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48"/>
  </p:notesMasterIdLst>
  <p:handoutMasterIdLst>
    <p:handoutMasterId r:id="rId49"/>
  </p:handoutMasterIdLst>
  <p:sldIdLst>
    <p:sldId id="256" r:id="rId18"/>
    <p:sldId id="798" r:id="rId19"/>
    <p:sldId id="1269" r:id="rId20"/>
    <p:sldId id="1255" r:id="rId21"/>
    <p:sldId id="1252" r:id="rId22"/>
    <p:sldId id="1261" r:id="rId23"/>
    <p:sldId id="1263" r:id="rId24"/>
    <p:sldId id="1264" r:id="rId25"/>
    <p:sldId id="1268" r:id="rId26"/>
    <p:sldId id="1267" r:id="rId27"/>
    <p:sldId id="1265" r:id="rId28"/>
    <p:sldId id="1270" r:id="rId29"/>
    <p:sldId id="1266" r:id="rId30"/>
    <p:sldId id="1260" r:id="rId31"/>
    <p:sldId id="1271" r:id="rId32"/>
    <p:sldId id="1257" r:id="rId33"/>
    <p:sldId id="1147" r:id="rId34"/>
    <p:sldId id="1258" r:id="rId35"/>
    <p:sldId id="1231" r:id="rId36"/>
    <p:sldId id="1272" r:id="rId37"/>
    <p:sldId id="1273" r:id="rId38"/>
    <p:sldId id="1274" r:id="rId39"/>
    <p:sldId id="1232" r:id="rId40"/>
    <p:sldId id="1275" r:id="rId41"/>
    <p:sldId id="1276" r:id="rId42"/>
    <p:sldId id="1277" r:id="rId43"/>
    <p:sldId id="1233" r:id="rId44"/>
    <p:sldId id="1262" r:id="rId45"/>
    <p:sldId id="1235" r:id="rId46"/>
    <p:sldId id="1278" r:id="rId47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50"/>
    </p:embeddedFont>
    <p:embeddedFont>
      <p:font typeface="Bahnschrift SemiBold SemiConden" panose="020B0502040204020203" pitchFamily="34" charset="0"/>
      <p:bold r:id="rId51"/>
    </p:embeddedFont>
    <p:embeddedFont>
      <p:font typeface="Dosis" pitchFamily="2" charset="0"/>
      <p:regular r:id="rId52"/>
      <p:bold r:id="rId53"/>
    </p:embeddedFont>
    <p:embeddedFont>
      <p:font typeface="Dosis ExtraBold" pitchFamily="2" charset="0"/>
      <p:bold r:id="rId54"/>
    </p:embeddedFont>
    <p:embeddedFont>
      <p:font typeface="Dosis Medium" pitchFamily="2" charset="0"/>
      <p:regular r:id="rId55"/>
      <p:bold r:id="rId56"/>
    </p:embeddedFont>
    <p:embeddedFont>
      <p:font typeface="Dosis SemiBold" pitchFamily="2" charset="0"/>
      <p:regular r:id="rId57"/>
      <p:bold r:id="rId58"/>
    </p:embeddedFont>
    <p:embeddedFont>
      <p:font typeface="KG Primary Penmanship" panose="020B0604020202020204" charset="0"/>
      <p:regular r:id="rId59"/>
    </p:embeddedFont>
    <p:embeddedFont>
      <p:font typeface="Mistral" panose="03090702030407020403" pitchFamily="66" charset="0"/>
      <p:regular r:id="rId6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D9D9D9"/>
    <a:srgbClr val="AFABAB"/>
    <a:srgbClr val="A1A6BC"/>
    <a:srgbClr val="EAF8FE"/>
    <a:srgbClr val="9EE0F4"/>
    <a:srgbClr val="EBE6EC"/>
    <a:srgbClr val="565F88"/>
    <a:srgbClr val="4B5377"/>
    <a:srgbClr val="219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778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2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font" Target="fonts/font10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font" Target="fonts/font5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9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83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33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5.xml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2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9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CE4515-3A81-489D-B9A3-899298E9C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la </a:t>
            </a:r>
            <a:r>
              <a:rPr lang="fr-FR" sz="3600" b="1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période 2</a:t>
            </a:r>
            <a:endParaRPr lang="fr-FR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classe.</a:t>
            </a:r>
          </a:p>
          <a:p>
            <a:pPr>
              <a:spcAft>
                <a:spcPts val="1800"/>
              </a:spcAft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les syllabes et des mots contenant les lettres étudiées.</a:t>
            </a:r>
          </a:p>
          <a:p>
            <a:pPr lvl="0">
              <a:spcAft>
                <a:spcPts val="1800"/>
              </a:spcAft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lettres,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des syllabes et des mots contenant les lettres étudiées.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2E48EC-0D0F-180D-6F6C-315F54B41CAD}"/>
              </a:ext>
            </a:extLst>
          </p:cNvPr>
          <p:cNvSpPr/>
          <p:nvPr/>
        </p:nvSpPr>
        <p:spPr>
          <a:xfrm>
            <a:off x="4776140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C457FECA-E2EA-76D8-6D6F-140FD736B295}"/>
              </a:ext>
            </a:extLst>
          </p:cNvPr>
          <p:cNvSpPr/>
          <p:nvPr/>
        </p:nvSpPr>
        <p:spPr>
          <a:xfrm>
            <a:off x="4992140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EECE38-197D-8A80-0139-E998E777F602}"/>
              </a:ext>
            </a:extLst>
          </p:cNvPr>
          <p:cNvSpPr/>
          <p:nvPr/>
        </p:nvSpPr>
        <p:spPr>
          <a:xfrm>
            <a:off x="636251" y="1996181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84C4CABF-500F-083D-748D-01696F6AFABC}"/>
              </a:ext>
            </a:extLst>
          </p:cNvPr>
          <p:cNvSpPr/>
          <p:nvPr/>
        </p:nvSpPr>
        <p:spPr>
          <a:xfrm>
            <a:off x="852251" y="1744181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8" y="4833928"/>
            <a:ext cx="1619942" cy="339596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Séances 5 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7E7A9BA9-216F-275B-73FE-5F028398C59B}"/>
              </a:ext>
            </a:extLst>
          </p:cNvPr>
          <p:cNvSpPr txBox="1">
            <a:spLocks/>
          </p:cNvSpPr>
          <p:nvPr/>
        </p:nvSpPr>
        <p:spPr>
          <a:xfrm>
            <a:off x="5046199" y="213465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Évaluation des compétences orales. (passation individuelle) </a:t>
            </a:r>
            <a:endParaRPr lang="fr-FR" dirty="0"/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E418D51A-1A95-4C26-34F2-0036C6E0CE8E}"/>
              </a:ext>
            </a:extLst>
          </p:cNvPr>
          <p:cNvSpPr txBox="1">
            <a:spLocks/>
          </p:cNvSpPr>
          <p:nvPr/>
        </p:nvSpPr>
        <p:spPr>
          <a:xfrm>
            <a:off x="852251" y="2187122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Évaluation des compétences : PE1 (passation collective)  </a:t>
            </a:r>
          </a:p>
          <a:p>
            <a:pPr lvl="0"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Évaluation des compétences orales. (passation individuelle) </a:t>
            </a:r>
            <a:endParaRPr lang="fr-FR" dirty="0"/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Évaluation des compétences orales. (passation individuelle) </a:t>
            </a:r>
            <a:endParaRPr lang="fr-FR" dirty="0"/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EF8CAC-5755-5668-0628-6D4CC345289A}"/>
              </a:ext>
            </a:extLst>
          </p:cNvPr>
          <p:cNvSpPr/>
          <p:nvPr/>
        </p:nvSpPr>
        <p:spPr>
          <a:xfrm>
            <a:off x="677801" y="3487216"/>
            <a:ext cx="3780000" cy="1080000"/>
          </a:xfrm>
          <a:prstGeom prst="roundRect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C85A9807-9180-66C5-DAB0-6920806D264E}"/>
              </a:ext>
            </a:extLst>
          </p:cNvPr>
          <p:cNvSpPr/>
          <p:nvPr/>
        </p:nvSpPr>
        <p:spPr>
          <a:xfrm>
            <a:off x="893801" y="3235216"/>
            <a:ext cx="1260000" cy="360000"/>
          </a:xfrm>
          <a:prstGeom prst="flowChartTerminator">
            <a:avLst/>
          </a:prstGeom>
          <a:solidFill>
            <a:srgbClr val="AFABAB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9E01F6CF-823A-EA3B-25B4-F65B3522652B}"/>
              </a:ext>
            </a:extLst>
          </p:cNvPr>
          <p:cNvSpPr txBox="1">
            <a:spLocks/>
          </p:cNvSpPr>
          <p:nvPr/>
        </p:nvSpPr>
        <p:spPr>
          <a:xfrm>
            <a:off x="852251" y="3649756"/>
            <a:ext cx="3420000" cy="792000"/>
          </a:xfrm>
          <a:prstGeom prst="roundRect">
            <a:avLst/>
          </a:prstGeom>
          <a:solidFill>
            <a:srgbClr val="D9D9D9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Évaluation des compétences orales. (passation individuelle)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61433" y="1646585"/>
            <a:ext cx="7687733" cy="4610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97" indent="-285750" algn="just" defTabSz="1028778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première partie de la séance 1   est</a:t>
            </a:r>
            <a:r>
              <a:rPr lang="fr-FR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 la compétence suivante  : </a:t>
            </a:r>
            <a:r>
              <a:rPr lang="fr-FR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PE1.</a:t>
            </a:r>
          </a:p>
          <a:p>
            <a:pPr marL="285750" lvl="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La passation se fait de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manière collective </a:t>
            </a: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sur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les cahiers </a:t>
            </a: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ou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 des feuilles.</a:t>
            </a:r>
          </a:p>
          <a:p>
            <a:pPr marL="28575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L’enseignant explique chaque consigne et demande aux élèves d’effectuer l’exercice.</a:t>
            </a:r>
          </a:p>
          <a:p>
            <a:pPr marL="285750" lvl="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L’enseignant circule entre les rangs pour s’assurer que tous les élèves ont compris la consigne.</a:t>
            </a:r>
          </a:p>
          <a:p>
            <a:pPr marL="28575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deuxième partie de la séance 1   est</a:t>
            </a:r>
            <a:r>
              <a:rPr lang="fr-FR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orales avec le premier groupe.  </a:t>
            </a:r>
            <a:endParaRPr lang="fr-FR" b="1" u="sng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28575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La passation se fait de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manière individuelle.</a:t>
            </a:r>
          </a:p>
          <a:p>
            <a:pPr marL="285750" lvl="0" indent="-285750" algn="just" defTabSz="685852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r-FR" dirty="0">
              <a:solidFill>
                <a:srgbClr val="4B5377"/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974731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1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5115159" y="5121347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chers élèves. Nous allons faire de l’écriture.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C6F8E2A-863A-DA6E-EF07-CF2BB1687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640" y="2169427"/>
            <a:ext cx="3778719" cy="251914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7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41FCD-64CB-EBF9-D3FB-C8257082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5CDF73-6B6D-DD03-7A2F-D54B590E5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Prenez vos cahiers.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5F315D-7C1B-A56D-E494-51F33F3A3D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841A6C1-F51C-DD62-BE51-AF31C528B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D54228-AAE7-C017-4A08-E2C43A3F7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00C426C-9D81-0284-C22A-A3F02AC324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985429" y="2260627"/>
            <a:ext cx="3173141" cy="2336745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86077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7" y="2192895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800" b="1" kern="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294491-246F-706A-B4EC-B1AC2B783C3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8782" y="4450917"/>
            <a:ext cx="6482686" cy="1261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Notation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points pour chaque lettre écrit correctement avec respect des dimensions;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0,5 point pour chaque lettre sans respect des dimensions.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4BF570-817A-812F-B05A-1B8DBB3B8986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1: Copier des lettres.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25AF73AB-5C67-4768-AFA9-F5F145418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8"/>
          <a:stretch/>
        </p:blipFill>
        <p:spPr bwMode="auto">
          <a:xfrm>
            <a:off x="865447" y="2788024"/>
            <a:ext cx="7490502" cy="364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9636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les lettres suivantes en respectant les dimensions. Écrivez chaque lettre 2 fois. 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48A137-D0A3-3A92-92DD-E93AD3DA418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2133" y="1974356"/>
            <a:ext cx="778816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: Copier correctement des lettres ( 5 points)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380DE8-C0A0-495E-B724-973DDD326D42}"/>
              </a:ext>
            </a:extLst>
          </p:cNvPr>
          <p:cNvSpPr txBox="1"/>
          <p:nvPr/>
        </p:nvSpPr>
        <p:spPr>
          <a:xfrm>
            <a:off x="2703254" y="4303971"/>
            <a:ext cx="3724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+mn-ea"/>
                <a:cs typeface="+mn-cs"/>
              </a:rPr>
              <a:t>l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               .               .                      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CCF7B0-A58D-4C2C-AE6C-4659F85BB954}"/>
              </a:ext>
            </a:extLst>
          </p:cNvPr>
          <p:cNvSpPr txBox="1"/>
          <p:nvPr/>
        </p:nvSpPr>
        <p:spPr>
          <a:xfrm>
            <a:off x="2703254" y="4980514"/>
            <a:ext cx="4150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m              .                 .            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0EBAA3-C68B-4A16-8189-21B2818A61E7}"/>
              </a:ext>
            </a:extLst>
          </p:cNvPr>
          <p:cNvSpPr txBox="1"/>
          <p:nvPr/>
        </p:nvSpPr>
        <p:spPr>
          <a:xfrm>
            <a:off x="2703253" y="3712120"/>
            <a:ext cx="557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E                .                 .                 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5C200D4-26F3-42C8-B402-5A9AB3ABFB44}"/>
              </a:ext>
            </a:extLst>
          </p:cNvPr>
          <p:cNvSpPr txBox="1"/>
          <p:nvPr/>
        </p:nvSpPr>
        <p:spPr>
          <a:xfrm>
            <a:off x="2703254" y="5616914"/>
            <a:ext cx="4150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M               .                 .            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B3AE16-B706-4353-9C9E-AFBCA2984956}"/>
              </a:ext>
            </a:extLst>
          </p:cNvPr>
          <p:cNvSpPr txBox="1"/>
          <p:nvPr/>
        </p:nvSpPr>
        <p:spPr>
          <a:xfrm>
            <a:off x="2703253" y="3027307"/>
            <a:ext cx="4357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é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              .               .                      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A2C82F-3210-4094-9B0C-E23E2E04AF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324DDAD-C5DB-4D34-A2C1-55214A073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2D37B24-65C5-4537-BE24-00146ED6E5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9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71294491-246F-706A-B4EC-B1AC2B783C3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78782" y="4450917"/>
            <a:ext cx="6482686" cy="18928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Notation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 pour chaque syllabe écrite correctement, avec respect des dimensions.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0,5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 pour chaque syllabe écrite, sans respect des  dimensions. </a:t>
            </a:r>
            <a:endParaRPr lang="fr-FR" dirty="0">
              <a:solidFill>
                <a:srgbClr val="C00000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*M</a:t>
            </a:r>
            <a:r>
              <a:rPr lang="fr-FR" dirty="0" err="1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ême</a:t>
            </a:r>
            <a:r>
              <a:rPr lang="fr-FR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si l’élève écrit la lettre deux fois, seule la mieux réussie est comptabilisée.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F3A2FEAD-DB02-FFE7-5585-4C9DC15852A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7917" y="2192895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800" b="1" kern="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AC1824-5568-A98A-BC7D-36BDB3A65A4B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lang="ar-MA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Copier des </a:t>
            </a:r>
            <a:r>
              <a:rPr lang="fr-FR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syllabes</a:t>
            </a:r>
            <a:r>
              <a:rPr lang="fr-FR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7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9636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les syllabes suivantes en respectant les dimensions. Écrivez chaque syllabe 1 fois. 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48A137-D0A3-3A92-92DD-E93AD3DA418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2133" y="1974356"/>
            <a:ext cx="778816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: Copier correctement des syllabes ( 3 points)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5357297-F060-416E-A922-94066010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2343688"/>
            <a:ext cx="7251700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C380DE8-C0A0-495E-B724-973DDD326D42}"/>
              </a:ext>
            </a:extLst>
          </p:cNvPr>
          <p:cNvSpPr txBox="1"/>
          <p:nvPr/>
        </p:nvSpPr>
        <p:spPr>
          <a:xfrm>
            <a:off x="2652455" y="3651171"/>
            <a:ext cx="435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002060"/>
                </a:solidFill>
                <a:latin typeface="KG Primary Penmanship" panose="02000506000000020003" pitchFamily="2" charset="0"/>
              </a:rPr>
              <a:t> lu             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.                         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CCF7B0-A58D-4C2C-AE6C-4659F85BB954}"/>
              </a:ext>
            </a:extLst>
          </p:cNvPr>
          <p:cNvSpPr txBox="1"/>
          <p:nvPr/>
        </p:nvSpPr>
        <p:spPr>
          <a:xfrm>
            <a:off x="2762544" y="4216127"/>
            <a:ext cx="4150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 err="1">
                <a:solidFill>
                  <a:srgbClr val="002060"/>
                </a:solidFill>
                <a:latin typeface="KG Primary Penmanship" panose="02000506000000020003" pitchFamily="2" charset="0"/>
              </a:rPr>
              <a:t>mé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                    .                               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8703C5-6F1B-495F-99B9-B58AF45B62D1}"/>
              </a:ext>
            </a:extLst>
          </p:cNvPr>
          <p:cNvSpPr txBox="1"/>
          <p:nvPr/>
        </p:nvSpPr>
        <p:spPr>
          <a:xfrm>
            <a:off x="2762544" y="3060776"/>
            <a:ext cx="435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srgbClr val="002060"/>
                </a:solidFill>
                <a:latin typeface="KG Primary Penmanship" panose="02000506000000020003" pitchFamily="2" charset="0"/>
              </a:rPr>
              <a:t>ma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anose="020B0604020202020204" charset="0"/>
                <a:ea typeface="+mn-ea"/>
                <a:cs typeface="+mn-cs"/>
              </a:rPr>
              <a:t>                 .                          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osis SemiBold" panose="020B0604020202020204" charset="0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C7C954B-BD38-448F-AB18-214BD892D79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38D41309-37FE-4A56-AFA1-60A40DA6F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3025A0-28F4-4C7E-A77E-FC9BEA2C71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66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62EEC-9585-5F22-44B1-4B42B639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79CC5B5-E93B-99BD-460A-A402C465E7C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3FD9C80-FB1D-43A0-3937-7105113D305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C27631-D935-E885-F67A-F482378F053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CA1C6EE3-4A1C-8186-63E0-51C4F57F42FA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B482322F-3E70-06C0-832E-6CADA80E65D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78782" y="4450917"/>
            <a:ext cx="6482686" cy="1261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Notation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 pour chaque mot écrit correctement, avec respect des dimensions.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0,5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point pour chaque mot écrit, sans respect des  dimensions.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2C115C46-0DAC-F6F9-EB98-0D4EEE65AE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7917" y="2192895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defRPr/>
            </a:pP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800" b="1" kern="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CCD174D-6CE6-1A6F-0D2A-8773DD1E3FCF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kern="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3: Copier des mots.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328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709636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les mots suivants en respectant les dimensions. Écrivez chaque mot 1 fois. 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48A137-D0A3-3A92-92DD-E93AD3DA418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62133" y="1974356"/>
            <a:ext cx="778816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3 : Copier correctement des mots ( 2 points)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Une image contenant texte, ligne, reçu&#10;&#10;Description générée automatiquement">
            <a:extLst>
              <a:ext uri="{FF2B5EF4-FFF2-40B4-BE49-F238E27FC236}">
                <a16:creationId xmlns:a16="http://schemas.microsoft.com/office/drawing/2014/main" id="{05357297-F060-416E-A922-94066010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2343688"/>
            <a:ext cx="7251700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ACCF7B0-A58D-4C2C-AE6C-4659F85BB954}"/>
              </a:ext>
            </a:extLst>
          </p:cNvPr>
          <p:cNvSpPr txBox="1"/>
          <p:nvPr/>
        </p:nvSpPr>
        <p:spPr>
          <a:xfrm>
            <a:off x="2737120" y="4246308"/>
            <a:ext cx="4150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G Primary Penmanship" panose="02000506000000020003" pitchFamily="2" charset="0"/>
              </a:rPr>
              <a:t>Mamie              .                           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KG Primary Penmanship" panose="02000506000000020003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38703C5-6F1B-495F-99B9-B58AF45B62D1}"/>
              </a:ext>
            </a:extLst>
          </p:cNvPr>
          <p:cNvSpPr txBox="1"/>
          <p:nvPr/>
        </p:nvSpPr>
        <p:spPr>
          <a:xfrm>
            <a:off x="2737120" y="3077709"/>
            <a:ext cx="435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0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KG Primary Penmanship" panose="02000506000000020003" pitchFamily="2" charset="0"/>
              </a:defRPr>
            </a:lvl1pPr>
          </a:lstStyle>
          <a:p>
            <a:r>
              <a:rPr lang="fr-FR" sz="3600" dirty="0"/>
              <a:t>Lama               .                           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0E573F0-F41E-4231-A88B-C46B2AA83B1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95F87D5-2C73-4CA3-B5BB-0BDB12D1E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3E207A-4BA7-4F46-8C0F-4A5BF546F9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93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56290" y="1267687"/>
            <a:ext cx="66640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deuxième partie de la séance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1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CO2 – PO1 – PO2 – LF1 .</a:t>
            </a:r>
          </a:p>
          <a:p>
            <a:pPr marL="457247" marR="0" lvl="1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Répartir le groupe classe en 3 petits groupes.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Chaque jour de passation individuelle, l’enseignant évalue en individuel toutes les compétences orales, pour les élèves  de l’un des trois groupes. </a:t>
            </a:r>
          </a:p>
          <a:p>
            <a:pPr marL="457247" marR="0" lvl="1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600" b="1" u="sng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 test  est guidé par le ppt, affiché sur ordinateur sans être projeté sur l’écran de la classe  (l’ordinateur doit être débranché du Datashow).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838194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07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rtl="0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prstClr val="white"/>
                  </a:solidFill>
                  <a:latin typeface="Dosis SemiBold" pitchFamily="2" charset="0"/>
                </a:rPr>
                <a:t>Deuxième </a:t>
              </a:r>
              <a:r>
                <a:rPr lang="en-US" sz="2000" b="1" kern="0" dirty="0" err="1">
                  <a:solidFill>
                    <a:prstClr val="white"/>
                  </a:solidFill>
                  <a:latin typeface="Dosis SemiBold" pitchFamily="2" charset="0"/>
                </a:rPr>
                <a:t>partie</a:t>
              </a:r>
              <a:r>
                <a:rPr lang="en-US" sz="2000" b="1" kern="0" dirty="0">
                  <a:solidFill>
                    <a:prstClr val="white"/>
                  </a:solidFill>
                  <a:latin typeface="Dosis SemiBold" pitchFamily="2" charset="0"/>
                </a:rPr>
                <a:t> de la séance 1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362182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0989" y="1797784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4C84D9-F506-30AD-75BD-C91B7173B8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87590" y="3698911"/>
            <a:ext cx="605331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Ex. Demander aux élèves de prendre leur livret d’éducation</a:t>
            </a:r>
            <a:r>
              <a:rPr kumimoji="0" lang="a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f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artistique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désigner l’activité à réaliser ou distribuer des feuilles blanches et leur demander de faire un dessin.</a:t>
            </a:r>
            <a:endParaRPr kumimoji="0" lang="fr-FR" sz="16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3C6AAEF-990E-4E76-A5E2-2A75F8836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514" y="3756029"/>
            <a:ext cx="1699215" cy="18587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894942-DFD9-4642-AE66-B01AFE25D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14" y="1791303"/>
            <a:ext cx="1699061" cy="185878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A4CFD42-70BC-4366-8D84-20C419207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835" y="3756028"/>
            <a:ext cx="1699060" cy="185878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9B3E2D6-0F82-44B5-9961-B6D329E1C2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96" y="1787288"/>
            <a:ext cx="1699061" cy="1862802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27C6453-8E47-4400-B4D0-B0A2B9400F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89" y="1787288"/>
            <a:ext cx="1699061" cy="184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une salle de classe. 1) C’est le bureau de la maitresse. 2) Sur le bureau, Il y a un cahier rouge. 3) Voici le tableau. 4 ) C’est un élève. 5) C’est une chaise.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B4EF21-5F51-F43A-55AA-D108C670C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5801" y="1804157"/>
            <a:ext cx="6235700" cy="41571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AB9219-F15C-401D-AA06-663F7BC43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516" y="1867491"/>
            <a:ext cx="1682993" cy="1845184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B326028-5C59-4C84-BAB9-84608B3BE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288" y="3915361"/>
            <a:ext cx="1490165" cy="161952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EB4CE7-5618-476F-AA80-C031D71D8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570" y="1891183"/>
            <a:ext cx="1682993" cy="183104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B2938DC-1EA9-418D-807E-93FF9B804F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409" y="3913622"/>
            <a:ext cx="1490166" cy="162125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27F8D7A-4497-49AB-9FEB-F82D436C08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499" y="1848615"/>
            <a:ext cx="1682993" cy="184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c’est  ?  Un crayon ou un stylo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ton cartable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qu’il y a dans ta trousse 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c’est ta gomme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c’est ton crayon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Nomme les objets de la classe, dis ce qu’il y a dans ton cartable et dans ta trousse. 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CEE5C5-30F9-39B3-69C9-209E582F8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1867" y="2005277"/>
            <a:ext cx="4788246" cy="31921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les lettres, les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 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M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lettre / syllabe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(6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153749"/>
              </p:ext>
            </p:extLst>
          </p:nvPr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849016"/>
              </p:ext>
            </p:extLst>
          </p:nvPr>
        </p:nvGraphicFramePr>
        <p:xfrm>
          <a:off x="3333749" y="3299428"/>
          <a:ext cx="379655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1898277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2173816" y="4457552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kern="100" dirty="0" err="1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mali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      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ami</a:t>
            </a:r>
            <a:endParaRPr lang="fr-FR" sz="5400" b="1" kern="100" dirty="0">
              <a:solidFill>
                <a:prstClr val="black"/>
              </a:solidFill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lecture 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8233</TotalTime>
  <Words>1242</Words>
  <PresentationFormat>Affichage à l'écran (4:3)</PresentationFormat>
  <Paragraphs>128</Paragraphs>
  <Slides>30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30</vt:i4>
      </vt:variant>
    </vt:vector>
  </HeadingPairs>
  <TitlesOfParts>
    <vt:vector size="56" baseType="lpstr">
      <vt:lpstr>Calibri</vt:lpstr>
      <vt:lpstr>Dosis Medium</vt:lpstr>
      <vt:lpstr>Dosis ExtraBold</vt:lpstr>
      <vt:lpstr>Mistral</vt:lpstr>
      <vt:lpstr>Arial</vt:lpstr>
      <vt:lpstr>Bahnschrift SemiBold SemiConden</vt:lpstr>
      <vt:lpstr>Aptos</vt:lpstr>
      <vt:lpstr>KG Primary Penmanship</vt:lpstr>
      <vt:lpstr>Dosis</vt:lpstr>
      <vt:lpstr>Wingdings</vt:lpstr>
      <vt:lpstr>Dosis SemiBold</vt:lpstr>
      <vt:lpstr>Bahnschrift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Bonjour chers élèves. Nous allons faire de l’écriture.</vt:lpstr>
      <vt:lpstr>Prenez vos cahiers. </vt:lpstr>
      <vt:lpstr>Présentation PowerPoint</vt:lpstr>
      <vt:lpstr>Écrivez les lettres suivantes en respectant les dimensions. Écrivez chaque lettre 2 fois.  </vt:lpstr>
      <vt:lpstr>Présentation PowerPoint</vt:lpstr>
      <vt:lpstr>Écrivez les syllabes suivantes en respectant les dimensions. Écrivez chaque syllabe 1 fois.  </vt:lpstr>
      <vt:lpstr>Présentation PowerPoint</vt:lpstr>
      <vt:lpstr>Écrivez les mots suivants en respectant les dimensions. Écrivez chaque mot 1 fois.  </vt:lpstr>
      <vt:lpstr>L’évaluation est terminée. 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une salle de classe. 1) C’est le bureau de la maitresse. 2) Sur le bureau, Il y a un cahier rouge. 3) Voici le tableau. 4 ) C’est un élève. 5) C’est une chaise. 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Nomme les objets de la classe, dis ce qu’il y a dans ton cartable et dans ta trousse. Tu dois dire 5 phrases.   L’enseignant explique la consigne dans la langue de l’apprenant.  </vt:lpstr>
      <vt:lpstr>Présentation PowerPoint</vt:lpstr>
      <vt:lpstr>Je vais te montrer des lettres , des syllabes et des mots que  tu dois lire. L’enseignant guide l’élève dans sa lecture. 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2026-01-21T13:15:42Z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