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1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3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</p:sldMasterIdLst>
  <p:notesMasterIdLst>
    <p:notesMasterId r:id="rId48"/>
  </p:notesMasterIdLst>
  <p:handoutMasterIdLst>
    <p:handoutMasterId r:id="rId49"/>
  </p:handoutMasterIdLst>
  <p:sldIdLst>
    <p:sldId id="256" r:id="rId18"/>
    <p:sldId id="798" r:id="rId19"/>
    <p:sldId id="1269" r:id="rId20"/>
    <p:sldId id="1255" r:id="rId21"/>
    <p:sldId id="1252" r:id="rId22"/>
    <p:sldId id="1261" r:id="rId23"/>
    <p:sldId id="1263" r:id="rId24"/>
    <p:sldId id="1264" r:id="rId25"/>
    <p:sldId id="1268" r:id="rId26"/>
    <p:sldId id="1267" r:id="rId27"/>
    <p:sldId id="1265" r:id="rId28"/>
    <p:sldId id="1270" r:id="rId29"/>
    <p:sldId id="1266" r:id="rId30"/>
    <p:sldId id="1260" r:id="rId31"/>
    <p:sldId id="1271" r:id="rId32"/>
    <p:sldId id="1257" r:id="rId33"/>
    <p:sldId id="1147" r:id="rId34"/>
    <p:sldId id="1258" r:id="rId35"/>
    <p:sldId id="1231" r:id="rId36"/>
    <p:sldId id="1272" r:id="rId37"/>
    <p:sldId id="1273" r:id="rId38"/>
    <p:sldId id="1274" r:id="rId39"/>
    <p:sldId id="1232" r:id="rId40"/>
    <p:sldId id="1275" r:id="rId41"/>
    <p:sldId id="1276" r:id="rId42"/>
    <p:sldId id="1277" r:id="rId43"/>
    <p:sldId id="1233" r:id="rId44"/>
    <p:sldId id="1262" r:id="rId45"/>
    <p:sldId id="1235" r:id="rId46"/>
    <p:sldId id="1278" r:id="rId47"/>
  </p:sldIdLst>
  <p:sldSz cx="9144000" cy="6858000" type="screen4x3"/>
  <p:notesSz cx="6735763" cy="9866313"/>
  <p:embeddedFontLst>
    <p:embeddedFont>
      <p:font typeface="Bahnschrift SemiBold" panose="020B0502040204020203" pitchFamily="34" charset="0"/>
      <p:bold r:id="rId50"/>
    </p:embeddedFont>
    <p:embeddedFont>
      <p:font typeface="Bahnschrift SemiBold SemiConden" panose="020B0502040204020203" pitchFamily="34" charset="0"/>
      <p:bold r:id="rId51"/>
    </p:embeddedFont>
    <p:embeddedFont>
      <p:font typeface="Dosis" pitchFamily="2" charset="0"/>
      <p:regular r:id="rId52"/>
      <p:bold r:id="rId53"/>
    </p:embeddedFont>
    <p:embeddedFont>
      <p:font typeface="Dosis ExtraBold" pitchFamily="2" charset="0"/>
      <p:bold r:id="rId54"/>
    </p:embeddedFont>
    <p:embeddedFont>
      <p:font typeface="Dosis Medium" pitchFamily="2" charset="0"/>
      <p:regular r:id="rId55"/>
      <p:bold r:id="rId56"/>
    </p:embeddedFont>
    <p:embeddedFont>
      <p:font typeface="Dosis SemiBold" pitchFamily="2" charset="0"/>
      <p:regular r:id="rId57"/>
      <p:bold r:id="rId58"/>
    </p:embeddedFont>
    <p:embeddedFont>
      <p:font typeface="KG Primary Penmanship" panose="020B0604020202020204" charset="0"/>
      <p:regular r:id="rId59"/>
    </p:embeddedFont>
    <p:embeddedFont>
      <p:font typeface="Mistral" panose="03090702030407020403" pitchFamily="66" charset="0"/>
      <p:regular r:id="rId60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D9D9D9"/>
    <a:srgbClr val="AFABAB"/>
    <a:srgbClr val="A1A6BC"/>
    <a:srgbClr val="EAF8FE"/>
    <a:srgbClr val="9EE0F4"/>
    <a:srgbClr val="EBE6EC"/>
    <a:srgbClr val="565F88"/>
    <a:srgbClr val="4B5377"/>
    <a:srgbClr val="219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96" d="100"/>
          <a:sy n="96" d="100"/>
        </p:scale>
        <p:origin x="778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3036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2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font" Target="fonts/font10.fntdata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font" Target="fonts/font5.fntdata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39" Type="http://schemas.openxmlformats.org/officeDocument/2006/relationships/slide" Target="slides/slide2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6E7F836-438A-677A-5298-7CF6A86B21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8B5AEF-52A9-C779-B799-EDE45FFFFA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75440-4F8A-4B1D-86B8-C49FE8339CD0}" type="datetimeFigureOut">
              <a:rPr lang="fr-MA" smtClean="0"/>
              <a:t>21/01/2026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CA7378-9767-02EF-C821-C3A50075A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87C5D6-8DF9-C296-8B06-B647C4F68A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00D81-0138-4B3C-9599-565AE39D2E5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721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21/01/2026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21/01/2026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89357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9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7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6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831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83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98.xml"/><Relationship Id="rId4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tags" Target="../tags/tag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2.png"/><Relationship Id="rId7" Type="http://schemas.openxmlformats.org/officeDocument/2006/relationships/image" Target="../media/image33.jp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3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5.xml"/><Relationship Id="rId5" Type="http://schemas.openxmlformats.org/officeDocument/2006/relationships/image" Target="../media/image36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2.pn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9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5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CE4515-3A81-489D-B9A3-899298E9C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7490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71294491-246F-706A-B4EC-B1AC2B783C3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78782" y="4450917"/>
            <a:ext cx="6482686" cy="1892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Notation 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point pour chaque syllabe écrite correctement, avec respect des dimensions.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0,5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point pour chaque syllabe écrite, sans respect des  dimensions. </a:t>
            </a:r>
            <a:endParaRPr lang="fr-FR" dirty="0">
              <a:solidFill>
                <a:srgbClr val="C00000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*M</a:t>
            </a:r>
            <a:r>
              <a:rPr lang="fr-FR" dirty="0" err="1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ême</a:t>
            </a:r>
            <a:r>
              <a:rPr lang="fr-FR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si l’élève écrit la lettre deux fois, seule la mieux réussie est comptabilisée.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3A2FEAD-DB02-FFE7-5585-4C9DC15852A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7917" y="2192895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fr-FR" sz="2800" b="1" kern="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</a:t>
            </a: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kern="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2800" b="1" kern="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 correctement les lettres, des syllabes et des mots contenant les lettres étudiées.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AC1824-5568-A98A-BC7D-36BDB3A65A4B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kern="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</a:t>
            </a:r>
            <a:r>
              <a:rPr lang="ar-MA" sz="1800" b="1" kern="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fr-FR" sz="1800" b="1" kern="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: Copier des </a:t>
            </a:r>
            <a:r>
              <a:rPr lang="fr-FR" b="1" kern="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syllabes</a:t>
            </a:r>
            <a:r>
              <a:rPr lang="fr-FR" sz="1800" b="1" kern="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171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709636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les syllabes suivantes en respectant les dimensions. Écrivez chaque syllabe 1 fois.  </a:t>
            </a:r>
            <a:endParaRPr lang="fr-MA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48A137-D0A3-3A92-92DD-E93AD3DA418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2133" y="1974356"/>
            <a:ext cx="778816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</a:t>
            </a:r>
            <a:r>
              <a:rPr kumimoji="0" lang="ar-MA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: Copier correctement des syllabes ( 3 points)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05357297-F060-416E-A922-940660104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343688"/>
            <a:ext cx="7251700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C380DE8-C0A0-495E-B724-973DDD326D42}"/>
              </a:ext>
            </a:extLst>
          </p:cNvPr>
          <p:cNvSpPr txBox="1"/>
          <p:nvPr/>
        </p:nvSpPr>
        <p:spPr>
          <a:xfrm>
            <a:off x="2652455" y="3651171"/>
            <a:ext cx="435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dirty="0">
                <a:solidFill>
                  <a:srgbClr val="002060"/>
                </a:solidFill>
                <a:latin typeface="KG Primary Penmanship" panose="02000506000000020003" pitchFamily="2" charset="0"/>
              </a:rPr>
              <a:t> lu              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anose="020B0604020202020204" charset="0"/>
                <a:ea typeface="+mn-ea"/>
                <a:cs typeface="+mn-cs"/>
              </a:rPr>
              <a:t>.                         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anose="020B0604020202020204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ACCF7B0-A58D-4C2C-AE6C-4659F85BB954}"/>
              </a:ext>
            </a:extLst>
          </p:cNvPr>
          <p:cNvSpPr txBox="1"/>
          <p:nvPr/>
        </p:nvSpPr>
        <p:spPr>
          <a:xfrm>
            <a:off x="2762544" y="4216127"/>
            <a:ext cx="415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dirty="0" err="1">
                <a:solidFill>
                  <a:srgbClr val="002060"/>
                </a:solidFill>
                <a:latin typeface="KG Primary Penmanship" panose="02000506000000020003" pitchFamily="2" charset="0"/>
              </a:rPr>
              <a:t>mé</a:t>
            </a: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anose="020B0604020202020204" charset="0"/>
                <a:ea typeface="+mn-ea"/>
                <a:cs typeface="+mn-cs"/>
              </a:rPr>
              <a:t>                    .                               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anose="020B0604020202020204" charset="0"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38703C5-6F1B-495F-99B9-B58AF45B62D1}"/>
              </a:ext>
            </a:extLst>
          </p:cNvPr>
          <p:cNvSpPr txBox="1"/>
          <p:nvPr/>
        </p:nvSpPr>
        <p:spPr>
          <a:xfrm>
            <a:off x="2762544" y="3060776"/>
            <a:ext cx="435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dirty="0">
                <a:solidFill>
                  <a:srgbClr val="002060"/>
                </a:solidFill>
                <a:latin typeface="KG Primary Penmanship" panose="02000506000000020003" pitchFamily="2" charset="0"/>
              </a:rPr>
              <a:t>ma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anose="020B0604020202020204" charset="0"/>
                <a:ea typeface="+mn-ea"/>
                <a:cs typeface="+mn-cs"/>
              </a:rPr>
              <a:t>                 .                          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anose="020B0604020202020204" charset="0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4C7C954B-BD38-448F-AB18-214BD892D79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8D41309-37FE-4A56-AFA1-60A40DA6F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3025A0-28F4-4C7E-A77E-FC9BEA2C7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066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62EEC-9585-5F22-44B1-4B42B6396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79CC5B5-E93B-99BD-460A-A402C465E7CB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3FD9C80-FB1D-43A0-3937-7105113D305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3C27631-D935-E885-F67A-F482378F053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CA1C6EE3-4A1C-8186-63E0-51C4F57F42FA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B482322F-3E70-06C0-832E-6CADA80E65D0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78782" y="4450917"/>
            <a:ext cx="6482686" cy="1261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Notation 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point pour chaque mot écrit correctement, avec respect des dimensions.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0,5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point pour chaque mot écrit, sans respect des  dimensions.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2C115C46-0DAC-F6F9-EB98-0D4EEE65AE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77917" y="2192895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fr-FR" sz="2800" b="1" kern="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</a:t>
            </a: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kern="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2800" b="1" kern="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 correctement les lettres, des syllabes et des mots contenant les lettres étudiées.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CCD174D-6CE6-1A6F-0D2A-8773DD1E3FCF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kern="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3: Copier des mots.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328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709636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les mots suivants en respectant les dimensions. Écrivez chaque mot 1 fois.  </a:t>
            </a:r>
            <a:endParaRPr lang="fr-MA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48A137-D0A3-3A92-92DD-E93AD3DA418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2133" y="1974356"/>
            <a:ext cx="778816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3 : Copier correctement des mots ( 2 points)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2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05357297-F060-416E-A922-940660104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2343688"/>
            <a:ext cx="7251700" cy="39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ACCF7B0-A58D-4C2C-AE6C-4659F85BB954}"/>
              </a:ext>
            </a:extLst>
          </p:cNvPr>
          <p:cNvSpPr txBox="1"/>
          <p:nvPr/>
        </p:nvSpPr>
        <p:spPr>
          <a:xfrm>
            <a:off x="2737120" y="4246308"/>
            <a:ext cx="4150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G Primary Penmanship" panose="02000506000000020003" pitchFamily="2" charset="0"/>
              </a:rPr>
              <a:t>Mamie              .                           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G Primary Penmanship" panose="02000506000000020003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38703C5-6F1B-495F-99B9-B58AF45B62D1}"/>
              </a:ext>
            </a:extLst>
          </p:cNvPr>
          <p:cNvSpPr txBox="1"/>
          <p:nvPr/>
        </p:nvSpPr>
        <p:spPr>
          <a:xfrm>
            <a:off x="2737120" y="3077709"/>
            <a:ext cx="435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0" i="0" u="none" strike="noStrike" cap="none" spc="0" normalizeH="0" baseline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G Primary Penmanship" panose="02000506000000020003" pitchFamily="2" charset="0"/>
              </a:defRPr>
            </a:lvl1pPr>
          </a:lstStyle>
          <a:p>
            <a:r>
              <a:rPr lang="fr-FR" sz="3600" dirty="0"/>
              <a:t>Lama               .                           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0E573F0-F41E-4231-A88B-C46B2AA83B1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95F87D5-2C73-4CA3-B5BB-0BDB12D1E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23E207A-4BA7-4F46-8C0F-4A5BF546F9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993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L’évaluation est terminée.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54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656290" y="1267687"/>
            <a:ext cx="66640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deuxième partie de la séance </a:t>
            </a: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1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est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consacrée à l’évaluation des compétences suivantes  :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CO1 – CO2 – PO1 – PO2 – LF1 .</a:t>
            </a:r>
          </a:p>
          <a:p>
            <a:pPr marL="457247" marR="0" lvl="1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800147" lvl="1" indent="-342900" algn="just" defTabSz="1028778">
              <a:buFont typeface="Wingdings" panose="05000000000000000000" pitchFamily="2" charset="2"/>
              <a:buChar char="§"/>
              <a:defRPr/>
            </a:pP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Répartir le groupe classe en 3 petits groupes. </a:t>
            </a:r>
            <a:r>
              <a:rPr lang="fr-FR" sz="1600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Chaque jour de passation individuelle, l’enseignant évalue en individuel toutes les compétences orales, pour les élèves  de l’un des trois groupes. </a:t>
            </a:r>
          </a:p>
          <a:p>
            <a:pPr marL="457247" marR="0" lvl="1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sz="1600" b="1" u="sng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passation se fait de manière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individuelle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: l’enseignant évalue chaque élève en l’ invitant à son bureau.</a:t>
            </a:r>
          </a:p>
          <a:p>
            <a:pPr marL="457247" marR="0" lvl="1" indent="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Le test  est guidé par le ppt, affiché sur ordinateur sans être projeté sur l’écran de la classe  (l’ordinateur doit être débranché du Datashow).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note immédiatement chaque compétence évaluée et renseigne la grille de compilation (0 -10 ) en s’appuyant sur les indications de compilation en dessous de chaque slide d’item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838194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07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rtl="0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 b="1" kern="0" dirty="0">
                  <a:solidFill>
                    <a:prstClr val="white"/>
                  </a:solidFill>
                  <a:latin typeface="Dosis SemiBold" pitchFamily="2" charset="0"/>
                </a:rPr>
                <a:t>Deuxième </a:t>
              </a:r>
              <a:r>
                <a:rPr lang="en-US" sz="2000" b="1" kern="0" dirty="0" err="1">
                  <a:solidFill>
                    <a:prstClr val="white"/>
                  </a:solidFill>
                  <a:latin typeface="Dosis SemiBold" pitchFamily="2" charset="0"/>
                </a:rPr>
                <a:t>partie</a:t>
              </a:r>
              <a:r>
                <a:rPr lang="en-US" sz="2000" b="1" kern="0" dirty="0">
                  <a:solidFill>
                    <a:prstClr val="white"/>
                  </a:solidFill>
                  <a:latin typeface="Dosis SemiBold" pitchFamily="2" charset="0"/>
                </a:rPr>
                <a:t> de la séance 1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362182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414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0989" y="1797784"/>
            <a:ext cx="7951694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1 -  Garder à portée de main la grille de compilation 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A4C84D9-F506-30AD-75BD-C91B7173B875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87590" y="3698911"/>
            <a:ext cx="6053314" cy="1162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Ex. Demander aux élèves de prendre leur livret d’éducation</a:t>
            </a:r>
            <a:r>
              <a:rPr kumimoji="0" lang="ar-M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fr-MA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artistique</a:t>
            </a:r>
            <a:r>
              <a:rPr kumimoji="0" lang="fr-FR" sz="1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désigner l’activité à réaliser ou distribuer des feuilles blanches et leur demander de faire un dessin.</a:t>
            </a:r>
            <a:endParaRPr kumimoji="0" lang="fr-FR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3C6AAEF-990E-4E76-A5E2-2A75F8836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514" y="3756029"/>
            <a:ext cx="1699215" cy="185878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77894942-DFD9-4642-AE66-B01AFE25D1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14" y="1791303"/>
            <a:ext cx="1699061" cy="185878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1A4CFD42-70BC-4366-8D84-20C4192077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835" y="3756028"/>
            <a:ext cx="1699060" cy="1858787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9B3E2D6-0F82-44B5-9961-B6D329E1C2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96" y="1787288"/>
            <a:ext cx="1699061" cy="1862802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927C6453-8E47-4400-B4D0-B0A2B9400F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689" y="1787288"/>
            <a:ext cx="1699061" cy="184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47" name="TextBox 9">
            <a:extLst>
              <a:ext uri="{FF2B5EF4-FFF2-40B4-BE49-F238E27FC236}">
                <a16:creationId xmlns:a16="http://schemas.microsoft.com/office/drawing/2014/main" id="{8F402D47-7BB1-3EE5-D92D-0A6B369E1B0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59737" y="1500989"/>
            <a:ext cx="8224526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4199"/>
              </a:lnSpc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Objectif de la semaine</a:t>
            </a:r>
            <a:endParaRPr lang="ar-MA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defTabSz="685904">
              <a:lnSpc>
                <a:spcPts val="3026"/>
              </a:lnSpc>
              <a:spcAft>
                <a:spcPts val="600"/>
              </a:spcAft>
              <a:defRPr/>
            </a:pPr>
            <a:r>
              <a:rPr lang="fr-FR" sz="3600" b="1" dirty="0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Évaluer les acquis de la </a:t>
            </a:r>
            <a:r>
              <a:rPr lang="fr-FR" sz="3600" b="1">
                <a:solidFill>
                  <a:srgbClr val="4BACC6">
                    <a:lumMod val="50000"/>
                  </a:srgbClr>
                </a:solidFill>
                <a:latin typeface="Dosis SemiBold" pitchFamily="2" charset="0"/>
              </a:rPr>
              <a:t>période 2</a:t>
            </a:r>
            <a:endParaRPr lang="fr-FR" sz="3600" b="1" dirty="0">
              <a:solidFill>
                <a:srgbClr val="4BACC6">
                  <a:lumMod val="50000"/>
                </a:srgbClr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</p:txBody>
      </p:sp>
    </p:spTree>
    <p:extLst>
      <p:ext uri="{BB962C8B-B14F-4D97-AF65-F5344CB8AC3E}">
        <p14:creationId xmlns:p14="http://schemas.microsoft.com/office/powerpoint/2010/main" val="10132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la scène. Je vais te dire des phrases et tu vas me montrer les images qui correspondent : Voici une salle de classe. 1) C’est le bureau de la maitresse. 2) Sur le bureau, Il y a un cahier rouge. 3) Voici le tableau. 4 ) C’est un élève. 5) C’est une chaise.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9B4EF21-5F51-F43A-55AA-D108C670C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801" y="1804157"/>
            <a:ext cx="6235700" cy="415713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</p:txBody>
      </p:sp>
    </p:spTree>
    <p:extLst>
      <p:ext uri="{BB962C8B-B14F-4D97-AF65-F5344CB8AC3E}">
        <p14:creationId xmlns:p14="http://schemas.microsoft.com/office/powerpoint/2010/main" val="11604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68AB9219-F15C-401D-AA06-663F7BC43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516" y="1867491"/>
            <a:ext cx="1682993" cy="184518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B326028-5C59-4C84-BAB9-84608B3BEE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88" y="3915361"/>
            <a:ext cx="1490165" cy="161952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BEB4CE7-5618-476F-AA80-C031D71D84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70" y="1891183"/>
            <a:ext cx="1682993" cy="183104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B2938DC-1EA9-418D-807E-93FF9B804F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409" y="3913622"/>
            <a:ext cx="1490166" cy="1621259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27F8D7A-4497-49AB-9FEB-F82D436C08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499" y="1848615"/>
            <a:ext cx="1682993" cy="184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653358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Participer à un dialogue en mobilisant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 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496223" y="1873525"/>
            <a:ext cx="6598905" cy="3110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c’est  ?  Un crayon ou un stylo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qu’il y a dans ton cartable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qu’il y a dans ta trousse ?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Est-ce que c’est ta gomme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Est-ce que c’est ton crayon ?</a:t>
            </a:r>
          </a:p>
        </p:txBody>
      </p:sp>
    </p:spTree>
    <p:extLst>
      <p:ext uri="{BB962C8B-B14F-4D97-AF65-F5344CB8AC3E}">
        <p14:creationId xmlns:p14="http://schemas.microsoft.com/office/powerpoint/2010/main" val="30517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Prendre la parole pour parler de ma classe.</a:t>
            </a:r>
          </a:p>
        </p:txBody>
      </p:sp>
    </p:spTree>
    <p:extLst>
      <p:ext uri="{BB962C8B-B14F-4D97-AF65-F5344CB8AC3E}">
        <p14:creationId xmlns:p14="http://schemas.microsoft.com/office/powerpoint/2010/main" val="38994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Nomme les objets de la classe, dis ce qu’il y a dans ton cartable et dans ta trousse. Tu dois dire 5 phrases.   </a:t>
            </a:r>
            <a:r>
              <a:rPr lang="fr-F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L’enseignant explique la consigne dans la langue de l’apprenant.  </a:t>
            </a:r>
            <a:endParaRPr lang="fr-MA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F76A08-A932-AEFE-503F-9A994D31F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500" y="2398539"/>
            <a:ext cx="1865935" cy="27989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E84284-4EA4-6D37-4CF3-54E84DAC60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194" y="1656183"/>
            <a:ext cx="1219370" cy="136226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190EB5EC-33CF-4C7D-B2C9-9648C60380B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2BCEB7-516A-4AEC-AE16-46F4E94D2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0C6666B-7B8E-4578-B4CE-7E1A0CB3E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B4114D76-E8CB-4AEA-8A03-F4969FC4970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6386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3CEE5C5-30F9-39B3-69C9-209E582F85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1867" y="2005277"/>
            <a:ext cx="4788246" cy="319216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CF15-EC87-ECA5-C5A2-139223BE3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B506F7-29E3-66D0-EF6D-14F13D5E960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D69A319-C191-E72A-A3A9-B057CE8A551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95976E-7B56-3FFF-FF8F-559448C4A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F5B20F50-F7A1-6B82-68A6-5CEAD326ED4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77E1BA6-C696-F4C6-EF56-C4461C09651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Identifier et lire les lettres, les syllabes et des mots contenant les lettres étudiées.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3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lettres , des syllabes et des mots que  tu dois lire.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L’enseignant guide l’élève dans sa lecture.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8506C9-7DE4-5B26-01EB-FDD6121FC0A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6835" y="1624017"/>
            <a:ext cx="8134466" cy="1506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M  </a:t>
            </a: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l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</a:t>
            </a:r>
            <a:endParaRPr kumimoji="0" lang="it-IT" sz="5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ACE7F27-B8F6-1DF0-A182-A6B9DD8C3E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6835" y="5822719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lettre / syllabe :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lecture 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(6 pts)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99A5752-C111-4CC4-9602-DAC414FC8EC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ACED1A1-267D-483A-B76E-BB942A2D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928A60-161E-4CD3-8A9B-ACC4ED52E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628AFF1-13C3-4B54-6AA2-044254D662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153749"/>
              </p:ext>
            </p:extLst>
          </p:nvPr>
        </p:nvGraphicFramePr>
        <p:xfrm>
          <a:off x="1173007" y="3326524"/>
          <a:ext cx="1898277" cy="130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8277">
                  <a:extLst>
                    <a:ext uri="{9D8B030D-6E8A-4147-A177-3AD203B41FA5}">
                      <a16:colId xmlns:a16="http://schemas.microsoft.com/office/drawing/2014/main" val="2780603077"/>
                    </a:ext>
                  </a:extLst>
                </a:gridCol>
              </a:tblGrid>
              <a:tr h="1304365">
                <a:tc>
                  <a:txBody>
                    <a:bodyPr/>
                    <a:lstStyle/>
                    <a:p>
                      <a:pPr algn="ctr"/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679932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16C654B-A151-A52F-C88F-47F9052ACE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3849016"/>
              </p:ext>
            </p:extLst>
          </p:nvPr>
        </p:nvGraphicFramePr>
        <p:xfrm>
          <a:off x="3333749" y="3299428"/>
          <a:ext cx="3796554" cy="130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8277">
                  <a:extLst>
                    <a:ext uri="{9D8B030D-6E8A-4147-A177-3AD203B41FA5}">
                      <a16:colId xmlns:a16="http://schemas.microsoft.com/office/drawing/2014/main" val="3258839349"/>
                    </a:ext>
                  </a:extLst>
                </a:gridCol>
                <a:gridCol w="1898277">
                  <a:extLst>
                    <a:ext uri="{9D8B030D-6E8A-4147-A177-3AD203B41FA5}">
                      <a16:colId xmlns:a16="http://schemas.microsoft.com/office/drawing/2014/main" val="2734644631"/>
                    </a:ext>
                  </a:extLst>
                </a:gridCol>
              </a:tblGrid>
              <a:tr h="1304365">
                <a:tc>
                  <a:txBody>
                    <a:bodyPr/>
                    <a:lstStyle/>
                    <a:p>
                      <a:pPr algn="ctr"/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15811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3A5ADF8C-768A-C2A3-6C0E-A018A5076886}"/>
              </a:ext>
            </a:extLst>
          </p:cNvPr>
          <p:cNvSpPr txBox="1"/>
          <p:nvPr/>
        </p:nvSpPr>
        <p:spPr>
          <a:xfrm>
            <a:off x="2173816" y="4457552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b="1" kern="100" dirty="0" err="1">
                <a:solidFill>
                  <a:prstClr val="black"/>
                </a:solidFill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mali</a:t>
            </a:r>
            <a:r>
              <a:rPr kumimoji="0" lang="pt-B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kumimoji="0" lang="ar-MA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       </a:t>
            </a:r>
            <a:r>
              <a:rPr kumimoji="0" lang="pt-B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pt-BR" sz="5400" b="1" kern="100" dirty="0">
                <a:solidFill>
                  <a:prstClr val="black"/>
                </a:solidFill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ami</a:t>
            </a:r>
            <a:endParaRPr lang="fr-FR" sz="5400" b="1" kern="100" dirty="0">
              <a:solidFill>
                <a:prstClr val="black"/>
              </a:solidFill>
              <a:latin typeface="Dosi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899D49B-7E0B-C70E-D707-F42643AE3A5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mot : lecture 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 (4pts) </a:t>
            </a:r>
          </a:p>
        </p:txBody>
      </p:sp>
    </p:spTree>
    <p:extLst>
      <p:ext uri="{BB962C8B-B14F-4D97-AF65-F5344CB8AC3E}">
        <p14:creationId xmlns:p14="http://schemas.microsoft.com/office/powerpoint/2010/main" val="40117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901599" y="1191108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48854FD-AAD0-BC61-5DB6-723DDF2B8418}"/>
              </a:ext>
            </a:extLst>
          </p:cNvPr>
          <p:cNvSpPr txBox="1"/>
          <p:nvPr/>
        </p:nvSpPr>
        <p:spPr>
          <a:xfrm>
            <a:off x="597222" y="1863192"/>
            <a:ext cx="7815905" cy="3600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: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mots de vocabulaire.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: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  <a:p>
            <a:pPr marL="1165225" marR="0" lvl="0" indent="-1165225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: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paroles étudiés.</a:t>
            </a:r>
          </a:p>
          <a:p>
            <a:pPr marL="1165225" marR="0" lvl="0" indent="-1165225" algn="l" defTabSz="914400" rtl="0" eaLnBrk="1" fontAlgn="auto" latinLnBrk="0" hangingPunct="1"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: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parler de ma classe.</a:t>
            </a:r>
          </a:p>
          <a:p>
            <a:pPr>
              <a:spcAft>
                <a:spcPts val="1800"/>
              </a:spcAft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: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et lire les lettres, les syllabes et des mots contenant les lettres étudiées.</a:t>
            </a:r>
          </a:p>
          <a:p>
            <a:pPr lvl="0">
              <a:spcAft>
                <a:spcPts val="1800"/>
              </a:spcAft>
              <a:defRPr/>
            </a:pPr>
            <a:r>
              <a:rPr lang="fr-FR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 correctement les lettres, </a:t>
            </a:r>
            <a:r>
              <a:rPr lang="fr-FR" b="1" dirty="0">
                <a:solidFill>
                  <a:srgbClr val="424D7B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des syllabes et des mots contenant les lettres étudiées.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09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fini. Reviens à ta place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01249-1A21-1A5E-9A63-968609E25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0">
            <a:extLst>
              <a:ext uri="{FF2B5EF4-FFF2-40B4-BE49-F238E27FC236}">
                <a16:creationId xmlns:a16="http://schemas.microsoft.com/office/drawing/2014/main" id="{9EB957A6-9B9F-C7CC-84C3-8569F2669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0" y="850434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d’évaluation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560E6A9-2F71-DEEE-34E3-8E6C823D42A9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476059-E23F-1912-1F34-3ECF54AC5C9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405B79-071B-C81A-6130-570DFCF5D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3CB6B1FE-22DB-4333-B27C-407418A7B01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E62E48EC-0D0F-180D-6F6C-315F54B41CAD}"/>
              </a:ext>
            </a:extLst>
          </p:cNvPr>
          <p:cNvSpPr/>
          <p:nvPr/>
        </p:nvSpPr>
        <p:spPr>
          <a:xfrm>
            <a:off x="4776140" y="1952546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rganigramme : Terminateur 18">
            <a:extLst>
              <a:ext uri="{FF2B5EF4-FFF2-40B4-BE49-F238E27FC236}">
                <a16:creationId xmlns:a16="http://schemas.microsoft.com/office/drawing/2014/main" id="{C457FECA-E2EA-76D8-6D6F-140FD736B295}"/>
              </a:ext>
            </a:extLst>
          </p:cNvPr>
          <p:cNvSpPr/>
          <p:nvPr/>
        </p:nvSpPr>
        <p:spPr>
          <a:xfrm>
            <a:off x="4992140" y="1700546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</a:t>
            </a: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3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CEECE38-197D-8A80-0139-E998E777F602}"/>
              </a:ext>
            </a:extLst>
          </p:cNvPr>
          <p:cNvSpPr/>
          <p:nvPr/>
        </p:nvSpPr>
        <p:spPr>
          <a:xfrm>
            <a:off x="636251" y="1996181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rganigramme : Terminateur 21">
            <a:extLst>
              <a:ext uri="{FF2B5EF4-FFF2-40B4-BE49-F238E27FC236}">
                <a16:creationId xmlns:a16="http://schemas.microsoft.com/office/drawing/2014/main" id="{84C4CABF-500F-083D-748D-01696F6AFABC}"/>
              </a:ext>
            </a:extLst>
          </p:cNvPr>
          <p:cNvSpPr/>
          <p:nvPr/>
        </p:nvSpPr>
        <p:spPr>
          <a:xfrm>
            <a:off x="852251" y="1744181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424D7B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66B8CD7-4136-7800-DDF4-336D2E2FF1F2}"/>
              </a:ext>
            </a:extLst>
          </p:cNvPr>
          <p:cNvSpPr/>
          <p:nvPr/>
        </p:nvSpPr>
        <p:spPr>
          <a:xfrm>
            <a:off x="4776140" y="3501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rganigramme : Terminateur 27">
            <a:extLst>
              <a:ext uri="{FF2B5EF4-FFF2-40B4-BE49-F238E27FC236}">
                <a16:creationId xmlns:a16="http://schemas.microsoft.com/office/drawing/2014/main" id="{F212138A-4A6B-E291-2E7A-6C61CE7F55D7}"/>
              </a:ext>
            </a:extLst>
          </p:cNvPr>
          <p:cNvSpPr/>
          <p:nvPr/>
        </p:nvSpPr>
        <p:spPr>
          <a:xfrm>
            <a:off x="4992140" y="324992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1407A89F-1B70-A462-170C-A9F6D6D285E0}"/>
              </a:ext>
            </a:extLst>
          </p:cNvPr>
          <p:cNvSpPr/>
          <p:nvPr/>
        </p:nvSpPr>
        <p:spPr>
          <a:xfrm>
            <a:off x="3156199" y="508592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Organigramme : Terminateur 29">
            <a:extLst>
              <a:ext uri="{FF2B5EF4-FFF2-40B4-BE49-F238E27FC236}">
                <a16:creationId xmlns:a16="http://schemas.microsoft.com/office/drawing/2014/main" id="{F03EBF7B-B811-ADFB-1F7E-0B3186C9F5A4}"/>
              </a:ext>
            </a:extLst>
          </p:cNvPr>
          <p:cNvSpPr/>
          <p:nvPr/>
        </p:nvSpPr>
        <p:spPr>
          <a:xfrm>
            <a:off x="3372198" y="4833928"/>
            <a:ext cx="1619942" cy="339596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Séances 5 </a:t>
            </a:r>
          </a:p>
        </p:txBody>
      </p:sp>
      <p:sp>
        <p:nvSpPr>
          <p:cNvPr id="33" name="Espace réservé du texte 5">
            <a:extLst>
              <a:ext uri="{FF2B5EF4-FFF2-40B4-BE49-F238E27FC236}">
                <a16:creationId xmlns:a16="http://schemas.microsoft.com/office/drawing/2014/main" id="{7E7A9BA9-216F-275B-73FE-5F028398C59B}"/>
              </a:ext>
            </a:extLst>
          </p:cNvPr>
          <p:cNvSpPr txBox="1">
            <a:spLocks/>
          </p:cNvSpPr>
          <p:nvPr/>
        </p:nvSpPr>
        <p:spPr>
          <a:xfrm>
            <a:off x="5046199" y="213465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Évaluation des compétences orales. (passation individuelle) </a:t>
            </a:r>
            <a:endParaRPr lang="fr-FR" dirty="0"/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E418D51A-1A95-4C26-34F2-0036C6E0CE8E}"/>
              </a:ext>
            </a:extLst>
          </p:cNvPr>
          <p:cNvSpPr txBox="1">
            <a:spLocks/>
          </p:cNvSpPr>
          <p:nvPr/>
        </p:nvSpPr>
        <p:spPr>
          <a:xfrm>
            <a:off x="852251" y="2187122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/>
              <a:t>Évaluation des compétences : PE1 (passation collective)  </a:t>
            </a:r>
          </a:p>
          <a:p>
            <a:pPr lvl="0"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Évaluation des compétences orales. (passation individuelle) </a:t>
            </a:r>
            <a:endParaRPr lang="fr-FR" dirty="0"/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FF7FFD7C-620C-8063-4EC7-6485BBC5EEAB}"/>
              </a:ext>
            </a:extLst>
          </p:cNvPr>
          <p:cNvSpPr txBox="1">
            <a:spLocks/>
          </p:cNvSpPr>
          <p:nvPr/>
        </p:nvSpPr>
        <p:spPr>
          <a:xfrm>
            <a:off x="5046199" y="3645928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Évaluation des compétences orales. (passation individuelle) </a:t>
            </a:r>
            <a:endParaRPr lang="fr-FR" dirty="0"/>
          </a:p>
        </p:txBody>
      </p:sp>
      <p:sp>
        <p:nvSpPr>
          <p:cNvPr id="37" name="Espace réservé du texte 5">
            <a:extLst>
              <a:ext uri="{FF2B5EF4-FFF2-40B4-BE49-F238E27FC236}">
                <a16:creationId xmlns:a16="http://schemas.microsoft.com/office/drawing/2014/main" id="{21802068-15AC-0AA2-E49C-9D74AE23B44D}"/>
              </a:ext>
            </a:extLst>
          </p:cNvPr>
          <p:cNvSpPr txBox="1">
            <a:spLocks/>
          </p:cNvSpPr>
          <p:nvPr/>
        </p:nvSpPr>
        <p:spPr>
          <a:xfrm>
            <a:off x="3336199" y="5273726"/>
            <a:ext cx="3420000" cy="792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rPr>
              <a:t>Compilation et renseignement des livrets de compétences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8EF8CAC-5755-5668-0628-6D4CC345289A}"/>
              </a:ext>
            </a:extLst>
          </p:cNvPr>
          <p:cNvSpPr/>
          <p:nvPr/>
        </p:nvSpPr>
        <p:spPr>
          <a:xfrm>
            <a:off x="677801" y="3487216"/>
            <a:ext cx="3780000" cy="1080000"/>
          </a:xfrm>
          <a:prstGeom prst="roundRect">
            <a:avLst/>
          </a:prstGeom>
          <a:solidFill>
            <a:srgbClr val="AFABAB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C85A9807-9180-66C5-DAB0-6920806D264E}"/>
              </a:ext>
            </a:extLst>
          </p:cNvPr>
          <p:cNvSpPr/>
          <p:nvPr/>
        </p:nvSpPr>
        <p:spPr>
          <a:xfrm>
            <a:off x="893801" y="3235216"/>
            <a:ext cx="1260000" cy="360000"/>
          </a:xfrm>
          <a:prstGeom prst="flowChartTerminator">
            <a:avLst/>
          </a:prstGeom>
          <a:solidFill>
            <a:srgbClr val="AFABAB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9E01F6CF-823A-EA3B-25B4-F65B3522652B}"/>
              </a:ext>
            </a:extLst>
          </p:cNvPr>
          <p:cNvSpPr txBox="1">
            <a:spLocks/>
          </p:cNvSpPr>
          <p:nvPr/>
        </p:nvSpPr>
        <p:spPr>
          <a:xfrm>
            <a:off x="852251" y="3649756"/>
            <a:ext cx="3420000" cy="792000"/>
          </a:xfrm>
          <a:prstGeom prst="roundRect">
            <a:avLst/>
          </a:prstGeom>
          <a:solidFill>
            <a:srgbClr val="D9D9D9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>
                <a:solidFill>
                  <a:schemeClr val="bg1">
                    <a:lumMod val="50000"/>
                  </a:schemeClr>
                </a:solidFill>
              </a:rPr>
              <a:t>Évaluation des compétences orales. (passation individuelle)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93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433" y="1646585"/>
            <a:ext cx="7687733" cy="4610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97" indent="-285750" algn="just" defTabSz="1028778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première partie de la séance 1   est</a:t>
            </a:r>
            <a:r>
              <a:rPr lang="fr-FR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 la compétence suivante  : </a:t>
            </a:r>
            <a:r>
              <a:rPr lang="fr-FR" b="1" u="sng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PE1.</a:t>
            </a:r>
          </a:p>
          <a:p>
            <a:pPr marL="285750" lvl="0" indent="-285750" algn="just" defTabSz="68585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4B5377"/>
                </a:solidFill>
                <a:latin typeface="Dosis" pitchFamily="2" charset="0"/>
                <a:cs typeface="Arial" panose="020B0604020202020204" pitchFamily="34" charset="0"/>
              </a:rPr>
              <a:t>La passation se fait de </a:t>
            </a:r>
            <a:r>
              <a:rPr lang="fr-FR" b="1" u="sng" dirty="0">
                <a:solidFill>
                  <a:srgbClr val="4B5377"/>
                </a:solidFill>
                <a:latin typeface="Dosis" pitchFamily="2" charset="0"/>
                <a:cs typeface="Arial" panose="020B0604020202020204" pitchFamily="34" charset="0"/>
              </a:rPr>
              <a:t>manière collective </a:t>
            </a:r>
            <a:r>
              <a:rPr lang="fr-FR" dirty="0">
                <a:solidFill>
                  <a:srgbClr val="4B5377"/>
                </a:solidFill>
                <a:latin typeface="Dosis" pitchFamily="2" charset="0"/>
                <a:cs typeface="Arial" panose="020B0604020202020204" pitchFamily="34" charset="0"/>
              </a:rPr>
              <a:t>sur </a:t>
            </a:r>
            <a:r>
              <a:rPr lang="fr-FR" b="1" u="sng" dirty="0">
                <a:solidFill>
                  <a:srgbClr val="4B5377"/>
                </a:solidFill>
                <a:latin typeface="Dosis" pitchFamily="2" charset="0"/>
                <a:cs typeface="Arial" panose="020B0604020202020204" pitchFamily="34" charset="0"/>
              </a:rPr>
              <a:t>les cahiers </a:t>
            </a:r>
            <a:r>
              <a:rPr lang="fr-FR" dirty="0">
                <a:solidFill>
                  <a:srgbClr val="4B5377"/>
                </a:solidFill>
                <a:latin typeface="Dosis" pitchFamily="2" charset="0"/>
                <a:cs typeface="Arial" panose="020B0604020202020204" pitchFamily="34" charset="0"/>
              </a:rPr>
              <a:t>ou</a:t>
            </a:r>
            <a:r>
              <a:rPr lang="fr-FR" b="1" u="sng" dirty="0">
                <a:solidFill>
                  <a:srgbClr val="4B5377"/>
                </a:solidFill>
                <a:latin typeface="Dosis" pitchFamily="2" charset="0"/>
                <a:cs typeface="Arial" panose="020B0604020202020204" pitchFamily="34" charset="0"/>
              </a:rPr>
              <a:t> des feuilles.</a:t>
            </a:r>
          </a:p>
          <a:p>
            <a:pPr marL="285750" indent="-285750" algn="just" defTabSz="68585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4B5377"/>
                </a:solidFill>
                <a:latin typeface="Dosis" pitchFamily="2" charset="0"/>
                <a:cs typeface="Arial" panose="020B0604020202020204" pitchFamily="34" charset="0"/>
              </a:rPr>
              <a:t>L’enseignant explique chaque consigne et demande aux élèves d’effectuer l’exercice.</a:t>
            </a:r>
          </a:p>
          <a:p>
            <a:pPr marL="285750" lvl="0" indent="-285750" algn="just" defTabSz="68585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4B5377"/>
                </a:solidFill>
                <a:latin typeface="Dosis" pitchFamily="2" charset="0"/>
                <a:cs typeface="Arial" panose="020B0604020202020204" pitchFamily="34" charset="0"/>
              </a:rPr>
              <a:t>L’enseignant circule entre les rangs pour s’assurer que tous les élèves ont compris la consigne.</a:t>
            </a:r>
          </a:p>
          <a:p>
            <a:pPr marL="285750" indent="-285750" algn="just" defTabSz="68585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La deuxième partie de la séance 1   est</a:t>
            </a:r>
            <a:r>
              <a:rPr lang="fr-FR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 consacrée à l’évaluation des compétences orales avec le premier groupe.  </a:t>
            </a:r>
            <a:endParaRPr lang="fr-FR" b="1" u="sng" dirty="0">
              <a:solidFill>
                <a:srgbClr val="424D7B"/>
              </a:solidFill>
              <a:latin typeface="Dosis" pitchFamily="2" charset="0"/>
              <a:cs typeface="Arial" panose="020B0604020202020204" pitchFamily="34" charset="0"/>
            </a:endParaRPr>
          </a:p>
          <a:p>
            <a:pPr marL="285750" indent="-285750" algn="just" defTabSz="68585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fr-FR" dirty="0">
                <a:solidFill>
                  <a:srgbClr val="4B5377"/>
                </a:solidFill>
                <a:latin typeface="Dosis" pitchFamily="2" charset="0"/>
                <a:cs typeface="Arial" panose="020B0604020202020204" pitchFamily="34" charset="0"/>
              </a:rPr>
              <a:t>La passation se fait de </a:t>
            </a:r>
            <a:r>
              <a:rPr lang="fr-FR" b="1" u="sng" dirty="0">
                <a:solidFill>
                  <a:srgbClr val="4B5377"/>
                </a:solidFill>
                <a:latin typeface="Dosis" pitchFamily="2" charset="0"/>
                <a:cs typeface="Arial" panose="020B0604020202020204" pitchFamily="34" charset="0"/>
              </a:rPr>
              <a:t>manière individuelle.</a:t>
            </a:r>
          </a:p>
          <a:p>
            <a:pPr marL="285750" lvl="0" indent="-285750" algn="just" defTabSz="68585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fr-FR" dirty="0">
              <a:solidFill>
                <a:srgbClr val="4B5377"/>
              </a:solidFill>
              <a:latin typeface="Dosis" pitchFamily="2" charset="0"/>
              <a:cs typeface="Arial" panose="020B0604020202020204" pitchFamily="34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E7C1C11-FDE0-F64E-68F7-730BC06750D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2648127" y="974731"/>
            <a:ext cx="3813031" cy="612000"/>
            <a:chOff x="2403987" y="1096335"/>
            <a:chExt cx="3528511" cy="40800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A6BF9855-43D8-1A9C-F7DA-2EB8CC3E0E52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2623268" y="1096335"/>
              <a:ext cx="3195019" cy="408000"/>
            </a:xfrm>
            <a:prstGeom prst="roundRect">
              <a:avLst>
                <a:gd name="adj" fmla="val 32324"/>
              </a:avLst>
            </a:prstGeom>
            <a:solidFill>
              <a:srgbClr val="424D7B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4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72B81DBD-DB8F-4479-719A-BB03282DAEFF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2403987" y="1169530"/>
              <a:ext cx="3528511" cy="238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685835" eaLnBrk="1" fontAlgn="auto" latinLnBrk="0" hangingPunct="1">
                <a:lnSpc>
                  <a:spcPts val="3026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 SemiBold" pitchFamily="2" charset="0"/>
                </a:rPr>
                <a:t>Séance  1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 SemiBold" pitchFamily="2" charset="0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063"/>
          <a:stretch>
            <a:fillRect/>
          </a:stretch>
        </p:blipFill>
        <p:spPr>
          <a:xfrm>
            <a:off x="5115159" y="5121347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chers élèves. Nous allons faire de l’écriture.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C6F8E2A-863A-DA6E-EF07-CF2BB16872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640" y="2169427"/>
            <a:ext cx="3778719" cy="251914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7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41FCD-64CB-EBF9-D3FB-C82570822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5CDF73-6B6D-DD03-7A2F-D54B590E5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Prenez vos cahiers.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0F5F315D-7C1B-A56D-E494-51F33F3A3DD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8841A6C1-F51C-DD62-BE51-AF31C528B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5D54228-AAE7-C017-4A08-E2C43A3F7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600C426C-9D81-0284-C22A-A3F02AC3242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2985429" y="2260627"/>
            <a:ext cx="3173141" cy="2336745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86077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77917" y="2192895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fr-FR" sz="2800" b="1" kern="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PE1</a:t>
            </a:r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800" b="1" kern="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fr-FR" sz="2800" b="1" kern="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Écrire correctement les lettres, des syllabes et des mots contenant les lettres étudiées.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294491-246F-706A-B4EC-B1AC2B783C3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8782" y="4450917"/>
            <a:ext cx="6482686" cy="12618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Notation 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points pour chaque lettre écrit correctement avec respect des dimensions;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0,5 point pour chaque lettre sans respect des dimensions.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44BF570-817A-812F-B05A-1B8DBB3B8986}"/>
              </a:ext>
            </a:extLst>
          </p:cNvPr>
          <p:cNvSpPr txBox="1"/>
          <p:nvPr/>
        </p:nvSpPr>
        <p:spPr>
          <a:xfrm>
            <a:off x="2286000" y="324433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kern="0" dirty="0">
                <a:solidFill>
                  <a:srgbClr val="C00000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1: Copier des lettres.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071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Une image contenant texte, ligne, reçu&#10;&#10;Description générée automatiquement">
            <a:extLst>
              <a:ext uri="{FF2B5EF4-FFF2-40B4-BE49-F238E27FC236}">
                <a16:creationId xmlns:a16="http://schemas.microsoft.com/office/drawing/2014/main" id="{25AF73AB-5C67-4768-AFA9-F5F1454185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8"/>
          <a:stretch/>
        </p:blipFill>
        <p:spPr bwMode="auto">
          <a:xfrm>
            <a:off x="865447" y="2788024"/>
            <a:ext cx="7490502" cy="364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709636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Écrivez les lettres suivantes en respectant les dimensions. Écrivez chaque lettre 2 fois.  </a:t>
            </a:r>
            <a:endParaRPr lang="fr-MA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48A137-D0A3-3A92-92DD-E93AD3DA418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62133" y="1974356"/>
            <a:ext cx="7788166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Item 1 : Copier correctement des lettres ( 5 points)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C380DE8-C0A0-495E-B724-973DDD326D42}"/>
              </a:ext>
            </a:extLst>
          </p:cNvPr>
          <p:cNvSpPr txBox="1"/>
          <p:nvPr/>
        </p:nvSpPr>
        <p:spPr>
          <a:xfrm>
            <a:off x="2703254" y="4303971"/>
            <a:ext cx="3724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l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anose="020B0604020202020204" charset="0"/>
                <a:ea typeface="+mn-ea"/>
                <a:cs typeface="+mn-cs"/>
              </a:rPr>
              <a:t>               .               .                      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anose="020B0604020202020204" charset="0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ACCF7B0-A58D-4C2C-AE6C-4659F85BB954}"/>
              </a:ext>
            </a:extLst>
          </p:cNvPr>
          <p:cNvSpPr txBox="1"/>
          <p:nvPr/>
        </p:nvSpPr>
        <p:spPr>
          <a:xfrm>
            <a:off x="2703254" y="4980514"/>
            <a:ext cx="415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anose="020B0604020202020204" charset="0"/>
                <a:ea typeface="+mn-ea"/>
                <a:cs typeface="+mn-cs"/>
              </a:rPr>
              <a:t>m              .                 .            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anose="020B0604020202020204" charset="0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50EBAA3-C68B-4A16-8189-21B2818A61E7}"/>
              </a:ext>
            </a:extLst>
          </p:cNvPr>
          <p:cNvSpPr txBox="1"/>
          <p:nvPr/>
        </p:nvSpPr>
        <p:spPr>
          <a:xfrm>
            <a:off x="2703253" y="3712120"/>
            <a:ext cx="557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anose="020B0604020202020204" charset="0"/>
                <a:ea typeface="+mn-ea"/>
                <a:cs typeface="+mn-cs"/>
              </a:rPr>
              <a:t>E                .                 .                 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anose="020B0604020202020204" charset="0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5C200D4-26F3-42C8-B402-5A9AB3ABFB44}"/>
              </a:ext>
            </a:extLst>
          </p:cNvPr>
          <p:cNvSpPr txBox="1"/>
          <p:nvPr/>
        </p:nvSpPr>
        <p:spPr>
          <a:xfrm>
            <a:off x="2703254" y="5616914"/>
            <a:ext cx="415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anose="020B0604020202020204" charset="0"/>
                <a:ea typeface="+mn-ea"/>
                <a:cs typeface="+mn-cs"/>
              </a:rPr>
              <a:t>M               .                 .            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anose="020B0604020202020204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6BB3AE16-B706-4353-9C9E-AFBCA2984956}"/>
              </a:ext>
            </a:extLst>
          </p:cNvPr>
          <p:cNvSpPr txBox="1"/>
          <p:nvPr/>
        </p:nvSpPr>
        <p:spPr>
          <a:xfrm>
            <a:off x="2703253" y="3027307"/>
            <a:ext cx="4357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dirty="0">
                <a:solidFill>
                  <a:srgbClr val="002060"/>
                </a:solidFill>
                <a:latin typeface="Bahnschrift SemiBold SemiConden" panose="020B0502040204020203" pitchFamily="34" charset="0"/>
              </a:rPr>
              <a:t>é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osis SemiBold" panose="020B0604020202020204" charset="0"/>
                <a:ea typeface="+mn-ea"/>
                <a:cs typeface="+mn-cs"/>
              </a:rPr>
              <a:t>              .               .                        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osis SemiBold" panose="020B0604020202020204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2A2C82F-3210-4094-9B0C-E23E2E04AF1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324DDAD-C5DB-4D34-A2C1-55214A073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2D37B24-65C5-4537-BE24-00146ED6E5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39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80F8CA-9E32-43B4-9801-C91788857021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202b3bc9-e036-45c7-aea0-06aec8cd7a40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f0534ec5-868f-4ce6-85c7-99f0612daa5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8233</TotalTime>
  <Words>1242</Words>
  <PresentationFormat>Affichage à l'écran (4:3)</PresentationFormat>
  <Paragraphs>128</Paragraphs>
  <Slides>30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30</vt:i4>
      </vt:variant>
    </vt:vector>
  </HeadingPairs>
  <TitlesOfParts>
    <vt:vector size="56" baseType="lpstr">
      <vt:lpstr>Calibri</vt:lpstr>
      <vt:lpstr>Dosis Medium</vt:lpstr>
      <vt:lpstr>Dosis ExtraBold</vt:lpstr>
      <vt:lpstr>Mistral</vt:lpstr>
      <vt:lpstr>Arial</vt:lpstr>
      <vt:lpstr>Bahnschrift SemiBold SemiConden</vt:lpstr>
      <vt:lpstr>Aptos</vt:lpstr>
      <vt:lpstr>KG Primary Penmanship</vt:lpstr>
      <vt:lpstr>Dosis</vt:lpstr>
      <vt:lpstr>Wingdings</vt:lpstr>
      <vt:lpstr>Dosis SemiBold</vt:lpstr>
      <vt:lpstr>Bahnschrift SemiBold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Présentation PowerPoint</vt:lpstr>
      <vt:lpstr>Présentation PowerPoint</vt:lpstr>
      <vt:lpstr>Présentation PowerPoint</vt:lpstr>
      <vt:lpstr>Organisation de la semaine d’évaluation </vt:lpstr>
      <vt:lpstr>Présentation PowerPoint</vt:lpstr>
      <vt:lpstr>Bonjour chers élèves. Nous allons faire de l’écriture.</vt:lpstr>
      <vt:lpstr>Prenez vos cahiers. </vt:lpstr>
      <vt:lpstr>Présentation PowerPoint</vt:lpstr>
      <vt:lpstr>Écrivez les lettres suivantes en respectant les dimensions. Écrivez chaque lettre 2 fois.  </vt:lpstr>
      <vt:lpstr>Présentation PowerPoint</vt:lpstr>
      <vt:lpstr>Écrivez les syllabes suivantes en respectant les dimensions. Écrivez chaque syllabe 1 fois.  </vt:lpstr>
      <vt:lpstr>Présentation PowerPoint</vt:lpstr>
      <vt:lpstr>Écrivez les mots suivants en respectant les dimensions. Écrivez chaque mot 1 fois.  </vt:lpstr>
      <vt:lpstr>L’évaluation est terminée. 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correspondent.</vt:lpstr>
      <vt:lpstr>Présentation PowerPoint</vt:lpstr>
      <vt:lpstr>Regarde la scène. Je vais te dire des phrases et tu vas me montrer les images qui correspondent : Voici une salle de classe. 1) C’est le bureau de la maitresse. 2) Sur le bureau, Il y a un cahier rouge. 3) Voici le tableau. 4 ) C’est un élève. 5) C’est une chaise. </vt:lpstr>
      <vt:lpstr>Présentation PowerPoint</vt:lpstr>
      <vt:lpstr>Mets ton doigt sur chaque image et dis-moi le mot en français.</vt:lpstr>
      <vt:lpstr>Présentation PowerPoint</vt:lpstr>
      <vt:lpstr>Je vais te poser des questions et tu dois répondre correctement. </vt:lpstr>
      <vt:lpstr>Présentation PowerPoint</vt:lpstr>
      <vt:lpstr>Nomme les objets de la classe, dis ce qu’il y a dans ton cartable et dans ta trousse. Tu dois dire 5 phrases.   L’enseignant explique la consigne dans la langue de l’apprenant.  </vt:lpstr>
      <vt:lpstr>Présentation PowerPoint</vt:lpstr>
      <vt:lpstr>Je vais te montrer des lettres , des syllabes et des mots que  tu dois lire. L’enseignant guide l’élève dans sa lecture. </vt:lpstr>
      <vt:lpstr>C’est fini. Reviens à ta place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2026-01-21T13:15:42Z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