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Lst>
  <p:sldSz cx="18288000" cy="10287000"/>
  <p:notesSz cx="6858000" cy="9144000"/>
  <p:embeddedFontLst>
    <p:embeddedFont>
      <p:font typeface="Bicubik" charset="1" panose="02000503020000020004"/>
      <p:regular r:id="rId17"/>
    </p:embeddedFont>
    <p:embeddedFont>
      <p:font typeface="Telegraf" charset="1" panose="00000500000000000000"/>
      <p:regular r:id="rId18"/>
    </p:embeddedFont>
    <p:embeddedFont>
      <p:font typeface="Telegraf Bold" charset="1" panose="0000080000000000000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jpeg" Type="http://schemas.openxmlformats.org/officeDocument/2006/relationships/image"/><Relationship Id="rId3" Target="../media/image24.jpeg" Type="http://schemas.openxmlformats.org/officeDocument/2006/relationships/image"/><Relationship Id="rId4" Target="../media/image25.jpe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 Id="rId3" Target="../media/image27.jpe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 Id="rId5" Target="../media/image7.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9.jpe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 Id="rId6" Target="../media/image10.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 Id="rId3" Target="../media/image12.jpeg" Type="http://schemas.openxmlformats.org/officeDocument/2006/relationships/image"/><Relationship Id="rId4" Target="../media/image13.jpe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 Id="rId3" Target="../media/image15.jpe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 Id="rId3" Target="../media/image17.jpe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jpe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 Id="rId3" Target="../media/image21.jpe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12.jpe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4191" r="0" b="-14252"/>
            </a:stretch>
          </a:blipFill>
        </p:spPr>
      </p:sp>
      <p:grpSp>
        <p:nvGrpSpPr>
          <p:cNvPr name="Group 3" id="3"/>
          <p:cNvGrpSpPr/>
          <p:nvPr/>
        </p:nvGrpSpPr>
        <p:grpSpPr>
          <a:xfrm rot="-5400000">
            <a:off x="6624038" y="-1252928"/>
            <a:ext cx="5039924" cy="18548458"/>
            <a:chOff x="0" y="0"/>
            <a:chExt cx="1327387" cy="4885191"/>
          </a:xfrm>
        </p:grpSpPr>
        <p:sp>
          <p:nvSpPr>
            <p:cNvPr name="Freeform 4" id="4"/>
            <p:cNvSpPr/>
            <p:nvPr/>
          </p:nvSpPr>
          <p:spPr>
            <a:xfrm flipH="false" flipV="false" rot="0">
              <a:off x="0" y="0"/>
              <a:ext cx="1327387" cy="4885191"/>
            </a:xfrm>
            <a:custGeom>
              <a:avLst/>
              <a:gdLst/>
              <a:ahLst/>
              <a:cxnLst/>
              <a:rect r="r" b="b" t="t" l="l"/>
              <a:pathLst>
                <a:path h="4885191" w="1327387">
                  <a:moveTo>
                    <a:pt x="0" y="0"/>
                  </a:moveTo>
                  <a:lnTo>
                    <a:pt x="1327387" y="0"/>
                  </a:lnTo>
                  <a:lnTo>
                    <a:pt x="1327387" y="4885191"/>
                  </a:lnTo>
                  <a:lnTo>
                    <a:pt x="0" y="4885191"/>
                  </a:lnTo>
                  <a:close/>
                </a:path>
              </a:pathLst>
            </a:custGeom>
            <a:gradFill rotWithShape="true">
              <a:gsLst>
                <a:gs pos="0">
                  <a:srgbClr val="08056A">
                    <a:alpha val="100000"/>
                  </a:srgbClr>
                </a:gs>
                <a:gs pos="100000">
                  <a:srgbClr val="08056A">
                    <a:alpha val="0"/>
                  </a:srgbClr>
                </a:gs>
              </a:gsLst>
              <a:lin ang="0"/>
            </a:gradFill>
          </p:spPr>
        </p:sp>
        <p:sp>
          <p:nvSpPr>
            <p:cNvPr name="TextBox 5" id="5"/>
            <p:cNvSpPr txBox="true"/>
            <p:nvPr/>
          </p:nvSpPr>
          <p:spPr>
            <a:xfrm>
              <a:off x="0" y="-38100"/>
              <a:ext cx="1327387" cy="4923291"/>
            </a:xfrm>
            <a:prstGeom prst="rect">
              <a:avLst/>
            </a:prstGeom>
          </p:spPr>
          <p:txBody>
            <a:bodyPr anchor="ctr" rtlCol="false" tIns="50800" lIns="50800" bIns="50800" rIns="50800"/>
            <a:lstStyle/>
            <a:p>
              <a:pPr algn="ctr">
                <a:lnSpc>
                  <a:spcPts val="2659"/>
                </a:lnSpc>
                <a:spcBef>
                  <a:spcPct val="0"/>
                </a:spcBef>
              </a:pPr>
            </a:p>
          </p:txBody>
        </p:sp>
      </p:grpSp>
      <p:sp>
        <p:nvSpPr>
          <p:cNvPr name="TextBox 6" id="6"/>
          <p:cNvSpPr txBox="true"/>
          <p:nvPr/>
        </p:nvSpPr>
        <p:spPr>
          <a:xfrm rot="0">
            <a:off x="1663767" y="3371383"/>
            <a:ext cx="14960467" cy="2577280"/>
          </a:xfrm>
          <a:prstGeom prst="rect">
            <a:avLst/>
          </a:prstGeom>
        </p:spPr>
        <p:txBody>
          <a:bodyPr anchor="t" rtlCol="false" tIns="0" lIns="0" bIns="0" rIns="0">
            <a:spAutoFit/>
          </a:bodyPr>
          <a:lstStyle/>
          <a:p>
            <a:pPr algn="ctr">
              <a:lnSpc>
                <a:spcPts val="18149"/>
              </a:lnSpc>
            </a:pPr>
            <a:r>
              <a:rPr lang="en-US" sz="21103">
                <a:solidFill>
                  <a:srgbClr val="6E58E1"/>
                </a:solidFill>
                <a:latin typeface="Bicubik"/>
                <a:ea typeface="Bicubik"/>
                <a:cs typeface="Bicubik"/>
                <a:sym typeface="Bicubik"/>
              </a:rPr>
              <a:t>DIGITAL</a:t>
            </a:r>
          </a:p>
        </p:txBody>
      </p:sp>
      <p:sp>
        <p:nvSpPr>
          <p:cNvPr name="TextBox 7" id="7"/>
          <p:cNvSpPr txBox="true"/>
          <p:nvPr/>
        </p:nvSpPr>
        <p:spPr>
          <a:xfrm rot="0">
            <a:off x="3644062" y="5264533"/>
            <a:ext cx="10999876" cy="1873085"/>
          </a:xfrm>
          <a:prstGeom prst="rect">
            <a:avLst/>
          </a:prstGeom>
        </p:spPr>
        <p:txBody>
          <a:bodyPr anchor="t" rtlCol="false" tIns="0" lIns="0" bIns="0" rIns="0">
            <a:spAutoFit/>
          </a:bodyPr>
          <a:lstStyle/>
          <a:p>
            <a:pPr algn="ctr">
              <a:lnSpc>
                <a:spcPts val="13206"/>
              </a:lnSpc>
            </a:pPr>
            <a:r>
              <a:rPr lang="en-US" sz="15356">
                <a:solidFill>
                  <a:srgbClr val="6E58E1"/>
                </a:solidFill>
                <a:latin typeface="Bicubik"/>
                <a:ea typeface="Bicubik"/>
                <a:cs typeface="Bicubik"/>
                <a:sym typeface="Bicubik"/>
              </a:rPr>
              <a:t>PRIVACY</a:t>
            </a:r>
          </a:p>
        </p:txBody>
      </p:sp>
      <p:sp>
        <p:nvSpPr>
          <p:cNvPr name="Freeform 8" id="8"/>
          <p:cNvSpPr/>
          <p:nvPr/>
        </p:nvSpPr>
        <p:spPr>
          <a:xfrm flipH="false" flipV="false" rot="0">
            <a:off x="4282523" y="3809110"/>
            <a:ext cx="601697" cy="802262"/>
          </a:xfrm>
          <a:custGeom>
            <a:avLst/>
            <a:gdLst/>
            <a:ahLst/>
            <a:cxnLst/>
            <a:rect r="r" b="b" t="t" l="l"/>
            <a:pathLst>
              <a:path h="802262" w="601697">
                <a:moveTo>
                  <a:pt x="0" y="0"/>
                </a:moveTo>
                <a:lnTo>
                  <a:pt x="601696" y="0"/>
                </a:lnTo>
                <a:lnTo>
                  <a:pt x="601696" y="802262"/>
                </a:lnTo>
                <a:lnTo>
                  <a:pt x="0" y="80226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9" id="9"/>
          <p:cNvSpPr txBox="true"/>
          <p:nvPr/>
        </p:nvSpPr>
        <p:spPr>
          <a:xfrm rot="0">
            <a:off x="6890099" y="9010650"/>
            <a:ext cx="4507803" cy="247650"/>
          </a:xfrm>
          <a:prstGeom prst="rect">
            <a:avLst/>
          </a:prstGeom>
        </p:spPr>
        <p:txBody>
          <a:bodyPr anchor="t" rtlCol="false" tIns="0" lIns="0" bIns="0" rIns="0">
            <a:spAutoFit/>
          </a:bodyPr>
          <a:lstStyle/>
          <a:p>
            <a:pPr algn="ctr">
              <a:lnSpc>
                <a:spcPts val="1920"/>
              </a:lnSpc>
            </a:pPr>
            <a:r>
              <a:rPr lang="en-US" sz="1600" spc="48">
                <a:solidFill>
                  <a:srgbClr val="FFFFFF"/>
                </a:solidFill>
                <a:latin typeface="Bicubik"/>
                <a:ea typeface="Bicubik"/>
                <a:cs typeface="Bicubik"/>
                <a:sym typeface="Bicubik"/>
              </a:rPr>
              <a:t>PROTECT WHAT MATTERS MOST</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03092D"/>
        </a:solidFill>
      </p:bgPr>
    </p:bg>
    <p:spTree>
      <p:nvGrpSpPr>
        <p:cNvPr id="1" name=""/>
        <p:cNvGrpSpPr/>
        <p:nvPr/>
      </p:nvGrpSpPr>
      <p:grpSpPr>
        <a:xfrm>
          <a:off x="0" y="0"/>
          <a:ext cx="0" cy="0"/>
          <a:chOff x="0" y="0"/>
          <a:chExt cx="0" cy="0"/>
        </a:xfrm>
      </p:grpSpPr>
      <p:grpSp>
        <p:nvGrpSpPr>
          <p:cNvPr name="Group 2" id="2"/>
          <p:cNvGrpSpPr/>
          <p:nvPr/>
        </p:nvGrpSpPr>
        <p:grpSpPr>
          <a:xfrm rot="0">
            <a:off x="14459796" y="5314225"/>
            <a:ext cx="2799504" cy="3944075"/>
            <a:chOff x="0" y="0"/>
            <a:chExt cx="4507230" cy="6350000"/>
          </a:xfrm>
        </p:grpSpPr>
        <p:sp>
          <p:nvSpPr>
            <p:cNvPr name="Freeform 3" id="3"/>
            <p:cNvSpPr/>
            <p:nvPr/>
          </p:nvSpPr>
          <p:spPr>
            <a:xfrm flipH="false" flipV="false" rot="0">
              <a:off x="0" y="0"/>
              <a:ext cx="4505960" cy="6350000"/>
            </a:xfrm>
            <a:custGeom>
              <a:avLst/>
              <a:gdLst/>
              <a:ahLst/>
              <a:cxnLst/>
              <a:rect r="r" b="b" t="t" l="l"/>
              <a:pathLst>
                <a:path h="6350000" w="4505960">
                  <a:moveTo>
                    <a:pt x="0" y="561340"/>
                  </a:moveTo>
                  <a:lnTo>
                    <a:pt x="0" y="3961130"/>
                  </a:lnTo>
                  <a:cubicBezTo>
                    <a:pt x="0" y="4272280"/>
                    <a:pt x="252730" y="4523740"/>
                    <a:pt x="562610" y="4522470"/>
                  </a:cubicBezTo>
                  <a:cubicBezTo>
                    <a:pt x="873760" y="4521200"/>
                    <a:pt x="1126490" y="4773930"/>
                    <a:pt x="1125220" y="5085080"/>
                  </a:cubicBezTo>
                  <a:lnTo>
                    <a:pt x="1123950" y="5787390"/>
                  </a:lnTo>
                  <a:cubicBezTo>
                    <a:pt x="1123950" y="6098540"/>
                    <a:pt x="1375410" y="6350000"/>
                    <a:pt x="1685290" y="6350000"/>
                  </a:cubicBezTo>
                  <a:lnTo>
                    <a:pt x="3944620" y="6350000"/>
                  </a:lnTo>
                  <a:cubicBezTo>
                    <a:pt x="4254500" y="6350000"/>
                    <a:pt x="4505960" y="6098540"/>
                    <a:pt x="4505960" y="5788660"/>
                  </a:cubicBezTo>
                  <a:lnTo>
                    <a:pt x="4505960" y="2679700"/>
                  </a:lnTo>
                  <a:cubicBezTo>
                    <a:pt x="4505960" y="2494280"/>
                    <a:pt x="4414520" y="2321560"/>
                    <a:pt x="4262120" y="2217420"/>
                  </a:cubicBezTo>
                  <a:lnTo>
                    <a:pt x="1184910" y="99060"/>
                  </a:lnTo>
                  <a:cubicBezTo>
                    <a:pt x="1090930" y="34290"/>
                    <a:pt x="980440" y="0"/>
                    <a:pt x="866140" y="0"/>
                  </a:cubicBezTo>
                  <a:lnTo>
                    <a:pt x="561340" y="0"/>
                  </a:lnTo>
                  <a:cubicBezTo>
                    <a:pt x="251460" y="0"/>
                    <a:pt x="0" y="251460"/>
                    <a:pt x="0" y="561340"/>
                  </a:cubicBezTo>
                  <a:close/>
                </a:path>
              </a:pathLst>
            </a:custGeom>
            <a:blipFill>
              <a:blip r:embed="rId2"/>
              <a:stretch>
                <a:fillRect l="-55597" t="0" r="-55597" b="0"/>
              </a:stretch>
            </a:blipFill>
          </p:spPr>
        </p:sp>
      </p:grpSp>
      <p:grpSp>
        <p:nvGrpSpPr>
          <p:cNvPr name="Group 4" id="4"/>
          <p:cNvGrpSpPr/>
          <p:nvPr/>
        </p:nvGrpSpPr>
        <p:grpSpPr>
          <a:xfrm rot="0">
            <a:off x="14459796" y="1049407"/>
            <a:ext cx="2799504" cy="4712970"/>
            <a:chOff x="0" y="0"/>
            <a:chExt cx="3771900" cy="6350000"/>
          </a:xfrm>
        </p:grpSpPr>
        <p:sp>
          <p:nvSpPr>
            <p:cNvPr name="Freeform 5" id="5"/>
            <p:cNvSpPr/>
            <p:nvPr/>
          </p:nvSpPr>
          <p:spPr>
            <a:xfrm flipH="false" flipV="false" rot="0">
              <a:off x="0" y="0"/>
              <a:ext cx="3771900" cy="6349937"/>
            </a:xfrm>
            <a:custGeom>
              <a:avLst/>
              <a:gdLst/>
              <a:ahLst/>
              <a:cxnLst/>
              <a:rect r="r" b="b" t="t" l="l"/>
              <a:pathLst>
                <a:path h="6349937" w="3771900">
                  <a:moveTo>
                    <a:pt x="0" y="546100"/>
                  </a:moveTo>
                  <a:lnTo>
                    <a:pt x="0" y="3953510"/>
                  </a:lnTo>
                  <a:cubicBezTo>
                    <a:pt x="0" y="4132580"/>
                    <a:pt x="87630" y="4301490"/>
                    <a:pt x="236220" y="4403090"/>
                  </a:cubicBezTo>
                  <a:lnTo>
                    <a:pt x="2914650" y="6252210"/>
                  </a:lnTo>
                  <a:cubicBezTo>
                    <a:pt x="3276600" y="6502400"/>
                    <a:pt x="3771900" y="6243320"/>
                    <a:pt x="3771900" y="5802630"/>
                  </a:cubicBezTo>
                  <a:lnTo>
                    <a:pt x="3771900" y="546100"/>
                  </a:lnTo>
                  <a:cubicBezTo>
                    <a:pt x="3771900" y="243840"/>
                    <a:pt x="3526790" y="0"/>
                    <a:pt x="3225800" y="0"/>
                  </a:cubicBezTo>
                  <a:lnTo>
                    <a:pt x="546100" y="0"/>
                  </a:lnTo>
                  <a:cubicBezTo>
                    <a:pt x="245110" y="0"/>
                    <a:pt x="0" y="245110"/>
                    <a:pt x="0" y="546100"/>
                  </a:cubicBezTo>
                  <a:close/>
                </a:path>
              </a:pathLst>
            </a:custGeom>
            <a:blipFill>
              <a:blip r:embed="rId3"/>
              <a:stretch>
                <a:fillRect l="-78599" t="0" r="-78599" b="0"/>
              </a:stretch>
            </a:blipFill>
          </p:spPr>
        </p:sp>
      </p:grpSp>
      <p:grpSp>
        <p:nvGrpSpPr>
          <p:cNvPr name="Group 6" id="6"/>
          <p:cNvGrpSpPr/>
          <p:nvPr/>
        </p:nvGrpSpPr>
        <p:grpSpPr>
          <a:xfrm rot="0">
            <a:off x="4764150" y="4114800"/>
            <a:ext cx="8838658" cy="5143500"/>
            <a:chOff x="0" y="0"/>
            <a:chExt cx="1754646" cy="1021085"/>
          </a:xfrm>
        </p:grpSpPr>
        <p:sp>
          <p:nvSpPr>
            <p:cNvPr name="Freeform 7" id="7"/>
            <p:cNvSpPr/>
            <p:nvPr/>
          </p:nvSpPr>
          <p:spPr>
            <a:xfrm flipH="false" flipV="false" rot="0">
              <a:off x="0" y="0"/>
              <a:ext cx="1754646" cy="1021080"/>
            </a:xfrm>
            <a:custGeom>
              <a:avLst/>
              <a:gdLst/>
              <a:ahLst/>
              <a:cxnLst/>
              <a:rect r="r" b="b" t="t" l="l"/>
              <a:pathLst>
                <a:path h="1021080" w="1754646">
                  <a:moveTo>
                    <a:pt x="965120" y="884770"/>
                  </a:moveTo>
                  <a:cubicBezTo>
                    <a:pt x="983327" y="864417"/>
                    <a:pt x="1009342" y="852784"/>
                    <a:pt x="1036650" y="852783"/>
                  </a:cubicBezTo>
                  <a:lnTo>
                    <a:pt x="1668381" y="853119"/>
                  </a:lnTo>
                  <a:cubicBezTo>
                    <a:pt x="1691256" y="853131"/>
                    <a:pt x="1713198" y="844053"/>
                    <a:pt x="1729377" y="827883"/>
                  </a:cubicBezTo>
                  <a:cubicBezTo>
                    <a:pt x="1745556" y="811712"/>
                    <a:pt x="1754646" y="789775"/>
                    <a:pt x="1754646" y="766901"/>
                  </a:cubicBezTo>
                  <a:lnTo>
                    <a:pt x="1754646" y="86219"/>
                  </a:lnTo>
                  <a:cubicBezTo>
                    <a:pt x="1754646" y="63352"/>
                    <a:pt x="1745562" y="41422"/>
                    <a:pt x="1729393" y="25253"/>
                  </a:cubicBezTo>
                  <a:cubicBezTo>
                    <a:pt x="1713224" y="9084"/>
                    <a:pt x="1691294" y="0"/>
                    <a:pt x="1668427" y="0"/>
                  </a:cubicBezTo>
                  <a:lnTo>
                    <a:pt x="303022" y="0"/>
                  </a:lnTo>
                  <a:cubicBezTo>
                    <a:pt x="278489" y="-1"/>
                    <a:pt x="255117" y="10450"/>
                    <a:pt x="238760" y="28735"/>
                  </a:cubicBezTo>
                  <a:lnTo>
                    <a:pt x="21960" y="271092"/>
                  </a:lnTo>
                  <a:cubicBezTo>
                    <a:pt x="7818" y="286900"/>
                    <a:pt x="0" y="307366"/>
                    <a:pt x="0" y="328576"/>
                  </a:cubicBezTo>
                  <a:lnTo>
                    <a:pt x="0" y="934867"/>
                  </a:lnTo>
                  <a:cubicBezTo>
                    <a:pt x="4" y="982482"/>
                    <a:pt x="38604" y="1021080"/>
                    <a:pt x="86219" y="1021080"/>
                  </a:cubicBezTo>
                  <a:lnTo>
                    <a:pt x="804624" y="1021080"/>
                  </a:lnTo>
                  <a:cubicBezTo>
                    <a:pt x="829157" y="1021081"/>
                    <a:pt x="852529" y="1010630"/>
                    <a:pt x="868886" y="992345"/>
                  </a:cubicBezTo>
                  <a:close/>
                </a:path>
              </a:pathLst>
            </a:custGeom>
            <a:blipFill>
              <a:blip r:embed="rId4"/>
              <a:stretch>
                <a:fillRect l="0" t="-7332" r="0" b="-7332"/>
              </a:stretch>
            </a:blipFill>
          </p:spPr>
        </p:sp>
      </p:grpSp>
      <p:sp>
        <p:nvSpPr>
          <p:cNvPr name="TextBox 8" id="8"/>
          <p:cNvSpPr txBox="true"/>
          <p:nvPr/>
        </p:nvSpPr>
        <p:spPr>
          <a:xfrm rot="0">
            <a:off x="6031702" y="1089188"/>
            <a:ext cx="7168756" cy="2834433"/>
          </a:xfrm>
          <a:prstGeom prst="rect">
            <a:avLst/>
          </a:prstGeom>
        </p:spPr>
        <p:txBody>
          <a:bodyPr anchor="t" rtlCol="false" tIns="0" lIns="0" bIns="0" rIns="0">
            <a:spAutoFit/>
          </a:bodyPr>
          <a:lstStyle/>
          <a:p>
            <a:pPr algn="l">
              <a:lnSpc>
                <a:spcPts val="10574"/>
              </a:lnSpc>
            </a:pPr>
            <a:r>
              <a:rPr lang="en-US" sz="12295">
                <a:solidFill>
                  <a:srgbClr val="6E58E1"/>
                </a:solidFill>
                <a:latin typeface="Bicubik"/>
                <a:ea typeface="Bicubik"/>
                <a:cs typeface="Bicubik"/>
                <a:sym typeface="Bicubik"/>
              </a:rPr>
              <a:t>LEGAL RIGHTS</a:t>
            </a:r>
          </a:p>
        </p:txBody>
      </p:sp>
      <p:sp>
        <p:nvSpPr>
          <p:cNvPr name="TextBox 9" id="9"/>
          <p:cNvSpPr txBox="true"/>
          <p:nvPr/>
        </p:nvSpPr>
        <p:spPr>
          <a:xfrm rot="0">
            <a:off x="1028700" y="4016375"/>
            <a:ext cx="2847123" cy="2076450"/>
          </a:xfrm>
          <a:prstGeom prst="rect">
            <a:avLst/>
          </a:prstGeom>
        </p:spPr>
        <p:txBody>
          <a:bodyPr anchor="t" rtlCol="false" tIns="0" lIns="0" bIns="0" rIns="0">
            <a:spAutoFit/>
          </a:bodyPr>
          <a:lstStyle/>
          <a:p>
            <a:pPr algn="just">
              <a:lnSpc>
                <a:spcPts val="1800"/>
              </a:lnSpc>
            </a:pPr>
            <a:r>
              <a:rPr lang="en-US" sz="1500" spc="45">
                <a:solidFill>
                  <a:srgbClr val="FFFFFF"/>
                </a:solidFill>
                <a:latin typeface="Telegraf"/>
                <a:ea typeface="Telegraf"/>
                <a:cs typeface="Telegraf"/>
                <a:sym typeface="Telegraf"/>
              </a:rPr>
              <a:t>Privacy regulat</a:t>
            </a:r>
            <a:r>
              <a:rPr lang="en-US" sz="1500" spc="45">
                <a:solidFill>
                  <a:srgbClr val="FFFFFF"/>
                </a:solidFill>
                <a:latin typeface="Telegraf"/>
                <a:ea typeface="Telegraf"/>
                <a:cs typeface="Telegraf"/>
                <a:sym typeface="Telegraf"/>
              </a:rPr>
              <a:t>ions provide users the right to access, correct, or delete their information. These rules demand transparency, ensuring organizations handle data responsibly and prevent unauthorized sharing across digital systems.</a:t>
            </a:r>
          </a:p>
        </p:txBody>
      </p:sp>
      <p:sp>
        <p:nvSpPr>
          <p:cNvPr name="TextBox 10" id="10"/>
          <p:cNvSpPr txBox="true"/>
          <p:nvPr/>
        </p:nvSpPr>
        <p:spPr>
          <a:xfrm rot="0">
            <a:off x="1028700" y="1020832"/>
            <a:ext cx="2728663" cy="828675"/>
          </a:xfrm>
          <a:prstGeom prst="rect">
            <a:avLst/>
          </a:prstGeom>
        </p:spPr>
        <p:txBody>
          <a:bodyPr anchor="t" rtlCol="false" tIns="0" lIns="0" bIns="0" rIns="0">
            <a:spAutoFit/>
          </a:bodyPr>
          <a:lstStyle/>
          <a:p>
            <a:pPr algn="just" marL="0" indent="0" lvl="1">
              <a:lnSpc>
                <a:spcPts val="2160"/>
              </a:lnSpc>
              <a:spcBef>
                <a:spcPct val="0"/>
              </a:spcBef>
            </a:pPr>
            <a:r>
              <a:rPr lang="en-US" b="true" sz="1800" spc="54">
                <a:solidFill>
                  <a:srgbClr val="FFFFFF"/>
                </a:solidFill>
                <a:latin typeface="Telegraf Bold"/>
                <a:ea typeface="Telegraf Bold"/>
                <a:cs typeface="Telegraf Bold"/>
                <a:sym typeface="Telegraf Bold"/>
              </a:rPr>
              <a:t>UNDERST</a:t>
            </a:r>
            <a:r>
              <a:rPr lang="en-US" b="true" sz="1800" spc="54" strike="noStrike" u="none">
                <a:solidFill>
                  <a:srgbClr val="FFFFFF"/>
                </a:solidFill>
                <a:latin typeface="Telegraf Bold"/>
                <a:ea typeface="Telegraf Bold"/>
                <a:cs typeface="Telegraf Bold"/>
                <a:sym typeface="Telegraf Bold"/>
              </a:rPr>
              <a:t>ANDING PROTECTION</a:t>
            </a:r>
            <a:r>
              <a:rPr lang="en-US" b="true" sz="1800" spc="54" strike="noStrike" u="none">
                <a:solidFill>
                  <a:srgbClr val="FFFFFF"/>
                </a:solidFill>
                <a:latin typeface="Telegraf Bold"/>
                <a:ea typeface="Telegraf Bold"/>
                <a:cs typeface="Telegraf Bold"/>
                <a:sym typeface="Telegraf Bold"/>
              </a:rPr>
              <a:t> P</a:t>
            </a:r>
            <a:r>
              <a:rPr lang="en-US" b="true" sz="1800" spc="54" strike="noStrike" u="none">
                <a:solidFill>
                  <a:srgbClr val="FFFFFF"/>
                </a:solidFill>
                <a:latin typeface="Telegraf Bold"/>
                <a:ea typeface="Telegraf Bold"/>
                <a:cs typeface="Telegraf Bold"/>
                <a:sym typeface="Telegraf Bold"/>
              </a:rPr>
              <a:t>OL</a:t>
            </a:r>
            <a:r>
              <a:rPr lang="en-US" b="true" sz="1800" spc="54" strike="noStrike" u="none">
                <a:solidFill>
                  <a:srgbClr val="FFFFFF"/>
                </a:solidFill>
                <a:latin typeface="Telegraf Bold"/>
                <a:ea typeface="Telegraf Bold"/>
                <a:cs typeface="Telegraf Bold"/>
                <a:sym typeface="Telegraf Bold"/>
              </a:rPr>
              <a:t>ICIES</a:t>
            </a:r>
          </a:p>
        </p:txBody>
      </p:sp>
      <p:sp>
        <p:nvSpPr>
          <p:cNvPr name="TextBox 11" id="11"/>
          <p:cNvSpPr txBox="true"/>
          <p:nvPr/>
        </p:nvSpPr>
        <p:spPr>
          <a:xfrm rot="0">
            <a:off x="1028700" y="7181850"/>
            <a:ext cx="2847123" cy="2076450"/>
          </a:xfrm>
          <a:prstGeom prst="rect">
            <a:avLst/>
          </a:prstGeom>
        </p:spPr>
        <p:txBody>
          <a:bodyPr anchor="t" rtlCol="false" tIns="0" lIns="0" bIns="0" rIns="0">
            <a:spAutoFit/>
          </a:bodyPr>
          <a:lstStyle/>
          <a:p>
            <a:pPr algn="just">
              <a:lnSpc>
                <a:spcPts val="1800"/>
              </a:lnSpc>
            </a:pPr>
            <a:r>
              <a:rPr lang="en-US" sz="1500" spc="45">
                <a:solidFill>
                  <a:srgbClr val="FFFFFF"/>
                </a:solidFill>
                <a:latin typeface="Telegraf"/>
                <a:ea typeface="Telegraf"/>
                <a:cs typeface="Telegraf"/>
                <a:sym typeface="Telegraf"/>
              </a:rPr>
              <a:t>Clear legal frameworks encourage ethical data practices. Understanding these protections enables users to make informed choices, maintain control, and navigate online platforms with greater confidence and awareness of potential risks.</a:t>
            </a:r>
          </a:p>
        </p:txBody>
      </p:sp>
      <p:sp>
        <p:nvSpPr>
          <p:cNvPr name="AutoShape 12" id="12"/>
          <p:cNvSpPr/>
          <p:nvPr/>
        </p:nvSpPr>
        <p:spPr>
          <a:xfrm>
            <a:off x="1028700" y="3481388"/>
            <a:ext cx="2847123" cy="0"/>
          </a:xfrm>
          <a:prstGeom prst="line">
            <a:avLst/>
          </a:prstGeom>
          <a:ln cap="flat" w="9525">
            <a:solidFill>
              <a:srgbClr val="6E58E1"/>
            </a:solidFill>
            <a:prstDash val="solid"/>
            <a:headEnd type="none" len="sm" w="sm"/>
            <a:tailEnd type="none" len="sm" w="sm"/>
          </a:ln>
        </p:spPr>
      </p:sp>
      <p:sp>
        <p:nvSpPr>
          <p:cNvPr name="AutoShape 13" id="13"/>
          <p:cNvSpPr/>
          <p:nvPr/>
        </p:nvSpPr>
        <p:spPr>
          <a:xfrm>
            <a:off x="1028700" y="6646862"/>
            <a:ext cx="2847123" cy="0"/>
          </a:xfrm>
          <a:prstGeom prst="line">
            <a:avLst/>
          </a:prstGeom>
          <a:ln cap="flat" w="9525">
            <a:solidFill>
              <a:srgbClr val="6E58E1"/>
            </a:solidFill>
            <a:prstDash val="solid"/>
            <a:headEnd type="none" len="sm" w="sm"/>
            <a:tailEnd type="none" len="sm" w="sm"/>
          </a:ln>
        </p:spPr>
      </p:sp>
      <p:grpSp>
        <p:nvGrpSpPr>
          <p:cNvPr name="Group 14" id="14"/>
          <p:cNvGrpSpPr/>
          <p:nvPr/>
        </p:nvGrpSpPr>
        <p:grpSpPr>
          <a:xfrm rot="0">
            <a:off x="14459796" y="4578565"/>
            <a:ext cx="388851" cy="406133"/>
            <a:chOff x="0" y="0"/>
            <a:chExt cx="571500" cy="596900"/>
          </a:xfrm>
        </p:grpSpPr>
        <p:sp>
          <p:nvSpPr>
            <p:cNvPr name="Freeform 15" id="15"/>
            <p:cNvSpPr/>
            <p:nvPr/>
          </p:nvSpPr>
          <p:spPr>
            <a:xfrm flipH="false" flipV="false" rot="0">
              <a:off x="0" y="0"/>
              <a:ext cx="571500" cy="596900"/>
            </a:xfrm>
            <a:custGeom>
              <a:avLst/>
              <a:gdLst/>
              <a:ahLst/>
              <a:cxnLst/>
              <a:rect r="r" b="b" t="t" l="l"/>
              <a:pathLst>
                <a:path h="596900" w="571500">
                  <a:moveTo>
                    <a:pt x="571500" y="596900"/>
                  </a:moveTo>
                  <a:lnTo>
                    <a:pt x="0" y="596900"/>
                  </a:lnTo>
                  <a:lnTo>
                    <a:pt x="0" y="0"/>
                  </a:lnTo>
                  <a:lnTo>
                    <a:pt x="571500" y="596900"/>
                  </a:lnTo>
                  <a:close/>
                </a:path>
              </a:pathLst>
            </a:custGeom>
            <a:solidFill>
              <a:srgbClr val="6E58E1"/>
            </a:solidFill>
          </p:spPr>
        </p:sp>
        <p:sp>
          <p:nvSpPr>
            <p:cNvPr name="TextBox 16" id="16"/>
            <p:cNvSpPr txBox="true"/>
            <p:nvPr/>
          </p:nvSpPr>
          <p:spPr>
            <a:xfrm>
              <a:off x="0" y="260350"/>
              <a:ext cx="285750" cy="335280"/>
            </a:xfrm>
            <a:prstGeom prst="rect">
              <a:avLst/>
            </a:prstGeom>
          </p:spPr>
          <p:txBody>
            <a:bodyPr anchor="ctr" rtlCol="false" tIns="50800" lIns="50800" bIns="50800" rIns="50800"/>
            <a:lstStyle/>
            <a:p>
              <a:pPr algn="ctr">
                <a:lnSpc>
                  <a:spcPts val="2659"/>
                </a:lnSpc>
              </a:pPr>
            </a:p>
          </p:txBody>
        </p:sp>
      </p:grpSp>
      <p:sp>
        <p:nvSpPr>
          <p:cNvPr name="Freeform 17" id="17"/>
          <p:cNvSpPr/>
          <p:nvPr/>
        </p:nvSpPr>
        <p:spPr>
          <a:xfrm flipH="false" flipV="false" rot="0">
            <a:off x="13200458" y="1049407"/>
            <a:ext cx="402349" cy="402349"/>
          </a:xfrm>
          <a:custGeom>
            <a:avLst/>
            <a:gdLst/>
            <a:ahLst/>
            <a:cxnLst/>
            <a:rect r="r" b="b" t="t" l="l"/>
            <a:pathLst>
              <a:path h="402349" w="402349">
                <a:moveTo>
                  <a:pt x="0" y="0"/>
                </a:moveTo>
                <a:lnTo>
                  <a:pt x="402349" y="0"/>
                </a:lnTo>
                <a:lnTo>
                  <a:pt x="402349" y="402349"/>
                </a:lnTo>
                <a:lnTo>
                  <a:pt x="0" y="40234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3381771" y="4594640"/>
            <a:ext cx="3862722" cy="3814728"/>
            <a:chOff x="0" y="0"/>
            <a:chExt cx="1324398" cy="1307943"/>
          </a:xfrm>
        </p:grpSpPr>
        <p:sp>
          <p:nvSpPr>
            <p:cNvPr name="Freeform 3" id="3"/>
            <p:cNvSpPr/>
            <p:nvPr/>
          </p:nvSpPr>
          <p:spPr>
            <a:xfrm flipH="false" flipV="false" rot="0">
              <a:off x="0" y="0"/>
              <a:ext cx="1324397" cy="1307943"/>
            </a:xfrm>
            <a:custGeom>
              <a:avLst/>
              <a:gdLst/>
              <a:ahLst/>
              <a:cxnLst/>
              <a:rect r="r" b="b" t="t" l="l"/>
              <a:pathLst>
                <a:path h="1307943" w="1324397">
                  <a:moveTo>
                    <a:pt x="473267" y="77131"/>
                  </a:moveTo>
                  <a:lnTo>
                    <a:pt x="404467" y="249131"/>
                  </a:lnTo>
                  <a:cubicBezTo>
                    <a:pt x="385834" y="295713"/>
                    <a:pt x="340719" y="326259"/>
                    <a:pt x="290548" y="326262"/>
                  </a:cubicBezTo>
                  <a:lnTo>
                    <a:pt x="122702" y="326262"/>
                  </a:lnTo>
                  <a:cubicBezTo>
                    <a:pt x="54936" y="326262"/>
                    <a:pt x="1" y="381197"/>
                    <a:pt x="0" y="448963"/>
                  </a:cubicBezTo>
                  <a:lnTo>
                    <a:pt x="0" y="1185242"/>
                  </a:lnTo>
                  <a:cubicBezTo>
                    <a:pt x="1" y="1253008"/>
                    <a:pt x="54936" y="1307943"/>
                    <a:pt x="122702" y="1307943"/>
                  </a:cubicBezTo>
                  <a:lnTo>
                    <a:pt x="1201694" y="1307943"/>
                  </a:lnTo>
                  <a:cubicBezTo>
                    <a:pt x="1269460" y="1307943"/>
                    <a:pt x="1324396" y="1253008"/>
                    <a:pt x="1324397" y="1185242"/>
                  </a:cubicBezTo>
                  <a:lnTo>
                    <a:pt x="1324397" y="122701"/>
                  </a:lnTo>
                  <a:cubicBezTo>
                    <a:pt x="1324396" y="54935"/>
                    <a:pt x="1269461" y="1"/>
                    <a:pt x="1201696" y="0"/>
                  </a:cubicBezTo>
                  <a:lnTo>
                    <a:pt x="587191" y="0"/>
                  </a:lnTo>
                  <a:cubicBezTo>
                    <a:pt x="537018" y="0"/>
                    <a:pt x="491900" y="30547"/>
                    <a:pt x="473267" y="77131"/>
                  </a:cubicBezTo>
                  <a:close/>
                </a:path>
              </a:pathLst>
            </a:custGeom>
            <a:blipFill>
              <a:blip r:embed="rId2"/>
              <a:stretch>
                <a:fillRect l="-131181" t="-41356" r="0" b="-14606"/>
              </a:stretch>
            </a:blipFill>
          </p:spPr>
        </p:sp>
      </p:grpSp>
      <p:grpSp>
        <p:nvGrpSpPr>
          <p:cNvPr name="Group 4" id="4"/>
          <p:cNvGrpSpPr/>
          <p:nvPr/>
        </p:nvGrpSpPr>
        <p:grpSpPr>
          <a:xfrm rot="0">
            <a:off x="10001348" y="3801727"/>
            <a:ext cx="4359724" cy="4607641"/>
            <a:chOff x="0" y="0"/>
            <a:chExt cx="1484706" cy="1569135"/>
          </a:xfrm>
        </p:grpSpPr>
        <p:sp>
          <p:nvSpPr>
            <p:cNvPr name="Freeform 5" id="5"/>
            <p:cNvSpPr/>
            <p:nvPr/>
          </p:nvSpPr>
          <p:spPr>
            <a:xfrm flipH="false" flipV="false" rot="0">
              <a:off x="0" y="0"/>
              <a:ext cx="1484706" cy="1569133"/>
            </a:xfrm>
            <a:custGeom>
              <a:avLst/>
              <a:gdLst/>
              <a:ahLst/>
              <a:cxnLst/>
              <a:rect r="r" b="b" t="t" l="l"/>
              <a:pathLst>
                <a:path h="1569133" w="1484706">
                  <a:moveTo>
                    <a:pt x="1379836" y="0"/>
                  </a:moveTo>
                  <a:lnTo>
                    <a:pt x="104870" y="0"/>
                  </a:lnTo>
                  <a:cubicBezTo>
                    <a:pt x="46952" y="0"/>
                    <a:pt x="0" y="46952"/>
                    <a:pt x="0" y="104870"/>
                  </a:cubicBezTo>
                  <a:lnTo>
                    <a:pt x="0" y="464773"/>
                  </a:lnTo>
                  <a:lnTo>
                    <a:pt x="0" y="1464263"/>
                  </a:lnTo>
                  <a:cubicBezTo>
                    <a:pt x="1" y="1522181"/>
                    <a:pt x="46952" y="1569133"/>
                    <a:pt x="104870" y="1569133"/>
                  </a:cubicBezTo>
                  <a:lnTo>
                    <a:pt x="905328" y="1569133"/>
                  </a:lnTo>
                  <a:cubicBezTo>
                    <a:pt x="963246" y="1569133"/>
                    <a:pt x="1010198" y="1522182"/>
                    <a:pt x="1010199" y="1464264"/>
                  </a:cubicBezTo>
                  <a:lnTo>
                    <a:pt x="1010199" y="569643"/>
                  </a:lnTo>
                  <a:cubicBezTo>
                    <a:pt x="1010198" y="541830"/>
                    <a:pt x="1021247" y="515156"/>
                    <a:pt x="1040914" y="495488"/>
                  </a:cubicBezTo>
                  <a:cubicBezTo>
                    <a:pt x="1060581" y="475821"/>
                    <a:pt x="1087255" y="464773"/>
                    <a:pt x="1115069" y="464773"/>
                  </a:cubicBezTo>
                  <a:lnTo>
                    <a:pt x="1379836" y="464773"/>
                  </a:lnTo>
                  <a:cubicBezTo>
                    <a:pt x="1437754" y="464772"/>
                    <a:pt x="1484705" y="417821"/>
                    <a:pt x="1484706" y="359903"/>
                  </a:cubicBezTo>
                  <a:lnTo>
                    <a:pt x="1484706" y="104870"/>
                  </a:lnTo>
                  <a:cubicBezTo>
                    <a:pt x="1484706" y="46952"/>
                    <a:pt x="1437754" y="0"/>
                    <a:pt x="1379836" y="0"/>
                  </a:cubicBezTo>
                  <a:close/>
                </a:path>
              </a:pathLst>
            </a:custGeom>
            <a:blipFill>
              <a:blip r:embed="rId2"/>
              <a:stretch>
                <a:fillRect l="-39119" t="-17747" r="-66011" b="-11567"/>
              </a:stretch>
            </a:blipFill>
          </p:spPr>
        </p:sp>
      </p:grpSp>
      <p:grpSp>
        <p:nvGrpSpPr>
          <p:cNvPr name="Group 6" id="6"/>
          <p:cNvGrpSpPr/>
          <p:nvPr/>
        </p:nvGrpSpPr>
        <p:grpSpPr>
          <a:xfrm rot="5400000">
            <a:off x="4307937" y="-400558"/>
            <a:ext cx="2887327" cy="3688444"/>
            <a:chOff x="0" y="0"/>
            <a:chExt cx="760448" cy="971442"/>
          </a:xfrm>
        </p:grpSpPr>
        <p:sp>
          <p:nvSpPr>
            <p:cNvPr name="Freeform 7" id="7"/>
            <p:cNvSpPr/>
            <p:nvPr/>
          </p:nvSpPr>
          <p:spPr>
            <a:xfrm flipH="false" flipV="false" rot="0">
              <a:off x="0" y="0"/>
              <a:ext cx="760448" cy="971442"/>
            </a:xfrm>
            <a:custGeom>
              <a:avLst/>
              <a:gdLst/>
              <a:ahLst/>
              <a:cxnLst/>
              <a:rect r="r" b="b" t="t" l="l"/>
              <a:pathLst>
                <a:path h="971442" w="760448">
                  <a:moveTo>
                    <a:pt x="0" y="0"/>
                  </a:moveTo>
                  <a:lnTo>
                    <a:pt x="760448" y="0"/>
                  </a:lnTo>
                  <a:lnTo>
                    <a:pt x="760448" y="971442"/>
                  </a:lnTo>
                  <a:lnTo>
                    <a:pt x="0" y="971442"/>
                  </a:lnTo>
                  <a:close/>
                </a:path>
              </a:pathLst>
            </a:custGeom>
            <a:gradFill rotWithShape="true">
              <a:gsLst>
                <a:gs pos="0">
                  <a:srgbClr val="6D58E1">
                    <a:alpha val="100000"/>
                  </a:srgbClr>
                </a:gs>
                <a:gs pos="100000">
                  <a:srgbClr val="08056A">
                    <a:alpha val="0"/>
                  </a:srgbClr>
                </a:gs>
              </a:gsLst>
              <a:lin ang="0"/>
            </a:gradFill>
          </p:spPr>
        </p:sp>
        <p:sp>
          <p:nvSpPr>
            <p:cNvPr name="TextBox 8" id="8"/>
            <p:cNvSpPr txBox="true"/>
            <p:nvPr/>
          </p:nvSpPr>
          <p:spPr>
            <a:xfrm>
              <a:off x="0" y="-38100"/>
              <a:ext cx="760448" cy="1009542"/>
            </a:xfrm>
            <a:prstGeom prst="rect">
              <a:avLst/>
            </a:prstGeom>
          </p:spPr>
          <p:txBody>
            <a:bodyPr anchor="ctr" rtlCol="false" tIns="50800" lIns="50800" bIns="50800" rIns="50800"/>
            <a:lstStyle/>
            <a:p>
              <a:pPr algn="ctr">
                <a:lnSpc>
                  <a:spcPts val="2659"/>
                </a:lnSpc>
                <a:spcBef>
                  <a:spcPct val="0"/>
                </a:spcBef>
              </a:pPr>
            </a:p>
          </p:txBody>
        </p:sp>
      </p:grpSp>
      <p:grpSp>
        <p:nvGrpSpPr>
          <p:cNvPr name="Group 9" id="9"/>
          <p:cNvGrpSpPr/>
          <p:nvPr/>
        </p:nvGrpSpPr>
        <p:grpSpPr>
          <a:xfrm rot="0">
            <a:off x="3907378" y="1028700"/>
            <a:ext cx="4628803" cy="4309416"/>
            <a:chOff x="0" y="0"/>
            <a:chExt cx="6350000" cy="5911850"/>
          </a:xfrm>
        </p:grpSpPr>
        <p:sp>
          <p:nvSpPr>
            <p:cNvPr name="Freeform 10" id="10"/>
            <p:cNvSpPr/>
            <p:nvPr/>
          </p:nvSpPr>
          <p:spPr>
            <a:xfrm flipH="false" flipV="false" rot="0">
              <a:off x="302" y="0"/>
              <a:ext cx="6348428" cy="5911850"/>
            </a:xfrm>
            <a:custGeom>
              <a:avLst/>
              <a:gdLst/>
              <a:ahLst/>
              <a:cxnLst/>
              <a:rect r="r" b="b" t="t" l="l"/>
              <a:pathLst>
                <a:path h="5911850" w="6348428">
                  <a:moveTo>
                    <a:pt x="1146508" y="402590"/>
                  </a:moveTo>
                  <a:lnTo>
                    <a:pt x="108918" y="2192020"/>
                  </a:lnTo>
                  <a:cubicBezTo>
                    <a:pt x="-68882" y="2498090"/>
                    <a:pt x="-25702" y="2884170"/>
                    <a:pt x="214328" y="3144520"/>
                  </a:cubicBezTo>
                  <a:lnTo>
                    <a:pt x="2525728" y="5651500"/>
                  </a:lnTo>
                  <a:cubicBezTo>
                    <a:pt x="2678128" y="5817870"/>
                    <a:pt x="2894028" y="5911850"/>
                    <a:pt x="3118818" y="5911850"/>
                  </a:cubicBezTo>
                  <a:lnTo>
                    <a:pt x="5540708" y="5911850"/>
                  </a:lnTo>
                  <a:cubicBezTo>
                    <a:pt x="5986478" y="5911850"/>
                    <a:pt x="6348428" y="5549900"/>
                    <a:pt x="6348428" y="5104130"/>
                  </a:cubicBezTo>
                  <a:lnTo>
                    <a:pt x="6348428" y="1891030"/>
                  </a:lnTo>
                  <a:cubicBezTo>
                    <a:pt x="6348428" y="1724660"/>
                    <a:pt x="6297628" y="1562100"/>
                    <a:pt x="6201108" y="1426210"/>
                  </a:cubicBezTo>
                  <a:lnTo>
                    <a:pt x="5439108" y="342900"/>
                  </a:lnTo>
                  <a:cubicBezTo>
                    <a:pt x="5287978" y="128270"/>
                    <a:pt x="5041598" y="0"/>
                    <a:pt x="4778708" y="0"/>
                  </a:cubicBezTo>
                  <a:lnTo>
                    <a:pt x="1845008" y="0"/>
                  </a:lnTo>
                  <a:cubicBezTo>
                    <a:pt x="1556718" y="0"/>
                    <a:pt x="1290018" y="153670"/>
                    <a:pt x="1146508" y="402590"/>
                  </a:cubicBezTo>
                  <a:close/>
                </a:path>
              </a:pathLst>
            </a:custGeom>
            <a:blipFill>
              <a:blip r:embed="rId3"/>
              <a:stretch>
                <a:fillRect l="0" t="0" r="-39771" b="0"/>
              </a:stretch>
            </a:blipFill>
          </p:spPr>
        </p:sp>
      </p:grpSp>
      <p:sp>
        <p:nvSpPr>
          <p:cNvPr name="TextBox 11" id="11"/>
          <p:cNvSpPr txBox="true"/>
          <p:nvPr/>
        </p:nvSpPr>
        <p:spPr>
          <a:xfrm rot="0">
            <a:off x="1028700" y="5944171"/>
            <a:ext cx="8972648" cy="3678591"/>
          </a:xfrm>
          <a:prstGeom prst="rect">
            <a:avLst/>
          </a:prstGeom>
        </p:spPr>
        <p:txBody>
          <a:bodyPr anchor="t" rtlCol="false" tIns="0" lIns="0" bIns="0" rIns="0">
            <a:spAutoFit/>
          </a:bodyPr>
          <a:lstStyle/>
          <a:p>
            <a:pPr algn="l">
              <a:lnSpc>
                <a:spcPts val="9315"/>
              </a:lnSpc>
            </a:pPr>
            <a:r>
              <a:rPr lang="en-US" sz="10831">
                <a:solidFill>
                  <a:srgbClr val="6E58E1"/>
                </a:solidFill>
                <a:latin typeface="Bicubik"/>
                <a:ea typeface="Bicubik"/>
                <a:cs typeface="Bicubik"/>
                <a:sym typeface="Bicubik"/>
              </a:rPr>
              <a:t>YOUR PRIVACY MATTERS</a:t>
            </a:r>
          </a:p>
        </p:txBody>
      </p:sp>
      <p:sp>
        <p:nvSpPr>
          <p:cNvPr name="TextBox 12" id="12"/>
          <p:cNvSpPr txBox="true"/>
          <p:nvPr/>
        </p:nvSpPr>
        <p:spPr>
          <a:xfrm rot="0">
            <a:off x="13396578" y="1000125"/>
            <a:ext cx="3862722" cy="828675"/>
          </a:xfrm>
          <a:prstGeom prst="rect">
            <a:avLst/>
          </a:prstGeom>
        </p:spPr>
        <p:txBody>
          <a:bodyPr anchor="t" rtlCol="false" tIns="0" lIns="0" bIns="0" rIns="0">
            <a:spAutoFit/>
          </a:bodyPr>
          <a:lstStyle/>
          <a:p>
            <a:pPr algn="just" marL="0" indent="0" lvl="1">
              <a:lnSpc>
                <a:spcPts val="2160"/>
              </a:lnSpc>
              <a:spcBef>
                <a:spcPct val="0"/>
              </a:spcBef>
            </a:pPr>
            <a:r>
              <a:rPr lang="en-US" b="true" sz="1800" spc="54">
                <a:solidFill>
                  <a:srgbClr val="03092D"/>
                </a:solidFill>
                <a:latin typeface="Telegraf Bold"/>
                <a:ea typeface="Telegraf Bold"/>
                <a:cs typeface="Telegraf Bold"/>
                <a:sym typeface="Telegraf Bold"/>
              </a:rPr>
              <a:t>STAY SAFE, STAY PRIVATE, AND TAKE CONTROL OF YOUR DIGITAL LIFE.</a:t>
            </a:r>
          </a:p>
        </p:txBody>
      </p:sp>
      <p:sp>
        <p:nvSpPr>
          <p:cNvPr name="TextBox 13" id="13"/>
          <p:cNvSpPr txBox="true"/>
          <p:nvPr/>
        </p:nvSpPr>
        <p:spPr>
          <a:xfrm rot="0">
            <a:off x="14866559" y="2868277"/>
            <a:ext cx="2377934" cy="933450"/>
          </a:xfrm>
          <a:prstGeom prst="rect">
            <a:avLst/>
          </a:prstGeom>
        </p:spPr>
        <p:txBody>
          <a:bodyPr anchor="t" rtlCol="false" tIns="0" lIns="0" bIns="0" rIns="0">
            <a:spAutoFit/>
          </a:bodyPr>
          <a:lstStyle/>
          <a:p>
            <a:pPr algn="just">
              <a:lnSpc>
                <a:spcPts val="1800"/>
              </a:lnSpc>
            </a:pPr>
            <a:r>
              <a:rPr lang="en-US" sz="1500" spc="45">
                <a:solidFill>
                  <a:srgbClr val="03092D"/>
                </a:solidFill>
                <a:latin typeface="Telegraf"/>
                <a:ea typeface="Telegraf"/>
                <a:cs typeface="Telegraf"/>
                <a:sym typeface="Telegraf"/>
              </a:rPr>
              <a:t>Protecting your digital privacy requires consistent awareness and careful daily habits.</a:t>
            </a:r>
          </a:p>
        </p:txBody>
      </p:sp>
      <p:sp>
        <p:nvSpPr>
          <p:cNvPr name="TextBox 14" id="14"/>
          <p:cNvSpPr txBox="true"/>
          <p:nvPr/>
        </p:nvSpPr>
        <p:spPr>
          <a:xfrm rot="0">
            <a:off x="10001348" y="2868277"/>
            <a:ext cx="2868614" cy="704850"/>
          </a:xfrm>
          <a:prstGeom prst="rect">
            <a:avLst/>
          </a:prstGeom>
        </p:spPr>
        <p:txBody>
          <a:bodyPr anchor="t" rtlCol="false" tIns="0" lIns="0" bIns="0" rIns="0">
            <a:spAutoFit/>
          </a:bodyPr>
          <a:lstStyle/>
          <a:p>
            <a:pPr algn="just">
              <a:lnSpc>
                <a:spcPts val="1800"/>
              </a:lnSpc>
            </a:pPr>
            <a:r>
              <a:rPr lang="en-US" b="true" sz="1500" spc="45">
                <a:solidFill>
                  <a:srgbClr val="03092D"/>
                </a:solidFill>
                <a:latin typeface="Telegraf Bold"/>
                <a:ea typeface="Telegraf Bold"/>
                <a:cs typeface="Telegraf Bold"/>
                <a:sym typeface="Telegraf Bold"/>
              </a:rPr>
              <a:t>For fu</a:t>
            </a:r>
            <a:r>
              <a:rPr lang="en-US" b="true" sz="1500" spc="45">
                <a:solidFill>
                  <a:srgbClr val="03092D"/>
                </a:solidFill>
                <a:latin typeface="Telegraf Bold"/>
                <a:ea typeface="Telegraf Bold"/>
                <a:cs typeface="Telegraf Bold"/>
                <a:sym typeface="Telegraf Bold"/>
              </a:rPr>
              <a:t>rther assistance or guidance, feel free to reach out.</a:t>
            </a:r>
          </a:p>
        </p:txBody>
      </p:sp>
      <p:sp>
        <p:nvSpPr>
          <p:cNvPr name="AutoShape 15" id="15"/>
          <p:cNvSpPr/>
          <p:nvPr/>
        </p:nvSpPr>
        <p:spPr>
          <a:xfrm>
            <a:off x="10016155" y="2262233"/>
            <a:ext cx="7243145" cy="0"/>
          </a:xfrm>
          <a:prstGeom prst="line">
            <a:avLst/>
          </a:prstGeom>
          <a:ln cap="flat" w="9525">
            <a:solidFill>
              <a:srgbClr val="6E58E1"/>
            </a:solidFill>
            <a:prstDash val="solid"/>
            <a:headEnd type="none" len="sm" w="sm"/>
            <a:tailEnd type="none" len="sm" w="sm"/>
          </a:ln>
        </p:spPr>
      </p:sp>
      <p:sp>
        <p:nvSpPr>
          <p:cNvPr name="TextBox 16" id="16"/>
          <p:cNvSpPr txBox="true"/>
          <p:nvPr/>
        </p:nvSpPr>
        <p:spPr>
          <a:xfrm rot="0">
            <a:off x="12869962" y="9010650"/>
            <a:ext cx="1850974" cy="247650"/>
          </a:xfrm>
          <a:prstGeom prst="rect">
            <a:avLst/>
          </a:prstGeom>
        </p:spPr>
        <p:txBody>
          <a:bodyPr anchor="t" rtlCol="false" tIns="0" lIns="0" bIns="0" rIns="0">
            <a:spAutoFit/>
          </a:bodyPr>
          <a:lstStyle/>
          <a:p>
            <a:pPr algn="just" marL="0" indent="0" lvl="0">
              <a:lnSpc>
                <a:spcPts val="1800"/>
              </a:lnSpc>
              <a:spcBef>
                <a:spcPct val="0"/>
              </a:spcBef>
            </a:pPr>
            <a:r>
              <a:rPr lang="en-US" sz="1500" spc="45" strike="noStrike" u="none">
                <a:solidFill>
                  <a:srgbClr val="03092D"/>
                </a:solidFill>
                <a:latin typeface="Telegraf"/>
                <a:ea typeface="Telegraf"/>
                <a:cs typeface="Telegraf"/>
                <a:sym typeface="Telegraf"/>
              </a:rPr>
              <a:t>+123-456-7890</a:t>
            </a:r>
          </a:p>
        </p:txBody>
      </p:sp>
      <p:sp>
        <p:nvSpPr>
          <p:cNvPr name="TextBox 17" id="17"/>
          <p:cNvSpPr txBox="true"/>
          <p:nvPr/>
        </p:nvSpPr>
        <p:spPr>
          <a:xfrm rot="0">
            <a:off x="10016155" y="9010650"/>
            <a:ext cx="2705139" cy="247650"/>
          </a:xfrm>
          <a:prstGeom prst="rect">
            <a:avLst/>
          </a:prstGeom>
        </p:spPr>
        <p:txBody>
          <a:bodyPr anchor="t" rtlCol="false" tIns="0" lIns="0" bIns="0" rIns="0">
            <a:spAutoFit/>
          </a:bodyPr>
          <a:lstStyle/>
          <a:p>
            <a:pPr algn="just" marL="0" indent="0" lvl="0">
              <a:lnSpc>
                <a:spcPts val="1800"/>
              </a:lnSpc>
              <a:spcBef>
                <a:spcPct val="0"/>
              </a:spcBef>
            </a:pPr>
            <a:r>
              <a:rPr lang="en-US" sz="1500" spc="45" strike="noStrike" u="none">
                <a:solidFill>
                  <a:srgbClr val="03092D"/>
                </a:solidFill>
                <a:latin typeface="Telegraf"/>
                <a:ea typeface="Telegraf"/>
                <a:cs typeface="Telegraf"/>
                <a:sym typeface="Telegraf"/>
              </a:rPr>
              <a:t>www.reallygreatsite.com</a:t>
            </a:r>
          </a:p>
        </p:txBody>
      </p:sp>
      <p:sp>
        <p:nvSpPr>
          <p:cNvPr name="TextBox 18" id="18"/>
          <p:cNvSpPr txBox="true"/>
          <p:nvPr/>
        </p:nvSpPr>
        <p:spPr>
          <a:xfrm rot="0">
            <a:off x="14835932" y="9010650"/>
            <a:ext cx="2972322" cy="247650"/>
          </a:xfrm>
          <a:prstGeom prst="rect">
            <a:avLst/>
          </a:prstGeom>
        </p:spPr>
        <p:txBody>
          <a:bodyPr anchor="t" rtlCol="false" tIns="0" lIns="0" bIns="0" rIns="0">
            <a:spAutoFit/>
          </a:bodyPr>
          <a:lstStyle/>
          <a:p>
            <a:pPr algn="just" marL="0" indent="0" lvl="0">
              <a:lnSpc>
                <a:spcPts val="1800"/>
              </a:lnSpc>
              <a:spcBef>
                <a:spcPct val="0"/>
              </a:spcBef>
            </a:pPr>
            <a:r>
              <a:rPr lang="en-US" sz="1500" spc="45" strike="noStrike" u="none">
                <a:solidFill>
                  <a:srgbClr val="03092D"/>
                </a:solidFill>
                <a:latin typeface="Telegraf"/>
                <a:ea typeface="Telegraf"/>
                <a:cs typeface="Telegraf"/>
                <a:sym typeface="Telegraf"/>
              </a:rPr>
              <a:t>hello@reallygreatsite.com</a:t>
            </a:r>
          </a:p>
        </p:txBody>
      </p:sp>
      <p:grpSp>
        <p:nvGrpSpPr>
          <p:cNvPr name="Group 19" id="19"/>
          <p:cNvGrpSpPr/>
          <p:nvPr/>
        </p:nvGrpSpPr>
        <p:grpSpPr>
          <a:xfrm rot="5400000">
            <a:off x="1037341" y="1020059"/>
            <a:ext cx="388851" cy="406133"/>
            <a:chOff x="0" y="0"/>
            <a:chExt cx="571500" cy="596900"/>
          </a:xfrm>
        </p:grpSpPr>
        <p:sp>
          <p:nvSpPr>
            <p:cNvPr name="Freeform 20" id="20"/>
            <p:cNvSpPr/>
            <p:nvPr/>
          </p:nvSpPr>
          <p:spPr>
            <a:xfrm flipH="false" flipV="false" rot="0">
              <a:off x="0" y="0"/>
              <a:ext cx="571500" cy="596900"/>
            </a:xfrm>
            <a:custGeom>
              <a:avLst/>
              <a:gdLst/>
              <a:ahLst/>
              <a:cxnLst/>
              <a:rect r="r" b="b" t="t" l="l"/>
              <a:pathLst>
                <a:path h="596900" w="571500">
                  <a:moveTo>
                    <a:pt x="571500" y="596900"/>
                  </a:moveTo>
                  <a:lnTo>
                    <a:pt x="0" y="596900"/>
                  </a:lnTo>
                  <a:lnTo>
                    <a:pt x="0" y="0"/>
                  </a:lnTo>
                  <a:lnTo>
                    <a:pt x="571500" y="596900"/>
                  </a:lnTo>
                  <a:close/>
                </a:path>
              </a:pathLst>
            </a:custGeom>
            <a:solidFill>
              <a:srgbClr val="6E58E1"/>
            </a:solidFill>
          </p:spPr>
        </p:sp>
        <p:sp>
          <p:nvSpPr>
            <p:cNvPr name="TextBox 21" id="21"/>
            <p:cNvSpPr txBox="true"/>
            <p:nvPr/>
          </p:nvSpPr>
          <p:spPr>
            <a:xfrm>
              <a:off x="0" y="260350"/>
              <a:ext cx="285750" cy="335280"/>
            </a:xfrm>
            <a:prstGeom prst="rect">
              <a:avLst/>
            </a:prstGeom>
          </p:spPr>
          <p:txBody>
            <a:bodyPr anchor="ctr" rtlCol="false" tIns="50800" lIns="50800" bIns="50800" rIns="50800"/>
            <a:lstStyle/>
            <a:p>
              <a:pPr algn="ctr">
                <a:lnSpc>
                  <a:spcPts val="2659"/>
                </a:lnSpc>
              </a:pPr>
            </a:p>
          </p:txBody>
        </p:sp>
      </p:grpSp>
      <p:sp>
        <p:nvSpPr>
          <p:cNvPr name="Freeform 22" id="22"/>
          <p:cNvSpPr/>
          <p:nvPr/>
        </p:nvSpPr>
        <p:spPr>
          <a:xfrm flipH="false" flipV="false" rot="0">
            <a:off x="10765205" y="1143000"/>
            <a:ext cx="402349" cy="402349"/>
          </a:xfrm>
          <a:custGeom>
            <a:avLst/>
            <a:gdLst/>
            <a:ahLst/>
            <a:cxnLst/>
            <a:rect r="r" b="b" t="t" l="l"/>
            <a:pathLst>
              <a:path h="402349" w="402349">
                <a:moveTo>
                  <a:pt x="0" y="0"/>
                </a:moveTo>
                <a:lnTo>
                  <a:pt x="402350" y="0"/>
                </a:lnTo>
                <a:lnTo>
                  <a:pt x="402350" y="402349"/>
                </a:lnTo>
                <a:lnTo>
                  <a:pt x="0" y="40234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23" id="23"/>
          <p:cNvGrpSpPr/>
          <p:nvPr/>
        </p:nvGrpSpPr>
        <p:grpSpPr>
          <a:xfrm rot="-10800000">
            <a:off x="14866559" y="5835293"/>
            <a:ext cx="3421441" cy="2574075"/>
            <a:chOff x="0" y="0"/>
            <a:chExt cx="901120" cy="677946"/>
          </a:xfrm>
        </p:grpSpPr>
        <p:sp>
          <p:nvSpPr>
            <p:cNvPr name="Freeform 24" id="24"/>
            <p:cNvSpPr/>
            <p:nvPr/>
          </p:nvSpPr>
          <p:spPr>
            <a:xfrm flipH="false" flipV="false" rot="0">
              <a:off x="0" y="0"/>
              <a:ext cx="901120" cy="677946"/>
            </a:xfrm>
            <a:custGeom>
              <a:avLst/>
              <a:gdLst/>
              <a:ahLst/>
              <a:cxnLst/>
              <a:rect r="r" b="b" t="t" l="l"/>
              <a:pathLst>
                <a:path h="677946" w="901120">
                  <a:moveTo>
                    <a:pt x="0" y="0"/>
                  </a:moveTo>
                  <a:lnTo>
                    <a:pt x="901120" y="0"/>
                  </a:lnTo>
                  <a:lnTo>
                    <a:pt x="901120" y="677946"/>
                  </a:lnTo>
                  <a:lnTo>
                    <a:pt x="0" y="677946"/>
                  </a:lnTo>
                  <a:close/>
                </a:path>
              </a:pathLst>
            </a:custGeom>
            <a:gradFill rotWithShape="true">
              <a:gsLst>
                <a:gs pos="0">
                  <a:srgbClr val="6D58E1">
                    <a:alpha val="100000"/>
                  </a:srgbClr>
                </a:gs>
                <a:gs pos="100000">
                  <a:srgbClr val="08056A">
                    <a:alpha val="0"/>
                  </a:srgbClr>
                </a:gs>
              </a:gsLst>
              <a:lin ang="0"/>
            </a:gradFill>
          </p:spPr>
        </p:sp>
        <p:sp>
          <p:nvSpPr>
            <p:cNvPr name="TextBox 25" id="25"/>
            <p:cNvSpPr txBox="true"/>
            <p:nvPr/>
          </p:nvSpPr>
          <p:spPr>
            <a:xfrm>
              <a:off x="0" y="-38100"/>
              <a:ext cx="901120" cy="716046"/>
            </a:xfrm>
            <a:prstGeom prst="rect">
              <a:avLst/>
            </a:prstGeom>
          </p:spPr>
          <p:txBody>
            <a:bodyPr anchor="ctr" rtlCol="false" tIns="50800" lIns="50800" bIns="50800" rIns="50800"/>
            <a:lstStyle/>
            <a:p>
              <a:pPr algn="ctr">
                <a:lnSpc>
                  <a:spcPts val="2659"/>
                </a:lnSpc>
                <a:spcBef>
                  <a:spcPct val="0"/>
                </a:spcBef>
              </a:pPr>
            </a:p>
          </p:txBody>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3092D"/>
        </a:solidFill>
      </p:bgPr>
    </p:bg>
    <p:spTree>
      <p:nvGrpSpPr>
        <p:cNvPr id="1" name=""/>
        <p:cNvGrpSpPr/>
        <p:nvPr/>
      </p:nvGrpSpPr>
      <p:grpSpPr>
        <a:xfrm>
          <a:off x="0" y="0"/>
          <a:ext cx="0" cy="0"/>
          <a:chOff x="0" y="0"/>
          <a:chExt cx="0" cy="0"/>
        </a:xfrm>
      </p:grpSpPr>
      <p:grpSp>
        <p:nvGrpSpPr>
          <p:cNvPr name="Group 2" id="2"/>
          <p:cNvGrpSpPr/>
          <p:nvPr/>
        </p:nvGrpSpPr>
        <p:grpSpPr>
          <a:xfrm rot="0">
            <a:off x="10588644" y="1028700"/>
            <a:ext cx="6670656" cy="8229600"/>
            <a:chOff x="0" y="0"/>
            <a:chExt cx="1842676" cy="2273313"/>
          </a:xfrm>
        </p:grpSpPr>
        <p:sp>
          <p:nvSpPr>
            <p:cNvPr name="Freeform 3" id="3"/>
            <p:cNvSpPr/>
            <p:nvPr/>
          </p:nvSpPr>
          <p:spPr>
            <a:xfrm flipH="true" flipV="false" rot="0">
              <a:off x="0" y="0"/>
              <a:ext cx="1842676" cy="2273313"/>
            </a:xfrm>
            <a:custGeom>
              <a:avLst/>
              <a:gdLst/>
              <a:ahLst/>
              <a:cxnLst/>
              <a:rect r="r" b="b" t="t" l="l"/>
              <a:pathLst>
                <a:path h="2273313" w="1842676">
                  <a:moveTo>
                    <a:pt x="414262" y="38122"/>
                  </a:moveTo>
                  <a:cubicBezTo>
                    <a:pt x="435962" y="13865"/>
                    <a:pt x="466967" y="0"/>
                    <a:pt x="585438" y="0"/>
                  </a:cubicBezTo>
                  <a:lnTo>
                    <a:pt x="1313708" y="0"/>
                  </a:lnTo>
                  <a:cubicBezTo>
                    <a:pt x="1376881" y="0"/>
                    <a:pt x="1428092" y="51211"/>
                    <a:pt x="1428092" y="114384"/>
                  </a:cubicBezTo>
                  <a:lnTo>
                    <a:pt x="1428092" y="386829"/>
                  </a:lnTo>
                  <a:cubicBezTo>
                    <a:pt x="1428092" y="417166"/>
                    <a:pt x="1440143" y="446260"/>
                    <a:pt x="1461595" y="467712"/>
                  </a:cubicBezTo>
                  <a:cubicBezTo>
                    <a:pt x="1483046" y="489163"/>
                    <a:pt x="1512140" y="501214"/>
                    <a:pt x="1542477" y="501214"/>
                  </a:cubicBezTo>
                  <a:lnTo>
                    <a:pt x="1728292" y="501214"/>
                  </a:lnTo>
                  <a:cubicBezTo>
                    <a:pt x="1758629" y="501214"/>
                    <a:pt x="1787723" y="513266"/>
                    <a:pt x="1809174" y="534717"/>
                  </a:cubicBezTo>
                  <a:cubicBezTo>
                    <a:pt x="1830625" y="556168"/>
                    <a:pt x="1842676" y="585262"/>
                    <a:pt x="1842676" y="615598"/>
                  </a:cubicBezTo>
                  <a:lnTo>
                    <a:pt x="1842676" y="1662539"/>
                  </a:lnTo>
                  <a:cubicBezTo>
                    <a:pt x="1842676" y="1690678"/>
                    <a:pt x="1832304" y="1717829"/>
                    <a:pt x="1813543" y="1738801"/>
                  </a:cubicBezTo>
                  <a:lnTo>
                    <a:pt x="1593677" y="1984585"/>
                  </a:lnTo>
                  <a:cubicBezTo>
                    <a:pt x="1571978" y="2008842"/>
                    <a:pt x="1540972" y="2022706"/>
                    <a:pt x="1508426" y="2022706"/>
                  </a:cubicBezTo>
                  <a:lnTo>
                    <a:pt x="1255061" y="2022706"/>
                  </a:lnTo>
                  <a:cubicBezTo>
                    <a:pt x="1222514" y="2022706"/>
                    <a:pt x="1191508" y="2036571"/>
                    <a:pt x="1169808" y="2060829"/>
                  </a:cubicBezTo>
                  <a:lnTo>
                    <a:pt x="1013832" y="2235191"/>
                  </a:lnTo>
                  <a:cubicBezTo>
                    <a:pt x="992133" y="2259448"/>
                    <a:pt x="961127" y="2273313"/>
                    <a:pt x="928581" y="2273313"/>
                  </a:cubicBezTo>
                  <a:lnTo>
                    <a:pt x="114385" y="2273313"/>
                  </a:lnTo>
                  <a:cubicBezTo>
                    <a:pt x="84048" y="2273313"/>
                    <a:pt x="54954" y="2261262"/>
                    <a:pt x="33503" y="2239811"/>
                  </a:cubicBezTo>
                  <a:cubicBezTo>
                    <a:pt x="12051" y="2218360"/>
                    <a:pt x="0" y="2189266"/>
                    <a:pt x="0" y="2158929"/>
                  </a:cubicBezTo>
                  <a:lnTo>
                    <a:pt x="0" y="2022706"/>
                  </a:lnTo>
                  <a:lnTo>
                    <a:pt x="0" y="567445"/>
                  </a:lnTo>
                  <a:cubicBezTo>
                    <a:pt x="0" y="524794"/>
                    <a:pt x="15722" y="483639"/>
                    <a:pt x="44158" y="451851"/>
                  </a:cubicBezTo>
                  <a:close/>
                </a:path>
              </a:pathLst>
            </a:custGeom>
            <a:blipFill>
              <a:blip r:embed="rId2"/>
              <a:stretch>
                <a:fillRect l="-40327" t="0" r="-44559" b="0"/>
              </a:stretch>
            </a:blipFill>
          </p:spPr>
        </p:sp>
      </p:grpSp>
      <p:sp>
        <p:nvSpPr>
          <p:cNvPr name="AutoShape 4" id="4"/>
          <p:cNvSpPr/>
          <p:nvPr/>
        </p:nvSpPr>
        <p:spPr>
          <a:xfrm flipV="true">
            <a:off x="1028700" y="5530648"/>
            <a:ext cx="5788139" cy="0"/>
          </a:xfrm>
          <a:prstGeom prst="line">
            <a:avLst/>
          </a:prstGeom>
          <a:ln cap="flat" w="9525">
            <a:solidFill>
              <a:srgbClr val="6E58E1"/>
            </a:solidFill>
            <a:prstDash val="solid"/>
            <a:headEnd type="none" len="sm" w="sm"/>
            <a:tailEnd type="none" len="sm" w="sm"/>
          </a:ln>
        </p:spPr>
      </p:sp>
      <p:sp>
        <p:nvSpPr>
          <p:cNvPr name="AutoShape 5" id="5"/>
          <p:cNvSpPr/>
          <p:nvPr/>
        </p:nvSpPr>
        <p:spPr>
          <a:xfrm>
            <a:off x="3045035" y="7558549"/>
            <a:ext cx="5657707" cy="0"/>
          </a:xfrm>
          <a:prstGeom prst="line">
            <a:avLst/>
          </a:prstGeom>
          <a:ln cap="flat" w="9525">
            <a:solidFill>
              <a:srgbClr val="6E58E1"/>
            </a:solidFill>
            <a:prstDash val="solid"/>
            <a:headEnd type="none" len="sm" w="sm"/>
            <a:tailEnd type="none" len="sm" w="sm"/>
          </a:ln>
        </p:spPr>
      </p:sp>
      <p:sp>
        <p:nvSpPr>
          <p:cNvPr name="Freeform 6" id="6"/>
          <p:cNvSpPr/>
          <p:nvPr/>
        </p:nvSpPr>
        <p:spPr>
          <a:xfrm flipH="false" flipV="false" rot="0">
            <a:off x="4398155" y="2821709"/>
            <a:ext cx="402349" cy="402349"/>
          </a:xfrm>
          <a:custGeom>
            <a:avLst/>
            <a:gdLst/>
            <a:ahLst/>
            <a:cxnLst/>
            <a:rect r="r" b="b" t="t" l="l"/>
            <a:pathLst>
              <a:path h="402349" w="402349">
                <a:moveTo>
                  <a:pt x="0" y="0"/>
                </a:moveTo>
                <a:lnTo>
                  <a:pt x="402350" y="0"/>
                </a:lnTo>
                <a:lnTo>
                  <a:pt x="402350" y="402349"/>
                </a:lnTo>
                <a:lnTo>
                  <a:pt x="0" y="40234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7" id="7"/>
          <p:cNvGrpSpPr/>
          <p:nvPr/>
        </p:nvGrpSpPr>
        <p:grpSpPr>
          <a:xfrm rot="0">
            <a:off x="1028700" y="8852167"/>
            <a:ext cx="388851" cy="406133"/>
            <a:chOff x="0" y="0"/>
            <a:chExt cx="571500" cy="596900"/>
          </a:xfrm>
        </p:grpSpPr>
        <p:sp>
          <p:nvSpPr>
            <p:cNvPr name="Freeform 8" id="8"/>
            <p:cNvSpPr/>
            <p:nvPr/>
          </p:nvSpPr>
          <p:spPr>
            <a:xfrm flipH="false" flipV="false" rot="0">
              <a:off x="0" y="0"/>
              <a:ext cx="571500" cy="596900"/>
            </a:xfrm>
            <a:custGeom>
              <a:avLst/>
              <a:gdLst/>
              <a:ahLst/>
              <a:cxnLst/>
              <a:rect r="r" b="b" t="t" l="l"/>
              <a:pathLst>
                <a:path h="596900" w="571500">
                  <a:moveTo>
                    <a:pt x="571500" y="596900"/>
                  </a:moveTo>
                  <a:lnTo>
                    <a:pt x="0" y="596900"/>
                  </a:lnTo>
                  <a:lnTo>
                    <a:pt x="0" y="0"/>
                  </a:lnTo>
                  <a:lnTo>
                    <a:pt x="571500" y="596900"/>
                  </a:lnTo>
                  <a:close/>
                </a:path>
              </a:pathLst>
            </a:custGeom>
            <a:solidFill>
              <a:srgbClr val="6E58E1"/>
            </a:solidFill>
          </p:spPr>
        </p:sp>
        <p:sp>
          <p:nvSpPr>
            <p:cNvPr name="TextBox 9" id="9"/>
            <p:cNvSpPr txBox="true"/>
            <p:nvPr/>
          </p:nvSpPr>
          <p:spPr>
            <a:xfrm>
              <a:off x="0" y="260350"/>
              <a:ext cx="285750" cy="335280"/>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0">
            <a:off x="7287010" y="2821709"/>
            <a:ext cx="2813683" cy="4736840"/>
            <a:chOff x="0" y="0"/>
            <a:chExt cx="3771900" cy="6350000"/>
          </a:xfrm>
        </p:grpSpPr>
        <p:sp>
          <p:nvSpPr>
            <p:cNvPr name="Freeform 11" id="11"/>
            <p:cNvSpPr/>
            <p:nvPr/>
          </p:nvSpPr>
          <p:spPr>
            <a:xfrm flipH="false" flipV="false" rot="0">
              <a:off x="0" y="0"/>
              <a:ext cx="3771900" cy="6349937"/>
            </a:xfrm>
            <a:custGeom>
              <a:avLst/>
              <a:gdLst/>
              <a:ahLst/>
              <a:cxnLst/>
              <a:rect r="r" b="b" t="t" l="l"/>
              <a:pathLst>
                <a:path h="6349937" w="3771900">
                  <a:moveTo>
                    <a:pt x="0" y="546100"/>
                  </a:moveTo>
                  <a:lnTo>
                    <a:pt x="0" y="3953510"/>
                  </a:lnTo>
                  <a:cubicBezTo>
                    <a:pt x="0" y="4132580"/>
                    <a:pt x="87630" y="4301490"/>
                    <a:pt x="236220" y="4403090"/>
                  </a:cubicBezTo>
                  <a:lnTo>
                    <a:pt x="2914650" y="6252210"/>
                  </a:lnTo>
                  <a:cubicBezTo>
                    <a:pt x="3276600" y="6502400"/>
                    <a:pt x="3771900" y="6243320"/>
                    <a:pt x="3771900" y="5802630"/>
                  </a:cubicBezTo>
                  <a:lnTo>
                    <a:pt x="3771900" y="546100"/>
                  </a:lnTo>
                  <a:cubicBezTo>
                    <a:pt x="3771900" y="243840"/>
                    <a:pt x="3526790" y="0"/>
                    <a:pt x="3225800" y="0"/>
                  </a:cubicBezTo>
                  <a:lnTo>
                    <a:pt x="546100" y="0"/>
                  </a:lnTo>
                  <a:cubicBezTo>
                    <a:pt x="245110" y="0"/>
                    <a:pt x="0" y="245110"/>
                    <a:pt x="0" y="546100"/>
                  </a:cubicBezTo>
                  <a:close/>
                </a:path>
              </a:pathLst>
            </a:custGeom>
            <a:blipFill>
              <a:blip r:embed="rId5"/>
              <a:stretch>
                <a:fillRect l="-76146" t="0" r="-76146" b="0"/>
              </a:stretch>
            </a:blipFill>
          </p:spPr>
        </p:sp>
      </p:grpSp>
      <p:sp>
        <p:nvSpPr>
          <p:cNvPr name="TextBox 12" id="12"/>
          <p:cNvSpPr txBox="true"/>
          <p:nvPr/>
        </p:nvSpPr>
        <p:spPr>
          <a:xfrm rot="0">
            <a:off x="1028700" y="1266825"/>
            <a:ext cx="11065646" cy="989170"/>
          </a:xfrm>
          <a:prstGeom prst="rect">
            <a:avLst/>
          </a:prstGeom>
        </p:spPr>
        <p:txBody>
          <a:bodyPr anchor="t" rtlCol="false" tIns="0" lIns="0" bIns="0" rIns="0">
            <a:spAutoFit/>
          </a:bodyPr>
          <a:lstStyle/>
          <a:p>
            <a:pPr algn="l">
              <a:lnSpc>
                <a:spcPts val="6945"/>
              </a:lnSpc>
            </a:pPr>
            <a:r>
              <a:rPr lang="en-US" sz="8076">
                <a:solidFill>
                  <a:srgbClr val="6E58E1"/>
                </a:solidFill>
                <a:latin typeface="Bicubik"/>
                <a:ea typeface="Bicubik"/>
                <a:cs typeface="Bicubik"/>
                <a:sym typeface="Bicubik"/>
              </a:rPr>
              <a:t>PRIVACY BASICS</a:t>
            </a:r>
          </a:p>
        </p:txBody>
      </p:sp>
      <p:sp>
        <p:nvSpPr>
          <p:cNvPr name="TextBox 13" id="13"/>
          <p:cNvSpPr txBox="true"/>
          <p:nvPr/>
        </p:nvSpPr>
        <p:spPr>
          <a:xfrm rot="0">
            <a:off x="1028700" y="4269047"/>
            <a:ext cx="3771805" cy="704850"/>
          </a:xfrm>
          <a:prstGeom prst="rect">
            <a:avLst/>
          </a:prstGeom>
        </p:spPr>
        <p:txBody>
          <a:bodyPr anchor="t" rtlCol="false" tIns="0" lIns="0" bIns="0" rIns="0">
            <a:spAutoFit/>
          </a:bodyPr>
          <a:lstStyle/>
          <a:p>
            <a:pPr algn="just">
              <a:lnSpc>
                <a:spcPts val="1800"/>
              </a:lnSpc>
            </a:pPr>
            <a:r>
              <a:rPr lang="en-US" sz="1500" spc="45">
                <a:solidFill>
                  <a:srgbClr val="FFFFFF"/>
                </a:solidFill>
                <a:latin typeface="Telegraf"/>
                <a:ea typeface="Telegraf"/>
                <a:cs typeface="Telegraf"/>
                <a:sym typeface="Telegraf"/>
              </a:rPr>
              <a:t>D</a:t>
            </a:r>
            <a:r>
              <a:rPr lang="en-US" sz="1500" spc="45">
                <a:solidFill>
                  <a:srgbClr val="FFFFFF"/>
                </a:solidFill>
                <a:latin typeface="Telegraf"/>
                <a:ea typeface="Telegraf"/>
                <a:cs typeface="Telegraf"/>
                <a:sym typeface="Telegraf"/>
              </a:rPr>
              <a:t>igital privacy requires awareness of how personal information moves across apps, websites, and devices.</a:t>
            </a:r>
          </a:p>
        </p:txBody>
      </p:sp>
      <p:sp>
        <p:nvSpPr>
          <p:cNvPr name="TextBox 14" id="14"/>
          <p:cNvSpPr txBox="true"/>
          <p:nvPr/>
        </p:nvSpPr>
        <p:spPr>
          <a:xfrm rot="0">
            <a:off x="1028700" y="2793134"/>
            <a:ext cx="2146940" cy="828675"/>
          </a:xfrm>
          <a:prstGeom prst="rect">
            <a:avLst/>
          </a:prstGeom>
        </p:spPr>
        <p:txBody>
          <a:bodyPr anchor="t" rtlCol="false" tIns="0" lIns="0" bIns="0" rIns="0">
            <a:spAutoFit/>
          </a:bodyPr>
          <a:lstStyle/>
          <a:p>
            <a:pPr algn="just" marL="0" indent="0" lvl="1">
              <a:lnSpc>
                <a:spcPts val="2160"/>
              </a:lnSpc>
              <a:spcBef>
                <a:spcPct val="0"/>
              </a:spcBef>
            </a:pPr>
            <a:r>
              <a:rPr lang="en-US" b="true" sz="1800" spc="54" strike="noStrike" u="none">
                <a:solidFill>
                  <a:srgbClr val="FFFFFF"/>
                </a:solidFill>
                <a:latin typeface="Telegraf Bold"/>
                <a:ea typeface="Telegraf Bold"/>
                <a:cs typeface="Telegraf Bold"/>
                <a:sym typeface="Telegraf Bold"/>
              </a:rPr>
              <a:t>UNDERSTANDING PERSONAL EXPOSURE</a:t>
            </a:r>
          </a:p>
        </p:txBody>
      </p:sp>
      <p:sp>
        <p:nvSpPr>
          <p:cNvPr name="TextBox 15" id="15"/>
          <p:cNvSpPr txBox="true"/>
          <p:nvPr/>
        </p:nvSpPr>
        <p:spPr>
          <a:xfrm rot="0">
            <a:off x="3175640" y="6068349"/>
            <a:ext cx="3641199" cy="933450"/>
          </a:xfrm>
          <a:prstGeom prst="rect">
            <a:avLst/>
          </a:prstGeom>
        </p:spPr>
        <p:txBody>
          <a:bodyPr anchor="t" rtlCol="false" tIns="0" lIns="0" bIns="0" rIns="0">
            <a:spAutoFit/>
          </a:bodyPr>
          <a:lstStyle/>
          <a:p>
            <a:pPr algn="just">
              <a:lnSpc>
                <a:spcPts val="1800"/>
              </a:lnSpc>
            </a:pPr>
            <a:r>
              <a:rPr lang="en-US" sz="1500" spc="45">
                <a:solidFill>
                  <a:srgbClr val="FFFFFF"/>
                </a:solidFill>
                <a:latin typeface="Telegraf"/>
                <a:ea typeface="Telegraf"/>
                <a:cs typeface="Telegraf"/>
                <a:sym typeface="Telegraf"/>
              </a:rPr>
              <a:t>Strengthening protection means limiting unnecessary data sharing, reviewing permissions carefully, and using secure tools daily.</a:t>
            </a:r>
          </a:p>
        </p:txBody>
      </p:sp>
      <p:sp>
        <p:nvSpPr>
          <p:cNvPr name="TextBox 16" id="16"/>
          <p:cNvSpPr txBox="true"/>
          <p:nvPr/>
        </p:nvSpPr>
        <p:spPr>
          <a:xfrm rot="0">
            <a:off x="6816839" y="8096250"/>
            <a:ext cx="3771805" cy="1162050"/>
          </a:xfrm>
          <a:prstGeom prst="rect">
            <a:avLst/>
          </a:prstGeom>
        </p:spPr>
        <p:txBody>
          <a:bodyPr anchor="t" rtlCol="false" tIns="0" lIns="0" bIns="0" rIns="0">
            <a:spAutoFit/>
          </a:bodyPr>
          <a:lstStyle/>
          <a:p>
            <a:pPr algn="just">
              <a:lnSpc>
                <a:spcPts val="1800"/>
              </a:lnSpc>
            </a:pPr>
            <a:r>
              <a:rPr lang="en-US" sz="1500" spc="45">
                <a:solidFill>
                  <a:srgbClr val="FFFFFF"/>
                </a:solidFill>
                <a:latin typeface="Telegraf"/>
                <a:ea typeface="Telegraf"/>
                <a:cs typeface="Telegraf"/>
                <a:sym typeface="Telegraf"/>
              </a:rPr>
              <a:t>These habits help individuals maintain control, avoid tracking risks, and safeguard their online identity from exploitation or misuse in increasingly complex digital environments.</a:t>
            </a:r>
          </a:p>
        </p:txBody>
      </p:sp>
      <p:grpSp>
        <p:nvGrpSpPr>
          <p:cNvPr name="Group 17" id="17"/>
          <p:cNvGrpSpPr/>
          <p:nvPr/>
        </p:nvGrpSpPr>
        <p:grpSpPr>
          <a:xfrm rot="-10800000">
            <a:off x="16870449" y="1028700"/>
            <a:ext cx="388851" cy="406133"/>
            <a:chOff x="0" y="0"/>
            <a:chExt cx="571500" cy="596900"/>
          </a:xfrm>
        </p:grpSpPr>
        <p:sp>
          <p:nvSpPr>
            <p:cNvPr name="Freeform 18" id="18"/>
            <p:cNvSpPr/>
            <p:nvPr/>
          </p:nvSpPr>
          <p:spPr>
            <a:xfrm flipH="false" flipV="false" rot="0">
              <a:off x="0" y="0"/>
              <a:ext cx="571500" cy="596900"/>
            </a:xfrm>
            <a:custGeom>
              <a:avLst/>
              <a:gdLst/>
              <a:ahLst/>
              <a:cxnLst/>
              <a:rect r="r" b="b" t="t" l="l"/>
              <a:pathLst>
                <a:path h="596900" w="571500">
                  <a:moveTo>
                    <a:pt x="571500" y="596900"/>
                  </a:moveTo>
                  <a:lnTo>
                    <a:pt x="0" y="596900"/>
                  </a:lnTo>
                  <a:lnTo>
                    <a:pt x="0" y="0"/>
                  </a:lnTo>
                  <a:lnTo>
                    <a:pt x="571500" y="596900"/>
                  </a:lnTo>
                  <a:close/>
                </a:path>
              </a:pathLst>
            </a:custGeom>
            <a:solidFill>
              <a:srgbClr val="6E58E1"/>
            </a:solidFill>
          </p:spPr>
        </p:sp>
        <p:sp>
          <p:nvSpPr>
            <p:cNvPr name="TextBox 19" id="19"/>
            <p:cNvSpPr txBox="true"/>
            <p:nvPr/>
          </p:nvSpPr>
          <p:spPr>
            <a:xfrm>
              <a:off x="0" y="260350"/>
              <a:ext cx="285750" cy="335280"/>
            </a:xfrm>
            <a:prstGeom prst="rect">
              <a:avLst/>
            </a:prstGeom>
          </p:spPr>
          <p:txBody>
            <a:bodyPr anchor="ctr" rtlCol="false" tIns="50800" lIns="50800" bIns="50800" rIns="50800"/>
            <a:lstStyle/>
            <a:p>
              <a:pPr algn="ctr">
                <a:lnSpc>
                  <a:spcPts val="2659"/>
                </a:lnSpc>
              </a:pPr>
            </a:p>
          </p:txBody>
        </p:sp>
      </p:grpSp>
      <p:grpSp>
        <p:nvGrpSpPr>
          <p:cNvPr name="Group 20" id="20"/>
          <p:cNvGrpSpPr/>
          <p:nvPr/>
        </p:nvGrpSpPr>
        <p:grpSpPr>
          <a:xfrm rot="-5400000">
            <a:off x="2959605" y="7560479"/>
            <a:ext cx="2842751" cy="2610292"/>
            <a:chOff x="0" y="0"/>
            <a:chExt cx="748708" cy="687484"/>
          </a:xfrm>
        </p:grpSpPr>
        <p:sp>
          <p:nvSpPr>
            <p:cNvPr name="Freeform 21" id="21"/>
            <p:cNvSpPr/>
            <p:nvPr/>
          </p:nvSpPr>
          <p:spPr>
            <a:xfrm flipH="false" flipV="false" rot="0">
              <a:off x="0" y="0"/>
              <a:ext cx="748708" cy="687484"/>
            </a:xfrm>
            <a:custGeom>
              <a:avLst/>
              <a:gdLst/>
              <a:ahLst/>
              <a:cxnLst/>
              <a:rect r="r" b="b" t="t" l="l"/>
              <a:pathLst>
                <a:path h="687484" w="748708">
                  <a:moveTo>
                    <a:pt x="0" y="0"/>
                  </a:moveTo>
                  <a:lnTo>
                    <a:pt x="748708" y="0"/>
                  </a:lnTo>
                  <a:lnTo>
                    <a:pt x="748708" y="687484"/>
                  </a:lnTo>
                  <a:lnTo>
                    <a:pt x="0" y="687484"/>
                  </a:lnTo>
                  <a:close/>
                </a:path>
              </a:pathLst>
            </a:custGeom>
            <a:gradFill rotWithShape="true">
              <a:gsLst>
                <a:gs pos="0">
                  <a:srgbClr val="6D58E1">
                    <a:alpha val="100000"/>
                  </a:srgbClr>
                </a:gs>
                <a:gs pos="100000">
                  <a:srgbClr val="08056A">
                    <a:alpha val="0"/>
                  </a:srgbClr>
                </a:gs>
              </a:gsLst>
              <a:lin ang="0"/>
            </a:gradFill>
          </p:spPr>
        </p:sp>
        <p:sp>
          <p:nvSpPr>
            <p:cNvPr name="TextBox 22" id="22"/>
            <p:cNvSpPr txBox="true"/>
            <p:nvPr/>
          </p:nvSpPr>
          <p:spPr>
            <a:xfrm>
              <a:off x="0" y="-38100"/>
              <a:ext cx="748708" cy="725584"/>
            </a:xfrm>
            <a:prstGeom prst="rect">
              <a:avLst/>
            </a:prstGeom>
          </p:spPr>
          <p:txBody>
            <a:bodyPr anchor="ctr" rtlCol="false" tIns="50800" lIns="50800" bIns="50800" rIns="50800"/>
            <a:lstStyle/>
            <a:p>
              <a:pPr algn="ctr">
                <a:lnSpc>
                  <a:spcPts val="2659"/>
                </a:lnSpc>
                <a:spcBef>
                  <a:spcPct val="0"/>
                </a:spcBef>
              </a:pP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3842581" y="2116239"/>
            <a:ext cx="3416719" cy="4664514"/>
            <a:chOff x="0" y="0"/>
            <a:chExt cx="1406084" cy="1919590"/>
          </a:xfrm>
        </p:grpSpPr>
        <p:sp>
          <p:nvSpPr>
            <p:cNvPr name="Freeform 3" id="3"/>
            <p:cNvSpPr/>
            <p:nvPr/>
          </p:nvSpPr>
          <p:spPr>
            <a:xfrm flipH="false" flipV="false" rot="0">
              <a:off x="0" y="0"/>
              <a:ext cx="1406084" cy="1919590"/>
            </a:xfrm>
            <a:custGeom>
              <a:avLst/>
              <a:gdLst/>
              <a:ahLst/>
              <a:cxnLst/>
              <a:rect r="r" b="b" t="t" l="l"/>
              <a:pathLst>
                <a:path h="1919590" w="1406084">
                  <a:moveTo>
                    <a:pt x="974733" y="348724"/>
                  </a:moveTo>
                  <a:lnTo>
                    <a:pt x="974733" y="310035"/>
                  </a:lnTo>
                  <a:cubicBezTo>
                    <a:pt x="974733" y="286046"/>
                    <a:pt x="965203" y="263040"/>
                    <a:pt x="948241" y="246078"/>
                  </a:cubicBezTo>
                  <a:cubicBezTo>
                    <a:pt x="931278" y="229116"/>
                    <a:pt x="908272" y="219586"/>
                    <a:pt x="884283" y="219587"/>
                  </a:cubicBezTo>
                  <a:lnTo>
                    <a:pt x="660890" y="219587"/>
                  </a:lnTo>
                  <a:cubicBezTo>
                    <a:pt x="610936" y="219587"/>
                    <a:pt x="570441" y="179091"/>
                    <a:pt x="570441" y="129137"/>
                  </a:cubicBezTo>
                  <a:lnTo>
                    <a:pt x="570441" y="90448"/>
                  </a:lnTo>
                  <a:cubicBezTo>
                    <a:pt x="570441" y="66459"/>
                    <a:pt x="560911" y="43453"/>
                    <a:pt x="543948" y="26490"/>
                  </a:cubicBezTo>
                  <a:cubicBezTo>
                    <a:pt x="526985" y="9528"/>
                    <a:pt x="503978" y="-1"/>
                    <a:pt x="479989" y="0"/>
                  </a:cubicBezTo>
                  <a:lnTo>
                    <a:pt x="90448" y="0"/>
                  </a:lnTo>
                  <a:cubicBezTo>
                    <a:pt x="40495" y="0"/>
                    <a:pt x="0" y="40495"/>
                    <a:pt x="0" y="90448"/>
                  </a:cubicBezTo>
                  <a:lnTo>
                    <a:pt x="0" y="1829142"/>
                  </a:lnTo>
                  <a:cubicBezTo>
                    <a:pt x="0" y="1879095"/>
                    <a:pt x="40495" y="1919590"/>
                    <a:pt x="90448" y="1919590"/>
                  </a:cubicBezTo>
                  <a:lnTo>
                    <a:pt x="1315636" y="1919590"/>
                  </a:lnTo>
                  <a:cubicBezTo>
                    <a:pt x="1365589" y="1919590"/>
                    <a:pt x="1406084" y="1879095"/>
                    <a:pt x="1406084" y="1829142"/>
                  </a:cubicBezTo>
                  <a:lnTo>
                    <a:pt x="1406084" y="529620"/>
                  </a:lnTo>
                  <a:cubicBezTo>
                    <a:pt x="1406084" y="479667"/>
                    <a:pt x="1365589" y="439172"/>
                    <a:pt x="1315636" y="439172"/>
                  </a:cubicBezTo>
                  <a:lnTo>
                    <a:pt x="1065181" y="439172"/>
                  </a:lnTo>
                  <a:cubicBezTo>
                    <a:pt x="1015228" y="439172"/>
                    <a:pt x="974733" y="398677"/>
                    <a:pt x="974733" y="348724"/>
                  </a:cubicBezTo>
                  <a:close/>
                </a:path>
              </a:pathLst>
            </a:custGeom>
            <a:blipFill>
              <a:blip r:embed="rId2"/>
              <a:stretch>
                <a:fillRect l="0" t="-4887" r="0" b="-4887"/>
              </a:stretch>
            </a:blipFill>
          </p:spPr>
        </p:sp>
      </p:grpSp>
      <p:grpSp>
        <p:nvGrpSpPr>
          <p:cNvPr name="Group 4" id="4"/>
          <p:cNvGrpSpPr/>
          <p:nvPr/>
        </p:nvGrpSpPr>
        <p:grpSpPr>
          <a:xfrm rot="0">
            <a:off x="9535457" y="1028700"/>
            <a:ext cx="3416719" cy="5752053"/>
            <a:chOff x="0" y="0"/>
            <a:chExt cx="3771900" cy="6350000"/>
          </a:xfrm>
        </p:grpSpPr>
        <p:sp>
          <p:nvSpPr>
            <p:cNvPr name="Freeform 5" id="5"/>
            <p:cNvSpPr/>
            <p:nvPr/>
          </p:nvSpPr>
          <p:spPr>
            <a:xfrm flipH="false" flipV="false" rot="0">
              <a:off x="0" y="0"/>
              <a:ext cx="3771900" cy="6349937"/>
            </a:xfrm>
            <a:custGeom>
              <a:avLst/>
              <a:gdLst/>
              <a:ahLst/>
              <a:cxnLst/>
              <a:rect r="r" b="b" t="t" l="l"/>
              <a:pathLst>
                <a:path h="6349937" w="3771900">
                  <a:moveTo>
                    <a:pt x="0" y="546100"/>
                  </a:moveTo>
                  <a:lnTo>
                    <a:pt x="0" y="3953510"/>
                  </a:lnTo>
                  <a:cubicBezTo>
                    <a:pt x="0" y="4132580"/>
                    <a:pt x="87630" y="4301490"/>
                    <a:pt x="236220" y="4403090"/>
                  </a:cubicBezTo>
                  <a:lnTo>
                    <a:pt x="2914650" y="6252210"/>
                  </a:lnTo>
                  <a:cubicBezTo>
                    <a:pt x="3276600" y="6502400"/>
                    <a:pt x="3771900" y="6243320"/>
                    <a:pt x="3771900" y="5802630"/>
                  </a:cubicBezTo>
                  <a:lnTo>
                    <a:pt x="3771900" y="546100"/>
                  </a:lnTo>
                  <a:cubicBezTo>
                    <a:pt x="3771900" y="243840"/>
                    <a:pt x="3526790" y="0"/>
                    <a:pt x="3225800" y="0"/>
                  </a:cubicBezTo>
                  <a:lnTo>
                    <a:pt x="546100" y="0"/>
                  </a:lnTo>
                  <a:cubicBezTo>
                    <a:pt x="245110" y="0"/>
                    <a:pt x="0" y="245110"/>
                    <a:pt x="0" y="546100"/>
                  </a:cubicBezTo>
                  <a:close/>
                </a:path>
              </a:pathLst>
            </a:custGeom>
            <a:blipFill>
              <a:blip r:embed="rId3"/>
              <a:stretch>
                <a:fillRect l="-76146" t="0" r="-76146" b="0"/>
              </a:stretch>
            </a:blipFill>
          </p:spPr>
        </p:sp>
      </p:grpSp>
      <p:grpSp>
        <p:nvGrpSpPr>
          <p:cNvPr name="Group 6" id="6"/>
          <p:cNvGrpSpPr/>
          <p:nvPr/>
        </p:nvGrpSpPr>
        <p:grpSpPr>
          <a:xfrm rot="5400000">
            <a:off x="5165400" y="-224422"/>
            <a:ext cx="3259810" cy="3708654"/>
            <a:chOff x="0" y="0"/>
            <a:chExt cx="858551" cy="976765"/>
          </a:xfrm>
        </p:grpSpPr>
        <p:sp>
          <p:nvSpPr>
            <p:cNvPr name="Freeform 7" id="7"/>
            <p:cNvSpPr/>
            <p:nvPr/>
          </p:nvSpPr>
          <p:spPr>
            <a:xfrm flipH="false" flipV="false" rot="0">
              <a:off x="0" y="0"/>
              <a:ext cx="858551" cy="976765"/>
            </a:xfrm>
            <a:custGeom>
              <a:avLst/>
              <a:gdLst/>
              <a:ahLst/>
              <a:cxnLst/>
              <a:rect r="r" b="b" t="t" l="l"/>
              <a:pathLst>
                <a:path h="976765" w="858551">
                  <a:moveTo>
                    <a:pt x="0" y="0"/>
                  </a:moveTo>
                  <a:lnTo>
                    <a:pt x="858551" y="0"/>
                  </a:lnTo>
                  <a:lnTo>
                    <a:pt x="858551" y="976765"/>
                  </a:lnTo>
                  <a:lnTo>
                    <a:pt x="0" y="976765"/>
                  </a:lnTo>
                  <a:close/>
                </a:path>
              </a:pathLst>
            </a:custGeom>
            <a:gradFill rotWithShape="true">
              <a:gsLst>
                <a:gs pos="0">
                  <a:srgbClr val="6D58E1">
                    <a:alpha val="100000"/>
                  </a:srgbClr>
                </a:gs>
                <a:gs pos="100000">
                  <a:srgbClr val="08056A">
                    <a:alpha val="0"/>
                  </a:srgbClr>
                </a:gs>
              </a:gsLst>
              <a:lin ang="0"/>
            </a:gradFill>
          </p:spPr>
        </p:sp>
        <p:sp>
          <p:nvSpPr>
            <p:cNvPr name="TextBox 8" id="8"/>
            <p:cNvSpPr txBox="true"/>
            <p:nvPr/>
          </p:nvSpPr>
          <p:spPr>
            <a:xfrm>
              <a:off x="0" y="-38100"/>
              <a:ext cx="858551" cy="1014865"/>
            </a:xfrm>
            <a:prstGeom prst="rect">
              <a:avLst/>
            </a:prstGeom>
          </p:spPr>
          <p:txBody>
            <a:bodyPr anchor="ctr" rtlCol="false" tIns="50800" lIns="50800" bIns="50800" rIns="50800"/>
            <a:lstStyle/>
            <a:p>
              <a:pPr algn="ctr">
                <a:lnSpc>
                  <a:spcPts val="2659"/>
                </a:lnSpc>
                <a:spcBef>
                  <a:spcPct val="0"/>
                </a:spcBef>
              </a:pPr>
            </a:p>
          </p:txBody>
        </p:sp>
      </p:grpSp>
      <p:sp>
        <p:nvSpPr>
          <p:cNvPr name="AutoShape 9" id="9"/>
          <p:cNvSpPr/>
          <p:nvPr/>
        </p:nvSpPr>
        <p:spPr>
          <a:xfrm flipV="true">
            <a:off x="9535457" y="7495913"/>
            <a:ext cx="3416719" cy="0"/>
          </a:xfrm>
          <a:prstGeom prst="line">
            <a:avLst/>
          </a:prstGeom>
          <a:ln cap="flat" w="9525">
            <a:solidFill>
              <a:srgbClr val="6E58E1"/>
            </a:solidFill>
            <a:prstDash val="solid"/>
            <a:headEnd type="none" len="sm" w="sm"/>
            <a:tailEnd type="none" len="sm" w="sm"/>
          </a:ln>
        </p:spPr>
      </p:sp>
      <p:sp>
        <p:nvSpPr>
          <p:cNvPr name="AutoShape 10" id="10"/>
          <p:cNvSpPr/>
          <p:nvPr/>
        </p:nvSpPr>
        <p:spPr>
          <a:xfrm flipV="true">
            <a:off x="13842581" y="7500676"/>
            <a:ext cx="3416719" cy="0"/>
          </a:xfrm>
          <a:prstGeom prst="line">
            <a:avLst/>
          </a:prstGeom>
          <a:ln cap="flat" w="9525">
            <a:solidFill>
              <a:srgbClr val="6E58E1"/>
            </a:solidFill>
            <a:prstDash val="solid"/>
            <a:headEnd type="none" len="sm" w="sm"/>
            <a:tailEnd type="none" len="sm" w="sm"/>
          </a:ln>
        </p:spPr>
      </p:sp>
      <p:grpSp>
        <p:nvGrpSpPr>
          <p:cNvPr name="Group 11" id="11"/>
          <p:cNvGrpSpPr/>
          <p:nvPr/>
        </p:nvGrpSpPr>
        <p:grpSpPr>
          <a:xfrm rot="0">
            <a:off x="9535457" y="6374620"/>
            <a:ext cx="388851" cy="406133"/>
            <a:chOff x="0" y="0"/>
            <a:chExt cx="571500" cy="596900"/>
          </a:xfrm>
        </p:grpSpPr>
        <p:sp>
          <p:nvSpPr>
            <p:cNvPr name="Freeform 12" id="12"/>
            <p:cNvSpPr/>
            <p:nvPr/>
          </p:nvSpPr>
          <p:spPr>
            <a:xfrm flipH="false" flipV="false" rot="0">
              <a:off x="0" y="0"/>
              <a:ext cx="571500" cy="596900"/>
            </a:xfrm>
            <a:custGeom>
              <a:avLst/>
              <a:gdLst/>
              <a:ahLst/>
              <a:cxnLst/>
              <a:rect r="r" b="b" t="t" l="l"/>
              <a:pathLst>
                <a:path h="596900" w="571500">
                  <a:moveTo>
                    <a:pt x="571500" y="596900"/>
                  </a:moveTo>
                  <a:lnTo>
                    <a:pt x="0" y="596900"/>
                  </a:lnTo>
                  <a:lnTo>
                    <a:pt x="0" y="0"/>
                  </a:lnTo>
                  <a:lnTo>
                    <a:pt x="571500" y="596900"/>
                  </a:lnTo>
                  <a:close/>
                </a:path>
              </a:pathLst>
            </a:custGeom>
            <a:solidFill>
              <a:srgbClr val="6E58E1"/>
            </a:solidFill>
          </p:spPr>
        </p:sp>
        <p:sp>
          <p:nvSpPr>
            <p:cNvPr name="TextBox 13" id="13"/>
            <p:cNvSpPr txBox="true"/>
            <p:nvPr/>
          </p:nvSpPr>
          <p:spPr>
            <a:xfrm>
              <a:off x="0" y="260350"/>
              <a:ext cx="285750" cy="335280"/>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0">
            <a:off x="1028700" y="1026401"/>
            <a:ext cx="402349" cy="402349"/>
          </a:xfrm>
          <a:custGeom>
            <a:avLst/>
            <a:gdLst/>
            <a:ahLst/>
            <a:cxnLst/>
            <a:rect r="r" b="b" t="t" l="l"/>
            <a:pathLst>
              <a:path h="402349" w="402349">
                <a:moveTo>
                  <a:pt x="0" y="0"/>
                </a:moveTo>
                <a:lnTo>
                  <a:pt x="402349" y="0"/>
                </a:lnTo>
                <a:lnTo>
                  <a:pt x="402349" y="402349"/>
                </a:lnTo>
                <a:lnTo>
                  <a:pt x="0" y="40234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5" id="15"/>
          <p:cNvGrpSpPr/>
          <p:nvPr/>
        </p:nvGrpSpPr>
        <p:grpSpPr>
          <a:xfrm rot="-10800000">
            <a:off x="16870449" y="1028700"/>
            <a:ext cx="388851" cy="406133"/>
            <a:chOff x="0" y="0"/>
            <a:chExt cx="571500" cy="596900"/>
          </a:xfrm>
        </p:grpSpPr>
        <p:sp>
          <p:nvSpPr>
            <p:cNvPr name="Freeform 16" id="16"/>
            <p:cNvSpPr/>
            <p:nvPr/>
          </p:nvSpPr>
          <p:spPr>
            <a:xfrm flipH="false" flipV="false" rot="0">
              <a:off x="0" y="0"/>
              <a:ext cx="571500" cy="596900"/>
            </a:xfrm>
            <a:custGeom>
              <a:avLst/>
              <a:gdLst/>
              <a:ahLst/>
              <a:cxnLst/>
              <a:rect r="r" b="b" t="t" l="l"/>
              <a:pathLst>
                <a:path h="596900" w="571500">
                  <a:moveTo>
                    <a:pt x="571500" y="596900"/>
                  </a:moveTo>
                  <a:lnTo>
                    <a:pt x="0" y="596900"/>
                  </a:lnTo>
                  <a:lnTo>
                    <a:pt x="0" y="0"/>
                  </a:lnTo>
                  <a:lnTo>
                    <a:pt x="571500" y="596900"/>
                  </a:lnTo>
                  <a:close/>
                </a:path>
              </a:pathLst>
            </a:custGeom>
            <a:solidFill>
              <a:srgbClr val="6E58E1"/>
            </a:solidFill>
          </p:spPr>
        </p:sp>
        <p:sp>
          <p:nvSpPr>
            <p:cNvPr name="TextBox 17" id="17"/>
            <p:cNvSpPr txBox="true"/>
            <p:nvPr/>
          </p:nvSpPr>
          <p:spPr>
            <a:xfrm>
              <a:off x="0" y="260350"/>
              <a:ext cx="285750" cy="335280"/>
            </a:xfrm>
            <a:prstGeom prst="rect">
              <a:avLst/>
            </a:prstGeom>
          </p:spPr>
          <p:txBody>
            <a:bodyPr anchor="ctr" rtlCol="false" tIns="50800" lIns="50800" bIns="50800" rIns="50800"/>
            <a:lstStyle/>
            <a:p>
              <a:pPr algn="ctr">
                <a:lnSpc>
                  <a:spcPts val="2659"/>
                </a:lnSpc>
              </a:pPr>
            </a:p>
          </p:txBody>
        </p:sp>
      </p:grpSp>
      <p:grpSp>
        <p:nvGrpSpPr>
          <p:cNvPr name="Group 18" id="18"/>
          <p:cNvGrpSpPr/>
          <p:nvPr/>
        </p:nvGrpSpPr>
        <p:grpSpPr>
          <a:xfrm rot="0">
            <a:off x="1028700" y="5298651"/>
            <a:ext cx="7620932" cy="3959649"/>
            <a:chOff x="0" y="0"/>
            <a:chExt cx="1657619" cy="861258"/>
          </a:xfrm>
        </p:grpSpPr>
        <p:sp>
          <p:nvSpPr>
            <p:cNvPr name="Freeform 19" id="19"/>
            <p:cNvSpPr/>
            <p:nvPr/>
          </p:nvSpPr>
          <p:spPr>
            <a:xfrm flipH="false" flipV="false" rot="0">
              <a:off x="0" y="0"/>
              <a:ext cx="1657622" cy="861258"/>
            </a:xfrm>
            <a:custGeom>
              <a:avLst/>
              <a:gdLst/>
              <a:ahLst/>
              <a:cxnLst/>
              <a:rect r="r" b="b" t="t" l="l"/>
              <a:pathLst>
                <a:path h="861258" w="1657622">
                  <a:moveTo>
                    <a:pt x="1310663" y="0"/>
                  </a:moveTo>
                  <a:lnTo>
                    <a:pt x="148415" y="0"/>
                  </a:lnTo>
                  <a:cubicBezTo>
                    <a:pt x="66448" y="0"/>
                    <a:pt x="0" y="66448"/>
                    <a:pt x="0" y="148415"/>
                  </a:cubicBezTo>
                  <a:lnTo>
                    <a:pt x="0" y="581866"/>
                  </a:lnTo>
                  <a:cubicBezTo>
                    <a:pt x="0" y="618376"/>
                    <a:pt x="13458" y="653606"/>
                    <a:pt x="37800" y="680818"/>
                  </a:cubicBezTo>
                  <a:lnTo>
                    <a:pt x="154967" y="811794"/>
                  </a:lnTo>
                  <a:cubicBezTo>
                    <a:pt x="183122" y="843269"/>
                    <a:pt x="223353" y="861259"/>
                    <a:pt x="265584" y="861258"/>
                  </a:cubicBezTo>
                  <a:lnTo>
                    <a:pt x="1509206" y="861258"/>
                  </a:lnTo>
                  <a:cubicBezTo>
                    <a:pt x="1548568" y="861258"/>
                    <a:pt x="1586318" y="845622"/>
                    <a:pt x="1614152" y="817789"/>
                  </a:cubicBezTo>
                  <a:cubicBezTo>
                    <a:pt x="1641985" y="789956"/>
                    <a:pt x="1657622" y="752206"/>
                    <a:pt x="1657622" y="712843"/>
                  </a:cubicBezTo>
                  <a:lnTo>
                    <a:pt x="1657622" y="366141"/>
                  </a:lnTo>
                  <a:cubicBezTo>
                    <a:pt x="1657622" y="329143"/>
                    <a:pt x="1643803" y="293478"/>
                    <a:pt x="1618873" y="266140"/>
                  </a:cubicBezTo>
                  <a:lnTo>
                    <a:pt x="1420330" y="48414"/>
                  </a:lnTo>
                  <a:cubicBezTo>
                    <a:pt x="1392207" y="17574"/>
                    <a:pt x="1352400" y="0"/>
                    <a:pt x="1310663" y="0"/>
                  </a:cubicBezTo>
                  <a:close/>
                </a:path>
              </a:pathLst>
            </a:custGeom>
            <a:blipFill>
              <a:blip r:embed="rId6"/>
              <a:stretch>
                <a:fillRect l="0" t="-14114" r="0" b="-14114"/>
              </a:stretch>
            </a:blipFill>
          </p:spPr>
        </p:sp>
      </p:grpSp>
      <p:sp>
        <p:nvSpPr>
          <p:cNvPr name="TextBox 20" id="20"/>
          <p:cNvSpPr txBox="true"/>
          <p:nvPr/>
        </p:nvSpPr>
        <p:spPr>
          <a:xfrm rot="0">
            <a:off x="1028700" y="2304671"/>
            <a:ext cx="8506757" cy="2596845"/>
          </a:xfrm>
          <a:prstGeom prst="rect">
            <a:avLst/>
          </a:prstGeom>
        </p:spPr>
        <p:txBody>
          <a:bodyPr anchor="t" rtlCol="false" tIns="0" lIns="0" bIns="0" rIns="0">
            <a:spAutoFit/>
          </a:bodyPr>
          <a:lstStyle/>
          <a:p>
            <a:pPr algn="l">
              <a:lnSpc>
                <a:spcPts val="9696"/>
              </a:lnSpc>
            </a:pPr>
            <a:r>
              <a:rPr lang="en-US" sz="11275">
                <a:solidFill>
                  <a:srgbClr val="6E58E1"/>
                </a:solidFill>
                <a:latin typeface="Bicubik"/>
                <a:ea typeface="Bicubik"/>
                <a:cs typeface="Bicubik"/>
                <a:sym typeface="Bicubik"/>
              </a:rPr>
              <a:t>RISK FACTORS</a:t>
            </a:r>
          </a:p>
        </p:txBody>
      </p:sp>
      <p:sp>
        <p:nvSpPr>
          <p:cNvPr name="TextBox 21" id="21"/>
          <p:cNvSpPr txBox="true"/>
          <p:nvPr/>
        </p:nvSpPr>
        <p:spPr>
          <a:xfrm rot="0">
            <a:off x="9535457" y="7086076"/>
            <a:ext cx="3416719" cy="247650"/>
          </a:xfrm>
          <a:prstGeom prst="rect">
            <a:avLst/>
          </a:prstGeom>
        </p:spPr>
        <p:txBody>
          <a:bodyPr anchor="t" rtlCol="false" tIns="0" lIns="0" bIns="0" rIns="0">
            <a:spAutoFit/>
          </a:bodyPr>
          <a:lstStyle/>
          <a:p>
            <a:pPr algn="just">
              <a:lnSpc>
                <a:spcPts val="1800"/>
              </a:lnSpc>
            </a:pPr>
            <a:r>
              <a:rPr lang="en-US" b="true" sz="1500" spc="45">
                <a:solidFill>
                  <a:srgbClr val="03092D"/>
                </a:solidFill>
                <a:latin typeface="Telegraf Bold"/>
                <a:ea typeface="Telegraf Bold"/>
                <a:cs typeface="Telegraf Bold"/>
                <a:sym typeface="Telegraf Bold"/>
              </a:rPr>
              <a:t>Password Strength</a:t>
            </a:r>
          </a:p>
        </p:txBody>
      </p:sp>
      <p:sp>
        <p:nvSpPr>
          <p:cNvPr name="TextBox 22" id="22"/>
          <p:cNvSpPr txBox="true"/>
          <p:nvPr/>
        </p:nvSpPr>
        <p:spPr>
          <a:xfrm rot="0">
            <a:off x="13842581" y="1000125"/>
            <a:ext cx="2195115" cy="561975"/>
          </a:xfrm>
          <a:prstGeom prst="rect">
            <a:avLst/>
          </a:prstGeom>
        </p:spPr>
        <p:txBody>
          <a:bodyPr anchor="t" rtlCol="false" tIns="0" lIns="0" bIns="0" rIns="0">
            <a:spAutoFit/>
          </a:bodyPr>
          <a:lstStyle/>
          <a:p>
            <a:pPr algn="just" marL="0" indent="0" lvl="1">
              <a:lnSpc>
                <a:spcPts val="2160"/>
              </a:lnSpc>
              <a:spcBef>
                <a:spcPct val="0"/>
              </a:spcBef>
            </a:pPr>
            <a:r>
              <a:rPr lang="en-US" b="true" sz="1800" spc="54" strike="noStrike" u="none">
                <a:solidFill>
                  <a:srgbClr val="03092D"/>
                </a:solidFill>
                <a:latin typeface="Telegraf Bold"/>
                <a:ea typeface="Telegraf Bold"/>
                <a:cs typeface="Telegraf Bold"/>
                <a:sym typeface="Telegraf Bold"/>
              </a:rPr>
              <a:t>IDENTIFYING DIGITAL THREA</a:t>
            </a:r>
            <a:r>
              <a:rPr lang="en-US" b="true" sz="1800" spc="54" strike="noStrike" u="none">
                <a:solidFill>
                  <a:srgbClr val="03092D"/>
                </a:solidFill>
                <a:latin typeface="Telegraf Bold"/>
                <a:ea typeface="Telegraf Bold"/>
                <a:cs typeface="Telegraf Bold"/>
                <a:sym typeface="Telegraf Bold"/>
              </a:rPr>
              <a:t>TS</a:t>
            </a:r>
          </a:p>
        </p:txBody>
      </p:sp>
      <p:sp>
        <p:nvSpPr>
          <p:cNvPr name="TextBox 23" id="23"/>
          <p:cNvSpPr txBox="true"/>
          <p:nvPr/>
        </p:nvSpPr>
        <p:spPr>
          <a:xfrm rot="0">
            <a:off x="9535457" y="7639050"/>
            <a:ext cx="3416719" cy="1619250"/>
          </a:xfrm>
          <a:prstGeom prst="rect">
            <a:avLst/>
          </a:prstGeom>
        </p:spPr>
        <p:txBody>
          <a:bodyPr anchor="t" rtlCol="false" tIns="0" lIns="0" bIns="0" rIns="0">
            <a:spAutoFit/>
          </a:bodyPr>
          <a:lstStyle/>
          <a:p>
            <a:pPr algn="just">
              <a:lnSpc>
                <a:spcPts val="1800"/>
              </a:lnSpc>
            </a:pPr>
            <a:r>
              <a:rPr lang="en-US" sz="1500" spc="45">
                <a:solidFill>
                  <a:srgbClr val="03092D"/>
                </a:solidFill>
                <a:latin typeface="Telegraf"/>
                <a:ea typeface="Telegraf"/>
                <a:cs typeface="Telegraf"/>
                <a:sym typeface="Telegraf"/>
              </a:rPr>
              <a:t>Using weak or rep</a:t>
            </a:r>
            <a:r>
              <a:rPr lang="en-US" sz="1500" spc="45">
                <a:solidFill>
                  <a:srgbClr val="03092D"/>
                </a:solidFill>
                <a:latin typeface="Telegraf"/>
                <a:ea typeface="Telegraf"/>
                <a:cs typeface="Telegraf"/>
                <a:sym typeface="Telegraf"/>
              </a:rPr>
              <a:t>eated passwords increases vulnerability to unauthorized access. Strong, unique combinations supported by authentication tools significantly reduce attack success and protect vital personal accounts.</a:t>
            </a:r>
          </a:p>
        </p:txBody>
      </p:sp>
      <p:sp>
        <p:nvSpPr>
          <p:cNvPr name="TextBox 24" id="24"/>
          <p:cNvSpPr txBox="true"/>
          <p:nvPr/>
        </p:nvSpPr>
        <p:spPr>
          <a:xfrm rot="0">
            <a:off x="13842581" y="7086076"/>
            <a:ext cx="3416719" cy="247650"/>
          </a:xfrm>
          <a:prstGeom prst="rect">
            <a:avLst/>
          </a:prstGeom>
        </p:spPr>
        <p:txBody>
          <a:bodyPr anchor="t" rtlCol="false" tIns="0" lIns="0" bIns="0" rIns="0">
            <a:spAutoFit/>
          </a:bodyPr>
          <a:lstStyle/>
          <a:p>
            <a:pPr algn="just">
              <a:lnSpc>
                <a:spcPts val="1800"/>
              </a:lnSpc>
            </a:pPr>
            <a:r>
              <a:rPr lang="en-US" b="true" sz="1500" spc="45">
                <a:solidFill>
                  <a:srgbClr val="03092D"/>
                </a:solidFill>
                <a:latin typeface="Telegraf Bold"/>
                <a:ea typeface="Telegraf Bold"/>
                <a:cs typeface="Telegraf Bold"/>
                <a:sym typeface="Telegraf Bold"/>
              </a:rPr>
              <a:t>Public Sh</a:t>
            </a:r>
            <a:r>
              <a:rPr lang="en-US" b="true" sz="1500" spc="45">
                <a:solidFill>
                  <a:srgbClr val="03092D"/>
                </a:solidFill>
                <a:latin typeface="Telegraf Bold"/>
                <a:ea typeface="Telegraf Bold"/>
                <a:cs typeface="Telegraf Bold"/>
                <a:sym typeface="Telegraf Bold"/>
              </a:rPr>
              <a:t>aring</a:t>
            </a:r>
          </a:p>
        </p:txBody>
      </p:sp>
      <p:sp>
        <p:nvSpPr>
          <p:cNvPr name="TextBox 25" id="25"/>
          <p:cNvSpPr txBox="true"/>
          <p:nvPr/>
        </p:nvSpPr>
        <p:spPr>
          <a:xfrm rot="0">
            <a:off x="13842581" y="7639050"/>
            <a:ext cx="3416719" cy="1619250"/>
          </a:xfrm>
          <a:prstGeom prst="rect">
            <a:avLst/>
          </a:prstGeom>
        </p:spPr>
        <p:txBody>
          <a:bodyPr anchor="t" rtlCol="false" tIns="0" lIns="0" bIns="0" rIns="0">
            <a:spAutoFit/>
          </a:bodyPr>
          <a:lstStyle/>
          <a:p>
            <a:pPr algn="just">
              <a:lnSpc>
                <a:spcPts val="1800"/>
              </a:lnSpc>
            </a:pPr>
            <a:r>
              <a:rPr lang="en-US" sz="1500" spc="45">
                <a:solidFill>
                  <a:srgbClr val="03092D"/>
                </a:solidFill>
                <a:latin typeface="Telegraf"/>
                <a:ea typeface="Telegraf"/>
                <a:cs typeface="Telegraf"/>
                <a:sym typeface="Telegraf"/>
              </a:rPr>
              <a:t>Post</a:t>
            </a:r>
            <a:r>
              <a:rPr lang="en-US" sz="1500" spc="45">
                <a:solidFill>
                  <a:srgbClr val="03092D"/>
                </a:solidFill>
                <a:latin typeface="Telegraf"/>
                <a:ea typeface="Telegraf"/>
                <a:cs typeface="Telegraf"/>
                <a:sym typeface="Telegraf"/>
              </a:rPr>
              <a:t>ing sensitive details online exposes users to profiling and impersonation. Reducing unnecessary disclosure helps maintain boundaries and limits exploitation by malicious individuals or automated tracking systems.</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03092D"/>
        </a:solidFill>
      </p:bgPr>
    </p:bg>
    <p:spTree>
      <p:nvGrpSpPr>
        <p:cNvPr id="1" name=""/>
        <p:cNvGrpSpPr/>
        <p:nvPr/>
      </p:nvGrpSpPr>
      <p:grpSpPr>
        <a:xfrm>
          <a:off x="0" y="0"/>
          <a:ext cx="0" cy="0"/>
          <a:chOff x="0" y="0"/>
          <a:chExt cx="0" cy="0"/>
        </a:xfrm>
      </p:grpSpPr>
      <p:grpSp>
        <p:nvGrpSpPr>
          <p:cNvPr name="Group 2" id="2"/>
          <p:cNvGrpSpPr/>
          <p:nvPr/>
        </p:nvGrpSpPr>
        <p:grpSpPr>
          <a:xfrm rot="-5400000">
            <a:off x="12680630" y="5708330"/>
            <a:ext cx="5416335" cy="3741005"/>
            <a:chOff x="0" y="0"/>
            <a:chExt cx="1426524" cy="985285"/>
          </a:xfrm>
        </p:grpSpPr>
        <p:sp>
          <p:nvSpPr>
            <p:cNvPr name="Freeform 3" id="3"/>
            <p:cNvSpPr/>
            <p:nvPr/>
          </p:nvSpPr>
          <p:spPr>
            <a:xfrm flipH="false" flipV="false" rot="0">
              <a:off x="0" y="0"/>
              <a:ext cx="1426524" cy="985285"/>
            </a:xfrm>
            <a:custGeom>
              <a:avLst/>
              <a:gdLst/>
              <a:ahLst/>
              <a:cxnLst/>
              <a:rect r="r" b="b" t="t" l="l"/>
              <a:pathLst>
                <a:path h="985285" w="1426524">
                  <a:moveTo>
                    <a:pt x="0" y="0"/>
                  </a:moveTo>
                  <a:lnTo>
                    <a:pt x="1426524" y="0"/>
                  </a:lnTo>
                  <a:lnTo>
                    <a:pt x="1426524" y="985285"/>
                  </a:lnTo>
                  <a:lnTo>
                    <a:pt x="0" y="985285"/>
                  </a:lnTo>
                  <a:close/>
                </a:path>
              </a:pathLst>
            </a:custGeom>
            <a:gradFill rotWithShape="true">
              <a:gsLst>
                <a:gs pos="0">
                  <a:srgbClr val="6D58E1">
                    <a:alpha val="100000"/>
                  </a:srgbClr>
                </a:gs>
                <a:gs pos="100000">
                  <a:srgbClr val="08056A">
                    <a:alpha val="0"/>
                  </a:srgbClr>
                </a:gs>
              </a:gsLst>
              <a:lin ang="0"/>
            </a:gradFill>
          </p:spPr>
        </p:sp>
        <p:sp>
          <p:nvSpPr>
            <p:cNvPr name="TextBox 4" id="4"/>
            <p:cNvSpPr txBox="true"/>
            <p:nvPr/>
          </p:nvSpPr>
          <p:spPr>
            <a:xfrm>
              <a:off x="0" y="-38100"/>
              <a:ext cx="1426524" cy="1023385"/>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0882117" y="1028700"/>
            <a:ext cx="6377183" cy="5246370"/>
            <a:chOff x="0" y="0"/>
            <a:chExt cx="1381939" cy="1136891"/>
          </a:xfrm>
        </p:grpSpPr>
        <p:sp>
          <p:nvSpPr>
            <p:cNvPr name="Freeform 6" id="6"/>
            <p:cNvSpPr/>
            <p:nvPr/>
          </p:nvSpPr>
          <p:spPr>
            <a:xfrm flipH="false" flipV="false" rot="0">
              <a:off x="0" y="0"/>
              <a:ext cx="1381939" cy="1136891"/>
            </a:xfrm>
            <a:custGeom>
              <a:avLst/>
              <a:gdLst/>
              <a:ahLst/>
              <a:cxnLst/>
              <a:rect r="r" b="b" t="t" l="l"/>
              <a:pathLst>
                <a:path h="1136891" w="1381939">
                  <a:moveTo>
                    <a:pt x="0" y="124380"/>
                  </a:moveTo>
                  <a:lnTo>
                    <a:pt x="0" y="740734"/>
                  </a:lnTo>
                  <a:cubicBezTo>
                    <a:pt x="0" y="809427"/>
                    <a:pt x="55687" y="865114"/>
                    <a:pt x="124380" y="865114"/>
                  </a:cubicBezTo>
                  <a:lnTo>
                    <a:pt x="267087" y="865114"/>
                  </a:lnTo>
                  <a:cubicBezTo>
                    <a:pt x="303063" y="865114"/>
                    <a:pt x="337276" y="880690"/>
                    <a:pt x="360898" y="907824"/>
                  </a:cubicBezTo>
                  <a:lnTo>
                    <a:pt x="523133" y="1094180"/>
                  </a:lnTo>
                  <a:cubicBezTo>
                    <a:pt x="546755" y="1121314"/>
                    <a:pt x="580969" y="1136891"/>
                    <a:pt x="616944" y="1136891"/>
                  </a:cubicBezTo>
                  <a:lnTo>
                    <a:pt x="1088079" y="1136891"/>
                  </a:lnTo>
                  <a:cubicBezTo>
                    <a:pt x="1123987" y="1136891"/>
                    <a:pt x="1158143" y="1121372"/>
                    <a:pt x="1181763" y="1094326"/>
                  </a:cubicBezTo>
                  <a:lnTo>
                    <a:pt x="1340954" y="912044"/>
                  </a:lnTo>
                  <a:cubicBezTo>
                    <a:pt x="1367377" y="881787"/>
                    <a:pt x="1381939" y="842978"/>
                    <a:pt x="1381939" y="802806"/>
                  </a:cubicBezTo>
                  <a:lnTo>
                    <a:pt x="1381939" y="124380"/>
                  </a:lnTo>
                  <a:cubicBezTo>
                    <a:pt x="1381939" y="91391"/>
                    <a:pt x="1368834" y="59754"/>
                    <a:pt x="1345507" y="36428"/>
                  </a:cubicBezTo>
                  <a:cubicBezTo>
                    <a:pt x="1322180" y="13102"/>
                    <a:pt x="1290542" y="-1"/>
                    <a:pt x="1257554" y="0"/>
                  </a:cubicBezTo>
                  <a:lnTo>
                    <a:pt x="124380" y="0"/>
                  </a:lnTo>
                  <a:cubicBezTo>
                    <a:pt x="55687" y="0"/>
                    <a:pt x="0" y="55687"/>
                    <a:pt x="0" y="124380"/>
                  </a:cubicBezTo>
                  <a:close/>
                </a:path>
              </a:pathLst>
            </a:custGeom>
            <a:blipFill>
              <a:blip r:embed="rId2"/>
              <a:stretch>
                <a:fillRect l="-11644" t="0" r="-11644" b="0"/>
              </a:stretch>
            </a:blipFill>
          </p:spPr>
        </p:sp>
      </p:grpSp>
      <p:grpSp>
        <p:nvGrpSpPr>
          <p:cNvPr name="Group 7" id="7"/>
          <p:cNvGrpSpPr/>
          <p:nvPr/>
        </p:nvGrpSpPr>
        <p:grpSpPr>
          <a:xfrm rot="5400000">
            <a:off x="6639297" y="1264360"/>
            <a:ext cx="2243899" cy="4653532"/>
            <a:chOff x="0" y="0"/>
            <a:chExt cx="590986" cy="1225622"/>
          </a:xfrm>
        </p:grpSpPr>
        <p:sp>
          <p:nvSpPr>
            <p:cNvPr name="Freeform 8" id="8"/>
            <p:cNvSpPr/>
            <p:nvPr/>
          </p:nvSpPr>
          <p:spPr>
            <a:xfrm flipH="false" flipV="false" rot="0">
              <a:off x="0" y="0"/>
              <a:ext cx="590986" cy="1225622"/>
            </a:xfrm>
            <a:custGeom>
              <a:avLst/>
              <a:gdLst/>
              <a:ahLst/>
              <a:cxnLst/>
              <a:rect r="r" b="b" t="t" l="l"/>
              <a:pathLst>
                <a:path h="1225622" w="590986">
                  <a:moveTo>
                    <a:pt x="0" y="0"/>
                  </a:moveTo>
                  <a:lnTo>
                    <a:pt x="590986" y="0"/>
                  </a:lnTo>
                  <a:lnTo>
                    <a:pt x="590986" y="1225622"/>
                  </a:lnTo>
                  <a:lnTo>
                    <a:pt x="0" y="1225622"/>
                  </a:lnTo>
                  <a:close/>
                </a:path>
              </a:pathLst>
            </a:custGeom>
            <a:gradFill rotWithShape="true">
              <a:gsLst>
                <a:gs pos="0">
                  <a:srgbClr val="6D58E1">
                    <a:alpha val="100000"/>
                  </a:srgbClr>
                </a:gs>
                <a:gs pos="100000">
                  <a:srgbClr val="08056A">
                    <a:alpha val="0"/>
                  </a:srgbClr>
                </a:gs>
              </a:gsLst>
              <a:lin ang="0"/>
            </a:gradFill>
          </p:spPr>
        </p:sp>
        <p:sp>
          <p:nvSpPr>
            <p:cNvPr name="TextBox 9" id="9"/>
            <p:cNvSpPr txBox="true"/>
            <p:nvPr/>
          </p:nvSpPr>
          <p:spPr>
            <a:xfrm>
              <a:off x="0" y="-38100"/>
              <a:ext cx="590986" cy="1263722"/>
            </a:xfrm>
            <a:prstGeom prst="rect">
              <a:avLst/>
            </a:prstGeom>
          </p:spPr>
          <p:txBody>
            <a:bodyPr anchor="ctr" rtlCol="false" tIns="50800" lIns="50800" bIns="50800" rIns="50800"/>
            <a:lstStyle/>
            <a:p>
              <a:pPr algn="ctr">
                <a:lnSpc>
                  <a:spcPts val="2659"/>
                </a:lnSpc>
                <a:spcBef>
                  <a:spcPct val="0"/>
                </a:spcBef>
              </a:pPr>
            </a:p>
          </p:txBody>
        </p:sp>
      </p:grpSp>
      <p:grpSp>
        <p:nvGrpSpPr>
          <p:cNvPr name="Group 10" id="10"/>
          <p:cNvGrpSpPr/>
          <p:nvPr/>
        </p:nvGrpSpPr>
        <p:grpSpPr>
          <a:xfrm rot="0">
            <a:off x="1028700" y="1028700"/>
            <a:ext cx="9059313" cy="5246370"/>
            <a:chOff x="0" y="0"/>
            <a:chExt cx="1957875" cy="1133832"/>
          </a:xfrm>
        </p:grpSpPr>
        <p:sp>
          <p:nvSpPr>
            <p:cNvPr name="Freeform 11" id="11"/>
            <p:cNvSpPr/>
            <p:nvPr/>
          </p:nvSpPr>
          <p:spPr>
            <a:xfrm flipH="false" flipV="false" rot="0">
              <a:off x="0" y="0"/>
              <a:ext cx="1957870" cy="1133832"/>
            </a:xfrm>
            <a:custGeom>
              <a:avLst/>
              <a:gdLst/>
              <a:ahLst/>
              <a:cxnLst/>
              <a:rect r="r" b="b" t="t" l="l"/>
              <a:pathLst>
                <a:path h="1133832" w="1957870">
                  <a:moveTo>
                    <a:pt x="0" y="83985"/>
                  </a:moveTo>
                  <a:lnTo>
                    <a:pt x="0" y="1049847"/>
                  </a:lnTo>
                  <a:cubicBezTo>
                    <a:pt x="0" y="1096230"/>
                    <a:pt x="37601" y="1133832"/>
                    <a:pt x="83985" y="1133832"/>
                  </a:cubicBezTo>
                  <a:lnTo>
                    <a:pt x="508762" y="1133832"/>
                  </a:lnTo>
                  <a:cubicBezTo>
                    <a:pt x="531036" y="1133832"/>
                    <a:pt x="552399" y="1124984"/>
                    <a:pt x="568149" y="1109234"/>
                  </a:cubicBezTo>
                  <a:cubicBezTo>
                    <a:pt x="583899" y="1093483"/>
                    <a:pt x="592747" y="1072121"/>
                    <a:pt x="592747" y="1049847"/>
                  </a:cubicBezTo>
                  <a:lnTo>
                    <a:pt x="592747" y="882786"/>
                  </a:lnTo>
                  <a:cubicBezTo>
                    <a:pt x="592748" y="836402"/>
                    <a:pt x="630350" y="798801"/>
                    <a:pt x="676733" y="798801"/>
                  </a:cubicBezTo>
                  <a:lnTo>
                    <a:pt x="955471" y="798801"/>
                  </a:lnTo>
                  <a:cubicBezTo>
                    <a:pt x="977745" y="798801"/>
                    <a:pt x="999107" y="789953"/>
                    <a:pt x="1014858" y="774203"/>
                  </a:cubicBezTo>
                  <a:cubicBezTo>
                    <a:pt x="1030608" y="758452"/>
                    <a:pt x="1039457" y="737090"/>
                    <a:pt x="1039457" y="714816"/>
                  </a:cubicBezTo>
                  <a:lnTo>
                    <a:pt x="1039457" y="513394"/>
                  </a:lnTo>
                  <a:cubicBezTo>
                    <a:pt x="1039457" y="491119"/>
                    <a:pt x="1048305" y="469757"/>
                    <a:pt x="1064055" y="454007"/>
                  </a:cubicBezTo>
                  <a:cubicBezTo>
                    <a:pt x="1079806" y="438257"/>
                    <a:pt x="1101168" y="429408"/>
                    <a:pt x="1123442" y="429409"/>
                  </a:cubicBezTo>
                  <a:lnTo>
                    <a:pt x="1873885" y="429409"/>
                  </a:lnTo>
                  <a:cubicBezTo>
                    <a:pt x="1896159" y="429409"/>
                    <a:pt x="1917522" y="420560"/>
                    <a:pt x="1933272" y="404809"/>
                  </a:cubicBezTo>
                  <a:cubicBezTo>
                    <a:pt x="1949022" y="389059"/>
                    <a:pt x="1957870" y="367697"/>
                    <a:pt x="1957870" y="345422"/>
                  </a:cubicBezTo>
                  <a:lnTo>
                    <a:pt x="1957870" y="83985"/>
                  </a:lnTo>
                  <a:cubicBezTo>
                    <a:pt x="1957870" y="37601"/>
                    <a:pt x="1920269" y="0"/>
                    <a:pt x="1873885" y="0"/>
                  </a:cubicBezTo>
                  <a:lnTo>
                    <a:pt x="83985" y="0"/>
                  </a:lnTo>
                  <a:cubicBezTo>
                    <a:pt x="37602" y="1"/>
                    <a:pt x="1" y="37602"/>
                    <a:pt x="0" y="83985"/>
                  </a:cubicBezTo>
                  <a:close/>
                </a:path>
              </a:pathLst>
            </a:custGeom>
            <a:blipFill>
              <a:blip r:embed="rId3"/>
              <a:stretch>
                <a:fillRect l="0" t="-7611" r="0" b="-7611"/>
              </a:stretch>
            </a:blipFill>
          </p:spPr>
        </p:sp>
      </p:grpSp>
      <p:grpSp>
        <p:nvGrpSpPr>
          <p:cNvPr name="Group 12" id="12"/>
          <p:cNvGrpSpPr/>
          <p:nvPr/>
        </p:nvGrpSpPr>
        <p:grpSpPr>
          <a:xfrm rot="0">
            <a:off x="14325474" y="6526908"/>
            <a:ext cx="2933826" cy="2731392"/>
            <a:chOff x="0" y="0"/>
            <a:chExt cx="6350000" cy="5911850"/>
          </a:xfrm>
        </p:grpSpPr>
        <p:sp>
          <p:nvSpPr>
            <p:cNvPr name="Freeform 13" id="13"/>
            <p:cNvSpPr/>
            <p:nvPr/>
          </p:nvSpPr>
          <p:spPr>
            <a:xfrm flipH="false" flipV="false" rot="0">
              <a:off x="302" y="0"/>
              <a:ext cx="6348428" cy="5911850"/>
            </a:xfrm>
            <a:custGeom>
              <a:avLst/>
              <a:gdLst/>
              <a:ahLst/>
              <a:cxnLst/>
              <a:rect r="r" b="b" t="t" l="l"/>
              <a:pathLst>
                <a:path h="5911850" w="6348428">
                  <a:moveTo>
                    <a:pt x="1146508" y="402590"/>
                  </a:moveTo>
                  <a:lnTo>
                    <a:pt x="108918" y="2192020"/>
                  </a:lnTo>
                  <a:cubicBezTo>
                    <a:pt x="-68882" y="2498090"/>
                    <a:pt x="-25702" y="2884170"/>
                    <a:pt x="214328" y="3144520"/>
                  </a:cubicBezTo>
                  <a:lnTo>
                    <a:pt x="2525728" y="5651500"/>
                  </a:lnTo>
                  <a:cubicBezTo>
                    <a:pt x="2678128" y="5817870"/>
                    <a:pt x="2894028" y="5911850"/>
                    <a:pt x="3118818" y="5911850"/>
                  </a:cubicBezTo>
                  <a:lnTo>
                    <a:pt x="5540708" y="5911850"/>
                  </a:lnTo>
                  <a:cubicBezTo>
                    <a:pt x="5986478" y="5911850"/>
                    <a:pt x="6348428" y="5549900"/>
                    <a:pt x="6348428" y="5104130"/>
                  </a:cubicBezTo>
                  <a:lnTo>
                    <a:pt x="6348428" y="1891030"/>
                  </a:lnTo>
                  <a:cubicBezTo>
                    <a:pt x="6348428" y="1724660"/>
                    <a:pt x="6297628" y="1562100"/>
                    <a:pt x="6201108" y="1426210"/>
                  </a:cubicBezTo>
                  <a:lnTo>
                    <a:pt x="5439108" y="342900"/>
                  </a:lnTo>
                  <a:cubicBezTo>
                    <a:pt x="5287978" y="128270"/>
                    <a:pt x="5041598" y="0"/>
                    <a:pt x="4778708" y="0"/>
                  </a:cubicBezTo>
                  <a:lnTo>
                    <a:pt x="1845008" y="0"/>
                  </a:lnTo>
                  <a:cubicBezTo>
                    <a:pt x="1556718" y="0"/>
                    <a:pt x="1290018" y="153670"/>
                    <a:pt x="1146508" y="402590"/>
                  </a:cubicBezTo>
                  <a:close/>
                </a:path>
              </a:pathLst>
            </a:custGeom>
            <a:blipFill>
              <a:blip r:embed="rId4"/>
              <a:stretch>
                <a:fillRect l="-19755" t="0" r="-19755" b="0"/>
              </a:stretch>
            </a:blipFill>
          </p:spPr>
        </p:sp>
      </p:grpSp>
      <p:sp>
        <p:nvSpPr>
          <p:cNvPr name="TextBox 14" id="14"/>
          <p:cNvSpPr txBox="true"/>
          <p:nvPr/>
        </p:nvSpPr>
        <p:spPr>
          <a:xfrm rot="0">
            <a:off x="5726228" y="4886411"/>
            <a:ext cx="6535172" cy="1640498"/>
          </a:xfrm>
          <a:prstGeom prst="rect">
            <a:avLst/>
          </a:prstGeom>
        </p:spPr>
        <p:txBody>
          <a:bodyPr anchor="t" rtlCol="false" tIns="0" lIns="0" bIns="0" rIns="0">
            <a:spAutoFit/>
          </a:bodyPr>
          <a:lstStyle/>
          <a:p>
            <a:pPr algn="l">
              <a:lnSpc>
                <a:spcPts val="6102"/>
              </a:lnSpc>
            </a:pPr>
            <a:r>
              <a:rPr lang="en-US" sz="7095">
                <a:solidFill>
                  <a:srgbClr val="6E58E1"/>
                </a:solidFill>
                <a:latin typeface="Bicubik"/>
                <a:ea typeface="Bicubik"/>
                <a:cs typeface="Bicubik"/>
                <a:sym typeface="Bicubik"/>
              </a:rPr>
              <a:t>DATA HANDLING</a:t>
            </a:r>
          </a:p>
        </p:txBody>
      </p:sp>
      <p:sp>
        <p:nvSpPr>
          <p:cNvPr name="TextBox 15" id="15"/>
          <p:cNvSpPr txBox="true"/>
          <p:nvPr/>
        </p:nvSpPr>
        <p:spPr>
          <a:xfrm rot="0">
            <a:off x="5726228" y="7375391"/>
            <a:ext cx="3053737" cy="561975"/>
          </a:xfrm>
          <a:prstGeom prst="rect">
            <a:avLst/>
          </a:prstGeom>
        </p:spPr>
        <p:txBody>
          <a:bodyPr anchor="t" rtlCol="false" tIns="0" lIns="0" bIns="0" rIns="0">
            <a:spAutoFit/>
          </a:bodyPr>
          <a:lstStyle/>
          <a:p>
            <a:pPr algn="just" marL="0" indent="0" lvl="1">
              <a:lnSpc>
                <a:spcPts val="2160"/>
              </a:lnSpc>
              <a:spcBef>
                <a:spcPct val="0"/>
              </a:spcBef>
            </a:pPr>
            <a:r>
              <a:rPr lang="en-US" b="true" sz="1800" spc="54" strike="noStrike" u="none">
                <a:solidFill>
                  <a:srgbClr val="FFFFFF"/>
                </a:solidFill>
                <a:latin typeface="Telegraf Bold"/>
                <a:ea typeface="Telegraf Bold"/>
                <a:cs typeface="Telegraf Bold"/>
                <a:sym typeface="Telegraf Bold"/>
              </a:rPr>
              <a:t>HOW PLATFORMS PROCESS INFORMATION</a:t>
            </a:r>
          </a:p>
        </p:txBody>
      </p:sp>
      <p:sp>
        <p:nvSpPr>
          <p:cNvPr name="TextBox 16" id="16"/>
          <p:cNvSpPr txBox="true"/>
          <p:nvPr/>
        </p:nvSpPr>
        <p:spPr>
          <a:xfrm rot="0">
            <a:off x="1028700" y="7384916"/>
            <a:ext cx="3771805" cy="1847850"/>
          </a:xfrm>
          <a:prstGeom prst="rect">
            <a:avLst/>
          </a:prstGeom>
        </p:spPr>
        <p:txBody>
          <a:bodyPr anchor="t" rtlCol="false" tIns="0" lIns="0" bIns="0" rIns="0">
            <a:spAutoFit/>
          </a:bodyPr>
          <a:lstStyle/>
          <a:p>
            <a:pPr algn="just">
              <a:lnSpc>
                <a:spcPts val="1800"/>
              </a:lnSpc>
            </a:pPr>
            <a:r>
              <a:rPr lang="en-US" sz="1500" spc="45">
                <a:solidFill>
                  <a:srgbClr val="FFFFFF"/>
                </a:solidFill>
                <a:latin typeface="Telegraf"/>
                <a:ea typeface="Telegraf"/>
                <a:cs typeface="Telegraf"/>
                <a:sym typeface="Telegraf"/>
              </a:rPr>
              <a:t>Many</a:t>
            </a:r>
            <a:r>
              <a:rPr lang="en-US" sz="1500" spc="45">
                <a:solidFill>
                  <a:srgbClr val="FFFFFF"/>
                </a:solidFill>
                <a:latin typeface="Telegraf"/>
                <a:ea typeface="Telegraf"/>
                <a:cs typeface="Telegraf"/>
                <a:sym typeface="Telegraf"/>
              </a:rPr>
              <a:t> digital platforms collect data to personalize content, measure activity, and deliver advertisements. Understanding how this information is gathered allows users to evaluate risks, adjust settings, and reduce hidden tracking that often occurs without clear notification or consent.</a:t>
            </a:r>
          </a:p>
        </p:txBody>
      </p:sp>
      <p:sp>
        <p:nvSpPr>
          <p:cNvPr name="TextBox 17" id="17"/>
          <p:cNvSpPr txBox="true"/>
          <p:nvPr/>
        </p:nvSpPr>
        <p:spPr>
          <a:xfrm rot="0">
            <a:off x="5726228" y="8096250"/>
            <a:ext cx="6535172" cy="1162050"/>
          </a:xfrm>
          <a:prstGeom prst="rect">
            <a:avLst/>
          </a:prstGeom>
        </p:spPr>
        <p:txBody>
          <a:bodyPr anchor="t" rtlCol="false" tIns="0" lIns="0" bIns="0" rIns="0">
            <a:spAutoFit/>
          </a:bodyPr>
          <a:lstStyle/>
          <a:p>
            <a:pPr algn="just">
              <a:lnSpc>
                <a:spcPts val="1800"/>
              </a:lnSpc>
            </a:pPr>
            <a:r>
              <a:rPr lang="en-US" sz="1500" spc="45">
                <a:solidFill>
                  <a:srgbClr val="FFFFFF"/>
                </a:solidFill>
                <a:latin typeface="Telegraf"/>
                <a:ea typeface="Telegraf"/>
                <a:cs typeface="Telegraf"/>
                <a:sym typeface="Telegraf"/>
              </a:rPr>
              <a:t>Improving awareness of data flows enables individuals to guard their privacy more effectively. Reviewing permissions, disabling unusable features, and choosing trustworthy applications strengthens protection against unauthorized usage or manipulation of sensitive personal information online.</a:t>
            </a:r>
          </a:p>
        </p:txBody>
      </p:sp>
      <p:sp>
        <p:nvSpPr>
          <p:cNvPr name="AutoShape 18" id="18"/>
          <p:cNvSpPr/>
          <p:nvPr/>
        </p:nvSpPr>
        <p:spPr>
          <a:xfrm>
            <a:off x="1028700" y="6839518"/>
            <a:ext cx="11232700" cy="0"/>
          </a:xfrm>
          <a:prstGeom prst="line">
            <a:avLst/>
          </a:prstGeom>
          <a:ln cap="flat" w="9525">
            <a:solidFill>
              <a:srgbClr val="6E58E1"/>
            </a:solidFill>
            <a:prstDash val="solid"/>
            <a:headEnd type="none" len="sm" w="sm"/>
            <a:tailEnd type="none" len="sm" w="sm"/>
          </a:ln>
        </p:spPr>
      </p:sp>
      <p:sp>
        <p:nvSpPr>
          <p:cNvPr name="Freeform 19" id="19"/>
          <p:cNvSpPr/>
          <p:nvPr/>
        </p:nvSpPr>
        <p:spPr>
          <a:xfrm flipH="false" flipV="false" rot="0">
            <a:off x="4398155" y="5872721"/>
            <a:ext cx="402349" cy="402349"/>
          </a:xfrm>
          <a:custGeom>
            <a:avLst/>
            <a:gdLst/>
            <a:ahLst/>
            <a:cxnLst/>
            <a:rect r="r" b="b" t="t" l="l"/>
            <a:pathLst>
              <a:path h="402349" w="402349">
                <a:moveTo>
                  <a:pt x="0" y="0"/>
                </a:moveTo>
                <a:lnTo>
                  <a:pt x="402350" y="0"/>
                </a:lnTo>
                <a:lnTo>
                  <a:pt x="402350" y="402349"/>
                </a:lnTo>
                <a:lnTo>
                  <a:pt x="0" y="40234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20" id="20"/>
          <p:cNvGrpSpPr/>
          <p:nvPr/>
        </p:nvGrpSpPr>
        <p:grpSpPr>
          <a:xfrm rot="-10800000">
            <a:off x="11872550" y="7403966"/>
            <a:ext cx="388851" cy="406133"/>
            <a:chOff x="0" y="0"/>
            <a:chExt cx="571500" cy="596900"/>
          </a:xfrm>
        </p:grpSpPr>
        <p:sp>
          <p:nvSpPr>
            <p:cNvPr name="Freeform 21" id="21"/>
            <p:cNvSpPr/>
            <p:nvPr/>
          </p:nvSpPr>
          <p:spPr>
            <a:xfrm flipH="false" flipV="false" rot="0">
              <a:off x="0" y="0"/>
              <a:ext cx="571500" cy="596900"/>
            </a:xfrm>
            <a:custGeom>
              <a:avLst/>
              <a:gdLst/>
              <a:ahLst/>
              <a:cxnLst/>
              <a:rect r="r" b="b" t="t" l="l"/>
              <a:pathLst>
                <a:path h="596900" w="571500">
                  <a:moveTo>
                    <a:pt x="571500" y="596900"/>
                  </a:moveTo>
                  <a:lnTo>
                    <a:pt x="0" y="596900"/>
                  </a:lnTo>
                  <a:lnTo>
                    <a:pt x="0" y="0"/>
                  </a:lnTo>
                  <a:lnTo>
                    <a:pt x="571500" y="596900"/>
                  </a:lnTo>
                  <a:close/>
                </a:path>
              </a:pathLst>
            </a:custGeom>
            <a:solidFill>
              <a:srgbClr val="6E58E1"/>
            </a:solidFill>
          </p:spPr>
        </p:sp>
        <p:sp>
          <p:nvSpPr>
            <p:cNvPr name="TextBox 22" id="22"/>
            <p:cNvSpPr txBox="true"/>
            <p:nvPr/>
          </p:nvSpPr>
          <p:spPr>
            <a:xfrm>
              <a:off x="0" y="260350"/>
              <a:ext cx="285750" cy="335280"/>
            </a:xfrm>
            <a:prstGeom prst="rect">
              <a:avLst/>
            </a:prstGeom>
          </p:spPr>
          <p:txBody>
            <a:bodyPr anchor="ctr" rtlCol="false" tIns="50800" lIns="50800" bIns="50800" rIns="50800"/>
            <a:lstStyle/>
            <a:p>
              <a:pPr algn="ctr">
                <a:lnSpc>
                  <a:spcPts val="2659"/>
                </a:lnSpc>
              </a:pP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a:off x="6837972" y="4814361"/>
            <a:ext cx="2512412" cy="0"/>
          </a:xfrm>
          <a:prstGeom prst="line">
            <a:avLst/>
          </a:prstGeom>
          <a:ln cap="flat" w="9525">
            <a:solidFill>
              <a:srgbClr val="6E58E1"/>
            </a:solidFill>
            <a:prstDash val="solid"/>
            <a:headEnd type="none" len="sm" w="sm"/>
            <a:tailEnd type="none" len="sm" w="sm"/>
          </a:ln>
        </p:spPr>
      </p:sp>
      <p:sp>
        <p:nvSpPr>
          <p:cNvPr name="AutoShape 3" id="3"/>
          <p:cNvSpPr/>
          <p:nvPr/>
        </p:nvSpPr>
        <p:spPr>
          <a:xfrm>
            <a:off x="3933336" y="4814361"/>
            <a:ext cx="2512412" cy="0"/>
          </a:xfrm>
          <a:prstGeom prst="line">
            <a:avLst/>
          </a:prstGeom>
          <a:ln cap="flat" w="9525">
            <a:solidFill>
              <a:srgbClr val="6E58E1"/>
            </a:solidFill>
            <a:prstDash val="solid"/>
            <a:headEnd type="none" len="sm" w="sm"/>
            <a:tailEnd type="none" len="sm" w="sm"/>
          </a:ln>
        </p:spPr>
      </p:sp>
      <p:sp>
        <p:nvSpPr>
          <p:cNvPr name="AutoShape 4" id="4"/>
          <p:cNvSpPr/>
          <p:nvPr/>
        </p:nvSpPr>
        <p:spPr>
          <a:xfrm>
            <a:off x="1028700" y="4814361"/>
            <a:ext cx="2512412" cy="0"/>
          </a:xfrm>
          <a:prstGeom prst="line">
            <a:avLst/>
          </a:prstGeom>
          <a:ln cap="flat" w="9525">
            <a:solidFill>
              <a:srgbClr val="6E58E1"/>
            </a:solidFill>
            <a:prstDash val="solid"/>
            <a:headEnd type="none" len="sm" w="sm"/>
            <a:tailEnd type="none" len="sm" w="sm"/>
          </a:ln>
        </p:spPr>
      </p:sp>
      <p:grpSp>
        <p:nvGrpSpPr>
          <p:cNvPr name="Group 5" id="5"/>
          <p:cNvGrpSpPr/>
          <p:nvPr/>
        </p:nvGrpSpPr>
        <p:grpSpPr>
          <a:xfrm rot="0">
            <a:off x="1031525" y="5161848"/>
            <a:ext cx="8318859" cy="4096452"/>
            <a:chOff x="0" y="0"/>
            <a:chExt cx="1501092" cy="739182"/>
          </a:xfrm>
        </p:grpSpPr>
        <p:sp>
          <p:nvSpPr>
            <p:cNvPr name="Freeform 6" id="6"/>
            <p:cNvSpPr/>
            <p:nvPr/>
          </p:nvSpPr>
          <p:spPr>
            <a:xfrm flipH="false" flipV="false" rot="0">
              <a:off x="0" y="0"/>
              <a:ext cx="1501096" cy="739178"/>
            </a:xfrm>
            <a:custGeom>
              <a:avLst/>
              <a:gdLst/>
              <a:ahLst/>
              <a:cxnLst/>
              <a:rect r="r" b="b" t="t" l="l"/>
              <a:pathLst>
                <a:path h="739178" w="1501096">
                  <a:moveTo>
                    <a:pt x="0" y="110688"/>
                  </a:moveTo>
                  <a:lnTo>
                    <a:pt x="0" y="482806"/>
                  </a:lnTo>
                  <a:cubicBezTo>
                    <a:pt x="2" y="509103"/>
                    <a:pt x="9367" y="534540"/>
                    <a:pt x="26416" y="554561"/>
                  </a:cubicBezTo>
                  <a:lnTo>
                    <a:pt x="150468" y="700250"/>
                  </a:lnTo>
                  <a:cubicBezTo>
                    <a:pt x="171499" y="724949"/>
                    <a:pt x="202305" y="739178"/>
                    <a:pt x="234744" y="739178"/>
                  </a:cubicBezTo>
                  <a:lnTo>
                    <a:pt x="1266351" y="739178"/>
                  </a:lnTo>
                  <a:cubicBezTo>
                    <a:pt x="1298790" y="739179"/>
                    <a:pt x="1329597" y="724949"/>
                    <a:pt x="1350627" y="700250"/>
                  </a:cubicBezTo>
                  <a:lnTo>
                    <a:pt x="1474680" y="554561"/>
                  </a:lnTo>
                  <a:cubicBezTo>
                    <a:pt x="1491729" y="534540"/>
                    <a:pt x="1501093" y="509103"/>
                    <a:pt x="1501096" y="482806"/>
                  </a:cubicBezTo>
                  <a:lnTo>
                    <a:pt x="1501096" y="110688"/>
                  </a:lnTo>
                  <a:cubicBezTo>
                    <a:pt x="1501096" y="81331"/>
                    <a:pt x="1489433" y="53177"/>
                    <a:pt x="1468674" y="32418"/>
                  </a:cubicBezTo>
                  <a:cubicBezTo>
                    <a:pt x="1447915" y="11660"/>
                    <a:pt x="1419761" y="-1"/>
                    <a:pt x="1390404" y="0"/>
                  </a:cubicBezTo>
                  <a:lnTo>
                    <a:pt x="110688" y="0"/>
                  </a:lnTo>
                  <a:cubicBezTo>
                    <a:pt x="49557" y="0"/>
                    <a:pt x="0" y="49557"/>
                    <a:pt x="0" y="110688"/>
                  </a:cubicBezTo>
                  <a:close/>
                </a:path>
              </a:pathLst>
            </a:custGeom>
            <a:blipFill>
              <a:blip r:embed="rId2"/>
              <a:stretch>
                <a:fillRect l="0" t="-17753" r="0" b="-17753"/>
              </a:stretch>
            </a:blipFill>
          </p:spPr>
        </p:sp>
      </p:grpSp>
      <p:sp>
        <p:nvSpPr>
          <p:cNvPr name="AutoShape 7" id="7"/>
          <p:cNvSpPr/>
          <p:nvPr/>
        </p:nvSpPr>
        <p:spPr>
          <a:xfrm>
            <a:off x="1028700" y="1604787"/>
            <a:ext cx="2512412" cy="0"/>
          </a:xfrm>
          <a:prstGeom prst="line">
            <a:avLst/>
          </a:prstGeom>
          <a:ln cap="flat" w="9525">
            <a:solidFill>
              <a:srgbClr val="6E58E1"/>
            </a:solidFill>
            <a:prstDash val="solid"/>
            <a:headEnd type="none" len="sm" w="sm"/>
            <a:tailEnd type="none" len="sm" w="sm"/>
          </a:ln>
        </p:spPr>
      </p:sp>
      <p:sp>
        <p:nvSpPr>
          <p:cNvPr name="AutoShape 8" id="8"/>
          <p:cNvSpPr/>
          <p:nvPr/>
        </p:nvSpPr>
        <p:spPr>
          <a:xfrm>
            <a:off x="3933336" y="1604787"/>
            <a:ext cx="2512412" cy="0"/>
          </a:xfrm>
          <a:prstGeom prst="line">
            <a:avLst/>
          </a:prstGeom>
          <a:ln cap="flat" w="9525">
            <a:solidFill>
              <a:srgbClr val="6E58E1"/>
            </a:solidFill>
            <a:prstDash val="solid"/>
            <a:headEnd type="none" len="sm" w="sm"/>
            <a:tailEnd type="none" len="sm" w="sm"/>
          </a:ln>
        </p:spPr>
      </p:sp>
      <p:sp>
        <p:nvSpPr>
          <p:cNvPr name="AutoShape 9" id="9"/>
          <p:cNvSpPr/>
          <p:nvPr/>
        </p:nvSpPr>
        <p:spPr>
          <a:xfrm>
            <a:off x="6837972" y="1604787"/>
            <a:ext cx="2512412" cy="0"/>
          </a:xfrm>
          <a:prstGeom prst="line">
            <a:avLst/>
          </a:prstGeom>
          <a:ln cap="flat" w="9525">
            <a:solidFill>
              <a:srgbClr val="6E58E1"/>
            </a:solidFill>
            <a:prstDash val="solid"/>
            <a:headEnd type="none" len="sm" w="sm"/>
            <a:tailEnd type="none" len="sm" w="sm"/>
          </a:ln>
        </p:spPr>
      </p:sp>
      <p:grpSp>
        <p:nvGrpSpPr>
          <p:cNvPr name="Group 10" id="10"/>
          <p:cNvGrpSpPr/>
          <p:nvPr/>
        </p:nvGrpSpPr>
        <p:grpSpPr>
          <a:xfrm rot="0">
            <a:off x="10969708" y="1028700"/>
            <a:ext cx="6289592" cy="5811210"/>
            <a:chOff x="0" y="0"/>
            <a:chExt cx="1508891" cy="1394126"/>
          </a:xfrm>
        </p:grpSpPr>
        <p:sp>
          <p:nvSpPr>
            <p:cNvPr name="Freeform 11" id="11"/>
            <p:cNvSpPr/>
            <p:nvPr/>
          </p:nvSpPr>
          <p:spPr>
            <a:xfrm flipH="true" flipV="false" rot="0">
              <a:off x="0" y="0"/>
              <a:ext cx="1508891" cy="1394126"/>
            </a:xfrm>
            <a:custGeom>
              <a:avLst/>
              <a:gdLst/>
              <a:ahLst/>
              <a:cxnLst/>
              <a:rect r="r" b="b" t="t" l="l"/>
              <a:pathLst>
                <a:path h="1394126" w="1508891">
                  <a:moveTo>
                    <a:pt x="869473" y="88095"/>
                  </a:moveTo>
                  <a:lnTo>
                    <a:pt x="869473" y="246210"/>
                  </a:lnTo>
                  <a:cubicBezTo>
                    <a:pt x="869473" y="267140"/>
                    <a:pt x="876925" y="287386"/>
                    <a:pt x="890494" y="303322"/>
                  </a:cubicBezTo>
                  <a:lnTo>
                    <a:pt x="1058187" y="500263"/>
                  </a:lnTo>
                  <a:cubicBezTo>
                    <a:pt x="1074924" y="519922"/>
                    <a:pt x="1099442" y="531250"/>
                    <a:pt x="1125261" y="531251"/>
                  </a:cubicBezTo>
                  <a:lnTo>
                    <a:pt x="1420796" y="531251"/>
                  </a:lnTo>
                  <a:cubicBezTo>
                    <a:pt x="1469447" y="531251"/>
                    <a:pt x="1508888" y="570689"/>
                    <a:pt x="1508891" y="619340"/>
                  </a:cubicBezTo>
                  <a:lnTo>
                    <a:pt x="1508891" y="1306032"/>
                  </a:lnTo>
                  <a:cubicBezTo>
                    <a:pt x="1508890" y="1354685"/>
                    <a:pt x="1469449" y="1394126"/>
                    <a:pt x="1420796" y="1394126"/>
                  </a:cubicBezTo>
                  <a:lnTo>
                    <a:pt x="88095" y="1394126"/>
                  </a:lnTo>
                  <a:cubicBezTo>
                    <a:pt x="39442" y="1394126"/>
                    <a:pt x="1" y="1354685"/>
                    <a:pt x="0" y="1306032"/>
                  </a:cubicBezTo>
                  <a:lnTo>
                    <a:pt x="0" y="88095"/>
                  </a:lnTo>
                  <a:cubicBezTo>
                    <a:pt x="0" y="64731"/>
                    <a:pt x="9281" y="42323"/>
                    <a:pt x="25802" y="25802"/>
                  </a:cubicBezTo>
                  <a:cubicBezTo>
                    <a:pt x="42323" y="9281"/>
                    <a:pt x="64731" y="0"/>
                    <a:pt x="88095" y="0"/>
                  </a:cubicBezTo>
                  <a:lnTo>
                    <a:pt x="781378" y="0"/>
                  </a:lnTo>
                  <a:cubicBezTo>
                    <a:pt x="830031" y="0"/>
                    <a:pt x="869473" y="39441"/>
                    <a:pt x="869473" y="88095"/>
                  </a:cubicBezTo>
                  <a:close/>
                </a:path>
              </a:pathLst>
            </a:custGeom>
            <a:blipFill>
              <a:blip r:embed="rId3"/>
              <a:stretch>
                <a:fillRect l="-2244" t="-48205" r="-4474" b="-24892"/>
              </a:stretch>
            </a:blipFill>
          </p:spPr>
        </p:sp>
      </p:grpSp>
      <p:sp>
        <p:nvSpPr>
          <p:cNvPr name="TextBox 12" id="12"/>
          <p:cNvSpPr txBox="true"/>
          <p:nvPr/>
        </p:nvSpPr>
        <p:spPr>
          <a:xfrm rot="0">
            <a:off x="10969708" y="7505941"/>
            <a:ext cx="6885598" cy="2049958"/>
          </a:xfrm>
          <a:prstGeom prst="rect">
            <a:avLst/>
          </a:prstGeom>
        </p:spPr>
        <p:txBody>
          <a:bodyPr anchor="t" rtlCol="false" tIns="0" lIns="0" bIns="0" rIns="0">
            <a:spAutoFit/>
          </a:bodyPr>
          <a:lstStyle/>
          <a:p>
            <a:pPr algn="l">
              <a:lnSpc>
                <a:spcPts val="7641"/>
              </a:lnSpc>
            </a:pPr>
            <a:r>
              <a:rPr lang="en-US" sz="8885">
                <a:solidFill>
                  <a:srgbClr val="6E58E1"/>
                </a:solidFill>
                <a:latin typeface="Bicubik"/>
                <a:ea typeface="Bicubik"/>
                <a:cs typeface="Bicubik"/>
                <a:sym typeface="Bicubik"/>
              </a:rPr>
              <a:t>S</a:t>
            </a:r>
            <a:r>
              <a:rPr lang="en-US" sz="8885">
                <a:solidFill>
                  <a:srgbClr val="6E58E1"/>
                </a:solidFill>
                <a:latin typeface="Bicubik"/>
                <a:ea typeface="Bicubik"/>
                <a:cs typeface="Bicubik"/>
                <a:sym typeface="Bicubik"/>
              </a:rPr>
              <a:t>ECURITY LAYERS</a:t>
            </a:r>
          </a:p>
        </p:txBody>
      </p:sp>
      <p:sp>
        <p:nvSpPr>
          <p:cNvPr name="TextBox 13" id="13"/>
          <p:cNvSpPr txBox="true"/>
          <p:nvPr/>
        </p:nvSpPr>
        <p:spPr>
          <a:xfrm rot="0">
            <a:off x="10969708" y="1000125"/>
            <a:ext cx="1578768" cy="828675"/>
          </a:xfrm>
          <a:prstGeom prst="rect">
            <a:avLst/>
          </a:prstGeom>
        </p:spPr>
        <p:txBody>
          <a:bodyPr anchor="t" rtlCol="false" tIns="0" lIns="0" bIns="0" rIns="0">
            <a:spAutoFit/>
          </a:bodyPr>
          <a:lstStyle/>
          <a:p>
            <a:pPr algn="just" marL="0" indent="0" lvl="1">
              <a:lnSpc>
                <a:spcPts val="2160"/>
              </a:lnSpc>
              <a:spcBef>
                <a:spcPct val="0"/>
              </a:spcBef>
            </a:pPr>
            <a:r>
              <a:rPr lang="en-US" b="true" sz="1800" spc="54">
                <a:solidFill>
                  <a:srgbClr val="03092D"/>
                </a:solidFill>
                <a:latin typeface="Telegraf Bold"/>
                <a:ea typeface="Telegraf Bold"/>
                <a:cs typeface="Telegraf Bold"/>
                <a:sym typeface="Telegraf Bold"/>
              </a:rPr>
              <a:t>BUILDING</a:t>
            </a:r>
            <a:r>
              <a:rPr lang="en-US" b="true" sz="1800" spc="54" strike="noStrike" u="none">
                <a:solidFill>
                  <a:srgbClr val="03092D"/>
                </a:solidFill>
                <a:latin typeface="Telegraf Bold"/>
                <a:ea typeface="Telegraf Bold"/>
                <a:cs typeface="Telegraf Bold"/>
                <a:sym typeface="Telegraf Bold"/>
              </a:rPr>
              <a:t> S</a:t>
            </a:r>
            <a:r>
              <a:rPr lang="en-US" b="true" sz="1800" spc="54" strike="noStrike" u="none">
                <a:solidFill>
                  <a:srgbClr val="03092D"/>
                </a:solidFill>
                <a:latin typeface="Telegraf Bold"/>
                <a:ea typeface="Telegraf Bold"/>
                <a:cs typeface="Telegraf Bold"/>
                <a:sym typeface="Telegraf Bold"/>
              </a:rPr>
              <a:t>TR</a:t>
            </a:r>
            <a:r>
              <a:rPr lang="en-US" b="true" sz="1800" spc="54" strike="noStrike" u="none">
                <a:solidFill>
                  <a:srgbClr val="03092D"/>
                </a:solidFill>
                <a:latin typeface="Telegraf Bold"/>
                <a:ea typeface="Telegraf Bold"/>
                <a:cs typeface="Telegraf Bold"/>
                <a:sym typeface="Telegraf Bold"/>
              </a:rPr>
              <a:t>O</a:t>
            </a:r>
            <a:r>
              <a:rPr lang="en-US" b="true" sz="1800" spc="54" strike="noStrike" u="none">
                <a:solidFill>
                  <a:srgbClr val="03092D"/>
                </a:solidFill>
                <a:latin typeface="Telegraf Bold"/>
                <a:ea typeface="Telegraf Bold"/>
                <a:cs typeface="Telegraf Bold"/>
                <a:sym typeface="Telegraf Bold"/>
              </a:rPr>
              <a:t>NG PROTEC</a:t>
            </a:r>
            <a:r>
              <a:rPr lang="en-US" b="true" sz="1800" spc="54" strike="noStrike" u="none">
                <a:solidFill>
                  <a:srgbClr val="03092D"/>
                </a:solidFill>
                <a:latin typeface="Telegraf Bold"/>
                <a:ea typeface="Telegraf Bold"/>
                <a:cs typeface="Telegraf Bold"/>
                <a:sym typeface="Telegraf Bold"/>
              </a:rPr>
              <a:t>TION</a:t>
            </a:r>
          </a:p>
        </p:txBody>
      </p:sp>
      <p:sp>
        <p:nvSpPr>
          <p:cNvPr name="TextBox 14" id="14"/>
          <p:cNvSpPr txBox="true"/>
          <p:nvPr/>
        </p:nvSpPr>
        <p:spPr>
          <a:xfrm rot="0">
            <a:off x="1031525" y="1009650"/>
            <a:ext cx="2512412" cy="247650"/>
          </a:xfrm>
          <a:prstGeom prst="rect">
            <a:avLst/>
          </a:prstGeom>
        </p:spPr>
        <p:txBody>
          <a:bodyPr anchor="t" rtlCol="false" tIns="0" lIns="0" bIns="0" rIns="0">
            <a:spAutoFit/>
          </a:bodyPr>
          <a:lstStyle/>
          <a:p>
            <a:pPr algn="just">
              <a:lnSpc>
                <a:spcPts val="1800"/>
              </a:lnSpc>
            </a:pPr>
            <a:r>
              <a:rPr lang="en-US" b="true" sz="1500" spc="45">
                <a:solidFill>
                  <a:srgbClr val="03092D"/>
                </a:solidFill>
                <a:latin typeface="Telegraf Bold"/>
                <a:ea typeface="Telegraf Bold"/>
                <a:cs typeface="Telegraf Bold"/>
                <a:sym typeface="Telegraf Bold"/>
              </a:rPr>
              <a:t>Device</a:t>
            </a:r>
            <a:r>
              <a:rPr lang="en-US" b="true" sz="1500" spc="45">
                <a:solidFill>
                  <a:srgbClr val="03092D"/>
                </a:solidFill>
                <a:latin typeface="Telegraf Bold"/>
                <a:ea typeface="Telegraf Bold"/>
                <a:cs typeface="Telegraf Bold"/>
                <a:sym typeface="Telegraf Bold"/>
              </a:rPr>
              <a:t> Defense</a:t>
            </a:r>
          </a:p>
        </p:txBody>
      </p:sp>
      <p:sp>
        <p:nvSpPr>
          <p:cNvPr name="TextBox 15" id="15"/>
          <p:cNvSpPr txBox="true"/>
          <p:nvPr/>
        </p:nvSpPr>
        <p:spPr>
          <a:xfrm rot="0">
            <a:off x="1031525" y="1933224"/>
            <a:ext cx="2512412" cy="2533650"/>
          </a:xfrm>
          <a:prstGeom prst="rect">
            <a:avLst/>
          </a:prstGeom>
        </p:spPr>
        <p:txBody>
          <a:bodyPr anchor="t" rtlCol="false" tIns="0" lIns="0" bIns="0" rIns="0">
            <a:spAutoFit/>
          </a:bodyPr>
          <a:lstStyle/>
          <a:p>
            <a:pPr algn="just">
              <a:lnSpc>
                <a:spcPts val="1800"/>
              </a:lnSpc>
            </a:pPr>
            <a:r>
              <a:rPr lang="en-US" sz="1500" spc="45">
                <a:solidFill>
                  <a:srgbClr val="03092D"/>
                </a:solidFill>
                <a:latin typeface="Telegraf"/>
                <a:ea typeface="Telegraf"/>
                <a:cs typeface="Telegraf"/>
                <a:sym typeface="Telegraf"/>
              </a:rPr>
              <a:t>Keep</a:t>
            </a:r>
            <a:r>
              <a:rPr lang="en-US" sz="1500" spc="45">
                <a:solidFill>
                  <a:srgbClr val="03092D"/>
                </a:solidFill>
                <a:latin typeface="Telegraf"/>
                <a:ea typeface="Telegraf"/>
                <a:cs typeface="Telegraf"/>
                <a:sym typeface="Telegraf"/>
              </a:rPr>
              <a:t>ing systems updated, enabling firewalls, and using secure login methods reduce exposure to malware. These habits enhance long-term digital protection and block unauthorized attempts to access sensitive information across personal devices.</a:t>
            </a:r>
          </a:p>
        </p:txBody>
      </p:sp>
      <p:sp>
        <p:nvSpPr>
          <p:cNvPr name="TextBox 16" id="16"/>
          <p:cNvSpPr txBox="true"/>
          <p:nvPr/>
        </p:nvSpPr>
        <p:spPr>
          <a:xfrm rot="0">
            <a:off x="3933336" y="1009650"/>
            <a:ext cx="2512412" cy="247650"/>
          </a:xfrm>
          <a:prstGeom prst="rect">
            <a:avLst/>
          </a:prstGeom>
        </p:spPr>
        <p:txBody>
          <a:bodyPr anchor="t" rtlCol="false" tIns="0" lIns="0" bIns="0" rIns="0">
            <a:spAutoFit/>
          </a:bodyPr>
          <a:lstStyle/>
          <a:p>
            <a:pPr algn="just">
              <a:lnSpc>
                <a:spcPts val="1800"/>
              </a:lnSpc>
            </a:pPr>
            <a:r>
              <a:rPr lang="en-US" b="true" sz="1500" spc="45">
                <a:solidFill>
                  <a:srgbClr val="03092D"/>
                </a:solidFill>
                <a:latin typeface="Telegraf Bold"/>
                <a:ea typeface="Telegraf Bold"/>
                <a:cs typeface="Telegraf Bold"/>
                <a:sym typeface="Telegraf Bold"/>
              </a:rPr>
              <a:t>Connection</a:t>
            </a:r>
            <a:r>
              <a:rPr lang="en-US" b="true" sz="1500" spc="45">
                <a:solidFill>
                  <a:srgbClr val="03092D"/>
                </a:solidFill>
                <a:latin typeface="Telegraf Bold"/>
                <a:ea typeface="Telegraf Bold"/>
                <a:cs typeface="Telegraf Bold"/>
                <a:sym typeface="Telegraf Bold"/>
              </a:rPr>
              <a:t> Safety</a:t>
            </a:r>
          </a:p>
        </p:txBody>
      </p:sp>
      <p:sp>
        <p:nvSpPr>
          <p:cNvPr name="TextBox 17" id="17"/>
          <p:cNvSpPr txBox="true"/>
          <p:nvPr/>
        </p:nvSpPr>
        <p:spPr>
          <a:xfrm rot="0">
            <a:off x="3934749" y="1933224"/>
            <a:ext cx="2512412" cy="2533650"/>
          </a:xfrm>
          <a:prstGeom prst="rect">
            <a:avLst/>
          </a:prstGeom>
        </p:spPr>
        <p:txBody>
          <a:bodyPr anchor="t" rtlCol="false" tIns="0" lIns="0" bIns="0" rIns="0">
            <a:spAutoFit/>
          </a:bodyPr>
          <a:lstStyle/>
          <a:p>
            <a:pPr algn="just">
              <a:lnSpc>
                <a:spcPts val="1800"/>
              </a:lnSpc>
            </a:pPr>
            <a:r>
              <a:rPr lang="en-US" sz="1500" spc="45">
                <a:solidFill>
                  <a:srgbClr val="03092D"/>
                </a:solidFill>
                <a:latin typeface="Telegraf"/>
                <a:ea typeface="Telegraf"/>
                <a:cs typeface="Telegraf"/>
                <a:sym typeface="Telegraf"/>
              </a:rPr>
              <a:t>Avo</a:t>
            </a:r>
            <a:r>
              <a:rPr lang="en-US" sz="1500" spc="45">
                <a:solidFill>
                  <a:srgbClr val="03092D"/>
                </a:solidFill>
                <a:latin typeface="Telegraf"/>
                <a:ea typeface="Telegraf"/>
                <a:cs typeface="Telegraf"/>
                <a:sym typeface="Telegraf"/>
              </a:rPr>
              <a:t>iding unsecured networks and using encrypted communication channels ensure safer browsing experiences. These preventive actions help limit interception risks and preserve privacy when working in public locations or unfamiliar environments.</a:t>
            </a:r>
          </a:p>
        </p:txBody>
      </p:sp>
      <p:sp>
        <p:nvSpPr>
          <p:cNvPr name="TextBox 18" id="18"/>
          <p:cNvSpPr txBox="true"/>
          <p:nvPr/>
        </p:nvSpPr>
        <p:spPr>
          <a:xfrm rot="0">
            <a:off x="6837972" y="1009650"/>
            <a:ext cx="2512412" cy="247650"/>
          </a:xfrm>
          <a:prstGeom prst="rect">
            <a:avLst/>
          </a:prstGeom>
        </p:spPr>
        <p:txBody>
          <a:bodyPr anchor="t" rtlCol="false" tIns="0" lIns="0" bIns="0" rIns="0">
            <a:spAutoFit/>
          </a:bodyPr>
          <a:lstStyle/>
          <a:p>
            <a:pPr algn="just">
              <a:lnSpc>
                <a:spcPts val="1800"/>
              </a:lnSpc>
            </a:pPr>
            <a:r>
              <a:rPr lang="en-US" b="true" sz="1500" spc="45">
                <a:solidFill>
                  <a:srgbClr val="03092D"/>
                </a:solidFill>
                <a:latin typeface="Telegraf Bold"/>
                <a:ea typeface="Telegraf Bold"/>
                <a:cs typeface="Telegraf Bold"/>
                <a:sym typeface="Telegraf Bold"/>
              </a:rPr>
              <a:t>Behavior</a:t>
            </a:r>
            <a:r>
              <a:rPr lang="en-US" b="true" sz="1500" spc="45">
                <a:solidFill>
                  <a:srgbClr val="03092D"/>
                </a:solidFill>
                <a:latin typeface="Telegraf Bold"/>
                <a:ea typeface="Telegraf Bold"/>
                <a:cs typeface="Telegraf Bold"/>
                <a:sym typeface="Telegraf Bold"/>
              </a:rPr>
              <a:t> Awareness</a:t>
            </a:r>
          </a:p>
        </p:txBody>
      </p:sp>
      <p:sp>
        <p:nvSpPr>
          <p:cNvPr name="TextBox 19" id="19"/>
          <p:cNvSpPr txBox="true"/>
          <p:nvPr/>
        </p:nvSpPr>
        <p:spPr>
          <a:xfrm rot="0">
            <a:off x="6837972" y="1933224"/>
            <a:ext cx="2512412" cy="2533650"/>
          </a:xfrm>
          <a:prstGeom prst="rect">
            <a:avLst/>
          </a:prstGeom>
        </p:spPr>
        <p:txBody>
          <a:bodyPr anchor="t" rtlCol="false" tIns="0" lIns="0" bIns="0" rIns="0">
            <a:spAutoFit/>
          </a:bodyPr>
          <a:lstStyle/>
          <a:p>
            <a:pPr algn="just">
              <a:lnSpc>
                <a:spcPts val="1800"/>
              </a:lnSpc>
            </a:pPr>
            <a:r>
              <a:rPr lang="en-US" sz="1500" spc="45">
                <a:solidFill>
                  <a:srgbClr val="03092D"/>
                </a:solidFill>
                <a:latin typeface="Telegraf"/>
                <a:ea typeface="Telegraf"/>
                <a:cs typeface="Telegraf"/>
                <a:sym typeface="Telegraf"/>
              </a:rPr>
              <a:t>Underst</a:t>
            </a:r>
            <a:r>
              <a:rPr lang="en-US" sz="1500" spc="45">
                <a:solidFill>
                  <a:srgbClr val="03092D"/>
                </a:solidFill>
                <a:latin typeface="Telegraf"/>
                <a:ea typeface="Telegraf"/>
                <a:cs typeface="Telegraf"/>
                <a:sym typeface="Telegraf"/>
              </a:rPr>
              <a:t>anding how online habits create digital footprints encourages responsible choices. Adjusting browsing routines, recognizing suspicious links, and limiting exposure increase long-term safety and reduce opportunities for targeted attacks.</a:t>
            </a:r>
          </a:p>
        </p:txBody>
      </p:sp>
      <p:grpSp>
        <p:nvGrpSpPr>
          <p:cNvPr name="Group 20" id="20"/>
          <p:cNvGrpSpPr/>
          <p:nvPr/>
        </p:nvGrpSpPr>
        <p:grpSpPr>
          <a:xfrm rot="0">
            <a:off x="1028700" y="8852167"/>
            <a:ext cx="388851" cy="406133"/>
            <a:chOff x="0" y="0"/>
            <a:chExt cx="571500" cy="596900"/>
          </a:xfrm>
        </p:grpSpPr>
        <p:sp>
          <p:nvSpPr>
            <p:cNvPr name="Freeform 21" id="21"/>
            <p:cNvSpPr/>
            <p:nvPr/>
          </p:nvSpPr>
          <p:spPr>
            <a:xfrm flipH="false" flipV="false" rot="0">
              <a:off x="0" y="0"/>
              <a:ext cx="571500" cy="596900"/>
            </a:xfrm>
            <a:custGeom>
              <a:avLst/>
              <a:gdLst/>
              <a:ahLst/>
              <a:cxnLst/>
              <a:rect r="r" b="b" t="t" l="l"/>
              <a:pathLst>
                <a:path h="596900" w="571500">
                  <a:moveTo>
                    <a:pt x="571500" y="596900"/>
                  </a:moveTo>
                  <a:lnTo>
                    <a:pt x="0" y="596900"/>
                  </a:lnTo>
                  <a:lnTo>
                    <a:pt x="0" y="0"/>
                  </a:lnTo>
                  <a:lnTo>
                    <a:pt x="571500" y="596900"/>
                  </a:lnTo>
                  <a:close/>
                </a:path>
              </a:pathLst>
            </a:custGeom>
            <a:solidFill>
              <a:srgbClr val="6E58E1"/>
            </a:solidFill>
          </p:spPr>
        </p:sp>
        <p:sp>
          <p:nvSpPr>
            <p:cNvPr name="TextBox 22" id="22"/>
            <p:cNvSpPr txBox="true"/>
            <p:nvPr/>
          </p:nvSpPr>
          <p:spPr>
            <a:xfrm>
              <a:off x="0" y="260350"/>
              <a:ext cx="285750" cy="335280"/>
            </a:xfrm>
            <a:prstGeom prst="rect">
              <a:avLst/>
            </a:prstGeom>
          </p:spPr>
          <p:txBody>
            <a:bodyPr anchor="ctr" rtlCol="false" tIns="50800" lIns="50800" bIns="50800" rIns="50800"/>
            <a:lstStyle/>
            <a:p>
              <a:pPr algn="ctr">
                <a:lnSpc>
                  <a:spcPts val="2659"/>
                </a:lnSpc>
              </a:pPr>
            </a:p>
          </p:txBody>
        </p:sp>
      </p:grpSp>
      <p:sp>
        <p:nvSpPr>
          <p:cNvPr name="Freeform 23" id="23"/>
          <p:cNvSpPr/>
          <p:nvPr/>
        </p:nvSpPr>
        <p:spPr>
          <a:xfrm flipH="false" flipV="false" rot="0">
            <a:off x="10969708" y="1952274"/>
            <a:ext cx="402349" cy="402349"/>
          </a:xfrm>
          <a:custGeom>
            <a:avLst/>
            <a:gdLst/>
            <a:ahLst/>
            <a:cxnLst/>
            <a:rect r="r" b="b" t="t" l="l"/>
            <a:pathLst>
              <a:path h="402349" w="402349">
                <a:moveTo>
                  <a:pt x="0" y="0"/>
                </a:moveTo>
                <a:lnTo>
                  <a:pt x="402350" y="0"/>
                </a:lnTo>
                <a:lnTo>
                  <a:pt x="402350" y="402349"/>
                </a:lnTo>
                <a:lnTo>
                  <a:pt x="0" y="40234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24" id="24"/>
          <p:cNvGrpSpPr/>
          <p:nvPr/>
        </p:nvGrpSpPr>
        <p:grpSpPr>
          <a:xfrm rot="-5400000">
            <a:off x="8952892" y="8843526"/>
            <a:ext cx="388851" cy="406133"/>
            <a:chOff x="0" y="0"/>
            <a:chExt cx="571500" cy="596900"/>
          </a:xfrm>
        </p:grpSpPr>
        <p:sp>
          <p:nvSpPr>
            <p:cNvPr name="Freeform 25" id="25"/>
            <p:cNvSpPr/>
            <p:nvPr/>
          </p:nvSpPr>
          <p:spPr>
            <a:xfrm flipH="false" flipV="false" rot="0">
              <a:off x="0" y="0"/>
              <a:ext cx="571500" cy="596900"/>
            </a:xfrm>
            <a:custGeom>
              <a:avLst/>
              <a:gdLst/>
              <a:ahLst/>
              <a:cxnLst/>
              <a:rect r="r" b="b" t="t" l="l"/>
              <a:pathLst>
                <a:path h="596900" w="571500">
                  <a:moveTo>
                    <a:pt x="571500" y="596900"/>
                  </a:moveTo>
                  <a:lnTo>
                    <a:pt x="0" y="596900"/>
                  </a:lnTo>
                  <a:lnTo>
                    <a:pt x="0" y="0"/>
                  </a:lnTo>
                  <a:lnTo>
                    <a:pt x="571500" y="596900"/>
                  </a:lnTo>
                  <a:close/>
                </a:path>
              </a:pathLst>
            </a:custGeom>
            <a:solidFill>
              <a:srgbClr val="6E58E1"/>
            </a:solidFill>
          </p:spPr>
        </p:sp>
        <p:sp>
          <p:nvSpPr>
            <p:cNvPr name="TextBox 26" id="26"/>
            <p:cNvSpPr txBox="true"/>
            <p:nvPr/>
          </p:nvSpPr>
          <p:spPr>
            <a:xfrm>
              <a:off x="0" y="260350"/>
              <a:ext cx="285750" cy="335280"/>
            </a:xfrm>
            <a:prstGeom prst="rect">
              <a:avLst/>
            </a:prstGeom>
          </p:spPr>
          <p:txBody>
            <a:bodyPr anchor="ctr" rtlCol="false" tIns="50800" lIns="50800" bIns="50800" rIns="50800"/>
            <a:lstStyle/>
            <a:p>
              <a:pPr algn="ctr">
                <a:lnSpc>
                  <a:spcPts val="2659"/>
                </a:lnSpc>
              </a:pPr>
            </a:p>
          </p:txBody>
        </p:sp>
      </p:grpSp>
      <p:grpSp>
        <p:nvGrpSpPr>
          <p:cNvPr name="Group 27" id="27"/>
          <p:cNvGrpSpPr/>
          <p:nvPr/>
        </p:nvGrpSpPr>
        <p:grpSpPr>
          <a:xfrm rot="-5400000">
            <a:off x="4055804" y="7504832"/>
            <a:ext cx="2267476" cy="3296861"/>
            <a:chOff x="0" y="0"/>
            <a:chExt cx="597195" cy="868309"/>
          </a:xfrm>
        </p:grpSpPr>
        <p:sp>
          <p:nvSpPr>
            <p:cNvPr name="Freeform 28" id="28"/>
            <p:cNvSpPr/>
            <p:nvPr/>
          </p:nvSpPr>
          <p:spPr>
            <a:xfrm flipH="false" flipV="false" rot="0">
              <a:off x="0" y="0"/>
              <a:ext cx="597195" cy="868309"/>
            </a:xfrm>
            <a:custGeom>
              <a:avLst/>
              <a:gdLst/>
              <a:ahLst/>
              <a:cxnLst/>
              <a:rect r="r" b="b" t="t" l="l"/>
              <a:pathLst>
                <a:path h="868309" w="597195">
                  <a:moveTo>
                    <a:pt x="0" y="0"/>
                  </a:moveTo>
                  <a:lnTo>
                    <a:pt x="597195" y="0"/>
                  </a:lnTo>
                  <a:lnTo>
                    <a:pt x="597195" y="868309"/>
                  </a:lnTo>
                  <a:lnTo>
                    <a:pt x="0" y="868309"/>
                  </a:lnTo>
                  <a:close/>
                </a:path>
              </a:pathLst>
            </a:custGeom>
            <a:gradFill rotWithShape="true">
              <a:gsLst>
                <a:gs pos="0">
                  <a:srgbClr val="6D58E1">
                    <a:alpha val="100000"/>
                  </a:srgbClr>
                </a:gs>
                <a:gs pos="100000">
                  <a:srgbClr val="08056A">
                    <a:alpha val="0"/>
                  </a:srgbClr>
                </a:gs>
              </a:gsLst>
              <a:lin ang="0"/>
            </a:gradFill>
          </p:spPr>
        </p:sp>
        <p:sp>
          <p:nvSpPr>
            <p:cNvPr name="TextBox 29" id="29"/>
            <p:cNvSpPr txBox="true"/>
            <p:nvPr/>
          </p:nvSpPr>
          <p:spPr>
            <a:xfrm>
              <a:off x="0" y="-38100"/>
              <a:ext cx="597195" cy="906409"/>
            </a:xfrm>
            <a:prstGeom prst="rect">
              <a:avLst/>
            </a:prstGeom>
          </p:spPr>
          <p:txBody>
            <a:bodyPr anchor="ctr" rtlCol="false" tIns="50800" lIns="50800" bIns="50800" rIns="50800"/>
            <a:lstStyle/>
            <a:p>
              <a:pPr algn="ctr">
                <a:lnSpc>
                  <a:spcPts val="2659"/>
                </a:lnSpc>
                <a:spcBef>
                  <a:spcPct val="0"/>
                </a:spcBef>
              </a:pP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03092D"/>
        </a:solidFill>
      </p:bgPr>
    </p:bg>
    <p:spTree>
      <p:nvGrpSpPr>
        <p:cNvPr id="1" name=""/>
        <p:cNvGrpSpPr/>
        <p:nvPr/>
      </p:nvGrpSpPr>
      <p:grpSpPr>
        <a:xfrm>
          <a:off x="0" y="0"/>
          <a:ext cx="0" cy="0"/>
          <a:chOff x="0" y="0"/>
          <a:chExt cx="0" cy="0"/>
        </a:xfrm>
      </p:grpSpPr>
      <p:sp>
        <p:nvSpPr>
          <p:cNvPr name="AutoShape 2" id="2"/>
          <p:cNvSpPr/>
          <p:nvPr/>
        </p:nvSpPr>
        <p:spPr>
          <a:xfrm>
            <a:off x="7677344" y="6072161"/>
            <a:ext cx="4810466" cy="0"/>
          </a:xfrm>
          <a:prstGeom prst="line">
            <a:avLst/>
          </a:prstGeom>
          <a:ln cap="flat" w="9525">
            <a:solidFill>
              <a:srgbClr val="6E58E1"/>
            </a:solidFill>
            <a:prstDash val="solid"/>
            <a:headEnd type="none" len="sm" w="sm"/>
            <a:tailEnd type="none" len="sm" w="sm"/>
          </a:ln>
        </p:spPr>
      </p:sp>
      <p:sp>
        <p:nvSpPr>
          <p:cNvPr name="AutoShape 3" id="3"/>
          <p:cNvSpPr/>
          <p:nvPr/>
        </p:nvSpPr>
        <p:spPr>
          <a:xfrm>
            <a:off x="7677344" y="4276260"/>
            <a:ext cx="4810466" cy="0"/>
          </a:xfrm>
          <a:prstGeom prst="line">
            <a:avLst/>
          </a:prstGeom>
          <a:ln cap="flat" w="9525">
            <a:solidFill>
              <a:srgbClr val="6E58E1"/>
            </a:solidFill>
            <a:prstDash val="solid"/>
            <a:headEnd type="none" len="sm" w="sm"/>
            <a:tailEnd type="none" len="sm" w="sm"/>
          </a:ln>
        </p:spPr>
      </p:sp>
      <p:sp>
        <p:nvSpPr>
          <p:cNvPr name="AutoShape 4" id="4"/>
          <p:cNvSpPr/>
          <p:nvPr/>
        </p:nvSpPr>
        <p:spPr>
          <a:xfrm>
            <a:off x="7677344" y="7868061"/>
            <a:ext cx="4810466" cy="0"/>
          </a:xfrm>
          <a:prstGeom prst="line">
            <a:avLst/>
          </a:prstGeom>
          <a:ln cap="flat" w="9525">
            <a:solidFill>
              <a:srgbClr val="6E58E1"/>
            </a:solidFill>
            <a:prstDash val="solid"/>
            <a:headEnd type="none" len="sm" w="sm"/>
            <a:tailEnd type="none" len="sm" w="sm"/>
          </a:ln>
        </p:spPr>
      </p:sp>
      <p:grpSp>
        <p:nvGrpSpPr>
          <p:cNvPr name="Group 5" id="5"/>
          <p:cNvGrpSpPr/>
          <p:nvPr/>
        </p:nvGrpSpPr>
        <p:grpSpPr>
          <a:xfrm rot="5400000">
            <a:off x="3490677" y="-359128"/>
            <a:ext cx="3207012" cy="3925267"/>
            <a:chOff x="0" y="0"/>
            <a:chExt cx="844645" cy="1033815"/>
          </a:xfrm>
        </p:grpSpPr>
        <p:sp>
          <p:nvSpPr>
            <p:cNvPr name="Freeform 6" id="6"/>
            <p:cNvSpPr/>
            <p:nvPr/>
          </p:nvSpPr>
          <p:spPr>
            <a:xfrm flipH="false" flipV="false" rot="0">
              <a:off x="0" y="0"/>
              <a:ext cx="844645" cy="1033815"/>
            </a:xfrm>
            <a:custGeom>
              <a:avLst/>
              <a:gdLst/>
              <a:ahLst/>
              <a:cxnLst/>
              <a:rect r="r" b="b" t="t" l="l"/>
              <a:pathLst>
                <a:path h="1033815" w="844645">
                  <a:moveTo>
                    <a:pt x="0" y="0"/>
                  </a:moveTo>
                  <a:lnTo>
                    <a:pt x="844645" y="0"/>
                  </a:lnTo>
                  <a:lnTo>
                    <a:pt x="844645" y="1033815"/>
                  </a:lnTo>
                  <a:lnTo>
                    <a:pt x="0" y="1033815"/>
                  </a:lnTo>
                  <a:close/>
                </a:path>
              </a:pathLst>
            </a:custGeom>
            <a:gradFill rotWithShape="true">
              <a:gsLst>
                <a:gs pos="0">
                  <a:srgbClr val="6D58E1">
                    <a:alpha val="100000"/>
                  </a:srgbClr>
                </a:gs>
                <a:gs pos="100000">
                  <a:srgbClr val="08056A">
                    <a:alpha val="0"/>
                  </a:srgbClr>
                </a:gs>
              </a:gsLst>
              <a:lin ang="0"/>
            </a:gradFill>
          </p:spPr>
        </p:sp>
        <p:sp>
          <p:nvSpPr>
            <p:cNvPr name="TextBox 7" id="7"/>
            <p:cNvSpPr txBox="true"/>
            <p:nvPr/>
          </p:nvSpPr>
          <p:spPr>
            <a:xfrm>
              <a:off x="0" y="-38100"/>
              <a:ext cx="844645" cy="1071915"/>
            </a:xfrm>
            <a:prstGeom prst="rect">
              <a:avLst/>
            </a:prstGeom>
          </p:spPr>
          <p:txBody>
            <a:bodyPr anchor="ctr" rtlCol="false" tIns="50800" lIns="50800" bIns="50800" rIns="50800"/>
            <a:lstStyle/>
            <a:p>
              <a:pPr algn="ctr">
                <a:lnSpc>
                  <a:spcPts val="2659"/>
                </a:lnSpc>
                <a:spcBef>
                  <a:spcPct val="0"/>
                </a:spcBef>
              </a:pPr>
            </a:p>
          </p:txBody>
        </p:sp>
      </p:grpSp>
      <p:grpSp>
        <p:nvGrpSpPr>
          <p:cNvPr name="Group 8" id="8"/>
          <p:cNvGrpSpPr/>
          <p:nvPr/>
        </p:nvGrpSpPr>
        <p:grpSpPr>
          <a:xfrm rot="0">
            <a:off x="1028700" y="1028700"/>
            <a:ext cx="6028117" cy="8229600"/>
            <a:chOff x="0" y="0"/>
            <a:chExt cx="1406084" cy="1919590"/>
          </a:xfrm>
        </p:grpSpPr>
        <p:sp>
          <p:nvSpPr>
            <p:cNvPr name="Freeform 9" id="9"/>
            <p:cNvSpPr/>
            <p:nvPr/>
          </p:nvSpPr>
          <p:spPr>
            <a:xfrm flipH="false" flipV="false" rot="0">
              <a:off x="0" y="0"/>
              <a:ext cx="1406084" cy="1919590"/>
            </a:xfrm>
            <a:custGeom>
              <a:avLst/>
              <a:gdLst/>
              <a:ahLst/>
              <a:cxnLst/>
              <a:rect r="r" b="b" t="t" l="l"/>
              <a:pathLst>
                <a:path h="1919590" w="1406084">
                  <a:moveTo>
                    <a:pt x="974733" y="348724"/>
                  </a:moveTo>
                  <a:lnTo>
                    <a:pt x="974733" y="310035"/>
                  </a:lnTo>
                  <a:cubicBezTo>
                    <a:pt x="974733" y="286046"/>
                    <a:pt x="965203" y="263040"/>
                    <a:pt x="948241" y="246078"/>
                  </a:cubicBezTo>
                  <a:cubicBezTo>
                    <a:pt x="931278" y="229116"/>
                    <a:pt x="908272" y="219586"/>
                    <a:pt x="884283" y="219587"/>
                  </a:cubicBezTo>
                  <a:lnTo>
                    <a:pt x="660890" y="219587"/>
                  </a:lnTo>
                  <a:cubicBezTo>
                    <a:pt x="610936" y="219587"/>
                    <a:pt x="570441" y="179091"/>
                    <a:pt x="570441" y="129137"/>
                  </a:cubicBezTo>
                  <a:lnTo>
                    <a:pt x="570441" y="90448"/>
                  </a:lnTo>
                  <a:cubicBezTo>
                    <a:pt x="570441" y="66459"/>
                    <a:pt x="560911" y="43453"/>
                    <a:pt x="543948" y="26490"/>
                  </a:cubicBezTo>
                  <a:cubicBezTo>
                    <a:pt x="526985" y="9528"/>
                    <a:pt x="503978" y="-1"/>
                    <a:pt x="479989" y="0"/>
                  </a:cubicBezTo>
                  <a:lnTo>
                    <a:pt x="90448" y="0"/>
                  </a:lnTo>
                  <a:cubicBezTo>
                    <a:pt x="40495" y="0"/>
                    <a:pt x="0" y="40495"/>
                    <a:pt x="0" y="90448"/>
                  </a:cubicBezTo>
                  <a:lnTo>
                    <a:pt x="0" y="1829142"/>
                  </a:lnTo>
                  <a:cubicBezTo>
                    <a:pt x="0" y="1879095"/>
                    <a:pt x="40495" y="1919590"/>
                    <a:pt x="90448" y="1919590"/>
                  </a:cubicBezTo>
                  <a:lnTo>
                    <a:pt x="1315636" y="1919590"/>
                  </a:lnTo>
                  <a:cubicBezTo>
                    <a:pt x="1365589" y="1919590"/>
                    <a:pt x="1406084" y="1879095"/>
                    <a:pt x="1406084" y="1829142"/>
                  </a:cubicBezTo>
                  <a:lnTo>
                    <a:pt x="1406084" y="529620"/>
                  </a:lnTo>
                  <a:cubicBezTo>
                    <a:pt x="1406084" y="479667"/>
                    <a:pt x="1365589" y="439172"/>
                    <a:pt x="1315636" y="439172"/>
                  </a:cubicBezTo>
                  <a:lnTo>
                    <a:pt x="1065181" y="439172"/>
                  </a:lnTo>
                  <a:cubicBezTo>
                    <a:pt x="1015228" y="439172"/>
                    <a:pt x="974733" y="398677"/>
                    <a:pt x="974733" y="348724"/>
                  </a:cubicBezTo>
                  <a:close/>
                </a:path>
              </a:pathLst>
            </a:custGeom>
            <a:blipFill>
              <a:blip r:embed="rId2"/>
              <a:stretch>
                <a:fillRect l="-29365" t="0" r="-75158" b="0"/>
              </a:stretch>
            </a:blipFill>
          </p:spPr>
        </p:sp>
      </p:grpSp>
      <p:grpSp>
        <p:nvGrpSpPr>
          <p:cNvPr name="Group 10" id="10"/>
          <p:cNvGrpSpPr/>
          <p:nvPr/>
        </p:nvGrpSpPr>
        <p:grpSpPr>
          <a:xfrm rot="0">
            <a:off x="13108337" y="2846802"/>
            <a:ext cx="4150963" cy="6409763"/>
            <a:chOff x="0" y="0"/>
            <a:chExt cx="4112260" cy="6350000"/>
          </a:xfrm>
        </p:grpSpPr>
        <p:sp>
          <p:nvSpPr>
            <p:cNvPr name="Freeform 11" id="11"/>
            <p:cNvSpPr/>
            <p:nvPr/>
          </p:nvSpPr>
          <p:spPr>
            <a:xfrm flipH="false" flipV="false" rot="0">
              <a:off x="0" y="0"/>
              <a:ext cx="4112260" cy="6350000"/>
            </a:xfrm>
            <a:custGeom>
              <a:avLst/>
              <a:gdLst/>
              <a:ahLst/>
              <a:cxnLst/>
              <a:rect r="r" b="b" t="t" l="l"/>
              <a:pathLst>
                <a:path h="6350000" w="4112260">
                  <a:moveTo>
                    <a:pt x="4112260" y="623570"/>
                  </a:moveTo>
                  <a:lnTo>
                    <a:pt x="4112260" y="2641600"/>
                  </a:lnTo>
                  <a:cubicBezTo>
                    <a:pt x="4112260" y="2821940"/>
                    <a:pt x="4033520" y="2993390"/>
                    <a:pt x="3897630" y="3112770"/>
                  </a:cubicBezTo>
                  <a:cubicBezTo>
                    <a:pt x="3761740" y="3230880"/>
                    <a:pt x="3683000" y="3402330"/>
                    <a:pt x="3683000" y="3583940"/>
                  </a:cubicBezTo>
                  <a:lnTo>
                    <a:pt x="3683000" y="5726430"/>
                  </a:lnTo>
                  <a:cubicBezTo>
                    <a:pt x="3683000" y="6070600"/>
                    <a:pt x="3403600" y="6350000"/>
                    <a:pt x="3059430" y="6350000"/>
                  </a:cubicBezTo>
                  <a:lnTo>
                    <a:pt x="623570" y="6350000"/>
                  </a:lnTo>
                  <a:cubicBezTo>
                    <a:pt x="279400" y="6350000"/>
                    <a:pt x="0" y="6070600"/>
                    <a:pt x="0" y="5726430"/>
                  </a:cubicBezTo>
                  <a:lnTo>
                    <a:pt x="0" y="623570"/>
                  </a:lnTo>
                  <a:cubicBezTo>
                    <a:pt x="0" y="279400"/>
                    <a:pt x="279400" y="0"/>
                    <a:pt x="623570" y="0"/>
                  </a:cubicBezTo>
                  <a:lnTo>
                    <a:pt x="3489960" y="0"/>
                  </a:lnTo>
                  <a:cubicBezTo>
                    <a:pt x="3834130" y="0"/>
                    <a:pt x="4112260" y="279400"/>
                    <a:pt x="4112260" y="623570"/>
                  </a:cubicBezTo>
                  <a:close/>
                </a:path>
              </a:pathLst>
            </a:custGeom>
            <a:blipFill>
              <a:blip r:embed="rId3"/>
              <a:stretch>
                <a:fillRect l="-83804" t="0" r="-47530" b="0"/>
              </a:stretch>
            </a:blipFill>
          </p:spPr>
        </p:sp>
      </p:grpSp>
      <p:sp>
        <p:nvSpPr>
          <p:cNvPr name="TextBox 12" id="12"/>
          <p:cNvSpPr txBox="true"/>
          <p:nvPr/>
        </p:nvSpPr>
        <p:spPr>
          <a:xfrm rot="0">
            <a:off x="11175338" y="1054476"/>
            <a:ext cx="6719979" cy="1565707"/>
          </a:xfrm>
          <a:prstGeom prst="rect">
            <a:avLst/>
          </a:prstGeom>
        </p:spPr>
        <p:txBody>
          <a:bodyPr anchor="t" rtlCol="false" tIns="0" lIns="0" bIns="0" rIns="0">
            <a:spAutoFit/>
          </a:bodyPr>
          <a:lstStyle/>
          <a:p>
            <a:pPr algn="l">
              <a:lnSpc>
                <a:spcPts val="5855"/>
              </a:lnSpc>
            </a:pPr>
            <a:r>
              <a:rPr lang="en-US" sz="6808">
                <a:solidFill>
                  <a:srgbClr val="6E58E1"/>
                </a:solidFill>
                <a:latin typeface="Bicubik"/>
                <a:ea typeface="Bicubik"/>
                <a:cs typeface="Bicubik"/>
                <a:sym typeface="Bicubik"/>
              </a:rPr>
              <a:t>PROTECTION TOOLS</a:t>
            </a:r>
          </a:p>
        </p:txBody>
      </p:sp>
      <p:sp>
        <p:nvSpPr>
          <p:cNvPr name="TextBox 13" id="13"/>
          <p:cNvSpPr txBox="true"/>
          <p:nvPr/>
        </p:nvSpPr>
        <p:spPr>
          <a:xfrm rot="0">
            <a:off x="7677344" y="1000125"/>
            <a:ext cx="2795597" cy="561975"/>
          </a:xfrm>
          <a:prstGeom prst="rect">
            <a:avLst/>
          </a:prstGeom>
        </p:spPr>
        <p:txBody>
          <a:bodyPr anchor="t" rtlCol="false" tIns="0" lIns="0" bIns="0" rIns="0">
            <a:spAutoFit/>
          </a:bodyPr>
          <a:lstStyle/>
          <a:p>
            <a:pPr algn="just">
              <a:lnSpc>
                <a:spcPts val="2160"/>
              </a:lnSpc>
              <a:spcBef>
                <a:spcPct val="0"/>
              </a:spcBef>
            </a:pPr>
            <a:r>
              <a:rPr lang="en-US" b="true" sz="1800" spc="54">
                <a:solidFill>
                  <a:srgbClr val="FFFFFF"/>
                </a:solidFill>
                <a:latin typeface="Telegraf Bold"/>
                <a:ea typeface="Telegraf Bold"/>
                <a:cs typeface="Telegraf Bold"/>
                <a:sym typeface="Telegraf Bold"/>
              </a:rPr>
              <a:t>PRACTICAL DEFENSIVE</a:t>
            </a:r>
            <a:r>
              <a:rPr lang="en-US" b="true" sz="1800" spc="54" strike="noStrike" u="none">
                <a:solidFill>
                  <a:srgbClr val="FFFFFF"/>
                </a:solidFill>
                <a:latin typeface="Telegraf Bold"/>
                <a:ea typeface="Telegraf Bold"/>
                <a:cs typeface="Telegraf Bold"/>
                <a:sym typeface="Telegraf Bold"/>
              </a:rPr>
              <a:t> MEASURES</a:t>
            </a:r>
          </a:p>
        </p:txBody>
      </p:sp>
      <p:sp>
        <p:nvSpPr>
          <p:cNvPr name="TextBox 14" id="14"/>
          <p:cNvSpPr txBox="true"/>
          <p:nvPr/>
        </p:nvSpPr>
        <p:spPr>
          <a:xfrm rot="0">
            <a:off x="7677344" y="2849964"/>
            <a:ext cx="4810466" cy="247650"/>
          </a:xfrm>
          <a:prstGeom prst="rect">
            <a:avLst/>
          </a:prstGeom>
        </p:spPr>
        <p:txBody>
          <a:bodyPr anchor="t" rtlCol="false" tIns="0" lIns="0" bIns="0" rIns="0">
            <a:spAutoFit/>
          </a:bodyPr>
          <a:lstStyle/>
          <a:p>
            <a:pPr algn="just">
              <a:lnSpc>
                <a:spcPts val="1800"/>
              </a:lnSpc>
            </a:pPr>
            <a:r>
              <a:rPr lang="en-US" b="true" sz="1500" spc="45">
                <a:solidFill>
                  <a:srgbClr val="FFFFFF"/>
                </a:solidFill>
                <a:latin typeface="Telegraf Bold"/>
                <a:ea typeface="Telegraf Bold"/>
                <a:cs typeface="Telegraf Bold"/>
                <a:sym typeface="Telegraf Bold"/>
              </a:rPr>
              <a:t>App Permissions</a:t>
            </a:r>
          </a:p>
        </p:txBody>
      </p:sp>
      <p:sp>
        <p:nvSpPr>
          <p:cNvPr name="TextBox 15" id="15"/>
          <p:cNvSpPr txBox="true"/>
          <p:nvPr/>
        </p:nvSpPr>
        <p:spPr>
          <a:xfrm rot="0">
            <a:off x="7677344" y="3187962"/>
            <a:ext cx="4810466" cy="704850"/>
          </a:xfrm>
          <a:prstGeom prst="rect">
            <a:avLst/>
          </a:prstGeom>
        </p:spPr>
        <p:txBody>
          <a:bodyPr anchor="t" rtlCol="false" tIns="0" lIns="0" bIns="0" rIns="0">
            <a:spAutoFit/>
          </a:bodyPr>
          <a:lstStyle/>
          <a:p>
            <a:pPr algn="just">
              <a:lnSpc>
                <a:spcPts val="1800"/>
              </a:lnSpc>
            </a:pPr>
            <a:r>
              <a:rPr lang="en-US" sz="1500" spc="45">
                <a:solidFill>
                  <a:srgbClr val="FFFFFF"/>
                </a:solidFill>
                <a:latin typeface="Telegraf"/>
                <a:ea typeface="Telegraf"/>
                <a:cs typeface="Telegraf"/>
                <a:sym typeface="Telegraf"/>
              </a:rPr>
              <a:t>Reviewing </a:t>
            </a:r>
            <a:r>
              <a:rPr lang="en-US" sz="1500" spc="45">
                <a:solidFill>
                  <a:srgbClr val="FFFFFF"/>
                </a:solidFill>
                <a:latin typeface="Telegraf"/>
                <a:ea typeface="Telegraf"/>
                <a:cs typeface="Telegraf"/>
                <a:sym typeface="Telegraf"/>
              </a:rPr>
              <a:t>apps regularly prevents unnecessary access to contacts, location, or storage, strengthening privacy boundaries effectively.</a:t>
            </a:r>
          </a:p>
        </p:txBody>
      </p:sp>
      <p:sp>
        <p:nvSpPr>
          <p:cNvPr name="TextBox 16" id="16"/>
          <p:cNvSpPr txBox="true"/>
          <p:nvPr/>
        </p:nvSpPr>
        <p:spPr>
          <a:xfrm rot="0">
            <a:off x="7677344" y="4642972"/>
            <a:ext cx="4810466" cy="247650"/>
          </a:xfrm>
          <a:prstGeom prst="rect">
            <a:avLst/>
          </a:prstGeom>
        </p:spPr>
        <p:txBody>
          <a:bodyPr anchor="t" rtlCol="false" tIns="0" lIns="0" bIns="0" rIns="0">
            <a:spAutoFit/>
          </a:bodyPr>
          <a:lstStyle/>
          <a:p>
            <a:pPr algn="just">
              <a:lnSpc>
                <a:spcPts val="1800"/>
              </a:lnSpc>
            </a:pPr>
            <a:r>
              <a:rPr lang="en-US" b="true" sz="1500" spc="45">
                <a:solidFill>
                  <a:srgbClr val="FFFFFF"/>
                </a:solidFill>
                <a:latin typeface="Telegraf Bold"/>
                <a:ea typeface="Telegraf Bold"/>
                <a:cs typeface="Telegraf Bold"/>
                <a:sym typeface="Telegraf Bold"/>
              </a:rPr>
              <a:t>Secure</a:t>
            </a:r>
            <a:r>
              <a:rPr lang="en-US" b="true" sz="1500" spc="45">
                <a:solidFill>
                  <a:srgbClr val="FFFFFF"/>
                </a:solidFill>
                <a:latin typeface="Telegraf Bold"/>
                <a:ea typeface="Telegraf Bold"/>
                <a:cs typeface="Telegraf Bold"/>
                <a:sym typeface="Telegraf Bold"/>
              </a:rPr>
              <a:t> Storage</a:t>
            </a:r>
          </a:p>
        </p:txBody>
      </p:sp>
      <p:sp>
        <p:nvSpPr>
          <p:cNvPr name="TextBox 17" id="17"/>
          <p:cNvSpPr txBox="true"/>
          <p:nvPr/>
        </p:nvSpPr>
        <p:spPr>
          <a:xfrm rot="0">
            <a:off x="7677344" y="4980971"/>
            <a:ext cx="4810466" cy="704850"/>
          </a:xfrm>
          <a:prstGeom prst="rect">
            <a:avLst/>
          </a:prstGeom>
        </p:spPr>
        <p:txBody>
          <a:bodyPr anchor="t" rtlCol="false" tIns="0" lIns="0" bIns="0" rIns="0">
            <a:spAutoFit/>
          </a:bodyPr>
          <a:lstStyle/>
          <a:p>
            <a:pPr algn="just">
              <a:lnSpc>
                <a:spcPts val="1800"/>
              </a:lnSpc>
            </a:pPr>
            <a:r>
              <a:rPr lang="en-US" sz="1500" spc="45">
                <a:solidFill>
                  <a:srgbClr val="FFFFFF"/>
                </a:solidFill>
                <a:latin typeface="Telegraf"/>
                <a:ea typeface="Telegraf"/>
                <a:cs typeface="Telegraf"/>
                <a:sym typeface="Telegraf"/>
              </a:rPr>
              <a:t>Encrypt</a:t>
            </a:r>
            <a:r>
              <a:rPr lang="en-US" sz="1500" spc="45">
                <a:solidFill>
                  <a:srgbClr val="FFFFFF"/>
                </a:solidFill>
                <a:latin typeface="Telegraf"/>
                <a:ea typeface="Telegraf"/>
                <a:cs typeface="Telegraf"/>
                <a:sym typeface="Telegraf"/>
              </a:rPr>
              <a:t>ing personal files ensures sensitive information remains protected from unauthorized access across devices and cloud services.</a:t>
            </a:r>
          </a:p>
        </p:txBody>
      </p:sp>
      <p:sp>
        <p:nvSpPr>
          <p:cNvPr name="TextBox 18" id="18"/>
          <p:cNvSpPr txBox="true"/>
          <p:nvPr/>
        </p:nvSpPr>
        <p:spPr>
          <a:xfrm rot="0">
            <a:off x="7677344" y="6439450"/>
            <a:ext cx="4810466" cy="247650"/>
          </a:xfrm>
          <a:prstGeom prst="rect">
            <a:avLst/>
          </a:prstGeom>
        </p:spPr>
        <p:txBody>
          <a:bodyPr anchor="t" rtlCol="false" tIns="0" lIns="0" bIns="0" rIns="0">
            <a:spAutoFit/>
          </a:bodyPr>
          <a:lstStyle/>
          <a:p>
            <a:pPr algn="just">
              <a:lnSpc>
                <a:spcPts val="1800"/>
              </a:lnSpc>
            </a:pPr>
            <a:r>
              <a:rPr lang="en-US" b="true" sz="1500" spc="45">
                <a:solidFill>
                  <a:srgbClr val="FFFFFF"/>
                </a:solidFill>
                <a:latin typeface="Telegraf Bold"/>
                <a:ea typeface="Telegraf Bold"/>
                <a:cs typeface="Telegraf Bold"/>
                <a:sym typeface="Telegraf Bold"/>
              </a:rPr>
              <a:t>Safe Brows</a:t>
            </a:r>
            <a:r>
              <a:rPr lang="en-US" b="true" sz="1500" spc="45">
                <a:solidFill>
                  <a:srgbClr val="FFFFFF"/>
                </a:solidFill>
                <a:latin typeface="Telegraf Bold"/>
                <a:ea typeface="Telegraf Bold"/>
                <a:cs typeface="Telegraf Bold"/>
                <a:sym typeface="Telegraf Bold"/>
              </a:rPr>
              <a:t>ing</a:t>
            </a:r>
          </a:p>
        </p:txBody>
      </p:sp>
      <p:sp>
        <p:nvSpPr>
          <p:cNvPr name="TextBox 19" id="19"/>
          <p:cNvSpPr txBox="true"/>
          <p:nvPr/>
        </p:nvSpPr>
        <p:spPr>
          <a:xfrm rot="0">
            <a:off x="7677344" y="6777449"/>
            <a:ext cx="4810466" cy="704850"/>
          </a:xfrm>
          <a:prstGeom prst="rect">
            <a:avLst/>
          </a:prstGeom>
        </p:spPr>
        <p:txBody>
          <a:bodyPr anchor="t" rtlCol="false" tIns="0" lIns="0" bIns="0" rIns="0">
            <a:spAutoFit/>
          </a:bodyPr>
          <a:lstStyle/>
          <a:p>
            <a:pPr algn="just">
              <a:lnSpc>
                <a:spcPts val="1800"/>
              </a:lnSpc>
            </a:pPr>
            <a:r>
              <a:rPr lang="en-US" sz="1500" spc="45">
                <a:solidFill>
                  <a:srgbClr val="FFFFFF"/>
                </a:solidFill>
                <a:latin typeface="Telegraf"/>
                <a:ea typeface="Telegraf"/>
                <a:cs typeface="Telegraf"/>
                <a:sym typeface="Telegraf"/>
              </a:rPr>
              <a:t>Avo</a:t>
            </a:r>
            <a:r>
              <a:rPr lang="en-US" sz="1500" spc="45">
                <a:solidFill>
                  <a:srgbClr val="FFFFFF"/>
                </a:solidFill>
                <a:latin typeface="Telegraf"/>
                <a:ea typeface="Telegraf"/>
                <a:cs typeface="Telegraf"/>
                <a:sym typeface="Telegraf"/>
              </a:rPr>
              <a:t>iding suspicious websites reduces harmful downloads and trackers, improving daily digital safety significantly.</a:t>
            </a:r>
          </a:p>
        </p:txBody>
      </p:sp>
      <p:sp>
        <p:nvSpPr>
          <p:cNvPr name="TextBox 20" id="20"/>
          <p:cNvSpPr txBox="true"/>
          <p:nvPr/>
        </p:nvSpPr>
        <p:spPr>
          <a:xfrm rot="0">
            <a:off x="7677344" y="8235928"/>
            <a:ext cx="4810466" cy="247650"/>
          </a:xfrm>
          <a:prstGeom prst="rect">
            <a:avLst/>
          </a:prstGeom>
        </p:spPr>
        <p:txBody>
          <a:bodyPr anchor="t" rtlCol="false" tIns="0" lIns="0" bIns="0" rIns="0">
            <a:spAutoFit/>
          </a:bodyPr>
          <a:lstStyle/>
          <a:p>
            <a:pPr algn="just">
              <a:lnSpc>
                <a:spcPts val="1800"/>
              </a:lnSpc>
            </a:pPr>
            <a:r>
              <a:rPr lang="en-US" b="true" sz="1500" spc="45">
                <a:solidFill>
                  <a:srgbClr val="FFFFFF"/>
                </a:solidFill>
                <a:latin typeface="Telegraf Bold"/>
                <a:ea typeface="Telegraf Bold"/>
                <a:cs typeface="Telegraf Bold"/>
                <a:sym typeface="Telegraf Bold"/>
              </a:rPr>
              <a:t>Account Sett</a:t>
            </a:r>
            <a:r>
              <a:rPr lang="en-US" b="true" sz="1500" spc="45">
                <a:solidFill>
                  <a:srgbClr val="FFFFFF"/>
                </a:solidFill>
                <a:latin typeface="Telegraf Bold"/>
                <a:ea typeface="Telegraf Bold"/>
                <a:cs typeface="Telegraf Bold"/>
                <a:sym typeface="Telegraf Bold"/>
              </a:rPr>
              <a:t>ings</a:t>
            </a:r>
          </a:p>
        </p:txBody>
      </p:sp>
      <p:sp>
        <p:nvSpPr>
          <p:cNvPr name="TextBox 21" id="21"/>
          <p:cNvSpPr txBox="true"/>
          <p:nvPr/>
        </p:nvSpPr>
        <p:spPr>
          <a:xfrm rot="0">
            <a:off x="7677344" y="8573927"/>
            <a:ext cx="4810466" cy="704850"/>
          </a:xfrm>
          <a:prstGeom prst="rect">
            <a:avLst/>
          </a:prstGeom>
        </p:spPr>
        <p:txBody>
          <a:bodyPr anchor="t" rtlCol="false" tIns="0" lIns="0" bIns="0" rIns="0">
            <a:spAutoFit/>
          </a:bodyPr>
          <a:lstStyle/>
          <a:p>
            <a:pPr algn="just">
              <a:lnSpc>
                <a:spcPts val="1800"/>
              </a:lnSpc>
            </a:pPr>
            <a:r>
              <a:rPr lang="en-US" sz="1500" spc="45">
                <a:solidFill>
                  <a:srgbClr val="FFFFFF"/>
                </a:solidFill>
                <a:latin typeface="Telegraf"/>
                <a:ea typeface="Telegraf"/>
                <a:cs typeface="Telegraf"/>
                <a:sym typeface="Telegraf"/>
              </a:rPr>
              <a:t>Adjust</a:t>
            </a:r>
            <a:r>
              <a:rPr lang="en-US" sz="1500" spc="45">
                <a:solidFill>
                  <a:srgbClr val="FFFFFF"/>
                </a:solidFill>
                <a:latin typeface="Telegraf"/>
                <a:ea typeface="Telegraf"/>
                <a:cs typeface="Telegraf"/>
                <a:sym typeface="Telegraf"/>
              </a:rPr>
              <a:t>ing visibility, review tools, and activity controls limits personal exposure across various online platforms effectively.</a:t>
            </a:r>
          </a:p>
        </p:txBody>
      </p:sp>
      <p:sp>
        <p:nvSpPr>
          <p:cNvPr name="Freeform 22" id="22"/>
          <p:cNvSpPr/>
          <p:nvPr/>
        </p:nvSpPr>
        <p:spPr>
          <a:xfrm flipH="false" flipV="false" rot="0">
            <a:off x="7677344" y="1909133"/>
            <a:ext cx="402349" cy="402349"/>
          </a:xfrm>
          <a:custGeom>
            <a:avLst/>
            <a:gdLst/>
            <a:ahLst/>
            <a:cxnLst/>
            <a:rect r="r" b="b" t="t" l="l"/>
            <a:pathLst>
              <a:path h="402349" w="402349">
                <a:moveTo>
                  <a:pt x="0" y="0"/>
                </a:moveTo>
                <a:lnTo>
                  <a:pt x="402350" y="0"/>
                </a:lnTo>
                <a:lnTo>
                  <a:pt x="402350" y="402350"/>
                </a:lnTo>
                <a:lnTo>
                  <a:pt x="0" y="40235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23" id="23"/>
          <p:cNvGrpSpPr/>
          <p:nvPr/>
        </p:nvGrpSpPr>
        <p:grpSpPr>
          <a:xfrm rot="-5400000">
            <a:off x="16870449" y="8850433"/>
            <a:ext cx="388851" cy="406133"/>
            <a:chOff x="0" y="0"/>
            <a:chExt cx="571500" cy="596900"/>
          </a:xfrm>
        </p:grpSpPr>
        <p:sp>
          <p:nvSpPr>
            <p:cNvPr name="Freeform 24" id="24"/>
            <p:cNvSpPr/>
            <p:nvPr/>
          </p:nvSpPr>
          <p:spPr>
            <a:xfrm flipH="false" flipV="false" rot="0">
              <a:off x="0" y="0"/>
              <a:ext cx="571500" cy="596900"/>
            </a:xfrm>
            <a:custGeom>
              <a:avLst/>
              <a:gdLst/>
              <a:ahLst/>
              <a:cxnLst/>
              <a:rect r="r" b="b" t="t" l="l"/>
              <a:pathLst>
                <a:path h="596900" w="571500">
                  <a:moveTo>
                    <a:pt x="571500" y="596900"/>
                  </a:moveTo>
                  <a:lnTo>
                    <a:pt x="0" y="596900"/>
                  </a:lnTo>
                  <a:lnTo>
                    <a:pt x="0" y="0"/>
                  </a:lnTo>
                  <a:lnTo>
                    <a:pt x="571500" y="596900"/>
                  </a:lnTo>
                  <a:close/>
                </a:path>
              </a:pathLst>
            </a:custGeom>
            <a:solidFill>
              <a:srgbClr val="6E58E1"/>
            </a:solidFill>
          </p:spPr>
        </p:sp>
        <p:sp>
          <p:nvSpPr>
            <p:cNvPr name="TextBox 25" id="25"/>
            <p:cNvSpPr txBox="true"/>
            <p:nvPr/>
          </p:nvSpPr>
          <p:spPr>
            <a:xfrm>
              <a:off x="0" y="260350"/>
              <a:ext cx="285750" cy="335280"/>
            </a:xfrm>
            <a:prstGeom prst="rect">
              <a:avLst/>
            </a:prstGeom>
          </p:spPr>
          <p:txBody>
            <a:bodyPr anchor="ctr" rtlCol="false" tIns="50800" lIns="50800" bIns="50800" rIns="50800"/>
            <a:lstStyle/>
            <a:p>
              <a:pPr algn="ctr">
                <a:lnSpc>
                  <a:spcPts val="2659"/>
                </a:lnSpc>
              </a:pPr>
            </a:p>
          </p:txBody>
        </p:sp>
      </p:grpSp>
      <p:grpSp>
        <p:nvGrpSpPr>
          <p:cNvPr name="Group 26" id="26"/>
          <p:cNvGrpSpPr/>
          <p:nvPr/>
        </p:nvGrpSpPr>
        <p:grpSpPr>
          <a:xfrm rot="-10800000">
            <a:off x="15183819" y="4276260"/>
            <a:ext cx="3104181" cy="3978718"/>
            <a:chOff x="0" y="0"/>
            <a:chExt cx="817562" cy="1047893"/>
          </a:xfrm>
        </p:grpSpPr>
        <p:sp>
          <p:nvSpPr>
            <p:cNvPr name="Freeform 27" id="27"/>
            <p:cNvSpPr/>
            <p:nvPr/>
          </p:nvSpPr>
          <p:spPr>
            <a:xfrm flipH="false" flipV="false" rot="0">
              <a:off x="0" y="0"/>
              <a:ext cx="817562" cy="1047893"/>
            </a:xfrm>
            <a:custGeom>
              <a:avLst/>
              <a:gdLst/>
              <a:ahLst/>
              <a:cxnLst/>
              <a:rect r="r" b="b" t="t" l="l"/>
              <a:pathLst>
                <a:path h="1047893" w="817562">
                  <a:moveTo>
                    <a:pt x="0" y="0"/>
                  </a:moveTo>
                  <a:lnTo>
                    <a:pt x="817562" y="0"/>
                  </a:lnTo>
                  <a:lnTo>
                    <a:pt x="817562" y="1047893"/>
                  </a:lnTo>
                  <a:lnTo>
                    <a:pt x="0" y="1047893"/>
                  </a:lnTo>
                  <a:close/>
                </a:path>
              </a:pathLst>
            </a:custGeom>
            <a:gradFill rotWithShape="true">
              <a:gsLst>
                <a:gs pos="0">
                  <a:srgbClr val="6D58E1">
                    <a:alpha val="100000"/>
                  </a:srgbClr>
                </a:gs>
                <a:gs pos="100000">
                  <a:srgbClr val="08056A">
                    <a:alpha val="0"/>
                  </a:srgbClr>
                </a:gs>
              </a:gsLst>
              <a:lin ang="0"/>
            </a:gradFill>
          </p:spPr>
        </p:sp>
        <p:sp>
          <p:nvSpPr>
            <p:cNvPr name="TextBox 28" id="28"/>
            <p:cNvSpPr txBox="true"/>
            <p:nvPr/>
          </p:nvSpPr>
          <p:spPr>
            <a:xfrm>
              <a:off x="0" y="-38100"/>
              <a:ext cx="817562" cy="1085993"/>
            </a:xfrm>
            <a:prstGeom prst="rect">
              <a:avLst/>
            </a:prstGeom>
          </p:spPr>
          <p:txBody>
            <a:bodyPr anchor="ctr" rtlCol="false" tIns="50800" lIns="50800" bIns="50800" rIns="50800"/>
            <a:lstStyle/>
            <a:p>
              <a:pPr algn="ctr">
                <a:lnSpc>
                  <a:spcPts val="2659"/>
                </a:lnSpc>
                <a:spcBef>
                  <a:spcPct val="0"/>
                </a:spcBef>
              </a:pP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904904" y="4011930"/>
            <a:ext cx="5312375" cy="5246370"/>
            <a:chOff x="0" y="0"/>
            <a:chExt cx="1324398" cy="1307943"/>
          </a:xfrm>
        </p:grpSpPr>
        <p:sp>
          <p:nvSpPr>
            <p:cNvPr name="Freeform 3" id="3"/>
            <p:cNvSpPr/>
            <p:nvPr/>
          </p:nvSpPr>
          <p:spPr>
            <a:xfrm flipH="false" flipV="false" rot="0">
              <a:off x="0" y="0"/>
              <a:ext cx="1324397" cy="1307943"/>
            </a:xfrm>
            <a:custGeom>
              <a:avLst/>
              <a:gdLst/>
              <a:ahLst/>
              <a:cxnLst/>
              <a:rect r="r" b="b" t="t" l="l"/>
              <a:pathLst>
                <a:path h="1307943" w="1324397">
                  <a:moveTo>
                    <a:pt x="473267" y="77131"/>
                  </a:moveTo>
                  <a:lnTo>
                    <a:pt x="404467" y="249131"/>
                  </a:lnTo>
                  <a:cubicBezTo>
                    <a:pt x="385834" y="295713"/>
                    <a:pt x="340719" y="326259"/>
                    <a:pt x="290548" y="326262"/>
                  </a:cubicBezTo>
                  <a:lnTo>
                    <a:pt x="122702" y="326262"/>
                  </a:lnTo>
                  <a:cubicBezTo>
                    <a:pt x="54936" y="326262"/>
                    <a:pt x="1" y="381197"/>
                    <a:pt x="0" y="448963"/>
                  </a:cubicBezTo>
                  <a:lnTo>
                    <a:pt x="0" y="1185242"/>
                  </a:lnTo>
                  <a:cubicBezTo>
                    <a:pt x="1" y="1253008"/>
                    <a:pt x="54936" y="1307943"/>
                    <a:pt x="122702" y="1307943"/>
                  </a:cubicBezTo>
                  <a:lnTo>
                    <a:pt x="1201694" y="1307943"/>
                  </a:lnTo>
                  <a:cubicBezTo>
                    <a:pt x="1269460" y="1307943"/>
                    <a:pt x="1324396" y="1253008"/>
                    <a:pt x="1324397" y="1185242"/>
                  </a:cubicBezTo>
                  <a:lnTo>
                    <a:pt x="1324397" y="122701"/>
                  </a:lnTo>
                  <a:cubicBezTo>
                    <a:pt x="1324396" y="54935"/>
                    <a:pt x="1269461" y="1"/>
                    <a:pt x="1201696" y="0"/>
                  </a:cubicBezTo>
                  <a:lnTo>
                    <a:pt x="587191" y="0"/>
                  </a:lnTo>
                  <a:cubicBezTo>
                    <a:pt x="537018" y="0"/>
                    <a:pt x="491900" y="30547"/>
                    <a:pt x="473267" y="77131"/>
                  </a:cubicBezTo>
                  <a:close/>
                </a:path>
              </a:pathLst>
            </a:custGeom>
            <a:blipFill>
              <a:blip r:embed="rId2"/>
              <a:stretch>
                <a:fillRect l="-24114" t="0" r="-24114" b="0"/>
              </a:stretch>
            </a:blipFill>
          </p:spPr>
        </p:sp>
      </p:grpSp>
      <p:grpSp>
        <p:nvGrpSpPr>
          <p:cNvPr name="Group 4" id="4"/>
          <p:cNvGrpSpPr/>
          <p:nvPr/>
        </p:nvGrpSpPr>
        <p:grpSpPr>
          <a:xfrm rot="0">
            <a:off x="1028700" y="4011930"/>
            <a:ext cx="10670583" cy="5246370"/>
            <a:chOff x="0" y="0"/>
            <a:chExt cx="1900043" cy="934188"/>
          </a:xfrm>
        </p:grpSpPr>
        <p:sp>
          <p:nvSpPr>
            <p:cNvPr name="Freeform 5" id="5"/>
            <p:cNvSpPr/>
            <p:nvPr/>
          </p:nvSpPr>
          <p:spPr>
            <a:xfrm flipH="false" flipV="false" rot="0">
              <a:off x="0" y="0"/>
              <a:ext cx="1900043" cy="934188"/>
            </a:xfrm>
            <a:custGeom>
              <a:avLst/>
              <a:gdLst/>
              <a:ahLst/>
              <a:cxnLst/>
              <a:rect r="r" b="b" t="t" l="l"/>
              <a:pathLst>
                <a:path h="934188" w="1900043">
                  <a:moveTo>
                    <a:pt x="1103521" y="238261"/>
                  </a:moveTo>
                  <a:lnTo>
                    <a:pt x="1103521" y="106342"/>
                  </a:lnTo>
                  <a:cubicBezTo>
                    <a:pt x="1103521" y="78138"/>
                    <a:pt x="1092317" y="51090"/>
                    <a:pt x="1072374" y="31147"/>
                  </a:cubicBezTo>
                  <a:cubicBezTo>
                    <a:pt x="1052431" y="11204"/>
                    <a:pt x="1025382" y="0"/>
                    <a:pt x="997179" y="0"/>
                  </a:cubicBezTo>
                  <a:lnTo>
                    <a:pt x="106342" y="0"/>
                  </a:lnTo>
                  <a:cubicBezTo>
                    <a:pt x="47611" y="1"/>
                    <a:pt x="1" y="47611"/>
                    <a:pt x="0" y="106342"/>
                  </a:cubicBezTo>
                  <a:lnTo>
                    <a:pt x="0" y="416170"/>
                  </a:lnTo>
                  <a:cubicBezTo>
                    <a:pt x="1" y="474901"/>
                    <a:pt x="47611" y="522512"/>
                    <a:pt x="106342" y="522512"/>
                  </a:cubicBezTo>
                  <a:lnTo>
                    <a:pt x="376585" y="522512"/>
                  </a:lnTo>
                  <a:cubicBezTo>
                    <a:pt x="404789" y="522512"/>
                    <a:pt x="431838" y="533716"/>
                    <a:pt x="451781" y="553659"/>
                  </a:cubicBezTo>
                  <a:cubicBezTo>
                    <a:pt x="471724" y="573602"/>
                    <a:pt x="482928" y="600651"/>
                    <a:pt x="482928" y="628854"/>
                  </a:cubicBezTo>
                  <a:lnTo>
                    <a:pt x="482928" y="827846"/>
                  </a:lnTo>
                  <a:cubicBezTo>
                    <a:pt x="482928" y="886577"/>
                    <a:pt x="530539" y="934187"/>
                    <a:pt x="589270" y="934188"/>
                  </a:cubicBezTo>
                  <a:lnTo>
                    <a:pt x="1793701" y="934188"/>
                  </a:lnTo>
                  <a:cubicBezTo>
                    <a:pt x="1821905" y="934188"/>
                    <a:pt x="1848953" y="922984"/>
                    <a:pt x="1868896" y="903041"/>
                  </a:cubicBezTo>
                  <a:cubicBezTo>
                    <a:pt x="1888839" y="883098"/>
                    <a:pt x="1900043" y="856049"/>
                    <a:pt x="1900043" y="827846"/>
                  </a:cubicBezTo>
                  <a:lnTo>
                    <a:pt x="1900043" y="450945"/>
                  </a:lnTo>
                  <a:cubicBezTo>
                    <a:pt x="1900043" y="422742"/>
                    <a:pt x="1888839" y="395693"/>
                    <a:pt x="1868896" y="375750"/>
                  </a:cubicBezTo>
                  <a:cubicBezTo>
                    <a:pt x="1848953" y="355807"/>
                    <a:pt x="1821905" y="344603"/>
                    <a:pt x="1793701" y="344603"/>
                  </a:cubicBezTo>
                  <a:lnTo>
                    <a:pt x="1209863" y="344603"/>
                  </a:lnTo>
                  <a:cubicBezTo>
                    <a:pt x="1151132" y="344603"/>
                    <a:pt x="1103521" y="296992"/>
                    <a:pt x="1103521" y="238261"/>
                  </a:cubicBezTo>
                  <a:close/>
                </a:path>
              </a:pathLst>
            </a:custGeom>
            <a:blipFill>
              <a:blip r:embed="rId3"/>
              <a:stretch>
                <a:fillRect l="0" t="-17858" r="0" b="-17858"/>
              </a:stretch>
            </a:blipFill>
          </p:spPr>
        </p:sp>
      </p:grpSp>
      <p:sp>
        <p:nvSpPr>
          <p:cNvPr name="TextBox 6" id="6"/>
          <p:cNvSpPr txBox="true"/>
          <p:nvPr/>
        </p:nvSpPr>
        <p:spPr>
          <a:xfrm rot="0">
            <a:off x="971550" y="1070924"/>
            <a:ext cx="6738150" cy="2693356"/>
          </a:xfrm>
          <a:prstGeom prst="rect">
            <a:avLst/>
          </a:prstGeom>
        </p:spPr>
        <p:txBody>
          <a:bodyPr anchor="t" rtlCol="false" tIns="0" lIns="0" bIns="0" rIns="0">
            <a:spAutoFit/>
          </a:bodyPr>
          <a:lstStyle/>
          <a:p>
            <a:pPr algn="l">
              <a:lnSpc>
                <a:spcPts val="10014"/>
              </a:lnSpc>
            </a:pPr>
            <a:r>
              <a:rPr lang="en-US" sz="11645">
                <a:solidFill>
                  <a:srgbClr val="6E58E1"/>
                </a:solidFill>
                <a:latin typeface="Bicubik"/>
                <a:ea typeface="Bicubik"/>
                <a:cs typeface="Bicubik"/>
                <a:sym typeface="Bicubik"/>
              </a:rPr>
              <a:t>ONL</a:t>
            </a:r>
            <a:r>
              <a:rPr lang="en-US" sz="11645">
                <a:solidFill>
                  <a:srgbClr val="6E58E1"/>
                </a:solidFill>
                <a:latin typeface="Bicubik"/>
                <a:ea typeface="Bicubik"/>
                <a:cs typeface="Bicubik"/>
                <a:sym typeface="Bicubik"/>
              </a:rPr>
              <a:t>INE HABITS</a:t>
            </a:r>
          </a:p>
        </p:txBody>
      </p:sp>
      <p:sp>
        <p:nvSpPr>
          <p:cNvPr name="TextBox 7" id="7"/>
          <p:cNvSpPr txBox="true"/>
          <p:nvPr/>
        </p:nvSpPr>
        <p:spPr>
          <a:xfrm rot="0">
            <a:off x="11904904" y="1041203"/>
            <a:ext cx="5354396" cy="1847850"/>
          </a:xfrm>
          <a:prstGeom prst="rect">
            <a:avLst/>
          </a:prstGeom>
        </p:spPr>
        <p:txBody>
          <a:bodyPr anchor="t" rtlCol="false" tIns="0" lIns="0" bIns="0" rIns="0">
            <a:spAutoFit/>
          </a:bodyPr>
          <a:lstStyle/>
          <a:p>
            <a:pPr algn="just">
              <a:lnSpc>
                <a:spcPts val="1800"/>
              </a:lnSpc>
            </a:pPr>
            <a:r>
              <a:rPr lang="en-US" sz="1500" spc="45">
                <a:solidFill>
                  <a:srgbClr val="03092D"/>
                </a:solidFill>
                <a:latin typeface="Telegraf"/>
                <a:ea typeface="Telegraf"/>
                <a:cs typeface="Telegraf"/>
                <a:sym typeface="Telegraf"/>
              </a:rPr>
              <a:t>Practicing healthy digital habit</a:t>
            </a:r>
            <a:r>
              <a:rPr lang="en-US" sz="1500" spc="45">
                <a:solidFill>
                  <a:srgbClr val="03092D"/>
                </a:solidFill>
                <a:latin typeface="Telegraf"/>
                <a:ea typeface="Telegraf"/>
                <a:cs typeface="Telegraf"/>
                <a:sym typeface="Telegraf"/>
              </a:rPr>
              <a:t>s helps reduce privacy risks. Limiting unnecessary app installations, turning off unused features, and managing notifications prevent excessive tracking. Careful posting, mindful browsing, and verifying sources ensure long-term security. These simple but consistent practices build stronger privacy foundations and keep personal information from circulating freely across online ecosystems.</a:t>
            </a:r>
          </a:p>
        </p:txBody>
      </p:sp>
      <p:sp>
        <p:nvSpPr>
          <p:cNvPr name="TextBox 8" id="8"/>
          <p:cNvSpPr txBox="true"/>
          <p:nvPr/>
        </p:nvSpPr>
        <p:spPr>
          <a:xfrm rot="0">
            <a:off x="7751721" y="2060378"/>
            <a:ext cx="2143929" cy="828675"/>
          </a:xfrm>
          <a:prstGeom prst="rect">
            <a:avLst/>
          </a:prstGeom>
        </p:spPr>
        <p:txBody>
          <a:bodyPr anchor="t" rtlCol="false" tIns="0" lIns="0" bIns="0" rIns="0">
            <a:spAutoFit/>
          </a:bodyPr>
          <a:lstStyle/>
          <a:p>
            <a:pPr algn="just" marL="0" indent="0" lvl="1">
              <a:lnSpc>
                <a:spcPts val="2160"/>
              </a:lnSpc>
              <a:spcBef>
                <a:spcPct val="0"/>
              </a:spcBef>
            </a:pPr>
            <a:r>
              <a:rPr lang="en-US" b="true" sz="1800" spc="54">
                <a:solidFill>
                  <a:srgbClr val="03092D"/>
                </a:solidFill>
                <a:latin typeface="Telegraf Bold"/>
                <a:ea typeface="Telegraf Bold"/>
                <a:cs typeface="Telegraf Bold"/>
                <a:sym typeface="Telegraf Bold"/>
              </a:rPr>
              <a:t>D</a:t>
            </a:r>
            <a:r>
              <a:rPr lang="en-US" b="true" sz="1800" spc="54" strike="noStrike" u="none">
                <a:solidFill>
                  <a:srgbClr val="03092D"/>
                </a:solidFill>
                <a:latin typeface="Telegraf Bold"/>
                <a:ea typeface="Telegraf Bold"/>
                <a:cs typeface="Telegraf Bold"/>
                <a:sym typeface="Telegraf Bold"/>
              </a:rPr>
              <a:t>AI</a:t>
            </a:r>
            <a:r>
              <a:rPr lang="en-US" b="true" sz="1800" spc="54" strike="noStrike" u="none">
                <a:solidFill>
                  <a:srgbClr val="03092D"/>
                </a:solidFill>
                <a:latin typeface="Telegraf Bold"/>
                <a:ea typeface="Telegraf Bold"/>
                <a:cs typeface="Telegraf Bold"/>
                <a:sym typeface="Telegraf Bold"/>
              </a:rPr>
              <a:t>LY</a:t>
            </a:r>
            <a:r>
              <a:rPr lang="en-US" b="true" sz="1800" spc="54" strike="noStrike" u="none">
                <a:solidFill>
                  <a:srgbClr val="03092D"/>
                </a:solidFill>
                <a:latin typeface="Telegraf Bold"/>
                <a:ea typeface="Telegraf Bold"/>
                <a:cs typeface="Telegraf Bold"/>
                <a:sym typeface="Telegraf Bold"/>
              </a:rPr>
              <a:t> PR</a:t>
            </a:r>
            <a:r>
              <a:rPr lang="en-US" b="true" sz="1800" spc="54" strike="noStrike" u="none">
                <a:solidFill>
                  <a:srgbClr val="03092D"/>
                </a:solidFill>
                <a:latin typeface="Telegraf Bold"/>
                <a:ea typeface="Telegraf Bold"/>
                <a:cs typeface="Telegraf Bold"/>
                <a:sym typeface="Telegraf Bold"/>
              </a:rPr>
              <a:t>O</a:t>
            </a:r>
            <a:r>
              <a:rPr lang="en-US" b="true" sz="1800" spc="54" strike="noStrike" u="none">
                <a:solidFill>
                  <a:srgbClr val="03092D"/>
                </a:solidFill>
                <a:latin typeface="Telegraf Bold"/>
                <a:ea typeface="Telegraf Bold"/>
                <a:cs typeface="Telegraf Bold"/>
                <a:sym typeface="Telegraf Bold"/>
              </a:rPr>
              <a:t>T</a:t>
            </a:r>
            <a:r>
              <a:rPr lang="en-US" b="true" sz="1800" spc="54" strike="noStrike" u="none">
                <a:solidFill>
                  <a:srgbClr val="03092D"/>
                </a:solidFill>
                <a:latin typeface="Telegraf Bold"/>
                <a:ea typeface="Telegraf Bold"/>
                <a:cs typeface="Telegraf Bold"/>
                <a:sym typeface="Telegraf Bold"/>
              </a:rPr>
              <a:t>EC</a:t>
            </a:r>
            <a:r>
              <a:rPr lang="en-US" b="true" sz="1800" spc="54" strike="noStrike" u="none">
                <a:solidFill>
                  <a:srgbClr val="03092D"/>
                </a:solidFill>
                <a:latin typeface="Telegraf Bold"/>
                <a:ea typeface="Telegraf Bold"/>
                <a:cs typeface="Telegraf Bold"/>
                <a:sym typeface="Telegraf Bold"/>
              </a:rPr>
              <a:t>TI</a:t>
            </a:r>
            <a:r>
              <a:rPr lang="en-US" b="true" sz="1800" spc="54" strike="noStrike" u="none">
                <a:solidFill>
                  <a:srgbClr val="03092D"/>
                </a:solidFill>
                <a:latin typeface="Telegraf Bold"/>
                <a:ea typeface="Telegraf Bold"/>
                <a:cs typeface="Telegraf Bold"/>
                <a:sym typeface="Telegraf Bold"/>
              </a:rPr>
              <a:t>VE B</a:t>
            </a:r>
            <a:r>
              <a:rPr lang="en-US" b="true" sz="1800" spc="54" strike="noStrike" u="none">
                <a:solidFill>
                  <a:srgbClr val="03092D"/>
                </a:solidFill>
                <a:latin typeface="Telegraf Bold"/>
                <a:ea typeface="Telegraf Bold"/>
                <a:cs typeface="Telegraf Bold"/>
                <a:sym typeface="Telegraf Bold"/>
              </a:rPr>
              <a:t>E</a:t>
            </a:r>
            <a:r>
              <a:rPr lang="en-US" b="true" sz="1800" spc="54" strike="noStrike" u="none">
                <a:solidFill>
                  <a:srgbClr val="03092D"/>
                </a:solidFill>
                <a:latin typeface="Telegraf Bold"/>
                <a:ea typeface="Telegraf Bold"/>
                <a:cs typeface="Telegraf Bold"/>
                <a:sym typeface="Telegraf Bold"/>
              </a:rPr>
              <a:t>HAVIOR</a:t>
            </a:r>
          </a:p>
        </p:txBody>
      </p:sp>
      <p:grpSp>
        <p:nvGrpSpPr>
          <p:cNvPr name="Group 9" id="9"/>
          <p:cNvGrpSpPr/>
          <p:nvPr/>
        </p:nvGrpSpPr>
        <p:grpSpPr>
          <a:xfrm rot="0">
            <a:off x="7751721" y="3975752"/>
            <a:ext cx="3947563" cy="1516699"/>
            <a:chOff x="0" y="0"/>
            <a:chExt cx="1084547" cy="416695"/>
          </a:xfrm>
        </p:grpSpPr>
        <p:sp>
          <p:nvSpPr>
            <p:cNvPr name="Freeform 10" id="10"/>
            <p:cNvSpPr/>
            <p:nvPr/>
          </p:nvSpPr>
          <p:spPr>
            <a:xfrm flipH="false" flipV="false" rot="0">
              <a:off x="0" y="0"/>
              <a:ext cx="1084547" cy="416695"/>
            </a:xfrm>
            <a:custGeom>
              <a:avLst/>
              <a:gdLst/>
              <a:ahLst/>
              <a:cxnLst/>
              <a:rect r="r" b="b" t="t" l="l"/>
              <a:pathLst>
                <a:path h="416695" w="1084547">
                  <a:moveTo>
                    <a:pt x="68642" y="0"/>
                  </a:moveTo>
                  <a:lnTo>
                    <a:pt x="1015905" y="0"/>
                  </a:lnTo>
                  <a:cubicBezTo>
                    <a:pt x="1034110" y="0"/>
                    <a:pt x="1051570" y="7232"/>
                    <a:pt x="1064442" y="20105"/>
                  </a:cubicBezTo>
                  <a:cubicBezTo>
                    <a:pt x="1077315" y="32977"/>
                    <a:pt x="1084547" y="50437"/>
                    <a:pt x="1084547" y="68642"/>
                  </a:cubicBezTo>
                  <a:lnTo>
                    <a:pt x="1084547" y="348054"/>
                  </a:lnTo>
                  <a:cubicBezTo>
                    <a:pt x="1084547" y="366259"/>
                    <a:pt x="1077315" y="383718"/>
                    <a:pt x="1064442" y="396591"/>
                  </a:cubicBezTo>
                  <a:cubicBezTo>
                    <a:pt x="1051570" y="409464"/>
                    <a:pt x="1034110" y="416695"/>
                    <a:pt x="1015905" y="416695"/>
                  </a:cubicBezTo>
                  <a:lnTo>
                    <a:pt x="68642" y="416695"/>
                  </a:lnTo>
                  <a:cubicBezTo>
                    <a:pt x="50437" y="416695"/>
                    <a:pt x="32977" y="409464"/>
                    <a:pt x="20105" y="396591"/>
                  </a:cubicBezTo>
                  <a:cubicBezTo>
                    <a:pt x="7232" y="383718"/>
                    <a:pt x="0" y="366259"/>
                    <a:pt x="0" y="348054"/>
                  </a:cubicBezTo>
                  <a:lnTo>
                    <a:pt x="0" y="68642"/>
                  </a:lnTo>
                  <a:cubicBezTo>
                    <a:pt x="0" y="50437"/>
                    <a:pt x="7232" y="32977"/>
                    <a:pt x="20105" y="20105"/>
                  </a:cubicBezTo>
                  <a:cubicBezTo>
                    <a:pt x="32977" y="7232"/>
                    <a:pt x="50437" y="0"/>
                    <a:pt x="68642" y="0"/>
                  </a:cubicBezTo>
                  <a:close/>
                </a:path>
              </a:pathLst>
            </a:custGeom>
            <a:blipFill>
              <a:blip r:embed="rId3"/>
              <a:stretch>
                <a:fillRect l="-170485" t="-59978" r="0" b="-309783"/>
              </a:stretch>
            </a:blipFill>
          </p:spPr>
        </p:sp>
      </p:grpSp>
      <p:grpSp>
        <p:nvGrpSpPr>
          <p:cNvPr name="Group 11" id="11"/>
          <p:cNvGrpSpPr/>
          <p:nvPr/>
        </p:nvGrpSpPr>
        <p:grpSpPr>
          <a:xfrm rot="0">
            <a:off x="1028700" y="7225228"/>
            <a:ext cx="2456550" cy="2033072"/>
            <a:chOff x="0" y="0"/>
            <a:chExt cx="674909" cy="558563"/>
          </a:xfrm>
        </p:grpSpPr>
        <p:sp>
          <p:nvSpPr>
            <p:cNvPr name="Freeform 12" id="12"/>
            <p:cNvSpPr/>
            <p:nvPr/>
          </p:nvSpPr>
          <p:spPr>
            <a:xfrm flipH="false" flipV="false" rot="0">
              <a:off x="0" y="0"/>
              <a:ext cx="674909" cy="558563"/>
            </a:xfrm>
            <a:custGeom>
              <a:avLst/>
              <a:gdLst/>
              <a:ahLst/>
              <a:cxnLst/>
              <a:rect r="r" b="b" t="t" l="l"/>
              <a:pathLst>
                <a:path h="558563" w="674909">
                  <a:moveTo>
                    <a:pt x="110304" y="0"/>
                  </a:moveTo>
                  <a:lnTo>
                    <a:pt x="564605" y="0"/>
                  </a:lnTo>
                  <a:cubicBezTo>
                    <a:pt x="625524" y="0"/>
                    <a:pt x="674909" y="49385"/>
                    <a:pt x="674909" y="110304"/>
                  </a:cubicBezTo>
                  <a:lnTo>
                    <a:pt x="674909" y="448259"/>
                  </a:lnTo>
                  <a:cubicBezTo>
                    <a:pt x="674909" y="477513"/>
                    <a:pt x="663287" y="505570"/>
                    <a:pt x="642601" y="526256"/>
                  </a:cubicBezTo>
                  <a:cubicBezTo>
                    <a:pt x="621915" y="546942"/>
                    <a:pt x="593859" y="558563"/>
                    <a:pt x="564605" y="558563"/>
                  </a:cubicBezTo>
                  <a:lnTo>
                    <a:pt x="110304" y="558563"/>
                  </a:lnTo>
                  <a:cubicBezTo>
                    <a:pt x="49385" y="558563"/>
                    <a:pt x="0" y="509178"/>
                    <a:pt x="0" y="448259"/>
                  </a:cubicBezTo>
                  <a:lnTo>
                    <a:pt x="0" y="110304"/>
                  </a:lnTo>
                  <a:cubicBezTo>
                    <a:pt x="0" y="49385"/>
                    <a:pt x="49385" y="0"/>
                    <a:pt x="110304" y="0"/>
                  </a:cubicBezTo>
                  <a:close/>
                </a:path>
              </a:pathLst>
            </a:custGeom>
            <a:blipFill>
              <a:blip r:embed="rId3"/>
              <a:stretch>
                <a:fillRect l="0" t="-204854" r="-333605" b="-44744"/>
              </a:stretch>
            </a:blipFill>
          </p:spPr>
        </p:sp>
      </p:grpSp>
      <p:grpSp>
        <p:nvGrpSpPr>
          <p:cNvPr name="Group 13" id="13"/>
          <p:cNvGrpSpPr/>
          <p:nvPr/>
        </p:nvGrpSpPr>
        <p:grpSpPr>
          <a:xfrm rot="-5400000">
            <a:off x="14263687" y="7291387"/>
            <a:ext cx="3314029" cy="2677198"/>
            <a:chOff x="0" y="0"/>
            <a:chExt cx="872831" cy="705106"/>
          </a:xfrm>
        </p:grpSpPr>
        <p:sp>
          <p:nvSpPr>
            <p:cNvPr name="Freeform 14" id="14"/>
            <p:cNvSpPr/>
            <p:nvPr/>
          </p:nvSpPr>
          <p:spPr>
            <a:xfrm flipH="false" flipV="false" rot="0">
              <a:off x="0" y="0"/>
              <a:ext cx="872831" cy="705106"/>
            </a:xfrm>
            <a:custGeom>
              <a:avLst/>
              <a:gdLst/>
              <a:ahLst/>
              <a:cxnLst/>
              <a:rect r="r" b="b" t="t" l="l"/>
              <a:pathLst>
                <a:path h="705106" w="872831">
                  <a:moveTo>
                    <a:pt x="0" y="0"/>
                  </a:moveTo>
                  <a:lnTo>
                    <a:pt x="872831" y="0"/>
                  </a:lnTo>
                  <a:lnTo>
                    <a:pt x="872831" y="705106"/>
                  </a:lnTo>
                  <a:lnTo>
                    <a:pt x="0" y="705106"/>
                  </a:lnTo>
                  <a:close/>
                </a:path>
              </a:pathLst>
            </a:custGeom>
            <a:gradFill rotWithShape="true">
              <a:gsLst>
                <a:gs pos="0">
                  <a:srgbClr val="6D58E1">
                    <a:alpha val="100000"/>
                  </a:srgbClr>
                </a:gs>
                <a:gs pos="100000">
                  <a:srgbClr val="08056A">
                    <a:alpha val="0"/>
                  </a:srgbClr>
                </a:gs>
              </a:gsLst>
              <a:lin ang="0"/>
            </a:gradFill>
          </p:spPr>
        </p:sp>
        <p:sp>
          <p:nvSpPr>
            <p:cNvPr name="TextBox 15" id="15"/>
            <p:cNvSpPr txBox="true"/>
            <p:nvPr/>
          </p:nvSpPr>
          <p:spPr>
            <a:xfrm>
              <a:off x="0" y="-38100"/>
              <a:ext cx="872831" cy="743206"/>
            </a:xfrm>
            <a:prstGeom prst="rect">
              <a:avLst/>
            </a:prstGeom>
          </p:spPr>
          <p:txBody>
            <a:bodyPr anchor="ctr" rtlCol="false" tIns="50800" lIns="50800" bIns="50800" rIns="50800"/>
            <a:lstStyle/>
            <a:p>
              <a:pPr algn="ctr">
                <a:lnSpc>
                  <a:spcPts val="2659"/>
                </a:lnSpc>
                <a:spcBef>
                  <a:spcPct val="0"/>
                </a:spcBef>
              </a:pPr>
            </a:p>
          </p:txBody>
        </p:sp>
      </p:grpSp>
      <p:grpSp>
        <p:nvGrpSpPr>
          <p:cNvPr name="Group 16" id="16"/>
          <p:cNvGrpSpPr/>
          <p:nvPr/>
        </p:nvGrpSpPr>
        <p:grpSpPr>
          <a:xfrm rot="5400000">
            <a:off x="11913545" y="4003289"/>
            <a:ext cx="388851" cy="406133"/>
            <a:chOff x="0" y="0"/>
            <a:chExt cx="571500" cy="596900"/>
          </a:xfrm>
        </p:grpSpPr>
        <p:sp>
          <p:nvSpPr>
            <p:cNvPr name="Freeform 17" id="17"/>
            <p:cNvSpPr/>
            <p:nvPr/>
          </p:nvSpPr>
          <p:spPr>
            <a:xfrm flipH="false" flipV="false" rot="0">
              <a:off x="0" y="0"/>
              <a:ext cx="571500" cy="596900"/>
            </a:xfrm>
            <a:custGeom>
              <a:avLst/>
              <a:gdLst/>
              <a:ahLst/>
              <a:cxnLst/>
              <a:rect r="r" b="b" t="t" l="l"/>
              <a:pathLst>
                <a:path h="596900" w="571500">
                  <a:moveTo>
                    <a:pt x="571500" y="596900"/>
                  </a:moveTo>
                  <a:lnTo>
                    <a:pt x="0" y="596900"/>
                  </a:lnTo>
                  <a:lnTo>
                    <a:pt x="0" y="0"/>
                  </a:lnTo>
                  <a:lnTo>
                    <a:pt x="571500" y="596900"/>
                  </a:lnTo>
                  <a:close/>
                </a:path>
              </a:pathLst>
            </a:custGeom>
            <a:solidFill>
              <a:srgbClr val="6E58E1"/>
            </a:solidFill>
          </p:spPr>
        </p:sp>
        <p:sp>
          <p:nvSpPr>
            <p:cNvPr name="TextBox 18" id="18"/>
            <p:cNvSpPr txBox="true"/>
            <p:nvPr/>
          </p:nvSpPr>
          <p:spPr>
            <a:xfrm>
              <a:off x="0" y="260350"/>
              <a:ext cx="285750" cy="335280"/>
            </a:xfrm>
            <a:prstGeom prst="rect">
              <a:avLst/>
            </a:prstGeom>
          </p:spPr>
          <p:txBody>
            <a:bodyPr anchor="ctr" rtlCol="false" tIns="50800" lIns="50800" bIns="50800" rIns="50800"/>
            <a:lstStyle/>
            <a:p>
              <a:pPr algn="ctr">
                <a:lnSpc>
                  <a:spcPts val="2659"/>
                </a:lnSpc>
              </a:pPr>
            </a:p>
          </p:txBody>
        </p:sp>
      </p:grpSp>
      <p:sp>
        <p:nvSpPr>
          <p:cNvPr name="Freeform 19" id="19"/>
          <p:cNvSpPr/>
          <p:nvPr/>
        </p:nvSpPr>
        <p:spPr>
          <a:xfrm flipH="false" flipV="false" rot="0">
            <a:off x="7751721" y="1060253"/>
            <a:ext cx="402349" cy="402349"/>
          </a:xfrm>
          <a:custGeom>
            <a:avLst/>
            <a:gdLst/>
            <a:ahLst/>
            <a:cxnLst/>
            <a:rect r="r" b="b" t="t" l="l"/>
            <a:pathLst>
              <a:path h="402349" w="402349">
                <a:moveTo>
                  <a:pt x="0" y="0"/>
                </a:moveTo>
                <a:lnTo>
                  <a:pt x="402349" y="0"/>
                </a:lnTo>
                <a:lnTo>
                  <a:pt x="402349" y="402349"/>
                </a:lnTo>
                <a:lnTo>
                  <a:pt x="0" y="40234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AutoShape 20" id="20"/>
          <p:cNvSpPr/>
          <p:nvPr/>
        </p:nvSpPr>
        <p:spPr>
          <a:xfrm>
            <a:off x="7709700" y="3432402"/>
            <a:ext cx="9507579" cy="0"/>
          </a:xfrm>
          <a:prstGeom prst="line">
            <a:avLst/>
          </a:prstGeom>
          <a:ln cap="flat" w="9525">
            <a:solidFill>
              <a:srgbClr val="6E58E1"/>
            </a:solidFill>
            <a:prstDash val="solid"/>
            <a:headEnd type="none" len="sm" w="sm"/>
            <a:tailEnd type="none" len="sm" w="sm"/>
          </a:ln>
        </p:spPr>
      </p:sp>
      <p:grpSp>
        <p:nvGrpSpPr>
          <p:cNvPr name="Group 21" id="21"/>
          <p:cNvGrpSpPr/>
          <p:nvPr/>
        </p:nvGrpSpPr>
        <p:grpSpPr>
          <a:xfrm rot="0">
            <a:off x="0" y="4011930"/>
            <a:ext cx="3485250" cy="2961041"/>
            <a:chOff x="0" y="0"/>
            <a:chExt cx="917926" cy="779863"/>
          </a:xfrm>
        </p:grpSpPr>
        <p:sp>
          <p:nvSpPr>
            <p:cNvPr name="Freeform 22" id="22"/>
            <p:cNvSpPr/>
            <p:nvPr/>
          </p:nvSpPr>
          <p:spPr>
            <a:xfrm flipH="false" flipV="false" rot="0">
              <a:off x="0" y="0"/>
              <a:ext cx="917926" cy="779863"/>
            </a:xfrm>
            <a:custGeom>
              <a:avLst/>
              <a:gdLst/>
              <a:ahLst/>
              <a:cxnLst/>
              <a:rect r="r" b="b" t="t" l="l"/>
              <a:pathLst>
                <a:path h="779863" w="917926">
                  <a:moveTo>
                    <a:pt x="0" y="0"/>
                  </a:moveTo>
                  <a:lnTo>
                    <a:pt x="917926" y="0"/>
                  </a:lnTo>
                  <a:lnTo>
                    <a:pt x="917926" y="779863"/>
                  </a:lnTo>
                  <a:lnTo>
                    <a:pt x="0" y="779863"/>
                  </a:lnTo>
                  <a:close/>
                </a:path>
              </a:pathLst>
            </a:custGeom>
            <a:gradFill rotWithShape="true">
              <a:gsLst>
                <a:gs pos="0">
                  <a:srgbClr val="6D58E1">
                    <a:alpha val="100000"/>
                  </a:srgbClr>
                </a:gs>
                <a:gs pos="100000">
                  <a:srgbClr val="08056A">
                    <a:alpha val="0"/>
                  </a:srgbClr>
                </a:gs>
              </a:gsLst>
              <a:lin ang="0"/>
            </a:gradFill>
          </p:spPr>
        </p:sp>
        <p:sp>
          <p:nvSpPr>
            <p:cNvPr name="TextBox 23" id="23"/>
            <p:cNvSpPr txBox="true"/>
            <p:nvPr/>
          </p:nvSpPr>
          <p:spPr>
            <a:xfrm>
              <a:off x="0" y="-38100"/>
              <a:ext cx="917926" cy="817963"/>
            </a:xfrm>
            <a:prstGeom prst="rect">
              <a:avLst/>
            </a:prstGeom>
          </p:spPr>
          <p:txBody>
            <a:bodyPr anchor="ctr" rtlCol="false" tIns="50800" lIns="50800" bIns="50800" rIns="50800"/>
            <a:lstStyle/>
            <a:p>
              <a:pPr algn="ctr">
                <a:lnSpc>
                  <a:spcPts val="2659"/>
                </a:lnSpc>
                <a:spcBef>
                  <a:spcPct val="0"/>
                </a:spcBef>
              </a:pP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03092D"/>
        </a:solidFill>
      </p:bgPr>
    </p:bg>
    <p:spTree>
      <p:nvGrpSpPr>
        <p:cNvPr id="1" name=""/>
        <p:cNvGrpSpPr/>
        <p:nvPr/>
      </p:nvGrpSpPr>
      <p:grpSpPr>
        <a:xfrm>
          <a:off x="0" y="0"/>
          <a:ext cx="0" cy="0"/>
          <a:chOff x="0" y="0"/>
          <a:chExt cx="0" cy="0"/>
        </a:xfrm>
      </p:grpSpPr>
      <p:grpSp>
        <p:nvGrpSpPr>
          <p:cNvPr name="Group 2" id="2"/>
          <p:cNvGrpSpPr/>
          <p:nvPr/>
        </p:nvGrpSpPr>
        <p:grpSpPr>
          <a:xfrm rot="0">
            <a:off x="1028700" y="1028700"/>
            <a:ext cx="8229593" cy="8229600"/>
            <a:chOff x="0" y="0"/>
            <a:chExt cx="1419732" cy="1419733"/>
          </a:xfrm>
        </p:grpSpPr>
        <p:sp>
          <p:nvSpPr>
            <p:cNvPr name="Freeform 3" id="3"/>
            <p:cNvSpPr/>
            <p:nvPr/>
          </p:nvSpPr>
          <p:spPr>
            <a:xfrm flipH="false" flipV="false" rot="0">
              <a:off x="0" y="0"/>
              <a:ext cx="1419733" cy="1419746"/>
            </a:xfrm>
            <a:custGeom>
              <a:avLst/>
              <a:gdLst/>
              <a:ahLst/>
              <a:cxnLst/>
              <a:rect r="r" b="b" t="t" l="l"/>
              <a:pathLst>
                <a:path h="1419746" w="1419733">
                  <a:moveTo>
                    <a:pt x="932290" y="0"/>
                  </a:moveTo>
                  <a:lnTo>
                    <a:pt x="177673" y="0"/>
                  </a:lnTo>
                  <a:cubicBezTo>
                    <a:pt x="79547" y="0"/>
                    <a:pt x="0" y="79547"/>
                    <a:pt x="0" y="177673"/>
                  </a:cubicBezTo>
                  <a:lnTo>
                    <a:pt x="0" y="1242073"/>
                  </a:lnTo>
                  <a:cubicBezTo>
                    <a:pt x="0" y="1340199"/>
                    <a:pt x="79547" y="1419746"/>
                    <a:pt x="177673" y="1419746"/>
                  </a:cubicBezTo>
                  <a:lnTo>
                    <a:pt x="1242060" y="1419746"/>
                  </a:lnTo>
                  <a:cubicBezTo>
                    <a:pt x="1340186" y="1419746"/>
                    <a:pt x="1419733" y="1340199"/>
                    <a:pt x="1419733" y="1242073"/>
                  </a:cubicBezTo>
                  <a:lnTo>
                    <a:pt x="1419733" y="523958"/>
                  </a:lnTo>
                  <a:cubicBezTo>
                    <a:pt x="1419733" y="480251"/>
                    <a:pt x="1403623" y="438079"/>
                    <a:pt x="1374484" y="405503"/>
                  </a:cubicBezTo>
                  <a:lnTo>
                    <a:pt x="1064707" y="59214"/>
                  </a:lnTo>
                  <a:cubicBezTo>
                    <a:pt x="1031003" y="21536"/>
                    <a:pt x="982844" y="0"/>
                    <a:pt x="932290" y="0"/>
                  </a:cubicBezTo>
                  <a:close/>
                </a:path>
              </a:pathLst>
            </a:custGeom>
            <a:blipFill>
              <a:blip r:embed="rId2"/>
              <a:stretch>
                <a:fillRect l="-25047" t="0" r="-25047" b="0"/>
              </a:stretch>
            </a:blipFill>
          </p:spPr>
        </p:sp>
      </p:grpSp>
      <p:sp>
        <p:nvSpPr>
          <p:cNvPr name="AutoShape 4" id="4"/>
          <p:cNvSpPr/>
          <p:nvPr/>
        </p:nvSpPr>
        <p:spPr>
          <a:xfrm>
            <a:off x="10392998" y="6443321"/>
            <a:ext cx="6866302" cy="0"/>
          </a:xfrm>
          <a:prstGeom prst="line">
            <a:avLst/>
          </a:prstGeom>
          <a:ln cap="flat" w="9525">
            <a:solidFill>
              <a:srgbClr val="6E58E1"/>
            </a:solidFill>
            <a:prstDash val="solid"/>
            <a:headEnd type="none" len="sm" w="sm"/>
            <a:tailEnd type="none" len="sm" w="sm"/>
          </a:ln>
        </p:spPr>
      </p:sp>
      <p:grpSp>
        <p:nvGrpSpPr>
          <p:cNvPr name="Group 5" id="5"/>
          <p:cNvGrpSpPr/>
          <p:nvPr/>
        </p:nvGrpSpPr>
        <p:grpSpPr>
          <a:xfrm rot="0">
            <a:off x="14393501" y="6900670"/>
            <a:ext cx="2865799" cy="2357630"/>
            <a:chOff x="0" y="0"/>
            <a:chExt cx="1381939" cy="1136891"/>
          </a:xfrm>
        </p:grpSpPr>
        <p:sp>
          <p:nvSpPr>
            <p:cNvPr name="Freeform 6" id="6"/>
            <p:cNvSpPr/>
            <p:nvPr/>
          </p:nvSpPr>
          <p:spPr>
            <a:xfrm flipH="false" flipV="false" rot="0">
              <a:off x="0" y="0"/>
              <a:ext cx="1381939" cy="1136891"/>
            </a:xfrm>
            <a:custGeom>
              <a:avLst/>
              <a:gdLst/>
              <a:ahLst/>
              <a:cxnLst/>
              <a:rect r="r" b="b" t="t" l="l"/>
              <a:pathLst>
                <a:path h="1136891" w="1381939">
                  <a:moveTo>
                    <a:pt x="0" y="124380"/>
                  </a:moveTo>
                  <a:lnTo>
                    <a:pt x="0" y="740734"/>
                  </a:lnTo>
                  <a:cubicBezTo>
                    <a:pt x="0" y="809427"/>
                    <a:pt x="55687" y="865114"/>
                    <a:pt x="124380" y="865114"/>
                  </a:cubicBezTo>
                  <a:lnTo>
                    <a:pt x="267087" y="865114"/>
                  </a:lnTo>
                  <a:cubicBezTo>
                    <a:pt x="303063" y="865114"/>
                    <a:pt x="337276" y="880690"/>
                    <a:pt x="360898" y="907824"/>
                  </a:cubicBezTo>
                  <a:lnTo>
                    <a:pt x="523133" y="1094180"/>
                  </a:lnTo>
                  <a:cubicBezTo>
                    <a:pt x="546755" y="1121314"/>
                    <a:pt x="580969" y="1136891"/>
                    <a:pt x="616944" y="1136891"/>
                  </a:cubicBezTo>
                  <a:lnTo>
                    <a:pt x="1088079" y="1136891"/>
                  </a:lnTo>
                  <a:cubicBezTo>
                    <a:pt x="1123987" y="1136891"/>
                    <a:pt x="1158143" y="1121372"/>
                    <a:pt x="1181763" y="1094326"/>
                  </a:cubicBezTo>
                  <a:lnTo>
                    <a:pt x="1340954" y="912044"/>
                  </a:lnTo>
                  <a:cubicBezTo>
                    <a:pt x="1367377" y="881787"/>
                    <a:pt x="1381939" y="842978"/>
                    <a:pt x="1381939" y="802806"/>
                  </a:cubicBezTo>
                  <a:lnTo>
                    <a:pt x="1381939" y="124380"/>
                  </a:lnTo>
                  <a:cubicBezTo>
                    <a:pt x="1381939" y="91391"/>
                    <a:pt x="1368834" y="59754"/>
                    <a:pt x="1345507" y="36428"/>
                  </a:cubicBezTo>
                  <a:cubicBezTo>
                    <a:pt x="1322180" y="13102"/>
                    <a:pt x="1290542" y="-1"/>
                    <a:pt x="1257554" y="0"/>
                  </a:cubicBezTo>
                  <a:lnTo>
                    <a:pt x="124380" y="0"/>
                  </a:lnTo>
                  <a:cubicBezTo>
                    <a:pt x="55687" y="0"/>
                    <a:pt x="0" y="55687"/>
                    <a:pt x="0" y="124380"/>
                  </a:cubicBezTo>
                  <a:close/>
                </a:path>
              </a:pathLst>
            </a:custGeom>
            <a:blipFill>
              <a:blip r:embed="rId3"/>
              <a:stretch>
                <a:fillRect l="-11644" t="0" r="-11644" b="0"/>
              </a:stretch>
            </a:blipFill>
          </p:spPr>
        </p:sp>
      </p:grpSp>
      <p:grpSp>
        <p:nvGrpSpPr>
          <p:cNvPr name="Group 7" id="7"/>
          <p:cNvGrpSpPr/>
          <p:nvPr/>
        </p:nvGrpSpPr>
        <p:grpSpPr>
          <a:xfrm rot="-10800000">
            <a:off x="8860801" y="1020059"/>
            <a:ext cx="388851" cy="406133"/>
            <a:chOff x="0" y="0"/>
            <a:chExt cx="571500" cy="596900"/>
          </a:xfrm>
        </p:grpSpPr>
        <p:sp>
          <p:nvSpPr>
            <p:cNvPr name="Freeform 8" id="8"/>
            <p:cNvSpPr/>
            <p:nvPr/>
          </p:nvSpPr>
          <p:spPr>
            <a:xfrm flipH="false" flipV="false" rot="0">
              <a:off x="0" y="0"/>
              <a:ext cx="571500" cy="596900"/>
            </a:xfrm>
            <a:custGeom>
              <a:avLst/>
              <a:gdLst/>
              <a:ahLst/>
              <a:cxnLst/>
              <a:rect r="r" b="b" t="t" l="l"/>
              <a:pathLst>
                <a:path h="596900" w="571500">
                  <a:moveTo>
                    <a:pt x="571500" y="596900"/>
                  </a:moveTo>
                  <a:lnTo>
                    <a:pt x="0" y="596900"/>
                  </a:lnTo>
                  <a:lnTo>
                    <a:pt x="0" y="0"/>
                  </a:lnTo>
                  <a:lnTo>
                    <a:pt x="571500" y="596900"/>
                  </a:lnTo>
                  <a:close/>
                </a:path>
              </a:pathLst>
            </a:custGeom>
            <a:solidFill>
              <a:srgbClr val="6E58E1"/>
            </a:solidFill>
          </p:spPr>
        </p:sp>
        <p:sp>
          <p:nvSpPr>
            <p:cNvPr name="TextBox 9" id="9"/>
            <p:cNvSpPr txBox="true"/>
            <p:nvPr/>
          </p:nvSpPr>
          <p:spPr>
            <a:xfrm>
              <a:off x="0" y="260350"/>
              <a:ext cx="285750" cy="335280"/>
            </a:xfrm>
            <a:prstGeom prst="rect">
              <a:avLst/>
            </a:prstGeom>
          </p:spPr>
          <p:txBody>
            <a:bodyPr anchor="ctr" rtlCol="false" tIns="50800" lIns="50800" bIns="50800" rIns="50800"/>
            <a:lstStyle/>
            <a:p>
              <a:pPr algn="ctr">
                <a:lnSpc>
                  <a:spcPts val="2659"/>
                </a:lnSpc>
              </a:pPr>
            </a:p>
          </p:txBody>
        </p:sp>
      </p:grpSp>
      <p:sp>
        <p:nvSpPr>
          <p:cNvPr name="Freeform 10" id="10"/>
          <p:cNvSpPr/>
          <p:nvPr/>
        </p:nvSpPr>
        <p:spPr>
          <a:xfrm flipH="false" flipV="false" rot="0">
            <a:off x="10392998" y="4984697"/>
            <a:ext cx="402349" cy="402349"/>
          </a:xfrm>
          <a:custGeom>
            <a:avLst/>
            <a:gdLst/>
            <a:ahLst/>
            <a:cxnLst/>
            <a:rect r="r" b="b" t="t" l="l"/>
            <a:pathLst>
              <a:path h="402349" w="402349">
                <a:moveTo>
                  <a:pt x="0" y="0"/>
                </a:moveTo>
                <a:lnTo>
                  <a:pt x="402349" y="0"/>
                </a:lnTo>
                <a:lnTo>
                  <a:pt x="402349" y="402350"/>
                </a:lnTo>
                <a:lnTo>
                  <a:pt x="0" y="40235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1" id="11"/>
          <p:cNvGrpSpPr/>
          <p:nvPr/>
        </p:nvGrpSpPr>
        <p:grpSpPr>
          <a:xfrm rot="-5400000">
            <a:off x="14534825" y="7515546"/>
            <a:ext cx="2581921" cy="2867029"/>
            <a:chOff x="0" y="0"/>
            <a:chExt cx="680012" cy="755102"/>
          </a:xfrm>
        </p:grpSpPr>
        <p:sp>
          <p:nvSpPr>
            <p:cNvPr name="Freeform 12" id="12"/>
            <p:cNvSpPr/>
            <p:nvPr/>
          </p:nvSpPr>
          <p:spPr>
            <a:xfrm flipH="false" flipV="false" rot="0">
              <a:off x="0" y="0"/>
              <a:ext cx="680012" cy="755102"/>
            </a:xfrm>
            <a:custGeom>
              <a:avLst/>
              <a:gdLst/>
              <a:ahLst/>
              <a:cxnLst/>
              <a:rect r="r" b="b" t="t" l="l"/>
              <a:pathLst>
                <a:path h="755102" w="680012">
                  <a:moveTo>
                    <a:pt x="0" y="0"/>
                  </a:moveTo>
                  <a:lnTo>
                    <a:pt x="680012" y="0"/>
                  </a:lnTo>
                  <a:lnTo>
                    <a:pt x="680012" y="755102"/>
                  </a:lnTo>
                  <a:lnTo>
                    <a:pt x="0" y="755102"/>
                  </a:lnTo>
                  <a:close/>
                </a:path>
              </a:pathLst>
            </a:custGeom>
            <a:gradFill rotWithShape="true">
              <a:gsLst>
                <a:gs pos="0">
                  <a:srgbClr val="6D58E1">
                    <a:alpha val="100000"/>
                  </a:srgbClr>
                </a:gs>
                <a:gs pos="100000">
                  <a:srgbClr val="08056A">
                    <a:alpha val="0"/>
                  </a:srgbClr>
                </a:gs>
              </a:gsLst>
              <a:lin ang="0"/>
            </a:gradFill>
          </p:spPr>
        </p:sp>
        <p:sp>
          <p:nvSpPr>
            <p:cNvPr name="TextBox 13" id="13"/>
            <p:cNvSpPr txBox="true"/>
            <p:nvPr/>
          </p:nvSpPr>
          <p:spPr>
            <a:xfrm>
              <a:off x="0" y="-38100"/>
              <a:ext cx="680012" cy="793202"/>
            </a:xfrm>
            <a:prstGeom prst="rect">
              <a:avLst/>
            </a:prstGeom>
          </p:spPr>
          <p:txBody>
            <a:bodyPr anchor="ctr" rtlCol="false" tIns="50800" lIns="50800" bIns="50800" rIns="50800"/>
            <a:lstStyle/>
            <a:p>
              <a:pPr algn="ctr">
                <a:lnSpc>
                  <a:spcPts val="2659"/>
                </a:lnSpc>
                <a:spcBef>
                  <a:spcPct val="0"/>
                </a:spcBef>
              </a:pPr>
            </a:p>
          </p:txBody>
        </p:sp>
      </p:grpSp>
      <p:sp>
        <p:nvSpPr>
          <p:cNvPr name="TextBox 14" id="14"/>
          <p:cNvSpPr txBox="true"/>
          <p:nvPr/>
        </p:nvSpPr>
        <p:spPr>
          <a:xfrm rot="0">
            <a:off x="10392998" y="1101837"/>
            <a:ext cx="7467812" cy="2237768"/>
          </a:xfrm>
          <a:prstGeom prst="rect">
            <a:avLst/>
          </a:prstGeom>
        </p:spPr>
        <p:txBody>
          <a:bodyPr anchor="t" rtlCol="false" tIns="0" lIns="0" bIns="0" rIns="0">
            <a:spAutoFit/>
          </a:bodyPr>
          <a:lstStyle/>
          <a:p>
            <a:pPr algn="l">
              <a:lnSpc>
                <a:spcPts val="8386"/>
              </a:lnSpc>
            </a:pPr>
            <a:r>
              <a:rPr lang="en-US" sz="9751">
                <a:solidFill>
                  <a:srgbClr val="6E58E1"/>
                </a:solidFill>
                <a:latin typeface="Bicubik"/>
                <a:ea typeface="Bicubik"/>
                <a:cs typeface="Bicubik"/>
                <a:sym typeface="Bicubik"/>
              </a:rPr>
              <a:t>TRACKING CONTROL</a:t>
            </a:r>
          </a:p>
        </p:txBody>
      </p:sp>
      <p:sp>
        <p:nvSpPr>
          <p:cNvPr name="TextBox 15" id="15"/>
          <p:cNvSpPr txBox="true"/>
          <p:nvPr/>
        </p:nvSpPr>
        <p:spPr>
          <a:xfrm rot="0">
            <a:off x="10392998" y="3834937"/>
            <a:ext cx="1592093" cy="828675"/>
          </a:xfrm>
          <a:prstGeom prst="rect">
            <a:avLst/>
          </a:prstGeom>
        </p:spPr>
        <p:txBody>
          <a:bodyPr anchor="t" rtlCol="false" tIns="0" lIns="0" bIns="0" rIns="0">
            <a:spAutoFit/>
          </a:bodyPr>
          <a:lstStyle/>
          <a:p>
            <a:pPr algn="just" marL="0" indent="0" lvl="1">
              <a:lnSpc>
                <a:spcPts val="2160"/>
              </a:lnSpc>
              <a:spcBef>
                <a:spcPct val="0"/>
              </a:spcBef>
            </a:pPr>
            <a:r>
              <a:rPr lang="en-US" b="true" sz="1800" spc="54">
                <a:solidFill>
                  <a:srgbClr val="FFFFFF"/>
                </a:solidFill>
                <a:latin typeface="Telegraf Bold"/>
                <a:ea typeface="Telegraf Bold"/>
                <a:cs typeface="Telegraf Bold"/>
                <a:sym typeface="Telegraf Bold"/>
              </a:rPr>
              <a:t>M</a:t>
            </a:r>
            <a:r>
              <a:rPr lang="en-US" b="true" sz="1800" spc="54" strike="noStrike" u="none">
                <a:solidFill>
                  <a:srgbClr val="FFFFFF"/>
                </a:solidFill>
                <a:latin typeface="Telegraf Bold"/>
                <a:ea typeface="Telegraf Bold"/>
                <a:cs typeface="Telegraf Bold"/>
                <a:sym typeface="Telegraf Bold"/>
              </a:rPr>
              <a:t>ANA</a:t>
            </a:r>
            <a:r>
              <a:rPr lang="en-US" b="true" sz="1800" spc="54" strike="noStrike" u="none">
                <a:solidFill>
                  <a:srgbClr val="FFFFFF"/>
                </a:solidFill>
                <a:latin typeface="Telegraf Bold"/>
                <a:ea typeface="Telegraf Bold"/>
                <a:cs typeface="Telegraf Bold"/>
                <a:sym typeface="Telegraf Bold"/>
              </a:rPr>
              <a:t>G</a:t>
            </a:r>
            <a:r>
              <a:rPr lang="en-US" b="true" sz="1800" spc="54" strike="noStrike" u="none">
                <a:solidFill>
                  <a:srgbClr val="FFFFFF"/>
                </a:solidFill>
                <a:latin typeface="Telegraf Bold"/>
                <a:ea typeface="Telegraf Bold"/>
                <a:cs typeface="Telegraf Bold"/>
                <a:sym typeface="Telegraf Bold"/>
              </a:rPr>
              <a:t>IN</a:t>
            </a:r>
            <a:r>
              <a:rPr lang="en-US" b="true" sz="1800" spc="54" strike="noStrike" u="none">
                <a:solidFill>
                  <a:srgbClr val="FFFFFF"/>
                </a:solidFill>
                <a:latin typeface="Telegraf Bold"/>
                <a:ea typeface="Telegraf Bold"/>
                <a:cs typeface="Telegraf Bold"/>
                <a:sym typeface="Telegraf Bold"/>
              </a:rPr>
              <a:t>G D</a:t>
            </a:r>
            <a:r>
              <a:rPr lang="en-US" b="true" sz="1800" spc="54" strike="noStrike" u="none">
                <a:solidFill>
                  <a:srgbClr val="FFFFFF"/>
                </a:solidFill>
                <a:latin typeface="Telegraf Bold"/>
                <a:ea typeface="Telegraf Bold"/>
                <a:cs typeface="Telegraf Bold"/>
                <a:sym typeface="Telegraf Bold"/>
              </a:rPr>
              <a:t>IG</a:t>
            </a:r>
            <a:r>
              <a:rPr lang="en-US" b="true" sz="1800" spc="54" strike="noStrike" u="none">
                <a:solidFill>
                  <a:srgbClr val="FFFFFF"/>
                </a:solidFill>
                <a:latin typeface="Telegraf Bold"/>
                <a:ea typeface="Telegraf Bold"/>
                <a:cs typeface="Telegraf Bold"/>
                <a:sym typeface="Telegraf Bold"/>
              </a:rPr>
              <a:t>I</a:t>
            </a:r>
            <a:r>
              <a:rPr lang="en-US" b="true" sz="1800" spc="54" strike="noStrike" u="none">
                <a:solidFill>
                  <a:srgbClr val="FFFFFF"/>
                </a:solidFill>
                <a:latin typeface="Telegraf Bold"/>
                <a:ea typeface="Telegraf Bold"/>
                <a:cs typeface="Telegraf Bold"/>
                <a:sym typeface="Telegraf Bold"/>
              </a:rPr>
              <a:t>TAL</a:t>
            </a:r>
            <a:r>
              <a:rPr lang="en-US" b="true" sz="1800" spc="54" strike="noStrike" u="none">
                <a:solidFill>
                  <a:srgbClr val="FFFFFF"/>
                </a:solidFill>
                <a:latin typeface="Telegraf Bold"/>
                <a:ea typeface="Telegraf Bold"/>
                <a:cs typeface="Telegraf Bold"/>
                <a:sym typeface="Telegraf Bold"/>
              </a:rPr>
              <a:t> FOOTPR</a:t>
            </a:r>
            <a:r>
              <a:rPr lang="en-US" b="true" sz="1800" spc="54" strike="noStrike" u="none">
                <a:solidFill>
                  <a:srgbClr val="FFFFFF"/>
                </a:solidFill>
                <a:latin typeface="Telegraf Bold"/>
                <a:ea typeface="Telegraf Bold"/>
                <a:cs typeface="Telegraf Bold"/>
                <a:sym typeface="Telegraf Bold"/>
              </a:rPr>
              <a:t>I</a:t>
            </a:r>
            <a:r>
              <a:rPr lang="en-US" b="true" sz="1800" spc="54" strike="noStrike" u="none">
                <a:solidFill>
                  <a:srgbClr val="FFFFFF"/>
                </a:solidFill>
                <a:latin typeface="Telegraf Bold"/>
                <a:ea typeface="Telegraf Bold"/>
                <a:cs typeface="Telegraf Bold"/>
                <a:sym typeface="Telegraf Bold"/>
              </a:rPr>
              <a:t>N</a:t>
            </a:r>
            <a:r>
              <a:rPr lang="en-US" b="true" sz="1800" spc="54" strike="noStrike" u="none">
                <a:solidFill>
                  <a:srgbClr val="FFFFFF"/>
                </a:solidFill>
                <a:latin typeface="Telegraf Bold"/>
                <a:ea typeface="Telegraf Bold"/>
                <a:cs typeface="Telegraf Bold"/>
                <a:sym typeface="Telegraf Bold"/>
              </a:rPr>
              <a:t>T</a:t>
            </a:r>
            <a:r>
              <a:rPr lang="en-US" b="true" sz="1800" spc="54" strike="noStrike" u="none">
                <a:solidFill>
                  <a:srgbClr val="FFFFFF"/>
                </a:solidFill>
                <a:latin typeface="Telegraf Bold"/>
                <a:ea typeface="Telegraf Bold"/>
                <a:cs typeface="Telegraf Bold"/>
                <a:sym typeface="Telegraf Bold"/>
              </a:rPr>
              <a:t>S</a:t>
            </a:r>
          </a:p>
        </p:txBody>
      </p:sp>
      <p:sp>
        <p:nvSpPr>
          <p:cNvPr name="TextBox 16" id="16"/>
          <p:cNvSpPr txBox="true"/>
          <p:nvPr/>
        </p:nvSpPr>
        <p:spPr>
          <a:xfrm rot="0">
            <a:off x="10392998" y="7116789"/>
            <a:ext cx="2865799" cy="247650"/>
          </a:xfrm>
          <a:prstGeom prst="rect">
            <a:avLst/>
          </a:prstGeom>
        </p:spPr>
        <p:txBody>
          <a:bodyPr anchor="t" rtlCol="false" tIns="0" lIns="0" bIns="0" rIns="0">
            <a:spAutoFit/>
          </a:bodyPr>
          <a:lstStyle/>
          <a:p>
            <a:pPr algn="just">
              <a:lnSpc>
                <a:spcPts val="1800"/>
              </a:lnSpc>
            </a:pPr>
            <a:r>
              <a:rPr lang="en-US" b="true" sz="1500" spc="45">
                <a:solidFill>
                  <a:srgbClr val="FFFFFF"/>
                </a:solidFill>
                <a:latin typeface="Telegraf Bold"/>
                <a:ea typeface="Telegraf Bold"/>
                <a:cs typeface="Telegraf Bold"/>
                <a:sym typeface="Telegraf Bold"/>
              </a:rPr>
              <a:t>Cookie Rev</a:t>
            </a:r>
            <a:r>
              <a:rPr lang="en-US" b="true" sz="1500" spc="45">
                <a:solidFill>
                  <a:srgbClr val="FFFFFF"/>
                </a:solidFill>
                <a:latin typeface="Telegraf Bold"/>
                <a:ea typeface="Telegraf Bold"/>
                <a:cs typeface="Telegraf Bold"/>
                <a:sym typeface="Telegraf Bold"/>
              </a:rPr>
              <a:t>iew</a:t>
            </a:r>
          </a:p>
        </p:txBody>
      </p:sp>
      <p:sp>
        <p:nvSpPr>
          <p:cNvPr name="TextBox 17" id="17"/>
          <p:cNvSpPr txBox="true"/>
          <p:nvPr/>
        </p:nvSpPr>
        <p:spPr>
          <a:xfrm rot="0">
            <a:off x="10392998" y="7639050"/>
            <a:ext cx="2865799" cy="1619250"/>
          </a:xfrm>
          <a:prstGeom prst="rect">
            <a:avLst/>
          </a:prstGeom>
        </p:spPr>
        <p:txBody>
          <a:bodyPr anchor="t" rtlCol="false" tIns="0" lIns="0" bIns="0" rIns="0">
            <a:spAutoFit/>
          </a:bodyPr>
          <a:lstStyle/>
          <a:p>
            <a:pPr algn="just">
              <a:lnSpc>
                <a:spcPts val="1800"/>
              </a:lnSpc>
            </a:pPr>
            <a:r>
              <a:rPr lang="en-US" sz="1500" spc="45">
                <a:solidFill>
                  <a:srgbClr val="FFFFFF"/>
                </a:solidFill>
                <a:latin typeface="Telegraf"/>
                <a:ea typeface="Telegraf"/>
                <a:cs typeface="Telegraf"/>
                <a:sym typeface="Telegraf"/>
              </a:rPr>
              <a:t>Regularly</a:t>
            </a:r>
            <a:r>
              <a:rPr lang="en-US" sz="1500" spc="45">
                <a:solidFill>
                  <a:srgbClr val="FFFFFF"/>
                </a:solidFill>
                <a:latin typeface="Telegraf"/>
                <a:ea typeface="Telegraf"/>
                <a:cs typeface="Telegraf"/>
                <a:sym typeface="Telegraf"/>
              </a:rPr>
              <a:t> clearing cookies and adjusting browser settings prevents companies from tracking behavior across websites, reducing unwanted profiling and improving personal privacy online.</a:t>
            </a:r>
          </a:p>
        </p:txBody>
      </p:sp>
      <p:sp>
        <p:nvSpPr>
          <p:cNvPr name="TextBox 18" id="18"/>
          <p:cNvSpPr txBox="true"/>
          <p:nvPr/>
        </p:nvSpPr>
        <p:spPr>
          <a:xfrm rot="0">
            <a:off x="14393501" y="3844462"/>
            <a:ext cx="2865799" cy="247650"/>
          </a:xfrm>
          <a:prstGeom prst="rect">
            <a:avLst/>
          </a:prstGeom>
        </p:spPr>
        <p:txBody>
          <a:bodyPr anchor="t" rtlCol="false" tIns="0" lIns="0" bIns="0" rIns="0">
            <a:spAutoFit/>
          </a:bodyPr>
          <a:lstStyle/>
          <a:p>
            <a:pPr algn="just">
              <a:lnSpc>
                <a:spcPts val="1800"/>
              </a:lnSpc>
            </a:pPr>
            <a:r>
              <a:rPr lang="en-US" b="true" sz="1500" spc="45">
                <a:solidFill>
                  <a:srgbClr val="FFFFFF"/>
                </a:solidFill>
                <a:latin typeface="Telegraf Bold"/>
                <a:ea typeface="Telegraf Bold"/>
                <a:cs typeface="Telegraf Bold"/>
                <a:sym typeface="Telegraf Bold"/>
              </a:rPr>
              <a:t>Ad Prefere</a:t>
            </a:r>
            <a:r>
              <a:rPr lang="en-US" b="true" sz="1500" spc="45">
                <a:solidFill>
                  <a:srgbClr val="FFFFFF"/>
                </a:solidFill>
                <a:latin typeface="Telegraf Bold"/>
                <a:ea typeface="Telegraf Bold"/>
                <a:cs typeface="Telegraf Bold"/>
                <a:sym typeface="Telegraf Bold"/>
              </a:rPr>
              <a:t>nces</a:t>
            </a:r>
          </a:p>
        </p:txBody>
      </p:sp>
      <p:sp>
        <p:nvSpPr>
          <p:cNvPr name="TextBox 19" id="19"/>
          <p:cNvSpPr txBox="true"/>
          <p:nvPr/>
        </p:nvSpPr>
        <p:spPr>
          <a:xfrm rot="0">
            <a:off x="14393501" y="4366722"/>
            <a:ext cx="2865799" cy="1619250"/>
          </a:xfrm>
          <a:prstGeom prst="rect">
            <a:avLst/>
          </a:prstGeom>
        </p:spPr>
        <p:txBody>
          <a:bodyPr anchor="t" rtlCol="false" tIns="0" lIns="0" bIns="0" rIns="0">
            <a:spAutoFit/>
          </a:bodyPr>
          <a:lstStyle/>
          <a:p>
            <a:pPr algn="just">
              <a:lnSpc>
                <a:spcPts val="1800"/>
              </a:lnSpc>
            </a:pPr>
            <a:r>
              <a:rPr lang="en-US" sz="1500" spc="45">
                <a:solidFill>
                  <a:srgbClr val="FFFFFF"/>
                </a:solidFill>
                <a:latin typeface="Telegraf"/>
                <a:ea typeface="Telegraf"/>
                <a:cs typeface="Telegraf"/>
                <a:sym typeface="Telegraf"/>
              </a:rPr>
              <a:t>Disabling pe</a:t>
            </a:r>
            <a:r>
              <a:rPr lang="en-US" sz="1500" spc="45">
                <a:solidFill>
                  <a:srgbClr val="FFFFFF"/>
                </a:solidFill>
                <a:latin typeface="Telegraf"/>
                <a:ea typeface="Telegraf"/>
                <a:cs typeface="Telegraf"/>
                <a:sym typeface="Telegraf"/>
              </a:rPr>
              <a:t>rsonalized ads limits how platforms analyze interests and browsing patterns, giving users more control and reducing exposure to targeted marketing systems.</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28700" y="3104473"/>
            <a:ext cx="5822716" cy="6153827"/>
            <a:chOff x="0" y="0"/>
            <a:chExt cx="1484706" cy="1569135"/>
          </a:xfrm>
        </p:grpSpPr>
        <p:sp>
          <p:nvSpPr>
            <p:cNvPr name="Freeform 3" id="3"/>
            <p:cNvSpPr/>
            <p:nvPr/>
          </p:nvSpPr>
          <p:spPr>
            <a:xfrm flipH="false" flipV="false" rot="0">
              <a:off x="0" y="0"/>
              <a:ext cx="1484706" cy="1569133"/>
            </a:xfrm>
            <a:custGeom>
              <a:avLst/>
              <a:gdLst/>
              <a:ahLst/>
              <a:cxnLst/>
              <a:rect r="r" b="b" t="t" l="l"/>
              <a:pathLst>
                <a:path h="1569133" w="1484706">
                  <a:moveTo>
                    <a:pt x="1379836" y="0"/>
                  </a:moveTo>
                  <a:lnTo>
                    <a:pt x="104870" y="0"/>
                  </a:lnTo>
                  <a:cubicBezTo>
                    <a:pt x="46952" y="0"/>
                    <a:pt x="0" y="46952"/>
                    <a:pt x="0" y="104870"/>
                  </a:cubicBezTo>
                  <a:lnTo>
                    <a:pt x="0" y="464773"/>
                  </a:lnTo>
                  <a:lnTo>
                    <a:pt x="0" y="1464263"/>
                  </a:lnTo>
                  <a:cubicBezTo>
                    <a:pt x="1" y="1522181"/>
                    <a:pt x="46952" y="1569133"/>
                    <a:pt x="104870" y="1569133"/>
                  </a:cubicBezTo>
                  <a:lnTo>
                    <a:pt x="905328" y="1569133"/>
                  </a:lnTo>
                  <a:cubicBezTo>
                    <a:pt x="963246" y="1569133"/>
                    <a:pt x="1010198" y="1522182"/>
                    <a:pt x="1010199" y="1464264"/>
                  </a:cubicBezTo>
                  <a:lnTo>
                    <a:pt x="1010199" y="569643"/>
                  </a:lnTo>
                  <a:cubicBezTo>
                    <a:pt x="1010198" y="541830"/>
                    <a:pt x="1021247" y="515156"/>
                    <a:pt x="1040914" y="495488"/>
                  </a:cubicBezTo>
                  <a:cubicBezTo>
                    <a:pt x="1060581" y="475821"/>
                    <a:pt x="1087255" y="464773"/>
                    <a:pt x="1115069" y="464773"/>
                  </a:cubicBezTo>
                  <a:lnTo>
                    <a:pt x="1379836" y="464773"/>
                  </a:lnTo>
                  <a:cubicBezTo>
                    <a:pt x="1437754" y="464772"/>
                    <a:pt x="1484705" y="417821"/>
                    <a:pt x="1484706" y="359903"/>
                  </a:cubicBezTo>
                  <a:lnTo>
                    <a:pt x="1484706" y="104870"/>
                  </a:lnTo>
                  <a:cubicBezTo>
                    <a:pt x="1484706" y="46952"/>
                    <a:pt x="1437754" y="0"/>
                    <a:pt x="1379836" y="0"/>
                  </a:cubicBezTo>
                  <a:close/>
                </a:path>
              </a:pathLst>
            </a:custGeom>
            <a:blipFill>
              <a:blip r:embed="rId2"/>
              <a:stretch>
                <a:fillRect l="-44917" t="-33270" r="-66164" b="0"/>
              </a:stretch>
            </a:blipFill>
          </p:spPr>
        </p:sp>
      </p:grpSp>
      <p:grpSp>
        <p:nvGrpSpPr>
          <p:cNvPr name="Group 4" id="4"/>
          <p:cNvGrpSpPr/>
          <p:nvPr/>
        </p:nvGrpSpPr>
        <p:grpSpPr>
          <a:xfrm rot="0">
            <a:off x="1028700" y="1028700"/>
            <a:ext cx="5822716" cy="1642174"/>
            <a:chOff x="0" y="0"/>
            <a:chExt cx="1599724" cy="451168"/>
          </a:xfrm>
        </p:grpSpPr>
        <p:sp>
          <p:nvSpPr>
            <p:cNvPr name="Freeform 5" id="5"/>
            <p:cNvSpPr/>
            <p:nvPr/>
          </p:nvSpPr>
          <p:spPr>
            <a:xfrm flipH="false" flipV="false" rot="0">
              <a:off x="0" y="0"/>
              <a:ext cx="1599724" cy="451168"/>
            </a:xfrm>
            <a:custGeom>
              <a:avLst/>
              <a:gdLst/>
              <a:ahLst/>
              <a:cxnLst/>
              <a:rect r="r" b="b" t="t" l="l"/>
              <a:pathLst>
                <a:path h="451168" w="1599724">
                  <a:moveTo>
                    <a:pt x="46536" y="0"/>
                  </a:moveTo>
                  <a:lnTo>
                    <a:pt x="1553188" y="0"/>
                  </a:lnTo>
                  <a:cubicBezTo>
                    <a:pt x="1578889" y="0"/>
                    <a:pt x="1599724" y="20835"/>
                    <a:pt x="1599724" y="46536"/>
                  </a:cubicBezTo>
                  <a:lnTo>
                    <a:pt x="1599724" y="404632"/>
                  </a:lnTo>
                  <a:cubicBezTo>
                    <a:pt x="1599724" y="430333"/>
                    <a:pt x="1578889" y="451168"/>
                    <a:pt x="1553188" y="451168"/>
                  </a:cubicBezTo>
                  <a:lnTo>
                    <a:pt x="46536" y="451168"/>
                  </a:lnTo>
                  <a:cubicBezTo>
                    <a:pt x="20835" y="451168"/>
                    <a:pt x="0" y="430333"/>
                    <a:pt x="0" y="404632"/>
                  </a:cubicBezTo>
                  <a:lnTo>
                    <a:pt x="0" y="46536"/>
                  </a:lnTo>
                  <a:cubicBezTo>
                    <a:pt x="0" y="20835"/>
                    <a:pt x="20835" y="0"/>
                    <a:pt x="46536" y="0"/>
                  </a:cubicBezTo>
                  <a:close/>
                </a:path>
              </a:pathLst>
            </a:custGeom>
            <a:blipFill>
              <a:blip r:embed="rId2"/>
              <a:stretch>
                <a:fillRect l="-45792" t="0" r="-65821" b="-400672"/>
              </a:stretch>
            </a:blipFill>
          </p:spPr>
        </p:sp>
      </p:grpSp>
      <p:grpSp>
        <p:nvGrpSpPr>
          <p:cNvPr name="Group 6" id="6"/>
          <p:cNvGrpSpPr/>
          <p:nvPr/>
        </p:nvGrpSpPr>
        <p:grpSpPr>
          <a:xfrm rot="5400000">
            <a:off x="8596855" y="-360562"/>
            <a:ext cx="2670874" cy="3391998"/>
            <a:chOff x="0" y="0"/>
            <a:chExt cx="703440" cy="893366"/>
          </a:xfrm>
        </p:grpSpPr>
        <p:sp>
          <p:nvSpPr>
            <p:cNvPr name="Freeform 7" id="7"/>
            <p:cNvSpPr/>
            <p:nvPr/>
          </p:nvSpPr>
          <p:spPr>
            <a:xfrm flipH="false" flipV="false" rot="0">
              <a:off x="0" y="0"/>
              <a:ext cx="703440" cy="893366"/>
            </a:xfrm>
            <a:custGeom>
              <a:avLst/>
              <a:gdLst/>
              <a:ahLst/>
              <a:cxnLst/>
              <a:rect r="r" b="b" t="t" l="l"/>
              <a:pathLst>
                <a:path h="893366" w="703440">
                  <a:moveTo>
                    <a:pt x="0" y="0"/>
                  </a:moveTo>
                  <a:lnTo>
                    <a:pt x="703440" y="0"/>
                  </a:lnTo>
                  <a:lnTo>
                    <a:pt x="703440" y="893366"/>
                  </a:lnTo>
                  <a:lnTo>
                    <a:pt x="0" y="893366"/>
                  </a:lnTo>
                  <a:close/>
                </a:path>
              </a:pathLst>
            </a:custGeom>
            <a:gradFill rotWithShape="true">
              <a:gsLst>
                <a:gs pos="0">
                  <a:srgbClr val="6D58E1">
                    <a:alpha val="100000"/>
                  </a:srgbClr>
                </a:gs>
                <a:gs pos="100000">
                  <a:srgbClr val="08056A">
                    <a:alpha val="0"/>
                  </a:srgbClr>
                </a:gs>
              </a:gsLst>
              <a:lin ang="0"/>
            </a:gradFill>
          </p:spPr>
        </p:sp>
        <p:sp>
          <p:nvSpPr>
            <p:cNvPr name="TextBox 8" id="8"/>
            <p:cNvSpPr txBox="true"/>
            <p:nvPr/>
          </p:nvSpPr>
          <p:spPr>
            <a:xfrm>
              <a:off x="0" y="-38100"/>
              <a:ext cx="703440" cy="931466"/>
            </a:xfrm>
            <a:prstGeom prst="rect">
              <a:avLst/>
            </a:prstGeom>
          </p:spPr>
          <p:txBody>
            <a:bodyPr anchor="ctr" rtlCol="false" tIns="50800" lIns="50800" bIns="50800" rIns="50800"/>
            <a:lstStyle/>
            <a:p>
              <a:pPr algn="ctr">
                <a:lnSpc>
                  <a:spcPts val="2659"/>
                </a:lnSpc>
                <a:spcBef>
                  <a:spcPct val="0"/>
                </a:spcBef>
              </a:pPr>
            </a:p>
          </p:txBody>
        </p:sp>
      </p:grpSp>
      <p:grpSp>
        <p:nvGrpSpPr>
          <p:cNvPr name="Group 9" id="9"/>
          <p:cNvGrpSpPr/>
          <p:nvPr/>
        </p:nvGrpSpPr>
        <p:grpSpPr>
          <a:xfrm rot="0">
            <a:off x="12732340" y="1028700"/>
            <a:ext cx="4526960" cy="3954589"/>
            <a:chOff x="0" y="0"/>
            <a:chExt cx="1853832" cy="1619440"/>
          </a:xfrm>
        </p:grpSpPr>
        <p:sp>
          <p:nvSpPr>
            <p:cNvPr name="Freeform 10" id="10"/>
            <p:cNvSpPr/>
            <p:nvPr/>
          </p:nvSpPr>
          <p:spPr>
            <a:xfrm flipH="false" flipV="false" rot="0">
              <a:off x="0" y="0"/>
              <a:ext cx="1853832" cy="1619440"/>
            </a:xfrm>
            <a:custGeom>
              <a:avLst/>
              <a:gdLst/>
              <a:ahLst/>
              <a:cxnLst/>
              <a:rect r="r" b="b" t="t" l="l"/>
              <a:pathLst>
                <a:path h="1619440" w="1853832">
                  <a:moveTo>
                    <a:pt x="1417010" y="296700"/>
                  </a:moveTo>
                  <a:lnTo>
                    <a:pt x="1417010" y="140123"/>
                  </a:lnTo>
                  <a:cubicBezTo>
                    <a:pt x="1417010" y="62736"/>
                    <a:pt x="1354276" y="1"/>
                    <a:pt x="1276888" y="0"/>
                  </a:cubicBezTo>
                  <a:lnTo>
                    <a:pt x="140123" y="0"/>
                  </a:lnTo>
                  <a:cubicBezTo>
                    <a:pt x="62735" y="0"/>
                    <a:pt x="0" y="62735"/>
                    <a:pt x="0" y="140123"/>
                  </a:cubicBezTo>
                  <a:lnTo>
                    <a:pt x="0" y="488772"/>
                  </a:lnTo>
                  <a:cubicBezTo>
                    <a:pt x="0" y="525935"/>
                    <a:pt x="14763" y="561576"/>
                    <a:pt x="41041" y="587854"/>
                  </a:cubicBezTo>
                  <a:cubicBezTo>
                    <a:pt x="67319" y="614132"/>
                    <a:pt x="102960" y="628894"/>
                    <a:pt x="140123" y="628894"/>
                  </a:cubicBezTo>
                  <a:lnTo>
                    <a:pt x="712216" y="628894"/>
                  </a:lnTo>
                  <a:cubicBezTo>
                    <a:pt x="789603" y="628895"/>
                    <a:pt x="852337" y="691630"/>
                    <a:pt x="852336" y="769017"/>
                  </a:cubicBezTo>
                  <a:lnTo>
                    <a:pt x="852336" y="1479318"/>
                  </a:lnTo>
                  <a:cubicBezTo>
                    <a:pt x="852336" y="1516480"/>
                    <a:pt x="867099" y="1552121"/>
                    <a:pt x="893377" y="1578399"/>
                  </a:cubicBezTo>
                  <a:cubicBezTo>
                    <a:pt x="919656" y="1604678"/>
                    <a:pt x="955296" y="1619440"/>
                    <a:pt x="992459" y="1619440"/>
                  </a:cubicBezTo>
                  <a:lnTo>
                    <a:pt x="1713710" y="1619440"/>
                  </a:lnTo>
                  <a:cubicBezTo>
                    <a:pt x="1750873" y="1619440"/>
                    <a:pt x="1786514" y="1604678"/>
                    <a:pt x="1812791" y="1578399"/>
                  </a:cubicBezTo>
                  <a:cubicBezTo>
                    <a:pt x="1839070" y="1552121"/>
                    <a:pt x="1853832" y="1516480"/>
                    <a:pt x="1853832" y="1479318"/>
                  </a:cubicBezTo>
                  <a:lnTo>
                    <a:pt x="1853832" y="576944"/>
                  </a:lnTo>
                  <a:cubicBezTo>
                    <a:pt x="1853832" y="499557"/>
                    <a:pt x="1791097" y="436823"/>
                    <a:pt x="1713710" y="436823"/>
                  </a:cubicBezTo>
                  <a:lnTo>
                    <a:pt x="1557133" y="436823"/>
                  </a:lnTo>
                  <a:cubicBezTo>
                    <a:pt x="1519970" y="436823"/>
                    <a:pt x="1484329" y="422060"/>
                    <a:pt x="1458051" y="395782"/>
                  </a:cubicBezTo>
                  <a:cubicBezTo>
                    <a:pt x="1431773" y="369504"/>
                    <a:pt x="1417010" y="333863"/>
                    <a:pt x="1417010" y="296700"/>
                  </a:cubicBezTo>
                  <a:close/>
                </a:path>
              </a:pathLst>
            </a:custGeom>
            <a:blipFill>
              <a:blip r:embed="rId3"/>
              <a:stretch>
                <a:fillRect l="-15457" t="0" r="-15457" b="0"/>
              </a:stretch>
            </a:blipFill>
          </p:spPr>
        </p:sp>
      </p:grpSp>
      <p:sp>
        <p:nvSpPr>
          <p:cNvPr name="AutoShape 11" id="11"/>
          <p:cNvSpPr/>
          <p:nvPr/>
        </p:nvSpPr>
        <p:spPr>
          <a:xfrm>
            <a:off x="6851416" y="7666100"/>
            <a:ext cx="8058323" cy="0"/>
          </a:xfrm>
          <a:prstGeom prst="line">
            <a:avLst/>
          </a:prstGeom>
          <a:ln cap="flat" w="9525">
            <a:solidFill>
              <a:srgbClr val="6E58E1"/>
            </a:solidFill>
            <a:prstDash val="solid"/>
            <a:headEnd type="none" len="sm" w="sm"/>
            <a:tailEnd type="none" len="sm" w="sm"/>
          </a:ln>
        </p:spPr>
      </p:sp>
      <p:grpSp>
        <p:nvGrpSpPr>
          <p:cNvPr name="Group 12" id="12"/>
          <p:cNvGrpSpPr/>
          <p:nvPr/>
        </p:nvGrpSpPr>
        <p:grpSpPr>
          <a:xfrm rot="-5400000">
            <a:off x="16861808" y="8860808"/>
            <a:ext cx="388851" cy="406133"/>
            <a:chOff x="0" y="0"/>
            <a:chExt cx="571500" cy="596900"/>
          </a:xfrm>
        </p:grpSpPr>
        <p:sp>
          <p:nvSpPr>
            <p:cNvPr name="Freeform 13" id="13"/>
            <p:cNvSpPr/>
            <p:nvPr/>
          </p:nvSpPr>
          <p:spPr>
            <a:xfrm flipH="false" flipV="false" rot="0">
              <a:off x="0" y="0"/>
              <a:ext cx="571500" cy="596900"/>
            </a:xfrm>
            <a:custGeom>
              <a:avLst/>
              <a:gdLst/>
              <a:ahLst/>
              <a:cxnLst/>
              <a:rect r="r" b="b" t="t" l="l"/>
              <a:pathLst>
                <a:path h="596900" w="571500">
                  <a:moveTo>
                    <a:pt x="571500" y="596900"/>
                  </a:moveTo>
                  <a:lnTo>
                    <a:pt x="0" y="596900"/>
                  </a:lnTo>
                  <a:lnTo>
                    <a:pt x="0" y="0"/>
                  </a:lnTo>
                  <a:lnTo>
                    <a:pt x="571500" y="596900"/>
                  </a:lnTo>
                  <a:close/>
                </a:path>
              </a:pathLst>
            </a:custGeom>
            <a:solidFill>
              <a:srgbClr val="6E58E1"/>
            </a:solidFill>
          </p:spPr>
        </p:sp>
        <p:sp>
          <p:nvSpPr>
            <p:cNvPr name="TextBox 14" id="14"/>
            <p:cNvSpPr txBox="true"/>
            <p:nvPr/>
          </p:nvSpPr>
          <p:spPr>
            <a:xfrm>
              <a:off x="0" y="260350"/>
              <a:ext cx="285750" cy="335280"/>
            </a:xfrm>
            <a:prstGeom prst="rect">
              <a:avLst/>
            </a:prstGeom>
          </p:spPr>
          <p:txBody>
            <a:bodyPr anchor="ctr" rtlCol="false" tIns="50800" lIns="50800" bIns="50800" rIns="50800"/>
            <a:lstStyle/>
            <a:p>
              <a:pPr algn="ctr">
                <a:lnSpc>
                  <a:spcPts val="2659"/>
                </a:lnSpc>
              </a:pPr>
            </a:p>
          </p:txBody>
        </p:sp>
      </p:grpSp>
      <p:sp>
        <p:nvSpPr>
          <p:cNvPr name="Freeform 15" id="15"/>
          <p:cNvSpPr/>
          <p:nvPr/>
        </p:nvSpPr>
        <p:spPr>
          <a:xfrm flipH="false" flipV="false" rot="0">
            <a:off x="9730516" y="6150100"/>
            <a:ext cx="402349" cy="402349"/>
          </a:xfrm>
          <a:custGeom>
            <a:avLst/>
            <a:gdLst/>
            <a:ahLst/>
            <a:cxnLst/>
            <a:rect r="r" b="b" t="t" l="l"/>
            <a:pathLst>
              <a:path h="402349" w="402349">
                <a:moveTo>
                  <a:pt x="0" y="0"/>
                </a:moveTo>
                <a:lnTo>
                  <a:pt x="402350" y="0"/>
                </a:lnTo>
                <a:lnTo>
                  <a:pt x="402350" y="402350"/>
                </a:lnTo>
                <a:lnTo>
                  <a:pt x="0" y="40235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6" id="16"/>
          <p:cNvGrpSpPr/>
          <p:nvPr/>
        </p:nvGrpSpPr>
        <p:grpSpPr>
          <a:xfrm rot="-10800000">
            <a:off x="15594671" y="6073900"/>
            <a:ext cx="2693329" cy="2041400"/>
            <a:chOff x="0" y="0"/>
            <a:chExt cx="709354" cy="537653"/>
          </a:xfrm>
        </p:grpSpPr>
        <p:sp>
          <p:nvSpPr>
            <p:cNvPr name="Freeform 17" id="17"/>
            <p:cNvSpPr/>
            <p:nvPr/>
          </p:nvSpPr>
          <p:spPr>
            <a:xfrm flipH="false" flipV="false" rot="0">
              <a:off x="0" y="0"/>
              <a:ext cx="709354" cy="537653"/>
            </a:xfrm>
            <a:custGeom>
              <a:avLst/>
              <a:gdLst/>
              <a:ahLst/>
              <a:cxnLst/>
              <a:rect r="r" b="b" t="t" l="l"/>
              <a:pathLst>
                <a:path h="537653" w="709354">
                  <a:moveTo>
                    <a:pt x="0" y="0"/>
                  </a:moveTo>
                  <a:lnTo>
                    <a:pt x="709354" y="0"/>
                  </a:lnTo>
                  <a:lnTo>
                    <a:pt x="709354" y="537653"/>
                  </a:lnTo>
                  <a:lnTo>
                    <a:pt x="0" y="537653"/>
                  </a:lnTo>
                  <a:close/>
                </a:path>
              </a:pathLst>
            </a:custGeom>
            <a:gradFill rotWithShape="true">
              <a:gsLst>
                <a:gs pos="0">
                  <a:srgbClr val="6D58E1">
                    <a:alpha val="100000"/>
                  </a:srgbClr>
                </a:gs>
                <a:gs pos="100000">
                  <a:srgbClr val="08056A">
                    <a:alpha val="0"/>
                  </a:srgbClr>
                </a:gs>
              </a:gsLst>
              <a:lin ang="0"/>
            </a:gradFill>
          </p:spPr>
        </p:sp>
        <p:sp>
          <p:nvSpPr>
            <p:cNvPr name="TextBox 18" id="18"/>
            <p:cNvSpPr txBox="true"/>
            <p:nvPr/>
          </p:nvSpPr>
          <p:spPr>
            <a:xfrm>
              <a:off x="0" y="-38100"/>
              <a:ext cx="709354" cy="575753"/>
            </a:xfrm>
            <a:prstGeom prst="rect">
              <a:avLst/>
            </a:prstGeom>
          </p:spPr>
          <p:txBody>
            <a:bodyPr anchor="ctr" rtlCol="false" tIns="50800" lIns="50800" bIns="50800" rIns="50800"/>
            <a:lstStyle/>
            <a:p>
              <a:pPr algn="ctr">
                <a:lnSpc>
                  <a:spcPts val="2659"/>
                </a:lnSpc>
                <a:spcBef>
                  <a:spcPct val="0"/>
                </a:spcBef>
              </a:pPr>
            </a:p>
          </p:txBody>
        </p:sp>
      </p:grpSp>
      <p:sp>
        <p:nvSpPr>
          <p:cNvPr name="TextBox 19" id="19"/>
          <p:cNvSpPr txBox="true"/>
          <p:nvPr/>
        </p:nvSpPr>
        <p:spPr>
          <a:xfrm rot="0">
            <a:off x="8236293" y="3177523"/>
            <a:ext cx="6673447" cy="2108513"/>
          </a:xfrm>
          <a:prstGeom prst="rect">
            <a:avLst/>
          </a:prstGeom>
        </p:spPr>
        <p:txBody>
          <a:bodyPr anchor="t" rtlCol="false" tIns="0" lIns="0" bIns="0" rIns="0">
            <a:spAutoFit/>
          </a:bodyPr>
          <a:lstStyle/>
          <a:p>
            <a:pPr algn="l">
              <a:lnSpc>
                <a:spcPts val="7897"/>
              </a:lnSpc>
            </a:pPr>
            <a:r>
              <a:rPr lang="en-US" sz="9182">
                <a:solidFill>
                  <a:srgbClr val="6E58E1"/>
                </a:solidFill>
                <a:latin typeface="Bicubik"/>
                <a:ea typeface="Bicubik"/>
                <a:cs typeface="Bicubik"/>
                <a:sym typeface="Bicubik"/>
              </a:rPr>
              <a:t>PRIV</a:t>
            </a:r>
            <a:r>
              <a:rPr lang="en-US" sz="9182">
                <a:solidFill>
                  <a:srgbClr val="6E58E1"/>
                </a:solidFill>
                <a:latin typeface="Bicubik"/>
                <a:ea typeface="Bicubik"/>
                <a:cs typeface="Bicubik"/>
                <a:sym typeface="Bicubik"/>
              </a:rPr>
              <a:t>ACY FACTS</a:t>
            </a:r>
          </a:p>
        </p:txBody>
      </p:sp>
      <p:sp>
        <p:nvSpPr>
          <p:cNvPr name="TextBox 20" id="20"/>
          <p:cNvSpPr txBox="true"/>
          <p:nvPr/>
        </p:nvSpPr>
        <p:spPr>
          <a:xfrm rot="0">
            <a:off x="11628291" y="6054850"/>
            <a:ext cx="3281449" cy="1162050"/>
          </a:xfrm>
          <a:prstGeom prst="rect">
            <a:avLst/>
          </a:prstGeom>
        </p:spPr>
        <p:txBody>
          <a:bodyPr anchor="t" rtlCol="false" tIns="0" lIns="0" bIns="0" rIns="0">
            <a:spAutoFit/>
          </a:bodyPr>
          <a:lstStyle/>
          <a:p>
            <a:pPr algn="just">
              <a:lnSpc>
                <a:spcPts val="1800"/>
              </a:lnSpc>
            </a:pPr>
            <a:r>
              <a:rPr lang="en-US" sz="1500" spc="45">
                <a:solidFill>
                  <a:srgbClr val="03092D"/>
                </a:solidFill>
                <a:latin typeface="Telegraf"/>
                <a:ea typeface="Telegraf"/>
                <a:cs typeface="Telegraf"/>
                <a:sym typeface="Telegraf"/>
              </a:rPr>
              <a:t>M</a:t>
            </a:r>
            <a:r>
              <a:rPr lang="en-US" sz="1500" spc="45">
                <a:solidFill>
                  <a:srgbClr val="03092D"/>
                </a:solidFill>
                <a:latin typeface="Telegraf"/>
                <a:ea typeface="Telegraf"/>
                <a:cs typeface="Telegraf"/>
                <a:sym typeface="Telegraf"/>
              </a:rPr>
              <a:t>any applications gather background data even when unused, making regular permission checks essential for maintaining stronger personal privacy.</a:t>
            </a:r>
          </a:p>
        </p:txBody>
      </p:sp>
      <p:sp>
        <p:nvSpPr>
          <p:cNvPr name="TextBox 21" id="21"/>
          <p:cNvSpPr txBox="true"/>
          <p:nvPr/>
        </p:nvSpPr>
        <p:spPr>
          <a:xfrm rot="0">
            <a:off x="6851416" y="6121525"/>
            <a:ext cx="1384876" cy="1095375"/>
          </a:xfrm>
          <a:prstGeom prst="rect">
            <a:avLst/>
          </a:prstGeom>
        </p:spPr>
        <p:txBody>
          <a:bodyPr anchor="t" rtlCol="false" tIns="0" lIns="0" bIns="0" rIns="0">
            <a:spAutoFit/>
          </a:bodyPr>
          <a:lstStyle/>
          <a:p>
            <a:pPr algn="just" marL="0" indent="0" lvl="1">
              <a:lnSpc>
                <a:spcPts val="2160"/>
              </a:lnSpc>
              <a:spcBef>
                <a:spcPct val="0"/>
              </a:spcBef>
            </a:pPr>
            <a:r>
              <a:rPr lang="en-US" b="true" sz="1800" spc="54">
                <a:solidFill>
                  <a:srgbClr val="03092D"/>
                </a:solidFill>
                <a:latin typeface="Telegraf Bold"/>
                <a:ea typeface="Telegraf Bold"/>
                <a:cs typeface="Telegraf Bold"/>
                <a:sym typeface="Telegraf Bold"/>
              </a:rPr>
              <a:t>SHOR</a:t>
            </a:r>
            <a:r>
              <a:rPr lang="en-US" b="true" sz="1800" spc="54" strike="noStrike" u="none">
                <a:solidFill>
                  <a:srgbClr val="03092D"/>
                </a:solidFill>
                <a:latin typeface="Telegraf Bold"/>
                <a:ea typeface="Telegraf Bold"/>
                <a:cs typeface="Telegraf Bold"/>
                <a:sym typeface="Telegraf Bold"/>
              </a:rPr>
              <a:t>T INSIGHTS</a:t>
            </a:r>
            <a:r>
              <a:rPr lang="en-US" b="true" sz="1800" spc="54" strike="noStrike" u="none">
                <a:solidFill>
                  <a:srgbClr val="03092D"/>
                </a:solidFill>
                <a:latin typeface="Telegraf Bold"/>
                <a:ea typeface="Telegraf Bold"/>
                <a:cs typeface="Telegraf Bold"/>
                <a:sym typeface="Telegraf Bold"/>
              </a:rPr>
              <a:t> TO REMEMBER</a:t>
            </a:r>
          </a:p>
        </p:txBody>
      </p:sp>
      <p:sp>
        <p:nvSpPr>
          <p:cNvPr name="TextBox 22" id="22"/>
          <p:cNvSpPr txBox="true"/>
          <p:nvPr/>
        </p:nvSpPr>
        <p:spPr>
          <a:xfrm rot="0">
            <a:off x="6851416" y="8096250"/>
            <a:ext cx="3281449" cy="1162050"/>
          </a:xfrm>
          <a:prstGeom prst="rect">
            <a:avLst/>
          </a:prstGeom>
        </p:spPr>
        <p:txBody>
          <a:bodyPr anchor="t" rtlCol="false" tIns="0" lIns="0" bIns="0" rIns="0">
            <a:spAutoFit/>
          </a:bodyPr>
          <a:lstStyle/>
          <a:p>
            <a:pPr algn="just">
              <a:lnSpc>
                <a:spcPts val="1800"/>
              </a:lnSpc>
            </a:pPr>
            <a:r>
              <a:rPr lang="en-US" sz="1500" spc="45">
                <a:solidFill>
                  <a:srgbClr val="03092D"/>
                </a:solidFill>
                <a:latin typeface="Telegraf"/>
                <a:ea typeface="Telegraf"/>
                <a:cs typeface="Telegraf"/>
                <a:sym typeface="Telegraf"/>
              </a:rPr>
              <a:t>P</a:t>
            </a:r>
            <a:r>
              <a:rPr lang="en-US" sz="1500" spc="45">
                <a:solidFill>
                  <a:srgbClr val="03092D"/>
                </a:solidFill>
                <a:latin typeface="Telegraf"/>
                <a:ea typeface="Telegraf"/>
                <a:cs typeface="Telegraf"/>
                <a:sym typeface="Telegraf"/>
              </a:rPr>
              <a:t>ublic Wi-Fi exposes user activity to interception, increasing risks of stolen passwords, session hijacking, and unauthorized data collection.</a:t>
            </a:r>
          </a:p>
        </p:txBody>
      </p:sp>
      <p:sp>
        <p:nvSpPr>
          <p:cNvPr name="TextBox 23" id="23"/>
          <p:cNvSpPr txBox="true"/>
          <p:nvPr/>
        </p:nvSpPr>
        <p:spPr>
          <a:xfrm rot="0">
            <a:off x="11628291" y="8096250"/>
            <a:ext cx="3281449" cy="1162050"/>
          </a:xfrm>
          <a:prstGeom prst="rect">
            <a:avLst/>
          </a:prstGeom>
        </p:spPr>
        <p:txBody>
          <a:bodyPr anchor="t" rtlCol="false" tIns="0" lIns="0" bIns="0" rIns="0">
            <a:spAutoFit/>
          </a:bodyPr>
          <a:lstStyle/>
          <a:p>
            <a:pPr algn="just">
              <a:lnSpc>
                <a:spcPts val="1800"/>
              </a:lnSpc>
            </a:pPr>
            <a:r>
              <a:rPr lang="en-US" sz="1500" spc="45">
                <a:solidFill>
                  <a:srgbClr val="03092D"/>
                </a:solidFill>
                <a:latin typeface="Telegraf"/>
                <a:ea typeface="Telegraf"/>
                <a:cs typeface="Telegraf"/>
                <a:sym typeface="Telegraf"/>
              </a:rPr>
              <a:t>Weak or</a:t>
            </a:r>
            <a:r>
              <a:rPr lang="en-US" sz="1500" spc="45">
                <a:solidFill>
                  <a:srgbClr val="03092D"/>
                </a:solidFill>
                <a:latin typeface="Telegraf"/>
                <a:ea typeface="Telegraf"/>
                <a:cs typeface="Telegraf"/>
                <a:sym typeface="Telegraf"/>
              </a:rPr>
              <a:t> reused passwords allow attackers to breach multiple accounts easily, making unique combinations crucial for long-term digital safety.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DAHF97s_baM</dc:identifier>
  <dcterms:modified xsi:type="dcterms:W3CDTF">2011-08-01T06:04:30Z</dcterms:modified>
  <cp:revision>1</cp:revision>
  <dc:title>Blue and White Modern Digital Privacy Presentation</dc:title>
</cp:coreProperties>
</file>