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 id="257" r:id="rId6"/>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71762547e1_3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71762547e1_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271762547e1_1_14: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271762547e1_1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142625" y="9232482"/>
            <a:ext cx="7487153" cy="391991"/>
            <a:chOff x="0" y="9175900"/>
            <a:chExt cx="7772400" cy="406925"/>
          </a:xfrm>
        </p:grpSpPr>
        <p:sp>
          <p:nvSpPr>
            <p:cNvPr id="55" name="Google Shape;55;p13"/>
            <p:cNvSpPr txBox="1"/>
            <p:nvPr/>
          </p:nvSpPr>
          <p:spPr>
            <a:xfrm>
              <a:off x="0" y="9364725"/>
              <a:ext cx="7772400" cy="218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900">
                  <a:solidFill>
                    <a:schemeClr val="dk1"/>
                  </a:solidFill>
                </a:rPr>
                <a:t>Earth &amp; Space Patterns</a:t>
              </a:r>
              <a:endParaRPr sz="900">
                <a:solidFill>
                  <a:schemeClr val="dk1"/>
                </a:solidFill>
              </a:endParaRPr>
            </a:p>
            <a:p>
              <a:pPr indent="0" lvl="0" marL="0" rtl="0" algn="ctr">
                <a:spcBef>
                  <a:spcPts val="0"/>
                </a:spcBef>
                <a:spcAft>
                  <a:spcPts val="0"/>
                </a:spcAft>
                <a:buNone/>
              </a:pPr>
              <a:r>
                <a:t/>
              </a:r>
              <a:endParaRPr sz="900"/>
            </a:p>
          </p:txBody>
        </p:sp>
        <p:pic>
          <p:nvPicPr>
            <p:cNvPr id="56" name="Google Shape;56;p13"/>
            <p:cNvPicPr preferRelativeResize="0"/>
            <p:nvPr/>
          </p:nvPicPr>
          <p:blipFill rotWithShape="1">
            <a:blip r:embed="rId3">
              <a:alphaModFix/>
            </a:blip>
            <a:srcRect b="-34811" l="0" r="-3852" t="-11579"/>
            <a:stretch/>
          </p:blipFill>
          <p:spPr>
            <a:xfrm>
              <a:off x="3004538" y="9175900"/>
              <a:ext cx="1763323" cy="328500"/>
            </a:xfrm>
            <a:prstGeom prst="rect">
              <a:avLst/>
            </a:prstGeom>
            <a:noFill/>
            <a:ln>
              <a:noFill/>
            </a:ln>
          </p:spPr>
        </p:pic>
      </p:grpSp>
      <p:sp>
        <p:nvSpPr>
          <p:cNvPr id="57" name="Google Shape;57;p13"/>
          <p:cNvSpPr txBox="1"/>
          <p:nvPr/>
        </p:nvSpPr>
        <p:spPr>
          <a:xfrm>
            <a:off x="2725325" y="274550"/>
            <a:ext cx="4748400" cy="4674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sz="1100">
                <a:solidFill>
                  <a:srgbClr val="000000"/>
                </a:solidFill>
              </a:rPr>
              <a:t>Name </a:t>
            </a:r>
            <a:r>
              <a:rPr lang="en" sz="1100">
                <a:solidFill>
                  <a:srgbClr val="B7B7B7"/>
                </a:solidFill>
              </a:rPr>
              <a:t>_____________________</a:t>
            </a:r>
            <a:endParaRPr sz="1100">
              <a:solidFill>
                <a:srgbClr val="B7B7B7"/>
              </a:solidFill>
            </a:endParaRPr>
          </a:p>
        </p:txBody>
      </p:sp>
      <p:sp>
        <p:nvSpPr>
          <p:cNvPr id="58" name="Google Shape;58;p13"/>
          <p:cNvSpPr txBox="1"/>
          <p:nvPr/>
        </p:nvSpPr>
        <p:spPr>
          <a:xfrm>
            <a:off x="463875" y="548450"/>
            <a:ext cx="7152000" cy="859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4700">
                <a:solidFill>
                  <a:schemeClr val="dk1"/>
                </a:solidFill>
                <a:latin typeface="Londrina Shadow"/>
                <a:ea typeface="Londrina Shadow"/>
                <a:cs typeface="Londrina Shadow"/>
                <a:sym typeface="Londrina Shadow"/>
              </a:rPr>
              <a:t>¿Que significan A.M. y P.M.?</a:t>
            </a:r>
            <a:endParaRPr b="1" sz="4700">
              <a:solidFill>
                <a:schemeClr val="dk1"/>
              </a:solidFill>
              <a:latin typeface="Londrina Shadow"/>
              <a:ea typeface="Londrina Shadow"/>
              <a:cs typeface="Londrina Shadow"/>
              <a:sym typeface="Londrina Shadow"/>
            </a:endParaRPr>
          </a:p>
        </p:txBody>
      </p:sp>
      <p:sp>
        <p:nvSpPr>
          <p:cNvPr id="59" name="Google Shape;59;p13"/>
          <p:cNvSpPr/>
          <p:nvPr/>
        </p:nvSpPr>
        <p:spPr>
          <a:xfrm>
            <a:off x="561300" y="1509975"/>
            <a:ext cx="6672316" cy="71351"/>
          </a:xfrm>
          <a:custGeom>
            <a:rect b="b" l="l" r="r" t="t"/>
            <a:pathLst>
              <a:path extrusionOk="0" h="3044" w="212867">
                <a:moveTo>
                  <a:pt x="0" y="3044"/>
                </a:moveTo>
                <a:cubicBezTo>
                  <a:pt x="70712" y="-2842"/>
                  <a:pt x="141910" y="1903"/>
                  <a:pt x="212867" y="1903"/>
                </a:cubicBezTo>
              </a:path>
            </a:pathLst>
          </a:custGeom>
          <a:noFill/>
          <a:ln cap="flat" cmpd="sng" w="28575">
            <a:solidFill>
              <a:schemeClr val="dk2"/>
            </a:solidFill>
            <a:prstDash val="solid"/>
            <a:round/>
            <a:headEnd len="med" w="med" type="none"/>
            <a:tailEnd len="med" w="med" type="none"/>
          </a:ln>
        </p:spPr>
      </p:sp>
      <p:sp>
        <p:nvSpPr>
          <p:cNvPr id="60" name="Google Shape;60;p13"/>
          <p:cNvSpPr txBox="1"/>
          <p:nvPr/>
        </p:nvSpPr>
        <p:spPr>
          <a:xfrm>
            <a:off x="506975" y="1763975"/>
            <a:ext cx="6591900" cy="82536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n" sz="1600">
                <a:solidFill>
                  <a:schemeClr val="dk1"/>
                </a:solidFill>
                <a:latin typeface="Poppins SemiBold"/>
                <a:ea typeface="Poppins SemiBold"/>
                <a:cs typeface="Poppins SemiBold"/>
                <a:sym typeface="Poppins SemiBold"/>
              </a:rPr>
              <a:t>Usamos </a:t>
            </a:r>
            <a:r>
              <a:rPr lang="en" sz="1600">
                <a:solidFill>
                  <a:schemeClr val="dk1"/>
                </a:solidFill>
                <a:latin typeface="Poppins SemiBold"/>
                <a:ea typeface="Poppins SemiBold"/>
                <a:cs typeface="Poppins SemiBold"/>
                <a:sym typeface="Poppins SemiBold"/>
              </a:rPr>
              <a:t>"a.m." para referirnos a las horas de la mañana y “p.m.” para hablar de las horas de la tarde y noche.</a:t>
            </a:r>
            <a:r>
              <a:rPr lang="en" sz="1200">
                <a:solidFill>
                  <a:schemeClr val="dk1"/>
                </a:solidFill>
                <a:highlight>
                  <a:srgbClr val="FFFFFF"/>
                </a:highlight>
              </a:rPr>
              <a:t> Desayunas en las horas “a.m.” y quizás ya sabes que las horas “a.m." en realidad comienzan a la medianoche. Cada hora después de la medianoche, hasta el mediodia, es a.m. (A veces, en lugar de a.m. decimos "de la mañana". Por ejemplo, a las 3 de la mañana, a las 4 de la mañana, etc.).</a:t>
            </a:r>
            <a:endParaRPr sz="1200">
              <a:solidFill>
                <a:schemeClr val="dk1"/>
              </a:solidFill>
            </a:endParaRPr>
          </a:p>
          <a:p>
            <a:pPr indent="0" lvl="0" marL="0" rtl="0" algn="l">
              <a:spcBef>
                <a:spcPts val="0"/>
              </a:spcBef>
              <a:spcAft>
                <a:spcPts val="0"/>
              </a:spcAft>
              <a:buNone/>
            </a:pPr>
            <a:r>
              <a:t/>
            </a:r>
            <a:endParaRPr sz="1500">
              <a:solidFill>
                <a:schemeClr val="dk1"/>
              </a:solidFill>
            </a:endParaRPr>
          </a:p>
          <a:p>
            <a:pPr indent="0" lvl="0" marL="0" rtl="0" algn="l">
              <a:lnSpc>
                <a:spcPct val="150000"/>
              </a:lnSpc>
              <a:spcBef>
                <a:spcPts val="0"/>
              </a:spcBef>
              <a:spcAft>
                <a:spcPts val="0"/>
              </a:spcAft>
              <a:buClr>
                <a:schemeClr val="dk1"/>
              </a:buClr>
              <a:buSzPts val="1100"/>
              <a:buFont typeface="Arial"/>
              <a:buNone/>
            </a:pPr>
            <a:r>
              <a:rPr lang="en" sz="1200">
                <a:solidFill>
                  <a:schemeClr val="dk1"/>
                </a:solidFill>
                <a:highlight>
                  <a:srgbClr val="FFFFFF"/>
                </a:highlight>
              </a:rPr>
              <a:t>La hora de la cena ocurre en las horas “p.m.” Las horas p.m. comienzan al mediodía y duran hasta las 11:59 p.m., es decir, las 11:59 de la noche.</a:t>
            </a:r>
            <a:endParaRPr sz="12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1500">
              <a:solidFill>
                <a:schemeClr val="dk1"/>
              </a:solidFill>
            </a:endParaRPr>
          </a:p>
          <a:p>
            <a:pPr indent="0" lvl="0" marL="0" rtl="0" algn="l">
              <a:lnSpc>
                <a:spcPct val="128571"/>
              </a:lnSpc>
              <a:spcBef>
                <a:spcPts val="0"/>
              </a:spcBef>
              <a:spcAft>
                <a:spcPts val="0"/>
              </a:spcAft>
              <a:buClr>
                <a:schemeClr val="dk1"/>
              </a:buClr>
              <a:buSzPts val="1100"/>
              <a:buFont typeface="Arial"/>
              <a:buNone/>
            </a:pPr>
            <a:r>
              <a:rPr lang="en" sz="1200">
                <a:solidFill>
                  <a:schemeClr val="dk1"/>
                </a:solidFill>
                <a:highlight>
                  <a:srgbClr val="FFFFFF"/>
                </a:highlight>
              </a:rPr>
              <a:t>¿Qué significan estas dos </a:t>
            </a:r>
            <a:r>
              <a:rPr i="1" lang="en" sz="1200">
                <a:solidFill>
                  <a:schemeClr val="dk1"/>
                </a:solidFill>
                <a:highlight>
                  <a:srgbClr val="FFFFFF"/>
                </a:highlight>
              </a:rPr>
              <a:t>abreviaturas</a:t>
            </a:r>
            <a:r>
              <a:rPr lang="en" sz="1200">
                <a:solidFill>
                  <a:schemeClr val="dk1"/>
                </a:solidFill>
                <a:highlight>
                  <a:srgbClr val="FFFFFF"/>
                </a:highlight>
              </a:rPr>
              <a:t>, y de dónde vienen?</a:t>
            </a:r>
            <a:endParaRPr sz="1200">
              <a:solidFill>
                <a:schemeClr val="dk1"/>
              </a:solidFill>
            </a:endParaRPr>
          </a:p>
          <a:p>
            <a:pPr indent="0" lvl="0" marL="0" rtl="0" algn="l">
              <a:spcBef>
                <a:spcPts val="0"/>
              </a:spcBef>
              <a:spcAft>
                <a:spcPts val="0"/>
              </a:spcAft>
              <a:buNone/>
            </a:pPr>
            <a:r>
              <a:t/>
            </a:r>
            <a:endParaRPr sz="1500">
              <a:solidFill>
                <a:schemeClr val="dk1"/>
              </a:solidFill>
            </a:endParaRPr>
          </a:p>
          <a:p>
            <a:pPr indent="0" lvl="0" marL="0" rtl="0" algn="l">
              <a:lnSpc>
                <a:spcPct val="128571"/>
              </a:lnSpc>
              <a:spcBef>
                <a:spcPts val="0"/>
              </a:spcBef>
              <a:spcAft>
                <a:spcPts val="0"/>
              </a:spcAft>
              <a:buClr>
                <a:schemeClr val="dk1"/>
              </a:buClr>
              <a:buSzPts val="1100"/>
              <a:buFont typeface="Arial"/>
              <a:buNone/>
            </a:pPr>
            <a:r>
              <a:rPr lang="en" sz="1200">
                <a:solidFill>
                  <a:schemeClr val="dk1"/>
                </a:solidFill>
                <a:highlight>
                  <a:srgbClr val="FFFFFF"/>
                </a:highlight>
              </a:rPr>
              <a:t>Los antiguos egipcios dividían el día en 12 partes—12 partes de día y 12 partes de noche. Pero más tarde llegaron los antiguos romanos. Los romanos mantuvieron la idea de los egipcios de dividir el día en dos partes de 12, pero se deshicieron de la idea de contar 12 horas diurnas y 12 horas nocturnas.</a:t>
            </a:r>
            <a:endParaRPr sz="1200">
              <a:solidFill>
                <a:schemeClr val="dk1"/>
              </a:solidFill>
            </a:endParaRPr>
          </a:p>
          <a:p>
            <a:pPr indent="0" lvl="0" marL="0" rtl="0" algn="l">
              <a:lnSpc>
                <a:spcPct val="115000"/>
              </a:lnSpc>
              <a:spcBef>
                <a:spcPts val="0"/>
              </a:spcBef>
              <a:spcAft>
                <a:spcPts val="0"/>
              </a:spcAft>
              <a:buNone/>
            </a:pPr>
            <a:r>
              <a:t/>
            </a:r>
            <a:endParaRPr sz="1500">
              <a:solidFill>
                <a:schemeClr val="dk1"/>
              </a:solidFill>
            </a:endParaRPr>
          </a:p>
          <a:p>
            <a:pPr indent="0" lvl="0" marL="0" rtl="0" algn="l">
              <a:lnSpc>
                <a:spcPct val="128571"/>
              </a:lnSpc>
              <a:spcBef>
                <a:spcPts val="0"/>
              </a:spcBef>
              <a:spcAft>
                <a:spcPts val="0"/>
              </a:spcAft>
              <a:buNone/>
            </a:pPr>
            <a:r>
              <a:rPr lang="en" sz="1200">
                <a:solidFill>
                  <a:schemeClr val="dk1"/>
                </a:solidFill>
                <a:highlight>
                  <a:srgbClr val="FFFFFF"/>
                </a:highlight>
              </a:rPr>
              <a:t>En lugar de dividir sus horas en día </a:t>
            </a:r>
            <a:endParaRPr sz="1200">
              <a:solidFill>
                <a:schemeClr val="dk1"/>
              </a:solidFill>
              <a:highlight>
                <a:srgbClr val="FFFFFF"/>
              </a:highlight>
            </a:endParaRPr>
          </a:p>
          <a:p>
            <a:pPr indent="0" lvl="0" marL="0" rtl="0" algn="l">
              <a:lnSpc>
                <a:spcPct val="128571"/>
              </a:lnSpc>
              <a:spcBef>
                <a:spcPts val="0"/>
              </a:spcBef>
              <a:spcAft>
                <a:spcPts val="0"/>
              </a:spcAft>
              <a:buNone/>
            </a:pPr>
            <a:r>
              <a:rPr lang="en" sz="1200">
                <a:solidFill>
                  <a:schemeClr val="dk1"/>
                </a:solidFill>
                <a:highlight>
                  <a:srgbClr val="FFFFFF"/>
                </a:highlight>
              </a:rPr>
              <a:t>y noche, los romanos dividían su día </a:t>
            </a:r>
            <a:endParaRPr sz="1200">
              <a:solidFill>
                <a:schemeClr val="dk1"/>
              </a:solidFill>
              <a:highlight>
                <a:srgbClr val="FFFFFF"/>
              </a:highlight>
            </a:endParaRPr>
          </a:p>
          <a:p>
            <a:pPr indent="0" lvl="0" marL="0" rtl="0" algn="l">
              <a:lnSpc>
                <a:spcPct val="128571"/>
              </a:lnSpc>
              <a:spcBef>
                <a:spcPts val="0"/>
              </a:spcBef>
              <a:spcAft>
                <a:spcPts val="0"/>
              </a:spcAft>
              <a:buNone/>
            </a:pPr>
            <a:r>
              <a:rPr lang="en" sz="1200">
                <a:solidFill>
                  <a:schemeClr val="dk1"/>
                </a:solidFill>
                <a:highlight>
                  <a:srgbClr val="FFFFFF"/>
                </a:highlight>
              </a:rPr>
              <a:t>a la mitad, entre el amanecer y el </a:t>
            </a:r>
            <a:endParaRPr sz="1200">
              <a:solidFill>
                <a:schemeClr val="dk1"/>
              </a:solidFill>
              <a:highlight>
                <a:srgbClr val="FFFFFF"/>
              </a:highlight>
            </a:endParaRPr>
          </a:p>
          <a:p>
            <a:pPr indent="0" lvl="0" marL="0" rtl="0" algn="l">
              <a:lnSpc>
                <a:spcPct val="128571"/>
              </a:lnSpc>
              <a:spcBef>
                <a:spcPts val="0"/>
              </a:spcBef>
              <a:spcAft>
                <a:spcPts val="0"/>
              </a:spcAft>
              <a:buClr>
                <a:schemeClr val="dk1"/>
              </a:buClr>
              <a:buSzPts val="1100"/>
              <a:buFont typeface="Arial"/>
              <a:buNone/>
            </a:pPr>
            <a:r>
              <a:rPr lang="en" sz="1200">
                <a:solidFill>
                  <a:schemeClr val="dk1"/>
                </a:solidFill>
                <a:highlight>
                  <a:srgbClr val="FFFFFF"/>
                </a:highlight>
              </a:rPr>
              <a:t>atardecer.</a:t>
            </a:r>
            <a:endParaRPr sz="1200">
              <a:solidFill>
                <a:schemeClr val="dk1"/>
              </a:solidFill>
            </a:endParaRPr>
          </a:p>
          <a:p>
            <a:pPr indent="0" lvl="0" marL="0" rtl="0" algn="l">
              <a:lnSpc>
                <a:spcPct val="115000"/>
              </a:lnSpc>
              <a:spcBef>
                <a:spcPts val="0"/>
              </a:spcBef>
              <a:spcAft>
                <a:spcPts val="0"/>
              </a:spcAft>
              <a:buNone/>
            </a:pPr>
            <a:r>
              <a:t/>
            </a:r>
            <a:endParaRPr sz="1500">
              <a:solidFill>
                <a:schemeClr val="dk1"/>
              </a:solidFill>
            </a:endParaRPr>
          </a:p>
          <a:p>
            <a:pPr indent="0" lvl="0" marL="0" rtl="0" algn="l">
              <a:lnSpc>
                <a:spcPct val="128571"/>
              </a:lnSpc>
              <a:spcBef>
                <a:spcPts val="0"/>
              </a:spcBef>
              <a:spcAft>
                <a:spcPts val="0"/>
              </a:spcAft>
              <a:buNone/>
            </a:pPr>
            <a:r>
              <a:rPr lang="en" sz="1200">
                <a:solidFill>
                  <a:schemeClr val="dk1"/>
                </a:solidFill>
                <a:highlight>
                  <a:srgbClr val="FFFFFF"/>
                </a:highlight>
              </a:rPr>
              <a:t>En otras palabras, en lugar de </a:t>
            </a:r>
            <a:endParaRPr sz="1200">
              <a:solidFill>
                <a:schemeClr val="dk1"/>
              </a:solidFill>
              <a:highlight>
                <a:srgbClr val="FFFFFF"/>
              </a:highlight>
            </a:endParaRPr>
          </a:p>
          <a:p>
            <a:pPr indent="0" lvl="0" marL="0" rtl="0" algn="l">
              <a:lnSpc>
                <a:spcPct val="128571"/>
              </a:lnSpc>
              <a:spcBef>
                <a:spcPts val="0"/>
              </a:spcBef>
              <a:spcAft>
                <a:spcPts val="0"/>
              </a:spcAft>
              <a:buNone/>
            </a:pPr>
            <a:r>
              <a:rPr lang="en" sz="1200">
                <a:solidFill>
                  <a:schemeClr val="dk1"/>
                </a:solidFill>
                <a:highlight>
                  <a:srgbClr val="FFFFFF"/>
                </a:highlight>
              </a:rPr>
              <a:t>empezar a contar las horas al </a:t>
            </a:r>
            <a:endParaRPr sz="1200">
              <a:solidFill>
                <a:schemeClr val="dk1"/>
              </a:solidFill>
              <a:highlight>
                <a:srgbClr val="FFFFFF"/>
              </a:highlight>
            </a:endParaRPr>
          </a:p>
          <a:p>
            <a:pPr indent="0" lvl="0" marL="0" rtl="0" algn="l">
              <a:lnSpc>
                <a:spcPct val="128571"/>
              </a:lnSpc>
              <a:spcBef>
                <a:spcPts val="0"/>
              </a:spcBef>
              <a:spcAft>
                <a:spcPts val="0"/>
              </a:spcAft>
              <a:buNone/>
            </a:pPr>
            <a:r>
              <a:rPr lang="en" sz="1200">
                <a:solidFill>
                  <a:schemeClr val="dk1"/>
                </a:solidFill>
                <a:highlight>
                  <a:srgbClr val="FFFFFF"/>
                </a:highlight>
              </a:rPr>
              <a:t>principio del día, los romanos </a:t>
            </a:r>
            <a:endParaRPr sz="1200">
              <a:solidFill>
                <a:schemeClr val="dk1"/>
              </a:solidFill>
              <a:highlight>
                <a:srgbClr val="FFFFFF"/>
              </a:highlight>
            </a:endParaRPr>
          </a:p>
          <a:p>
            <a:pPr indent="0" lvl="0" marL="0" rtl="0" algn="l">
              <a:lnSpc>
                <a:spcPct val="128571"/>
              </a:lnSpc>
              <a:spcBef>
                <a:spcPts val="0"/>
              </a:spcBef>
              <a:spcAft>
                <a:spcPts val="0"/>
              </a:spcAft>
              <a:buNone/>
            </a:pPr>
            <a:r>
              <a:rPr lang="en" sz="1200">
                <a:solidFill>
                  <a:schemeClr val="dk1"/>
                </a:solidFill>
                <a:highlight>
                  <a:srgbClr val="FFFFFF"/>
                </a:highlight>
              </a:rPr>
              <a:t>empezaron a contarlas al </a:t>
            </a:r>
            <a:endParaRPr sz="1200">
              <a:solidFill>
                <a:schemeClr val="dk1"/>
              </a:solidFill>
              <a:highlight>
                <a:srgbClr val="FFFFFF"/>
              </a:highlight>
            </a:endParaRPr>
          </a:p>
          <a:p>
            <a:pPr indent="0" lvl="0" marL="0" rtl="0" algn="l">
              <a:lnSpc>
                <a:spcPct val="128571"/>
              </a:lnSpc>
              <a:spcBef>
                <a:spcPts val="0"/>
              </a:spcBef>
              <a:spcAft>
                <a:spcPts val="0"/>
              </a:spcAft>
              <a:buNone/>
            </a:pPr>
            <a:r>
              <a:rPr lang="en" sz="1200">
                <a:solidFill>
                  <a:schemeClr val="dk1"/>
                </a:solidFill>
                <a:highlight>
                  <a:srgbClr val="FFFFFF"/>
                </a:highlight>
              </a:rPr>
              <a:t>mediodía. El mediodía es cuando el </a:t>
            </a:r>
            <a:endParaRPr sz="1200">
              <a:solidFill>
                <a:schemeClr val="dk1"/>
              </a:solidFill>
              <a:highlight>
                <a:srgbClr val="FFFFFF"/>
              </a:highlight>
            </a:endParaRPr>
          </a:p>
          <a:p>
            <a:pPr indent="0" lvl="0" marL="0" rtl="0" algn="l">
              <a:lnSpc>
                <a:spcPct val="128571"/>
              </a:lnSpc>
              <a:spcBef>
                <a:spcPts val="0"/>
              </a:spcBef>
              <a:spcAft>
                <a:spcPts val="0"/>
              </a:spcAft>
              <a:buNone/>
            </a:pPr>
            <a:r>
              <a:rPr lang="en" sz="1200">
                <a:solidFill>
                  <a:schemeClr val="dk1"/>
                </a:solidFill>
                <a:highlight>
                  <a:srgbClr val="FFFFFF"/>
                </a:highlight>
              </a:rPr>
              <a:t>Sol está en su punto más alto en el </a:t>
            </a:r>
            <a:endParaRPr sz="1200">
              <a:solidFill>
                <a:schemeClr val="dk1"/>
              </a:solidFill>
              <a:highlight>
                <a:srgbClr val="FFFFFF"/>
              </a:highlight>
            </a:endParaRPr>
          </a:p>
          <a:p>
            <a:pPr indent="0" lvl="0" marL="0" rtl="0" algn="l">
              <a:lnSpc>
                <a:spcPct val="128571"/>
              </a:lnSpc>
              <a:spcBef>
                <a:spcPts val="0"/>
              </a:spcBef>
              <a:spcAft>
                <a:spcPts val="0"/>
              </a:spcAft>
              <a:buClr>
                <a:schemeClr val="dk1"/>
              </a:buClr>
              <a:buSzPts val="1100"/>
              <a:buFont typeface="Arial"/>
              <a:buNone/>
            </a:pPr>
            <a:r>
              <a:rPr lang="en" sz="1200">
                <a:solidFill>
                  <a:schemeClr val="dk1"/>
                </a:solidFill>
                <a:highlight>
                  <a:srgbClr val="FFFFFF"/>
                </a:highlight>
              </a:rPr>
              <a:t>cielo.</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p:txBody>
      </p:sp>
      <p:pic>
        <p:nvPicPr>
          <p:cNvPr id="61" name="Google Shape;61;p13"/>
          <p:cNvPicPr preferRelativeResize="0"/>
          <p:nvPr/>
        </p:nvPicPr>
        <p:blipFill rotWithShape="1">
          <a:blip r:embed="rId4">
            <a:alphaModFix/>
          </a:blip>
          <a:srcRect b="-2689" l="0" r="0" t="2690"/>
          <a:stretch/>
        </p:blipFill>
        <p:spPr>
          <a:xfrm>
            <a:off x="3155375" y="5905900"/>
            <a:ext cx="4211600" cy="2877350"/>
          </a:xfrm>
          <a:prstGeom prst="rect">
            <a:avLst/>
          </a:prstGeom>
          <a:noFill/>
          <a:ln>
            <a:noFill/>
          </a:ln>
        </p:spPr>
      </p:pic>
      <p:sp>
        <p:nvSpPr>
          <p:cNvPr id="62" name="Google Shape;62;p13"/>
          <p:cNvSpPr txBox="1"/>
          <p:nvPr/>
        </p:nvSpPr>
        <p:spPr>
          <a:xfrm>
            <a:off x="3601225" y="5919925"/>
            <a:ext cx="1682700" cy="624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solidFill>
                <a:schemeClr val="dk2"/>
              </a:solidFill>
            </a:endParaRPr>
          </a:p>
        </p:txBody>
      </p:sp>
      <p:sp>
        <p:nvSpPr>
          <p:cNvPr id="63" name="Google Shape;63;p13"/>
          <p:cNvSpPr txBox="1"/>
          <p:nvPr/>
        </p:nvSpPr>
        <p:spPr>
          <a:xfrm>
            <a:off x="0" y="8499375"/>
            <a:ext cx="98100" cy="624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solidFill>
                <a:schemeClr val="dk2"/>
              </a:solidFill>
            </a:endParaRPr>
          </a:p>
        </p:txBody>
      </p:sp>
      <p:sp>
        <p:nvSpPr>
          <p:cNvPr id="64" name="Google Shape;64;p13"/>
          <p:cNvSpPr txBox="1"/>
          <p:nvPr/>
        </p:nvSpPr>
        <p:spPr>
          <a:xfrm>
            <a:off x="3812725" y="5919925"/>
            <a:ext cx="1682700" cy="624300"/>
          </a:xfrm>
          <a:prstGeom prst="rect">
            <a:avLst/>
          </a:prstGeom>
          <a:solidFill>
            <a:srgbClr val="999999"/>
          </a:solidFill>
          <a:ln cap="flat" cmpd="sng" w="9525">
            <a:solidFill>
              <a:srgbClr val="FFFFFF"/>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Empieza a contar las horas aq</a:t>
            </a:r>
            <a:r>
              <a:rPr lang="en">
                <a:solidFill>
                  <a:schemeClr val="lt1"/>
                </a:solidFill>
              </a:rPr>
              <a:t>u</a:t>
            </a:r>
            <a:r>
              <a:rPr lang="en">
                <a:solidFill>
                  <a:schemeClr val="lt1"/>
                </a:solidFill>
              </a:rPr>
              <a:t>í:</a:t>
            </a:r>
            <a:endParaRPr>
              <a:solidFill>
                <a:schemeClr val="l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grpSp>
        <p:nvGrpSpPr>
          <p:cNvPr id="69" name="Google Shape;69;p14"/>
          <p:cNvGrpSpPr/>
          <p:nvPr/>
        </p:nvGrpSpPr>
        <p:grpSpPr>
          <a:xfrm>
            <a:off x="142625" y="9232482"/>
            <a:ext cx="7487153" cy="391991"/>
            <a:chOff x="0" y="9175900"/>
            <a:chExt cx="7772400" cy="406925"/>
          </a:xfrm>
        </p:grpSpPr>
        <p:sp>
          <p:nvSpPr>
            <p:cNvPr id="70" name="Google Shape;70;p14"/>
            <p:cNvSpPr txBox="1"/>
            <p:nvPr/>
          </p:nvSpPr>
          <p:spPr>
            <a:xfrm>
              <a:off x="0" y="9364725"/>
              <a:ext cx="7772400" cy="218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900">
                  <a:solidFill>
                    <a:schemeClr val="dk1"/>
                  </a:solidFill>
                </a:rPr>
                <a:t>Earth &amp; Space Patterns</a:t>
              </a:r>
              <a:endParaRPr sz="900">
                <a:solidFill>
                  <a:schemeClr val="dk1"/>
                </a:solidFill>
              </a:endParaRPr>
            </a:p>
            <a:p>
              <a:pPr indent="0" lvl="0" marL="0" rtl="0" algn="ctr">
                <a:spcBef>
                  <a:spcPts val="0"/>
                </a:spcBef>
                <a:spcAft>
                  <a:spcPts val="0"/>
                </a:spcAft>
                <a:buNone/>
              </a:pPr>
              <a:r>
                <a:t/>
              </a:r>
              <a:endParaRPr sz="900"/>
            </a:p>
          </p:txBody>
        </p:sp>
        <p:pic>
          <p:nvPicPr>
            <p:cNvPr id="71" name="Google Shape;71;p14"/>
            <p:cNvPicPr preferRelativeResize="0"/>
            <p:nvPr/>
          </p:nvPicPr>
          <p:blipFill rotWithShape="1">
            <a:blip r:embed="rId3">
              <a:alphaModFix/>
            </a:blip>
            <a:srcRect b="-34811" l="0" r="-3852" t="-11579"/>
            <a:stretch/>
          </p:blipFill>
          <p:spPr>
            <a:xfrm>
              <a:off x="3004538" y="9175900"/>
              <a:ext cx="1763323" cy="328500"/>
            </a:xfrm>
            <a:prstGeom prst="rect">
              <a:avLst/>
            </a:prstGeom>
            <a:noFill/>
            <a:ln>
              <a:noFill/>
            </a:ln>
          </p:spPr>
        </p:pic>
      </p:grpSp>
      <p:sp>
        <p:nvSpPr>
          <p:cNvPr id="72" name="Google Shape;72;p14"/>
          <p:cNvSpPr txBox="1"/>
          <p:nvPr/>
        </p:nvSpPr>
        <p:spPr>
          <a:xfrm>
            <a:off x="514350" y="659075"/>
            <a:ext cx="6743700" cy="7607100"/>
          </a:xfrm>
          <a:prstGeom prst="rect">
            <a:avLst/>
          </a:prstGeom>
          <a:noFill/>
          <a:ln>
            <a:noFill/>
          </a:ln>
        </p:spPr>
        <p:txBody>
          <a:bodyPr anchorCtr="0" anchor="t" bIns="91425" lIns="91425" spcFirstLastPara="1" rIns="91425" wrap="square" tIns="91425">
            <a:spAutoFit/>
          </a:bodyPr>
          <a:lstStyle/>
          <a:p>
            <a:pPr indent="0" lvl="0" marL="0" rtl="0" algn="l">
              <a:lnSpc>
                <a:spcPct val="128571"/>
              </a:lnSpc>
              <a:spcBef>
                <a:spcPts val="0"/>
              </a:spcBef>
              <a:spcAft>
                <a:spcPts val="0"/>
              </a:spcAft>
              <a:buClr>
                <a:schemeClr val="dk1"/>
              </a:buClr>
              <a:buSzPts val="1100"/>
              <a:buFont typeface="Arial"/>
              <a:buNone/>
            </a:pPr>
            <a:r>
              <a:rPr lang="en" sz="1200">
                <a:solidFill>
                  <a:schemeClr val="dk1"/>
                </a:solidFill>
                <a:highlight>
                  <a:srgbClr val="FFFFFF"/>
                </a:highlight>
              </a:rPr>
              <a:t>A medida que el sol desaparecía en el horizonte, los romanos imaginaban que seguía dando vueltas, como en el siguiente diagrama. Su último punto, en </a:t>
            </a:r>
            <a:r>
              <a:rPr lang="en" sz="1200">
                <a:solidFill>
                  <a:schemeClr val="dk1"/>
                </a:solidFill>
                <a:highlight>
                  <a:srgbClr val="FFFFFF"/>
                </a:highlight>
              </a:rPr>
              <a:t>donde</a:t>
            </a:r>
            <a:r>
              <a:rPr lang="en" sz="1200">
                <a:solidFill>
                  <a:schemeClr val="dk1"/>
                </a:solidFill>
                <a:highlight>
                  <a:srgbClr val="FFFFFF"/>
                </a:highlight>
              </a:rPr>
              <a:t> está el “12”, es la mitad de la noche, o la medianoche. Es el opuesto del mediodía.</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28571"/>
              </a:lnSpc>
              <a:spcBef>
                <a:spcPts val="0"/>
              </a:spcBef>
              <a:spcAft>
                <a:spcPts val="0"/>
              </a:spcAft>
              <a:buClr>
                <a:schemeClr val="dk1"/>
              </a:buClr>
              <a:buSzPts val="1100"/>
              <a:buFont typeface="Arial"/>
              <a:buNone/>
            </a:pPr>
            <a:r>
              <a:rPr lang="en" sz="1200">
                <a:solidFill>
                  <a:schemeClr val="dk1"/>
                </a:solidFill>
                <a:highlight>
                  <a:srgbClr val="FFFFFF"/>
                </a:highlight>
              </a:rPr>
              <a:t>Entonces los romanos dividieron el día a la mitad por esta línea del mediodía y la medianoche. A la línea la llamaron </a:t>
            </a:r>
            <a:r>
              <a:rPr i="1" lang="en" sz="1200">
                <a:solidFill>
                  <a:schemeClr val="dk1"/>
                </a:solidFill>
                <a:highlight>
                  <a:srgbClr val="FFFFFF"/>
                </a:highlight>
              </a:rPr>
              <a:t>meridiem</a:t>
            </a:r>
            <a:r>
              <a:rPr lang="en" sz="1200">
                <a:solidFill>
                  <a:schemeClr val="dk1"/>
                </a:solidFill>
                <a:highlight>
                  <a:srgbClr val="FFFFFF"/>
                </a:highlight>
              </a:rPr>
              <a:t>, su palabra para el mediodía.</a:t>
            </a:r>
            <a:endParaRPr sz="1200">
              <a:solidFill>
                <a:schemeClr val="dk1"/>
              </a:solidFill>
            </a:endParaRPr>
          </a:p>
          <a:p>
            <a:pPr indent="0" lvl="0" marL="0" rtl="0" algn="l">
              <a:lnSpc>
                <a:spcPct val="150000"/>
              </a:lnSpc>
              <a:spcBef>
                <a:spcPts val="0"/>
              </a:spcBef>
              <a:spcAft>
                <a:spcPts val="0"/>
              </a:spcAft>
              <a:buNone/>
            </a:pPr>
            <a:r>
              <a:t/>
            </a:r>
            <a:endParaRPr sz="1500">
              <a:solidFill>
                <a:schemeClr val="dk1"/>
              </a:solidFill>
            </a:endParaRPr>
          </a:p>
          <a:p>
            <a:pPr indent="0" lvl="0" marL="0" rtl="0" algn="l">
              <a:lnSpc>
                <a:spcPct val="128571"/>
              </a:lnSpc>
              <a:spcBef>
                <a:spcPts val="0"/>
              </a:spcBef>
              <a:spcAft>
                <a:spcPts val="0"/>
              </a:spcAft>
              <a:buNone/>
            </a:pPr>
            <a:r>
              <a:rPr lang="en" sz="1200">
                <a:solidFill>
                  <a:schemeClr val="dk1"/>
                </a:solidFill>
                <a:highlight>
                  <a:srgbClr val="FFFFFF"/>
                </a:highlight>
              </a:rPr>
              <a:t>A.M. significa </a:t>
            </a:r>
            <a:r>
              <a:rPr i="1" lang="en" sz="1200">
                <a:solidFill>
                  <a:schemeClr val="dk1"/>
                </a:solidFill>
                <a:highlight>
                  <a:srgbClr val="FFFFFF"/>
                </a:highlight>
              </a:rPr>
              <a:t>ante meridiem</a:t>
            </a:r>
            <a:r>
              <a:rPr lang="en" sz="1200">
                <a:solidFill>
                  <a:schemeClr val="dk1"/>
                </a:solidFill>
                <a:highlight>
                  <a:srgbClr val="FFFFFF"/>
                </a:highlight>
              </a:rPr>
              <a:t>. En latín* significa “antes del mediodía”. Las horas de a.m. son las que suceden antes del mediodía.</a:t>
            </a:r>
            <a:endParaRPr sz="1200">
              <a:solidFill>
                <a:schemeClr val="dk1"/>
              </a:solidFill>
            </a:endParaRPr>
          </a:p>
          <a:p>
            <a:pPr indent="0" lvl="0" marL="0" rtl="0" algn="l">
              <a:lnSpc>
                <a:spcPct val="150000"/>
              </a:lnSpc>
              <a:spcBef>
                <a:spcPts val="0"/>
              </a:spcBef>
              <a:spcAft>
                <a:spcPts val="0"/>
              </a:spcAft>
              <a:buNone/>
            </a:pPr>
            <a:r>
              <a:t/>
            </a:r>
            <a:endParaRPr sz="1500">
              <a:solidFill>
                <a:schemeClr val="dk1"/>
              </a:solidFill>
            </a:endParaRPr>
          </a:p>
          <a:p>
            <a:pPr indent="0" lvl="0" marL="0" rtl="0" algn="l">
              <a:lnSpc>
                <a:spcPct val="128571"/>
              </a:lnSpc>
              <a:spcBef>
                <a:spcPts val="0"/>
              </a:spcBef>
              <a:spcAft>
                <a:spcPts val="0"/>
              </a:spcAft>
              <a:buClr>
                <a:schemeClr val="dk1"/>
              </a:buClr>
              <a:buSzPts val="1100"/>
              <a:buFont typeface="Arial"/>
              <a:buNone/>
            </a:pPr>
            <a:r>
              <a:rPr lang="en" sz="1200">
                <a:solidFill>
                  <a:schemeClr val="dk1"/>
                </a:solidFill>
                <a:highlight>
                  <a:srgbClr val="FFFFFF"/>
                </a:highlight>
              </a:rPr>
              <a:t>P.M. significa</a:t>
            </a:r>
            <a:r>
              <a:rPr i="1" lang="en" sz="1200">
                <a:solidFill>
                  <a:schemeClr val="dk1"/>
                </a:solidFill>
                <a:highlight>
                  <a:srgbClr val="FFFFFF"/>
                </a:highlight>
              </a:rPr>
              <a:t> post meridiem</a:t>
            </a:r>
            <a:r>
              <a:rPr lang="en" sz="1200">
                <a:solidFill>
                  <a:schemeClr val="dk1"/>
                </a:solidFill>
                <a:highlight>
                  <a:srgbClr val="FFFFFF"/>
                </a:highlight>
              </a:rPr>
              <a:t>. En latín significa "después del mediodía". Entonces las horas p.m. son las que suceden después del mediodía.</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None/>
            </a:pPr>
            <a:r>
              <a:rPr lang="en" sz="1100">
                <a:solidFill>
                  <a:schemeClr val="dk1"/>
                </a:solidFill>
              </a:rPr>
              <a:t>______________________________________________</a:t>
            </a:r>
            <a:endParaRPr sz="1100">
              <a:solidFill>
                <a:schemeClr val="dk1"/>
              </a:solidFill>
            </a:endParaRPr>
          </a:p>
          <a:p>
            <a:pPr indent="0" lvl="0" marL="0" rtl="0" algn="l">
              <a:lnSpc>
                <a:spcPct val="115000"/>
              </a:lnSpc>
              <a:spcBef>
                <a:spcPts val="0"/>
              </a:spcBef>
              <a:spcAft>
                <a:spcPts val="0"/>
              </a:spcAft>
              <a:buNone/>
            </a:pPr>
            <a:r>
              <a:rPr lang="en" sz="1000">
                <a:solidFill>
                  <a:schemeClr val="dk1"/>
                </a:solidFill>
              </a:rPr>
              <a:t>*Latín era el nombre del idioma hablado por los romanos.</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p:txBody>
      </p:sp>
      <p:pic>
        <p:nvPicPr>
          <p:cNvPr id="73" name="Google Shape;73;p14"/>
          <p:cNvPicPr preferRelativeResize="0"/>
          <p:nvPr/>
        </p:nvPicPr>
        <p:blipFill>
          <a:blip r:embed="rId4">
            <a:alphaModFix/>
          </a:blip>
          <a:stretch>
            <a:fillRect/>
          </a:stretch>
        </p:blipFill>
        <p:spPr>
          <a:xfrm>
            <a:off x="2295249" y="1429350"/>
            <a:ext cx="3181900" cy="31255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