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5"/>
  </p:sldMasterIdLst>
  <p:notesMasterIdLst>
    <p:notesMasterId r:id="rId6"/>
  </p:notesMasterIdLst>
  <p:sldIdLst>
    <p:sldId id="256" r:id="rId7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B77D98C-925B-44EB-802D-E761E5648846}">
  <a:tblStyle styleId="{AB77D98C-925B-44EB-802D-E761E56488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90375" y="1352100"/>
            <a:ext cx="5776800" cy="109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Kreocode logo" id="11" name="Google Shape;11;p2" title="logo "/>
          <p:cNvPicPr preferRelativeResize="0"/>
          <p:nvPr/>
        </p:nvPicPr>
        <p:blipFill rotWithShape="1">
          <a:blip r:embed="rId2">
            <a:alphaModFix/>
          </a:blip>
          <a:srcRect b="0" l="1456" r="1456" t="0"/>
          <a:stretch/>
        </p:blipFill>
        <p:spPr>
          <a:xfrm>
            <a:off x="2885684" y="297900"/>
            <a:ext cx="1883325" cy="9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descr="Challenge beginner" id="13" name="Google Shape;13;p2" title="Challenge"/>
          <p:cNvSpPr/>
          <p:nvPr/>
        </p:nvSpPr>
        <p:spPr>
          <a:xfrm>
            <a:off x="638700" y="406975"/>
            <a:ext cx="1817700" cy="16716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Challenge</a:t>
            </a:r>
            <a:r>
              <a:rPr b="1" lang="fr-CA">
                <a:solidFill>
                  <a:srgbClr val="2A71FF"/>
                </a:solidFill>
                <a:latin typeface="Fira Mono"/>
                <a:ea typeface="Fira Mono"/>
                <a:cs typeface="Fira Mono"/>
                <a:sym typeface="Fira Mono"/>
              </a:rPr>
              <a:t>_</a:t>
            </a:r>
            <a:endParaRPr b="1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vierge">
  <p:cSld name="TITLE_3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">
  <p:cSld name="TITLE_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1090364" y="7505725"/>
            <a:ext cx="5776800" cy="184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87947" y="4316012"/>
            <a:ext cx="1280339" cy="144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3" name="Google Shape;23;p4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2" type="body"/>
          </p:nvPr>
        </p:nvSpPr>
        <p:spPr>
          <a:xfrm>
            <a:off x="966264" y="2164775"/>
            <a:ext cx="28077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3" type="body"/>
          </p:nvPr>
        </p:nvSpPr>
        <p:spPr>
          <a:xfrm>
            <a:off x="3998559" y="2164775"/>
            <a:ext cx="28077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4" type="subTitle"/>
          </p:nvPr>
        </p:nvSpPr>
        <p:spPr>
          <a:xfrm>
            <a:off x="1294922" y="5310150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8" name="Google Shape;28;p4"/>
          <p:cNvCxnSpPr/>
          <p:nvPr/>
        </p:nvCxnSpPr>
        <p:spPr>
          <a:xfrm>
            <a:off x="1082714" y="5159075"/>
            <a:ext cx="5058900" cy="72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4"/>
          <p:cNvSpPr txBox="1"/>
          <p:nvPr>
            <p:ph idx="5" type="subTitle"/>
          </p:nvPr>
        </p:nvSpPr>
        <p:spPr>
          <a:xfrm>
            <a:off x="1075011" y="58932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/>
          <p:nvPr/>
        </p:nvSpPr>
        <p:spPr>
          <a:xfrm>
            <a:off x="1090364" y="6305100"/>
            <a:ext cx="5776800" cy="59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>
            <p:ph idx="6" type="subTitle"/>
          </p:nvPr>
        </p:nvSpPr>
        <p:spPr>
          <a:xfrm>
            <a:off x="1075011" y="7093825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">
  <p:cSld name="TITLE_2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36" name="Google Shape;36;p5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9" name="Google Shape;39;p5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/>
          <p:nvPr/>
        </p:nvSpPr>
        <p:spPr>
          <a:xfrm>
            <a:off x="248014" y="9284425"/>
            <a:ext cx="7399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« 100% des choses qu’on ne tente pas échouent » </a:t>
            </a:r>
            <a:b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fr-CA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 Wayne Gretsky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">
  <p:cSld name="TITLE_2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9" name="Google Shape;49;p6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6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2" name="Google Shape;52;p6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6"/>
          <p:cNvSpPr txBox="1"/>
          <p:nvPr>
            <p:ph idx="3" type="body"/>
          </p:nvPr>
        </p:nvSpPr>
        <p:spPr>
          <a:xfrm>
            <a:off x="372778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55" name="Google Shape;5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"/>
          <p:cNvSpPr txBox="1"/>
          <p:nvPr>
            <p:ph idx="4" type="body"/>
          </p:nvPr>
        </p:nvSpPr>
        <p:spPr>
          <a:xfrm>
            <a:off x="4167311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5" type="body"/>
          </p:nvPr>
        </p:nvSpPr>
        <p:spPr>
          <a:xfrm>
            <a:off x="372778" y="653455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 1">
  <p:cSld name="TITLE_2_1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3" name="Google Shape;63;p7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7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/>
          <p:nvPr/>
        </p:nvSpPr>
        <p:spPr>
          <a:xfrm>
            <a:off x="248014" y="2192800"/>
            <a:ext cx="7220400" cy="707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581" y="5364801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"/>
          <p:cNvSpPr txBox="1"/>
          <p:nvPr>
            <p:ph idx="2" type="body"/>
          </p:nvPr>
        </p:nvSpPr>
        <p:spPr>
          <a:xfrm>
            <a:off x="372778" y="263780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1">
  <p:cSld name="TITLE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3307908" y="0"/>
            <a:ext cx="4478400" cy="1005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3236" y="5859425"/>
            <a:ext cx="2263824" cy="362392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/>
          <p:nvPr>
            <p:ph type="title"/>
          </p:nvPr>
        </p:nvSpPr>
        <p:spPr>
          <a:xfrm>
            <a:off x="3647143" y="949675"/>
            <a:ext cx="36738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821095" y="2069575"/>
            <a:ext cx="3452100" cy="76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3" name="Google Shape;73;p8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74" name="Google Shape;74;p8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  <a:defRPr b="1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Fira Sans"/>
              <a:buChar char="●"/>
              <a:defRPr sz="18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2349050" y="1425200"/>
            <a:ext cx="4538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Using </a:t>
            </a:r>
            <a:r>
              <a:rPr b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ScratchJr</a:t>
            </a: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present at least one action that helps </a:t>
            </a: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achieve </a:t>
            </a:r>
            <a:r>
              <a:rPr lang="fr-CA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lang="fr-CA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Responsible Consumption and Production </a:t>
            </a:r>
            <a:r>
              <a:rPr lang="fr-CA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9"/>
          <p:cNvSpPr txBox="1"/>
          <p:nvPr/>
        </p:nvSpPr>
        <p:spPr>
          <a:xfrm>
            <a:off x="844950" y="2546400"/>
            <a:ext cx="581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take on this challenge, you will need to follow certain criteria.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976350" y="2875600"/>
            <a:ext cx="382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of the presentation</a:t>
            </a:r>
            <a:endParaRPr b="1" sz="1600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2" name="Google Shape;82;p9"/>
          <p:cNvGrpSpPr/>
          <p:nvPr/>
        </p:nvGrpSpPr>
        <p:grpSpPr>
          <a:xfrm>
            <a:off x="5896906" y="588741"/>
            <a:ext cx="884669" cy="554226"/>
            <a:chOff x="124556" y="403000"/>
            <a:chExt cx="1027491" cy="643700"/>
          </a:xfrm>
        </p:grpSpPr>
        <p:sp>
          <p:nvSpPr>
            <p:cNvPr id="83" name="Google Shape;83;p9"/>
            <p:cNvSpPr/>
            <p:nvPr/>
          </p:nvSpPr>
          <p:spPr>
            <a:xfrm>
              <a:off x="124556" y="403000"/>
              <a:ext cx="513745" cy="47223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595959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000000"/>
                  </a:solidFill>
                  <a:latin typeface="Fira Sans"/>
                </a:rPr>
                <a:t>«</a:t>
              </a:r>
            </a:p>
          </p:txBody>
        </p:sp>
        <p:sp>
          <p:nvSpPr>
            <p:cNvPr id="84" name="Google Shape;84;p9"/>
            <p:cNvSpPr/>
            <p:nvPr/>
          </p:nvSpPr>
          <p:spPr>
            <a:xfrm rot="10800000">
              <a:off x="638301" y="574469"/>
              <a:ext cx="513745" cy="47223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595959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000000"/>
                  </a:solidFill>
                  <a:latin typeface="Fira Sans"/>
                </a:rPr>
                <a:t>«</a:t>
              </a:r>
            </a:p>
          </p:txBody>
        </p:sp>
      </p:grpSp>
      <p:graphicFrame>
        <p:nvGraphicFramePr>
          <p:cNvPr id="85" name="Google Shape;85;p9"/>
          <p:cNvGraphicFramePr/>
          <p:nvPr/>
        </p:nvGraphicFramePr>
        <p:xfrm>
          <a:off x="980013" y="6190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{AB77D98C-925B-44EB-802D-E761E5648846}</a:tableStyleId>
              </a:tblPr>
              <a:tblGrid>
                <a:gridCol w="509175"/>
                <a:gridCol w="5439750"/>
              </a:tblGrid>
              <a:tr h="3232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program should include </a:t>
                      </a:r>
                      <a:r>
                        <a:rPr lang="fr-CA" sz="1200">
                          <a:solidFill>
                            <a:srgbClr val="20212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and show during video capture </a:t>
                      </a: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</a:tr>
              <a:tr h="323275">
                <a:tc>
                  <a:txBody>
                    <a:bodyPr/>
                    <a:lstStyle/>
                    <a:p>
                      <a:pPr indent="-254000" lvl="0" marL="3556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Motion blocks to animate at least one character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5425">
                <a:tc>
                  <a:txBody>
                    <a:bodyPr/>
                    <a:lstStyle/>
                    <a:p>
                      <a:pPr indent="-254000" lvl="0" marL="3556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4 types of blocks : triggering, motion, sound, and end</a:t>
                      </a:r>
                      <a:endParaRPr sz="12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6" name="Google Shape;86;p9"/>
          <p:cNvSpPr txBox="1"/>
          <p:nvPr/>
        </p:nvSpPr>
        <p:spPr>
          <a:xfrm>
            <a:off x="959425" y="5779350"/>
            <a:ext cx="360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of ScratchJr program</a:t>
            </a:r>
            <a:endParaRPr b="1" sz="1600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7" name="Google Shape;87;p9"/>
          <p:cNvGraphicFramePr/>
          <p:nvPr/>
        </p:nvGraphicFramePr>
        <p:xfrm>
          <a:off x="932317" y="32813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{AB77D98C-925B-44EB-802D-E761E5648846}</a:tableStyleId>
              </a:tblPr>
              <a:tblGrid>
                <a:gridCol w="508450"/>
                <a:gridCol w="5440475"/>
              </a:tblGrid>
              <a:tr h="324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program should include: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solidFill>
                      <a:srgbClr val="F3F3F3"/>
                    </a:solidFill>
                  </a:tcPr>
                </a:tc>
                <a:tc hMerge="1"/>
              </a:tr>
              <a:tr h="324175">
                <a:tc>
                  <a:txBody>
                    <a:bodyPr/>
                    <a:lstStyle/>
                    <a:p>
                      <a:pPr indent="-254000" lvl="0" marL="3556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concrete action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</a:tr>
              <a:tr h="324175">
                <a:tc>
                  <a:txBody>
                    <a:bodyPr/>
                    <a:lstStyle/>
                    <a:p>
                      <a:pPr indent="-254000" lvl="0" marL="3556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character, one background, and one audio recording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</a:tr>
            </a:tbl>
          </a:graphicData>
        </a:graphic>
      </p:graphicFrame>
      <p:sp>
        <p:nvSpPr>
          <p:cNvPr id="88" name="Google Shape;88;p9"/>
          <p:cNvSpPr txBox="1"/>
          <p:nvPr/>
        </p:nvSpPr>
        <p:spPr>
          <a:xfrm>
            <a:off x="932325" y="4314713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9" name="Google Shape;89;p9"/>
          <p:cNvGraphicFramePr/>
          <p:nvPr/>
        </p:nvGraphicFramePr>
        <p:xfrm>
          <a:off x="959417" y="47458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{AB77D98C-925B-44EB-802D-E761E5648846}</a:tableStyleId>
              </a:tblPr>
              <a:tblGrid>
                <a:gridCol w="508450"/>
                <a:gridCol w="5440475"/>
              </a:tblGrid>
              <a:tr h="324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program should include elements created or modified by you :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solidFill>
                      <a:srgbClr val="F3F3F3"/>
                    </a:solidFill>
                  </a:tcPr>
                </a:tc>
                <a:tc hMerge="1"/>
              </a:tr>
              <a:tr h="324175">
                <a:tc>
                  <a:txBody>
                    <a:bodyPr/>
                    <a:lstStyle/>
                    <a:p>
                      <a:pPr indent="-254000" lvl="0" marL="3556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character </a:t>
                      </a:r>
                      <a:r>
                        <a:rPr b="1"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</a:t>
                      </a: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background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</a:tr>
              <a:tr h="324175">
                <a:tc>
                  <a:txBody>
                    <a:bodyPr/>
                    <a:lstStyle/>
                    <a:p>
                      <a:pPr indent="-254000" lvl="0" marL="3556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audio recording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</a:tr>
            </a:tbl>
          </a:graphicData>
        </a:graphic>
      </p:graphicFrame>
      <p:sp>
        <p:nvSpPr>
          <p:cNvPr id="90" name="Google Shape;90;p9"/>
          <p:cNvSpPr txBox="1"/>
          <p:nvPr/>
        </p:nvSpPr>
        <p:spPr>
          <a:xfrm>
            <a:off x="980025" y="7278850"/>
            <a:ext cx="3907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Elements related to publication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91" name="Google Shape;91;p9"/>
          <p:cNvGraphicFramePr/>
          <p:nvPr/>
        </p:nvGraphicFramePr>
        <p:xfrm>
          <a:off x="967004" y="77296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{AB77D98C-925B-44EB-802D-E761E5648846}</a:tableStyleId>
              </a:tblPr>
              <a:tblGrid>
                <a:gridCol w="508450"/>
                <a:gridCol w="5440475"/>
              </a:tblGrid>
              <a:tr h="324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 publish your program, you should :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solidFill>
                      <a:srgbClr val="F3F3F3"/>
                    </a:solidFill>
                  </a:tcPr>
                </a:tc>
                <a:tc hMerge="1"/>
              </a:tr>
              <a:tr h="324175">
                <a:tc>
                  <a:txBody>
                    <a:bodyPr/>
                    <a:lstStyle/>
                    <a:p>
                      <a:pPr indent="-254000" lvl="0" marL="3556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Have a title without personal information (optional for kindergarten)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175">
                <a:tc>
                  <a:txBody>
                    <a:bodyPr/>
                    <a:lstStyle/>
                    <a:p>
                      <a:pPr indent="-254000" lvl="0" marL="3556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Make sure your animation is less than one minute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175">
                <a:tc>
                  <a:txBody>
                    <a:bodyPr/>
                    <a:lstStyle/>
                    <a:p>
                      <a:pPr indent="-254000" lvl="0" marL="3556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Use images, photos or sounds that are copyright free </a:t>
                      </a:r>
                      <a:r>
                        <a:rPr lang="fr-CA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(no photo or personal information of students)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24175">
                <a:tc>
                  <a:txBody>
                    <a:bodyPr/>
                    <a:lstStyle/>
                    <a:p>
                      <a:pPr indent="-254000" lvl="0" marL="3556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Pay close attention to your use of language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</a:tr>
            </a:tbl>
          </a:graphicData>
        </a:graphic>
      </p:graphicFrame>
      <p:sp>
        <p:nvSpPr>
          <p:cNvPr id="92" name="Google Shape;92;p9"/>
          <p:cNvSpPr txBox="1"/>
          <p:nvPr/>
        </p:nvSpPr>
        <p:spPr>
          <a:xfrm>
            <a:off x="1056300" y="1467375"/>
            <a:ext cx="106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Beginner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3" name="Google Shape;93;p9"/>
          <p:cNvSpPr txBox="1"/>
          <p:nvPr/>
        </p:nvSpPr>
        <p:spPr>
          <a:xfrm>
            <a:off x="456450" y="9745050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4" name="Google Shape;94;p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3977" y="9670575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100" y="9643050"/>
            <a:ext cx="308050" cy="31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