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0"/>
  </p:notesMasterIdLst>
  <p:sldIdLst>
    <p:sldId id="283" r:id="rId5"/>
    <p:sldId id="257" r:id="rId6"/>
    <p:sldId id="258" r:id="rId7"/>
    <p:sldId id="259" r:id="rId8"/>
    <p:sldId id="260" r:id="rId9"/>
    <p:sldId id="261" r:id="rId10"/>
    <p:sldId id="262" r:id="rId11"/>
    <p:sldId id="287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81" r:id="rId34"/>
    <p:sldId id="296" r:id="rId35"/>
    <p:sldId id="302" r:id="rId36"/>
    <p:sldId id="303" r:id="rId37"/>
    <p:sldId id="304" r:id="rId38"/>
    <p:sldId id="305" r:id="rId3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6A33466-62DE-B1BC-432F-2FA409342115}" name="Eduardo de Sousa Soares" initials="Ed" userId="S::eduardo_soares@vanzolini-ead.org.br::af78e49c-4628-409b-acd1-8ad5b076751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59" autoAdjust="0"/>
    <p:restoredTop sz="94061" autoAdjust="0"/>
  </p:normalViewPr>
  <p:slideViewPr>
    <p:cSldViewPr snapToGrid="0">
      <p:cViewPr varScale="1">
        <p:scale>
          <a:sx n="97" d="100"/>
          <a:sy n="97" d="100"/>
        </p:scale>
        <p:origin x="9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4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69D9B8-FE5C-4797-B6E8-5DDCBA861C5D}" type="datetimeFigureOut">
              <a:rPr lang="pt-BR" smtClean="0"/>
              <a:t>08/12/2025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A2298D-E4EE-4894-82B8-EE82BF4B651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0240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ettyimages.com.br/detail/ilustra%C3%A7%C3%A3o/home-furniture-line-icons-ilustra%C3%A7%C3%A3o-royalty-free/1040881652?phrase=sof%C3%A1+para+pintar&amp;adppopup=true" TargetMode="External"/><Relationship Id="rId13" Type="http://schemas.openxmlformats.org/officeDocument/2006/relationships/hyperlink" Target="https://www.gettyimages.com.br/detail/ilustra%C3%A7%C3%A3o/pink-woman-high-heel-shoes-stylish-elegant-ilustra%C3%A7%C3%A3o-royalty-free/1484786384?phrase=sapato&amp;adppopup=true" TargetMode="External"/><Relationship Id="rId3" Type="http://schemas.openxmlformats.org/officeDocument/2006/relationships/hyperlink" Target="https://www.gettyimages.com.br/detail/ilustra%C3%A7%C3%A3o/picturesque-water-pond-with-reeds-the-concept-ilustra%C3%A7%C3%A3o-royalty-free/1249854606?phrase=lagoa&amp;adppopup=true" TargetMode="External"/><Relationship Id="rId7" Type="http://schemas.openxmlformats.org/officeDocument/2006/relationships/hyperlink" Target="https://www.gettyimages.com.br/detail/ilustra%C3%A7%C3%A3o/mother-crocodile-isolated-coloring-page-for-ilustra%C3%A7%C3%A3o-royalty-free/1459836424?phrase=jacar%C3%A9&amp;adppopup=true" TargetMode="External"/><Relationship Id="rId12" Type="http://schemas.openxmlformats.org/officeDocument/2006/relationships/hyperlink" Target="https://www.gettyimages.com.br/detail/ilustra%C3%A7%C3%A3o/vector-illustration-of-a-green-crocodile-ilustra%C3%A7%C3%A3o-royalty-free/1197747924?phrase=jacar%C3%A9&amp;adppopup=true" TargetMode="External"/><Relationship Id="rId17" Type="http://schemas.openxmlformats.org/officeDocument/2006/relationships/hyperlink" Target="https://www.gettyimages.com.br/detail/ilustra%C3%A7%C3%A3o/empty-open-brown-sack-bag-in-cartoon-style-ilustra%C3%A7%C3%A3o-royalty-free/1364009600" TargetMode="External"/><Relationship Id="rId2" Type="http://schemas.openxmlformats.org/officeDocument/2006/relationships/slide" Target="../slides/slide29.xml"/><Relationship Id="rId16" Type="http://schemas.openxmlformats.org/officeDocument/2006/relationships/hyperlink" Target="https://www.gettyimages.com.br/detail/ilustra%C3%A7%C3%A3o/green-frog-cartoon-character-isolated-on-white-ilustra%C3%A7%C3%A3o-royalty-free/1759308521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gettyimages.com.br/detail/ilustra%C3%A7%C3%A3o/notification-bells-icon-isolated-reminder-or-ilustra%C3%A7%C3%A3o-royalty-free/1158098431?phrase=sino&amp;adppopup=true" TargetMode="External"/><Relationship Id="rId11" Type="http://schemas.openxmlformats.org/officeDocument/2006/relationships/hyperlink" Target="https://www.gettyimages.com.br/detail/ilustra%C3%A7%C3%A3o/comfortable-sofa-on-white-background-ilustra%C3%A7%C3%A3o-royalty-free/1077569258?adppopup=true" TargetMode="External"/><Relationship Id="rId5" Type="http://schemas.openxmlformats.org/officeDocument/2006/relationships/hyperlink" Target="https://www.gettyimages.com.br/detail/ilustra%C3%A7%C3%A3o/salad-linear-icon-ilustra%C3%A7%C3%A3o-royalty-free/1352441023?phrase=SALADA&amp;adppopup=true" TargetMode="External"/><Relationship Id="rId15" Type="http://schemas.openxmlformats.org/officeDocument/2006/relationships/hyperlink" Target="https://www.gettyimages.com.br/detail/ilustra%C3%A7%C3%A3o/vector-shopping-bag-icon-ilustra%C3%A7%C3%A3o-royalty-free/521788585?phrase=SACOLA&amp;adppopup=true" TargetMode="External"/><Relationship Id="rId10" Type="http://schemas.openxmlformats.org/officeDocument/2006/relationships/hyperlink" Target="https://www.gettyimages.com.br/detail/ilustra%C3%A7%C3%A3o/pumpkin-soup-in-a-bowl-isolated-on-white-ilustra%C3%A7%C3%A3o-royalty-free/1421370532?phrase=sopa&amp;adppopup=true" TargetMode="External"/><Relationship Id="rId4" Type="http://schemas.openxmlformats.org/officeDocument/2006/relationships/hyperlink" Target="https://www.gettyimages.com.br/detail/ilustra%C3%A7%C3%A3o/brick-well-with-blue-water-and-wooden-bucket-ilustra%C3%A7%C3%A3o-royalty-free/685117658?phrase=po%C3%A7o&amp;adppopup=true" TargetMode="External"/><Relationship Id="rId9" Type="http://schemas.openxmlformats.org/officeDocument/2006/relationships/hyperlink" Target="https://www.gettyimages.com.br/detail/ilustra%C3%A7%C3%A3o/cute-green-frog-cartoon-character-isolated-on-ilustra%C3%A7%C3%A3o-royalty-free/1045514526?phrase=SAPO&amp;adppopup=true" TargetMode="External"/><Relationship Id="rId14" Type="http://schemas.openxmlformats.org/officeDocument/2006/relationships/hyperlink" Target="https://www.gettyimages.com.br/detail/ilustra%C3%A7%C3%A3o/vector-glass-with-orange-juice-with-orange-ilustra%C3%A7%C3%A3o-royalty-free/1455063885?adppopup=true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" name="Google Shape;6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66" name="Google Shape;166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>
                <a:latin typeface="Arial"/>
                <a:ea typeface="Arial"/>
                <a:cs typeface="Arial"/>
                <a:sym typeface="Arial"/>
              </a:rPr>
              <a:t>Caro professor:</a:t>
            </a:r>
            <a:endParaRPr lang="pt-BR"/>
          </a:p>
          <a:p>
            <a:pPr marL="0" lvl="0" indent="0" algn="l" rtl="0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r>
              <a:rPr lang="pt-BR" sz="11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Escreva no quadro as palavras </a:t>
            </a:r>
            <a:r>
              <a:rPr lang="pt-BR" sz="1100" b="1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SALADASINOJACARÉSOFÁ</a:t>
            </a:r>
            <a:r>
              <a:rPr lang="pt-BR" sz="11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 Todas juntas.</a:t>
            </a:r>
            <a:endParaRPr lang="pt-BR"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r>
              <a:rPr lang="pt-BR" sz="11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Desafie os estudantes a descobrirem, com o seu apoio, onde é que começa e termina cada palavra. </a:t>
            </a:r>
            <a:endParaRPr lang="pt-BR"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76" name="Google Shape;17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92" name="Google Shape;192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pt-BR" i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i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i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solidFill>
                <a:srgbClr val="231F20"/>
              </a:solidFill>
            </a:endParaRPr>
          </a:p>
        </p:txBody>
      </p:sp>
      <p:sp>
        <p:nvSpPr>
          <p:cNvPr id="256" name="Google Shape;25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solidFill>
                <a:srgbClr val="231F20"/>
              </a:solidFill>
            </a:endParaRPr>
          </a:p>
        </p:txBody>
      </p:sp>
      <p:sp>
        <p:nvSpPr>
          <p:cNvPr id="269" name="Google Shape;269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solidFill>
                <a:srgbClr val="231F20"/>
              </a:solidFill>
            </a:endParaRPr>
          </a:p>
        </p:txBody>
      </p:sp>
      <p:sp>
        <p:nvSpPr>
          <p:cNvPr id="283" name="Google Shape;283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9bff5210c6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" name="Google Shape;77;g29bff5210c6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100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solidFill>
                <a:srgbClr val="231F20"/>
              </a:solidFill>
            </a:endParaRPr>
          </a:p>
        </p:txBody>
      </p:sp>
      <p:sp>
        <p:nvSpPr>
          <p:cNvPr id="298" name="Google Shape;298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326" name="Google Shape;326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335" name="Google Shape;335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346" name="Google Shape;346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361" name="Google Shape;361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346" name="Google Shape;346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6064569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pt-BR" dirty="0"/>
          </a:p>
        </p:txBody>
      </p:sp>
      <p:sp>
        <p:nvSpPr>
          <p:cNvPr id="346" name="Google Shape;346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475909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29bff5210c6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3" name="Google Shape;383;g29bff5210c6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88" name="Google Shape;388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Slide 4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https://www.gettyimages.com.br/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detail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/ilustra%C3%A7%C3%A3o/picturesque-water-pond-with-reeds-the-concept-ilustra%C3%A7%C3%A3o-royalty-free/1249854606?phrase=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lagoa&amp;adppopup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=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true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Slide 7 – 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Getty Images. Disponível em: </a:t>
            </a:r>
            <a:r>
              <a:rPr lang="pt-BR" sz="1200" u="sng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https://www.gettyimages.com.br/detail/ilustra%C3%A7%C3%A3o/picturesque-water-pond-with-reeds-the-concept-ilustra%C3%A7%C3%A3o-royalty-free/1249854606?phrase=lagoa&amp;adppopup=true</a:t>
            </a:r>
            <a:r>
              <a:rPr lang="pt-BR" sz="1200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Getty </a:t>
            </a:r>
            <a:r>
              <a:rPr lang="pt-BR" sz="1200" dirty="0" err="1">
                <a:latin typeface="Arial" panose="020B0604020202020204" pitchFamily="34" charset="0"/>
                <a:cs typeface="Arial" panose="020B0604020202020204" pitchFamily="34" charset="0"/>
              </a:rPr>
              <a:t>Images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. Disponível em: </a:t>
            </a:r>
            <a:r>
              <a:rPr lang="pt-BR" sz="1200" u="sng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https://www.gettyimages.com.br/detail/ilustra%C3%A7%C3%A3o/brick-well-with-blue-water-and-wooden-bucket-ilustra%C3%A7%C3%A3o-royalty-free/685117658?phrase=po%C3%A7o&amp;adppopup=true</a:t>
            </a:r>
            <a:r>
              <a:rPr lang="pt-BR" sz="1200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Slide 11 – 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Getty </a:t>
            </a:r>
            <a:r>
              <a:rPr lang="pt-BR" sz="1200" dirty="0" err="1">
                <a:latin typeface="Arial" panose="020B0604020202020204" pitchFamily="34" charset="0"/>
                <a:cs typeface="Arial" panose="020B0604020202020204" pitchFamily="34" charset="0"/>
              </a:rPr>
              <a:t>Images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. Disponível em: </a:t>
            </a:r>
            <a:r>
              <a:rPr lang="pt-BR" sz="1200" u="sng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https://www.gettyimages.com.br/detail/ilustra%C3%A7%C3%A3o/salad-linear-icon-ilustra%C3%A7%C3%A3o-royalty-free/1352441023?phrase=SALADA&amp;adppopup=true</a:t>
            </a:r>
            <a:r>
              <a:rPr lang="pt-BR" sz="1200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Getty </a:t>
            </a:r>
            <a:r>
              <a:rPr lang="pt-BR" sz="1200" dirty="0" err="1">
                <a:latin typeface="Arial" panose="020B0604020202020204" pitchFamily="34" charset="0"/>
                <a:cs typeface="Arial" panose="020B0604020202020204" pitchFamily="34" charset="0"/>
              </a:rPr>
              <a:t>Images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. Disponível em: </a:t>
            </a:r>
            <a:r>
              <a:rPr lang="pt-BR" sz="1200" u="sng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https://www.gettyimages.com.br/detail/ilustra%C3%A7%C3%A3o/notification-bells-icon-isolated-reminder-or-ilustra%C3%A7%C3%A3o-royalty-free/1158098431?phrase=sino&amp;adppopup=true</a:t>
            </a:r>
            <a:r>
              <a:rPr lang="pt-BR" sz="1200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Slide 11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Getty </a:t>
            </a:r>
            <a:r>
              <a:rPr lang="pt-BR" sz="1200" dirty="0" err="1">
                <a:latin typeface="Arial" panose="020B0604020202020204" pitchFamily="34" charset="0"/>
                <a:cs typeface="Arial" panose="020B0604020202020204" pitchFamily="34" charset="0"/>
              </a:rPr>
              <a:t>Images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. Disponível em: </a:t>
            </a:r>
            <a:r>
              <a:rPr lang="pt-BR" sz="1200" u="sng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https://www.gettyimages.com.br/detail/ilustra%C3%A7%C3%A3o/mother-crocodile-isolated-coloring-page-for-ilustra%C3%A7%C3%A3o-royalty-free/1459836424?phrase=jacar%C3%A9&amp;adppopup=true</a:t>
            </a:r>
            <a:r>
              <a:rPr lang="pt-BR" sz="1200" u="sng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Getty </a:t>
            </a:r>
            <a:r>
              <a:rPr lang="pt-BR" sz="1200" dirty="0" err="1">
                <a:latin typeface="Arial" panose="020B0604020202020204" pitchFamily="34" charset="0"/>
                <a:cs typeface="Arial" panose="020B0604020202020204" pitchFamily="34" charset="0"/>
              </a:rPr>
              <a:t>Images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. Disponível em: </a:t>
            </a:r>
            <a:r>
              <a:rPr lang="pt-BR" sz="1200" u="sng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https://www.gettyimages.com.br/detail/ilustra%C3%A7%C3%A3o/home-furniture-line-icons-ilustra%C3%A7%C3%A3o-royalty-free/1040881652?phrase=sof%C3%A1+para+pintar&amp;adppopup=true</a:t>
            </a:r>
            <a:r>
              <a:rPr lang="pt-BR" sz="1200" u="sng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Slide 13 – 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Getty </a:t>
            </a:r>
            <a:r>
              <a:rPr lang="pt-BR" sz="1200" dirty="0" err="1">
                <a:latin typeface="Arial" panose="020B0604020202020204" pitchFamily="34" charset="0"/>
                <a:cs typeface="Arial" panose="020B0604020202020204" pitchFamily="34" charset="0"/>
              </a:rPr>
              <a:t>Images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. Disponível em:</a:t>
            </a: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200" u="sng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https://www.gettyimages.com.br/detail/ilustra%C3%A7%C3%A3o/cute-green-frog-cartoon-character-isolated-on-ilustra%C3%A7%C3%A3o-royalty-free/1045514526?phrase=SAPO&amp;adppopup=true</a:t>
            </a:r>
            <a:r>
              <a:rPr lang="pt-BR" sz="1200" u="sng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Getty </a:t>
            </a:r>
            <a:r>
              <a:rPr lang="pt-BR" sz="1200" dirty="0" err="1">
                <a:latin typeface="Arial" panose="020B0604020202020204" pitchFamily="34" charset="0"/>
                <a:cs typeface="Arial" panose="020B0604020202020204" pitchFamily="34" charset="0"/>
              </a:rPr>
              <a:t>Images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. Disponível em: </a:t>
            </a:r>
            <a:r>
              <a:rPr lang="pt-BR" sz="1200" u="sng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https://www.gettyimages.com.br/detail/ilustra%C3%A7%C3%A3o/pumpkin-soup-in-a-bowl-isolated-on-white-ilustra%C3%A7%C3%A3o-royalty-free/1421370532?phrase=sopa&amp;adppopup=true</a:t>
            </a:r>
            <a:endParaRPr lang="pt-BR" sz="1200" u="sng" dirty="0">
              <a:solidFill>
                <a:schemeClr val="hlin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Slide 13 – 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Getty </a:t>
            </a:r>
            <a:r>
              <a:rPr lang="pt-BR" sz="1200" dirty="0" err="1">
                <a:latin typeface="Arial" panose="020B0604020202020204" pitchFamily="34" charset="0"/>
                <a:cs typeface="Arial" panose="020B0604020202020204" pitchFamily="34" charset="0"/>
              </a:rPr>
              <a:t>Images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. Disponível em: </a:t>
            </a:r>
            <a:r>
              <a:rPr lang="pt-BR" sz="1000" dirty="0">
                <a:solidFill>
                  <a:srgbClr val="3F3F3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https://www.gettyimages.com.br/detail/ilustra%C3%A7%C3%A3o/comfortable-sofa-on-white-background-ilustra%C3%A7%C3%A3o-royalty-free/1077569258?adppopup=true</a:t>
            </a:r>
            <a:endParaRPr lang="pt-BR" sz="1000" dirty="0">
              <a:solidFill>
                <a:srgbClr val="3F3F3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Slide 15 – 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Getty </a:t>
            </a:r>
            <a:r>
              <a:rPr lang="pt-BR" sz="1200" dirty="0" err="1">
                <a:latin typeface="Arial" panose="020B0604020202020204" pitchFamily="34" charset="0"/>
                <a:cs typeface="Arial" panose="020B0604020202020204" pitchFamily="34" charset="0"/>
              </a:rPr>
              <a:t>Images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. Disponível em: </a:t>
            </a:r>
            <a:r>
              <a:rPr lang="pt-BR" sz="1200" i="0" u="sng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  <a:hlinkClick r:id="rId9"/>
              </a:rPr>
              <a:t>https://www.gettyimages.com.br/detail/ilustra%C3%A7%C3%A3o/cute-green-frog-cartoon-character-isolated-on-ilustra%C3%A7%C3%A3o-royalty-free/1045514526?phrase=SAPO&amp;adppopup=true</a:t>
            </a:r>
            <a:r>
              <a:rPr lang="pt-BR" sz="1200" i="0" u="sng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.</a:t>
            </a:r>
            <a:endParaRPr lang="pt-BR" sz="1200" i="0" dirty="0"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Getty </a:t>
            </a:r>
            <a:r>
              <a:rPr lang="pt-BR" sz="1200" dirty="0" err="1">
                <a:latin typeface="Arial" panose="020B0604020202020204" pitchFamily="34" charset="0"/>
                <a:cs typeface="Arial" panose="020B0604020202020204" pitchFamily="34" charset="0"/>
              </a:rPr>
              <a:t>Images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. Disponível em: </a:t>
            </a:r>
            <a:r>
              <a:rPr lang="pt-BR" sz="1200" i="0" u="sng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  <a:hlinkClick r:id="rId12"/>
              </a:rPr>
              <a:t>https://www.gettyimages.com.br/detail/ilustra%C3%A7%C3%A3o/vector-illustration-of-a-green-crocodile-ilustra%C3%A7%C3%A3o-royalty-free/1197747924?phrase=jacar%C3%A9&amp;adppopup=true</a:t>
            </a:r>
            <a:r>
              <a:rPr lang="pt-BR" sz="1200" i="0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.</a:t>
            </a:r>
            <a:endParaRPr lang="pt-BR" sz="1200" i="0" dirty="0"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1200" b="1" i="0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Slide 17 </a:t>
            </a: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Getty </a:t>
            </a:r>
            <a:r>
              <a:rPr lang="pt-BR" sz="1200" dirty="0" err="1">
                <a:latin typeface="Arial" panose="020B0604020202020204" pitchFamily="34" charset="0"/>
                <a:cs typeface="Arial" panose="020B0604020202020204" pitchFamily="34" charset="0"/>
              </a:rPr>
              <a:t>Images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. Disponível em: </a:t>
            </a:r>
            <a:r>
              <a:rPr lang="pt-BR" sz="1200" i="0" u="sng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  <a:hlinkClick r:id="rId9"/>
              </a:rPr>
              <a:t>https://www.gettyimages.com.br/detail/ilustra%C3%A7%C3%A3o/cute-green-frog-cartoon-character-isolated-on-ilustra%C3%A7%C3%A3o-royalty-free/1045514526?phrase=SAPO&amp;adppopup=true</a:t>
            </a:r>
            <a:r>
              <a:rPr lang="pt-BR" sz="1100" i="0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.</a:t>
            </a:r>
            <a:endParaRPr lang="pt-BR" sz="1100" i="0" dirty="0"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Slide 19 – 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Getty </a:t>
            </a:r>
            <a:r>
              <a:rPr lang="pt-BR" sz="1200" dirty="0" err="1">
                <a:latin typeface="Arial" panose="020B0604020202020204" pitchFamily="34" charset="0"/>
                <a:cs typeface="Arial" panose="020B0604020202020204" pitchFamily="34" charset="0"/>
              </a:rPr>
              <a:t>Images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. Disponível em: </a:t>
            </a:r>
            <a:r>
              <a:rPr lang="pt-BR" sz="1200" u="sng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https://www.gettyimages.com.br/detail/ilustra%C3%A7%C3%A3o/pink-woman-high-heel-shoes-stylish-elegant-ilustra%C3%A7%C3%A3o-royalty-free/1484786384?phrase=sapato&amp;adppopup=true</a:t>
            </a:r>
            <a:r>
              <a:rPr lang="pt-BR" sz="1200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Getty </a:t>
            </a:r>
            <a:r>
              <a:rPr lang="pt-BR" sz="1200" dirty="0" err="1">
                <a:latin typeface="Arial" panose="020B0604020202020204" pitchFamily="34" charset="0"/>
                <a:cs typeface="Arial" panose="020B0604020202020204" pitchFamily="34" charset="0"/>
              </a:rPr>
              <a:t>Images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. Disponível em: </a:t>
            </a:r>
            <a:r>
              <a:rPr lang="pt-BR" sz="1200" i="0" u="sng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  <a:hlinkClick r:id="rId10"/>
              </a:rPr>
              <a:t>https://www.gettyimages.com.br/detail/ilustra%C3%A7%C3%A3o/pumpkin-soup-in-a-bowl-isolated-on-white-ilustra%C3%A7%C3%A3o-royalty-free/1421370532?phrase=sopa&amp;adppopup=true</a:t>
            </a:r>
            <a:endParaRPr lang="pt-BR" sz="1200" i="0" u="sng" dirty="0">
              <a:solidFill>
                <a:schemeClr val="hlink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Getty </a:t>
            </a:r>
            <a:r>
              <a:rPr lang="pt-BR" sz="1200" dirty="0" err="1">
                <a:latin typeface="Arial" panose="020B0604020202020204" pitchFamily="34" charset="0"/>
                <a:cs typeface="Arial" panose="020B0604020202020204" pitchFamily="34" charset="0"/>
              </a:rPr>
              <a:t>Images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. Disponível em: </a:t>
            </a:r>
            <a:r>
              <a:rPr lang="pt-BR" sz="1200" u="sng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  <a:hlinkClick r:id="rId14"/>
              </a:rPr>
              <a:t>https://www.gettyimages.com.br/detail/ilustra%C3%A7%C3%A3o/vector-glass-with-orange-juice-with-orange-ilustra%C3%A7%C3%A3o-royalty-free/1455063885?adppopup=true</a:t>
            </a:r>
            <a:r>
              <a:rPr lang="pt-BR" sz="1200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Getty </a:t>
            </a:r>
            <a:r>
              <a:rPr lang="pt-BR" sz="1200" dirty="0" err="1">
                <a:latin typeface="Arial" panose="020B0604020202020204" pitchFamily="34" charset="0"/>
                <a:cs typeface="Arial" panose="020B0604020202020204" pitchFamily="34" charset="0"/>
              </a:rPr>
              <a:t>Images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. Disponível em: </a:t>
            </a:r>
            <a:r>
              <a:rPr lang="pt-BR" sz="1200" i="0" u="sng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  <a:hlinkClick r:id="rId15"/>
              </a:rPr>
              <a:t>https://www.gettyimages.com.br/detail/ilustra%C3%A7%C3%A3o/vector-shopping-bag-icon-ilustra%C3%A7%C3%A3o-royalty-free/521788585?phrase=SACOLA&amp;adppopup=true</a:t>
            </a:r>
            <a:r>
              <a:rPr lang="pt-BR" sz="1200" i="0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1000" b="1" dirty="0">
                <a:solidFill>
                  <a:srgbClr val="3F3F3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Slides 25 e 26 - </a:t>
            </a:r>
            <a:r>
              <a:rPr lang="pt-BR" sz="1000" dirty="0">
                <a:solidFill>
                  <a:srgbClr val="3F3F3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16"/>
              </a:rPr>
              <a:t>https://www.gettyimages.com.br/detail/ilustra%C3%A7%C3%A3o/green-frog-cartoon-character-isolated-on-white-ilustra%C3%A7%C3%A3o-royalty-free/1759308521</a:t>
            </a:r>
            <a:r>
              <a:rPr lang="pt-BR" sz="1000" dirty="0"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BR" sz="1000" dirty="0">
              <a:solidFill>
                <a:srgbClr val="3F3F3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1000" dirty="0">
                <a:solidFill>
                  <a:srgbClr val="3F3F3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17"/>
              </a:rPr>
              <a:t>https://www.gettyimages.com.br/detail/ilustra%C3%A7%C3%A3o/empty-open-brown-sack-bag-in-cartoon-style-ilustra%C3%A7%C3%A3o-royalty-free/1364009600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3" name="Google Shape;393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83" name="Google Shape;8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>
          <a:extLst>
            <a:ext uri="{FF2B5EF4-FFF2-40B4-BE49-F238E27FC236}">
              <a16:creationId xmlns:a16="http://schemas.microsoft.com/office/drawing/2014/main" id="{115D26DB-8744-19A9-351B-AAE68BC711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>
            <a:extLst>
              <a:ext uri="{FF2B5EF4-FFF2-40B4-BE49-F238E27FC236}">
                <a16:creationId xmlns:a16="http://schemas.microsoft.com/office/drawing/2014/main" id="{1BF4066C-E88C-0DC8-9858-95C1E0A66ED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p4:notes">
            <a:extLst>
              <a:ext uri="{FF2B5EF4-FFF2-40B4-BE49-F238E27FC236}">
                <a16:creationId xmlns:a16="http://schemas.microsoft.com/office/drawing/2014/main" id="{CDA97299-66D1-F523-DA2E-95E1D19427B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70534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>
          <a:extLst>
            <a:ext uri="{FF2B5EF4-FFF2-40B4-BE49-F238E27FC236}">
              <a16:creationId xmlns:a16="http://schemas.microsoft.com/office/drawing/2014/main" id="{857FEFEB-B2DC-2EFF-B863-84A57C70A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0:notes">
            <a:extLst>
              <a:ext uri="{FF2B5EF4-FFF2-40B4-BE49-F238E27FC236}">
                <a16:creationId xmlns:a16="http://schemas.microsoft.com/office/drawing/2014/main" id="{8829EEAF-2B16-1D07-B754-9F88C288811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1" name="Google Shape;191;p10:notes">
            <a:extLst>
              <a:ext uri="{FF2B5EF4-FFF2-40B4-BE49-F238E27FC236}">
                <a16:creationId xmlns:a16="http://schemas.microsoft.com/office/drawing/2014/main" id="{D6C6A492-A05F-0476-B09E-165968D3CA9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2399030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>
          <a:extLst>
            <a:ext uri="{FF2B5EF4-FFF2-40B4-BE49-F238E27FC236}">
              <a16:creationId xmlns:a16="http://schemas.microsoft.com/office/drawing/2014/main" id="{86A6ACB4-A44A-96E5-B0BB-5FC54DDA0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0:notes">
            <a:extLst>
              <a:ext uri="{FF2B5EF4-FFF2-40B4-BE49-F238E27FC236}">
                <a16:creationId xmlns:a16="http://schemas.microsoft.com/office/drawing/2014/main" id="{EC5DB47F-984C-D087-AB83-A785C2CDCC9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1" name="Google Shape;191;p10:notes">
            <a:extLst>
              <a:ext uri="{FF2B5EF4-FFF2-40B4-BE49-F238E27FC236}">
                <a16:creationId xmlns:a16="http://schemas.microsoft.com/office/drawing/2014/main" id="{23F827AD-F8CB-B943-D3EE-5EB24AA7D62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0774020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>
          <a:extLst>
            <a:ext uri="{FF2B5EF4-FFF2-40B4-BE49-F238E27FC236}">
              <a16:creationId xmlns:a16="http://schemas.microsoft.com/office/drawing/2014/main" id="{7DA62013-8406-1EB5-F00D-298462F9D9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0:notes">
            <a:extLst>
              <a:ext uri="{FF2B5EF4-FFF2-40B4-BE49-F238E27FC236}">
                <a16:creationId xmlns:a16="http://schemas.microsoft.com/office/drawing/2014/main" id="{38E7B2AF-F54D-CEEB-70A3-AA1683693FC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1" name="Google Shape;191;p10:notes">
            <a:extLst>
              <a:ext uri="{FF2B5EF4-FFF2-40B4-BE49-F238E27FC236}">
                <a16:creationId xmlns:a16="http://schemas.microsoft.com/office/drawing/2014/main" id="{590AFAF9-60BC-75CB-2800-C365C6CD00B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2579022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>
          <a:extLst>
            <a:ext uri="{FF2B5EF4-FFF2-40B4-BE49-F238E27FC236}">
              <a16:creationId xmlns:a16="http://schemas.microsoft.com/office/drawing/2014/main" id="{7DA62013-8406-1EB5-F00D-298462F9D9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0:notes">
            <a:extLst>
              <a:ext uri="{FF2B5EF4-FFF2-40B4-BE49-F238E27FC236}">
                <a16:creationId xmlns:a16="http://schemas.microsoft.com/office/drawing/2014/main" id="{38E7B2AF-F54D-CEEB-70A3-AA1683693FC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91" name="Google Shape;191;p10:notes">
            <a:extLst>
              <a:ext uri="{FF2B5EF4-FFF2-40B4-BE49-F238E27FC236}">
                <a16:creationId xmlns:a16="http://schemas.microsoft.com/office/drawing/2014/main" id="{590AFAF9-60BC-75CB-2800-C365C6CD00B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273265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pt-BR" sz="1100" dirty="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i="0" dirty="0"/>
          </a:p>
        </p:txBody>
      </p:sp>
      <p:sp>
        <p:nvSpPr>
          <p:cNvPr id="113" name="Google Shape;11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i="0" dirty="0"/>
          </a:p>
        </p:txBody>
      </p:sp>
      <p:sp>
        <p:nvSpPr>
          <p:cNvPr id="121" name="Google Shape;12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31" name="Google Shape;13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31" name="Google Shape;13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228295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57" name="Google Shape;15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14.png"/><Relationship Id="rId4" Type="http://schemas.openxmlformats.org/officeDocument/2006/relationships/image" Target="../media/image9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514CD2-6F78-1BFE-AD4E-8CE9C46F60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D39F520-EBAC-8BE8-5A99-F4D775E788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A971302-0346-1304-4C73-E1B7BB7F4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BC79D-C022-4457-B2F4-9239008BBCA2}" type="datetimeFigureOut">
              <a:rPr lang="pt-BR" smtClean="0"/>
              <a:t>08/12/2025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93E57F4-9BC7-00A1-4EE5-CDF10A56E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566E274-B08D-2AC5-43CE-EC6DEDF95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E4664-8B62-460E-8DD4-E5136B3EAE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622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3FBFD5-B071-3CB8-74F4-DB4769D44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2F7F6DE-9EDE-E675-3AD5-565F7DE1D9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C5BE516-65EB-40A6-10BC-7B602792B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BC79D-C022-4457-B2F4-9239008BBCA2}" type="datetimeFigureOut">
              <a:rPr lang="pt-BR" smtClean="0"/>
              <a:t>08/12/2025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157F466-FF7D-4AD6-D8E1-7BBE6D450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5BC889C-EBCD-ACFE-19F6-BDA0E507D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E4664-8B62-460E-8DD4-E5136B3EAE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5101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F8D2106-C29D-E2BB-69F4-F1625C4678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A7511B2-DC04-2215-F3F4-8FE2F24D6A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2149705-C222-E658-EFE1-E6F591DE6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BC79D-C022-4457-B2F4-9239008BBCA2}" type="datetimeFigureOut">
              <a:rPr lang="pt-BR" smtClean="0"/>
              <a:t>08/12/2025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894E6AA-D874-86C1-E672-3C9006AAA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6A930FB-A2EC-22FF-C5C1-35205EE32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E4664-8B62-460E-8DD4-E5136B3EAE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73304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58C136F2-D3CE-D984-534E-839A3DA4555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031F1846-4908-7CC4-9C30-93D4772239C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8041" y="662248"/>
            <a:ext cx="4048760" cy="1400928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A5D695C8-4FDD-CC39-BB79-EE550F0AF2D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83853" y="1099785"/>
            <a:ext cx="7882040" cy="4815911"/>
          </a:xfrm>
          <a:prstGeom prst="rect">
            <a:avLst/>
          </a:prstGeom>
        </p:spPr>
      </p:pic>
      <p:sp>
        <p:nvSpPr>
          <p:cNvPr id="5" name="Google Shape;41;p6">
            <a:extLst>
              <a:ext uri="{FF2B5EF4-FFF2-40B4-BE49-F238E27FC236}">
                <a16:creationId xmlns:a16="http://schemas.microsoft.com/office/drawing/2014/main" id="{EF4751DE-85A4-D072-5AC1-1CAB1B41FF80}"/>
              </a:ext>
            </a:extLst>
          </p:cNvPr>
          <p:cNvSpPr txBox="1"/>
          <p:nvPr userDrawn="1"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6" name="Imagem 5" descr="Forma&#10;&#10;O conteúdo gerado por IA pode estar incorreto.">
            <a:extLst>
              <a:ext uri="{FF2B5EF4-FFF2-40B4-BE49-F238E27FC236}">
                <a16:creationId xmlns:a16="http://schemas.microsoft.com/office/drawing/2014/main" id="{FE572016-8A7E-F6E6-6D78-D2211D2EA123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8758866" y="5943072"/>
            <a:ext cx="3341694" cy="833546"/>
          </a:xfrm>
          <a:prstGeom prst="rect">
            <a:avLst/>
          </a:prstGeom>
        </p:spPr>
      </p:pic>
      <p:sp>
        <p:nvSpPr>
          <p:cNvPr id="7" name="Google Shape;17;p10">
            <a:extLst>
              <a:ext uri="{FF2B5EF4-FFF2-40B4-BE49-F238E27FC236}">
                <a16:creationId xmlns:a16="http://schemas.microsoft.com/office/drawing/2014/main" id="{E577D0EB-9E78-7D6C-8622-964045259D11}"/>
              </a:ext>
            </a:extLst>
          </p:cNvPr>
          <p:cNvSpPr/>
          <p:nvPr userDrawn="1"/>
        </p:nvSpPr>
        <p:spPr>
          <a:xfrm rot="21551745" flipH="1">
            <a:off x="800047" y="1071805"/>
            <a:ext cx="4157044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37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sz="3733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575280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 userDrawn="1">
  <p:cSld name="6. Sistematiz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5" name="Google Shape;65;p16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6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DFF75B10-175A-7B66-6BC1-214BBED91F13}"/>
              </a:ext>
            </a:extLst>
          </p:cNvPr>
          <p:cNvSpPr/>
          <p:nvPr userDrawn="1"/>
        </p:nvSpPr>
        <p:spPr>
          <a:xfrm rot="21480000">
            <a:off x="181764" y="187003"/>
            <a:ext cx="1667731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2600" b="0" i="0" u="none" strike="noStrike" cap="none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" name="Google Shape;68;p17">
            <a:extLst>
              <a:ext uri="{FF2B5EF4-FFF2-40B4-BE49-F238E27FC236}">
                <a16:creationId xmlns:a16="http://schemas.microsoft.com/office/drawing/2014/main" id="{477EA449-2B3E-732B-1FAE-371F8B635E58}"/>
              </a:ext>
            </a:extLst>
          </p:cNvPr>
          <p:cNvSpPr txBox="1">
            <a:spLocks noGrp="1"/>
          </p:cNvSpPr>
          <p:nvPr>
            <p:ph type="subTitle" idx="26" hasCustomPrompt="1"/>
          </p:nvPr>
        </p:nvSpPr>
        <p:spPr>
          <a:xfrm rot="21480000">
            <a:off x="176500" y="172556"/>
            <a:ext cx="1662957" cy="545516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216000" tIns="72000" rIns="216000" bIns="72000" anchor="ctr" anchorCtr="0">
            <a:sp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  <a:cs typeface="Rubik Bold" pitchFamily="2" charset="-79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t-BR"/>
              <a:t>SLIDE X</a:t>
            </a:r>
          </a:p>
        </p:txBody>
      </p:sp>
    </p:spTree>
    <p:extLst>
      <p:ext uri="{BB962C8B-B14F-4D97-AF65-F5344CB8AC3E}">
        <p14:creationId xmlns:p14="http://schemas.microsoft.com/office/powerpoint/2010/main" val="1456714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 preserve="1" userDrawn="1">
  <p:cSld name="1_6. Sistematiz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5" name="Google Shape;65;p16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6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F64A1ED6-3E25-D15C-CD37-DD1818B59030}"/>
              </a:ext>
            </a:extLst>
          </p:cNvPr>
          <p:cNvSpPr/>
          <p:nvPr userDrawn="1"/>
        </p:nvSpPr>
        <p:spPr>
          <a:xfrm rot="21480000">
            <a:off x="181764" y="187003"/>
            <a:ext cx="1667731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2600" b="0" i="0" u="none" strike="noStrike" cap="none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" name="CaixaDeTexto 7">
            <a:extLst>
              <a:ext uri="{FF2B5EF4-FFF2-40B4-BE49-F238E27FC236}">
                <a16:creationId xmlns:a16="http://schemas.microsoft.com/office/drawing/2014/main" id="{B43D708B-5853-1A55-8315-8E5E753121F8}"/>
              </a:ext>
            </a:extLst>
          </p:cNvPr>
          <p:cNvSpPr txBox="1"/>
          <p:nvPr userDrawn="1"/>
        </p:nvSpPr>
        <p:spPr>
          <a:xfrm>
            <a:off x="9773920" y="492691"/>
            <a:ext cx="1910080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 w="12700">
            <a:noFill/>
          </a:ln>
        </p:spPr>
        <p:txBody>
          <a:bodyPr wrap="square" lIns="72000" tIns="0" rIns="10800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600"/>
            </a:pPr>
            <a:r>
              <a:rPr lang="pt-BR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</a:rPr>
              <a:t>PRINT DO SLIDE</a:t>
            </a:r>
          </a:p>
        </p:txBody>
      </p:sp>
      <p:sp>
        <p:nvSpPr>
          <p:cNvPr id="3" name="Espaço Reservado para Imagem 28">
            <a:extLst>
              <a:ext uri="{FF2B5EF4-FFF2-40B4-BE49-F238E27FC236}">
                <a16:creationId xmlns:a16="http://schemas.microsoft.com/office/drawing/2014/main" id="{AFC7ADCE-A46F-B7EB-5BAB-A5E5672C2FE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5791200" y="826801"/>
            <a:ext cx="5914074" cy="3706934"/>
          </a:xfrm>
          <a:solidFill>
            <a:schemeClr val="tx2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Google Shape;68;p17">
            <a:extLst>
              <a:ext uri="{FF2B5EF4-FFF2-40B4-BE49-F238E27FC236}">
                <a16:creationId xmlns:a16="http://schemas.microsoft.com/office/drawing/2014/main" id="{AF3CF0A2-E4A7-4EBD-EB9F-939338A895D6}"/>
              </a:ext>
            </a:extLst>
          </p:cNvPr>
          <p:cNvSpPr txBox="1">
            <a:spLocks noGrp="1"/>
          </p:cNvSpPr>
          <p:nvPr>
            <p:ph type="subTitle" idx="26" hasCustomPrompt="1"/>
          </p:nvPr>
        </p:nvSpPr>
        <p:spPr>
          <a:xfrm rot="21480000">
            <a:off x="176500" y="172556"/>
            <a:ext cx="1662957" cy="545516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216000" tIns="72000" rIns="216000" bIns="72000" anchor="ctr" anchorCtr="0">
            <a:sp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  <a:cs typeface="Rubik Bold" pitchFamily="2" charset="-79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t-BR"/>
              <a:t>SLIDE X</a:t>
            </a:r>
          </a:p>
        </p:txBody>
      </p:sp>
    </p:spTree>
    <p:extLst>
      <p:ext uri="{BB962C8B-B14F-4D97-AF65-F5344CB8AC3E}">
        <p14:creationId xmlns:p14="http://schemas.microsoft.com/office/powerpoint/2010/main" val="1927683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Ciências Humanas" preserve="1">
  <p:cSld name="1. Capa - Ciências Human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2" name="Google Shape;12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3171" y="340599"/>
            <a:ext cx="1453667" cy="115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29933" y="536801"/>
            <a:ext cx="1453667" cy="54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58600" y="809983"/>
            <a:ext cx="1382733" cy="1338951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8"/>
          <p:cNvSpPr txBox="1"/>
          <p:nvPr/>
        </p:nvSpPr>
        <p:spPr>
          <a:xfrm rot="-5400000">
            <a:off x="11496300" y="1477333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5" name="Imagem 4" descr="Forma&#10;&#10;O conteúdo gerado por IA pode estar incorreto.">
            <a:extLst>
              <a:ext uri="{FF2B5EF4-FFF2-40B4-BE49-F238E27FC236}">
                <a16:creationId xmlns:a16="http://schemas.microsoft.com/office/drawing/2014/main" id="{A82A6499-AB05-3947-305A-D9083A2072A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758866" y="5943072"/>
            <a:ext cx="3341694" cy="833546"/>
          </a:xfrm>
          <a:prstGeom prst="rect">
            <a:avLst/>
          </a:prstGeom>
        </p:spPr>
      </p:pic>
      <p:pic>
        <p:nvPicPr>
          <p:cNvPr id="2" name="Google Shape;10;p8">
            <a:extLst>
              <a:ext uri="{FF2B5EF4-FFF2-40B4-BE49-F238E27FC236}">
                <a16:creationId xmlns:a16="http://schemas.microsoft.com/office/drawing/2014/main" id="{23DE8B3E-80A2-0ADA-AAEF-4AF42FC725AA}"/>
              </a:ext>
            </a:extLst>
          </p:cNvPr>
          <p:cNvPicPr preferRelativeResize="0"/>
          <p:nvPr userDrawn="1"/>
        </p:nvPicPr>
        <p:blipFill rotWithShape="1">
          <a:blip r:embed="rId7">
            <a:alphaModFix/>
          </a:blip>
          <a:srcRect/>
          <a:stretch/>
        </p:blipFill>
        <p:spPr>
          <a:xfrm>
            <a:off x="10442267" y="340601"/>
            <a:ext cx="1382733" cy="135803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7;p8">
            <a:extLst>
              <a:ext uri="{FF2B5EF4-FFF2-40B4-BE49-F238E27FC236}">
                <a16:creationId xmlns:a16="http://schemas.microsoft.com/office/drawing/2014/main" id="{511C1F8E-6237-74F2-5DE2-17712EE3D7F8}"/>
              </a:ext>
            </a:extLst>
          </p:cNvPr>
          <p:cNvSpPr/>
          <p:nvPr userDrawn="1"/>
        </p:nvSpPr>
        <p:spPr>
          <a:xfrm rot="-48255" flipH="1">
            <a:off x="10675849" y="1045337"/>
            <a:ext cx="1082907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667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667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425117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inguagens">
  <p:cSld name="1. Capa - Linguage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42267" y="340601"/>
            <a:ext cx="1382733" cy="135803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2" name="Google Shape;1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3171" y="340599"/>
            <a:ext cx="1453667" cy="115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112034" y="6174067"/>
            <a:ext cx="2712967" cy="352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029933" y="536801"/>
            <a:ext cx="1453667" cy="54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458600" y="809983"/>
            <a:ext cx="1382733" cy="1338951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8"/>
          <p:cNvSpPr/>
          <p:nvPr/>
        </p:nvSpPr>
        <p:spPr>
          <a:xfrm rot="-48255" flipH="1">
            <a:off x="10675849" y="1045337"/>
            <a:ext cx="1082907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667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667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6;p8">
            <a:extLst>
              <a:ext uri="{FF2B5EF4-FFF2-40B4-BE49-F238E27FC236}">
                <a16:creationId xmlns:a16="http://schemas.microsoft.com/office/drawing/2014/main" id="{6FB671BD-F1A0-7875-3B06-51F86ACB46CA}"/>
              </a:ext>
            </a:extLst>
          </p:cNvPr>
          <p:cNvSpPr txBox="1"/>
          <p:nvPr userDrawn="1"/>
        </p:nvSpPr>
        <p:spPr>
          <a:xfrm rot="-5400000">
            <a:off x="11496300" y="1477333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35885638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/Objetivo de aprendizage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0" name="Google Shape;20;p9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6067633" y="300433"/>
            <a:ext cx="5881600" cy="6268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6425167" y="987085"/>
            <a:ext cx="518440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6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754" lvl="2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8339" lvl="3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924" lvl="4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7509" lvl="5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7093" lvl="6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6678" lvl="7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6263" lvl="8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2"/>
          </p:nvPr>
        </p:nvSpPr>
        <p:spPr>
          <a:xfrm>
            <a:off x="579167" y="987085"/>
            <a:ext cx="518440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6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754" lvl="2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8339" lvl="3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924" lvl="4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7509" lvl="5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7093" lvl="6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6678" lvl="7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6263" lvl="8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" name="Google Shape;26;p9">
            <a:extLst>
              <a:ext uri="{FF2B5EF4-FFF2-40B4-BE49-F238E27FC236}">
                <a16:creationId xmlns:a16="http://schemas.microsoft.com/office/drawing/2014/main" id="{70585DE2-47F6-32EC-2F23-89CA06B803B7}"/>
              </a:ext>
            </a:extLst>
          </p:cNvPr>
          <p:cNvSpPr txBox="1"/>
          <p:nvPr userDrawn="1"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52714A65-F088-EEE5-CCF9-769C8F397C30}"/>
              </a:ext>
            </a:extLst>
          </p:cNvPr>
          <p:cNvSpPr/>
          <p:nvPr userDrawn="1"/>
        </p:nvSpPr>
        <p:spPr>
          <a:xfrm rot="21480000">
            <a:off x="181664" y="211658"/>
            <a:ext cx="2001520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59A6F097-8B63-EF65-B963-5BDC7A00EED3}"/>
              </a:ext>
            </a:extLst>
          </p:cNvPr>
          <p:cNvSpPr/>
          <p:nvPr userDrawn="1"/>
        </p:nvSpPr>
        <p:spPr>
          <a:xfrm rot="21540000">
            <a:off x="6032131" y="197578"/>
            <a:ext cx="4707611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</a:p>
        </p:txBody>
      </p:sp>
    </p:spTree>
    <p:extLst>
      <p:ext uri="{BB962C8B-B14F-4D97-AF65-F5344CB8AC3E}">
        <p14:creationId xmlns:p14="http://schemas.microsoft.com/office/powerpoint/2010/main" val="12276223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9" name="Google Shape;29;p13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13"/>
          <p:cNvSpPr txBox="1">
            <a:spLocks noGrp="1"/>
          </p:cNvSpPr>
          <p:nvPr>
            <p:ph type="body" idx="1"/>
          </p:nvPr>
        </p:nvSpPr>
        <p:spPr>
          <a:xfrm>
            <a:off x="608600" y="1652833"/>
            <a:ext cx="11011600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047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754" lvl="2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8339" lvl="3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924" lvl="4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7509" lvl="5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7093" lvl="6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6678" lvl="7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6263" lvl="8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3" name="Google Shape;33;p13"/>
          <p:cNvSpPr txBox="1">
            <a:spLocks noGrp="1"/>
          </p:cNvSpPr>
          <p:nvPr>
            <p:ph type="title"/>
          </p:nvPr>
        </p:nvSpPr>
        <p:spPr>
          <a:xfrm>
            <a:off x="608600" y="898167"/>
            <a:ext cx="11168000" cy="861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3" name="Google Shape;48;p13">
            <a:extLst>
              <a:ext uri="{FF2B5EF4-FFF2-40B4-BE49-F238E27FC236}">
                <a16:creationId xmlns:a16="http://schemas.microsoft.com/office/drawing/2014/main" id="{D19F2B29-8325-D1B8-A7C0-14335440D9E5}"/>
              </a:ext>
            </a:extLst>
          </p:cNvPr>
          <p:cNvSpPr txBox="1"/>
          <p:nvPr userDrawn="1"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3D16F956-F13E-C353-BF81-33B7EF172C5B}"/>
              </a:ext>
            </a:extLst>
          </p:cNvPr>
          <p:cNvSpPr/>
          <p:nvPr userDrawn="1"/>
        </p:nvSpPr>
        <p:spPr>
          <a:xfrm rot="21480000">
            <a:off x="181505" y="172092"/>
            <a:ext cx="252224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</a:p>
        </p:txBody>
      </p:sp>
    </p:spTree>
    <p:extLst>
      <p:ext uri="{BB962C8B-B14F-4D97-AF65-F5344CB8AC3E}">
        <p14:creationId xmlns:p14="http://schemas.microsoft.com/office/powerpoint/2010/main" val="9544296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 userDrawn="1">
  <p:cSld name="8. Aprofund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29bff5210c6_0_143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6" name="Google Shape;36;g29bff5210c6_0_143"/>
          <p:cNvSpPr/>
          <p:nvPr userDrawn="1"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g29bff5210c6_0_143"/>
          <p:cNvSpPr txBox="1">
            <a:spLocks noGrp="1"/>
          </p:cNvSpPr>
          <p:nvPr>
            <p:ph type="body" idx="1"/>
          </p:nvPr>
        </p:nvSpPr>
        <p:spPr>
          <a:xfrm>
            <a:off x="608600" y="1652833"/>
            <a:ext cx="11011600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047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754" lvl="2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8339" lvl="3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924" lvl="4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7509" lvl="5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7093" lvl="6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6678" lvl="7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6263" lvl="8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9" name="Google Shape;39;g29bff5210c6_0_143"/>
          <p:cNvSpPr txBox="1">
            <a:spLocks noGrp="1"/>
          </p:cNvSpPr>
          <p:nvPr>
            <p:ph type="title"/>
          </p:nvPr>
        </p:nvSpPr>
        <p:spPr>
          <a:xfrm>
            <a:off x="608600" y="898167"/>
            <a:ext cx="11168000" cy="861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" name="Google Shape;26;p9">
            <a:extLst>
              <a:ext uri="{FF2B5EF4-FFF2-40B4-BE49-F238E27FC236}">
                <a16:creationId xmlns:a16="http://schemas.microsoft.com/office/drawing/2014/main" id="{F4062520-0BD9-DD8D-6C6E-6AEA2EEB4DD1}"/>
              </a:ext>
            </a:extLst>
          </p:cNvPr>
          <p:cNvSpPr txBox="1"/>
          <p:nvPr userDrawn="1"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26422623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284133-1859-74A0-5EA0-F2E4A743A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24CFDC2-2B69-9ABD-F67F-3D3377547B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40D19DE-D44C-C7D1-FC4E-2AF839480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BC79D-C022-4457-B2F4-9239008BBCA2}" type="datetimeFigureOut">
              <a:rPr lang="pt-BR" smtClean="0"/>
              <a:t>08/12/2025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29C9777-111E-B000-42D4-C5311AA94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46C040D-816A-94F4-3F6F-33C46A76B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E4664-8B62-460E-8DD4-E5136B3EAE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66277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?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7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43" name="Google Shape;43;p17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" name="Google Shape;46;p17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480867" y="673067"/>
            <a:ext cx="4001367" cy="5690667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17"/>
          <p:cNvSpPr txBox="1">
            <a:spLocks noGrp="1"/>
          </p:cNvSpPr>
          <p:nvPr>
            <p:ph type="body" idx="1"/>
          </p:nvPr>
        </p:nvSpPr>
        <p:spPr>
          <a:xfrm>
            <a:off x="4695517" y="987100"/>
            <a:ext cx="691400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6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754" lvl="2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8339" lvl="3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924" lvl="4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7509" lvl="5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7093" lvl="6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6678" lvl="7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6263" lvl="8" indent="-4741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47190EC4-2FD2-66C1-4D90-18368C53C2B6}"/>
              </a:ext>
            </a:extLst>
          </p:cNvPr>
          <p:cNvSpPr/>
          <p:nvPr userDrawn="1"/>
        </p:nvSpPr>
        <p:spPr>
          <a:xfrm rot="21480000">
            <a:off x="165652" y="157335"/>
            <a:ext cx="4532412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r>
              <a:rPr lang="pt-BR" sz="24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</a:p>
        </p:txBody>
      </p:sp>
      <p:sp>
        <p:nvSpPr>
          <p:cNvPr id="6" name="Google Shape;26;p9">
            <a:extLst>
              <a:ext uri="{FF2B5EF4-FFF2-40B4-BE49-F238E27FC236}">
                <a16:creationId xmlns:a16="http://schemas.microsoft.com/office/drawing/2014/main" id="{F3274D89-F81B-AAC9-987D-86267A257B41}"/>
              </a:ext>
            </a:extLst>
          </p:cNvPr>
          <p:cNvSpPr txBox="1"/>
          <p:nvPr userDrawn="1"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3008339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9. Referências 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9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50" name="Google Shape;50;p19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19"/>
          <p:cNvSpPr txBox="1">
            <a:spLocks noGrp="1"/>
          </p:cNvSpPr>
          <p:nvPr>
            <p:ph type="body" idx="1"/>
          </p:nvPr>
        </p:nvSpPr>
        <p:spPr>
          <a:xfrm>
            <a:off x="612400" y="1063567"/>
            <a:ext cx="11061200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047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44025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754" lvl="2" indent="-4233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8339" lvl="3" indent="-4233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924" lvl="4" indent="-4233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7509" lvl="5" indent="-4233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7093" lvl="6" indent="-4233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6678" lvl="7" indent="-4233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6263" lvl="8" indent="-4233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" name="Google Shape;26;p9">
            <a:extLst>
              <a:ext uri="{FF2B5EF4-FFF2-40B4-BE49-F238E27FC236}">
                <a16:creationId xmlns:a16="http://schemas.microsoft.com/office/drawing/2014/main" id="{D745C8CA-C199-4971-4502-CC1282D77969}"/>
              </a:ext>
            </a:extLst>
          </p:cNvPr>
          <p:cNvSpPr txBox="1"/>
          <p:nvPr userDrawn="1"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08CD2D53-D7D8-99DE-E0B0-B565758178E3}"/>
              </a:ext>
            </a:extLst>
          </p:cNvPr>
          <p:cNvSpPr/>
          <p:nvPr userDrawn="1"/>
        </p:nvSpPr>
        <p:spPr>
          <a:xfrm rot="21480000">
            <a:off x="181490" y="171251"/>
            <a:ext cx="257035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</a:p>
        </p:txBody>
      </p:sp>
    </p:spTree>
    <p:extLst>
      <p:ext uri="{BB962C8B-B14F-4D97-AF65-F5344CB8AC3E}">
        <p14:creationId xmlns:p14="http://schemas.microsoft.com/office/powerpoint/2010/main" val="41068553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 preserve="1">
  <p:cSld name="1_10. Contra cap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oogle Shape;35;p11"/>
          <p:cNvGrpSpPr/>
          <p:nvPr/>
        </p:nvGrpSpPr>
        <p:grpSpPr>
          <a:xfrm>
            <a:off x="4284034" y="1616689"/>
            <a:ext cx="4030333" cy="3987200"/>
            <a:chOff x="3060625" y="1076550"/>
            <a:chExt cx="3022750" cy="2990400"/>
          </a:xfrm>
        </p:grpSpPr>
        <p:pic>
          <p:nvPicPr>
            <p:cNvPr id="36" name="Google Shape;36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" name="Google Shape;37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8" name="Google Shape;38;p11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13370170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CE4055-B1D6-86BD-3DB4-65407AE52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401F4BD-BE21-EB02-0E4A-18BCBE4556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C374525-6815-F238-CC36-97929B2DB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BC79D-C022-4457-B2F4-9239008BBCA2}" type="datetimeFigureOut">
              <a:rPr lang="pt-BR" smtClean="0"/>
              <a:t>08/12/2025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2AFED4D-1162-C7AE-8CBD-ED9124D38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B7B1735-5380-1FED-35BD-1D3BDE38B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E4664-8B62-460E-8DD4-E5136B3EAE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8550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D3FDC4-9784-00FD-A90F-6305BDD21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2EBEFA7-B45C-333C-C9CC-FA322BD76F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B25E069-02D2-C784-07CB-22D86C47C7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ECD640C-24C6-BDBB-5042-98EEBD8E1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BC79D-C022-4457-B2F4-9239008BBCA2}" type="datetimeFigureOut">
              <a:rPr lang="pt-BR" smtClean="0"/>
              <a:t>08/12/2025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F22BB87-5091-68A4-C5BD-47109ECB2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38C4196-3CEF-16CF-41A2-5B0C18F8C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E4664-8B62-460E-8DD4-E5136B3EAE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4527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19909C-79BE-237E-7294-BF03FD8FF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92D1E43-59AD-2B78-95AD-2628866EF8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3BECAF1-F4AC-89CB-3C53-4399150EB5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B75ACC3-EC8D-BDDE-95E9-C01332B1B7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FFDCE100-9C20-AF3D-2AE9-019A5C5E8B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75FC92A9-D8E9-F140-FF55-56C618915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BC79D-C022-4457-B2F4-9239008BBCA2}" type="datetimeFigureOut">
              <a:rPr lang="pt-BR" smtClean="0"/>
              <a:t>08/12/2025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964312A-21D4-AC6C-6718-429398B22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6E409CC1-0BB3-CCEC-CC26-7785A8E89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E4664-8B62-460E-8DD4-E5136B3EAE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1351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E48628-3D07-44E7-989C-BDD950B55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76C83D8-8392-191E-C19D-B166985A1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BC79D-C022-4457-B2F4-9239008BBCA2}" type="datetimeFigureOut">
              <a:rPr lang="pt-BR" smtClean="0"/>
              <a:t>08/12/2025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2049F99-0BA4-A4F6-3167-BFE3B6CE3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4364486-ADFF-9C29-3416-26B5EDEE8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E4664-8B62-460E-8DD4-E5136B3EAE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9293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7E689FAF-D5B9-1607-28DA-999D2BFEE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BC79D-C022-4457-B2F4-9239008BBCA2}" type="datetimeFigureOut">
              <a:rPr lang="pt-BR" smtClean="0"/>
              <a:t>08/12/2025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1985C67-100C-EAD3-4A95-7A5BC5630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E1193B0-027A-7BF0-85EE-2229BC5D4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E4664-8B62-460E-8DD4-E5136B3EAE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9652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3791B9-928C-7EA9-6AB8-78BCC6F99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A9F01B6-CA0B-BDCF-403F-24E700357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E21A1D6-09EB-948C-FD7D-0809695D27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928EFA-2907-5CA6-B3E2-AB2DDFB36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BC79D-C022-4457-B2F4-9239008BBCA2}" type="datetimeFigureOut">
              <a:rPr lang="pt-BR" smtClean="0"/>
              <a:t>08/12/2025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0C0661A-785D-E123-9199-BA308AA58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DDEF317-8380-A335-FC56-BC3BBC6F4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E4664-8B62-460E-8DD4-E5136B3EAE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1115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D3AEF7-CB03-2FFD-8FC7-B7240E015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DA62DA4F-5C40-EE65-AA3A-90FA1F5905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528C6EE-CF9B-92B4-9DA5-88504FD81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F086E54-4F9A-FE34-9EB5-2F1D43BCA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BC79D-C022-4457-B2F4-9239008BBCA2}" type="datetimeFigureOut">
              <a:rPr lang="pt-BR" smtClean="0"/>
              <a:t>08/12/2025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9060BE4-3737-2F7D-4C1B-6CF98FDED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C29EDEB-E689-3B85-6ACE-93CB4C6FC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E4664-8B62-460E-8DD4-E5136B3EAE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6167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B4D22F7-6101-B4EB-FE9A-6C598577E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72A22E9-13F6-19D3-C4F8-7A16FA0FA0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5F9570A-90EB-C23D-3F43-9E16CEB420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7BC79D-C022-4457-B2F4-9239008BBCA2}" type="datetimeFigureOut">
              <a:rPr lang="pt-BR" smtClean="0"/>
              <a:t>08/12/2025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062CB6D-09EC-1994-A395-1A8516F785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3A6605D-951F-85FE-A0B8-9723B274FD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3E4664-8B62-460E-8DD4-E5136B3EAE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6357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72" r:id="rId14"/>
    <p:sldLayoutId id="2147483671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7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7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3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3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0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0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0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0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0.svg"/><Relationship Id="rId2" Type="http://schemas.openxmlformats.org/officeDocument/2006/relationships/slideLayout" Target="../slideLayouts/slideLayout18.xml"/><Relationship Id="rId1" Type="http://schemas.openxmlformats.org/officeDocument/2006/relationships/video" Target="https://www.youtube.com/embed/0JkSpPZJDkE?feature=oembed" TargetMode="External"/><Relationship Id="rId6" Type="http://schemas.openxmlformats.org/officeDocument/2006/relationships/image" Target="../media/image19.png"/><Relationship Id="rId5" Type="http://schemas.openxmlformats.org/officeDocument/2006/relationships/hyperlink" Target="https://www.youtube.com/watch?v=0JkSpPZJDkE" TargetMode="External"/><Relationship Id="rId4" Type="http://schemas.openxmlformats.org/officeDocument/2006/relationships/image" Target="../media/image18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sv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6.png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0.sv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9.png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0.sv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9.png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0.sv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9.png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"/>
          <p:cNvSpPr txBox="1"/>
          <p:nvPr/>
        </p:nvSpPr>
        <p:spPr>
          <a:xfrm>
            <a:off x="615200" y="2665900"/>
            <a:ext cx="10961600" cy="1974400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2745"/>
              </a:srgbClr>
            </a:outerShdw>
          </a:effectLst>
        </p:spPr>
        <p:txBody>
          <a:bodyPr spcFirstLastPara="1" wrap="square" lIns="120000" tIns="24000" rIns="121900" bIns="24000" anchor="ctr" anchorCtr="0">
            <a:normAutofit/>
          </a:bodyPr>
          <a:lstStyle/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pt-BR" sz="4800" b="1" dirty="0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O SAPO E O JACARÉ</a:t>
            </a:r>
            <a:endParaRPr sz="4800" b="1" dirty="0">
              <a:solidFill>
                <a:srgbClr val="000000"/>
              </a:solidFill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72" name="Google Shape;72;p1"/>
          <p:cNvSpPr/>
          <p:nvPr/>
        </p:nvSpPr>
        <p:spPr>
          <a:xfrm rot="-48481" flipH="1">
            <a:off x="10630905" y="396870"/>
            <a:ext cx="1191319" cy="914927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pt-BR" sz="56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5600" u="sng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933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3D358FFD-87CA-A1DB-E717-8609D1431D71}"/>
              </a:ext>
            </a:extLst>
          </p:cNvPr>
          <p:cNvSpPr/>
          <p:nvPr/>
        </p:nvSpPr>
        <p:spPr>
          <a:xfrm rot="21540000">
            <a:off x="4284739" y="4638213"/>
            <a:ext cx="3633824" cy="665158"/>
          </a:xfrm>
          <a:prstGeom prst="roundRect">
            <a:avLst>
              <a:gd name="adj" fmla="val 30970"/>
            </a:avLst>
          </a:prstGeom>
          <a:solidFill>
            <a:srgbClr val="DE63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SzPts val="1600"/>
            </a:pPr>
            <a:r>
              <a:rPr lang="pt-BR" sz="24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LÍNGUA PORTUGUESA</a:t>
            </a:r>
          </a:p>
        </p:txBody>
      </p:sp>
      <p:sp>
        <p:nvSpPr>
          <p:cNvPr id="4" name="Google Shape;100;p1">
            <a:extLst>
              <a:ext uri="{FF2B5EF4-FFF2-40B4-BE49-F238E27FC236}">
                <a16:creationId xmlns:a16="http://schemas.microsoft.com/office/drawing/2014/main" id="{32F1BFBF-906A-5661-7CDF-2F2EED781AD3}"/>
              </a:ext>
            </a:extLst>
          </p:cNvPr>
          <p:cNvSpPr/>
          <p:nvPr/>
        </p:nvSpPr>
        <p:spPr>
          <a:xfrm flipH="1">
            <a:off x="315421" y="5453843"/>
            <a:ext cx="1790177" cy="440047"/>
          </a:xfrm>
          <a:prstGeom prst="roundRect">
            <a:avLst>
              <a:gd name="adj" fmla="val 43258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SzPts val="1200"/>
            </a:pPr>
            <a:r>
              <a:rPr lang="pt-BR" sz="2133">
                <a:latin typeface="Grandstander Medium"/>
                <a:ea typeface="Grandstander Medium"/>
                <a:cs typeface="Grandstander Medium"/>
                <a:sym typeface="Grandstander Medium"/>
              </a:rPr>
              <a:t>1º BIMESTRE</a:t>
            </a:r>
            <a:endParaRPr sz="2133"/>
          </a:p>
        </p:txBody>
      </p:sp>
      <p:sp>
        <p:nvSpPr>
          <p:cNvPr id="5" name="Google Shape;101;p1">
            <a:extLst>
              <a:ext uri="{FF2B5EF4-FFF2-40B4-BE49-F238E27FC236}">
                <a16:creationId xmlns:a16="http://schemas.microsoft.com/office/drawing/2014/main" id="{763BACB1-507E-CC3C-9F14-7E478022F3C2}"/>
              </a:ext>
            </a:extLst>
          </p:cNvPr>
          <p:cNvSpPr/>
          <p:nvPr/>
        </p:nvSpPr>
        <p:spPr>
          <a:xfrm>
            <a:off x="280432" y="6070178"/>
            <a:ext cx="4922504" cy="440047"/>
          </a:xfrm>
          <a:prstGeom prst="roundRect">
            <a:avLst>
              <a:gd name="adj" fmla="val 49047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SzPts val="1200"/>
            </a:pPr>
            <a:r>
              <a:rPr lang="pt-BR" sz="2133"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2133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85517DD5-1E59-FE97-3A05-8F32C6040B8C}"/>
              </a:ext>
            </a:extLst>
          </p:cNvPr>
          <p:cNvSpPr/>
          <p:nvPr/>
        </p:nvSpPr>
        <p:spPr>
          <a:xfrm rot="21480000">
            <a:off x="5340441" y="2271653"/>
            <a:ext cx="1504060" cy="478564"/>
          </a:xfrm>
          <a:prstGeom prst="roundRect">
            <a:avLst>
              <a:gd name="adj" fmla="val 47917"/>
            </a:avLst>
          </a:prstGeom>
          <a:solidFill>
            <a:srgbClr val="DE63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Pts val="1600"/>
            </a:pPr>
            <a:r>
              <a:rPr lang="pt-BR" sz="240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28</a:t>
            </a:r>
            <a:endParaRPr lang="pt-BR" sz="2400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1"/>
          <p:cNvSpPr txBox="1">
            <a:spLocks noGrp="1"/>
          </p:cNvSpPr>
          <p:nvPr>
            <p:ph type="body" idx="1"/>
          </p:nvPr>
        </p:nvSpPr>
        <p:spPr>
          <a:xfrm>
            <a:off x="608600" y="1652833"/>
            <a:ext cx="11011600" cy="4396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135463" indent="0"/>
            <a:endParaRPr dirty="0"/>
          </a:p>
          <a:p>
            <a:pPr marL="135463" indent="0"/>
            <a:endParaRPr dirty="0"/>
          </a:p>
          <a:p>
            <a:pPr marL="135463" indent="0"/>
            <a:endParaRPr dirty="0"/>
          </a:p>
        </p:txBody>
      </p:sp>
      <p:sp>
        <p:nvSpPr>
          <p:cNvPr id="171" name="Google Shape;171;p31"/>
          <p:cNvSpPr/>
          <p:nvPr/>
        </p:nvSpPr>
        <p:spPr>
          <a:xfrm>
            <a:off x="1815253" y="2451947"/>
            <a:ext cx="9144000" cy="158496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1185304" marR="1186150" algn="ctr"/>
            <a:r>
              <a:rPr lang="pt-BR" sz="2667" b="1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CHULÉ É UM CHEIRO BOM NOS PÉS.</a:t>
            </a:r>
            <a:endParaRPr sz="2667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31"/>
          <p:cNvSpPr/>
          <p:nvPr/>
        </p:nvSpPr>
        <p:spPr>
          <a:xfrm>
            <a:off x="1815253" y="4270743"/>
            <a:ext cx="9144000" cy="1584960"/>
          </a:xfrm>
          <a:prstGeom prst="roundRect">
            <a:avLst>
              <a:gd name="adj" fmla="val 16667"/>
            </a:avLst>
          </a:prstGeom>
          <a:solidFill>
            <a:srgbClr val="FFDDB2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1185304" marR="1186150" algn="ctr"/>
            <a:r>
              <a:rPr lang="pt-BR" sz="2667" b="1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CHULÉ É UM CHEIRO RUIM NOS PÉS.</a:t>
            </a:r>
            <a:endParaRPr sz="2667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160;p10">
            <a:extLst>
              <a:ext uri="{FF2B5EF4-FFF2-40B4-BE49-F238E27FC236}">
                <a16:creationId xmlns:a16="http://schemas.microsoft.com/office/drawing/2014/main" id="{05BDEA1A-EC93-23FE-78EC-6D31871994F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91541" y="1205576"/>
            <a:ext cx="11298233" cy="1046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spAutoFit/>
          </a:bodyPr>
          <a:lstStyle/>
          <a:p>
            <a:pPr marR="112604"/>
            <a:r>
              <a:rPr lang="pt-BR" sz="2600" dirty="0">
                <a:solidFill>
                  <a:srgbClr val="7030A0"/>
                </a:solidFill>
              </a:rPr>
              <a:t>4. </a:t>
            </a:r>
            <a:r>
              <a:rPr lang="pt-BR" sz="2600" b="0" dirty="0">
                <a:solidFill>
                  <a:srgbClr val="231F20"/>
                </a:solidFill>
              </a:rPr>
              <a:t>VOCÊ SABE O QUE É O CHULÉ? O PROFESSOR LERÁ AS FRASES E VOCÊ PINTARÁ O QUADRO COM A RESPOSTA.</a:t>
            </a:r>
            <a:endParaRPr sz="2600" b="0" dirty="0"/>
          </a:p>
        </p:txBody>
      </p:sp>
      <p:sp>
        <p:nvSpPr>
          <p:cNvPr id="6" name="Google Shape;127;p12">
            <a:extLst>
              <a:ext uri="{FF2B5EF4-FFF2-40B4-BE49-F238E27FC236}">
                <a16:creationId xmlns:a16="http://schemas.microsoft.com/office/drawing/2014/main" id="{1A692F58-3EDE-8C05-EA4B-A9BB7D4627C6}"/>
              </a:ext>
            </a:extLst>
          </p:cNvPr>
          <p:cNvSpPr txBox="1"/>
          <p:nvPr/>
        </p:nvSpPr>
        <p:spPr>
          <a:xfrm>
            <a:off x="9184640" y="402191"/>
            <a:ext cx="2492860" cy="5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r">
              <a:buClr>
                <a:srgbClr val="000000"/>
              </a:buClr>
              <a:buSzPts val="2600"/>
            </a:pPr>
            <a:r>
              <a:rPr lang="pt-BR" sz="28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F4D8D933-A88E-BCA3-DFD0-99D1EC321516}"/>
              </a:ext>
            </a:extLst>
          </p:cNvPr>
          <p:cNvSpPr/>
          <p:nvPr/>
        </p:nvSpPr>
        <p:spPr>
          <a:xfrm rot="21480000">
            <a:off x="181243" y="157170"/>
            <a:ext cx="3377345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AB CONHECER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2"/>
          <p:cNvSpPr txBox="1">
            <a:spLocks noGrp="1"/>
          </p:cNvSpPr>
          <p:nvPr>
            <p:ph type="body" idx="1"/>
          </p:nvPr>
        </p:nvSpPr>
        <p:spPr>
          <a:xfrm>
            <a:off x="608600" y="1843340"/>
            <a:ext cx="11011600" cy="4396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135463" indent="0"/>
            <a:endParaRPr dirty="0"/>
          </a:p>
          <a:p>
            <a:pPr marL="135463" indent="0"/>
            <a:endParaRPr dirty="0"/>
          </a:p>
          <a:p>
            <a:pPr marL="135463" indent="0"/>
            <a:endParaRPr dirty="0"/>
          </a:p>
        </p:txBody>
      </p:sp>
      <p:sp>
        <p:nvSpPr>
          <p:cNvPr id="6" name="Google Shape;194;p33">
            <a:extLst>
              <a:ext uri="{FF2B5EF4-FFF2-40B4-BE49-F238E27FC236}">
                <a16:creationId xmlns:a16="http://schemas.microsoft.com/office/drawing/2014/main" id="{974AEBCB-0515-2F5C-BA83-E7CDB7E2034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12000" y="1417007"/>
            <a:ext cx="11168000" cy="1046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spAutoFit/>
          </a:bodyPr>
          <a:lstStyle/>
          <a:p>
            <a:pPr marR="112604"/>
            <a:r>
              <a:rPr lang="pt-BR" sz="2600" dirty="0">
                <a:solidFill>
                  <a:srgbClr val="7030A0"/>
                </a:solidFill>
              </a:rPr>
              <a:t>5. </a:t>
            </a:r>
            <a:r>
              <a:rPr lang="pt-BR" sz="2600" b="0" dirty="0">
                <a:solidFill>
                  <a:srgbClr val="231F20"/>
                </a:solidFill>
              </a:rPr>
              <a:t>PINTE SOMENTE AS IMAGENS CUJOS NOMES INICIEM COM A LETRA </a:t>
            </a:r>
            <a:r>
              <a:rPr lang="pt-BR" sz="2600" dirty="0">
                <a:solidFill>
                  <a:srgbClr val="231F20"/>
                </a:solidFill>
              </a:rPr>
              <a:t>S.</a:t>
            </a:r>
            <a:endParaRPr sz="2600" b="0" dirty="0"/>
          </a:p>
        </p:txBody>
      </p:sp>
      <p:sp>
        <p:nvSpPr>
          <p:cNvPr id="7" name="Google Shape;199;p33">
            <a:extLst>
              <a:ext uri="{FF2B5EF4-FFF2-40B4-BE49-F238E27FC236}">
                <a16:creationId xmlns:a16="http://schemas.microsoft.com/office/drawing/2014/main" id="{26068A73-A0B3-7429-C36A-EAFD7524C9F4}"/>
              </a:ext>
            </a:extLst>
          </p:cNvPr>
          <p:cNvSpPr txBox="1"/>
          <p:nvPr/>
        </p:nvSpPr>
        <p:spPr>
          <a:xfrm>
            <a:off x="814375" y="5067307"/>
            <a:ext cx="1693332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SALADA</a:t>
            </a:r>
            <a:endParaRPr sz="2600" dirty="0"/>
          </a:p>
        </p:txBody>
      </p:sp>
      <p:sp>
        <p:nvSpPr>
          <p:cNvPr id="8" name="Google Shape;200;p33">
            <a:extLst>
              <a:ext uri="{FF2B5EF4-FFF2-40B4-BE49-F238E27FC236}">
                <a16:creationId xmlns:a16="http://schemas.microsoft.com/office/drawing/2014/main" id="{3ABAC322-4C63-4A40-BBFE-71C78718180D}"/>
              </a:ext>
            </a:extLst>
          </p:cNvPr>
          <p:cNvSpPr txBox="1"/>
          <p:nvPr/>
        </p:nvSpPr>
        <p:spPr>
          <a:xfrm>
            <a:off x="3274340" y="5067307"/>
            <a:ext cx="1693332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t-BR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SINO</a:t>
            </a:r>
            <a:endParaRPr sz="2600" dirty="0"/>
          </a:p>
        </p:txBody>
      </p:sp>
      <p:sp>
        <p:nvSpPr>
          <p:cNvPr id="13" name="Google Shape;201;p33">
            <a:extLst>
              <a:ext uri="{FF2B5EF4-FFF2-40B4-BE49-F238E27FC236}">
                <a16:creationId xmlns:a16="http://schemas.microsoft.com/office/drawing/2014/main" id="{5BBF3B05-828D-B90F-78C9-133D2047AD5E}"/>
              </a:ext>
            </a:extLst>
          </p:cNvPr>
          <p:cNvSpPr txBox="1"/>
          <p:nvPr/>
        </p:nvSpPr>
        <p:spPr>
          <a:xfrm>
            <a:off x="5970039" y="5067307"/>
            <a:ext cx="1693332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JACARÉ</a:t>
            </a:r>
            <a:endParaRPr sz="2600" dirty="0"/>
          </a:p>
        </p:txBody>
      </p:sp>
      <p:sp>
        <p:nvSpPr>
          <p:cNvPr id="14" name="Google Shape;202;p33">
            <a:extLst>
              <a:ext uri="{FF2B5EF4-FFF2-40B4-BE49-F238E27FC236}">
                <a16:creationId xmlns:a16="http://schemas.microsoft.com/office/drawing/2014/main" id="{5839F54A-7C5E-E482-5218-C2AFDBB38BB0}"/>
              </a:ext>
            </a:extLst>
          </p:cNvPr>
          <p:cNvSpPr txBox="1"/>
          <p:nvPr/>
        </p:nvSpPr>
        <p:spPr>
          <a:xfrm>
            <a:off x="9684294" y="5067307"/>
            <a:ext cx="1693332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SOFÁ</a:t>
            </a:r>
            <a:endParaRPr sz="2600"/>
          </a:p>
        </p:txBody>
      </p:sp>
      <p:pic>
        <p:nvPicPr>
          <p:cNvPr id="20" name="Google Shape;181;p32">
            <a:extLst>
              <a:ext uri="{FF2B5EF4-FFF2-40B4-BE49-F238E27FC236}">
                <a16:creationId xmlns:a16="http://schemas.microsoft.com/office/drawing/2014/main" id="{CCFED7DA-EC9F-33AC-2B05-1B70ADDCA6B7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625024" y="2700174"/>
            <a:ext cx="2172149" cy="17368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89;p32">
            <a:extLst>
              <a:ext uri="{FF2B5EF4-FFF2-40B4-BE49-F238E27FC236}">
                <a16:creationId xmlns:a16="http://schemas.microsoft.com/office/drawing/2014/main" id="{4BF630DF-61F0-CEED-5845-18B95462A5A0}"/>
              </a:ext>
            </a:extLst>
          </p:cNvPr>
          <p:cNvPicPr preferRelativeResize="0"/>
          <p:nvPr/>
        </p:nvPicPr>
        <p:blipFill>
          <a:blip r:embed="rId4"/>
          <a:srcRect/>
          <a:stretch/>
        </p:blipFill>
        <p:spPr>
          <a:xfrm>
            <a:off x="8612300" y="2733540"/>
            <a:ext cx="3086098" cy="1894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83;p32">
            <a:extLst>
              <a:ext uri="{FF2B5EF4-FFF2-40B4-BE49-F238E27FC236}">
                <a16:creationId xmlns:a16="http://schemas.microsoft.com/office/drawing/2014/main" id="{9E349589-9979-4AFD-5F1C-9F3E90B68914}"/>
              </a:ext>
            </a:extLst>
          </p:cNvPr>
          <p:cNvPicPr preferRelativeResize="0"/>
          <p:nvPr/>
        </p:nvPicPr>
        <p:blipFill>
          <a:blip r:embed="rId5"/>
          <a:srcRect/>
          <a:stretch/>
        </p:blipFill>
        <p:spPr>
          <a:xfrm>
            <a:off x="5432348" y="2574837"/>
            <a:ext cx="2819445" cy="2053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82;p32">
            <a:extLst>
              <a:ext uri="{FF2B5EF4-FFF2-40B4-BE49-F238E27FC236}">
                <a16:creationId xmlns:a16="http://schemas.microsoft.com/office/drawing/2014/main" id="{3A4E99AC-147E-D444-081A-B513A92916EB}"/>
              </a:ext>
            </a:extLst>
          </p:cNvPr>
          <p:cNvPicPr preferRelativeResize="0"/>
          <p:nvPr/>
        </p:nvPicPr>
        <p:blipFill>
          <a:blip r:embed="rId6"/>
          <a:stretch/>
        </p:blipFill>
        <p:spPr>
          <a:xfrm>
            <a:off x="3394617" y="2644050"/>
            <a:ext cx="1448035" cy="179299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78B21A61-8864-1583-5B40-B7C4B8F5F6AE}"/>
              </a:ext>
            </a:extLst>
          </p:cNvPr>
          <p:cNvSpPr/>
          <p:nvPr/>
        </p:nvSpPr>
        <p:spPr>
          <a:xfrm rot="21480000">
            <a:off x="181109" y="149476"/>
            <a:ext cx="3818307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AB CONHECER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3"/>
          <p:cNvSpPr txBox="1">
            <a:spLocks noGrp="1"/>
          </p:cNvSpPr>
          <p:nvPr>
            <p:ph type="title"/>
          </p:nvPr>
        </p:nvSpPr>
        <p:spPr>
          <a:xfrm>
            <a:off x="512000" y="1417007"/>
            <a:ext cx="11168000" cy="1046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spAutoFit/>
          </a:bodyPr>
          <a:lstStyle/>
          <a:p>
            <a:pPr marR="112604"/>
            <a:r>
              <a:rPr lang="pt-BR" sz="2600" dirty="0">
                <a:solidFill>
                  <a:srgbClr val="7030A0"/>
                </a:solidFill>
              </a:rPr>
              <a:t>5. </a:t>
            </a:r>
            <a:r>
              <a:rPr lang="pt-BR" sz="2600" b="0" dirty="0">
                <a:solidFill>
                  <a:srgbClr val="231F20"/>
                </a:solidFill>
              </a:rPr>
              <a:t>PINTE SOMENTE AS IMAGENS CUJOS NOMES INICIEM COM A LETRA </a:t>
            </a:r>
            <a:r>
              <a:rPr lang="pt-BR" sz="2600" dirty="0">
                <a:solidFill>
                  <a:srgbClr val="231F20"/>
                </a:solidFill>
              </a:rPr>
              <a:t>S.</a:t>
            </a:r>
            <a:endParaRPr sz="2600" b="0" dirty="0"/>
          </a:p>
        </p:txBody>
      </p:sp>
      <p:sp>
        <p:nvSpPr>
          <p:cNvPr id="199" name="Google Shape;199;p33"/>
          <p:cNvSpPr txBox="1"/>
          <p:nvPr/>
        </p:nvSpPr>
        <p:spPr>
          <a:xfrm>
            <a:off x="814375" y="5067307"/>
            <a:ext cx="1693332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SALADA</a:t>
            </a:r>
            <a:endParaRPr sz="2600" dirty="0"/>
          </a:p>
        </p:txBody>
      </p:sp>
      <p:sp>
        <p:nvSpPr>
          <p:cNvPr id="202" name="Google Shape;202;p33"/>
          <p:cNvSpPr txBox="1"/>
          <p:nvPr/>
        </p:nvSpPr>
        <p:spPr>
          <a:xfrm>
            <a:off x="9684294" y="5067307"/>
            <a:ext cx="1693332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SOFÁ</a:t>
            </a:r>
            <a:endParaRPr sz="2600"/>
          </a:p>
        </p:txBody>
      </p:sp>
      <p:pic>
        <p:nvPicPr>
          <p:cNvPr id="2" name="Google Shape;181;p32">
            <a:extLst>
              <a:ext uri="{FF2B5EF4-FFF2-40B4-BE49-F238E27FC236}">
                <a16:creationId xmlns:a16="http://schemas.microsoft.com/office/drawing/2014/main" id="{B04DBA61-0A8F-193C-DCD1-BFED4F9E5180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608600" y="2719696"/>
            <a:ext cx="2172149" cy="1684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89;p32">
            <a:extLst>
              <a:ext uri="{FF2B5EF4-FFF2-40B4-BE49-F238E27FC236}">
                <a16:creationId xmlns:a16="http://schemas.microsoft.com/office/drawing/2014/main" id="{F8F56833-8924-C981-90A6-424D65E1BADC}"/>
              </a:ext>
            </a:extLst>
          </p:cNvPr>
          <p:cNvPicPr preferRelativeResize="0"/>
          <p:nvPr/>
        </p:nvPicPr>
        <p:blipFill>
          <a:blip r:embed="rId4"/>
          <a:srcRect/>
          <a:stretch/>
        </p:blipFill>
        <p:spPr>
          <a:xfrm>
            <a:off x="8612300" y="2730607"/>
            <a:ext cx="3086099" cy="190117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27;p12">
            <a:extLst>
              <a:ext uri="{FF2B5EF4-FFF2-40B4-BE49-F238E27FC236}">
                <a16:creationId xmlns:a16="http://schemas.microsoft.com/office/drawing/2014/main" id="{AD5E3BB2-DAEC-68E7-0FC0-DB4E0C38A52F}"/>
              </a:ext>
            </a:extLst>
          </p:cNvPr>
          <p:cNvSpPr txBox="1"/>
          <p:nvPr/>
        </p:nvSpPr>
        <p:spPr>
          <a:xfrm>
            <a:off x="9184640" y="402191"/>
            <a:ext cx="2492860" cy="5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r">
              <a:buClr>
                <a:srgbClr val="000000"/>
              </a:buClr>
              <a:buSzPts val="2600"/>
            </a:pPr>
            <a:r>
              <a:rPr lang="pt-BR" sz="28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" name="Google Shape;182;p32">
            <a:extLst>
              <a:ext uri="{FF2B5EF4-FFF2-40B4-BE49-F238E27FC236}">
                <a16:creationId xmlns:a16="http://schemas.microsoft.com/office/drawing/2014/main" id="{B780AA79-BBB3-C207-CA3A-CEAFDFCFE969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/>
          <a:stretch/>
        </p:blipFill>
        <p:spPr>
          <a:xfrm>
            <a:off x="3394617" y="2655275"/>
            <a:ext cx="1452775" cy="179886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200;p33">
            <a:extLst>
              <a:ext uri="{FF2B5EF4-FFF2-40B4-BE49-F238E27FC236}">
                <a16:creationId xmlns:a16="http://schemas.microsoft.com/office/drawing/2014/main" id="{B03E9EBF-EFC4-A1E7-346D-0D9BFAF92107}"/>
              </a:ext>
            </a:extLst>
          </p:cNvPr>
          <p:cNvSpPr txBox="1"/>
          <p:nvPr/>
        </p:nvSpPr>
        <p:spPr>
          <a:xfrm>
            <a:off x="3274340" y="5067307"/>
            <a:ext cx="1693332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t-BR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SINO</a:t>
            </a:r>
            <a:endParaRPr sz="2600" dirty="0"/>
          </a:p>
        </p:txBody>
      </p:sp>
      <p:sp>
        <p:nvSpPr>
          <p:cNvPr id="6" name="Google Shape;201;p33">
            <a:extLst>
              <a:ext uri="{FF2B5EF4-FFF2-40B4-BE49-F238E27FC236}">
                <a16:creationId xmlns:a16="http://schemas.microsoft.com/office/drawing/2014/main" id="{3E91D099-A57E-6A80-77CE-9269F8C53843}"/>
              </a:ext>
            </a:extLst>
          </p:cNvPr>
          <p:cNvSpPr txBox="1"/>
          <p:nvPr/>
        </p:nvSpPr>
        <p:spPr>
          <a:xfrm>
            <a:off x="5970039" y="5067307"/>
            <a:ext cx="1693332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JACARÉ</a:t>
            </a:r>
            <a:endParaRPr sz="2600" dirty="0"/>
          </a:p>
        </p:txBody>
      </p:sp>
      <p:pic>
        <p:nvPicPr>
          <p:cNvPr id="15" name="Google Shape;183;p32">
            <a:extLst>
              <a:ext uri="{FF2B5EF4-FFF2-40B4-BE49-F238E27FC236}">
                <a16:creationId xmlns:a16="http://schemas.microsoft.com/office/drawing/2014/main" id="{AE0851E0-8F8A-9135-8A53-10F6FA1E29A5}"/>
              </a:ext>
            </a:extLst>
          </p:cNvPr>
          <p:cNvPicPr preferRelativeResize="0"/>
          <p:nvPr/>
        </p:nvPicPr>
        <p:blipFill>
          <a:blip r:embed="rId6"/>
          <a:srcRect/>
          <a:stretch/>
        </p:blipFill>
        <p:spPr>
          <a:xfrm>
            <a:off x="5432348" y="2574837"/>
            <a:ext cx="2819445" cy="205332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E0B019C1-CE24-15CD-8CFD-37B7AF555EB7}"/>
              </a:ext>
            </a:extLst>
          </p:cNvPr>
          <p:cNvSpPr/>
          <p:nvPr/>
        </p:nvSpPr>
        <p:spPr>
          <a:xfrm rot="21480000">
            <a:off x="181330" y="162145"/>
            <a:ext cx="309222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AB CONHECER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21"/>
          <p:cNvPicPr preferRelativeResize="0"/>
          <p:nvPr/>
        </p:nvPicPr>
        <p:blipFill>
          <a:blip r:embed="rId3"/>
          <a:srcRect/>
          <a:stretch/>
        </p:blipFill>
        <p:spPr>
          <a:xfrm>
            <a:off x="914410" y="3087063"/>
            <a:ext cx="2102473" cy="2550741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1"/>
          <p:cNvSpPr/>
          <p:nvPr/>
        </p:nvSpPr>
        <p:spPr>
          <a:xfrm>
            <a:off x="3480050" y="3717772"/>
            <a:ext cx="2181013" cy="104309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pt-BR" sz="2667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SAPO</a:t>
            </a:r>
            <a:endParaRPr sz="2400"/>
          </a:p>
        </p:txBody>
      </p:sp>
      <p:sp>
        <p:nvSpPr>
          <p:cNvPr id="214" name="Google Shape;214;p21"/>
          <p:cNvSpPr/>
          <p:nvPr/>
        </p:nvSpPr>
        <p:spPr>
          <a:xfrm>
            <a:off x="3977709" y="4594711"/>
            <a:ext cx="1232024" cy="1043093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FFC000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867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21"/>
          <p:cNvSpPr/>
          <p:nvPr/>
        </p:nvSpPr>
        <p:spPr>
          <a:xfrm rot="10800000">
            <a:off x="3931379" y="2840834"/>
            <a:ext cx="1278355" cy="1043093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FFC000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867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21"/>
          <p:cNvSpPr/>
          <p:nvPr/>
        </p:nvSpPr>
        <p:spPr>
          <a:xfrm>
            <a:off x="9214273" y="5591045"/>
            <a:ext cx="1882987" cy="70203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C91F8EC1-5272-A79C-1612-C9340397EA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l="473" r="473"/>
          <a:stretch/>
        </p:blipFill>
        <p:spPr bwMode="auto">
          <a:xfrm>
            <a:off x="5962013" y="3642951"/>
            <a:ext cx="2118024" cy="159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225;p34">
            <a:extLst>
              <a:ext uri="{FF2B5EF4-FFF2-40B4-BE49-F238E27FC236}">
                <a16:creationId xmlns:a16="http://schemas.microsoft.com/office/drawing/2014/main" id="{5D2C6EDA-EADE-065B-6B76-D2D907FE275B}"/>
              </a:ext>
            </a:extLst>
          </p:cNvPr>
          <p:cNvSpPr txBox="1"/>
          <p:nvPr/>
        </p:nvSpPr>
        <p:spPr>
          <a:xfrm>
            <a:off x="478367" y="1384017"/>
            <a:ext cx="11205632" cy="1354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00" b="1" dirty="0">
                <a:solidFill>
                  <a:srgbClr val="7030A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6. </a:t>
            </a:r>
            <a:r>
              <a:rPr lang="pt-BR" sz="2600" dirty="0">
                <a:solidFill>
                  <a:srgbClr val="231F2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OBSERVE A PALAVRA ABAIXO. TROQUE </a:t>
            </a:r>
            <a:r>
              <a:rPr lang="pt-BR" sz="26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LETRAS </a:t>
            </a:r>
            <a:r>
              <a:rPr lang="pt-BR" sz="26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pt-BR" sz="26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pt-BR" sz="26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pt-BR" sz="26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600" dirty="0">
                <a:solidFill>
                  <a:srgbClr val="231F2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DE LUGAR E VEJA QUAL PALAVRA FICOU. DEPOIS, A ESCREVA NA IMAGEM CORRESPONDENTE.</a:t>
            </a:r>
            <a:endParaRPr sz="2600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6DB9CAC2-9AB2-717E-FC0A-8784486F51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12717" y="2917602"/>
            <a:ext cx="3086100" cy="246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232;p34">
            <a:extLst>
              <a:ext uri="{FF2B5EF4-FFF2-40B4-BE49-F238E27FC236}">
                <a16:creationId xmlns:a16="http://schemas.microsoft.com/office/drawing/2014/main" id="{E7F564AB-0C2E-E043-1816-EEEF7BAF413D}"/>
              </a:ext>
            </a:extLst>
          </p:cNvPr>
          <p:cNvSpPr/>
          <p:nvPr/>
        </p:nvSpPr>
        <p:spPr>
          <a:xfrm>
            <a:off x="6077155" y="5640927"/>
            <a:ext cx="1882987" cy="70203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C5FC43AB-EA82-1BCE-08FA-49D990087D2F}"/>
              </a:ext>
            </a:extLst>
          </p:cNvPr>
          <p:cNvSpPr/>
          <p:nvPr/>
        </p:nvSpPr>
        <p:spPr>
          <a:xfrm rot="21480000">
            <a:off x="181194" y="154306"/>
            <a:ext cx="3541460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AB CONHECER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4"/>
          <p:cNvSpPr txBox="1"/>
          <p:nvPr/>
        </p:nvSpPr>
        <p:spPr>
          <a:xfrm>
            <a:off x="478367" y="1384017"/>
            <a:ext cx="11205632" cy="1354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00" b="1" dirty="0">
                <a:solidFill>
                  <a:srgbClr val="7030A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6. </a:t>
            </a:r>
            <a:r>
              <a:rPr lang="pt-BR" sz="2600" dirty="0">
                <a:solidFill>
                  <a:srgbClr val="231F2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OBSERVE A PALAVRA ABAIXO. TROQUE </a:t>
            </a:r>
            <a:r>
              <a:rPr lang="pt-BR" sz="26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LETRAS </a:t>
            </a:r>
            <a:r>
              <a:rPr lang="pt-BR" sz="26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pt-BR" sz="26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pt-BR" sz="26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pt-BR" sz="26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600" dirty="0">
                <a:solidFill>
                  <a:srgbClr val="231F2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DE LUGAR E VEJA QUAL PALAVRA FICOU. DEPOIS, A ESCREVA NA IMAGEM CORRESPONDENTE.</a:t>
            </a:r>
            <a:endParaRPr sz="2600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27" name="Google Shape;227;p34"/>
          <p:cNvSpPr/>
          <p:nvPr/>
        </p:nvSpPr>
        <p:spPr>
          <a:xfrm>
            <a:off x="3480050" y="3717772"/>
            <a:ext cx="2181013" cy="104309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pt-BR" sz="2667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SAPO</a:t>
            </a:r>
            <a:endParaRPr sz="2400"/>
          </a:p>
        </p:txBody>
      </p:sp>
      <p:sp>
        <p:nvSpPr>
          <p:cNvPr id="228" name="Google Shape;228;p34"/>
          <p:cNvSpPr/>
          <p:nvPr/>
        </p:nvSpPr>
        <p:spPr>
          <a:xfrm>
            <a:off x="3977709" y="4594711"/>
            <a:ext cx="1232024" cy="1043093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FFC000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867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34"/>
          <p:cNvSpPr/>
          <p:nvPr/>
        </p:nvSpPr>
        <p:spPr>
          <a:xfrm rot="10800000">
            <a:off x="3931379" y="2840834"/>
            <a:ext cx="1278355" cy="1043093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FFC000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867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34"/>
          <p:cNvSpPr/>
          <p:nvPr/>
        </p:nvSpPr>
        <p:spPr>
          <a:xfrm>
            <a:off x="6077155" y="5640927"/>
            <a:ext cx="1882987" cy="70203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pt-BR" sz="2667" b="1" dirty="0">
                <a:latin typeface="Arial"/>
                <a:ea typeface="Arial"/>
                <a:cs typeface="Arial"/>
                <a:sym typeface="Arial"/>
              </a:rPr>
              <a:t>SOPA</a:t>
            </a:r>
            <a:endParaRPr sz="2400" dirty="0"/>
          </a:p>
        </p:txBody>
      </p:sp>
      <p:pic>
        <p:nvPicPr>
          <p:cNvPr id="2" name="Google Shape;212;p21">
            <a:extLst>
              <a:ext uri="{FF2B5EF4-FFF2-40B4-BE49-F238E27FC236}">
                <a16:creationId xmlns:a16="http://schemas.microsoft.com/office/drawing/2014/main" id="{7CA90921-B261-CD5B-7090-268D16311F7F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914410" y="3087063"/>
            <a:ext cx="2102473" cy="255074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174AEA71-BB69-3450-4DC7-0B86F9D531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l="473" r="473"/>
          <a:stretch/>
        </p:blipFill>
        <p:spPr bwMode="auto">
          <a:xfrm>
            <a:off x="5962013" y="3642951"/>
            <a:ext cx="2118024" cy="159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9B03E001-AFA4-0CD6-FB4A-EFBA0B4515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12717" y="2917602"/>
            <a:ext cx="3086100" cy="246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127;p12">
            <a:extLst>
              <a:ext uri="{FF2B5EF4-FFF2-40B4-BE49-F238E27FC236}">
                <a16:creationId xmlns:a16="http://schemas.microsoft.com/office/drawing/2014/main" id="{7CA8ED99-187A-8E8F-B493-660AF63083D2}"/>
              </a:ext>
            </a:extLst>
          </p:cNvPr>
          <p:cNvSpPr txBox="1"/>
          <p:nvPr/>
        </p:nvSpPr>
        <p:spPr>
          <a:xfrm>
            <a:off x="9184640" y="402191"/>
            <a:ext cx="2492860" cy="5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r">
              <a:buClr>
                <a:srgbClr val="000000"/>
              </a:buClr>
              <a:buSzPts val="2600"/>
            </a:pPr>
            <a:r>
              <a:rPr lang="pt-BR" sz="28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219;p21">
            <a:extLst>
              <a:ext uri="{FF2B5EF4-FFF2-40B4-BE49-F238E27FC236}">
                <a16:creationId xmlns:a16="http://schemas.microsoft.com/office/drawing/2014/main" id="{D7376398-25FC-6A2F-7470-80F9643A718D}"/>
              </a:ext>
            </a:extLst>
          </p:cNvPr>
          <p:cNvSpPr/>
          <p:nvPr/>
        </p:nvSpPr>
        <p:spPr>
          <a:xfrm>
            <a:off x="9214273" y="5591045"/>
            <a:ext cx="1882987" cy="70203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332796B0-D0F2-411B-2152-090B4129AF7F}"/>
              </a:ext>
            </a:extLst>
          </p:cNvPr>
          <p:cNvSpPr/>
          <p:nvPr/>
        </p:nvSpPr>
        <p:spPr>
          <a:xfrm rot="21480000">
            <a:off x="181268" y="158558"/>
            <a:ext cx="3297814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AB CONHECER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49;p36">
            <a:extLst>
              <a:ext uri="{FF2B5EF4-FFF2-40B4-BE49-F238E27FC236}">
                <a16:creationId xmlns:a16="http://schemas.microsoft.com/office/drawing/2014/main" id="{A3FC3181-00FF-F464-207C-193F437E8435}"/>
              </a:ext>
            </a:extLst>
          </p:cNvPr>
          <p:cNvSpPr txBox="1"/>
          <p:nvPr/>
        </p:nvSpPr>
        <p:spPr>
          <a:xfrm>
            <a:off x="478368" y="1354216"/>
            <a:ext cx="11259819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00" b="1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7. </a:t>
            </a: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PINTE DA MESMA COR AS PALAVRAS QUE RIMEM.</a:t>
            </a:r>
            <a:endParaRPr sz="2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Google Shape;242;p35">
            <a:extLst>
              <a:ext uri="{FF2B5EF4-FFF2-40B4-BE49-F238E27FC236}">
                <a16:creationId xmlns:a16="http://schemas.microsoft.com/office/drawing/2014/main" id="{A2CA6F1E-0C29-6C68-C045-DEB870C8B06A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9060575" y="4160521"/>
            <a:ext cx="1502520" cy="182287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243;p35">
            <a:extLst>
              <a:ext uri="{FF2B5EF4-FFF2-40B4-BE49-F238E27FC236}">
                <a16:creationId xmlns:a16="http://schemas.microsoft.com/office/drawing/2014/main" id="{2AE328E7-5C7E-8C28-FFE8-DA70A3E32DCA}"/>
              </a:ext>
            </a:extLst>
          </p:cNvPr>
          <p:cNvPicPr preferRelativeResize="0"/>
          <p:nvPr/>
        </p:nvPicPr>
        <p:blipFill>
          <a:blip r:embed="rId4"/>
          <a:srcRect/>
          <a:stretch/>
        </p:blipFill>
        <p:spPr>
          <a:xfrm>
            <a:off x="8507306" y="1773447"/>
            <a:ext cx="2315753" cy="150402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250;p36">
            <a:extLst>
              <a:ext uri="{FF2B5EF4-FFF2-40B4-BE49-F238E27FC236}">
                <a16:creationId xmlns:a16="http://schemas.microsoft.com/office/drawing/2014/main" id="{003C523D-408F-E1CE-95E4-5E87800B47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1728646"/>
              </p:ext>
            </p:extLst>
          </p:nvPr>
        </p:nvGraphicFramePr>
        <p:xfrm>
          <a:off x="1165013" y="2934547"/>
          <a:ext cx="5689600" cy="23173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718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52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56533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>
                          <a:solidFill>
                            <a:schemeClr val="dk1"/>
                          </a:solidFill>
                        </a:rPr>
                        <a:t>À TOA</a:t>
                      </a:r>
                      <a:endParaRPr sz="2400"/>
                    </a:p>
                  </a:txBody>
                  <a:tcPr marL="121933" marR="121933" marT="60967" marB="60967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 dirty="0">
                          <a:solidFill>
                            <a:schemeClr val="dk1"/>
                          </a:solidFill>
                        </a:rPr>
                        <a:t>  BOA</a:t>
                      </a:r>
                      <a:endParaRPr sz="2400" dirty="0"/>
                    </a:p>
                  </a:txBody>
                  <a:tcPr marL="121933" marR="121933" marT="60967" marB="60967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900" u="none" strike="noStrike" cap="none"/>
                        <a:t>  </a:t>
                      </a:r>
                      <a:endParaRPr sz="240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>
                          <a:solidFill>
                            <a:schemeClr val="dk1"/>
                          </a:solidFill>
                        </a:rPr>
                        <a:t>  CHULÉ</a:t>
                      </a:r>
                      <a:endParaRPr sz="240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07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900" u="none" strike="noStrike" cap="none"/>
                        <a:t>      </a:t>
                      </a:r>
                      <a:r>
                        <a:rPr lang="pt-BR" sz="2700" u="none" strike="noStrike" cap="none"/>
                        <a:t>PÉ</a:t>
                      </a:r>
                      <a:endParaRPr sz="2400"/>
                    </a:p>
                  </a:txBody>
                  <a:tcPr marL="121933" marR="121933" marT="60967" marB="60967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900" u="none" strike="noStrike" cap="none"/>
                        <a:t>      </a:t>
                      </a:r>
                      <a:r>
                        <a:rPr lang="pt-BR" sz="2700" u="none" strike="noStrike" cap="none"/>
                        <a:t>JACARÉ</a:t>
                      </a:r>
                      <a:endParaRPr sz="2400"/>
                    </a:p>
                  </a:txBody>
                  <a:tcPr marL="121933" marR="121933" marT="60967" marB="60967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u="none" strike="noStrike" cap="none" dirty="0"/>
                        <a:t>   LAGOA</a:t>
                      </a:r>
                      <a:endParaRPr sz="2400" dirty="0"/>
                    </a:p>
                  </a:txBody>
                  <a:tcPr marL="121933" marR="121933" marT="60967" marB="60967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529E7E40-4CB7-5EEB-F566-8E81EC17A85F}"/>
              </a:ext>
            </a:extLst>
          </p:cNvPr>
          <p:cNvSpPr/>
          <p:nvPr/>
        </p:nvSpPr>
        <p:spPr>
          <a:xfrm rot="21480000">
            <a:off x="181224" y="156065"/>
            <a:ext cx="344069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AB CONHECER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6"/>
          <p:cNvSpPr txBox="1"/>
          <p:nvPr/>
        </p:nvSpPr>
        <p:spPr>
          <a:xfrm>
            <a:off x="478368" y="1354216"/>
            <a:ext cx="11259819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00" b="1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7. </a:t>
            </a: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PINTE DA MESMA COR AS PALAVRAS QUE RIMEM.</a:t>
            </a:r>
            <a:endParaRPr sz="2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50" name="Google Shape;250;p36"/>
          <p:cNvGraphicFramePr/>
          <p:nvPr/>
        </p:nvGraphicFramePr>
        <p:xfrm>
          <a:off x="1165013" y="2934547"/>
          <a:ext cx="5689600" cy="23173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718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52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56533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>
                          <a:solidFill>
                            <a:schemeClr val="dk1"/>
                          </a:solidFill>
                        </a:rPr>
                        <a:t>À TOA</a:t>
                      </a:r>
                      <a:endParaRPr sz="2400"/>
                    </a:p>
                  </a:txBody>
                  <a:tcPr marL="121933" marR="121933" marT="60967" marB="60967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D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 dirty="0">
                          <a:solidFill>
                            <a:schemeClr val="dk1"/>
                          </a:solidFill>
                        </a:rPr>
                        <a:t>  BOA</a:t>
                      </a:r>
                      <a:endParaRPr sz="2400" dirty="0"/>
                    </a:p>
                  </a:txBody>
                  <a:tcPr marL="121933" marR="121933" marT="60967" marB="60967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D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900" u="none" strike="noStrike" cap="none"/>
                        <a:t>  </a:t>
                      </a:r>
                      <a:endParaRPr sz="240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>
                          <a:solidFill>
                            <a:schemeClr val="dk1"/>
                          </a:solidFill>
                        </a:rPr>
                        <a:t>  CHULÉ</a:t>
                      </a:r>
                      <a:endParaRPr sz="2400"/>
                    </a:p>
                  </a:txBody>
                  <a:tcPr marL="121933" marR="121933" marT="60967" marB="60967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07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900" u="none" strike="noStrike" cap="none"/>
                        <a:t>      </a:t>
                      </a:r>
                      <a:r>
                        <a:rPr lang="pt-BR" sz="2700" u="none" strike="noStrike" cap="none"/>
                        <a:t>PÉ</a:t>
                      </a:r>
                      <a:endParaRPr sz="2400"/>
                    </a:p>
                  </a:txBody>
                  <a:tcPr marL="121933" marR="121933" marT="60967" marB="60967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D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900" u="none" strike="noStrike" cap="none"/>
                        <a:t>      </a:t>
                      </a:r>
                      <a:r>
                        <a:rPr lang="pt-BR" sz="2700" u="none" strike="noStrike" cap="none"/>
                        <a:t>JACARÉ</a:t>
                      </a:r>
                      <a:endParaRPr sz="2400"/>
                    </a:p>
                  </a:txBody>
                  <a:tcPr marL="121933" marR="121933" marT="60967" marB="60967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D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u="none" strike="noStrike" cap="none" dirty="0"/>
                        <a:t>   LAGOA</a:t>
                      </a:r>
                      <a:endParaRPr sz="2400" dirty="0"/>
                    </a:p>
                  </a:txBody>
                  <a:tcPr marL="121933" marR="121933" marT="60967" marB="60967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D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" name="Google Shape;242;p35">
            <a:extLst>
              <a:ext uri="{FF2B5EF4-FFF2-40B4-BE49-F238E27FC236}">
                <a16:creationId xmlns:a16="http://schemas.microsoft.com/office/drawing/2014/main" id="{63741116-482F-821D-4E31-7C04CE56E549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9060575" y="4160521"/>
            <a:ext cx="1502520" cy="18228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43;p35">
            <a:extLst>
              <a:ext uri="{FF2B5EF4-FFF2-40B4-BE49-F238E27FC236}">
                <a16:creationId xmlns:a16="http://schemas.microsoft.com/office/drawing/2014/main" id="{0961653D-9D7F-9459-A40D-EFEEBF994607}"/>
              </a:ext>
            </a:extLst>
          </p:cNvPr>
          <p:cNvPicPr preferRelativeResize="0"/>
          <p:nvPr/>
        </p:nvPicPr>
        <p:blipFill>
          <a:blip r:embed="rId4"/>
          <a:srcRect/>
          <a:stretch/>
        </p:blipFill>
        <p:spPr>
          <a:xfrm>
            <a:off x="8507306" y="1773447"/>
            <a:ext cx="2315753" cy="150402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27;p12">
            <a:extLst>
              <a:ext uri="{FF2B5EF4-FFF2-40B4-BE49-F238E27FC236}">
                <a16:creationId xmlns:a16="http://schemas.microsoft.com/office/drawing/2014/main" id="{EA3C95B6-36AC-1750-3CAF-D8D3F58617F3}"/>
              </a:ext>
            </a:extLst>
          </p:cNvPr>
          <p:cNvSpPr txBox="1"/>
          <p:nvPr/>
        </p:nvSpPr>
        <p:spPr>
          <a:xfrm>
            <a:off x="9184640" y="402191"/>
            <a:ext cx="2492860" cy="5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r">
              <a:buClr>
                <a:srgbClr val="000000"/>
              </a:buClr>
              <a:buSzPts val="2600"/>
            </a:pPr>
            <a:r>
              <a:rPr lang="pt-BR" sz="28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98A64809-9246-6784-98F2-26B520D82D90}"/>
              </a:ext>
            </a:extLst>
          </p:cNvPr>
          <p:cNvSpPr/>
          <p:nvPr/>
        </p:nvSpPr>
        <p:spPr>
          <a:xfrm rot="21480000">
            <a:off x="181449" y="168911"/>
            <a:ext cx="2704484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AB CONHECER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6"/>
          <p:cNvSpPr/>
          <p:nvPr/>
        </p:nvSpPr>
        <p:spPr>
          <a:xfrm>
            <a:off x="663787" y="2252053"/>
            <a:ext cx="3237653" cy="342081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1" name="Google Shape;261;p16"/>
          <p:cNvPicPr preferRelativeResize="0"/>
          <p:nvPr/>
        </p:nvPicPr>
        <p:blipFill>
          <a:blip r:embed="rId3"/>
          <a:srcRect/>
          <a:stretch/>
        </p:blipFill>
        <p:spPr>
          <a:xfrm>
            <a:off x="1433801" y="2687136"/>
            <a:ext cx="1502520" cy="1822873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16"/>
          <p:cNvSpPr txBox="1"/>
          <p:nvPr/>
        </p:nvSpPr>
        <p:spPr>
          <a:xfrm>
            <a:off x="1571413" y="4727806"/>
            <a:ext cx="2330027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SAPO</a:t>
            </a:r>
            <a:endParaRPr sz="2400" dirty="0"/>
          </a:p>
        </p:txBody>
      </p:sp>
      <p:sp>
        <p:nvSpPr>
          <p:cNvPr id="263" name="Google Shape;263;p16"/>
          <p:cNvSpPr/>
          <p:nvPr/>
        </p:nvSpPr>
        <p:spPr>
          <a:xfrm>
            <a:off x="4486611" y="2252049"/>
            <a:ext cx="3237653" cy="342081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1230176" indent="-288706" algn="ctr">
              <a:lnSpc>
                <a:spcPct val="90000"/>
              </a:lnSpc>
            </a:pPr>
            <a:r>
              <a:rPr lang="pt-BR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16"/>
          <p:cNvSpPr/>
          <p:nvPr/>
        </p:nvSpPr>
        <p:spPr>
          <a:xfrm>
            <a:off x="8309435" y="2252131"/>
            <a:ext cx="3237653" cy="342081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1230176" indent="-288706">
              <a:lnSpc>
                <a:spcPct val="90000"/>
              </a:lnSpc>
            </a:pPr>
            <a:r>
              <a:rPr lang="pt-BR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 SAPO TEM CHULÉ.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16"/>
          <p:cNvSpPr txBox="1"/>
          <p:nvPr/>
        </p:nvSpPr>
        <p:spPr>
          <a:xfrm>
            <a:off x="4755065" y="3496754"/>
            <a:ext cx="2817713" cy="1231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t-BR" sz="2667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SAPO TEM CHULÉ</a:t>
            </a:r>
            <a:r>
              <a:rPr lang="pt-BR" sz="2667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667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/>
            <a:endParaRPr sz="1867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16"/>
          <p:cNvSpPr txBox="1"/>
          <p:nvPr/>
        </p:nvSpPr>
        <p:spPr>
          <a:xfrm>
            <a:off x="8451675" y="3496754"/>
            <a:ext cx="2953173" cy="1354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t-BR" sz="2667" dirty="0"/>
              <a:t>EXISTEM 2 ANIMAIS NA LAGOA.</a:t>
            </a:r>
            <a:endParaRPr lang="pt-BR" sz="1867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271;p37">
            <a:extLst>
              <a:ext uri="{FF2B5EF4-FFF2-40B4-BE49-F238E27FC236}">
                <a16:creationId xmlns:a16="http://schemas.microsoft.com/office/drawing/2014/main" id="{D23C7A99-79C3-4EEF-4409-F087D665580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8367" y="1276121"/>
            <a:ext cx="11566876" cy="64629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spAutoFit/>
          </a:bodyPr>
          <a:lstStyle/>
          <a:p>
            <a:r>
              <a:rPr lang="pt-BR" sz="2600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2600" dirty="0">
                <a:solidFill>
                  <a:srgbClr val="7030A0"/>
                </a:solidFill>
              </a:rPr>
              <a:t>8. </a:t>
            </a:r>
            <a:r>
              <a:rPr lang="pt-BR" sz="2600" b="0" dirty="0">
                <a:solidFill>
                  <a:srgbClr val="231F20"/>
                </a:solidFill>
              </a:rPr>
              <a:t>PINTE O QUADRO NO QUAL APAREÇAM SOMENTE LETRAS.</a:t>
            </a:r>
            <a:endParaRPr sz="2600" b="0" dirty="0"/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C614AC88-84E1-A0E0-6B6F-898846C805BE}"/>
              </a:ext>
            </a:extLst>
          </p:cNvPr>
          <p:cNvSpPr/>
          <p:nvPr/>
        </p:nvSpPr>
        <p:spPr>
          <a:xfrm rot="21480000">
            <a:off x="181368" y="164263"/>
            <a:ext cx="2970878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AB CONHECER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7"/>
          <p:cNvSpPr txBox="1">
            <a:spLocks noGrp="1"/>
          </p:cNvSpPr>
          <p:nvPr>
            <p:ph type="title"/>
          </p:nvPr>
        </p:nvSpPr>
        <p:spPr>
          <a:xfrm>
            <a:off x="478367" y="1276121"/>
            <a:ext cx="11566876" cy="64629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spAutoFit/>
          </a:bodyPr>
          <a:lstStyle/>
          <a:p>
            <a:r>
              <a:rPr lang="pt-BR" sz="2600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2600" dirty="0">
                <a:solidFill>
                  <a:srgbClr val="7030A0"/>
                </a:solidFill>
              </a:rPr>
              <a:t>8. </a:t>
            </a:r>
            <a:r>
              <a:rPr lang="pt-BR" sz="2600" b="0" dirty="0">
                <a:solidFill>
                  <a:srgbClr val="231F20"/>
                </a:solidFill>
              </a:rPr>
              <a:t>PINTE O QUADRO NO QUAL APAREÇAM SOMENTE LETRAS.</a:t>
            </a:r>
            <a:endParaRPr sz="2600" b="0" dirty="0"/>
          </a:p>
        </p:txBody>
      </p:sp>
      <p:sp>
        <p:nvSpPr>
          <p:cNvPr id="273" name="Google Shape;273;p37"/>
          <p:cNvSpPr/>
          <p:nvPr/>
        </p:nvSpPr>
        <p:spPr>
          <a:xfrm>
            <a:off x="663787" y="2252053"/>
            <a:ext cx="3237653" cy="342081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4" name="Google Shape;274;p37"/>
          <p:cNvPicPr preferRelativeResize="0"/>
          <p:nvPr/>
        </p:nvPicPr>
        <p:blipFill>
          <a:blip r:embed="rId3"/>
          <a:srcRect/>
          <a:stretch/>
        </p:blipFill>
        <p:spPr>
          <a:xfrm>
            <a:off x="1433801" y="2687136"/>
            <a:ext cx="1502520" cy="1822873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37"/>
          <p:cNvSpPr txBox="1"/>
          <p:nvPr/>
        </p:nvSpPr>
        <p:spPr>
          <a:xfrm>
            <a:off x="1487835" y="4754900"/>
            <a:ext cx="2330027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SAPO</a:t>
            </a:r>
            <a:endParaRPr sz="2400"/>
          </a:p>
        </p:txBody>
      </p:sp>
      <p:sp>
        <p:nvSpPr>
          <p:cNvPr id="276" name="Google Shape;276;p37"/>
          <p:cNvSpPr/>
          <p:nvPr/>
        </p:nvSpPr>
        <p:spPr>
          <a:xfrm>
            <a:off x="4477173" y="2252053"/>
            <a:ext cx="3237653" cy="3420815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1230176" indent="-288706" algn="ctr">
              <a:lnSpc>
                <a:spcPct val="90000"/>
              </a:lnSpc>
            </a:pPr>
            <a:endParaRPr sz="24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37"/>
          <p:cNvSpPr/>
          <p:nvPr/>
        </p:nvSpPr>
        <p:spPr>
          <a:xfrm>
            <a:off x="8309435" y="2252131"/>
            <a:ext cx="3237653" cy="342081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1230176" indent="-288706">
              <a:lnSpc>
                <a:spcPct val="90000"/>
              </a:lnSpc>
            </a:pPr>
            <a:r>
              <a:rPr lang="pt-BR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 SAPO TEM CHULÉ.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37"/>
          <p:cNvSpPr txBox="1"/>
          <p:nvPr/>
        </p:nvSpPr>
        <p:spPr>
          <a:xfrm>
            <a:off x="4567892" y="3473709"/>
            <a:ext cx="3056216" cy="1231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t-BR" sz="2667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SAPO TEM CHULÉ</a:t>
            </a:r>
            <a:r>
              <a:rPr lang="pt-BR" sz="2667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667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/>
            <a:endParaRPr sz="1867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266;p16">
            <a:extLst>
              <a:ext uri="{FF2B5EF4-FFF2-40B4-BE49-F238E27FC236}">
                <a16:creationId xmlns:a16="http://schemas.microsoft.com/office/drawing/2014/main" id="{50B554CE-FBA9-CDBE-0E8C-FFD7999B20AC}"/>
              </a:ext>
            </a:extLst>
          </p:cNvPr>
          <p:cNvSpPr txBox="1"/>
          <p:nvPr/>
        </p:nvSpPr>
        <p:spPr>
          <a:xfrm>
            <a:off x="8451675" y="3496754"/>
            <a:ext cx="2953173" cy="1354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t-BR" sz="2667" dirty="0"/>
              <a:t>EXISTEM 2 ANIMAIS NA LAGOA.</a:t>
            </a:r>
            <a:endParaRPr lang="pt-BR" sz="1867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127;p12">
            <a:extLst>
              <a:ext uri="{FF2B5EF4-FFF2-40B4-BE49-F238E27FC236}">
                <a16:creationId xmlns:a16="http://schemas.microsoft.com/office/drawing/2014/main" id="{51C37DD2-C37D-5CC7-CEDD-EA650ACAC68F}"/>
              </a:ext>
            </a:extLst>
          </p:cNvPr>
          <p:cNvSpPr txBox="1"/>
          <p:nvPr/>
        </p:nvSpPr>
        <p:spPr>
          <a:xfrm>
            <a:off x="9184640" y="402191"/>
            <a:ext cx="2492860" cy="5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r">
              <a:buClr>
                <a:srgbClr val="000000"/>
              </a:buClr>
              <a:buSzPts val="2600"/>
            </a:pPr>
            <a:r>
              <a:rPr lang="pt-BR" sz="28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E38CE55A-02CF-9EE2-CB82-54EF2D4ED998}"/>
              </a:ext>
            </a:extLst>
          </p:cNvPr>
          <p:cNvSpPr/>
          <p:nvPr/>
        </p:nvSpPr>
        <p:spPr>
          <a:xfrm rot="21480000">
            <a:off x="181259" y="158024"/>
            <a:ext cx="3328388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AB CONHECER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oogle Shape;211;p3">
            <a:extLst>
              <a:ext uri="{FF2B5EF4-FFF2-40B4-BE49-F238E27FC236}">
                <a16:creationId xmlns:a16="http://schemas.microsoft.com/office/drawing/2014/main" id="{38C78B53-A296-98BC-F220-4F0FBC0916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1981628"/>
              </p:ext>
            </p:extLst>
          </p:nvPr>
        </p:nvGraphicFramePr>
        <p:xfrm>
          <a:off x="699680" y="1384952"/>
          <a:ext cx="10948617" cy="4968296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6745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6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87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08759">
                  <a:extLst>
                    <a:ext uri="{9D8B030D-6E8A-4147-A177-3AD203B41FA5}">
                      <a16:colId xmlns:a16="http://schemas.microsoft.com/office/drawing/2014/main" val="899373166"/>
                    </a:ext>
                  </a:extLst>
                </a:gridCol>
              </a:tblGrid>
              <a:tr h="775042">
                <a:tc>
                  <a:txBody>
                    <a:bodyPr/>
                    <a:lstStyle/>
                    <a:p>
                      <a:pPr marL="247650" marR="23495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1" u="none" strike="noStrike" cap="none" dirty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NOME</a:t>
                      </a:r>
                      <a:endParaRPr sz="2700" u="none" strike="noStrike" cap="none" dirty="0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4489D"/>
                    </a:solidFill>
                  </a:tcPr>
                </a:tc>
                <a:tc>
                  <a:txBody>
                    <a:bodyPr/>
                    <a:lstStyle/>
                    <a:p>
                      <a:pPr marL="6604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1" u="none" strike="noStrike" cap="none" dirty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LETRA INICIAL</a:t>
                      </a:r>
                      <a:endParaRPr sz="2700" u="none" strike="noStrike" cap="none" dirty="0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4489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u="none" strike="noStrike" cap="none" dirty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r>
                        <a:rPr lang="pt-BR" sz="2700" b="1" u="none" strike="noStrike" cap="none" dirty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LETRA FINAL</a:t>
                      </a:r>
                      <a:endParaRPr sz="2700" u="none" strike="noStrike" cap="none" dirty="0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4489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700" b="1" u="none" strike="noStrike" cap="none" dirty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QUANTIDADE DE LETRAS</a:t>
                      </a:r>
                      <a:endParaRPr lang="pt-BR" sz="2700" u="none" strike="noStrike" cap="none" dirty="0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4489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39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33" marR="121933" marT="60967" marB="60967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BR"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33" marR="121933" marT="60967" marB="60967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33" marR="121933" marT="60967" marB="60967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33" marR="121933" marT="60967" marB="60967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39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33" marR="121933" marT="60967" marB="60967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BR"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33" marR="121933" marT="60967" marB="60967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33" marR="121933" marT="60967" marB="60967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33" marR="121933" marT="60967" marB="60967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5366524"/>
                  </a:ext>
                </a:extLst>
              </a:tr>
              <a:tr h="37739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33" marR="121933" marT="60967" marB="60967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BR"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33" marR="121933" marT="60967" marB="60967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33" marR="121933" marT="60967" marB="60967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33" marR="121933" marT="60967" marB="60967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694037"/>
                  </a:ext>
                </a:extLst>
              </a:tr>
              <a:tr h="37739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33" marR="121933" marT="60967" marB="60967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BR"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33" marR="121933" marT="60967" marB="60967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33" marR="121933" marT="60967" marB="60967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33" marR="121933" marT="60967" marB="60967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Google Shape;304;p39">
            <a:extLst>
              <a:ext uri="{FF2B5EF4-FFF2-40B4-BE49-F238E27FC236}">
                <a16:creationId xmlns:a16="http://schemas.microsoft.com/office/drawing/2014/main" id="{F00124E3-A491-E815-C045-7F7EA5BA0E46}"/>
              </a:ext>
            </a:extLst>
          </p:cNvPr>
          <p:cNvSpPr txBox="1"/>
          <p:nvPr/>
        </p:nvSpPr>
        <p:spPr>
          <a:xfrm>
            <a:off x="1744105" y="2493509"/>
            <a:ext cx="1918297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SAPATO</a:t>
            </a:r>
            <a:endParaRPr sz="2400"/>
          </a:p>
        </p:txBody>
      </p:sp>
      <p:sp>
        <p:nvSpPr>
          <p:cNvPr id="9" name="Google Shape;306;p39">
            <a:extLst>
              <a:ext uri="{FF2B5EF4-FFF2-40B4-BE49-F238E27FC236}">
                <a16:creationId xmlns:a16="http://schemas.microsoft.com/office/drawing/2014/main" id="{7EDBCB6F-C251-EDB8-2179-7B95793956D3}"/>
              </a:ext>
            </a:extLst>
          </p:cNvPr>
          <p:cNvSpPr txBox="1"/>
          <p:nvPr/>
        </p:nvSpPr>
        <p:spPr>
          <a:xfrm>
            <a:off x="1923126" y="3548279"/>
            <a:ext cx="1538992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SOPA</a:t>
            </a:r>
            <a:endParaRPr sz="2400"/>
          </a:p>
        </p:txBody>
      </p:sp>
      <p:sp>
        <p:nvSpPr>
          <p:cNvPr id="10" name="Google Shape;307;p39">
            <a:extLst>
              <a:ext uri="{FF2B5EF4-FFF2-40B4-BE49-F238E27FC236}">
                <a16:creationId xmlns:a16="http://schemas.microsoft.com/office/drawing/2014/main" id="{2D9E87EE-BFF8-08B7-5AEE-71E52350E8FF}"/>
              </a:ext>
            </a:extLst>
          </p:cNvPr>
          <p:cNvSpPr txBox="1"/>
          <p:nvPr/>
        </p:nvSpPr>
        <p:spPr>
          <a:xfrm>
            <a:off x="1717211" y="4642943"/>
            <a:ext cx="1395307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SUCO</a:t>
            </a:r>
            <a:endParaRPr sz="2400" dirty="0"/>
          </a:p>
        </p:txBody>
      </p:sp>
      <p:sp>
        <p:nvSpPr>
          <p:cNvPr id="11" name="Google Shape;309;p39">
            <a:extLst>
              <a:ext uri="{FF2B5EF4-FFF2-40B4-BE49-F238E27FC236}">
                <a16:creationId xmlns:a16="http://schemas.microsoft.com/office/drawing/2014/main" id="{49D3DA91-B892-87B7-3AC4-2FE10562CCD5}"/>
              </a:ext>
            </a:extLst>
          </p:cNvPr>
          <p:cNvSpPr txBox="1"/>
          <p:nvPr/>
        </p:nvSpPr>
        <p:spPr>
          <a:xfrm>
            <a:off x="1674279" y="5610633"/>
            <a:ext cx="1652693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SACOLA</a:t>
            </a:r>
            <a:endParaRPr sz="2400" dirty="0"/>
          </a:p>
        </p:txBody>
      </p:sp>
      <p:pic>
        <p:nvPicPr>
          <p:cNvPr id="12" name="Google Shape;288;p38">
            <a:extLst>
              <a:ext uri="{FF2B5EF4-FFF2-40B4-BE49-F238E27FC236}">
                <a16:creationId xmlns:a16="http://schemas.microsoft.com/office/drawing/2014/main" id="{0203DB21-AA7A-C185-7DB3-9C67B5487DF0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844384" y="2394707"/>
            <a:ext cx="1025632" cy="715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293;p38">
            <a:extLst>
              <a:ext uri="{FF2B5EF4-FFF2-40B4-BE49-F238E27FC236}">
                <a16:creationId xmlns:a16="http://schemas.microsoft.com/office/drawing/2014/main" id="{DFFBA4AB-36F0-87D8-C6BB-29267F9336BC}"/>
              </a:ext>
            </a:extLst>
          </p:cNvPr>
          <p:cNvPicPr preferRelativeResize="0"/>
          <p:nvPr/>
        </p:nvPicPr>
        <p:blipFill>
          <a:blip r:embed="rId4"/>
          <a:srcRect/>
          <a:stretch/>
        </p:blipFill>
        <p:spPr>
          <a:xfrm>
            <a:off x="851019" y="5449414"/>
            <a:ext cx="763624" cy="763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295;p38">
            <a:extLst>
              <a:ext uri="{FF2B5EF4-FFF2-40B4-BE49-F238E27FC236}">
                <a16:creationId xmlns:a16="http://schemas.microsoft.com/office/drawing/2014/main" id="{DA3AF45E-05B8-D24A-9168-FBCFAD644E53}"/>
              </a:ext>
            </a:extLst>
          </p:cNvPr>
          <p:cNvPicPr preferRelativeResize="0"/>
          <p:nvPr/>
        </p:nvPicPr>
        <p:blipFill>
          <a:blip r:embed="rId5"/>
          <a:srcRect/>
          <a:stretch/>
        </p:blipFill>
        <p:spPr>
          <a:xfrm>
            <a:off x="844384" y="4408444"/>
            <a:ext cx="665793" cy="868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0A9632D7-330C-8123-C3B9-B284FCDEF3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 l="473" r="473"/>
          <a:stretch/>
        </p:blipFill>
        <p:spPr bwMode="auto">
          <a:xfrm>
            <a:off x="692640" y="3225536"/>
            <a:ext cx="1305300" cy="982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Google Shape;301;p39">
            <a:extLst>
              <a:ext uri="{FF2B5EF4-FFF2-40B4-BE49-F238E27FC236}">
                <a16:creationId xmlns:a16="http://schemas.microsoft.com/office/drawing/2014/main" id="{1C330AD1-DFDC-B5D9-5ECA-A8C372172217}"/>
              </a:ext>
            </a:extLst>
          </p:cNvPr>
          <p:cNvSpPr txBox="1"/>
          <p:nvPr/>
        </p:nvSpPr>
        <p:spPr>
          <a:xfrm>
            <a:off x="699680" y="789554"/>
            <a:ext cx="9886104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00" b="1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9. </a:t>
            </a: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PREENCHA A TABELA</a:t>
            </a:r>
            <a:r>
              <a:rPr lang="pt-BR" sz="2600" dirty="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F9EB3E06-8E62-5E6B-D8E4-AC3A882B2884}"/>
              </a:ext>
            </a:extLst>
          </p:cNvPr>
          <p:cNvSpPr/>
          <p:nvPr/>
        </p:nvSpPr>
        <p:spPr>
          <a:xfrm rot="21480000">
            <a:off x="181316" y="161290"/>
            <a:ext cx="3141250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AB CONHECER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9bff5210c6_0_217"/>
          <p:cNvSpPr txBox="1">
            <a:spLocks noGrp="1"/>
          </p:cNvSpPr>
          <p:nvPr>
            <p:ph type="body" idx="1"/>
          </p:nvPr>
        </p:nvSpPr>
        <p:spPr>
          <a:xfrm>
            <a:off x="6282085" y="871660"/>
            <a:ext cx="5668312" cy="52031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342000" indent="-342000">
              <a:spcAft>
                <a:spcPts val="1200"/>
              </a:spcAft>
              <a:buSzPct val="80000"/>
              <a:buFont typeface="Fonte do Sistema Regular"/>
              <a:buChar char="●"/>
            </a:pP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RECONHECER A ESTRUTURA DOS TEXTOS (POEMA).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342000" indent="-342000">
              <a:spcAft>
                <a:spcPts val="1200"/>
              </a:spcAft>
              <a:buSzPct val="80000"/>
              <a:buFont typeface="Fonte do Sistema Regular"/>
              <a:buChar char="●"/>
            </a:pP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IDENTIFICAR OS RECURSOS POÉTICOS UTILIZADOS (RIMAS).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342000" indent="-342000">
              <a:spcAft>
                <a:spcPts val="1200"/>
              </a:spcAft>
              <a:buSzPct val="80000"/>
              <a:buFont typeface="Fonte do Sistema Regular"/>
              <a:buChar char="●"/>
            </a:pP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PARTICIPAR DE LEITURA DE POEMA.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342000" indent="-342000">
              <a:spcAft>
                <a:spcPts val="1200"/>
              </a:spcAft>
              <a:buSzPct val="80000"/>
              <a:buFont typeface="Fonte do Sistema Regular"/>
              <a:buChar char="●"/>
            </a:pP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IDENTIFICAR PALAVRAS QUE RIMAM.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342000" indent="-342000">
              <a:spcAft>
                <a:spcPts val="1200"/>
              </a:spcAft>
              <a:buSzPct val="80000"/>
              <a:buFont typeface="Fonte do Sistema Regular"/>
              <a:buChar char="●"/>
            </a:pP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RECONHECER O NÚMERO DE PALAVRAS EM FRASES.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342000" indent="-342000">
              <a:spcAft>
                <a:spcPts val="1200"/>
              </a:spcAft>
              <a:buSzPct val="80000"/>
              <a:buFont typeface="Fonte do Sistema Regular"/>
              <a:buChar char="●"/>
            </a:pPr>
            <a:endParaRPr sz="2600" dirty="0"/>
          </a:p>
        </p:txBody>
      </p:sp>
      <p:sp>
        <p:nvSpPr>
          <p:cNvPr id="80" name="Google Shape;80;g29bff5210c6_0_217"/>
          <p:cNvSpPr txBox="1">
            <a:spLocks noGrp="1"/>
          </p:cNvSpPr>
          <p:nvPr>
            <p:ph type="body" idx="2"/>
          </p:nvPr>
        </p:nvSpPr>
        <p:spPr>
          <a:xfrm>
            <a:off x="579167" y="901156"/>
            <a:ext cx="5184400" cy="4960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342000" indent="-342000">
              <a:spcAft>
                <a:spcPts val="1200"/>
              </a:spcAft>
              <a:buSzPct val="80000"/>
              <a:buFont typeface="Fonte do Sistema Regular"/>
              <a:buChar char="●"/>
            </a:pPr>
            <a:r>
              <a:rPr lang="pt-BR" sz="2600" dirty="0"/>
              <a:t>LEITURA DE POEMA.</a:t>
            </a:r>
            <a:endParaRPr sz="2600" dirty="0"/>
          </a:p>
          <a:p>
            <a:pPr marL="342000" indent="-342000">
              <a:spcAft>
                <a:spcPts val="1200"/>
              </a:spcAft>
              <a:buSzPct val="80000"/>
              <a:buFont typeface="Fonte do Sistema Regular"/>
              <a:buChar char="●"/>
            </a:pPr>
            <a:r>
              <a:rPr lang="pt-BR" sz="2600" dirty="0"/>
              <a:t>ALFABETO.</a:t>
            </a:r>
            <a:endParaRPr sz="2600" dirty="0"/>
          </a:p>
          <a:p>
            <a:pPr marL="342000" indent="-342000">
              <a:spcAft>
                <a:spcPts val="1200"/>
              </a:spcAft>
              <a:buSzPct val="80000"/>
              <a:buFont typeface="Fonte do Sistema Regular"/>
              <a:buChar char="●"/>
            </a:pPr>
            <a:r>
              <a:rPr lang="pt-BR" sz="2600" dirty="0"/>
              <a:t>SISTEMA DE ESCRITA ALFABÉTICA.</a:t>
            </a:r>
            <a:endParaRPr sz="2600" dirty="0"/>
          </a:p>
          <a:p>
            <a:pPr marL="342000" indent="-342000">
              <a:spcAft>
                <a:spcPts val="1200"/>
              </a:spcAft>
              <a:buSzPct val="80000"/>
              <a:buFont typeface="Fonte do Sistema Regular"/>
              <a:buChar char="●"/>
            </a:pPr>
            <a:endParaRPr sz="2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oogle Shape;211;p3">
            <a:extLst>
              <a:ext uri="{FF2B5EF4-FFF2-40B4-BE49-F238E27FC236}">
                <a16:creationId xmlns:a16="http://schemas.microsoft.com/office/drawing/2014/main" id="{C2BDD493-46CF-10CB-AEE1-49C2CCCE76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638585"/>
              </p:ext>
            </p:extLst>
          </p:nvPr>
        </p:nvGraphicFramePr>
        <p:xfrm>
          <a:off x="699680" y="1384952"/>
          <a:ext cx="10948617" cy="4968296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6745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6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87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08759">
                  <a:extLst>
                    <a:ext uri="{9D8B030D-6E8A-4147-A177-3AD203B41FA5}">
                      <a16:colId xmlns:a16="http://schemas.microsoft.com/office/drawing/2014/main" val="899373166"/>
                    </a:ext>
                  </a:extLst>
                </a:gridCol>
              </a:tblGrid>
              <a:tr h="775042">
                <a:tc>
                  <a:txBody>
                    <a:bodyPr/>
                    <a:lstStyle/>
                    <a:p>
                      <a:pPr marL="247650" marR="23495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1" u="none" strike="noStrike" cap="none" dirty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NOME</a:t>
                      </a:r>
                      <a:endParaRPr sz="2700" u="none" strike="noStrike" cap="none" dirty="0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4489D"/>
                    </a:solidFill>
                  </a:tcPr>
                </a:tc>
                <a:tc>
                  <a:txBody>
                    <a:bodyPr/>
                    <a:lstStyle/>
                    <a:p>
                      <a:pPr marL="6604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1" u="none" strike="noStrike" cap="none" dirty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LETRA INICIAL</a:t>
                      </a:r>
                      <a:endParaRPr sz="2700" u="none" strike="noStrike" cap="none" dirty="0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4489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u="none" strike="noStrike" cap="none" dirty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r>
                        <a:rPr lang="pt-BR" sz="2700" b="1" u="none" strike="noStrike" cap="none" dirty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LETRA FINAL</a:t>
                      </a:r>
                      <a:endParaRPr sz="2700" u="none" strike="noStrike" cap="none" dirty="0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4489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700" b="1" u="none" strike="noStrike" cap="none" dirty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QUANTIDADE DE LETRAS</a:t>
                      </a:r>
                      <a:endParaRPr lang="pt-BR" sz="2700" u="none" strike="noStrike" cap="none" dirty="0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4489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39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33" marR="121933" marT="60967" marB="60967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BR"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33" marR="121933" marT="60967" marB="60967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33" marR="121933" marT="60967" marB="60967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33" marR="121933" marT="60967" marB="60967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39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33" marR="121933" marT="60967" marB="60967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BR"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33" marR="121933" marT="60967" marB="60967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33" marR="121933" marT="60967" marB="60967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33" marR="121933" marT="60967" marB="60967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5366524"/>
                  </a:ext>
                </a:extLst>
              </a:tr>
              <a:tr h="37739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33" marR="121933" marT="60967" marB="60967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BR"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33" marR="121933" marT="60967" marB="60967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33" marR="121933" marT="60967" marB="60967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33" marR="121933" marT="60967" marB="60967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694037"/>
                  </a:ext>
                </a:extLst>
              </a:tr>
              <a:tr h="37739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33" marR="121933" marT="60967" marB="60967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BR"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33" marR="121933" marT="60967" marB="60967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33" marR="121933" marT="60967" marB="60967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33" marR="121933" marT="60967" marB="60967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01" name="Google Shape;301;p39"/>
          <p:cNvSpPr txBox="1"/>
          <p:nvPr/>
        </p:nvSpPr>
        <p:spPr>
          <a:xfrm>
            <a:off x="699680" y="789554"/>
            <a:ext cx="9886104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00" b="1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9. </a:t>
            </a: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PREENCHA A TABELA</a:t>
            </a:r>
            <a:r>
              <a:rPr lang="pt-BR" sz="2600" dirty="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39"/>
          <p:cNvSpPr txBox="1"/>
          <p:nvPr/>
        </p:nvSpPr>
        <p:spPr>
          <a:xfrm>
            <a:off x="1744105" y="2493509"/>
            <a:ext cx="1918297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SAPATO</a:t>
            </a:r>
            <a:endParaRPr sz="2400"/>
          </a:p>
        </p:txBody>
      </p:sp>
      <p:sp>
        <p:nvSpPr>
          <p:cNvPr id="306" name="Google Shape;306;p39"/>
          <p:cNvSpPr txBox="1"/>
          <p:nvPr/>
        </p:nvSpPr>
        <p:spPr>
          <a:xfrm>
            <a:off x="1923126" y="3548279"/>
            <a:ext cx="1538992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SOPA</a:t>
            </a:r>
            <a:endParaRPr sz="2400"/>
          </a:p>
        </p:txBody>
      </p:sp>
      <p:sp>
        <p:nvSpPr>
          <p:cNvPr id="307" name="Google Shape;307;p39"/>
          <p:cNvSpPr txBox="1"/>
          <p:nvPr/>
        </p:nvSpPr>
        <p:spPr>
          <a:xfrm>
            <a:off x="1717211" y="4642943"/>
            <a:ext cx="1395307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SUCO</a:t>
            </a:r>
            <a:endParaRPr sz="2400" dirty="0"/>
          </a:p>
        </p:txBody>
      </p:sp>
      <p:sp>
        <p:nvSpPr>
          <p:cNvPr id="309" name="Google Shape;309;p39"/>
          <p:cNvSpPr txBox="1"/>
          <p:nvPr/>
        </p:nvSpPr>
        <p:spPr>
          <a:xfrm>
            <a:off x="1674279" y="5610633"/>
            <a:ext cx="1652693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SACOLA</a:t>
            </a:r>
            <a:endParaRPr sz="2400" dirty="0"/>
          </a:p>
        </p:txBody>
      </p:sp>
      <p:sp>
        <p:nvSpPr>
          <p:cNvPr id="311" name="Google Shape;311;p39"/>
          <p:cNvSpPr txBox="1"/>
          <p:nvPr/>
        </p:nvSpPr>
        <p:spPr>
          <a:xfrm>
            <a:off x="4516073" y="2642155"/>
            <a:ext cx="1544320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b="1" dirty="0">
                <a:latin typeface="Arial"/>
                <a:ea typeface="Arial"/>
                <a:cs typeface="Arial"/>
                <a:sym typeface="Arial"/>
              </a:rPr>
              <a:t>S</a:t>
            </a:r>
            <a:endParaRPr sz="2400" dirty="0"/>
          </a:p>
        </p:txBody>
      </p:sp>
      <p:sp>
        <p:nvSpPr>
          <p:cNvPr id="312" name="Google Shape;312;p39"/>
          <p:cNvSpPr txBox="1"/>
          <p:nvPr/>
        </p:nvSpPr>
        <p:spPr>
          <a:xfrm>
            <a:off x="7198160" y="2571414"/>
            <a:ext cx="1544320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b="1">
                <a:latin typeface="Arial"/>
                <a:ea typeface="Arial"/>
                <a:cs typeface="Arial"/>
                <a:sym typeface="Arial"/>
              </a:rPr>
              <a:t>O</a:t>
            </a:r>
            <a:endParaRPr sz="2400"/>
          </a:p>
        </p:txBody>
      </p:sp>
      <p:sp>
        <p:nvSpPr>
          <p:cNvPr id="313" name="Google Shape;313;p39"/>
          <p:cNvSpPr txBox="1"/>
          <p:nvPr/>
        </p:nvSpPr>
        <p:spPr>
          <a:xfrm>
            <a:off x="9900701" y="2576810"/>
            <a:ext cx="1544320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b="1">
                <a:latin typeface="Arial"/>
                <a:ea typeface="Arial"/>
                <a:cs typeface="Arial"/>
                <a:sym typeface="Arial"/>
              </a:rPr>
              <a:t>6</a:t>
            </a:r>
            <a:endParaRPr sz="2400"/>
          </a:p>
        </p:txBody>
      </p:sp>
      <p:sp>
        <p:nvSpPr>
          <p:cNvPr id="317" name="Google Shape;317;p39"/>
          <p:cNvSpPr txBox="1"/>
          <p:nvPr/>
        </p:nvSpPr>
        <p:spPr>
          <a:xfrm>
            <a:off x="7198160" y="3554764"/>
            <a:ext cx="1544320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b="1" dirty="0">
                <a:latin typeface="Arial"/>
                <a:ea typeface="Arial"/>
                <a:cs typeface="Arial"/>
                <a:sym typeface="Arial"/>
              </a:rPr>
              <a:t>A</a:t>
            </a:r>
            <a:endParaRPr sz="2400" dirty="0"/>
          </a:p>
        </p:txBody>
      </p:sp>
      <p:sp>
        <p:nvSpPr>
          <p:cNvPr id="318" name="Google Shape;318;p39"/>
          <p:cNvSpPr txBox="1"/>
          <p:nvPr/>
        </p:nvSpPr>
        <p:spPr>
          <a:xfrm>
            <a:off x="7186820" y="4623207"/>
            <a:ext cx="1544320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b="1" dirty="0">
                <a:latin typeface="Arial"/>
                <a:ea typeface="Arial"/>
                <a:cs typeface="Arial"/>
                <a:sym typeface="Arial"/>
              </a:rPr>
              <a:t>O</a:t>
            </a:r>
            <a:endParaRPr sz="2400" dirty="0"/>
          </a:p>
        </p:txBody>
      </p:sp>
      <p:sp>
        <p:nvSpPr>
          <p:cNvPr id="319" name="Google Shape;319;p39"/>
          <p:cNvSpPr txBox="1"/>
          <p:nvPr/>
        </p:nvSpPr>
        <p:spPr>
          <a:xfrm>
            <a:off x="7198160" y="5599039"/>
            <a:ext cx="1544320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b="1" dirty="0">
                <a:latin typeface="Arial"/>
                <a:ea typeface="Arial"/>
                <a:cs typeface="Arial"/>
                <a:sym typeface="Arial"/>
              </a:rPr>
              <a:t>A</a:t>
            </a:r>
            <a:endParaRPr sz="2400" dirty="0"/>
          </a:p>
        </p:txBody>
      </p:sp>
      <p:sp>
        <p:nvSpPr>
          <p:cNvPr id="320" name="Google Shape;320;p39"/>
          <p:cNvSpPr txBox="1"/>
          <p:nvPr/>
        </p:nvSpPr>
        <p:spPr>
          <a:xfrm>
            <a:off x="9926368" y="5666566"/>
            <a:ext cx="1544320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b="1" dirty="0">
                <a:latin typeface="Arial"/>
                <a:ea typeface="Arial"/>
                <a:cs typeface="Arial"/>
                <a:sym typeface="Arial"/>
              </a:rPr>
              <a:t>6</a:t>
            </a:r>
            <a:endParaRPr sz="2400" dirty="0"/>
          </a:p>
        </p:txBody>
      </p:sp>
      <p:sp>
        <p:nvSpPr>
          <p:cNvPr id="321" name="Google Shape;321;p39"/>
          <p:cNvSpPr txBox="1"/>
          <p:nvPr/>
        </p:nvSpPr>
        <p:spPr>
          <a:xfrm>
            <a:off x="9927639" y="3579848"/>
            <a:ext cx="1544320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b="1">
                <a:latin typeface="Arial"/>
                <a:ea typeface="Arial"/>
                <a:cs typeface="Arial"/>
                <a:sym typeface="Arial"/>
              </a:rPr>
              <a:t>4</a:t>
            </a:r>
            <a:endParaRPr sz="2400"/>
          </a:p>
        </p:txBody>
      </p:sp>
      <p:sp>
        <p:nvSpPr>
          <p:cNvPr id="322" name="Google Shape;322;p39"/>
          <p:cNvSpPr txBox="1"/>
          <p:nvPr/>
        </p:nvSpPr>
        <p:spPr>
          <a:xfrm>
            <a:off x="9926368" y="4623207"/>
            <a:ext cx="1544320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b="1">
                <a:latin typeface="Arial"/>
                <a:ea typeface="Arial"/>
                <a:cs typeface="Arial"/>
                <a:sym typeface="Arial"/>
              </a:rPr>
              <a:t>4</a:t>
            </a:r>
            <a:endParaRPr sz="2400"/>
          </a:p>
        </p:txBody>
      </p:sp>
      <p:pic>
        <p:nvPicPr>
          <p:cNvPr id="2" name="Google Shape;288;p38">
            <a:extLst>
              <a:ext uri="{FF2B5EF4-FFF2-40B4-BE49-F238E27FC236}">
                <a16:creationId xmlns:a16="http://schemas.microsoft.com/office/drawing/2014/main" id="{87B12B9A-C942-1285-B196-90277B562823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844384" y="2394707"/>
            <a:ext cx="1025632" cy="715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93;p38">
            <a:extLst>
              <a:ext uri="{FF2B5EF4-FFF2-40B4-BE49-F238E27FC236}">
                <a16:creationId xmlns:a16="http://schemas.microsoft.com/office/drawing/2014/main" id="{A7055C6C-FA82-ADCE-AEBF-A16CB2010C58}"/>
              </a:ext>
            </a:extLst>
          </p:cNvPr>
          <p:cNvPicPr preferRelativeResize="0"/>
          <p:nvPr/>
        </p:nvPicPr>
        <p:blipFill>
          <a:blip r:embed="rId4"/>
          <a:srcRect/>
          <a:stretch/>
        </p:blipFill>
        <p:spPr>
          <a:xfrm>
            <a:off x="851019" y="5449414"/>
            <a:ext cx="763624" cy="763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95;p38">
            <a:extLst>
              <a:ext uri="{FF2B5EF4-FFF2-40B4-BE49-F238E27FC236}">
                <a16:creationId xmlns:a16="http://schemas.microsoft.com/office/drawing/2014/main" id="{5B10C154-EC20-B724-E1CB-73F576EBF691}"/>
              </a:ext>
            </a:extLst>
          </p:cNvPr>
          <p:cNvPicPr preferRelativeResize="0"/>
          <p:nvPr/>
        </p:nvPicPr>
        <p:blipFill>
          <a:blip r:embed="rId5"/>
          <a:srcRect/>
          <a:stretch/>
        </p:blipFill>
        <p:spPr>
          <a:xfrm>
            <a:off x="844384" y="4408444"/>
            <a:ext cx="665793" cy="868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1D1D5AD-DEDB-32EF-97ED-1D461BC331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 l="473" r="473"/>
          <a:stretch/>
        </p:blipFill>
        <p:spPr bwMode="auto">
          <a:xfrm>
            <a:off x="692640" y="3225536"/>
            <a:ext cx="1305300" cy="982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Google Shape;127;p12">
            <a:extLst>
              <a:ext uri="{FF2B5EF4-FFF2-40B4-BE49-F238E27FC236}">
                <a16:creationId xmlns:a16="http://schemas.microsoft.com/office/drawing/2014/main" id="{7FC91CEC-C6BD-9DD9-3E7D-E6F1FB9FA6F3}"/>
              </a:ext>
            </a:extLst>
          </p:cNvPr>
          <p:cNvSpPr txBox="1"/>
          <p:nvPr/>
        </p:nvSpPr>
        <p:spPr>
          <a:xfrm>
            <a:off x="9184640" y="402191"/>
            <a:ext cx="2492860" cy="5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r">
              <a:buClr>
                <a:srgbClr val="000000"/>
              </a:buClr>
              <a:buSzPts val="2600"/>
            </a:pPr>
            <a:r>
              <a:rPr lang="pt-BR" sz="28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311;p39">
            <a:extLst>
              <a:ext uri="{FF2B5EF4-FFF2-40B4-BE49-F238E27FC236}">
                <a16:creationId xmlns:a16="http://schemas.microsoft.com/office/drawing/2014/main" id="{D41E9666-58CE-8FCD-1C3D-B5EB5E28BF75}"/>
              </a:ext>
            </a:extLst>
          </p:cNvPr>
          <p:cNvSpPr txBox="1"/>
          <p:nvPr/>
        </p:nvSpPr>
        <p:spPr>
          <a:xfrm>
            <a:off x="4516073" y="3556555"/>
            <a:ext cx="1544320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b="1" dirty="0">
                <a:latin typeface="Arial"/>
                <a:ea typeface="Arial"/>
                <a:cs typeface="Arial"/>
                <a:sym typeface="Arial"/>
              </a:rPr>
              <a:t>S</a:t>
            </a:r>
            <a:endParaRPr sz="2400" dirty="0"/>
          </a:p>
        </p:txBody>
      </p:sp>
      <p:sp>
        <p:nvSpPr>
          <p:cNvPr id="10" name="Google Shape;311;p39">
            <a:extLst>
              <a:ext uri="{FF2B5EF4-FFF2-40B4-BE49-F238E27FC236}">
                <a16:creationId xmlns:a16="http://schemas.microsoft.com/office/drawing/2014/main" id="{84647366-7CA3-88F3-D9C0-A79F3D09AAB1}"/>
              </a:ext>
            </a:extLst>
          </p:cNvPr>
          <p:cNvSpPr txBox="1"/>
          <p:nvPr/>
        </p:nvSpPr>
        <p:spPr>
          <a:xfrm>
            <a:off x="4516073" y="4576973"/>
            <a:ext cx="1544320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b="1" dirty="0">
                <a:latin typeface="Arial"/>
                <a:ea typeface="Arial"/>
                <a:cs typeface="Arial"/>
                <a:sym typeface="Arial"/>
              </a:rPr>
              <a:t>S</a:t>
            </a:r>
            <a:endParaRPr sz="2400" dirty="0"/>
          </a:p>
        </p:txBody>
      </p:sp>
      <p:sp>
        <p:nvSpPr>
          <p:cNvPr id="11" name="Google Shape;311;p39">
            <a:extLst>
              <a:ext uri="{FF2B5EF4-FFF2-40B4-BE49-F238E27FC236}">
                <a16:creationId xmlns:a16="http://schemas.microsoft.com/office/drawing/2014/main" id="{1EC7C330-E969-26E9-F168-767D49949C71}"/>
              </a:ext>
            </a:extLst>
          </p:cNvPr>
          <p:cNvSpPr txBox="1"/>
          <p:nvPr/>
        </p:nvSpPr>
        <p:spPr>
          <a:xfrm>
            <a:off x="4516073" y="5610642"/>
            <a:ext cx="1544320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b="1" dirty="0">
                <a:latin typeface="Arial"/>
                <a:ea typeface="Arial"/>
                <a:cs typeface="Arial"/>
                <a:sym typeface="Arial"/>
              </a:rPr>
              <a:t>S</a:t>
            </a:r>
            <a:endParaRPr sz="2400" dirty="0"/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4B73B480-715C-2A67-6269-04279093D594}"/>
              </a:ext>
            </a:extLst>
          </p:cNvPr>
          <p:cNvSpPr/>
          <p:nvPr/>
        </p:nvSpPr>
        <p:spPr>
          <a:xfrm rot="21480000">
            <a:off x="181271" y="158730"/>
            <a:ext cx="3287931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AB CONHECER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44"/>
          <p:cNvSpPr txBox="1">
            <a:spLocks noGrp="1"/>
          </p:cNvSpPr>
          <p:nvPr>
            <p:ph type="title"/>
          </p:nvPr>
        </p:nvSpPr>
        <p:spPr>
          <a:xfrm>
            <a:off x="543416" y="1073902"/>
            <a:ext cx="11105033" cy="110551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spAutoFit/>
          </a:bodyPr>
          <a:lstStyle/>
          <a:p>
            <a:pPr>
              <a:spcBef>
                <a:spcPts val="340"/>
              </a:spcBef>
              <a:buClr>
                <a:srgbClr val="D2232A"/>
              </a:buClr>
              <a:buSzPts val="1200"/>
            </a:pPr>
            <a:r>
              <a:rPr lang="pt-BR" sz="2600" dirty="0">
                <a:solidFill>
                  <a:srgbClr val="7030A0"/>
                </a:solidFill>
              </a:rPr>
              <a:t>10. </a:t>
            </a:r>
            <a:r>
              <a:rPr lang="pt-BR" sz="2600" b="0" dirty="0">
                <a:solidFill>
                  <a:srgbClr val="231F20"/>
                </a:solidFill>
              </a:rPr>
              <a:t>PENSE E ESCREVA, DA MELHOR MANEIRA, UMA PALAVRA COM A LETRA </a:t>
            </a:r>
            <a:r>
              <a:rPr lang="pt-BR" sz="2600" dirty="0">
                <a:solidFill>
                  <a:srgbClr val="231F20"/>
                </a:solidFill>
              </a:rPr>
              <a:t>S</a:t>
            </a:r>
            <a:r>
              <a:rPr lang="pt-BR" sz="2600" b="0" dirty="0">
                <a:solidFill>
                  <a:srgbClr val="231F20"/>
                </a:solidFill>
              </a:rPr>
              <a:t> DE </a:t>
            </a:r>
            <a:r>
              <a:rPr lang="pt-BR" sz="2600" dirty="0">
                <a:solidFill>
                  <a:srgbClr val="231F20"/>
                </a:solidFill>
              </a:rPr>
              <a:t>SAPO</a:t>
            </a:r>
            <a:r>
              <a:rPr lang="pt-BR" sz="2600" b="0" dirty="0">
                <a:solidFill>
                  <a:srgbClr val="231F20"/>
                </a:solidFill>
              </a:rPr>
              <a:t>.</a:t>
            </a:r>
            <a:endParaRPr sz="2600" b="0" dirty="0"/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C41378C8-7706-6500-0619-F1E5E3F05ACE}"/>
              </a:ext>
            </a:extLst>
          </p:cNvPr>
          <p:cNvGrpSpPr/>
          <p:nvPr/>
        </p:nvGrpSpPr>
        <p:grpSpPr>
          <a:xfrm>
            <a:off x="9126495" y="559376"/>
            <a:ext cx="2521954" cy="381348"/>
            <a:chOff x="386196" y="3083838"/>
            <a:chExt cx="2521954" cy="381348"/>
          </a:xfrm>
        </p:grpSpPr>
        <p:sp>
          <p:nvSpPr>
            <p:cNvPr id="6" name="CaixaDeTexto 7">
              <a:extLst>
                <a:ext uri="{FF2B5EF4-FFF2-40B4-BE49-F238E27FC236}">
                  <a16:creationId xmlns:a16="http://schemas.microsoft.com/office/drawing/2014/main" id="{B4CC7BAE-40D0-8E85-2560-D7D06CF04022}"/>
                </a:ext>
              </a:extLst>
            </p:cNvPr>
            <p:cNvSpPr txBox="1"/>
            <p:nvPr/>
          </p:nvSpPr>
          <p:spPr>
            <a:xfrm>
              <a:off x="480005" y="3162231"/>
              <a:ext cx="2428145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TODO MUNDO ESCREVE</a:t>
              </a:r>
            </a:p>
          </p:txBody>
        </p:sp>
        <p:pic>
          <p:nvPicPr>
            <p:cNvPr id="7" name="Gráfico 3">
              <a:extLst>
                <a:ext uri="{FF2B5EF4-FFF2-40B4-BE49-F238E27FC236}">
                  <a16:creationId xmlns:a16="http://schemas.microsoft.com/office/drawing/2014/main" id="{0C1EA234-61AF-F928-4630-60CA86BC57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330210">
              <a:off x="386196" y="3083838"/>
              <a:ext cx="446924" cy="335193"/>
            </a:xfrm>
            <a:prstGeom prst="rect">
              <a:avLst/>
            </a:prstGeom>
          </p:spPr>
        </p:pic>
      </p:grpSp>
      <p:sp>
        <p:nvSpPr>
          <p:cNvPr id="8" name="Google Shape;341;p40">
            <a:extLst>
              <a:ext uri="{FF2B5EF4-FFF2-40B4-BE49-F238E27FC236}">
                <a16:creationId xmlns:a16="http://schemas.microsoft.com/office/drawing/2014/main" id="{E2481AAC-FA03-88F7-0741-93AB58EA731E}"/>
              </a:ext>
            </a:extLst>
          </p:cNvPr>
          <p:cNvSpPr/>
          <p:nvPr/>
        </p:nvSpPr>
        <p:spPr>
          <a:xfrm>
            <a:off x="982065" y="2438400"/>
            <a:ext cx="10227733" cy="330538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EABC12D1-CEE1-7A86-3E30-C73D6BBCB9C9}"/>
              </a:ext>
            </a:extLst>
          </p:cNvPr>
          <p:cNvSpPr/>
          <p:nvPr/>
        </p:nvSpPr>
        <p:spPr>
          <a:xfrm rot="21480000">
            <a:off x="184155" y="130299"/>
            <a:ext cx="4913854" cy="683105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GOSTAR DE ESCREVER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40"/>
          <p:cNvSpPr/>
          <p:nvPr/>
        </p:nvSpPr>
        <p:spPr>
          <a:xfrm>
            <a:off x="982065" y="2438400"/>
            <a:ext cx="10227733" cy="330538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40"/>
          <p:cNvSpPr txBox="1"/>
          <p:nvPr/>
        </p:nvSpPr>
        <p:spPr>
          <a:xfrm>
            <a:off x="4022012" y="3725124"/>
            <a:ext cx="6388697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RESPOSTA PESSOAL.</a:t>
            </a:r>
            <a:endParaRPr sz="2400" dirty="0"/>
          </a:p>
        </p:txBody>
      </p:sp>
      <p:sp>
        <p:nvSpPr>
          <p:cNvPr id="8" name="Google Shape;329;p44">
            <a:extLst>
              <a:ext uri="{FF2B5EF4-FFF2-40B4-BE49-F238E27FC236}">
                <a16:creationId xmlns:a16="http://schemas.microsoft.com/office/drawing/2014/main" id="{D5982FF1-7829-AEB8-524B-3C56F66D6D4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43416" y="1073902"/>
            <a:ext cx="11105033" cy="110551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spAutoFit/>
          </a:bodyPr>
          <a:lstStyle/>
          <a:p>
            <a:pPr>
              <a:spcBef>
                <a:spcPts val="340"/>
              </a:spcBef>
              <a:buClr>
                <a:srgbClr val="D2232A"/>
              </a:buClr>
              <a:buSzPts val="1200"/>
            </a:pPr>
            <a:r>
              <a:rPr lang="pt-BR" sz="2600" dirty="0">
                <a:solidFill>
                  <a:srgbClr val="7030A0"/>
                </a:solidFill>
              </a:rPr>
              <a:t>10. </a:t>
            </a:r>
            <a:r>
              <a:rPr lang="pt-BR" sz="2600" b="0" dirty="0">
                <a:solidFill>
                  <a:srgbClr val="231F20"/>
                </a:solidFill>
              </a:rPr>
              <a:t>PENSE E ESCREVA, DA MELHOR MANEIRA, UMA PALAVRA COM A LETRA </a:t>
            </a:r>
            <a:r>
              <a:rPr lang="pt-BR" sz="2600" dirty="0">
                <a:solidFill>
                  <a:srgbClr val="231F20"/>
                </a:solidFill>
              </a:rPr>
              <a:t>S</a:t>
            </a:r>
            <a:r>
              <a:rPr lang="pt-BR" sz="2600" b="0" dirty="0">
                <a:solidFill>
                  <a:srgbClr val="231F20"/>
                </a:solidFill>
              </a:rPr>
              <a:t> DE </a:t>
            </a:r>
            <a:r>
              <a:rPr lang="pt-BR" sz="2600" dirty="0">
                <a:solidFill>
                  <a:srgbClr val="231F20"/>
                </a:solidFill>
              </a:rPr>
              <a:t>SAPO</a:t>
            </a:r>
            <a:r>
              <a:rPr lang="pt-BR" sz="2600" b="0" dirty="0">
                <a:solidFill>
                  <a:srgbClr val="231F20"/>
                </a:solidFill>
              </a:rPr>
              <a:t>.</a:t>
            </a:r>
            <a:endParaRPr sz="2600" b="0" dirty="0"/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2FD09289-63DD-12E9-AAD6-DA07957F4047}"/>
              </a:ext>
            </a:extLst>
          </p:cNvPr>
          <p:cNvGrpSpPr/>
          <p:nvPr/>
        </p:nvGrpSpPr>
        <p:grpSpPr>
          <a:xfrm>
            <a:off x="9126495" y="559376"/>
            <a:ext cx="2521954" cy="381348"/>
            <a:chOff x="386196" y="3083838"/>
            <a:chExt cx="2521954" cy="381348"/>
          </a:xfrm>
        </p:grpSpPr>
        <p:sp>
          <p:nvSpPr>
            <p:cNvPr id="10" name="CaixaDeTexto 7">
              <a:extLst>
                <a:ext uri="{FF2B5EF4-FFF2-40B4-BE49-F238E27FC236}">
                  <a16:creationId xmlns:a16="http://schemas.microsoft.com/office/drawing/2014/main" id="{9B6B10DF-69E8-DC19-1A5F-4DD7DF8CBC19}"/>
                </a:ext>
              </a:extLst>
            </p:cNvPr>
            <p:cNvSpPr txBox="1"/>
            <p:nvPr/>
          </p:nvSpPr>
          <p:spPr>
            <a:xfrm>
              <a:off x="480005" y="3162231"/>
              <a:ext cx="2428145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TODO MUNDO ESCREVE</a:t>
              </a:r>
            </a:p>
          </p:txBody>
        </p:sp>
        <p:pic>
          <p:nvPicPr>
            <p:cNvPr id="11" name="Gráfico 3">
              <a:extLst>
                <a:ext uri="{FF2B5EF4-FFF2-40B4-BE49-F238E27FC236}">
                  <a16:creationId xmlns:a16="http://schemas.microsoft.com/office/drawing/2014/main" id="{A6869BE2-87B3-2F2C-9176-4E48AEEBC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330210">
              <a:off x="386196" y="3083838"/>
              <a:ext cx="446924" cy="335193"/>
            </a:xfrm>
            <a:prstGeom prst="rect">
              <a:avLst/>
            </a:prstGeom>
          </p:spPr>
        </p:pic>
      </p:grpSp>
      <p:sp>
        <p:nvSpPr>
          <p:cNvPr id="12" name="Google Shape;127;p12">
            <a:extLst>
              <a:ext uri="{FF2B5EF4-FFF2-40B4-BE49-F238E27FC236}">
                <a16:creationId xmlns:a16="http://schemas.microsoft.com/office/drawing/2014/main" id="{34771500-8B51-E647-8554-C0D68174E78C}"/>
              </a:ext>
            </a:extLst>
          </p:cNvPr>
          <p:cNvSpPr txBox="1"/>
          <p:nvPr/>
        </p:nvSpPr>
        <p:spPr>
          <a:xfrm>
            <a:off x="6488080" y="537951"/>
            <a:ext cx="2492860" cy="5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r">
              <a:buClr>
                <a:srgbClr val="000000"/>
              </a:buClr>
              <a:buSzPts val="2600"/>
            </a:pPr>
            <a:r>
              <a:rPr lang="pt-BR" sz="28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68C90775-AB50-D1AC-1086-77A75B1F2A02}"/>
              </a:ext>
            </a:extLst>
          </p:cNvPr>
          <p:cNvSpPr/>
          <p:nvPr/>
        </p:nvSpPr>
        <p:spPr>
          <a:xfrm rot="21480000">
            <a:off x="186364" y="129868"/>
            <a:ext cx="4936366" cy="810157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GOSTAR DE ESCREVER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41"/>
          <p:cNvSpPr txBox="1">
            <a:spLocks noGrp="1"/>
          </p:cNvSpPr>
          <p:nvPr>
            <p:ph type="title"/>
          </p:nvPr>
        </p:nvSpPr>
        <p:spPr>
          <a:xfrm>
            <a:off x="512000" y="1123614"/>
            <a:ext cx="11168000" cy="1046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spAutoFit/>
          </a:bodyPr>
          <a:lstStyle/>
          <a:p>
            <a:r>
              <a:rPr lang="pt-BR" sz="2600" dirty="0">
                <a:solidFill>
                  <a:srgbClr val="7030A0"/>
                </a:solidFill>
              </a:rPr>
              <a:t>11. </a:t>
            </a:r>
            <a:r>
              <a:rPr lang="pt-BR" sz="2600" b="0" dirty="0">
                <a:solidFill>
                  <a:schemeClr val="tx1"/>
                </a:solidFill>
              </a:rPr>
              <a:t>ESCREVA CADA PALAVRA DA FRASE EM CADA UM DOS QUADRINHOS ABAIXO.</a:t>
            </a:r>
            <a:endParaRPr sz="2600" b="0" dirty="0">
              <a:solidFill>
                <a:schemeClr val="tx1"/>
              </a:solidFill>
            </a:endParaRP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521DEE2E-B460-7331-A917-5550D8358802}"/>
              </a:ext>
            </a:extLst>
          </p:cNvPr>
          <p:cNvGrpSpPr/>
          <p:nvPr/>
        </p:nvGrpSpPr>
        <p:grpSpPr>
          <a:xfrm>
            <a:off x="9126495" y="559376"/>
            <a:ext cx="2521954" cy="381348"/>
            <a:chOff x="386196" y="3083838"/>
            <a:chExt cx="2521954" cy="381348"/>
          </a:xfrm>
        </p:grpSpPr>
        <p:sp>
          <p:nvSpPr>
            <p:cNvPr id="6" name="CaixaDeTexto 7">
              <a:extLst>
                <a:ext uri="{FF2B5EF4-FFF2-40B4-BE49-F238E27FC236}">
                  <a16:creationId xmlns:a16="http://schemas.microsoft.com/office/drawing/2014/main" id="{3B973CEE-9749-9E01-2511-FB8902482C23}"/>
                </a:ext>
              </a:extLst>
            </p:cNvPr>
            <p:cNvSpPr txBox="1"/>
            <p:nvPr/>
          </p:nvSpPr>
          <p:spPr>
            <a:xfrm>
              <a:off x="480005" y="3162231"/>
              <a:ext cx="2428145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TODO MUNDO ESCREVE</a:t>
              </a:r>
            </a:p>
          </p:txBody>
        </p:sp>
        <p:pic>
          <p:nvPicPr>
            <p:cNvPr id="7" name="Gráfico 3">
              <a:extLst>
                <a:ext uri="{FF2B5EF4-FFF2-40B4-BE49-F238E27FC236}">
                  <a16:creationId xmlns:a16="http://schemas.microsoft.com/office/drawing/2014/main" id="{1866A2CA-08B4-F7C0-F1EA-D0836B57C9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330210">
              <a:off x="386196" y="3083838"/>
              <a:ext cx="446924" cy="335193"/>
            </a:xfrm>
            <a:prstGeom prst="rect">
              <a:avLst/>
            </a:prstGeom>
          </p:spPr>
        </p:pic>
      </p:grpSp>
      <p:sp>
        <p:nvSpPr>
          <p:cNvPr id="9" name="Google Shape;365;p42">
            <a:extLst>
              <a:ext uri="{FF2B5EF4-FFF2-40B4-BE49-F238E27FC236}">
                <a16:creationId xmlns:a16="http://schemas.microsoft.com/office/drawing/2014/main" id="{9158B00D-342D-3B27-25B7-22AD3315045D}"/>
              </a:ext>
            </a:extLst>
          </p:cNvPr>
          <p:cNvSpPr/>
          <p:nvPr/>
        </p:nvSpPr>
        <p:spPr>
          <a:xfrm>
            <a:off x="1197073" y="2511784"/>
            <a:ext cx="9569888" cy="104309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pt-BR" sz="2667" dirty="0">
                <a:solidFill>
                  <a:schemeClr val="dk1"/>
                </a:solidFill>
              </a:rPr>
              <a:t>O SAPO NÃO LAVA O PÉ.</a:t>
            </a:r>
            <a:endParaRPr sz="2667" dirty="0">
              <a:solidFill>
                <a:schemeClr val="dk1"/>
              </a:solidFill>
            </a:endParaRPr>
          </a:p>
        </p:txBody>
      </p:sp>
      <p:sp>
        <p:nvSpPr>
          <p:cNvPr id="10" name="Google Shape;366;p42">
            <a:extLst>
              <a:ext uri="{FF2B5EF4-FFF2-40B4-BE49-F238E27FC236}">
                <a16:creationId xmlns:a16="http://schemas.microsoft.com/office/drawing/2014/main" id="{FD8AFB9B-F013-EAD8-7878-F667792F51E0}"/>
              </a:ext>
            </a:extLst>
          </p:cNvPr>
          <p:cNvSpPr/>
          <p:nvPr/>
        </p:nvSpPr>
        <p:spPr>
          <a:xfrm>
            <a:off x="1197073" y="4111413"/>
            <a:ext cx="1029547" cy="90762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667">
              <a:solidFill>
                <a:schemeClr val="dk1"/>
              </a:solidFill>
            </a:endParaRPr>
          </a:p>
        </p:txBody>
      </p:sp>
      <p:sp>
        <p:nvSpPr>
          <p:cNvPr id="11" name="Google Shape;367;p42">
            <a:extLst>
              <a:ext uri="{FF2B5EF4-FFF2-40B4-BE49-F238E27FC236}">
                <a16:creationId xmlns:a16="http://schemas.microsoft.com/office/drawing/2014/main" id="{171FD69D-591F-F17B-2F7E-F55EC54CBF25}"/>
              </a:ext>
            </a:extLst>
          </p:cNvPr>
          <p:cNvSpPr/>
          <p:nvPr/>
        </p:nvSpPr>
        <p:spPr>
          <a:xfrm>
            <a:off x="2577249" y="4111413"/>
            <a:ext cx="1660911" cy="90762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667">
              <a:solidFill>
                <a:schemeClr val="dk1"/>
              </a:solidFill>
            </a:endParaRPr>
          </a:p>
        </p:txBody>
      </p:sp>
      <p:sp>
        <p:nvSpPr>
          <p:cNvPr id="12" name="Google Shape;368;p42">
            <a:extLst>
              <a:ext uri="{FF2B5EF4-FFF2-40B4-BE49-F238E27FC236}">
                <a16:creationId xmlns:a16="http://schemas.microsoft.com/office/drawing/2014/main" id="{270B5268-1483-D4EC-033B-10A1CA740585}"/>
              </a:ext>
            </a:extLst>
          </p:cNvPr>
          <p:cNvSpPr/>
          <p:nvPr/>
        </p:nvSpPr>
        <p:spPr>
          <a:xfrm>
            <a:off x="4507043" y="4114291"/>
            <a:ext cx="1411483" cy="90762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667">
              <a:solidFill>
                <a:schemeClr val="dk1"/>
              </a:solidFill>
            </a:endParaRPr>
          </a:p>
        </p:txBody>
      </p:sp>
      <p:sp>
        <p:nvSpPr>
          <p:cNvPr id="13" name="Google Shape;369;p42">
            <a:extLst>
              <a:ext uri="{FF2B5EF4-FFF2-40B4-BE49-F238E27FC236}">
                <a16:creationId xmlns:a16="http://schemas.microsoft.com/office/drawing/2014/main" id="{E695FF48-6500-8555-C97A-0C4CBD01F8A2}"/>
              </a:ext>
            </a:extLst>
          </p:cNvPr>
          <p:cNvSpPr/>
          <p:nvPr/>
        </p:nvSpPr>
        <p:spPr>
          <a:xfrm>
            <a:off x="6263697" y="4081708"/>
            <a:ext cx="1660911" cy="90762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667">
              <a:solidFill>
                <a:schemeClr val="dk1"/>
              </a:solidFill>
            </a:endParaRPr>
          </a:p>
        </p:txBody>
      </p:sp>
      <p:sp>
        <p:nvSpPr>
          <p:cNvPr id="14" name="Google Shape;370;p42">
            <a:extLst>
              <a:ext uri="{FF2B5EF4-FFF2-40B4-BE49-F238E27FC236}">
                <a16:creationId xmlns:a16="http://schemas.microsoft.com/office/drawing/2014/main" id="{5D44791A-6736-EE1B-202F-EC2B6B7BADE6}"/>
              </a:ext>
            </a:extLst>
          </p:cNvPr>
          <p:cNvSpPr/>
          <p:nvPr/>
        </p:nvSpPr>
        <p:spPr>
          <a:xfrm>
            <a:off x="8269778" y="4062056"/>
            <a:ext cx="872637" cy="90762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667">
              <a:solidFill>
                <a:schemeClr val="dk1"/>
              </a:solidFill>
            </a:endParaRPr>
          </a:p>
        </p:txBody>
      </p:sp>
      <p:sp>
        <p:nvSpPr>
          <p:cNvPr id="15" name="Google Shape;371;p42">
            <a:extLst>
              <a:ext uri="{FF2B5EF4-FFF2-40B4-BE49-F238E27FC236}">
                <a16:creationId xmlns:a16="http://schemas.microsoft.com/office/drawing/2014/main" id="{2BA02AE2-F2D0-D9D7-DE53-86A3709FEC65}"/>
              </a:ext>
            </a:extLst>
          </p:cNvPr>
          <p:cNvSpPr/>
          <p:nvPr/>
        </p:nvSpPr>
        <p:spPr>
          <a:xfrm>
            <a:off x="9548194" y="4062056"/>
            <a:ext cx="1160001" cy="90762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667">
              <a:solidFill>
                <a:schemeClr val="dk1"/>
              </a:solidFill>
            </a:endParaRP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229BEF72-42CA-5104-84B9-F121378452F9}"/>
              </a:ext>
            </a:extLst>
          </p:cNvPr>
          <p:cNvSpPr/>
          <p:nvPr/>
        </p:nvSpPr>
        <p:spPr>
          <a:xfrm rot="21480000">
            <a:off x="185908" y="132832"/>
            <a:ext cx="4766987" cy="781025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GOSTAR DE ESCREVER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42"/>
          <p:cNvSpPr/>
          <p:nvPr/>
        </p:nvSpPr>
        <p:spPr>
          <a:xfrm>
            <a:off x="1197073" y="2511784"/>
            <a:ext cx="9569888" cy="104309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pt-BR" sz="2667" dirty="0">
                <a:solidFill>
                  <a:schemeClr val="dk1"/>
                </a:solidFill>
              </a:rPr>
              <a:t>O SAPO NÃO LAVA O PÉ.</a:t>
            </a:r>
            <a:endParaRPr sz="2667" dirty="0">
              <a:solidFill>
                <a:schemeClr val="dk1"/>
              </a:solidFill>
            </a:endParaRPr>
          </a:p>
        </p:txBody>
      </p:sp>
      <p:sp>
        <p:nvSpPr>
          <p:cNvPr id="366" name="Google Shape;366;p42"/>
          <p:cNvSpPr/>
          <p:nvPr/>
        </p:nvSpPr>
        <p:spPr>
          <a:xfrm>
            <a:off x="1197073" y="4111413"/>
            <a:ext cx="1029547" cy="90762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667">
              <a:solidFill>
                <a:schemeClr val="dk1"/>
              </a:solidFill>
            </a:endParaRPr>
          </a:p>
        </p:txBody>
      </p:sp>
      <p:sp>
        <p:nvSpPr>
          <p:cNvPr id="367" name="Google Shape;367;p42"/>
          <p:cNvSpPr/>
          <p:nvPr/>
        </p:nvSpPr>
        <p:spPr>
          <a:xfrm>
            <a:off x="2577249" y="4111413"/>
            <a:ext cx="1660911" cy="90762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667">
              <a:solidFill>
                <a:schemeClr val="dk1"/>
              </a:solidFill>
            </a:endParaRPr>
          </a:p>
        </p:txBody>
      </p:sp>
      <p:sp>
        <p:nvSpPr>
          <p:cNvPr id="368" name="Google Shape;368;p42"/>
          <p:cNvSpPr/>
          <p:nvPr/>
        </p:nvSpPr>
        <p:spPr>
          <a:xfrm>
            <a:off x="4507043" y="4114291"/>
            <a:ext cx="1411483" cy="90762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667">
              <a:solidFill>
                <a:schemeClr val="dk1"/>
              </a:solidFill>
            </a:endParaRPr>
          </a:p>
        </p:txBody>
      </p:sp>
      <p:sp>
        <p:nvSpPr>
          <p:cNvPr id="369" name="Google Shape;369;p42"/>
          <p:cNvSpPr/>
          <p:nvPr/>
        </p:nvSpPr>
        <p:spPr>
          <a:xfrm>
            <a:off x="6263697" y="4081708"/>
            <a:ext cx="1660911" cy="90762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667">
              <a:solidFill>
                <a:schemeClr val="dk1"/>
              </a:solidFill>
            </a:endParaRPr>
          </a:p>
        </p:txBody>
      </p:sp>
      <p:sp>
        <p:nvSpPr>
          <p:cNvPr id="370" name="Google Shape;370;p42"/>
          <p:cNvSpPr/>
          <p:nvPr/>
        </p:nvSpPr>
        <p:spPr>
          <a:xfrm>
            <a:off x="8269778" y="4062056"/>
            <a:ext cx="872637" cy="90762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667">
              <a:solidFill>
                <a:schemeClr val="dk1"/>
              </a:solidFill>
            </a:endParaRPr>
          </a:p>
        </p:txBody>
      </p:sp>
      <p:sp>
        <p:nvSpPr>
          <p:cNvPr id="371" name="Google Shape;371;p42"/>
          <p:cNvSpPr/>
          <p:nvPr/>
        </p:nvSpPr>
        <p:spPr>
          <a:xfrm>
            <a:off x="9548194" y="4062056"/>
            <a:ext cx="1160001" cy="90762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667">
              <a:solidFill>
                <a:schemeClr val="dk1"/>
              </a:solidFill>
            </a:endParaRPr>
          </a:p>
        </p:txBody>
      </p:sp>
      <p:sp>
        <p:nvSpPr>
          <p:cNvPr id="373" name="Google Shape;373;p42"/>
          <p:cNvSpPr txBox="1"/>
          <p:nvPr/>
        </p:nvSpPr>
        <p:spPr>
          <a:xfrm>
            <a:off x="1444686" y="4286672"/>
            <a:ext cx="514773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b="1">
                <a:latin typeface="Arial"/>
                <a:ea typeface="Arial"/>
                <a:cs typeface="Arial"/>
                <a:sym typeface="Arial"/>
              </a:rPr>
              <a:t>O</a:t>
            </a:r>
            <a:endParaRPr sz="2400"/>
          </a:p>
        </p:txBody>
      </p:sp>
      <p:sp>
        <p:nvSpPr>
          <p:cNvPr id="374" name="Google Shape;374;p42"/>
          <p:cNvSpPr txBox="1"/>
          <p:nvPr/>
        </p:nvSpPr>
        <p:spPr>
          <a:xfrm>
            <a:off x="2788197" y="4300211"/>
            <a:ext cx="1411483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b="1">
                <a:latin typeface="Arial"/>
                <a:ea typeface="Arial"/>
                <a:cs typeface="Arial"/>
                <a:sym typeface="Arial"/>
              </a:rPr>
              <a:t>SAPO</a:t>
            </a:r>
            <a:endParaRPr sz="2400"/>
          </a:p>
        </p:txBody>
      </p:sp>
      <p:sp>
        <p:nvSpPr>
          <p:cNvPr id="375" name="Google Shape;375;p42"/>
          <p:cNvSpPr txBox="1"/>
          <p:nvPr/>
        </p:nvSpPr>
        <p:spPr>
          <a:xfrm>
            <a:off x="4663514" y="4313749"/>
            <a:ext cx="1227015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b="1" dirty="0">
                <a:latin typeface="Arial"/>
                <a:ea typeface="Arial"/>
                <a:cs typeface="Arial"/>
                <a:sym typeface="Arial"/>
              </a:rPr>
              <a:t>NÃO</a:t>
            </a:r>
            <a:endParaRPr sz="2400" dirty="0"/>
          </a:p>
        </p:txBody>
      </p:sp>
      <p:sp>
        <p:nvSpPr>
          <p:cNvPr id="376" name="Google Shape;376;p42"/>
          <p:cNvSpPr txBox="1"/>
          <p:nvPr/>
        </p:nvSpPr>
        <p:spPr>
          <a:xfrm>
            <a:off x="6481811" y="4327288"/>
            <a:ext cx="1227015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b="1" dirty="0">
                <a:latin typeface="Arial"/>
                <a:ea typeface="Arial"/>
                <a:cs typeface="Arial"/>
                <a:sym typeface="Arial"/>
              </a:rPr>
              <a:t>LAVA</a:t>
            </a:r>
            <a:endParaRPr sz="2400" dirty="0"/>
          </a:p>
        </p:txBody>
      </p:sp>
      <p:sp>
        <p:nvSpPr>
          <p:cNvPr id="377" name="Google Shape;377;p42"/>
          <p:cNvSpPr txBox="1"/>
          <p:nvPr/>
        </p:nvSpPr>
        <p:spPr>
          <a:xfrm>
            <a:off x="8448710" y="4300211"/>
            <a:ext cx="514773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b="1">
                <a:latin typeface="Arial"/>
                <a:ea typeface="Arial"/>
                <a:cs typeface="Arial"/>
                <a:sym typeface="Arial"/>
              </a:rPr>
              <a:t>O</a:t>
            </a:r>
            <a:endParaRPr sz="2400"/>
          </a:p>
        </p:txBody>
      </p:sp>
      <p:sp>
        <p:nvSpPr>
          <p:cNvPr id="378" name="Google Shape;378;p42"/>
          <p:cNvSpPr txBox="1"/>
          <p:nvPr/>
        </p:nvSpPr>
        <p:spPr>
          <a:xfrm>
            <a:off x="9696038" y="4289059"/>
            <a:ext cx="1227015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67" b="1" dirty="0">
                <a:latin typeface="Arial"/>
                <a:ea typeface="Arial"/>
                <a:cs typeface="Arial"/>
                <a:sym typeface="Arial"/>
              </a:rPr>
              <a:t>PÉ.</a:t>
            </a:r>
            <a:endParaRPr sz="2400" dirty="0"/>
          </a:p>
        </p:txBody>
      </p:sp>
      <p:sp>
        <p:nvSpPr>
          <p:cNvPr id="7" name="Google Shape;349;p41">
            <a:extLst>
              <a:ext uri="{FF2B5EF4-FFF2-40B4-BE49-F238E27FC236}">
                <a16:creationId xmlns:a16="http://schemas.microsoft.com/office/drawing/2014/main" id="{DDF3E6BD-3BBB-27FD-7ADE-E60667BC35A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12000" y="1123614"/>
            <a:ext cx="11168000" cy="106704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spAutoFit/>
          </a:bodyPr>
          <a:lstStyle/>
          <a:p>
            <a:r>
              <a:rPr lang="pt-BR" sz="2600" dirty="0">
                <a:solidFill>
                  <a:srgbClr val="7030A0"/>
                </a:solidFill>
              </a:rPr>
              <a:t>11. </a:t>
            </a:r>
            <a:r>
              <a:rPr lang="pt-BR" sz="2600" b="0" dirty="0">
                <a:solidFill>
                  <a:schemeClr val="tx1"/>
                </a:solidFill>
              </a:rPr>
              <a:t>ESCREVA CADA PALAVRA DA FRASE EM CADA UM DOS QUADRINHOS ABAIXO.</a:t>
            </a:r>
            <a:endParaRPr sz="2600" b="0" dirty="0">
              <a:solidFill>
                <a:schemeClr val="tx1"/>
              </a:solidFill>
            </a:endParaRP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473EFC97-2DD5-BFB7-B5C1-9A247B6D2303}"/>
              </a:ext>
            </a:extLst>
          </p:cNvPr>
          <p:cNvGrpSpPr/>
          <p:nvPr/>
        </p:nvGrpSpPr>
        <p:grpSpPr>
          <a:xfrm>
            <a:off x="9126495" y="559376"/>
            <a:ext cx="2521954" cy="381348"/>
            <a:chOff x="386196" y="3083838"/>
            <a:chExt cx="2521954" cy="381348"/>
          </a:xfrm>
        </p:grpSpPr>
        <p:sp>
          <p:nvSpPr>
            <p:cNvPr id="10" name="CaixaDeTexto 7">
              <a:extLst>
                <a:ext uri="{FF2B5EF4-FFF2-40B4-BE49-F238E27FC236}">
                  <a16:creationId xmlns:a16="http://schemas.microsoft.com/office/drawing/2014/main" id="{14545695-EA97-23FB-A1EF-2DACC52F733D}"/>
                </a:ext>
              </a:extLst>
            </p:cNvPr>
            <p:cNvSpPr txBox="1"/>
            <p:nvPr/>
          </p:nvSpPr>
          <p:spPr>
            <a:xfrm>
              <a:off x="480005" y="3162231"/>
              <a:ext cx="2428145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TODO MUNDO ESCREVE</a:t>
              </a:r>
            </a:p>
          </p:txBody>
        </p:sp>
        <p:pic>
          <p:nvPicPr>
            <p:cNvPr id="11" name="Gráfico 3">
              <a:extLst>
                <a:ext uri="{FF2B5EF4-FFF2-40B4-BE49-F238E27FC236}">
                  <a16:creationId xmlns:a16="http://schemas.microsoft.com/office/drawing/2014/main" id="{0B37EB8C-E0C2-9946-F63D-709B0CDDFD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330210">
              <a:off x="386196" y="3083838"/>
              <a:ext cx="446924" cy="335193"/>
            </a:xfrm>
            <a:prstGeom prst="rect">
              <a:avLst/>
            </a:prstGeom>
          </p:spPr>
        </p:pic>
      </p:grpSp>
      <p:sp>
        <p:nvSpPr>
          <p:cNvPr id="12" name="Google Shape;127;p12">
            <a:extLst>
              <a:ext uri="{FF2B5EF4-FFF2-40B4-BE49-F238E27FC236}">
                <a16:creationId xmlns:a16="http://schemas.microsoft.com/office/drawing/2014/main" id="{B71B447E-208C-509C-E385-B588A4AD758D}"/>
              </a:ext>
            </a:extLst>
          </p:cNvPr>
          <p:cNvSpPr txBox="1"/>
          <p:nvPr/>
        </p:nvSpPr>
        <p:spPr>
          <a:xfrm>
            <a:off x="6488080" y="537951"/>
            <a:ext cx="2492860" cy="5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r">
              <a:buClr>
                <a:srgbClr val="000000"/>
              </a:buClr>
              <a:buSzPts val="2600"/>
            </a:pPr>
            <a:r>
              <a:rPr lang="pt-BR" sz="28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2FF7AFFC-B903-4D36-08D5-599E223E1E76}"/>
              </a:ext>
            </a:extLst>
          </p:cNvPr>
          <p:cNvSpPr/>
          <p:nvPr/>
        </p:nvSpPr>
        <p:spPr>
          <a:xfrm rot="21480000">
            <a:off x="183955" y="129055"/>
            <a:ext cx="4985322" cy="672881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GOSTAR DE ESCREVER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B6857D35-DA76-8EA7-99E9-0E2E3EBA4A06}"/>
              </a:ext>
            </a:extLst>
          </p:cNvPr>
          <p:cNvSpPr txBox="1"/>
          <p:nvPr/>
        </p:nvSpPr>
        <p:spPr>
          <a:xfrm>
            <a:off x="512000" y="4045047"/>
            <a:ext cx="10537687" cy="2154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600" kern="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O ______________________ DENTRO DO SACO,</a:t>
            </a:r>
            <a:endParaRPr lang="pt-BR" sz="2600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pt-BR" sz="2600" kern="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O ______________________ COM O SAPO DENTRO,</a:t>
            </a:r>
            <a:endParaRPr lang="pt-BR" sz="2600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pt-BR" sz="2600" kern="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O ______________________ BATENDO PAPO</a:t>
            </a:r>
            <a:endParaRPr lang="pt-BR" sz="2600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pt-BR" sz="2600" kern="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E O PAPO SOLTANDO VENTO.</a:t>
            </a:r>
            <a:endParaRPr lang="pt-BR" sz="2600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Google Shape;349;p41">
            <a:extLst>
              <a:ext uri="{FF2B5EF4-FFF2-40B4-BE49-F238E27FC236}">
                <a16:creationId xmlns:a16="http://schemas.microsoft.com/office/drawing/2014/main" id="{9162888C-BCC8-7BC4-5B76-EDB6BA76CDD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12000" y="989144"/>
            <a:ext cx="11168000" cy="120028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600" dirty="0">
                <a:solidFill>
                  <a:srgbClr val="7030A0"/>
                </a:solidFill>
              </a:rPr>
              <a:t>12. </a:t>
            </a:r>
            <a:r>
              <a:rPr lang="pt-BR" sz="2600" b="0" dirty="0">
                <a:solidFill>
                  <a:schemeClr val="tx1"/>
                </a:solidFill>
              </a:rPr>
              <a:t>OBSERVE AS IMAGENS E COMPLETE O TRAVA-LÍNGUA COM AS PALAVRAS QUE FALTAM.</a:t>
            </a:r>
            <a:endParaRPr sz="2600" b="0" dirty="0">
              <a:solidFill>
                <a:schemeClr val="tx1"/>
              </a:solidFill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30D25A33-9AF2-497A-9EE4-912955095F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981" y="2347765"/>
            <a:ext cx="2176124" cy="1632093"/>
          </a:xfrm>
          <a:prstGeom prst="rect">
            <a:avLst/>
          </a:prstGeom>
        </p:spPr>
      </p:pic>
      <p:pic>
        <p:nvPicPr>
          <p:cNvPr id="13" name="Picture 1" descr="A green frog with a white circle&#10;&#10;Description automatically generated">
            <a:extLst>
              <a:ext uri="{FF2B5EF4-FFF2-40B4-BE49-F238E27FC236}">
                <a16:creationId xmlns:a16="http://schemas.microsoft.com/office/drawing/2014/main" id="{B4A99E81-BC4C-F52C-40EB-0606C5E8AA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128" y="2395190"/>
            <a:ext cx="1720977" cy="1720977"/>
          </a:xfrm>
          <a:prstGeom prst="rect">
            <a:avLst/>
          </a:prstGeom>
        </p:spPr>
      </p:pic>
      <p:sp>
        <p:nvSpPr>
          <p:cNvPr id="14" name="Google Shape;341;p45">
            <a:extLst>
              <a:ext uri="{FF2B5EF4-FFF2-40B4-BE49-F238E27FC236}">
                <a16:creationId xmlns:a16="http://schemas.microsoft.com/office/drawing/2014/main" id="{69124754-3FD3-BF05-1235-C2AFC93DC322}"/>
              </a:ext>
            </a:extLst>
          </p:cNvPr>
          <p:cNvSpPr txBox="1"/>
          <p:nvPr/>
        </p:nvSpPr>
        <p:spPr>
          <a:xfrm>
            <a:off x="3095574" y="2074871"/>
            <a:ext cx="1465205" cy="703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>
              <a:lnSpc>
                <a:spcPct val="107000"/>
              </a:lnSpc>
              <a:spcAft>
                <a:spcPts val="1067"/>
              </a:spcAft>
            </a:pPr>
            <a:r>
              <a:rPr lang="pt-BR" sz="2667" b="1" kern="1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SAPO</a:t>
            </a:r>
            <a:endParaRPr lang="pt-BR" sz="2667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Google Shape;341;p45">
            <a:extLst>
              <a:ext uri="{FF2B5EF4-FFF2-40B4-BE49-F238E27FC236}">
                <a16:creationId xmlns:a16="http://schemas.microsoft.com/office/drawing/2014/main" id="{BEE1368B-9611-AC8A-FB00-38B8D3C11C1F}"/>
              </a:ext>
            </a:extLst>
          </p:cNvPr>
          <p:cNvSpPr txBox="1"/>
          <p:nvPr/>
        </p:nvSpPr>
        <p:spPr>
          <a:xfrm>
            <a:off x="6898620" y="1908912"/>
            <a:ext cx="1465205" cy="703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>
              <a:lnSpc>
                <a:spcPct val="107000"/>
              </a:lnSpc>
              <a:spcAft>
                <a:spcPts val="1067"/>
              </a:spcAft>
            </a:pPr>
            <a:r>
              <a:rPr lang="pt-BR" sz="2667" b="1" kern="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SACO</a:t>
            </a:r>
            <a:endParaRPr lang="pt-BR" sz="2667" kern="10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8F4C3220-849C-2C23-4709-1E7F0BEB22E7}"/>
              </a:ext>
            </a:extLst>
          </p:cNvPr>
          <p:cNvGrpSpPr/>
          <p:nvPr/>
        </p:nvGrpSpPr>
        <p:grpSpPr>
          <a:xfrm>
            <a:off x="9126495" y="559376"/>
            <a:ext cx="2521954" cy="381348"/>
            <a:chOff x="386196" y="3083838"/>
            <a:chExt cx="2521954" cy="381348"/>
          </a:xfrm>
        </p:grpSpPr>
        <p:sp>
          <p:nvSpPr>
            <p:cNvPr id="19" name="CaixaDeTexto 7">
              <a:extLst>
                <a:ext uri="{FF2B5EF4-FFF2-40B4-BE49-F238E27FC236}">
                  <a16:creationId xmlns:a16="http://schemas.microsoft.com/office/drawing/2014/main" id="{6EEC50A8-DCAB-D3C9-F9E4-19AD5F5096D7}"/>
                </a:ext>
              </a:extLst>
            </p:cNvPr>
            <p:cNvSpPr txBox="1"/>
            <p:nvPr/>
          </p:nvSpPr>
          <p:spPr>
            <a:xfrm>
              <a:off x="480005" y="3162231"/>
              <a:ext cx="2428145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TODO MUNDO ESCREVE</a:t>
              </a:r>
            </a:p>
          </p:txBody>
        </p:sp>
        <p:pic>
          <p:nvPicPr>
            <p:cNvPr id="20" name="Gráfico 3">
              <a:extLst>
                <a:ext uri="{FF2B5EF4-FFF2-40B4-BE49-F238E27FC236}">
                  <a16:creationId xmlns:a16="http://schemas.microsoft.com/office/drawing/2014/main" id="{A21CD1E1-A5C3-5598-9D38-577070C57D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330210">
              <a:off x="386196" y="3083838"/>
              <a:ext cx="446924" cy="335193"/>
            </a:xfrm>
            <a:prstGeom prst="rect">
              <a:avLst/>
            </a:prstGeom>
          </p:spPr>
        </p:pic>
      </p:grp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0B8AE525-6190-1BF5-16D8-859853B8CEE3}"/>
              </a:ext>
            </a:extLst>
          </p:cNvPr>
          <p:cNvSpPr/>
          <p:nvPr/>
        </p:nvSpPr>
        <p:spPr>
          <a:xfrm rot="21480000">
            <a:off x="184044" y="130871"/>
            <a:ext cx="4881217" cy="676160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GOSTAR DE ESCREVER</a:t>
            </a:r>
          </a:p>
        </p:txBody>
      </p:sp>
    </p:spTree>
    <p:extLst>
      <p:ext uri="{BB962C8B-B14F-4D97-AF65-F5344CB8AC3E}">
        <p14:creationId xmlns:p14="http://schemas.microsoft.com/office/powerpoint/2010/main" val="9054117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41"/>
          <p:cNvSpPr txBox="1">
            <a:spLocks noGrp="1"/>
          </p:cNvSpPr>
          <p:nvPr>
            <p:ph type="title"/>
          </p:nvPr>
        </p:nvSpPr>
        <p:spPr>
          <a:xfrm>
            <a:off x="512000" y="989144"/>
            <a:ext cx="11168000" cy="120028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600" dirty="0">
                <a:solidFill>
                  <a:srgbClr val="7030A0"/>
                </a:solidFill>
              </a:rPr>
              <a:t>12. </a:t>
            </a:r>
            <a:r>
              <a:rPr lang="pt-BR" sz="2600" b="0" dirty="0">
                <a:solidFill>
                  <a:schemeClr val="tx1"/>
                </a:solidFill>
              </a:rPr>
              <a:t>OBSERVE AS IMAGENS E COMPLETE O TRAVA-LÍNGUA COM AS PALAVRAS QUE FALTAM.</a:t>
            </a:r>
            <a:endParaRPr sz="2600" b="0" dirty="0">
              <a:solidFill>
                <a:schemeClr val="tx1"/>
              </a:solidFill>
            </a:endParaRPr>
          </a:p>
        </p:txBody>
      </p:sp>
      <p:pic>
        <p:nvPicPr>
          <p:cNvPr id="3" name="Picture 1" descr="A green frog with a white circle&#10;&#10;Description automatically generated">
            <a:extLst>
              <a:ext uri="{FF2B5EF4-FFF2-40B4-BE49-F238E27FC236}">
                <a16:creationId xmlns:a16="http://schemas.microsoft.com/office/drawing/2014/main" id="{9757A9C7-7946-BDEC-D134-AC98B1DB20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128" y="2374870"/>
            <a:ext cx="1720977" cy="1720977"/>
          </a:xfrm>
          <a:prstGeom prst="rect">
            <a:avLst/>
          </a:prstGeom>
        </p:spPr>
      </p:pic>
      <p:sp>
        <p:nvSpPr>
          <p:cNvPr id="4" name="Google Shape;341;p45">
            <a:extLst>
              <a:ext uri="{FF2B5EF4-FFF2-40B4-BE49-F238E27FC236}">
                <a16:creationId xmlns:a16="http://schemas.microsoft.com/office/drawing/2014/main" id="{6F4CDA2A-A212-8E8E-4111-42A9F76B5F32}"/>
              </a:ext>
            </a:extLst>
          </p:cNvPr>
          <p:cNvSpPr txBox="1"/>
          <p:nvPr/>
        </p:nvSpPr>
        <p:spPr>
          <a:xfrm>
            <a:off x="3095574" y="2054551"/>
            <a:ext cx="1465205" cy="703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>
              <a:lnSpc>
                <a:spcPct val="107000"/>
              </a:lnSpc>
              <a:spcAft>
                <a:spcPts val="1067"/>
              </a:spcAft>
            </a:pPr>
            <a:r>
              <a:rPr lang="pt-BR" sz="2667" b="1" kern="1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SAPO</a:t>
            </a:r>
            <a:endParaRPr lang="pt-BR" sz="2667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6857D35-DA76-8EA7-99E9-0E2E3EBA4A06}"/>
              </a:ext>
            </a:extLst>
          </p:cNvPr>
          <p:cNvSpPr txBox="1"/>
          <p:nvPr/>
        </p:nvSpPr>
        <p:spPr>
          <a:xfrm>
            <a:off x="512000" y="4065795"/>
            <a:ext cx="10718857" cy="2154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600" kern="0" dirty="0">
                <a:latin typeface="Arial" panose="020B0604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O </a:t>
            </a:r>
            <a:r>
              <a:rPr lang="pt-BR" sz="2600" b="1" kern="0" dirty="0">
                <a:latin typeface="Arial" panose="020B0604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SAPO</a:t>
            </a:r>
            <a:r>
              <a:rPr lang="pt-BR" sz="2600" kern="0" dirty="0">
                <a:latin typeface="Arial" panose="020B0604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 DENTRO DO SACO,</a:t>
            </a:r>
            <a:endParaRPr lang="pt-BR" sz="26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pt-BR" sz="2600" kern="0" dirty="0">
                <a:latin typeface="Arial" panose="020B0604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O </a:t>
            </a:r>
            <a:r>
              <a:rPr lang="pt-BR" sz="2600" b="1" kern="0" dirty="0">
                <a:latin typeface="Arial" panose="020B0604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SACO</a:t>
            </a:r>
            <a:r>
              <a:rPr lang="pt-BR" sz="2600" kern="0" dirty="0">
                <a:latin typeface="Arial" panose="020B0604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 COM O SAPO DENTRO,</a:t>
            </a:r>
            <a:endParaRPr lang="pt-BR" sz="26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pt-BR" sz="2600" kern="0" dirty="0">
                <a:latin typeface="Arial" panose="020B0604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O </a:t>
            </a:r>
            <a:r>
              <a:rPr lang="pt-BR" sz="2600" b="1" kern="0" dirty="0">
                <a:latin typeface="Arial" panose="020B0604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SAPO</a:t>
            </a:r>
            <a:r>
              <a:rPr lang="pt-BR" sz="2600" kern="0" dirty="0">
                <a:latin typeface="Arial" panose="020B0604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 BATENDO PAPO</a:t>
            </a:r>
            <a:endParaRPr lang="pt-BR" sz="26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pt-BR" sz="2600" kern="0" dirty="0">
                <a:latin typeface="Arial" panose="020B060402020202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E O PAPO SOLTANDO VENTO.</a:t>
            </a:r>
            <a:endParaRPr lang="pt-BR" sz="26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0405ED79-EE0D-E156-FC6C-8D756DAE4E0E}"/>
              </a:ext>
            </a:extLst>
          </p:cNvPr>
          <p:cNvGrpSpPr/>
          <p:nvPr/>
        </p:nvGrpSpPr>
        <p:grpSpPr>
          <a:xfrm>
            <a:off x="9126495" y="559376"/>
            <a:ext cx="2521954" cy="381348"/>
            <a:chOff x="386196" y="3083838"/>
            <a:chExt cx="2521954" cy="381348"/>
          </a:xfrm>
        </p:grpSpPr>
        <p:sp>
          <p:nvSpPr>
            <p:cNvPr id="12" name="CaixaDeTexto 7">
              <a:extLst>
                <a:ext uri="{FF2B5EF4-FFF2-40B4-BE49-F238E27FC236}">
                  <a16:creationId xmlns:a16="http://schemas.microsoft.com/office/drawing/2014/main" id="{3BBB59C2-0EB9-6DBB-93DC-15620B3D508B}"/>
                </a:ext>
              </a:extLst>
            </p:cNvPr>
            <p:cNvSpPr txBox="1"/>
            <p:nvPr/>
          </p:nvSpPr>
          <p:spPr>
            <a:xfrm>
              <a:off x="480005" y="3162231"/>
              <a:ext cx="2428145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TODO MUNDO ESCREVE</a:t>
              </a:r>
            </a:p>
          </p:txBody>
        </p:sp>
        <p:pic>
          <p:nvPicPr>
            <p:cNvPr id="13" name="Gráfico 3">
              <a:extLst>
                <a:ext uri="{FF2B5EF4-FFF2-40B4-BE49-F238E27FC236}">
                  <a16:creationId xmlns:a16="http://schemas.microsoft.com/office/drawing/2014/main" id="{562CDB39-9EFB-B7AF-A85B-4F74748B8E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330210">
              <a:off x="386196" y="3083838"/>
              <a:ext cx="446924" cy="335193"/>
            </a:xfrm>
            <a:prstGeom prst="rect">
              <a:avLst/>
            </a:prstGeom>
          </p:spPr>
        </p:pic>
      </p:grpSp>
      <p:sp>
        <p:nvSpPr>
          <p:cNvPr id="14" name="Google Shape;127;p12">
            <a:extLst>
              <a:ext uri="{FF2B5EF4-FFF2-40B4-BE49-F238E27FC236}">
                <a16:creationId xmlns:a16="http://schemas.microsoft.com/office/drawing/2014/main" id="{AF2301A6-B694-391F-8038-DCB2ACF9BBCF}"/>
              </a:ext>
            </a:extLst>
          </p:cNvPr>
          <p:cNvSpPr txBox="1"/>
          <p:nvPr/>
        </p:nvSpPr>
        <p:spPr>
          <a:xfrm>
            <a:off x="6488080" y="537951"/>
            <a:ext cx="2492860" cy="5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r">
              <a:buClr>
                <a:srgbClr val="000000"/>
              </a:buClr>
              <a:buSzPts val="2600"/>
            </a:pPr>
            <a:r>
              <a:rPr lang="pt-BR" sz="28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E7764554-3AF8-CAED-7C08-1E208765F8A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981" y="2327445"/>
            <a:ext cx="2176124" cy="1632093"/>
          </a:xfrm>
          <a:prstGeom prst="rect">
            <a:avLst/>
          </a:prstGeom>
        </p:spPr>
      </p:pic>
      <p:sp>
        <p:nvSpPr>
          <p:cNvPr id="9" name="Google Shape;341;p45">
            <a:extLst>
              <a:ext uri="{FF2B5EF4-FFF2-40B4-BE49-F238E27FC236}">
                <a16:creationId xmlns:a16="http://schemas.microsoft.com/office/drawing/2014/main" id="{E54E20FC-8824-F551-E248-CEC400E7C22D}"/>
              </a:ext>
            </a:extLst>
          </p:cNvPr>
          <p:cNvSpPr txBox="1"/>
          <p:nvPr/>
        </p:nvSpPr>
        <p:spPr>
          <a:xfrm>
            <a:off x="6898620" y="1888592"/>
            <a:ext cx="1465205" cy="703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>
              <a:lnSpc>
                <a:spcPct val="107000"/>
              </a:lnSpc>
              <a:spcAft>
                <a:spcPts val="1067"/>
              </a:spcAft>
            </a:pPr>
            <a:r>
              <a:rPr lang="pt-BR" sz="2667" b="1" kern="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SACO</a:t>
            </a:r>
            <a:endParaRPr lang="pt-BR" sz="2667" kern="10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9C316C56-6AE9-E194-6CDE-8DF6223A30D8}"/>
              </a:ext>
            </a:extLst>
          </p:cNvPr>
          <p:cNvSpPr/>
          <p:nvPr/>
        </p:nvSpPr>
        <p:spPr>
          <a:xfrm rot="21480000">
            <a:off x="184796" y="130858"/>
            <a:ext cx="4881217" cy="719290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GOSTAR DE ESCREVER</a:t>
            </a:r>
          </a:p>
        </p:txBody>
      </p:sp>
    </p:spTree>
    <p:extLst>
      <p:ext uri="{BB962C8B-B14F-4D97-AF65-F5344CB8AC3E}">
        <p14:creationId xmlns:p14="http://schemas.microsoft.com/office/powerpoint/2010/main" val="35619449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29bff5210c6_0_222"/>
          <p:cNvSpPr txBox="1">
            <a:spLocks noGrp="1"/>
          </p:cNvSpPr>
          <p:nvPr>
            <p:ph type="body" idx="1"/>
          </p:nvPr>
        </p:nvSpPr>
        <p:spPr>
          <a:xfrm>
            <a:off x="4572305" y="949000"/>
            <a:ext cx="7032508" cy="4960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342000" indent="-342000">
              <a:spcAft>
                <a:spcPts val="1200"/>
              </a:spcAft>
              <a:buSzPct val="80000"/>
              <a:buFont typeface="Fonte do Sistema Regular"/>
              <a:buChar char="●"/>
            </a:pP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RECONHECEMOS A ESTRUTURA DOS TEXTOS (POEMA).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342000" indent="-342000">
              <a:spcAft>
                <a:spcPts val="1200"/>
              </a:spcAft>
              <a:buSzPct val="80000"/>
              <a:buFont typeface="Fonte do Sistema Regular"/>
              <a:buChar char="●"/>
            </a:pP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IDENTIFICAMOS OS RECURSOS POÉTICOS UTILIZADOS (RIMAS).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342000" indent="-342000">
              <a:spcAft>
                <a:spcPts val="1200"/>
              </a:spcAft>
              <a:buSzPct val="80000"/>
              <a:buFont typeface="Fonte do Sistema Regular"/>
              <a:buChar char="●"/>
            </a:pP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PARTICIPAMOS DA LEITURA DE POEMA.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342000" indent="-342000">
              <a:spcAft>
                <a:spcPts val="1200"/>
              </a:spcAft>
              <a:buSzPct val="80000"/>
              <a:buFont typeface="Fonte do Sistema Regular"/>
              <a:buChar char="●"/>
            </a:pP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IDENTIFICAMOS PALAVRAS QUE RIMAVAM.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342000" indent="-342000">
              <a:spcAft>
                <a:spcPts val="1200"/>
              </a:spcAft>
              <a:buSzPct val="80000"/>
              <a:buFont typeface="Fonte do Sistema Regular"/>
              <a:buChar char="●"/>
            </a:pP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RECONHECEMOS O NÚMERO DE PALAVRAS EM FRASES.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342000" indent="-342000">
              <a:spcAft>
                <a:spcPts val="1200"/>
              </a:spcAft>
              <a:buSzPct val="80000"/>
              <a:buFont typeface="Fonte do Sistema Regular"/>
              <a:buChar char="●"/>
            </a:pPr>
            <a:endParaRPr sz="2600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24"/>
          <p:cNvSpPr txBox="1">
            <a:spLocks noGrp="1"/>
          </p:cNvSpPr>
          <p:nvPr>
            <p:ph type="body" idx="1"/>
          </p:nvPr>
        </p:nvSpPr>
        <p:spPr>
          <a:xfrm>
            <a:off x="654154" y="1040259"/>
            <a:ext cx="11061200" cy="5154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Aft>
                <a:spcPts val="1200"/>
              </a:spcAft>
              <a:buSzPts val="1100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LEMOV, Doug. </a:t>
            </a: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Aula nota 10 3.0: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63 técnicas para melhorar a gestão da sala de aula. Porto Alegre: Penso, 2022. </a:t>
            </a:r>
          </a:p>
          <a:p>
            <a:pPr marL="0" indent="0">
              <a:spcAft>
                <a:spcPts val="1200"/>
              </a:spcAft>
              <a:buSzPts val="1100"/>
            </a:pP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OLIVEIRA, J. E.; DUARTE, J. R. (org.). </a:t>
            </a:r>
            <a:r>
              <a:rPr lang="pt-B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Caderno 1</a:t>
            </a: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Língua Portuguesa, </a:t>
            </a: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t-BR" sz="2000" u="sng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ano – Caderno de Atividades. Sobral: </a:t>
            </a:r>
            <a:r>
              <a:rPr lang="pt-BR" sz="2000" dirty="0" err="1">
                <a:latin typeface="Arial" panose="020B0604020202020204" pitchFamily="34" charset="0"/>
                <a:cs typeface="Arial" panose="020B0604020202020204" pitchFamily="34" charset="0"/>
              </a:rPr>
              <a:t>Lyceum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– Consultoria Educacional Ltda., 2021. 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1200"/>
              </a:spcAft>
              <a:buSzPts val="1100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SÃO PAULO (Estado). Secretaria da Educação. </a:t>
            </a: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Currículo Paulista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, 2019.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26"/>
          <p:cNvSpPr txBox="1">
            <a:spLocks noGrp="1"/>
          </p:cNvSpPr>
          <p:nvPr>
            <p:ph type="body" idx="1"/>
          </p:nvPr>
        </p:nvSpPr>
        <p:spPr>
          <a:xfrm>
            <a:off x="521883" y="986470"/>
            <a:ext cx="11148233" cy="5154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Aft>
                <a:spcPts val="1200"/>
              </a:spcAft>
            </a:pPr>
            <a:r>
              <a:rPr lang="pt-BR" sz="2000" b="1" dirty="0"/>
              <a:t>Lista de imagens e vídeos</a:t>
            </a:r>
            <a:endParaRPr lang="pt-BR" sz="2000" dirty="0"/>
          </a:p>
          <a:p>
            <a:pPr marL="0" indent="0">
              <a:spcAft>
                <a:spcPts val="1200"/>
              </a:spcAft>
            </a:pPr>
            <a:r>
              <a:rPr lang="pt-BR" sz="2000" b="1" dirty="0"/>
              <a:t>Slide 1 – </a:t>
            </a:r>
            <a:r>
              <a:rPr lang="pt-BR" sz="2000" dirty="0"/>
              <a:t>Imagens da capa – SEDUC-SP.</a:t>
            </a:r>
            <a:endParaRPr lang="pt-BR" sz="2000" b="1" dirty="0"/>
          </a:p>
          <a:p>
            <a:pPr marL="0" indent="0">
              <a:spcAft>
                <a:spcPts val="1200"/>
              </a:spcAft>
            </a:pP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Slides 4, 7, 8, 11 a 20, 25 e 26 –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© Getty Images.</a:t>
            </a:r>
            <a:endParaRPr sz="2000" dirty="0">
              <a:latin typeface="+mj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"/>
          <p:cNvSpPr txBox="1">
            <a:spLocks noGrp="1"/>
          </p:cNvSpPr>
          <p:nvPr>
            <p:ph type="title"/>
          </p:nvPr>
        </p:nvSpPr>
        <p:spPr>
          <a:xfrm>
            <a:off x="452500" y="692934"/>
            <a:ext cx="11168000" cy="106704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spAutoFit/>
          </a:bodyPr>
          <a:lstStyle/>
          <a:p>
            <a:br>
              <a:rPr lang="pt-BR" sz="2667"/>
            </a:br>
            <a:endParaRPr sz="2667"/>
          </a:p>
        </p:txBody>
      </p:sp>
      <p:sp>
        <p:nvSpPr>
          <p:cNvPr id="86" name="Google Shape;86;p2"/>
          <p:cNvSpPr txBox="1">
            <a:spLocks noGrp="1"/>
          </p:cNvSpPr>
          <p:nvPr>
            <p:ph type="body" idx="1"/>
          </p:nvPr>
        </p:nvSpPr>
        <p:spPr>
          <a:xfrm>
            <a:off x="398410" y="1379062"/>
            <a:ext cx="11010900" cy="188791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spAutoFit/>
          </a:bodyPr>
          <a:lstStyle/>
          <a:p>
            <a:pPr marL="135463" indent="0" algn="just"/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135463" indent="0" algn="just"/>
            <a:endParaRPr dirty="0"/>
          </a:p>
          <a:p>
            <a:pPr marL="135463" indent="0" algn="just"/>
            <a:endParaRPr dirty="0"/>
          </a:p>
          <a:p>
            <a:pPr marL="135463" indent="0" algn="just"/>
            <a:endParaRPr dirty="0"/>
          </a:p>
        </p:txBody>
      </p:sp>
      <p:sp>
        <p:nvSpPr>
          <p:cNvPr id="87" name="Google Shape;87;p2"/>
          <p:cNvSpPr txBox="1"/>
          <p:nvPr/>
        </p:nvSpPr>
        <p:spPr>
          <a:xfrm>
            <a:off x="452501" y="1472594"/>
            <a:ext cx="4223840" cy="69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2"/>
          <p:cNvSpPr txBox="1"/>
          <p:nvPr/>
        </p:nvSpPr>
        <p:spPr>
          <a:xfrm>
            <a:off x="452498" y="887395"/>
            <a:ext cx="5643502" cy="615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>
              <a:buClr>
                <a:srgbClr val="000000"/>
              </a:buClr>
              <a:buSzPts val="2600"/>
            </a:pPr>
            <a:r>
              <a:rPr lang="pt-BR" sz="31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CONVERSE COM A TURMA</a:t>
            </a:r>
            <a:endParaRPr sz="3100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2"/>
          <p:cNvSpPr txBox="1"/>
          <p:nvPr/>
        </p:nvSpPr>
        <p:spPr>
          <a:xfrm>
            <a:off x="499965" y="1532390"/>
            <a:ext cx="5676583" cy="4739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>
              <a:spcAft>
                <a:spcPts val="1200"/>
              </a:spcAft>
              <a:buClr>
                <a:srgbClr val="000000"/>
              </a:buClr>
              <a:buSzPts val="2000"/>
            </a:pPr>
            <a:r>
              <a:rPr lang="pt-BR" sz="260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O TEXTO DE HOJE É UM POEMA SOBRE O SAPO E O JACARÉ. DO QUE SERÁ QUE TRATA ESSE POEMA?</a:t>
            </a:r>
            <a:endParaRPr sz="2600"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>
              <a:spcAft>
                <a:spcPts val="1200"/>
              </a:spcAft>
              <a:buClr>
                <a:srgbClr val="000000"/>
              </a:buClr>
              <a:buSzPts val="2000"/>
            </a:pPr>
            <a:r>
              <a:rPr lang="pt-BR" sz="260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VOCÊ CONHECE A MÚSICA O SAPO NÃO LAVA O PÉ?</a:t>
            </a:r>
            <a:endParaRPr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  <a:buClr>
                <a:srgbClr val="000000"/>
              </a:buClr>
              <a:buSzPts val="2000"/>
            </a:pPr>
            <a:r>
              <a:rPr lang="pt-BR" sz="260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ASSISTA AO VÍDEO E CANTE JUNTO.</a:t>
            </a:r>
            <a:endParaRPr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  <a:buClr>
                <a:srgbClr val="000000"/>
              </a:buClr>
              <a:buSzPts val="2000"/>
            </a:pPr>
            <a:r>
              <a:rPr lang="pt-BR" sz="260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O QUE A MÚSICA TEM EM COMUM COM O POEMA?</a:t>
            </a:r>
            <a:endParaRPr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Mídia Online 5" descr="O Sapo não lava o pé - Galinha Pintadinha 1 - OFICIAL">
            <a:hlinkClick r:id="" action="ppaction://media"/>
            <a:extLst>
              <a:ext uri="{FF2B5EF4-FFF2-40B4-BE49-F238E27FC236}">
                <a16:creationId xmlns:a16="http://schemas.microsoft.com/office/drawing/2014/main" id="{E808D4AA-9040-F116-00DD-74C01B27D3D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6285434" y="1012638"/>
            <a:ext cx="5247840" cy="3935880"/>
          </a:xfrm>
          <a:prstGeom prst="rect">
            <a:avLst/>
          </a:prstGeom>
        </p:spPr>
      </p:pic>
      <p:grpSp>
        <p:nvGrpSpPr>
          <p:cNvPr id="4" name="Agrupar 3">
            <a:extLst>
              <a:ext uri="{FF2B5EF4-FFF2-40B4-BE49-F238E27FC236}">
                <a16:creationId xmlns:a16="http://schemas.microsoft.com/office/drawing/2014/main" id="{2EF5A14E-32EC-CACB-226E-56C519E574DA}"/>
              </a:ext>
            </a:extLst>
          </p:cNvPr>
          <p:cNvGrpSpPr/>
          <p:nvPr/>
        </p:nvGrpSpPr>
        <p:grpSpPr>
          <a:xfrm>
            <a:off x="6278103" y="5119023"/>
            <a:ext cx="5053780" cy="459364"/>
            <a:chOff x="4055090" y="3626245"/>
            <a:chExt cx="5053780" cy="459364"/>
          </a:xfrm>
        </p:grpSpPr>
        <p:sp>
          <p:nvSpPr>
            <p:cNvPr id="7" name="CaixaDeTexto 7">
              <a:extLst>
                <a:ext uri="{FF2B5EF4-FFF2-40B4-BE49-F238E27FC236}">
                  <a16:creationId xmlns:a16="http://schemas.microsoft.com/office/drawing/2014/main" id="{D3A569D5-4149-ECDD-D34E-D3D7F36EA401}"/>
                </a:ext>
              </a:extLst>
            </p:cNvPr>
            <p:cNvSpPr txBox="1"/>
            <p:nvPr/>
          </p:nvSpPr>
          <p:spPr>
            <a:xfrm>
              <a:off x="4289890" y="3708331"/>
              <a:ext cx="4818980" cy="302955"/>
            </a:xfrm>
            <a:prstGeom prst="roundRect">
              <a:avLst>
                <a:gd name="adj" fmla="val 50000"/>
              </a:avLst>
            </a:prstGeom>
            <a:solidFill>
              <a:srgbClr val="FFF2CC"/>
            </a:solidFill>
            <a:ln w="12700">
              <a:solidFill>
                <a:schemeClr val="bg2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/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buSzPts val="1100"/>
              </a:pPr>
              <a:r>
                <a:rPr lang="pt-BR" u="sng" dirty="0">
                  <a:solidFill>
                    <a:srgbClr val="0070C0"/>
                  </a:solidFill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https://www.youtube.com/watch?v=0JkSpPZJDkE</a:t>
              </a:r>
              <a:endParaRPr lang="pt-BR" dirty="0">
                <a:solidFill>
                  <a:srgbClr val="0070C0"/>
                </a:solidFill>
              </a:endParaRPr>
            </a:p>
          </p:txBody>
        </p:sp>
        <p:pic>
          <p:nvPicPr>
            <p:cNvPr id="8" name="Gráfico 10">
              <a:extLst>
                <a:ext uri="{FF2B5EF4-FFF2-40B4-BE49-F238E27FC236}">
                  <a16:creationId xmlns:a16="http://schemas.microsoft.com/office/drawing/2014/main" id="{EAD9A97B-D187-5AEE-4278-D8461C01B6A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55090" y="3626245"/>
              <a:ext cx="524987" cy="459364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>
          <a:extLst>
            <a:ext uri="{FF2B5EF4-FFF2-40B4-BE49-F238E27FC236}">
              <a16:creationId xmlns:a16="http://schemas.microsoft.com/office/drawing/2014/main" id="{7B00F1DA-0BA8-6620-F66A-D20592EE1A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75295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>
          <a:extLst>
            <a:ext uri="{FF2B5EF4-FFF2-40B4-BE49-F238E27FC236}">
              <a16:creationId xmlns:a16="http://schemas.microsoft.com/office/drawing/2014/main" id="{0F984EB3-CBA1-58E8-B5E7-822D7D262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ço Reservado para Texto 2">
            <a:extLst>
              <a:ext uri="{FF2B5EF4-FFF2-40B4-BE49-F238E27FC236}">
                <a16:creationId xmlns:a16="http://schemas.microsoft.com/office/drawing/2014/main" id="{4E3E4AE9-C29E-D008-5E68-4D8449FCD287}"/>
              </a:ext>
            </a:extLst>
          </p:cNvPr>
          <p:cNvSpPr txBox="1">
            <a:spLocks/>
          </p:cNvSpPr>
          <p:nvPr/>
        </p:nvSpPr>
        <p:spPr>
          <a:xfrm>
            <a:off x="1365351" y="818750"/>
            <a:ext cx="4730649" cy="304055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1100"/>
              <a:buNone/>
            </a:pPr>
            <a:r>
              <a:rPr lang="pt-BR" sz="1600" b="1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Habilidades: 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(EF12LP19)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Ler e compreender textos do campo artístico-literário que apresentem rimas, sonoridades, jogos de palavras, expressões e comparações.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1100"/>
              <a:buNone/>
            </a:pP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(EF01LP16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) Ler e compreender, em colaboração com os colegas e com a ajuda do professor, quadrinhas, parlendas, trava- línguas, cantigas, entre outros textos do campo da vida cotidiana, considerando a situação comunicativa, o tema/assunto, a estrutura composicional, o estilo e a finalidade do gênero.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1100"/>
              <a:buNone/>
            </a:pP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(EF01LP04)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Distinguir as letras do alfabeto de outros sinais gráficos.</a:t>
            </a:r>
          </a:p>
        </p:txBody>
      </p:sp>
      <p:pic>
        <p:nvPicPr>
          <p:cNvPr id="5" name="Espaço Reservado para Imagem 4">
            <a:extLst>
              <a:ext uri="{FF2B5EF4-FFF2-40B4-BE49-F238E27FC236}">
                <a16:creationId xmlns:a16="http://schemas.microsoft.com/office/drawing/2014/main" id="{D7596275-5A18-7759-6CFF-54F5DDA5B88A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86756" y="826801"/>
            <a:ext cx="5618517" cy="3348959"/>
          </a:xfrm>
        </p:spPr>
      </p:pic>
      <p:sp>
        <p:nvSpPr>
          <p:cNvPr id="2" name="Subtítulo 1">
            <a:extLst>
              <a:ext uri="{FF2B5EF4-FFF2-40B4-BE49-F238E27FC236}">
                <a16:creationId xmlns:a16="http://schemas.microsoft.com/office/drawing/2014/main" id="{7E1A2D8F-9272-97DE-BF94-76C165297970}"/>
              </a:ext>
            </a:extLst>
          </p:cNvPr>
          <p:cNvSpPr>
            <a:spLocks noGrp="1"/>
          </p:cNvSpPr>
          <p:nvPr>
            <p:ph type="subTitle" idx="26"/>
          </p:nvPr>
        </p:nvSpPr>
        <p:spPr/>
        <p:txBody>
          <a:bodyPr/>
          <a:lstStyle/>
          <a:p>
            <a:r>
              <a:rPr lang="pt-BR" dirty="0"/>
              <a:t>SLIDE 2</a:t>
            </a:r>
          </a:p>
        </p:txBody>
      </p:sp>
      <p:grpSp>
        <p:nvGrpSpPr>
          <p:cNvPr id="61" name="Agrupar 60">
            <a:extLst>
              <a:ext uri="{FF2B5EF4-FFF2-40B4-BE49-F238E27FC236}">
                <a16:creationId xmlns:a16="http://schemas.microsoft.com/office/drawing/2014/main" id="{491CCC51-AB01-E89B-51F4-D849702604FB}"/>
              </a:ext>
            </a:extLst>
          </p:cNvPr>
          <p:cNvGrpSpPr/>
          <p:nvPr/>
        </p:nvGrpSpPr>
        <p:grpSpPr>
          <a:xfrm>
            <a:off x="512794" y="818750"/>
            <a:ext cx="692308" cy="720000"/>
            <a:chOff x="512793" y="747344"/>
            <a:chExt cx="692308" cy="720000"/>
          </a:xfrm>
        </p:grpSpPr>
        <p:pic>
          <p:nvPicPr>
            <p:cNvPr id="32" name="Gráfico 44">
              <a:extLst>
                <a:ext uri="{FF2B5EF4-FFF2-40B4-BE49-F238E27FC236}">
                  <a16:creationId xmlns:a16="http://schemas.microsoft.com/office/drawing/2014/main" id="{DCE53874-D907-1ECB-B631-0EAF798386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12793" y="747344"/>
              <a:ext cx="692308" cy="720000"/>
            </a:xfrm>
            <a:prstGeom prst="rect">
              <a:avLst/>
            </a:prstGeom>
          </p:spPr>
        </p:pic>
        <p:pic>
          <p:nvPicPr>
            <p:cNvPr id="60" name="Gráfico 59">
              <a:extLst>
                <a:ext uri="{FF2B5EF4-FFF2-40B4-BE49-F238E27FC236}">
                  <a16:creationId xmlns:a16="http://schemas.microsoft.com/office/drawing/2014/main" id="{AF55CA38-0F36-C81D-3D6C-9ADA9E11F5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73043" y="818751"/>
              <a:ext cx="371612" cy="527449"/>
            </a:xfrm>
            <a:prstGeom prst="rect">
              <a:avLst/>
            </a:prstGeom>
          </p:spPr>
        </p:pic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AEEDD3BA-1B5B-B544-E753-E7C6F2DB446A}"/>
              </a:ext>
            </a:extLst>
          </p:cNvPr>
          <p:cNvSpPr txBox="1"/>
          <p:nvPr/>
        </p:nvSpPr>
        <p:spPr>
          <a:xfrm>
            <a:off x="1365351" y="4267200"/>
            <a:ext cx="10339922" cy="22929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1100"/>
              <a:buNone/>
            </a:pP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(EF01LP12A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) Reconhecer a separação das palavras, na escrita, por espaços em branco (segmentação), ao atingir a hipótese alfabética.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1100"/>
              <a:buNone/>
            </a:pP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(EF01LP12B)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Segmentar palavras, ainda que não convencionalmente, na produção escrita de textos de diferentes gêneros.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1100"/>
              <a:buNone/>
            </a:pP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(EF01LP09)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Comparar palavras identificando semelhanças e diferenças entre seus sons e suas partes (aliterações, rimas entre outras).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1100"/>
              <a:buNone/>
            </a:pP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(EF01LP02B)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Escrever textos - de próprio punho ou ditados por um colega ou professor - utilizando a escrita alfabética.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22974816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>
          <a:extLst>
            <a:ext uri="{FF2B5EF4-FFF2-40B4-BE49-F238E27FC236}">
              <a16:creationId xmlns:a16="http://schemas.microsoft.com/office/drawing/2014/main" id="{87D896EF-5B72-D912-02B3-3A69132B74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ço Reservado para Imagem 8">
            <a:extLst>
              <a:ext uri="{FF2B5EF4-FFF2-40B4-BE49-F238E27FC236}">
                <a16:creationId xmlns:a16="http://schemas.microsoft.com/office/drawing/2014/main" id="{B961F567-1848-CA1C-D742-B2C6E06CAFD2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91200" y="826801"/>
            <a:ext cx="5914074" cy="3706934"/>
          </a:xfrm>
        </p:spPr>
      </p:pic>
      <p:sp>
        <p:nvSpPr>
          <p:cNvPr id="2" name="Subtítulo 1">
            <a:extLst>
              <a:ext uri="{FF2B5EF4-FFF2-40B4-BE49-F238E27FC236}">
                <a16:creationId xmlns:a16="http://schemas.microsoft.com/office/drawing/2014/main" id="{43EA3EC2-AC9C-03DD-5C9C-474546367D0A}"/>
              </a:ext>
            </a:extLst>
          </p:cNvPr>
          <p:cNvSpPr>
            <a:spLocks noGrp="1"/>
          </p:cNvSpPr>
          <p:nvPr>
            <p:ph type="subTitle" idx="26"/>
          </p:nvPr>
        </p:nvSpPr>
        <p:spPr/>
        <p:txBody>
          <a:bodyPr/>
          <a:lstStyle/>
          <a:p>
            <a:r>
              <a:rPr lang="pt-BR" dirty="0"/>
              <a:t>SLIDE 4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30F967CE-E86C-F16E-6FAA-5853DA224933}"/>
              </a:ext>
            </a:extLst>
          </p:cNvPr>
          <p:cNvGrpSpPr/>
          <p:nvPr/>
        </p:nvGrpSpPr>
        <p:grpSpPr>
          <a:xfrm>
            <a:off x="516222" y="939028"/>
            <a:ext cx="692308" cy="720000"/>
            <a:chOff x="512793" y="2412643"/>
            <a:chExt cx="692308" cy="720000"/>
          </a:xfrm>
        </p:grpSpPr>
        <p:pic>
          <p:nvPicPr>
            <p:cNvPr id="5" name="Gráfico 4">
              <a:extLst>
                <a:ext uri="{FF2B5EF4-FFF2-40B4-BE49-F238E27FC236}">
                  <a16:creationId xmlns:a16="http://schemas.microsoft.com/office/drawing/2014/main" id="{188DAAB9-C237-A850-9446-3473B31439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12793" y="2412643"/>
              <a:ext cx="692308" cy="720000"/>
            </a:xfrm>
            <a:prstGeom prst="rect">
              <a:avLst/>
            </a:prstGeom>
          </p:spPr>
        </p:pic>
        <p:pic>
          <p:nvPicPr>
            <p:cNvPr id="6" name="Gráfico 5">
              <a:extLst>
                <a:ext uri="{FF2B5EF4-FFF2-40B4-BE49-F238E27FC236}">
                  <a16:creationId xmlns:a16="http://schemas.microsoft.com/office/drawing/2014/main" id="{7823084D-A16D-053F-88F7-B8762649947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57354" y="2525341"/>
              <a:ext cx="452249" cy="452249"/>
            </a:xfrm>
            <a:prstGeom prst="rect">
              <a:avLst/>
            </a:prstGeom>
          </p:spPr>
        </p:pic>
      </p:grpSp>
      <p:sp>
        <p:nvSpPr>
          <p:cNvPr id="7" name="Espaço Reservado para Texto 2">
            <a:extLst>
              <a:ext uri="{FF2B5EF4-FFF2-40B4-BE49-F238E27FC236}">
                <a16:creationId xmlns:a16="http://schemas.microsoft.com/office/drawing/2014/main" id="{7935433F-3F57-7234-7C5A-06B980F0086B}"/>
              </a:ext>
            </a:extLst>
          </p:cNvPr>
          <p:cNvSpPr txBox="1">
            <a:spLocks/>
          </p:cNvSpPr>
          <p:nvPr/>
        </p:nvSpPr>
        <p:spPr>
          <a:xfrm>
            <a:off x="1475390" y="939028"/>
            <a:ext cx="4244690" cy="219756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pt-BR" sz="1600" b="1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Dinâmica de condução: </a:t>
            </a:r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</a:t>
            </a:r>
            <a:r>
              <a:rPr lang="pt-BR" sz="16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aro professor, </a:t>
            </a:r>
            <a:r>
              <a:rPr lang="pt-BR" sz="16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faça a leitura para os estudantes. Peça que eles acompanhem com o dedo. Compare o poema com a música “O sapo não lava o pé” e discuta com os estudantes as semelhanças entre os dois. E possíveis divergências.</a:t>
            </a:r>
            <a:r>
              <a:rPr lang="pt-BR" sz="16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5125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>
          <a:extLst>
            <a:ext uri="{FF2B5EF4-FFF2-40B4-BE49-F238E27FC236}">
              <a16:creationId xmlns:a16="http://schemas.microsoft.com/office/drawing/2014/main" id="{D3E5115B-4637-A447-5DA0-D3E87046F2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ço Reservado para Imagem 5">
            <a:extLst>
              <a:ext uri="{FF2B5EF4-FFF2-40B4-BE49-F238E27FC236}">
                <a16:creationId xmlns:a16="http://schemas.microsoft.com/office/drawing/2014/main" id="{DB82727C-EB9F-EF90-3F2C-5C129052FBD8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1200" y="826801"/>
            <a:ext cx="5914074" cy="3706934"/>
          </a:xfrm>
        </p:spPr>
      </p:pic>
      <p:sp>
        <p:nvSpPr>
          <p:cNvPr id="2" name="Subtítulo 1">
            <a:extLst>
              <a:ext uri="{FF2B5EF4-FFF2-40B4-BE49-F238E27FC236}">
                <a16:creationId xmlns:a16="http://schemas.microsoft.com/office/drawing/2014/main" id="{0C91C983-1D13-9B2B-80F0-8F78F9ACF4F2}"/>
              </a:ext>
            </a:extLst>
          </p:cNvPr>
          <p:cNvSpPr>
            <a:spLocks noGrp="1"/>
          </p:cNvSpPr>
          <p:nvPr>
            <p:ph type="subTitle" idx="26"/>
          </p:nvPr>
        </p:nvSpPr>
        <p:spPr/>
        <p:txBody>
          <a:bodyPr/>
          <a:lstStyle/>
          <a:p>
            <a:r>
              <a:rPr lang="pt-BR" dirty="0"/>
              <a:t>SLIDE 5</a:t>
            </a:r>
          </a:p>
        </p:txBody>
      </p:sp>
      <p:sp>
        <p:nvSpPr>
          <p:cNvPr id="7" name="Espaço Reservado para Texto 2">
            <a:extLst>
              <a:ext uri="{FF2B5EF4-FFF2-40B4-BE49-F238E27FC236}">
                <a16:creationId xmlns:a16="http://schemas.microsoft.com/office/drawing/2014/main" id="{3807E7BD-FF53-1725-DFE2-281443DD1B45}"/>
              </a:ext>
            </a:extLst>
          </p:cNvPr>
          <p:cNvSpPr txBox="1">
            <a:spLocks/>
          </p:cNvSpPr>
          <p:nvPr/>
        </p:nvSpPr>
        <p:spPr>
          <a:xfrm>
            <a:off x="1349663" y="963280"/>
            <a:ext cx="4346039" cy="91497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pt-BR" sz="1600" b="1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Dinâmica de condução: </a:t>
            </a:r>
            <a:r>
              <a:rPr lang="pt-BR" sz="1600" dirty="0">
                <a:solidFill>
                  <a:srgbClr val="231F2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</a:t>
            </a:r>
            <a:r>
              <a:rPr lang="pt-BR" sz="16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aro professor, </a:t>
            </a:r>
            <a:r>
              <a:rPr lang="pt-BR" sz="16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é importante levar em consideração a hipótese de escrita de cada estudante nesse momento. 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9EAC6313-B0B2-A82C-E0B5-C08E97101546}"/>
              </a:ext>
            </a:extLst>
          </p:cNvPr>
          <p:cNvGrpSpPr/>
          <p:nvPr/>
        </p:nvGrpSpPr>
        <p:grpSpPr>
          <a:xfrm>
            <a:off x="512794" y="998065"/>
            <a:ext cx="692308" cy="720000"/>
            <a:chOff x="512793" y="2412643"/>
            <a:chExt cx="692308" cy="720000"/>
          </a:xfrm>
        </p:grpSpPr>
        <p:pic>
          <p:nvPicPr>
            <p:cNvPr id="8" name="Gráfico 7">
              <a:extLst>
                <a:ext uri="{FF2B5EF4-FFF2-40B4-BE49-F238E27FC236}">
                  <a16:creationId xmlns:a16="http://schemas.microsoft.com/office/drawing/2014/main" id="{E0EF0560-2F67-6503-0086-8471A3E97DA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12793" y="2412643"/>
              <a:ext cx="692308" cy="720000"/>
            </a:xfrm>
            <a:prstGeom prst="rect">
              <a:avLst/>
            </a:prstGeom>
          </p:spPr>
        </p:pic>
        <p:pic>
          <p:nvPicPr>
            <p:cNvPr id="9" name="Gráfico 8">
              <a:extLst>
                <a:ext uri="{FF2B5EF4-FFF2-40B4-BE49-F238E27FC236}">
                  <a16:creationId xmlns:a16="http://schemas.microsoft.com/office/drawing/2014/main" id="{4330629E-B3DA-295E-AC9D-B7B04EE47AA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57354" y="2525341"/>
              <a:ext cx="452249" cy="4522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069260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>
          <a:extLst>
            <a:ext uri="{FF2B5EF4-FFF2-40B4-BE49-F238E27FC236}">
              <a16:creationId xmlns:a16="http://schemas.microsoft.com/office/drawing/2014/main" id="{D3E5115B-4637-A447-5DA0-D3E87046F2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ço Reservado para Imagem 5">
            <a:extLst>
              <a:ext uri="{FF2B5EF4-FFF2-40B4-BE49-F238E27FC236}">
                <a16:creationId xmlns:a16="http://schemas.microsoft.com/office/drawing/2014/main" id="{587BAE4C-61A3-5614-5E77-1A8C9336A82E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1200" y="826801"/>
            <a:ext cx="5914074" cy="3706934"/>
          </a:xfrm>
        </p:spPr>
      </p:pic>
      <p:sp>
        <p:nvSpPr>
          <p:cNvPr id="2" name="Subtítulo 1">
            <a:extLst>
              <a:ext uri="{FF2B5EF4-FFF2-40B4-BE49-F238E27FC236}">
                <a16:creationId xmlns:a16="http://schemas.microsoft.com/office/drawing/2014/main" id="{0C91C983-1D13-9B2B-80F0-8F78F9ACF4F2}"/>
              </a:ext>
            </a:extLst>
          </p:cNvPr>
          <p:cNvSpPr>
            <a:spLocks noGrp="1"/>
          </p:cNvSpPr>
          <p:nvPr>
            <p:ph type="subTitle" idx="26"/>
          </p:nvPr>
        </p:nvSpPr>
        <p:spPr/>
        <p:txBody>
          <a:bodyPr/>
          <a:lstStyle/>
          <a:p>
            <a:r>
              <a:rPr lang="pt-BR" dirty="0"/>
              <a:t>SLIDE 11</a:t>
            </a:r>
          </a:p>
        </p:txBody>
      </p:sp>
      <p:sp>
        <p:nvSpPr>
          <p:cNvPr id="7" name="Espaço Reservado para Texto 2">
            <a:extLst>
              <a:ext uri="{FF2B5EF4-FFF2-40B4-BE49-F238E27FC236}">
                <a16:creationId xmlns:a16="http://schemas.microsoft.com/office/drawing/2014/main" id="{3807E7BD-FF53-1725-DFE2-281443DD1B45}"/>
              </a:ext>
            </a:extLst>
          </p:cNvPr>
          <p:cNvSpPr txBox="1">
            <a:spLocks/>
          </p:cNvSpPr>
          <p:nvPr/>
        </p:nvSpPr>
        <p:spPr>
          <a:xfrm>
            <a:off x="1475391" y="924322"/>
            <a:ext cx="4153250" cy="199585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1100"/>
              <a:buNone/>
            </a:pPr>
            <a:r>
              <a:rPr lang="pt-BR" sz="1600" b="1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Dinâmica de condução: </a:t>
            </a:r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</a:t>
            </a:r>
            <a:r>
              <a:rPr lang="pt-BR" sz="160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aro professor, e</a:t>
            </a:r>
            <a:r>
              <a:rPr lang="pt-BR" sz="1600" dirty="0">
                <a:solidFill>
                  <a:srgbClr val="231F2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screva no quadro as palavras SALADASINOJACARÉSOFÁ. Todas juntas.</a:t>
            </a:r>
            <a:endParaRPr lang="pt-BR" sz="1600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1100"/>
              <a:buNone/>
            </a:pPr>
            <a:r>
              <a:rPr lang="pt-BR" sz="1600" dirty="0">
                <a:solidFill>
                  <a:srgbClr val="231F2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Desafie os estudantes a descobrirem, com o seu apoio, onde é que começa e termina cada palavra.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A76382A8-FBF6-50C5-DBA3-3AA8CD56EDFE}"/>
              </a:ext>
            </a:extLst>
          </p:cNvPr>
          <p:cNvGrpSpPr/>
          <p:nvPr/>
        </p:nvGrpSpPr>
        <p:grpSpPr>
          <a:xfrm>
            <a:off x="512794" y="924322"/>
            <a:ext cx="692308" cy="720000"/>
            <a:chOff x="512793" y="2412643"/>
            <a:chExt cx="692308" cy="720000"/>
          </a:xfrm>
        </p:grpSpPr>
        <p:pic>
          <p:nvPicPr>
            <p:cNvPr id="8" name="Gráfico 7">
              <a:extLst>
                <a:ext uri="{FF2B5EF4-FFF2-40B4-BE49-F238E27FC236}">
                  <a16:creationId xmlns:a16="http://schemas.microsoft.com/office/drawing/2014/main" id="{3B6DD3B8-AE96-3B50-EFAA-345A7D3A42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12793" y="2412643"/>
              <a:ext cx="692308" cy="720000"/>
            </a:xfrm>
            <a:prstGeom prst="rect">
              <a:avLst/>
            </a:prstGeom>
          </p:spPr>
        </p:pic>
        <p:pic>
          <p:nvPicPr>
            <p:cNvPr id="9" name="Gráfico 8">
              <a:extLst>
                <a:ext uri="{FF2B5EF4-FFF2-40B4-BE49-F238E27FC236}">
                  <a16:creationId xmlns:a16="http://schemas.microsoft.com/office/drawing/2014/main" id="{7F642970-8467-2A7C-16FA-FC0D2E3E7D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57354" y="2525341"/>
              <a:ext cx="452249" cy="4522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216046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4231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2"/>
          <p:cNvSpPr txBox="1">
            <a:spLocks noGrp="1"/>
          </p:cNvSpPr>
          <p:nvPr>
            <p:ph type="title"/>
          </p:nvPr>
        </p:nvSpPr>
        <p:spPr>
          <a:xfrm>
            <a:off x="541213" y="891942"/>
            <a:ext cx="10841600" cy="64629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spAutoFit/>
          </a:bodyPr>
          <a:lstStyle/>
          <a:p>
            <a:pPr marL="135463"/>
            <a:r>
              <a:rPr lang="pt-BR" sz="2600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1. </a:t>
            </a:r>
            <a:r>
              <a:rPr lang="pt-BR" sz="2600" b="0" dirty="0">
                <a:solidFill>
                  <a:srgbClr val="231F20"/>
                </a:solidFill>
              </a:rPr>
              <a:t>LEIA O TEXTO.</a:t>
            </a:r>
            <a:endParaRPr sz="2600" b="0" dirty="0"/>
          </a:p>
        </p:txBody>
      </p:sp>
      <p:sp>
        <p:nvSpPr>
          <p:cNvPr id="105" name="Google Shape;105;p22"/>
          <p:cNvSpPr txBox="1"/>
          <p:nvPr/>
        </p:nvSpPr>
        <p:spPr>
          <a:xfrm>
            <a:off x="4990880" y="2213002"/>
            <a:ext cx="6862453" cy="41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18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  <a:endParaRPr sz="26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22"/>
          <p:cNvSpPr txBox="1"/>
          <p:nvPr/>
        </p:nvSpPr>
        <p:spPr>
          <a:xfrm>
            <a:off x="3430321" y="1508583"/>
            <a:ext cx="5633576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183722" marR="514760" algn="ctr"/>
            <a:r>
              <a:rPr lang="pt-BR" sz="2600" b="1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O SAPO E O JACARÉ</a:t>
            </a:r>
            <a:endParaRPr sz="2600" dirty="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22"/>
          <p:cNvSpPr txBox="1"/>
          <p:nvPr/>
        </p:nvSpPr>
        <p:spPr>
          <a:xfrm>
            <a:off x="4690534" y="1946262"/>
            <a:ext cx="2810933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endParaRPr sz="2667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2"/>
          <p:cNvSpPr txBox="1"/>
          <p:nvPr/>
        </p:nvSpPr>
        <p:spPr>
          <a:xfrm>
            <a:off x="611148" y="2079229"/>
            <a:ext cx="6258000" cy="4555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600" dirty="0">
                <a:latin typeface="Arial"/>
                <a:ea typeface="Arial"/>
                <a:cs typeface="Arial"/>
                <a:sym typeface="Arial"/>
              </a:rPr>
              <a:t>O SAPO E O JACARÉ </a:t>
            </a:r>
            <a:endParaRPr sz="2600" dirty="0"/>
          </a:p>
          <a:p>
            <a:pPr>
              <a:spcAft>
                <a:spcPts val="1200"/>
              </a:spcAft>
            </a:pPr>
            <a:r>
              <a:rPr lang="pt-BR" sz="2600" dirty="0">
                <a:latin typeface="Arial"/>
                <a:ea typeface="Arial"/>
                <a:cs typeface="Arial"/>
                <a:sym typeface="Arial"/>
              </a:rPr>
              <a:t>NÃO SÃO AMIGOS À TOA.</a:t>
            </a:r>
            <a:endParaRPr sz="2600" dirty="0"/>
          </a:p>
          <a:p>
            <a:pPr>
              <a:spcAft>
                <a:spcPts val="1200"/>
              </a:spcAft>
            </a:pPr>
            <a:r>
              <a:rPr lang="pt-BR" sz="2600" dirty="0">
                <a:latin typeface="Arial"/>
                <a:ea typeface="Arial"/>
                <a:cs typeface="Arial"/>
                <a:sym typeface="Arial"/>
              </a:rPr>
              <a:t>SÃO VIZINHOS JÁ FAZ TEMPO</a:t>
            </a:r>
            <a:endParaRPr sz="2600" dirty="0"/>
          </a:p>
          <a:p>
            <a:pPr>
              <a:spcAft>
                <a:spcPts val="1200"/>
              </a:spcAft>
            </a:pPr>
            <a:r>
              <a:rPr lang="pt-BR" sz="2600" dirty="0">
                <a:latin typeface="Arial"/>
                <a:ea typeface="Arial"/>
                <a:cs typeface="Arial"/>
                <a:sym typeface="Arial"/>
              </a:rPr>
              <a:t>OS DOIS MORAM NA LAGOA.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>
              <a:spcAft>
                <a:spcPts val="1200"/>
              </a:spcAft>
            </a:pPr>
            <a:r>
              <a:rPr lang="pt-BR" sz="2600" dirty="0">
                <a:latin typeface="Arial"/>
                <a:ea typeface="Arial"/>
                <a:cs typeface="Arial"/>
                <a:sym typeface="Arial"/>
              </a:rPr>
              <a:t>O JACARÉ ESTÁ DE MUDANÇA. 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>
              <a:spcAft>
                <a:spcPts val="1200"/>
              </a:spcAft>
            </a:pPr>
            <a:r>
              <a:rPr lang="pt-BR" sz="2600" dirty="0">
                <a:latin typeface="Arial"/>
                <a:ea typeface="Arial"/>
                <a:cs typeface="Arial"/>
                <a:sym typeface="Arial"/>
              </a:rPr>
              <a:t>ELE VIVE A RECLAMAR:</a:t>
            </a:r>
            <a:endParaRPr sz="2600" dirty="0"/>
          </a:p>
          <a:p>
            <a:pPr>
              <a:spcAft>
                <a:spcPts val="1200"/>
              </a:spcAft>
            </a:pPr>
            <a:r>
              <a:rPr lang="pt-BR" sz="2600" dirty="0">
                <a:latin typeface="Arial"/>
                <a:ea typeface="Arial"/>
                <a:cs typeface="Arial"/>
                <a:sym typeface="Arial"/>
              </a:rPr>
              <a:t>— O SAPO NÃO LAVA O PÉ 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>
              <a:spcAft>
                <a:spcPts val="1200"/>
              </a:spcAft>
            </a:pPr>
            <a:r>
              <a:rPr lang="pt-BR" sz="2600" dirty="0">
                <a:latin typeface="Arial"/>
                <a:ea typeface="Arial"/>
                <a:cs typeface="Arial"/>
                <a:sym typeface="Arial"/>
              </a:rPr>
              <a:t>E POR ISSO TEM CHULÉ!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2"/>
          <p:cNvSpPr txBox="1"/>
          <p:nvPr/>
        </p:nvSpPr>
        <p:spPr>
          <a:xfrm>
            <a:off x="7799294" y="5892317"/>
            <a:ext cx="3781558" cy="4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R="441949" algn="r"/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VÂNIA FÉLIX </a:t>
            </a:r>
          </a:p>
          <a:p>
            <a:pPr marR="441949" algn="r"/>
            <a:r>
              <a:rPr lang="pt-BR" sz="120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ELABORADO PARA FINS DIDÁTICOS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BR" sz="1867"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2" name="Google Shape;149;p30">
            <a:extLst>
              <a:ext uri="{FF2B5EF4-FFF2-40B4-BE49-F238E27FC236}">
                <a16:creationId xmlns:a16="http://schemas.microsoft.com/office/drawing/2014/main" id="{1D6CE039-4845-488E-E4BC-9951F2308C14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6530273" y="3108318"/>
            <a:ext cx="4615752" cy="193535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Agrupar 2">
            <a:extLst>
              <a:ext uri="{FF2B5EF4-FFF2-40B4-BE49-F238E27FC236}">
                <a16:creationId xmlns:a16="http://schemas.microsoft.com/office/drawing/2014/main" id="{8E1FA244-EFA5-6FEB-4AE5-0EAB7F55F74F}"/>
              </a:ext>
            </a:extLst>
          </p:cNvPr>
          <p:cNvGrpSpPr/>
          <p:nvPr/>
        </p:nvGrpSpPr>
        <p:grpSpPr>
          <a:xfrm>
            <a:off x="9871219" y="518151"/>
            <a:ext cx="1982114" cy="447532"/>
            <a:chOff x="305605" y="2234344"/>
            <a:chExt cx="1982114" cy="447532"/>
          </a:xfrm>
        </p:grpSpPr>
        <p:sp>
          <p:nvSpPr>
            <p:cNvPr id="4" name="CaixaDeTexto 7">
              <a:extLst>
                <a:ext uri="{FF2B5EF4-FFF2-40B4-BE49-F238E27FC236}">
                  <a16:creationId xmlns:a16="http://schemas.microsoft.com/office/drawing/2014/main" id="{EE5B9366-EDE0-6AB7-5420-0440EE733F54}"/>
                </a:ext>
              </a:extLst>
            </p:cNvPr>
            <p:cNvSpPr txBox="1"/>
            <p:nvPr/>
          </p:nvSpPr>
          <p:spPr>
            <a:xfrm>
              <a:off x="428150" y="2362131"/>
              <a:ext cx="1859569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LEITURA EM FASE</a:t>
              </a:r>
            </a:p>
          </p:txBody>
        </p:sp>
        <p:pic>
          <p:nvPicPr>
            <p:cNvPr id="5" name="Gráfico 1">
              <a:extLst>
                <a:ext uri="{FF2B5EF4-FFF2-40B4-BE49-F238E27FC236}">
                  <a16:creationId xmlns:a16="http://schemas.microsoft.com/office/drawing/2014/main" id="{B0821535-5219-D23F-172F-0AB2102D0B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5605" y="2234344"/>
              <a:ext cx="463516" cy="447532"/>
            </a:xfrm>
            <a:prstGeom prst="rect">
              <a:avLst/>
            </a:prstGeom>
          </p:spPr>
        </p:pic>
      </p:grp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902568C8-A18D-D647-A7AE-10493B0FD7CB}"/>
              </a:ext>
            </a:extLst>
          </p:cNvPr>
          <p:cNvSpPr/>
          <p:nvPr/>
        </p:nvSpPr>
        <p:spPr>
          <a:xfrm rot="21480000">
            <a:off x="181127" y="150533"/>
            <a:ext cx="3757711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LER É LEGAL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"/>
          <p:cNvSpPr txBox="1">
            <a:spLocks noGrp="1"/>
          </p:cNvSpPr>
          <p:nvPr>
            <p:ph type="title"/>
          </p:nvPr>
        </p:nvSpPr>
        <p:spPr>
          <a:xfrm>
            <a:off x="-116533" y="3083622"/>
            <a:ext cx="11583200" cy="106704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spAutoFit/>
          </a:bodyPr>
          <a:lstStyle/>
          <a:p>
            <a:br>
              <a:rPr lang="pt-BR" sz="2667"/>
            </a:br>
            <a:endParaRPr sz="2667"/>
          </a:p>
        </p:txBody>
      </p:sp>
      <p:sp>
        <p:nvSpPr>
          <p:cNvPr id="117" name="Google Shape;117;p6"/>
          <p:cNvSpPr/>
          <p:nvPr/>
        </p:nvSpPr>
        <p:spPr>
          <a:xfrm>
            <a:off x="722051" y="1896111"/>
            <a:ext cx="10700551" cy="401961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6"/>
          <p:cNvSpPr txBox="1"/>
          <p:nvPr/>
        </p:nvSpPr>
        <p:spPr>
          <a:xfrm>
            <a:off x="722051" y="1051816"/>
            <a:ext cx="10006753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00" b="1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ESCREVA OS NOMES DOS PERSONAGENS DO TEXTO.</a:t>
            </a:r>
            <a:endParaRPr lang="pt-BR" sz="2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77FF6DBF-C797-A5EC-B504-87A5B1B3D47B}"/>
              </a:ext>
            </a:extLst>
          </p:cNvPr>
          <p:cNvSpPr/>
          <p:nvPr/>
        </p:nvSpPr>
        <p:spPr>
          <a:xfrm rot="21480000">
            <a:off x="180586" y="119517"/>
            <a:ext cx="5535182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CONVERSANDO COM O TEXTO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17;p6">
            <a:extLst>
              <a:ext uri="{FF2B5EF4-FFF2-40B4-BE49-F238E27FC236}">
                <a16:creationId xmlns:a16="http://schemas.microsoft.com/office/drawing/2014/main" id="{29AD6D87-481C-C79B-3B49-C5925640BFBE}"/>
              </a:ext>
            </a:extLst>
          </p:cNvPr>
          <p:cNvSpPr/>
          <p:nvPr/>
        </p:nvSpPr>
        <p:spPr>
          <a:xfrm>
            <a:off x="722051" y="1896111"/>
            <a:ext cx="10700551" cy="401961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18;p6">
            <a:extLst>
              <a:ext uri="{FF2B5EF4-FFF2-40B4-BE49-F238E27FC236}">
                <a16:creationId xmlns:a16="http://schemas.microsoft.com/office/drawing/2014/main" id="{11B956C8-2913-E75B-B604-800B4FAC044C}"/>
              </a:ext>
            </a:extLst>
          </p:cNvPr>
          <p:cNvSpPr txBox="1"/>
          <p:nvPr/>
        </p:nvSpPr>
        <p:spPr>
          <a:xfrm>
            <a:off x="722051" y="1051816"/>
            <a:ext cx="10006753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t-BR" sz="2600" b="1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ESCREVA OS NOMES DOS PERSONAGENS DO TEXTO.</a:t>
            </a:r>
            <a:endParaRPr lang="pt-BR" sz="2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12"/>
          <p:cNvSpPr txBox="1"/>
          <p:nvPr/>
        </p:nvSpPr>
        <p:spPr>
          <a:xfrm>
            <a:off x="9184640" y="402191"/>
            <a:ext cx="2492860" cy="5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r">
              <a:buClr>
                <a:srgbClr val="000000"/>
              </a:buClr>
              <a:buSzPts val="2600"/>
            </a:pPr>
            <a:r>
              <a:rPr lang="pt-BR" sz="28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12"/>
          <p:cNvSpPr txBox="1"/>
          <p:nvPr/>
        </p:nvSpPr>
        <p:spPr>
          <a:xfrm>
            <a:off x="2980267" y="3222123"/>
            <a:ext cx="6204373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>
              <a:buClr>
                <a:srgbClr val="000000"/>
              </a:buClr>
              <a:buSzPts val="2000"/>
            </a:pPr>
            <a:r>
              <a:rPr lang="pt-BR" sz="2667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SAPO E JACARÉ.</a:t>
            </a:r>
            <a:endParaRPr sz="2400" dirty="0"/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C4CCCC00-B8A9-2CAD-DE9C-8660BBF5E0BC}"/>
              </a:ext>
            </a:extLst>
          </p:cNvPr>
          <p:cNvSpPr/>
          <p:nvPr/>
        </p:nvSpPr>
        <p:spPr>
          <a:xfrm rot="21480000">
            <a:off x="180585" y="119442"/>
            <a:ext cx="5539441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CONVERSANDO COM O TEXTO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4;p14">
            <a:extLst>
              <a:ext uri="{FF2B5EF4-FFF2-40B4-BE49-F238E27FC236}">
                <a16:creationId xmlns:a16="http://schemas.microsoft.com/office/drawing/2014/main" id="{A8D23BF9-A81D-D324-F156-4BA49E9856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8368" y="992178"/>
            <a:ext cx="11237384" cy="106704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spAutoFit/>
          </a:bodyPr>
          <a:lstStyle/>
          <a:p>
            <a:r>
              <a:rPr lang="pt-BR" sz="2600" dirty="0">
                <a:solidFill>
                  <a:srgbClr val="7030A0"/>
                </a:solidFill>
              </a:rPr>
              <a:t>3. </a:t>
            </a:r>
            <a:r>
              <a:rPr lang="pt-BR" sz="2600" b="0" dirty="0">
                <a:solidFill>
                  <a:srgbClr val="231F20"/>
                </a:solidFill>
              </a:rPr>
              <a:t>EM QUE LUGAR MORAM O SAPO E O JACARÉ? CIRCULE A SUA RESPOSTA.</a:t>
            </a:r>
            <a:endParaRPr sz="2600" b="0" dirty="0"/>
          </a:p>
        </p:txBody>
      </p:sp>
      <p:pic>
        <p:nvPicPr>
          <p:cNvPr id="14" name="Google Shape;138;p14">
            <a:extLst>
              <a:ext uri="{FF2B5EF4-FFF2-40B4-BE49-F238E27FC236}">
                <a16:creationId xmlns:a16="http://schemas.microsoft.com/office/drawing/2014/main" id="{129A31DC-FAF1-D380-5033-1D8225825E15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7646863" y="2117596"/>
            <a:ext cx="3674269" cy="3035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49;p30">
            <a:extLst>
              <a:ext uri="{FF2B5EF4-FFF2-40B4-BE49-F238E27FC236}">
                <a16:creationId xmlns:a16="http://schemas.microsoft.com/office/drawing/2014/main" id="{A54BA310-1839-AD3F-D2E9-337919CCDD49}"/>
              </a:ext>
            </a:extLst>
          </p:cNvPr>
          <p:cNvPicPr preferRelativeResize="0"/>
          <p:nvPr/>
        </p:nvPicPr>
        <p:blipFill>
          <a:blip r:embed="rId4"/>
          <a:srcRect/>
          <a:stretch/>
        </p:blipFill>
        <p:spPr>
          <a:xfrm>
            <a:off x="907211" y="2863423"/>
            <a:ext cx="4615752" cy="193535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17;p6">
            <a:extLst>
              <a:ext uri="{FF2B5EF4-FFF2-40B4-BE49-F238E27FC236}">
                <a16:creationId xmlns:a16="http://schemas.microsoft.com/office/drawing/2014/main" id="{1491A69F-32A6-075F-FB1F-2B969B10C13B}"/>
              </a:ext>
            </a:extLst>
          </p:cNvPr>
          <p:cNvSpPr/>
          <p:nvPr/>
        </p:nvSpPr>
        <p:spPr>
          <a:xfrm>
            <a:off x="1774862" y="5238518"/>
            <a:ext cx="2660107" cy="76552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pt-BR" sz="1867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endParaRPr sz="1867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C340E744-0DA1-A8DF-718C-E65AF5B47E20}"/>
              </a:ext>
            </a:extLst>
          </p:cNvPr>
          <p:cNvSpPr txBox="1"/>
          <p:nvPr/>
        </p:nvSpPr>
        <p:spPr>
          <a:xfrm>
            <a:off x="2227078" y="5369896"/>
            <a:ext cx="1755673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00" dirty="0"/>
              <a:t>NA LAGOA</a:t>
            </a:r>
          </a:p>
        </p:txBody>
      </p:sp>
      <p:sp>
        <p:nvSpPr>
          <p:cNvPr id="18" name="Google Shape;117;p6">
            <a:extLst>
              <a:ext uri="{FF2B5EF4-FFF2-40B4-BE49-F238E27FC236}">
                <a16:creationId xmlns:a16="http://schemas.microsoft.com/office/drawing/2014/main" id="{72E55DEA-6E9D-02A2-9DB6-209E1E10A6DE}"/>
              </a:ext>
            </a:extLst>
          </p:cNvPr>
          <p:cNvSpPr/>
          <p:nvPr/>
        </p:nvSpPr>
        <p:spPr>
          <a:xfrm>
            <a:off x="8010023" y="5238518"/>
            <a:ext cx="2660107" cy="76552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pt-BR" sz="1867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endParaRPr sz="1867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6409D58B-1B51-B1E7-F634-5239F7256FB3}"/>
              </a:ext>
            </a:extLst>
          </p:cNvPr>
          <p:cNvSpPr txBox="1"/>
          <p:nvPr/>
        </p:nvSpPr>
        <p:spPr>
          <a:xfrm>
            <a:off x="8500777" y="5369897"/>
            <a:ext cx="1678601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00" dirty="0"/>
              <a:t>NO POÇO</a:t>
            </a: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3624D6E9-D805-EC8B-3661-66A6A862227E}"/>
              </a:ext>
            </a:extLst>
          </p:cNvPr>
          <p:cNvSpPr/>
          <p:nvPr/>
        </p:nvSpPr>
        <p:spPr>
          <a:xfrm rot="21480000">
            <a:off x="180471" y="112922"/>
            <a:ext cx="5913101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CONVERSANDO COM O TEXTO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4"/>
          <p:cNvSpPr txBox="1">
            <a:spLocks noGrp="1"/>
          </p:cNvSpPr>
          <p:nvPr>
            <p:ph type="body" idx="1"/>
          </p:nvPr>
        </p:nvSpPr>
        <p:spPr>
          <a:xfrm>
            <a:off x="171739" y="952589"/>
            <a:ext cx="12020160" cy="6095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135463" indent="0"/>
            <a:br>
              <a:rPr lang="pt-BR" sz="2400"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134" name="Google Shape;134;p14"/>
          <p:cNvSpPr txBox="1">
            <a:spLocks noGrp="1"/>
          </p:cNvSpPr>
          <p:nvPr>
            <p:ph type="title"/>
          </p:nvPr>
        </p:nvSpPr>
        <p:spPr>
          <a:xfrm>
            <a:off x="478368" y="992178"/>
            <a:ext cx="11237384" cy="106704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spAutoFit/>
          </a:bodyPr>
          <a:lstStyle/>
          <a:p>
            <a:r>
              <a:rPr lang="pt-BR" sz="2600" dirty="0">
                <a:solidFill>
                  <a:srgbClr val="7030A0"/>
                </a:solidFill>
              </a:rPr>
              <a:t>3. </a:t>
            </a:r>
            <a:r>
              <a:rPr lang="pt-BR" sz="2600" b="0" dirty="0">
                <a:solidFill>
                  <a:srgbClr val="231F20"/>
                </a:solidFill>
              </a:rPr>
              <a:t>EM QUE LUGAR MORAM O SAPO E O JACARÉ? CIRCULE A SUA RESPOSTA.</a:t>
            </a:r>
            <a:endParaRPr sz="2600" b="0" dirty="0"/>
          </a:p>
        </p:txBody>
      </p:sp>
      <p:pic>
        <p:nvPicPr>
          <p:cNvPr id="138" name="Google Shape;138;p14"/>
          <p:cNvPicPr preferRelativeResize="0"/>
          <p:nvPr/>
        </p:nvPicPr>
        <p:blipFill>
          <a:blip r:embed="rId3"/>
          <a:srcRect/>
          <a:stretch/>
        </p:blipFill>
        <p:spPr>
          <a:xfrm>
            <a:off x="7646863" y="2117596"/>
            <a:ext cx="3674269" cy="3035571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7;p12">
            <a:extLst>
              <a:ext uri="{FF2B5EF4-FFF2-40B4-BE49-F238E27FC236}">
                <a16:creationId xmlns:a16="http://schemas.microsoft.com/office/drawing/2014/main" id="{567245AD-A4E0-89AA-B588-3E64EEA8C99F}"/>
              </a:ext>
            </a:extLst>
          </p:cNvPr>
          <p:cNvSpPr txBox="1"/>
          <p:nvPr/>
        </p:nvSpPr>
        <p:spPr>
          <a:xfrm>
            <a:off x="9184640" y="402191"/>
            <a:ext cx="2492860" cy="5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r">
              <a:buClr>
                <a:srgbClr val="000000"/>
              </a:buClr>
              <a:buSzPts val="2600"/>
            </a:pPr>
            <a:r>
              <a:rPr lang="pt-BR" sz="28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Google Shape;149;p30">
            <a:extLst>
              <a:ext uri="{FF2B5EF4-FFF2-40B4-BE49-F238E27FC236}">
                <a16:creationId xmlns:a16="http://schemas.microsoft.com/office/drawing/2014/main" id="{8240B837-FF57-B8EB-64BA-23FBDBDFDC83}"/>
              </a:ext>
            </a:extLst>
          </p:cNvPr>
          <p:cNvPicPr preferRelativeResize="0"/>
          <p:nvPr/>
        </p:nvPicPr>
        <p:blipFill>
          <a:blip r:embed="rId4"/>
          <a:srcRect/>
          <a:stretch/>
        </p:blipFill>
        <p:spPr>
          <a:xfrm>
            <a:off x="907211" y="2863423"/>
            <a:ext cx="4615752" cy="1935353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17;p6">
            <a:extLst>
              <a:ext uri="{FF2B5EF4-FFF2-40B4-BE49-F238E27FC236}">
                <a16:creationId xmlns:a16="http://schemas.microsoft.com/office/drawing/2014/main" id="{E282D7D8-D593-1526-0F41-FE08B9B51030}"/>
              </a:ext>
            </a:extLst>
          </p:cNvPr>
          <p:cNvSpPr/>
          <p:nvPr/>
        </p:nvSpPr>
        <p:spPr>
          <a:xfrm>
            <a:off x="1774862" y="5238518"/>
            <a:ext cx="2660107" cy="76552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pt-BR" sz="1867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endParaRPr sz="1867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F5732649-A9AB-A1AA-5F47-AB4F9A1474E2}"/>
              </a:ext>
            </a:extLst>
          </p:cNvPr>
          <p:cNvSpPr txBox="1"/>
          <p:nvPr/>
        </p:nvSpPr>
        <p:spPr>
          <a:xfrm>
            <a:off x="2227078" y="5369896"/>
            <a:ext cx="1755673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00" dirty="0"/>
              <a:t>NA LAGOA</a:t>
            </a:r>
          </a:p>
        </p:txBody>
      </p:sp>
      <p:sp>
        <p:nvSpPr>
          <p:cNvPr id="15" name="Google Shape;117;p6">
            <a:extLst>
              <a:ext uri="{FF2B5EF4-FFF2-40B4-BE49-F238E27FC236}">
                <a16:creationId xmlns:a16="http://schemas.microsoft.com/office/drawing/2014/main" id="{A7A1296E-C017-3DCA-D2CD-46BF268532B1}"/>
              </a:ext>
            </a:extLst>
          </p:cNvPr>
          <p:cNvSpPr/>
          <p:nvPr/>
        </p:nvSpPr>
        <p:spPr>
          <a:xfrm>
            <a:off x="8010023" y="5238518"/>
            <a:ext cx="2660107" cy="76552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pt-BR" sz="1867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endParaRPr sz="1867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4622121A-6807-C8A0-0F89-270D72934946}"/>
              </a:ext>
            </a:extLst>
          </p:cNvPr>
          <p:cNvSpPr txBox="1"/>
          <p:nvPr/>
        </p:nvSpPr>
        <p:spPr>
          <a:xfrm>
            <a:off x="8500777" y="5369897"/>
            <a:ext cx="1678601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00" dirty="0"/>
              <a:t>NO POÇO</a:t>
            </a: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A94B03ED-2F4C-75A0-FB03-62A3A4226AA4}"/>
              </a:ext>
            </a:extLst>
          </p:cNvPr>
          <p:cNvSpPr/>
          <p:nvPr/>
        </p:nvSpPr>
        <p:spPr>
          <a:xfrm rot="21480000">
            <a:off x="180521" y="115778"/>
            <a:ext cx="5749447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CONVERSANDO COM O TEXTO</a:t>
            </a:r>
          </a:p>
        </p:txBody>
      </p:sp>
      <p:sp>
        <p:nvSpPr>
          <p:cNvPr id="2" name="Google Shape;154;p30">
            <a:extLst>
              <a:ext uri="{FF2B5EF4-FFF2-40B4-BE49-F238E27FC236}">
                <a16:creationId xmlns:a16="http://schemas.microsoft.com/office/drawing/2014/main" id="{415AF46B-877B-5B67-F534-C320B9627667}"/>
              </a:ext>
            </a:extLst>
          </p:cNvPr>
          <p:cNvSpPr/>
          <p:nvPr/>
        </p:nvSpPr>
        <p:spPr>
          <a:xfrm flipH="1">
            <a:off x="505753" y="2498967"/>
            <a:ext cx="5418667" cy="2569456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36671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0"/>
          <p:cNvSpPr txBox="1">
            <a:spLocks noGrp="1"/>
          </p:cNvSpPr>
          <p:nvPr>
            <p:ph type="body" idx="1"/>
          </p:nvPr>
        </p:nvSpPr>
        <p:spPr>
          <a:xfrm>
            <a:off x="608600" y="1652833"/>
            <a:ext cx="11011600" cy="4396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135463" indent="0"/>
            <a:endParaRPr dirty="0"/>
          </a:p>
          <a:p>
            <a:pPr marL="135463" indent="0"/>
            <a:endParaRPr dirty="0"/>
          </a:p>
          <a:p>
            <a:pPr marL="135463" indent="0"/>
            <a:endParaRPr dirty="0"/>
          </a:p>
        </p:txBody>
      </p:sp>
      <p:sp>
        <p:nvSpPr>
          <p:cNvPr id="7" name="Google Shape;171;p31">
            <a:extLst>
              <a:ext uri="{FF2B5EF4-FFF2-40B4-BE49-F238E27FC236}">
                <a16:creationId xmlns:a16="http://schemas.microsoft.com/office/drawing/2014/main" id="{2AA598DE-FD25-6921-CCEB-1454E1058781}"/>
              </a:ext>
            </a:extLst>
          </p:cNvPr>
          <p:cNvSpPr/>
          <p:nvPr/>
        </p:nvSpPr>
        <p:spPr>
          <a:xfrm>
            <a:off x="1815253" y="2451947"/>
            <a:ext cx="9144000" cy="158496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1185304" marR="1186150" algn="ctr"/>
            <a:r>
              <a:rPr lang="pt-BR" sz="2667" b="1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CHULÉ É UM CHEIRO BOM NOS PÉS.</a:t>
            </a:r>
            <a:endParaRPr sz="2667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160;p10">
            <a:extLst>
              <a:ext uri="{FF2B5EF4-FFF2-40B4-BE49-F238E27FC236}">
                <a16:creationId xmlns:a16="http://schemas.microsoft.com/office/drawing/2014/main" id="{FC080638-FDDC-9CC9-D6F9-CDBF2CB4D35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91541" y="1205576"/>
            <a:ext cx="11298233" cy="1046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spAutoFit/>
          </a:bodyPr>
          <a:lstStyle/>
          <a:p>
            <a:pPr marR="112604"/>
            <a:r>
              <a:rPr lang="pt-BR" sz="2600" dirty="0">
                <a:solidFill>
                  <a:srgbClr val="7030A0"/>
                </a:solidFill>
              </a:rPr>
              <a:t>4. </a:t>
            </a:r>
            <a:r>
              <a:rPr lang="pt-BR" sz="2600" b="0" dirty="0">
                <a:solidFill>
                  <a:srgbClr val="231F20"/>
                </a:solidFill>
              </a:rPr>
              <a:t>VOCÊ SABE O QUE É O CHULÉ? O PROFESSOR LERÁ AS FRASES E VOCÊ PINTARÁ O QUADRO COM A RESPOSTA.</a:t>
            </a:r>
            <a:endParaRPr sz="2600" b="0" dirty="0"/>
          </a:p>
        </p:txBody>
      </p:sp>
      <p:sp>
        <p:nvSpPr>
          <p:cNvPr id="10" name="Google Shape;172;p31">
            <a:extLst>
              <a:ext uri="{FF2B5EF4-FFF2-40B4-BE49-F238E27FC236}">
                <a16:creationId xmlns:a16="http://schemas.microsoft.com/office/drawing/2014/main" id="{DE2C88FF-7B9E-364E-538D-6F9C1DF7F054}"/>
              </a:ext>
            </a:extLst>
          </p:cNvPr>
          <p:cNvSpPr/>
          <p:nvPr/>
        </p:nvSpPr>
        <p:spPr>
          <a:xfrm>
            <a:off x="1815253" y="4270743"/>
            <a:ext cx="9144000" cy="158496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1185304" marR="1186150" algn="ctr"/>
            <a:r>
              <a:rPr lang="pt-BR" sz="2667" b="1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CHULÉ É UM CHEIRO RUIM NOS PÉS.</a:t>
            </a:r>
            <a:endParaRPr sz="2667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10656F72-860F-0603-F470-80A3CF1E24BA}"/>
              </a:ext>
            </a:extLst>
          </p:cNvPr>
          <p:cNvSpPr/>
          <p:nvPr/>
        </p:nvSpPr>
        <p:spPr>
          <a:xfrm rot="21480000">
            <a:off x="181303" y="160551"/>
            <a:ext cx="3183590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AB CONHECER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00c5b6-cec6-4932-ab65-4424302d85df">
      <Terms xmlns="http://schemas.microsoft.com/office/infopath/2007/PartnerControls"/>
    </lcf76f155ced4ddcb4097134ff3c332f>
    <TaxCatchAll xmlns="6fbeb102-8e9f-472b-adc1-a7108b369a0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F21DD28DD41C34BB26B27A198B61028" ma:contentTypeVersion="16" ma:contentTypeDescription="Create a new document." ma:contentTypeScope="" ma:versionID="bba5b736ea7b9a7dc0e4bab0de402304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f3f8e24731169b4fb8ee4f9ec1aab274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BB2BEDD-142C-47BB-A0BA-E3A48F3CF9AF}">
  <ds:schemaRefs>
    <ds:schemaRef ds:uri="http://schemas.microsoft.com/office/2006/metadata/properties"/>
    <ds:schemaRef ds:uri="http://schemas.microsoft.com/office/infopath/2007/PartnerControls"/>
    <ds:schemaRef ds:uri="7700c5b6-cec6-4932-ab65-4424302d85df"/>
    <ds:schemaRef ds:uri="6fbeb102-8e9f-472b-adc1-a7108b369a00"/>
  </ds:schemaRefs>
</ds:datastoreItem>
</file>

<file path=customXml/itemProps2.xml><?xml version="1.0" encoding="utf-8"?>
<ds:datastoreItem xmlns:ds="http://schemas.openxmlformats.org/officeDocument/2006/customXml" ds:itemID="{6EDB0871-9D20-489B-BAF3-47C0C4BEA9D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1271C8C-0D87-4AEE-BE60-FBFD7BE294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00c5b6-cec6-4932-ab65-4424302d85df"/>
    <ds:schemaRef ds:uri="6fbeb102-8e9f-472b-adc1-a7108b369a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2273</Words>
  <Application>Microsoft Office PowerPoint</Application>
  <PresentationFormat>Widescreen</PresentationFormat>
  <Paragraphs>256</Paragraphs>
  <Slides>35</Slides>
  <Notes>34</Notes>
  <HiddenSlides>0</HiddenSlides>
  <MMClips>1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35</vt:i4>
      </vt:variant>
    </vt:vector>
  </HeadingPairs>
  <TitlesOfParts>
    <vt:vector size="45" baseType="lpstr">
      <vt:lpstr>Aptos</vt:lpstr>
      <vt:lpstr>Aptos Display</vt:lpstr>
      <vt:lpstr>Arial</vt:lpstr>
      <vt:lpstr>Calibri</vt:lpstr>
      <vt:lpstr>Fonte do Sistema Regular</vt:lpstr>
      <vt:lpstr>Grandstander</vt:lpstr>
      <vt:lpstr>Grandstander Medium</vt:lpstr>
      <vt:lpstr>Grandstander SemiBold</vt:lpstr>
      <vt:lpstr>Lato</vt:lpstr>
      <vt:lpstr>Tema do Office</vt:lpstr>
      <vt:lpstr>Apresentação do PowerPoint</vt:lpstr>
      <vt:lpstr>Apresentação do PowerPoint</vt:lpstr>
      <vt:lpstr> </vt:lpstr>
      <vt:lpstr>1. LEIA O TEXTO.</vt:lpstr>
      <vt:lpstr> </vt:lpstr>
      <vt:lpstr>Apresentação do PowerPoint</vt:lpstr>
      <vt:lpstr>3. EM QUE LUGAR MORAM O SAPO E O JACARÉ? CIRCULE A SUA RESPOSTA.</vt:lpstr>
      <vt:lpstr>3. EM QUE LUGAR MORAM O SAPO E O JACARÉ? CIRCULE A SUA RESPOSTA.</vt:lpstr>
      <vt:lpstr>4. VOCÊ SABE O QUE É O CHULÉ? O PROFESSOR LERÁ AS FRASES E VOCÊ PINTARÁ O QUADRO COM A RESPOSTA.</vt:lpstr>
      <vt:lpstr>4. VOCÊ SABE O QUE É O CHULÉ? O PROFESSOR LERÁ AS FRASES E VOCÊ PINTARÁ O QUADRO COM A RESPOSTA.</vt:lpstr>
      <vt:lpstr>5. PINTE SOMENTE AS IMAGENS CUJOS NOMES INICIEM COM A LETRA S.</vt:lpstr>
      <vt:lpstr>5. PINTE SOMENTE AS IMAGENS CUJOS NOMES INICIEM COM A LETRA S.</vt:lpstr>
      <vt:lpstr>Apresentação do PowerPoint</vt:lpstr>
      <vt:lpstr>Apresentação do PowerPoint</vt:lpstr>
      <vt:lpstr>Apresentação do PowerPoint</vt:lpstr>
      <vt:lpstr>Apresentação do PowerPoint</vt:lpstr>
      <vt:lpstr> 8. PINTE O QUADRO NO QUAL APAREÇAM SOMENTE LETRAS.</vt:lpstr>
      <vt:lpstr> 8. PINTE O QUADRO NO QUAL APAREÇAM SOMENTE LETRAS.</vt:lpstr>
      <vt:lpstr>Apresentação do PowerPoint</vt:lpstr>
      <vt:lpstr>Apresentação do PowerPoint</vt:lpstr>
      <vt:lpstr>10. PENSE E ESCREVA, DA MELHOR MANEIRA, UMA PALAVRA COM A LETRA S DE SAPO.</vt:lpstr>
      <vt:lpstr>10. PENSE E ESCREVA, DA MELHOR MANEIRA, UMA PALAVRA COM A LETRA S DE SAPO.</vt:lpstr>
      <vt:lpstr>11. ESCREVA CADA PALAVRA DA FRASE EM CADA UM DOS QUADRINHOS ABAIXO.</vt:lpstr>
      <vt:lpstr>11. ESCREVA CADA PALAVRA DA FRASE EM CADA UM DOS QUADRINHOS ABAIXO.</vt:lpstr>
      <vt:lpstr>12. OBSERVE AS IMAGENS E COMPLETE O TRAVA-LÍNGUA COM AS PALAVRAS QUE FALTAM.</vt:lpstr>
      <vt:lpstr>12. OBSERVE AS IMAGENS E COMPLETE O TRAVA-LÍNGUA COM AS PALAVRAS QUE FALTAM.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JANETE CARDONE</dc:creator>
  <cp:lastModifiedBy>Luca Santiago Rocha</cp:lastModifiedBy>
  <cp:revision>21</cp:revision>
  <dcterms:created xsi:type="dcterms:W3CDTF">2025-08-05T13:03:15Z</dcterms:created>
  <dcterms:modified xsi:type="dcterms:W3CDTF">2025-12-08T14:33:57Z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