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0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1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42.xml" ContentType="application/vnd.openxmlformats-officedocument.presentationml.slideLayout+xml"/>
  <Override PartName="/ppt/theme/theme1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20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1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22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23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4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5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6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7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817" r:id="rId2"/>
    <p:sldMasterId id="2147483707" r:id="rId3"/>
    <p:sldMasterId id="2147483710" r:id="rId4"/>
    <p:sldMasterId id="2147483728" r:id="rId5"/>
    <p:sldMasterId id="2147483716" r:id="rId6"/>
    <p:sldMasterId id="2147483720" r:id="rId7"/>
    <p:sldMasterId id="2147483713" r:id="rId8"/>
    <p:sldMasterId id="2147483674" r:id="rId9"/>
    <p:sldMasterId id="2147483723" r:id="rId10"/>
    <p:sldMasterId id="2147483686" r:id="rId11"/>
    <p:sldMasterId id="2147483699" r:id="rId12"/>
    <p:sldMasterId id="2147483732" r:id="rId13"/>
    <p:sldMasterId id="2147483726" r:id="rId14"/>
    <p:sldMasterId id="2147483736" r:id="rId15"/>
    <p:sldMasterId id="2147483759" r:id="rId16"/>
    <p:sldMasterId id="2147483776" r:id="rId17"/>
    <p:sldMasterId id="2147483794" r:id="rId18"/>
    <p:sldMasterId id="2147483833" r:id="rId19"/>
    <p:sldMasterId id="2147483851" r:id="rId20"/>
    <p:sldMasterId id="2147483874" r:id="rId21"/>
    <p:sldMasterId id="2147483890" r:id="rId22"/>
    <p:sldMasterId id="2147483894" r:id="rId23"/>
    <p:sldMasterId id="2147483898" r:id="rId24"/>
    <p:sldMasterId id="2147483922" r:id="rId25"/>
    <p:sldMasterId id="2147483946" r:id="rId26"/>
    <p:sldMasterId id="2147483970" r:id="rId27"/>
    <p:sldMasterId id="2147483996" r:id="rId28"/>
  </p:sldMasterIdLst>
  <p:notesMasterIdLst>
    <p:notesMasterId r:id="rId87"/>
  </p:notesMasterIdLst>
  <p:sldIdLst>
    <p:sldId id="2147482589" r:id="rId29"/>
    <p:sldId id="2147482608" r:id="rId30"/>
    <p:sldId id="2147482471" r:id="rId31"/>
    <p:sldId id="2147482484" r:id="rId32"/>
    <p:sldId id="2147482488" r:id="rId33"/>
    <p:sldId id="2147482532" r:id="rId34"/>
    <p:sldId id="2147482533" r:id="rId35"/>
    <p:sldId id="2147482611" r:id="rId36"/>
    <p:sldId id="266" r:id="rId37"/>
    <p:sldId id="2147482607" r:id="rId38"/>
    <p:sldId id="2147482612" r:id="rId39"/>
    <p:sldId id="2134806903" r:id="rId40"/>
    <p:sldId id="2147482613" r:id="rId41"/>
    <p:sldId id="2147482614" r:id="rId42"/>
    <p:sldId id="2147482390" r:id="rId43"/>
    <p:sldId id="2147482492" r:id="rId44"/>
    <p:sldId id="2147482536" r:id="rId45"/>
    <p:sldId id="2147482561" r:id="rId46"/>
    <p:sldId id="2147482562" r:id="rId47"/>
    <p:sldId id="2147482563" r:id="rId48"/>
    <p:sldId id="2147482564" r:id="rId49"/>
    <p:sldId id="2147482565" r:id="rId50"/>
    <p:sldId id="2147482566" r:id="rId51"/>
    <p:sldId id="2147482567" r:id="rId52"/>
    <p:sldId id="2147482568" r:id="rId53"/>
    <p:sldId id="2147482535" r:id="rId54"/>
    <p:sldId id="2147482569" r:id="rId55"/>
    <p:sldId id="2147482574" r:id="rId56"/>
    <p:sldId id="2147482570" r:id="rId57"/>
    <p:sldId id="2147482573" r:id="rId58"/>
    <p:sldId id="2147482571" r:id="rId59"/>
    <p:sldId id="2147482575" r:id="rId60"/>
    <p:sldId id="2147482572" r:id="rId61"/>
    <p:sldId id="2147482576" r:id="rId62"/>
    <p:sldId id="2147482615" r:id="rId63"/>
    <p:sldId id="2147482577" r:id="rId64"/>
    <p:sldId id="2147482626" r:id="rId65"/>
    <p:sldId id="2147482483" r:id="rId66"/>
    <p:sldId id="2147482579" r:id="rId67"/>
    <p:sldId id="2147482578" r:id="rId68"/>
    <p:sldId id="2147482555" r:id="rId69"/>
    <p:sldId id="2147482556" r:id="rId70"/>
    <p:sldId id="2147482557" r:id="rId71"/>
    <p:sldId id="2147482558" r:id="rId72"/>
    <p:sldId id="2147482582" r:id="rId73"/>
    <p:sldId id="2147482587" r:id="rId74"/>
    <p:sldId id="2147482560" r:id="rId75"/>
    <p:sldId id="2147482580" r:id="rId76"/>
    <p:sldId id="2147482581" r:id="rId77"/>
    <p:sldId id="2147482583" r:id="rId78"/>
    <p:sldId id="2147482584" r:id="rId79"/>
    <p:sldId id="2147482585" r:id="rId80"/>
    <p:sldId id="2147482586" r:id="rId81"/>
    <p:sldId id="2147482588" r:id="rId82"/>
    <p:sldId id="2147482616" r:id="rId83"/>
    <p:sldId id="2147482617" r:id="rId84"/>
    <p:sldId id="2147482618" r:id="rId85"/>
    <p:sldId id="2147482625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8FB"/>
    <a:srgbClr val="424D7C"/>
    <a:srgbClr val="ECF8FB"/>
    <a:srgbClr val="A5A5A5"/>
    <a:srgbClr val="00ACA4"/>
    <a:srgbClr val="009242"/>
    <a:srgbClr val="EF8F03"/>
    <a:srgbClr val="732DF1"/>
    <a:srgbClr val="EE860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92" autoAdjust="0"/>
    <p:restoredTop sz="93466" autoAdjust="0"/>
  </p:normalViewPr>
  <p:slideViewPr>
    <p:cSldViewPr snapToGrid="0">
      <p:cViewPr varScale="1">
        <p:scale>
          <a:sx n="69" d="100"/>
          <a:sy n="69" d="100"/>
        </p:scale>
        <p:origin x="1382" y="72"/>
      </p:cViewPr>
      <p:guideLst/>
    </p:cSldViewPr>
  </p:slideViewPr>
  <p:outlineViewPr>
    <p:cViewPr>
      <p:scale>
        <a:sx n="33" d="100"/>
        <a:sy n="33" d="100"/>
      </p:scale>
      <p:origin x="0" y="-275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1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84" Type="http://schemas.openxmlformats.org/officeDocument/2006/relationships/slide" Target="slides/slide56.xml"/><Relationship Id="rId89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74" Type="http://schemas.openxmlformats.org/officeDocument/2006/relationships/slide" Target="slides/slide46.xml"/><Relationship Id="rId79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77" Type="http://schemas.openxmlformats.org/officeDocument/2006/relationships/slide" Target="slides/slide4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80" Type="http://schemas.openxmlformats.org/officeDocument/2006/relationships/slide" Target="slides/slide52.xml"/><Relationship Id="rId85" Type="http://schemas.openxmlformats.org/officeDocument/2006/relationships/slide" Target="slides/slide5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slide" Target="slides/slide55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slide" Target="slides/slide53.xml"/><Relationship Id="rId86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Relationship Id="rId34" Type="http://schemas.openxmlformats.org/officeDocument/2006/relationships/slide" Target="slides/slide6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76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66" Type="http://schemas.openxmlformats.org/officeDocument/2006/relationships/slide" Target="slides/slide38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33.xml"/><Relationship Id="rId82" Type="http://schemas.openxmlformats.org/officeDocument/2006/relationships/slide" Target="slides/slide54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30/10/2025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4A170-9B83-F40C-EDC2-BCA4ABDEC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8ACC9FF-E1A3-AC07-6CAE-62CAACB77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A60DFCB-0989-F9CF-99C1-580A7BB82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F19411-8702-D1C7-FC60-3D8D2E5048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493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63DD6-F60A-24B7-D6B6-278F300DB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CB0698-98CF-210D-8DDC-E54AFB2C88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8A95865-8BC6-A3C5-AEF6-7D604B20DD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9BB0D6-25ED-8E1C-0526-5065C36B2D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259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FE558-D247-65AF-30A8-F951A718A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CBB5666-1466-9A5F-6D07-2B1EB3A10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BB92CE5-B3DB-6B8D-24E9-37B22E030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451632-4664-FED9-2875-19C4CC7EE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752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C5216-0994-9C30-EBDB-BFDA289AD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4AC8B54-7F1B-DBCC-0F8D-4E14C83B52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9C1146E-2A15-66E2-0339-20B4FE695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2CE829-575B-6390-F714-578396C808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259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7C20F-017F-02A0-D950-CD87F2F3D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5E9C439-F983-45DD-328B-AA6CB5A8C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7052F1E-D248-7210-D8FF-19125B857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D77DED-B807-4472-8573-8E4A00867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738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ADF5B-EB59-BAE9-5FBE-9EA525FDE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2C071F-98FC-45BC-6DBE-261A6E63AA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8F64D3-D105-9C66-3C15-94BF065D9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26BF39-BC09-D85C-8AD9-19758EE85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849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1F0ED-E6CC-CEB1-7E13-5E4E560B7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CC199BF-6AEA-7BE0-9681-A6B17DFD7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782503-BFDE-E94D-24E4-8376A81B6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C2AE43-B685-B181-772C-1058A84C24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863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EC5E5-D0C2-E46B-E0DE-A45110A1B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E75D46C-3DE3-6957-D286-9EAED81323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D6FA1BD-A6D2-A149-0E15-55647EE48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C780AB-2456-8DF8-38C3-44A1CF2976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563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63D03-98B7-0841-1229-FF62323B9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B1E1A68-3221-D70F-416F-012192260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AA27869-FF62-3E83-5D4E-69D4691C1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450F97-8AF5-37CA-E0A1-665118128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57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63A81-B890-298D-270E-F921D6B09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41062A4-FAA2-92A3-1EB3-D2FC2DEFF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94062F8-CDC6-FC3C-43A3-69BEFEF89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2FB2C3-90FF-9CA0-DF9D-02D28B1701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66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4E5A9B79-B887-9280-4555-1ADD41B96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157F2463-64FC-A314-0F1B-A24D720709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6299CD93-9767-F958-E65A-0B22D51B9E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574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95062-2BE8-361B-7748-9F763299C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5CB402-4D58-D18B-7CBC-9449C37A4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FC47281-9DD2-4883-04B9-52EB2E826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0DD4C1-E4E0-4782-AC8D-4222322608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48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CC7F7-E70D-26D3-4128-C89D3D821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F8011D1-9ACD-B22D-F613-5DE81CBDB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5F52F69-F511-03F0-3086-0CEB436E7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88CF79-AC6E-2C31-E77E-96506D2C0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795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C7302-18DA-7807-C4F5-5AF247E90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929D888-65E8-5166-33A2-6FD323616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DC4FB52-C7B9-8A3B-0732-CCCA8C5F9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8C7304-21F3-305E-ED3C-EEFBAA6A87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689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4E7951C4-76AF-67B3-B5A6-E0A79B86B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0936D13D-F57E-1D56-874F-0F84A629BB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A88B61C1-752C-C917-441B-5FBC79535A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00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6E620-92BC-F42A-5827-6BCF8E2A4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CD89370-5A7C-050A-8D13-A87B67106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F194360-EF2D-52C0-F913-2A659ABDA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246C77-1280-DCF9-10F5-4D16F48A2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80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1DC11-0F7F-7929-2A11-9A8EA93F6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B7E2B1C-1A2B-AD4A-1689-8101B86DE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5F9584-690A-715F-DDEB-55C1F7831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AB90B9-BA78-3226-F457-A7F3AC512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169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8B50B-D76B-C880-DFD9-038671C12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52E629E-69C0-F698-0320-30CAED8B1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4F256FF-6BD9-97D8-33C8-E348271A3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DF1270-E6DE-9C1C-DFEE-4F8A50633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599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98B23-A982-1A51-905F-08735532F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2BA531A-19FC-D50B-A3E1-79FFA82CA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95BFD18-AD7C-3928-7A68-C3B2B4498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F3BB10-CD91-E1D9-7255-FFC3DE64AD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2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8653F-4E15-6A94-BE99-C19B6CAAF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88FE37-4AE0-176A-80A9-1B6AB916A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E930EC-7D78-8D73-3237-67AF3C8A7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473269-11B7-05CD-F6DA-6F8A45EEE4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674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18735-A242-4D93-8509-D25E72E45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9F9E92F-A0FF-9CA9-D983-45E7F2B569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778EF67-BFD8-C9B5-B4E9-30D4C124B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F7FE11-1BDC-8ECA-BE07-504BEA99DB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87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3.png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3.png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2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3.xml"/><Relationship Id="rId4" Type="http://schemas.microsoft.com/office/2007/relationships/hdphoto" Target="../media/hdphoto4.wdp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23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23.png"/></Relationships>
</file>

<file path=ppt/slideLayouts/_rels/slideLayout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23.png"/></Relationships>
</file>

<file path=ppt/slideLayouts/_rels/slideLayout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6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23.png"/></Relationships>
</file>

<file path=ppt/slideLayouts/_rels/slideLayout2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8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8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1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6.xml"/><Relationship Id="rId7" Type="http://schemas.openxmlformats.org/officeDocument/2006/relationships/image" Target="../media/image15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Master" Target="../slideMasters/slideMaster12.xml"/><Relationship Id="rId9" Type="http://schemas.openxmlformats.org/officeDocument/2006/relationships/image" Target="../media/image17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17.sv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17.sv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681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5810B-D5C6-16D1-BB06-8B706D39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E68226-8F6A-0766-1F21-7231DCDF9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icrosoft Uighur" panose="02000000000000000000" pitchFamily="2" charset="-78"/>
              </a:defRPr>
            </a:lvl1pPr>
            <a:lvl2pPr>
              <a:defRPr sz="2800">
                <a:latin typeface="Microsoft Uighur" panose="02000000000000000000" pitchFamily="2" charset="-78"/>
              </a:defRPr>
            </a:lvl2pPr>
            <a:lvl3pPr>
              <a:defRPr sz="2400">
                <a:latin typeface="Microsoft Uighur" panose="02000000000000000000" pitchFamily="2" charset="-78"/>
              </a:defRPr>
            </a:lvl3pPr>
            <a:lvl4pPr>
              <a:defRPr sz="2000">
                <a:latin typeface="Microsoft Uighur" panose="02000000000000000000" pitchFamily="2" charset="-78"/>
              </a:defRPr>
            </a:lvl4pPr>
            <a:lvl5pPr>
              <a:defRPr sz="2000">
                <a:latin typeface="Microsoft Uighur" panose="020000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0E2E71-7771-0F20-ECA2-211D5FE66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625C20-A2CE-1687-6B13-7F0BF7F5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30/10/2025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FB8832-9C44-50AE-7AB6-2CED0667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01FB32-9EFA-378E-2191-D8ACD69B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9814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416386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879206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58278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062235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44638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680826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330558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408664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596954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66678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24BD2-CD64-8A5E-E385-D154DE6D3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ACC310C-F70D-0040-C4AC-DED5ECF128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Microsoft Uighur" panose="02000000000000000000" pitchFamily="2" charset="-7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6FC1CE-B1A6-4372-004E-72F0E2463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EC09B0-22CF-376C-C299-54F5FD98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30/10/2025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F04E90-10B0-65F2-374D-4512EF7C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830BAB-FF64-1741-2BE6-A7DABC43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91534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697336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7150316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70294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799595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445521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775634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595237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99918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656951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58924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E335EB-0DEB-28DD-2616-CAAF1056C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C02AAD-0983-B67E-C851-8F4505E65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3081E7-5F85-5C78-A9E3-3EBBD5D67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30/10/2025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9DA11C-E775-012E-04CD-45BA8B82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6DA31F-C8FB-6B04-6664-38381CF4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61771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370212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11350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88437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645482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2062395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7692819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60468780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854951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2496213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988934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153707F-DCA5-7952-F4A6-5F9561DF7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CBA637-1FCA-C91E-FFE9-447F464FD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0DC3F1-11BD-E18B-BAD3-B39DC277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30/10/2025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7D2AB7-6B21-B1D2-99E6-0DD54F85F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8E4EB6-F313-1C82-70C4-DCF79796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44030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4356005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06254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8131371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8978893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3905397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6915526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760042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9201844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3507465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711812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690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831723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8905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3571850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081447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8388567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156686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4106122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407564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2757009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792827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3804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2290452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983943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591374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249403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7619519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249915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141444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3442227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09854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295456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0499656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55406586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413293191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872990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1552545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5948136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209810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9758101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686703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037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8F9AB80-4A33-6DF2-80E1-E8A656E9825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67F1E7F-FCB1-DB7F-AD96-871BB190B7C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7643A20-C4D8-BF9C-F3EA-CFA7DD48D04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F964E87D-23E0-5741-8A85-DF37CDECA766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A8646258-A959-F600-2206-2BA41D6E1A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A2FB6A86-22A2-ABA9-807D-F094A02D5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3EE87273-A98E-CCCC-1BDB-328EFFAD7D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7AD4F6F3-9513-39A0-216F-D043ED7F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BB6323A4-20B8-421E-0E1D-FF08D031FD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5603BEB0-4315-EADB-F7A0-F4E441E48A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49FEEAA2-EA63-3F6E-D9F6-D68810723F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23ECC305-C4E9-31F3-9A5E-341F36046F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109CABDE-5387-A0F5-C62F-19585A7389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CF24539A-8A0C-283E-DB87-624BD58561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708B5967-E1E4-5C15-5A52-9F7844834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12B9E12D-2268-AEF6-BF3F-EBBAD22481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727128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4009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891810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32567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2397019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66202" y="3058690"/>
            <a:ext cx="1160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 1 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152388" y="4307506"/>
            <a:ext cx="1274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  2  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705327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6891665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6398401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4780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9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83" name="Google Shape;283;p9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8952423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95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5523628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11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1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90" name="Google Shape;290;p111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894476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060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2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4" name="Google Shape;294;p11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3599883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13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8" name="Google Shape;298;p113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9" name="Google Shape;299;p11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3489580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14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04" name="Google Shape;304;p11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302;p114">
            <a:extLst>
              <a:ext uri="{FF2B5EF4-FFF2-40B4-BE49-F238E27FC236}">
                <a16:creationId xmlns:a16="http://schemas.microsoft.com/office/drawing/2014/main" id="{62B53205-1C45-CBE8-5716-5AF9EF5C149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72000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9005148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5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8" name="Google Shape;308;p115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9" name="Google Shape;309;p1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254989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" name="Google Shape;313;p116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4" name="Google Shape;314;p11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0185795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17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8" name="Google Shape;318;p117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9" name="Google Shape;319;p117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0" name="Google Shape;320;p117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1" name="Google Shape;321;p117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2" name="Google Shape;322;p117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3" name="Google Shape;323;p117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4" name="Google Shape;324;p117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5" name="Google Shape;325;p117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6" name="Google Shape;326;p117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7" name="Google Shape;327;p117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268922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18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1" name="Google Shape;331;p118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2" name="Google Shape;332;p118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3" name="Google Shape;333;p118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4" name="Google Shape;334;p118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2838838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19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8" name="Google Shape;338;p119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9" name="Google Shape;339;p119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0" name="Google Shape;340;p119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1" name="Google Shape;341;p119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2" name="Google Shape;342;p119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3" name="Google Shape;343;p119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4" name="Google Shape;344;p119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5" name="Google Shape;345;p119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853080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20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9" name="Google Shape;349;p120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0" name="Google Shape;350;p120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1" name="Google Shape;351;p120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2" name="Google Shape;352;p120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3" name="Google Shape;353;p120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4" name="Google Shape;354;p12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776620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21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8" name="Google Shape;358;p121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9" name="Google Shape;359;p121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0" name="Google Shape;360;p121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1" name="Google Shape;361;p121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2" name="Google Shape;362;p121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3" name="Google Shape;363;p121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789697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608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22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7" name="Google Shape;367;p122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8" name="Google Shape;368;p122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9" name="Google Shape;369;p122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0" name="Google Shape;370;p122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22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122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3" name="Google Shape;373;p122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4" name="Google Shape;374;p122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0016437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3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8" name="Google Shape;378;p123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9" name="Google Shape;379;p123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0" name="Google Shape;380;p123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1" name="Google Shape;381;p123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23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3" name="Google Shape;383;p123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4" name="Google Shape;384;p123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5" name="Google Shape;385;p123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6" name="Google Shape;386;p123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12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2806438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24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1" name="Google Shape;391;p124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2" name="Google Shape;392;p124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3" name="Google Shape;393;p124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4" name="Google Shape;394;p124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5" name="Google Shape;395;p12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4885266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25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9" name="Google Shape;399;p125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0" name="Google Shape;400;p125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1" name="Google Shape;401;p125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2" name="Google Shape;402;p125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3" name="Google Shape;403;p125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4" name="Google Shape;404;p125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125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6" name="Google Shape;406;p125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7" name="Google Shape;407;p125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8" name="Google Shape;408;p12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1208572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126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2" name="Google Shape;412;p126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3" name="Google Shape;413;p126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4" name="Google Shape;414;p126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5" name="Google Shape;415;p126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6" name="Google Shape;416;p126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7" name="Google Shape;417;p126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8" name="Google Shape;418;p126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9" name="Google Shape;419;p126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0" name="Google Shape;420;p12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5485559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2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4" name="Google Shape;424;p12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5" name="Google Shape;425;p12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6" name="Google Shape;426;p12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7" name="Google Shape;427;p12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8" name="Google Shape;428;p12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9" name="Google Shape;429;p12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0" name="Google Shape;430;p12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1" name="Google Shape;431;p12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2" name="Google Shape;432;p12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380209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2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6" name="Google Shape;436;p12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7" name="Google Shape;437;p12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8" name="Google Shape;438;p12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9" name="Google Shape;439;p12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0" name="Google Shape;440;p128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128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128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128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4" name="Google Shape;444;p128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5" name="Google Shape;445;p128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6" name="Google Shape;446;p128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7" name="Google Shape;447;p128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8" name="Google Shape;448;p128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9" name="Google Shape;449;p128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0" name="Google Shape;450;p128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1" name="Google Shape;451;p128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2" name="Google Shape;452;p128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3" name="Google Shape;453;p128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974033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29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7" name="Google Shape;457;p12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0274249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30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3" name="Google Shape;463;p130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4" name="Google Shape;464;p130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5" name="Google Shape;465;p130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6" name="Google Shape;466;p130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7" name="Google Shape;467;p130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30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9" name="Google Shape;469;p13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9613486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61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926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52033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8012405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897935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542390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398122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8584207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9343546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1976236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9042573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7019313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371675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41935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7807153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6354825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09794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7195897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6080897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184301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2678195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9587757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7953408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904253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13810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9372863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6210824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9910208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2448809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0782899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3477015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1275467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452875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994169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974653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1430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3501607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9746010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3629106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871736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0845194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8720502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3030796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0464758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2224856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21643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42315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3160489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663681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8254589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0726167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999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961968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7287729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9526451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3249950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442422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1462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1708297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0758269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3381508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1166408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0070671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649737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9963981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0622609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8138899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11272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61082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1530628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756618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7298188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666058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413781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679786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0612336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2745798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6646279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20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12348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6049667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4854962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697349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8550910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92392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772785700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900236720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53324714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846430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145394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5067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974333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5890743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2865451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9823157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8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396592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604281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2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96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4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046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460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555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274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36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51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863E396B-E484-C056-D948-B47B31B4E4C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-1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03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338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2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2103-F24A-0ABD-27CA-A2A57D74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465D3E-B380-11EB-FB14-727B349EB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2B47F5-2E9F-0F0E-8977-0DCB3BD83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30/10/2025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9CF220-5DA3-0940-8CA0-F3CB3026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50ADC1-AE02-006E-2069-00F523E7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5118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55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161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128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81129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782950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319170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452507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40959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808197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525272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02E53-15B9-5A29-F73F-85E567B6B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71047-B2D4-567A-9459-E54216857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D777D4-49B7-F01C-2D0B-C13E249C7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30/10/2025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4C4E12-7D78-DA95-1EFF-135C54EF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ABF31E-B71A-0FB2-F07D-270B0B19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75188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1665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497912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4499735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648517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45582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844753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33514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70489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182111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029784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C7B786-FA66-F6DF-698C-6692890B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7FF0D8-314F-73AA-EB42-F1379C1D7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7DDAF1-C0B4-9629-9DEA-08788CFCE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56552E-3DFA-6679-5D0B-CF83B8BD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30/10/2025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AF8BC5-22FB-04D3-D424-A98B5BE7B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D0BE28-8AE4-B60F-AEC1-D87E2E367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55222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157624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007745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647331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66933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049374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5951543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9930839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78691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965235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155684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4F82F7-0891-BA8D-5AA2-8478D068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151886-B4DE-3999-F470-B39D4C0A6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92EF62-69C9-27C8-D71C-E77D9A926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7AAFED-2E8C-2231-2C31-F6AC49DBA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C7E9AC-59ED-47ED-16C9-2CF36D8AE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D002F2-CF20-B617-033B-734AD6E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30/10/2025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F2FE996-DDC3-C4CD-881B-C7AD1160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F6AC7C-8FB8-3952-ABC6-993BABAE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0682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112816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196716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481948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847161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63163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224347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774460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694409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646921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15298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C31C7D-6AF4-E551-D296-8587977C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E576A9-1DB7-7F92-5F90-43A4704B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30/10/2025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58FA9B-E170-D5C7-18BE-8CC982FB1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B77567-A5B2-FB8A-0178-6925B108F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94944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45168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441611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9908179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007355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88807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435535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23790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32249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320051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910978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0E3A6D0-59AC-7402-4B3B-BA9C9642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30/10/2025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1492E6-C7C3-386D-DF3B-4EE949937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E14AD4-F478-998D-297C-C5B965A52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63632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6345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984136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180291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062228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479938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827377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162907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760205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332022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9795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jpeg"/><Relationship Id="rId5" Type="http://schemas.openxmlformats.org/officeDocument/2006/relationships/tags" Target="../tags/tag1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image" Target="../media/image20.bin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20.bin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image" Target="../media/image20.bin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image" Target="../media/image20.bin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image" Target="../media/image29.jpg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image" Target="../media/image31.jpg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theme" Target="../theme/theme20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image" Target="../media/image29.jp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5" Type="http://schemas.openxmlformats.org/officeDocument/2006/relationships/image" Target="../media/image33.jpg"/><Relationship Id="rId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33.jpg"/><Relationship Id="rId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79.xml"/><Relationship Id="rId21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5" Type="http://schemas.openxmlformats.org/officeDocument/2006/relationships/image" Target="../media/image31.jpg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20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24" Type="http://schemas.openxmlformats.org/officeDocument/2006/relationships/theme" Target="../theme/theme24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23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86.xml"/><Relationship Id="rId19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Relationship Id="rId22" Type="http://schemas.openxmlformats.org/officeDocument/2006/relationships/slideLayout" Target="../slideLayouts/slideLayout19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2.xml"/><Relationship Id="rId21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5" Type="http://schemas.openxmlformats.org/officeDocument/2006/relationships/image" Target="../media/image20.bin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24" Type="http://schemas.openxmlformats.org/officeDocument/2006/relationships/theme" Target="../theme/theme25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23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21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1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25.xml"/><Relationship Id="rId21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17" Type="http://schemas.openxmlformats.org/officeDocument/2006/relationships/slideLayout" Target="../slideLayouts/slideLayout239.xml"/><Relationship Id="rId25" Type="http://schemas.openxmlformats.org/officeDocument/2006/relationships/image" Target="../media/image20.bin"/><Relationship Id="rId2" Type="http://schemas.openxmlformats.org/officeDocument/2006/relationships/slideLayout" Target="../slideLayouts/slideLayout224.xml"/><Relationship Id="rId16" Type="http://schemas.openxmlformats.org/officeDocument/2006/relationships/slideLayout" Target="../slideLayouts/slideLayout238.xml"/><Relationship Id="rId20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24" Type="http://schemas.openxmlformats.org/officeDocument/2006/relationships/theme" Target="../theme/theme26.xml"/><Relationship Id="rId5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37.xml"/><Relationship Id="rId23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32.xml"/><Relationship Id="rId19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Relationship Id="rId22" Type="http://schemas.openxmlformats.org/officeDocument/2006/relationships/slideLayout" Target="../slideLayouts/slideLayout24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slideLayout" Target="../slideLayouts/slideLayout258.xml"/><Relationship Id="rId18" Type="http://schemas.openxmlformats.org/officeDocument/2006/relationships/slideLayout" Target="../slideLayouts/slideLayout263.xml"/><Relationship Id="rId26" Type="http://schemas.openxmlformats.org/officeDocument/2006/relationships/theme" Target="../theme/theme27.xml"/><Relationship Id="rId3" Type="http://schemas.openxmlformats.org/officeDocument/2006/relationships/slideLayout" Target="../slideLayouts/slideLayout248.xml"/><Relationship Id="rId21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17" Type="http://schemas.openxmlformats.org/officeDocument/2006/relationships/slideLayout" Target="../slideLayouts/slideLayout262.xml"/><Relationship Id="rId25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47.xml"/><Relationship Id="rId16" Type="http://schemas.openxmlformats.org/officeDocument/2006/relationships/slideLayout" Target="../slideLayouts/slideLayout261.xml"/><Relationship Id="rId20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24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50.xml"/><Relationship Id="rId15" Type="http://schemas.openxmlformats.org/officeDocument/2006/relationships/slideLayout" Target="../slideLayouts/slideLayout260.xml"/><Relationship Id="rId23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55.xml"/><Relationship Id="rId19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9.xml"/><Relationship Id="rId22" Type="http://schemas.openxmlformats.org/officeDocument/2006/relationships/slideLayout" Target="../slideLayouts/slideLayout267.xml"/><Relationship Id="rId27" Type="http://schemas.openxmlformats.org/officeDocument/2006/relationships/image" Target="../media/image20.bin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83.xml"/><Relationship Id="rId18" Type="http://schemas.openxmlformats.org/officeDocument/2006/relationships/image" Target="../media/image29.jpg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17" Type="http://schemas.openxmlformats.org/officeDocument/2006/relationships/theme" Target="../theme/theme28.xml"/><Relationship Id="rId2" Type="http://schemas.openxmlformats.org/officeDocument/2006/relationships/slideLayout" Target="../slideLayouts/slideLayout272.xml"/><Relationship Id="rId16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4" Type="http://schemas.openxmlformats.org/officeDocument/2006/relationships/slideLayout" Target="../slideLayouts/slideLayout28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95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20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18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5F2B453-658D-65A4-253B-00C709A54B95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8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1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187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85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829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09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61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57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08134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81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4013" r:id="rId15"/>
    <p:sldLayoutId id="2147483889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17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92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8941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184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  <p:sldLayoutId id="2147483940" r:id="rId18"/>
    <p:sldLayoutId id="2147483941" r:id="rId19"/>
    <p:sldLayoutId id="2147483942" r:id="rId20"/>
    <p:sldLayoutId id="2147483943" r:id="rId21"/>
    <p:sldLayoutId id="2147483944" r:id="rId22"/>
    <p:sldLayoutId id="214748394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953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  <p:sldLayoutId id="2147483967" r:id="rId21"/>
    <p:sldLayoutId id="2147483968" r:id="rId22"/>
    <p:sldLayoutId id="214748396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027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3989" r:id="rId19"/>
    <p:sldLayoutId id="2147483990" r:id="rId20"/>
    <p:sldLayoutId id="2147483991" r:id="rId21"/>
    <p:sldLayoutId id="2147483992" r:id="rId22"/>
    <p:sldLayoutId id="2147483993" r:id="rId23"/>
    <p:sldLayoutId id="2147483994" r:id="rId24"/>
    <p:sldLayoutId id="2147483995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84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3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8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86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3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66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2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0.png"/><Relationship Id="rId7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9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1.png"/><Relationship Id="rId5" Type="http://schemas.openxmlformats.org/officeDocument/2006/relationships/image" Target="../media/image52.png"/><Relationship Id="rId10" Type="http://schemas.openxmlformats.org/officeDocument/2006/relationships/image" Target="../media/image39.png"/><Relationship Id="rId4" Type="http://schemas.openxmlformats.org/officeDocument/2006/relationships/image" Target="../media/image51.png"/><Relationship Id="rId9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5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3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1.png"/><Relationship Id="rId4" Type="http://schemas.openxmlformats.org/officeDocument/2006/relationships/image" Target="../media/image43.g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43.gif"/><Relationship Id="rId10" Type="http://schemas.openxmlformats.org/officeDocument/2006/relationships/image" Target="../media/image52.png"/><Relationship Id="rId4" Type="http://schemas.openxmlformats.org/officeDocument/2006/relationships/image" Target="../media/image53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235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1B90072E-5596-9D69-84F2-A6AE37BAE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358;p13">
            <a:extLst>
              <a:ext uri="{FF2B5EF4-FFF2-40B4-BE49-F238E27FC236}">
                <a16:creationId xmlns:a16="http://schemas.microsoft.com/office/drawing/2014/main" id="{522DD6D6-9B7C-388F-2277-F2322D8B354C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  <a:endParaRPr lang="ar-MA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A2920EC-41C2-5BF3-E709-6D4F9222C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391BAB-AE7E-89AF-2E93-BF7819332F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EA2B07-9CBC-AFDF-E04B-594456CDF4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A7F72-CF56-0E01-6A8C-6EFAB1681A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F046D28-A835-68D2-EC24-E37AFAD3832A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071A13-FC54-0A35-7716-E15B83211E5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9C24D2-AD50-1B3E-EBE6-5FF5255AB8AF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653D59-66E4-5AEB-D202-80294441935D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2" name="Espace réservé pour une image  19">
            <a:extLst>
              <a:ext uri="{FF2B5EF4-FFF2-40B4-BE49-F238E27FC236}">
                <a16:creationId xmlns:a16="http://schemas.microsoft.com/office/drawing/2014/main" id="{C9F86FC5-E791-1474-7D96-443CB28441F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6605A06-4C47-1655-2AB6-896D4A0764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380" y="2513568"/>
            <a:ext cx="765724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4433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92D7D4AD-10C7-05AC-6F83-DFCEAD57F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358;p13">
            <a:extLst>
              <a:ext uri="{FF2B5EF4-FFF2-40B4-BE49-F238E27FC236}">
                <a16:creationId xmlns:a16="http://schemas.microsoft.com/office/drawing/2014/main" id="{1290A911-BCAF-E20B-1A77-45FFD5182741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الآن، سأختار من سيقرأ</a:t>
            </a: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، يتناوب 3 متعلمين على القراءة (الفئة د)، </a:t>
            </a:r>
            <a:endParaRPr kumimoji="0" lang="ar-MA" sz="2400" b="1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9519234-FFBD-8825-1403-DD53A215A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BD271C-65C3-72C3-3D0A-E4CE7515F1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EAA01EE-0192-92DF-7BEA-80452E80CB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840FBB4-ADEE-4346-7BA7-D4F34C7A43B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D853739-5BF2-09F6-4380-FA05B6AB53B4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88F219-3357-19F6-BD25-767F7F17C0D0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ACA4D6-69F7-9C0E-DA0B-E7003D186E0E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C714AC-50BC-A736-909E-16461B1E06C9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2" name="Espace réservé pour une image  19">
            <a:extLst>
              <a:ext uri="{FF2B5EF4-FFF2-40B4-BE49-F238E27FC236}">
                <a16:creationId xmlns:a16="http://schemas.microsoft.com/office/drawing/2014/main" id="{6EDBF991-E3B2-1299-6EFC-876FC564EEC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4F3BD89-5F1E-89D1-2166-CD8C48528A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380" y="2513568"/>
            <a:ext cx="765724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8849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A463-A9C5-0D46-9F6C-943DA9E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68;p16">
            <a:extLst>
              <a:ext uri="{FF2B5EF4-FFF2-40B4-BE49-F238E27FC236}">
                <a16:creationId xmlns:a16="http://schemas.microsoft.com/office/drawing/2014/main" id="{E1D288F2-37FB-E2EC-EBD4-5B58E42A4C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استمعوا جيدا لقراءتي.</a:t>
            </a:r>
            <a:endParaRPr sz="2400" i="1" u="none" strike="noStrike" cap="none" dirty="0">
              <a:solidFill>
                <a:srgbClr val="A5A5A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5D2498-0728-35A0-4D97-B71215956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066619C-698D-C772-CA1F-6FB43DFC5A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C6393E-CDFE-6A78-23C8-BEFB4EDAFF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591B2C-0D3E-BEE8-BFE6-7B9F866A1E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E52597-9134-53C4-E594-9950E7F52F04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3A89D5-BC81-01BA-0E16-18654D2F2E68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3925C1-0973-89FB-55CA-C40128791C88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4A71B0-36E9-0FE4-561F-133AC1787738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Espace réservé pour une image  19">
            <a:extLst>
              <a:ext uri="{FF2B5EF4-FFF2-40B4-BE49-F238E27FC236}">
                <a16:creationId xmlns:a16="http://schemas.microsoft.com/office/drawing/2014/main" id="{993E62B9-F425-72FB-09CB-0277A55BDD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BF96C7-00A7-C7D9-A1F7-7DDC4B786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263" y="1559486"/>
            <a:ext cx="8687553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8243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A09B0-4673-71E6-4768-74BCED157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8;p15">
            <a:extLst>
              <a:ext uri="{FF2B5EF4-FFF2-40B4-BE49-F238E27FC236}">
                <a16:creationId xmlns:a16="http://schemas.microsoft.com/office/drawing/2014/main" id="{01A024A2-E364-0F95-E5C3-5B40172974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A5A5A5"/>
              </a:buClr>
            </a:pPr>
            <a:r>
              <a:rPr lang="ar-MA" sz="2400" b="1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</a:t>
            </a:r>
            <a:r>
              <a:rPr lang="ar-MA" sz="2400" b="1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آن، من سمع اسمَه يتقدم لقراءة النص مثلي.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(3 متعلمين الفئة ج وب)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6C669C-A2B8-D621-6A8A-9B4FB317F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C48078-3E7D-6BFC-E984-384D3714FC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F8AD10-7097-B1F4-77B7-77231ADF4E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1EBE7D0-B4D1-C942-6E0B-2FF21802F7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0FEE0F-D5E5-2248-9BF7-C90118B4A20E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C5BD01-AAA5-6C6D-8858-6D265FD4724B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535863-334D-3C07-0C48-2096898BA7B2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C1F10-BA70-FA21-3F2D-7C2A9299E7B3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19">
            <a:extLst>
              <a:ext uri="{FF2B5EF4-FFF2-40B4-BE49-F238E27FC236}">
                <a16:creationId xmlns:a16="http://schemas.microsoft.com/office/drawing/2014/main" id="{4B750AE6-2AB0-6233-8B26-5D386788E7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1BE07C0-BBFA-596F-D2D1-B178C3CE0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263" y="1559486"/>
            <a:ext cx="8687553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833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01292-F3D2-08B1-369A-8C3DAC85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75F4D-6229-B11D-DB4A-DC6D8B72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قراءة –ح4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35C2CACA-1419-4803-8C19-D053E2586F3A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دَرْسٌ في الْحَياةِ: اِسْتِثْمارُ النَّصِّ.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D02195B-6212-3549-B729-B14C4082D5BF}"/>
              </a:ext>
            </a:extLst>
          </p:cNvPr>
          <p:cNvSpPr/>
          <p:nvPr/>
        </p:nvSpPr>
        <p:spPr>
          <a:xfrm>
            <a:off x="5446411" y="1618195"/>
            <a:ext cx="473568" cy="473568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2</a:t>
            </a:r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9F2B8A6F-F86B-A3E9-BBB3-B0854A2A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72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E9806-13BC-6350-8E96-8E47BC7ED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7CBD7F-A8A9-D1EE-211C-F15D4E048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29" y="756000"/>
            <a:ext cx="7220881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سنعمل على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تعميق  فهمنا للنص.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خذوا كراساتكم على الصفحة 10-11 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F4BFA2-531C-F72A-B66E-FBADEBA2B6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A229FA-844F-6BB1-D000-43EF9D064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6F3B4B4-4233-5918-EBFD-89A3026E23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A2239E-3807-564D-97D8-D32457EED8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4DCAF2-23B0-F7B7-357A-3A3FEC69AF4D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22E89C-90E3-096D-0139-51C62696E9E6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2088EA-C14D-4CF8-31D9-7A6BC1D30F04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51E704-4083-9A6A-2059-E130500CFEE2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1EB3EE4-89FB-540D-3306-CF73C7745A7B}"/>
              </a:ext>
            </a:extLst>
          </p:cNvPr>
          <p:cNvGrpSpPr/>
          <p:nvPr/>
        </p:nvGrpSpPr>
        <p:grpSpPr>
          <a:xfrm>
            <a:off x="2053953" y="2074460"/>
            <a:ext cx="5372300" cy="3913176"/>
            <a:chOff x="1260378" y="1571267"/>
            <a:chExt cx="6165875" cy="474391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14AB1F4-5F21-1396-0537-B0C5689D8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62668" y="1571267"/>
              <a:ext cx="3063585" cy="4743915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55B8A68-65EC-D0B5-0F98-3A6B40148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378" y="1571267"/>
              <a:ext cx="3091435" cy="4743915"/>
            </a:xfrm>
            <a:prstGeom prst="rect">
              <a:avLst/>
            </a:prstGeom>
          </p:spPr>
        </p:pic>
      </p:grpSp>
      <p:pic>
        <p:nvPicPr>
          <p:cNvPr id="16" name="Espace réservé pour une image  19">
            <a:extLst>
              <a:ext uri="{FF2B5EF4-FFF2-40B4-BE49-F238E27FC236}">
                <a16:creationId xmlns:a16="http://schemas.microsoft.com/office/drawing/2014/main" id="{193AD27C-BB7F-9951-C68A-570017EB2B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3050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010E6-8041-33EB-AB2F-809303EB6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C43ADE-E1B1-35A3-EDBD-407E01CB9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785222"/>
            <a:ext cx="6969392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اقرؤوا النص قراءة هامسة ،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للإجابة عن أسئلة الفهم.  أمامكم 3 دقائق. </a:t>
            </a:r>
            <a:endParaRPr lang="fr-FR" sz="240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D64898F-A48C-87D7-FC4E-A18C97320761}"/>
              </a:ext>
            </a:extLst>
          </p:cNvPr>
          <p:cNvGrpSpPr/>
          <p:nvPr/>
        </p:nvGrpSpPr>
        <p:grpSpPr>
          <a:xfrm>
            <a:off x="2053953" y="2074460"/>
            <a:ext cx="5372300" cy="3913176"/>
            <a:chOff x="1260378" y="1571267"/>
            <a:chExt cx="6165875" cy="474391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DB6698C-4A91-4547-E3FB-8910DD0BB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62668" y="1571267"/>
              <a:ext cx="3063585" cy="474391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713124F-68F0-4477-9B3A-7039190A5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378" y="1571267"/>
              <a:ext cx="3091435" cy="4743915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B1D17C6-B365-25DF-E45F-DE69551C54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234184-8F0F-3CDE-BFCE-A28C2B68F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AD7B266-1A85-9627-C906-218615359CD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3E93930-DAF3-ED39-3002-51B4252C7F1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A6D223-5DC6-1FFE-0BDC-EA7F3DD67BD9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DD38B1-29F8-EF7A-30B6-BABC9E6E60F2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B39246-AE1C-B39C-8459-22130BF23832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5FD4C5-DBB2-9487-A468-2E35158B36FA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4F69D6-93A6-4937-60D3-9D150B9966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692157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93A6-EEE3-6967-D883-768D8C8B2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E4B7B19-4E65-0BDA-423C-DD4A516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2766" y="1569237"/>
            <a:ext cx="3110607" cy="4773334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C806D3D-2F96-4D93-3968-A6650C470C85}"/>
              </a:ext>
            </a:extLst>
          </p:cNvPr>
          <p:cNvSpPr/>
          <p:nvPr/>
        </p:nvSpPr>
        <p:spPr>
          <a:xfrm>
            <a:off x="3263470" y="2758072"/>
            <a:ext cx="3029198" cy="173010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F5302B-07D7-0D8F-FDE6-440C78912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في حدود 3 دقائق؛ في ثنائيات؛ أجيبوا عن أسئلة التمرين رقم 1 ص 13</a:t>
            </a:r>
            <a:endParaRPr lang="fr-FR" sz="2400" dirty="0">
              <a:solidFill>
                <a:srgbClr val="A5A5A5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CEB4A9-6F54-CA9D-A027-F1C21BEBEB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A03520-C801-7747-1A86-B5169C717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1B66FD-5A04-5BAE-6407-D745C0DF841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1649CBA-D856-D736-0CDF-0D3A973814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71A91AD-DC6A-3048-A944-62844DE5C7A9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7C988C-7C58-EC55-CE68-AECBB686F758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96A583-9EF0-C0AE-14AB-D1360B88FD26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56B20C-F91D-35FF-19C2-0939008DD757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Espace réservé pour une image  19">
            <a:extLst>
              <a:ext uri="{FF2B5EF4-FFF2-40B4-BE49-F238E27FC236}">
                <a16:creationId xmlns:a16="http://schemas.microsoft.com/office/drawing/2014/main" id="{65AE8E50-B50B-4AFB-73A8-A25767F604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42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9D7D8-1856-0377-C73E-49BBA20AC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E85139F5-404E-69BE-91C4-D65C493C2235}"/>
              </a:ext>
            </a:extLst>
          </p:cNvPr>
          <p:cNvSpPr txBox="1"/>
          <p:nvPr/>
        </p:nvSpPr>
        <p:spPr>
          <a:xfrm>
            <a:off x="2043797" y="1773059"/>
            <a:ext cx="4879820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شَعَرَ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أَنَسٌ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بِٱلنَّ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دَمِ؟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F02E994-89EE-1C9B-96AF-6C29E5C314AB}"/>
              </a:ext>
            </a:extLst>
          </p:cNvPr>
          <p:cNvSpPr/>
          <p:nvPr/>
        </p:nvSpPr>
        <p:spPr>
          <a:xfrm>
            <a:off x="3201414" y="2614633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لِأَنَّهُ خَسِرَ ٱلْمُباراةَ؛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652EB1F-3D13-C137-D2E8-30A02A889399}"/>
              </a:ext>
            </a:extLst>
          </p:cNvPr>
          <p:cNvSpPr/>
          <p:nvPr/>
        </p:nvSpPr>
        <p:spPr>
          <a:xfrm>
            <a:off x="3211128" y="3486995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لِأَنَّهُ أَحْرَجَ صَديقَهُ 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إِيّاداً</a:t>
            </a: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؛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5B61DA1-A0F7-87B6-E424-7015D9EC216B}"/>
              </a:ext>
            </a:extLst>
          </p:cNvPr>
          <p:cNvSpPr/>
          <p:nvPr/>
        </p:nvSpPr>
        <p:spPr>
          <a:xfrm>
            <a:off x="3201414" y="4359357"/>
            <a:ext cx="3823237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 جَدَّهُ غَضِبَ مِنْهُ؛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AC7204B-57F8-B75C-E4BC-508279BE83FB}"/>
              </a:ext>
            </a:extLst>
          </p:cNvPr>
          <p:cNvSpPr/>
          <p:nvPr/>
        </p:nvSpPr>
        <p:spPr>
          <a:xfrm>
            <a:off x="3201263" y="5256803"/>
            <a:ext cx="3823237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لِأَنَّهُ لَمْ يُسَجِّلْ أَهْدافاً؛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9F8AC40-2AD9-93A6-B8C0-F0D7FF195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أَضع علامة أمام الإجابة الصحيحة    - السؤال الأول:لِماذا شَعَرَ أَنَسٌ بِٱلنَّدَمِ؟</a:t>
            </a:r>
            <a:endParaRPr lang="fr-FR" sz="2400" b="1" dirty="0">
              <a:solidFill>
                <a:srgbClr val="A5A5A5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54CB4E-AD9A-B3A9-3FB7-CE4B15F358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C11DB0-6CFD-938A-1711-140E66B7B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3483234-966F-8317-A3DE-E6082B8924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83E4E99-EFC2-EAF8-3A2A-5ADF00DCA7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98A6086-2FA6-D765-8F91-5145795BC53D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E247FF-610E-1709-EA40-1FFDCC804C7E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0A8A16-EC30-BF56-6992-DB95FB178722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D630489-8F97-957D-576A-27E1A2C602BB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Espace réservé pour une image  19">
            <a:extLst>
              <a:ext uri="{FF2B5EF4-FFF2-40B4-BE49-F238E27FC236}">
                <a16:creationId xmlns:a16="http://schemas.microsoft.com/office/drawing/2014/main" id="{0611B36F-2996-AD09-8D98-619C82287E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59BE8D29-B491-929F-CA9A-6E09B28B36F8}"/>
              </a:ext>
            </a:extLst>
          </p:cNvPr>
          <p:cNvGrpSpPr/>
          <p:nvPr/>
        </p:nvGrpSpPr>
        <p:grpSpPr>
          <a:xfrm>
            <a:off x="2301293" y="2747288"/>
            <a:ext cx="500418" cy="3187957"/>
            <a:chOff x="2301293" y="2747288"/>
            <a:chExt cx="500418" cy="3187957"/>
          </a:xfrm>
        </p:grpSpPr>
        <p:sp>
          <p:nvSpPr>
            <p:cNvPr id="6" name="Organigramme : Connecteur 5">
              <a:extLst>
                <a:ext uri="{FF2B5EF4-FFF2-40B4-BE49-F238E27FC236}">
                  <a16:creationId xmlns:a16="http://schemas.microsoft.com/office/drawing/2014/main" id="{6932EBF5-49AD-AF67-E86F-65CFEFCFAA69}"/>
                </a:ext>
              </a:extLst>
            </p:cNvPr>
            <p:cNvSpPr/>
            <p:nvPr/>
          </p:nvSpPr>
          <p:spPr>
            <a:xfrm>
              <a:off x="2301293" y="27472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Organigramme : Connecteur 7">
              <a:extLst>
                <a:ext uri="{FF2B5EF4-FFF2-40B4-BE49-F238E27FC236}">
                  <a16:creationId xmlns:a16="http://schemas.microsoft.com/office/drawing/2014/main" id="{5294DE72-E3BA-3172-EC47-73FB56E9FB3D}"/>
                </a:ext>
              </a:extLst>
            </p:cNvPr>
            <p:cNvSpPr/>
            <p:nvPr/>
          </p:nvSpPr>
          <p:spPr>
            <a:xfrm>
              <a:off x="2301293" y="364273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Organigramme : Connecteur 10">
              <a:extLst>
                <a:ext uri="{FF2B5EF4-FFF2-40B4-BE49-F238E27FC236}">
                  <a16:creationId xmlns:a16="http://schemas.microsoft.com/office/drawing/2014/main" id="{3EEEE1B6-2FD1-64A2-1B6B-3BB7B78C664B}"/>
                </a:ext>
              </a:extLst>
            </p:cNvPr>
            <p:cNvSpPr/>
            <p:nvPr/>
          </p:nvSpPr>
          <p:spPr>
            <a:xfrm>
              <a:off x="2301293" y="45381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Organigramme : Connecteur 11">
              <a:extLst>
                <a:ext uri="{FF2B5EF4-FFF2-40B4-BE49-F238E27FC236}">
                  <a16:creationId xmlns:a16="http://schemas.microsoft.com/office/drawing/2014/main" id="{F3BB33AF-B1F2-C327-3241-EE66E95B596D}"/>
                </a:ext>
              </a:extLst>
            </p:cNvPr>
            <p:cNvSpPr/>
            <p:nvPr/>
          </p:nvSpPr>
          <p:spPr>
            <a:xfrm>
              <a:off x="2301293" y="5433639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08761472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992E4-3519-084E-7F3C-316250323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41AF2B5-3057-28C9-FC4C-3B2F9EE1ACFD}"/>
              </a:ext>
            </a:extLst>
          </p:cNvPr>
          <p:cNvGrpSpPr/>
          <p:nvPr/>
        </p:nvGrpSpPr>
        <p:grpSpPr>
          <a:xfrm>
            <a:off x="2301293" y="2747288"/>
            <a:ext cx="500418" cy="3187957"/>
            <a:chOff x="2301293" y="2747288"/>
            <a:chExt cx="500418" cy="3187957"/>
          </a:xfrm>
        </p:grpSpPr>
        <p:sp>
          <p:nvSpPr>
            <p:cNvPr id="9" name="Organigramme : Connecteur 8">
              <a:extLst>
                <a:ext uri="{FF2B5EF4-FFF2-40B4-BE49-F238E27FC236}">
                  <a16:creationId xmlns:a16="http://schemas.microsoft.com/office/drawing/2014/main" id="{8C057F31-E29C-2FE0-E754-359190E4238B}"/>
                </a:ext>
              </a:extLst>
            </p:cNvPr>
            <p:cNvSpPr/>
            <p:nvPr/>
          </p:nvSpPr>
          <p:spPr>
            <a:xfrm>
              <a:off x="2301293" y="27472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Organigramme : Connecteur 12">
              <a:extLst>
                <a:ext uri="{FF2B5EF4-FFF2-40B4-BE49-F238E27FC236}">
                  <a16:creationId xmlns:a16="http://schemas.microsoft.com/office/drawing/2014/main" id="{FABAC73C-4C88-BC11-698E-740B86B811B2}"/>
                </a:ext>
              </a:extLst>
            </p:cNvPr>
            <p:cNvSpPr/>
            <p:nvPr/>
          </p:nvSpPr>
          <p:spPr>
            <a:xfrm>
              <a:off x="2301293" y="364273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Organigramme : Connecteur 13">
              <a:extLst>
                <a:ext uri="{FF2B5EF4-FFF2-40B4-BE49-F238E27FC236}">
                  <a16:creationId xmlns:a16="http://schemas.microsoft.com/office/drawing/2014/main" id="{1D933D29-1A12-B3DA-9CDD-840D4881F03B}"/>
                </a:ext>
              </a:extLst>
            </p:cNvPr>
            <p:cNvSpPr/>
            <p:nvPr/>
          </p:nvSpPr>
          <p:spPr>
            <a:xfrm>
              <a:off x="2301293" y="45381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Organigramme : Connecteur 14">
              <a:extLst>
                <a:ext uri="{FF2B5EF4-FFF2-40B4-BE49-F238E27FC236}">
                  <a16:creationId xmlns:a16="http://schemas.microsoft.com/office/drawing/2014/main" id="{5D8ACFBB-00F7-E0E4-D954-752A987C45D5}"/>
                </a:ext>
              </a:extLst>
            </p:cNvPr>
            <p:cNvSpPr/>
            <p:nvPr/>
          </p:nvSpPr>
          <p:spPr>
            <a:xfrm>
              <a:off x="2301293" y="5433639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099D457B-1217-7B5F-4586-4989CA54B572}"/>
              </a:ext>
            </a:extLst>
          </p:cNvPr>
          <p:cNvSpPr txBox="1"/>
          <p:nvPr/>
        </p:nvSpPr>
        <p:spPr>
          <a:xfrm>
            <a:off x="2043797" y="1773059"/>
            <a:ext cx="4879820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شَعَرَ 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أَنَسٌ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بِٱلنَّ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دَمِ؟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A311153-EE6E-7156-0951-FCC6F12E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rtl="1">
              <a:defRPr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الأول.                   - ما هي الجملة في النص  التي تؤكد هذا الجواب ؟</a:t>
            </a:r>
            <a:endParaRPr lang="fr-FR" sz="2400" dirty="0">
              <a:solidFill>
                <a:srgbClr val="A5A5A5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21633B-606E-F5DF-E0AC-7F60A619F9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CB1992C-5189-E547-6504-495C6751A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37357C-B078-CC31-2FD2-97E4141A2E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D6C3EC7-AE03-D18A-952E-B4C21B8FA8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66E469F-99D2-4041-2B6A-AC684D3372DE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BC2D34-F06B-8370-ADCC-A67451A3C8E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A2516D-67C8-2F71-5AE8-35FB3F7B074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BB654E-7A2B-D5DD-C586-348E8158484B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A03D6C1-D2A5-A0D6-17C4-A7A24392BEE5}"/>
              </a:ext>
            </a:extLst>
          </p:cNvPr>
          <p:cNvSpPr/>
          <p:nvPr/>
        </p:nvSpPr>
        <p:spPr>
          <a:xfrm>
            <a:off x="3201414" y="2614633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لِأَنَّهُ خَسِرَ ٱلْمُباراةَ؛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FDE040-4EC2-7B75-C964-0C3AC97BF118}"/>
              </a:ext>
            </a:extLst>
          </p:cNvPr>
          <p:cNvSpPr/>
          <p:nvPr/>
        </p:nvSpPr>
        <p:spPr>
          <a:xfrm>
            <a:off x="3211128" y="3486995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لِأَنَّهُ أَحْرَجَ صَديقَهُ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إِيّاداً</a:t>
            </a: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؛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3C53848-0D32-208E-9374-D634632D68BF}"/>
              </a:ext>
            </a:extLst>
          </p:cNvPr>
          <p:cNvSpPr/>
          <p:nvPr/>
        </p:nvSpPr>
        <p:spPr>
          <a:xfrm>
            <a:off x="3201414" y="4359357"/>
            <a:ext cx="3823237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 جَدَّهُ غَضِبَ مِنْهُ؛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A9FD198-6CFE-3CD1-D9CC-0BF8A994169F}"/>
              </a:ext>
            </a:extLst>
          </p:cNvPr>
          <p:cNvSpPr/>
          <p:nvPr/>
        </p:nvSpPr>
        <p:spPr>
          <a:xfrm>
            <a:off x="3201263" y="5256803"/>
            <a:ext cx="3823237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لِأَنَّهُ لَمْ يُسَجِّلْ أَهْدافاً؛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C5B32A5-C725-04F8-72A1-967FFCC83E5C}"/>
              </a:ext>
            </a:extLst>
          </p:cNvPr>
          <p:cNvSpPr txBox="1"/>
          <p:nvPr/>
        </p:nvSpPr>
        <p:spPr>
          <a:xfrm>
            <a:off x="2257748" y="3869113"/>
            <a:ext cx="996292" cy="719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9">
            <a:extLst>
              <a:ext uri="{FF2B5EF4-FFF2-40B4-BE49-F238E27FC236}">
                <a16:creationId xmlns:a16="http://schemas.microsoft.com/office/drawing/2014/main" id="{37ECF625-2D7D-42A1-249F-A038B64FB3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13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FF8019D-36D9-DFB2-53BB-0D285D14B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79C4F-AD63-4483-8954-78EDA3102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5D099D46-982B-5893-9869-D08BC985949C}"/>
              </a:ext>
            </a:extLst>
          </p:cNvPr>
          <p:cNvSpPr txBox="1"/>
          <p:nvPr/>
        </p:nvSpPr>
        <p:spPr>
          <a:xfrm>
            <a:off x="742865" y="1773059"/>
            <a:ext cx="7524065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لِماذا طَلَبَ ٱلْجَدُّ مِنْ أَنَسٍ أَنْ يَعْتَذِرَ أَمامَ ٱلْجَميعِ؟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09E11F3-1B3C-9BE8-07DE-8D99EB46245E}"/>
              </a:ext>
            </a:extLst>
          </p:cNvPr>
          <p:cNvSpPr/>
          <p:nvPr/>
        </p:nvSpPr>
        <p:spPr>
          <a:xfrm>
            <a:off x="3091425" y="2793053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حَتّى يَسْمَعَ ٱلنّاسُ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ٱعْتِذارَهُ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؛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1BB3C67-DE6D-04D9-FE18-A348C5ED4978}"/>
              </a:ext>
            </a:extLst>
          </p:cNvPr>
          <p:cNvSpPr/>
          <p:nvPr/>
        </p:nvSpPr>
        <p:spPr>
          <a:xfrm>
            <a:off x="3101139" y="3665415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ٱلْإِحْراجَ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كانَ أَمامَ ٱلْجَميعِ؛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1BDBE95-98E5-3335-9D9F-0EA8F2474938}"/>
              </a:ext>
            </a:extLst>
          </p:cNvPr>
          <p:cNvSpPr/>
          <p:nvPr/>
        </p:nvSpPr>
        <p:spPr>
          <a:xfrm>
            <a:off x="3091425" y="4537777"/>
            <a:ext cx="3823237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إِيّاداً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طَلَبَ ذَلِكَ؛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3ADFA2C-7905-1673-0698-6442F573C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أَضع علامة أمام الإجابة الصحيحة    - السؤال الثاني:لماذا طَلَبَ ٱلْجَدُّ مِنْ أَنَسٍ أَنْ يَعْتَذِرَ أَمامَ ٱلْجَميعِ؟</a:t>
            </a:r>
            <a:endParaRPr lang="fr-FR" sz="2400" dirty="0">
              <a:solidFill>
                <a:srgbClr val="A5A5A5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CDF2B3-7332-47A4-9D26-625351D99A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B1D31B-432C-9600-E53D-125ED37AB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064CF0B-BE03-9C3C-4C4F-E3B71015C3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73AD2B8-156F-DDF7-F744-D4725DE93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C30765-013D-1614-1E9E-F775D1F9D94B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38768D-6032-C1E5-8079-DD669CF6F18B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FC906B-5950-31C8-CE53-DB0E09E3008E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F11224-9E71-D9B3-16A7-0EB02C16ED26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Espace réservé pour une image  19">
            <a:extLst>
              <a:ext uri="{FF2B5EF4-FFF2-40B4-BE49-F238E27FC236}">
                <a16:creationId xmlns:a16="http://schemas.microsoft.com/office/drawing/2014/main" id="{CC314E6E-3D5A-4978-C960-79ED1AF610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005C822-30EF-4727-A651-890BCA929FA6}"/>
              </a:ext>
            </a:extLst>
          </p:cNvPr>
          <p:cNvGrpSpPr/>
          <p:nvPr/>
        </p:nvGrpSpPr>
        <p:grpSpPr>
          <a:xfrm>
            <a:off x="2301293" y="2874668"/>
            <a:ext cx="500418" cy="2292506"/>
            <a:chOff x="2301293" y="2747288"/>
            <a:chExt cx="500418" cy="2292506"/>
          </a:xfrm>
        </p:grpSpPr>
        <p:sp>
          <p:nvSpPr>
            <p:cNvPr id="8" name="Organigramme : Connecteur 7">
              <a:extLst>
                <a:ext uri="{FF2B5EF4-FFF2-40B4-BE49-F238E27FC236}">
                  <a16:creationId xmlns:a16="http://schemas.microsoft.com/office/drawing/2014/main" id="{92CB782F-CA0A-028D-687C-0D0DA21A3E63}"/>
                </a:ext>
              </a:extLst>
            </p:cNvPr>
            <p:cNvSpPr/>
            <p:nvPr/>
          </p:nvSpPr>
          <p:spPr>
            <a:xfrm>
              <a:off x="2301293" y="27472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Organigramme : Connecteur 10">
              <a:extLst>
                <a:ext uri="{FF2B5EF4-FFF2-40B4-BE49-F238E27FC236}">
                  <a16:creationId xmlns:a16="http://schemas.microsoft.com/office/drawing/2014/main" id="{6D57160B-497A-D67A-50EC-A1D8F3F573B8}"/>
                </a:ext>
              </a:extLst>
            </p:cNvPr>
            <p:cNvSpPr/>
            <p:nvPr/>
          </p:nvSpPr>
          <p:spPr>
            <a:xfrm>
              <a:off x="2301293" y="364273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Organigramme : Connecteur 11">
              <a:extLst>
                <a:ext uri="{FF2B5EF4-FFF2-40B4-BE49-F238E27FC236}">
                  <a16:creationId xmlns:a16="http://schemas.microsoft.com/office/drawing/2014/main" id="{06126B77-BA03-ACEC-9219-41E3B76BB68F}"/>
                </a:ext>
              </a:extLst>
            </p:cNvPr>
            <p:cNvSpPr/>
            <p:nvPr/>
          </p:nvSpPr>
          <p:spPr>
            <a:xfrm>
              <a:off x="2301293" y="45381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62896951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D199B-7B0A-421D-C0E3-2C0754961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67C716F6-1BDD-32AF-5DD6-B8A29F60AB52}"/>
              </a:ext>
            </a:extLst>
          </p:cNvPr>
          <p:cNvGrpSpPr/>
          <p:nvPr/>
        </p:nvGrpSpPr>
        <p:grpSpPr>
          <a:xfrm>
            <a:off x="2301293" y="2874668"/>
            <a:ext cx="500418" cy="2292506"/>
            <a:chOff x="2301293" y="2747288"/>
            <a:chExt cx="500418" cy="2292506"/>
          </a:xfrm>
        </p:grpSpPr>
        <p:sp>
          <p:nvSpPr>
            <p:cNvPr id="6" name="Organigramme : Connecteur 5">
              <a:extLst>
                <a:ext uri="{FF2B5EF4-FFF2-40B4-BE49-F238E27FC236}">
                  <a16:creationId xmlns:a16="http://schemas.microsoft.com/office/drawing/2014/main" id="{729C5100-AD75-8E1C-8FCB-FDD916ED5023}"/>
                </a:ext>
              </a:extLst>
            </p:cNvPr>
            <p:cNvSpPr/>
            <p:nvPr/>
          </p:nvSpPr>
          <p:spPr>
            <a:xfrm>
              <a:off x="2301293" y="27472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Organigramme : Connecteur 9">
              <a:extLst>
                <a:ext uri="{FF2B5EF4-FFF2-40B4-BE49-F238E27FC236}">
                  <a16:creationId xmlns:a16="http://schemas.microsoft.com/office/drawing/2014/main" id="{44EC913F-9314-0D51-EED4-8FCCD8CBF1A8}"/>
                </a:ext>
              </a:extLst>
            </p:cNvPr>
            <p:cNvSpPr/>
            <p:nvPr/>
          </p:nvSpPr>
          <p:spPr>
            <a:xfrm>
              <a:off x="2301293" y="364273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Organigramme : Connecteur 10">
              <a:extLst>
                <a:ext uri="{FF2B5EF4-FFF2-40B4-BE49-F238E27FC236}">
                  <a16:creationId xmlns:a16="http://schemas.microsoft.com/office/drawing/2014/main" id="{E51D2F53-E926-8639-5660-477D7DFDDD58}"/>
                </a:ext>
              </a:extLst>
            </p:cNvPr>
            <p:cNvSpPr/>
            <p:nvPr/>
          </p:nvSpPr>
          <p:spPr>
            <a:xfrm>
              <a:off x="2301293" y="45381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" name="TextBox 7">
            <a:extLst>
              <a:ext uri="{FF2B5EF4-FFF2-40B4-BE49-F238E27FC236}">
                <a16:creationId xmlns:a16="http://schemas.microsoft.com/office/drawing/2014/main" id="{1BD30857-0E8A-0828-D8E7-12FD151EDF4A}"/>
              </a:ext>
            </a:extLst>
          </p:cNvPr>
          <p:cNvSpPr txBox="1"/>
          <p:nvPr/>
        </p:nvSpPr>
        <p:spPr>
          <a:xfrm>
            <a:off x="742865" y="1773059"/>
            <a:ext cx="7524065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لِماذا طَلَبَ ٱلْجَدُّ مِنْ أَنَسٍ أَنْ يَعْتَذِرَ أَمامَ ٱلْجَميعِ؟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969C8E1-242B-95AA-57C1-B106AE90F266}"/>
              </a:ext>
            </a:extLst>
          </p:cNvPr>
          <p:cNvSpPr/>
          <p:nvPr/>
        </p:nvSpPr>
        <p:spPr>
          <a:xfrm>
            <a:off x="3091425" y="2793053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حَتّى يَسْمَعَ ٱلنّاسُ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ٱعْتِذارَهُ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؛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D8F33D8-BE86-A241-E08C-FEA9425BCEDC}"/>
              </a:ext>
            </a:extLst>
          </p:cNvPr>
          <p:cNvSpPr/>
          <p:nvPr/>
        </p:nvSpPr>
        <p:spPr>
          <a:xfrm>
            <a:off x="3101139" y="3665415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ٱلْإِحْراجَ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كانَ أَمامَ ٱلْجَميعِ؛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59F1438-7972-0F5F-89A5-18EA7BBCB24A}"/>
              </a:ext>
            </a:extLst>
          </p:cNvPr>
          <p:cNvSpPr/>
          <p:nvPr/>
        </p:nvSpPr>
        <p:spPr>
          <a:xfrm>
            <a:off x="3091425" y="4537777"/>
            <a:ext cx="3823237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لِأَنَّ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إِيّاداً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طَلَبَ ذَلِكَ؛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880F257-A3ED-74BC-2818-8D1678AED6D0}"/>
              </a:ext>
            </a:extLst>
          </p:cNvPr>
          <p:cNvSpPr txBox="1"/>
          <p:nvPr/>
        </p:nvSpPr>
        <p:spPr>
          <a:xfrm>
            <a:off x="2201047" y="3864516"/>
            <a:ext cx="996292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281245-0919-38F4-BD2E-313ED9A2D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rtl="1">
              <a:defRPr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الثاني.                 - ما هي الجملة في النص  التي تؤكد هذا الجواب ؟</a:t>
            </a:r>
            <a:endParaRPr lang="fr-FR" sz="2400" dirty="0">
              <a:solidFill>
                <a:srgbClr val="A5A5A5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D6420E-9084-9AEC-78F0-C6A2B33709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F6B9D9-0799-D444-693A-598F96162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17ED7B3-EB75-6B90-8C0E-297405C972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556D026-4E9E-0F44-8303-E3A567BB95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A40D3F4-5720-8440-3532-03893FA27477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B7EC2C-47E3-2FC1-7B9C-4202DB68B809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6A5D3C-093C-D731-BC80-2FE57AB7284D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5CBE73-39A1-DA7B-D9D5-64ECEDE1C4D7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Espace réservé pour une image  19">
            <a:extLst>
              <a:ext uri="{FF2B5EF4-FFF2-40B4-BE49-F238E27FC236}">
                <a16:creationId xmlns:a16="http://schemas.microsoft.com/office/drawing/2014/main" id="{4380F75E-525F-4F5D-AF43-89A333EAF0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76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20"/>
                            </p:stCondLst>
                            <p:childTnLst>
                              <p:par>
                                <p:cTn id="1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6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A7F4A-18EA-A94E-AB0B-5D3D0E6A2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6A293BC5-A868-337A-89BB-A46E1FF951AD}"/>
              </a:ext>
            </a:extLst>
          </p:cNvPr>
          <p:cNvSpPr txBox="1"/>
          <p:nvPr/>
        </p:nvSpPr>
        <p:spPr>
          <a:xfrm>
            <a:off x="742865" y="1773059"/>
            <a:ext cx="7524065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فَعَلَ ٱلْجُمْهورُ عِنْدَما ٱعْتَذَرَ 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أَنَسٌ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414ED4B-E63C-6B60-3F71-F83469FC38C6}"/>
              </a:ext>
            </a:extLst>
          </p:cNvPr>
          <p:cNvSpPr/>
          <p:nvPr/>
        </p:nvSpPr>
        <p:spPr>
          <a:xfrm>
            <a:off x="3201414" y="2614633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صَفَّقوا لَهُ؛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0A09DFD-1AFC-C141-8DA3-38E90D502393}"/>
              </a:ext>
            </a:extLst>
          </p:cNvPr>
          <p:cNvSpPr/>
          <p:nvPr/>
        </p:nvSpPr>
        <p:spPr>
          <a:xfrm>
            <a:off x="3211128" y="3486995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سَخِروا مِنْهُ؛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24F1992-B235-0CCB-D6D8-21E0937A1B2B}"/>
              </a:ext>
            </a:extLst>
          </p:cNvPr>
          <p:cNvSpPr/>
          <p:nvPr/>
        </p:nvSpPr>
        <p:spPr>
          <a:xfrm>
            <a:off x="3201414" y="4359357"/>
            <a:ext cx="3823237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تَجاهَلوهُ؛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BF88676-EDAF-1653-BD9A-6AE8B963DC8D}"/>
              </a:ext>
            </a:extLst>
          </p:cNvPr>
          <p:cNvSpPr/>
          <p:nvPr/>
        </p:nvSpPr>
        <p:spPr>
          <a:xfrm>
            <a:off x="3201263" y="5256803"/>
            <a:ext cx="3823237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غادَروا ٱلْمَكانَ؛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5003CF1-6E1A-4A7D-EC01-66EE6B24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أَضع علامة أمام الإجابة الصحيحة    - السؤال الثالث:ماذا فَعَلَ ٱلْجُمْهورُ عِنْدَما ٱعْتَذَرَ أَنَسٌ؟</a:t>
            </a:r>
            <a:endParaRPr lang="fr-FR" sz="2400" dirty="0">
              <a:solidFill>
                <a:srgbClr val="A5A5A5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272AE7E-49E0-4670-4882-EFB7700B31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846883-3952-4354-727A-3133BE8FF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44756AD-F2E6-2B1A-A798-F09E6B2AC3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911FF73-2AF6-479E-6E34-4BAC30248DE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90F1F3C-0FF4-58DA-A7CF-5D5541DA82A3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1A5441-1030-CADE-503B-27E10D7F5AC8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86FE9F-CCFE-D69C-E769-D84F2EF36F12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3AFFE8-D581-A3C0-FCD4-F71C4EAF6D19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19">
            <a:extLst>
              <a:ext uri="{FF2B5EF4-FFF2-40B4-BE49-F238E27FC236}">
                <a16:creationId xmlns:a16="http://schemas.microsoft.com/office/drawing/2014/main" id="{879F32F3-6A75-06C3-BAA2-280621E432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A134DD8-71C4-8722-D0A3-52438281C8D9}"/>
              </a:ext>
            </a:extLst>
          </p:cNvPr>
          <p:cNvGrpSpPr/>
          <p:nvPr/>
        </p:nvGrpSpPr>
        <p:grpSpPr>
          <a:xfrm>
            <a:off x="2301293" y="2747288"/>
            <a:ext cx="500418" cy="3187957"/>
            <a:chOff x="2301293" y="2747288"/>
            <a:chExt cx="500418" cy="3187957"/>
          </a:xfrm>
        </p:grpSpPr>
        <p:sp>
          <p:nvSpPr>
            <p:cNvPr id="6" name="Organigramme : Connecteur 5">
              <a:extLst>
                <a:ext uri="{FF2B5EF4-FFF2-40B4-BE49-F238E27FC236}">
                  <a16:creationId xmlns:a16="http://schemas.microsoft.com/office/drawing/2014/main" id="{207BBEF0-44B5-78E2-11A4-7A286081CD81}"/>
                </a:ext>
              </a:extLst>
            </p:cNvPr>
            <p:cNvSpPr/>
            <p:nvPr/>
          </p:nvSpPr>
          <p:spPr>
            <a:xfrm>
              <a:off x="2301293" y="27472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Organigramme : Connecteur 7">
              <a:extLst>
                <a:ext uri="{FF2B5EF4-FFF2-40B4-BE49-F238E27FC236}">
                  <a16:creationId xmlns:a16="http://schemas.microsoft.com/office/drawing/2014/main" id="{20BC3B88-2A41-886F-9528-C5AF77DCA702}"/>
                </a:ext>
              </a:extLst>
            </p:cNvPr>
            <p:cNvSpPr/>
            <p:nvPr/>
          </p:nvSpPr>
          <p:spPr>
            <a:xfrm>
              <a:off x="2301293" y="364273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Organigramme : Connecteur 10">
              <a:extLst>
                <a:ext uri="{FF2B5EF4-FFF2-40B4-BE49-F238E27FC236}">
                  <a16:creationId xmlns:a16="http://schemas.microsoft.com/office/drawing/2014/main" id="{CCEE8924-C1E7-3220-31AF-BDCDE6AF1E14}"/>
                </a:ext>
              </a:extLst>
            </p:cNvPr>
            <p:cNvSpPr/>
            <p:nvPr/>
          </p:nvSpPr>
          <p:spPr>
            <a:xfrm>
              <a:off x="2301293" y="45381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Organigramme : Connecteur 11">
              <a:extLst>
                <a:ext uri="{FF2B5EF4-FFF2-40B4-BE49-F238E27FC236}">
                  <a16:creationId xmlns:a16="http://schemas.microsoft.com/office/drawing/2014/main" id="{99C95E15-4684-B455-6482-FC10708464CD}"/>
                </a:ext>
              </a:extLst>
            </p:cNvPr>
            <p:cNvSpPr/>
            <p:nvPr/>
          </p:nvSpPr>
          <p:spPr>
            <a:xfrm>
              <a:off x="2301293" y="5433639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4787190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0BB3A-00B9-4EA1-1965-C7D1F4A2C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2351D23A-0E02-3CBD-89FD-6E8480175FB1}"/>
              </a:ext>
            </a:extLst>
          </p:cNvPr>
          <p:cNvGrpSpPr/>
          <p:nvPr/>
        </p:nvGrpSpPr>
        <p:grpSpPr>
          <a:xfrm>
            <a:off x="2301293" y="2747288"/>
            <a:ext cx="500418" cy="3187957"/>
            <a:chOff x="2301293" y="2747288"/>
            <a:chExt cx="500418" cy="3187957"/>
          </a:xfrm>
        </p:grpSpPr>
        <p:sp>
          <p:nvSpPr>
            <p:cNvPr id="8" name="Organigramme : Connecteur 7">
              <a:extLst>
                <a:ext uri="{FF2B5EF4-FFF2-40B4-BE49-F238E27FC236}">
                  <a16:creationId xmlns:a16="http://schemas.microsoft.com/office/drawing/2014/main" id="{1A39E207-2ACD-1CCB-1486-1416313C6BDE}"/>
                </a:ext>
              </a:extLst>
            </p:cNvPr>
            <p:cNvSpPr/>
            <p:nvPr/>
          </p:nvSpPr>
          <p:spPr>
            <a:xfrm>
              <a:off x="2301293" y="27472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Organigramme : Connecteur 9">
              <a:extLst>
                <a:ext uri="{FF2B5EF4-FFF2-40B4-BE49-F238E27FC236}">
                  <a16:creationId xmlns:a16="http://schemas.microsoft.com/office/drawing/2014/main" id="{A54F43D3-A8D6-500C-80AB-4ECE4EBEA1A4}"/>
                </a:ext>
              </a:extLst>
            </p:cNvPr>
            <p:cNvSpPr/>
            <p:nvPr/>
          </p:nvSpPr>
          <p:spPr>
            <a:xfrm>
              <a:off x="2301293" y="364273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Organigramme : Connecteur 10">
              <a:extLst>
                <a:ext uri="{FF2B5EF4-FFF2-40B4-BE49-F238E27FC236}">
                  <a16:creationId xmlns:a16="http://schemas.microsoft.com/office/drawing/2014/main" id="{96AD73A2-9D31-AE62-EE97-87D460733FB7}"/>
                </a:ext>
              </a:extLst>
            </p:cNvPr>
            <p:cNvSpPr/>
            <p:nvPr/>
          </p:nvSpPr>
          <p:spPr>
            <a:xfrm>
              <a:off x="2301293" y="45381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Organigramme : Connecteur 12">
              <a:extLst>
                <a:ext uri="{FF2B5EF4-FFF2-40B4-BE49-F238E27FC236}">
                  <a16:creationId xmlns:a16="http://schemas.microsoft.com/office/drawing/2014/main" id="{1D5B0CF1-B8EA-7BD2-1751-67F7DD8284B2}"/>
                </a:ext>
              </a:extLst>
            </p:cNvPr>
            <p:cNvSpPr/>
            <p:nvPr/>
          </p:nvSpPr>
          <p:spPr>
            <a:xfrm>
              <a:off x="2301293" y="5433639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" name="TextBox 7">
            <a:extLst>
              <a:ext uri="{FF2B5EF4-FFF2-40B4-BE49-F238E27FC236}">
                <a16:creationId xmlns:a16="http://schemas.microsoft.com/office/drawing/2014/main" id="{417EABD9-A48A-586C-5E1D-70B966C3D305}"/>
              </a:ext>
            </a:extLst>
          </p:cNvPr>
          <p:cNvSpPr txBox="1"/>
          <p:nvPr/>
        </p:nvSpPr>
        <p:spPr>
          <a:xfrm>
            <a:off x="742865" y="1773059"/>
            <a:ext cx="7524065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فَعَلَ ٱلْجُمْهورُ عِنْدَما ٱعْتَذَرَ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أَنَسٌ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0A59CB-A9C8-192F-39EF-67DD88B38CA6}"/>
              </a:ext>
            </a:extLst>
          </p:cNvPr>
          <p:cNvSpPr/>
          <p:nvPr/>
        </p:nvSpPr>
        <p:spPr>
          <a:xfrm>
            <a:off x="3201414" y="2614633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صَفَّقوا لَهُ؛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CA881B0-E802-0250-7A2C-0C35E32E09B4}"/>
              </a:ext>
            </a:extLst>
          </p:cNvPr>
          <p:cNvSpPr/>
          <p:nvPr/>
        </p:nvSpPr>
        <p:spPr>
          <a:xfrm>
            <a:off x="3211128" y="3486995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سَخِروا مِنْهُ؛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ACAB172-94B0-2C89-4D35-A5FE2E8F02CD}"/>
              </a:ext>
            </a:extLst>
          </p:cNvPr>
          <p:cNvSpPr/>
          <p:nvPr/>
        </p:nvSpPr>
        <p:spPr>
          <a:xfrm>
            <a:off x="3201414" y="4359357"/>
            <a:ext cx="3823237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تَجاهَلوهُ؛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9192AA6-DC78-29C4-44AC-AB06B1FFD8BE}"/>
              </a:ext>
            </a:extLst>
          </p:cNvPr>
          <p:cNvSpPr/>
          <p:nvPr/>
        </p:nvSpPr>
        <p:spPr>
          <a:xfrm>
            <a:off x="3201263" y="5256803"/>
            <a:ext cx="3823237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36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غادَروا ٱلْمَكانَ؛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0F9B60AB-8236-9472-8D44-6D2E6B500926}"/>
              </a:ext>
            </a:extLst>
          </p:cNvPr>
          <p:cNvSpPr txBox="1"/>
          <p:nvPr/>
        </p:nvSpPr>
        <p:spPr>
          <a:xfrm>
            <a:off x="2287248" y="2947127"/>
            <a:ext cx="996292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C469B9-4003-6EC5-ACB9-BD6138DE0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الثالث.                - ما هي الجملة في النص  التي تؤكد هذا الجواب ؟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1D1548-D375-639C-B7A2-09A4CB9CCA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FC12EA-8473-848E-A00B-50C132EB0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1EFBE8F-CC5B-508D-CF36-DB02B09CD3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07A511F-03D6-B050-13E1-A8202DED86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E88E3FA-20B1-706C-2CBA-5411EAA17924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2E6392-D69C-3F8F-F60A-EF72FD7F19FA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9E9C7A-CC81-DF69-1C3C-782956DEB4E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3AC73AA-EA12-2A86-8496-217BB8598BD3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Espace réservé pour une image  19">
            <a:extLst>
              <a:ext uri="{FF2B5EF4-FFF2-40B4-BE49-F238E27FC236}">
                <a16:creationId xmlns:a16="http://schemas.microsoft.com/office/drawing/2014/main" id="{D36CA0BA-0035-F1C8-93A9-E586C7A61D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47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60"/>
                            </p:stCondLst>
                            <p:childTnLst>
                              <p:par>
                                <p:cTn id="1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60"/>
                            </p:stCondLst>
                            <p:childTnLst>
                              <p:par>
                                <p:cTn id="1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8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9502A-6FCD-4C83-16C8-2FE0450DE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5FC19EE-2ABD-7487-F613-2B03AF6BB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أَضع علامة أمام الإجابة الصحيحة    - السؤال الرابع :ماذا نَفْهَمُ مِنْ قَوْلِ ٱلْجَدِّ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:"فَلَيْسَتْ كُلُّ ٱلدُّروسِ في ٱلْمواقِعِ وَ ٱلْكُتُبِ"</a:t>
            </a:r>
            <a:endParaRPr lang="fr-FR" sz="2400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DEEAA39-0611-318B-A36E-DE10409C501C}"/>
              </a:ext>
            </a:extLst>
          </p:cNvPr>
          <p:cNvSpPr txBox="1"/>
          <p:nvPr/>
        </p:nvSpPr>
        <p:spPr>
          <a:xfrm>
            <a:off x="863563" y="1597807"/>
            <a:ext cx="7524065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نَفْهَمُ مِنْ قَوْلِ ٱلْجَدِّ </a:t>
            </a:r>
          </a:p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"فَلَيْسَتْ كُلُّ ٱلدُّروسِ في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ٱلْمواقِعِ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 ٱلْكُتُبِ"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9C5BA90-B2DC-453C-BD09-F3D4E59708B1}"/>
              </a:ext>
            </a:extLst>
          </p:cNvPr>
          <p:cNvSpPr/>
          <p:nvPr/>
        </p:nvSpPr>
        <p:spPr>
          <a:xfrm>
            <a:off x="3034145" y="2865765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اَلْكُتُبُ غَيْرُ مَفيدَةٍ؛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45A085EE-B60F-857C-05FA-428627D30A7E}"/>
              </a:ext>
            </a:extLst>
          </p:cNvPr>
          <p:cNvSpPr/>
          <p:nvPr/>
        </p:nvSpPr>
        <p:spPr>
          <a:xfrm>
            <a:off x="3043859" y="3738127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اَلتَّجارِبُ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ٱلْحَياتِيّةُ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تُعَلِّمُنا أَكْثَرَ؛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8F6BFC98-0825-C8CF-F519-59D243143FE1}"/>
              </a:ext>
            </a:extLst>
          </p:cNvPr>
          <p:cNvSpPr/>
          <p:nvPr/>
        </p:nvSpPr>
        <p:spPr>
          <a:xfrm>
            <a:off x="3034145" y="4610489"/>
            <a:ext cx="3823237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اَلْإِنْتِرْنِتْ أَفْضَلُ مِنَ ٱلْكُتُبِ؛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B7EE4F01-D73C-543A-4A79-F02057DD3E2E}"/>
              </a:ext>
            </a:extLst>
          </p:cNvPr>
          <p:cNvSpPr/>
          <p:nvPr/>
        </p:nvSpPr>
        <p:spPr>
          <a:xfrm>
            <a:off x="3033994" y="5507935"/>
            <a:ext cx="3823237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اَلدِّراسَةُ غَيْرُ ضَرورِيَّةٍ؛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370ABC7-187A-DE79-4571-E0F05DFD94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36D438B-C1A0-A670-1390-45D2E9302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A6BA79-431C-DD9E-83E1-B7EDEB72A4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2C6C70-B91E-F7D7-9E4F-35004CB2DF1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A05F08-8619-64D0-94C2-19A945E8ECF9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A5D79B-FA70-B00D-2881-EB4087D3F6C1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FFD436-7AFE-00CA-204F-065520FA048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E68D8A-C29C-EECF-AF14-8A0C65092C24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19">
            <a:extLst>
              <a:ext uri="{FF2B5EF4-FFF2-40B4-BE49-F238E27FC236}">
                <a16:creationId xmlns:a16="http://schemas.microsoft.com/office/drawing/2014/main" id="{75A71E0D-F8A5-6BF7-0405-87FC2C05E1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20B88E-FDFD-0C95-B49A-FBE6BF9231D1}"/>
              </a:ext>
            </a:extLst>
          </p:cNvPr>
          <p:cNvGrpSpPr/>
          <p:nvPr/>
        </p:nvGrpSpPr>
        <p:grpSpPr>
          <a:xfrm>
            <a:off x="2301293" y="2974753"/>
            <a:ext cx="500418" cy="3187957"/>
            <a:chOff x="2301293" y="2747288"/>
            <a:chExt cx="500418" cy="3187957"/>
          </a:xfrm>
        </p:grpSpPr>
        <p:sp>
          <p:nvSpPr>
            <p:cNvPr id="13" name="Organigramme : Connecteur 12">
              <a:extLst>
                <a:ext uri="{FF2B5EF4-FFF2-40B4-BE49-F238E27FC236}">
                  <a16:creationId xmlns:a16="http://schemas.microsoft.com/office/drawing/2014/main" id="{DD204AF6-D4B9-4343-82BC-DAB58D461E6E}"/>
                </a:ext>
              </a:extLst>
            </p:cNvPr>
            <p:cNvSpPr/>
            <p:nvPr/>
          </p:nvSpPr>
          <p:spPr>
            <a:xfrm>
              <a:off x="2301293" y="27472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Organigramme : Connecteur 14">
              <a:extLst>
                <a:ext uri="{FF2B5EF4-FFF2-40B4-BE49-F238E27FC236}">
                  <a16:creationId xmlns:a16="http://schemas.microsoft.com/office/drawing/2014/main" id="{9A2A26AC-5554-5638-9A6F-86EADEF7E16B}"/>
                </a:ext>
              </a:extLst>
            </p:cNvPr>
            <p:cNvSpPr/>
            <p:nvPr/>
          </p:nvSpPr>
          <p:spPr>
            <a:xfrm>
              <a:off x="2301293" y="364273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Organigramme : Connecteur 15">
              <a:extLst>
                <a:ext uri="{FF2B5EF4-FFF2-40B4-BE49-F238E27FC236}">
                  <a16:creationId xmlns:a16="http://schemas.microsoft.com/office/drawing/2014/main" id="{EB4B6332-1F58-F8EE-9F4D-6D0A2D7A5A55}"/>
                </a:ext>
              </a:extLst>
            </p:cNvPr>
            <p:cNvSpPr/>
            <p:nvPr/>
          </p:nvSpPr>
          <p:spPr>
            <a:xfrm>
              <a:off x="2301293" y="45381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Organigramme : Connecteur 17">
              <a:extLst>
                <a:ext uri="{FF2B5EF4-FFF2-40B4-BE49-F238E27FC236}">
                  <a16:creationId xmlns:a16="http://schemas.microsoft.com/office/drawing/2014/main" id="{34D8886B-C27A-12D4-BC58-A18C33A94437}"/>
                </a:ext>
              </a:extLst>
            </p:cNvPr>
            <p:cNvSpPr/>
            <p:nvPr/>
          </p:nvSpPr>
          <p:spPr>
            <a:xfrm>
              <a:off x="2301293" y="5433639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53643213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04061-4767-6023-0D05-46D080415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E05EE684-7BBB-223B-39B8-ACB783BC4645}"/>
              </a:ext>
            </a:extLst>
          </p:cNvPr>
          <p:cNvGrpSpPr/>
          <p:nvPr/>
        </p:nvGrpSpPr>
        <p:grpSpPr>
          <a:xfrm>
            <a:off x="2301293" y="3006595"/>
            <a:ext cx="500418" cy="3187957"/>
            <a:chOff x="2301293" y="2747288"/>
            <a:chExt cx="500418" cy="3187957"/>
          </a:xfrm>
        </p:grpSpPr>
        <p:sp>
          <p:nvSpPr>
            <p:cNvPr id="6" name="Organigramme : Connecteur 5">
              <a:extLst>
                <a:ext uri="{FF2B5EF4-FFF2-40B4-BE49-F238E27FC236}">
                  <a16:creationId xmlns:a16="http://schemas.microsoft.com/office/drawing/2014/main" id="{1530E33D-0A31-AD9E-07F5-522F98DD1281}"/>
                </a:ext>
              </a:extLst>
            </p:cNvPr>
            <p:cNvSpPr/>
            <p:nvPr/>
          </p:nvSpPr>
          <p:spPr>
            <a:xfrm>
              <a:off x="2301293" y="27472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Organigramme : Connecteur 9">
              <a:extLst>
                <a:ext uri="{FF2B5EF4-FFF2-40B4-BE49-F238E27FC236}">
                  <a16:creationId xmlns:a16="http://schemas.microsoft.com/office/drawing/2014/main" id="{50CCEBFB-46CD-1CDF-B211-56409CF27679}"/>
                </a:ext>
              </a:extLst>
            </p:cNvPr>
            <p:cNvSpPr/>
            <p:nvPr/>
          </p:nvSpPr>
          <p:spPr>
            <a:xfrm>
              <a:off x="2301293" y="364273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Organigramme : Connecteur 10">
              <a:extLst>
                <a:ext uri="{FF2B5EF4-FFF2-40B4-BE49-F238E27FC236}">
                  <a16:creationId xmlns:a16="http://schemas.microsoft.com/office/drawing/2014/main" id="{C27BA9F7-9030-874B-064F-9E1155358BED}"/>
                </a:ext>
              </a:extLst>
            </p:cNvPr>
            <p:cNvSpPr/>
            <p:nvPr/>
          </p:nvSpPr>
          <p:spPr>
            <a:xfrm>
              <a:off x="2301293" y="4538188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Organigramme : Connecteur 11">
              <a:extLst>
                <a:ext uri="{FF2B5EF4-FFF2-40B4-BE49-F238E27FC236}">
                  <a16:creationId xmlns:a16="http://schemas.microsoft.com/office/drawing/2014/main" id="{D66E28FE-7EE6-05C4-2097-A6D06C7A256B}"/>
                </a:ext>
              </a:extLst>
            </p:cNvPr>
            <p:cNvSpPr/>
            <p:nvPr/>
          </p:nvSpPr>
          <p:spPr>
            <a:xfrm>
              <a:off x="2301293" y="5433639"/>
              <a:ext cx="500418" cy="501606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3D79EB14-D6DA-BAAB-BD85-17D264A06918}"/>
              </a:ext>
            </a:extLst>
          </p:cNvPr>
          <p:cNvSpPr txBox="1"/>
          <p:nvPr/>
        </p:nvSpPr>
        <p:spPr>
          <a:xfrm>
            <a:off x="863563" y="1597807"/>
            <a:ext cx="7524065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نَفْهَمُ مِنْ قَوْلِ ٱلْجَدِّ </a:t>
            </a:r>
          </a:p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"فَلَيْسَتْ كُلُّ ٱلدُّروسِ في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ٱلْمواقِعِ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 ٱلْكُتُبِ"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A23917D-8576-19FC-A134-928071105485}"/>
              </a:ext>
            </a:extLst>
          </p:cNvPr>
          <p:cNvSpPr/>
          <p:nvPr/>
        </p:nvSpPr>
        <p:spPr>
          <a:xfrm>
            <a:off x="3034145" y="2865765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اَلْكُتُبُ غَيْرُ مَفيدَةٍ؛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ED8E704-5323-4763-E86A-F1322249D914}"/>
              </a:ext>
            </a:extLst>
          </p:cNvPr>
          <p:cNvSpPr/>
          <p:nvPr/>
        </p:nvSpPr>
        <p:spPr>
          <a:xfrm>
            <a:off x="3043859" y="3738127"/>
            <a:ext cx="3813522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اَلتَّجارِبُ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ٱلْحَياتِيّةُ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تُعَلِّمُنا أَكْثَرَ؛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FDCD4B2-0E07-CB6B-B07D-EC3138EFCEDC}"/>
              </a:ext>
            </a:extLst>
          </p:cNvPr>
          <p:cNvSpPr/>
          <p:nvPr/>
        </p:nvSpPr>
        <p:spPr>
          <a:xfrm>
            <a:off x="3034145" y="4610489"/>
            <a:ext cx="3823237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اَلْإِنْتِرْنِتْ أَفْضَلُ مِنَ ٱلْكُتُبِ؛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BABA97DA-3E30-6140-756A-9ABD8756F571}"/>
              </a:ext>
            </a:extLst>
          </p:cNvPr>
          <p:cNvSpPr/>
          <p:nvPr/>
        </p:nvSpPr>
        <p:spPr>
          <a:xfrm>
            <a:off x="3033994" y="5507935"/>
            <a:ext cx="3823237" cy="766916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اَلدِّراسَةُ غَيْرُ ضَرورِيَّةٍ؛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4D26E150-1CA4-D548-CF57-9D200ECA33D3}"/>
              </a:ext>
            </a:extLst>
          </p:cNvPr>
          <p:cNvSpPr txBox="1"/>
          <p:nvPr/>
        </p:nvSpPr>
        <p:spPr>
          <a:xfrm>
            <a:off x="2148481" y="4026645"/>
            <a:ext cx="996292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97DCEA7-1F9C-E468-B3AC-056CF2C12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الرابع.                   - ما هي الجملة في النص  التي تؤكد هذا الجواب 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8C5000-421E-9FB0-DE1F-7B5068BB1A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C4631F-690D-2789-CD28-1449625AA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A660553-CC2D-C5F6-A0D6-E13214CEE8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27B8663-F642-0576-C260-4CB2BAE88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B2BA0B6-18AD-C5C0-4286-4BCFD959CF81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915EE5-7A98-DCEC-A775-4300D45F8946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5AB5AE-AD07-A2F6-C32F-745524E08EDA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9606106-1210-E6CF-8558-AFD3BB32EB3E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Espace réservé pour une image  19">
            <a:extLst>
              <a:ext uri="{FF2B5EF4-FFF2-40B4-BE49-F238E27FC236}">
                <a16:creationId xmlns:a16="http://schemas.microsoft.com/office/drawing/2014/main" id="{60245C91-0B62-6FAA-46F3-8E6F9ECE1B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80"/>
                            </p:stCondLst>
                            <p:childTnLst>
                              <p:par>
                                <p:cTn id="1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20"/>
                            </p:stCondLst>
                            <p:childTnLst>
                              <p:par>
                                <p:cTn id="1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2FDE7-2557-E4E3-CF2E-081A2E5A5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BE8D946-5C7B-F062-0674-A03A849CD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بمفردكم الآن أجيبوا عن الأسئلة التالية على الصفحة 13 من كراساتكم.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7278C2-C1FF-4D99-45CC-65DC42566D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16621F-5AF5-98E1-92F4-571939A29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9D6DDAA-C444-695E-8BA5-BFC3CDA3E0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27BD39E-284F-6BDC-44A5-3F1C9FD2F8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D7DDA7F-C1A9-57F4-B074-21E33EE5618E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95C686-C82E-266C-DC71-A06EE50A3FB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077F00-8B1A-FEDF-EECF-562C259C50FC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A73C25-A90B-AAB6-869C-1020EC8820F3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DF0126B-5B7B-1955-0EAC-8DCB77D036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2766" y="1569237"/>
            <a:ext cx="3110607" cy="4773334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ADC0948-8A43-5D27-48F7-4D5CD374C07E}"/>
              </a:ext>
            </a:extLst>
          </p:cNvPr>
          <p:cNvSpPr/>
          <p:nvPr/>
        </p:nvSpPr>
        <p:spPr>
          <a:xfrm>
            <a:off x="3436619" y="4484530"/>
            <a:ext cx="2774307" cy="140238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11" name="Espace réservé pour une image  19">
            <a:extLst>
              <a:ext uri="{FF2B5EF4-FFF2-40B4-BE49-F238E27FC236}">
                <a16:creationId xmlns:a16="http://schemas.microsoft.com/office/drawing/2014/main" id="{A87429AE-E903-BA5F-4129-1E00CAFC01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47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A136-E171-50AE-8BBD-35E0BF39E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ADDDDA51-9D94-736C-181C-3CB535E093FF}"/>
              </a:ext>
            </a:extLst>
          </p:cNvPr>
          <p:cNvSpPr txBox="1"/>
          <p:nvPr/>
        </p:nvSpPr>
        <p:spPr>
          <a:xfrm>
            <a:off x="863563" y="1646420"/>
            <a:ext cx="7524065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أُحَدِّدُ نَوْعَ ٱلنَّصِّ: مَعْلوماتِيُّ  - أَدَبِيٌّ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BA82FA6-D8C1-6C3B-F9A0-FC7E17F03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السؤال 1:أُحَدِّدُ نَوْعَ ٱلنَّصِّ: مَعْلوماتِيُّ  - أَدَبِيٌّ       كَيْفَ عَرَفْتَ ذَلِكَ؟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DC735F-C87B-6FC1-AEE5-515863225E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5B88FA-40B4-EDBD-9CF2-6EF0D2154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6E60D4-08C9-5480-A560-14F4BCB0F1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01C76FA-C797-11B3-6F2D-0B5DDE3E733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12DDD7C-B8F1-DC56-03DD-9E8972EB0EAD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C7258E-D64F-AA61-19DE-A7E4F113911F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8EF13D-5C3F-9F58-DF2D-0A0D37A76AAE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69CA48-958D-271E-7123-64C45408396A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Espace réservé pour une image  19">
            <a:extLst>
              <a:ext uri="{FF2B5EF4-FFF2-40B4-BE49-F238E27FC236}">
                <a16:creationId xmlns:a16="http://schemas.microsoft.com/office/drawing/2014/main" id="{659CB4D5-3151-E484-9558-02BEBB4023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9754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1CE86-BCC0-3739-08EB-5C120E976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54F3B3C3-1324-1AD4-9838-3F84F2AC2DE5}"/>
              </a:ext>
            </a:extLst>
          </p:cNvPr>
          <p:cNvSpPr txBox="1"/>
          <p:nvPr/>
        </p:nvSpPr>
        <p:spPr>
          <a:xfrm>
            <a:off x="752007" y="1963873"/>
            <a:ext cx="7524065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أُحَدِّدُ نَوْعَ ٱلنَّصِّ: مَعْلوماتِيُّ  - أَدَبِيٌّ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19EBBB8-D9EE-3160-D5E2-5BCF968FAB11}"/>
              </a:ext>
            </a:extLst>
          </p:cNvPr>
          <p:cNvSpPr txBox="1"/>
          <p:nvPr/>
        </p:nvSpPr>
        <p:spPr>
          <a:xfrm>
            <a:off x="863563" y="3126805"/>
            <a:ext cx="7524065" cy="1965077"/>
          </a:xfrm>
          <a:prstGeom prst="roundRect">
            <a:avLst/>
          </a:prstGeom>
          <a:solidFill>
            <a:srgbClr val="EBF8FB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اَلنَّصُّ ٱلْقِرائِيُّ "دَرْسٌ في ٱلْحَياةِ" نَصٌّ أَدَبِيٌّ لِأَنَّهُ: يَحْكي قِصَّةً بِشَخْصِيّاتٍ وَأَحْداثٍ وَحِواراتٍ ،وَيُرَوِّجُ مَجْموعَةً مِنَ </a:t>
            </a:r>
            <a:r>
              <a:rPr lang="ar-MA" sz="4000" b="1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ٱلْقِيَمِ</a:t>
            </a: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كَٱلاِحْتِرامِ</a:t>
            </a: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 </a:t>
            </a:r>
            <a:r>
              <a:rPr lang="ar-MA" sz="4000" b="1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ٱلْاِعْتِذارِ</a:t>
            </a: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5E63EC4-DA39-E77A-AB52-9460B53A3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الأول – من يقرأ؟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FA229A-33FD-8252-B51D-0C39792890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95ECE8-CF63-1CB8-A5D3-C5D03711B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9BA8570-9162-9D3A-3700-395FEA48F4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BD07C5C-B65F-5B1E-48AF-0016A85315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FF9BF3D-DC6B-E065-A4CF-B6C1EA19B938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A06F57-323A-D2A3-1C24-E4A1A092324C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C7DD25-4ED4-09A0-3183-DE713FFAF890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30558C-918C-DDD5-7B80-7618B02CC734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Espace réservé pour une image  19">
            <a:extLst>
              <a:ext uri="{FF2B5EF4-FFF2-40B4-BE49-F238E27FC236}">
                <a16:creationId xmlns:a16="http://schemas.microsoft.com/office/drawing/2014/main" id="{955457DB-C91C-44DA-9DAE-F3D924CACC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91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ABCE6-4A1D-BE90-E8FC-1719C8970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BAF12599-99C5-34D8-5BFE-CD6D6856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3" y="756000"/>
            <a:ext cx="744756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A5A5A5"/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السؤال 2. هَلْ نَجَحَتْ نَصيحَةُ الْجَدِّ وَ تَصالَحَ الصَّديقانِ أَنَسٌ وَ إِيّادٌ؟     أذكر ثلاثة أسباب لذلك.</a:t>
            </a:r>
            <a:endParaRPr lang="fr-FR" sz="2400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02627F4F-B1DB-6F9B-C1BA-3866F04A22BD}"/>
              </a:ext>
            </a:extLst>
          </p:cNvPr>
          <p:cNvSpPr txBox="1"/>
          <p:nvPr/>
        </p:nvSpPr>
        <p:spPr>
          <a:xfrm>
            <a:off x="591015" y="2007509"/>
            <a:ext cx="8164604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هَلْ نَجَحَتْ نَصيحَةُ ٱلْجَدِّ وَ تَصالَحَ ٱلصَّديقانِ </a:t>
            </a: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أَنَسٌ</a:t>
            </a: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 </a:t>
            </a: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إِيّادٌ</a:t>
            </a: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0D1B77-1F5A-6F7A-7179-40156BB413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16FEEB-470F-43D8-7F72-99CDDB960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B2EA675-D2EF-2026-860E-5DCE7F7512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DFA2065-81F8-74E8-23EE-2EE16853BB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BDDC345-0091-4AC2-392A-B0AB0AE6EF5C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4DC920-F680-E931-DFB4-6AF6551FD023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91D234-FC24-E50E-7227-BE2584CE42B8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1767A5-4893-2F99-159F-CA5935789B31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Espace réservé pour une image  19">
            <a:extLst>
              <a:ext uri="{FF2B5EF4-FFF2-40B4-BE49-F238E27FC236}">
                <a16:creationId xmlns:a16="http://schemas.microsoft.com/office/drawing/2014/main" id="{D586DA8D-A6D6-C8EC-48C1-D9A07FD9BC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3528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400" dirty="0"/>
              <a:t>تنظيم حصص الأسبوع</a:t>
            </a:r>
            <a:endParaRPr lang="fr-MA" sz="44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9664E7-77B5-50FC-03ED-8FAAA6239FEC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6AC8AD7-4821-3F90-5671-83FA72E348ED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05A59921-57EC-9409-733B-DDC45665AA1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06667E6-F68C-CFF6-CCF8-1FB17470000D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الإملاء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- الحصة 1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التوقع والتحقق الفهم العام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تعلم استراتيجية الفهم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1D581304-246A-58CA-886C-1FD769162936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الاستراتيجية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الصرف والتحويل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: استثمار النص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الكتابة : إنتاج كتابي - الحصة 2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20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2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5 - </a:t>
            </a:r>
            <a:endParaRPr lang="ar-MA" sz="20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3070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AD111-1567-B2E2-BB4F-CA338A74A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12EE5836-F29A-DD94-AD72-68DACF73022C}"/>
              </a:ext>
            </a:extLst>
          </p:cNvPr>
          <p:cNvSpPr txBox="1"/>
          <p:nvPr/>
        </p:nvSpPr>
        <p:spPr>
          <a:xfrm>
            <a:off x="591015" y="2007509"/>
            <a:ext cx="8164604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914400" rtl="1">
              <a:lnSpc>
                <a:spcPts val="4554"/>
              </a:lnSpc>
              <a:defRPr/>
            </a:pP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هَلْ نَجَحَتْ نَصيحَةُ ٱلْجَدِّ وَ تَصالَحَ ٱلصَّديقانِ </a:t>
            </a: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أَنَسٌ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إِيّادٌ</a:t>
            </a: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C3F7BE1-4429-03A1-6108-0B49A776DA0C}"/>
              </a:ext>
            </a:extLst>
          </p:cNvPr>
          <p:cNvSpPr txBox="1"/>
          <p:nvPr/>
        </p:nvSpPr>
        <p:spPr>
          <a:xfrm>
            <a:off x="489698" y="2762541"/>
            <a:ext cx="8164604" cy="2883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defTabSz="914400" rtl="1">
              <a:lnSpc>
                <a:spcPts val="4554"/>
              </a:lnSpc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نَعَمْ، نَجَحَتْ </a:t>
            </a:r>
            <a:r>
              <a:rPr lang="ar-MA" sz="32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نَصيحَةُ ٱلْجَدِّ وَتَصالَحَ ٱلصَّديقانِ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أَنَسٌ وَإِيّادٌ لِأَنَّ</a:t>
            </a:r>
          </a:p>
          <a:p>
            <a:pPr marL="1049338" lvl="0" indent="-514350" algn="r" defTabSz="914400" rtl="1">
              <a:lnSpc>
                <a:spcPts val="4554"/>
              </a:lnSpc>
              <a:buFont typeface="+mj-lt"/>
              <a:buAutoNum type="arabicPeriod"/>
              <a:defRPr/>
            </a:pPr>
            <a:r>
              <a:rPr lang="ar-MA" sz="2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نَصيحَةَ ٱلْجَدِّ كانَتْ حَكيمَةً وَصَحيحَةً؛</a:t>
            </a:r>
          </a:p>
          <a:p>
            <a:pPr marL="1049338" lvl="0" indent="-514350" algn="r" defTabSz="914400" rtl="1">
              <a:lnSpc>
                <a:spcPts val="4554"/>
              </a:lnSpc>
              <a:buFont typeface="+mj-lt"/>
              <a:buAutoNum type="arabicPeriod"/>
              <a:defRPr/>
            </a:pPr>
            <a:r>
              <a:rPr lang="ar-MA" sz="2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اِعْتَذَرَ</a:t>
            </a:r>
            <a:r>
              <a:rPr lang="ar-MA" sz="2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أَنَسٌ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بِصِدْقٍ، وَأَقَرَّ بِخَطَئِهِ </a:t>
            </a:r>
            <a:r>
              <a:rPr lang="ar-MA" sz="2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أَمامَ ٱلْجَميعِ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تَماماً كَما أَحْرَجَ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إِيّاداً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أَمامَهُمْ؛</a:t>
            </a:r>
          </a:p>
          <a:p>
            <a:pPr marL="1049338" lvl="0" indent="-514350" algn="r" defTabSz="914400" rtl="1">
              <a:lnSpc>
                <a:spcPts val="4554"/>
              </a:lnSpc>
              <a:buFont typeface="+mj-lt"/>
              <a:buAutoNum type="arabicPeriod"/>
              <a:defRPr/>
            </a:pPr>
            <a:r>
              <a:rPr lang="ar-MA" sz="2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إِيّاداً كانَ صَديقاً طَيِّبَ ٱلْقَلْبِ، فَسامَحَ أَنَساً بِسُرْعَةٍ عِنْدَما رَأى أَنَّ </a:t>
            </a:r>
            <a:r>
              <a:rPr lang="ar-MA" sz="2800" b="1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ٱعْتِذارَهُ</a:t>
            </a:r>
            <a:r>
              <a:rPr lang="ar-MA" sz="28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نابِعٌ مِنَ ٱلْقَلْبِ.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FA64540-2D99-1301-4676-822984B9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. من يقرأ؟ 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236F3B-6573-8A03-AD57-B26B4E4DB6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20C68E-B9DE-5DA8-FD8B-A11985B90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1C44688-2022-4B2A-FE99-13C76CD709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FA3387B-A2DB-7552-34A6-BFED19A534A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13F50C-5D2D-89CD-A299-77CB49093CF3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80F314-C6FD-C6FB-9234-0D5396A7DF1E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1E38E6-176A-CEA8-F179-17FC2CD448B0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7B855F-8BB5-4617-6BDE-293ED4981DF9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Espace réservé pour une image  19">
            <a:extLst>
              <a:ext uri="{FF2B5EF4-FFF2-40B4-BE49-F238E27FC236}">
                <a16:creationId xmlns:a16="http://schemas.microsoft.com/office/drawing/2014/main" id="{EA8D0961-E5C4-29FF-A3C0-6625DC8747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17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DC8BC-7ABA-4A34-D416-48D54B620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9EF65-0CC8-780D-ADD7-F0AEDE142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السؤال الثالث :لَوْ كُنْتَ مَكانَ أَنَسٍ ، كَيْفَ سَتَعْتَذِرُ لِإِيّادٍ؟</a:t>
            </a:r>
            <a:endParaRPr lang="fr-FR" sz="2400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C285C7B4-E78A-DB73-3A5E-B33E49BE40B6}"/>
              </a:ext>
            </a:extLst>
          </p:cNvPr>
          <p:cNvSpPr txBox="1"/>
          <p:nvPr/>
        </p:nvSpPr>
        <p:spPr>
          <a:xfrm>
            <a:off x="591015" y="1728456"/>
            <a:ext cx="8164604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لَوْ كُنْتَ مَكانَ أَنَسٍ ، كَيْفَ سَتَعْتَذِرُ لِإِيّادٍ؟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54E27AF-9711-FD52-43C1-1AB3A76345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067A3E-2794-DC1A-0A45-D005A1984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FDD75C-8FB4-2AAA-9502-D1DD8F06F2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5E0B20E-E3E9-CCDD-FC4C-6A4BB5F556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2EEDE1-34E8-6966-C40C-5B70CBC9FECB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739DEA-7AEC-7245-E274-0DEA26D0B30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8D0FDB-0112-ECAA-658A-FF09DA6963CA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EC161B-B06C-6B37-B5BF-F2CA9E941BF2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Espace réservé pour une image  19">
            <a:extLst>
              <a:ext uri="{FF2B5EF4-FFF2-40B4-BE49-F238E27FC236}">
                <a16:creationId xmlns:a16="http://schemas.microsoft.com/office/drawing/2014/main" id="{9B3E50E2-785A-A1CF-CDED-D6C0C32766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1915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3B37C-EE7C-D372-58EC-A4F6C6F69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E5BE01A9-D99F-9F8D-E465-2492BF6AD209}"/>
              </a:ext>
            </a:extLst>
          </p:cNvPr>
          <p:cNvSpPr txBox="1"/>
          <p:nvPr/>
        </p:nvSpPr>
        <p:spPr>
          <a:xfrm>
            <a:off x="591015" y="1728456"/>
            <a:ext cx="8164604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لَوْ كُنْتَ مَكانَ أَنَسٍ ، كَيْفَ سَتَعْتَذِرُ لِإِيّادٍ؟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3E748638-F28F-2F01-FE25-7D237123FFFB}"/>
              </a:ext>
            </a:extLst>
          </p:cNvPr>
          <p:cNvSpPr txBox="1"/>
          <p:nvPr/>
        </p:nvSpPr>
        <p:spPr>
          <a:xfrm>
            <a:off x="395210" y="2394263"/>
            <a:ext cx="8164604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يُمْكِنُ أَنْ: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5DD8D1E5-AFD1-B055-B7C6-3333C4A71F14}"/>
              </a:ext>
            </a:extLst>
          </p:cNvPr>
          <p:cNvSpPr txBox="1"/>
          <p:nvPr/>
        </p:nvSpPr>
        <p:spPr>
          <a:xfrm>
            <a:off x="584185" y="2859348"/>
            <a:ext cx="7824235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أَقولَ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لِإِيّادٍ:"إِيّادُ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أَنا آسِفٌ جِدّاً! لَمْ أَقْصِدْ أَنْ أُحْرِجَكَ أَوْ أُؤْذِيَ مَشاعِرَكَ. كانَتْ كَلِماتي خاطِئَةً، وَأَنا نادِمٌ عَلَيْها. أَنْتَ صَديقي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ٱلْعَزيزُ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وَأَرْجو أَنْ تُسامِحَني."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BCBBB-F35A-F378-9C2B-3D6DE9556AC8}"/>
              </a:ext>
            </a:extLst>
          </p:cNvPr>
          <p:cNvSpPr txBox="1"/>
          <p:nvPr/>
        </p:nvSpPr>
        <p:spPr>
          <a:xfrm>
            <a:off x="489698" y="4582023"/>
            <a:ext cx="8164604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أَوْ أَيْضاً: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D6FF798-6940-F367-9F82-254FF5840474}"/>
              </a:ext>
            </a:extLst>
          </p:cNvPr>
          <p:cNvSpPr txBox="1"/>
          <p:nvPr/>
        </p:nvSpPr>
        <p:spPr>
          <a:xfrm>
            <a:off x="591014" y="5051765"/>
            <a:ext cx="7624427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أَدْعُوَهُ لِلَّعِبِ مَعي في فَريقٍ واحِدٍ في ٱلْمُباراةِ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ٱلْقادِمَةِ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وَسَأُشَجِّعُهُ أَمامَ ٱلْجَميعِ عِنْدَما يَقومُ بِحِراسَةٍ جَيِّدَةٍ.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AE65A0C-5F6B-6CBA-8CC5-4646B350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. من يقرأ؟ 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225BDB-2BCB-3A12-D773-B72FB017DB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323F3AD-09AA-B45B-CCEA-D99C3B486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9DB5462-C4A6-FD4B-0489-E7EE8BC83D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9AE33AB-3092-539B-7EF0-AB3EFC22156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AFED1C5-A438-3DAE-247F-8703F0248F57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43240B-2EAD-2541-E4E0-D7F99F07B6F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FCDE386-77BB-8E89-3DE3-A1DA3387E9FA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C6BAF3-C18F-43C6-F3C0-677E9F5B0CEE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Espace réservé pour une image  19">
            <a:extLst>
              <a:ext uri="{FF2B5EF4-FFF2-40B4-BE49-F238E27FC236}">
                <a16:creationId xmlns:a16="http://schemas.microsoft.com/office/drawing/2014/main" id="{E5579F3F-75CA-07A2-2D7B-581B4AA400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17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CB1D3-9ACB-BF5A-A258-6695B4D92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A15AE2-037D-35AD-8E3D-37843295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السؤال الرابع  :ما الْمَقْطَعُ الَّذي أَعْجَبَكَ في النَّصِّ؟  لِماذا؟</a:t>
            </a:r>
            <a:endParaRPr lang="fr-FR" sz="2400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091E620D-1DD2-DDBB-F714-32E2734F6EDB}"/>
              </a:ext>
            </a:extLst>
          </p:cNvPr>
          <p:cNvSpPr txBox="1"/>
          <p:nvPr/>
        </p:nvSpPr>
        <p:spPr>
          <a:xfrm>
            <a:off x="591015" y="1728456"/>
            <a:ext cx="8164604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ٱلْمَقْطَعُ الَّذي أَعْجَبَكَ في ٱلنَّصِّ؟  لِماذا؟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156906-8EC8-0F93-A005-53CA5A35AE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BB03C4-C23D-4326-6EAB-099296406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EF911E-8912-C4A0-ADDF-42B17D48A9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F97EF3F-3A49-1F27-6D3E-6C3C66A7EA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0955F54-19F2-205F-85E4-9B9AE162A44A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F16B5D-E6E8-F2C2-912B-1616B0C4CE61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92AD4-C7AB-3469-709D-FF7CEFDF93DD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65EE63-49DA-336D-8E90-E21338939A1D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A196218B-3A06-DAEB-E408-367CE060BE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570429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1ED18-6CD5-F574-47D7-40608AC63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F1EE38C0-74E7-8273-B235-D29F73D99A29}"/>
              </a:ext>
            </a:extLst>
          </p:cNvPr>
          <p:cNvSpPr txBox="1"/>
          <p:nvPr/>
        </p:nvSpPr>
        <p:spPr>
          <a:xfrm>
            <a:off x="591015" y="1728456"/>
            <a:ext cx="8164604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ٱلْمَقْطَعُ الَّذي أَعْجَبَكَ في ٱلنَّصِّ؟  لِماذا؟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99C35A17-7291-DB1F-CEB6-6FBE99B7BE44}"/>
              </a:ext>
            </a:extLst>
          </p:cNvPr>
          <p:cNvSpPr txBox="1"/>
          <p:nvPr/>
        </p:nvSpPr>
        <p:spPr>
          <a:xfrm>
            <a:off x="591015" y="2594533"/>
            <a:ext cx="8164604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ٱلْمَقْطَعُ ٱلَّذي أَعْجَبَني أَكْثَرَ هُوَ حِوارُ ٱلْجَدِّ مَعَ حَفيدِهِ أَنَسٍ، وَخاصَّةً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قَوْلُهُ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:"لا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بَأْسَ يا صَغيري، فَكُلُّنا يُخْطِئُ. لَكِنَّ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ٱلْمُهِمَّ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أَنْ يَكونَ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ٱعْتِذارُكَ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صادِقاً، فَهُوَ لَيْسَ مُجَرَّدَ كَلِماتٍ نُهَدِّئُ بِها مَنْ أَخْطأْنا في حَقِّهِ، بَلْ مَشاعِرُ نابِعَةٌ مِنَ ٱلْقَلْبِ، تَدُلُّ عَلى أَنَّنا فَهِمْنا خَطأَنا، وَنَرْغَبُ في إِصْلاحِهِ."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A2AFD94-29F7-8C80-B7D7-A7F0E2E2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بالنسبة لي المقطع الذي أعجبني هو: 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4D004D-F82C-653D-73CE-412BBC17BE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458A90-0F5D-5936-A6A4-2358564EA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A56923F-76E9-B51B-653D-899DB3628C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E6EC6B9-65A8-D04F-22AF-D23C07F991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E0162B3-5A66-4F6A-0220-01CD37DFAB3A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3C0662-D084-E2BD-75A3-24915FEC1999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F16618-DA46-693F-3385-3EF28D336FD6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2CE950-1D78-1AD3-F760-A1C134AC1CDC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544FFA71-066A-8463-2FAF-5C9F7EC234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1769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C9F1A-C0DB-4C9C-737F-A2381531D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458384-3EC3-6B1A-C466-CA597C13F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50655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إنتاج كتابي – ح2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DF53CE39-E71B-BD22-F2D1-2EF51152CCD6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مهارة توسيع فكرة (1) إغناء الجمل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468EC0F-90D4-CF30-243C-77561CFDAEF0}"/>
              </a:ext>
            </a:extLst>
          </p:cNvPr>
          <p:cNvSpPr/>
          <p:nvPr/>
        </p:nvSpPr>
        <p:spPr>
          <a:xfrm>
            <a:off x="6007884" y="1661858"/>
            <a:ext cx="473568" cy="473568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3</a:t>
            </a:r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289A1A13-ED5D-15B4-4FE6-807EAD881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83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C4237-2E20-E698-273E-3AEDE9BEF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B01FCF6-BA43-543D-AA7F-8D3CFFA26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سنواصل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التدرب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هذه الحصة على استعمال إستراتيجية توسيع فكرة 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4F1588-F217-3885-8154-5D42930F83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CEBF8A-3E69-9582-7F26-8E5F81A1C3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FA7A59-B8A4-1F06-ADEF-D1C8C7CB4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D0229DD-E57E-4615-8673-EF256E57A7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A6464F-3907-D1B7-BC4C-CC149871E226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A57CFE-0486-36E9-924A-CF7FC948189F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247FDC-9679-38AF-AC8B-41E06C94DDA4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05FD3-C847-E90B-47D2-1E2317713082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11C19B57-7DAC-11D2-9DB8-31255B0BD0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3C7E9AE-D60F-7844-E039-B4AC115CEA07}"/>
              </a:ext>
            </a:extLst>
          </p:cNvPr>
          <p:cNvSpPr txBox="1"/>
          <p:nvPr/>
        </p:nvSpPr>
        <p:spPr>
          <a:xfrm>
            <a:off x="2365311" y="3003352"/>
            <a:ext cx="441337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إِسْتراتيجِيَّةُ تَوْسيعِ فِكْرَةٍ</a:t>
            </a:r>
            <a:endParaRPr lang="fr-FR" sz="4800" b="1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47457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84597-07B4-9544-1426-675BBDC68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16D527A-BA02-4D24-5CAA-9D93AD57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الخطوات التي يجب اتباعها لتوسيع فكرة؟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A48E03B-C9E8-0F47-8DE9-BBB805A5D2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5021394-393E-4BC5-8482-8823088993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3A59046-4B1A-540E-77F3-ABE00721F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03E2448-8065-BAFC-9B8C-E4A31CA947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45E40CD-818A-FD86-C82E-10554928A793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0C67ED-49FF-469D-9490-307FFFD1C19F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5FA4AC-0553-2B02-07E5-6B7376F798D9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5869A6-8D1E-6B88-CBF9-FE1F3A64006A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39BC5F4-7809-E873-8699-FEA9265BE3D9}"/>
              </a:ext>
            </a:extLst>
          </p:cNvPr>
          <p:cNvGrpSpPr/>
          <p:nvPr/>
        </p:nvGrpSpPr>
        <p:grpSpPr>
          <a:xfrm>
            <a:off x="1062894" y="1530661"/>
            <a:ext cx="6610648" cy="5042737"/>
            <a:chOff x="960476" y="1437056"/>
            <a:chExt cx="6610648" cy="504273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7DE2DEE-6659-7867-B6F9-C44ECEB02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0476" y="1437056"/>
              <a:ext cx="6610648" cy="5042737"/>
            </a:xfrm>
            <a:prstGeom prst="rect">
              <a:avLst/>
            </a:prstGeom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6E1B3196-ABB5-5ECF-CD4E-73F92BC69749}"/>
                </a:ext>
              </a:extLst>
            </p:cNvPr>
            <p:cNvSpPr/>
            <p:nvPr/>
          </p:nvSpPr>
          <p:spPr>
            <a:xfrm>
              <a:off x="1471733" y="3637132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3600" b="1" dirty="0">
                  <a:solidFill>
                    <a:srgbClr val="00ACA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أَطْرَحُ</a:t>
              </a:r>
              <a:r>
                <a:rPr lang="ar-MA" sz="3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أَسْئِلَةً مِثْلَ : مَنْ؟   مَتى؟  أَيْنَ؟   ماذا؟  بِماذا؟  ...</a:t>
              </a:r>
            </a:p>
          </p:txBody>
        </p:sp>
        <p:pic>
          <p:nvPicPr>
            <p:cNvPr id="21" name="Google Shape;1854;p63">
              <a:extLst>
                <a:ext uri="{FF2B5EF4-FFF2-40B4-BE49-F238E27FC236}">
                  <a16:creationId xmlns:a16="http://schemas.microsoft.com/office/drawing/2014/main" id="{4D51EEF4-89B1-1C30-D74C-70EC1E6DBB9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864741" y="3847288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1855;p63">
              <a:extLst>
                <a:ext uri="{FF2B5EF4-FFF2-40B4-BE49-F238E27FC236}">
                  <a16:creationId xmlns:a16="http://schemas.microsoft.com/office/drawing/2014/main" id="{D26C2FFC-1342-BBE9-4720-A5705B52464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64741" y="4730129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A9A6A8DE-C0FD-EB85-BB8D-97503A658B8E}"/>
                </a:ext>
              </a:extLst>
            </p:cNvPr>
            <p:cNvSpPr/>
            <p:nvPr/>
          </p:nvSpPr>
          <p:spPr>
            <a:xfrm>
              <a:off x="1230513" y="4653729"/>
              <a:ext cx="554553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3600" b="1" dirty="0">
                  <a:solidFill>
                    <a:srgbClr val="00ACA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أُضيفُ</a:t>
              </a:r>
              <a:r>
                <a:rPr lang="ar-MA" sz="3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عِباراتٍ لِلْجُمْلَةِ </a:t>
              </a:r>
              <a:r>
                <a:rPr lang="ar-MA" sz="3600" b="1" dirty="0" err="1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ٱلْأَصْلِيَّةِ</a:t>
              </a:r>
              <a:r>
                <a:rPr lang="ar-MA" sz="3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3600" b="1" dirty="0" err="1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بِٱلْإِجابَةِ</a:t>
              </a:r>
              <a:r>
                <a:rPr lang="ar-MA" sz="3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عَنِ </a:t>
              </a:r>
              <a:r>
                <a:rPr lang="ar-MA" sz="3600" b="1" dirty="0" err="1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ٱلْأَسْئِلَةِ</a:t>
              </a:r>
              <a:r>
                <a:rPr lang="ar-MA" sz="3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3600" b="1" dirty="0" err="1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ٱلَّتي</a:t>
              </a:r>
              <a:r>
                <a:rPr lang="ar-MA" sz="3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طَرَحْتُها.</a:t>
              </a:r>
            </a:p>
          </p:txBody>
        </p:sp>
        <p:pic>
          <p:nvPicPr>
            <p:cNvPr id="24" name="Google Shape;1856;p63">
              <a:extLst>
                <a:ext uri="{FF2B5EF4-FFF2-40B4-BE49-F238E27FC236}">
                  <a16:creationId xmlns:a16="http://schemas.microsoft.com/office/drawing/2014/main" id="{E3C8BBBB-789F-8ED9-881E-9C4BD20023B4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864741" y="5475810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F4C37E18-7CF2-B89E-F6B2-75BA07B021D0}"/>
                </a:ext>
              </a:extLst>
            </p:cNvPr>
            <p:cNvSpPr/>
            <p:nvPr/>
          </p:nvSpPr>
          <p:spPr>
            <a:xfrm>
              <a:off x="1471733" y="5475810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3600" b="1" dirty="0">
                  <a:solidFill>
                    <a:srgbClr val="00ACA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أَتَحَقَّقُ</a:t>
              </a:r>
              <a:r>
                <a:rPr lang="ar-MA" sz="3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مِنْ سَلامَةِ </a:t>
              </a:r>
              <a:r>
                <a:rPr lang="ar-MA" sz="3600" b="1" dirty="0" err="1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ٱلْمَعْنى</a:t>
              </a:r>
              <a:r>
                <a:rPr lang="ar-MA" sz="3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في </a:t>
              </a:r>
              <a:r>
                <a:rPr lang="ar-MA" sz="3600" b="1" dirty="0" err="1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ٱلْجُمْلَةِ</a:t>
              </a:r>
              <a:r>
                <a:rPr lang="ar-MA" sz="3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3600" b="1" dirty="0" err="1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ٱلْمُوَسَّعَةِ</a:t>
              </a:r>
              <a:r>
                <a:rPr lang="ar-MA" sz="3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</a:p>
          </p:txBody>
        </p:sp>
      </p:grpSp>
      <p:pic>
        <p:nvPicPr>
          <p:cNvPr id="38" name="Espace réservé pour une image  37">
            <a:extLst>
              <a:ext uri="{FF2B5EF4-FFF2-40B4-BE49-F238E27FC236}">
                <a16:creationId xmlns:a16="http://schemas.microsoft.com/office/drawing/2014/main" id="{854E2722-CDF9-1294-727D-E9B4E5EFCD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831200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574D4-8EF5-E8A4-F047-BED6A59AF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129012-689D-33FB-6BAA-43BF93DB6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1363" y="1536242"/>
            <a:ext cx="3160628" cy="485009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D16F0D3-E590-EE82-76E3-AF47BD0BE5C9}"/>
              </a:ext>
            </a:extLst>
          </p:cNvPr>
          <p:cNvSpPr/>
          <p:nvPr/>
        </p:nvSpPr>
        <p:spPr>
          <a:xfrm>
            <a:off x="3033048" y="4804089"/>
            <a:ext cx="2961983" cy="103533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17FB717-D83D-8307-EE8D-EF459FBF4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حصتنا لهذا اليوم ، نصحح أولا الواجب المنزلي.</a:t>
            </a:r>
            <a:endParaRPr lang="fr-FR" sz="2400" dirty="0"/>
          </a:p>
        </p:txBody>
      </p:sp>
      <p:pic>
        <p:nvPicPr>
          <p:cNvPr id="17" name="Espace réservé pour une image  16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F3500DDB-81CF-6008-AFF5-64EF273B88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225" y="693738"/>
            <a:ext cx="900113" cy="900112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CD270C9-A39B-A124-CE75-009DEB1025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24EDEB-9970-0A18-AD7E-39FBDAC57D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75777F9-08BA-9A99-5EEC-E827C2434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5BA1904-727A-DA87-7921-2BD164471C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919449-4F4E-E7BC-D69E-6BA90DB3F764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6D1258-E3A2-4632-9714-799FD0F0D213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B97E1A-8BFD-01C1-88AC-D1E655A2F583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225CBB-49F9-990F-BF6E-87CE9D4E897C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705914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FF9C7-CEA2-9736-00BB-93B32E482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65FE65F-068D-B3A3-17DB-10983761A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51" y="2300556"/>
            <a:ext cx="8385409" cy="289115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C93CE5-F5DF-6D25-D0FA-12C3625CD10E}"/>
              </a:ext>
            </a:extLst>
          </p:cNvPr>
          <p:cNvSpPr/>
          <p:nvPr/>
        </p:nvSpPr>
        <p:spPr>
          <a:xfrm>
            <a:off x="2096430" y="2976546"/>
            <a:ext cx="3420466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سَجَّلَتِ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ٱلْفَتاةُ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هَدَفَ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ٱلاِنْتِصارِ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F485BB-F13B-6E08-4F5B-8C1A65B15051}"/>
              </a:ext>
            </a:extLst>
          </p:cNvPr>
          <p:cNvSpPr/>
          <p:nvPr/>
        </p:nvSpPr>
        <p:spPr>
          <a:xfrm>
            <a:off x="192508" y="3744833"/>
            <a:ext cx="5405384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سَجَّلَتِ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ٱلْفَتاةُ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هَدَفَ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ٱلاِنْتِصارِ</a:t>
            </a:r>
            <a:r>
              <a:rPr lang="ar-MA" sz="28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مُباشَرَةَ بَعْدَ </a:t>
            </a:r>
            <a:r>
              <a:rPr lang="ar-MA" sz="2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ٱنْطِلاقِ</a:t>
            </a:r>
            <a:r>
              <a:rPr lang="ar-MA" sz="2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ٱلْمُباراةِ.</a:t>
            </a:r>
            <a:endParaRPr kumimoji="0" lang="ar-MA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FA926F6-477B-7918-C3F7-1EBE4A230AAA}"/>
              </a:ext>
            </a:extLst>
          </p:cNvPr>
          <p:cNvSpPr/>
          <p:nvPr/>
        </p:nvSpPr>
        <p:spPr>
          <a:xfrm>
            <a:off x="192508" y="4468270"/>
            <a:ext cx="5405384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سَجَّلَتِ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ٱلْفَتاةُ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هَدَفَ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ٱلاِنْتِصارِ</a:t>
            </a:r>
            <a:r>
              <a:rPr lang="ar-MA" sz="28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مُباشَرَةَ بَعْدَ </a:t>
            </a:r>
            <a:r>
              <a:rPr lang="ar-MA" sz="2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ٱنْطِلاقِ</a:t>
            </a:r>
            <a:r>
              <a:rPr lang="ar-MA" sz="2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ٱلْمُباراةِ، بِتَسْديدَةٍ قَوِيَّةٍ </a:t>
            </a:r>
            <a:r>
              <a:rPr lang="ar-MA" sz="2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ٱنْطَلَقَتْ</a:t>
            </a:r>
            <a:r>
              <a:rPr lang="ar-MA" sz="2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كَٱلسَّهْمِ</a:t>
            </a:r>
            <a:r>
              <a:rPr lang="ar-MA" sz="2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ar-MA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D09F6F-677A-15EE-3FDC-17537A3F9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يقدم لنا إجابته</a:t>
            </a:r>
            <a:r>
              <a:rPr kumimoji="0" lang="ar-MA" sz="2400" b="1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؟</a:t>
            </a:r>
            <a:endParaRPr lang="fr-FR" sz="2400" dirty="0"/>
          </a:p>
        </p:txBody>
      </p:sp>
      <p:pic>
        <p:nvPicPr>
          <p:cNvPr id="18" name="Espace réservé pour une image  16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CA2E9B43-4204-9DDE-D495-61CB100128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225" y="693738"/>
            <a:ext cx="900113" cy="900112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4CFDA1-3F17-84CD-975B-8307391518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A095BF-A3F1-0C80-A290-4A320CD7CD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C0DC23A-2AFB-63F1-83A1-746F8B951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22327DD-64A5-1CB0-A1BA-B09951D8236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26E5BA8-CECB-3D9E-BC4B-BE47762EF92E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73D516-D1F5-D166-2308-002137F7DA55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F96E4F-1A91-E444-63D0-E61BAD8D06A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C88949-DB83-87A9-855C-B13ACE8CF060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07519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دَرْسٌ في الْحَياةِ: اِسْتِثْمارُ النَّصِّ.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مهارة توسيع فكرة (1) إغناء الجمل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الطلاقة</a:t>
            </a:r>
          </a:p>
        </p:txBody>
      </p:sp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6A8039E0-B176-844E-FA5D-3A13FC66DD3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50988" y="1635125"/>
            <a:ext cx="468312" cy="468313"/>
          </a:xfrm>
          <a:prstGeom prst="rect">
            <a:avLst/>
          </a:prstGeom>
        </p:spPr>
      </p:pic>
      <p:pic>
        <p:nvPicPr>
          <p:cNvPr id="14" name="Espace réservé pour une image  20">
            <a:extLst>
              <a:ext uri="{FF2B5EF4-FFF2-40B4-BE49-F238E27FC236}">
                <a16:creationId xmlns:a16="http://schemas.microsoft.com/office/drawing/2014/main" id="{1A4B52AD-4D6B-8677-B262-70DECAAB0F4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5" r="-7365"/>
          <a:stretch>
            <a:fillRect/>
          </a:stretch>
        </p:blipFill>
        <p:spPr>
          <a:xfrm>
            <a:off x="1493321" y="2949040"/>
            <a:ext cx="466725" cy="468312"/>
          </a:xfrm>
          <a:prstGeom prst="rect">
            <a:avLst/>
          </a:prstGeom>
        </p:spPr>
      </p:pic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D592B0D6-AE75-8969-7039-4C07FD6977D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5" r="-7365"/>
          <a:stretch>
            <a:fillRect/>
          </a:stretch>
        </p:blipFill>
        <p:spPr>
          <a:xfrm>
            <a:off x="1499145" y="4191029"/>
            <a:ext cx="466725" cy="4683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D376D5EE-3614-0361-8224-7458D57DF7B4}"/>
              </a:ext>
            </a:extLst>
          </p:cNvPr>
          <p:cNvSpPr txBox="1">
            <a:spLocks/>
          </p:cNvSpPr>
          <p:nvPr/>
        </p:nvSpPr>
        <p:spPr>
          <a:xfrm>
            <a:off x="4372822" y="4393580"/>
            <a:ext cx="1469211" cy="265761"/>
          </a:xfrm>
          <a:prstGeom prst="rect">
            <a:avLst/>
          </a:prstGeom>
          <a:solidFill>
            <a:srgbClr val="55B6DF"/>
          </a:solidFill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إنتاج كتابي -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2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AA6EB0C7-FF38-20EF-AAD4-4F12546E54A0}"/>
              </a:ext>
            </a:extLst>
          </p:cNvPr>
          <p:cNvSpPr txBox="1">
            <a:spLocks/>
          </p:cNvSpPr>
          <p:nvPr/>
        </p:nvSpPr>
        <p:spPr>
          <a:xfrm>
            <a:off x="4420948" y="3148938"/>
            <a:ext cx="1469211" cy="265761"/>
          </a:xfrm>
          <a:prstGeom prst="rect">
            <a:avLst/>
          </a:prstGeom>
          <a:solidFill>
            <a:srgbClr val="55B6DF"/>
          </a:solidFill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ar-MA" sz="1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– ح4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99D79-3C51-6092-E32E-67B728DDA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45C7653-1375-EA5D-609A-4958FAB9D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734" y="1637001"/>
            <a:ext cx="3205504" cy="468548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9FAD3E3-028F-4891-DE42-CFB92EC4E96E}"/>
              </a:ext>
            </a:extLst>
          </p:cNvPr>
          <p:cNvSpPr/>
          <p:nvPr/>
        </p:nvSpPr>
        <p:spPr>
          <a:xfrm>
            <a:off x="3405837" y="2324849"/>
            <a:ext cx="2867435" cy="175185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8BC2A48-EDB0-913C-FD08-310860E1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ثنائيات ،خذوا كراساتكم على الصفحة رقم 17 و أنجزوا التمرين التالي</a:t>
            </a:r>
            <a:endParaRPr lang="fr-FR" sz="2400" dirty="0"/>
          </a:p>
        </p:txBody>
      </p:sp>
      <p:pic>
        <p:nvPicPr>
          <p:cNvPr id="17" name="Espace réservé pour une image  16" descr="Une image contenant dessin humoristique, Dessin animé, sourire, Animation&#10;&#10;Le contenu généré par l’IA peut être incorrect.">
            <a:extLst>
              <a:ext uri="{FF2B5EF4-FFF2-40B4-BE49-F238E27FC236}">
                <a16:creationId xmlns:a16="http://schemas.microsoft.com/office/drawing/2014/main" id="{936AED05-B08F-6B41-089E-4A24443B3F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225" y="693738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7B86B23-9AC9-F58E-AA1D-549659BD33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F9C23F-972B-0BE6-6382-CE59654878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8DF31DF-2A17-AF1B-6E45-14D191D49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374B404-5109-EE9F-05B9-97F05D02DA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2CCBF13-9C1B-A427-95BE-B2F2D6919935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D03F2A-FDB4-E927-21CD-3A0AE7D95ECA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E33610-5DBC-B4DC-D71D-9C08DDBA97FF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BCB99C-119E-3B7A-D7F7-D52662FF0D26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4168486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5601D-0F45-D4BE-4951-E4EAD0A70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0B82964-D4C1-A7F3-BB5E-9EA911B16D38}"/>
              </a:ext>
            </a:extLst>
          </p:cNvPr>
          <p:cNvSpPr/>
          <p:nvPr/>
        </p:nvSpPr>
        <p:spPr>
          <a:xfrm>
            <a:off x="-154546" y="1783249"/>
            <a:ext cx="8758944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أُوَسِّعُ ٱلْجُمْلَةَ ٱلتّالِيَةَ لِأُكَوِّنَ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فِقْرَةً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مُسْتَعيناً بِٱلْأَسْئِلَةِ ٱلْمُرافِقَةِ: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7BC546-BC1E-B762-51F0-EEF6CA48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97" y="2338543"/>
            <a:ext cx="7817005" cy="41750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A746D9-B1D9-F6D4-002E-9F83AAF4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ٱلْجُمْلَةَ التّالِيَةَ لِأُكَوِّنَ فَِقْرَةً مُسْتَعيناً بِالْأَسْئِلَةِ الْمُرافِقَةِ:</a:t>
            </a:r>
            <a:endParaRPr lang="fr-FR" sz="2400" dirty="0">
              <a:solidFill>
                <a:srgbClr val="A5A5A5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BEB643-D837-6570-467F-5A4F422ACD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E54E184-3A8A-46D6-74EE-1D1B2C553F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11F3880-B90B-B811-58AA-8FF810EBE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DF8FE90-D1D9-3D17-6B2E-24F999FE6D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CDC88B3-41D2-7B2A-6EE0-4DBF5102B6A7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8005F5-050D-65F2-6AF4-AD9BF3248C70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14FDE9-051E-FC06-21EB-6784D885039F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0B23B7-AB36-CB35-89BF-CF69A7C4D2D7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B8F61513-0620-AE26-DB73-D5EDB849FD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3672140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2BEE8-F3D8-81D1-8908-A8CF73CB5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936C6B9-BB00-4553-5C80-EC545BB8B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17" y="2028792"/>
            <a:ext cx="7817005" cy="434503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865FFC8-2C15-06C7-1CCC-15F2EA54CBFD}"/>
              </a:ext>
            </a:extLst>
          </p:cNvPr>
          <p:cNvSpPr/>
          <p:nvPr/>
        </p:nvSpPr>
        <p:spPr>
          <a:xfrm>
            <a:off x="610859" y="2650975"/>
            <a:ext cx="4092497" cy="1392991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لَمْ تَتَوَّفَقْ مَرْيَمُ في إِنْجازِ تَمارينِها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بَعْدَ عَوْدَتِها مِنَ ٱلْعُطْلَةِ ٱلصَّيْفِيَّةِ.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DEED2F-B912-D8DD-C9CF-852AB204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، من يجيب عن السؤال الأول؟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01B209-6702-80AB-148E-EC5FDB8038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D54488-8660-7013-58CA-80334E913B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4250CBA-2D51-3CC8-D119-01AE5804D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DA85EB3-9A81-357B-F903-962B613C49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D129572-DD96-0960-9299-BB6F8238DB26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7DF28D-B35E-9EC7-8115-F0C21F03DE73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24B323-E13F-A18A-6AA6-F09CC7D60595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4B8739-E71C-5C07-6AFD-2AE1D45F6119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CE50FD2D-012F-84A5-D619-C949FF9EE0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001181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8E1B1-EA74-4123-4363-CF3704650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260B016-C3B5-7CA6-1FC2-DD4F1C04A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59" y="1990156"/>
            <a:ext cx="7817005" cy="434503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1CA90D1-60AE-D4EC-D88C-FBE52B281992}"/>
              </a:ext>
            </a:extLst>
          </p:cNvPr>
          <p:cNvSpPr/>
          <p:nvPr/>
        </p:nvSpPr>
        <p:spPr>
          <a:xfrm>
            <a:off x="588308" y="3429000"/>
            <a:ext cx="4092497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لَمْ تَتَوَّفَقْ مَرْيَمُ في إِنْجازِ تَمارينِها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بَعْدَ عَوْدَتِها مِنَ ٱلْعُطْلَةِ ٱلصَّيْفِيَّةِ، فَأَحَسَّتْ بِغَمٍّ شَديدٍ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وَٱهْتَزَّتْ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ثِقَتُها بِنَفْسِها.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8C55C-FDA9-63F1-B2A0-6D40858A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، من يجيب عن السؤال الثاني؟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8F411D-B9A0-7D55-BA57-BC0C7E9E16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AD203F2-3D93-DF70-380C-12A1FF2AF5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950A119-6BB8-F468-7DB5-ED6816BCB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EAB2735-3584-3D2D-27F1-BBB0F40605F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BE64C53-1A71-09C7-05DF-0D639D796D20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51CFC-4F17-85CC-A375-5EE9E003662C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831A73-1BDE-D392-864E-1D444324B7A9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53E67-1EAC-D3BC-6C22-D209AD123B28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E972BBF1-B9D0-C7EE-37AC-FD7538ED61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75690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35AEC-70C3-6C04-E1DF-5F8F2BCEE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F67D4D5-F7EC-3288-7DDD-5E53F1DCA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17" y="2028792"/>
            <a:ext cx="7817005" cy="4345035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07CFEF1-7BC8-A0E5-2D34-FAFE92D4E519}"/>
              </a:ext>
            </a:extLst>
          </p:cNvPr>
          <p:cNvSpPr/>
          <p:nvPr/>
        </p:nvSpPr>
        <p:spPr>
          <a:xfrm>
            <a:off x="610859" y="4100948"/>
            <a:ext cx="4092497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لَمْ تَتَوَّفَقْ مَرْيَمُ في إِنْجازِ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تَمارينِها بَعْدَ عَوْدَتِها مِنَ ٱلْعُطْلَةِ ٱلصَّيْفِيَّةِ، فَأَحَسَّتْ بِغَمٍّ شَديدٍ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وَٱهْتَزَّتْ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ثِقَتُها بِنَفْسِها، إِلّا أَنَّ عُصْفوراً صَغيراً عَلَّمَها دَرْساً مُهِماً في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ٱلْمُثابَرَةِ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7241B66-A3DC-2BE5-0556-E4E03015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، من يجيب عن السؤال الثالث؟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CAAF5C9-E947-6AB7-FDD8-BD2BF5A3A0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99F6AA-B879-F3D2-5A31-BCAF0BB3FD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3F4D85-8825-A34A-DD1C-6103B5E06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F43CD41-945C-9D67-0D22-BECBCD8FFE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23C7688-C1CC-E235-FBED-B4D8C2BA9833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119EF7-1470-7FF8-F220-3D9B57C24BE1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C6E62C-865D-8D8F-4845-9F8900A79C16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F48862-3896-FEA2-5D0D-820D52833C90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D3D5FB70-11C5-B5BD-2F12-F9FA6837F4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5080708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70A3D-531A-D01B-0E61-099B2855D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9F5AC14-82D5-7C4B-60C2-CACF042EB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17" y="2028792"/>
            <a:ext cx="7817005" cy="434503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E5FABB6-4FB7-E21C-62D5-9801273F92CE}"/>
              </a:ext>
            </a:extLst>
          </p:cNvPr>
          <p:cNvSpPr/>
          <p:nvPr/>
        </p:nvSpPr>
        <p:spPr>
          <a:xfrm>
            <a:off x="613317" y="4201309"/>
            <a:ext cx="4092497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لَمْ تَتَوَّفَقْ مَرْيَمُ في إِنْجازِ تَمارينِها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بَعْدَ عَوْدَتِها مِنَ ٱلْعُطْلَةِ ٱلصَّيْفِيَّةِ، فَأَحَسَّتْ بِغَمٍّ شَديدٍ وَٱهْتَزَّتْ ثِقَتُها بِنَفْسِها، إِلّا أَنَّ عُصْفوراً صَغيراً عَلَّمَها دَرْساً مُهِماً في ٱلْمُثابَرَة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،فَقَرَّرَتْ أَنْ تَسْتَيْقِظَ مُبَكِّراً وَتُخَطِّطَ لِإِعادَةِ حِفْظِ جَدْوَلِ ٱلضَّرْبِ، وَٱسْتَعادَةِ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نَباهَتِها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حَيَوِيَّتِها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FD066D0-DE86-0D9D-CC77-5FC0FE655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، من يجيب عن السؤال الرابع؟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BC6F6C-5750-6151-E157-344EA85D31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4906C5-3ACE-C87B-0AC1-DCF1B2FBF8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E1A98D9-BD0C-1F54-5F7C-27DBBDCB2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5943DBC-70D2-FF6C-5D01-6B76B94D79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0F9D28-5D6A-B31D-8136-C1D8A71C98D7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11253C-1FD2-1263-1486-4FF00FC3C223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A8E45F-3CF1-CF7C-1254-97204A0900BB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091458-6E44-1C30-72D5-E5FF5148FF51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8DC329B0-B2AC-DD20-2B81-92BD53FAD7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7569700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C52F2-8E56-FF8C-1F33-CF13F944B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EB9A5B9-3D9D-DF17-E3F7-96F04886A95C}"/>
              </a:ext>
            </a:extLst>
          </p:cNvPr>
          <p:cNvSpPr/>
          <p:nvPr/>
        </p:nvSpPr>
        <p:spPr>
          <a:xfrm>
            <a:off x="462565" y="3571166"/>
            <a:ext cx="7778644" cy="2156891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لَمْ تَتَوَّفَقْ مَرْيَمُ في إِنْجازِ تَمارينِها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بَعْدَ عَوْدَتِها مِنَ ٱلْعُطْلَةِ ٱلصَّيْفِيَّةِ، فَأَحَسَّتْ بِغَمٍّ شَديدٍ وَٱهْتَزَّتْ ثِقَتُها بِنَفْسِها، إِلّا أَنَّ عُصْفوراً صَغيراً عَلَّمَها دَرْساً مُهِماً في ٱلْمُثابَرَةِ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،فَقَرَّرَتْ أَنْ تَسْتَيْقِظَ مُبَكِّراً وَتُخَطِّطَ لِإِعادَةِ حِفْظِ جَدْوَلِ ٱلضَّرْبِ، وَٱسْتَعادَةِ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نَباهَتِها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وَح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َيَوِيَّتِها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168428-40E9-DF12-ACC6-F625AD7CFB4C}"/>
              </a:ext>
            </a:extLst>
          </p:cNvPr>
          <p:cNvSpPr/>
          <p:nvPr/>
        </p:nvSpPr>
        <p:spPr>
          <a:xfrm>
            <a:off x="1288104" y="1764404"/>
            <a:ext cx="6940657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لَمْ تَتَوَّفَقْ مَرْيَمُ في إِنْجازِ تَمارينِها.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E8551484-05F2-BE81-9B31-55D1A873987A}"/>
              </a:ext>
            </a:extLst>
          </p:cNvPr>
          <p:cNvSpPr/>
          <p:nvPr/>
        </p:nvSpPr>
        <p:spPr>
          <a:xfrm rot="21138554">
            <a:off x="8103769" y="2210293"/>
            <a:ext cx="540960" cy="1803586"/>
          </a:xfrm>
          <a:custGeom>
            <a:avLst/>
            <a:gdLst>
              <a:gd name="connsiteX0" fmla="*/ 118897 w 365102"/>
              <a:gd name="connsiteY0" fmla="*/ 1065181 h 1130733"/>
              <a:gd name="connsiteX1" fmla="*/ 232816 w 365102"/>
              <a:gd name="connsiteY1" fmla="*/ 1039654 h 1130733"/>
              <a:gd name="connsiteX2" fmla="*/ 197669 w 365102"/>
              <a:gd name="connsiteY2" fmla="*/ 1084612 h 1130733"/>
              <a:gd name="connsiteX3" fmla="*/ 40030 w 365102"/>
              <a:gd name="connsiteY3" fmla="*/ 1129570 h 1130733"/>
              <a:gd name="connsiteX4" fmla="*/ 2597 w 365102"/>
              <a:gd name="connsiteY4" fmla="*/ 1084993 h 1130733"/>
              <a:gd name="connsiteX5" fmla="*/ 52889 w 365102"/>
              <a:gd name="connsiteY5" fmla="*/ 937736 h 1130733"/>
              <a:gd name="connsiteX6" fmla="*/ 56794 w 365102"/>
              <a:gd name="connsiteY6" fmla="*/ 929640 h 1130733"/>
              <a:gd name="connsiteX7" fmla="*/ 78511 w 365102"/>
              <a:gd name="connsiteY7" fmla="*/ 918115 h 1130733"/>
              <a:gd name="connsiteX8" fmla="*/ 87179 w 365102"/>
              <a:gd name="connsiteY8" fmla="*/ 936974 h 1130733"/>
              <a:gd name="connsiteX9" fmla="*/ 75463 w 365102"/>
              <a:gd name="connsiteY9" fmla="*/ 995172 h 1130733"/>
              <a:gd name="connsiteX10" fmla="*/ 74987 w 365102"/>
              <a:gd name="connsiteY10" fmla="*/ 1030415 h 1130733"/>
              <a:gd name="connsiteX11" fmla="*/ 109944 w 365102"/>
              <a:gd name="connsiteY11" fmla="*/ 998506 h 1130733"/>
              <a:gd name="connsiteX12" fmla="*/ 230435 w 365102"/>
              <a:gd name="connsiteY12" fmla="*/ 149447 h 1130733"/>
              <a:gd name="connsiteX13" fmla="*/ 164617 w 365102"/>
              <a:gd name="connsiteY13" fmla="*/ 44863 h 1130733"/>
              <a:gd name="connsiteX14" fmla="*/ 142710 w 365102"/>
              <a:gd name="connsiteY14" fmla="*/ 7715 h 1130733"/>
              <a:gd name="connsiteX15" fmla="*/ 149472 w 365102"/>
              <a:gd name="connsiteY15" fmla="*/ 0 h 1130733"/>
              <a:gd name="connsiteX16" fmla="*/ 174999 w 365102"/>
              <a:gd name="connsiteY16" fmla="*/ 10001 h 1130733"/>
              <a:gd name="connsiteX17" fmla="*/ 232054 w 365102"/>
              <a:gd name="connsiteY17" fmla="*/ 75438 h 1130733"/>
              <a:gd name="connsiteX18" fmla="*/ 246723 w 365102"/>
              <a:gd name="connsiteY18" fmla="*/ 894779 h 1130733"/>
              <a:gd name="connsiteX19" fmla="*/ 139185 w 365102"/>
              <a:gd name="connsiteY19" fmla="*/ 1031177 h 1130733"/>
              <a:gd name="connsiteX20" fmla="*/ 114706 w 365102"/>
              <a:gd name="connsiteY20" fmla="*/ 1057370 h 1130733"/>
              <a:gd name="connsiteX21" fmla="*/ 118897 w 365102"/>
              <a:gd name="connsiteY21" fmla="*/ 1065181 h 113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65102" h="1130733">
                <a:moveTo>
                  <a:pt x="118897" y="1065181"/>
                </a:moveTo>
                <a:cubicBezTo>
                  <a:pt x="155664" y="1056989"/>
                  <a:pt x="192335" y="1048703"/>
                  <a:pt x="232816" y="1039654"/>
                </a:cubicBezTo>
                <a:cubicBezTo>
                  <a:pt x="230149" y="1064895"/>
                  <a:pt x="215195" y="1078802"/>
                  <a:pt x="197669" y="1084612"/>
                </a:cubicBezTo>
                <a:cubicBezTo>
                  <a:pt x="145758" y="1101757"/>
                  <a:pt x="93370" y="1118330"/>
                  <a:pt x="40030" y="1129570"/>
                </a:cubicBezTo>
                <a:cubicBezTo>
                  <a:pt x="9455" y="1136047"/>
                  <a:pt x="-6642" y="1114711"/>
                  <a:pt x="2597" y="1084993"/>
                </a:cubicBezTo>
                <a:cubicBezTo>
                  <a:pt x="18027" y="1035463"/>
                  <a:pt x="35934" y="986790"/>
                  <a:pt x="52889" y="937736"/>
                </a:cubicBezTo>
                <a:cubicBezTo>
                  <a:pt x="53841" y="934879"/>
                  <a:pt x="54699" y="930974"/>
                  <a:pt x="56794" y="929640"/>
                </a:cubicBezTo>
                <a:cubicBezTo>
                  <a:pt x="63747" y="925259"/>
                  <a:pt x="71272" y="921925"/>
                  <a:pt x="78511" y="918115"/>
                </a:cubicBezTo>
                <a:cubicBezTo>
                  <a:pt x="81559" y="924401"/>
                  <a:pt x="87941" y="931164"/>
                  <a:pt x="87179" y="936974"/>
                </a:cubicBezTo>
                <a:cubicBezTo>
                  <a:pt x="84607" y="956501"/>
                  <a:pt x="79559" y="975836"/>
                  <a:pt x="75463" y="995172"/>
                </a:cubicBezTo>
                <a:cubicBezTo>
                  <a:pt x="73272" y="1005364"/>
                  <a:pt x="71082" y="1015460"/>
                  <a:pt x="74987" y="1030415"/>
                </a:cubicBezTo>
                <a:cubicBezTo>
                  <a:pt x="86703" y="1019842"/>
                  <a:pt x="98895" y="1009650"/>
                  <a:pt x="109944" y="998506"/>
                </a:cubicBezTo>
                <a:cubicBezTo>
                  <a:pt x="336162" y="771620"/>
                  <a:pt x="384740" y="431673"/>
                  <a:pt x="230435" y="149447"/>
                </a:cubicBezTo>
                <a:cubicBezTo>
                  <a:pt x="210718" y="113348"/>
                  <a:pt x="186525" y="79724"/>
                  <a:pt x="164617" y="44863"/>
                </a:cubicBezTo>
                <a:cubicBezTo>
                  <a:pt x="156997" y="32671"/>
                  <a:pt x="150044" y="20098"/>
                  <a:pt x="142710" y="7715"/>
                </a:cubicBezTo>
                <a:cubicBezTo>
                  <a:pt x="144996" y="5143"/>
                  <a:pt x="147186" y="2572"/>
                  <a:pt x="149472" y="0"/>
                </a:cubicBezTo>
                <a:cubicBezTo>
                  <a:pt x="158140" y="3239"/>
                  <a:pt x="169284" y="4001"/>
                  <a:pt x="174999" y="10001"/>
                </a:cubicBezTo>
                <a:cubicBezTo>
                  <a:pt x="195097" y="30766"/>
                  <a:pt x="215100" y="52102"/>
                  <a:pt x="232054" y="75438"/>
                </a:cubicBezTo>
                <a:cubicBezTo>
                  <a:pt x="403504" y="312039"/>
                  <a:pt x="410172" y="640556"/>
                  <a:pt x="246723" y="894779"/>
                </a:cubicBezTo>
                <a:cubicBezTo>
                  <a:pt x="215576" y="943261"/>
                  <a:pt x="175476" y="986028"/>
                  <a:pt x="139185" y="1031177"/>
                </a:cubicBezTo>
                <a:cubicBezTo>
                  <a:pt x="131756" y="1040511"/>
                  <a:pt x="122898" y="1048703"/>
                  <a:pt x="114706" y="1057370"/>
                </a:cubicBezTo>
                <a:cubicBezTo>
                  <a:pt x="116325" y="1060037"/>
                  <a:pt x="117659" y="1062609"/>
                  <a:pt x="118897" y="1065181"/>
                </a:cubicBezTo>
                <a:close/>
              </a:path>
            </a:pathLst>
          </a:custGeom>
          <a:solidFill>
            <a:srgbClr val="FFC000"/>
          </a:solidFill>
          <a:ln w="9525" cap="flat">
            <a:solidFill>
              <a:srgbClr val="F6F6F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8B91E8C-B849-A802-44D5-47CBF5A99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اِنْتَبِهوا الآنَ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سَاَتَحَقَّقُ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مِنْ سَلامَةِ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ٱلْمَعْنى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ٱلْجُمْلَةِ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ٱلْمُوَسَّعَةِ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A9CD32-37DC-105C-713B-FD32CF03A6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6A8FDDB-D315-AA29-2568-14897EF5F3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A6FD6B7-D6B3-F565-2955-0C2AE2437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BEABBC1-7DFB-B6AE-2672-B9534938B7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EA4180-D6F8-D5CE-3F3E-3C509052D5C0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25D6B2-F99E-810D-193C-A23B8463A137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2ADAA4-329D-1CBC-3A01-BCC25C2162DF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26DE03-232C-6C49-30B0-5191BDEE80A0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6FEC89A6-8E69-FCE8-8CD8-71B0705CFA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8868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AC9A0-E60C-F7DA-9268-549A7A5F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92F320A-8DC2-637A-F3EC-12808882E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734" y="1637001"/>
            <a:ext cx="3205504" cy="468548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FC60A2C-C556-AE09-C92D-62659A446AB1}"/>
              </a:ext>
            </a:extLst>
          </p:cNvPr>
          <p:cNvSpPr txBox="1"/>
          <p:nvPr/>
        </p:nvSpPr>
        <p:spPr>
          <a:xfrm>
            <a:off x="401751" y="596820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20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B3A113-C0E3-6AC1-23B0-B3EDF1356F82}"/>
              </a:ext>
            </a:extLst>
          </p:cNvPr>
          <p:cNvSpPr/>
          <p:nvPr/>
        </p:nvSpPr>
        <p:spPr>
          <a:xfrm>
            <a:off x="3253093" y="3979743"/>
            <a:ext cx="3133493" cy="191813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2E8B75D-4112-E72C-A2BF-9898ECA75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بمفردكم،وعلى كراساتكم الصفحة رقم 17  أنجزوا التمرين التالي</a:t>
            </a:r>
            <a:endParaRPr lang="fr-FR" sz="2400" dirty="0">
              <a:solidFill>
                <a:srgbClr val="A5A5A5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FF6C62-6A1F-AD47-AED2-C93F33408F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FF94A4-C2E8-2E70-3E56-3F4D9ACBB0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AB17D44-C653-9C18-A2EA-C5DB8B851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D5D1380-A8ED-074F-41AD-0B4D1C54B5F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3F3998-5835-D171-9BF6-4DBA3B1752C6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F13304-EFE4-1FD4-94F0-4C3C3F6DBB22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DF1689-075D-FEE4-13A2-FBC20900D534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025DFE-5CC8-FB91-9185-B4EBD9BF8FB9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545C3AE-854C-7F05-8E49-D721510B69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9785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AB642-CABA-90A6-1ED0-87D104D6C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5D3D2BD-E6E9-59CA-4F1C-422AEEB4A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67" y="2330249"/>
            <a:ext cx="7839306" cy="4037685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F6936A-AD1D-8248-8F7C-43D75C9A1419}"/>
              </a:ext>
            </a:extLst>
          </p:cNvPr>
          <p:cNvSpPr/>
          <p:nvPr/>
        </p:nvSpPr>
        <p:spPr>
          <a:xfrm>
            <a:off x="610859" y="2996124"/>
            <a:ext cx="4092497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لَعِبَ ٱلْمُنْتَخَبُ ٱلْمَغْرِبِيُّ مُباراتِهِ ضِدَّ مُنْتَخَبِ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ٱلْبُرْتُغالِ</a:t>
            </a:r>
            <a:r>
              <a:rPr lang="ar-MA" sz="32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</a:t>
            </a:r>
            <a:endParaRPr kumimoji="0" lang="ar-MA" sz="32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D8FDAAC-91CB-2C00-FF86-0888163D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ٱلْجُمْلَةَ التّالِيَةَ لِأُكَوِّنَ فِقْرَةً مُسْتَعيناً بِالْأَسْئِلَةِ الْمُرافِقَةِ:</a:t>
            </a:r>
            <a:endParaRPr lang="fr-FR" sz="1800" dirty="0">
              <a:solidFill>
                <a:srgbClr val="A5A5A5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FC50913-37E6-3DFD-79DA-01CFD9FD1D8A}"/>
              </a:ext>
            </a:extLst>
          </p:cNvPr>
          <p:cNvSpPr/>
          <p:nvPr/>
        </p:nvSpPr>
        <p:spPr>
          <a:xfrm>
            <a:off x="-317471" y="1778217"/>
            <a:ext cx="8758944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أُوَسِّعُ ٱلْجُمْلَةَ ٱلتّالِيَةَ لِأُكَوِّنَ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فِقْرَةً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مُسْتَعيناً بِٱلْأَسْئِلَةِ ٱلْمُرافِقَةِ: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B0A831-59B9-19C2-3E09-64713A8B7A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8EBD178-3D84-56F5-0C8D-7960C76BFD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9B275DE-FC04-BD25-3A0F-B4889CECC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D76A748-658D-BE5C-362A-5F90729443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07CC628-72C1-3E75-9385-E0FEE436FC8F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5BDD90-F242-476C-5824-8311A5D3D2F2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7FD1A7-A934-B4D3-C7B3-31CDFE3C29A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F5F43A-C1E2-4A6D-5285-88BC0513C824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615DDA11-9819-4ED4-72B4-765A70C9F1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417445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5AEC8-3A6C-6F2B-BE06-248C54068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4B3D453-8145-C529-BB8F-03AA0F9F5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47" y="2401909"/>
            <a:ext cx="7839306" cy="3966025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20A5C58-CD5B-F149-FAD8-08D5642114F4}"/>
              </a:ext>
            </a:extLst>
          </p:cNvPr>
          <p:cNvSpPr/>
          <p:nvPr/>
        </p:nvSpPr>
        <p:spPr>
          <a:xfrm>
            <a:off x="454137" y="3089706"/>
            <a:ext cx="4321880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لَعِبَ ٱلْمُنْتَخَبُ ٱلْمَغْرِبِيُّ مُباراتِهِ ضِدَّ مُنْتَخَبِ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ٱلْبُرْتُغالِ</a:t>
            </a:r>
            <a:r>
              <a:rPr lang="ar-MA" sz="32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دَوْلَةِ قَطَرَ.</a:t>
            </a:r>
            <a:endParaRPr kumimoji="0" lang="ar-MA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9892A76-F389-38EC-6582-1305CCCB1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، من يجيب عن السؤال الأول</a:t>
            </a:r>
            <a:endParaRPr lang="fr-FR" sz="2400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11719CE-07B9-C583-EF78-3C1C0FA3388F}"/>
              </a:ext>
            </a:extLst>
          </p:cNvPr>
          <p:cNvSpPr/>
          <p:nvPr/>
        </p:nvSpPr>
        <p:spPr>
          <a:xfrm>
            <a:off x="-317471" y="1778217"/>
            <a:ext cx="8758944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أُوَسِّعُ ٱلْجُمْلَةَ ٱلتّالِيَةَ لِأُكَوِّنَ فَقْرَةً مُسْتَعيناً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بِٱلْأَسْئِلَةِ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ٱلْمُرافِقَةِ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5243379-6687-220F-6CD9-82C0AB44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08DF0E8-2382-16D0-466F-7A76C477F71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202F79-54B4-12C5-07E7-78605B89A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55A14C-FC9F-2AB1-92BE-8D267DCFBD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B495298-DFDC-95EE-9CFE-08E68EE708F6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1DCDAB-52DB-D7EB-9E26-5B47409657A2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8CAE7E-55D3-3D27-9F60-E90A18276391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4A88D4-5B7E-890C-66D7-7DF4F3284C07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2400B049-5928-BDA0-9C29-D861B74E2C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544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98771" y="2908660"/>
            <a:ext cx="6721229" cy="890781"/>
            <a:chOff x="1306316" y="2851205"/>
            <a:chExt cx="6721229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306316" y="3132286"/>
              <a:ext cx="513287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الإجابة عن أسئلة استثمار النص القرائي "درس في الحياة"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224000" y="4022136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توظيف مهارة توسيع فكرة  لإنتاج فقرات بسيطة.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C9548-414B-F64C-1E06-5428730FC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FF519C0-7F7B-9836-0B66-439DAD923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67" y="2356833"/>
            <a:ext cx="7839306" cy="4011101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097D2A5-FF86-DC1A-B812-A57F7B8B88FA}"/>
              </a:ext>
            </a:extLst>
          </p:cNvPr>
          <p:cNvSpPr/>
          <p:nvPr/>
        </p:nvSpPr>
        <p:spPr>
          <a:xfrm>
            <a:off x="401751" y="3282844"/>
            <a:ext cx="4321880" cy="61689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لَعِبَ ٱلْمُنْتَخَبُ ٱلْمَغْرِبِيُّ مُباراتِهِ ضِدَّ مُنْتَخَبِ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ٱلْبُرْتُغالِ</a:t>
            </a:r>
            <a:r>
              <a:rPr lang="ar-MA" sz="32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دَوْلَةِ قَطَرَ خِلالَ شَهْرِ دُجَنْبِرَ 2022 بِمُناسَبَةِ كَأْسِ ٱلْعالَمِ. </a:t>
            </a:r>
            <a:endParaRPr kumimoji="0" lang="ar-MA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2E3CD310-116D-3DA1-BD5B-6916456D0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، من يجيب عن السؤال الثاني؟</a:t>
            </a:r>
            <a:endParaRPr lang="fr-FR" sz="2400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9ABBE15-974A-0395-54E2-F3BF222D5100}"/>
              </a:ext>
            </a:extLst>
          </p:cNvPr>
          <p:cNvSpPr/>
          <p:nvPr/>
        </p:nvSpPr>
        <p:spPr>
          <a:xfrm>
            <a:off x="-317471" y="1778217"/>
            <a:ext cx="8758944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أُوَسِّعُ ٱلْجُمْلَةَ ٱلتّالِيَةَ لِأُكَوِّنَ فَقْرَةً مُسْتَعيناً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بِٱلْأَسْئِلَةِ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ٱلْمُرافِقَةِ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820072-52B8-8D26-4DE1-68DC3A9D67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48B96C-BE34-7129-9653-A6F4DEFB39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3BCAB3-82D5-554A-835C-026D14BE2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D29DCC-BC1A-44FA-3B3D-486F2E7336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CBAE16-FD6F-5AFC-52C4-7966500CA9B5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AC774A-693D-6C12-9077-909650B350F2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014840-D777-DB34-7BB0-900D33AFE005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B7C45B-539E-98AE-8D18-F29321553D97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5480FBF0-50F0-1717-BA97-0466E715E5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132383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F41A0-09C2-B554-F150-01694B29B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3F90E16D-04B7-F636-D83F-5DA9631C3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67" y="2324637"/>
            <a:ext cx="7839306" cy="4043298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AD081F7-D5C5-413B-2539-E9A28063FF7D}"/>
              </a:ext>
            </a:extLst>
          </p:cNvPr>
          <p:cNvSpPr/>
          <p:nvPr/>
        </p:nvSpPr>
        <p:spPr>
          <a:xfrm>
            <a:off x="388872" y="3475562"/>
            <a:ext cx="4321880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لَعِبَ ٱلْمُنْتَخَبُ ٱلْمَغْرِبِيُّ مُباراتِهِ ضِدَّ مُنْتَخَبِ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ٱلْبُرْتُغالِ</a:t>
            </a:r>
            <a:r>
              <a:rPr lang="ar-MA" sz="32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دَوْلَةِ قَطَرَ خِلالَ شَهْرِ دُجَنْبِرَ 2022 بِمُناسَبَةِ كَأْسِ ٱلْعالَمِ. كانَ أَداءُ </a:t>
            </a:r>
            <a:r>
              <a:rPr lang="ar-MA" sz="32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ٱللَّاعِبينَ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ٱلْمَغارِبَةِ رائِعاً وَمُتَمَيِّزاً.</a:t>
            </a:r>
            <a:endParaRPr kumimoji="0" lang="ar-MA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30A46990-CF1C-0954-A9E1-D10FC43A7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، من يجيب عن السؤال الثالث؟</a:t>
            </a:r>
            <a:endParaRPr lang="fr-FR" sz="24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9853667-A21D-477B-1A5B-ED6F88AD3416}"/>
              </a:ext>
            </a:extLst>
          </p:cNvPr>
          <p:cNvSpPr/>
          <p:nvPr/>
        </p:nvSpPr>
        <p:spPr>
          <a:xfrm>
            <a:off x="-317471" y="1778217"/>
            <a:ext cx="8758944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أُوَسِّعُ ٱلْجُمْلَةَ ٱلتّالِيَةَ لِأُكَوِّنَ فَقْرَةً مُسْتَعيناً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بِٱلْأَسْئِلَةِ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ٱلْمُرافِقَةِ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DA3E11-5BD4-C729-F4AD-40CD0EB9D6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8AAADA-F1DF-F41F-9DE3-36E5949B4A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8721E28-A89D-607C-B6CA-AEE45C5F0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145183E-FFD1-6BCD-8E31-0E3457A6AC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0A0A497-BBCD-F6C0-8F25-55F4A442A553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47D768-A5AF-03B1-06B6-58D0FE64DE9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5C773C-6733-4A09-B251-F6067F604CF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46DE54-A631-1D0D-0B4A-684E1C215431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C67764DC-8025-602F-5237-57F0845719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5393376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CF1FA-4ACF-2A8B-1251-D42FD645A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5881AE8-844D-742F-CB2F-9986342D7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67" y="2365287"/>
            <a:ext cx="7839306" cy="4002648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E0F25C7-3643-E481-EE86-571977CE3CFF}"/>
              </a:ext>
            </a:extLst>
          </p:cNvPr>
          <p:cNvSpPr/>
          <p:nvPr/>
        </p:nvSpPr>
        <p:spPr>
          <a:xfrm>
            <a:off x="520303" y="4027317"/>
            <a:ext cx="4160502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لَعِبَ ٱلْمُنْتَخَبُ ٱلْمَغْرِبِيُّ مُباراتِهِ ضِدَّ مُنْتَخَبِ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ٱلْبُرْتُغالِ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دَوْلَةِ قَطَرَ خِلالَ شَهْرِ دُجَنْبِرَ 2022 بِمُناسَبَةِ كَأْسِ ٱلْعالَمِ. كانَ أَداءُ </a:t>
            </a:r>
            <a:r>
              <a:rPr lang="ar-MA" sz="32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ٱللَّاعِبينَ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ٱلْمَغارِبَةِ رائِعاً وَمُتَمَيِّزاً. </a:t>
            </a:r>
            <a:r>
              <a:rPr lang="ar-MA" sz="32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بَعْدَ فَوْزِ ٱلْمُنْتَخَبِ ٱلْمَغْرِبِيِّ، اِحْتَفَلَ ٱلْمَغارِبَةُ في </a:t>
            </a:r>
            <a:r>
              <a:rPr lang="ar-MA" sz="3200" b="1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ٱلشَّوارِعِ</a:t>
            </a:r>
            <a:r>
              <a:rPr lang="ar-MA" sz="32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فَرَحاً </a:t>
            </a:r>
            <a:r>
              <a:rPr lang="ar-MA" sz="3200" b="1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بِٱلِانْتِصارِ</a:t>
            </a:r>
            <a:r>
              <a:rPr lang="ar-MA" sz="32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ar-MA" sz="32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EA0F2F1-9489-099F-0486-DA0A1C304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، من يجيب عن السؤال الرابع؟</a:t>
            </a:r>
            <a:endParaRPr lang="fr-FR" sz="24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34FB470-D397-EF23-E812-9BDA745EE37A}"/>
              </a:ext>
            </a:extLst>
          </p:cNvPr>
          <p:cNvSpPr/>
          <p:nvPr/>
        </p:nvSpPr>
        <p:spPr>
          <a:xfrm>
            <a:off x="-317471" y="1778217"/>
            <a:ext cx="8758944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أُوَسِّعُ ٱلْجُمْلَةَ ٱلتّالِيَةَ لِأُكَوِّنَ فَقْرَةً مُسْتَعيناً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بِٱلْأَسْئِلَةِ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ٱلْمُرافِقَةِ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5E0523-1B23-E5E4-6D9D-E004308F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B6685C-4A63-DDDF-325C-B77A25FD0F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84EAE68-E9EB-33D0-3E94-062BEF0AD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3D4D210-5C16-DC7B-D355-785D2FE5104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3A2E75C-C23F-0CD7-9137-B57DFFA4DA46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3E2867-EB7B-EDCB-E4C7-E2DF29D733C1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3F6970-C53A-7959-7B92-1F05886AD934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A343AF-F3A5-D5C5-5824-677A0973E064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8FD135F-EB30-7E89-BB56-D3E87260FB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4860084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33808-0E95-1E55-B1CF-B6932B3C7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4C9CCA8-90A8-982E-94E7-DCCD470233B9}"/>
              </a:ext>
            </a:extLst>
          </p:cNvPr>
          <p:cNvSpPr/>
          <p:nvPr/>
        </p:nvSpPr>
        <p:spPr>
          <a:xfrm>
            <a:off x="-317471" y="1778217"/>
            <a:ext cx="8758944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أُوَسِّعُ ٱلْجُمْلَةَ ٱلتّالِيَةَ لِأُكَوِّنَ فَقْرَةً مُسْتَعيناً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بِٱلْأَسْئِلَةِ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ٱلْمُرافِقَةِ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B3FDCB9-A9CA-EB6A-5FF3-8313A997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59" y="2281004"/>
            <a:ext cx="7839306" cy="430654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C0EA788-3BEF-4153-6C77-A1E64BBA6B47}"/>
              </a:ext>
            </a:extLst>
          </p:cNvPr>
          <p:cNvSpPr/>
          <p:nvPr/>
        </p:nvSpPr>
        <p:spPr>
          <a:xfrm>
            <a:off x="651009" y="4401197"/>
            <a:ext cx="4029796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َعِبَ ٱلْمُنْتَخَبُ ٱلْمَغْرِبِيُّ مُباراتِهِ ضِدَّ مُنْتَخَبِ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ٱلْبُرْتُغالِ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دَوْلَةِ قَطَرَ خِلالَ شَهْرِ دُجَنْبِرَ 2022 بِمُناسَبَةِ كَأْسِ ٱلْعالَمِ. كانَ أَداءُ </a:t>
            </a:r>
            <a:r>
              <a:rPr lang="ar-MA" sz="32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ٱللَّاعِبينَ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ٱلْمَغارِبَةِ رائِعاً وَمُتَمَيِّزاً. بَعْدَ فَوْزِ ٱلْمُنْتَخَبِ ٱلْمَغْرِبِيِّ، اِحْتَفَلَ ٱلْمَغارِبَةُ في </a:t>
            </a:r>
            <a:r>
              <a:rPr lang="ar-MA" sz="32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ٱلشَّوارِعِ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فَرَحاً </a:t>
            </a:r>
            <a:r>
              <a:rPr lang="ar-MA" sz="32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بِٱلِانْتِصارِ</a:t>
            </a:r>
            <a:r>
              <a:rPr lang="ar-MA" sz="3200" b="1" kern="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3200" b="1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أحَسّوا</a:t>
            </a:r>
            <a:r>
              <a:rPr lang="ar-MA" sz="32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بِٱلْفَخْرِ</a:t>
            </a:r>
            <a:r>
              <a:rPr lang="ar-MA" sz="32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kern="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وَٱلِاعْتِزازِ</a:t>
            </a:r>
            <a:r>
              <a:rPr lang="ar-MA" sz="32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بِمُنْتَخَبِهِمِ ٱلْبَطَلِ.</a:t>
            </a:r>
            <a:endParaRPr kumimoji="0" lang="ar-MA" sz="32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FC8224E-248E-4D77-961D-FC3E73A21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، من يجيب عن السؤال الخامس؟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C445B24-CB1A-D404-0437-D864B61964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F66FC9-321B-2CF8-8165-A65A7193E8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10DBF50-00A8-6FD6-7667-FDC58DC90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990FD1F-DDD1-5064-D57F-459C534946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2027DB2-9778-46C7-BE3C-F096C2D8A1AC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C440FC-0BFB-A5D2-7DD0-A87C0CDC5D35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17C200-C658-94D6-78DA-11201024343D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CCDC2F-158B-604B-3C4F-50D582C41CD1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DB5616F4-678A-2D84-5FF9-72E1ABE586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6995502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8D2A2-CF20-A057-6635-E40915D02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3DB5977-6F53-B7F8-469A-25E1DF9F8A02}"/>
              </a:ext>
            </a:extLst>
          </p:cNvPr>
          <p:cNvSpPr/>
          <p:nvPr/>
        </p:nvSpPr>
        <p:spPr>
          <a:xfrm>
            <a:off x="462565" y="4289740"/>
            <a:ext cx="7778644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لَعِبَ ٱلْمُنْتَخَبُ ٱلْمَغْرِبِيُّ مُباراتِهِ ضِدَّ مُنْتَخَبِ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ٱلْبُرْتُغالِ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في دَوْلَةِ قَطَرَ خِلالَ شَهْرِ دُجَنْبِرَ 2022 بِمُناسَبَةِ كَأْسِ ٱلْعالَمِ. كانَ أَداءُ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ٱللَّاعِبينَ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ٱلْمَغارِبَةِ رائِعاً وَمُتَمَيِّزاً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بَعْدَ فَوْزِ ٱلْمُنْتَخَبِ ٱلْمَغْرِبِيِّ، اِحْتَفَلَ ٱلْمَغارِبَةُ في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ٱلشَّوارِعِ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فَرَحاً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بِٱلِانْتِصارِ.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أحَسّوا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بِٱلْفَخْرِ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وَٱلِاعْتِزازِ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بِمُنْتَخَبِهِمِ ٱلْبَطَلِ.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549FFFD-BFFA-BD70-6340-45432D6CD403}"/>
              </a:ext>
            </a:extLst>
          </p:cNvPr>
          <p:cNvSpPr/>
          <p:nvPr/>
        </p:nvSpPr>
        <p:spPr>
          <a:xfrm>
            <a:off x="1300552" y="1759658"/>
            <a:ext cx="6940657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لَعِبَ ٱلْمُنْتَخَبُ ٱلْمَغْرِبِيُّ مُباراتِهِ ضِدَّ مُنْتَخَبِ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ٱلْبُرْتُغالِ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.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9ED185DF-9113-57C2-1831-B49235A94D11}"/>
              </a:ext>
            </a:extLst>
          </p:cNvPr>
          <p:cNvSpPr/>
          <p:nvPr/>
        </p:nvSpPr>
        <p:spPr>
          <a:xfrm rot="21138554">
            <a:off x="8165037" y="2215039"/>
            <a:ext cx="540960" cy="1803586"/>
          </a:xfrm>
          <a:custGeom>
            <a:avLst/>
            <a:gdLst>
              <a:gd name="connsiteX0" fmla="*/ 118897 w 365102"/>
              <a:gd name="connsiteY0" fmla="*/ 1065181 h 1130733"/>
              <a:gd name="connsiteX1" fmla="*/ 232816 w 365102"/>
              <a:gd name="connsiteY1" fmla="*/ 1039654 h 1130733"/>
              <a:gd name="connsiteX2" fmla="*/ 197669 w 365102"/>
              <a:gd name="connsiteY2" fmla="*/ 1084612 h 1130733"/>
              <a:gd name="connsiteX3" fmla="*/ 40030 w 365102"/>
              <a:gd name="connsiteY3" fmla="*/ 1129570 h 1130733"/>
              <a:gd name="connsiteX4" fmla="*/ 2597 w 365102"/>
              <a:gd name="connsiteY4" fmla="*/ 1084993 h 1130733"/>
              <a:gd name="connsiteX5" fmla="*/ 52889 w 365102"/>
              <a:gd name="connsiteY5" fmla="*/ 937736 h 1130733"/>
              <a:gd name="connsiteX6" fmla="*/ 56794 w 365102"/>
              <a:gd name="connsiteY6" fmla="*/ 929640 h 1130733"/>
              <a:gd name="connsiteX7" fmla="*/ 78511 w 365102"/>
              <a:gd name="connsiteY7" fmla="*/ 918115 h 1130733"/>
              <a:gd name="connsiteX8" fmla="*/ 87179 w 365102"/>
              <a:gd name="connsiteY8" fmla="*/ 936974 h 1130733"/>
              <a:gd name="connsiteX9" fmla="*/ 75463 w 365102"/>
              <a:gd name="connsiteY9" fmla="*/ 995172 h 1130733"/>
              <a:gd name="connsiteX10" fmla="*/ 74987 w 365102"/>
              <a:gd name="connsiteY10" fmla="*/ 1030415 h 1130733"/>
              <a:gd name="connsiteX11" fmla="*/ 109944 w 365102"/>
              <a:gd name="connsiteY11" fmla="*/ 998506 h 1130733"/>
              <a:gd name="connsiteX12" fmla="*/ 230435 w 365102"/>
              <a:gd name="connsiteY12" fmla="*/ 149447 h 1130733"/>
              <a:gd name="connsiteX13" fmla="*/ 164617 w 365102"/>
              <a:gd name="connsiteY13" fmla="*/ 44863 h 1130733"/>
              <a:gd name="connsiteX14" fmla="*/ 142710 w 365102"/>
              <a:gd name="connsiteY14" fmla="*/ 7715 h 1130733"/>
              <a:gd name="connsiteX15" fmla="*/ 149472 w 365102"/>
              <a:gd name="connsiteY15" fmla="*/ 0 h 1130733"/>
              <a:gd name="connsiteX16" fmla="*/ 174999 w 365102"/>
              <a:gd name="connsiteY16" fmla="*/ 10001 h 1130733"/>
              <a:gd name="connsiteX17" fmla="*/ 232054 w 365102"/>
              <a:gd name="connsiteY17" fmla="*/ 75438 h 1130733"/>
              <a:gd name="connsiteX18" fmla="*/ 246723 w 365102"/>
              <a:gd name="connsiteY18" fmla="*/ 894779 h 1130733"/>
              <a:gd name="connsiteX19" fmla="*/ 139185 w 365102"/>
              <a:gd name="connsiteY19" fmla="*/ 1031177 h 1130733"/>
              <a:gd name="connsiteX20" fmla="*/ 114706 w 365102"/>
              <a:gd name="connsiteY20" fmla="*/ 1057370 h 1130733"/>
              <a:gd name="connsiteX21" fmla="*/ 118897 w 365102"/>
              <a:gd name="connsiteY21" fmla="*/ 1065181 h 113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65102" h="1130733">
                <a:moveTo>
                  <a:pt x="118897" y="1065181"/>
                </a:moveTo>
                <a:cubicBezTo>
                  <a:pt x="155664" y="1056989"/>
                  <a:pt x="192335" y="1048703"/>
                  <a:pt x="232816" y="1039654"/>
                </a:cubicBezTo>
                <a:cubicBezTo>
                  <a:pt x="230149" y="1064895"/>
                  <a:pt x="215195" y="1078802"/>
                  <a:pt x="197669" y="1084612"/>
                </a:cubicBezTo>
                <a:cubicBezTo>
                  <a:pt x="145758" y="1101757"/>
                  <a:pt x="93370" y="1118330"/>
                  <a:pt x="40030" y="1129570"/>
                </a:cubicBezTo>
                <a:cubicBezTo>
                  <a:pt x="9455" y="1136047"/>
                  <a:pt x="-6642" y="1114711"/>
                  <a:pt x="2597" y="1084993"/>
                </a:cubicBezTo>
                <a:cubicBezTo>
                  <a:pt x="18027" y="1035463"/>
                  <a:pt x="35934" y="986790"/>
                  <a:pt x="52889" y="937736"/>
                </a:cubicBezTo>
                <a:cubicBezTo>
                  <a:pt x="53841" y="934879"/>
                  <a:pt x="54699" y="930974"/>
                  <a:pt x="56794" y="929640"/>
                </a:cubicBezTo>
                <a:cubicBezTo>
                  <a:pt x="63747" y="925259"/>
                  <a:pt x="71272" y="921925"/>
                  <a:pt x="78511" y="918115"/>
                </a:cubicBezTo>
                <a:cubicBezTo>
                  <a:pt x="81559" y="924401"/>
                  <a:pt x="87941" y="931164"/>
                  <a:pt x="87179" y="936974"/>
                </a:cubicBezTo>
                <a:cubicBezTo>
                  <a:pt x="84607" y="956501"/>
                  <a:pt x="79559" y="975836"/>
                  <a:pt x="75463" y="995172"/>
                </a:cubicBezTo>
                <a:cubicBezTo>
                  <a:pt x="73272" y="1005364"/>
                  <a:pt x="71082" y="1015460"/>
                  <a:pt x="74987" y="1030415"/>
                </a:cubicBezTo>
                <a:cubicBezTo>
                  <a:pt x="86703" y="1019842"/>
                  <a:pt x="98895" y="1009650"/>
                  <a:pt x="109944" y="998506"/>
                </a:cubicBezTo>
                <a:cubicBezTo>
                  <a:pt x="336162" y="771620"/>
                  <a:pt x="384740" y="431673"/>
                  <a:pt x="230435" y="149447"/>
                </a:cubicBezTo>
                <a:cubicBezTo>
                  <a:pt x="210718" y="113348"/>
                  <a:pt x="186525" y="79724"/>
                  <a:pt x="164617" y="44863"/>
                </a:cubicBezTo>
                <a:cubicBezTo>
                  <a:pt x="156997" y="32671"/>
                  <a:pt x="150044" y="20098"/>
                  <a:pt x="142710" y="7715"/>
                </a:cubicBezTo>
                <a:cubicBezTo>
                  <a:pt x="144996" y="5143"/>
                  <a:pt x="147186" y="2572"/>
                  <a:pt x="149472" y="0"/>
                </a:cubicBezTo>
                <a:cubicBezTo>
                  <a:pt x="158140" y="3239"/>
                  <a:pt x="169284" y="4001"/>
                  <a:pt x="174999" y="10001"/>
                </a:cubicBezTo>
                <a:cubicBezTo>
                  <a:pt x="195097" y="30766"/>
                  <a:pt x="215100" y="52102"/>
                  <a:pt x="232054" y="75438"/>
                </a:cubicBezTo>
                <a:cubicBezTo>
                  <a:pt x="403504" y="312039"/>
                  <a:pt x="410172" y="640556"/>
                  <a:pt x="246723" y="894779"/>
                </a:cubicBezTo>
                <a:cubicBezTo>
                  <a:pt x="215576" y="943261"/>
                  <a:pt x="175476" y="986028"/>
                  <a:pt x="139185" y="1031177"/>
                </a:cubicBezTo>
                <a:cubicBezTo>
                  <a:pt x="131756" y="1040511"/>
                  <a:pt x="122898" y="1048703"/>
                  <a:pt x="114706" y="1057370"/>
                </a:cubicBezTo>
                <a:cubicBezTo>
                  <a:pt x="116325" y="1060037"/>
                  <a:pt x="117659" y="1062609"/>
                  <a:pt x="118897" y="1065181"/>
                </a:cubicBezTo>
                <a:close/>
              </a:path>
            </a:pathLst>
          </a:custGeom>
          <a:solidFill>
            <a:srgbClr val="FFC000"/>
          </a:solidFill>
          <a:ln w="9525" cap="flat">
            <a:solidFill>
              <a:srgbClr val="F6F6F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B7C5518-9576-6BD1-EBB8-0C0FAFA76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اِنْتَبِهوا الآنَ سَاَتَحَقَّقُ مِنْ سَلامَةِ ٱلْمَعْنى في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ٱلْجُمْلَةِ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ٱلْمُوَسَّعَةِ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0E41B1-29F5-3018-B1AE-1E7D58D847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7944162-B8EF-1C8D-97A0-65DB99685B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AC5E0B1-A5CE-19B6-3936-6046861AC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E5ABA58-3A3E-99EF-E828-D51CACA973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199DD36-CC75-E20C-DD8D-7D090E2562C9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C493CD-F494-28B9-B9D0-49417A014914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C25083-7C7F-9307-FBAC-71DE4E99747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B78B63-00F5-6104-429E-C338EE2B8FEF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D96D9A2-B192-8B21-D468-29414D3EAD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2499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3E5B0-2931-3615-E486-00359E755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4A9F670-04B3-0EB0-CE7C-3D42FD8F7A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103DDB-DC42-66F1-B38F-36CF7B6939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CD536E3-B582-7564-CBD3-CE4CC0C2CB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327645-20A5-3B30-0437-A9B69506E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FA262D-5B49-1718-1E9E-AB0E51C71106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6A9D84-C218-DE61-0CFF-476772E718D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111F37-F1CC-FC75-20CF-55DDDE8D22FA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AA1014-4DB6-EB33-C8D0-CDB548E6EE07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5427BD84-5C3B-60A1-92EE-EB36D25ED7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Titre 3">
            <a:extLst>
              <a:ext uri="{FF2B5EF4-FFF2-40B4-BE49-F238E27FC236}">
                <a16:creationId xmlns:a16="http://schemas.microsoft.com/office/drawing/2014/main" id="{18F65C2D-AE5E-70CA-BFD6-A7B02B52F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fr-FR" sz="2400" dirty="0"/>
          </a:p>
        </p:txBody>
      </p:sp>
      <p:pic>
        <p:nvPicPr>
          <p:cNvPr id="23" name="Espace réservé pour une image  19">
            <a:extLst>
              <a:ext uri="{FF2B5EF4-FFF2-40B4-BE49-F238E27FC236}">
                <a16:creationId xmlns:a16="http://schemas.microsoft.com/office/drawing/2014/main" id="{73FECCC0-16D6-640F-B5B6-E05B1CF7D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8068E88-6646-75D6-BB8E-E63A82755AE5}"/>
              </a:ext>
            </a:extLst>
          </p:cNvPr>
          <p:cNvCxnSpPr>
            <a:cxnSpLocks/>
            <a:stCxn id="28" idx="5"/>
            <a:endCxn id="25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8982083-3752-EB93-1ED9-AADDEA231E5B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أَجَبْتُ عَنْ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أَسْئِلَةِٱسْتِثْمارِ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ٱلنَّصِّ ٱلْقِرائِيِّ "دَرْسٌ في ٱلْحَياةِ"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1112AF6-5349-6B71-12D3-11CCC5A9E591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تَوْسيعِ فِكْرَةٍ .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D29A4BE-362F-6181-75D1-A30263487DA4}"/>
              </a:ext>
            </a:extLst>
          </p:cNvPr>
          <p:cNvCxnSpPr>
            <a:cxnSpLocks/>
            <a:stCxn id="28" idx="3"/>
            <a:endCxn id="26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F385C28C-9204-4CC6-2D9D-9A8159B6A720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2770990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6192" y="2130135"/>
            <a:ext cx="6351616" cy="35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C4340B9-69FB-64B1-34B3-93224888C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MA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8492DBF-1C70-000A-5969-080657C843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0" name="Image 9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1014E3B-1BE9-1B26-6662-776E9FCE5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887" y="2147924"/>
            <a:ext cx="4106707" cy="369088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6C5ED37-C7F0-3EFF-CD86-BBE64A0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32F029-83ED-CC2A-B2DC-B52CAB7CAE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EC2DE6-DE7A-F82A-F070-A9B8E584B3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F993DD-67A3-7323-F069-D1F60A16E77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B76AD3-AA2F-CFC0-AF17-35E97B8EA1CA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F3FCAA-8E77-88A1-D12B-EDA45EE2B196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429125-F27E-F73A-F9C9-7E194C3062F5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890F76-D7E6-51B4-1478-A9118AD6D245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9921246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0F693-E132-B03E-0B38-D483646E6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BBCBB37-8A8C-8E9F-5C1F-734D57AD5255}"/>
              </a:ext>
            </a:extLst>
          </p:cNvPr>
          <p:cNvSpPr txBox="1"/>
          <p:nvPr/>
        </p:nvSpPr>
        <p:spPr>
          <a:xfrm>
            <a:off x="-287032" y="7937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kumimoji="0" lang="ar-MA" sz="2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D67B63CA-C53D-A7B0-8FB8-420FBCED3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FA698E-6CE5-ACEE-7D3A-5D70F0284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42D13DB8-CFC5-06F4-CE50-9CEA212ADC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40AFDBB-43A1-1110-4EDB-108E51204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D51F556-559C-1F66-4491-0D65893E110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32EB101-B7F8-A35D-434D-6B59DFBD238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62A234F-4DAE-D939-2D29-F95D6E18B24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82EB67-4492-7CC3-8BF4-42ACE380AFEC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467444-86D6-4171-D768-F549B0EC1CD8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601ADB-1A7E-A666-2538-2362E3A2F755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DC29D3-C09B-E84F-8CFA-FE1EC38E7C38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4077097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F8A86-64E3-F1F5-45EF-B7DC7D6B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انشطة اعتيادية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11017B6-4038-6807-F6F7-F9F9C1F70F62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الطلاقة</a:t>
            </a:r>
          </a:p>
        </p:txBody>
      </p:sp>
      <p:pic>
        <p:nvPicPr>
          <p:cNvPr id="19" name="Google Shape;86;p130">
            <a:extLst>
              <a:ext uri="{FF2B5EF4-FFF2-40B4-BE49-F238E27FC236}">
                <a16:creationId xmlns:a16="http://schemas.microsoft.com/office/drawing/2014/main" id="{8632C26F-8A1A-7F90-316A-502682E54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8758" y="1603254"/>
            <a:ext cx="522580" cy="52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7E2C230D-12A0-FA76-B7BB-C2E5C629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71147" y="2798064"/>
            <a:ext cx="715006" cy="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8AA4FCDC-375E-7697-301D-1D186528A890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حصة اليوم، ستقومون بقراءة جملة وفقرة جديدة بدقة واسترسال.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04C5359-A19F-F6F3-9FC3-DA73F9CE8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EF30D78-C227-6324-7CF1-6971D389AF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1F93668-8424-CFCF-65C9-85FEA4B4DC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332050D-1F24-69D5-36C0-902A21C020F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E67BF34-FF07-CF6D-E2FE-1610556BC1CB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083ACC-B340-4E8C-3CAF-D807E68A38D3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26AAAA-9F9B-FE4B-B495-9183B3D0BEA3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D3EE88-1FB3-B340-B3AD-105ADFF4F888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3DD1BBB-B350-E4BE-A6B5-08F878137CA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ACC256-4197-BC0A-A3C2-F416F19A92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380" y="2513568"/>
            <a:ext cx="7657240" cy="28044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5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_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19065</TotalTime>
  <Words>2355</Words>
  <Application>Microsoft Office PowerPoint</Application>
  <PresentationFormat>Affichage à l'écran (4:3)</PresentationFormat>
  <Paragraphs>422</Paragraphs>
  <Slides>58</Slides>
  <Notes>22</Notes>
  <HiddenSlides>0</HiddenSlides>
  <MMClips>2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28</vt:i4>
      </vt:variant>
      <vt:variant>
        <vt:lpstr>Titres des diapositives</vt:lpstr>
      </vt:variant>
      <vt:variant>
        <vt:i4>58</vt:i4>
      </vt:variant>
    </vt:vector>
  </HeadingPairs>
  <TitlesOfParts>
    <vt:vector size="98" baseType="lpstr">
      <vt:lpstr>Arial</vt:lpstr>
      <vt:lpstr>Arial Rounded MT Bold</vt:lpstr>
      <vt:lpstr>Calibri</vt:lpstr>
      <vt:lpstr>Calibri Light</vt:lpstr>
      <vt:lpstr>Dosis</vt:lpstr>
      <vt:lpstr>Dosis ExtraBold</vt:lpstr>
      <vt:lpstr>Dosis Medium</vt:lpstr>
      <vt:lpstr>Dosis SemiBold</vt:lpstr>
      <vt:lpstr>Microsoft Uighur</vt:lpstr>
      <vt:lpstr>Modern Love</vt:lpstr>
      <vt:lpstr>Noto Sans Symbols</vt:lpstr>
      <vt:lpstr>Wingdings</vt:lpstr>
      <vt:lpstr>Conception personnalisée</vt:lpstr>
      <vt:lpstr>6_Conception personnalisée</vt:lpstr>
      <vt:lpstr>1_Conception personnalisée</vt:lpstr>
      <vt:lpstr>2_Conception personnalisée</vt:lpstr>
      <vt:lpstr>5_Conception personnalisée</vt:lpstr>
      <vt:lpstr>1</vt:lpstr>
      <vt:lpstr>2</vt:lpstr>
      <vt:lpstr>3_Conception personnalisée</vt:lpstr>
      <vt:lpstr>4</vt:lpstr>
      <vt:lpstr>4_Conception personnalisée</vt:lpstr>
      <vt:lpstr>ENSEIGNANT</vt:lpstr>
      <vt:lpstr>Office Theme 2013 - 2022</vt:lpstr>
      <vt:lpstr>1_Office Theme 2013 - 2022</vt:lpstr>
      <vt:lpstr>2_Simple Light</vt:lpstr>
      <vt:lpstr>01- نشاط اعتيادي</vt:lpstr>
      <vt:lpstr>02- معــــــــــجم</vt:lpstr>
      <vt:lpstr>03- استماع وتحدث</vt:lpstr>
      <vt:lpstr>اختتام الحصة</vt:lpstr>
      <vt:lpstr>00_Env-Enseignant</vt:lpstr>
      <vt:lpstr>2_01- نشاط اعتيادي</vt:lpstr>
      <vt:lpstr>1_Env-Enseignant</vt:lpstr>
      <vt:lpstr>5_Env-Apprenant_Tmplt</vt:lpstr>
      <vt:lpstr>2_Env-Apprenant_Tmplt</vt:lpstr>
      <vt:lpstr>3_01- نشاط اعتيادي</vt:lpstr>
      <vt:lpstr>قراءة</vt:lpstr>
      <vt:lpstr>1_اختتام الحصة</vt:lpstr>
      <vt:lpstr>3_04- قراءة/ كتابة</vt:lpstr>
      <vt:lpstr>2_Env-Enseignant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مرحبا بكم. سننطلق في حصة اللغة العربية.</vt:lpstr>
      <vt:lpstr>Présentation PowerPoint</vt:lpstr>
      <vt:lpstr> انشطة اعتيادية</vt:lpstr>
      <vt:lpstr>Présentation PowerPoint</vt:lpstr>
      <vt:lpstr>Présentation PowerPoint</vt:lpstr>
      <vt:lpstr>Présentation PowerPoint</vt:lpstr>
      <vt:lpstr>استمعوا جيدا لقراءتي.</vt:lpstr>
      <vt:lpstr> الآن، من سمع اسمَه يتقدم لقراءة النص مثلي. (3 متعلمين الفئة ج وب)</vt:lpstr>
      <vt:lpstr> قراءة –ح4 </vt:lpstr>
      <vt:lpstr>سنعمل على تعميق  فهمنا للنص. خذوا كراساتكم على الصفحة 10-11 </vt:lpstr>
      <vt:lpstr> اقرؤوا النص قراءة هامسة ، للإجابة عن أسئلة الفهم.  أمامكم 3 دقائق. </vt:lpstr>
      <vt:lpstr>في حدود 3 دقائق؛ في ثنائيات؛ أجيبوا عن أسئلة التمرين رقم 1 ص 13</vt:lpstr>
      <vt:lpstr>أَضع علامة أمام الإجابة الصحيحة    - السؤال الأول:لِماذا شَعَرَ أَنَسٌ بِٱلنَّدَمِ؟</vt:lpstr>
      <vt:lpstr>انتبهوا لتصحيح السؤال الأول.                   - ما هي الجملة في النص  التي تؤكد هذا الجواب ؟</vt:lpstr>
      <vt:lpstr>أَضع علامة أمام الإجابة الصحيحة    - السؤال الثاني:لماذا طَلَبَ ٱلْجَدُّ مِنْ أَنَسٍ أَنْ يَعْتَذِرَ أَمامَ ٱلْجَميعِ؟</vt:lpstr>
      <vt:lpstr>انتبهوا لتصحيح السؤال الثاني.                 - ما هي الجملة في النص  التي تؤكد هذا الجواب ؟</vt:lpstr>
      <vt:lpstr>أَضع علامة أمام الإجابة الصحيحة    - السؤال الثالث:ماذا فَعَلَ ٱلْجُمْهورُ عِنْدَما ٱعْتَذَرَ أَنَسٌ؟</vt:lpstr>
      <vt:lpstr>انتبهوا لتصحيح السؤال الثالث.                - ما هي الجملة في النص  التي تؤكد هذا الجواب ؟</vt:lpstr>
      <vt:lpstr>أَضع علامة أمام الإجابة الصحيحة    - السؤال الرابع :ماذا نَفْهَمُ مِنْ قَوْلِ ٱلْجَدِّ :"فَلَيْسَتْ كُلُّ ٱلدُّروسِ في ٱلْمواقِعِ وَ ٱلْكُتُبِ"</vt:lpstr>
      <vt:lpstr>انتبهوا لتصحيح السؤال الرابع.                   - ما هي الجملة في النص  التي تؤكد هذا الجواب ؟</vt:lpstr>
      <vt:lpstr>بمفردكم الآن أجيبوا عن الأسئلة التالية على الصفحة 13 من كراساتكم.</vt:lpstr>
      <vt:lpstr>السؤال 1:أُحَدِّدُ نَوْعَ ٱلنَّصِّ: مَعْلوماتِيُّ  - أَدَبِيٌّ       كَيْفَ عَرَفْتَ ذَلِكَ؟</vt:lpstr>
      <vt:lpstr>انتبهوا لتصحيح السؤال الأول – من يقرأ؟</vt:lpstr>
      <vt:lpstr> السؤال 2. هَلْ نَجَحَتْ نَصيحَةُ الْجَدِّ وَ تَصالَحَ الصَّديقانِ أَنَسٌ وَ إِيّادٌ؟     أذكر ثلاثة أسباب لذلك.</vt:lpstr>
      <vt:lpstr>انتبهوا لتصحيح السؤال . من يقرأ؟ </vt:lpstr>
      <vt:lpstr> السؤال الثالث :لَوْ كُنْتَ مَكانَ أَنَسٍ ، كَيْفَ سَتَعْتَذِرُ لِإِيّادٍ؟</vt:lpstr>
      <vt:lpstr>انتبهوا لتصحيح السؤال . من يقرأ؟ </vt:lpstr>
      <vt:lpstr> السؤال الرابع  :ما الْمَقْطَعُ الَّذي أَعْجَبَكَ في النَّصِّ؟  لِماذا؟</vt:lpstr>
      <vt:lpstr>بالنسبة لي المقطع الذي أعجبني هو: </vt:lpstr>
      <vt:lpstr>إنتاج كتابي – ح2</vt:lpstr>
      <vt:lpstr>سنواصل التدرب  في هذه الحصة على استعمال إستراتيجية توسيع فكرة . </vt:lpstr>
      <vt:lpstr>ما الخطوات التي يجب اتباعها لتوسيع فكرة؟</vt:lpstr>
      <vt:lpstr>قبل أن نبدأ حصتنا لهذا اليوم ، نصحح أولا الواجب المنزلي.</vt:lpstr>
      <vt:lpstr>من يقدم لنا إجابته ؟</vt:lpstr>
      <vt:lpstr> في ثنائيات ،خذوا كراساتكم على الصفحة رقم 17 و أنجزوا التمرين التالي</vt:lpstr>
      <vt:lpstr>أُوَسِّعُ ٱلْجُمْلَةَ التّالِيَةَ لِأُكَوِّنَ فَِقْرَةً مُسْتَعيناً بِالْأَسْئِلَةِ الْمُرافِقَةِ:</vt:lpstr>
      <vt:lpstr>انتبهوا للتصحيح ، من يجيب عن السؤال الأول؟</vt:lpstr>
      <vt:lpstr>انتبهوا للتصحيح ، من يجيب عن السؤال الثاني؟</vt:lpstr>
      <vt:lpstr>انتبهوا للتصحيح ، من يجيب عن السؤال الثالث؟</vt:lpstr>
      <vt:lpstr>انتبهوا للتصحيح ، من يجيب عن السؤال الرابع؟</vt:lpstr>
      <vt:lpstr>اِنْتَبِهوا الآنَ سَاَتَحَقَّقُ مِنْ سَلامَةِ ٱلْمَعْنى في ٱلْجُمْلَةِ ٱلْمُوَسَّعَةِ</vt:lpstr>
      <vt:lpstr>بمفردكم،وعلى كراساتكم الصفحة رقم 17  أنجزوا التمرين التالي</vt:lpstr>
      <vt:lpstr>أُوَسِّعُ ٱلْجُمْلَةَ التّالِيَةَ لِأُكَوِّنَ فِقْرَةً مُسْتَعيناً بِالْأَسْئِلَةِ الْمُرافِقَةِ:</vt:lpstr>
      <vt:lpstr>انتبهوا للتصحيح ، من يجيب عن السؤال الأول</vt:lpstr>
      <vt:lpstr>انتبهوا للتصحيح ، من يجيب عن السؤال الثاني؟</vt:lpstr>
      <vt:lpstr>انتبهوا للتصحيح ، من يجيب عن السؤال الثالث؟</vt:lpstr>
      <vt:lpstr>انتبهوا للتصحيح ، من يجيب عن السؤال الرابع؟</vt:lpstr>
      <vt:lpstr>انتبهوا للتصحيح ، من يجيب عن السؤال الخامس؟</vt:lpstr>
      <vt:lpstr>اِنْتَبِهوا الآنَ سَاَتَحَقَّقُ مِنْ سَلامَةِ ٱلْمَعْنى في ٱلْجُمْلَةِ ٱلْمُوَسَّعَةِ</vt:lpstr>
      <vt:lpstr>اختــتام الحــصة</vt:lpstr>
      <vt:lpstr>ماذا تعلمتم اليوم؟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LATIFA BAOUAHI</cp:lastModifiedBy>
  <cp:revision>298</cp:revision>
  <dcterms:created xsi:type="dcterms:W3CDTF">2023-09-20T21:35:22Z</dcterms:created>
  <dcterms:modified xsi:type="dcterms:W3CDTF">2025-10-30T12:34:23Z</dcterms:modified>
</cp:coreProperties>
</file>