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1" r:id="rId15"/>
    <p:sldId id="292" r:id="rId16"/>
    <p:sldId id="293" r:id="rId17"/>
    <p:sldId id="294" r:id="rId18"/>
    <p:sldId id="290" r:id="rId19"/>
    <p:sldId id="295" r:id="rId20"/>
    <p:sldId id="299" r:id="rId21"/>
    <p:sldId id="296" r:id="rId22"/>
    <p:sldId id="297" r:id="rId23"/>
    <p:sldId id="298" r:id="rId24"/>
    <p:sldId id="300" r:id="rId25"/>
    <p:sldId id="27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yI7s0mPcfMVIMzYp1tEvgw" hashData="o+Obk+3u1ttYH85Po8YkdznBRX0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73738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8287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13388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34752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11544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8783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88937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36481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57164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93371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71437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72924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20367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84992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18845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65619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10836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8043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154A3E-7CC6-B750-BB92-4764BCB6BA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IN" b="1" dirty="0" smtClean="0">
                <a:ln/>
                <a:solidFill>
                  <a:schemeClr val="accent3"/>
                </a:solidFill>
              </a:rPr>
              <a:t>WATER RESOURCES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  <p:pic>
        <p:nvPicPr>
          <p:cNvPr id="3" name="Picture 2" descr="C:\Users\hp\Downloads\1679233880203.png"/>
          <p:cNvPicPr>
            <a:picLocks noChangeAspect="1" noChangeArrowheads="1"/>
          </p:cNvPicPr>
          <p:nvPr/>
        </p:nvPicPr>
        <p:blipFill>
          <a:blip r:embed="rId2" cstate="print">
            <a:lum bright="-2000"/>
          </a:blip>
          <a:srcRect/>
          <a:stretch>
            <a:fillRect/>
          </a:stretch>
        </p:blipFill>
        <p:spPr bwMode="auto">
          <a:xfrm>
            <a:off x="5410200" y="228600"/>
            <a:ext cx="114300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6470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/>
              <a:t> Develop waterways and fishing </a:t>
            </a:r>
          </a:p>
          <a:p>
            <a:pPr>
              <a:buNone/>
            </a:pPr>
            <a:r>
              <a:rPr lang="en-US" sz="3200" b="1" dirty="0" smtClean="0"/>
              <a:t> Recreation facility </a:t>
            </a:r>
          </a:p>
          <a:p>
            <a:pPr>
              <a:buNone/>
            </a:pPr>
            <a:r>
              <a:rPr lang="en-US" sz="3200" b="1" dirty="0" smtClean="0"/>
              <a:t> Domestic purpose and industrial purpose </a:t>
            </a:r>
          </a:p>
          <a:p>
            <a:pPr>
              <a:buNone/>
            </a:pPr>
            <a:r>
              <a:rPr lang="en-US" sz="3200" b="1" dirty="0" smtClean="0"/>
              <a:t> </a:t>
            </a:r>
            <a:r>
              <a:rPr lang="en-US" sz="3200" b="1" dirty="0" err="1" smtClean="0"/>
              <a:t>Afforestation</a:t>
            </a:r>
            <a:r>
              <a:rPr lang="en-US" sz="3200" b="1" dirty="0" smtClean="0"/>
              <a:t> </a:t>
            </a:r>
          </a:p>
          <a:p>
            <a:pPr>
              <a:buNone/>
            </a:pPr>
            <a:endParaRPr lang="en-US" sz="3200" dirty="0"/>
          </a:p>
        </p:txBody>
      </p:sp>
      <p:pic>
        <p:nvPicPr>
          <p:cNvPr id="4" name="Picture 3" descr="C:\Users\hp\Downloads\1679233880203.png"/>
          <p:cNvPicPr>
            <a:picLocks noChangeAspect="1" noChangeArrowheads="1"/>
          </p:cNvPicPr>
          <p:nvPr/>
        </p:nvPicPr>
        <p:blipFill>
          <a:blip r:embed="rId2" cstate="print">
            <a:lum bright="-2000"/>
          </a:blip>
          <a:srcRect/>
          <a:stretch>
            <a:fillRect/>
          </a:stretch>
        </p:blipFill>
        <p:spPr bwMode="auto">
          <a:xfrm>
            <a:off x="10439400" y="5105400"/>
            <a:ext cx="10668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Damodar</a:t>
            </a:r>
            <a:r>
              <a:rPr lang="en-US" b="1" dirty="0" smtClean="0"/>
              <a:t> river valley project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 The first river valley project of India. </a:t>
            </a:r>
          </a:p>
          <a:p>
            <a:pPr>
              <a:buNone/>
            </a:pPr>
            <a:r>
              <a:rPr lang="en-US" sz="3200" b="1" dirty="0" smtClean="0"/>
              <a:t> River </a:t>
            </a:r>
            <a:r>
              <a:rPr lang="en-US" sz="3200" b="1" dirty="0" err="1" smtClean="0"/>
              <a:t>Damodar</a:t>
            </a:r>
            <a:r>
              <a:rPr lang="en-US" sz="3200" b="1" dirty="0" smtClean="0"/>
              <a:t> is called sorrow of Bengal because of causing flood damage to crops human settlements </a:t>
            </a:r>
          </a:p>
          <a:p>
            <a:pPr>
              <a:buNone/>
            </a:pPr>
            <a:r>
              <a:rPr lang="en-US" sz="3200" b="1" dirty="0" smtClean="0"/>
              <a:t> It is constructed to control the flood </a:t>
            </a:r>
          </a:p>
          <a:p>
            <a:pPr>
              <a:buNone/>
            </a:pPr>
            <a:endParaRPr lang="en-US" sz="3200" b="1" dirty="0"/>
          </a:p>
        </p:txBody>
      </p:sp>
      <p:pic>
        <p:nvPicPr>
          <p:cNvPr id="4" name="Picture 3" descr="C:\Users\hp\Downloads\1679233880203.png"/>
          <p:cNvPicPr>
            <a:picLocks noChangeAspect="1" noChangeArrowheads="1"/>
          </p:cNvPicPr>
          <p:nvPr/>
        </p:nvPicPr>
        <p:blipFill>
          <a:blip r:embed="rId2" cstate="print">
            <a:lum bright="-2000"/>
          </a:blip>
          <a:srcRect/>
          <a:stretch>
            <a:fillRect/>
          </a:stretch>
        </p:blipFill>
        <p:spPr bwMode="auto">
          <a:xfrm>
            <a:off x="10439400" y="5105400"/>
            <a:ext cx="10668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 The project jointly undertaken by Bihar and West Bengal </a:t>
            </a:r>
          </a:p>
          <a:p>
            <a:pPr>
              <a:buNone/>
            </a:pPr>
            <a:r>
              <a:rPr lang="en-US" sz="3200" b="1" dirty="0" smtClean="0"/>
              <a:t> There are four Dams at </a:t>
            </a:r>
            <a:r>
              <a:rPr lang="en-US" sz="3200" b="1" dirty="0" err="1" smtClean="0"/>
              <a:t>Tilaiya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Konar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Maithon</a:t>
            </a:r>
            <a:r>
              <a:rPr lang="en-US" sz="3200" b="1" dirty="0" smtClean="0"/>
              <a:t> and </a:t>
            </a:r>
            <a:r>
              <a:rPr lang="en-US" sz="3200" b="1" dirty="0" err="1" smtClean="0"/>
              <a:t>panchayat</a:t>
            </a:r>
            <a:r>
              <a:rPr lang="en-US" sz="3200" b="1" dirty="0" smtClean="0"/>
              <a:t>. There are three thermal power stations at </a:t>
            </a:r>
            <a:r>
              <a:rPr lang="en-US" sz="3200" b="1" dirty="0" err="1" smtClean="0"/>
              <a:t>Bokaro</a:t>
            </a:r>
            <a:r>
              <a:rPr lang="en-US" sz="3200" b="1" dirty="0" smtClean="0"/>
              <a:t> Durgapur </a:t>
            </a:r>
            <a:r>
              <a:rPr lang="en-US" sz="3200" b="1" dirty="0" err="1" smtClean="0"/>
              <a:t>Chandrapur</a:t>
            </a:r>
            <a:r>
              <a:rPr lang="en-US" sz="3200" b="1" dirty="0" smtClean="0"/>
              <a:t> </a:t>
            </a:r>
          </a:p>
          <a:p>
            <a:pPr>
              <a:buNone/>
            </a:pP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Bhakra</a:t>
            </a:r>
            <a:r>
              <a:rPr lang="en-US" b="1" dirty="0" smtClean="0"/>
              <a:t> </a:t>
            </a:r>
            <a:r>
              <a:rPr lang="en-US" b="1" dirty="0" err="1" smtClean="0"/>
              <a:t>Nangal</a:t>
            </a:r>
            <a:r>
              <a:rPr lang="en-US" b="1" dirty="0" smtClean="0"/>
              <a:t> project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 It is the joint venture of Punjab Haryana </a:t>
            </a:r>
            <a:r>
              <a:rPr lang="en-US" sz="3200" b="1" dirty="0" err="1" smtClean="0"/>
              <a:t>Rajasthan.it</a:t>
            </a:r>
            <a:r>
              <a:rPr lang="en-US" sz="3200" b="1" dirty="0" smtClean="0"/>
              <a:t> is built across the river </a:t>
            </a:r>
            <a:r>
              <a:rPr lang="en-US" sz="3200" b="1" dirty="0" err="1" smtClean="0"/>
              <a:t>Nangal</a:t>
            </a:r>
            <a:r>
              <a:rPr lang="en-US" sz="3200" b="1" dirty="0" smtClean="0"/>
              <a:t> </a:t>
            </a:r>
          </a:p>
          <a:p>
            <a:pPr>
              <a:buNone/>
            </a:pPr>
            <a:r>
              <a:rPr lang="en-US" sz="3200" b="1" dirty="0" smtClean="0"/>
              <a:t> Flood control is the main objective of this project </a:t>
            </a:r>
          </a:p>
          <a:p>
            <a:pPr>
              <a:buNone/>
            </a:pPr>
            <a:r>
              <a:rPr lang="en-US" sz="3200" b="1" dirty="0" smtClean="0"/>
              <a:t> 226 meter height it is the highest dam in India </a:t>
            </a:r>
          </a:p>
          <a:p>
            <a:pPr>
              <a:buNone/>
            </a:pPr>
            <a:r>
              <a:rPr lang="en-US" sz="3200" b="1" dirty="0" smtClean="0"/>
              <a:t> </a:t>
            </a:r>
            <a:r>
              <a:rPr lang="en-US" sz="3200" b="1" dirty="0" err="1" smtClean="0"/>
              <a:t>Govinda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Sagara</a:t>
            </a:r>
            <a:r>
              <a:rPr lang="en-US" sz="3200" b="1" dirty="0" smtClean="0"/>
              <a:t> is the reservoir </a:t>
            </a:r>
          </a:p>
          <a:p>
            <a:pPr>
              <a:buNone/>
            </a:pPr>
            <a:endParaRPr lang="en-US" sz="3200" b="1" dirty="0"/>
          </a:p>
        </p:txBody>
      </p:sp>
      <p:pic>
        <p:nvPicPr>
          <p:cNvPr id="4" name="Picture 3" descr="C:\Users\hp\Downloads\1679233880203.png"/>
          <p:cNvPicPr>
            <a:picLocks noChangeAspect="1" noChangeArrowheads="1"/>
          </p:cNvPicPr>
          <p:nvPr/>
        </p:nvPicPr>
        <p:blipFill>
          <a:blip r:embed="rId2" cstate="print">
            <a:lum bright="-2000"/>
          </a:blip>
          <a:srcRect/>
          <a:stretch>
            <a:fillRect/>
          </a:stretch>
        </p:blipFill>
        <p:spPr bwMode="auto">
          <a:xfrm>
            <a:off x="10439400" y="5105400"/>
            <a:ext cx="10668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38200" y="533400"/>
            <a:ext cx="9601196" cy="1303867"/>
          </a:xfrm>
        </p:spPr>
        <p:txBody>
          <a:bodyPr/>
          <a:lstStyle/>
          <a:p>
            <a:r>
              <a:rPr lang="en-US" b="1" dirty="0" err="1" smtClean="0"/>
              <a:t>Hirakud</a:t>
            </a:r>
            <a:r>
              <a:rPr lang="en-US" b="1" dirty="0" smtClean="0"/>
              <a:t> project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 it is built across the river Mahanadi at </a:t>
            </a:r>
            <a:r>
              <a:rPr lang="en-US" sz="3200" b="1" dirty="0" err="1" smtClean="0"/>
              <a:t>Hirakud</a:t>
            </a:r>
            <a:r>
              <a:rPr lang="en-US" sz="3200" b="1" dirty="0" smtClean="0"/>
              <a:t> Orissa </a:t>
            </a:r>
          </a:p>
          <a:p>
            <a:pPr>
              <a:buNone/>
            </a:pPr>
            <a:r>
              <a:rPr lang="en-US" sz="3200" b="1" dirty="0" smtClean="0"/>
              <a:t> It is the longest dam in India </a:t>
            </a:r>
          </a:p>
          <a:p>
            <a:pPr>
              <a:buNone/>
            </a:pPr>
            <a:r>
              <a:rPr lang="en-US" sz="3200" b="1" dirty="0" smtClean="0"/>
              <a:t> flood control and irrigation are the main objectives </a:t>
            </a:r>
          </a:p>
          <a:p>
            <a:pPr>
              <a:buNone/>
            </a:pPr>
            <a:r>
              <a:rPr lang="en-US" sz="3200" b="1" dirty="0" smtClean="0"/>
              <a:t> Mahanadi is called sorrow of Orissa </a:t>
            </a:r>
          </a:p>
          <a:p>
            <a:pPr>
              <a:buNone/>
            </a:pPr>
            <a:endParaRPr lang="en-US" sz="3200" b="1" dirty="0"/>
          </a:p>
        </p:txBody>
      </p:sp>
      <p:pic>
        <p:nvPicPr>
          <p:cNvPr id="1027" name="Picture 3" descr="C:\Users\hp\AppData\Local\Microsoft\Windows\INetCache\IE\ZWAX6X1C\hirakud_dam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685800"/>
            <a:ext cx="54102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8915396" cy="1303867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Tungabhadra project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 It is the joint venture of Karnataka and Andhra Pradesh </a:t>
            </a:r>
          </a:p>
          <a:p>
            <a:pPr>
              <a:buNone/>
            </a:pPr>
            <a:r>
              <a:rPr lang="en-US" sz="3200" b="1" dirty="0" smtClean="0"/>
              <a:t> Constructed across river Tungabhadra at </a:t>
            </a:r>
            <a:r>
              <a:rPr lang="en-US" sz="3200" b="1" dirty="0" err="1" smtClean="0"/>
              <a:t>Malappuram</a:t>
            </a:r>
            <a:r>
              <a:rPr lang="en-US" sz="3200" b="1" dirty="0" smtClean="0"/>
              <a:t> Hospital </a:t>
            </a:r>
          </a:p>
          <a:p>
            <a:pPr>
              <a:buNone/>
            </a:pPr>
            <a:r>
              <a:rPr lang="en-US" sz="3200" b="1" dirty="0" smtClean="0"/>
              <a:t> Pampa </a:t>
            </a:r>
            <a:r>
              <a:rPr lang="en-US" sz="3200" b="1" dirty="0" err="1" smtClean="0"/>
              <a:t>Sagara</a:t>
            </a:r>
            <a:r>
              <a:rPr lang="en-US" sz="3200" b="1" dirty="0" smtClean="0"/>
              <a:t> is the reservoir </a:t>
            </a:r>
          </a:p>
          <a:p>
            <a:pPr>
              <a:buNone/>
            </a:pPr>
            <a:endParaRPr lang="en-US" sz="3200" b="1" dirty="0"/>
          </a:p>
        </p:txBody>
      </p:sp>
      <p:pic>
        <p:nvPicPr>
          <p:cNvPr id="4" name="Picture 2" descr="C:\Users\hp\AppData\Local\Microsoft\Windows\INetCache\IE\3YV9JXY0\800px-Tungabadra_dam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609600"/>
            <a:ext cx="4267200" cy="2115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C:\Users\hp\Downloads\1679233880203.png"/>
          <p:cNvPicPr>
            <a:picLocks noChangeAspect="1" noChangeArrowheads="1"/>
          </p:cNvPicPr>
          <p:nvPr/>
        </p:nvPicPr>
        <p:blipFill>
          <a:blip r:embed="rId3" cstate="print">
            <a:lum bright="-2000"/>
          </a:blip>
          <a:srcRect/>
          <a:stretch>
            <a:fillRect/>
          </a:stretch>
        </p:blipFill>
        <p:spPr bwMode="auto">
          <a:xfrm>
            <a:off x="10439400" y="5105400"/>
            <a:ext cx="10668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95400" y="609600"/>
            <a:ext cx="9601196" cy="1303867"/>
          </a:xfrm>
        </p:spPr>
        <p:txBody>
          <a:bodyPr/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Upper Krishna project 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 the biggest river valley project in North Karnataka it is constructed across Krishna river </a:t>
            </a:r>
          </a:p>
          <a:p>
            <a:pPr>
              <a:buNone/>
            </a:pPr>
            <a:r>
              <a:rPr lang="en-US" sz="3200" b="1" dirty="0" smtClean="0"/>
              <a:t> There are two dams constructed </a:t>
            </a:r>
            <a:r>
              <a:rPr lang="en-US" sz="3200" b="1" dirty="0" err="1" smtClean="0"/>
              <a:t>Alamatti</a:t>
            </a:r>
            <a:r>
              <a:rPr lang="en-US" sz="3200" b="1" dirty="0" smtClean="0"/>
              <a:t> and </a:t>
            </a:r>
            <a:r>
              <a:rPr lang="en-US" sz="3200" b="1" dirty="0" err="1" smtClean="0"/>
              <a:t>Narayanpur</a:t>
            </a:r>
            <a:r>
              <a:rPr lang="en-US" sz="3200" b="1" dirty="0" smtClean="0"/>
              <a:t> </a:t>
            </a:r>
          </a:p>
          <a:p>
            <a:pPr>
              <a:buNone/>
            </a:pPr>
            <a:r>
              <a:rPr lang="en-US" sz="3200" b="1" dirty="0" smtClean="0"/>
              <a:t> </a:t>
            </a:r>
            <a:r>
              <a:rPr lang="en-US" sz="3200" b="1" dirty="0" err="1" smtClean="0"/>
              <a:t>Bagalkot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vijayapur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Yadgir</a:t>
            </a:r>
            <a:r>
              <a:rPr lang="en-US" sz="3200" b="1" dirty="0" smtClean="0"/>
              <a:t> are benefited districts </a:t>
            </a:r>
          </a:p>
          <a:p>
            <a:pPr>
              <a:buNone/>
            </a:pPr>
            <a:endParaRPr lang="en-US" sz="3200" b="1" dirty="0"/>
          </a:p>
        </p:txBody>
      </p:sp>
      <p:pic>
        <p:nvPicPr>
          <p:cNvPr id="3075" name="Picture 3" descr="C:\Users\hp\AppData\Local\Microsoft\Windows\INetCache\IE\ND01VH0J\400px-Alamatti_dam-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685800"/>
            <a:ext cx="4368800" cy="2533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Kosi</a:t>
            </a:r>
            <a:r>
              <a:rPr lang="en-US" b="1" dirty="0" smtClean="0">
                <a:solidFill>
                  <a:srgbClr val="FF0000"/>
                </a:solidFill>
              </a:rPr>
              <a:t> project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05000"/>
            <a:ext cx="9601196" cy="3318936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 It is the International project and joint venture of India and Nepal </a:t>
            </a:r>
          </a:p>
          <a:p>
            <a:pPr>
              <a:buNone/>
            </a:pPr>
            <a:r>
              <a:rPr lang="en-US" sz="3200" b="1" dirty="0" smtClean="0"/>
              <a:t> this project is constructed across river </a:t>
            </a:r>
            <a:r>
              <a:rPr lang="en-US" sz="3200" b="1" dirty="0" err="1" smtClean="0"/>
              <a:t>Kosi</a:t>
            </a:r>
            <a:r>
              <a:rPr lang="en-US" sz="3200" b="1" dirty="0" smtClean="0"/>
              <a:t> in Hanuman Nagar Nepal </a:t>
            </a:r>
          </a:p>
          <a:p>
            <a:pPr>
              <a:buNone/>
            </a:pPr>
            <a:r>
              <a:rPr lang="en-US" sz="3200" b="1" dirty="0" smtClean="0"/>
              <a:t> Irrigation and flood control are the main objectives. </a:t>
            </a:r>
          </a:p>
          <a:p>
            <a:pPr>
              <a:buNone/>
            </a:pPr>
            <a:r>
              <a:rPr lang="en-US" sz="3200" b="1" dirty="0" smtClean="0"/>
              <a:t> </a:t>
            </a:r>
            <a:r>
              <a:rPr lang="en-US" sz="3200" b="1" dirty="0" err="1" smtClean="0"/>
              <a:t>Kosi</a:t>
            </a:r>
            <a:r>
              <a:rPr lang="en-US" sz="3200" b="1" dirty="0" smtClean="0"/>
              <a:t> is called sorrow of Bihar </a:t>
            </a:r>
          </a:p>
          <a:p>
            <a:pPr>
              <a:buNone/>
            </a:pP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Narmada valley project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828800"/>
            <a:ext cx="9601196" cy="3318936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 The dam is constructed between Gujarat and Madhya Pradesh </a:t>
            </a:r>
          </a:p>
          <a:p>
            <a:pPr>
              <a:buNone/>
            </a:pPr>
            <a:r>
              <a:rPr lang="en-US" sz="3200" b="1" dirty="0" smtClean="0"/>
              <a:t> This project is entangled with many controversies right from its inception. </a:t>
            </a:r>
          </a:p>
          <a:p>
            <a:pPr>
              <a:buNone/>
            </a:pPr>
            <a:r>
              <a:rPr lang="en-US" sz="3200" b="1" dirty="0" smtClean="0"/>
              <a:t> This project provides irrigation facility and hydroelectric power to North Gujarat Rajasthan and Maharashtra </a:t>
            </a:r>
          </a:p>
          <a:p>
            <a:pPr>
              <a:buNone/>
            </a:pP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</a:t>
            </a:r>
            <a:r>
              <a:rPr lang="en-US" b="1" dirty="0" err="1" smtClean="0"/>
              <a:t>Nagarjuna</a:t>
            </a:r>
            <a:r>
              <a:rPr lang="en-US" b="1" dirty="0" smtClean="0"/>
              <a:t> </a:t>
            </a:r>
            <a:r>
              <a:rPr lang="en-US" b="1" dirty="0" err="1" smtClean="0"/>
              <a:t>Sagar</a:t>
            </a:r>
            <a:r>
              <a:rPr lang="en-US" b="1" dirty="0" smtClean="0"/>
              <a:t> project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 it is built across river Krishna at </a:t>
            </a:r>
            <a:r>
              <a:rPr lang="en-US" sz="3200" b="1" dirty="0" err="1" smtClean="0"/>
              <a:t>Nagarjunakonda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Telangana</a:t>
            </a:r>
            <a:r>
              <a:rPr lang="en-US" sz="3200" b="1" dirty="0" smtClean="0"/>
              <a:t> </a:t>
            </a:r>
          </a:p>
          <a:p>
            <a:pPr>
              <a:buNone/>
            </a:pPr>
            <a:r>
              <a:rPr lang="en-US" sz="3200" b="1" dirty="0" smtClean="0"/>
              <a:t> irrigation and power generation are the main objectives of this project. </a:t>
            </a:r>
          </a:p>
          <a:p>
            <a:pPr>
              <a:buNone/>
            </a:pPr>
            <a:endParaRPr lang="en-US" sz="3200" b="1" dirty="0"/>
          </a:p>
        </p:txBody>
      </p:sp>
      <p:pic>
        <p:nvPicPr>
          <p:cNvPr id="4" name="Picture 3" descr="C:\Users\hp\Downloads\1679233880203.png"/>
          <p:cNvPicPr>
            <a:picLocks noChangeAspect="1" noChangeArrowheads="1"/>
          </p:cNvPicPr>
          <p:nvPr/>
        </p:nvPicPr>
        <p:blipFill>
          <a:blip r:embed="rId2" cstate="print">
            <a:lum bright="-2000"/>
          </a:blip>
          <a:srcRect/>
          <a:stretch>
            <a:fillRect/>
          </a:stretch>
        </p:blipFill>
        <p:spPr bwMode="auto">
          <a:xfrm>
            <a:off x="10439400" y="5105400"/>
            <a:ext cx="10668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BADEEA-FF1B-79AD-2012-7C9FC7FFC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In this chapter we will study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EC8495E-959D-8043-E435-82EE11247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Importance of water</a:t>
            </a:r>
          </a:p>
          <a:p>
            <a:r>
              <a:rPr lang="en-US" sz="3200" b="1" dirty="0" smtClean="0"/>
              <a:t>Types of irrigation</a:t>
            </a:r>
          </a:p>
          <a:p>
            <a:r>
              <a:rPr lang="en-US" sz="3200" b="1" dirty="0" smtClean="0"/>
              <a:t>Multi purpose river valley projects</a:t>
            </a:r>
          </a:p>
          <a:p>
            <a:r>
              <a:rPr lang="en-US" sz="3200" b="1" dirty="0" smtClean="0"/>
              <a:t>National power grids</a:t>
            </a:r>
          </a:p>
          <a:p>
            <a:r>
              <a:rPr lang="en-US" sz="3200" b="1" dirty="0" smtClean="0"/>
              <a:t>Rain harvesting tech </a:t>
            </a:r>
          </a:p>
          <a:p>
            <a:endParaRPr lang="en-US" sz="3200" b="1" dirty="0" smtClean="0"/>
          </a:p>
        </p:txBody>
      </p:sp>
      <p:pic>
        <p:nvPicPr>
          <p:cNvPr id="4" name="Picture 3" descr="C:\Users\hp\Downloads\1679233880203.png"/>
          <p:cNvPicPr>
            <a:picLocks noChangeAspect="1" noChangeArrowheads="1"/>
          </p:cNvPicPr>
          <p:nvPr/>
        </p:nvPicPr>
        <p:blipFill>
          <a:blip r:embed="rId2" cstate="print">
            <a:lum bright="-2000"/>
          </a:blip>
          <a:srcRect/>
          <a:stretch>
            <a:fillRect/>
          </a:stretch>
        </p:blipFill>
        <p:spPr bwMode="auto">
          <a:xfrm>
            <a:off x="10439400" y="5105400"/>
            <a:ext cx="1066800" cy="106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9971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57200"/>
            <a:ext cx="5525819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Users\hp\Downloads\1679233880203.png"/>
          <p:cNvPicPr>
            <a:picLocks noChangeAspect="1" noChangeArrowheads="1"/>
          </p:cNvPicPr>
          <p:nvPr/>
        </p:nvPicPr>
        <p:blipFill>
          <a:blip r:embed="rId3" cstate="print">
            <a:lum bright="-2000"/>
          </a:blip>
          <a:srcRect/>
          <a:stretch>
            <a:fillRect/>
          </a:stretch>
        </p:blipFill>
        <p:spPr bwMode="auto">
          <a:xfrm>
            <a:off x="10439400" y="5105400"/>
            <a:ext cx="10668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India's major hydroelectric power projects 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752600"/>
            <a:ext cx="9601196" cy="3318936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r>
              <a:rPr lang="en-US" sz="2800" b="1" dirty="0" smtClean="0"/>
              <a:t> Karnataka- </a:t>
            </a:r>
            <a:r>
              <a:rPr lang="en-US" sz="2800" b="1" dirty="0" err="1" smtClean="0"/>
              <a:t>shivanasamudra</a:t>
            </a:r>
            <a:r>
              <a:rPr lang="en-US" sz="2800" b="1" dirty="0" smtClean="0"/>
              <a:t> and Kali </a:t>
            </a:r>
          </a:p>
          <a:p>
            <a:pPr>
              <a:buNone/>
            </a:pPr>
            <a:r>
              <a:rPr lang="en-US" sz="2800" b="1" dirty="0" smtClean="0"/>
              <a:t> Andhra Pradesh-</a:t>
            </a:r>
            <a:r>
              <a:rPr lang="en-US" sz="2800" b="1" dirty="0" err="1" smtClean="0"/>
              <a:t>nagarjun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Sagar</a:t>
            </a:r>
            <a:r>
              <a:rPr lang="en-US" sz="2800" b="1" dirty="0" smtClean="0"/>
              <a:t> Sri </a:t>
            </a:r>
            <a:r>
              <a:rPr lang="en-US" sz="2800" b="1" dirty="0" err="1" smtClean="0"/>
              <a:t>sailam</a:t>
            </a:r>
            <a:r>
              <a:rPr lang="en-US" sz="2800" b="1" dirty="0" smtClean="0"/>
              <a:t> </a:t>
            </a:r>
          </a:p>
          <a:p>
            <a:pPr>
              <a:buNone/>
            </a:pPr>
            <a:r>
              <a:rPr lang="en-US" sz="2800" b="1" dirty="0" smtClean="0"/>
              <a:t> Madhya Pradesh-</a:t>
            </a:r>
            <a:r>
              <a:rPr lang="en-US" sz="2800" b="1" dirty="0" err="1" smtClean="0"/>
              <a:t>banasagar</a:t>
            </a:r>
            <a:r>
              <a:rPr lang="en-US" sz="2800" b="1" dirty="0" smtClean="0"/>
              <a:t> </a:t>
            </a:r>
          </a:p>
          <a:p>
            <a:pPr>
              <a:buNone/>
            </a:pPr>
            <a:r>
              <a:rPr lang="en-US" sz="2800" b="1" dirty="0" smtClean="0"/>
              <a:t> Maharashtra-Tata hydroelectric power project </a:t>
            </a:r>
          </a:p>
          <a:p>
            <a:pPr>
              <a:buNone/>
            </a:pPr>
            <a:r>
              <a:rPr lang="en-US" sz="2800" b="1" dirty="0" smtClean="0"/>
              <a:t> Orissa -</a:t>
            </a:r>
            <a:r>
              <a:rPr lang="en-US" sz="2800" b="1" dirty="0" err="1" smtClean="0"/>
              <a:t>Hirakud</a:t>
            </a:r>
            <a:r>
              <a:rPr lang="en-US" sz="2800" b="1" dirty="0" smtClean="0"/>
              <a:t> project </a:t>
            </a:r>
          </a:p>
          <a:p>
            <a:pPr>
              <a:buNone/>
            </a:pPr>
            <a:r>
              <a:rPr lang="en-US" sz="2800" b="1" dirty="0" smtClean="0"/>
              <a:t> Bihar-</a:t>
            </a:r>
            <a:r>
              <a:rPr lang="en-US" sz="2800" b="1" dirty="0" err="1" smtClean="0"/>
              <a:t>Kosi</a:t>
            </a:r>
            <a:r>
              <a:rPr lang="en-US" sz="2800" b="1" dirty="0" smtClean="0"/>
              <a:t> project </a:t>
            </a:r>
          </a:p>
          <a:p>
            <a:pPr>
              <a:buNone/>
            </a:pPr>
            <a:r>
              <a:rPr lang="en-US" sz="2800" b="1" dirty="0" smtClean="0"/>
              <a:t> Gujarat-</a:t>
            </a:r>
            <a:r>
              <a:rPr lang="en-US" sz="2800" b="1" dirty="0" err="1" smtClean="0"/>
              <a:t>kakrapara</a:t>
            </a:r>
            <a:r>
              <a:rPr lang="en-US" sz="2800" b="1" dirty="0" smtClean="0"/>
              <a:t> project and </a:t>
            </a:r>
            <a:r>
              <a:rPr lang="en-US" sz="2800" b="1" dirty="0" err="1" smtClean="0"/>
              <a:t>Kadana</a:t>
            </a:r>
            <a:r>
              <a:rPr lang="en-US" sz="2800" b="1" dirty="0" smtClean="0"/>
              <a:t> </a:t>
            </a:r>
          </a:p>
          <a:p>
            <a:pPr>
              <a:buNone/>
            </a:pPr>
            <a:endParaRPr lang="en-US" sz="2800" b="1" dirty="0"/>
          </a:p>
        </p:txBody>
      </p:sp>
      <p:pic>
        <p:nvPicPr>
          <p:cNvPr id="4" name="Picture 3" descr="C:\Users\hp\Downloads\1679233880203.png"/>
          <p:cNvPicPr>
            <a:picLocks noChangeAspect="1" noChangeArrowheads="1"/>
          </p:cNvPicPr>
          <p:nvPr/>
        </p:nvPicPr>
        <p:blipFill>
          <a:blip r:embed="rId2" cstate="print">
            <a:lum bright="-2000"/>
          </a:blip>
          <a:srcRect/>
          <a:stretch>
            <a:fillRect/>
          </a:stretch>
        </p:blipFill>
        <p:spPr bwMode="auto">
          <a:xfrm>
            <a:off x="10439400" y="5105400"/>
            <a:ext cx="10668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7010400" cy="1371599"/>
          </a:xfrm>
        </p:spPr>
        <p:txBody>
          <a:bodyPr/>
          <a:lstStyle/>
          <a:p>
            <a:r>
              <a:rPr lang="en-US" b="1" dirty="0" smtClean="0"/>
              <a:t>National Power grid: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 It's generates power from various sources </a:t>
            </a:r>
          </a:p>
          <a:p>
            <a:pPr>
              <a:buNone/>
            </a:pPr>
            <a:r>
              <a:rPr lang="en-US" sz="3200" b="1" dirty="0" smtClean="0"/>
              <a:t> To supply power from surplus States to deficit States a national power grid is established </a:t>
            </a:r>
          </a:p>
          <a:p>
            <a:pPr>
              <a:buNone/>
            </a:pPr>
            <a:r>
              <a:rPr lang="en-US" sz="3200" b="1" dirty="0" smtClean="0"/>
              <a:t> Excess power from any state can be supplied to any other power deficit state </a:t>
            </a:r>
          </a:p>
          <a:p>
            <a:pPr>
              <a:buNone/>
            </a:pPr>
            <a:endParaRPr lang="en-US" sz="3200" b="1" dirty="0"/>
          </a:p>
        </p:txBody>
      </p:sp>
      <p:pic>
        <p:nvPicPr>
          <p:cNvPr id="1026" name="Picture 2" descr="C:\Users\hp\AppData\Local\Microsoft\Windows\INetCache\IE\ND01VH0J\041118-12-Electric-Grid-Russia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685800"/>
            <a:ext cx="4292600" cy="2610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0"/>
            <a:ext cx="8305800" cy="838201"/>
          </a:xfrm>
        </p:spPr>
        <p:txBody>
          <a:bodyPr>
            <a:normAutofit fontScale="90000"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Rainwater harvesting </a:t>
            </a:r>
            <a:b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133600" y="990600"/>
            <a:ext cx="865948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 smtClean="0"/>
          </a:p>
          <a:p>
            <a:r>
              <a:rPr lang="en-US" sz="2800" b="1" dirty="0" smtClean="0"/>
              <a:t>“Collection of rainwater is called rainwater harvesting” </a:t>
            </a:r>
          </a:p>
          <a:p>
            <a:endParaRPr lang="en-US" sz="2800" b="1" dirty="0"/>
          </a:p>
        </p:txBody>
      </p:sp>
      <p:pic>
        <p:nvPicPr>
          <p:cNvPr id="2050" name="Picture 2" descr="C:\Users\hp\AppData\Local\Microsoft\Windows\INetCache\IE\8V6VLVQE\Simple_Diagram_to_show_Rainwater_Harvesting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913509"/>
            <a:ext cx="6248400" cy="4398170"/>
          </a:xfrm>
          <a:prstGeom prst="rect">
            <a:avLst/>
          </a:prstGeom>
          <a:noFill/>
        </p:spPr>
      </p:pic>
      <p:pic>
        <p:nvPicPr>
          <p:cNvPr id="6" name="Picture 5" descr="C:\Users\hp\Downloads\1679233880203.png"/>
          <p:cNvPicPr>
            <a:picLocks noChangeAspect="1" noChangeArrowheads="1"/>
          </p:cNvPicPr>
          <p:nvPr/>
        </p:nvPicPr>
        <p:blipFill>
          <a:blip r:embed="rId3" cstate="print">
            <a:lum bright="-2000"/>
          </a:blip>
          <a:srcRect/>
          <a:stretch>
            <a:fillRect/>
          </a:stretch>
        </p:blipFill>
        <p:spPr bwMode="auto">
          <a:xfrm>
            <a:off x="10439400" y="5105400"/>
            <a:ext cx="10668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/>
              <a:t>There are two types of rainwater harvesting. </a:t>
            </a:r>
          </a:p>
          <a:p>
            <a:pPr>
              <a:buNone/>
            </a:pPr>
            <a:r>
              <a:rPr lang="en-US" sz="3200" b="1" dirty="0" smtClean="0"/>
              <a:t>1. Collection of water at the place of rainfall </a:t>
            </a:r>
          </a:p>
          <a:p>
            <a:pPr>
              <a:buNone/>
            </a:pPr>
            <a:r>
              <a:rPr lang="en-US" sz="3200" b="1" dirty="0" smtClean="0"/>
              <a:t>2. Collection of flowing rainwater </a:t>
            </a:r>
          </a:p>
          <a:p>
            <a:pPr>
              <a:buNone/>
            </a:pPr>
            <a:r>
              <a:rPr lang="en-US" sz="3200" b="1" dirty="0" smtClean="0"/>
              <a:t> It reduce the dependent on public water supply </a:t>
            </a:r>
          </a:p>
          <a:p>
            <a:pPr>
              <a:buNone/>
            </a:pPr>
            <a:r>
              <a:rPr lang="en-US" sz="3200" b="1" dirty="0" smtClean="0"/>
              <a:t> Increase of groundwater table </a:t>
            </a:r>
          </a:p>
          <a:p>
            <a:pPr>
              <a:buNone/>
            </a:pPr>
            <a:endParaRPr lang="en-US" sz="3200" dirty="0"/>
          </a:p>
        </p:txBody>
      </p:sp>
      <p:pic>
        <p:nvPicPr>
          <p:cNvPr id="4" name="Picture 3" descr="C:\Users\hp\Downloads\1679233880203.png"/>
          <p:cNvPicPr>
            <a:picLocks noChangeAspect="1" noChangeArrowheads="1"/>
          </p:cNvPicPr>
          <p:nvPr/>
        </p:nvPicPr>
        <p:blipFill>
          <a:blip r:embed="rId2" cstate="print">
            <a:lum bright="-2000"/>
          </a:blip>
          <a:srcRect/>
          <a:stretch>
            <a:fillRect/>
          </a:stretch>
        </p:blipFill>
        <p:spPr bwMode="auto">
          <a:xfrm>
            <a:off x="10439400" y="5105400"/>
            <a:ext cx="1066800" cy="106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143000"/>
            <a:ext cx="9601196" cy="1303867"/>
          </a:xfrm>
        </p:spPr>
        <p:txBody>
          <a:bodyPr/>
          <a:lstStyle/>
          <a:p>
            <a:r>
              <a:rPr lang="en-US" b="1" dirty="0" smtClean="0"/>
              <a:t>Thank you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C8A4702B-FAAF-0CAD-7C27-D2D1E36B0F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65549" y="4827991"/>
            <a:ext cx="794822" cy="928956"/>
          </a:xfrm>
          <a:prstGeom prst="rect">
            <a:avLst/>
          </a:prstGeom>
        </p:spPr>
      </p:pic>
      <p:sp>
        <p:nvSpPr>
          <p:cNvPr id="5" name="TextBox 8">
            <a:extLst>
              <a:ext uri="{FF2B5EF4-FFF2-40B4-BE49-F238E27FC236}">
                <a16:creationId xmlns:lc="http://schemas.openxmlformats.org/drawingml/2006/lockedCanvas" xmlns:a16="http://schemas.microsoft.com/office/drawing/2014/main" xmlns="" id="{F088B183-B5D7-830E-7CB3-31B2BF4F9BA9}"/>
              </a:ext>
            </a:extLst>
          </p:cNvPr>
          <p:cNvSpPr txBox="1"/>
          <p:nvPr/>
        </p:nvSpPr>
        <p:spPr>
          <a:xfrm>
            <a:off x="8236749" y="5107803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N" dirty="0"/>
              <a:t>Prepared by:</a:t>
            </a:r>
          </a:p>
          <a:p>
            <a:pPr algn="l"/>
            <a:r>
              <a:rPr lang="en-IN" dirty="0"/>
              <a:t>Praveen </a:t>
            </a:r>
            <a:r>
              <a:rPr lang="en-IN" dirty="0" err="1"/>
              <a:t>Banakar</a:t>
            </a:r>
            <a:r>
              <a:rPr lang="en-IN" dirty="0"/>
              <a:t>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9B335B2C-2C30-E8A1-5A5B-73DB684CDD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5029200"/>
            <a:ext cx="7017549" cy="80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C:\Users\hp\Downloads\1679233880203.png"/>
          <p:cNvPicPr>
            <a:picLocks noChangeAspect="1" noChangeArrowheads="1"/>
          </p:cNvPicPr>
          <p:nvPr/>
        </p:nvPicPr>
        <p:blipFill>
          <a:blip r:embed="rId4" cstate="print">
            <a:lum bright="-2000"/>
          </a:blip>
          <a:srcRect/>
          <a:stretch>
            <a:fillRect/>
          </a:stretch>
        </p:blipFill>
        <p:spPr bwMode="auto">
          <a:xfrm>
            <a:off x="5410200" y="3048000"/>
            <a:ext cx="10668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Importance;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9601196" cy="3318936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r>
              <a:rPr lang="en-US" sz="2800" b="1" dirty="0" smtClean="0"/>
              <a:t> It is being used for irrigation </a:t>
            </a:r>
          </a:p>
          <a:p>
            <a:pPr>
              <a:buNone/>
            </a:pPr>
            <a:r>
              <a:rPr lang="en-US" sz="2800" b="1" dirty="0" smtClean="0"/>
              <a:t> Hydroelectricity power generation </a:t>
            </a:r>
          </a:p>
          <a:p>
            <a:pPr>
              <a:buNone/>
            </a:pPr>
            <a:r>
              <a:rPr lang="en-US" sz="2800" b="1" dirty="0" smtClean="0"/>
              <a:t> Industry </a:t>
            </a:r>
          </a:p>
          <a:p>
            <a:pPr>
              <a:buNone/>
            </a:pPr>
            <a:r>
              <a:rPr lang="en-US" sz="2800" b="1" dirty="0" smtClean="0"/>
              <a:t> Domestic use </a:t>
            </a:r>
          </a:p>
          <a:p>
            <a:pPr>
              <a:buNone/>
            </a:pPr>
            <a:r>
              <a:rPr lang="en-US" sz="2800" b="1" dirty="0" smtClean="0"/>
              <a:t> Transportation </a:t>
            </a:r>
          </a:p>
          <a:p>
            <a:pPr>
              <a:buNone/>
            </a:pPr>
            <a:r>
              <a:rPr lang="en-US" sz="2800" b="1" dirty="0" smtClean="0"/>
              <a:t> Fishery </a:t>
            </a:r>
          </a:p>
          <a:p>
            <a:pPr>
              <a:buNone/>
            </a:pPr>
            <a:r>
              <a:rPr lang="en-US" sz="2800" b="1" dirty="0" smtClean="0"/>
              <a:t> Recreational purpose </a:t>
            </a:r>
          </a:p>
          <a:p>
            <a:pPr>
              <a:buNone/>
            </a:pPr>
            <a:endParaRPr lang="en-US" sz="2800" b="1" dirty="0"/>
          </a:p>
        </p:txBody>
      </p:sp>
      <p:pic>
        <p:nvPicPr>
          <p:cNvPr id="4" name="Picture 3" descr="C:\Users\hp\Downloads\1679233880203.png"/>
          <p:cNvPicPr>
            <a:picLocks noChangeAspect="1" noChangeArrowheads="1"/>
          </p:cNvPicPr>
          <p:nvPr/>
        </p:nvPicPr>
        <p:blipFill>
          <a:blip r:embed="rId2" cstate="print">
            <a:lum bright="-2000"/>
          </a:blip>
          <a:srcRect/>
          <a:stretch>
            <a:fillRect/>
          </a:stretch>
        </p:blipFill>
        <p:spPr bwMode="auto">
          <a:xfrm>
            <a:off x="10439400" y="5105400"/>
            <a:ext cx="10668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Irrigation: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/>
              <a:t>Irrigation means supply of water to agriculture from canals Wells and tank artificially </a:t>
            </a:r>
          </a:p>
          <a:p>
            <a:pPr>
              <a:buNone/>
            </a:pPr>
            <a:r>
              <a:rPr lang="en-US" sz="3200" b="1" dirty="0" smtClean="0"/>
              <a:t>Types: </a:t>
            </a:r>
          </a:p>
          <a:p>
            <a:pPr>
              <a:buNone/>
            </a:pPr>
            <a:r>
              <a:rPr lang="en-US" sz="3200" b="1" dirty="0" smtClean="0"/>
              <a:t> Well irrigation </a:t>
            </a:r>
          </a:p>
          <a:p>
            <a:pPr>
              <a:buNone/>
            </a:pPr>
            <a:r>
              <a:rPr lang="en-US" sz="3200" b="1" dirty="0" smtClean="0"/>
              <a:t> Canal irrigation </a:t>
            </a:r>
          </a:p>
          <a:p>
            <a:pPr>
              <a:buNone/>
            </a:pPr>
            <a:r>
              <a:rPr lang="en-US" sz="3200" b="1" dirty="0" smtClean="0"/>
              <a:t> Tank irrigation </a:t>
            </a:r>
          </a:p>
          <a:p>
            <a:pPr>
              <a:buNone/>
            </a:pPr>
            <a:endParaRPr lang="en-US" sz="3200" b="1" dirty="0"/>
          </a:p>
        </p:txBody>
      </p:sp>
      <p:pic>
        <p:nvPicPr>
          <p:cNvPr id="4" name="Picture 3" descr="C:\Users\hp\Downloads\1679233880203.png"/>
          <p:cNvPicPr>
            <a:picLocks noChangeAspect="1" noChangeArrowheads="1"/>
          </p:cNvPicPr>
          <p:nvPr/>
        </p:nvPicPr>
        <p:blipFill>
          <a:blip r:embed="rId2" cstate="print">
            <a:lum bright="-2000"/>
          </a:blip>
          <a:srcRect/>
          <a:stretch>
            <a:fillRect/>
          </a:stretch>
        </p:blipFill>
        <p:spPr bwMode="auto">
          <a:xfrm>
            <a:off x="10439400" y="5105400"/>
            <a:ext cx="10668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66800" y="685800"/>
            <a:ext cx="9601196" cy="1303867"/>
          </a:xfrm>
        </p:spPr>
        <p:txBody>
          <a:bodyPr/>
          <a:lstStyle/>
          <a:p>
            <a:r>
              <a:rPr lang="en-US" b="1" dirty="0" smtClean="0"/>
              <a:t>Well irrigation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209800"/>
            <a:ext cx="9982200" cy="3318936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 Supplying groundwater by digging or drilling Wells is called well irrigation </a:t>
            </a:r>
          </a:p>
          <a:p>
            <a:pPr>
              <a:buNone/>
            </a:pPr>
            <a:r>
              <a:rPr lang="en-US" sz="3200" b="1" dirty="0" smtClean="0"/>
              <a:t> More useful in low rainfall region </a:t>
            </a:r>
          </a:p>
          <a:p>
            <a:pPr>
              <a:buNone/>
            </a:pPr>
            <a:r>
              <a:rPr lang="en-US" sz="3200" b="1" dirty="0" smtClean="0"/>
              <a:t> Construction and maintenance easy </a:t>
            </a:r>
          </a:p>
          <a:p>
            <a:pPr>
              <a:buNone/>
            </a:pPr>
            <a:r>
              <a:rPr lang="en-US" sz="3200" b="1" dirty="0" smtClean="0"/>
              <a:t> Two types of well irrigation </a:t>
            </a:r>
            <a:r>
              <a:rPr lang="en-US" sz="3200" b="1" dirty="0" err="1" smtClean="0"/>
              <a:t>ie</a:t>
            </a:r>
            <a:r>
              <a:rPr lang="en-US" sz="3200" b="1" dirty="0" smtClean="0"/>
              <a:t> open well and bore well </a:t>
            </a:r>
          </a:p>
          <a:p>
            <a:pPr>
              <a:buNone/>
            </a:pPr>
            <a:endParaRPr lang="en-US" sz="3200" b="1" dirty="0"/>
          </a:p>
        </p:txBody>
      </p:sp>
      <p:pic>
        <p:nvPicPr>
          <p:cNvPr id="2050" name="Picture 2" descr="C:\Users\hp\AppData\Local\Microsoft\Windows\INetCache\IE\ND01VH0J\kidswellswimming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533400"/>
            <a:ext cx="47244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057400"/>
            <a:ext cx="9601196" cy="3318936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 </a:t>
            </a:r>
            <a:r>
              <a:rPr lang="en-US" sz="3200" b="1" i="1" dirty="0" smtClean="0"/>
              <a:t>Open well: well is dug up in suitable agriculture land water is lifted from open well through manual power </a:t>
            </a:r>
          </a:p>
          <a:p>
            <a:pPr>
              <a:buNone/>
            </a:pPr>
            <a:r>
              <a:rPr lang="en-US" sz="3200" dirty="0" smtClean="0"/>
              <a:t> </a:t>
            </a:r>
            <a:r>
              <a:rPr lang="en-US" sz="3200" b="1" i="1" dirty="0" smtClean="0"/>
              <a:t>Tube well: about 33.7% of the total irrigated area comes under tube well irrigation </a:t>
            </a:r>
          </a:p>
          <a:p>
            <a:pPr>
              <a:buNone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Canal irrigation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11582400" cy="3318936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r>
              <a:rPr lang="en-US" sz="2800" b="1" dirty="0" smtClean="0"/>
              <a:t> India has world's largest Canal system </a:t>
            </a:r>
          </a:p>
          <a:p>
            <a:pPr>
              <a:buNone/>
            </a:pPr>
            <a:r>
              <a:rPr lang="en-US" sz="2800" b="1" dirty="0" smtClean="0"/>
              <a:t> There are two types flood canal and perennial canal </a:t>
            </a:r>
          </a:p>
          <a:p>
            <a:pPr>
              <a:buNone/>
            </a:pPr>
            <a:r>
              <a:rPr lang="en-US" sz="2800" b="1" dirty="0" smtClean="0"/>
              <a:t> water is drawn directly from rivers without build of dam is called flood canal </a:t>
            </a:r>
          </a:p>
          <a:p>
            <a:pPr>
              <a:buNone/>
            </a:pPr>
            <a:r>
              <a:rPr lang="en-US" sz="2800" b="1" dirty="0" smtClean="0"/>
              <a:t> Dams are constructed and water is stored in Reservoir and used for agriculture through the canal. these are perennial canal </a:t>
            </a:r>
          </a:p>
          <a:p>
            <a:pPr>
              <a:buNone/>
            </a:pPr>
            <a:r>
              <a:rPr lang="en-US" sz="2800" b="1" dirty="0" smtClean="0"/>
              <a:t> Extensively practiced in Uttar Pradesh Punjab Madhya Pradesh Bihar </a:t>
            </a:r>
          </a:p>
          <a:p>
            <a:pPr>
              <a:buNone/>
            </a:pPr>
            <a:endParaRPr lang="en-US" sz="2800" b="1" dirty="0"/>
          </a:p>
        </p:txBody>
      </p:sp>
      <p:pic>
        <p:nvPicPr>
          <p:cNvPr id="3076" name="Picture 4" descr="C:\Users\hp\AppData\Local\Microsoft\Windows\INetCache\IE\8V6VLVQE\6841889307_2cebe5ea0b_b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39200" y="685799"/>
            <a:ext cx="2686050" cy="3012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Tank irrigation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 It is a natural or manmade hallow on surface into which rainwater is collected </a:t>
            </a:r>
          </a:p>
          <a:p>
            <a:pPr>
              <a:buNone/>
            </a:pPr>
            <a:r>
              <a:rPr lang="en-US" sz="3200" b="1" dirty="0" smtClean="0"/>
              <a:t> Most of the times are non perennial </a:t>
            </a:r>
          </a:p>
          <a:p>
            <a:pPr>
              <a:buNone/>
            </a:pPr>
            <a:r>
              <a:rPr lang="en-US" sz="3200" b="1" dirty="0" smtClean="0"/>
              <a:t> mainly found in Tamil Nadu Andhra Pradesh Karnataka Rajasthan </a:t>
            </a:r>
          </a:p>
          <a:p>
            <a:pPr>
              <a:buNone/>
            </a:pPr>
            <a:endParaRPr lang="en-US" sz="3200" b="1" dirty="0"/>
          </a:p>
        </p:txBody>
      </p:sp>
      <p:pic>
        <p:nvPicPr>
          <p:cNvPr id="4098" name="Picture 2" descr="C:\Users\hp\AppData\Local\Microsoft\Windows\INetCache\IE\ZWAX6X1C\3066400646_ee8a649ca7_b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685800"/>
            <a:ext cx="33528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Users\hp\Downloads\1679233880203.png"/>
          <p:cNvPicPr>
            <a:picLocks noChangeAspect="1" noChangeArrowheads="1"/>
          </p:cNvPicPr>
          <p:nvPr/>
        </p:nvPicPr>
        <p:blipFill>
          <a:blip r:embed="rId3" cstate="print">
            <a:lum bright="-2000"/>
          </a:blip>
          <a:srcRect/>
          <a:stretch>
            <a:fillRect/>
          </a:stretch>
        </p:blipFill>
        <p:spPr bwMode="auto">
          <a:xfrm>
            <a:off x="10439400" y="5105400"/>
            <a:ext cx="10668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Multipurpose river valley projects: Aims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 Irrigation </a:t>
            </a:r>
          </a:p>
          <a:p>
            <a:pPr>
              <a:buNone/>
            </a:pPr>
            <a:r>
              <a:rPr lang="en-US" sz="3200" b="1" dirty="0" smtClean="0"/>
              <a:t> Control of flood </a:t>
            </a:r>
          </a:p>
          <a:p>
            <a:pPr>
              <a:buNone/>
            </a:pPr>
            <a:r>
              <a:rPr lang="en-US" sz="3200" b="1" dirty="0" smtClean="0"/>
              <a:t> Generation of hydroelectricity </a:t>
            </a:r>
          </a:p>
          <a:p>
            <a:pPr>
              <a:buNone/>
            </a:pPr>
            <a:r>
              <a:rPr lang="en-US" sz="3200" b="1" dirty="0" smtClean="0"/>
              <a:t> Prevention of soil erosion </a:t>
            </a:r>
          </a:p>
          <a:p>
            <a:pPr>
              <a:buNone/>
            </a:pP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753</Words>
  <Application>Microsoft Office PowerPoint</Application>
  <PresentationFormat>Custom</PresentationFormat>
  <Paragraphs>124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Organic</vt:lpstr>
      <vt:lpstr>WATER RESOURCES</vt:lpstr>
      <vt:lpstr>In this chapter we will study </vt:lpstr>
      <vt:lpstr>Importance; </vt:lpstr>
      <vt:lpstr>Irrigation: </vt:lpstr>
      <vt:lpstr>Well irrigation </vt:lpstr>
      <vt:lpstr>Slide 6</vt:lpstr>
      <vt:lpstr>Canal irrigation </vt:lpstr>
      <vt:lpstr>Tank irrigation </vt:lpstr>
      <vt:lpstr>Multipurpose river valley projects: Aims </vt:lpstr>
      <vt:lpstr>Slide 10</vt:lpstr>
      <vt:lpstr>Damodar river valley project </vt:lpstr>
      <vt:lpstr>Slide 12</vt:lpstr>
      <vt:lpstr>Bhakra Nangal project </vt:lpstr>
      <vt:lpstr>Hirakud project </vt:lpstr>
      <vt:lpstr>Tungabhadra project </vt:lpstr>
      <vt:lpstr>Upper Krishna project </vt:lpstr>
      <vt:lpstr>Kosi project </vt:lpstr>
      <vt:lpstr>Narmada valley project </vt:lpstr>
      <vt:lpstr>The Nagarjuna Sagar project </vt:lpstr>
      <vt:lpstr>Slide 20</vt:lpstr>
      <vt:lpstr>India's major hydroelectric power projects </vt:lpstr>
      <vt:lpstr>National Power grid: </vt:lpstr>
      <vt:lpstr>Rainwater harvesting  </vt:lpstr>
      <vt:lpstr>Slide 24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and religious reformers</dc:title>
  <dc:creator>Praveen Banakar</dc:creator>
  <cp:lastModifiedBy>hp</cp:lastModifiedBy>
  <cp:revision>22</cp:revision>
  <dcterms:created xsi:type="dcterms:W3CDTF">2023-02-27T13:47:24Z</dcterms:created>
  <dcterms:modified xsi:type="dcterms:W3CDTF">2023-03-20T06:08:35Z</dcterms:modified>
</cp:coreProperties>
</file>