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92C98D3-E924-451D-AB76-EF89CB23866F}">
  <a:tblStyle styleId="{C92C98D3-E924-451D-AB76-EF89CB23866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D17FBAF6-B3B8-4693-970D-FEB50CD5720F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5" name="Google Shape;25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8" name="Google Shape;26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3" name="Google Shape;46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3" name="Google Shape;493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5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5" name="Google Shape;57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4850" lIns="89725" spcFirstLastPara="1" rIns="89725" wrap="square" tIns="44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0" name="Google Shape;630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what we know about making self monitoring work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 methods for recording.</a:t>
            </a:r>
            <a:endParaRPr/>
          </a:p>
        </p:txBody>
      </p:sp>
      <p:sp>
        <p:nvSpPr>
          <p:cNvPr id="631" name="Google Shape;631;p6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53" name="Google Shape;653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is not just the responsibility of the classroom teacher.  It is everyone’s responsibility.</a:t>
            </a:r>
            <a:endParaRPr/>
          </a:p>
        </p:txBody>
      </p:sp>
      <p:sp>
        <p:nvSpPr>
          <p:cNvPr id="654" name="Google Shape;654;p6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we move from research under optimum conditions to research about effects of an intervention under usual care conditions often obtain much smaller outcomes.</a:t>
            </a:r>
            <a:endParaRPr/>
          </a:p>
        </p:txBody>
      </p:sp>
      <p:sp>
        <p:nvSpPr>
          <p:cNvPr id="185" name="Google Shape;185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81" name="Google Shape;681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1" name="Google Shape;1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 is to produce benefit.  Probability of benefit falls on a continuum of likely to not likely.  This figure depicts the probability of benefit as Intervention and Treatment Integrity interact.</a:t>
            </a:r>
            <a:endParaRPr/>
          </a:p>
        </p:txBody>
      </p:sp>
      <p:sp>
        <p:nvSpPr>
          <p:cNvPr id="192" name="Google Shape;192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8" name="Google Shape;20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 are necessary neither is sufficient</a:t>
            </a:r>
            <a:endParaRPr/>
          </a:p>
        </p:txBody>
      </p:sp>
      <p:sp>
        <p:nvSpPr>
          <p:cNvPr id="209" name="Google Shape;209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to action-failure to implement with integrity=wasting students time.  Too many instructional casualties.  Students not succeeding lose motivation-many drop out.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17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18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18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Google Shape;120;p18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Google Shape;12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Google Shape;12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10" Type="http://schemas.openxmlformats.org/officeDocument/2006/relationships/image" Target="../media/image4.png"/><Relationship Id="rId9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4.png"/><Relationship Id="rId8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15.png"/><Relationship Id="rId8" Type="http://schemas.openxmlformats.org/officeDocument/2006/relationships/image" Target="../media/image24.png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41.png"/><Relationship Id="rId13" Type="http://schemas.openxmlformats.org/officeDocument/2006/relationships/image" Target="../media/image4.png"/><Relationship Id="rId1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23.png"/><Relationship Id="rId8" Type="http://schemas.openxmlformats.org/officeDocument/2006/relationships/image" Target="../media/image22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41.png"/><Relationship Id="rId13" Type="http://schemas.openxmlformats.org/officeDocument/2006/relationships/image" Target="../media/image8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15" Type="http://schemas.openxmlformats.org/officeDocument/2006/relationships/image" Target="../media/image4.png"/><Relationship Id="rId14" Type="http://schemas.openxmlformats.org/officeDocument/2006/relationships/image" Target="../media/image27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23.png"/><Relationship Id="rId8" Type="http://schemas.openxmlformats.org/officeDocument/2006/relationships/image" Target="../media/image2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28.png"/><Relationship Id="rId13" Type="http://schemas.openxmlformats.org/officeDocument/2006/relationships/image" Target="../media/image26.png"/><Relationship Id="rId1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23.png"/><Relationship Id="rId8" Type="http://schemas.openxmlformats.org/officeDocument/2006/relationships/image" Target="../media/image22.png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29.png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23.png"/><Relationship Id="rId8" Type="http://schemas.openxmlformats.org/officeDocument/2006/relationships/image" Target="../media/image22.png"/></Relationships>
</file>

<file path=ppt/slides/_rels/slide22.xml.rels><?xml version="1.0" encoding="UTF-8" standalone="yes"?><Relationships xmlns="http://schemas.openxmlformats.org/package/2006/relationships"><Relationship Id="rId20" Type="http://schemas.openxmlformats.org/officeDocument/2006/relationships/image" Target="../media/image27.png"/><Relationship Id="rId11" Type="http://schemas.openxmlformats.org/officeDocument/2006/relationships/image" Target="../media/image41.png"/><Relationship Id="rId10" Type="http://schemas.openxmlformats.org/officeDocument/2006/relationships/image" Target="../media/image29.png"/><Relationship Id="rId13" Type="http://schemas.openxmlformats.org/officeDocument/2006/relationships/image" Target="../media/image9.png"/><Relationship Id="rId1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15" Type="http://schemas.openxmlformats.org/officeDocument/2006/relationships/image" Target="../media/image17.png"/><Relationship Id="rId14" Type="http://schemas.openxmlformats.org/officeDocument/2006/relationships/image" Target="../media/image20.png"/><Relationship Id="rId17" Type="http://schemas.openxmlformats.org/officeDocument/2006/relationships/image" Target="../media/image8.png"/><Relationship Id="rId16" Type="http://schemas.openxmlformats.org/officeDocument/2006/relationships/image" Target="../media/image4.png"/><Relationship Id="rId5" Type="http://schemas.openxmlformats.org/officeDocument/2006/relationships/image" Target="../media/image7.png"/><Relationship Id="rId19" Type="http://schemas.openxmlformats.org/officeDocument/2006/relationships/image" Target="../media/image26.png"/><Relationship Id="rId6" Type="http://schemas.openxmlformats.org/officeDocument/2006/relationships/image" Target="../media/image11.png"/><Relationship Id="rId18" Type="http://schemas.openxmlformats.org/officeDocument/2006/relationships/image" Target="../media/image31.png"/><Relationship Id="rId7" Type="http://schemas.openxmlformats.org/officeDocument/2006/relationships/image" Target="../media/image23.png"/><Relationship Id="rId8" Type="http://schemas.openxmlformats.org/officeDocument/2006/relationships/image" Target="../media/image22.png"/></Relationships>
</file>

<file path=ppt/slides/_rels/slide23.xml.rels><?xml version="1.0" encoding="UTF-8" standalone="yes"?><Relationships xmlns="http://schemas.openxmlformats.org/package/2006/relationships"><Relationship Id="rId20" Type="http://schemas.openxmlformats.org/officeDocument/2006/relationships/image" Target="../media/image41.png"/><Relationship Id="rId22" Type="http://schemas.openxmlformats.org/officeDocument/2006/relationships/image" Target="../media/image20.png"/><Relationship Id="rId21" Type="http://schemas.openxmlformats.org/officeDocument/2006/relationships/image" Target="../media/image28.png"/><Relationship Id="rId24" Type="http://schemas.openxmlformats.org/officeDocument/2006/relationships/image" Target="../media/image31.png"/><Relationship Id="rId23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2.png"/><Relationship Id="rId26" Type="http://schemas.openxmlformats.org/officeDocument/2006/relationships/image" Target="../media/image27.png"/><Relationship Id="rId25" Type="http://schemas.openxmlformats.org/officeDocument/2006/relationships/image" Target="../media/image26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8.png"/><Relationship Id="rId11" Type="http://schemas.openxmlformats.org/officeDocument/2006/relationships/image" Target="../media/image3.png"/><Relationship Id="rId10" Type="http://schemas.openxmlformats.org/officeDocument/2006/relationships/image" Target="../media/image4.png"/><Relationship Id="rId13" Type="http://schemas.openxmlformats.org/officeDocument/2006/relationships/image" Target="../media/image11.png"/><Relationship Id="rId12" Type="http://schemas.openxmlformats.org/officeDocument/2006/relationships/image" Target="../media/image7.png"/><Relationship Id="rId15" Type="http://schemas.openxmlformats.org/officeDocument/2006/relationships/image" Target="../media/image23.png"/><Relationship Id="rId14" Type="http://schemas.openxmlformats.org/officeDocument/2006/relationships/image" Target="../media/image15.png"/><Relationship Id="rId17" Type="http://schemas.openxmlformats.org/officeDocument/2006/relationships/image" Target="../media/image22.png"/><Relationship Id="rId16" Type="http://schemas.openxmlformats.org/officeDocument/2006/relationships/image" Target="../media/image24.png"/><Relationship Id="rId19" Type="http://schemas.openxmlformats.org/officeDocument/2006/relationships/image" Target="../media/image29.png"/><Relationship Id="rId18" Type="http://schemas.openxmlformats.org/officeDocument/2006/relationships/image" Target="../media/image1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4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2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35.png"/><Relationship Id="rId4" Type="http://schemas.openxmlformats.org/officeDocument/2006/relationships/image" Target="../media/image33.jpg"/><Relationship Id="rId5" Type="http://schemas.openxmlformats.org/officeDocument/2006/relationships/image" Target="../media/image37.jp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36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/>
          <p:nvPr>
            <p:ph type="ctrTitle"/>
          </p:nvPr>
        </p:nvSpPr>
        <p:spPr>
          <a:xfrm>
            <a:off x="0" y="2130425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Integrity: Necessary but Not Sufficient for Improving Outcomes</a:t>
            </a:r>
            <a:endParaRPr/>
          </a:p>
        </p:txBody>
      </p:sp>
      <p:sp>
        <p:nvSpPr>
          <p:cNvPr id="164" name="Google Shape;164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2900" y="546100"/>
            <a:ext cx="5918200" cy="575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5"/>
          <p:cNvSpPr txBox="1"/>
          <p:nvPr>
            <p:ph type="title"/>
          </p:nvPr>
        </p:nvSpPr>
        <p:spPr>
          <a:xfrm>
            <a:off x="457200" y="2535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as a Framework for Decision Making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58" name="Google Shape;25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at heart of evidence-based education.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impact of evidence-based education depends on the effectiveness of specific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effectiveness of interventions is a function of the integrity with which they are implemented.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quality of decisions about effects of an intervention is directly linked to the quality of implementation.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7"/>
          <p:cNvSpPr txBox="1"/>
          <p:nvPr>
            <p:ph type="title"/>
          </p:nvPr>
        </p:nvSpPr>
        <p:spPr>
          <a:xfrm>
            <a:off x="457200" y="714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64" name="Google Shape;264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 progress data tells us about the effects of the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If we know about adequacy of treatment integrity then can make decisions: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intervention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implementation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inadequate then focus should be on improving implementation.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adequate then focus should be on changing intervention so student can succeed.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0"/>
            <a:ext cx="6858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Google Shape;271;p38"/>
          <p:cNvCxnSpPr/>
          <p:nvPr/>
        </p:nvCxnSpPr>
        <p:spPr>
          <a:xfrm>
            <a:off x="2667000" y="2438400"/>
            <a:ext cx="4419600" cy="0"/>
          </a:xfrm>
          <a:prstGeom prst="straightConnector1">
            <a:avLst/>
          </a:prstGeom>
          <a:noFill/>
          <a:ln cap="flat" cmpd="sng" w="28575">
            <a:solidFill>
              <a:srgbClr val="5C0C1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38"/>
          <p:cNvSpPr txBox="1"/>
          <p:nvPr/>
        </p:nvSpPr>
        <p:spPr>
          <a:xfrm>
            <a:off x="5470525" y="2028825"/>
            <a:ext cx="16160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8"/>
          <p:cNvSpPr txBox="1"/>
          <p:nvPr/>
        </p:nvSpPr>
        <p:spPr>
          <a:xfrm>
            <a:off x="5410200" y="213360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Grade Level Standard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8"/>
          <p:cNvSpPr txBox="1"/>
          <p:nvPr/>
        </p:nvSpPr>
        <p:spPr>
          <a:xfrm>
            <a:off x="6537325" y="2667000"/>
            <a:ext cx="7778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Aim Line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8"/>
          <p:cNvSpPr/>
          <p:nvPr/>
        </p:nvSpPr>
        <p:spPr>
          <a:xfrm>
            <a:off x="3352800" y="4267200"/>
            <a:ext cx="1447800" cy="121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8"/>
          <p:cNvSpPr txBox="1"/>
          <p:nvPr/>
        </p:nvSpPr>
        <p:spPr>
          <a:xfrm>
            <a:off x="6537325" y="3886200"/>
            <a:ext cx="92075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Trend Line</a:t>
            </a:r>
            <a:endParaRPr/>
          </a:p>
        </p:txBody>
      </p:sp>
      <p:sp>
        <p:nvSpPr>
          <p:cNvPr id="277" name="Google Shape;277;p38"/>
          <p:cNvSpPr txBox="1"/>
          <p:nvPr/>
        </p:nvSpPr>
        <p:spPr>
          <a:xfrm>
            <a:off x="1944688" y="428625"/>
            <a:ext cx="55133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and Treatment Integrity</a:t>
            </a:r>
            <a:endParaRPr/>
          </a:p>
        </p:txBody>
      </p:sp>
      <p:cxnSp>
        <p:nvCxnSpPr>
          <p:cNvPr id="278" name="Google Shape;278;p38"/>
          <p:cNvCxnSpPr/>
          <p:nvPr/>
        </p:nvCxnSpPr>
        <p:spPr>
          <a:xfrm flipH="1" rot="10800000">
            <a:off x="3429000" y="2438400"/>
            <a:ext cx="3657600" cy="274320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9" name="Google Shape;279;p38"/>
          <p:cNvCxnSpPr/>
          <p:nvPr/>
        </p:nvCxnSpPr>
        <p:spPr>
          <a:xfrm flipH="1" rot="10800000">
            <a:off x="3429000" y="3733800"/>
            <a:ext cx="3505200" cy="14478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3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4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4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4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4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p4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4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p4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p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4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4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Google Shape;323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4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4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4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4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Google Shape;332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4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4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4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4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4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4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4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4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4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4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4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170" name="Google Shape;170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the case that treatment integrity monitoring is a necessary part of service delivery.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Describe dimensions of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Suggest methods for increasing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Place treatment integrity within systems framework.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" name="Google Shape;350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4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4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4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4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4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4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4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4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4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4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4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4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Google Shape;372;p4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4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Google Shape;375;p4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4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Google Shape;381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Google Shape;382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4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4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4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Google Shape;386;p4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Google Shape;387;p4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4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4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4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4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4" name="Google Shape;394;p4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5" name="Google Shape;395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6" name="Google Shape;396;p46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7" name="Google Shape;397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46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p46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p46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Google Shape;401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7" name="Google Shape;407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Google Shape;408;p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" name="Google Shape;409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" name="Google Shape;410;p4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4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14" name="Google Shape;414;p4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Google Shape;415;p4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4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7" name="Google Shape;417;p4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4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4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20" name="Google Shape;420;p4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4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Google Shape;422;p4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4" name="Google Shape;424;p47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47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47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47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0" name="Google Shape;430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1" name="Google Shape;431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2" name="Google Shape;432;p47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3" name="Google Shape;433;p47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4" name="Google Shape;434;p47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 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1" name="Google Shape;441;p4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Interventions always have costs: 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Monitoring treatment integrity has costs.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 are not likely to be added so reallocating existing resources is necessary.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7" name="Google Shape;447;p4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 we take resources from intervention to support monitoring treatment integrity?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Failing to assure high quality implementation likely results in a waste of resources because effects of intervention are minimized.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49"/>
          <p:cNvSpPr txBox="1"/>
          <p:nvPr/>
        </p:nvSpPr>
        <p:spPr>
          <a:xfrm>
            <a:off x="457200" y="4284663"/>
            <a:ext cx="868680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Services with no outcomes =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activity without accomplishment</a:t>
            </a:r>
            <a:endParaRPr b="1" sz="32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0"/>
          <p:cNvSpPr txBox="1"/>
          <p:nvPr>
            <p:ph type="title"/>
          </p:nvPr>
        </p:nvSpPr>
        <p:spPr>
          <a:xfrm>
            <a:off x="457200" y="2306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  <p:sp>
        <p:nvSpPr>
          <p:cNvPr id="459" name="Google Shape;459;p5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Intervention implemented as planned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(Gresham, Gansle, Noell, Cohen, &amp; Rosenblum, 1993;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Moncher &amp; Prinz, 1991;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Yeaton &amp; Sechrest, 1981).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66" name="Google Shape;466;p5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(Dosage): the extent to which participants are exposed to the intervention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Curricula usually prescribe frequency and duration of exposure that is necessary for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Ex: 3/week for 30 minutes/session.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Failing to satisfy either can impact student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Ex: 1/week for 30 minutes or 3 times/week for 10 minutes each time.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Adherence: the extent to which the components of an intervention are delivered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Most commonly measured dimension.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but not sufficient to produce benefits.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Adherence with low dosage not likely to produce positive outcomes.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Bit of Wisdom</a:t>
            </a:r>
            <a:endParaRPr/>
          </a:p>
        </p:txBody>
      </p:sp>
      <p:sp>
        <p:nvSpPr>
          <p:cNvPr id="176" name="Google Shape;176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“Students do not benefit from interventions they do not experience.”</a:t>
            </a:r>
            <a:r>
              <a:rPr b="0" i="0" lang="en-US" sz="2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 (Dean Fixsen)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78" name="Google Shape;478;p5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Quality of delivery: qualitative measure of how well the intervention is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Importance has been acknowledged for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Have not developed good measures or how to influence it.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Possible measures through social validity methods: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Enthusiasm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Sincerity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Variations in inflection and content of speech.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16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979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55"/>
          <p:cNvSpPr txBox="1"/>
          <p:nvPr>
            <p:ph idx="1" type="body"/>
          </p:nvPr>
        </p:nvSpPr>
        <p:spPr>
          <a:xfrm>
            <a:off x="457200" y="1287463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Responsiveness of Participants: a measure of participants response to sessions. Includes indicators such as  levels of participation and enthusiasm.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possible to have very high exposure and adherence and have very low participation.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Improper placement in curriculum.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Boring from student’s perspective.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Not socially valid intervention.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Assessment with Resource Contraints</a:t>
            </a:r>
            <a:endParaRPr/>
          </a:p>
        </p:txBody>
      </p:sp>
      <p:sp>
        <p:nvSpPr>
          <p:cNvPr id="490" name="Google Shape;490;p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Difficult to assess all dimensions of integrity at same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 require fewer resources to assess than others.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easier than adherence.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Sequential assessment of dimensions allows intervention only where necessary.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57"/>
          <p:cNvSpPr/>
          <p:nvPr/>
        </p:nvSpPr>
        <p:spPr>
          <a:xfrm>
            <a:off x="1057275" y="825500"/>
            <a:ext cx="1262063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Exposure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57"/>
          <p:cNvSpPr/>
          <p:nvPr/>
        </p:nvSpPr>
        <p:spPr>
          <a:xfrm>
            <a:off x="4108450" y="768350"/>
            <a:ext cx="1131888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Exposure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Obstacles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57"/>
          <p:cNvSpPr/>
          <p:nvPr/>
        </p:nvSpPr>
        <p:spPr>
          <a:xfrm>
            <a:off x="3925888" y="1882775"/>
            <a:ext cx="1868487" cy="55403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Adherence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Obstacles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do/won’t do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57"/>
          <p:cNvSpPr/>
          <p:nvPr/>
        </p:nvSpPr>
        <p:spPr>
          <a:xfrm>
            <a:off x="4030663" y="3146425"/>
            <a:ext cx="1660525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 Modeling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57"/>
          <p:cNvSpPr/>
          <p:nvPr/>
        </p:nvSpPr>
        <p:spPr>
          <a:xfrm>
            <a:off x="3925888" y="4240213"/>
            <a:ext cx="1868487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social validity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Consumers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57"/>
          <p:cNvSpPr/>
          <p:nvPr/>
        </p:nvSpPr>
        <p:spPr>
          <a:xfrm>
            <a:off x="1022350" y="5607050"/>
            <a:ext cx="1247775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57"/>
          <p:cNvSpPr/>
          <p:nvPr/>
        </p:nvSpPr>
        <p:spPr>
          <a:xfrm>
            <a:off x="998538" y="1998663"/>
            <a:ext cx="13509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Adherence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57"/>
          <p:cNvSpPr/>
          <p:nvPr/>
        </p:nvSpPr>
        <p:spPr>
          <a:xfrm>
            <a:off x="1100138" y="3205163"/>
            <a:ext cx="11985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of delivery?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57"/>
          <p:cNvSpPr/>
          <p:nvPr/>
        </p:nvSpPr>
        <p:spPr>
          <a:xfrm>
            <a:off x="895350" y="4354513"/>
            <a:ext cx="1504950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Responsiveness?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57"/>
          <p:cNvSpPr/>
          <p:nvPr/>
        </p:nvSpPr>
        <p:spPr>
          <a:xfrm>
            <a:off x="6772275" y="5607050"/>
            <a:ext cx="1333500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57"/>
          <p:cNvSpPr/>
          <p:nvPr/>
        </p:nvSpPr>
        <p:spPr>
          <a:xfrm>
            <a:off x="3797300" y="13208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7" name="Google Shape;507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1104900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57"/>
          <p:cNvSpPr/>
          <p:nvPr/>
        </p:nvSpPr>
        <p:spPr>
          <a:xfrm>
            <a:off x="3797300" y="2562225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9" name="Google Shape;509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2346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0" name="Google Shape;510;p57"/>
          <p:cNvSpPr/>
          <p:nvPr/>
        </p:nvSpPr>
        <p:spPr>
          <a:xfrm>
            <a:off x="3797300" y="3719513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1" name="Google Shape;511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3503613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57"/>
          <p:cNvSpPr/>
          <p:nvPr/>
        </p:nvSpPr>
        <p:spPr>
          <a:xfrm>
            <a:off x="3797300" y="48133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3" name="Google Shape;513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4597400"/>
            <a:ext cx="169863" cy="171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14" name="Google Shape;514;p57"/>
          <p:cNvGrpSpPr/>
          <p:nvPr/>
        </p:nvGrpSpPr>
        <p:grpSpPr>
          <a:xfrm>
            <a:off x="1354138" y="3503613"/>
            <a:ext cx="469900" cy="754062"/>
            <a:chOff x="1183870" y="4670810"/>
            <a:chExt cx="351917" cy="1005837"/>
          </a:xfrm>
        </p:grpSpPr>
        <p:sp>
          <p:nvSpPr>
            <p:cNvPr id="515" name="Google Shape;515;p57"/>
            <p:cNvSpPr/>
            <p:nvPr/>
          </p:nvSpPr>
          <p:spPr>
            <a:xfrm>
              <a:off x="1183870" y="5050618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6" name="Google Shape;516;p57"/>
            <p:cNvCxnSpPr/>
            <p:nvPr/>
          </p:nvCxnSpPr>
          <p:spPr>
            <a:xfrm>
              <a:off x="1535787" y="4670810"/>
              <a:ext cx="0" cy="1005837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17" name="Google Shape;517;p57"/>
          <p:cNvGrpSpPr/>
          <p:nvPr/>
        </p:nvGrpSpPr>
        <p:grpSpPr>
          <a:xfrm>
            <a:off x="1354138" y="2392363"/>
            <a:ext cx="454025" cy="685800"/>
            <a:chOff x="1194722" y="3190689"/>
            <a:chExt cx="341065" cy="914400"/>
          </a:xfrm>
        </p:grpSpPr>
        <p:sp>
          <p:nvSpPr>
            <p:cNvPr id="518" name="Google Shape;518;p57"/>
            <p:cNvSpPr/>
            <p:nvPr/>
          </p:nvSpPr>
          <p:spPr>
            <a:xfrm>
              <a:off x="1194722" y="3524780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9" name="Google Shape;519;p57"/>
            <p:cNvCxnSpPr/>
            <p:nvPr/>
          </p:nvCxnSpPr>
          <p:spPr>
            <a:xfrm>
              <a:off x="1535787" y="3190689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0" name="Google Shape;520;p57"/>
          <p:cNvGrpSpPr/>
          <p:nvPr/>
        </p:nvGrpSpPr>
        <p:grpSpPr>
          <a:xfrm>
            <a:off x="3024188" y="3113088"/>
            <a:ext cx="609600" cy="246062"/>
            <a:chOff x="2385880" y="4149997"/>
            <a:chExt cx="457200" cy="328294"/>
          </a:xfrm>
        </p:grpSpPr>
        <p:sp>
          <p:nvSpPr>
            <p:cNvPr id="521" name="Google Shape;521;p57"/>
            <p:cNvSpPr/>
            <p:nvPr/>
          </p:nvSpPr>
          <p:spPr>
            <a:xfrm>
              <a:off x="2446944" y="4149997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2" name="Google Shape;522;p57"/>
            <p:cNvCxnSpPr/>
            <p:nvPr/>
          </p:nvCxnSpPr>
          <p:spPr>
            <a:xfrm rot="10800000">
              <a:off x="2614480" y="4167088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3" name="Google Shape;523;p57"/>
          <p:cNvGrpSpPr/>
          <p:nvPr/>
        </p:nvGrpSpPr>
        <p:grpSpPr>
          <a:xfrm>
            <a:off x="3024188" y="4237038"/>
            <a:ext cx="609600" cy="247650"/>
            <a:chOff x="2320211" y="5650254"/>
            <a:chExt cx="457200" cy="328294"/>
          </a:xfrm>
        </p:grpSpPr>
        <p:sp>
          <p:nvSpPr>
            <p:cNvPr id="524" name="Google Shape;524;p57"/>
            <p:cNvSpPr/>
            <p:nvPr/>
          </p:nvSpPr>
          <p:spPr>
            <a:xfrm>
              <a:off x="2381275" y="5650254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5" name="Google Shape;525;p57"/>
            <p:cNvCxnSpPr/>
            <p:nvPr/>
          </p:nvCxnSpPr>
          <p:spPr>
            <a:xfrm rot="10800000">
              <a:off x="2548811" y="5667874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526" name="Google Shape;526;p57"/>
          <p:cNvSpPr/>
          <p:nvPr/>
        </p:nvSpPr>
        <p:spPr>
          <a:xfrm>
            <a:off x="1354138" y="1384300"/>
            <a:ext cx="360362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cxnSp>
        <p:nvCxnSpPr>
          <p:cNvPr id="527" name="Google Shape;527;p57"/>
          <p:cNvCxnSpPr/>
          <p:nvPr/>
        </p:nvCxnSpPr>
        <p:spPr>
          <a:xfrm>
            <a:off x="1808163" y="1133475"/>
            <a:ext cx="0" cy="6858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grpSp>
        <p:nvGrpSpPr>
          <p:cNvPr id="528" name="Google Shape;528;p57"/>
          <p:cNvGrpSpPr/>
          <p:nvPr/>
        </p:nvGrpSpPr>
        <p:grpSpPr>
          <a:xfrm>
            <a:off x="2979738" y="1431925"/>
            <a:ext cx="698500" cy="298450"/>
            <a:chOff x="2385881" y="1910008"/>
            <a:chExt cx="524135" cy="397159"/>
          </a:xfrm>
        </p:grpSpPr>
        <p:sp>
          <p:nvSpPr>
            <p:cNvPr id="529" name="Google Shape;529;p57"/>
            <p:cNvSpPr/>
            <p:nvPr/>
          </p:nvSpPr>
          <p:spPr>
            <a:xfrm>
              <a:off x="2480412" y="1910008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0" name="Google Shape;530;p57"/>
            <p:cNvCxnSpPr/>
            <p:nvPr/>
          </p:nvCxnSpPr>
          <p:spPr>
            <a:xfrm flipH="1">
              <a:off x="2385881" y="2032536"/>
              <a:ext cx="524135" cy="274631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1" name="Google Shape;531;p57"/>
          <p:cNvGrpSpPr/>
          <p:nvPr/>
        </p:nvGrpSpPr>
        <p:grpSpPr>
          <a:xfrm>
            <a:off x="2979738" y="2643188"/>
            <a:ext cx="698500" cy="336550"/>
            <a:chOff x="2385881" y="3524779"/>
            <a:chExt cx="524135" cy="448606"/>
          </a:xfrm>
        </p:grpSpPr>
        <p:sp>
          <p:nvSpPr>
            <p:cNvPr id="532" name="Google Shape;532;p57"/>
            <p:cNvSpPr/>
            <p:nvPr/>
          </p:nvSpPr>
          <p:spPr>
            <a:xfrm>
              <a:off x="2467234" y="3524779"/>
              <a:ext cx="361428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3" name="Google Shape;533;p57"/>
            <p:cNvCxnSpPr/>
            <p:nvPr/>
          </p:nvCxnSpPr>
          <p:spPr>
            <a:xfrm flipH="1">
              <a:off x="2385881" y="3698296"/>
              <a:ext cx="524135" cy="275089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4" name="Google Shape;534;p57"/>
          <p:cNvGrpSpPr/>
          <p:nvPr/>
        </p:nvGrpSpPr>
        <p:grpSpPr>
          <a:xfrm>
            <a:off x="2979738" y="3749675"/>
            <a:ext cx="698500" cy="325438"/>
            <a:chOff x="2333425" y="4999476"/>
            <a:chExt cx="524135" cy="434387"/>
          </a:xfrm>
        </p:grpSpPr>
        <p:sp>
          <p:nvSpPr>
            <p:cNvPr id="535" name="Google Shape;535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6" name="Google Shape;536;p57"/>
            <p:cNvCxnSpPr/>
            <p:nvPr/>
          </p:nvCxnSpPr>
          <p:spPr>
            <a:xfrm flipH="1">
              <a:off x="2333425" y="5160517"/>
              <a:ext cx="524135" cy="273346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7" name="Google Shape;537;p57"/>
          <p:cNvGrpSpPr/>
          <p:nvPr/>
        </p:nvGrpSpPr>
        <p:grpSpPr>
          <a:xfrm>
            <a:off x="3024188" y="733425"/>
            <a:ext cx="609600" cy="246063"/>
            <a:chOff x="2400360" y="977276"/>
            <a:chExt cx="457200" cy="328294"/>
          </a:xfrm>
        </p:grpSpPr>
        <p:sp>
          <p:nvSpPr>
            <p:cNvPr id="538" name="Google Shape;538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9" name="Google Shape;539;p57"/>
            <p:cNvCxnSpPr/>
            <p:nvPr/>
          </p:nvCxnSpPr>
          <p:spPr>
            <a:xfrm rot="10800000">
              <a:off x="2628960" y="994366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40" name="Google Shape;540;p57"/>
          <p:cNvGrpSpPr/>
          <p:nvPr/>
        </p:nvGrpSpPr>
        <p:grpSpPr>
          <a:xfrm>
            <a:off x="1316038" y="4683125"/>
            <a:ext cx="492125" cy="754063"/>
            <a:chOff x="1183870" y="6306021"/>
            <a:chExt cx="370130" cy="914400"/>
          </a:xfrm>
        </p:grpSpPr>
        <p:cxnSp>
          <p:nvCxnSpPr>
            <p:cNvPr id="541" name="Google Shape;541;p57"/>
            <p:cNvCxnSpPr/>
            <p:nvPr/>
          </p:nvCxnSpPr>
          <p:spPr>
            <a:xfrm>
              <a:off x="1554000" y="6306021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42" name="Google Shape;542;p57"/>
            <p:cNvSpPr/>
            <p:nvPr/>
          </p:nvSpPr>
          <p:spPr>
            <a:xfrm>
              <a:off x="1183870" y="6640111"/>
              <a:ext cx="270841" cy="298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</p:grpSp>
      <p:grpSp>
        <p:nvGrpSpPr>
          <p:cNvPr id="543" name="Google Shape;543;p57"/>
          <p:cNvGrpSpPr/>
          <p:nvPr/>
        </p:nvGrpSpPr>
        <p:grpSpPr>
          <a:xfrm>
            <a:off x="3024188" y="1912938"/>
            <a:ext cx="609600" cy="246062"/>
            <a:chOff x="2400360" y="977276"/>
            <a:chExt cx="457200" cy="328294"/>
          </a:xfrm>
        </p:grpSpPr>
        <p:sp>
          <p:nvSpPr>
            <p:cNvPr id="544" name="Google Shape;544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45" name="Google Shape;545;p57"/>
            <p:cNvCxnSpPr/>
            <p:nvPr/>
          </p:nvCxnSpPr>
          <p:spPr>
            <a:xfrm rot="10800000">
              <a:off x="2628960" y="994367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cxnSp>
        <p:nvCxnSpPr>
          <p:cNvPr id="546" name="Google Shape;546;p57"/>
          <p:cNvCxnSpPr/>
          <p:nvPr/>
        </p:nvCxnSpPr>
        <p:spPr>
          <a:xfrm>
            <a:off x="6194425" y="142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7" name="Google Shape;547;p57"/>
          <p:cNvCxnSpPr/>
          <p:nvPr/>
        </p:nvCxnSpPr>
        <p:spPr>
          <a:xfrm>
            <a:off x="7931150" y="1431925"/>
            <a:ext cx="0" cy="3998913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48" name="Google Shape;548;p57"/>
          <p:cNvCxnSpPr/>
          <p:nvPr/>
        </p:nvCxnSpPr>
        <p:spPr>
          <a:xfrm>
            <a:off x="6194425" y="269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9" name="Google Shape;549;p57"/>
          <p:cNvCxnSpPr/>
          <p:nvPr/>
        </p:nvCxnSpPr>
        <p:spPr>
          <a:xfrm>
            <a:off x="6194425" y="3870325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0" name="Google Shape;550;p57"/>
          <p:cNvCxnSpPr/>
          <p:nvPr/>
        </p:nvCxnSpPr>
        <p:spPr>
          <a:xfrm>
            <a:off x="6194425" y="4979988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1" name="Google Shape;551;p57"/>
          <p:cNvSpPr/>
          <p:nvPr/>
        </p:nvSpPr>
        <p:spPr>
          <a:xfrm>
            <a:off x="6673850" y="1244600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2" name="Google Shape;552;p57"/>
          <p:cNvSpPr/>
          <p:nvPr/>
        </p:nvSpPr>
        <p:spPr>
          <a:xfrm>
            <a:off x="6673850" y="25034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3" name="Google Shape;553;p57"/>
          <p:cNvSpPr/>
          <p:nvPr/>
        </p:nvSpPr>
        <p:spPr>
          <a:xfrm>
            <a:off x="6673850" y="36845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4" name="Google Shape;554;p57"/>
          <p:cNvSpPr/>
          <p:nvPr/>
        </p:nvSpPr>
        <p:spPr>
          <a:xfrm>
            <a:off x="6673850" y="4791075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5" name="Google Shape;555;p57"/>
          <p:cNvSpPr/>
          <p:nvPr/>
        </p:nvSpPr>
        <p:spPr>
          <a:xfrm>
            <a:off x="823913" y="319088"/>
            <a:ext cx="1582737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Treatment Integrity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6" name="Google Shape;556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250" y="568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7" name="Google Shape;557;p57"/>
          <p:cNvSpPr/>
          <p:nvPr/>
        </p:nvSpPr>
        <p:spPr>
          <a:xfrm>
            <a:off x="3478213" y="53975"/>
            <a:ext cx="21891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Outcomes?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Outcomes</a:t>
            </a:r>
            <a:endParaRPr/>
          </a:p>
        </p:txBody>
      </p:sp>
      <p:grpSp>
        <p:nvGrpSpPr>
          <p:cNvPr id="558" name="Google Shape;558;p57"/>
          <p:cNvGrpSpPr/>
          <p:nvPr/>
        </p:nvGrpSpPr>
        <p:grpSpPr>
          <a:xfrm>
            <a:off x="3336925" y="5103813"/>
            <a:ext cx="700088" cy="327025"/>
            <a:chOff x="2333425" y="4999476"/>
            <a:chExt cx="524135" cy="434387"/>
          </a:xfrm>
        </p:grpSpPr>
        <p:sp>
          <p:nvSpPr>
            <p:cNvPr id="559" name="Google Shape;559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60" name="Google Shape;560;p57"/>
            <p:cNvCxnSpPr/>
            <p:nvPr/>
          </p:nvCxnSpPr>
          <p:spPr>
            <a:xfrm flipH="1">
              <a:off x="2333425" y="5159735"/>
              <a:ext cx="524135" cy="274128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58"/>
          <p:cNvSpPr txBox="1"/>
          <p:nvPr>
            <p:ph type="title"/>
          </p:nvPr>
        </p:nvSpPr>
        <p:spPr>
          <a:xfrm>
            <a:off x="457200" y="1374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Increasing Treatment Integrity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So Low?</a:t>
            </a:r>
            <a:endParaRPr/>
          </a:p>
        </p:txBody>
      </p:sp>
      <p:sp>
        <p:nvSpPr>
          <p:cNvPr id="571" name="Google Shape;571;p59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 alone is not sufficient to assure high integrity.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60"/>
          <p:cNvSpPr txBox="1"/>
          <p:nvPr/>
        </p:nvSpPr>
        <p:spPr>
          <a:xfrm>
            <a:off x="6672263" y="6477000"/>
            <a:ext cx="2032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Joyce and Showers, 2002</a:t>
            </a:r>
            <a:endParaRPr b="1" sz="120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8" name="Google Shape;578;p60"/>
          <p:cNvSpPr/>
          <p:nvPr/>
        </p:nvSpPr>
        <p:spPr>
          <a:xfrm>
            <a:off x="990600" y="-258763"/>
            <a:ext cx="7696200" cy="1020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Training is Equal</a:t>
            </a:r>
            <a:endParaRPr sz="4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79" name="Google Shape;579;p60"/>
          <p:cNvGraphicFramePr/>
          <p:nvPr/>
        </p:nvGraphicFramePr>
        <p:xfrm>
          <a:off x="184150" y="623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{C92C98D3-E924-451D-AB76-EF89CB23866F}</a:tableStyleId>
              </a:tblPr>
              <a:tblGrid>
                <a:gridCol w="2391275"/>
                <a:gridCol w="2109100"/>
                <a:gridCol w="2109100"/>
                <a:gridCol w="2109100"/>
              </a:tblGrid>
              <a:tr h="477450"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45720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solidFill>
                            <a:srgbClr val="FFFFFF"/>
                          </a:solidFill>
                        </a:rPr>
                        <a:t>OUTCOMES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1051400">
                <a:tc vMerge="1"/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00" u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(% of Participants who demonstrate knowledge, demonstrate new skills in a training setting, and use new skills in the classroom)</a:t>
                      </a:r>
                      <a:endParaRPr b="1" i="0" sz="1400" u="none" strike="noStrike">
                        <a:solidFill>
                          <a:srgbClr val="FFFFFF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274325" marL="27432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914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TRAINING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COMPONENTS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Knowledge</a:t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Skill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Demonstration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Use in the Classroom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Theory and Discussion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10%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30%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60%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</a:t>
                      </a:r>
                      <a:r>
                        <a:rPr b="1" lang="en-US" sz="2400">
                          <a:solidFill>
                            <a:schemeClr val="accent6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chemeClr val="accent6"/>
                          </a:solidFill>
                        </a:rPr>
                        <a:t>  </a:t>
                      </a:r>
                      <a:endParaRPr b="1" sz="1100">
                        <a:solidFill>
                          <a:schemeClr val="accent6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0" name="Google Shape;580;p60"/>
          <p:cNvGraphicFramePr/>
          <p:nvPr/>
        </p:nvGraphicFramePr>
        <p:xfrm>
          <a:off x="10598150" y="587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{D17FBAF6-B3B8-4693-970D-FEB50CD5720F}</a:tableStyleId>
              </a:tblPr>
              <a:tblGrid>
                <a:gridCol w="217500"/>
              </a:tblGrid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650" marB="45650" marR="91750" marL="917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1" name="Google Shape;581;p60"/>
          <p:cNvSpPr/>
          <p:nvPr/>
        </p:nvSpPr>
        <p:spPr>
          <a:xfrm>
            <a:off x="519113" y="6178550"/>
            <a:ext cx="1858962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Coaching in Classroom</a:t>
            </a:r>
            <a:endParaRPr b="1" sz="18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60"/>
          <p:cNvSpPr/>
          <p:nvPr/>
        </p:nvSpPr>
        <p:spPr>
          <a:xfrm>
            <a:off x="519113" y="5338763"/>
            <a:ext cx="21717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&amp; Feedback in 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0"/>
          <p:cNvSpPr/>
          <p:nvPr/>
        </p:nvSpPr>
        <p:spPr>
          <a:xfrm>
            <a:off x="519113" y="4378325"/>
            <a:ext cx="18589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Demonstration in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6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Alternatives</a:t>
            </a:r>
            <a:endParaRPr/>
          </a:p>
        </p:txBody>
      </p:sp>
      <p:sp>
        <p:nvSpPr>
          <p:cNvPr id="589" name="Google Shape;589;p6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Let it happen</a:t>
            </a:r>
            <a:endParaRPr/>
          </a:p>
        </p:txBody>
      </p:sp>
      <p:sp>
        <p:nvSpPr>
          <p:cNvPr id="590" name="Google Shape;590;p6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Implement and hope.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Long history with little to show for it. </a:t>
            </a:r>
            <a:endParaRPr/>
          </a:p>
          <a:p>
            <a: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6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it Happen</a:t>
            </a:r>
            <a:endParaRPr/>
          </a:p>
        </p:txBody>
      </p:sp>
      <p:sp>
        <p:nvSpPr>
          <p:cNvPr id="592" name="Google Shape;592;p6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Requires efficient and effective approaches.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ways to increase integrity only beginning to emerge.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 the research is at level of individual support plans.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to find ways to scale to larger units.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6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Performance Feedback</a:t>
            </a:r>
            <a:endParaRPr/>
          </a:p>
        </p:txBody>
      </p:sp>
      <p:sp>
        <p:nvSpPr>
          <p:cNvPr id="598" name="Google Shape;598;p6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is most common approach.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can be given in a variety of ways.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Face to face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Graphed (show)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Tell them+ show them feedback more effective than either alone.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3" name="Google Shape;603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4" name="Google Shape;604;p63"/>
          <p:cNvSpPr txBox="1"/>
          <p:nvPr/>
        </p:nvSpPr>
        <p:spPr>
          <a:xfrm>
            <a:off x="5767388" y="914400"/>
            <a:ext cx="259715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Mortenson &amp; Witt, 1998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>
            <p:ph type="title"/>
          </p:nvPr>
        </p:nvSpPr>
        <p:spPr>
          <a:xfrm>
            <a:off x="0" y="23320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Current State of Treatment Integrity in Education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Google Shape;609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2000" y="0"/>
            <a:ext cx="50641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Performance Feedback</a:t>
            </a:r>
            <a:endParaRPr/>
          </a:p>
        </p:txBody>
      </p:sp>
      <p:sp>
        <p:nvSpPr>
          <p:cNvPr id="615" name="Google Shape;615;p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More frequent the feedback the better effects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(Jones, Wickstrom, &amp; Friman, 1997; Mortensen &amp; Witt, 1998).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Daily better than weekly.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better than delayed.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more preferred than delayed.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6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 of Performance Feedback</a:t>
            </a:r>
            <a:endParaRPr/>
          </a:p>
        </p:txBody>
      </p:sp>
      <p:sp>
        <p:nvSpPr>
          <p:cNvPr id="621" name="Google Shape;621;p6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Usually requires direct observation.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May be too resource intensive to implement at large scale.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Would require significant restructuring to implement effectively.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has low acceptability ratings.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Nested in culture of feedback.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Non-evaluative-nothing ends up in personnel file.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6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</a:t>
            </a:r>
            <a:endParaRPr/>
          </a:p>
        </p:txBody>
      </p:sp>
      <p:sp>
        <p:nvSpPr>
          <p:cNvPr id="627" name="Google Shape;627;p6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Similar to performance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in classroom demonstrating, prompting, and giving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Resource intensive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 requires specific skill set.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everyone can be effective coach.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Characteristics of effective coaching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perceived as credible.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Focus on problem solving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Mutually agreed on goals.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6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Self Monitoring</a:t>
            </a:r>
            <a:endParaRPr/>
          </a:p>
        </p:txBody>
      </p:sp>
      <p:sp>
        <p:nvSpPr>
          <p:cNvPr id="634" name="Google Shape;634;p6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often used to monitor adherence.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Discrete events (specific praise, opportunities to respond).</a:t>
            </a:r>
            <a:endParaRPr/>
          </a:p>
          <a:p>
            <a:pPr indent="-463550" lvl="0" marL="5143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Accuracy may be improved by: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immediately following instructional period.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over shorter periods of time.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Reviewing video recordings.</a:t>
            </a:r>
            <a:endParaRPr/>
          </a:p>
          <a:p>
            <a:pPr indent="-3048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350" lvl="0" marL="571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Implementers to Choose Intervention Elements</a:t>
            </a:r>
            <a:endParaRPr/>
          </a:p>
        </p:txBody>
      </p:sp>
      <p:sp>
        <p:nvSpPr>
          <p:cNvPr id="640" name="Google Shape;640;p6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interventions are developed in top down approach.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equally able to implement all elements of an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choice from empirically-supported elements has increased treatment integrity. </a:t>
            </a:r>
            <a:endParaRPr/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(Anderson &amp; Daly)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70"/>
          <p:cNvSpPr txBox="1"/>
          <p:nvPr>
            <p:ph type="title"/>
          </p:nvPr>
        </p:nvSpPr>
        <p:spPr>
          <a:xfrm>
            <a:off x="457200" y="154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Using Resources Wisely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1"/>
          <p:cNvSpPr txBox="1"/>
          <p:nvPr>
            <p:ph type="title"/>
          </p:nvPr>
        </p:nvSpPr>
        <p:spPr>
          <a:xfrm>
            <a:off x="457200" y="15525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It Takes a System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2"/>
          <p:cNvSpPr/>
          <p:nvPr/>
        </p:nvSpPr>
        <p:spPr>
          <a:xfrm>
            <a:off x="866775" y="188913"/>
            <a:ext cx="7478713" cy="66087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14Untitled-1.psd" id="657" name="Google Shape;657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50" y="234950"/>
            <a:ext cx="6805613" cy="63992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parrow copy.jpg" id="658" name="Google Shape;658;p7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62750" y="625475"/>
            <a:ext cx="1284288" cy="5880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pwmarrpw.jpg" id="659" name="Google Shape;659;p7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68400" y="760413"/>
            <a:ext cx="1081088" cy="5661025"/>
          </a:xfrm>
          <a:prstGeom prst="rect">
            <a:avLst/>
          </a:prstGeom>
          <a:noFill/>
          <a:ln>
            <a:noFill/>
          </a:ln>
        </p:spPr>
      </p:pic>
      <p:sp>
        <p:nvSpPr>
          <p:cNvPr id="660" name="Google Shape;660;p72"/>
          <p:cNvSpPr/>
          <p:nvPr/>
        </p:nvSpPr>
        <p:spPr>
          <a:xfrm rot="348836">
            <a:off x="5226050" y="4243388"/>
            <a:ext cx="420688" cy="108585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72"/>
          <p:cNvSpPr/>
          <p:nvPr/>
        </p:nvSpPr>
        <p:spPr>
          <a:xfrm rot="348836">
            <a:off x="5589588" y="3124200"/>
            <a:ext cx="420687" cy="10842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72"/>
          <p:cNvSpPr/>
          <p:nvPr/>
        </p:nvSpPr>
        <p:spPr>
          <a:xfrm rot="348836">
            <a:off x="5924550" y="1908175"/>
            <a:ext cx="493713" cy="11350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72"/>
          <p:cNvSpPr/>
          <p:nvPr/>
        </p:nvSpPr>
        <p:spPr>
          <a:xfrm rot="348836">
            <a:off x="6288088" y="709613"/>
            <a:ext cx="496887" cy="1122362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2"/>
          <p:cNvSpPr/>
          <p:nvPr/>
        </p:nvSpPr>
        <p:spPr>
          <a:xfrm rot="9387060">
            <a:off x="3236913" y="3086100"/>
            <a:ext cx="342900" cy="1157288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2"/>
          <p:cNvSpPr/>
          <p:nvPr/>
        </p:nvSpPr>
        <p:spPr>
          <a:xfrm rot="9387060">
            <a:off x="2895600" y="1928813"/>
            <a:ext cx="344488" cy="115728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72"/>
          <p:cNvSpPr/>
          <p:nvPr/>
        </p:nvSpPr>
        <p:spPr>
          <a:xfrm rot="9387060">
            <a:off x="2506663" y="708025"/>
            <a:ext cx="344487" cy="11557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72"/>
          <p:cNvSpPr/>
          <p:nvPr/>
        </p:nvSpPr>
        <p:spPr>
          <a:xfrm>
            <a:off x="4143375" y="5113338"/>
            <a:ext cx="854075" cy="263525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72"/>
          <p:cNvSpPr/>
          <p:nvPr/>
        </p:nvSpPr>
        <p:spPr>
          <a:xfrm>
            <a:off x="3797300" y="3965575"/>
            <a:ext cx="1544638" cy="3667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72"/>
          <p:cNvSpPr/>
          <p:nvPr/>
        </p:nvSpPr>
        <p:spPr>
          <a:xfrm>
            <a:off x="3455988" y="2730500"/>
            <a:ext cx="2244725" cy="5318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72"/>
          <p:cNvSpPr/>
          <p:nvPr/>
        </p:nvSpPr>
        <p:spPr>
          <a:xfrm>
            <a:off x="3041650" y="1452563"/>
            <a:ext cx="3063875" cy="7127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72"/>
          <p:cNvSpPr/>
          <p:nvPr/>
        </p:nvSpPr>
        <p:spPr>
          <a:xfrm>
            <a:off x="2698750" y="287338"/>
            <a:ext cx="3757613" cy="7381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Multi-tiered System of Support for Implementers</a:t>
            </a:r>
            <a:endParaRPr/>
          </a:p>
        </p:txBody>
      </p:sp>
      <p:sp>
        <p:nvSpPr>
          <p:cNvPr id="677" name="Google Shape;677;p7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require same level of support to implement with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Provide only the support necessary to achieve effective implementation.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in Education</a:t>
            </a:r>
            <a:endParaRPr/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457200" y="1312863"/>
            <a:ext cx="8229600" cy="4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NCLB and IDEIA increased interest in scientifically supported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Much greater emphasis on identifying practices that meet evidentiary standards.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Less attention to how well those interventions are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studies routinely do not achieve same magnitude of effect as efficacy studies of same intervention.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Lack of treatment integrity often accounts for the differences.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Google Shape;683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0400" y="2057400"/>
            <a:ext cx="1295400" cy="441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4" name="Google Shape;684;p7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2057400"/>
            <a:ext cx="1285875" cy="4410075"/>
          </a:xfrm>
          <a:prstGeom prst="rect">
            <a:avLst/>
          </a:prstGeom>
          <a:noFill/>
          <a:ln>
            <a:noFill/>
          </a:ln>
        </p:spPr>
      </p:pic>
      <p:sp>
        <p:nvSpPr>
          <p:cNvPr id="685" name="Google Shape;685;p7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Prevention Model for Evidence-based Education </a:t>
            </a:r>
            <a:endParaRPr/>
          </a:p>
        </p:txBody>
      </p:sp>
      <p:grpSp>
        <p:nvGrpSpPr>
          <p:cNvPr id="686" name="Google Shape;686;p74"/>
          <p:cNvGrpSpPr/>
          <p:nvPr/>
        </p:nvGrpSpPr>
        <p:grpSpPr>
          <a:xfrm>
            <a:off x="685800" y="1371600"/>
            <a:ext cx="2057400" cy="381000"/>
            <a:chOff x="432" y="1008"/>
            <a:chExt cx="1296" cy="240"/>
          </a:xfrm>
        </p:grpSpPr>
        <p:sp>
          <p:nvSpPr>
            <p:cNvPr id="687" name="Google Shape;687;p74"/>
            <p:cNvSpPr txBox="1"/>
            <p:nvPr/>
          </p:nvSpPr>
          <p:spPr>
            <a:xfrm>
              <a:off x="432" y="1008"/>
              <a:ext cx="125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Academic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88" name="Google Shape;688;p74"/>
            <p:cNvSpPr/>
            <p:nvPr/>
          </p:nvSpPr>
          <p:spPr>
            <a:xfrm>
              <a:off x="432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9" name="Google Shape;689;p74"/>
          <p:cNvGrpSpPr/>
          <p:nvPr/>
        </p:nvGrpSpPr>
        <p:grpSpPr>
          <a:xfrm>
            <a:off x="5943600" y="1371600"/>
            <a:ext cx="2095500" cy="381000"/>
            <a:chOff x="3744" y="1008"/>
            <a:chExt cx="1320" cy="240"/>
          </a:xfrm>
        </p:grpSpPr>
        <p:sp>
          <p:nvSpPr>
            <p:cNvPr id="690" name="Google Shape;690;p74"/>
            <p:cNvSpPr txBox="1"/>
            <p:nvPr/>
          </p:nvSpPr>
          <p:spPr>
            <a:xfrm>
              <a:off x="3744" y="1008"/>
              <a:ext cx="132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Behavioral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91" name="Google Shape;691;p74"/>
            <p:cNvSpPr/>
            <p:nvPr/>
          </p:nvSpPr>
          <p:spPr>
            <a:xfrm>
              <a:off x="3744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2" name="Google Shape;692;p74"/>
          <p:cNvSpPr txBox="1"/>
          <p:nvPr/>
        </p:nvSpPr>
        <p:spPr>
          <a:xfrm>
            <a:off x="38100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3" name="Google Shape;693;p74"/>
          <p:cNvSpPr txBox="1"/>
          <p:nvPr/>
        </p:nvSpPr>
        <p:spPr>
          <a:xfrm>
            <a:off x="48768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4" name="Google Shape;694;p74"/>
          <p:cNvSpPr txBox="1"/>
          <p:nvPr/>
        </p:nvSpPr>
        <p:spPr>
          <a:xfrm>
            <a:off x="34290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5" name="Google Shape;695;p74"/>
          <p:cNvSpPr txBox="1"/>
          <p:nvPr/>
        </p:nvSpPr>
        <p:spPr>
          <a:xfrm>
            <a:off x="5105400" y="3030538"/>
            <a:ext cx="5905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6" name="Google Shape;696;p74"/>
          <p:cNvSpPr txBox="1"/>
          <p:nvPr/>
        </p:nvSpPr>
        <p:spPr>
          <a:xfrm>
            <a:off x="2879725" y="4684713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sp>
        <p:nvSpPr>
          <p:cNvPr id="697" name="Google Shape;697;p74"/>
          <p:cNvSpPr txBox="1"/>
          <p:nvPr/>
        </p:nvSpPr>
        <p:spPr>
          <a:xfrm>
            <a:off x="5638800" y="4706938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grpSp>
        <p:nvGrpSpPr>
          <p:cNvPr id="698" name="Google Shape;698;p74"/>
          <p:cNvGrpSpPr/>
          <p:nvPr/>
        </p:nvGrpSpPr>
        <p:grpSpPr>
          <a:xfrm>
            <a:off x="304800" y="2057400"/>
            <a:ext cx="3352800" cy="822325"/>
            <a:chOff x="192" y="1296"/>
            <a:chExt cx="2112" cy="518"/>
          </a:xfrm>
        </p:grpSpPr>
        <p:sp>
          <p:nvSpPr>
            <p:cNvPr id="699" name="Google Shape;699;p74"/>
            <p:cNvSpPr txBox="1"/>
            <p:nvPr/>
          </p:nvSpPr>
          <p:spPr>
            <a:xfrm>
              <a:off x="192" y="1296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Intensity</a:t>
              </a:r>
              <a:endParaRPr/>
            </a:p>
          </p:txBody>
        </p:sp>
        <p:cxnSp>
          <p:nvCxnSpPr>
            <p:cNvPr id="700" name="Google Shape;700;p74"/>
            <p:cNvCxnSpPr/>
            <p:nvPr/>
          </p:nvCxnSpPr>
          <p:spPr>
            <a:xfrm>
              <a:off x="1968" y="153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1" name="Google Shape;701;p74"/>
          <p:cNvGrpSpPr/>
          <p:nvPr/>
        </p:nvGrpSpPr>
        <p:grpSpPr>
          <a:xfrm>
            <a:off x="5484813" y="2133600"/>
            <a:ext cx="2898775" cy="822325"/>
            <a:chOff x="3455" y="1344"/>
            <a:chExt cx="1826" cy="518"/>
          </a:xfrm>
        </p:grpSpPr>
        <p:cxnSp>
          <p:nvCxnSpPr>
            <p:cNvPr id="702" name="Google Shape;702;p74"/>
            <p:cNvCxnSpPr/>
            <p:nvPr/>
          </p:nvCxnSpPr>
          <p:spPr>
            <a:xfrm rot="10779537">
              <a:off x="3455" y="153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  <p:sp>
          <p:nvSpPr>
            <p:cNvPr id="703" name="Google Shape;703;p74"/>
            <p:cNvSpPr txBox="1"/>
            <p:nvPr/>
          </p:nvSpPr>
          <p:spPr>
            <a:xfrm>
              <a:off x="3840" y="1344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Intense, durable procedures</a:t>
              </a:r>
              <a:endParaRPr/>
            </a:p>
          </p:txBody>
        </p:sp>
      </p:grpSp>
      <p:grpSp>
        <p:nvGrpSpPr>
          <p:cNvPr id="704" name="Google Shape;704;p74"/>
          <p:cNvGrpSpPr/>
          <p:nvPr/>
        </p:nvGrpSpPr>
        <p:grpSpPr>
          <a:xfrm>
            <a:off x="304800" y="3048000"/>
            <a:ext cx="2971800" cy="1004888"/>
            <a:chOff x="192" y="1920"/>
            <a:chExt cx="1872" cy="633"/>
          </a:xfrm>
        </p:grpSpPr>
        <p:sp>
          <p:nvSpPr>
            <p:cNvPr id="705" name="Google Shape;705;p74"/>
            <p:cNvSpPr txBox="1"/>
            <p:nvPr/>
          </p:nvSpPr>
          <p:spPr>
            <a:xfrm>
              <a:off x="192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6" name="Google Shape;706;p74"/>
            <p:cNvCxnSpPr/>
            <p:nvPr/>
          </p:nvCxnSpPr>
          <p:spPr>
            <a:xfrm>
              <a:off x="1728" y="201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7" name="Google Shape;707;p74"/>
          <p:cNvGrpSpPr/>
          <p:nvPr/>
        </p:nvGrpSpPr>
        <p:grpSpPr>
          <a:xfrm>
            <a:off x="5791227" y="3048000"/>
            <a:ext cx="2833660" cy="1004888"/>
            <a:chOff x="3648" y="1920"/>
            <a:chExt cx="1785" cy="633"/>
          </a:xfrm>
        </p:grpSpPr>
        <p:sp>
          <p:nvSpPr>
            <p:cNvPr id="708" name="Google Shape;708;p74"/>
            <p:cNvSpPr txBox="1"/>
            <p:nvPr/>
          </p:nvSpPr>
          <p:spPr>
            <a:xfrm>
              <a:off x="4176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9" name="Google Shape;709;p74"/>
            <p:cNvCxnSpPr/>
            <p:nvPr/>
          </p:nvCxnSpPr>
          <p:spPr>
            <a:xfrm rot="10739161">
              <a:off x="3648" y="201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0" name="Google Shape;710;p74"/>
          <p:cNvGrpSpPr/>
          <p:nvPr/>
        </p:nvGrpSpPr>
        <p:grpSpPr>
          <a:xfrm>
            <a:off x="228600" y="4648200"/>
            <a:ext cx="2514600" cy="639763"/>
            <a:chOff x="144" y="2928"/>
            <a:chExt cx="1584" cy="403"/>
          </a:xfrm>
        </p:grpSpPr>
        <p:sp>
          <p:nvSpPr>
            <p:cNvPr id="711" name="Google Shape;711;p74"/>
            <p:cNvSpPr txBox="1"/>
            <p:nvPr/>
          </p:nvSpPr>
          <p:spPr>
            <a:xfrm>
              <a:off x="144" y="2928"/>
              <a:ext cx="1020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2" name="Google Shape;712;p74"/>
            <p:cNvCxnSpPr/>
            <p:nvPr/>
          </p:nvCxnSpPr>
          <p:spPr>
            <a:xfrm>
              <a:off x="1392" y="3024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3" name="Google Shape;713;p74"/>
          <p:cNvGrpSpPr/>
          <p:nvPr/>
        </p:nvGrpSpPr>
        <p:grpSpPr>
          <a:xfrm>
            <a:off x="6400800" y="4648200"/>
            <a:ext cx="2465388" cy="639763"/>
            <a:chOff x="4032" y="2928"/>
            <a:chExt cx="1553" cy="403"/>
          </a:xfrm>
        </p:grpSpPr>
        <p:sp>
          <p:nvSpPr>
            <p:cNvPr id="714" name="Google Shape;714;p74"/>
            <p:cNvSpPr txBox="1"/>
            <p:nvPr/>
          </p:nvSpPr>
          <p:spPr>
            <a:xfrm>
              <a:off x="4512" y="2928"/>
              <a:ext cx="1073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settings, 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5" name="Google Shape;715;p74"/>
            <p:cNvCxnSpPr/>
            <p:nvPr/>
          </p:nvCxnSpPr>
          <p:spPr>
            <a:xfrm rot="10779294">
              <a:off x="4032" y="3024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sp>
        <p:nvSpPr>
          <p:cNvPr id="716" name="Google Shape;716;p74"/>
          <p:cNvSpPr/>
          <p:nvPr/>
        </p:nvSpPr>
        <p:spPr>
          <a:xfrm>
            <a:off x="871538" y="708025"/>
            <a:ext cx="7710487" cy="436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BIS LOGO-LARGE" id="717" name="Google Shape;717;p7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48600" y="5791200"/>
            <a:ext cx="930275" cy="696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7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Thoughts</a:t>
            </a:r>
            <a:endParaRPr/>
          </a:p>
        </p:txBody>
      </p:sp>
      <p:sp>
        <p:nvSpPr>
          <p:cNvPr id="723" name="Google Shape;723;p7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Assuring high levels of treatment integrity is an ethical responsibility.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levels of treatment integrity necessary to benefit from empirically supported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emerging practices for increasing treatment integrity.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Improving treatment integrity requires efforts at all levels of the system.</a:t>
            </a:r>
            <a:endParaRPr/>
          </a:p>
          <a:p>
            <a:pPr indent="0" lvl="1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Treatment integrity is everyone’s business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76"/>
          <p:cNvSpPr txBox="1"/>
          <p:nvPr>
            <p:ph type="title"/>
          </p:nvPr>
        </p:nvSpPr>
        <p:spPr>
          <a:xfrm>
            <a:off x="457200" y="2141538"/>
            <a:ext cx="8229600" cy="1770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Copies may be obtained at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winginstitute.org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30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{C92C98D3-E924-451D-AB76-EF89CB23866F}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5" name="Google Shape;195;p30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30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197" name="Google Shape;197;p30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0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30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0" name="Google Shape;200;p30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01" name="Google Shape;201;p30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03" name="Google Shape;203;p30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4" name="Google Shape;204;p30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31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{C92C98D3-E924-451D-AB76-EF89CB23866F}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2" name="Google Shape;212;p31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1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214" name="Google Shape;214;p31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31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17" name="Google Shape;217;p31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18" name="Google Shape;218;p31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20" name="Google Shape;220;p31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21" name="Google Shape;221;p31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22" name="Google Shape;222;p31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as Ethical Responsibility</a:t>
            </a:r>
            <a:endParaRPr/>
          </a:p>
        </p:txBody>
      </p:sp>
      <p:sp>
        <p:nvSpPr>
          <p:cNvPr id="229" name="Google Shape;229;p32"/>
          <p:cNvSpPr/>
          <p:nvPr/>
        </p:nvSpPr>
        <p:spPr>
          <a:xfrm>
            <a:off x="228600" y="3122613"/>
            <a:ext cx="281940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 solely for the benefit of the other party</a:t>
            </a:r>
            <a:endParaRPr/>
          </a:p>
        </p:txBody>
      </p:sp>
      <p:sp>
        <p:nvSpPr>
          <p:cNvPr id="230" name="Google Shape;230;p32"/>
          <p:cNvSpPr/>
          <p:nvPr/>
        </p:nvSpPr>
        <p:spPr>
          <a:xfrm>
            <a:off x="3489325" y="1690688"/>
            <a:ext cx="244475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Fiduciary</a:t>
            </a:r>
            <a:endParaRPr/>
          </a:p>
        </p:txBody>
      </p:sp>
      <p:sp>
        <p:nvSpPr>
          <p:cNvPr id="231" name="Google Shape;231;p32"/>
          <p:cNvSpPr/>
          <p:nvPr/>
        </p:nvSpPr>
        <p:spPr>
          <a:xfrm>
            <a:off x="2971800" y="4646613"/>
            <a:ext cx="2819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Carries the weight of ethical conduct</a:t>
            </a:r>
            <a:endParaRPr/>
          </a:p>
        </p:txBody>
      </p:sp>
      <p:sp>
        <p:nvSpPr>
          <p:cNvPr id="232" name="Google Shape;232;p32"/>
          <p:cNvSpPr/>
          <p:nvPr/>
        </p:nvSpPr>
        <p:spPr>
          <a:xfrm>
            <a:off x="6019800" y="3060700"/>
            <a:ext cx="2895600" cy="2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Assure that the taxpayers are receiving the greatest possible return on their investment</a:t>
            </a:r>
            <a:endParaRPr/>
          </a:p>
        </p:txBody>
      </p:sp>
      <p:cxnSp>
        <p:nvCxnSpPr>
          <p:cNvPr id="233" name="Google Shape;233;p32"/>
          <p:cNvCxnSpPr/>
          <p:nvPr/>
        </p:nvCxnSpPr>
        <p:spPr>
          <a:xfrm flipH="1">
            <a:off x="2971800" y="2514600"/>
            <a:ext cx="609600" cy="6096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4" name="Google Shape;234;p32"/>
          <p:cNvCxnSpPr/>
          <p:nvPr/>
        </p:nvCxnSpPr>
        <p:spPr>
          <a:xfrm>
            <a:off x="4495800" y="2514600"/>
            <a:ext cx="0" cy="20574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5" name="Google Shape;235;p32"/>
          <p:cNvCxnSpPr/>
          <p:nvPr/>
        </p:nvCxnSpPr>
        <p:spPr>
          <a:xfrm>
            <a:off x="5867400" y="2514600"/>
            <a:ext cx="533400" cy="4572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in Practice</a:t>
            </a:r>
            <a:endParaRPr/>
          </a:p>
        </p:txBody>
      </p:sp>
      <p:sp>
        <p:nvSpPr>
          <p:cNvPr id="241" name="Google Shape;241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Survey of school psychologists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(Cochrane &amp; Laux, 2008)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97% agreed that it was key factor to consider.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11% reported monitoring with individual cases.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1.9% reported monitoring for group/team consultation.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