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514">
          <p15:clr>
            <a:srgbClr val="9AA0A6"/>
          </p15:clr>
        </p15:guide>
        <p15:guide id="2" pos="509">
          <p15:clr>
            <a:srgbClr val="9AA0A6"/>
          </p15:clr>
        </p15:guide>
        <p15:guide id="3" pos="5823">
          <p15:clr>
            <a:srgbClr val="9AA0A6"/>
          </p15:clr>
        </p15:guide>
        <p15:guide id="4" orient="horz" pos="382">
          <p15:clr>
            <a:srgbClr val="9AA0A6"/>
          </p15:clr>
        </p15:guide>
        <p15:guide id="5" orient="horz" pos="599">
          <p15:clr>
            <a:srgbClr val="9AA0A6"/>
          </p15:clr>
        </p15:guide>
        <p15:guide id="6" orient="horz" pos="778">
          <p15:clr>
            <a:srgbClr val="9AA0A6"/>
          </p15:clr>
        </p15:guide>
        <p15:guide id="7" orient="horz" pos="1001">
          <p15:clr>
            <a:srgbClr val="9AA0A6"/>
          </p15:clr>
        </p15:guide>
        <p15:guide id="8" orient="horz" pos="1214">
          <p15:clr>
            <a:srgbClr val="9AA0A6"/>
          </p15:clr>
        </p15:guide>
        <p15:guide id="9" orient="horz" pos="434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C766E6-5974-48E5-A4EB-49D61FFB0A92}">
  <a:tblStyle styleId="{01C766E6-5974-48E5-A4EB-49D61FFB0A92}"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514" orient="horz"/>
        <p:guide pos="509"/>
        <p:guide pos="5823"/>
        <p:guide pos="382" orient="horz"/>
        <p:guide pos="599" orient="horz"/>
        <p:guide pos="778" orient="horz"/>
        <p:guide pos="1001" orient="horz"/>
        <p:guide pos="1214" orient="horz"/>
        <p:guide pos="4347"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52f30e448_0_1571: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52f30e448_0_1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52f30e448_0_1103: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52f30e448_0_1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52f30e448_0_1124: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52f30e448_0_1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52f30e448_0_1065: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52f30e448_0_1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52f30e448_0_1087: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52f30e448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52f30e448_0_1139: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52f30e448_0_1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52f30e448_0_1160: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52f30e448_0_1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95a1bba7fd_1_2:notes"/>
          <p:cNvSpPr/>
          <p:nvPr>
            <p:ph idx="2" type="sldImg"/>
          </p:nvPr>
        </p:nvSpPr>
        <p:spPr>
          <a:xfrm>
            <a:off x="1210544"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95a1bba7f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52f30e448_0_1459: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52f30e448_0_1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Autofit/>
          </a:bodyPr>
          <a:lstStyle>
            <a:lvl1pPr indent="-368300" lvl="0" marL="457200" algn="ctr">
              <a:spcBef>
                <a:spcPts val="0"/>
              </a:spcBef>
              <a:spcAft>
                <a:spcPts val="0"/>
              </a:spcAft>
              <a:buSzPts val="2200"/>
              <a:buChar char="●"/>
              <a:defRPr/>
            </a:lvl1pPr>
            <a:lvl2pPr indent="-336550" lvl="1" marL="914400" algn="ctr">
              <a:spcBef>
                <a:spcPts val="2000"/>
              </a:spcBef>
              <a:spcAft>
                <a:spcPts val="0"/>
              </a:spcAft>
              <a:buSzPts val="1700"/>
              <a:buChar char="○"/>
              <a:defRPr/>
            </a:lvl2pPr>
            <a:lvl3pPr indent="-336550" lvl="2" marL="1371600" algn="ctr">
              <a:spcBef>
                <a:spcPts val="2000"/>
              </a:spcBef>
              <a:spcAft>
                <a:spcPts val="0"/>
              </a:spcAft>
              <a:buSzPts val="1700"/>
              <a:buChar char="■"/>
              <a:defRPr/>
            </a:lvl3pPr>
            <a:lvl4pPr indent="-336550" lvl="3" marL="1828800" algn="ctr">
              <a:spcBef>
                <a:spcPts val="2000"/>
              </a:spcBef>
              <a:spcAft>
                <a:spcPts val="0"/>
              </a:spcAft>
              <a:buSzPts val="1700"/>
              <a:buChar char="●"/>
              <a:defRPr/>
            </a:lvl4pPr>
            <a:lvl5pPr indent="-336550" lvl="4" marL="2286000" algn="ctr">
              <a:spcBef>
                <a:spcPts val="2000"/>
              </a:spcBef>
              <a:spcAft>
                <a:spcPts val="0"/>
              </a:spcAft>
              <a:buSzPts val="1700"/>
              <a:buChar char="○"/>
              <a:defRPr/>
            </a:lvl5pPr>
            <a:lvl6pPr indent="-336550" lvl="5" marL="2743200" algn="ctr">
              <a:spcBef>
                <a:spcPts val="2000"/>
              </a:spcBef>
              <a:spcAft>
                <a:spcPts val="0"/>
              </a:spcAft>
              <a:buSzPts val="1700"/>
              <a:buChar char="■"/>
              <a:defRPr/>
            </a:lvl6pPr>
            <a:lvl7pPr indent="-336550" lvl="6" marL="3200400" algn="ctr">
              <a:spcBef>
                <a:spcPts val="2000"/>
              </a:spcBef>
              <a:spcAft>
                <a:spcPts val="0"/>
              </a:spcAft>
              <a:buSzPts val="1700"/>
              <a:buChar char="●"/>
              <a:defRPr/>
            </a:lvl7pPr>
            <a:lvl8pPr indent="-336550" lvl="7" marL="3657600" algn="ctr">
              <a:spcBef>
                <a:spcPts val="2000"/>
              </a:spcBef>
              <a:spcAft>
                <a:spcPts val="0"/>
              </a:spcAft>
              <a:buSzPts val="1700"/>
              <a:buChar char="○"/>
              <a:defRPr/>
            </a:lvl8pPr>
            <a:lvl9pPr indent="-336550" lvl="8" marL="4114800" algn="ctr">
              <a:spcBef>
                <a:spcPts val="2000"/>
              </a:spcBef>
              <a:spcAft>
                <a:spcPts val="200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Autofit/>
          </a:bodyPr>
          <a:lstStyle>
            <a:lvl1pPr indent="-336550" lvl="0" marL="457200">
              <a:spcBef>
                <a:spcPts val="0"/>
              </a:spcBef>
              <a:spcAft>
                <a:spcPts val="0"/>
              </a:spcAft>
              <a:buSzPts val="1700"/>
              <a:buChar char="●"/>
              <a:defRPr sz="17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Autofit/>
          </a:bodyPr>
          <a:lstStyle>
            <a:lvl1pPr indent="-368300" lvl="0" marL="457200">
              <a:spcBef>
                <a:spcPts val="0"/>
              </a:spcBef>
              <a:spcAft>
                <a:spcPts val="0"/>
              </a:spcAft>
              <a:buSzPts val="2200"/>
              <a:buChar char="●"/>
              <a:defRPr/>
            </a:lvl1pPr>
            <a:lvl2pPr indent="-336550" lvl="1" marL="914400">
              <a:spcBef>
                <a:spcPts val="2000"/>
              </a:spcBef>
              <a:spcAft>
                <a:spcPts val="0"/>
              </a:spcAft>
              <a:buSzPts val="1700"/>
              <a:buChar char="○"/>
              <a:defRPr/>
            </a:lvl2pPr>
            <a:lvl3pPr indent="-336550" lvl="2" marL="1371600">
              <a:spcBef>
                <a:spcPts val="2000"/>
              </a:spcBef>
              <a:spcAft>
                <a:spcPts val="0"/>
              </a:spcAft>
              <a:buSzPts val="1700"/>
              <a:buChar char="■"/>
              <a:defRPr/>
            </a:lvl3pPr>
            <a:lvl4pPr indent="-336550" lvl="3" marL="1828800">
              <a:spcBef>
                <a:spcPts val="2000"/>
              </a:spcBef>
              <a:spcAft>
                <a:spcPts val="0"/>
              </a:spcAft>
              <a:buSzPts val="1700"/>
              <a:buChar char="●"/>
              <a:defRPr/>
            </a:lvl4pPr>
            <a:lvl5pPr indent="-336550" lvl="4" marL="2286000">
              <a:spcBef>
                <a:spcPts val="2000"/>
              </a:spcBef>
              <a:spcAft>
                <a:spcPts val="0"/>
              </a:spcAft>
              <a:buSzPts val="1700"/>
              <a:buChar char="○"/>
              <a:defRPr/>
            </a:lvl5pPr>
            <a:lvl6pPr indent="-336550" lvl="5" marL="2743200">
              <a:spcBef>
                <a:spcPts val="2000"/>
              </a:spcBef>
              <a:spcAft>
                <a:spcPts val="0"/>
              </a:spcAft>
              <a:buSzPts val="1700"/>
              <a:buChar char="■"/>
              <a:defRPr/>
            </a:lvl6pPr>
            <a:lvl7pPr indent="-336550" lvl="6" marL="3200400">
              <a:spcBef>
                <a:spcPts val="2000"/>
              </a:spcBef>
              <a:spcAft>
                <a:spcPts val="0"/>
              </a:spcAft>
              <a:buSzPts val="1700"/>
              <a:buChar char="●"/>
              <a:defRPr/>
            </a:lvl7pPr>
            <a:lvl8pPr indent="-336550" lvl="7" marL="3657600">
              <a:spcBef>
                <a:spcPts val="2000"/>
              </a:spcBef>
              <a:spcAft>
                <a:spcPts val="0"/>
              </a:spcAft>
              <a:buSzPts val="1700"/>
              <a:buChar char="○"/>
              <a:defRPr/>
            </a:lvl8pPr>
            <a:lvl9pPr indent="-336550" lvl="8" marL="4114800">
              <a:spcBef>
                <a:spcPts val="2000"/>
              </a:spcBef>
              <a:spcAft>
                <a:spcPts val="200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2000"/>
              </a:spcBef>
              <a:spcAft>
                <a:spcPts val="0"/>
              </a:spcAft>
              <a:buClr>
                <a:schemeClr val="dk2"/>
              </a:buClr>
              <a:buSzPts val="1700"/>
              <a:buChar char="○"/>
              <a:defRPr sz="1700">
                <a:solidFill>
                  <a:schemeClr val="dk2"/>
                </a:solidFill>
              </a:defRPr>
            </a:lvl2pPr>
            <a:lvl3pPr indent="-336550" lvl="2" marL="1371600">
              <a:lnSpc>
                <a:spcPct val="115000"/>
              </a:lnSpc>
              <a:spcBef>
                <a:spcPts val="2000"/>
              </a:spcBef>
              <a:spcAft>
                <a:spcPts val="0"/>
              </a:spcAft>
              <a:buClr>
                <a:schemeClr val="dk2"/>
              </a:buClr>
              <a:buSzPts val="1700"/>
              <a:buChar char="■"/>
              <a:defRPr sz="1700">
                <a:solidFill>
                  <a:schemeClr val="dk2"/>
                </a:solidFill>
              </a:defRPr>
            </a:lvl3pPr>
            <a:lvl4pPr indent="-336550" lvl="3" marL="1828800">
              <a:lnSpc>
                <a:spcPct val="115000"/>
              </a:lnSpc>
              <a:spcBef>
                <a:spcPts val="2000"/>
              </a:spcBef>
              <a:spcAft>
                <a:spcPts val="0"/>
              </a:spcAft>
              <a:buClr>
                <a:schemeClr val="dk2"/>
              </a:buClr>
              <a:buSzPts val="1700"/>
              <a:buChar char="●"/>
              <a:defRPr sz="1700">
                <a:solidFill>
                  <a:schemeClr val="dk2"/>
                </a:solidFill>
              </a:defRPr>
            </a:lvl4pPr>
            <a:lvl5pPr indent="-336550" lvl="4" marL="2286000">
              <a:lnSpc>
                <a:spcPct val="115000"/>
              </a:lnSpc>
              <a:spcBef>
                <a:spcPts val="2000"/>
              </a:spcBef>
              <a:spcAft>
                <a:spcPts val="0"/>
              </a:spcAft>
              <a:buClr>
                <a:schemeClr val="dk2"/>
              </a:buClr>
              <a:buSzPts val="1700"/>
              <a:buChar char="○"/>
              <a:defRPr sz="1700">
                <a:solidFill>
                  <a:schemeClr val="dk2"/>
                </a:solidFill>
              </a:defRPr>
            </a:lvl5pPr>
            <a:lvl6pPr indent="-336550" lvl="5" marL="2743200">
              <a:lnSpc>
                <a:spcPct val="115000"/>
              </a:lnSpc>
              <a:spcBef>
                <a:spcPts val="2000"/>
              </a:spcBef>
              <a:spcAft>
                <a:spcPts val="0"/>
              </a:spcAft>
              <a:buClr>
                <a:schemeClr val="dk2"/>
              </a:buClr>
              <a:buSzPts val="1700"/>
              <a:buChar char="■"/>
              <a:defRPr sz="1700">
                <a:solidFill>
                  <a:schemeClr val="dk2"/>
                </a:solidFill>
              </a:defRPr>
            </a:lvl6pPr>
            <a:lvl7pPr indent="-336550" lvl="6" marL="3200400">
              <a:lnSpc>
                <a:spcPct val="115000"/>
              </a:lnSpc>
              <a:spcBef>
                <a:spcPts val="2000"/>
              </a:spcBef>
              <a:spcAft>
                <a:spcPts val="0"/>
              </a:spcAft>
              <a:buClr>
                <a:schemeClr val="dk2"/>
              </a:buClr>
              <a:buSzPts val="1700"/>
              <a:buChar char="●"/>
              <a:defRPr sz="1700">
                <a:solidFill>
                  <a:schemeClr val="dk2"/>
                </a:solidFill>
              </a:defRPr>
            </a:lvl7pPr>
            <a:lvl8pPr indent="-336550" lvl="7" marL="3657600">
              <a:lnSpc>
                <a:spcPct val="115000"/>
              </a:lnSpc>
              <a:spcBef>
                <a:spcPts val="2000"/>
              </a:spcBef>
              <a:spcAft>
                <a:spcPts val="0"/>
              </a:spcAft>
              <a:buClr>
                <a:schemeClr val="dk2"/>
              </a:buClr>
              <a:buSzPts val="1700"/>
              <a:buChar char="○"/>
              <a:defRPr sz="1700">
                <a:solidFill>
                  <a:schemeClr val="dk2"/>
                </a:solidFill>
              </a:defRPr>
            </a:lvl8pPr>
            <a:lvl9pPr indent="-336550" lvl="8" marL="4114800">
              <a:lnSpc>
                <a:spcPct val="115000"/>
              </a:lnSpc>
              <a:spcBef>
                <a:spcPts val="2000"/>
              </a:spcBef>
              <a:spcAft>
                <a:spcPts val="200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slide" Target="/ppt/slides/slide2.xml"/><Relationship Id="rId5" Type="http://schemas.openxmlformats.org/officeDocument/2006/relationships/slide" Target="/ppt/slides/slide4.xml"/><Relationship Id="rId6" Type="http://schemas.openxmlformats.org/officeDocument/2006/relationships/slide" Target="/ppt/slides/slide6.xml"/><Relationship Id="rId7" Type="http://schemas.openxmlformats.org/officeDocument/2006/relationships/slide" Target="/ppt/slides/slide8.xml"/><Relationship Id="rId8" Type="http://schemas.openxmlformats.org/officeDocument/2006/relationships/slide" Target="/ppt/slid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mysteryscience.com/powers/plant-animal-structures-and-surviv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hyperlink" Target="https://mysteryscience.com/powers/plant-animal-structures-and-survival" TargetMode="External"/><Relationship Id="rId5" Type="http://schemas.openxmlformats.org/officeDocument/2006/relationships/hyperlink" Target="https://mysteryscience.com/powers/mystery-4/inheritance-variation-of-traits/145?r=41006704#slide-id-3310" TargetMode="External"/><Relationship Id="rId6" Type="http://schemas.openxmlformats.org/officeDocument/2006/relationships/hyperlink" Target="https://mysteryscience.com/powers/mystery-4/inheritance-variation-of-traits/145?r=41006704#slide-id-33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s://mysteryscience.com/sky/sun-moon-sta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hyperlink" Target="https://mysteryscience.com/sky/sun-moon-sta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mysteryscience.com/light/properties-of-light-soun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mysteryscience.com/light/properties-of-light-soun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mysteryscience.com/docs/14" TargetMode="External"/><Relationship Id="rId5" Type="http://schemas.openxmlformats.org/officeDocument/2006/relationships/hyperlink" Target="https://mysteryscience.com/printouts" TargetMode="External"/><Relationship Id="rId6" Type="http://schemas.openxmlformats.org/officeDocument/2006/relationships/hyperlink" Target="https://mysteryscience.com/printou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hyperlink" Target="https://mysteryscience.com/pack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715300" y="356625"/>
            <a:ext cx="7119900" cy="877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1</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Distance Learning Guide</a:t>
            </a:r>
            <a:endParaRPr sz="4000">
              <a:solidFill>
                <a:srgbClr val="4999ED"/>
              </a:solidFill>
              <a:latin typeface="Poppins"/>
              <a:ea typeface="Poppins"/>
              <a:cs typeface="Poppins"/>
              <a:sym typeface="Poppins"/>
            </a:endParaRPr>
          </a:p>
          <a:p>
            <a:pPr indent="0" lvl="0" marL="0" rtl="0" algn="l">
              <a:spcBef>
                <a:spcPts val="400"/>
              </a:spcBef>
              <a:spcAft>
                <a:spcPts val="0"/>
              </a:spcAft>
              <a:buClr>
                <a:schemeClr val="dk1"/>
              </a:buClr>
              <a:buSzPts val="1100"/>
              <a:buFont typeface="Arial"/>
              <a:buNone/>
            </a:pPr>
            <a:r>
              <a:t/>
            </a:r>
            <a:endParaRPr sz="12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a:p>
            <a:pPr indent="0" lvl="0" marL="0" rtl="0" algn="l">
              <a:spcBef>
                <a:spcPts val="0"/>
              </a:spcBef>
              <a:spcAft>
                <a:spcPts val="0"/>
              </a:spcAft>
              <a:buNone/>
            </a:pPr>
            <a:r>
              <a:t/>
            </a:r>
            <a:endParaRPr b="1" sz="1400">
              <a:solidFill>
                <a:srgbClr val="923589"/>
              </a:solidFill>
            </a:endParaRPr>
          </a:p>
        </p:txBody>
      </p:sp>
      <p:sp>
        <p:nvSpPr>
          <p:cNvPr id="55" name="Google Shape;55;p13"/>
          <p:cNvSpPr txBox="1"/>
          <p:nvPr/>
        </p:nvSpPr>
        <p:spPr>
          <a:xfrm>
            <a:off x="715300" y="1115568"/>
            <a:ext cx="4912200" cy="5967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Clr>
                <a:schemeClr val="dk1"/>
              </a:buClr>
              <a:buSzPts val="1100"/>
              <a:buFont typeface="Arial"/>
              <a:buNone/>
            </a:pPr>
            <a:r>
              <a:rPr i="1" lang="en" sz="1100">
                <a:solidFill>
                  <a:srgbClr val="595959"/>
                </a:solidFill>
                <a:latin typeface="Poppins"/>
                <a:ea typeface="Poppins"/>
                <a:cs typeface="Poppins"/>
                <a:sym typeface="Poppins"/>
              </a:rPr>
              <a:t>Our recommendations for adapting Mystery Science lessons </a:t>
            </a:r>
            <a:r>
              <a:rPr i="1" lang="en" sz="1100">
                <a:solidFill>
                  <a:schemeClr val="dk2"/>
                </a:solidFill>
                <a:latin typeface="Poppins"/>
                <a:ea typeface="Poppins"/>
                <a:cs typeface="Poppins"/>
                <a:sym typeface="Poppins"/>
              </a:rPr>
              <a:t>for socially distant classrooms and online distance learning. </a:t>
            </a:r>
            <a:endParaRPr i="1" sz="1100">
              <a:solidFill>
                <a:srgbClr val="595959"/>
              </a:solidFill>
              <a:latin typeface="Poppins"/>
              <a:ea typeface="Poppins"/>
              <a:cs typeface="Poppins"/>
              <a:sym typeface="Poppins"/>
            </a:endParaRPr>
          </a:p>
          <a:p>
            <a:pPr indent="0" lvl="0" marL="0" rtl="0" algn="l">
              <a:lnSpc>
                <a:spcPct val="115000"/>
              </a:lnSpc>
              <a:spcBef>
                <a:spcPts val="800"/>
              </a:spcBef>
              <a:spcAft>
                <a:spcPts val="800"/>
              </a:spcAft>
              <a:buClr>
                <a:schemeClr val="dk1"/>
              </a:buClr>
              <a:buSzPts val="1100"/>
              <a:buFont typeface="Arial"/>
              <a:buNone/>
            </a:pPr>
            <a:r>
              <a:t/>
            </a:r>
            <a:endParaRPr b="1" sz="1400">
              <a:solidFill>
                <a:schemeClr val="dk1"/>
              </a:solidFill>
              <a:latin typeface="Poppins"/>
              <a:ea typeface="Poppins"/>
              <a:cs typeface="Poppins"/>
              <a:sym typeface="Poppins"/>
            </a:endParaRPr>
          </a:p>
        </p:txBody>
      </p:sp>
      <p:cxnSp>
        <p:nvCxnSpPr>
          <p:cNvPr id="56" name="Google Shape;56;p13"/>
          <p:cNvCxnSpPr/>
          <p:nvPr/>
        </p:nvCxnSpPr>
        <p:spPr>
          <a:xfrm flipH="1" rot="10800000">
            <a:off x="807750" y="1692252"/>
            <a:ext cx="8469000" cy="9900"/>
          </a:xfrm>
          <a:prstGeom prst="straightConnector1">
            <a:avLst/>
          </a:prstGeom>
          <a:noFill/>
          <a:ln cap="flat" cmpd="sng" w="9525">
            <a:solidFill>
              <a:srgbClr val="EAEADF"/>
            </a:solidFill>
            <a:prstDash val="solid"/>
            <a:round/>
            <a:headEnd len="med" w="med" type="none"/>
            <a:tailEnd len="med" w="med" type="none"/>
          </a:ln>
        </p:spPr>
      </p:cxnSp>
      <p:sp>
        <p:nvSpPr>
          <p:cNvPr id="57" name="Google Shape;57;p13"/>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1</a:t>
            </a:r>
            <a:endParaRPr sz="1300">
              <a:solidFill>
                <a:srgbClr val="7E7E7E"/>
              </a:solidFill>
              <a:latin typeface="Poppins"/>
              <a:ea typeface="Poppins"/>
              <a:cs typeface="Poppins"/>
              <a:sym typeface="Poppins"/>
            </a:endParaRPr>
          </a:p>
        </p:txBody>
      </p:sp>
      <p:sp>
        <p:nvSpPr>
          <p:cNvPr id="58" name="Google Shape;58;p13"/>
          <p:cNvSpPr txBox="1"/>
          <p:nvPr/>
        </p:nvSpPr>
        <p:spPr>
          <a:xfrm>
            <a:off x="715300" y="1716625"/>
            <a:ext cx="5396100" cy="560400"/>
          </a:xfrm>
          <a:prstGeom prst="rect">
            <a:avLst/>
          </a:prstGeom>
          <a:noFill/>
          <a:ln>
            <a:noFill/>
          </a:ln>
        </p:spPr>
        <p:txBody>
          <a:bodyPr anchorCtr="0" anchor="ctr" bIns="91450" lIns="91450" spcFirstLastPara="1" rIns="91450" wrap="square" tIns="91450">
            <a:noAutofit/>
          </a:bodyPr>
          <a:lstStyle/>
          <a:p>
            <a:pPr indent="0" lvl="0" marL="0" rtl="0" algn="l">
              <a:spcBef>
                <a:spcPts val="0"/>
              </a:spcBef>
              <a:spcAft>
                <a:spcPts val="0"/>
              </a:spcAft>
              <a:buNone/>
            </a:pPr>
            <a:r>
              <a:rPr lang="en" sz="1100">
                <a:solidFill>
                  <a:schemeClr val="dk2"/>
                </a:solidFill>
                <a:latin typeface="Poppins"/>
                <a:ea typeface="Poppins"/>
                <a:cs typeface="Poppins"/>
                <a:sym typeface="Poppins"/>
              </a:rPr>
              <a:t>We’ve assigned each lesson one of these labels</a:t>
            </a:r>
            <a:r>
              <a:rPr lang="en" sz="1100">
                <a:solidFill>
                  <a:srgbClr val="595959"/>
                </a:solidFill>
                <a:latin typeface="Poppins"/>
                <a:ea typeface="Poppins"/>
                <a:cs typeface="Poppins"/>
                <a:sym typeface="Poppins"/>
              </a:rPr>
              <a:t>:</a:t>
            </a:r>
            <a:endParaRPr sz="1100">
              <a:solidFill>
                <a:srgbClr val="595959"/>
              </a:solidFill>
              <a:latin typeface="Poppins"/>
              <a:ea typeface="Poppins"/>
              <a:cs typeface="Poppins"/>
              <a:sym typeface="Poppins"/>
            </a:endParaRPr>
          </a:p>
        </p:txBody>
      </p:sp>
      <p:sp>
        <p:nvSpPr>
          <p:cNvPr id="59" name="Google Shape;59;p13"/>
          <p:cNvSpPr txBox="1"/>
          <p:nvPr/>
        </p:nvSpPr>
        <p:spPr>
          <a:xfrm>
            <a:off x="6428150" y="3931925"/>
            <a:ext cx="2816400" cy="2971800"/>
          </a:xfrm>
          <a:prstGeom prst="rect">
            <a:avLst/>
          </a:prstGeom>
          <a:noFill/>
          <a:ln cap="flat" cmpd="sng" w="28575">
            <a:solidFill>
              <a:srgbClr val="EAEADF"/>
            </a:solidFill>
            <a:prstDash val="solid"/>
            <a:round/>
            <a:headEnd len="sm" w="sm" type="none"/>
            <a:tailEnd len="sm" w="sm" type="none"/>
          </a:ln>
        </p:spPr>
        <p:txBody>
          <a:bodyPr anchorCtr="0" anchor="ctr" bIns="91425" lIns="228600" spcFirstLastPara="1" rIns="91425" wrap="square" tIns="137150">
            <a:noAutofit/>
          </a:bodyPr>
          <a:lstStyle/>
          <a:p>
            <a:pPr indent="0" lvl="0" marL="0" rtl="0" algn="l">
              <a:lnSpc>
                <a:spcPct val="115000"/>
              </a:lnSpc>
              <a:spcBef>
                <a:spcPts val="0"/>
              </a:spcBef>
              <a:spcAft>
                <a:spcPts val="0"/>
              </a:spcAft>
              <a:buNone/>
            </a:pPr>
            <a:r>
              <a:rPr b="1" lang="en">
                <a:solidFill>
                  <a:srgbClr val="7E7E7E"/>
                </a:solidFill>
                <a:latin typeface="Poppins"/>
                <a:ea typeface="Poppins"/>
                <a:cs typeface="Poppins"/>
                <a:sym typeface="Poppins"/>
              </a:rPr>
              <a:t>Jump to a section:</a:t>
            </a:r>
            <a:endParaRPr b="1">
              <a:solidFill>
                <a:srgbClr val="7E7E7E"/>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300" u="sng">
                <a:solidFill>
                  <a:schemeClr val="hlink"/>
                </a:solidFill>
                <a:latin typeface="Poppins"/>
                <a:ea typeface="Poppins"/>
                <a:cs typeface="Poppins"/>
                <a:sym typeface="Poppins"/>
                <a:hlinkClick action="ppaction://hlinksldjump" r:id="rId4"/>
              </a:rPr>
              <a:t>Plant &amp; Animal Superpowers</a:t>
            </a:r>
            <a:endParaRPr b="1" sz="13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rgbClr val="5C5C5C"/>
                </a:solidFill>
                <a:latin typeface="Poppins"/>
                <a:ea typeface="Poppins"/>
                <a:cs typeface="Poppins"/>
                <a:sym typeface="Poppins"/>
              </a:rPr>
              <a:t>7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300" u="sng">
                <a:solidFill>
                  <a:schemeClr val="hlink"/>
                </a:solidFill>
                <a:latin typeface="Poppins"/>
                <a:ea typeface="Poppins"/>
                <a:cs typeface="Poppins"/>
                <a:sym typeface="Poppins"/>
                <a:hlinkClick action="ppaction://hlinksldjump" r:id="rId5"/>
              </a:rPr>
              <a:t>Spinning Sky</a:t>
            </a:r>
            <a:endParaRPr b="1" sz="1300" u="sng">
              <a:solidFill>
                <a:schemeClr val="hlink"/>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200">
                <a:solidFill>
                  <a:srgbClr val="5C5C5C"/>
                </a:solidFill>
                <a:latin typeface="Poppins"/>
                <a:ea typeface="Poppins"/>
                <a:cs typeface="Poppins"/>
                <a:sym typeface="Poppins"/>
              </a:rPr>
              <a:t>7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None/>
            </a:pPr>
            <a:r>
              <a:rPr b="1" lang="en" sz="1300" u="sng">
                <a:solidFill>
                  <a:srgbClr val="4999ED"/>
                </a:solidFill>
                <a:latin typeface="Poppins"/>
                <a:ea typeface="Poppins"/>
                <a:cs typeface="Poppins"/>
                <a:sym typeface="Poppins"/>
                <a:hlinkClick action="ppaction://hlinksldjump" r:id="rId6">
                  <a:extLst>
                    <a:ext uri="{A12FA001-AC4F-418D-AE19-62706E023703}">
                      <ahyp:hlinkClr val="tx"/>
                    </a:ext>
                  </a:extLst>
                </a:hlinkClick>
              </a:rPr>
              <a:t>Lights &amp; Sounds</a:t>
            </a:r>
            <a:endParaRPr b="1" sz="1300" u="sng">
              <a:solidFill>
                <a:srgbClr val="4999ED"/>
              </a:solidFill>
              <a:latin typeface="Poppins"/>
              <a:ea typeface="Poppins"/>
              <a:cs typeface="Poppins"/>
              <a:sym typeface="Poppins"/>
            </a:endParaRPr>
          </a:p>
          <a:p>
            <a:pPr indent="0" lvl="0" marL="0" rtl="0" algn="l">
              <a:lnSpc>
                <a:spcPct val="115000"/>
              </a:lnSpc>
              <a:spcBef>
                <a:spcPts val="0"/>
              </a:spcBef>
              <a:spcAft>
                <a:spcPts val="0"/>
              </a:spcAft>
              <a:buNone/>
            </a:pPr>
            <a:r>
              <a:rPr i="1" lang="en" sz="1200">
                <a:solidFill>
                  <a:srgbClr val="5C5C5C"/>
                </a:solidFill>
                <a:latin typeface="Poppins"/>
                <a:ea typeface="Poppins"/>
                <a:cs typeface="Poppins"/>
                <a:sym typeface="Poppins"/>
              </a:rPr>
              <a:t>6 lessons</a:t>
            </a:r>
            <a:endParaRPr i="1" sz="1200">
              <a:solidFill>
                <a:srgbClr val="5C5C5C"/>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rPr b="1" lang="en" sz="1300" u="sng">
                <a:solidFill>
                  <a:srgbClr val="4999ED"/>
                </a:solidFill>
                <a:latin typeface="Poppins"/>
                <a:ea typeface="Poppins"/>
                <a:cs typeface="Poppins"/>
                <a:sym typeface="Poppins"/>
                <a:hlinkClick action="ppaction://hlinksldjump" r:id="rId7">
                  <a:extLst>
                    <a:ext uri="{A12FA001-AC4F-418D-AE19-62706E023703}">
                      <ahyp:hlinkClr val="tx"/>
                    </a:ext>
                  </a:extLst>
                </a:hlinkClick>
              </a:rPr>
              <a:t>Guide FAQs</a:t>
            </a:r>
            <a:endParaRPr b="1" sz="1300" u="sng">
              <a:solidFill>
                <a:srgbClr val="4999ED"/>
              </a:solidFill>
              <a:latin typeface="Poppins"/>
              <a:ea typeface="Poppins"/>
              <a:cs typeface="Poppins"/>
              <a:sym typeface="Poppins"/>
            </a:endParaRPr>
          </a:p>
          <a:p>
            <a:pPr indent="0" lvl="0" marL="0" rtl="0" algn="l">
              <a:lnSpc>
                <a:spcPct val="115000"/>
              </a:lnSpc>
              <a:spcBef>
                <a:spcPts val="1000"/>
              </a:spcBef>
              <a:spcAft>
                <a:spcPts val="1000"/>
              </a:spcAft>
              <a:buClr>
                <a:schemeClr val="dk1"/>
              </a:buClr>
              <a:buSzPts val="1100"/>
              <a:buFont typeface="Arial"/>
              <a:buNone/>
            </a:pPr>
            <a:r>
              <a:rPr b="1" lang="en" sz="1300" u="sng">
                <a:solidFill>
                  <a:srgbClr val="4999ED"/>
                </a:solidFill>
                <a:latin typeface="Poppins"/>
                <a:ea typeface="Poppins"/>
                <a:cs typeface="Poppins"/>
                <a:sym typeface="Poppins"/>
                <a:hlinkClick action="ppaction://hlinksldjump" r:id="rId8">
                  <a:extLst>
                    <a:ext uri="{A12FA001-AC4F-418D-AE19-62706E023703}">
                      <ahyp:hlinkClr val="tx"/>
                    </a:ext>
                  </a:extLst>
                </a:hlinkClick>
              </a:rPr>
              <a:t>Using your Mystery Pack</a:t>
            </a:r>
            <a:endParaRPr sz="1200">
              <a:solidFill>
                <a:srgbClr val="4999ED"/>
              </a:solidFill>
              <a:latin typeface="Poppins"/>
              <a:ea typeface="Poppins"/>
              <a:cs typeface="Poppins"/>
              <a:sym typeface="Poppins"/>
            </a:endParaRPr>
          </a:p>
        </p:txBody>
      </p:sp>
      <p:grpSp>
        <p:nvGrpSpPr>
          <p:cNvPr id="60" name="Google Shape;60;p13"/>
          <p:cNvGrpSpPr/>
          <p:nvPr/>
        </p:nvGrpSpPr>
        <p:grpSpPr>
          <a:xfrm>
            <a:off x="812253" y="2286000"/>
            <a:ext cx="4815172" cy="999050"/>
            <a:chOff x="812253" y="2133600"/>
            <a:chExt cx="4815172" cy="999050"/>
          </a:xfrm>
        </p:grpSpPr>
        <p:sp>
          <p:nvSpPr>
            <p:cNvPr id="61" name="Google Shape;61;p13"/>
            <p:cNvSpPr txBox="1"/>
            <p:nvPr/>
          </p:nvSpPr>
          <p:spPr>
            <a:xfrm>
              <a:off x="815725" y="2535950"/>
              <a:ext cx="4811700" cy="596700"/>
            </a:xfrm>
            <a:prstGeom prst="rect">
              <a:avLst/>
            </a:prstGeom>
            <a:noFill/>
            <a:ln>
              <a:noFill/>
            </a:ln>
          </p:spPr>
          <p:txBody>
            <a:bodyPr anchorCtr="0" anchor="ctr" bIns="91450" lIns="91450" spcFirstLastPara="1" rIns="91450" wrap="square" tIns="91450">
              <a:noAutofit/>
            </a:bodyPr>
            <a:lstStyle/>
            <a:p>
              <a:pPr indent="0" lvl="0" marL="0" rtl="0" algn="l">
                <a:lnSpc>
                  <a:spcPct val="120000"/>
                </a:lnSpc>
                <a:spcBef>
                  <a:spcPts val="0"/>
                </a:spcBef>
                <a:spcAft>
                  <a:spcPts val="0"/>
                </a:spcAft>
                <a:buNone/>
              </a:pPr>
              <a:r>
                <a:rPr lang="en" sz="1100">
                  <a:solidFill>
                    <a:srgbClr val="595959"/>
                  </a:solidFill>
                  <a:latin typeface="Poppins"/>
                  <a:ea typeface="Poppins"/>
                  <a:cs typeface="Poppins"/>
                  <a:sym typeface="Poppins"/>
                </a:rPr>
                <a:t>These lessons have activities that only need minor modifications to eliminate partner work or shared supplies. For these activities, you can have students work solo without preparing extra supplies.</a:t>
              </a:r>
              <a:endParaRPr b="1" sz="1100">
                <a:solidFill>
                  <a:srgbClr val="595959"/>
                </a:solidFill>
                <a:latin typeface="Poppins"/>
                <a:ea typeface="Poppins"/>
                <a:cs typeface="Poppins"/>
                <a:sym typeface="Poppins"/>
              </a:endParaRPr>
            </a:p>
          </p:txBody>
        </p:sp>
        <p:grpSp>
          <p:nvGrpSpPr>
            <p:cNvPr id="62" name="Google Shape;62;p13"/>
            <p:cNvGrpSpPr/>
            <p:nvPr/>
          </p:nvGrpSpPr>
          <p:grpSpPr>
            <a:xfrm>
              <a:off x="812253" y="2133600"/>
              <a:ext cx="1737300" cy="329100"/>
              <a:chOff x="1568178" y="2159825"/>
              <a:chExt cx="1737300" cy="329100"/>
            </a:xfrm>
          </p:grpSpPr>
          <p:sp>
            <p:nvSpPr>
              <p:cNvPr id="63" name="Google Shape;63;p13"/>
              <p:cNvSpPr/>
              <p:nvPr/>
            </p:nvSpPr>
            <p:spPr>
              <a:xfrm>
                <a:off x="1568178" y="2159825"/>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64" name="Google Shape;64;p13"/>
              <p:cNvSpPr/>
              <p:nvPr/>
            </p:nvSpPr>
            <p:spPr>
              <a:xfrm>
                <a:off x="1568178" y="2159825"/>
                <a:ext cx="1737300" cy="329100"/>
              </a:xfrm>
              <a:prstGeom prst="roundRect">
                <a:avLst>
                  <a:gd fmla="val 16667" name="adj"/>
                </a:avLst>
              </a:prstGeom>
              <a:solidFill>
                <a:srgbClr val="79A83D">
                  <a:alpha val="47490"/>
                </a:srgbClr>
              </a:solidFill>
              <a:ln>
                <a:noFill/>
              </a:ln>
            </p:spPr>
            <p:txBody>
              <a:bodyPr anchorCtr="0" anchor="ctr" bIns="91450" lIns="91450" spcFirstLastPara="1" rIns="91450" wrap="square" tIns="91450">
                <a:noAutofit/>
              </a:bodyPr>
              <a:lstStyle/>
              <a:p>
                <a:pPr indent="0" lvl="0" marL="0" rtl="0" algn="ctr">
                  <a:lnSpc>
                    <a:spcPct val="100000"/>
                  </a:lnSpc>
                  <a:spcBef>
                    <a:spcPts val="0"/>
                  </a:spcBef>
                  <a:spcAft>
                    <a:spcPts val="0"/>
                  </a:spcAft>
                  <a:buNone/>
                </a:pPr>
                <a:r>
                  <a:rPr lang="en" sz="1200">
                    <a:solidFill>
                      <a:srgbClr val="434343"/>
                    </a:solidFill>
                    <a:latin typeface="Poppins Medium"/>
                    <a:ea typeface="Poppins Medium"/>
                    <a:cs typeface="Poppins Medium"/>
                    <a:sym typeface="Poppins Medium"/>
                  </a:rPr>
                  <a:t>Ready to Teach</a:t>
                </a:r>
                <a:endParaRPr sz="1200">
                  <a:solidFill>
                    <a:srgbClr val="434343"/>
                  </a:solidFill>
                  <a:latin typeface="Poppins Medium"/>
                  <a:ea typeface="Poppins Medium"/>
                  <a:cs typeface="Poppins Medium"/>
                  <a:sym typeface="Poppins Medium"/>
                </a:endParaRPr>
              </a:p>
            </p:txBody>
          </p:sp>
        </p:grpSp>
      </p:grpSp>
      <p:grpSp>
        <p:nvGrpSpPr>
          <p:cNvPr id="65" name="Google Shape;65;p13"/>
          <p:cNvGrpSpPr/>
          <p:nvPr/>
        </p:nvGrpSpPr>
        <p:grpSpPr>
          <a:xfrm>
            <a:off x="812253" y="3520777"/>
            <a:ext cx="4593772" cy="1056467"/>
            <a:chOff x="812253" y="3710520"/>
            <a:chExt cx="4593772" cy="1056467"/>
          </a:xfrm>
        </p:grpSpPr>
        <p:sp>
          <p:nvSpPr>
            <p:cNvPr id="66" name="Google Shape;66;p13"/>
            <p:cNvSpPr txBox="1"/>
            <p:nvPr/>
          </p:nvSpPr>
          <p:spPr>
            <a:xfrm>
              <a:off x="815725" y="4126787"/>
              <a:ext cx="4590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also have activities that need small changes so students can work solo, but you’ll need to adjust the supply quantities. We suggest how to adjust the supplies. </a:t>
              </a:r>
              <a:endParaRPr sz="1100">
                <a:solidFill>
                  <a:srgbClr val="595959"/>
                </a:solidFill>
                <a:latin typeface="Poppins"/>
                <a:ea typeface="Poppins"/>
                <a:cs typeface="Poppins"/>
                <a:sym typeface="Poppins"/>
              </a:endParaRPr>
            </a:p>
          </p:txBody>
        </p:sp>
        <p:grpSp>
          <p:nvGrpSpPr>
            <p:cNvPr id="67" name="Google Shape;67;p13"/>
            <p:cNvGrpSpPr/>
            <p:nvPr/>
          </p:nvGrpSpPr>
          <p:grpSpPr>
            <a:xfrm>
              <a:off x="812253" y="3710520"/>
              <a:ext cx="1737300" cy="329100"/>
              <a:chOff x="1568178" y="3725670"/>
              <a:chExt cx="1737300" cy="329100"/>
            </a:xfrm>
          </p:grpSpPr>
          <p:sp>
            <p:nvSpPr>
              <p:cNvPr id="68" name="Google Shape;68;p13"/>
              <p:cNvSpPr/>
              <p:nvPr/>
            </p:nvSpPr>
            <p:spPr>
              <a:xfrm>
                <a:off x="1568178" y="3725670"/>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69" name="Google Shape;69;p13"/>
              <p:cNvSpPr/>
              <p:nvPr/>
            </p:nvSpPr>
            <p:spPr>
              <a:xfrm>
                <a:off x="1568178" y="3725670"/>
                <a:ext cx="1737300" cy="329100"/>
              </a:xfrm>
              <a:prstGeom prst="roundRect">
                <a:avLst>
                  <a:gd fmla="val 16667" name="adj"/>
                </a:avLst>
              </a:prstGeom>
              <a:solidFill>
                <a:srgbClr val="CAAFF6">
                  <a:alpha val="5922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Adjust Supplies</a:t>
                </a:r>
                <a:endParaRPr sz="1200">
                  <a:solidFill>
                    <a:srgbClr val="434343"/>
                  </a:solidFill>
                  <a:latin typeface="Poppins Medium"/>
                  <a:ea typeface="Poppins Medium"/>
                  <a:cs typeface="Poppins Medium"/>
                  <a:sym typeface="Poppins Medium"/>
                </a:endParaRPr>
              </a:p>
            </p:txBody>
          </p:sp>
        </p:grpSp>
      </p:grpSp>
      <p:grpSp>
        <p:nvGrpSpPr>
          <p:cNvPr id="70" name="Google Shape;70;p13"/>
          <p:cNvGrpSpPr/>
          <p:nvPr/>
        </p:nvGrpSpPr>
        <p:grpSpPr>
          <a:xfrm>
            <a:off x="807753" y="4812971"/>
            <a:ext cx="4601272" cy="1071685"/>
            <a:chOff x="807753" y="4961177"/>
            <a:chExt cx="4601272" cy="1071685"/>
          </a:xfrm>
        </p:grpSpPr>
        <p:sp>
          <p:nvSpPr>
            <p:cNvPr id="71" name="Google Shape;71;p13"/>
            <p:cNvSpPr txBox="1"/>
            <p:nvPr/>
          </p:nvSpPr>
          <p:spPr>
            <a:xfrm>
              <a:off x="815725" y="5392662"/>
              <a:ext cx="4593300" cy="6402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coordinated partner work or messy materials, so we recommend demonstrating the activity for students. Students can make detailed observations.</a:t>
              </a:r>
              <a:endParaRPr sz="1100">
                <a:solidFill>
                  <a:schemeClr val="dk1"/>
                </a:solidFill>
                <a:latin typeface="Poppins"/>
                <a:ea typeface="Poppins"/>
                <a:cs typeface="Poppins"/>
                <a:sym typeface="Poppins"/>
              </a:endParaRPr>
            </a:p>
          </p:txBody>
        </p:sp>
        <p:grpSp>
          <p:nvGrpSpPr>
            <p:cNvPr id="72" name="Google Shape;72;p13"/>
            <p:cNvGrpSpPr/>
            <p:nvPr/>
          </p:nvGrpSpPr>
          <p:grpSpPr>
            <a:xfrm>
              <a:off x="807753" y="4961177"/>
              <a:ext cx="1737300" cy="329100"/>
              <a:chOff x="1568178" y="4966202"/>
              <a:chExt cx="1737300" cy="329100"/>
            </a:xfrm>
          </p:grpSpPr>
          <p:sp>
            <p:nvSpPr>
              <p:cNvPr id="73" name="Google Shape;73;p13"/>
              <p:cNvSpPr/>
              <p:nvPr/>
            </p:nvSpPr>
            <p:spPr>
              <a:xfrm>
                <a:off x="1568178" y="496620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50775" spcFirstLastPara="1" rIns="50775"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74" name="Google Shape;74;p13"/>
              <p:cNvSpPr/>
              <p:nvPr/>
            </p:nvSpPr>
            <p:spPr>
              <a:xfrm>
                <a:off x="1568178" y="4966202"/>
                <a:ext cx="1737300" cy="329100"/>
              </a:xfrm>
              <a:prstGeom prst="roundRect">
                <a:avLst>
                  <a:gd fmla="val 16667" name="adj"/>
                </a:avLst>
              </a:prstGeom>
              <a:solidFill>
                <a:srgbClr val="FFDF41">
                  <a:alpha val="56980"/>
                </a:srgbClr>
              </a:solidFill>
              <a:ln>
                <a:noFill/>
              </a:ln>
            </p:spPr>
            <p:txBody>
              <a:bodyPr anchorCtr="0" anchor="ctr" bIns="91450" lIns="50775" spcFirstLastPara="1" rIns="50775"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Demo Activity</a:t>
                </a:r>
                <a:endParaRPr sz="1200">
                  <a:solidFill>
                    <a:srgbClr val="434343"/>
                  </a:solidFill>
                  <a:latin typeface="Poppins Medium"/>
                  <a:ea typeface="Poppins Medium"/>
                  <a:cs typeface="Poppins Medium"/>
                  <a:sym typeface="Poppins Medium"/>
                </a:endParaRPr>
              </a:p>
            </p:txBody>
          </p:sp>
        </p:grpSp>
      </p:grpSp>
      <p:grpSp>
        <p:nvGrpSpPr>
          <p:cNvPr id="75" name="Google Shape;75;p13"/>
          <p:cNvGrpSpPr/>
          <p:nvPr/>
        </p:nvGrpSpPr>
        <p:grpSpPr>
          <a:xfrm>
            <a:off x="807750" y="6120384"/>
            <a:ext cx="4593300" cy="812566"/>
            <a:chOff x="807750" y="6077712"/>
            <a:chExt cx="4593300" cy="812566"/>
          </a:xfrm>
        </p:grpSpPr>
        <p:sp>
          <p:nvSpPr>
            <p:cNvPr id="76" name="Google Shape;76;p13"/>
            <p:cNvSpPr txBox="1"/>
            <p:nvPr/>
          </p:nvSpPr>
          <p:spPr>
            <a:xfrm>
              <a:off x="807750" y="6489178"/>
              <a:ext cx="4593300" cy="401100"/>
            </a:xfrm>
            <a:prstGeom prst="rect">
              <a:avLst/>
            </a:prstGeom>
            <a:noFill/>
            <a:ln>
              <a:noFill/>
            </a:ln>
          </p:spPr>
          <p:txBody>
            <a:bodyPr anchorCtr="0" anchor="ctr" bIns="91450" lIns="91450" spcFirstLastPara="1" rIns="91450" wrap="square" tIns="91450">
              <a:noAutofit/>
            </a:bodyPr>
            <a:lstStyle/>
            <a:p>
              <a:pPr indent="0" lvl="0" marL="0" rtl="0" algn="l">
                <a:lnSpc>
                  <a:spcPct val="130000"/>
                </a:lnSpc>
                <a:spcBef>
                  <a:spcPts val="0"/>
                </a:spcBef>
                <a:spcAft>
                  <a:spcPts val="0"/>
                </a:spcAft>
                <a:buNone/>
              </a:pPr>
              <a:r>
                <a:rPr lang="en" sz="1100">
                  <a:solidFill>
                    <a:srgbClr val="595959"/>
                  </a:solidFill>
                  <a:latin typeface="Poppins"/>
                  <a:ea typeface="Poppins"/>
                  <a:cs typeface="Poppins"/>
                  <a:sym typeface="Poppins"/>
                </a:rPr>
                <a:t>These lessons have activities that require specialized materials or adult help. We suggest an alternative activity to do instead.</a:t>
              </a:r>
              <a:endParaRPr sz="1100">
                <a:solidFill>
                  <a:srgbClr val="595959"/>
                </a:solidFill>
                <a:latin typeface="Poppins"/>
                <a:ea typeface="Poppins"/>
                <a:cs typeface="Poppins"/>
                <a:sym typeface="Poppins"/>
              </a:endParaRPr>
            </a:p>
          </p:txBody>
        </p:sp>
        <p:grpSp>
          <p:nvGrpSpPr>
            <p:cNvPr id="77" name="Google Shape;77;p13"/>
            <p:cNvGrpSpPr/>
            <p:nvPr/>
          </p:nvGrpSpPr>
          <p:grpSpPr>
            <a:xfrm>
              <a:off x="812253" y="6077712"/>
              <a:ext cx="1737300" cy="329100"/>
              <a:chOff x="1568178" y="6077712"/>
              <a:chExt cx="1737300" cy="329100"/>
            </a:xfrm>
          </p:grpSpPr>
          <p:sp>
            <p:nvSpPr>
              <p:cNvPr id="78" name="Google Shape;78;p13"/>
              <p:cNvSpPr/>
              <p:nvPr/>
            </p:nvSpPr>
            <p:spPr>
              <a:xfrm>
                <a:off x="1568178" y="6077712"/>
                <a:ext cx="1737300" cy="3291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91450" spcFirstLastPara="1" rIns="91450" wrap="square" tIns="91450">
                <a:noAutofit/>
              </a:bodyPr>
              <a:lstStyle/>
              <a:p>
                <a:pPr indent="0" lvl="0" marL="0" rtl="0" algn="ctr">
                  <a:spcBef>
                    <a:spcPts val="0"/>
                  </a:spcBef>
                  <a:spcAft>
                    <a:spcPts val="0"/>
                  </a:spcAft>
                  <a:buNone/>
                </a:pPr>
                <a:r>
                  <a:t/>
                </a:r>
                <a:endParaRPr sz="1400">
                  <a:solidFill>
                    <a:srgbClr val="434343"/>
                  </a:solidFill>
                  <a:latin typeface="Poppins Medium"/>
                  <a:ea typeface="Poppins Medium"/>
                  <a:cs typeface="Poppins Medium"/>
                  <a:sym typeface="Poppins Medium"/>
                </a:endParaRPr>
              </a:p>
            </p:txBody>
          </p:sp>
          <p:sp>
            <p:nvSpPr>
              <p:cNvPr id="79" name="Google Shape;79;p13"/>
              <p:cNvSpPr/>
              <p:nvPr/>
            </p:nvSpPr>
            <p:spPr>
              <a:xfrm>
                <a:off x="1568178" y="6077712"/>
                <a:ext cx="1737300" cy="329100"/>
              </a:xfrm>
              <a:prstGeom prst="roundRect">
                <a:avLst>
                  <a:gd fmla="val 16667" name="adj"/>
                </a:avLst>
              </a:prstGeom>
              <a:solidFill>
                <a:srgbClr val="F86841">
                  <a:alpha val="43580"/>
                </a:srgbClr>
              </a:solidFill>
              <a:ln>
                <a:noFill/>
              </a:ln>
            </p:spPr>
            <p:txBody>
              <a:bodyPr anchorCtr="0" anchor="ctr" bIns="91450" lIns="91450" spcFirstLastPara="1" rIns="91450" wrap="square" tIns="91450">
                <a:noAutofit/>
              </a:bodyPr>
              <a:lstStyle/>
              <a:p>
                <a:pPr indent="0" lvl="0" marL="0" rtl="0" algn="ctr">
                  <a:spcBef>
                    <a:spcPts val="0"/>
                  </a:spcBef>
                  <a:spcAft>
                    <a:spcPts val="0"/>
                  </a:spcAft>
                  <a:buNone/>
                </a:pPr>
                <a:r>
                  <a:rPr lang="en" sz="1200">
                    <a:solidFill>
                      <a:srgbClr val="434343"/>
                    </a:solidFill>
                    <a:latin typeface="Poppins Medium"/>
                    <a:ea typeface="Poppins Medium"/>
                    <a:cs typeface="Poppins Medium"/>
                    <a:sym typeface="Poppins Medium"/>
                  </a:rPr>
                  <a:t>Substitute Activity</a:t>
                </a:r>
                <a:endParaRPr sz="1200">
                  <a:solidFill>
                    <a:srgbClr val="434343"/>
                  </a:solidFill>
                  <a:latin typeface="Poppins Medium"/>
                  <a:ea typeface="Poppins Medium"/>
                  <a:cs typeface="Poppins Medium"/>
                  <a:sym typeface="Poppins Medium"/>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aphicFrame>
        <p:nvGraphicFramePr>
          <p:cNvPr id="84" name="Google Shape;84;p14"/>
          <p:cNvGraphicFramePr/>
          <p:nvPr/>
        </p:nvGraphicFramePr>
        <p:xfrm>
          <a:off x="813825" y="1234440"/>
          <a:ext cx="3000000" cy="3000000"/>
        </p:xfrm>
        <a:graphic>
          <a:graphicData uri="http://schemas.openxmlformats.org/drawingml/2006/table">
            <a:tbl>
              <a:tblPr>
                <a:noFill/>
                <a:tableStyleId>{01C766E6-5974-48E5-A4EB-49D61FFB0A92}</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D9D9D9">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D9D9D9">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you help a lost baby animal find its parents?</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292100" lvl="0" marL="4572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292100" lvl="0" marL="4572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Provide each student with a copy of the </a:t>
                      </a:r>
                      <a:r>
                        <a:rPr i="1" lang="en" sz="1000">
                          <a:solidFill>
                            <a:schemeClr val="dk2"/>
                          </a:solidFill>
                          <a:latin typeface="Poppins"/>
                          <a:ea typeface="Poppins"/>
                          <a:cs typeface="Poppins"/>
                          <a:sym typeface="Poppins"/>
                        </a:rPr>
                        <a:t>Baby Bird A, B, and C</a:t>
                      </a:r>
                      <a:r>
                        <a:rPr lang="en" sz="1000">
                          <a:solidFill>
                            <a:schemeClr val="dk2"/>
                          </a:solidFill>
                          <a:latin typeface="Poppins"/>
                          <a:ea typeface="Poppins"/>
                          <a:cs typeface="Poppins"/>
                          <a:sym typeface="Poppins"/>
                        </a:rPr>
                        <a:t> printouts.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292100" lvl="0" marL="4572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at home.</a:t>
                      </a:r>
                      <a:endParaRPr sz="1000">
                        <a:solidFill>
                          <a:schemeClr val="dk2"/>
                        </a:solidFill>
                        <a:latin typeface="Poppins"/>
                        <a:ea typeface="Poppins"/>
                        <a:cs typeface="Poppins"/>
                        <a:sym typeface="Poppins"/>
                      </a:endParaRPr>
                    </a:p>
                    <a:p>
                      <a:pPr indent="-292100" lvl="0" marL="4572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each student home with a copy of the </a:t>
                      </a:r>
                      <a:r>
                        <a:rPr i="1" lang="en" sz="1000">
                          <a:solidFill>
                            <a:schemeClr val="dk2"/>
                          </a:solidFill>
                          <a:latin typeface="Poppins"/>
                          <a:ea typeface="Poppins"/>
                          <a:cs typeface="Poppins"/>
                          <a:sym typeface="Poppins"/>
                        </a:rPr>
                        <a:t>Baby Bird A, B, and C</a:t>
                      </a:r>
                      <a:r>
                        <a:rPr lang="en" sz="1000">
                          <a:solidFill>
                            <a:schemeClr val="dk2"/>
                          </a:solidFill>
                          <a:latin typeface="Poppins"/>
                          <a:ea typeface="Poppins"/>
                          <a:cs typeface="Poppins"/>
                          <a:sym typeface="Poppins"/>
                        </a:rPr>
                        <a:t> printouts.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alpha val="0"/>
                        </a:srgbClr>
                      </a:solidFill>
                      <a:prstDash val="solid"/>
                      <a:round/>
                      <a:headEnd len="sm" w="sm" type="none"/>
                      <a:tailEnd len="sm" w="sm" type="none"/>
                    </a:lnT>
                    <a:lnB cap="flat" cmpd="sng" w="9525">
                      <a:solidFill>
                        <a:srgbClr val="D9D9D9"/>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birds have beaks?</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Set up an activity station to demo the </a:t>
                      </a:r>
                      <a:r>
                        <a:rPr i="1" lang="en" sz="1000">
                          <a:solidFill>
                            <a:srgbClr val="595959"/>
                          </a:solidFill>
                          <a:latin typeface="Poppins"/>
                          <a:ea typeface="Poppins"/>
                          <a:cs typeface="Poppins"/>
                          <a:sym typeface="Poppins"/>
                        </a:rPr>
                        <a:t>Best Beak</a:t>
                      </a:r>
                      <a:r>
                        <a:rPr lang="en" sz="1000">
                          <a:solidFill>
                            <a:srgbClr val="595959"/>
                          </a:solidFill>
                          <a:latin typeface="Poppins"/>
                          <a:ea typeface="Poppins"/>
                          <a:cs typeface="Poppins"/>
                          <a:sym typeface="Poppins"/>
                        </a:rPr>
                        <a:t> activity.</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complete the </a:t>
                      </a:r>
                      <a:r>
                        <a:rPr i="1" lang="en" sz="1000">
                          <a:solidFill>
                            <a:srgbClr val="595959"/>
                          </a:solidFill>
                          <a:latin typeface="Poppins"/>
                          <a:ea typeface="Poppins"/>
                          <a:cs typeface="Poppins"/>
                          <a:sym typeface="Poppins"/>
                        </a:rPr>
                        <a:t>Bird Beaks</a:t>
                      </a:r>
                      <a:r>
                        <a:rPr lang="en" sz="1000">
                          <a:solidFill>
                            <a:srgbClr val="595959"/>
                          </a:solidFill>
                          <a:latin typeface="Poppins"/>
                          <a:ea typeface="Poppins"/>
                          <a:cs typeface="Poppins"/>
                          <a:sym typeface="Poppins"/>
                        </a:rPr>
                        <a:t> printout as they make observations.</a:t>
                      </a:r>
                      <a:endParaRPr b="1"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D9D9D9">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Demo the activity over video conference with your students so they can make observations.</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a:t>
                      </a:r>
                      <a:r>
                        <a:rPr i="1" lang="en" sz="1000">
                          <a:solidFill>
                            <a:srgbClr val="595959"/>
                          </a:solidFill>
                          <a:latin typeface="Poppins"/>
                          <a:ea typeface="Poppins"/>
                          <a:cs typeface="Poppins"/>
                          <a:sym typeface="Poppins"/>
                        </a:rPr>
                        <a:t>Bird Beaks</a:t>
                      </a:r>
                      <a:r>
                        <a:rPr lang="en" sz="1000">
                          <a:solidFill>
                            <a:srgbClr val="595959"/>
                          </a:solidFill>
                          <a:latin typeface="Poppins"/>
                          <a:ea typeface="Poppins"/>
                          <a:cs typeface="Poppins"/>
                          <a:sym typeface="Poppins"/>
                        </a:rPr>
                        <a:t> printout (or assign the digital version).</a:t>
                      </a:r>
                      <a:endParaRPr b="1"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Why do baby ducks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follow their mother?</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All supplies are digital.</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Why are polar bears white?</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do the first part of the activity as long as they maintain social distancing as they search for moths in the classroom.</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work solo for the second part of the activity (where they color their own camouflaged moth).</a:t>
                      </a:r>
                      <a:endParaRPr b="1" sz="1000">
                        <a:solidFill>
                          <a:srgbClr val="595959"/>
                        </a:solidFill>
                        <a:latin typeface="Poppins"/>
                        <a:ea typeface="Poppins"/>
                        <a:cs typeface="Poppins"/>
                        <a:sym typeface="Poppins"/>
                      </a:endParaRPr>
                    </a:p>
                  </a:txBody>
                  <a:tcPr marT="63500" marB="63500" marR="63500" marL="63500" anchor="ctr">
                    <a:lnL cap="flat" cmpd="sng" w="12700">
                      <a:solidFill>
                        <a:srgbClr val="D9D9D9">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at home may not be able to do the first part of the activity, but can observe Step 5 of the activity instead.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a:t>
                      </a:r>
                      <a:r>
                        <a:rPr i="1" lang="en" sz="1000">
                          <a:solidFill>
                            <a:srgbClr val="595959"/>
                          </a:solidFill>
                          <a:latin typeface="Poppins"/>
                          <a:ea typeface="Poppins"/>
                          <a:cs typeface="Poppins"/>
                          <a:sym typeface="Poppins"/>
                        </a:rPr>
                        <a:t>Color a Moth</a:t>
                      </a:r>
                      <a:r>
                        <a:rPr lang="en" sz="1000">
                          <a:solidFill>
                            <a:srgbClr val="595959"/>
                          </a:solidFill>
                          <a:latin typeface="Poppins"/>
                          <a:ea typeface="Poppins"/>
                          <a:cs typeface="Poppins"/>
                          <a:sym typeface="Poppins"/>
                        </a:rPr>
                        <a:t> template (a digital version will not work) and have them complete the second part of the activity.</a:t>
                      </a:r>
                      <a:endParaRPr b="1" sz="1000">
                        <a:solidFill>
                          <a:srgbClr val="595959"/>
                        </a:solidFill>
                        <a:latin typeface="Poppins"/>
                        <a:ea typeface="Poppins"/>
                        <a:cs typeface="Poppins"/>
                        <a:sym typeface="Poppins"/>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bl>
          </a:graphicData>
        </a:graphic>
      </p:graphicFrame>
      <p:sp>
        <p:nvSpPr>
          <p:cNvPr id="85" name="Google Shape;85;p14"/>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2</a:t>
            </a:r>
            <a:endParaRPr sz="1300">
              <a:solidFill>
                <a:srgbClr val="7E7E7E"/>
              </a:solidFill>
              <a:latin typeface="Poppins"/>
              <a:ea typeface="Poppins"/>
              <a:cs typeface="Poppins"/>
              <a:sym typeface="Poppins"/>
            </a:endParaRPr>
          </a:p>
        </p:txBody>
      </p:sp>
      <p:sp>
        <p:nvSpPr>
          <p:cNvPr id="86" name="Google Shape;86;p14"/>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1</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Plant &amp; Animal Superpowers</a:t>
            </a:r>
            <a:endParaRPr b="1">
              <a:solidFill>
                <a:srgbClr val="4999ED"/>
              </a:solidFill>
              <a:latin typeface="Poppins"/>
              <a:ea typeface="Poppins"/>
              <a:cs typeface="Poppins"/>
              <a:sym typeface="Poppins"/>
            </a:endParaRPr>
          </a:p>
        </p:txBody>
      </p:sp>
      <p:grpSp>
        <p:nvGrpSpPr>
          <p:cNvPr id="87" name="Google Shape;87;p14"/>
          <p:cNvGrpSpPr/>
          <p:nvPr/>
        </p:nvGrpSpPr>
        <p:grpSpPr>
          <a:xfrm>
            <a:off x="813816" y="1588350"/>
            <a:ext cx="1846800" cy="5573700"/>
            <a:chOff x="-1167384" y="1588350"/>
            <a:chExt cx="1846800" cy="5573700"/>
          </a:xfrm>
        </p:grpSpPr>
        <p:sp>
          <p:nvSpPr>
            <p:cNvPr id="88" name="Google Shape;88;p14"/>
            <p:cNvSpPr/>
            <p:nvPr/>
          </p:nvSpPr>
          <p:spPr>
            <a:xfrm>
              <a:off x="-1167384" y="15883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 name="Google Shape;89;p14"/>
            <p:cNvGrpSpPr/>
            <p:nvPr/>
          </p:nvGrpSpPr>
          <p:grpSpPr>
            <a:xfrm>
              <a:off x="-1082173" y="4700116"/>
              <a:ext cx="1280100" cy="219600"/>
              <a:chOff x="899027" y="4672372"/>
              <a:chExt cx="1280100" cy="219600"/>
            </a:xfrm>
          </p:grpSpPr>
          <p:sp>
            <p:nvSpPr>
              <p:cNvPr id="90" name="Google Shape;90;p14"/>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1" name="Google Shape;91;p14"/>
              <p:cNvSpPr/>
              <p:nvPr/>
            </p:nvSpPr>
            <p:spPr>
              <a:xfrm>
                <a:off x="899027" y="4672372"/>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92" name="Google Shape;92;p14"/>
            <p:cNvGrpSpPr/>
            <p:nvPr/>
          </p:nvGrpSpPr>
          <p:grpSpPr>
            <a:xfrm>
              <a:off x="-1082172" y="3365092"/>
              <a:ext cx="1280100" cy="219600"/>
              <a:chOff x="899028" y="3337573"/>
              <a:chExt cx="1280100" cy="219600"/>
            </a:xfrm>
          </p:grpSpPr>
          <p:sp>
            <p:nvSpPr>
              <p:cNvPr id="93" name="Google Shape;93;p14"/>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4" name="Google Shape;94;p14"/>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95" name="Google Shape;95;p14"/>
            <p:cNvGrpSpPr/>
            <p:nvPr/>
          </p:nvGrpSpPr>
          <p:grpSpPr>
            <a:xfrm>
              <a:off x="-1082167" y="6025996"/>
              <a:ext cx="1280100" cy="228600"/>
              <a:chOff x="899033" y="6025896"/>
              <a:chExt cx="1280100" cy="228600"/>
            </a:xfrm>
          </p:grpSpPr>
          <p:sp>
            <p:nvSpPr>
              <p:cNvPr id="96" name="Google Shape;96;p14"/>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97" name="Google Shape;97;p14"/>
              <p:cNvSpPr/>
              <p:nvPr/>
            </p:nvSpPr>
            <p:spPr>
              <a:xfrm>
                <a:off x="899033" y="6025896"/>
                <a:ext cx="1280100" cy="228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98" name="Google Shape;98;p14"/>
            <p:cNvGrpSpPr/>
            <p:nvPr/>
          </p:nvGrpSpPr>
          <p:grpSpPr>
            <a:xfrm>
              <a:off x="-1082172" y="1926817"/>
              <a:ext cx="1280100" cy="219600"/>
              <a:chOff x="899028" y="3337573"/>
              <a:chExt cx="1280100" cy="219600"/>
            </a:xfrm>
          </p:grpSpPr>
          <p:sp>
            <p:nvSpPr>
              <p:cNvPr id="99" name="Google Shape;99;p14"/>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00" name="Google Shape;100;p14"/>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graphicFrame>
        <p:nvGraphicFramePr>
          <p:cNvPr id="105" name="Google Shape;105;p15"/>
          <p:cNvGraphicFramePr/>
          <p:nvPr/>
        </p:nvGraphicFramePr>
        <p:xfrm>
          <a:off x="813825" y="1234440"/>
          <a:ext cx="3000000" cy="3000000"/>
        </p:xfrm>
        <a:graphic>
          <a:graphicData uri="http://schemas.openxmlformats.org/drawingml/2006/table">
            <a:tbl>
              <a:tblPr>
                <a:noFill/>
                <a:tableStyleId>{01C766E6-5974-48E5-A4EB-49D61FFB0A92}</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D9D9D9"/>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Clr>
                          <a:schemeClr val="dk1"/>
                        </a:buClr>
                        <a:buSzPts val="1100"/>
                        <a:buFont typeface="Arial"/>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Clr>
                          <a:schemeClr val="dk1"/>
                        </a:buClr>
                        <a:buSzPts val="1100"/>
                        <a:buFont typeface="Arial"/>
                        <a:buNone/>
                      </a:pPr>
                      <a:r>
                        <a:rPr i="1" lang="en" sz="1000">
                          <a:solidFill>
                            <a:srgbClr val="7E7E7E"/>
                          </a:solidFill>
                          <a:latin typeface="Poppins"/>
                          <a:ea typeface="Poppins"/>
                          <a:cs typeface="Poppins"/>
                          <a:sym typeface="Poppins"/>
                        </a:rPr>
                        <a:t>Why do family members look alike?</a:t>
                      </a:r>
                      <a:endParaRPr b="1" sz="1100">
                        <a:solidFill>
                          <a:srgbClr val="5C5C5C"/>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9525">
                      <a:solidFill>
                        <a:schemeClr val="lt2"/>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Print out 1 copy of the </a:t>
                      </a:r>
                      <a:r>
                        <a:rPr i="1" lang="en" sz="1000">
                          <a:solidFill>
                            <a:srgbClr val="595959"/>
                          </a:solidFill>
                          <a:latin typeface="Poppins"/>
                          <a:ea typeface="Poppins"/>
                          <a:cs typeface="Poppins"/>
                          <a:sym typeface="Poppins"/>
                        </a:rPr>
                        <a:t>Baby Animal Cards</a:t>
                      </a:r>
                      <a:r>
                        <a:rPr lang="en" sz="1000">
                          <a:solidFill>
                            <a:srgbClr val="595959"/>
                          </a:solidFill>
                          <a:latin typeface="Poppins"/>
                          <a:ea typeface="Poppins"/>
                          <a:cs typeface="Poppins"/>
                          <a:sym typeface="Poppins"/>
                        </a:rPr>
                        <a:t> and 1 copy of the </a:t>
                      </a:r>
                      <a:r>
                        <a:rPr i="1" lang="en" sz="1000">
                          <a:solidFill>
                            <a:srgbClr val="595959"/>
                          </a:solidFill>
                          <a:latin typeface="Poppins"/>
                          <a:ea typeface="Poppins"/>
                          <a:cs typeface="Poppins"/>
                          <a:sym typeface="Poppins"/>
                        </a:rPr>
                        <a:t>Parent Animal Cards</a:t>
                      </a:r>
                      <a:r>
                        <a:rPr lang="en" sz="1000">
                          <a:solidFill>
                            <a:srgbClr val="595959"/>
                          </a:solidFill>
                          <a:latin typeface="Poppins"/>
                          <a:ea typeface="Poppins"/>
                          <a:cs typeface="Poppins"/>
                          <a:sym typeface="Poppins"/>
                        </a:rPr>
                        <a:t> for each student.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Follow activity variation instructions in the </a:t>
                      </a:r>
                      <a:r>
                        <a:rPr lang="en" sz="1000" u="sng">
                          <a:solidFill>
                            <a:schemeClr val="hlink"/>
                          </a:solidFill>
                          <a:latin typeface="Poppins"/>
                          <a:ea typeface="Poppins"/>
                          <a:cs typeface="Poppins"/>
                          <a:sym typeface="Poppins"/>
                          <a:hlinkClick r:id="rId5"/>
                        </a:rPr>
                        <a:t>Extensions</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Print a copy of the </a:t>
                      </a:r>
                      <a:r>
                        <a:rPr i="1" lang="en" sz="1000">
                          <a:solidFill>
                            <a:srgbClr val="595959"/>
                          </a:solidFill>
                          <a:latin typeface="Poppins"/>
                          <a:ea typeface="Poppins"/>
                          <a:cs typeface="Poppins"/>
                          <a:sym typeface="Poppins"/>
                        </a:rPr>
                        <a:t>Baby Animal Cards </a:t>
                      </a:r>
                      <a:r>
                        <a:rPr lang="en" sz="1000">
                          <a:solidFill>
                            <a:srgbClr val="595959"/>
                          </a:solidFill>
                          <a:latin typeface="Poppins"/>
                          <a:ea typeface="Poppins"/>
                          <a:cs typeface="Poppins"/>
                          <a:sym typeface="Poppins"/>
                        </a:rPr>
                        <a:t>and the </a:t>
                      </a:r>
                      <a:r>
                        <a:rPr i="1" lang="en" sz="1000">
                          <a:solidFill>
                            <a:srgbClr val="595959"/>
                          </a:solidFill>
                          <a:latin typeface="Poppins"/>
                          <a:ea typeface="Poppins"/>
                          <a:cs typeface="Poppins"/>
                          <a:sym typeface="Poppins"/>
                        </a:rPr>
                        <a:t>Parent Animal Cards </a:t>
                      </a:r>
                      <a:r>
                        <a:rPr lang="en" sz="1000">
                          <a:solidFill>
                            <a:srgbClr val="595959"/>
                          </a:solidFill>
                          <a:latin typeface="Poppins"/>
                          <a:ea typeface="Poppins"/>
                          <a:cs typeface="Poppins"/>
                          <a:sym typeface="Poppins"/>
                        </a:rPr>
                        <a:t>for each student. Cut out the cards and send home in an envelope.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Follow activity variation instructions in the </a:t>
                      </a:r>
                      <a:r>
                        <a:rPr lang="en" sz="1000" u="sng">
                          <a:solidFill>
                            <a:schemeClr val="hlink"/>
                          </a:solidFill>
                          <a:latin typeface="Poppins"/>
                          <a:ea typeface="Poppins"/>
                          <a:cs typeface="Poppins"/>
                          <a:sym typeface="Poppins"/>
                          <a:hlinkClick r:id="rId6"/>
                        </a:rPr>
                        <a:t>Extensions</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don’t trees blow down in the wind?</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9525">
                      <a:solidFill>
                        <a:schemeClr val="lt2"/>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a few model umbrellas and have your students observe them.</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Then have each student imagine and draw their own umbrella design (instead of building one). If you have time, you can build a few of the students’ designs and test them out in the classroom!</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a few model umbrellas and demo over video conference so students can make observations.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Then have each student imagine and draw their own umbrella design (instead of building one). </a:t>
                      </a:r>
                      <a:r>
                        <a:rPr lang="en" sz="1000">
                          <a:solidFill>
                            <a:srgbClr val="595959"/>
                          </a:solidFill>
                          <a:latin typeface="Poppins"/>
                          <a:ea typeface="Poppins"/>
                          <a:cs typeface="Poppins"/>
                          <a:sym typeface="Poppins"/>
                        </a:rPr>
                        <a:t>If you have time, you can build a few of the students’ designs to test out over video!</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7</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do sunflowers do when you’re not looking</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D9D9D9">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This activity is already set up as a demonstration.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will observe and discuss how a plant in a box responds to light.</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alpha val="0"/>
                        </a:srgbClr>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c>
                  <a:txBody>
                    <a:bodyPr/>
                    <a:lstStyle/>
                    <a:p>
                      <a:pPr indent="-292100" lvl="0" marL="4572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This activity is already set up as a demonstration. </a:t>
                      </a:r>
                      <a:endParaRPr sz="1000">
                        <a:solidFill>
                          <a:schemeClr val="dk2"/>
                        </a:solidFill>
                        <a:latin typeface="Poppins"/>
                        <a:ea typeface="Poppins"/>
                        <a:cs typeface="Poppins"/>
                        <a:sym typeface="Poppins"/>
                      </a:endParaRPr>
                    </a:p>
                    <a:p>
                      <a:pPr indent="-292100" lvl="0" marL="4572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Students will observe and discuss how a plant in a box responds to light.</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D9D9D9"/>
                      </a:solidFill>
                      <a:prstDash val="solid"/>
                      <a:round/>
                      <a:headEnd len="sm" w="sm" type="none"/>
                      <a:tailEnd len="sm" w="sm" type="none"/>
                    </a:lnL>
                    <a:lnR cap="flat" cmpd="sng" w="12700">
                      <a:solidFill>
                        <a:srgbClr val="D9D9D9"/>
                      </a:solidFill>
                      <a:prstDash val="solid"/>
                      <a:round/>
                      <a:headEnd len="sm" w="sm" type="none"/>
                      <a:tailEnd len="sm" w="sm" type="none"/>
                    </a:lnR>
                    <a:lnT cap="flat" cmpd="sng" w="12700">
                      <a:solidFill>
                        <a:srgbClr val="D9D9D9"/>
                      </a:solidFill>
                      <a:prstDash val="solid"/>
                      <a:round/>
                      <a:headEnd len="sm" w="sm" type="none"/>
                      <a:tailEnd len="sm" w="sm" type="none"/>
                    </a:lnT>
                    <a:lnB cap="flat" cmpd="sng" w="12700">
                      <a:solidFill>
                        <a:srgbClr val="D9D9D9"/>
                      </a:solidFill>
                      <a:prstDash val="solid"/>
                      <a:round/>
                      <a:headEnd len="sm" w="sm" type="none"/>
                      <a:tailEnd len="sm" w="sm" type="none"/>
                    </a:lnB>
                  </a:tcPr>
                </a:tc>
              </a:tr>
            </a:tbl>
          </a:graphicData>
        </a:graphic>
      </p:graphicFrame>
      <p:sp>
        <p:nvSpPr>
          <p:cNvPr id="106" name="Google Shape;106;p15"/>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3</a:t>
            </a:r>
            <a:endParaRPr sz="1300">
              <a:solidFill>
                <a:srgbClr val="7E7E7E"/>
              </a:solidFill>
              <a:latin typeface="Poppins"/>
              <a:ea typeface="Poppins"/>
              <a:cs typeface="Poppins"/>
              <a:sym typeface="Poppins"/>
            </a:endParaRPr>
          </a:p>
        </p:txBody>
      </p:sp>
      <p:grpSp>
        <p:nvGrpSpPr>
          <p:cNvPr id="107" name="Google Shape;107;p15"/>
          <p:cNvGrpSpPr/>
          <p:nvPr/>
        </p:nvGrpSpPr>
        <p:grpSpPr>
          <a:xfrm>
            <a:off x="813825" y="3040025"/>
            <a:ext cx="1846800" cy="2763300"/>
            <a:chOff x="813825" y="1588250"/>
            <a:chExt cx="1846800" cy="2763300"/>
          </a:xfrm>
        </p:grpSpPr>
        <p:sp>
          <p:nvSpPr>
            <p:cNvPr id="108" name="Google Shape;108;p15"/>
            <p:cNvSpPr/>
            <p:nvPr/>
          </p:nvSpPr>
          <p:spPr>
            <a:xfrm>
              <a:off x="813825" y="1588250"/>
              <a:ext cx="1846800" cy="276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 name="Google Shape;109;p15"/>
            <p:cNvGrpSpPr/>
            <p:nvPr/>
          </p:nvGrpSpPr>
          <p:grpSpPr>
            <a:xfrm>
              <a:off x="899028" y="1938528"/>
              <a:ext cx="1280105" cy="1646064"/>
              <a:chOff x="899028" y="1938528"/>
              <a:chExt cx="1280105" cy="1646064"/>
            </a:xfrm>
          </p:grpSpPr>
          <p:grpSp>
            <p:nvGrpSpPr>
              <p:cNvPr id="110" name="Google Shape;110;p15"/>
              <p:cNvGrpSpPr/>
              <p:nvPr/>
            </p:nvGrpSpPr>
            <p:grpSpPr>
              <a:xfrm>
                <a:off x="899033" y="1938528"/>
                <a:ext cx="1280100" cy="219600"/>
                <a:chOff x="1037158" y="2002771"/>
                <a:chExt cx="1280100" cy="219600"/>
              </a:xfrm>
            </p:grpSpPr>
            <p:sp>
              <p:nvSpPr>
                <p:cNvPr id="111" name="Google Shape;111;p15"/>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2" name="Google Shape;112;p15"/>
                <p:cNvSpPr/>
                <p:nvPr/>
              </p:nvSpPr>
              <p:spPr>
                <a:xfrm>
                  <a:off x="1037158" y="2002771"/>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13" name="Google Shape;113;p15"/>
              <p:cNvGrpSpPr/>
              <p:nvPr/>
            </p:nvGrpSpPr>
            <p:grpSpPr>
              <a:xfrm>
                <a:off x="899028" y="3364992"/>
                <a:ext cx="1280100" cy="219600"/>
                <a:chOff x="899028" y="3337573"/>
                <a:chExt cx="1280100" cy="219600"/>
              </a:xfrm>
            </p:grpSpPr>
            <p:sp>
              <p:nvSpPr>
                <p:cNvPr id="114" name="Google Shape;114;p15"/>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5" name="Google Shape;115;p15"/>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16" name="Google Shape;116;p15"/>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1</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Plant &amp; Animal Superpowers</a:t>
            </a:r>
            <a:endParaRPr b="1">
              <a:solidFill>
                <a:srgbClr val="4999ED"/>
              </a:solidFill>
              <a:latin typeface="Poppins"/>
              <a:ea typeface="Poppins"/>
              <a:cs typeface="Poppins"/>
              <a:sym typeface="Poppins"/>
            </a:endParaRPr>
          </a:p>
        </p:txBody>
      </p:sp>
      <p:grpSp>
        <p:nvGrpSpPr>
          <p:cNvPr id="117" name="Google Shape;117;p15"/>
          <p:cNvGrpSpPr/>
          <p:nvPr/>
        </p:nvGrpSpPr>
        <p:grpSpPr>
          <a:xfrm>
            <a:off x="899033" y="1987396"/>
            <a:ext cx="1280100" cy="228600"/>
            <a:chOff x="899033" y="6025896"/>
            <a:chExt cx="1280100" cy="228600"/>
          </a:xfrm>
        </p:grpSpPr>
        <p:sp>
          <p:nvSpPr>
            <p:cNvPr id="118" name="Google Shape;118;p15"/>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19" name="Google Shape;119;p15"/>
            <p:cNvSpPr/>
            <p:nvPr/>
          </p:nvSpPr>
          <p:spPr>
            <a:xfrm>
              <a:off x="899033" y="6025896"/>
              <a:ext cx="1280100" cy="228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graphicFrame>
        <p:nvGraphicFramePr>
          <p:cNvPr id="124" name="Google Shape;124;p16"/>
          <p:cNvGraphicFramePr/>
          <p:nvPr/>
        </p:nvGraphicFramePr>
        <p:xfrm>
          <a:off x="813825" y="1234440"/>
          <a:ext cx="3000000" cy="3000000"/>
        </p:xfrm>
        <a:graphic>
          <a:graphicData uri="http://schemas.openxmlformats.org/drawingml/2006/table">
            <a:tbl>
              <a:tblPr>
                <a:noFill/>
                <a:tableStyleId>{01C766E6-5974-48E5-A4EB-49D61FFB0A92}</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Could a statue’s shadow move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We suggest setting up a station for each </a:t>
                      </a:r>
                      <a:r>
                        <a:rPr i="1" lang="en" sz="1000">
                          <a:solidFill>
                            <a:srgbClr val="595959"/>
                          </a:solidFill>
                          <a:latin typeface="Poppins"/>
                          <a:ea typeface="Poppins"/>
                          <a:cs typeface="Poppins"/>
                          <a:sym typeface="Poppins"/>
                        </a:rPr>
                        <a:t>Gnome</a:t>
                      </a:r>
                      <a:r>
                        <a:rPr lang="en" sz="1000">
                          <a:solidFill>
                            <a:srgbClr val="595959"/>
                          </a:solidFill>
                          <a:latin typeface="Poppins"/>
                          <a:ea typeface="Poppins"/>
                          <a:cs typeface="Poppins"/>
                          <a:sym typeface="Poppins"/>
                        </a:rPr>
                        <a:t> printout.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Place a flashlight at each station. Sanitize between each use.</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a:t>
                      </a:r>
                      <a:r>
                        <a:rPr lang="en" sz="1000">
                          <a:solidFill>
                            <a:srgbClr val="595959"/>
                          </a:solidFill>
                          <a:latin typeface="Poppins"/>
                          <a:ea typeface="Poppins"/>
                          <a:cs typeface="Poppins"/>
                          <a:sym typeface="Poppins"/>
                        </a:rPr>
                        <a:t>et up the activity and demonstrate over video conference with your students so they can make observations.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If students have a flashlight, have them explore shadows in their home. </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does your shadow do when you’re not looking</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complete the activity solo if they trace the shadow of an object, like a swing set or flag pole instead of their own shadows.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If possible, students can ask a helper at home to trace their shadows.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Alternatively, h</a:t>
                      </a:r>
                      <a:r>
                        <a:rPr lang="en" sz="1000">
                          <a:solidFill>
                            <a:srgbClr val="595959"/>
                          </a:solidFill>
                          <a:latin typeface="Poppins"/>
                          <a:ea typeface="Poppins"/>
                          <a:cs typeface="Poppins"/>
                          <a:sym typeface="Poppins"/>
                        </a:rPr>
                        <a:t>ave students trace the shadow of an object in their neighborhood at different times throughout the day</a:t>
                      </a:r>
                      <a:r>
                        <a:rPr lang="en" sz="1000">
                          <a:solidFill>
                            <a:srgbClr val="595959"/>
                          </a:solidFill>
                          <a:latin typeface="Poppins"/>
                          <a:ea typeface="Poppins"/>
                          <a:cs typeface="Poppins"/>
                          <a:sym typeface="Poppins"/>
                        </a:rPr>
                        <a:t> (with adult supervision).</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the Sun help you if you’re lost</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chemeClr val="dk2"/>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at home.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a paper fastener and a prepared </a:t>
                      </a:r>
                      <a:r>
                        <a:rPr i="1" lang="en" sz="1000">
                          <a:solidFill>
                            <a:srgbClr val="595959"/>
                          </a:solidFill>
                          <a:latin typeface="Poppins"/>
                          <a:ea typeface="Poppins"/>
                          <a:cs typeface="Poppins"/>
                          <a:sym typeface="Poppins"/>
                        </a:rPr>
                        <a:t>Sun Finder</a:t>
                      </a:r>
                      <a:r>
                        <a:rPr lang="en" sz="1000">
                          <a:solidFill>
                            <a:srgbClr val="595959"/>
                          </a:solidFill>
                          <a:latin typeface="Poppins"/>
                          <a:ea typeface="Poppins"/>
                          <a:cs typeface="Poppins"/>
                          <a:sym typeface="Poppins"/>
                        </a:rPr>
                        <a:t> template (a digital version will not work).</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you have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to go to bed early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in the summer</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chemeClr val="dk2"/>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a copy of the </a:t>
                      </a:r>
                      <a:r>
                        <a:rPr i="1" lang="en" sz="1000">
                          <a:solidFill>
                            <a:srgbClr val="595959"/>
                          </a:solidFill>
                          <a:latin typeface="Poppins"/>
                          <a:ea typeface="Poppins"/>
                          <a:cs typeface="Poppins"/>
                          <a:sym typeface="Poppins"/>
                        </a:rPr>
                        <a:t>Sunshine Summer Reader.</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As an alternative, you can</a:t>
                      </a:r>
                      <a:r>
                        <a:rPr lang="en" sz="1000">
                          <a:solidFill>
                            <a:srgbClr val="595959"/>
                          </a:solidFill>
                          <a:latin typeface="Poppins"/>
                          <a:ea typeface="Poppins"/>
                          <a:cs typeface="Poppins"/>
                          <a:sym typeface="Poppins"/>
                        </a:rPr>
                        <a:t> assign the Read-Along digital story.</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25" name="Google Shape;125;p16"/>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4</a:t>
            </a:r>
            <a:endParaRPr sz="1300">
              <a:solidFill>
                <a:srgbClr val="7E7E7E"/>
              </a:solidFill>
              <a:latin typeface="Poppins"/>
              <a:ea typeface="Poppins"/>
              <a:cs typeface="Poppins"/>
              <a:sym typeface="Poppins"/>
            </a:endParaRPr>
          </a:p>
        </p:txBody>
      </p:sp>
      <p:grpSp>
        <p:nvGrpSpPr>
          <p:cNvPr id="126" name="Google Shape;126;p16"/>
          <p:cNvGrpSpPr/>
          <p:nvPr/>
        </p:nvGrpSpPr>
        <p:grpSpPr>
          <a:xfrm>
            <a:off x="813816" y="1592225"/>
            <a:ext cx="1846800" cy="5573700"/>
            <a:chOff x="813816" y="1588250"/>
            <a:chExt cx="1846800" cy="5573700"/>
          </a:xfrm>
        </p:grpSpPr>
        <p:sp>
          <p:nvSpPr>
            <p:cNvPr id="127" name="Google Shape;127;p16"/>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16"/>
            <p:cNvGrpSpPr/>
            <p:nvPr/>
          </p:nvGrpSpPr>
          <p:grpSpPr>
            <a:xfrm>
              <a:off x="899027" y="1938528"/>
              <a:ext cx="1280105" cy="4315968"/>
              <a:chOff x="899027" y="1938528"/>
              <a:chExt cx="1280105" cy="4315968"/>
            </a:xfrm>
          </p:grpSpPr>
          <p:grpSp>
            <p:nvGrpSpPr>
              <p:cNvPr id="129" name="Google Shape;129;p16"/>
              <p:cNvGrpSpPr/>
              <p:nvPr/>
            </p:nvGrpSpPr>
            <p:grpSpPr>
              <a:xfrm>
                <a:off x="899033" y="1938528"/>
                <a:ext cx="1280100" cy="219600"/>
                <a:chOff x="1037158" y="2002771"/>
                <a:chExt cx="1280100" cy="219600"/>
              </a:xfrm>
            </p:grpSpPr>
            <p:sp>
              <p:nvSpPr>
                <p:cNvPr id="130" name="Google Shape;130;p16"/>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1" name="Google Shape;131;p16"/>
                <p:cNvSpPr/>
                <p:nvPr/>
              </p:nvSpPr>
              <p:spPr>
                <a:xfrm>
                  <a:off x="1037158" y="2002771"/>
                  <a:ext cx="1280100" cy="219600"/>
                </a:xfrm>
                <a:prstGeom prst="roundRect">
                  <a:avLst>
                    <a:gd fmla="val 16667" name="adj"/>
                  </a:avLst>
                </a:prstGeom>
                <a:solidFill>
                  <a:srgbClr val="FFDF41">
                    <a:alpha val="569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Demo Activity</a:t>
                  </a:r>
                  <a:endParaRPr sz="900">
                    <a:solidFill>
                      <a:srgbClr val="333333"/>
                    </a:solidFill>
                    <a:latin typeface="Poppins Medium"/>
                    <a:ea typeface="Poppins Medium"/>
                    <a:cs typeface="Poppins Medium"/>
                    <a:sym typeface="Poppins Medium"/>
                  </a:endParaRPr>
                </a:p>
              </p:txBody>
            </p:sp>
          </p:grpSp>
          <p:grpSp>
            <p:nvGrpSpPr>
              <p:cNvPr id="132" name="Google Shape;132;p16"/>
              <p:cNvGrpSpPr/>
              <p:nvPr/>
            </p:nvGrpSpPr>
            <p:grpSpPr>
              <a:xfrm>
                <a:off x="899027" y="4700016"/>
                <a:ext cx="1280100" cy="219600"/>
                <a:chOff x="899027" y="4672372"/>
                <a:chExt cx="1280100" cy="219600"/>
              </a:xfrm>
            </p:grpSpPr>
            <p:sp>
              <p:nvSpPr>
                <p:cNvPr id="133" name="Google Shape;133;p16"/>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4" name="Google Shape;134;p16"/>
                <p:cNvSpPr/>
                <p:nvPr/>
              </p:nvSpPr>
              <p:spPr>
                <a:xfrm>
                  <a:off x="899027" y="4672372"/>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35" name="Google Shape;135;p16"/>
              <p:cNvGrpSpPr/>
              <p:nvPr/>
            </p:nvGrpSpPr>
            <p:grpSpPr>
              <a:xfrm>
                <a:off x="899028" y="3364992"/>
                <a:ext cx="1280100" cy="219600"/>
                <a:chOff x="899028" y="3337573"/>
                <a:chExt cx="1280100" cy="219600"/>
              </a:xfrm>
            </p:grpSpPr>
            <p:sp>
              <p:nvSpPr>
                <p:cNvPr id="136" name="Google Shape;136;p16"/>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37" name="Google Shape;137;p16"/>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38" name="Google Shape;138;p16"/>
              <p:cNvGrpSpPr/>
              <p:nvPr/>
            </p:nvGrpSpPr>
            <p:grpSpPr>
              <a:xfrm>
                <a:off x="899033" y="6025896"/>
                <a:ext cx="1280100" cy="228600"/>
                <a:chOff x="899033" y="6025896"/>
                <a:chExt cx="1280100" cy="228600"/>
              </a:xfrm>
            </p:grpSpPr>
            <p:sp>
              <p:nvSpPr>
                <p:cNvPr id="139" name="Google Shape;139;p16"/>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40" name="Google Shape;140;p16"/>
                <p:cNvSpPr/>
                <p:nvPr/>
              </p:nvSpPr>
              <p:spPr>
                <a:xfrm>
                  <a:off x="899033" y="6025896"/>
                  <a:ext cx="1280100" cy="228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41" name="Google Shape;141;p16"/>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1</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Spinning Sky</a:t>
            </a:r>
            <a:endParaRPr b="1">
              <a:solidFill>
                <a:srgbClr val="4999ED"/>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5" name="Shape 145"/>
        <p:cNvGrpSpPr/>
        <p:nvPr/>
      </p:nvGrpSpPr>
      <p:grpSpPr>
        <a:xfrm>
          <a:off x="0" y="0"/>
          <a:ext cx="0" cy="0"/>
          <a:chOff x="0" y="0"/>
          <a:chExt cx="0" cy="0"/>
        </a:xfrm>
      </p:grpSpPr>
      <p:graphicFrame>
        <p:nvGraphicFramePr>
          <p:cNvPr id="146" name="Google Shape;146;p17"/>
          <p:cNvGraphicFramePr/>
          <p:nvPr/>
        </p:nvGraphicFramePr>
        <p:xfrm>
          <a:off x="813825" y="1234440"/>
          <a:ext cx="3000000" cy="3000000"/>
        </p:xfrm>
        <a:graphic>
          <a:graphicData uri="http://schemas.openxmlformats.org/drawingml/2006/table">
            <a:tbl>
              <a:tblPr>
                <a:noFill/>
                <a:tableStyleId>{01C766E6-5974-48E5-A4EB-49D61FFB0A92}</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When can you see the full moon?</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Send each student home with: 1 pipe cleaner and 1 </a:t>
                      </a:r>
                      <a:r>
                        <a:rPr i="1" lang="en" sz="1000">
                          <a:solidFill>
                            <a:schemeClr val="dk2"/>
                          </a:solidFill>
                          <a:latin typeface="Poppins"/>
                          <a:ea typeface="Poppins"/>
                          <a:cs typeface="Poppins"/>
                          <a:sym typeface="Poppins"/>
                        </a:rPr>
                        <a:t>Moon Book</a:t>
                      </a:r>
                      <a:r>
                        <a:rPr lang="en" sz="1000">
                          <a:solidFill>
                            <a:schemeClr val="dk2"/>
                          </a:solidFill>
                          <a:latin typeface="Poppins"/>
                          <a:ea typeface="Poppins"/>
                          <a:cs typeface="Poppins"/>
                          <a:sym typeface="Poppins"/>
                        </a:rPr>
                        <a:t> printout (a digital version will not work).</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We suggest students use pencils and scissors from home.</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Why do the stars come out at night?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can complete Step 1 - Step 8 on their own. </a:t>
                      </a:r>
                      <a:r>
                        <a:rPr lang="en" sz="1000">
                          <a:solidFill>
                            <a:srgbClr val="595959"/>
                          </a:solidFill>
                          <a:latin typeface="Poppins"/>
                          <a:ea typeface="Poppins"/>
                          <a:cs typeface="Poppins"/>
                          <a:sym typeface="Poppins"/>
                        </a:rPr>
                        <a:t>No supply adjustments</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Demonstrate Step 9 - Step 14. Note: The results of the demo are shown in Step 15.</a:t>
                      </a:r>
                      <a:endParaRPr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1 paper cup, 1 dot sticker and 1 </a:t>
                      </a:r>
                      <a:r>
                        <a:rPr i="1" lang="en" sz="1000">
                          <a:solidFill>
                            <a:srgbClr val="595959"/>
                          </a:solidFill>
                          <a:latin typeface="Poppins"/>
                          <a:ea typeface="Poppins"/>
                          <a:cs typeface="Poppins"/>
                          <a:sym typeface="Poppins"/>
                        </a:rPr>
                        <a:t>Big Dipper Star </a:t>
                      </a:r>
                      <a:r>
                        <a:rPr lang="en" sz="1000">
                          <a:solidFill>
                            <a:srgbClr val="595959"/>
                          </a:solidFill>
                          <a:latin typeface="Poppins"/>
                          <a:ea typeface="Poppins"/>
                          <a:cs typeface="Poppins"/>
                          <a:sym typeface="Poppins"/>
                        </a:rPr>
                        <a:t>printout (a digital version will not work).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We suggest students use a push pin from home. Each student will also need a flashlight.</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7</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can stars help you </a:t>
                      </a:r>
                      <a:endParaRPr i="1" sz="1000">
                        <a:solidFill>
                          <a:srgbClr val="7E7E7E"/>
                        </a:solidFill>
                        <a:latin typeface="Poppins"/>
                        <a:ea typeface="Poppins"/>
                        <a:cs typeface="Poppins"/>
                        <a:sym typeface="Poppins"/>
                      </a:endParaRPr>
                    </a:p>
                    <a:p>
                      <a:pPr indent="0" lvl="0" marL="0" rtl="0" algn="l">
                        <a:lnSpc>
                          <a:spcPct val="115000"/>
                        </a:lnSpc>
                        <a:spcBef>
                          <a:spcPts val="0"/>
                        </a:spcBef>
                        <a:spcAft>
                          <a:spcPts val="0"/>
                        </a:spcAft>
                        <a:buNone/>
                      </a:pPr>
                      <a:r>
                        <a:rPr i="1" lang="en" sz="1000">
                          <a:solidFill>
                            <a:srgbClr val="7E7E7E"/>
                          </a:solidFill>
                          <a:latin typeface="Poppins"/>
                          <a:ea typeface="Poppins"/>
                          <a:cs typeface="Poppins"/>
                          <a:sym typeface="Poppins"/>
                        </a:rPr>
                        <a:t>if you get lost?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at home</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All supplies are digital.</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47" name="Google Shape;147;p17"/>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5</a:t>
            </a:r>
            <a:endParaRPr sz="1300">
              <a:solidFill>
                <a:srgbClr val="7E7E7E"/>
              </a:solidFill>
              <a:latin typeface="Poppins"/>
              <a:ea typeface="Poppins"/>
              <a:cs typeface="Poppins"/>
              <a:sym typeface="Poppins"/>
            </a:endParaRPr>
          </a:p>
        </p:txBody>
      </p:sp>
      <p:grpSp>
        <p:nvGrpSpPr>
          <p:cNvPr id="148" name="Google Shape;148;p17"/>
          <p:cNvGrpSpPr/>
          <p:nvPr/>
        </p:nvGrpSpPr>
        <p:grpSpPr>
          <a:xfrm>
            <a:off x="813825" y="1588250"/>
            <a:ext cx="1846800" cy="2763300"/>
            <a:chOff x="-1624575" y="1588250"/>
            <a:chExt cx="1846800" cy="2763300"/>
          </a:xfrm>
        </p:grpSpPr>
        <p:sp>
          <p:nvSpPr>
            <p:cNvPr id="149" name="Google Shape;149;p17"/>
            <p:cNvSpPr/>
            <p:nvPr/>
          </p:nvSpPr>
          <p:spPr>
            <a:xfrm>
              <a:off x="-1624575" y="1588250"/>
              <a:ext cx="1846800" cy="276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17"/>
            <p:cNvGrpSpPr/>
            <p:nvPr/>
          </p:nvGrpSpPr>
          <p:grpSpPr>
            <a:xfrm>
              <a:off x="-1539367" y="1938528"/>
              <a:ext cx="1280100" cy="219600"/>
              <a:chOff x="1037158" y="2002771"/>
              <a:chExt cx="1280100" cy="219600"/>
            </a:xfrm>
          </p:grpSpPr>
          <p:sp>
            <p:nvSpPr>
              <p:cNvPr id="151" name="Google Shape;151;p17"/>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2" name="Google Shape;152;p17"/>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53" name="Google Shape;153;p17"/>
            <p:cNvGrpSpPr/>
            <p:nvPr/>
          </p:nvGrpSpPr>
          <p:grpSpPr>
            <a:xfrm>
              <a:off x="-1539372" y="3364992"/>
              <a:ext cx="1280100" cy="219600"/>
              <a:chOff x="899028" y="3337573"/>
              <a:chExt cx="1280100" cy="219600"/>
            </a:xfrm>
          </p:grpSpPr>
          <p:sp>
            <p:nvSpPr>
              <p:cNvPr id="154" name="Google Shape;154;p17"/>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5" name="Google Shape;155;p17"/>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sp>
        <p:nvSpPr>
          <p:cNvPr id="156" name="Google Shape;156;p17"/>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1</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Spinning Sky</a:t>
            </a:r>
            <a:endParaRPr b="1">
              <a:solidFill>
                <a:srgbClr val="4999ED"/>
              </a:solidFill>
              <a:latin typeface="Poppins"/>
              <a:ea typeface="Poppins"/>
              <a:cs typeface="Poppins"/>
              <a:sym typeface="Poppins"/>
            </a:endParaRPr>
          </a:p>
        </p:txBody>
      </p:sp>
      <p:grpSp>
        <p:nvGrpSpPr>
          <p:cNvPr id="157" name="Google Shape;157;p17"/>
          <p:cNvGrpSpPr/>
          <p:nvPr/>
        </p:nvGrpSpPr>
        <p:grpSpPr>
          <a:xfrm>
            <a:off x="899028" y="4669467"/>
            <a:ext cx="1280100" cy="219600"/>
            <a:chOff x="899028" y="3337573"/>
            <a:chExt cx="1280100" cy="219600"/>
          </a:xfrm>
        </p:grpSpPr>
        <p:sp>
          <p:nvSpPr>
            <p:cNvPr id="158" name="Google Shape;158;p17"/>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59" name="Google Shape;159;p17"/>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Clr>
                  <a:schemeClr val="dk1"/>
                </a:buClr>
                <a:buSzPts val="1100"/>
                <a:buFont typeface="Arial"/>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graphicFrame>
        <p:nvGraphicFramePr>
          <p:cNvPr id="164" name="Google Shape;164;p18"/>
          <p:cNvGraphicFramePr/>
          <p:nvPr/>
        </p:nvGraphicFramePr>
        <p:xfrm>
          <a:off x="813825" y="1234440"/>
          <a:ext cx="3000000" cy="3000000"/>
        </p:xfrm>
        <a:graphic>
          <a:graphicData uri="http://schemas.openxmlformats.org/drawingml/2006/table">
            <a:tbl>
              <a:tblPr>
                <a:noFill/>
                <a:tableStyleId>{01C766E6-5974-48E5-A4EB-49D61FFB0A92}</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1</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do they make silly sounds in cartoons</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chemeClr val="dk2"/>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2</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Where do sounds come from?</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chemeClr val="dk2"/>
                        </a:solidFill>
                        <a:latin typeface="Poppins"/>
                        <a:ea typeface="Poppins"/>
                        <a:cs typeface="Poppins"/>
                        <a:sym typeface="Poppins"/>
                      </a:endParaRPr>
                    </a:p>
                    <a:p>
                      <a:pPr indent="-154940" lvl="0" marL="228600" rtl="0" algn="l">
                        <a:spcBef>
                          <a:spcPts val="100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No supply adjustments.</a:t>
                      </a:r>
                      <a:endParaRPr sz="1000">
                        <a:solidFill>
                          <a:schemeClr val="dk2"/>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3 feet of string or yarn.</a:t>
                      </a:r>
                      <a:endParaRPr sz="1000">
                        <a:solidFill>
                          <a:srgbClr val="595959"/>
                        </a:solidFill>
                        <a:highlight>
                          <a:srgbClr val="FFFF00"/>
                        </a:highlight>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3</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What if there were no windows</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chemeClr val="dk2"/>
                          </a:solidFill>
                          <a:latin typeface="Poppins"/>
                          <a:ea typeface="Poppins"/>
                          <a:cs typeface="Poppins"/>
                          <a:sym typeface="Poppins"/>
                        </a:rPr>
                        <a:t>Turn the sorting activity into a teacher demo where students sort objects into categories.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 </a:t>
                      </a:r>
                      <a:r>
                        <a:rPr i="1" lang="en" sz="1000">
                          <a:solidFill>
                            <a:srgbClr val="595959"/>
                          </a:solidFill>
                          <a:latin typeface="Poppins"/>
                          <a:ea typeface="Poppins"/>
                          <a:cs typeface="Poppins"/>
                          <a:sym typeface="Poppins"/>
                        </a:rPr>
                        <a:t>Paper Stained Glass</a:t>
                      </a:r>
                      <a:r>
                        <a:rPr lang="en" sz="1000">
                          <a:solidFill>
                            <a:srgbClr val="595959"/>
                          </a:solidFill>
                          <a:latin typeface="Poppins"/>
                          <a:ea typeface="Poppins"/>
                          <a:cs typeface="Poppins"/>
                          <a:sym typeface="Poppins"/>
                        </a:rPr>
                        <a:t> activity can be completed with students working solo in the classroom.</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Turn the sorting activity into</a:t>
                      </a:r>
                      <a:r>
                        <a:rPr lang="en" sz="1000">
                          <a:solidFill>
                            <a:srgbClr val="595959"/>
                          </a:solidFill>
                          <a:latin typeface="Poppins"/>
                          <a:ea typeface="Poppins"/>
                          <a:cs typeface="Poppins"/>
                          <a:sym typeface="Poppins"/>
                        </a:rPr>
                        <a:t> a teacher demo where students sort objects into categories. Extension: Propose a </a:t>
                      </a:r>
                      <a:r>
                        <a:rPr lang="en" sz="1000">
                          <a:solidFill>
                            <a:srgbClr val="595959"/>
                          </a:solidFill>
                          <a:latin typeface="Poppins"/>
                          <a:ea typeface="Poppins"/>
                          <a:cs typeface="Poppins"/>
                          <a:sym typeface="Poppins"/>
                        </a:rPr>
                        <a:t>scavenger hunt to find more objects that fit into the 3 categories! </a:t>
                      </a:r>
                      <a:endParaRPr sz="1000">
                        <a:solidFill>
                          <a:srgbClr val="595959"/>
                        </a:solidFill>
                        <a:latin typeface="Poppins"/>
                        <a:ea typeface="Poppins"/>
                        <a:cs typeface="Poppins"/>
                        <a:sym typeface="Poppins"/>
                      </a:endParaRPr>
                    </a:p>
                    <a:p>
                      <a:pPr indent="-154940" lvl="0" marL="228600" rtl="0" algn="l">
                        <a:spcBef>
                          <a:spcPts val="4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The </a:t>
                      </a:r>
                      <a:r>
                        <a:rPr i="1" lang="en" sz="1000">
                          <a:solidFill>
                            <a:srgbClr val="595959"/>
                          </a:solidFill>
                          <a:latin typeface="Poppins"/>
                          <a:ea typeface="Poppins"/>
                          <a:cs typeface="Poppins"/>
                          <a:sym typeface="Poppins"/>
                        </a:rPr>
                        <a:t>Paper Stained Glass</a:t>
                      </a:r>
                      <a:r>
                        <a:rPr lang="en" sz="1000">
                          <a:solidFill>
                            <a:srgbClr val="595959"/>
                          </a:solidFill>
                          <a:latin typeface="Poppins"/>
                          <a:ea typeface="Poppins"/>
                          <a:cs typeface="Poppins"/>
                          <a:sym typeface="Poppins"/>
                        </a:rPr>
                        <a:t> activity can be done at home if students have supplies and adult supervision.</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r h="1481500">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4</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Can you see in the dark</a:t>
                      </a:r>
                      <a:r>
                        <a:rPr i="1" lang="en" sz="1000">
                          <a:solidFill>
                            <a:srgbClr val="7E7E7E"/>
                          </a:solidFill>
                          <a:latin typeface="Poppins"/>
                          <a:ea typeface="Poppins"/>
                          <a:cs typeface="Poppins"/>
                          <a:sym typeface="Poppins"/>
                        </a:rPr>
                        <a:t>?</a:t>
                      </a:r>
                      <a:endParaRPr b="1"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Make the classroom as dark as possible</a:t>
                      </a:r>
                      <a:r>
                        <a:rPr lang="en" sz="1000">
                          <a:solidFill>
                            <a:srgbClr val="595959"/>
                          </a:solidFill>
                          <a:latin typeface="Poppins"/>
                          <a:ea typeface="Poppins"/>
                          <a:cs typeface="Poppins"/>
                          <a:sym typeface="Poppins"/>
                        </a:rPr>
                        <a:t>. From their seats, h</a:t>
                      </a:r>
                      <a:r>
                        <a:rPr lang="en" sz="1000">
                          <a:solidFill>
                            <a:srgbClr val="595959"/>
                          </a:solidFill>
                          <a:latin typeface="Poppins"/>
                          <a:ea typeface="Poppins"/>
                          <a:cs typeface="Poppins"/>
                          <a:sym typeface="Poppins"/>
                        </a:rPr>
                        <a:t>ave students read words and signs around the room. Can they read them all? Can they identify the colors of the words? </a:t>
                      </a:r>
                      <a:endParaRPr sz="1000">
                        <a:solidFill>
                          <a:srgbClr val="595959"/>
                        </a:solidFill>
                        <a:latin typeface="Poppins"/>
                        <a:ea typeface="Poppins"/>
                        <a:cs typeface="Poppins"/>
                        <a:sym typeface="Poppins"/>
                      </a:endParaRPr>
                    </a:p>
                    <a:p>
                      <a:pPr indent="-154940" lvl="0" marL="228600" rtl="0" algn="l">
                        <a:spcBef>
                          <a:spcPts val="4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Turn on the lights. Ask students to read the words and signs. Which words and signs were the easiest to see in the dark? Which were the hardest? Did they get the colors right? </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With adult supervision, have students observe street signs in their neighborhood at night and again in the daytime.</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Or, have students do this activity inside with the lights off and then on.  Which words and objects are easiest to see in the dark? Which are the hardest to see?</a:t>
                      </a:r>
                      <a:endParaRPr sz="1000">
                        <a:solidFill>
                          <a:srgbClr val="595959"/>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65" name="Google Shape;165;p18"/>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6</a:t>
            </a:r>
            <a:endParaRPr sz="1300">
              <a:solidFill>
                <a:srgbClr val="7E7E7E"/>
              </a:solidFill>
              <a:latin typeface="Poppins"/>
              <a:ea typeface="Poppins"/>
              <a:cs typeface="Poppins"/>
              <a:sym typeface="Poppins"/>
            </a:endParaRPr>
          </a:p>
        </p:txBody>
      </p:sp>
      <p:grpSp>
        <p:nvGrpSpPr>
          <p:cNvPr id="166" name="Google Shape;166;p18"/>
          <p:cNvGrpSpPr/>
          <p:nvPr/>
        </p:nvGrpSpPr>
        <p:grpSpPr>
          <a:xfrm>
            <a:off x="813816" y="1588350"/>
            <a:ext cx="1846800" cy="5573700"/>
            <a:chOff x="813816" y="1588250"/>
            <a:chExt cx="1846800" cy="5573700"/>
          </a:xfrm>
        </p:grpSpPr>
        <p:sp>
          <p:nvSpPr>
            <p:cNvPr id="167" name="Google Shape;167;p18"/>
            <p:cNvSpPr/>
            <p:nvPr/>
          </p:nvSpPr>
          <p:spPr>
            <a:xfrm>
              <a:off x="813816" y="1588250"/>
              <a:ext cx="1846800" cy="557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18"/>
            <p:cNvGrpSpPr/>
            <p:nvPr/>
          </p:nvGrpSpPr>
          <p:grpSpPr>
            <a:xfrm>
              <a:off x="899027" y="1938528"/>
              <a:ext cx="1280105" cy="4315968"/>
              <a:chOff x="899027" y="1938528"/>
              <a:chExt cx="1280105" cy="4315968"/>
            </a:xfrm>
          </p:grpSpPr>
          <p:grpSp>
            <p:nvGrpSpPr>
              <p:cNvPr id="169" name="Google Shape;169;p18"/>
              <p:cNvGrpSpPr/>
              <p:nvPr/>
            </p:nvGrpSpPr>
            <p:grpSpPr>
              <a:xfrm>
                <a:off x="899033" y="1938528"/>
                <a:ext cx="1280100" cy="219600"/>
                <a:chOff x="1037158" y="2002771"/>
                <a:chExt cx="1280100" cy="219600"/>
              </a:xfrm>
            </p:grpSpPr>
            <p:sp>
              <p:nvSpPr>
                <p:cNvPr id="170" name="Google Shape;170;p18"/>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71" name="Google Shape;171;p18"/>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72" name="Google Shape;172;p18"/>
              <p:cNvGrpSpPr/>
              <p:nvPr/>
            </p:nvGrpSpPr>
            <p:grpSpPr>
              <a:xfrm>
                <a:off x="899027" y="4700016"/>
                <a:ext cx="1280100" cy="219600"/>
                <a:chOff x="899027" y="4672372"/>
                <a:chExt cx="1280100" cy="219600"/>
              </a:xfrm>
            </p:grpSpPr>
            <p:sp>
              <p:nvSpPr>
                <p:cNvPr id="173" name="Google Shape;173;p18"/>
                <p:cNvSpPr/>
                <p:nvPr/>
              </p:nvSpPr>
              <p:spPr>
                <a:xfrm>
                  <a:off x="899027" y="4672372"/>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74" name="Google Shape;174;p18"/>
                <p:cNvSpPr/>
                <p:nvPr/>
              </p:nvSpPr>
              <p:spPr>
                <a:xfrm>
                  <a:off x="899027" y="4672372"/>
                  <a:ext cx="1280100" cy="219600"/>
                </a:xfrm>
                <a:prstGeom prst="roundRect">
                  <a:avLst>
                    <a:gd fmla="val 16667" name="adj"/>
                  </a:avLst>
                </a:prstGeom>
                <a:solidFill>
                  <a:srgbClr val="CAAFF6">
                    <a:alpha val="5922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Adjust Supplies</a:t>
                  </a:r>
                  <a:endParaRPr sz="900">
                    <a:solidFill>
                      <a:srgbClr val="333333"/>
                    </a:solidFill>
                    <a:latin typeface="Poppins Medium"/>
                    <a:ea typeface="Poppins Medium"/>
                    <a:cs typeface="Poppins Medium"/>
                    <a:sym typeface="Poppins Medium"/>
                  </a:endParaRPr>
                </a:p>
              </p:txBody>
            </p:sp>
          </p:grpSp>
          <p:grpSp>
            <p:nvGrpSpPr>
              <p:cNvPr id="175" name="Google Shape;175;p18"/>
              <p:cNvGrpSpPr/>
              <p:nvPr/>
            </p:nvGrpSpPr>
            <p:grpSpPr>
              <a:xfrm>
                <a:off x="899028" y="3364992"/>
                <a:ext cx="1280100" cy="219600"/>
                <a:chOff x="899028" y="3337573"/>
                <a:chExt cx="1280100" cy="219600"/>
              </a:xfrm>
            </p:grpSpPr>
            <p:sp>
              <p:nvSpPr>
                <p:cNvPr id="176" name="Google Shape;176;p18"/>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77" name="Google Shape;177;p18"/>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78" name="Google Shape;178;p18"/>
              <p:cNvGrpSpPr/>
              <p:nvPr/>
            </p:nvGrpSpPr>
            <p:grpSpPr>
              <a:xfrm>
                <a:off x="899033" y="6025896"/>
                <a:ext cx="1280100" cy="228600"/>
                <a:chOff x="899033" y="6025896"/>
                <a:chExt cx="1280100" cy="228600"/>
              </a:xfrm>
            </p:grpSpPr>
            <p:sp>
              <p:nvSpPr>
                <p:cNvPr id="179" name="Google Shape;179;p18"/>
                <p:cNvSpPr/>
                <p:nvPr/>
              </p:nvSpPr>
              <p:spPr>
                <a:xfrm>
                  <a:off x="899033" y="6025896"/>
                  <a:ext cx="1280100" cy="228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80" name="Google Shape;180;p18"/>
                <p:cNvSpPr/>
                <p:nvPr/>
              </p:nvSpPr>
              <p:spPr>
                <a:xfrm>
                  <a:off x="899033" y="6025896"/>
                  <a:ext cx="1280100" cy="228600"/>
                </a:xfrm>
                <a:prstGeom prst="roundRect">
                  <a:avLst>
                    <a:gd fmla="val 16667" name="adj"/>
                  </a:avLst>
                </a:prstGeom>
                <a:solidFill>
                  <a:srgbClr val="F86841">
                    <a:alpha val="4358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Substitute Activity</a:t>
                  </a:r>
                  <a:endParaRPr sz="900">
                    <a:solidFill>
                      <a:srgbClr val="333333"/>
                    </a:solidFill>
                    <a:latin typeface="Poppins Medium"/>
                    <a:ea typeface="Poppins Medium"/>
                    <a:cs typeface="Poppins Medium"/>
                    <a:sym typeface="Poppins Medium"/>
                  </a:endParaRPr>
                </a:p>
              </p:txBody>
            </p:sp>
          </p:grpSp>
        </p:grpSp>
      </p:grpSp>
      <p:sp>
        <p:nvSpPr>
          <p:cNvPr id="181" name="Google Shape;181;p18"/>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1</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Lights</a:t>
            </a:r>
            <a:r>
              <a:rPr b="1" lang="en" sz="3200">
                <a:solidFill>
                  <a:srgbClr val="4999ED"/>
                </a:solidFill>
                <a:highlight>
                  <a:srgbClr val="FFFFFF"/>
                </a:highlight>
                <a:latin typeface="Poppins"/>
                <a:ea typeface="Poppins"/>
                <a:cs typeface="Poppins"/>
                <a:sym typeface="Poppins"/>
              </a:rPr>
              <a:t> &amp; Sounds</a:t>
            </a:r>
            <a:endParaRPr b="1">
              <a:solidFill>
                <a:srgbClr val="4999ED"/>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graphicFrame>
        <p:nvGraphicFramePr>
          <p:cNvPr id="186" name="Google Shape;186;p19"/>
          <p:cNvGraphicFramePr/>
          <p:nvPr/>
        </p:nvGraphicFramePr>
        <p:xfrm>
          <a:off x="813825" y="1234440"/>
          <a:ext cx="3000000" cy="3000000"/>
        </p:xfrm>
        <a:graphic>
          <a:graphicData uri="http://schemas.openxmlformats.org/drawingml/2006/table">
            <a:tbl>
              <a:tblPr>
                <a:noFill/>
                <a:tableStyleId>{01C766E6-5974-48E5-A4EB-49D61FFB0A92}</a:tableStyleId>
              </a:tblPr>
              <a:tblGrid>
                <a:gridCol w="1846675"/>
                <a:gridCol w="3291950"/>
                <a:gridCol w="3291950"/>
              </a:tblGrid>
              <a:tr h="357775">
                <a:tc>
                  <a:txBody>
                    <a:bodyPr/>
                    <a:lstStyle/>
                    <a:p>
                      <a:pPr indent="0" lvl="0" marL="0" rtl="0" algn="l">
                        <a:spcBef>
                          <a:spcPts val="0"/>
                        </a:spcBef>
                        <a:spcAft>
                          <a:spcPts val="0"/>
                        </a:spcAft>
                        <a:buNone/>
                      </a:pPr>
                      <a:r>
                        <a:rPr lang="en" sz="1000">
                          <a:latin typeface="Poppins Medium"/>
                          <a:ea typeface="Poppins Medium"/>
                          <a:cs typeface="Poppins Medium"/>
                          <a:sym typeface="Poppins Medium"/>
                        </a:rPr>
                        <a:t> </a:t>
                      </a:r>
                      <a:r>
                        <a:rPr i="1" lang="en" sz="1000">
                          <a:solidFill>
                            <a:srgbClr val="5C5C5C"/>
                          </a:solidFill>
                          <a:latin typeface="Poppins"/>
                          <a:ea typeface="Poppins"/>
                          <a:cs typeface="Poppins"/>
                          <a:sym typeface="Poppins"/>
                        </a:rPr>
                        <a:t>View this unit</a:t>
                      </a:r>
                      <a:r>
                        <a:rPr i="1" lang="en" sz="1000">
                          <a:solidFill>
                            <a:srgbClr val="7E7E7E"/>
                          </a:solidFill>
                          <a:latin typeface="Poppins"/>
                          <a:ea typeface="Poppins"/>
                          <a:cs typeface="Poppins"/>
                          <a:sym typeface="Poppins"/>
                        </a:rPr>
                        <a:t> </a:t>
                      </a:r>
                      <a:r>
                        <a:rPr i="1" lang="en" sz="1000" u="sng">
                          <a:solidFill>
                            <a:schemeClr val="hlink"/>
                          </a:solidFill>
                          <a:latin typeface="Poppins Medium"/>
                          <a:ea typeface="Poppins Medium"/>
                          <a:cs typeface="Poppins Medium"/>
                          <a:sym typeface="Poppins Medium"/>
                          <a:hlinkClick r:id="rId4"/>
                        </a:rPr>
                        <a:t>here</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63500" marB="63500" marR="63500" marL="63500" anchor="ctr">
                    <a:lnL cap="flat" cmpd="sng" w="12700">
                      <a:solidFill>
                        <a:srgbClr val="EAEADF"/>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434343">
                          <a:alpha val="0"/>
                        </a:srgbClr>
                      </a:solidFill>
                      <a:prstDash val="solid"/>
                      <a:round/>
                      <a:headEnd len="sm" w="sm" type="none"/>
                      <a:tailEnd len="sm" w="sm" type="none"/>
                    </a:lnB>
                    <a:solidFill>
                      <a:srgbClr val="EAEADF"/>
                    </a:solidFill>
                  </a:tcPr>
                </a:tc>
                <a:tc>
                  <a:txBody>
                    <a:bodyPr/>
                    <a:lstStyle/>
                    <a:p>
                      <a:pPr indent="0" lvl="0" marL="0" rtl="0" algn="ctr">
                        <a:lnSpc>
                          <a:spcPct val="100000"/>
                        </a:lnSpc>
                        <a:spcBef>
                          <a:spcPts val="0"/>
                        </a:spcBef>
                        <a:spcAft>
                          <a:spcPts val="0"/>
                        </a:spcAft>
                        <a:buNone/>
                      </a:pPr>
                      <a:r>
                        <a:rPr b="1" lang="en" sz="1100">
                          <a:solidFill>
                            <a:srgbClr val="5C5C5C"/>
                          </a:solidFill>
                          <a:latin typeface="Poppins"/>
                          <a:ea typeface="Poppins"/>
                          <a:cs typeface="Poppins"/>
                          <a:sym typeface="Poppins"/>
                        </a:rPr>
                        <a:t>Teaching in the classroom</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434343">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c>
                  <a:txBody>
                    <a:bodyPr/>
                    <a:lstStyle/>
                    <a:p>
                      <a:pPr indent="0" lvl="0" marL="0" rtl="0" algn="ctr">
                        <a:spcBef>
                          <a:spcPts val="0"/>
                        </a:spcBef>
                        <a:spcAft>
                          <a:spcPts val="0"/>
                        </a:spcAft>
                        <a:buNone/>
                      </a:pPr>
                      <a:r>
                        <a:rPr b="1" lang="en" sz="1100">
                          <a:solidFill>
                            <a:srgbClr val="5C5C5C"/>
                          </a:solidFill>
                          <a:latin typeface="Poppins"/>
                          <a:ea typeface="Poppins"/>
                          <a:cs typeface="Poppins"/>
                          <a:sym typeface="Poppins"/>
                        </a:rPr>
                        <a:t>Teaching online</a:t>
                      </a:r>
                      <a:endParaRPr b="1" sz="1100">
                        <a:solidFill>
                          <a:srgbClr val="5C5C5C"/>
                        </a:solidFill>
                        <a:latin typeface="Poppins"/>
                        <a:ea typeface="Poppins"/>
                        <a:cs typeface="Poppins"/>
                        <a:sym typeface="Poppins"/>
                      </a:endParaRPr>
                    </a:p>
                  </a:txBody>
                  <a:tcPr marT="63500" marB="63500" marR="63500" marL="63500" anchor="ctr">
                    <a:lnL cap="flat" cmpd="sng" w="12700">
                      <a:solidFill>
                        <a:srgbClr val="434343">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alpha val="0"/>
                        </a:srgbClr>
                      </a:solidFill>
                      <a:prstDash val="solid"/>
                      <a:round/>
                      <a:headEnd len="sm" w="sm" type="none"/>
                      <a:tailEnd len="sm" w="sm" type="none"/>
                    </a:lnB>
                    <a:solidFill>
                      <a:srgbClr val="EAEADF"/>
                    </a:solidFill>
                  </a:tcPr>
                </a:tc>
              </a:tr>
              <a:tr h="142642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5</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could you send a secret message to someone far away</a:t>
                      </a:r>
                      <a:r>
                        <a:rPr i="1" lang="en" sz="1000">
                          <a:solidFill>
                            <a:srgbClr val="7E7E7E"/>
                          </a:solidFill>
                          <a:latin typeface="Poppins"/>
                          <a:ea typeface="Poppins"/>
                          <a:cs typeface="Poppins"/>
                          <a:sym typeface="Poppins"/>
                        </a:rPr>
                        <a:t>?</a:t>
                      </a:r>
                      <a:endParaRPr i="1" sz="1000">
                        <a:solidFill>
                          <a:srgbClr val="7E7E7E"/>
                        </a:solidFill>
                        <a:latin typeface="Poppins"/>
                        <a:ea typeface="Poppins"/>
                        <a:cs typeface="Poppins"/>
                        <a:sym typeface="Poppins"/>
                      </a:endParaRPr>
                    </a:p>
                  </a:txBody>
                  <a:tcPr marT="109725" marB="0" marR="6400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434343">
                          <a:alpha val="0"/>
                        </a:srgbClr>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will need a partner to complete the activity, but they can do it at a distance.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Students need a partner to do the activity, either</a:t>
                      </a:r>
                      <a:r>
                        <a:rPr lang="en" sz="1000">
                          <a:solidFill>
                            <a:srgbClr val="595959"/>
                          </a:solidFill>
                          <a:latin typeface="Poppins"/>
                          <a:ea typeface="Poppins"/>
                          <a:cs typeface="Poppins"/>
                          <a:sym typeface="Poppins"/>
                        </a:rPr>
                        <a:t> working with someone at home or with a classmate over video conference</a:t>
                      </a:r>
                      <a:r>
                        <a:rPr lang="en" sz="1000">
                          <a:solidFill>
                            <a:srgbClr val="595959"/>
                          </a:solidFill>
                          <a:latin typeface="Poppins"/>
                          <a:ea typeface="Poppins"/>
                          <a:cs typeface="Poppins"/>
                          <a:sym typeface="Poppins"/>
                        </a:rPr>
                        <a:t>. </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the </a:t>
                      </a:r>
                      <a:r>
                        <a:rPr i="1" lang="en" sz="1000">
                          <a:solidFill>
                            <a:srgbClr val="595959"/>
                          </a:solidFill>
                          <a:latin typeface="Poppins"/>
                          <a:ea typeface="Poppins"/>
                          <a:cs typeface="Poppins"/>
                          <a:sym typeface="Poppins"/>
                        </a:rPr>
                        <a:t>Color Codes</a:t>
                      </a:r>
                      <a:r>
                        <a:rPr lang="en" sz="1000">
                          <a:solidFill>
                            <a:srgbClr val="595959"/>
                          </a:solidFill>
                          <a:latin typeface="Poppins"/>
                          <a:ea typeface="Poppins"/>
                          <a:cs typeface="Poppins"/>
                          <a:sym typeface="Poppins"/>
                        </a:rPr>
                        <a:t> printout (a digital version will not work). Each student will also need a flashlight.</a:t>
                      </a:r>
                      <a:endParaRPr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alpha val="0"/>
                        </a:srgbClr>
                      </a:solidFill>
                      <a:prstDash val="solid"/>
                      <a:round/>
                      <a:headEnd len="sm" w="sm" type="none"/>
                      <a:tailEnd len="sm" w="sm" type="none"/>
                    </a:lnT>
                    <a:lnB cap="flat" cmpd="sng" w="12700">
                      <a:solidFill>
                        <a:srgbClr val="EAEADF"/>
                      </a:solidFill>
                      <a:prstDash val="solid"/>
                      <a:round/>
                      <a:headEnd len="sm" w="sm" type="none"/>
                      <a:tailEnd len="sm" w="sm" type="none"/>
                    </a:lnB>
                  </a:tcPr>
                </a:tc>
              </a:tr>
              <a:tr h="1332875">
                <a:tc>
                  <a:txBody>
                    <a:bodyPr/>
                    <a:lstStyle/>
                    <a:p>
                      <a:pPr indent="0" lvl="0" marL="0" rtl="0" algn="l">
                        <a:lnSpc>
                          <a:spcPct val="115000"/>
                        </a:lnSpc>
                        <a:spcBef>
                          <a:spcPts val="0"/>
                        </a:spcBef>
                        <a:spcAft>
                          <a:spcPts val="0"/>
                        </a:spcAft>
                        <a:buNone/>
                      </a:pPr>
                      <a:r>
                        <a:rPr b="1" lang="en" sz="1100">
                          <a:solidFill>
                            <a:srgbClr val="5C5C5C"/>
                          </a:solidFill>
                          <a:latin typeface="Poppins"/>
                          <a:ea typeface="Poppins"/>
                          <a:cs typeface="Poppins"/>
                          <a:sym typeface="Poppins"/>
                        </a:rPr>
                        <a:t>Lesson 6</a:t>
                      </a:r>
                      <a:endParaRPr b="1" sz="1100">
                        <a:solidFill>
                          <a:srgbClr val="5C5C5C"/>
                        </a:solidFill>
                        <a:latin typeface="Poppins"/>
                        <a:ea typeface="Poppins"/>
                        <a:cs typeface="Poppins"/>
                        <a:sym typeface="Poppins"/>
                      </a:endParaRPr>
                    </a:p>
                    <a:p>
                      <a:pPr indent="0" lvl="0" marL="0" rtl="0" algn="l">
                        <a:lnSpc>
                          <a:spcPct val="115000"/>
                        </a:lnSpc>
                        <a:spcBef>
                          <a:spcPts val="2800"/>
                        </a:spcBef>
                        <a:spcAft>
                          <a:spcPts val="0"/>
                        </a:spcAft>
                        <a:buNone/>
                      </a:pPr>
                      <a:r>
                        <a:rPr i="1" lang="en" sz="1000">
                          <a:solidFill>
                            <a:srgbClr val="7E7E7E"/>
                          </a:solidFill>
                          <a:latin typeface="Poppins"/>
                          <a:ea typeface="Poppins"/>
                          <a:cs typeface="Poppins"/>
                          <a:sym typeface="Poppins"/>
                        </a:rPr>
                        <a:t>How do boats find their way in the fog?</a:t>
                      </a:r>
                      <a:endParaRPr i="1" sz="1000">
                        <a:solidFill>
                          <a:srgbClr val="7E7E7E"/>
                        </a:solidFill>
                        <a:latin typeface="Poppins"/>
                        <a:ea typeface="Poppins"/>
                        <a:cs typeface="Poppins"/>
                        <a:sym typeface="Poppins"/>
                      </a:endParaRPr>
                    </a:p>
                  </a:txBody>
                  <a:tcPr marT="109725" marB="0" marR="91450" marL="91450">
                    <a:lnL cap="flat" cmpd="sng" w="12700">
                      <a:solidFill>
                        <a:srgbClr val="EAEADF"/>
                      </a:solidFill>
                      <a:prstDash val="solid"/>
                      <a:round/>
                      <a:headEnd len="sm" w="sm" type="none"/>
                      <a:tailEnd len="sm" w="sm" type="none"/>
                    </a:lnL>
                    <a:lnR cap="flat" cmpd="sng" w="12700">
                      <a:solidFill>
                        <a:srgbClr val="EAEADF">
                          <a:alpha val="0"/>
                        </a:srgbClr>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solidFill>
                      <a:srgbClr val="EAEADF">
                        <a:alpha val="43820"/>
                      </a:srgbClr>
                    </a:solidFill>
                  </a:tcPr>
                </a:tc>
                <a:tc>
                  <a:txBody>
                    <a:bodyPr/>
                    <a:lstStyle/>
                    <a:p>
                      <a:pPr indent="-154940" lvl="0" marL="228600" rtl="0" algn="l">
                        <a:spcBef>
                          <a:spcPts val="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Have students do the activity solo</a:t>
                      </a:r>
                      <a:r>
                        <a:rPr lang="en" sz="1000">
                          <a:solidFill>
                            <a:srgbClr val="595959"/>
                          </a:solidFill>
                          <a:latin typeface="Poppins"/>
                          <a:ea typeface="Poppins"/>
                          <a:cs typeface="Poppins"/>
                          <a:sym typeface="Poppins"/>
                        </a:rPr>
                        <a:t>.</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No supply adjustments.</a:t>
                      </a:r>
                      <a:endParaRPr sz="1000">
                        <a:solidFill>
                          <a:srgbClr val="595959"/>
                        </a:solidFill>
                        <a:latin typeface="Poppins"/>
                        <a:ea typeface="Poppins"/>
                        <a:cs typeface="Poppins"/>
                        <a:sym typeface="Poppins"/>
                      </a:endParaRPr>
                    </a:p>
                  </a:txBody>
                  <a:tcPr marT="91425" marB="91425" marR="91425" marL="91425" anchor="ctr">
                    <a:lnL cap="flat" cmpd="sng" w="12700">
                      <a:solidFill>
                        <a:srgbClr val="EAEADF">
                          <a:alpha val="0"/>
                        </a:srgbClr>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c>
                  <a:txBody>
                    <a:bodyPr/>
                    <a:lstStyle/>
                    <a:p>
                      <a:pPr indent="-154940" lvl="0" marL="228600" rtl="0" algn="l">
                        <a:spcBef>
                          <a:spcPts val="0"/>
                        </a:spcBef>
                        <a:spcAft>
                          <a:spcPts val="0"/>
                        </a:spcAft>
                        <a:buClr>
                          <a:schemeClr val="dk2"/>
                        </a:buClr>
                        <a:buSzPts val="1000"/>
                        <a:buFont typeface="Poppins"/>
                        <a:buChar char="●"/>
                      </a:pPr>
                      <a:r>
                        <a:rPr lang="en" sz="1000">
                          <a:solidFill>
                            <a:schemeClr val="dk2"/>
                          </a:solidFill>
                          <a:latin typeface="Poppins"/>
                          <a:ea typeface="Poppins"/>
                          <a:cs typeface="Poppins"/>
                          <a:sym typeface="Poppins"/>
                        </a:rPr>
                        <a:t>Have students do the activity solo</a:t>
                      </a:r>
                      <a:r>
                        <a:rPr lang="en" sz="1000">
                          <a:solidFill>
                            <a:schemeClr val="dk2"/>
                          </a:solidFill>
                          <a:latin typeface="Poppins"/>
                          <a:ea typeface="Poppins"/>
                          <a:cs typeface="Poppins"/>
                          <a:sym typeface="Poppins"/>
                        </a:rPr>
                        <a:t>.</a:t>
                      </a:r>
                      <a:endParaRPr sz="1000">
                        <a:solidFill>
                          <a:srgbClr val="595959"/>
                        </a:solidFill>
                        <a:latin typeface="Poppins"/>
                        <a:ea typeface="Poppins"/>
                        <a:cs typeface="Poppins"/>
                        <a:sym typeface="Poppins"/>
                      </a:endParaRPr>
                    </a:p>
                    <a:p>
                      <a:pPr indent="-154940" lvl="0" marL="228600" rtl="0" algn="l">
                        <a:spcBef>
                          <a:spcPts val="1000"/>
                        </a:spcBef>
                        <a:spcAft>
                          <a:spcPts val="0"/>
                        </a:spcAft>
                        <a:buClr>
                          <a:srgbClr val="595959"/>
                        </a:buClr>
                        <a:buSzPts val="1000"/>
                        <a:buFont typeface="Poppins"/>
                        <a:buChar char="●"/>
                      </a:pPr>
                      <a:r>
                        <a:rPr lang="en" sz="1000">
                          <a:solidFill>
                            <a:srgbClr val="595959"/>
                          </a:solidFill>
                          <a:latin typeface="Poppins"/>
                          <a:ea typeface="Poppins"/>
                          <a:cs typeface="Poppins"/>
                          <a:sym typeface="Poppins"/>
                        </a:rPr>
                        <a:t>Send each student home with 5 index cards.</a:t>
                      </a:r>
                      <a:endParaRPr sz="1000">
                        <a:solidFill>
                          <a:srgbClr val="595959"/>
                        </a:solidFill>
                        <a:highlight>
                          <a:srgbClr val="FFFF00"/>
                        </a:highlight>
                        <a:latin typeface="Poppins"/>
                        <a:ea typeface="Poppins"/>
                        <a:cs typeface="Poppins"/>
                        <a:sym typeface="Poppins"/>
                      </a:endParaRPr>
                    </a:p>
                  </a:txBody>
                  <a:tcPr marT="91425" marB="91425" marR="91425" marL="91425" anchor="ctr">
                    <a:lnL cap="flat" cmpd="sng" w="12700">
                      <a:solidFill>
                        <a:srgbClr val="EAEADF"/>
                      </a:solidFill>
                      <a:prstDash val="solid"/>
                      <a:round/>
                      <a:headEnd len="sm" w="sm" type="none"/>
                      <a:tailEnd len="sm" w="sm" type="none"/>
                    </a:lnL>
                    <a:lnR cap="flat" cmpd="sng" w="12700">
                      <a:solidFill>
                        <a:srgbClr val="EAEADF"/>
                      </a:solidFill>
                      <a:prstDash val="solid"/>
                      <a:round/>
                      <a:headEnd len="sm" w="sm" type="none"/>
                      <a:tailEnd len="sm" w="sm" type="none"/>
                    </a:lnR>
                    <a:lnT cap="flat" cmpd="sng" w="12700">
                      <a:solidFill>
                        <a:srgbClr val="EAEADF"/>
                      </a:solidFill>
                      <a:prstDash val="solid"/>
                      <a:round/>
                      <a:headEnd len="sm" w="sm" type="none"/>
                      <a:tailEnd len="sm" w="sm" type="none"/>
                    </a:lnT>
                    <a:lnB cap="flat" cmpd="sng" w="12700">
                      <a:solidFill>
                        <a:srgbClr val="EAEADF"/>
                      </a:solidFill>
                      <a:prstDash val="solid"/>
                      <a:round/>
                      <a:headEnd len="sm" w="sm" type="none"/>
                      <a:tailEnd len="sm" w="sm" type="none"/>
                    </a:lnB>
                  </a:tcPr>
                </a:tc>
              </a:tr>
            </a:tbl>
          </a:graphicData>
        </a:graphic>
      </p:graphicFrame>
      <p:sp>
        <p:nvSpPr>
          <p:cNvPr id="187" name="Google Shape;187;p19"/>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7</a:t>
            </a:r>
            <a:endParaRPr sz="1300">
              <a:solidFill>
                <a:srgbClr val="7E7E7E"/>
              </a:solidFill>
              <a:latin typeface="Poppins"/>
              <a:ea typeface="Poppins"/>
              <a:cs typeface="Poppins"/>
              <a:sym typeface="Poppins"/>
            </a:endParaRPr>
          </a:p>
        </p:txBody>
      </p:sp>
      <p:grpSp>
        <p:nvGrpSpPr>
          <p:cNvPr id="188" name="Google Shape;188;p19"/>
          <p:cNvGrpSpPr/>
          <p:nvPr/>
        </p:nvGrpSpPr>
        <p:grpSpPr>
          <a:xfrm>
            <a:off x="813825" y="1588350"/>
            <a:ext cx="1846800" cy="2763300"/>
            <a:chOff x="813825" y="1588250"/>
            <a:chExt cx="1846800" cy="2763300"/>
          </a:xfrm>
        </p:grpSpPr>
        <p:sp>
          <p:nvSpPr>
            <p:cNvPr id="189" name="Google Shape;189;p19"/>
            <p:cNvSpPr/>
            <p:nvPr/>
          </p:nvSpPr>
          <p:spPr>
            <a:xfrm>
              <a:off x="813825" y="1588250"/>
              <a:ext cx="1846800" cy="276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 name="Google Shape;190;p19"/>
            <p:cNvGrpSpPr/>
            <p:nvPr/>
          </p:nvGrpSpPr>
          <p:grpSpPr>
            <a:xfrm>
              <a:off x="899028" y="1938528"/>
              <a:ext cx="1280105" cy="1646064"/>
              <a:chOff x="899028" y="1938528"/>
              <a:chExt cx="1280105" cy="1646064"/>
            </a:xfrm>
          </p:grpSpPr>
          <p:grpSp>
            <p:nvGrpSpPr>
              <p:cNvPr id="191" name="Google Shape;191;p19"/>
              <p:cNvGrpSpPr/>
              <p:nvPr/>
            </p:nvGrpSpPr>
            <p:grpSpPr>
              <a:xfrm>
                <a:off x="899033" y="1938528"/>
                <a:ext cx="1280100" cy="219600"/>
                <a:chOff x="1037158" y="2002771"/>
                <a:chExt cx="1280100" cy="219600"/>
              </a:xfrm>
            </p:grpSpPr>
            <p:sp>
              <p:nvSpPr>
                <p:cNvPr id="192" name="Google Shape;192;p19"/>
                <p:cNvSpPr/>
                <p:nvPr/>
              </p:nvSpPr>
              <p:spPr>
                <a:xfrm>
                  <a:off x="1037158" y="2002771"/>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93" name="Google Shape;193;p19"/>
                <p:cNvSpPr/>
                <p:nvPr/>
              </p:nvSpPr>
              <p:spPr>
                <a:xfrm>
                  <a:off x="1037158" y="2002771"/>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nvGrpSpPr>
              <p:cNvPr id="194" name="Google Shape;194;p19"/>
              <p:cNvGrpSpPr/>
              <p:nvPr/>
            </p:nvGrpSpPr>
            <p:grpSpPr>
              <a:xfrm>
                <a:off x="899028" y="3364992"/>
                <a:ext cx="1280100" cy="219600"/>
                <a:chOff x="899028" y="3337573"/>
                <a:chExt cx="1280100" cy="219600"/>
              </a:xfrm>
            </p:grpSpPr>
            <p:sp>
              <p:nvSpPr>
                <p:cNvPr id="195" name="Google Shape;195;p19"/>
                <p:cNvSpPr/>
                <p:nvPr/>
              </p:nvSpPr>
              <p:spPr>
                <a:xfrm>
                  <a:off x="899028" y="3337573"/>
                  <a:ext cx="1280100" cy="219600"/>
                </a:xfrm>
                <a:prstGeom prst="roundRect">
                  <a:avLst>
                    <a:gd fmla="val 16667" name="adj"/>
                  </a:avLst>
                </a:prstGeom>
                <a:solidFill>
                  <a:srgbClr val="FFFFFF"/>
                </a:solidFill>
                <a:ln>
                  <a:noFill/>
                </a:ln>
                <a:effectLst>
                  <a:outerShdw blurRad="57150" rotWithShape="0" algn="bl" dir="5400000" dist="19050">
                    <a:srgbClr val="D9D9D9">
                      <a:alpha val="63000"/>
                    </a:srgbClr>
                  </a:outerShdw>
                </a:effectLst>
              </p:spPr>
              <p:txBody>
                <a:bodyPr anchorCtr="0" anchor="ctr" bIns="91450" lIns="0" spcFirstLastPara="1" rIns="0" wrap="square" tIns="91450">
                  <a:noAutofit/>
                </a:bodyPr>
                <a:lstStyle/>
                <a:p>
                  <a:pPr indent="0" lvl="0" marL="0" rtl="0" algn="ctr">
                    <a:spcBef>
                      <a:spcPts val="0"/>
                    </a:spcBef>
                    <a:spcAft>
                      <a:spcPts val="0"/>
                    </a:spcAft>
                    <a:buNone/>
                  </a:pPr>
                  <a:r>
                    <a:t/>
                  </a:r>
                  <a:endParaRPr sz="900">
                    <a:solidFill>
                      <a:srgbClr val="333333"/>
                    </a:solidFill>
                    <a:latin typeface="Poppins Medium"/>
                    <a:ea typeface="Poppins Medium"/>
                    <a:cs typeface="Poppins Medium"/>
                    <a:sym typeface="Poppins Medium"/>
                  </a:endParaRPr>
                </a:p>
              </p:txBody>
            </p:sp>
            <p:sp>
              <p:nvSpPr>
                <p:cNvPr id="196" name="Google Shape;196;p19"/>
                <p:cNvSpPr/>
                <p:nvPr/>
              </p:nvSpPr>
              <p:spPr>
                <a:xfrm>
                  <a:off x="899028" y="3337573"/>
                  <a:ext cx="1280100" cy="219600"/>
                </a:xfrm>
                <a:prstGeom prst="roundRect">
                  <a:avLst>
                    <a:gd fmla="val 16667" name="adj"/>
                  </a:avLst>
                </a:prstGeom>
                <a:solidFill>
                  <a:srgbClr val="79A83D">
                    <a:alpha val="47490"/>
                  </a:srgbClr>
                </a:solidFill>
                <a:ln>
                  <a:noFill/>
                </a:ln>
              </p:spPr>
              <p:txBody>
                <a:bodyPr anchorCtr="0" anchor="ctr" bIns="91450" lIns="0" spcFirstLastPara="1" rIns="0" wrap="square" tIns="91450">
                  <a:noAutofit/>
                </a:bodyPr>
                <a:lstStyle/>
                <a:p>
                  <a:pPr indent="0" lvl="0" marL="0" rtl="0" algn="ctr">
                    <a:spcBef>
                      <a:spcPts val="0"/>
                    </a:spcBef>
                    <a:spcAft>
                      <a:spcPts val="0"/>
                    </a:spcAft>
                    <a:buNone/>
                  </a:pPr>
                  <a:r>
                    <a:rPr lang="en" sz="900">
                      <a:solidFill>
                        <a:srgbClr val="333333"/>
                      </a:solidFill>
                      <a:latin typeface="Poppins Medium"/>
                      <a:ea typeface="Poppins Medium"/>
                      <a:cs typeface="Poppins Medium"/>
                      <a:sym typeface="Poppins Medium"/>
                    </a:rPr>
                    <a:t>Ready to Teach</a:t>
                  </a:r>
                  <a:endParaRPr sz="900">
                    <a:solidFill>
                      <a:srgbClr val="333333"/>
                    </a:solidFill>
                    <a:latin typeface="Poppins Medium"/>
                    <a:ea typeface="Poppins Medium"/>
                    <a:cs typeface="Poppins Medium"/>
                    <a:sym typeface="Poppins Medium"/>
                  </a:endParaRPr>
                </a:p>
              </p:txBody>
            </p:sp>
          </p:grpSp>
        </p:grpSp>
      </p:grpSp>
      <p:sp>
        <p:nvSpPr>
          <p:cNvPr id="197" name="Google Shape;197;p19"/>
          <p:cNvSpPr txBox="1"/>
          <p:nvPr/>
        </p:nvSpPr>
        <p:spPr>
          <a:xfrm>
            <a:off x="715299" y="338328"/>
            <a:ext cx="7214400" cy="724800"/>
          </a:xfrm>
          <a:prstGeom prst="rect">
            <a:avLst/>
          </a:prstGeom>
          <a:noFill/>
          <a:ln>
            <a:noFill/>
          </a:ln>
        </p:spPr>
        <p:txBody>
          <a:bodyPr anchorCtr="0" anchor="t" bIns="91450" lIns="91450" spcFirstLastPara="1" rIns="91450" wrap="square" tIns="91450">
            <a:noAutofit/>
          </a:bodyPr>
          <a:lstStyle/>
          <a:p>
            <a:pPr indent="0" lvl="0" marL="0" rtl="0" algn="l">
              <a:lnSpc>
                <a:spcPct val="80000"/>
              </a:lnSpc>
              <a:spcBef>
                <a:spcPts val="0"/>
              </a:spcBef>
              <a:spcAft>
                <a:spcPts val="0"/>
              </a:spcAft>
              <a:buNone/>
            </a:pPr>
            <a:r>
              <a:rPr lang="en" sz="1700">
                <a:solidFill>
                  <a:srgbClr val="5C5C5C"/>
                </a:solidFill>
                <a:highlight>
                  <a:srgbClr val="FFFFFF"/>
                </a:highlight>
                <a:latin typeface="Poppins ExtraBold"/>
                <a:ea typeface="Poppins ExtraBold"/>
                <a:cs typeface="Poppins ExtraBold"/>
                <a:sym typeface="Poppins ExtraBold"/>
              </a:rPr>
              <a:t>GRADE 1</a:t>
            </a:r>
            <a:r>
              <a:rPr lang="en" sz="1600">
                <a:solidFill>
                  <a:srgbClr val="5C5C5C"/>
                </a:solidFill>
                <a:highlight>
                  <a:srgbClr val="FFFFFF"/>
                </a:highlight>
                <a:latin typeface="Poppins ExtraBold"/>
                <a:ea typeface="Poppins ExtraBold"/>
                <a:cs typeface="Poppins ExtraBold"/>
                <a:sym typeface="Poppins ExtraBold"/>
              </a:rPr>
              <a:t> </a:t>
            </a:r>
            <a:endParaRPr sz="1600">
              <a:solidFill>
                <a:srgbClr val="5C5C5C"/>
              </a:solidFill>
              <a:highlight>
                <a:srgbClr val="FFFFFF"/>
              </a:highlight>
              <a:latin typeface="Poppins ExtraBold"/>
              <a:ea typeface="Poppins ExtraBold"/>
              <a:cs typeface="Poppins ExtraBold"/>
              <a:sym typeface="Poppins ExtraBold"/>
            </a:endParaRPr>
          </a:p>
          <a:p>
            <a:pPr indent="0" lvl="0" marL="0" rtl="0" algn="l">
              <a:lnSpc>
                <a:spcPct val="80000"/>
              </a:lnSpc>
              <a:spcBef>
                <a:spcPts val="0"/>
              </a:spcBef>
              <a:spcAft>
                <a:spcPts val="0"/>
              </a:spcAft>
              <a:buNone/>
            </a:pPr>
            <a:r>
              <a:rPr b="1" lang="en" sz="3200">
                <a:solidFill>
                  <a:srgbClr val="5C5C5C"/>
                </a:solidFill>
                <a:highlight>
                  <a:srgbClr val="FFFFFF"/>
                </a:highlight>
                <a:latin typeface="Poppins"/>
                <a:ea typeface="Poppins"/>
                <a:cs typeface="Poppins"/>
                <a:sym typeface="Poppins"/>
              </a:rPr>
              <a:t>UNIT</a:t>
            </a:r>
            <a:r>
              <a:rPr b="1" lang="en" sz="2200">
                <a:solidFill>
                  <a:srgbClr val="4999ED"/>
                </a:solidFill>
                <a:highlight>
                  <a:srgbClr val="FFFFFF"/>
                </a:highlight>
                <a:latin typeface="Poppins"/>
                <a:ea typeface="Poppins"/>
                <a:cs typeface="Poppins"/>
                <a:sym typeface="Poppins"/>
              </a:rPr>
              <a:t>  </a:t>
            </a:r>
            <a:r>
              <a:rPr b="1" lang="en" sz="3200">
                <a:solidFill>
                  <a:srgbClr val="4999ED"/>
                </a:solidFill>
                <a:highlight>
                  <a:srgbClr val="FFFFFF"/>
                </a:highlight>
                <a:latin typeface="Poppins"/>
                <a:ea typeface="Poppins"/>
                <a:cs typeface="Poppins"/>
                <a:sym typeface="Poppins"/>
              </a:rPr>
              <a:t>Lights &amp; Sounds</a:t>
            </a:r>
            <a:endParaRPr b="1">
              <a:solidFill>
                <a:srgbClr val="4999ED"/>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20"/>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8</a:t>
            </a:r>
            <a:endParaRPr sz="1300">
              <a:solidFill>
                <a:srgbClr val="7E7E7E"/>
              </a:solidFill>
              <a:latin typeface="Poppins"/>
              <a:ea typeface="Poppins"/>
              <a:cs typeface="Poppins"/>
              <a:sym typeface="Poppins"/>
            </a:endParaRPr>
          </a:p>
        </p:txBody>
      </p:sp>
      <p:sp>
        <p:nvSpPr>
          <p:cNvPr id="203" name="Google Shape;203;p20"/>
          <p:cNvSpPr txBox="1"/>
          <p:nvPr/>
        </p:nvSpPr>
        <p:spPr>
          <a:xfrm>
            <a:off x="713225" y="1810150"/>
            <a:ext cx="5486400" cy="734400"/>
          </a:xfrm>
          <a:prstGeom prst="rect">
            <a:avLst/>
          </a:prstGeom>
          <a:noFill/>
          <a:ln>
            <a:noFill/>
          </a:ln>
        </p:spPr>
        <p:txBody>
          <a:bodyPr anchorCtr="0" anchor="t" bIns="91450" lIns="91450" spcFirstLastPara="1" rIns="91450" wrap="square" tIns="91450">
            <a:noAutofit/>
          </a:bodyPr>
          <a:lstStyle/>
          <a:p>
            <a:pPr indent="0" lvl="0" marL="0" rtl="0" algn="l">
              <a:lnSpc>
                <a:spcPct val="115000"/>
              </a:lnSpc>
              <a:spcBef>
                <a:spcPts val="0"/>
              </a:spcBef>
              <a:spcAft>
                <a:spcPts val="0"/>
              </a:spcAft>
              <a:buNone/>
            </a:pPr>
            <a:r>
              <a:rPr b="1" lang="en" sz="1100">
                <a:solidFill>
                  <a:srgbClr val="595959"/>
                </a:solidFill>
                <a:latin typeface="Poppins"/>
                <a:ea typeface="Poppins"/>
                <a:cs typeface="Poppins"/>
                <a:sym typeface="Poppins"/>
              </a:rPr>
              <a:t>Where should I start?</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Spinning Sky is the easiest Grade 1 unit to adapt for distance learning, so we recommend starting with that unit. </a:t>
            </a:r>
            <a:endParaRPr b="1" sz="1100">
              <a:solidFill>
                <a:srgbClr val="595959"/>
              </a:solidFill>
              <a:latin typeface="Poppins"/>
              <a:ea typeface="Poppins"/>
              <a:cs typeface="Poppins"/>
              <a:sym typeface="Poppins"/>
            </a:endParaRPr>
          </a:p>
        </p:txBody>
      </p:sp>
      <p:sp>
        <p:nvSpPr>
          <p:cNvPr id="204" name="Google Shape;204;p20"/>
          <p:cNvSpPr txBox="1"/>
          <p:nvPr/>
        </p:nvSpPr>
        <p:spPr>
          <a:xfrm>
            <a:off x="713225" y="4959535"/>
            <a:ext cx="54048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skip some of the lessons in a unit?</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you omit lessons, we recommend reviewing the </a:t>
            </a:r>
            <a:r>
              <a:rPr lang="en" sz="1100" u="sng">
                <a:solidFill>
                  <a:schemeClr val="hlink"/>
                </a:solidFill>
                <a:latin typeface="Poppins Medium"/>
                <a:ea typeface="Poppins Medium"/>
                <a:cs typeface="Poppins Medium"/>
                <a:sym typeface="Poppins Medium"/>
                <a:hlinkClick r:id="rId4"/>
              </a:rPr>
              <a:t>Grade 1 Planning Guide</a:t>
            </a:r>
            <a:r>
              <a:rPr lang="en" sz="1100">
                <a:solidFill>
                  <a:srgbClr val="595959"/>
                </a:solidFill>
                <a:latin typeface="Poppins"/>
                <a:ea typeface="Poppins"/>
                <a:cs typeface="Poppins"/>
                <a:sym typeface="Poppins"/>
              </a:rPr>
              <a:t> to see the concepts and standards covered in those lessons.</a:t>
            </a:r>
            <a:endParaRPr sz="1100">
              <a:solidFill>
                <a:srgbClr val="595959"/>
              </a:solidFill>
              <a:latin typeface="Poppins"/>
              <a:ea typeface="Poppins"/>
              <a:cs typeface="Poppins"/>
              <a:sym typeface="Poppins"/>
            </a:endParaRPr>
          </a:p>
        </p:txBody>
      </p:sp>
      <p:sp>
        <p:nvSpPr>
          <p:cNvPr id="205" name="Google Shape;205;p20"/>
          <p:cNvSpPr txBox="1"/>
          <p:nvPr/>
        </p:nvSpPr>
        <p:spPr>
          <a:xfrm>
            <a:off x="713225" y="4039850"/>
            <a:ext cx="5585700" cy="7344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Where can I find all of the printouts for the Grade 1 units</a:t>
            </a:r>
            <a:r>
              <a:rPr b="1" lang="en" sz="1100">
                <a:solidFill>
                  <a:srgbClr val="595959"/>
                </a:solidFill>
                <a:latin typeface="Poppins"/>
                <a:ea typeface="Poppins"/>
                <a:cs typeface="Poppins"/>
                <a:sym typeface="Poppins"/>
              </a:rPr>
              <a:t>?</a:t>
            </a:r>
            <a:r>
              <a:rPr b="1"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To easily make packets of printouts for students, you can find all the printouts for each grade level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C5C5C"/>
                </a:solidFill>
                <a:uFill>
                  <a:noFill/>
                </a:uFill>
                <a:latin typeface="Poppins"/>
                <a:ea typeface="Poppins"/>
                <a:cs typeface="Poppins"/>
                <a:sym typeface="Poppins"/>
                <a:hlinkClick r:id="rId6">
                  <a:extLst>
                    <a:ext uri="{A12FA001-AC4F-418D-AE19-62706E023703}">
                      <ahyp:hlinkClr val="tx"/>
                    </a:ext>
                  </a:extLst>
                </a:hlinkClick>
              </a:rPr>
              <a:t>.</a:t>
            </a:r>
            <a:r>
              <a:rPr lang="en" sz="1100">
                <a:solidFill>
                  <a:srgbClr val="595959"/>
                </a:solidFill>
                <a:latin typeface="Poppins"/>
                <a:ea typeface="Poppins"/>
                <a:cs typeface="Poppins"/>
                <a:sym typeface="Poppins"/>
              </a:rPr>
              <a:t> </a:t>
            </a:r>
            <a:endParaRPr sz="1100">
              <a:solidFill>
                <a:srgbClr val="595959"/>
              </a:solidFill>
              <a:latin typeface="Poppins"/>
              <a:ea typeface="Poppins"/>
              <a:cs typeface="Poppins"/>
              <a:sym typeface="Poppins"/>
            </a:endParaRPr>
          </a:p>
        </p:txBody>
      </p:sp>
      <p:sp>
        <p:nvSpPr>
          <p:cNvPr id="206" name="Google Shape;206;p20"/>
          <p:cNvSpPr txBox="1"/>
          <p:nvPr/>
        </p:nvSpPr>
        <p:spPr>
          <a:xfrm>
            <a:off x="713225" y="5879230"/>
            <a:ext cx="5939400" cy="10983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Will students need any</a:t>
            </a:r>
            <a:r>
              <a:rPr b="1" lang="en" sz="1100">
                <a:solidFill>
                  <a:srgbClr val="595959"/>
                </a:solidFill>
                <a:latin typeface="Poppins"/>
                <a:ea typeface="Poppins"/>
                <a:cs typeface="Poppins"/>
                <a:sym typeface="Poppins"/>
              </a:rPr>
              <a:t> additional supplies for the activities? </a:t>
            </a:r>
            <a:endParaRPr sz="1100" strike="sngStrike">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This guide lists the specialized supplies students need for each activity, but general classroom supplies (such as pencils, scissors, crayons, markers, and rulers) are not listed. We</a:t>
            </a:r>
            <a:r>
              <a:rPr lang="en" sz="1100">
                <a:solidFill>
                  <a:srgbClr val="595959"/>
                </a:solidFill>
                <a:latin typeface="Poppins"/>
                <a:ea typeface="Poppins"/>
                <a:cs typeface="Poppins"/>
                <a:sym typeface="Poppins"/>
              </a:rPr>
              <a:t> suggest checking the lesson supply lists to know which general supplies students will need.</a:t>
            </a:r>
            <a:endParaRPr sz="1100">
              <a:solidFill>
                <a:srgbClr val="595959"/>
              </a:solidFill>
              <a:latin typeface="Poppins"/>
              <a:ea typeface="Poppins"/>
              <a:cs typeface="Poppins"/>
              <a:sym typeface="Poppins"/>
            </a:endParaRPr>
          </a:p>
        </p:txBody>
      </p:sp>
      <p:sp>
        <p:nvSpPr>
          <p:cNvPr id="207" name="Google Shape;207;p20"/>
          <p:cNvSpPr txBox="1"/>
          <p:nvPr/>
        </p:nvSpPr>
        <p:spPr>
          <a:xfrm>
            <a:off x="715300" y="356625"/>
            <a:ext cx="64206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1</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4000">
                <a:solidFill>
                  <a:srgbClr val="4999ED"/>
                </a:solidFill>
                <a:highlight>
                  <a:schemeClr val="lt1"/>
                </a:highlight>
                <a:latin typeface="Poppins"/>
                <a:ea typeface="Poppins"/>
                <a:cs typeface="Poppins"/>
                <a:sym typeface="Poppins"/>
              </a:rPr>
              <a:t>Guide FAQs</a:t>
            </a:r>
            <a:endParaRPr b="1" sz="40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208" name="Google Shape;208;p20"/>
          <p:cNvSpPr txBox="1"/>
          <p:nvPr/>
        </p:nvSpPr>
        <p:spPr>
          <a:xfrm>
            <a:off x="715300" y="1188725"/>
            <a:ext cx="5439900" cy="556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Additional recommendations for</a:t>
            </a:r>
            <a:r>
              <a:rPr i="1" lang="en" sz="1100">
                <a:solidFill>
                  <a:srgbClr val="595959"/>
                </a:solidFill>
                <a:latin typeface="Poppins"/>
                <a:ea typeface="Poppins"/>
                <a:cs typeface="Poppins"/>
                <a:sym typeface="Poppins"/>
              </a:rPr>
              <a:t> using this guide to adapt Mystery Science for </a:t>
            </a:r>
            <a:r>
              <a:rPr i="1" lang="en" sz="1100">
                <a:solidFill>
                  <a:schemeClr val="dk2"/>
                </a:solidFill>
                <a:latin typeface="Poppins"/>
                <a:ea typeface="Poppins"/>
                <a:cs typeface="Poppins"/>
                <a:sym typeface="Poppins"/>
              </a:rPr>
              <a:t>socially distant classrooms and online distance learning.</a:t>
            </a:r>
            <a:endParaRPr i="1" sz="1100">
              <a:solidFill>
                <a:srgbClr val="595959"/>
              </a:solidFill>
              <a:latin typeface="Poppins"/>
              <a:ea typeface="Poppins"/>
              <a:cs typeface="Poppins"/>
              <a:sym typeface="Poppins"/>
            </a:endParaRPr>
          </a:p>
        </p:txBody>
      </p:sp>
      <p:sp>
        <p:nvSpPr>
          <p:cNvPr id="209" name="Google Shape;209;p20"/>
          <p:cNvSpPr txBox="1"/>
          <p:nvPr/>
        </p:nvSpPr>
        <p:spPr>
          <a:xfrm>
            <a:off x="713225" y="2729845"/>
            <a:ext cx="5939400" cy="1124700"/>
          </a:xfrm>
          <a:prstGeom prst="rect">
            <a:avLst/>
          </a:prstGeom>
          <a:noFill/>
          <a:ln>
            <a:noFill/>
          </a:ln>
        </p:spPr>
        <p:txBody>
          <a:bodyPr anchorCtr="0" anchor="t" bIns="91450" lIns="91450" spcFirstLastPara="1" rIns="91450" wrap="square" tIns="91450">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does it mean when the guide says students can work “solo”?</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Our lessons are designed to get students talking and working together, but group work and sharing supplies is not advised at present. So, when we mention students working “solo,” we mean that students can work independently at home or in the classroom, without partners or sharing supplies.</a:t>
            </a:r>
            <a:endParaRPr b="1" sz="1100">
              <a:solidFill>
                <a:srgbClr val="595959"/>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pic>
        <p:nvPicPr>
          <p:cNvPr id="214" name="Google Shape;214;p21"/>
          <p:cNvPicPr preferRelativeResize="0"/>
          <p:nvPr/>
        </p:nvPicPr>
        <p:blipFill rotWithShape="1">
          <a:blip r:embed="rId4">
            <a:alphaModFix/>
          </a:blip>
          <a:srcRect b="0" l="758" r="768" t="0"/>
          <a:stretch/>
        </p:blipFill>
        <p:spPr>
          <a:xfrm>
            <a:off x="4754880" y="3520440"/>
            <a:ext cx="4677236" cy="3657599"/>
          </a:xfrm>
          <a:prstGeom prst="rect">
            <a:avLst/>
          </a:prstGeom>
          <a:noFill/>
          <a:ln>
            <a:noFill/>
          </a:ln>
        </p:spPr>
      </p:pic>
      <p:sp>
        <p:nvSpPr>
          <p:cNvPr id="215" name="Google Shape;215;p21"/>
          <p:cNvSpPr txBox="1"/>
          <p:nvPr/>
        </p:nvSpPr>
        <p:spPr>
          <a:xfrm>
            <a:off x="9445752" y="7269480"/>
            <a:ext cx="411600" cy="401100"/>
          </a:xfrm>
          <a:prstGeom prst="rect">
            <a:avLst/>
          </a:prstGeom>
          <a:noFill/>
          <a:ln>
            <a:noFill/>
          </a:ln>
        </p:spPr>
        <p:txBody>
          <a:bodyPr anchorCtr="0" anchor="t" bIns="101575" lIns="101575" spcFirstLastPara="1" rIns="101575" wrap="square" tIns="101575">
            <a:noAutofit/>
          </a:bodyPr>
          <a:lstStyle/>
          <a:p>
            <a:pPr indent="0" lvl="0" marL="0" rtl="0" algn="ctr">
              <a:spcBef>
                <a:spcPts val="0"/>
              </a:spcBef>
              <a:spcAft>
                <a:spcPts val="0"/>
              </a:spcAft>
              <a:buNone/>
            </a:pPr>
            <a:r>
              <a:rPr lang="en" sz="1300">
                <a:solidFill>
                  <a:srgbClr val="7E7E7E"/>
                </a:solidFill>
                <a:latin typeface="Poppins"/>
                <a:ea typeface="Poppins"/>
                <a:cs typeface="Poppins"/>
                <a:sym typeface="Poppins"/>
              </a:rPr>
              <a:t>9</a:t>
            </a:r>
            <a:endParaRPr sz="1300">
              <a:solidFill>
                <a:srgbClr val="7E7E7E"/>
              </a:solidFill>
              <a:latin typeface="Poppins"/>
              <a:ea typeface="Poppins"/>
              <a:cs typeface="Poppins"/>
              <a:sym typeface="Poppins"/>
            </a:endParaRPr>
          </a:p>
        </p:txBody>
      </p:sp>
      <p:sp>
        <p:nvSpPr>
          <p:cNvPr id="216" name="Google Shape;216;p21"/>
          <p:cNvSpPr txBox="1"/>
          <p:nvPr/>
        </p:nvSpPr>
        <p:spPr>
          <a:xfrm>
            <a:off x="715300" y="356625"/>
            <a:ext cx="6834000" cy="8778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600">
                <a:solidFill>
                  <a:srgbClr val="5C5C5C"/>
                </a:solidFill>
                <a:highlight>
                  <a:schemeClr val="lt1"/>
                </a:highlight>
                <a:latin typeface="Poppins ExtraBold"/>
                <a:ea typeface="Poppins ExtraBold"/>
                <a:cs typeface="Poppins ExtraBold"/>
                <a:sym typeface="Poppins ExtraBold"/>
              </a:rPr>
              <a:t>GRADE 1</a:t>
            </a:r>
            <a:endParaRPr sz="1600">
              <a:solidFill>
                <a:srgbClr val="5C5C5C"/>
              </a:solidFill>
              <a:highlight>
                <a:schemeClr val="lt1"/>
              </a:highlight>
              <a:latin typeface="Poppins ExtraBold"/>
              <a:ea typeface="Poppins ExtraBold"/>
              <a:cs typeface="Poppins ExtraBold"/>
              <a:sym typeface="Poppins ExtraBold"/>
            </a:endParaRPr>
          </a:p>
          <a:p>
            <a:pPr indent="0" lvl="0" marL="0" rtl="0" algn="l">
              <a:lnSpc>
                <a:spcPct val="80000"/>
              </a:lnSpc>
              <a:spcBef>
                <a:spcPts val="400"/>
              </a:spcBef>
              <a:spcAft>
                <a:spcPts val="0"/>
              </a:spcAft>
              <a:buNone/>
            </a:pPr>
            <a:r>
              <a:rPr b="1" lang="en" sz="3600">
                <a:solidFill>
                  <a:srgbClr val="4999ED"/>
                </a:solidFill>
                <a:highlight>
                  <a:schemeClr val="lt1"/>
                </a:highlight>
                <a:latin typeface="Poppins"/>
                <a:ea typeface="Poppins"/>
                <a:cs typeface="Poppins"/>
                <a:sym typeface="Poppins"/>
              </a:rPr>
              <a:t>Using Your Mystery Pack</a:t>
            </a:r>
            <a:endParaRPr b="1" sz="3600">
              <a:solidFill>
                <a:srgbClr val="4999ED"/>
              </a:solidFill>
            </a:endParaRPr>
          </a:p>
          <a:p>
            <a:pPr indent="0" lvl="0" marL="0" rtl="0" algn="l">
              <a:spcBef>
                <a:spcPts val="0"/>
              </a:spcBef>
              <a:spcAft>
                <a:spcPts val="0"/>
              </a:spcAft>
              <a:buNone/>
            </a:pPr>
            <a:r>
              <a:t/>
            </a:r>
            <a:endParaRPr b="1">
              <a:solidFill>
                <a:srgbClr val="923589"/>
              </a:solidFill>
            </a:endParaRPr>
          </a:p>
        </p:txBody>
      </p:sp>
      <p:sp>
        <p:nvSpPr>
          <p:cNvPr id="217" name="Google Shape;217;p21"/>
          <p:cNvSpPr txBox="1"/>
          <p:nvPr/>
        </p:nvSpPr>
        <p:spPr>
          <a:xfrm>
            <a:off x="715300" y="1188720"/>
            <a:ext cx="6068700" cy="6375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i="1" lang="en" sz="1100">
                <a:solidFill>
                  <a:srgbClr val="595959"/>
                </a:solidFill>
                <a:latin typeface="Poppins"/>
                <a:ea typeface="Poppins"/>
                <a:cs typeface="Poppins"/>
                <a:sym typeface="Poppins"/>
              </a:rPr>
              <a:t>Mystery Packs are supply kits that contain all the materials needed to teach Mystery Science for the entire year. Each box contains supplies for a class of 30 students.</a:t>
            </a:r>
            <a:endParaRPr i="1" sz="1100">
              <a:solidFill>
                <a:srgbClr val="595959"/>
              </a:solidFill>
              <a:latin typeface="Poppins"/>
              <a:ea typeface="Poppins"/>
              <a:cs typeface="Poppins"/>
              <a:sym typeface="Poppins"/>
            </a:endParaRPr>
          </a:p>
        </p:txBody>
      </p:sp>
      <p:sp>
        <p:nvSpPr>
          <p:cNvPr id="218" name="Google Shape;218;p21"/>
          <p:cNvSpPr txBox="1"/>
          <p:nvPr/>
        </p:nvSpPr>
        <p:spPr>
          <a:xfrm>
            <a:off x="715300" y="2011680"/>
            <a:ext cx="49065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Does my Mystery Pack contain enough supplies to send home?</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For activities labeled </a:t>
            </a:r>
            <a:r>
              <a:rPr i="1" lang="en" sz="1100">
                <a:solidFill>
                  <a:srgbClr val="595959"/>
                </a:solidFill>
                <a:latin typeface="Poppins"/>
                <a:ea typeface="Poppins"/>
                <a:cs typeface="Poppins"/>
                <a:sym typeface="Poppins"/>
              </a:rPr>
              <a:t>Ready to Teach</a:t>
            </a:r>
            <a:r>
              <a:rPr lang="en" sz="1100">
                <a:solidFill>
                  <a:srgbClr val="595959"/>
                </a:solidFill>
                <a:latin typeface="Poppins"/>
                <a:ea typeface="Poppins"/>
                <a:cs typeface="Poppins"/>
                <a:sym typeface="Poppins"/>
              </a:rPr>
              <a:t>, there are enough supplies in your box for each student to have their own materials. For activities labeled </a:t>
            </a:r>
            <a:r>
              <a:rPr i="1" lang="en" sz="1100">
                <a:solidFill>
                  <a:srgbClr val="595959"/>
                </a:solidFill>
                <a:latin typeface="Poppins"/>
                <a:ea typeface="Poppins"/>
                <a:cs typeface="Poppins"/>
                <a:sym typeface="Poppins"/>
              </a:rPr>
              <a:t>Adjust Supplies</a:t>
            </a:r>
            <a:r>
              <a:rPr lang="en" sz="1100">
                <a:solidFill>
                  <a:srgbClr val="595959"/>
                </a:solidFill>
                <a:latin typeface="Poppins"/>
                <a:ea typeface="Poppins"/>
                <a:cs typeface="Poppins"/>
                <a:sym typeface="Poppins"/>
              </a:rPr>
              <a:t>, you’ll need some extra materials so that students can work on their own without sharing supplies.</a:t>
            </a:r>
            <a:endParaRPr sz="1200">
              <a:solidFill>
                <a:srgbClr val="595959"/>
              </a:solidFill>
              <a:latin typeface="Poppins"/>
              <a:ea typeface="Poppins"/>
              <a:cs typeface="Poppins"/>
              <a:sym typeface="Poppins"/>
            </a:endParaRPr>
          </a:p>
        </p:txBody>
      </p:sp>
      <p:sp>
        <p:nvSpPr>
          <p:cNvPr id="219" name="Google Shape;219;p21"/>
          <p:cNvSpPr txBox="1"/>
          <p:nvPr/>
        </p:nvSpPr>
        <p:spPr>
          <a:xfrm>
            <a:off x="715300" y="6217920"/>
            <a:ext cx="4091700" cy="755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rgbClr val="000000"/>
              </a:buClr>
              <a:buSzPts val="1100"/>
              <a:buFont typeface="Arial"/>
              <a:buNone/>
            </a:pPr>
            <a:r>
              <a:rPr b="1" lang="en" sz="1100">
                <a:solidFill>
                  <a:srgbClr val="595959"/>
                </a:solidFill>
                <a:latin typeface="Poppins"/>
                <a:ea typeface="Poppins"/>
                <a:cs typeface="Poppins"/>
                <a:sym typeface="Poppins"/>
              </a:rPr>
              <a:t>I don’t have a Mystery Pack. Can I still order one? </a:t>
            </a:r>
            <a:endParaRPr b="1"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Clr>
                <a:srgbClr val="000000"/>
              </a:buClr>
              <a:buSzPts val="1100"/>
              <a:buFont typeface="Arial"/>
              <a:buNone/>
            </a:pPr>
            <a:r>
              <a:rPr lang="en" sz="1100">
                <a:solidFill>
                  <a:srgbClr val="595959"/>
                </a:solidFill>
                <a:latin typeface="Poppins"/>
                <a:ea typeface="Poppins"/>
                <a:cs typeface="Poppins"/>
                <a:sym typeface="Poppins"/>
              </a:rPr>
              <a:t>Yes! Packs are still available for purchase. You can learn more about Mystery Packs and how to get them </a:t>
            </a:r>
            <a:r>
              <a:rPr lang="en" sz="1100" u="sng">
                <a:solidFill>
                  <a:srgbClr val="4999ED"/>
                </a:solidFill>
                <a:latin typeface="Poppins Medium"/>
                <a:ea typeface="Poppins Medium"/>
                <a:cs typeface="Poppins Medium"/>
                <a:sym typeface="Poppins Medium"/>
                <a:hlinkClick r:id="rId5">
                  <a:extLst>
                    <a:ext uri="{A12FA001-AC4F-418D-AE19-62706E023703}">
                      <ahyp:hlinkClr val="tx"/>
                    </a:ext>
                  </a:extLst>
                </a:hlinkClick>
              </a:rPr>
              <a:t>here</a:t>
            </a:r>
            <a:r>
              <a:rPr lang="en" sz="1100">
                <a:solidFill>
                  <a:srgbClr val="595959"/>
                </a:solidFill>
                <a:latin typeface="Poppins"/>
                <a:ea typeface="Poppins"/>
                <a:cs typeface="Poppins"/>
                <a:sym typeface="Poppins"/>
              </a:rPr>
              <a:t>.</a:t>
            </a:r>
            <a:endParaRPr sz="1100">
              <a:solidFill>
                <a:srgbClr val="595959"/>
              </a:solidFill>
              <a:latin typeface="Poppins"/>
              <a:ea typeface="Poppins"/>
              <a:cs typeface="Poppins"/>
              <a:sym typeface="Poppins"/>
            </a:endParaRPr>
          </a:p>
          <a:p>
            <a:pPr indent="0" lvl="0" marL="0" rtl="0" algn="l">
              <a:lnSpc>
                <a:spcPct val="115000"/>
              </a:lnSpc>
              <a:spcBef>
                <a:spcPts val="400"/>
              </a:spcBef>
              <a:spcAft>
                <a:spcPts val="0"/>
              </a:spcAft>
              <a:buClr>
                <a:srgbClr val="000000"/>
              </a:buClr>
              <a:buSzPts val="1100"/>
              <a:buFont typeface="Arial"/>
              <a:buNone/>
            </a:pPr>
            <a:r>
              <a:rPr lang="en" sz="1200">
                <a:solidFill>
                  <a:srgbClr val="595959"/>
                </a:solidFill>
                <a:latin typeface="Poppins"/>
                <a:ea typeface="Poppins"/>
                <a:cs typeface="Poppins"/>
                <a:sym typeface="Poppins"/>
              </a:rPr>
              <a:t> </a:t>
            </a:r>
            <a:endParaRPr sz="1200">
              <a:solidFill>
                <a:srgbClr val="595959"/>
              </a:solidFill>
              <a:latin typeface="Poppins"/>
              <a:ea typeface="Poppins"/>
              <a:cs typeface="Poppins"/>
              <a:sym typeface="Poppins"/>
            </a:endParaRPr>
          </a:p>
          <a:p>
            <a:pPr indent="0" lvl="0" marL="457200" rtl="0" algn="l">
              <a:lnSpc>
                <a:spcPct val="115000"/>
              </a:lnSpc>
              <a:spcBef>
                <a:spcPts val="200"/>
              </a:spcBef>
              <a:spcAft>
                <a:spcPts val="200"/>
              </a:spcAft>
              <a:buNone/>
            </a:pPr>
            <a:r>
              <a:t/>
            </a:r>
            <a:endParaRPr sz="1200">
              <a:solidFill>
                <a:srgbClr val="595959"/>
              </a:solidFill>
              <a:latin typeface="Poppins"/>
              <a:ea typeface="Poppins"/>
              <a:cs typeface="Poppins"/>
              <a:sym typeface="Poppins"/>
            </a:endParaRPr>
          </a:p>
        </p:txBody>
      </p:sp>
      <p:sp>
        <p:nvSpPr>
          <p:cNvPr id="220" name="Google Shape;220;p21"/>
          <p:cNvSpPr txBox="1"/>
          <p:nvPr/>
        </p:nvSpPr>
        <p:spPr>
          <a:xfrm>
            <a:off x="715300" y="4946240"/>
            <a:ext cx="3966300" cy="9525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don’t use all of my supplies this year?</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0"/>
              </a:spcAft>
              <a:buNone/>
            </a:pPr>
            <a:r>
              <a:rPr lang="en" sz="1100">
                <a:solidFill>
                  <a:srgbClr val="595959"/>
                </a:solidFill>
                <a:latin typeface="Poppins"/>
                <a:ea typeface="Poppins"/>
                <a:cs typeface="Poppins"/>
                <a:sym typeface="Poppins"/>
              </a:rPr>
              <a:t>Don’t worry! You can still use your Mystery Pack next school year. You’ll just need to refill any supplies that you do use this year.</a:t>
            </a:r>
            <a:endParaRPr b="1" sz="1100">
              <a:solidFill>
                <a:srgbClr val="595959"/>
              </a:solidFill>
              <a:latin typeface="Poppins"/>
              <a:ea typeface="Poppins"/>
              <a:cs typeface="Poppins"/>
              <a:sym typeface="Poppins"/>
            </a:endParaRPr>
          </a:p>
          <a:p>
            <a:pPr indent="0" lvl="0" marL="0" rtl="0" algn="l">
              <a:lnSpc>
                <a:spcPct val="115000"/>
              </a:lnSpc>
              <a:spcBef>
                <a:spcPts val="400"/>
              </a:spcBef>
              <a:spcAft>
                <a:spcPts val="200"/>
              </a:spcAft>
              <a:buNone/>
            </a:pPr>
            <a:r>
              <a:t/>
            </a:r>
            <a:endParaRPr sz="1200">
              <a:solidFill>
                <a:srgbClr val="595959"/>
              </a:solidFill>
              <a:latin typeface="Poppins"/>
              <a:ea typeface="Poppins"/>
              <a:cs typeface="Poppins"/>
              <a:sym typeface="Poppins"/>
            </a:endParaRPr>
          </a:p>
        </p:txBody>
      </p:sp>
      <p:sp>
        <p:nvSpPr>
          <p:cNvPr id="221" name="Google Shape;221;p21"/>
          <p:cNvSpPr txBox="1"/>
          <p:nvPr/>
        </p:nvSpPr>
        <p:spPr>
          <a:xfrm>
            <a:off x="715300" y="3478960"/>
            <a:ext cx="3966300" cy="1148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b="1" lang="en" sz="1100">
                <a:solidFill>
                  <a:srgbClr val="595959"/>
                </a:solidFill>
                <a:latin typeface="Poppins"/>
                <a:ea typeface="Poppins"/>
                <a:cs typeface="Poppins"/>
                <a:sym typeface="Poppins"/>
              </a:rPr>
              <a:t>What if I can’t send supplies home to students?</a:t>
            </a:r>
            <a:endParaRPr sz="1100">
              <a:solidFill>
                <a:srgbClr val="595959"/>
              </a:solidFill>
              <a:latin typeface="Poppins"/>
              <a:ea typeface="Poppins"/>
              <a:cs typeface="Poppins"/>
              <a:sym typeface="Poppins"/>
            </a:endParaRPr>
          </a:p>
          <a:p>
            <a:pPr indent="0" lvl="0" marL="0" rtl="0" algn="l">
              <a:lnSpc>
                <a:spcPct val="120000"/>
              </a:lnSpc>
              <a:spcBef>
                <a:spcPts val="400"/>
              </a:spcBef>
              <a:spcAft>
                <a:spcPts val="400"/>
              </a:spcAft>
              <a:buNone/>
            </a:pPr>
            <a:r>
              <a:rPr lang="en" sz="1100">
                <a:solidFill>
                  <a:srgbClr val="595959"/>
                </a:solidFill>
                <a:latin typeface="Poppins"/>
                <a:ea typeface="Poppins"/>
                <a:cs typeface="Poppins"/>
                <a:sym typeface="Poppins"/>
              </a:rPr>
              <a:t>If students don’t have access to supplies, you can turn some activities into demonstrations and share via video conference. Students can participate by recording their observations. </a:t>
            </a:r>
            <a:endParaRPr sz="1100">
              <a:solidFill>
                <a:srgbClr val="595959"/>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4999E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