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9"/>
  </p:notes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816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409bb005cf_1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409bb005cf_1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412c9a1a6c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412c9a1a6c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412c9a1cf9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412c9a1cf9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409bb005cf_1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409bb005cf_1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4cefdf13ea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4cefdf13ea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8" name="Google Shape;68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2" name="Google Shape;72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3" name="Google Shape;73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9" name="Google Shape;79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80" name="Google Shape;80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83" name="Google Shape;83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87" name="Google Shape;87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8" name="Google Shape;88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9" name="Google Shape;89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92" name="Google Shape;92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5" name="Google Shape;95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6" name="Google Shape;96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9" name="Google Shape;9;p1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1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1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38286" y="512500"/>
            <a:ext cx="421426" cy="35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1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ei.yale.edu/ruler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ei.yale.edu/ruler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1.png"/><Relationship Id="rId7" Type="http://schemas.openxmlformats.org/officeDocument/2006/relationships/image" Target="../media/image2.png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11" Type="http://schemas.openxmlformats.org/officeDocument/2006/relationships/image" Target="../media/image16.png"/><Relationship Id="rId5" Type="http://schemas.openxmlformats.org/officeDocument/2006/relationships/image" Target="../media/image4.png"/><Relationship Id="rId10" Type="http://schemas.openxmlformats.org/officeDocument/2006/relationships/image" Target="../media/image15.png"/><Relationship Id="rId4" Type="http://schemas.openxmlformats.org/officeDocument/2006/relationships/image" Target="../media/image3.png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5"/>
          <p:cNvSpPr txBox="1"/>
          <p:nvPr/>
        </p:nvSpPr>
        <p:spPr>
          <a:xfrm>
            <a:off x="1118200" y="53850"/>
            <a:ext cx="5951400" cy="35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>
                <a:solidFill>
                  <a:srgbClr val="76B042"/>
                </a:solidFill>
              </a:rPr>
              <a:t>Τι είναι η ρητορική μίσους; &gt; SEL &gt; </a:t>
            </a:r>
            <a:r>
              <a:rPr lang="el-GR" b="1">
                <a:solidFill>
                  <a:srgbClr val="76B042"/>
                </a:solidFill>
              </a:rPr>
              <a:t>Αντιστοίχηση συναισθημάτων στη ρητορική μίσους</a:t>
            </a:r>
            <a:endParaRPr b="1">
              <a:solidFill>
                <a:srgbClr val="76B042"/>
              </a:solidFill>
            </a:endParaRPr>
          </a:p>
        </p:txBody>
      </p:sp>
      <p:sp>
        <p:nvSpPr>
          <p:cNvPr id="104" name="Google Shape;104;p25"/>
          <p:cNvSpPr/>
          <p:nvPr/>
        </p:nvSpPr>
        <p:spPr>
          <a:xfrm>
            <a:off x="6223000" y="488350"/>
            <a:ext cx="1915800" cy="1043700"/>
          </a:xfrm>
          <a:prstGeom prst="wedgeRoundRectCallout">
            <a:avLst>
              <a:gd name="adj1" fmla="val 22291"/>
              <a:gd name="adj2" fmla="val 94663"/>
              <a:gd name="adj3" fmla="val 0"/>
            </a:avLst>
          </a:prstGeom>
          <a:solidFill>
            <a:srgbClr val="FFFF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76200" dir="198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/>
              <a:t>#$$%*@ brrp Xorg!</a:t>
            </a:r>
            <a:endParaRPr sz="1800"/>
          </a:p>
        </p:txBody>
      </p:sp>
      <p:sp>
        <p:nvSpPr>
          <p:cNvPr id="105" name="Google Shape;105;p25"/>
          <p:cNvSpPr txBox="1"/>
          <p:nvPr/>
        </p:nvSpPr>
        <p:spPr>
          <a:xfrm>
            <a:off x="1118200" y="1267950"/>
            <a:ext cx="4854000" cy="272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4800" b="1"/>
              <a:t>Αντιστοίχηση συναισθημάτων στη ρητορική μίσους</a:t>
            </a:r>
            <a:endParaRPr sz="4800" b="1"/>
          </a:p>
        </p:txBody>
      </p:sp>
      <p:pic>
        <p:nvPicPr>
          <p:cNvPr id="106" name="Google Shape;106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13050" y="1977240"/>
            <a:ext cx="2505098" cy="2448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2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70791" y="53850"/>
            <a:ext cx="547399" cy="458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2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6"/>
          <p:cNvSpPr txBox="1"/>
          <p:nvPr/>
        </p:nvSpPr>
        <p:spPr>
          <a:xfrm>
            <a:off x="6782238" y="3974300"/>
            <a:ext cx="2231100" cy="35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000" u="sng">
                <a:solidFill>
                  <a:schemeClr val="hlink"/>
                </a:solidFill>
                <a:hlinkClick r:id="rId3"/>
              </a:rPr>
              <a:t>© Πρόγραμμα RULER. Κέντρο Yale για </a:t>
            </a:r>
            <a:r>
              <a:rPr lang="el-GR" sz="1000" u="sng">
                <a:solidFill>
                  <a:schemeClr val="hlink"/>
                </a:solidFill>
                <a:hlinkClick r:id="rId3"/>
              </a:rPr>
              <a:t>Συναισθηματική</a:t>
            </a:r>
            <a:r>
              <a:rPr lang="el-GR" sz="1000" u="sng">
                <a:solidFill>
                  <a:schemeClr val="hlink"/>
                </a:solidFill>
                <a:hlinkClick r:id="rId3"/>
              </a:rPr>
              <a:t> Νοημοσύνη</a:t>
            </a:r>
            <a:endParaRPr sz="1000"/>
          </a:p>
        </p:txBody>
      </p:sp>
      <p:grpSp>
        <p:nvGrpSpPr>
          <p:cNvPr id="116" name="Google Shape;116;p26"/>
          <p:cNvGrpSpPr/>
          <p:nvPr/>
        </p:nvGrpSpPr>
        <p:grpSpPr>
          <a:xfrm>
            <a:off x="2755300" y="177725"/>
            <a:ext cx="3949087" cy="4014681"/>
            <a:chOff x="2723725" y="310925"/>
            <a:chExt cx="3949087" cy="4014681"/>
          </a:xfrm>
        </p:grpSpPr>
        <p:sp>
          <p:nvSpPr>
            <p:cNvPr id="117" name="Google Shape;117;p26"/>
            <p:cNvSpPr/>
            <p:nvPr/>
          </p:nvSpPr>
          <p:spPr>
            <a:xfrm>
              <a:off x="2723725" y="310925"/>
              <a:ext cx="1974600" cy="2007300"/>
            </a:xfrm>
            <a:prstGeom prst="rect">
              <a:avLst/>
            </a:prstGeom>
            <a:gradFill>
              <a:gsLst>
                <a:gs pos="0">
                  <a:srgbClr val="FF0000"/>
                </a:gs>
                <a:gs pos="100000">
                  <a:srgbClr val="660000"/>
                </a:gs>
              </a:gsLst>
              <a:lin ang="1350003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6"/>
            <p:cNvSpPr/>
            <p:nvPr/>
          </p:nvSpPr>
          <p:spPr>
            <a:xfrm>
              <a:off x="4698212" y="310925"/>
              <a:ext cx="1974600" cy="2007300"/>
            </a:xfrm>
            <a:prstGeom prst="rect">
              <a:avLst/>
            </a:prstGeom>
            <a:gradFill>
              <a:gsLst>
                <a:gs pos="0">
                  <a:srgbClr val="FFFF00"/>
                </a:gs>
                <a:gs pos="100000">
                  <a:srgbClr val="7F6000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6"/>
            <p:cNvSpPr/>
            <p:nvPr/>
          </p:nvSpPr>
          <p:spPr>
            <a:xfrm>
              <a:off x="2723725" y="2318306"/>
              <a:ext cx="1974600" cy="2007300"/>
            </a:xfrm>
            <a:prstGeom prst="rect">
              <a:avLst/>
            </a:prstGeom>
            <a:gradFill>
              <a:gsLst>
                <a:gs pos="0">
                  <a:srgbClr val="4A86E8"/>
                </a:gs>
                <a:gs pos="100000">
                  <a:srgbClr val="1C4587"/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26"/>
            <p:cNvSpPr/>
            <p:nvPr/>
          </p:nvSpPr>
          <p:spPr>
            <a:xfrm>
              <a:off x="4698212" y="2318306"/>
              <a:ext cx="1974600" cy="2007300"/>
            </a:xfrm>
            <a:prstGeom prst="rect">
              <a:avLst/>
            </a:prstGeom>
            <a:gradFill>
              <a:gsLst>
                <a:gs pos="0">
                  <a:srgbClr val="00FF00"/>
                </a:gs>
                <a:gs pos="100000">
                  <a:srgbClr val="274E13"/>
                </a:gs>
              </a:gsLst>
              <a:lin ang="2700006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1" name="Google Shape;121;p26"/>
          <p:cNvSpPr txBox="1"/>
          <p:nvPr/>
        </p:nvSpPr>
        <p:spPr>
          <a:xfrm rot="-5400000">
            <a:off x="1381950" y="1931713"/>
            <a:ext cx="1330200" cy="50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400" dirty="0"/>
              <a:t>Ενέργεια</a:t>
            </a:r>
            <a:endParaRPr sz="2400" dirty="0"/>
          </a:p>
        </p:txBody>
      </p:sp>
      <p:sp>
        <p:nvSpPr>
          <p:cNvPr id="122" name="Google Shape;122;p26"/>
          <p:cNvSpPr txBox="1"/>
          <p:nvPr/>
        </p:nvSpPr>
        <p:spPr>
          <a:xfrm rot="-5400000">
            <a:off x="1502800" y="927575"/>
            <a:ext cx="1998300" cy="50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 dirty="0"/>
              <a:t>Υψηλή</a:t>
            </a:r>
            <a:endParaRPr sz="1800" dirty="0"/>
          </a:p>
        </p:txBody>
      </p:sp>
      <p:sp>
        <p:nvSpPr>
          <p:cNvPr id="123" name="Google Shape;123;p26"/>
          <p:cNvSpPr txBox="1"/>
          <p:nvPr/>
        </p:nvSpPr>
        <p:spPr>
          <a:xfrm rot="-5400000">
            <a:off x="1495450" y="2933225"/>
            <a:ext cx="2013000" cy="50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/>
              <a:t>Χαμηλή</a:t>
            </a:r>
            <a:endParaRPr sz="1800"/>
          </a:p>
        </p:txBody>
      </p:sp>
      <p:sp>
        <p:nvSpPr>
          <p:cNvPr id="124" name="Google Shape;124;p26"/>
          <p:cNvSpPr txBox="1"/>
          <p:nvPr/>
        </p:nvSpPr>
        <p:spPr>
          <a:xfrm>
            <a:off x="2755300" y="4130100"/>
            <a:ext cx="1981200" cy="50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/>
              <a:t>Δυσάρεστη</a:t>
            </a:r>
            <a:endParaRPr sz="1800"/>
          </a:p>
        </p:txBody>
      </p:sp>
      <p:sp>
        <p:nvSpPr>
          <p:cNvPr id="125" name="Google Shape;125;p26"/>
          <p:cNvSpPr txBox="1"/>
          <p:nvPr/>
        </p:nvSpPr>
        <p:spPr>
          <a:xfrm>
            <a:off x="4723200" y="4130100"/>
            <a:ext cx="1981200" cy="50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/>
              <a:t>Ευχάριστη</a:t>
            </a:r>
            <a:endParaRPr sz="1800"/>
          </a:p>
        </p:txBody>
      </p:sp>
      <p:sp>
        <p:nvSpPr>
          <p:cNvPr id="126" name="Google Shape;126;p26"/>
          <p:cNvSpPr txBox="1"/>
          <p:nvPr/>
        </p:nvSpPr>
        <p:spPr>
          <a:xfrm>
            <a:off x="3499880" y="4496583"/>
            <a:ext cx="2446640" cy="50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400" dirty="0"/>
              <a:t>Συναισθήματα</a:t>
            </a:r>
            <a:endParaRPr sz="2400" dirty="0"/>
          </a:p>
        </p:txBody>
      </p:sp>
      <p:pic>
        <p:nvPicPr>
          <p:cNvPr id="127" name="Google Shape;127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35975" y="1462050"/>
            <a:ext cx="2323625" cy="1799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7"/>
          <p:cNvSpPr txBox="1"/>
          <p:nvPr/>
        </p:nvSpPr>
        <p:spPr>
          <a:xfrm>
            <a:off x="1373863" y="4402025"/>
            <a:ext cx="3699000" cy="35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000" u="sng">
                <a:solidFill>
                  <a:schemeClr val="hlink"/>
                </a:solidFill>
                <a:hlinkClick r:id="rId3"/>
              </a:rPr>
              <a:t>© Πρόγραμμα RULER. Κέντρο Yale για συναισθηματική νοημοσύνη</a:t>
            </a:r>
            <a:endParaRPr sz="1000"/>
          </a:p>
        </p:txBody>
      </p:sp>
      <p:sp>
        <p:nvSpPr>
          <p:cNvPr id="133" name="Google Shape;133;p27"/>
          <p:cNvSpPr txBox="1"/>
          <p:nvPr/>
        </p:nvSpPr>
        <p:spPr>
          <a:xfrm>
            <a:off x="5391075" y="89663"/>
            <a:ext cx="3497700" cy="2766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000" dirty="0">
                <a:solidFill>
                  <a:schemeClr val="dk1"/>
                </a:solidFill>
              </a:rPr>
              <a:t>Χαίρω πολύ, μπράβο που τα κατάφερες να φτάσεις.</a:t>
            </a:r>
            <a:endParaRPr sz="1000" dirty="0"/>
          </a:p>
        </p:txBody>
      </p:sp>
      <p:sp>
        <p:nvSpPr>
          <p:cNvPr id="134" name="Google Shape;134;p27"/>
          <p:cNvSpPr txBox="1"/>
          <p:nvPr/>
        </p:nvSpPr>
        <p:spPr>
          <a:xfrm>
            <a:off x="5391075" y="414841"/>
            <a:ext cx="3497700" cy="276600"/>
          </a:xfrm>
          <a:prstGeom prst="rect">
            <a:avLst/>
          </a:prstGeom>
          <a:solidFill>
            <a:srgbClr val="F3F3F3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950" dirty="0">
                <a:solidFill>
                  <a:schemeClr val="dk1"/>
                </a:solidFill>
              </a:rPr>
              <a:t>Ήρθατε εδώ με τα τρία χέρια σας και πήρατε τις δουλειές μας</a:t>
            </a:r>
            <a:endParaRPr sz="950" dirty="0">
              <a:solidFill>
                <a:schemeClr val="dk1"/>
              </a:solidFill>
            </a:endParaRPr>
          </a:p>
        </p:txBody>
      </p:sp>
      <p:sp>
        <p:nvSpPr>
          <p:cNvPr id="135" name="Google Shape;135;p27"/>
          <p:cNvSpPr txBox="1"/>
          <p:nvPr/>
        </p:nvSpPr>
        <p:spPr>
          <a:xfrm>
            <a:off x="5391075" y="740020"/>
            <a:ext cx="3497700" cy="2766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900" dirty="0">
                <a:solidFill>
                  <a:schemeClr val="dk1"/>
                </a:solidFill>
              </a:rPr>
              <a:t>Μα πόσο υπέροχο είναι να βλέπει κανείς ανθρώπους σαν εσένα να προσπαθούν πραγματικά να γίνουν ένας από εμάς</a:t>
            </a:r>
            <a:endParaRPr sz="900" dirty="0">
              <a:solidFill>
                <a:schemeClr val="dk1"/>
              </a:solidFill>
            </a:endParaRPr>
          </a:p>
        </p:txBody>
      </p:sp>
      <p:sp>
        <p:nvSpPr>
          <p:cNvPr id="136" name="Google Shape;136;p27"/>
          <p:cNvSpPr txBox="1"/>
          <p:nvPr/>
        </p:nvSpPr>
        <p:spPr>
          <a:xfrm>
            <a:off x="5391075" y="1065199"/>
            <a:ext cx="3497700" cy="276600"/>
          </a:xfrm>
          <a:prstGeom prst="rect">
            <a:avLst/>
          </a:prstGeom>
          <a:solidFill>
            <a:srgbClr val="F3F3F3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000" dirty="0">
                <a:solidFill>
                  <a:schemeClr val="dk1"/>
                </a:solidFill>
              </a:rPr>
              <a:t>Σκέφτηκα ότι η κυβέρνηση δεν θα σας επέτρεπε να έρθετε εδώ, παιδιά.</a:t>
            </a:r>
            <a:endParaRPr sz="1000" dirty="0">
              <a:solidFill>
                <a:schemeClr val="dk1"/>
              </a:solidFill>
            </a:endParaRPr>
          </a:p>
        </p:txBody>
      </p:sp>
      <p:sp>
        <p:nvSpPr>
          <p:cNvPr id="137" name="Google Shape;137;p27"/>
          <p:cNvSpPr txBox="1"/>
          <p:nvPr/>
        </p:nvSpPr>
        <p:spPr>
          <a:xfrm>
            <a:off x="5391075" y="1390378"/>
            <a:ext cx="3497700" cy="2766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l-GR" sz="1000" dirty="0">
                <a:solidFill>
                  <a:schemeClr val="dk1"/>
                </a:solidFill>
              </a:rPr>
              <a:t>Ω ΘΕΕ ΜΟΥ! Είσαι πράσινος, ΣΙΧΑΜΕΝΟΣ</a:t>
            </a:r>
            <a:endParaRPr sz="1000" dirty="0"/>
          </a:p>
        </p:txBody>
      </p:sp>
      <p:sp>
        <p:nvSpPr>
          <p:cNvPr id="138" name="Google Shape;138;p27"/>
          <p:cNvSpPr txBox="1"/>
          <p:nvPr/>
        </p:nvSpPr>
        <p:spPr>
          <a:xfrm>
            <a:off x="5391075" y="1715557"/>
            <a:ext cx="3497700" cy="276600"/>
          </a:xfrm>
          <a:prstGeom prst="rect">
            <a:avLst/>
          </a:prstGeom>
          <a:solidFill>
            <a:srgbClr val="F3F3F3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l-GR" sz="1000" dirty="0">
                <a:solidFill>
                  <a:schemeClr val="dk1"/>
                </a:solidFill>
              </a:rPr>
              <a:t>Είστε εδώ, αλλά δεν μπορείτε να μιλήσετε καν τη γλώσσα μας, προσπαθήστε</a:t>
            </a:r>
            <a:endParaRPr sz="1000" dirty="0"/>
          </a:p>
        </p:txBody>
      </p:sp>
      <p:sp>
        <p:nvSpPr>
          <p:cNvPr id="139" name="Google Shape;139;p27"/>
          <p:cNvSpPr txBox="1"/>
          <p:nvPr/>
        </p:nvSpPr>
        <p:spPr>
          <a:xfrm>
            <a:off x="5391075" y="2040736"/>
            <a:ext cx="3497700" cy="2766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000">
                <a:solidFill>
                  <a:schemeClr val="dk1"/>
                </a:solidFill>
              </a:rPr>
              <a:t>Κάτι εξωγήινοι σαν εσάς καταστρέφουν τη χώρα μας</a:t>
            </a:r>
            <a:endParaRPr sz="1000"/>
          </a:p>
        </p:txBody>
      </p:sp>
      <p:sp>
        <p:nvSpPr>
          <p:cNvPr id="140" name="Google Shape;140;p27"/>
          <p:cNvSpPr txBox="1"/>
          <p:nvPr/>
        </p:nvSpPr>
        <p:spPr>
          <a:xfrm>
            <a:off x="5391075" y="2365914"/>
            <a:ext cx="3497700" cy="276600"/>
          </a:xfrm>
          <a:prstGeom prst="rect">
            <a:avLst/>
          </a:prstGeom>
          <a:solidFill>
            <a:srgbClr val="F3F3F3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000" dirty="0">
                <a:solidFill>
                  <a:schemeClr val="dk1"/>
                </a:solidFill>
              </a:rPr>
              <a:t>Γιατί οι Ξενόβιοι έρχονται πάντα στη χώρα μας; Πηγαίνετε από εκεί που' ρθατε!</a:t>
            </a:r>
            <a:endParaRPr sz="1000" dirty="0"/>
          </a:p>
        </p:txBody>
      </p:sp>
      <p:sp>
        <p:nvSpPr>
          <p:cNvPr id="141" name="Google Shape;141;p27"/>
          <p:cNvSpPr txBox="1"/>
          <p:nvPr/>
        </p:nvSpPr>
        <p:spPr>
          <a:xfrm>
            <a:off x="5391075" y="2691093"/>
            <a:ext cx="3497700" cy="2766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000" dirty="0">
                <a:solidFill>
                  <a:schemeClr val="dk1"/>
                </a:solidFill>
              </a:rPr>
              <a:t>Είστε ό,τι καλύτερο συνέβη ποτέ στην ανθρώπινη φυλή!</a:t>
            </a:r>
            <a:endParaRPr sz="1000" dirty="0"/>
          </a:p>
        </p:txBody>
      </p:sp>
      <p:sp>
        <p:nvSpPr>
          <p:cNvPr id="142" name="Google Shape;142;p27"/>
          <p:cNvSpPr txBox="1"/>
          <p:nvPr/>
        </p:nvSpPr>
        <p:spPr>
          <a:xfrm>
            <a:off x="5391075" y="3016272"/>
            <a:ext cx="3497700" cy="276600"/>
          </a:xfrm>
          <a:prstGeom prst="rect">
            <a:avLst/>
          </a:prstGeom>
          <a:solidFill>
            <a:srgbClr val="F3F3F3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000">
                <a:solidFill>
                  <a:schemeClr val="dk1"/>
                </a:solidFill>
              </a:rPr>
              <a:t>Η μάνα σου βρωμάει, και τρώει μύξες για πρωινό</a:t>
            </a:r>
            <a:endParaRPr sz="1000"/>
          </a:p>
        </p:txBody>
      </p:sp>
      <p:sp>
        <p:nvSpPr>
          <p:cNvPr id="143" name="Google Shape;143;p27"/>
          <p:cNvSpPr txBox="1"/>
          <p:nvPr/>
        </p:nvSpPr>
        <p:spPr>
          <a:xfrm>
            <a:off x="5391075" y="3341451"/>
            <a:ext cx="3497700" cy="2766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000">
                <a:solidFill>
                  <a:schemeClr val="dk1"/>
                </a:solidFill>
              </a:rPr>
              <a:t>Καλως ήρθες ξένε, πότε είπαμε φεύγεις;</a:t>
            </a:r>
            <a:endParaRPr sz="1000"/>
          </a:p>
        </p:txBody>
      </p:sp>
      <p:sp>
        <p:nvSpPr>
          <p:cNvPr id="144" name="Google Shape;144;p27"/>
          <p:cNvSpPr txBox="1"/>
          <p:nvPr/>
        </p:nvSpPr>
        <p:spPr>
          <a:xfrm>
            <a:off x="5391075" y="3666630"/>
            <a:ext cx="3497700" cy="276600"/>
          </a:xfrm>
          <a:prstGeom prst="rect">
            <a:avLst/>
          </a:prstGeom>
          <a:solidFill>
            <a:srgbClr val="F3F3F3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100">
                <a:solidFill>
                  <a:schemeClr val="dk1"/>
                </a:solidFill>
              </a:rPr>
              <a:t>Τα παιδιά σου είναι άσχημα σαν εσένα;</a:t>
            </a:r>
            <a:endParaRPr sz="1000"/>
          </a:p>
        </p:txBody>
      </p:sp>
      <p:sp>
        <p:nvSpPr>
          <p:cNvPr id="145" name="Google Shape;145;p27"/>
          <p:cNvSpPr txBox="1"/>
          <p:nvPr/>
        </p:nvSpPr>
        <p:spPr>
          <a:xfrm>
            <a:off x="5391075" y="3991809"/>
            <a:ext cx="3497700" cy="2766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000">
                <a:solidFill>
                  <a:schemeClr val="dk1"/>
                </a:solidFill>
              </a:rPr>
              <a:t>Αγαπάμε τους Ξενόβιους!</a:t>
            </a:r>
            <a:endParaRPr sz="1000"/>
          </a:p>
        </p:txBody>
      </p:sp>
      <p:sp>
        <p:nvSpPr>
          <p:cNvPr id="146" name="Google Shape;146;p27"/>
          <p:cNvSpPr txBox="1"/>
          <p:nvPr/>
        </p:nvSpPr>
        <p:spPr>
          <a:xfrm>
            <a:off x="5391075" y="4316988"/>
            <a:ext cx="3497700" cy="276600"/>
          </a:xfrm>
          <a:prstGeom prst="rect">
            <a:avLst/>
          </a:prstGeom>
          <a:solidFill>
            <a:srgbClr val="F3F3F3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000">
                <a:solidFill>
                  <a:schemeClr val="dk1"/>
                </a:solidFill>
              </a:rPr>
              <a:t>Θα έρθω στο σπίτι σου, θα σε πιάσω και θα σε χτυπάω μέχρι να πεθάνεις</a:t>
            </a:r>
            <a:endParaRPr sz="1000"/>
          </a:p>
        </p:txBody>
      </p:sp>
      <p:grpSp>
        <p:nvGrpSpPr>
          <p:cNvPr id="147" name="Google Shape;147;p27"/>
          <p:cNvGrpSpPr/>
          <p:nvPr/>
        </p:nvGrpSpPr>
        <p:grpSpPr>
          <a:xfrm>
            <a:off x="900636" y="130864"/>
            <a:ext cx="4172227" cy="4227313"/>
            <a:chOff x="217875" y="358550"/>
            <a:chExt cx="4354126" cy="4426397"/>
          </a:xfrm>
        </p:grpSpPr>
        <p:sp>
          <p:nvSpPr>
            <p:cNvPr id="148" name="Google Shape;148;p27"/>
            <p:cNvSpPr/>
            <p:nvPr/>
          </p:nvSpPr>
          <p:spPr>
            <a:xfrm>
              <a:off x="217875" y="358550"/>
              <a:ext cx="2177100" cy="2213100"/>
            </a:xfrm>
            <a:prstGeom prst="rect">
              <a:avLst/>
            </a:prstGeom>
            <a:gradFill>
              <a:gsLst>
                <a:gs pos="0">
                  <a:srgbClr val="FF0000"/>
                </a:gs>
                <a:gs pos="100000">
                  <a:srgbClr val="660000"/>
                </a:gs>
              </a:gsLst>
              <a:lin ang="1350003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27"/>
            <p:cNvSpPr/>
            <p:nvPr/>
          </p:nvSpPr>
          <p:spPr>
            <a:xfrm>
              <a:off x="2394901" y="358550"/>
              <a:ext cx="2177100" cy="2213100"/>
            </a:xfrm>
            <a:prstGeom prst="rect">
              <a:avLst/>
            </a:prstGeom>
            <a:gradFill>
              <a:gsLst>
                <a:gs pos="0">
                  <a:srgbClr val="FFFF00"/>
                </a:gs>
                <a:gs pos="100000">
                  <a:srgbClr val="7F6000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7"/>
            <p:cNvSpPr/>
            <p:nvPr/>
          </p:nvSpPr>
          <p:spPr>
            <a:xfrm>
              <a:off x="217875" y="2571847"/>
              <a:ext cx="2177100" cy="2213100"/>
            </a:xfrm>
            <a:prstGeom prst="rect">
              <a:avLst/>
            </a:prstGeom>
            <a:gradFill>
              <a:gsLst>
                <a:gs pos="0">
                  <a:srgbClr val="4A86E8"/>
                </a:gs>
                <a:gs pos="100000">
                  <a:srgbClr val="1C4587"/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7"/>
            <p:cNvSpPr/>
            <p:nvPr/>
          </p:nvSpPr>
          <p:spPr>
            <a:xfrm>
              <a:off x="2394901" y="2571847"/>
              <a:ext cx="2177100" cy="2213100"/>
            </a:xfrm>
            <a:prstGeom prst="rect">
              <a:avLst/>
            </a:prstGeom>
            <a:gradFill>
              <a:gsLst>
                <a:gs pos="0">
                  <a:srgbClr val="00FF00"/>
                </a:gs>
                <a:gs pos="100000">
                  <a:srgbClr val="274E13"/>
                </a:gs>
              </a:gsLst>
              <a:lin ang="2700006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Google Shape;156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30389" y="1115336"/>
            <a:ext cx="2312475" cy="26312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91875" y="214562"/>
            <a:ext cx="3474941" cy="4432825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28"/>
          <p:cNvSpPr txBox="1"/>
          <p:nvPr/>
        </p:nvSpPr>
        <p:spPr>
          <a:xfrm>
            <a:off x="652125" y="136188"/>
            <a:ext cx="3497700" cy="2766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000" dirty="0">
                <a:solidFill>
                  <a:schemeClr val="dk1"/>
                </a:solidFill>
              </a:rPr>
              <a:t>Χαίρω πολύ, μπράβο που τα κατάφερες να φτάσεις.</a:t>
            </a:r>
            <a:endParaRPr sz="1000" dirty="0"/>
          </a:p>
        </p:txBody>
      </p:sp>
      <p:sp>
        <p:nvSpPr>
          <p:cNvPr id="159" name="Google Shape;159;p28"/>
          <p:cNvSpPr txBox="1"/>
          <p:nvPr/>
        </p:nvSpPr>
        <p:spPr>
          <a:xfrm>
            <a:off x="652125" y="503387"/>
            <a:ext cx="3497700" cy="276600"/>
          </a:xfrm>
          <a:prstGeom prst="rect">
            <a:avLst/>
          </a:prstGeom>
          <a:solidFill>
            <a:srgbClr val="F3F3F3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960" dirty="0">
                <a:solidFill>
                  <a:schemeClr val="dk1"/>
                </a:solidFill>
              </a:rPr>
              <a:t>Ήρθατε εδώ με τα τρία χέρια σας και πήρατε τις δουλειές μας</a:t>
            </a:r>
            <a:endParaRPr sz="960" dirty="0">
              <a:solidFill>
                <a:schemeClr val="dk1"/>
              </a:solidFill>
            </a:endParaRPr>
          </a:p>
        </p:txBody>
      </p:sp>
      <p:sp>
        <p:nvSpPr>
          <p:cNvPr id="160" name="Google Shape;160;p28"/>
          <p:cNvSpPr txBox="1"/>
          <p:nvPr/>
        </p:nvSpPr>
        <p:spPr>
          <a:xfrm>
            <a:off x="652125" y="786545"/>
            <a:ext cx="3497700" cy="2766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900" dirty="0">
                <a:solidFill>
                  <a:schemeClr val="dk1"/>
                </a:solidFill>
              </a:rPr>
              <a:t>Ω, πόσο υπέροχο είναι να βλέπει κανείς ανθρώπους σαν εσένα να προσπαθούν πραγματικά να γίνουν ένας από εμάς</a:t>
            </a:r>
            <a:endParaRPr sz="900" dirty="0">
              <a:solidFill>
                <a:schemeClr val="dk1"/>
              </a:solidFill>
            </a:endParaRPr>
          </a:p>
        </p:txBody>
      </p:sp>
      <p:sp>
        <p:nvSpPr>
          <p:cNvPr id="161" name="Google Shape;161;p28"/>
          <p:cNvSpPr txBox="1"/>
          <p:nvPr/>
        </p:nvSpPr>
        <p:spPr>
          <a:xfrm>
            <a:off x="652125" y="1111724"/>
            <a:ext cx="3497700" cy="276600"/>
          </a:xfrm>
          <a:prstGeom prst="rect">
            <a:avLst/>
          </a:prstGeom>
          <a:solidFill>
            <a:srgbClr val="F3F3F3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960" dirty="0">
                <a:solidFill>
                  <a:schemeClr val="dk1"/>
                </a:solidFill>
              </a:rPr>
              <a:t>Σκέφτηκα ότι η κυβέρνηση δεν θα σας επέτρεπε να έρθετε εδώ, παιδιά.</a:t>
            </a:r>
            <a:endParaRPr sz="960" dirty="0">
              <a:solidFill>
                <a:schemeClr val="dk1"/>
              </a:solidFill>
            </a:endParaRPr>
          </a:p>
        </p:txBody>
      </p:sp>
      <p:sp>
        <p:nvSpPr>
          <p:cNvPr id="162" name="Google Shape;162;p28"/>
          <p:cNvSpPr txBox="1"/>
          <p:nvPr/>
        </p:nvSpPr>
        <p:spPr>
          <a:xfrm>
            <a:off x="652125" y="1436903"/>
            <a:ext cx="3497700" cy="2766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l-GR" sz="1000">
                <a:solidFill>
                  <a:schemeClr val="dk1"/>
                </a:solidFill>
              </a:rPr>
              <a:t>Ω ΘΕΕ ΜΟΥ! Είσαι πράσινος, ΣΙΧΑΜΕΝΟΣ</a:t>
            </a:r>
            <a:endParaRPr sz="1000"/>
          </a:p>
        </p:txBody>
      </p:sp>
      <p:sp>
        <p:nvSpPr>
          <p:cNvPr id="163" name="Google Shape;163;p28"/>
          <p:cNvSpPr txBox="1"/>
          <p:nvPr/>
        </p:nvSpPr>
        <p:spPr>
          <a:xfrm>
            <a:off x="652125" y="1762082"/>
            <a:ext cx="3497700" cy="276600"/>
          </a:xfrm>
          <a:prstGeom prst="rect">
            <a:avLst/>
          </a:prstGeom>
          <a:solidFill>
            <a:srgbClr val="F3F3F3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l-GR" sz="1000" dirty="0">
                <a:solidFill>
                  <a:schemeClr val="dk1"/>
                </a:solidFill>
              </a:rPr>
              <a:t>Είστε εδώ, αλλά δεν μπορείτε να μιλήσετε καν τη γλώσσα μας, προσπαθήστε</a:t>
            </a:r>
            <a:endParaRPr sz="1000" dirty="0"/>
          </a:p>
        </p:txBody>
      </p:sp>
      <p:sp>
        <p:nvSpPr>
          <p:cNvPr id="164" name="Google Shape;164;p28"/>
          <p:cNvSpPr txBox="1"/>
          <p:nvPr/>
        </p:nvSpPr>
        <p:spPr>
          <a:xfrm>
            <a:off x="652125" y="2087261"/>
            <a:ext cx="3497700" cy="2766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000">
                <a:solidFill>
                  <a:schemeClr val="dk1"/>
                </a:solidFill>
              </a:rPr>
              <a:t>Κάτι εξωγήινοι σαν εσάς καταστρέφουν τη χώρα μας</a:t>
            </a:r>
            <a:endParaRPr sz="1000"/>
          </a:p>
        </p:txBody>
      </p:sp>
      <p:sp>
        <p:nvSpPr>
          <p:cNvPr id="165" name="Google Shape;165;p28"/>
          <p:cNvSpPr txBox="1"/>
          <p:nvPr/>
        </p:nvSpPr>
        <p:spPr>
          <a:xfrm>
            <a:off x="652125" y="2412439"/>
            <a:ext cx="3497700" cy="276600"/>
          </a:xfrm>
          <a:prstGeom prst="rect">
            <a:avLst/>
          </a:prstGeom>
          <a:solidFill>
            <a:srgbClr val="F3F3F3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000">
                <a:solidFill>
                  <a:schemeClr val="dk1"/>
                </a:solidFill>
              </a:rPr>
              <a:t>Γιατί οι Ξενόβιοι έρχονται πάντα στη χώρα μας; Πηγαίνετε από εκεί που' ρθατε!</a:t>
            </a:r>
            <a:endParaRPr sz="1000"/>
          </a:p>
        </p:txBody>
      </p:sp>
      <p:sp>
        <p:nvSpPr>
          <p:cNvPr id="166" name="Google Shape;166;p28"/>
          <p:cNvSpPr txBox="1"/>
          <p:nvPr/>
        </p:nvSpPr>
        <p:spPr>
          <a:xfrm>
            <a:off x="652125" y="2737618"/>
            <a:ext cx="3497700" cy="2766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000">
                <a:solidFill>
                  <a:schemeClr val="dk1"/>
                </a:solidFill>
              </a:rPr>
              <a:t>Είστε ό,τι καλύτερο συνέβη ποτέ στην ανθρώπινη φυλή!</a:t>
            </a:r>
            <a:endParaRPr sz="1000"/>
          </a:p>
        </p:txBody>
      </p:sp>
      <p:sp>
        <p:nvSpPr>
          <p:cNvPr id="167" name="Google Shape;167;p28"/>
          <p:cNvSpPr txBox="1"/>
          <p:nvPr/>
        </p:nvSpPr>
        <p:spPr>
          <a:xfrm>
            <a:off x="652125" y="3062797"/>
            <a:ext cx="3497700" cy="276600"/>
          </a:xfrm>
          <a:prstGeom prst="rect">
            <a:avLst/>
          </a:prstGeom>
          <a:solidFill>
            <a:srgbClr val="F3F3F3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000">
                <a:solidFill>
                  <a:schemeClr val="dk1"/>
                </a:solidFill>
              </a:rPr>
              <a:t>Η μάνα σου βρωμάει, και τρώει λάσπη για πρωινό</a:t>
            </a:r>
            <a:endParaRPr sz="1000"/>
          </a:p>
        </p:txBody>
      </p:sp>
      <p:sp>
        <p:nvSpPr>
          <p:cNvPr id="168" name="Google Shape;168;p28"/>
          <p:cNvSpPr txBox="1"/>
          <p:nvPr/>
        </p:nvSpPr>
        <p:spPr>
          <a:xfrm>
            <a:off x="652125" y="3387976"/>
            <a:ext cx="3497700" cy="2766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000">
                <a:solidFill>
                  <a:schemeClr val="dk1"/>
                </a:solidFill>
              </a:rPr>
              <a:t>Καλως ήρθες ξένε, πότε είπαμε φεύγεις;</a:t>
            </a:r>
            <a:endParaRPr sz="1000"/>
          </a:p>
        </p:txBody>
      </p:sp>
      <p:sp>
        <p:nvSpPr>
          <p:cNvPr id="169" name="Google Shape;169;p28"/>
          <p:cNvSpPr txBox="1"/>
          <p:nvPr/>
        </p:nvSpPr>
        <p:spPr>
          <a:xfrm>
            <a:off x="652125" y="3713155"/>
            <a:ext cx="3497700" cy="276600"/>
          </a:xfrm>
          <a:prstGeom prst="rect">
            <a:avLst/>
          </a:prstGeom>
          <a:solidFill>
            <a:srgbClr val="F3F3F3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100">
                <a:solidFill>
                  <a:schemeClr val="dk1"/>
                </a:solidFill>
              </a:rPr>
              <a:t>Τα παιδιά σου είναι άσχημα σαν εσένα;</a:t>
            </a:r>
            <a:endParaRPr sz="1000"/>
          </a:p>
        </p:txBody>
      </p:sp>
      <p:sp>
        <p:nvSpPr>
          <p:cNvPr id="170" name="Google Shape;170;p28"/>
          <p:cNvSpPr txBox="1"/>
          <p:nvPr/>
        </p:nvSpPr>
        <p:spPr>
          <a:xfrm>
            <a:off x="652125" y="4038334"/>
            <a:ext cx="3497700" cy="2766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000">
                <a:solidFill>
                  <a:schemeClr val="dk1"/>
                </a:solidFill>
              </a:rPr>
              <a:t>Αγαπάμε τους Ξενόβιους!</a:t>
            </a:r>
            <a:endParaRPr sz="1000"/>
          </a:p>
        </p:txBody>
      </p:sp>
      <p:sp>
        <p:nvSpPr>
          <p:cNvPr id="171" name="Google Shape;171;p28"/>
          <p:cNvSpPr txBox="1"/>
          <p:nvPr/>
        </p:nvSpPr>
        <p:spPr>
          <a:xfrm>
            <a:off x="652125" y="4363513"/>
            <a:ext cx="3497700" cy="276600"/>
          </a:xfrm>
          <a:prstGeom prst="rect">
            <a:avLst/>
          </a:prstGeom>
          <a:solidFill>
            <a:srgbClr val="F3F3F3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000">
                <a:solidFill>
                  <a:schemeClr val="dk1"/>
                </a:solidFill>
              </a:rPr>
              <a:t>Θα έρθω στο σπίτι σου, θα σε πιάσω και θα σε χτυπάω μέχρι να πεθάνεις</a:t>
            </a:r>
            <a:endParaRPr sz="10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Google Shape;176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44426" y="-32337"/>
            <a:ext cx="1701875" cy="21445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63703" y="69400"/>
            <a:ext cx="1953697" cy="2094600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29"/>
          <p:cNvSpPr txBox="1"/>
          <p:nvPr/>
        </p:nvSpPr>
        <p:spPr>
          <a:xfrm>
            <a:off x="855300" y="2394100"/>
            <a:ext cx="8288700" cy="20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l-GR" dirty="0">
                <a:solidFill>
                  <a:schemeClr val="dk1"/>
                </a:solidFill>
              </a:rPr>
              <a:t>Πώς θα μπορούσατε να τροποποιήσετε αυτές τις δηλώσεις ώστε να τις κάνετε πιο θετικές;</a:t>
            </a:r>
            <a:endParaRPr dirty="0">
              <a:solidFill>
                <a:schemeClr val="dk1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l-GR" dirty="0">
                <a:solidFill>
                  <a:schemeClr val="dk1"/>
                </a:solidFill>
              </a:rPr>
              <a:t>Μοιραστείτε μερικές από τις προτάσεις σας με την ομάδα για συζήτηση.</a:t>
            </a:r>
            <a:endParaRPr dirty="0">
              <a:solidFill>
                <a:schemeClr val="dk1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l-GR" dirty="0">
                <a:solidFill>
                  <a:schemeClr val="dk1"/>
                </a:solidFill>
              </a:rPr>
              <a:t>Οι αλλαγές αλλάζουν επιτυχώς την αίσθηση της δήλωσης;</a:t>
            </a:r>
            <a:endParaRPr dirty="0"/>
          </a:p>
        </p:txBody>
      </p:sp>
      <p:sp>
        <p:nvSpPr>
          <p:cNvPr id="179" name="Google Shape;179;p29"/>
          <p:cNvSpPr txBox="1"/>
          <p:nvPr/>
        </p:nvSpPr>
        <p:spPr>
          <a:xfrm>
            <a:off x="591701" y="1046829"/>
            <a:ext cx="3497700" cy="443391"/>
          </a:xfrm>
          <a:prstGeom prst="rect">
            <a:avLst/>
          </a:prstGeom>
          <a:solidFill>
            <a:srgbClr val="4A86E8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l-GR" dirty="0">
                <a:solidFill>
                  <a:srgbClr val="FFFFFF"/>
                </a:solidFill>
              </a:rPr>
              <a:t>Ω ΘΕΕ ΜΟΥ! Είσαι πράσινος, ΣΙΧΑΜΕΝΟΣ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180" name="Google Shape;180;p29"/>
          <p:cNvSpPr txBox="1"/>
          <p:nvPr/>
        </p:nvSpPr>
        <p:spPr>
          <a:xfrm>
            <a:off x="5546325" y="1130228"/>
            <a:ext cx="3497700" cy="276600"/>
          </a:xfrm>
          <a:prstGeom prst="rect">
            <a:avLst/>
          </a:prstGeom>
          <a:solidFill>
            <a:srgbClr val="4A86E8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l-GR" dirty="0">
                <a:solidFill>
                  <a:srgbClr val="FFFFFF"/>
                </a:solidFill>
              </a:rPr>
              <a:t>Ω ΘΕΕ ΜΟΥ! Είσαι πράσινος, ΤΕΛΕΙΟ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181" name="Google Shape;181;p29"/>
          <p:cNvSpPr/>
          <p:nvPr/>
        </p:nvSpPr>
        <p:spPr>
          <a:xfrm>
            <a:off x="4253563" y="1147925"/>
            <a:ext cx="1128600" cy="2412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Google Shape;186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286" y="512500"/>
            <a:ext cx="421426" cy="35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3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313182" y="703750"/>
            <a:ext cx="4517626" cy="18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30"/>
          <p:cNvSpPr txBox="1"/>
          <p:nvPr/>
        </p:nvSpPr>
        <p:spPr>
          <a:xfrm>
            <a:off x="1933950" y="2764750"/>
            <a:ext cx="5276100" cy="7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3600" b="1">
                <a:solidFill>
                  <a:srgbClr val="F7931D"/>
                </a:solidFill>
              </a:rPr>
              <a:t>www.hackinghate.eu</a:t>
            </a:r>
            <a:endParaRPr sz="3600" b="1">
              <a:solidFill>
                <a:srgbClr val="F7931D"/>
              </a:solidFill>
            </a:endParaRPr>
          </a:p>
        </p:txBody>
      </p:sp>
      <p:sp>
        <p:nvSpPr>
          <p:cNvPr id="190" name="Google Shape;190;p30"/>
          <p:cNvSpPr txBox="1"/>
          <p:nvPr/>
        </p:nvSpPr>
        <p:spPr>
          <a:xfrm>
            <a:off x="3498613" y="3742400"/>
            <a:ext cx="2146800" cy="4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500" b="1">
                <a:solidFill>
                  <a:srgbClr val="F7931D"/>
                </a:solidFill>
              </a:rPr>
              <a:t>#SELMA_eu</a:t>
            </a:r>
            <a:endParaRPr sz="2500" b="1">
              <a:solidFill>
                <a:srgbClr val="F7931D"/>
              </a:solidFill>
            </a:endParaRPr>
          </a:p>
        </p:txBody>
      </p:sp>
      <p:pic>
        <p:nvPicPr>
          <p:cNvPr id="191" name="Google Shape;191;p3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994226" y="3738238"/>
            <a:ext cx="421425" cy="421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3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98200" y="4566900"/>
            <a:ext cx="2193600" cy="41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30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951950" y="4627776"/>
            <a:ext cx="953696" cy="29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30"/>
          <p:cNvPicPr preferRelativeResize="0"/>
          <p:nvPr/>
        </p:nvPicPr>
        <p:blipFill rotWithShape="1">
          <a:blip r:embed="rId9">
            <a:alphaModFix/>
          </a:blip>
          <a:srcRect t="6263" b="6254"/>
          <a:stretch/>
        </p:blipFill>
        <p:spPr>
          <a:xfrm>
            <a:off x="3022725" y="4566900"/>
            <a:ext cx="1169370" cy="412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30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323031" y="4524394"/>
            <a:ext cx="498000" cy="49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30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036575" y="4499890"/>
            <a:ext cx="498002" cy="547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30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6665500" y="4617700"/>
            <a:ext cx="953698" cy="3114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30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7750125" y="4627775"/>
            <a:ext cx="1142175" cy="291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423</Words>
  <Application>Microsoft Office PowerPoint</Application>
  <PresentationFormat>On-screen Show (16:9)</PresentationFormat>
  <Paragraphs>48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Simple Light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Valentine Fryson</cp:lastModifiedBy>
  <cp:revision>1</cp:revision>
  <dcterms:modified xsi:type="dcterms:W3CDTF">2019-07-25T08:46:39Z</dcterms:modified>
</cp:coreProperties>
</file>