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1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0D926-CF65-1C5C-7A7F-EAEE7F33F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727BCA1-F5A6-18A9-C01B-C744BB5731D2}"/>
              </a:ext>
            </a:extLst>
          </p:cNvPr>
          <p:cNvSpPr/>
          <p:nvPr/>
        </p:nvSpPr>
        <p:spPr>
          <a:xfrm>
            <a:off x="2651759" y="1600200"/>
            <a:ext cx="4846321" cy="3273103"/>
          </a:xfrm>
          <a:prstGeom prst="roundRect">
            <a:avLst>
              <a:gd name="adj" fmla="val 4469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468" b="-46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6150B3-9297-EE05-3B5E-74506BE07DA2}"/>
              </a:ext>
            </a:extLst>
          </p:cNvPr>
          <p:cNvSpPr/>
          <p:nvPr/>
        </p:nvSpPr>
        <p:spPr>
          <a:xfrm>
            <a:off x="609600" y="2684459"/>
            <a:ext cx="1943304" cy="1312467"/>
          </a:xfrm>
          <a:prstGeom prst="roundRect">
            <a:avLst>
              <a:gd name="adj" fmla="val 4469"/>
            </a:avLst>
          </a:prstGeom>
          <a:blipFill dpi="0" rotWithShape="1">
            <a:blip r:embed="rId3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538" r="-1753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438B272-B708-6304-2564-171D5693FAA2}"/>
              </a:ext>
            </a:extLst>
          </p:cNvPr>
          <p:cNvSpPr/>
          <p:nvPr/>
        </p:nvSpPr>
        <p:spPr>
          <a:xfrm>
            <a:off x="7596935" y="2684459"/>
            <a:ext cx="1943304" cy="1312467"/>
          </a:xfrm>
          <a:prstGeom prst="roundRect">
            <a:avLst>
              <a:gd name="adj" fmla="val 4469"/>
            </a:avLst>
          </a:prstGeom>
          <a:blipFill dpi="0" rotWithShape="1">
            <a:blip r:embed="rId4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33" r="-10033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BFD368-2325-1356-D353-4203641E7EB3}"/>
              </a:ext>
            </a:extLst>
          </p:cNvPr>
          <p:cNvSpPr/>
          <p:nvPr/>
        </p:nvSpPr>
        <p:spPr>
          <a:xfrm>
            <a:off x="9639094" y="2684459"/>
            <a:ext cx="1943304" cy="1312467"/>
          </a:xfrm>
          <a:prstGeom prst="roundRect">
            <a:avLst>
              <a:gd name="adj" fmla="val 4469"/>
            </a:avLst>
          </a:prstGeom>
          <a:blipFill dpi="0" rotWithShape="1">
            <a:blip r:embed="rId5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33" r="-10033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D1754CAA-F037-E500-C81A-0EE159404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/>
          <a:lstStyle/>
          <a:p>
            <a:r>
              <a:rPr lang="en-US" dirty="0"/>
              <a:t>Key Business Focus Areas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FF4AC694-C4FA-8A7D-808F-E5E3D41B347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B0A08D91-6D08-1A5A-AC04-D3658AF75DF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0ABCD67-30EA-9D48-4D2D-1BDF5E586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pPr lvl="0"/>
            <a:fld id="{E494F7E3-3625-40F1-897C-DFFB67D50095}" type="slidenum">
              <a:rPr lang="en-US" noProof="0" smtClean="0"/>
              <a:pPr lvl="0"/>
              <a:t>1</a:t>
            </a:fld>
            <a:endParaRPr lang="en-US" noProof="0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C67F0BFA-1F17-5CD8-DD49-7CF8C7B87B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3700"/>
            <a:ext cx="10972800" cy="757238"/>
          </a:xfrm>
        </p:spPr>
        <p:txBody>
          <a:bodyPr/>
          <a:lstStyle/>
          <a:p>
            <a:r>
              <a:rPr lang="en-US" dirty="0"/>
              <a:t>Digital Transformation in Action: Key Business Focus Areas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CCEE8B-B321-AB04-1098-BFAEF6BE73B2}"/>
              </a:ext>
            </a:extLst>
          </p:cNvPr>
          <p:cNvSpPr txBox="1">
            <a:spLocks/>
          </p:cNvSpPr>
          <p:nvPr/>
        </p:nvSpPr>
        <p:spPr>
          <a:xfrm>
            <a:off x="7618628" y="4133244"/>
            <a:ext cx="1943304" cy="43088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978CF">
                    <a:lumMod val="40000"/>
                    <a:lumOff val="60000"/>
                  </a:srgbClr>
                </a:solidFill>
                <a:effectLst/>
                <a:uLnTx/>
                <a:uFillTx/>
                <a:latin typeface="Montserrat ExtraBold" pitchFamily="2" charset="0"/>
                <a:ea typeface="+mn-ea"/>
                <a:cs typeface="+mn-cs"/>
              </a:rPr>
              <a:t>Leadership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978CF">
                    <a:lumMod val="40000"/>
                    <a:lumOff val="60000"/>
                  </a:srgbClr>
                </a:solidFill>
                <a:effectLst/>
                <a:uLnTx/>
                <a:uFillTx/>
                <a:latin typeface="Montserrat ExtraBold" pitchFamily="2" charset="0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978CF">
                    <a:lumMod val="40000"/>
                    <a:lumOff val="60000"/>
                  </a:srgbClr>
                </a:solidFill>
                <a:effectLst/>
                <a:uLnTx/>
                <a:uFillTx/>
                <a:latin typeface="Montserrat ExtraBold" pitchFamily="2" charset="0"/>
                <a:ea typeface="+mn-ea"/>
                <a:cs typeface="+mn-cs"/>
              </a:rPr>
              <a:t>in Action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200AAD-9A42-BF05-70C3-57D7BAF7E51E}"/>
              </a:ext>
            </a:extLst>
          </p:cNvPr>
          <p:cNvSpPr txBox="1">
            <a:spLocks/>
          </p:cNvSpPr>
          <p:nvPr/>
        </p:nvSpPr>
        <p:spPr>
          <a:xfrm>
            <a:off x="2829560" y="4995374"/>
            <a:ext cx="4490719" cy="24622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E64EA"/>
                </a:solidFill>
                <a:effectLst/>
                <a:uLnTx/>
                <a:uFillTx/>
                <a:latin typeface="Montserrat ExtraBold" pitchFamily="2" charset="0"/>
                <a:ea typeface="+mn-ea"/>
                <a:cs typeface="+mn-cs"/>
              </a:rPr>
              <a:t>Enhanced Customer Experiences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86C7BD-99A1-1F6C-1CFC-A8046FAB8370}"/>
              </a:ext>
            </a:extLst>
          </p:cNvPr>
          <p:cNvSpPr txBox="1">
            <a:spLocks/>
          </p:cNvSpPr>
          <p:nvPr/>
        </p:nvSpPr>
        <p:spPr>
          <a:xfrm>
            <a:off x="609600" y="4133244"/>
            <a:ext cx="1943304" cy="43088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978CF">
                    <a:lumMod val="40000"/>
                    <a:lumOff val="60000"/>
                  </a:srgbClr>
                </a:solidFill>
                <a:effectLst/>
                <a:uLnTx/>
                <a:uFillTx/>
                <a:latin typeface="Montserrat ExtraBold" pitchFamily="2" charset="0"/>
                <a:ea typeface="+mn-ea"/>
                <a:cs typeface="+mn-cs"/>
              </a:rPr>
              <a:t>Data-Driven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978CF">
                    <a:lumMod val="40000"/>
                    <a:lumOff val="60000"/>
                  </a:srgbClr>
                </a:solidFill>
                <a:effectLst/>
                <a:uLnTx/>
                <a:uFillTx/>
                <a:latin typeface="Montserrat ExtraBold" pitchFamily="2" charset="0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978CF">
                    <a:lumMod val="40000"/>
                    <a:lumOff val="60000"/>
                  </a:srgbClr>
                </a:solidFill>
                <a:effectLst/>
                <a:uLnTx/>
                <a:uFillTx/>
                <a:latin typeface="Montserrat ExtraBold" pitchFamily="2" charset="0"/>
                <a:ea typeface="+mn-ea"/>
                <a:cs typeface="+mn-cs"/>
              </a:rPr>
              <a:t>Insights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E9456B-37F1-28FC-B0BA-F274A118D31D}"/>
              </a:ext>
            </a:extLst>
          </p:cNvPr>
          <p:cNvSpPr txBox="1">
            <a:spLocks/>
          </p:cNvSpPr>
          <p:nvPr/>
        </p:nvSpPr>
        <p:spPr>
          <a:xfrm>
            <a:off x="9639094" y="4133244"/>
            <a:ext cx="1943304" cy="43088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978CF">
                    <a:lumMod val="40000"/>
                    <a:lumOff val="60000"/>
                  </a:srgbClr>
                </a:solidFill>
                <a:effectLst/>
                <a:uLnTx/>
                <a:uFillTx/>
                <a:latin typeface="Montserrat ExtraBold" pitchFamily="2" charset="0"/>
                <a:ea typeface="+mn-ea"/>
                <a:cs typeface="+mn-cs"/>
              </a:rPr>
              <a:t>Operational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978CF">
                    <a:lumMod val="40000"/>
                    <a:lumOff val="60000"/>
                  </a:srgbClr>
                </a:solidFill>
                <a:effectLst/>
                <a:uLnTx/>
                <a:uFillTx/>
                <a:latin typeface="Montserrat ExtraBold" pitchFamily="2" charset="0"/>
                <a:ea typeface="+mn-ea"/>
                <a:cs typeface="+mn-cs"/>
              </a:rPr>
            </a:b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978CF">
                    <a:lumMod val="40000"/>
                    <a:lumOff val="60000"/>
                  </a:srgbClr>
                </a:solidFill>
                <a:effectLst/>
                <a:uLnTx/>
                <a:uFillTx/>
                <a:latin typeface="Montserrat ExtraBold" pitchFamily="2" charset="0"/>
                <a:ea typeface="+mn-ea"/>
                <a:cs typeface="+mn-cs"/>
              </a:rPr>
              <a:t>Automation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485D15-6CD8-ABC1-E586-F3A972AB17CA}"/>
              </a:ext>
            </a:extLst>
          </p:cNvPr>
          <p:cNvSpPr txBox="1">
            <a:spLocks/>
          </p:cNvSpPr>
          <p:nvPr/>
        </p:nvSpPr>
        <p:spPr>
          <a:xfrm>
            <a:off x="2651758" y="5311231"/>
            <a:ext cx="4846321" cy="43088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Seamless, mobile-first services that meet evolving customer expectations.</a:t>
            </a:r>
          </a:p>
        </p:txBody>
      </p:sp>
    </p:spTree>
    <p:extLst>
      <p:ext uri="{BB962C8B-B14F-4D97-AF65-F5344CB8AC3E}">
        <p14:creationId xmlns:p14="http://schemas.microsoft.com/office/powerpoint/2010/main" val="276830311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8738</TotalTime>
  <Words>39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62</cp:revision>
  <dcterms:created xsi:type="dcterms:W3CDTF">2025-04-10T11:11:23Z</dcterms:created>
  <dcterms:modified xsi:type="dcterms:W3CDTF">2025-10-16T08:26:29Z</dcterms:modified>
  <cp:category/>
</cp:coreProperties>
</file>