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57200" y="381000"/>
            <a:ext cx="77724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2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2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3" name="Google Shape;193;p2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3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p3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3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3" name="Google Shape;243;p3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p3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9" name="Google Shape;259;p4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4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5" name="Google Shape;285;p4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4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5" name="Google Shape;305;p4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5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Google Shape;325;p5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1" name="Google Shape;331;p5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5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5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1" name="Google Shape;361;p5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6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1" name="Google Shape;371;p6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1" name="Google Shape;381;p6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9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9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6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1" name="Google Shape;391;p6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6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7" name="Google Shape;397;p6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11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13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:notes"/>
          <p:cNvSpPr/>
          <p:nvPr>
            <p:ph idx="2" type="sldImg"/>
          </p:nvPr>
        </p:nvSpPr>
        <p:spPr>
          <a:xfrm>
            <a:off x="1511300" y="381000"/>
            <a:ext cx="5892800" cy="4419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5:notes"/>
          <p:cNvSpPr txBox="1"/>
          <p:nvPr>
            <p:ph idx="1" type="body"/>
          </p:nvPr>
        </p:nvSpPr>
        <p:spPr>
          <a:xfrm>
            <a:off x="1219200" y="5105400"/>
            <a:ext cx="6705600" cy="12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7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9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Google Shape;163;p2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ppt/slides/slide8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7.xml" TargetMode="External"/><Relationship Id="rId11" Type="http://schemas.openxmlformats.org/officeDocument/2006/relationships/hyperlink" Target="http://ppt/slides/slide9.xml" TargetMode="External"/><Relationship Id="rId22" Type="http://schemas.openxmlformats.org/officeDocument/2006/relationships/hyperlink" Target="http://ppt/slides/slide29.xml" TargetMode="External"/><Relationship Id="rId10" Type="http://schemas.openxmlformats.org/officeDocument/2006/relationships/hyperlink" Target="http://ppt/slides/slide16.xml" TargetMode="External"/><Relationship Id="rId21" Type="http://schemas.openxmlformats.org/officeDocument/2006/relationships/hyperlink" Target="http://ppt/slides/slide28.xml" TargetMode="External"/><Relationship Id="rId13" Type="http://schemas.openxmlformats.org/officeDocument/2006/relationships/hyperlink" Target="http://ppt/slides/slide11.xml" TargetMode="External"/><Relationship Id="rId12" Type="http://schemas.openxmlformats.org/officeDocument/2006/relationships/hyperlink" Target="http://ppt/slides/slide10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5.xml" TargetMode="External"/><Relationship Id="rId15" Type="http://schemas.openxmlformats.org/officeDocument/2006/relationships/hyperlink" Target="http://ppt/slides/slide21.xml" TargetMode="External"/><Relationship Id="rId14" Type="http://schemas.openxmlformats.org/officeDocument/2006/relationships/hyperlink" Target="http://ppt/slides/slide12.xml" TargetMode="External"/><Relationship Id="rId17" Type="http://schemas.openxmlformats.org/officeDocument/2006/relationships/hyperlink" Target="http://ppt/slides/slide23.xml" TargetMode="External"/><Relationship Id="rId16" Type="http://schemas.openxmlformats.org/officeDocument/2006/relationships/hyperlink" Target="http://ppt/slides/slide22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6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0.xml" TargetMode="External"/><Relationship Id="rId7" Type="http://schemas.openxmlformats.org/officeDocument/2006/relationships/hyperlink" Target="http://ppt/slides/slide13.xml" TargetMode="External"/><Relationship Id="rId8" Type="http://schemas.openxmlformats.org/officeDocument/2006/relationships/hyperlink" Target="http://ppt/slides/slide14.xm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ppt/slides/slide8.xml" TargetMode="External"/><Relationship Id="rId4" Type="http://schemas.openxmlformats.org/officeDocument/2006/relationships/hyperlink" Target="http://ppt/slides/slide13.xml" TargetMode="External"/></Relationships>
</file>

<file path=ppt/slides/_rels/slide8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solidFill>
          <a:schemeClr val="accent2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Decision Matrix for Designing Staff Training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Small Group Discussion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can be more individualized.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verbal skills.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 impact on service delivery.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2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May be difficult for trainer to schedule if there is large number to be trained.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directly assess learner’s ability to perform task.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stimuli may not be present.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Training out of context may limit generalization.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abItDg0" id="178" name="Google Shape;178;p2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79" name="Google Shape;179;p22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80" name="Google Shape;180;p2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Assigned Readings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Google Shape;186;p2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very little trainer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 disruption of service delivery.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content knowledge.</a:t>
            </a:r>
            <a:endParaRPr/>
          </a:p>
        </p:txBody>
      </p:sp>
      <p:sp>
        <p:nvSpPr>
          <p:cNvPr id="187" name="Google Shape;187;p23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determine if reading is occurring in timely manner.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assess learning other than content knowledge.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generalization.</a:t>
            </a:r>
            <a:endParaRPr/>
          </a:p>
        </p:txBody>
      </p:sp>
      <p:pic>
        <p:nvPicPr>
          <p:cNvPr descr="GrabItDg0" id="188" name="Google Shape;188;p2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89" name="Google Shape;189;p23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35738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90" name="Google Shape;190;p23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Self-Paced Instruction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very little trainer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 disruption of service delivery.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content knowledge.</a:t>
            </a:r>
            <a:endParaRPr/>
          </a:p>
        </p:txBody>
      </p:sp>
      <p:sp>
        <p:nvSpPr>
          <p:cNvPr id="197" name="Google Shape;197;p2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Significant time and resources required to develop the materials.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assess learning other than content knowledge.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resources to assure that pacing occurs.</a:t>
            </a:r>
            <a:endParaRPr/>
          </a:p>
        </p:txBody>
      </p:sp>
      <p:pic>
        <p:nvPicPr>
          <p:cNvPr descr="GrabItDg0" id="198" name="Google Shape;198;p2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99" name="Google Shape;199;p24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00" name="Google Shape;200;p24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206" name="Google Shape;206;p25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5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5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5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210" name="Google Shape;210;p25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212" name="Google Shape;212;p25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5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5" name="Google Shape;215;p25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6" name="Google Shape;216;p25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7" name="Google Shape;217;p25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8" name="Google Shape;218;p25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9" name="Google Shape;219;p25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20" name="Google Shape;220;p25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Role Play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26"/>
          <p:cNvSpPr txBox="1"/>
          <p:nvPr>
            <p:ph idx="1" type="body"/>
          </p:nvPr>
        </p:nvSpPr>
        <p:spPr>
          <a:xfrm>
            <a:off x="685800" y="1828800"/>
            <a:ext cx="38100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Actual performance is practiced so acquisition may be facilitated.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Instruction can be structured to assure success.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can sharpen performance.</a:t>
            </a:r>
            <a:endParaRPr/>
          </a:p>
        </p:txBody>
      </p:sp>
      <p:sp>
        <p:nvSpPr>
          <p:cNvPr id="227" name="Google Shape;227;p26"/>
          <p:cNvSpPr txBox="1"/>
          <p:nvPr>
            <p:ph idx="2" type="body"/>
          </p:nvPr>
        </p:nvSpPr>
        <p:spPr>
          <a:xfrm>
            <a:off x="46482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 to actual job setting.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more time from trainer.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difficult to schedule trainer time.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antecedent and motivational variables may not be present during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Role play may not capture all of the nuances of actual performance and context.   </a:t>
            </a:r>
            <a:endParaRPr/>
          </a:p>
        </p:txBody>
      </p:sp>
      <p:pic>
        <p:nvPicPr>
          <p:cNvPr descr="GrabItDg0" id="228" name="Google Shape;228;p2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29" name="Google Shape;229;p26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30" name="Google Shape;230;p26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7"/>
          <p:cNvSpPr txBox="1"/>
          <p:nvPr>
            <p:ph type="title"/>
          </p:nvPr>
        </p:nvSpPr>
        <p:spPr>
          <a:xfrm>
            <a:off x="685800" y="762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Modeling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27"/>
          <p:cNvSpPr txBox="1"/>
          <p:nvPr>
            <p:ph idx="1" type="body"/>
          </p:nvPr>
        </p:nvSpPr>
        <p:spPr>
          <a:xfrm>
            <a:off x="685800" y="1371600"/>
            <a:ext cx="396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Accurate performance is demonstrated.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27"/>
          <p:cNvSpPr txBox="1"/>
          <p:nvPr>
            <p:ph idx="2" type="body"/>
          </p:nvPr>
        </p:nvSpPr>
        <p:spPr>
          <a:xfrm>
            <a:off x="4648200" y="1371600"/>
            <a:ext cx="38100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acquisition.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 to actual job performance.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antecedent and motivational variables may not be present.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Nuances of performance may not be demonstrated.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pic>
        <p:nvPicPr>
          <p:cNvPr descr="GrabItDg0" id="238" name="Google Shape;238;p2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39" name="Google Shape;239;p27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40" name="Google Shape;240;p27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8"/>
          <p:cNvSpPr txBox="1"/>
          <p:nvPr>
            <p:ph type="title"/>
          </p:nvPr>
        </p:nvSpPr>
        <p:spPr>
          <a:xfrm>
            <a:off x="685800" y="762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On the Job Training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Google Shape;246;p28"/>
          <p:cNvSpPr txBox="1"/>
          <p:nvPr>
            <p:ph idx="1" type="body"/>
          </p:nvPr>
        </p:nvSpPr>
        <p:spPr>
          <a:xfrm>
            <a:off x="685800" y="1371600"/>
            <a:ext cx="396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performance is coached under relevant conditions.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Issues of generalization are minimized.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assess adequacy of performance.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Google Shape;247;p28"/>
          <p:cNvSpPr txBox="1"/>
          <p:nvPr>
            <p:ph idx="2" type="body"/>
          </p:nvPr>
        </p:nvSpPr>
        <p:spPr>
          <a:xfrm>
            <a:off x="4648200" y="1371600"/>
            <a:ext cx="38100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consuming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session can be disrupted.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Difficulty scheduling trainer.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May disrupt on-going work.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may not be structured to assure success.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pic>
        <p:nvPicPr>
          <p:cNvPr descr="GrabItDg0" id="248" name="Google Shape;248;p2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49" name="Google Shape;249;p28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50" name="Google Shape;250;p28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</a:t>
            </a:r>
            <a:endParaRPr/>
          </a:p>
        </p:txBody>
      </p:sp>
      <p:sp>
        <p:nvSpPr>
          <p:cNvPr id="256" name="Google Shape;256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 does not assure acquisition of skill.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necessary to directly assess skill acquisition.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all methods of performance appraisal are equal.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Fundamentals of Performance Appraisal</a:t>
            </a:r>
            <a:endParaRPr/>
          </a:p>
        </p:txBody>
      </p:sp>
      <p:sp>
        <p:nvSpPr>
          <p:cNvPr id="262" name="Google Shape;262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 measures of relevant performance in relevant setting is best measure.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Minimizes inferences about ability to perform.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other methods of performance appraisal require some degree of inference from assessment to actual performance.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1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268" name="Google Shape;268;p31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1"/>
          <p:cNvSpPr/>
          <p:nvPr/>
        </p:nvSpPr>
        <p:spPr>
          <a:xfrm>
            <a:off x="3608388" y="46482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1"/>
          <p:cNvSpPr/>
          <p:nvPr/>
        </p:nvSpPr>
        <p:spPr>
          <a:xfrm>
            <a:off x="3829050" y="63246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1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272" name="Google Shape;272;p31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31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274" name="Google Shape;274;p31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2220913" y="51054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7" name="Google Shape;277;p31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78" name="Google Shape;278;p31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79" name="Google Shape;279;p31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80" name="Google Shape;280;p31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82" name="Google Shape;282;p31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Fundamental Challenge	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direct service organizations have many training responsibilities.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Legally mandated trainings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Job related training.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often takes time and resources away from providing service.	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Inherent conflict for organizations.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917950" y="62230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On the job Demonstrations</a:t>
            </a:r>
            <a:endParaRPr/>
          </a:p>
        </p:txBody>
      </p:sp>
      <p:sp>
        <p:nvSpPr>
          <p:cNvPr id="288" name="Google Shape;288;p3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inference required if staff person can perform on the job.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Expectations clearly communicated.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endParaRPr/>
          </a:p>
        </p:txBody>
      </p:sp>
      <p:sp>
        <p:nvSpPr>
          <p:cNvPr id="289" name="Google Shape;289;p32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disrupt on-going work.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schedule.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training coaches to discriminate effective performance from poor performance.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standardized checklist so any trained coach would obtain similar assessment results.</a:t>
            </a:r>
            <a:endParaRPr/>
          </a:p>
        </p:txBody>
      </p:sp>
      <p:pic>
        <p:nvPicPr>
          <p:cNvPr descr="GrabItDg0" id="290" name="Google Shape;290;p3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91" name="Google Shape;291;p32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92" name="Google Shape;292;p3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Written Assessments</a:t>
            </a:r>
            <a:endParaRPr/>
          </a:p>
        </p:txBody>
      </p:sp>
      <p:sp>
        <p:nvSpPr>
          <p:cNvPr id="298" name="Google Shape;298;p3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administer and require little time and human resources.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used to assess skills related to knowing about.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33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means for assessing skills related to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 ended more difficult to score than multiple choice.</a:t>
            </a:r>
            <a:endParaRPr/>
          </a:p>
        </p:txBody>
      </p:sp>
      <p:pic>
        <p:nvPicPr>
          <p:cNvPr descr="GrabItDg0" id="300" name="Google Shape;300;p3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01" name="Google Shape;301;p33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02" name="Google Shape;302;p33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Discussion</a:t>
            </a:r>
            <a:endParaRPr/>
          </a:p>
        </p:txBody>
      </p:sp>
      <p:sp>
        <p:nvSpPr>
          <p:cNvPr id="308" name="Google Shape;308;p3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	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used to assess skills related to knowing about.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administer.</a:t>
            </a:r>
            <a:endParaRPr/>
          </a:p>
        </p:txBody>
      </p:sp>
      <p:sp>
        <p:nvSpPr>
          <p:cNvPr id="309" name="Google Shape;309;p3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assure standard assessment protocol across assessors.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means for assessing skills related to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predict actual performance under relevant conditions.</a:t>
            </a:r>
            <a:endParaRPr/>
          </a:p>
        </p:txBody>
      </p:sp>
      <p:pic>
        <p:nvPicPr>
          <p:cNvPr descr="GrabItDg0" id="310" name="Google Shape;310;p3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11" name="Google Shape;311;p34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12" name="Google Shape;312;p34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Role Play</a:t>
            </a:r>
            <a:endParaRPr/>
          </a:p>
        </p:txBody>
      </p:sp>
      <p:sp>
        <p:nvSpPr>
          <p:cNvPr id="318" name="Google Shape;318;p3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be used to assess skills related to either knowing about or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 checklist allows for consistent scoring by trained coaches.</a:t>
            </a:r>
            <a:endParaRPr/>
          </a:p>
        </p:txBody>
      </p:sp>
      <p:sp>
        <p:nvSpPr>
          <p:cNvPr id="319" name="Google Shape;319;p3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Cannot assume that role play demonstrations will generalize to work setting.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Done 1:1 so require more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Necessary to train coaches to discriminate effective performance. </a:t>
            </a:r>
            <a:endParaRPr/>
          </a:p>
        </p:txBody>
      </p:sp>
      <p:pic>
        <p:nvPicPr>
          <p:cNvPr descr="GrabItDg0" id="320" name="Google Shape;320;p3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21" name="Google Shape;321;p35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22" name="Google Shape;322;p35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</a:t>
            </a:r>
            <a:endParaRPr/>
          </a:p>
        </p:txBody>
      </p:sp>
      <p:sp>
        <p:nvSpPr>
          <p:cNvPr id="328" name="Google Shape;328;p3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Acquisition of skill is initial goal of training but training is not complete without plan to assure maintenance.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with effective training, performance will drift if there is not some plan to assure maintenance.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 generally receives very little attention in staff training.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7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334" name="Google Shape;334;p37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37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37"/>
          <p:cNvSpPr/>
          <p:nvPr/>
        </p:nvSpPr>
        <p:spPr>
          <a:xfrm>
            <a:off x="3829050" y="64008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7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338" name="Google Shape;338;p37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37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340" name="Google Shape;340;p37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37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7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3" name="Google Shape;343;p37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4" name="Google Shape;344;p37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5" name="Google Shape;345;p37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6" name="Google Shape;346;p37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7" name="Google Shape;347;p37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48" name="Google Shape;348;p37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 and hope</a:t>
            </a:r>
            <a:endParaRPr/>
          </a:p>
        </p:txBody>
      </p:sp>
      <p:sp>
        <p:nvSpPr>
          <p:cNvPr id="354" name="Google Shape;354;p3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Cheap and easy</a:t>
            </a:r>
            <a:endParaRPr/>
          </a:p>
        </p:txBody>
      </p:sp>
      <p:sp>
        <p:nvSpPr>
          <p:cNvPr id="355" name="Google Shape;355;p38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maintenance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abItDg0" id="356" name="Google Shape;356;p3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57" name="Google Shape;357;p38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58" name="Google Shape;358;p38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Periodic Retraining</a:t>
            </a:r>
            <a:endParaRPr/>
          </a:p>
        </p:txBody>
      </p:sp>
      <p:sp>
        <p:nvSpPr>
          <p:cNvPr id="364" name="Google Shape;364;p39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consume valuable human resources between trainings.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Assures that old and new staff all receive the same content of training.</a:t>
            </a:r>
            <a:endParaRPr/>
          </a:p>
        </p:txBody>
      </p:sp>
      <p:sp>
        <p:nvSpPr>
          <p:cNvPr id="365" name="Google Shape;365;p39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Trainings may be a year or more apart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maintenance between training sessions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Difficulties with scheduling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66" name="Google Shape;366;p39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239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67" name="Google Shape;367;p39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68" name="Google Shape;368;p39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76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Informal Observation and Discussion</a:t>
            </a:r>
            <a:endParaRPr/>
          </a:p>
        </p:txBody>
      </p:sp>
      <p:sp>
        <p:nvSpPr>
          <p:cNvPr id="374" name="Google Shape;374;p40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Tends to occur in context of other job functions so additional time is minimal.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40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measure level of performance so there is no information about maintenance effects.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Neither the observation or feedback is systematic.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76" name="Google Shape;376;p4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77" name="Google Shape;377;p40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78" name="Google Shape;378;p40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76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the Job Demonstrations and Feedback</a:t>
            </a:r>
            <a:endParaRPr/>
          </a:p>
        </p:txBody>
      </p:sp>
      <p:sp>
        <p:nvSpPr>
          <p:cNvPr id="384" name="Google Shape;384;p41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structured observation and feedback increases probability of detecting “drift” and correcting.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 same behavior as performance appraisal from initial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Proactive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5" name="Google Shape;385;p41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schedule into work routine.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86" name="Google Shape;386;p4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87" name="Google Shape;387;p41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88" name="Google Shape;388;p41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Challenge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direct service agencies there are constraints on the design of training: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Logistics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to resolve inherent conflict between providing services and providing training?</a:t>
            </a:r>
            <a:endParaRPr/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/>
          </a:p>
        </p:txBody>
      </p:sp>
      <p:sp>
        <p:nvSpPr>
          <p:cNvPr id="394" name="Google Shape;394;p4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Staff training is a part of system to assure effective staff performance.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staff training must also include maintenance plan.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Designing training is series of decisions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methods have advantages and disadvantages.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has not occurred until trainees can perform the relevant skill in the relevant settings.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3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400" name="Google Shape;400;p43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43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43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43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404" name="Google Shape;404;p43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43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406" name="Google Shape;406;p43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43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43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9" name="Google Shape;409;p43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0" name="Google Shape;410;p43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1" name="Google Shape;411;p43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2" name="Google Shape;412;p43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3" name="Google Shape;413;p43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14" name="Google Shape;414;p43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Training Problem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common method for training is group lecture.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Assumes having information results in skill acquisition.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training is a set of instructional design questions.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to be taught?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deliver content to assure acquisition?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assess performance?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assure maintenance?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increase generalization?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 Matrix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goal of this paper is to provide a decision-making framework for designing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 the major components of training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Addresses the advantages and disadvantages of each option.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120" name="Google Shape;120;p18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124" name="Google Shape;124;p18">
            <a:hlinkClick r:id="rId7"/>
          </p:cNvPr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Role Play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Modeling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On the job training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2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18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0" name="Google Shape;130;p18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1" name="Google Shape;131;p18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2" name="Google Shape;132;p18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3" name="Google Shape;133;p18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34" name="Google Shape;134;p18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 of Skill to be Trained</a:t>
            </a:r>
            <a:endParaRPr/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Skinner (1974) distinguishes between two types of knowledge. 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Knowing About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describe variables that influence a phenomenon.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Example: Describe principles of reinforcement. 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Knowing How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perform effectively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Example: Shape the behavior of another.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form of knowing does not imply the other.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146" name="Google Shape;146;p20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1223963" y="9286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150" name="Google Shape;150;p20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0"/>
          <p:cNvSpPr txBox="1"/>
          <p:nvPr/>
        </p:nvSpPr>
        <p:spPr>
          <a:xfrm>
            <a:off x="5778500" y="8382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152" name="Google Shape;152;p20"/>
          <p:cNvSpPr txBox="1"/>
          <p:nvPr/>
        </p:nvSpPr>
        <p:spPr>
          <a:xfrm>
            <a:off x="5334000" y="1295400"/>
            <a:ext cx="2971800" cy="127793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20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6" name="Google Shape;156;p20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7" name="Google Shape;157;p20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8" name="Google Shape;158;p20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9" name="Google Shape;159;p20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0" name="Google Shape;160;p20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Group Lecture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1"/>
          <p:cNvSpPr txBox="1"/>
          <p:nvPr>
            <p:ph idx="1" type="body"/>
          </p:nvPr>
        </p:nvSpPr>
        <p:spPr>
          <a:xfrm>
            <a:off x="6858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Efficient use of trainer time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for trainer to schedule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Facilitates acquisition of verbal knowledge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Minimizes distractions during training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1"/>
          <p:cNvSpPr txBox="1"/>
          <p:nvPr>
            <p:ph idx="2" type="body"/>
          </p:nvPr>
        </p:nvSpPr>
        <p:spPr>
          <a:xfrm>
            <a:off x="46482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arrange for all staff to attend training and still provide service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Length of session often contributes to inattentiveness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assure that staff actually know how to perform skill.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outside of usual job context may result in poor generalization.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stimuli may not be present.</a:t>
            </a:r>
            <a:endParaRPr/>
          </a:p>
        </p:txBody>
      </p:sp>
      <p:pic>
        <p:nvPicPr>
          <p:cNvPr descr="GrabItDg0" id="168" name="Google Shape;168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69" name="Google Shape;169;p21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70" name="Google Shape;170;p21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8000"/>
      </a:hlink>
      <a:folHlink>
        <a:srgbClr val="FF8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