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6"/>
    <p:sldMasterId id="2147483666" r:id="rId7"/>
    <p:sldMasterId id="2147483684" r:id="rId8"/>
    <p:sldMasterId id="2147483702"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Lst>
  <p:sldSz cy="5143500" cx="9144000"/>
  <p:notesSz cx="6858000" cy="9144000"/>
  <p:embeddedFontLst>
    <p:embeddedFont>
      <p:font typeface="Lato"/>
      <p:regular r:id="rId44"/>
      <p:bold r:id="rId45"/>
      <p:italic r:id="rId46"/>
      <p:boldItalic r:id="rId47"/>
    </p:embeddedFont>
    <p:embeddedFont>
      <p:font typeface="Lato Black"/>
      <p:bold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27">
          <p15:clr>
            <a:srgbClr val="A4A3A4"/>
          </p15:clr>
        </p15:guide>
      </p15:sldGuideLst>
    </p:ext>
    <p:ext uri="GoogleSlidesCustomDataVersion2">
      <go:slidesCustomData xmlns:go="http://customooxmlschemas.google.com/" r:id="rId50" roundtripDataSignature="AMtx7mh8m1YPajwCWZiS1pD+CKgXWLl1wQ=="/>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4" name="Nikita Nathwani"/>
  <p:cmAuthor clrIdx="1" id="1" initials="" lastIdx="5" name="Duncan Cornish"/>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71B00C3-9B54-42BB-8CBA-6E203BB70191}">
  <a:tblStyle styleId="{471B00C3-9B54-42BB-8CBA-6E203BB70191}"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27"/>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0.xml"/><Relationship Id="rId42" Type="http://schemas.openxmlformats.org/officeDocument/2006/relationships/slide" Target="slides/slide32.xml"/><Relationship Id="rId41" Type="http://schemas.openxmlformats.org/officeDocument/2006/relationships/slide" Target="slides/slide31.xml"/><Relationship Id="rId44" Type="http://schemas.openxmlformats.org/officeDocument/2006/relationships/font" Target="fonts/Lato-regular.fntdata"/><Relationship Id="rId43" Type="http://schemas.openxmlformats.org/officeDocument/2006/relationships/slide" Target="slides/slide33.xml"/><Relationship Id="rId46" Type="http://schemas.openxmlformats.org/officeDocument/2006/relationships/font" Target="fonts/Lato-italic.fntdata"/><Relationship Id="rId45" Type="http://schemas.openxmlformats.org/officeDocument/2006/relationships/font" Target="fonts/Lato-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4.xml"/><Relationship Id="rId48" Type="http://schemas.openxmlformats.org/officeDocument/2006/relationships/font" Target="fonts/LatoBlack-bold.fntdata"/><Relationship Id="rId47" Type="http://schemas.openxmlformats.org/officeDocument/2006/relationships/font" Target="fonts/Lato-boldItalic.fntdata"/><Relationship Id="rId49" Type="http://schemas.openxmlformats.org/officeDocument/2006/relationships/font" Target="fonts/LatoBlack-boldItalic.fntdata"/><Relationship Id="rId5" Type="http://schemas.openxmlformats.org/officeDocument/2006/relationships/commentAuthors" Target="commentAuthors.xml"/><Relationship Id="rId6" Type="http://schemas.openxmlformats.org/officeDocument/2006/relationships/slideMaster" Target="slideMasters/slideMaster1.xml"/><Relationship Id="rId7" Type="http://schemas.openxmlformats.org/officeDocument/2006/relationships/slideMaster" Target="slideMasters/slideMaster2.xml"/><Relationship Id="rId8" Type="http://schemas.openxmlformats.org/officeDocument/2006/relationships/slideMaster" Target="slideMasters/slideMaster3.xml"/><Relationship Id="rId31" Type="http://schemas.openxmlformats.org/officeDocument/2006/relationships/slide" Target="slides/slide21.xml"/><Relationship Id="rId30" Type="http://schemas.openxmlformats.org/officeDocument/2006/relationships/slide" Target="slides/slide20.xml"/><Relationship Id="rId33" Type="http://schemas.openxmlformats.org/officeDocument/2006/relationships/slide" Target="slides/slide23.xml"/><Relationship Id="rId32" Type="http://schemas.openxmlformats.org/officeDocument/2006/relationships/slide" Target="slides/slide22.xml"/><Relationship Id="rId35" Type="http://schemas.openxmlformats.org/officeDocument/2006/relationships/slide" Target="slides/slide25.xml"/><Relationship Id="rId34" Type="http://schemas.openxmlformats.org/officeDocument/2006/relationships/slide" Target="slides/slide24.xml"/><Relationship Id="rId37" Type="http://schemas.openxmlformats.org/officeDocument/2006/relationships/slide" Target="slides/slide27.xml"/><Relationship Id="rId36" Type="http://schemas.openxmlformats.org/officeDocument/2006/relationships/slide" Target="slides/slide26.xml"/><Relationship Id="rId39" Type="http://schemas.openxmlformats.org/officeDocument/2006/relationships/slide" Target="slides/slide29.xml"/><Relationship Id="rId38" Type="http://schemas.openxmlformats.org/officeDocument/2006/relationships/slide" Target="slides/slide28.xml"/><Relationship Id="rId20" Type="http://schemas.openxmlformats.org/officeDocument/2006/relationships/slide" Target="slides/slide10.xml"/><Relationship Id="rId22" Type="http://schemas.openxmlformats.org/officeDocument/2006/relationships/slide" Target="slides/slide12.xml"/><Relationship Id="rId21" Type="http://schemas.openxmlformats.org/officeDocument/2006/relationships/slide" Target="slides/slide11.xml"/><Relationship Id="rId24" Type="http://schemas.openxmlformats.org/officeDocument/2006/relationships/slide" Target="slides/slide14.xml"/><Relationship Id="rId23" Type="http://schemas.openxmlformats.org/officeDocument/2006/relationships/slide" Target="slides/slide13.xml"/><Relationship Id="rId26" Type="http://schemas.openxmlformats.org/officeDocument/2006/relationships/slide" Target="slides/slide16.xml"/><Relationship Id="rId25" Type="http://schemas.openxmlformats.org/officeDocument/2006/relationships/slide" Target="slides/slide15.xml"/><Relationship Id="rId28" Type="http://schemas.openxmlformats.org/officeDocument/2006/relationships/slide" Target="slides/slide18.xml"/><Relationship Id="rId27" Type="http://schemas.openxmlformats.org/officeDocument/2006/relationships/slide" Target="slides/slide17.xml"/><Relationship Id="rId29" Type="http://schemas.openxmlformats.org/officeDocument/2006/relationships/slide" Target="slides/slide19.xml"/><Relationship Id="rId50" Type="http://customschemas.google.com/relationships/presentationmetadata" Target="metadata"/><Relationship Id="rId11" Type="http://schemas.openxmlformats.org/officeDocument/2006/relationships/slide" Target="slides/slide1.xml"/><Relationship Id="rId10" Type="http://schemas.openxmlformats.org/officeDocument/2006/relationships/notesMaster" Target="notesMasters/notesMaster1.xml"/><Relationship Id="rId13" Type="http://schemas.openxmlformats.org/officeDocument/2006/relationships/slide" Target="slides/slide3.xml"/><Relationship Id="rId12" Type="http://schemas.openxmlformats.org/officeDocument/2006/relationships/slide" Target="slides/slide2.xml"/><Relationship Id="rId15" Type="http://schemas.openxmlformats.org/officeDocument/2006/relationships/slide" Target="slides/slide5.xml"/><Relationship Id="rId14" Type="http://schemas.openxmlformats.org/officeDocument/2006/relationships/slide" Target="slides/slide4.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8-14T13:59:13.120">
    <p:pos x="78" y="1539"/>
    <p:text>Example is confusing in maths explainer as we use 100% of £100</p:text>
    <p:extLst>
      <p:ext uri="{C676402C-5697-4E1C-873F-D02D1690AC5C}">
        <p15:threadingInfo timeZoneBias="0"/>
      </p:ext>
      <p:ext uri="http://customooxmlschemas.google.com/">
        <go:slidesCustomData xmlns:go="http://customooxmlschemas.google.com/" commentPostId="AAABSz5tz7E"/>
      </p:ext>
    </p:extLst>
  </p:cm>
  <p:cm authorId="1" idx="1" dt="2024-09-30T12:57:27.633">
    <p:pos x="78" y="1539"/>
    <p:text>Hey @nikita.nathwani@ftflic.com is this ready to add to the video, and do we need to update the figures used in the slides here? thanks!</p:text>
    <p:extLst>
      <p:ext uri="{C676402C-5697-4E1C-873F-D02D1690AC5C}">
        <p15:threadingInfo timeZoneBias="0">
          <p15:parentCm authorId="0" idx="1"/>
        </p15:threadingInfo>
      </p:ext>
      <p:ext uri="http://customooxmlschemas.google.com/">
        <go:slidesCustomData xmlns:go="http://customooxmlschemas.google.com/" commentPostId="AAABWJyBlMM"/>
      </p:ext>
    </p:extLst>
  </p:cm>
  <p:cm authorId="0" idx="2" dt="2024-09-30T13:21:13.636">
    <p:pos x="78" y="1539"/>
    <p:text>Hey @duncan.cornish@ftflic.com this video isn't finished just yet. The figures do need updating though to £200.</p:text>
    <p:extLst>
      <p:ext uri="{C676402C-5697-4E1C-873F-D02D1690AC5C}">
        <p15:threadingInfo timeZoneBias="0">
          <p15:parentCm authorId="0" idx="1"/>
        </p15:threadingInfo>
      </p:ext>
      <p:ext uri="http://customooxmlschemas.google.com/">
        <go:slidesCustomData xmlns:go="http://customooxmlschemas.google.com/" commentPostId="AAABWJyBlMc"/>
      </p:ext>
    </p:extLst>
  </p:cm>
  <p:cm authorId="1" idx="2" dt="2025-05-15T10:03:42.962">
    <p:pos x="78" y="1539"/>
    <p:text>_Marked as resolved_</p:text>
    <p:extLst>
      <p:ext uri="{C676402C-5697-4E1C-873F-D02D1690AC5C}">
        <p15:threadingInfo timeZoneBias="0">
          <p15:parentCm authorId="0" idx="1"/>
        </p15:threadingInfo>
      </p:ext>
      <p:ext uri="http://customooxmlschemas.google.com/">
        <go:slidesCustomData xmlns:go="http://customooxmlschemas.google.com/" commentPostId="AAABjqF6BXs"/>
      </p:ext>
    </p:extLst>
  </p:cm>
  <p:cm authorId="0" idx="3" dt="2025-05-15T15:34:20.360">
    <p:pos x="78" y="1539"/>
    <p:text>_Re-opened_
https://youtu.be/b7JL3EpsHPs</p:text>
    <p:extLst>
      <p:ext uri="{C676402C-5697-4E1C-873F-D02D1690AC5C}">
        <p15:threadingInfo timeZoneBias="0">
          <p15:parentCm authorId="0" idx="1"/>
        </p15:threadingInfo>
      </p:ext>
      <p:ext uri="http://customooxmlschemas.google.com/">
        <go:slidesCustomData xmlns:go="http://customooxmlschemas.google.com/" commentPostId="AAABjqJd3QA"/>
      </p:ext>
    </p:extLst>
  </p:cm>
  <p:cm authorId="1" idx="3" dt="2025-08-14T13:45:17.288">
    <p:pos x="78" y="1539"/>
    <p:text>_Marked as resolved_</p:text>
    <p:extLst>
      <p:ext uri="{C676402C-5697-4E1C-873F-D02D1690AC5C}">
        <p15:threadingInfo timeZoneBias="0">
          <p15:parentCm authorId="0" idx="1"/>
        </p15:threadingInfo>
      </p:ext>
      <p:ext uri="http://customooxmlschemas.google.com/">
        <go:slidesCustomData xmlns:go="http://customooxmlschemas.google.com/" commentPostId="AAABpUmlQX0"/>
      </p:ext>
    </p:extLst>
  </p:cm>
  <p:cm authorId="1" idx="4" dt="2025-08-14T13:48:54.288">
    <p:pos x="78" y="1539"/>
    <p:text>_Re-opened_</p:text>
    <p:extLst>
      <p:ext uri="{C676402C-5697-4E1C-873F-D02D1690AC5C}">
        <p15:threadingInfo timeZoneBias="0">
          <p15:parentCm authorId="0" idx="1"/>
        </p15:threadingInfo>
      </p:ext>
      <p:ext uri="http://customooxmlschemas.google.com/">
        <go:slidesCustomData xmlns:go="http://customooxmlschemas.google.com/" commentPostId="AAABpUmlQX4"/>
      </p:ext>
    </p:extLst>
  </p:cm>
  <p:cm authorId="1" idx="5" dt="2025-08-14T13:50:06.042">
    <p:pos x="78" y="1539"/>
    <p:text>Hey Niki can you remember why you reopened this sorry? I think the slide deck example mirrors the first video (before the practice question)</p:text>
    <p:extLst>
      <p:ext uri="{C676402C-5697-4E1C-873F-D02D1690AC5C}">
        <p15:threadingInfo timeZoneBias="0">
          <p15:parentCm authorId="0" idx="1"/>
        </p15:threadingInfo>
      </p:ext>
      <p:ext uri="http://customooxmlschemas.google.com/">
        <go:slidesCustomData xmlns:go="http://customooxmlschemas.google.com/" commentPostId="AAABpUurV_c"/>
      </p:ext>
    </p:extLst>
  </p:cm>
  <p:cm authorId="0" idx="4" dt="2025-08-14T13:59:13.120">
    <p:pos x="78" y="1539"/>
    <p:text>It does, I gave you the updated video link</p:text>
    <p:extLst>
      <p:ext uri="{C676402C-5697-4E1C-873F-D02D1690AC5C}">
        <p15:threadingInfo timeZoneBias="0">
          <p15:parentCm authorId="0" idx="1"/>
        </p15:threadingInfo>
      </p:ext>
      <p:ext uri="http://customooxmlschemas.google.com/">
        <go:slidesCustomData xmlns:go="http://customooxmlschemas.google.com/" commentPostId="AAABpUurV_k"/>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anchestereveningnews.co.uk/sport/boxing/tyson-fury-takes-wife-paris-28821237"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b7JL3EpsHPs"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b7JL3EpsHPs"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b7JL3EpsHPs"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f56f65204f_0_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 name="Google Shape;177;g3f56f65204f_0_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4f7d5e8862_0_6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9" name="Google Shape;299;g24f7d5e8862_0_6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latin typeface="Lato"/>
                <a:ea typeface="Lato"/>
                <a:cs typeface="Lato"/>
                <a:sym typeface="Lato"/>
              </a:rPr>
              <a:t>Teacher instruction</a:t>
            </a:r>
            <a:r>
              <a:rPr lang="en-GB">
                <a:solidFill>
                  <a:schemeClr val="dk1"/>
                </a:solidFill>
                <a:latin typeface="Lato"/>
                <a:ea typeface="Lato"/>
                <a:cs typeface="Lato"/>
                <a:sym typeface="Lato"/>
              </a:rPr>
              <a:t>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Possible answers: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Swap with friends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Purchasing on Vinted, eBay, Gumtree, although be aware of scams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SzPts val="1100"/>
              <a:buFont typeface="Lato"/>
              <a:buChar char="●"/>
            </a:pPr>
            <a:r>
              <a:rPr lang="en-GB">
                <a:latin typeface="Lato"/>
                <a:ea typeface="Lato"/>
                <a:cs typeface="Lato"/>
                <a:sym typeface="Lato"/>
              </a:rPr>
              <a:t>Leave something in your online basket as may then be emailed a discount code</a:t>
            </a:r>
            <a:endParaRPr>
              <a:latin typeface="Lato"/>
              <a:ea typeface="Lato"/>
              <a:cs typeface="Lato"/>
              <a:sym typeface="Lato"/>
            </a:endParaRPr>
          </a:p>
          <a:p>
            <a:pPr indent="-298450" lvl="0" marL="457200" rtl="0" algn="l">
              <a:lnSpc>
                <a:spcPct val="100000"/>
              </a:lnSpc>
              <a:spcBef>
                <a:spcPts val="0"/>
              </a:spcBef>
              <a:spcAft>
                <a:spcPts val="0"/>
              </a:spcAft>
              <a:buSzPts val="1100"/>
              <a:buFont typeface="Lato"/>
              <a:buChar char="●"/>
            </a:pPr>
            <a:r>
              <a:rPr lang="en-GB">
                <a:latin typeface="Lato"/>
                <a:ea typeface="Lato"/>
                <a:cs typeface="Lato"/>
                <a:sym typeface="Lato"/>
              </a:rPr>
              <a:t>Use buy one get one free offers with a friend and halve the price</a:t>
            </a:r>
            <a:endParaRPr>
              <a:latin typeface="Lato"/>
              <a:ea typeface="Lato"/>
              <a:cs typeface="Lato"/>
              <a:sym typeface="Lato"/>
            </a:endParaRPr>
          </a:p>
          <a:p>
            <a:pPr indent="-298450" lvl="0" marL="457200" rtl="0" algn="l">
              <a:lnSpc>
                <a:spcPct val="100000"/>
              </a:lnSpc>
              <a:spcBef>
                <a:spcPts val="0"/>
              </a:spcBef>
              <a:spcAft>
                <a:spcPts val="0"/>
              </a:spcAft>
              <a:buSzPts val="1100"/>
              <a:buFont typeface="Lato"/>
              <a:buChar char="●"/>
            </a:pPr>
            <a:r>
              <a:rPr lang="en-GB">
                <a:latin typeface="Lato"/>
                <a:ea typeface="Lato"/>
                <a:cs typeface="Lato"/>
                <a:sym typeface="Lato"/>
              </a:rPr>
              <a:t>Buy in bulk when things are on offer</a:t>
            </a:r>
            <a:endParaRPr>
              <a:latin typeface="Lato"/>
              <a:ea typeface="Lato"/>
              <a:cs typeface="Lato"/>
              <a:sym typeface="Lato"/>
            </a:endParaRPr>
          </a:p>
          <a:p>
            <a:pPr indent="-298450" lvl="0" marL="457200" rtl="0" algn="l">
              <a:lnSpc>
                <a:spcPct val="100000"/>
              </a:lnSpc>
              <a:spcBef>
                <a:spcPts val="0"/>
              </a:spcBef>
              <a:spcAft>
                <a:spcPts val="0"/>
              </a:spcAft>
              <a:buSzPts val="1100"/>
              <a:buFont typeface="Lato"/>
              <a:buChar char="●"/>
            </a:pPr>
            <a:r>
              <a:rPr lang="en-GB">
                <a:latin typeface="Lato"/>
                <a:ea typeface="Lato"/>
                <a:cs typeface="Lato"/>
                <a:sym typeface="Lato"/>
              </a:rPr>
              <a:t>Look to sell clothes/items no longer need</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Spend less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Look for cashback offers - the concept may need explaining</a:t>
            </a:r>
            <a:endParaRPr>
              <a:solidFill>
                <a:schemeClr val="dk1"/>
              </a:solidFill>
              <a:latin typeface="Lato"/>
              <a:ea typeface="Lato"/>
              <a:cs typeface="Lato"/>
              <a:sym typeface="Lato"/>
            </a:endParaRPr>
          </a:p>
          <a:p>
            <a:pPr indent="0" lvl="0" marL="457200" rtl="0" algn="l">
              <a:lnSpc>
                <a:spcPct val="100000"/>
              </a:lnSpc>
              <a:spcBef>
                <a:spcPts val="0"/>
              </a:spcBef>
              <a:spcAft>
                <a:spcPts val="0"/>
              </a:spcAft>
              <a:buSzPts val="1100"/>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b="1" lang="en-GB">
                <a:solidFill>
                  <a:schemeClr val="dk1"/>
                </a:solidFill>
                <a:latin typeface="Lato"/>
                <a:ea typeface="Lato"/>
                <a:cs typeface="Lato"/>
                <a:sym typeface="Lato"/>
              </a:rPr>
              <a:t>Discussion:</a:t>
            </a:r>
            <a:endParaRPr b="1">
              <a:solidFill>
                <a:schemeClr val="dk1"/>
              </a:solidFill>
              <a:latin typeface="Lato"/>
              <a:ea typeface="Lato"/>
              <a:cs typeface="Lato"/>
              <a:sym typeface="Lato"/>
            </a:endParaRPr>
          </a:p>
          <a:p>
            <a:pPr indent="0" lvl="0" marL="0" marR="35560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Do discount codes / buy one get one free encourage unnecessary purchases?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Develop discussion on delayed gratification - why might it be useful to wait before making a purchase</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Original article: </a:t>
            </a:r>
            <a:r>
              <a:rPr lang="en-GB" u="sng">
                <a:solidFill>
                  <a:schemeClr val="hlink"/>
                </a:solidFill>
                <a:latin typeface="Lato"/>
                <a:ea typeface="Lato"/>
                <a:cs typeface="Lato"/>
                <a:sym typeface="Lato"/>
                <a:hlinkClick r:id="rId2"/>
              </a:rPr>
              <a:t>https://www.manchestereveningnews.co.uk/sport/boxing/tyson-fury-takes-wife-paris-28821237</a:t>
            </a:r>
            <a:endParaRPr>
              <a:solidFill>
                <a:schemeClr val="dk1"/>
              </a:solidFill>
              <a:latin typeface="Lato"/>
              <a:ea typeface="Lato"/>
              <a:cs typeface="Lato"/>
              <a:sym typeface="Lato"/>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4f7d5e8862_0_7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2" name="Google Shape;342;g24f7d5e8862_0_7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instruction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Possible answers:</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 </a:t>
            </a:r>
            <a:r>
              <a:rPr lang="en-GB">
                <a:latin typeface="Lato"/>
                <a:ea typeface="Lato"/>
                <a:cs typeface="Lato"/>
                <a:sym typeface="Lato"/>
              </a:rPr>
              <a:t>Set a savings budget and put money aside each week or month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 Put cash into a money box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 Open a savings account </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24f7d5e8862_0_7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2" name="Google Shape;352;g24f7d5e8862_0_7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01600" rtl="0" algn="l">
              <a:lnSpc>
                <a:spcPct val="115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explanation </a:t>
            </a:r>
            <a:endParaRPr b="1">
              <a:solidFill>
                <a:schemeClr val="dk1"/>
              </a:solidFill>
              <a:latin typeface="Lato"/>
              <a:ea typeface="Lato"/>
              <a:cs typeface="Lato"/>
              <a:sym typeface="Lato"/>
            </a:endParaRPr>
          </a:p>
          <a:p>
            <a:pPr indent="0" lvl="0" marL="101600" rtl="0" algn="l">
              <a:lnSpc>
                <a:spcPct val="115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Banks accept money (deposits) from customers and they also make loans (lend money) to customers. </a:t>
            </a:r>
            <a:endParaRPr>
              <a:solidFill>
                <a:schemeClr val="dk1"/>
              </a:solidFill>
              <a:latin typeface="Lato"/>
              <a:ea typeface="Lato"/>
              <a:cs typeface="Lato"/>
              <a:sym typeface="Lato"/>
            </a:endParaRPr>
          </a:p>
          <a:p>
            <a:pPr indent="0" lvl="0" marL="101600" rtl="0" algn="l">
              <a:lnSpc>
                <a:spcPct val="115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They pay interest on deposits and charge interest on loans. That helps them make a profit.</a:t>
            </a:r>
            <a:endParaRPr>
              <a:solidFill>
                <a:schemeClr val="dk1"/>
              </a:solidFill>
              <a:latin typeface="Lato"/>
              <a:ea typeface="Lato"/>
              <a:cs typeface="Lato"/>
              <a:sym typeface="Lato"/>
            </a:endParaRPr>
          </a:p>
          <a:p>
            <a:pPr indent="0" lvl="0" marL="101600" rtl="0" algn="l">
              <a:lnSpc>
                <a:spcPct val="115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101600" rtl="0" algn="l">
              <a:lnSpc>
                <a:spcPct val="115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24f7d5e8862_0_7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7" name="Google Shape;367;g24f7d5e8862_0_7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24f7d5e8862_0_7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9" name="Google Shape;379;g24f7d5e8862_0_7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explanation</a:t>
            </a:r>
            <a:endParaRPr b="1">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Adaptive teaching: This example uses simple interest for calculations. For more confident students, compound interest can be introduced.</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extLst>
                  <a:ext uri="http://customooxmlschemas.google.com/">
                    <go:slidesCustomData xmlns:go="http://customooxmlschemas.google.com/" textRoundtripDataId="1"/>
                  </a:ext>
                </a:extLst>
              </a:rPr>
              <a:t>Compound interest: Instead of finding 2% on the deposit (amount paid in) of £100 each month, we can find 2% on the amount paid in PLUS the extra interest made on the Year before. E.g. in the SECOND YEAR. we find 2% on the amount earned in the FIRST YEAR which is £102. We do 2% on £102 (instead of 2% on £100). 2% on £102 is £102 x 0.02 = £2.04 (bigger than £2). So at the end of Year 2 there will be £102 + £2.04 = £104.04, instead of £104.</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Example 2: Instead of finding 5% on the deposit (amount paid in) of £100 each month, we can find 5% on the amount paid in PLUS the extra interest made on the Year before. E.g. in the SECOND YEAR. we find 5% on the amount earned in the FIRST YEAR which is £105. We do 5% on £105 (instead of 5% on £100). 5% on £105 is £105 x 0.05 = £5.25 (bigger than £5). So at the end of Year 2 there will be £105 + £5.25 = £110.25, instead of £110.</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Over time compound interest means money in the bank will grow faster than simple interest: watch the video to learn more: </a:t>
            </a:r>
            <a:r>
              <a:rPr lang="en-GB" u="sng">
                <a:solidFill>
                  <a:schemeClr val="hlink"/>
                </a:solidFill>
                <a:latin typeface="Lato"/>
                <a:ea typeface="Lato"/>
                <a:cs typeface="Lato"/>
                <a:sym typeface="Lato"/>
                <a:hlinkClick r:id="rId2"/>
              </a:rPr>
              <a:t>https://www.youtube.com/watch?v=b7JL3EpsHPs</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latin typeface="Lato"/>
              <a:ea typeface="Lato"/>
              <a:cs typeface="Lato"/>
              <a:sym typeface="Lato"/>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24f7d5e8862_0_7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9" name="Google Shape;389;g24f7d5e8862_0_7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24f7d5e8862_0_7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7" name="Google Shape;397;g24f7d5e8862_0_7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explanation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Adaptive teaching: This example uses simple interest for calculations. For HAPs, compound interest can be introduced.</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extLst>
                  <a:ext uri="http://customooxmlschemas.google.com/">
                    <go:slidesCustomData xmlns:go="http://customooxmlschemas.google.com/" textRoundtripDataId="2"/>
                  </a:ext>
                </a:extLst>
              </a:rPr>
              <a:t>Compound interest: Instead of finding 2% on the deposit (amount paid in) of £100 each month, we can find 2% on the amount paid in PLUS the extra interest made on the Year before. E.g. in the SECOND YEAR. we find 2% on the amount earned in the FIRST YEAR which is £102. We do 2% on £102 (instead of 2% on £100). 2% on £102 is £102 x 0.02 = £2.04 (bigger than £2). So at the end of Year 2 there will be £102 + £2.04 = £104.04, instead of £104.</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Example 2: Instead of finding 5% on the deposit (amount paid in) of £100 each month, we can find 5% on the amount paid in PLUS the extra interest made on the Year before. E.g. in the SECOND YEAR. we find 5% on the amount earned in the FIRST YEAR which is £105. We do 5% on £105 (instead of 5% on £100). 5% on £105 is £105 x 0.05 = £5.25 (bigger than £5). So at the end of Year 2 there will be £105 + £5.25 = £110.25, instead of £110.</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Over time, </a:t>
            </a:r>
            <a:r>
              <a:rPr b="1" lang="en-GB">
                <a:solidFill>
                  <a:schemeClr val="dk1"/>
                </a:solidFill>
                <a:latin typeface="Lato"/>
                <a:ea typeface="Lato"/>
                <a:cs typeface="Lato"/>
                <a:sym typeface="Lato"/>
              </a:rPr>
              <a:t>compound</a:t>
            </a:r>
            <a:r>
              <a:rPr lang="en-GB">
                <a:solidFill>
                  <a:schemeClr val="dk1"/>
                </a:solidFill>
                <a:latin typeface="Lato"/>
                <a:ea typeface="Lato"/>
                <a:cs typeface="Lato"/>
                <a:sym typeface="Lato"/>
              </a:rPr>
              <a:t> interest means money in the bank will grow faster than </a:t>
            </a:r>
            <a:r>
              <a:rPr b="1" lang="en-GB">
                <a:solidFill>
                  <a:schemeClr val="dk1"/>
                </a:solidFill>
                <a:latin typeface="Lato"/>
                <a:ea typeface="Lato"/>
                <a:cs typeface="Lato"/>
                <a:sym typeface="Lato"/>
              </a:rPr>
              <a:t>simple</a:t>
            </a:r>
            <a:r>
              <a:rPr lang="en-GB">
                <a:solidFill>
                  <a:schemeClr val="dk1"/>
                </a:solidFill>
                <a:latin typeface="Lato"/>
                <a:ea typeface="Lato"/>
                <a:cs typeface="Lato"/>
                <a:sym typeface="Lato"/>
              </a:rPr>
              <a:t> interest. Watch Flic’s video to learn more: </a:t>
            </a:r>
            <a:r>
              <a:rPr lang="en-GB" u="sng">
                <a:solidFill>
                  <a:schemeClr val="hlink"/>
                </a:solidFill>
                <a:latin typeface="Lato"/>
                <a:ea typeface="Lato"/>
                <a:cs typeface="Lato"/>
                <a:sym typeface="Lato"/>
                <a:hlinkClick r:id="rId2"/>
              </a:rPr>
              <a:t>Year 11 Session 3 Compound Interest - How to calculate compound interest</a:t>
            </a:r>
            <a:endParaRPr>
              <a:latin typeface="Lato"/>
              <a:ea typeface="Lato"/>
              <a:cs typeface="Lato"/>
              <a:sym typeface="Lato"/>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2f1946b8817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8" name="Google Shape;408;g2f1946b8817_0_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explanation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Adaptive teaching: This example uses simple interest for calculations. For HAPs, compound interest can be introduced.</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extLst>
                  <a:ext uri="http://customooxmlschemas.google.com/">
                    <go:slidesCustomData xmlns:go="http://customooxmlschemas.google.com/" textRoundtripDataId="6"/>
                  </a:ext>
                </a:extLst>
              </a:rPr>
              <a:t>Compound interest: Instead of finding 2% on the deposit (amount paid in) of £100 each month, we can find 2% on the amount paid in PLUS the extra interest made on the Year before. E.g. in the SECOND YEAR. we find 2% on the amount earned in the FIRST YEAR which is £102. We do 2% on £102 (instead of 2% on £100). 2% on £102 is £102 x 0.02 = £2.04 (bigger than £2). So at the end of Year 2 there will be £102 + £2.04 = £104.04, instead of £104.</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Example 2: Instead of finding 5% on the deposit (amount paid in) of £100 each month, we can find 5% on the amount paid in PLUS the extra interest made on the Year before. E.g. in the SECOND YEAR. we find 5% on the amount earned in the FIRST YEAR which is £105. We do 5% on £105 (instead of 5% on £100). 5% on £105 is £105 x 0.05 = £5.25 (bigger than £5). So at the end of Year 2 there will be £105 + £5.25 = £110.25, instead of £110.</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Over time, </a:t>
            </a:r>
            <a:r>
              <a:rPr b="1" lang="en-GB">
                <a:solidFill>
                  <a:schemeClr val="dk1"/>
                </a:solidFill>
                <a:latin typeface="Lato"/>
                <a:ea typeface="Lato"/>
                <a:cs typeface="Lato"/>
                <a:sym typeface="Lato"/>
              </a:rPr>
              <a:t>compound</a:t>
            </a:r>
            <a:r>
              <a:rPr lang="en-GB">
                <a:solidFill>
                  <a:schemeClr val="dk1"/>
                </a:solidFill>
                <a:latin typeface="Lato"/>
                <a:ea typeface="Lato"/>
                <a:cs typeface="Lato"/>
                <a:sym typeface="Lato"/>
              </a:rPr>
              <a:t> interest means money in the bank will grow faster than </a:t>
            </a:r>
            <a:r>
              <a:rPr b="1" lang="en-GB">
                <a:solidFill>
                  <a:schemeClr val="dk1"/>
                </a:solidFill>
                <a:latin typeface="Lato"/>
                <a:ea typeface="Lato"/>
                <a:cs typeface="Lato"/>
                <a:sym typeface="Lato"/>
              </a:rPr>
              <a:t>simple</a:t>
            </a:r>
            <a:r>
              <a:rPr lang="en-GB">
                <a:solidFill>
                  <a:schemeClr val="dk1"/>
                </a:solidFill>
                <a:latin typeface="Lato"/>
                <a:ea typeface="Lato"/>
                <a:cs typeface="Lato"/>
                <a:sym typeface="Lato"/>
              </a:rPr>
              <a:t> interest. Watch Flic’s video to learn more: </a:t>
            </a:r>
            <a:r>
              <a:rPr lang="en-GB" u="sng">
                <a:solidFill>
                  <a:schemeClr val="hlink"/>
                </a:solidFill>
                <a:latin typeface="Lato"/>
                <a:ea typeface="Lato"/>
                <a:cs typeface="Lato"/>
                <a:sym typeface="Lato"/>
                <a:hlinkClick r:id="rId2"/>
              </a:rPr>
              <a:t>Year 11 Session 3 Compound Interest - How to calculate compound interest</a:t>
            </a:r>
            <a:endParaRPr>
              <a:latin typeface="Lato"/>
              <a:ea typeface="Lato"/>
              <a:cs typeface="Lato"/>
              <a:sym typeface="Lato"/>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4f7d5e8862_0_7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5" name="Google Shape;415;g24f7d5e8862_0_7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275d22905f4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2" name="Google Shape;422;g275d22905f4_0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100"/>
              <a:buNone/>
            </a:pPr>
            <a:r>
              <a:rPr b="1" lang="en-GB">
                <a:solidFill>
                  <a:schemeClr val="dk1"/>
                </a:solidFill>
              </a:rPr>
              <a:t>Teacher guidance</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GB">
                <a:solidFill>
                  <a:schemeClr val="dk1"/>
                </a:solidFill>
              </a:rPr>
              <a:t>"advantage" and "disadvantage" often depend on the person's goal, quick access versus growing savings safely.</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GB">
                <a:solidFill>
                  <a:schemeClr val="dk1"/>
                </a:solidFill>
              </a:rPr>
              <a:t>The trade-off is the point - a cash box gives instant access and privacy, but earns no interest, has no protection if lost or stolen, and is tempting to dip into.</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A savings account is the mirror image: protected and earns interest, but less immediate.</a:t>
            </a:r>
            <a:endParaRPr>
              <a:solidFill>
                <a:schemeClr val="dk1"/>
              </a:solidFill>
            </a:endParaRPr>
          </a:p>
          <a:p>
            <a:pPr indent="0" lvl="0" marL="0" rtl="0" algn="l">
              <a:lnSpc>
                <a:spcPct val="115000"/>
              </a:lnSpc>
              <a:spcBef>
                <a:spcPts val="1200"/>
              </a:spcBef>
              <a:spcAft>
                <a:spcPts val="1200"/>
              </a:spcAft>
              <a:buSzPts val="1100"/>
              <a:buNone/>
            </a:pPr>
            <a:r>
              <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1575e96a1fb_0_2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4" name="Google Shape;184;g1575e96a1fb_0_2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3f59dd872ba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2" name="Google Shape;432;g3f59dd872ba_0_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100"/>
              <a:buNone/>
            </a:pPr>
            <a:r>
              <a:rPr b="1" lang="en-GB">
                <a:solidFill>
                  <a:schemeClr val="dk1"/>
                </a:solidFill>
              </a:rPr>
              <a:t>Teacher guidance</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GB">
                <a:solidFill>
                  <a:schemeClr val="dk1"/>
                </a:solidFill>
              </a:rPr>
              <a:t>"advantage" and "disadvantage" often depend on the person's goal, quick access versus growing savings safely.</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GB">
                <a:solidFill>
                  <a:schemeClr val="dk1"/>
                </a:solidFill>
              </a:rPr>
              <a:t>The trade-off is the point - a cash box gives instant access and privacy, but earns no interest, has no protection if lost or stolen, and is tempting to dip into.</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A savings account is the mirror image: protected and earns interest, but less immediate.</a:t>
            </a:r>
            <a:endParaRPr>
              <a:solidFill>
                <a:schemeClr val="dk1"/>
              </a:solidFill>
            </a:endParaRPr>
          </a:p>
          <a:p>
            <a:pPr indent="0" lvl="0" marL="0" rtl="0" algn="l">
              <a:lnSpc>
                <a:spcPct val="115000"/>
              </a:lnSpc>
              <a:spcBef>
                <a:spcPts val="1200"/>
              </a:spcBef>
              <a:spcAft>
                <a:spcPts val="1200"/>
              </a:spcAft>
              <a:buSzPts val="1100"/>
              <a:buNone/>
            </a:pPr>
            <a:r>
              <a:t/>
            </a: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3f59dd872ba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2" name="Google Shape;442;g3f59dd872ba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100"/>
              <a:buNone/>
            </a:pPr>
            <a:r>
              <a:rPr b="1" lang="en-GB">
                <a:solidFill>
                  <a:schemeClr val="dk1"/>
                </a:solidFill>
              </a:rPr>
              <a:t>Teacher guidance</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GB">
                <a:solidFill>
                  <a:schemeClr val="dk1"/>
                </a:solidFill>
              </a:rPr>
              <a:t>"advantage" and "disadvantage" often depend on the person's goal, quick access versus growing savings safely.</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GB">
                <a:solidFill>
                  <a:schemeClr val="dk1"/>
                </a:solidFill>
              </a:rPr>
              <a:t>The trade-off is the point - a cash box gives instant access and privacy, but earns no interest, has no protection if lost or stolen, and is tempting to dip into.</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A savings account is the mirror image: protected and earns interest, but less immediate.</a:t>
            </a:r>
            <a:endParaRPr>
              <a:solidFill>
                <a:schemeClr val="dk1"/>
              </a:solidFill>
            </a:endParaRPr>
          </a:p>
          <a:p>
            <a:pPr indent="0" lvl="0" marL="0" rtl="0" algn="l">
              <a:lnSpc>
                <a:spcPct val="115000"/>
              </a:lnSpc>
              <a:spcBef>
                <a:spcPts val="1200"/>
              </a:spcBef>
              <a:spcAft>
                <a:spcPts val="1200"/>
              </a:spcAft>
              <a:buSzPts val="1100"/>
              <a:buNone/>
            </a:pPr>
            <a:r>
              <a:t/>
            </a:r>
            <a:endParaRPr>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f59dd872ba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2" name="Google Shape;452;g3f59dd872ba_0_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100"/>
              <a:buNone/>
            </a:pPr>
            <a:r>
              <a:rPr b="1" lang="en-GB">
                <a:solidFill>
                  <a:schemeClr val="dk1"/>
                </a:solidFill>
              </a:rPr>
              <a:t>Teacher guidance</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GB">
                <a:solidFill>
                  <a:schemeClr val="dk1"/>
                </a:solidFill>
              </a:rPr>
              <a:t>"advantage" and "disadvantage" often depend on the person's goal, quick access versus growing savings safely.</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GB">
                <a:solidFill>
                  <a:schemeClr val="dk1"/>
                </a:solidFill>
              </a:rPr>
              <a:t>The trade-off is the point - a cash box gives instant access and privacy, but earns no interest, has no protection if lost or stolen, and is tempting to dip into.</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A savings account is the mirror image: protected and earns interest, but less immediate.</a:t>
            </a:r>
            <a:endParaRPr>
              <a:solidFill>
                <a:schemeClr val="dk1"/>
              </a:solidFill>
            </a:endParaRPr>
          </a:p>
          <a:p>
            <a:pPr indent="0" lvl="0" marL="0" rtl="0" algn="l">
              <a:lnSpc>
                <a:spcPct val="115000"/>
              </a:lnSpc>
              <a:spcBef>
                <a:spcPts val="1200"/>
              </a:spcBef>
              <a:spcAft>
                <a:spcPts val="1200"/>
              </a:spcAft>
              <a:buSzPts val="1100"/>
              <a:buNone/>
            </a:pPr>
            <a:r>
              <a:t/>
            </a: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f56f65204f_1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2" name="Google Shape;462;g3f56f65204f_1_1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24f7d5e8862_0_7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6" name="Google Shape;486;g24f7d5e8862_0_7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Take feedback: any realistic, age-appropriate goal works, such as trainers, a game, a phone or a day out.</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GB"/>
              <a:t>Draw out that a good goal is specific and has a rough cost. This sets up the savings-goal activity next.</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24f7d5e8862_0_79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8" name="Google Shape;498;g24f7d5e8862_0_7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24f7d5e8862_0_8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2" name="Google Shape;512;g24f7d5e8862_0_8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GB">
                <a:solidFill>
                  <a:schemeClr val="dk1"/>
                </a:solidFill>
              </a:rPr>
              <a:t>Key learning</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lang="en-GB">
                <a:solidFill>
                  <a:schemeClr val="dk1"/>
                </a:solidFill>
              </a:rPr>
              <a:t>Method: goal amount divided by weekly saving gives the number of weeks. If Charlie saves part of his £10 a month toward a £40 goal, help pupils see how long that realistically takes.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A realistic plan means not spending everything on sweets and snacks first. There is a choice being made.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Good reward ideas are small and cheap, such as a treat at each £10 milestone, not something that undoes the saving.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GB">
                <a:solidFill>
                  <a:schemeClr val="dk1"/>
                </a:solidFill>
              </a:rPr>
              <a:t>Feedback:</a:t>
            </a:r>
            <a:r>
              <a:rPr lang="en-GB">
                <a:solidFill>
                  <a:schemeClr val="dk1"/>
                </a:solidFill>
              </a:rPr>
              <a:t> look for pupils who show the working and set a realistic weekly amount, rather than an amount Charlie could not actually manage.</a:t>
            </a:r>
            <a:endParaRPr>
              <a:solidFill>
                <a:schemeClr val="dk1"/>
              </a:solidFill>
            </a:endParaRPr>
          </a:p>
          <a:p>
            <a:pPr indent="0" lvl="0" marL="0" rtl="0" algn="l">
              <a:lnSpc>
                <a:spcPct val="100000"/>
              </a:lnSpc>
              <a:spcBef>
                <a:spcPts val="1200"/>
              </a:spcBef>
              <a:spcAft>
                <a:spcPts val="0"/>
              </a:spcAft>
              <a:buSzPts val="1100"/>
              <a:buNone/>
            </a:pPr>
            <a:r>
              <a:t/>
            </a:r>
            <a:endParaRPr sz="1000">
              <a:solidFill>
                <a:schemeClr val="dk1"/>
              </a:solidFill>
              <a:latin typeface="Lato"/>
              <a:ea typeface="Lato"/>
              <a:cs typeface="Lato"/>
              <a:sym typeface="Lato"/>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4f7d5e8862_0_8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7" name="Google Shape;527;g24f7d5e8862_0_8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24f7d5e8862_0_8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1" name="Google Shape;541;g24f7d5e8862_0_8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3f56f65204f_1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7" name="Google Shape;557;g3f56f65204f_1_19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f53283d994_0_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0" name="Google Shape;190;g3f53283d994_0_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77272"/>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a:t>
            </a:r>
            <a:endParaRPr b="1">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should be invited to ask questions and they should be provided with an opportunity to ask questions anonymously. It is useful to have a question box or allocated space on the whiteboard for students to share questions.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It is suggested that students are provided with post-its or slips to write their questions on and as the teacher circulates throughout the lesson these questions can be collected and answers throughout the session or using an allocated ‘question time’ at the end of the session.</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can be invited to respond to questions asked by their peers. If responses to questions are based on personal preference or opinion, the teacher should be clear to preface any answers with this.</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3f56f65204f_1_2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2" name="Google Shape;582;g3f56f65204f_1_2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Taking feedback: use non-judgemental language and keep it general. Do not invite pupils to disclose their family's finances. Important to acknowledge that saving is harder on a low income.</a:t>
            </a:r>
            <a:endParaRPr/>
          </a:p>
          <a:p>
            <a:pPr indent="0" lvl="0" marL="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GB"/>
              <a:t>Saving is a skill and a habit, not just willpower. Regular small amounts add up.</a:t>
            </a:r>
            <a:endParaRPr/>
          </a:p>
          <a:p>
            <a:pPr indent="-298450" lvl="0" marL="457200" rtl="0" algn="l">
              <a:lnSpc>
                <a:spcPct val="100000"/>
              </a:lnSpc>
              <a:spcBef>
                <a:spcPts val="0"/>
              </a:spcBef>
              <a:spcAft>
                <a:spcPts val="0"/>
              </a:spcAft>
              <a:buSzPts val="1100"/>
              <a:buChar char="●"/>
            </a:pPr>
            <a:r>
              <a:rPr lang="en-GB"/>
              <a:t>It is harder for some people than others. Lower or irregular income, or high essential costs, leave less to save. This is not about being "bad with money".</a:t>
            </a:r>
            <a:endParaRPr/>
          </a:p>
          <a:p>
            <a:pPr indent="-298450" lvl="0" marL="457200" rtl="0" algn="l">
              <a:lnSpc>
                <a:spcPct val="100000"/>
              </a:lnSpc>
              <a:spcBef>
                <a:spcPts val="0"/>
              </a:spcBef>
              <a:spcAft>
                <a:spcPts val="0"/>
              </a:spcAft>
              <a:buSzPts val="1100"/>
              <a:buChar char="●"/>
            </a:pPr>
            <a:r>
              <a:rPr lang="en-GB"/>
              <a:t>Things that help: a clear goal, saving little and often, and keeping savings somewhere less tempting to spend.</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24f7d5e8862_0_8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3" name="Google Shape;593;g24f7d5e8862_0_8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2fae0e737e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9" name="Google Shape;599;g2fae0e737e1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1575e96a1fb_0_3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8" name="Google Shape;618;g1575e96a1fb_0_3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4f7d5e8862_0_59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6" name="Google Shape;196;g24f7d5e8862_0_5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f56f65204f_1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1" name="Google Shape;201;g3f56f65204f_1_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4f7d5e8862_0_6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3" name="Google Shape;223;g24f7d5e8862_0_6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rPr>
              <a:t>How easy is it to save money?</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GB">
                <a:solidFill>
                  <a:schemeClr val="dk1"/>
                </a:solidFill>
              </a:rPr>
              <a:t>Sensitivity required: mention that low income means less ability to save</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GB">
                <a:solidFill>
                  <a:schemeClr val="dk1"/>
                </a:solidFill>
              </a:rPr>
              <a:t>Discuss psychology of saving: it’s a habit and can be improved. </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24f7d5e8862_0_6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1" name="Google Shape;231;g24f7d5e8862_0_6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latin typeface="Lato"/>
                <a:ea typeface="Lato"/>
                <a:cs typeface="Lato"/>
                <a:sym typeface="Lato"/>
              </a:rPr>
              <a:t>Teacher instruction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Possible answers and reasons:</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 </a:t>
            </a:r>
            <a:r>
              <a:rPr lang="en-GB">
                <a:latin typeface="Lato"/>
                <a:ea typeface="Lato"/>
                <a:cs typeface="Lato"/>
                <a:sym typeface="Lato"/>
              </a:rPr>
              <a:t>Paying unexpected bills or for emergencies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 Planning special events (e.g. a wedding)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 Planning to purchase big items (e.g. car, house, holiday, etc.)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 Reducing the need to borrow money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 Saving up for retirement when you’re not working anymore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 It feels good to save, and can reduce stress and anxiety around money</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Extended questioning: consider a range of perspectives i.e. differences depending on age</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 Which items are more important?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 Which items need a short term savings plan or a longer term saving plan?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 Which items could you delay buying for a while? Are there any benefits of delaying buying these items?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Challenge question: what is the difference between having a budget and saving?</a:t>
            </a:r>
            <a:endParaRPr>
              <a:solidFill>
                <a:schemeClr val="dk1"/>
              </a:solidFill>
              <a:latin typeface="Lato"/>
              <a:ea typeface="Lato"/>
              <a:cs typeface="Lato"/>
              <a:sym typeface="Lato"/>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4f7d5e8862_0_1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3" name="Google Shape;253;g24f7d5e8862_0_11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Clr>
                <a:schemeClr val="dk1"/>
              </a:buClr>
              <a:buSzPts val="1100"/>
              <a:buChar char="●"/>
            </a:pPr>
            <a:r>
              <a:rPr lang="en-GB">
                <a:solidFill>
                  <a:schemeClr val="dk1"/>
                </a:solidFill>
              </a:rPr>
              <a:t>A strong paragraph gives reasons and examples: emergencies, big purchases like a car or holiday, planned events, or future security.</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GB">
                <a:solidFill>
                  <a:schemeClr val="dk1"/>
                </a:solidFill>
              </a:rPr>
              <a:t>The best answers explain that saving needs differ by age, income and circumstances. A Year 8 pupil and an adult with a family save for very different things.</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f56f65204f_1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6" name="Google Shape;276;g3f56f65204f_1_1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7" name="Shape 7"/>
        <p:cNvGrpSpPr/>
        <p:nvPr/>
      </p:nvGrpSpPr>
      <p:grpSpPr>
        <a:xfrm>
          <a:off x="0" y="0"/>
          <a:ext cx="0" cy="0"/>
          <a:chOff x="0" y="0"/>
          <a:chExt cx="0" cy="0"/>
        </a:xfrm>
      </p:grpSpPr>
      <p:sp>
        <p:nvSpPr>
          <p:cNvPr id="8" name="Google Shape;8;g3f56f65204f_0_5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9" name="Google Shape;9;g3f56f65204f_0_57"/>
          <p:cNvPicPr preferRelativeResize="0"/>
          <p:nvPr/>
        </p:nvPicPr>
        <p:blipFill rotWithShape="1">
          <a:blip r:embed="rId2">
            <a:alphaModFix/>
          </a:blip>
          <a:srcRect b="-5225" l="-1905" r="-1092" t="-5236"/>
          <a:stretch/>
        </p:blipFill>
        <p:spPr>
          <a:xfrm>
            <a:off x="426625" y="302950"/>
            <a:ext cx="2516427" cy="696225"/>
          </a:xfrm>
          <a:prstGeom prst="rect">
            <a:avLst/>
          </a:prstGeom>
          <a:noFill/>
          <a:ln>
            <a:noFill/>
          </a:ln>
        </p:spPr>
      </p:pic>
      <p:pic>
        <p:nvPicPr>
          <p:cNvPr id="10" name="Google Shape;10;g3f56f65204f_0_57"/>
          <p:cNvPicPr preferRelativeResize="0"/>
          <p:nvPr/>
        </p:nvPicPr>
        <p:blipFill rotWithShape="1">
          <a:blip r:embed="rId3">
            <a:alphaModFix/>
          </a:blip>
          <a:srcRect b="-2283" l="-4222" r="-3758" t="-2440"/>
          <a:stretch/>
        </p:blipFill>
        <p:spPr>
          <a:xfrm rot="-5400000">
            <a:off x="7182681" y="321980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32" name="Shape 32"/>
        <p:cNvGrpSpPr/>
        <p:nvPr/>
      </p:nvGrpSpPr>
      <p:grpSpPr>
        <a:xfrm>
          <a:off x="0" y="0"/>
          <a:ext cx="0" cy="0"/>
          <a:chOff x="0" y="0"/>
          <a:chExt cx="0" cy="0"/>
        </a:xfrm>
      </p:grpSpPr>
      <p:sp>
        <p:nvSpPr>
          <p:cNvPr id="33" name="Google Shape;33;g3f56f65204f_0_82"/>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4" name="Google Shape;34;g3f56f65204f_0_82"/>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bg>
      <p:bgPr>
        <a:solidFill>
          <a:schemeClr val="accent1"/>
        </a:solidFill>
      </p:bgPr>
    </p:bg>
    <p:spTree>
      <p:nvGrpSpPr>
        <p:cNvPr id="35" name="Shape 35"/>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2">
  <p:cSld name="TITLE_AND_TWO_COLUMNS_2">
    <p:bg>
      <p:bgPr>
        <a:solidFill>
          <a:schemeClr val="accent1"/>
        </a:solidFill>
      </p:bgPr>
    </p:bg>
    <p:spTree>
      <p:nvGrpSpPr>
        <p:cNvPr id="36" name="Shape 36"/>
        <p:cNvGrpSpPr/>
        <p:nvPr/>
      </p:nvGrpSpPr>
      <p:grpSpPr>
        <a:xfrm>
          <a:off x="0" y="0"/>
          <a:ext cx="0" cy="0"/>
          <a:chOff x="0" y="0"/>
          <a:chExt cx="0" cy="0"/>
        </a:xfrm>
      </p:grpSpPr>
      <p:sp>
        <p:nvSpPr>
          <p:cNvPr id="37" name="Google Shape;37;g3f56f65204f_0_86"/>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8" name="Google Shape;38;g3f56f65204f_0_86"/>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2">
  <p:cSld name="TITLE_2">
    <p:bg>
      <p:bgPr>
        <a:solidFill>
          <a:schemeClr val="accent1"/>
        </a:solidFill>
      </p:bgPr>
    </p:bg>
    <p:spTree>
      <p:nvGrpSpPr>
        <p:cNvPr id="39" name="Shape 39"/>
        <p:cNvGrpSpPr/>
        <p:nvPr/>
      </p:nvGrpSpPr>
      <p:grpSpPr>
        <a:xfrm>
          <a:off x="0" y="0"/>
          <a:ext cx="0" cy="0"/>
          <a:chOff x="0" y="0"/>
          <a:chExt cx="0" cy="0"/>
        </a:xfrm>
      </p:grpSpPr>
      <p:pic>
        <p:nvPicPr>
          <p:cNvPr id="40" name="Google Shape;40;g3f56f65204f_0_89"/>
          <p:cNvPicPr preferRelativeResize="0"/>
          <p:nvPr/>
        </p:nvPicPr>
        <p:blipFill rotWithShape="1">
          <a:blip r:embed="rId2">
            <a:alphaModFix/>
          </a:blip>
          <a:srcRect b="-5225" l="-1905" r="-1092" t="-5236"/>
          <a:stretch/>
        </p:blipFill>
        <p:spPr>
          <a:xfrm>
            <a:off x="426625" y="222564"/>
            <a:ext cx="2516427" cy="696225"/>
          </a:xfrm>
          <a:prstGeom prst="rect">
            <a:avLst/>
          </a:prstGeom>
          <a:noFill/>
          <a:ln>
            <a:noFill/>
          </a:ln>
        </p:spPr>
      </p:pic>
      <p:pic>
        <p:nvPicPr>
          <p:cNvPr id="41" name="Google Shape;41;g3f56f65204f_0_89"/>
          <p:cNvPicPr preferRelativeResize="0"/>
          <p:nvPr/>
        </p:nvPicPr>
        <p:blipFill rotWithShape="1">
          <a:blip r:embed="rId3">
            <a:alphaModFix/>
          </a:blip>
          <a:srcRect b="-2272" l="-4222" r="-3758" t="-2440"/>
          <a:stretch/>
        </p:blipFill>
        <p:spPr>
          <a:xfrm rot="-5400000">
            <a:off x="7184749" y="322734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1">
  <p:cSld name="TITLE_ONLY_1_1_1">
    <p:bg>
      <p:bgPr>
        <a:solidFill>
          <a:srgbClr val="0543B3"/>
        </a:solidFill>
      </p:bgPr>
    </p:bg>
    <p:spTree>
      <p:nvGrpSpPr>
        <p:cNvPr id="42" name="Shape 42"/>
        <p:cNvGrpSpPr/>
        <p:nvPr/>
      </p:nvGrpSpPr>
      <p:grpSpPr>
        <a:xfrm>
          <a:off x="0" y="0"/>
          <a:ext cx="0" cy="0"/>
          <a:chOff x="0" y="0"/>
          <a:chExt cx="0" cy="0"/>
        </a:xfrm>
      </p:grpSpPr>
      <p:pic>
        <p:nvPicPr>
          <p:cNvPr id="43" name="Google Shape;43;g3f56f65204f_0_92"/>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1">
  <p:cSld name="Divider slide 2_1">
    <p:spTree>
      <p:nvGrpSpPr>
        <p:cNvPr id="44" name="Shape 44"/>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2">
  <p:cSld name="Divider/pullout 1">
    <p:spTree>
      <p:nvGrpSpPr>
        <p:cNvPr id="45" name="Shape 45"/>
        <p:cNvGrpSpPr/>
        <p:nvPr/>
      </p:nvGrpSpPr>
      <p:grpSpPr>
        <a:xfrm>
          <a:off x="0" y="0"/>
          <a:ext cx="0" cy="0"/>
          <a:chOff x="0" y="0"/>
          <a:chExt cx="0" cy="0"/>
        </a:xfrm>
      </p:grpSpPr>
      <p:pic>
        <p:nvPicPr>
          <p:cNvPr id="46" name="Google Shape;46;g3f56f65204f_0_95"/>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2">
  <p:cSld name="Divider slide 2 (g3ee785865e0_12_0)">
    <p:bg>
      <p:bgPr>
        <a:solidFill>
          <a:srgbClr val="0543B3"/>
        </a:solidFill>
      </p:bgPr>
    </p:bg>
    <p:spTree>
      <p:nvGrpSpPr>
        <p:cNvPr id="47" name="Shape 47"/>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50" name="Shape 50"/>
        <p:cNvGrpSpPr/>
        <p:nvPr/>
      </p:nvGrpSpPr>
      <p:grpSpPr>
        <a:xfrm>
          <a:off x="0" y="0"/>
          <a:ext cx="0" cy="0"/>
          <a:chOff x="0" y="0"/>
          <a:chExt cx="0" cy="0"/>
        </a:xfrm>
      </p:grpSpPr>
      <p:sp>
        <p:nvSpPr>
          <p:cNvPr id="51" name="Google Shape;51;g2fe0544b212_0_6"/>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2" name="Google Shape;52;g2fe0544b212_0_6"/>
          <p:cNvPicPr preferRelativeResize="0"/>
          <p:nvPr/>
        </p:nvPicPr>
        <p:blipFill rotWithShape="1">
          <a:blip r:embed="rId2">
            <a:alphaModFix/>
          </a:blip>
          <a:srcRect b="-9684" l="-7535" r="-5779" t="-8128"/>
          <a:stretch/>
        </p:blipFill>
        <p:spPr>
          <a:xfrm>
            <a:off x="8055750" y="4325600"/>
            <a:ext cx="835000" cy="643375"/>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53" name="Shape 53"/>
        <p:cNvGrpSpPr/>
        <p:nvPr/>
      </p:nvGrpSpPr>
      <p:grpSpPr>
        <a:xfrm>
          <a:off x="0" y="0"/>
          <a:ext cx="0" cy="0"/>
          <a:chOff x="0" y="0"/>
          <a:chExt cx="0" cy="0"/>
        </a:xfrm>
      </p:grpSpPr>
      <p:pic>
        <p:nvPicPr>
          <p:cNvPr id="54" name="Google Shape;54;g2fe0544b212_0_13"/>
          <p:cNvPicPr preferRelativeResize="0"/>
          <p:nvPr/>
        </p:nvPicPr>
        <p:blipFill rotWithShape="1">
          <a:blip r:embed="rId2">
            <a:alphaModFix/>
          </a:blip>
          <a:srcRect b="-8416" l="-5676" r="-7636" t="-10644"/>
          <a:stretch/>
        </p:blipFill>
        <p:spPr>
          <a:xfrm>
            <a:off x="8069450" y="4311925"/>
            <a:ext cx="835000" cy="6502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11" name="Shape 11"/>
        <p:cNvGrpSpPr/>
        <p:nvPr/>
      </p:nvGrpSpPr>
      <p:grpSpPr>
        <a:xfrm>
          <a:off x="0" y="0"/>
          <a:ext cx="0" cy="0"/>
          <a:chOff x="0" y="0"/>
          <a:chExt cx="0" cy="0"/>
        </a:xfrm>
      </p:grpSpPr>
      <p:sp>
        <p:nvSpPr>
          <p:cNvPr id="12" name="Google Shape;12;g3f56f65204f_0_61"/>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 name="Google Shape;13;g3f56f65204f_0_61"/>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
    <p:bg>
      <p:bgPr>
        <a:solidFill>
          <a:srgbClr val="0543B3"/>
        </a:solidFill>
      </p:bgPr>
    </p:bg>
    <p:spTree>
      <p:nvGrpSpPr>
        <p:cNvPr id="55" name="Shape 55"/>
        <p:cNvGrpSpPr/>
        <p:nvPr/>
      </p:nvGrpSpPr>
      <p:grpSpPr>
        <a:xfrm>
          <a:off x="0" y="0"/>
          <a:ext cx="0" cy="0"/>
          <a:chOff x="0" y="0"/>
          <a:chExt cx="0" cy="0"/>
        </a:xfrm>
      </p:grpSpPr>
      <p:pic>
        <p:nvPicPr>
          <p:cNvPr id="56" name="Google Shape;56;g2fe0544b212_0_15"/>
          <p:cNvPicPr preferRelativeResize="0"/>
          <p:nvPr/>
        </p:nvPicPr>
        <p:blipFill rotWithShape="1">
          <a:blip r:embed="rId2">
            <a:alphaModFix/>
          </a:blip>
          <a:srcRect b="-8416" l="-5676" r="-7636" t="-10644"/>
          <a:stretch/>
        </p:blipFill>
        <p:spPr>
          <a:xfrm>
            <a:off x="8069450" y="4311925"/>
            <a:ext cx="835000" cy="6502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57" name="Shape 57"/>
        <p:cNvGrpSpPr/>
        <p:nvPr/>
      </p:nvGrpSpPr>
      <p:grpSpPr>
        <a:xfrm>
          <a:off x="0" y="0"/>
          <a:ext cx="0" cy="0"/>
          <a:chOff x="0" y="0"/>
          <a:chExt cx="0" cy="0"/>
        </a:xfrm>
      </p:grpSpPr>
      <p:pic>
        <p:nvPicPr>
          <p:cNvPr id="58" name="Google Shape;58;g2fe0544b212_0_21"/>
          <p:cNvPicPr preferRelativeResize="0"/>
          <p:nvPr/>
        </p:nvPicPr>
        <p:blipFill rotWithShape="1">
          <a:blip r:embed="rId2">
            <a:alphaModFix/>
          </a:blip>
          <a:srcRect b="-8416" l="-5676" r="-7636" t="-10644"/>
          <a:stretch/>
        </p:blipFill>
        <p:spPr>
          <a:xfrm>
            <a:off x="8069450" y="4311925"/>
            <a:ext cx="835000" cy="6502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Section slide 1">
    <p:spTree>
      <p:nvGrpSpPr>
        <p:cNvPr id="59" name="Shape 59"/>
        <p:cNvGrpSpPr/>
        <p:nvPr/>
      </p:nvGrpSpPr>
      <p:grpSpPr>
        <a:xfrm>
          <a:off x="0" y="0"/>
          <a:ext cx="0" cy="0"/>
          <a:chOff x="0" y="0"/>
          <a:chExt cx="0" cy="0"/>
        </a:xfrm>
      </p:grpSpPr>
      <p:sp>
        <p:nvSpPr>
          <p:cNvPr id="60" name="Google Shape;60;g2fe0544b212_0_36"/>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1" name="Google Shape;61;g2fe0544b212_0_36"/>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1">
  <p:cSld name="Section slide 1_1">
    <p:spTree>
      <p:nvGrpSpPr>
        <p:cNvPr id="62" name="Shape 62"/>
        <p:cNvGrpSpPr/>
        <p:nvPr/>
      </p:nvGrpSpPr>
      <p:grpSpPr>
        <a:xfrm>
          <a:off x="0" y="0"/>
          <a:ext cx="0" cy="0"/>
          <a:chOff x="0" y="0"/>
          <a:chExt cx="0" cy="0"/>
        </a:xfrm>
      </p:grpSpPr>
      <p:sp>
        <p:nvSpPr>
          <p:cNvPr id="63" name="Google Shape;63;g2fe0544b212_0_39"/>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64" name="Shape 64"/>
        <p:cNvGrpSpPr/>
        <p:nvPr/>
      </p:nvGrpSpPr>
      <p:grpSpPr>
        <a:xfrm>
          <a:off x="0" y="0"/>
          <a:ext cx="0" cy="0"/>
          <a:chOff x="0" y="0"/>
          <a:chExt cx="0" cy="0"/>
        </a:xfrm>
      </p:grpSpPr>
      <p:sp>
        <p:nvSpPr>
          <p:cNvPr id="65" name="Google Shape;65;g2fe0544b212_0_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66" name="Google Shape;66;g2fe0544b212_0_2"/>
          <p:cNvPicPr preferRelativeResize="0"/>
          <p:nvPr/>
        </p:nvPicPr>
        <p:blipFill rotWithShape="1">
          <a:blip r:embed="rId2">
            <a:alphaModFix/>
          </a:blip>
          <a:srcRect b="-5224" l="-1905" r="-1091" t="-5235"/>
          <a:stretch/>
        </p:blipFill>
        <p:spPr>
          <a:xfrm>
            <a:off x="426625" y="302950"/>
            <a:ext cx="2516427" cy="696225"/>
          </a:xfrm>
          <a:prstGeom prst="rect">
            <a:avLst/>
          </a:prstGeom>
          <a:noFill/>
          <a:ln>
            <a:noFill/>
          </a:ln>
        </p:spPr>
      </p:pic>
      <p:pic>
        <p:nvPicPr>
          <p:cNvPr id="67" name="Google Shape;67;g2fe0544b212_0_2"/>
          <p:cNvPicPr preferRelativeResize="0"/>
          <p:nvPr/>
        </p:nvPicPr>
        <p:blipFill rotWithShape="1">
          <a:blip r:embed="rId3">
            <a:alphaModFix/>
          </a:blip>
          <a:srcRect b="-2281" l="-4222" r="-3757" t="-2440"/>
          <a:stretch/>
        </p:blipFill>
        <p:spPr>
          <a:xfrm rot="-5400000">
            <a:off x="7182681" y="321980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p:cSld name="TITLE_ONLY_1_1">
    <p:bg>
      <p:bgPr>
        <a:solidFill>
          <a:srgbClr val="0543B3"/>
        </a:solidFill>
      </p:bgPr>
    </p:bg>
    <p:spTree>
      <p:nvGrpSpPr>
        <p:cNvPr id="68" name="Shape 68"/>
        <p:cNvGrpSpPr/>
        <p:nvPr/>
      </p:nvGrpSpPr>
      <p:grpSpPr>
        <a:xfrm>
          <a:off x="0" y="0"/>
          <a:ext cx="0" cy="0"/>
          <a:chOff x="0" y="0"/>
          <a:chExt cx="0" cy="0"/>
        </a:xfrm>
      </p:grpSpPr>
      <p:pic>
        <p:nvPicPr>
          <p:cNvPr id="69" name="Google Shape;69;g2fe0544b212_0_9"/>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type="titleOnly">
  <p:cSld name="TITLE_ONLY">
    <p:bg>
      <p:bgPr>
        <a:solidFill>
          <a:srgbClr val="262A33"/>
        </a:solidFill>
      </p:bgPr>
    </p:bg>
    <p:spTree>
      <p:nvGrpSpPr>
        <p:cNvPr id="70" name="Shape 70"/>
        <p:cNvGrpSpPr/>
        <p:nvPr/>
      </p:nvGrpSpPr>
      <p:grpSpPr>
        <a:xfrm>
          <a:off x="0" y="0"/>
          <a:ext cx="0" cy="0"/>
          <a:chOff x="0" y="0"/>
          <a:chExt cx="0" cy="0"/>
        </a:xfrm>
      </p:grpSpPr>
      <p:pic>
        <p:nvPicPr>
          <p:cNvPr id="71" name="Google Shape;71;g2fe0544b212_0_11"/>
          <p:cNvPicPr preferRelativeResize="0"/>
          <p:nvPr/>
        </p:nvPicPr>
        <p:blipFill rotWithShape="1">
          <a:blip r:embed="rId2">
            <a:alphaModFix/>
          </a:blip>
          <a:srcRect b="-8416" l="-5676" r="-7636" t="-10644"/>
          <a:stretch/>
        </p:blipFill>
        <p:spPr>
          <a:xfrm>
            <a:off x="8069450" y="4311925"/>
            <a:ext cx="835000" cy="6502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type="secHead">
  <p:cSld name="SECTION_HEADER">
    <p:bg>
      <p:bgPr>
        <a:solidFill>
          <a:srgbClr val="262A33"/>
        </a:solidFill>
      </p:bgPr>
    </p:bg>
    <p:spTree>
      <p:nvGrpSpPr>
        <p:cNvPr id="72" name="Shape 72"/>
        <p:cNvGrpSpPr/>
        <p:nvPr/>
      </p:nvGrpSpPr>
      <p:grpSpPr>
        <a:xfrm>
          <a:off x="0" y="0"/>
          <a:ext cx="0" cy="0"/>
          <a:chOff x="0" y="0"/>
          <a:chExt cx="0" cy="0"/>
        </a:xfrm>
      </p:grpSpPr>
      <p:sp>
        <p:nvSpPr>
          <p:cNvPr id="73" name="Google Shape;73;g2fe0544b212_0_17"/>
          <p:cNvSpPr txBox="1"/>
          <p:nvPr/>
        </p:nvSpPr>
        <p:spPr>
          <a:xfrm>
            <a:off x="388800" y="298800"/>
            <a:ext cx="6785400" cy="7815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400"/>
              <a:buFont typeface="Arial"/>
              <a:buNone/>
            </a:pPr>
            <a:r>
              <a:rPr b="1" i="0" lang="en-GB" sz="2400" u="none" cap="none" strike="noStrike">
                <a:solidFill>
                  <a:srgbClr val="FF8022"/>
                </a:solidFill>
                <a:latin typeface="Lato"/>
                <a:ea typeface="Lato"/>
                <a:cs typeface="Lato"/>
                <a:sym typeface="Lato"/>
              </a:rPr>
              <a:t>Contents</a:t>
            </a:r>
            <a:endParaRPr b="1" i="0" sz="2400" u="none" cap="none" strike="noStrike">
              <a:solidFill>
                <a:srgbClr val="FF8022"/>
              </a:solidFill>
              <a:latin typeface="Lato"/>
              <a:ea typeface="Lato"/>
              <a:cs typeface="Lato"/>
              <a:sym typeface="Lato"/>
            </a:endParaRPr>
          </a:p>
        </p:txBody>
      </p:sp>
      <p:pic>
        <p:nvPicPr>
          <p:cNvPr id="74" name="Google Shape;74;g2fe0544b212_0_17"/>
          <p:cNvPicPr preferRelativeResize="0"/>
          <p:nvPr/>
        </p:nvPicPr>
        <p:blipFill rotWithShape="1">
          <a:blip r:embed="rId2">
            <a:alphaModFix/>
          </a:blip>
          <a:srcRect b="-8416" l="-5676" r="-7636" t="-10644"/>
          <a:stretch/>
        </p:blipFill>
        <p:spPr>
          <a:xfrm>
            <a:off x="8069450" y="4311925"/>
            <a:ext cx="835000" cy="650200"/>
          </a:xfrm>
          <a:prstGeom prst="rect">
            <a:avLst/>
          </a:prstGeom>
          <a:noFill/>
          <a:ln>
            <a:noFill/>
          </a:ln>
        </p:spPr>
      </p:pic>
      <p:sp>
        <p:nvSpPr>
          <p:cNvPr id="75" name="Google Shape;75;g2fe0544b212_0_17"/>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76" name="Shape 76"/>
        <p:cNvGrpSpPr/>
        <p:nvPr/>
      </p:nvGrpSpPr>
      <p:grpSpPr>
        <a:xfrm>
          <a:off x="0" y="0"/>
          <a:ext cx="0" cy="0"/>
          <a:chOff x="0" y="0"/>
          <a:chExt cx="0" cy="0"/>
        </a:xfrm>
      </p:grpSpPr>
      <p:sp>
        <p:nvSpPr>
          <p:cNvPr id="77" name="Google Shape;77;g2fe0544b212_0_23"/>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8" name="Google Shape;78;g2fe0544b212_0_23"/>
          <p:cNvPicPr preferRelativeResize="0"/>
          <p:nvPr/>
        </p:nvPicPr>
        <p:blipFill rotWithShape="1">
          <a:blip r:embed="rId2">
            <a:alphaModFix/>
          </a:blip>
          <a:srcRect b="-9684" l="-7535" r="-5779" t="-8128"/>
          <a:stretch/>
        </p:blipFill>
        <p:spPr>
          <a:xfrm>
            <a:off x="8055750" y="4325600"/>
            <a:ext cx="835000" cy="643375"/>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bg>
      <p:bgPr>
        <a:solidFill>
          <a:schemeClr val="accent1"/>
        </a:solidFill>
      </p:bgPr>
    </p:bg>
    <p:spTree>
      <p:nvGrpSpPr>
        <p:cNvPr id="79" name="Shape 79"/>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p:cSld name="TITLE_ONLY_1_1">
    <p:bg>
      <p:bgPr>
        <a:solidFill>
          <a:srgbClr val="0543B3"/>
        </a:solidFill>
      </p:bgPr>
    </p:bg>
    <p:spTree>
      <p:nvGrpSpPr>
        <p:cNvPr id="14" name="Shape 14"/>
        <p:cNvGrpSpPr/>
        <p:nvPr/>
      </p:nvGrpSpPr>
      <p:grpSpPr>
        <a:xfrm>
          <a:off x="0" y="0"/>
          <a:ext cx="0" cy="0"/>
          <a:chOff x="0" y="0"/>
          <a:chExt cx="0" cy="0"/>
        </a:xfrm>
      </p:grpSpPr>
      <p:pic>
        <p:nvPicPr>
          <p:cNvPr id="15" name="Google Shape;15;g3f56f65204f_0_64"/>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2">
  <p:cSld name="TITLE_AND_TWO_COLUMNS_2">
    <p:bg>
      <p:bgPr>
        <a:solidFill>
          <a:schemeClr val="accent1"/>
        </a:solidFill>
      </p:bgPr>
    </p:bg>
    <p:spTree>
      <p:nvGrpSpPr>
        <p:cNvPr id="80" name="Shape 80"/>
        <p:cNvGrpSpPr/>
        <p:nvPr/>
      </p:nvGrpSpPr>
      <p:grpSpPr>
        <a:xfrm>
          <a:off x="0" y="0"/>
          <a:ext cx="0" cy="0"/>
          <a:chOff x="0" y="0"/>
          <a:chExt cx="0" cy="0"/>
        </a:xfrm>
      </p:grpSpPr>
      <p:sp>
        <p:nvSpPr>
          <p:cNvPr id="81" name="Google Shape;81;g2fe0544b212_0_27"/>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2" name="Google Shape;82;g2fe0544b212_0_27"/>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2">
  <p:cSld name="TITLE_2">
    <p:bg>
      <p:bgPr>
        <a:solidFill>
          <a:schemeClr val="accent1"/>
        </a:solidFill>
      </p:bgPr>
    </p:bg>
    <p:spTree>
      <p:nvGrpSpPr>
        <p:cNvPr id="83" name="Shape 83"/>
        <p:cNvGrpSpPr/>
        <p:nvPr/>
      </p:nvGrpSpPr>
      <p:grpSpPr>
        <a:xfrm>
          <a:off x="0" y="0"/>
          <a:ext cx="0" cy="0"/>
          <a:chOff x="0" y="0"/>
          <a:chExt cx="0" cy="0"/>
        </a:xfrm>
      </p:grpSpPr>
      <p:pic>
        <p:nvPicPr>
          <p:cNvPr id="84" name="Google Shape;84;g2fe0544b212_0_30"/>
          <p:cNvPicPr preferRelativeResize="0"/>
          <p:nvPr/>
        </p:nvPicPr>
        <p:blipFill rotWithShape="1">
          <a:blip r:embed="rId2">
            <a:alphaModFix/>
          </a:blip>
          <a:srcRect b="-5225" l="-1905" r="-1092" t="-5236"/>
          <a:stretch/>
        </p:blipFill>
        <p:spPr>
          <a:xfrm>
            <a:off x="426625" y="222564"/>
            <a:ext cx="2516427" cy="696225"/>
          </a:xfrm>
          <a:prstGeom prst="rect">
            <a:avLst/>
          </a:prstGeom>
          <a:noFill/>
          <a:ln>
            <a:noFill/>
          </a:ln>
        </p:spPr>
      </p:pic>
      <p:pic>
        <p:nvPicPr>
          <p:cNvPr id="85" name="Google Shape;85;g2fe0544b212_0_30"/>
          <p:cNvPicPr preferRelativeResize="0"/>
          <p:nvPr/>
        </p:nvPicPr>
        <p:blipFill rotWithShape="1">
          <a:blip r:embed="rId3">
            <a:alphaModFix/>
          </a:blip>
          <a:srcRect b="-2272" l="-4222" r="-3758" t="-2440"/>
          <a:stretch/>
        </p:blipFill>
        <p:spPr>
          <a:xfrm rot="-5400000">
            <a:off x="7184749" y="322734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1">
  <p:cSld name="TITLE_ONLY_1_1_1">
    <p:bg>
      <p:bgPr>
        <a:solidFill>
          <a:srgbClr val="0543B3"/>
        </a:solidFill>
      </p:bgPr>
    </p:bg>
    <p:spTree>
      <p:nvGrpSpPr>
        <p:cNvPr id="86" name="Shape 86"/>
        <p:cNvGrpSpPr/>
        <p:nvPr/>
      </p:nvGrpSpPr>
      <p:grpSpPr>
        <a:xfrm>
          <a:off x="0" y="0"/>
          <a:ext cx="0" cy="0"/>
          <a:chOff x="0" y="0"/>
          <a:chExt cx="0" cy="0"/>
        </a:xfrm>
      </p:grpSpPr>
      <p:pic>
        <p:nvPicPr>
          <p:cNvPr id="87" name="Google Shape;87;g2fe0544b212_0_33"/>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1">
  <p:cSld name="Divider slide 2_1">
    <p:spTree>
      <p:nvGrpSpPr>
        <p:cNvPr id="88" name="Shape 88"/>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2">
  <p:cSld name="Divider/pullout 1">
    <p:bg>
      <p:bgPr>
        <a:solidFill>
          <a:srgbClr val="0543B3"/>
        </a:solidFill>
      </p:bgPr>
    </p:bg>
    <p:spTree>
      <p:nvGrpSpPr>
        <p:cNvPr id="89" name="Shape 89"/>
        <p:cNvGrpSpPr/>
        <p:nvPr/>
      </p:nvGrpSpPr>
      <p:grpSpPr>
        <a:xfrm>
          <a:off x="0" y="0"/>
          <a:ext cx="0" cy="0"/>
          <a:chOff x="0" y="0"/>
          <a:chExt cx="0" cy="0"/>
        </a:xfrm>
      </p:grpSpPr>
      <p:pic>
        <p:nvPicPr>
          <p:cNvPr id="90" name="Google Shape;90;g2fe0544b212_0_41"/>
          <p:cNvPicPr preferRelativeResize="0"/>
          <p:nvPr/>
        </p:nvPicPr>
        <p:blipFill rotWithShape="1">
          <a:blip r:embed="rId2">
            <a:alphaModFix/>
          </a:blip>
          <a:srcRect b="0" l="0" r="0" t="0"/>
          <a:stretch/>
        </p:blipFill>
        <p:spPr>
          <a:xfrm>
            <a:off x="8052064" y="4271278"/>
            <a:ext cx="793551" cy="585406"/>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1">
  <p:cSld name="Section slide 1_1">
    <p:spTree>
      <p:nvGrpSpPr>
        <p:cNvPr id="92" name="Shape 92"/>
        <p:cNvGrpSpPr/>
        <p:nvPr/>
      </p:nvGrpSpPr>
      <p:grpSpPr>
        <a:xfrm>
          <a:off x="0" y="0"/>
          <a:ext cx="0" cy="0"/>
          <a:chOff x="0" y="0"/>
          <a:chExt cx="0" cy="0"/>
        </a:xfrm>
      </p:grpSpPr>
      <p:sp>
        <p:nvSpPr>
          <p:cNvPr id="93" name="Google Shape;93;g3f56f65204f_1_137"/>
          <p:cNvSpPr/>
          <p:nvPr/>
        </p:nvSpPr>
        <p:spPr>
          <a:xfrm>
            <a:off x="0" y="0"/>
            <a:ext cx="9144000" cy="1373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94" name="Shape 94"/>
        <p:cNvGrpSpPr/>
        <p:nvPr/>
      </p:nvGrpSpPr>
      <p:grpSpPr>
        <a:xfrm>
          <a:off x="0" y="0"/>
          <a:ext cx="0" cy="0"/>
          <a:chOff x="0" y="0"/>
          <a:chExt cx="0" cy="0"/>
        </a:xfrm>
      </p:grpSpPr>
      <p:sp>
        <p:nvSpPr>
          <p:cNvPr id="95" name="Google Shape;95;g3f56f65204f_1_10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96" name="Google Shape;96;g3f56f65204f_1_100"/>
          <p:cNvPicPr preferRelativeResize="0"/>
          <p:nvPr/>
        </p:nvPicPr>
        <p:blipFill rotWithShape="1">
          <a:blip r:embed="rId2">
            <a:alphaModFix/>
          </a:blip>
          <a:srcRect b="-5225" l="-1905" r="-1092" t="-5236"/>
          <a:stretch/>
        </p:blipFill>
        <p:spPr>
          <a:xfrm>
            <a:off x="426625" y="302950"/>
            <a:ext cx="2516427" cy="696225"/>
          </a:xfrm>
          <a:prstGeom prst="rect">
            <a:avLst/>
          </a:prstGeom>
          <a:noFill/>
          <a:ln>
            <a:noFill/>
          </a:ln>
        </p:spPr>
      </p:pic>
      <p:pic>
        <p:nvPicPr>
          <p:cNvPr id="97" name="Google Shape;97;g3f56f65204f_1_100"/>
          <p:cNvPicPr preferRelativeResize="0"/>
          <p:nvPr/>
        </p:nvPicPr>
        <p:blipFill rotWithShape="1">
          <a:blip r:embed="rId3">
            <a:alphaModFix/>
          </a:blip>
          <a:srcRect b="-2283" l="-4222" r="-3758" t="-2440"/>
          <a:stretch/>
        </p:blipFill>
        <p:spPr>
          <a:xfrm rot="-5400000">
            <a:off x="7182681" y="321980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98" name="Shape 98"/>
        <p:cNvGrpSpPr/>
        <p:nvPr/>
      </p:nvGrpSpPr>
      <p:grpSpPr>
        <a:xfrm>
          <a:off x="0" y="0"/>
          <a:ext cx="0" cy="0"/>
          <a:chOff x="0" y="0"/>
          <a:chExt cx="0" cy="0"/>
        </a:xfrm>
      </p:grpSpPr>
      <p:sp>
        <p:nvSpPr>
          <p:cNvPr id="99" name="Google Shape;99;g3f56f65204f_1_104"/>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0" name="Google Shape;100;g3f56f65204f_1_104"/>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p:cSld name="TITLE_ONLY_1_1">
    <p:bg>
      <p:bgPr>
        <a:solidFill>
          <a:srgbClr val="0543B3"/>
        </a:solidFill>
      </p:bgPr>
    </p:bg>
    <p:spTree>
      <p:nvGrpSpPr>
        <p:cNvPr id="101" name="Shape 101"/>
        <p:cNvGrpSpPr/>
        <p:nvPr/>
      </p:nvGrpSpPr>
      <p:grpSpPr>
        <a:xfrm>
          <a:off x="0" y="0"/>
          <a:ext cx="0" cy="0"/>
          <a:chOff x="0" y="0"/>
          <a:chExt cx="0" cy="0"/>
        </a:xfrm>
      </p:grpSpPr>
      <p:pic>
        <p:nvPicPr>
          <p:cNvPr id="102" name="Google Shape;102;g3f56f65204f_1_107"/>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type="titleOnly">
  <p:cSld name="TITLE_ONLY">
    <p:bg>
      <p:bgPr>
        <a:solidFill>
          <a:srgbClr val="262A33"/>
        </a:solidFill>
      </p:bgPr>
    </p:bg>
    <p:spTree>
      <p:nvGrpSpPr>
        <p:cNvPr id="103" name="Shape 103"/>
        <p:cNvGrpSpPr/>
        <p:nvPr/>
      </p:nvGrpSpPr>
      <p:grpSpPr>
        <a:xfrm>
          <a:off x="0" y="0"/>
          <a:ext cx="0" cy="0"/>
          <a:chOff x="0" y="0"/>
          <a:chExt cx="0" cy="0"/>
        </a:xfrm>
      </p:grpSpPr>
      <p:pic>
        <p:nvPicPr>
          <p:cNvPr id="104" name="Google Shape;104;g3f56f65204f_1_109"/>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type="titleOnly">
  <p:cSld name="TITLE_ONLY">
    <p:bg>
      <p:bgPr>
        <a:solidFill>
          <a:srgbClr val="262A33"/>
        </a:solidFill>
      </p:bgPr>
    </p:bg>
    <p:spTree>
      <p:nvGrpSpPr>
        <p:cNvPr id="16" name="Shape 16"/>
        <p:cNvGrpSpPr/>
        <p:nvPr/>
      </p:nvGrpSpPr>
      <p:grpSpPr>
        <a:xfrm>
          <a:off x="0" y="0"/>
          <a:ext cx="0" cy="0"/>
          <a:chOff x="0" y="0"/>
          <a:chExt cx="0" cy="0"/>
        </a:xfrm>
      </p:grpSpPr>
      <p:pic>
        <p:nvPicPr>
          <p:cNvPr id="17" name="Google Shape;17;g3f56f65204f_0_66"/>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105" name="Shape 105"/>
        <p:cNvGrpSpPr/>
        <p:nvPr/>
      </p:nvGrpSpPr>
      <p:grpSpPr>
        <a:xfrm>
          <a:off x="0" y="0"/>
          <a:ext cx="0" cy="0"/>
          <a:chOff x="0" y="0"/>
          <a:chExt cx="0" cy="0"/>
        </a:xfrm>
      </p:grpSpPr>
      <p:pic>
        <p:nvPicPr>
          <p:cNvPr id="106" name="Google Shape;106;g3f56f65204f_1_111"/>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
    <p:bg>
      <p:bgPr>
        <a:solidFill>
          <a:srgbClr val="0543B3"/>
        </a:solidFill>
      </p:bgPr>
    </p:bg>
    <p:spTree>
      <p:nvGrpSpPr>
        <p:cNvPr id="107" name="Shape 107"/>
        <p:cNvGrpSpPr/>
        <p:nvPr/>
      </p:nvGrpSpPr>
      <p:grpSpPr>
        <a:xfrm>
          <a:off x="0" y="0"/>
          <a:ext cx="0" cy="0"/>
          <a:chOff x="0" y="0"/>
          <a:chExt cx="0" cy="0"/>
        </a:xfrm>
      </p:grpSpPr>
      <p:pic>
        <p:nvPicPr>
          <p:cNvPr id="108" name="Google Shape;108;g3f56f65204f_1_113"/>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type="secHead">
  <p:cSld name="SECTION_HEADER">
    <p:bg>
      <p:bgPr>
        <a:solidFill>
          <a:srgbClr val="262A33"/>
        </a:solidFill>
      </p:bgPr>
    </p:bg>
    <p:spTree>
      <p:nvGrpSpPr>
        <p:cNvPr id="109" name="Shape 109"/>
        <p:cNvGrpSpPr/>
        <p:nvPr/>
      </p:nvGrpSpPr>
      <p:grpSpPr>
        <a:xfrm>
          <a:off x="0" y="0"/>
          <a:ext cx="0" cy="0"/>
          <a:chOff x="0" y="0"/>
          <a:chExt cx="0" cy="0"/>
        </a:xfrm>
      </p:grpSpPr>
      <p:sp>
        <p:nvSpPr>
          <p:cNvPr id="110" name="Google Shape;110;g3f56f65204f_1_115"/>
          <p:cNvSpPr txBox="1"/>
          <p:nvPr/>
        </p:nvSpPr>
        <p:spPr>
          <a:xfrm>
            <a:off x="388800" y="298800"/>
            <a:ext cx="6785400" cy="7815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400"/>
              <a:buFont typeface="Arial"/>
              <a:buNone/>
            </a:pPr>
            <a:r>
              <a:rPr b="1" i="0" lang="en-GB" sz="2400" u="none" cap="none" strike="noStrike">
                <a:solidFill>
                  <a:srgbClr val="FF8022"/>
                </a:solidFill>
                <a:latin typeface="Lato"/>
                <a:ea typeface="Lato"/>
                <a:cs typeface="Lato"/>
                <a:sym typeface="Lato"/>
              </a:rPr>
              <a:t>Contents</a:t>
            </a:r>
            <a:endParaRPr b="1" i="0" sz="2400" u="none" cap="none" strike="noStrike">
              <a:solidFill>
                <a:srgbClr val="FF8022"/>
              </a:solidFill>
              <a:latin typeface="Lato"/>
              <a:ea typeface="Lato"/>
              <a:cs typeface="Lato"/>
              <a:sym typeface="Lato"/>
            </a:endParaRPr>
          </a:p>
        </p:txBody>
      </p:sp>
      <p:pic>
        <p:nvPicPr>
          <p:cNvPr id="111" name="Google Shape;111;g3f56f65204f_1_115"/>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
        <p:nvSpPr>
          <p:cNvPr id="112" name="Google Shape;112;g3f56f65204f_1_115"/>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113" name="Shape 113"/>
        <p:cNvGrpSpPr/>
        <p:nvPr/>
      </p:nvGrpSpPr>
      <p:grpSpPr>
        <a:xfrm>
          <a:off x="0" y="0"/>
          <a:ext cx="0" cy="0"/>
          <a:chOff x="0" y="0"/>
          <a:chExt cx="0" cy="0"/>
        </a:xfrm>
      </p:grpSpPr>
      <p:pic>
        <p:nvPicPr>
          <p:cNvPr id="114" name="Google Shape;114;g3f56f65204f_1_119"/>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115" name="Shape 115"/>
        <p:cNvGrpSpPr/>
        <p:nvPr/>
      </p:nvGrpSpPr>
      <p:grpSpPr>
        <a:xfrm>
          <a:off x="0" y="0"/>
          <a:ext cx="0" cy="0"/>
          <a:chOff x="0" y="0"/>
          <a:chExt cx="0" cy="0"/>
        </a:xfrm>
      </p:grpSpPr>
      <p:sp>
        <p:nvSpPr>
          <p:cNvPr id="116" name="Google Shape;116;g3f56f65204f_1_121"/>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7" name="Google Shape;117;g3f56f65204f_1_121"/>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bg>
      <p:bgPr>
        <a:solidFill>
          <a:schemeClr val="accent1"/>
        </a:solidFill>
      </p:bgPr>
    </p:bg>
    <p:spTree>
      <p:nvGrpSpPr>
        <p:cNvPr id="118" name="Shape 118"/>
        <p:cNvGrpSpPr/>
        <p:nvPr/>
      </p:nvGrpSpPr>
      <p:grpSpPr>
        <a:xfrm>
          <a:off x="0" y="0"/>
          <a:ext cx="0" cy="0"/>
          <a:chOff x="0" y="0"/>
          <a:chExt cx="0" cy="0"/>
        </a:xfrm>
      </p:grpSpPr>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2">
  <p:cSld name="TITLE_AND_TWO_COLUMNS_2">
    <p:bg>
      <p:bgPr>
        <a:solidFill>
          <a:schemeClr val="accent1"/>
        </a:solidFill>
      </p:bgPr>
    </p:bg>
    <p:spTree>
      <p:nvGrpSpPr>
        <p:cNvPr id="119" name="Shape 119"/>
        <p:cNvGrpSpPr/>
        <p:nvPr/>
      </p:nvGrpSpPr>
      <p:grpSpPr>
        <a:xfrm>
          <a:off x="0" y="0"/>
          <a:ext cx="0" cy="0"/>
          <a:chOff x="0" y="0"/>
          <a:chExt cx="0" cy="0"/>
        </a:xfrm>
      </p:grpSpPr>
      <p:sp>
        <p:nvSpPr>
          <p:cNvPr id="120" name="Google Shape;120;g3f56f65204f_1_125"/>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1" name="Google Shape;121;g3f56f65204f_1_125"/>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2">
  <p:cSld name="TITLE_2">
    <p:bg>
      <p:bgPr>
        <a:solidFill>
          <a:schemeClr val="accent1"/>
        </a:solidFill>
      </p:bgPr>
    </p:bg>
    <p:spTree>
      <p:nvGrpSpPr>
        <p:cNvPr id="122" name="Shape 122"/>
        <p:cNvGrpSpPr/>
        <p:nvPr/>
      </p:nvGrpSpPr>
      <p:grpSpPr>
        <a:xfrm>
          <a:off x="0" y="0"/>
          <a:ext cx="0" cy="0"/>
          <a:chOff x="0" y="0"/>
          <a:chExt cx="0" cy="0"/>
        </a:xfrm>
      </p:grpSpPr>
      <p:pic>
        <p:nvPicPr>
          <p:cNvPr id="123" name="Google Shape;123;g3f56f65204f_1_128"/>
          <p:cNvPicPr preferRelativeResize="0"/>
          <p:nvPr/>
        </p:nvPicPr>
        <p:blipFill rotWithShape="1">
          <a:blip r:embed="rId2">
            <a:alphaModFix/>
          </a:blip>
          <a:srcRect b="-5225" l="-1905" r="-1092" t="-5236"/>
          <a:stretch/>
        </p:blipFill>
        <p:spPr>
          <a:xfrm>
            <a:off x="426625" y="222564"/>
            <a:ext cx="2516427" cy="696225"/>
          </a:xfrm>
          <a:prstGeom prst="rect">
            <a:avLst/>
          </a:prstGeom>
          <a:noFill/>
          <a:ln>
            <a:noFill/>
          </a:ln>
        </p:spPr>
      </p:pic>
      <p:pic>
        <p:nvPicPr>
          <p:cNvPr id="124" name="Google Shape;124;g3f56f65204f_1_128"/>
          <p:cNvPicPr preferRelativeResize="0"/>
          <p:nvPr/>
        </p:nvPicPr>
        <p:blipFill rotWithShape="1">
          <a:blip r:embed="rId3">
            <a:alphaModFix/>
          </a:blip>
          <a:srcRect b="-2272" l="-4222" r="-3758" t="-2440"/>
          <a:stretch/>
        </p:blipFill>
        <p:spPr>
          <a:xfrm rot="-5400000">
            <a:off x="7184749" y="322734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1">
  <p:cSld name="TITLE_ONLY_1_1_1">
    <p:bg>
      <p:bgPr>
        <a:solidFill>
          <a:srgbClr val="0543B3"/>
        </a:solidFill>
      </p:bgPr>
    </p:bg>
    <p:spTree>
      <p:nvGrpSpPr>
        <p:cNvPr id="125" name="Shape 125"/>
        <p:cNvGrpSpPr/>
        <p:nvPr/>
      </p:nvGrpSpPr>
      <p:grpSpPr>
        <a:xfrm>
          <a:off x="0" y="0"/>
          <a:ext cx="0" cy="0"/>
          <a:chOff x="0" y="0"/>
          <a:chExt cx="0" cy="0"/>
        </a:xfrm>
      </p:grpSpPr>
      <p:pic>
        <p:nvPicPr>
          <p:cNvPr id="126" name="Google Shape;126;g3f56f65204f_1_131"/>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1">
  <p:cSld name="Divider slide 2_1">
    <p:spTree>
      <p:nvGrpSpPr>
        <p:cNvPr id="127" name="Shape 127"/>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2">
  <p:cSld name="TITLE_ONLY_2">
    <p:bg>
      <p:bgPr>
        <a:solidFill>
          <a:srgbClr val="262A33"/>
        </a:solidFill>
      </p:bgPr>
    </p:bg>
    <p:spTree>
      <p:nvGrpSpPr>
        <p:cNvPr id="18" name="Shape 18"/>
        <p:cNvGrpSpPr/>
        <p:nvPr/>
      </p:nvGrpSpPr>
      <p:grpSpPr>
        <a:xfrm>
          <a:off x="0" y="0"/>
          <a:ext cx="0" cy="0"/>
          <a:chOff x="0" y="0"/>
          <a:chExt cx="0" cy="0"/>
        </a:xfrm>
      </p:grpSpPr>
      <p:pic>
        <p:nvPicPr>
          <p:cNvPr id="19" name="Google Shape;19;g3f56f65204f_0_68"/>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
        <p:nvSpPr>
          <p:cNvPr id="20" name="Google Shape;20;g3f56f65204f_0_68"/>
          <p:cNvSpPr txBox="1"/>
          <p:nvPr/>
        </p:nvSpPr>
        <p:spPr>
          <a:xfrm>
            <a:off x="360375" y="270375"/>
            <a:ext cx="8031000" cy="781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1" i="0" lang="en-GB" sz="2900" u="none" cap="none" strike="noStrike">
                <a:solidFill>
                  <a:srgbClr val="FF8022"/>
                </a:solidFill>
                <a:latin typeface="Lato"/>
                <a:ea typeface="Lato"/>
                <a:cs typeface="Lato"/>
                <a:sym typeface="Lato"/>
              </a:rPr>
              <a:t>Having a respectful learning environment</a:t>
            </a:r>
            <a:endParaRPr b="1" i="0" sz="2900" u="none" cap="none" strike="noStrike">
              <a:solidFill>
                <a:srgbClr val="FF8022"/>
              </a:solidFill>
              <a:latin typeface="Lato"/>
              <a:ea typeface="Lato"/>
              <a:cs typeface="Lato"/>
              <a:sym typeface="Lato"/>
            </a:endParaRPr>
          </a:p>
        </p:txBody>
      </p:sp>
      <p:sp>
        <p:nvSpPr>
          <p:cNvPr id="21" name="Google Shape;21;g3f56f65204f_0_68"/>
          <p:cNvSpPr txBox="1"/>
          <p:nvPr/>
        </p:nvSpPr>
        <p:spPr>
          <a:xfrm>
            <a:off x="324100" y="1254075"/>
            <a:ext cx="7638000" cy="19086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listen to each other respectfully</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avoid making judgements or assumptions about others</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comment on what has been said, not the person who has said it</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won’t put anyone on the spot and we have the right to pass</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not share personal stories or ask personal questions</a:t>
            </a:r>
            <a:endParaRPr b="1" i="0" sz="1600" u="none" cap="none" strike="noStrike">
              <a:solidFill>
                <a:schemeClr val="lt1"/>
              </a:solidFill>
              <a:latin typeface="Lato"/>
              <a:ea typeface="Lato"/>
              <a:cs typeface="Lato"/>
              <a:sym typeface="Lato"/>
            </a:endParaRPr>
          </a:p>
        </p:txBody>
      </p:sp>
      <p:sp>
        <p:nvSpPr>
          <p:cNvPr id="22" name="Google Shape;22;g3f56f65204f_0_68"/>
          <p:cNvSpPr txBox="1"/>
          <p:nvPr/>
        </p:nvSpPr>
        <p:spPr>
          <a:xfrm>
            <a:off x="418625" y="3452475"/>
            <a:ext cx="8242200" cy="677100"/>
          </a:xfrm>
          <a:prstGeom prst="rect">
            <a:avLst/>
          </a:prstGeom>
          <a:noFill/>
          <a:ln cap="flat" cmpd="sng" w="28575">
            <a:solidFill>
              <a:srgbClr val="FF802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If there is a question that you do not wish to ask aloud, you can write it on a post-it note which will be collected throughout the session and answered at the end</a:t>
            </a:r>
            <a:endParaRPr b="1" i="0" sz="1600" u="none" cap="none" strike="noStrike">
              <a:solidFill>
                <a:schemeClr val="lt1"/>
              </a:solidFill>
              <a:latin typeface="Lato"/>
              <a:ea typeface="Lato"/>
              <a:cs typeface="Lato"/>
              <a:sym typeface="Lato"/>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Section slide 1">
    <p:spTree>
      <p:nvGrpSpPr>
        <p:cNvPr id="128" name="Shape 128"/>
        <p:cNvGrpSpPr/>
        <p:nvPr/>
      </p:nvGrpSpPr>
      <p:grpSpPr>
        <a:xfrm>
          <a:off x="0" y="0"/>
          <a:ext cx="0" cy="0"/>
          <a:chOff x="0" y="0"/>
          <a:chExt cx="0" cy="0"/>
        </a:xfrm>
      </p:grpSpPr>
      <p:sp>
        <p:nvSpPr>
          <p:cNvPr id="129" name="Google Shape;129;g3f56f65204f_1_134"/>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0" name="Google Shape;130;g3f56f65204f_1_134"/>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2">
  <p:cSld name="Divider/pullout 1">
    <p:bg>
      <p:bgPr>
        <a:solidFill>
          <a:srgbClr val="0543B3"/>
        </a:solidFill>
      </p:bgPr>
    </p:bg>
    <p:spTree>
      <p:nvGrpSpPr>
        <p:cNvPr id="131" name="Shape 131"/>
        <p:cNvGrpSpPr/>
        <p:nvPr/>
      </p:nvGrpSpPr>
      <p:grpSpPr>
        <a:xfrm>
          <a:off x="0" y="0"/>
          <a:ext cx="0" cy="0"/>
          <a:chOff x="0" y="0"/>
          <a:chExt cx="0" cy="0"/>
        </a:xfrm>
      </p:grpSpPr>
      <p:pic>
        <p:nvPicPr>
          <p:cNvPr id="132" name="Google Shape;132;g3f56f65204f_1_139"/>
          <p:cNvPicPr preferRelativeResize="0"/>
          <p:nvPr/>
        </p:nvPicPr>
        <p:blipFill rotWithShape="1">
          <a:blip r:embed="rId2">
            <a:alphaModFix/>
          </a:blip>
          <a:srcRect b="0" l="0" r="0" t="0"/>
          <a:stretch/>
        </p:blipFill>
        <p:spPr>
          <a:xfrm>
            <a:off x="8052064" y="4271278"/>
            <a:ext cx="793551" cy="585406"/>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134" name="Shape 134"/>
        <p:cNvGrpSpPr/>
        <p:nvPr/>
      </p:nvGrpSpPr>
      <p:grpSpPr>
        <a:xfrm>
          <a:off x="0" y="0"/>
          <a:ext cx="0" cy="0"/>
          <a:chOff x="0" y="0"/>
          <a:chExt cx="0" cy="0"/>
        </a:xfrm>
      </p:grpSpPr>
      <p:sp>
        <p:nvSpPr>
          <p:cNvPr id="135" name="Google Shape;135;g3f73e509721_0_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136" name="Google Shape;136;g3f73e509721_0_5"/>
          <p:cNvPicPr preferRelativeResize="0"/>
          <p:nvPr/>
        </p:nvPicPr>
        <p:blipFill rotWithShape="1">
          <a:blip r:embed="rId2">
            <a:alphaModFix/>
          </a:blip>
          <a:srcRect b="-5224" l="-1905" r="-1091" t="-5235"/>
          <a:stretch/>
        </p:blipFill>
        <p:spPr>
          <a:xfrm>
            <a:off x="426625" y="302950"/>
            <a:ext cx="2516427" cy="696225"/>
          </a:xfrm>
          <a:prstGeom prst="rect">
            <a:avLst/>
          </a:prstGeom>
          <a:noFill/>
          <a:ln>
            <a:noFill/>
          </a:ln>
        </p:spPr>
      </p:pic>
      <p:pic>
        <p:nvPicPr>
          <p:cNvPr id="137" name="Google Shape;137;g3f73e509721_0_5"/>
          <p:cNvPicPr preferRelativeResize="0"/>
          <p:nvPr/>
        </p:nvPicPr>
        <p:blipFill rotWithShape="1">
          <a:blip r:embed="rId3">
            <a:alphaModFix/>
          </a:blip>
          <a:srcRect b="-2281" l="-4222" r="-3757" t="-2440"/>
          <a:stretch/>
        </p:blipFill>
        <p:spPr>
          <a:xfrm rot="-5400000">
            <a:off x="7182681" y="321980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138" name="Shape 138"/>
        <p:cNvGrpSpPr/>
        <p:nvPr/>
      </p:nvGrpSpPr>
      <p:grpSpPr>
        <a:xfrm>
          <a:off x="0" y="0"/>
          <a:ext cx="0" cy="0"/>
          <a:chOff x="0" y="0"/>
          <a:chExt cx="0" cy="0"/>
        </a:xfrm>
      </p:grpSpPr>
      <p:pic>
        <p:nvPicPr>
          <p:cNvPr id="139" name="Google Shape;139;g3f73e509721_0_9"/>
          <p:cNvPicPr preferRelativeResize="0"/>
          <p:nvPr/>
        </p:nvPicPr>
        <p:blipFill rotWithShape="1">
          <a:blip r:embed="rId2">
            <a:alphaModFix/>
          </a:blip>
          <a:srcRect b="-8416" l="-5676" r="-7636" t="-10644"/>
          <a:stretch/>
        </p:blipFill>
        <p:spPr>
          <a:xfrm>
            <a:off x="8069450" y="4311925"/>
            <a:ext cx="835000" cy="65020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type="titleOnly">
  <p:cSld name="TITLE_ONLY">
    <p:bg>
      <p:bgPr>
        <a:solidFill>
          <a:srgbClr val="262A33"/>
        </a:solidFill>
      </p:bgPr>
    </p:bg>
    <p:spTree>
      <p:nvGrpSpPr>
        <p:cNvPr id="140" name="Shape 140"/>
        <p:cNvGrpSpPr/>
        <p:nvPr/>
      </p:nvGrpSpPr>
      <p:grpSpPr>
        <a:xfrm>
          <a:off x="0" y="0"/>
          <a:ext cx="0" cy="0"/>
          <a:chOff x="0" y="0"/>
          <a:chExt cx="0" cy="0"/>
        </a:xfrm>
      </p:grpSpPr>
      <p:pic>
        <p:nvPicPr>
          <p:cNvPr id="141" name="Google Shape;141;g3f73e509721_0_11"/>
          <p:cNvPicPr preferRelativeResize="0"/>
          <p:nvPr/>
        </p:nvPicPr>
        <p:blipFill rotWithShape="1">
          <a:blip r:embed="rId2">
            <a:alphaModFix/>
          </a:blip>
          <a:srcRect b="-8416" l="-5676" r="-7636" t="-10644"/>
          <a:stretch/>
        </p:blipFill>
        <p:spPr>
          <a:xfrm>
            <a:off x="8069450" y="4311925"/>
            <a:ext cx="835000" cy="650200"/>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Section slide 1">
    <p:spTree>
      <p:nvGrpSpPr>
        <p:cNvPr id="142" name="Shape 142"/>
        <p:cNvGrpSpPr/>
        <p:nvPr/>
      </p:nvGrpSpPr>
      <p:grpSpPr>
        <a:xfrm>
          <a:off x="0" y="0"/>
          <a:ext cx="0" cy="0"/>
          <a:chOff x="0" y="0"/>
          <a:chExt cx="0" cy="0"/>
        </a:xfrm>
      </p:grpSpPr>
      <p:sp>
        <p:nvSpPr>
          <p:cNvPr id="143" name="Google Shape;143;g3f73e509721_0_13"/>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4" name="Google Shape;144;g3f73e509721_0_13"/>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1">
  <p:cSld name="Section slide 1_1">
    <p:spTree>
      <p:nvGrpSpPr>
        <p:cNvPr id="145" name="Shape 145"/>
        <p:cNvGrpSpPr/>
        <p:nvPr/>
      </p:nvGrpSpPr>
      <p:grpSpPr>
        <a:xfrm>
          <a:off x="0" y="0"/>
          <a:ext cx="0" cy="0"/>
          <a:chOff x="0" y="0"/>
          <a:chExt cx="0" cy="0"/>
        </a:xfrm>
      </p:grpSpPr>
      <p:sp>
        <p:nvSpPr>
          <p:cNvPr id="146" name="Google Shape;146;g3f73e509721_0_16"/>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147" name="Shape 147"/>
        <p:cNvGrpSpPr/>
        <p:nvPr/>
      </p:nvGrpSpPr>
      <p:grpSpPr>
        <a:xfrm>
          <a:off x="0" y="0"/>
          <a:ext cx="0" cy="0"/>
          <a:chOff x="0" y="0"/>
          <a:chExt cx="0" cy="0"/>
        </a:xfrm>
      </p:grpSpPr>
      <p:sp>
        <p:nvSpPr>
          <p:cNvPr id="148" name="Google Shape;148;g3f73e509721_0_18"/>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9" name="Google Shape;149;g3f73e509721_0_18"/>
          <p:cNvPicPr preferRelativeResize="0"/>
          <p:nvPr/>
        </p:nvPicPr>
        <p:blipFill rotWithShape="1">
          <a:blip r:embed="rId2">
            <a:alphaModFix/>
          </a:blip>
          <a:srcRect b="-9684" l="-7535" r="-5779" t="-8128"/>
          <a:stretch/>
        </p:blipFill>
        <p:spPr>
          <a:xfrm>
            <a:off x="8055750" y="4325600"/>
            <a:ext cx="835000" cy="643375"/>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
    <p:bg>
      <p:bgPr>
        <a:solidFill>
          <a:srgbClr val="0543B3"/>
        </a:solidFill>
      </p:bgPr>
    </p:bg>
    <p:spTree>
      <p:nvGrpSpPr>
        <p:cNvPr id="150" name="Shape 150"/>
        <p:cNvGrpSpPr/>
        <p:nvPr/>
      </p:nvGrpSpPr>
      <p:grpSpPr>
        <a:xfrm>
          <a:off x="0" y="0"/>
          <a:ext cx="0" cy="0"/>
          <a:chOff x="0" y="0"/>
          <a:chExt cx="0" cy="0"/>
        </a:xfrm>
      </p:grpSpPr>
      <p:pic>
        <p:nvPicPr>
          <p:cNvPr id="151" name="Google Shape;151;g3f73e509721_0_21"/>
          <p:cNvPicPr preferRelativeResize="0"/>
          <p:nvPr/>
        </p:nvPicPr>
        <p:blipFill rotWithShape="1">
          <a:blip r:embed="rId2">
            <a:alphaModFix/>
          </a:blip>
          <a:srcRect b="-8416" l="-5676" r="-7636" t="-10644"/>
          <a:stretch/>
        </p:blipFill>
        <p:spPr>
          <a:xfrm>
            <a:off x="8069450" y="4311925"/>
            <a:ext cx="835000" cy="65020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p:cSld name="TITLE_ONLY_1_1">
    <p:bg>
      <p:bgPr>
        <a:solidFill>
          <a:srgbClr val="0543B3"/>
        </a:solidFill>
      </p:bgPr>
    </p:bg>
    <p:spTree>
      <p:nvGrpSpPr>
        <p:cNvPr id="152" name="Shape 152"/>
        <p:cNvGrpSpPr/>
        <p:nvPr/>
      </p:nvGrpSpPr>
      <p:grpSpPr>
        <a:xfrm>
          <a:off x="0" y="0"/>
          <a:ext cx="0" cy="0"/>
          <a:chOff x="0" y="0"/>
          <a:chExt cx="0" cy="0"/>
        </a:xfrm>
      </p:grpSpPr>
      <p:pic>
        <p:nvPicPr>
          <p:cNvPr id="153" name="Google Shape;153;g3f73e509721_0_23"/>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23" name="Shape 23"/>
        <p:cNvGrpSpPr/>
        <p:nvPr/>
      </p:nvGrpSpPr>
      <p:grpSpPr>
        <a:xfrm>
          <a:off x="0" y="0"/>
          <a:ext cx="0" cy="0"/>
          <a:chOff x="0" y="0"/>
          <a:chExt cx="0" cy="0"/>
        </a:xfrm>
      </p:grpSpPr>
      <p:pic>
        <p:nvPicPr>
          <p:cNvPr id="24" name="Google Shape;24;g3f56f65204f_0_73"/>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type="secHead">
  <p:cSld name="SECTION_HEADER">
    <p:bg>
      <p:bgPr>
        <a:solidFill>
          <a:srgbClr val="262A33"/>
        </a:solidFill>
      </p:bgPr>
    </p:bg>
    <p:spTree>
      <p:nvGrpSpPr>
        <p:cNvPr id="154" name="Shape 154"/>
        <p:cNvGrpSpPr/>
        <p:nvPr/>
      </p:nvGrpSpPr>
      <p:grpSpPr>
        <a:xfrm>
          <a:off x="0" y="0"/>
          <a:ext cx="0" cy="0"/>
          <a:chOff x="0" y="0"/>
          <a:chExt cx="0" cy="0"/>
        </a:xfrm>
      </p:grpSpPr>
      <p:sp>
        <p:nvSpPr>
          <p:cNvPr id="155" name="Google Shape;155;g3f73e509721_0_25"/>
          <p:cNvSpPr txBox="1"/>
          <p:nvPr/>
        </p:nvSpPr>
        <p:spPr>
          <a:xfrm>
            <a:off x="388800" y="298800"/>
            <a:ext cx="6785400" cy="7815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400"/>
              <a:buFont typeface="Arial"/>
              <a:buNone/>
            </a:pPr>
            <a:r>
              <a:rPr b="1" i="0" lang="en-GB" sz="2400" u="none" cap="none" strike="noStrike">
                <a:solidFill>
                  <a:srgbClr val="FF8022"/>
                </a:solidFill>
                <a:latin typeface="Lato"/>
                <a:ea typeface="Lato"/>
                <a:cs typeface="Lato"/>
                <a:sym typeface="Lato"/>
              </a:rPr>
              <a:t>Contents</a:t>
            </a:r>
            <a:endParaRPr b="1" i="0" sz="2400" u="none" cap="none" strike="noStrike">
              <a:solidFill>
                <a:srgbClr val="FF8022"/>
              </a:solidFill>
              <a:latin typeface="Lato"/>
              <a:ea typeface="Lato"/>
              <a:cs typeface="Lato"/>
              <a:sym typeface="Lato"/>
            </a:endParaRPr>
          </a:p>
        </p:txBody>
      </p:sp>
      <p:pic>
        <p:nvPicPr>
          <p:cNvPr id="156" name="Google Shape;156;g3f73e509721_0_25"/>
          <p:cNvPicPr preferRelativeResize="0"/>
          <p:nvPr/>
        </p:nvPicPr>
        <p:blipFill rotWithShape="1">
          <a:blip r:embed="rId2">
            <a:alphaModFix/>
          </a:blip>
          <a:srcRect b="-8416" l="-5676" r="-7636" t="-10644"/>
          <a:stretch/>
        </p:blipFill>
        <p:spPr>
          <a:xfrm>
            <a:off x="8069450" y="4311925"/>
            <a:ext cx="835000" cy="650200"/>
          </a:xfrm>
          <a:prstGeom prst="rect">
            <a:avLst/>
          </a:prstGeom>
          <a:noFill/>
          <a:ln>
            <a:noFill/>
          </a:ln>
        </p:spPr>
      </p:pic>
      <p:sp>
        <p:nvSpPr>
          <p:cNvPr id="157" name="Google Shape;157;g3f73e509721_0_25"/>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158" name="Shape 158"/>
        <p:cNvGrpSpPr/>
        <p:nvPr/>
      </p:nvGrpSpPr>
      <p:grpSpPr>
        <a:xfrm>
          <a:off x="0" y="0"/>
          <a:ext cx="0" cy="0"/>
          <a:chOff x="0" y="0"/>
          <a:chExt cx="0" cy="0"/>
        </a:xfrm>
      </p:grpSpPr>
      <p:pic>
        <p:nvPicPr>
          <p:cNvPr id="159" name="Google Shape;159;g3f73e509721_0_29"/>
          <p:cNvPicPr preferRelativeResize="0"/>
          <p:nvPr/>
        </p:nvPicPr>
        <p:blipFill rotWithShape="1">
          <a:blip r:embed="rId2">
            <a:alphaModFix/>
          </a:blip>
          <a:srcRect b="-8416" l="-5676" r="-7636" t="-10644"/>
          <a:stretch/>
        </p:blipFill>
        <p:spPr>
          <a:xfrm>
            <a:off x="8069450" y="4311925"/>
            <a:ext cx="835000" cy="650200"/>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160" name="Shape 160"/>
        <p:cNvGrpSpPr/>
        <p:nvPr/>
      </p:nvGrpSpPr>
      <p:grpSpPr>
        <a:xfrm>
          <a:off x="0" y="0"/>
          <a:ext cx="0" cy="0"/>
          <a:chOff x="0" y="0"/>
          <a:chExt cx="0" cy="0"/>
        </a:xfrm>
      </p:grpSpPr>
      <p:sp>
        <p:nvSpPr>
          <p:cNvPr id="161" name="Google Shape;161;g3f73e509721_0_31"/>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2" name="Google Shape;162;g3f73e509721_0_31"/>
          <p:cNvPicPr preferRelativeResize="0"/>
          <p:nvPr/>
        </p:nvPicPr>
        <p:blipFill rotWithShape="1">
          <a:blip r:embed="rId2">
            <a:alphaModFix/>
          </a:blip>
          <a:srcRect b="-9684" l="-7535" r="-5779" t="-8128"/>
          <a:stretch/>
        </p:blipFill>
        <p:spPr>
          <a:xfrm>
            <a:off x="8055750" y="4325600"/>
            <a:ext cx="835000" cy="643375"/>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bg>
      <p:bgPr>
        <a:solidFill>
          <a:schemeClr val="accent1"/>
        </a:solidFill>
      </p:bgPr>
    </p:bg>
    <p:spTree>
      <p:nvGrpSpPr>
        <p:cNvPr id="163" name="Shape 163"/>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2">
  <p:cSld name="TITLE_AND_TWO_COLUMNS_2">
    <p:bg>
      <p:bgPr>
        <a:solidFill>
          <a:schemeClr val="accent1"/>
        </a:solidFill>
      </p:bgPr>
    </p:bg>
    <p:spTree>
      <p:nvGrpSpPr>
        <p:cNvPr id="164" name="Shape 164"/>
        <p:cNvGrpSpPr/>
        <p:nvPr/>
      </p:nvGrpSpPr>
      <p:grpSpPr>
        <a:xfrm>
          <a:off x="0" y="0"/>
          <a:ext cx="0" cy="0"/>
          <a:chOff x="0" y="0"/>
          <a:chExt cx="0" cy="0"/>
        </a:xfrm>
      </p:grpSpPr>
      <p:sp>
        <p:nvSpPr>
          <p:cNvPr id="165" name="Google Shape;165;g3f73e509721_0_35"/>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6" name="Google Shape;166;g3f73e509721_0_35"/>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2">
  <p:cSld name="TITLE_2">
    <p:bg>
      <p:bgPr>
        <a:solidFill>
          <a:schemeClr val="accent1"/>
        </a:solidFill>
      </p:bgPr>
    </p:bg>
    <p:spTree>
      <p:nvGrpSpPr>
        <p:cNvPr id="167" name="Shape 167"/>
        <p:cNvGrpSpPr/>
        <p:nvPr/>
      </p:nvGrpSpPr>
      <p:grpSpPr>
        <a:xfrm>
          <a:off x="0" y="0"/>
          <a:ext cx="0" cy="0"/>
          <a:chOff x="0" y="0"/>
          <a:chExt cx="0" cy="0"/>
        </a:xfrm>
      </p:grpSpPr>
      <p:pic>
        <p:nvPicPr>
          <p:cNvPr id="168" name="Google Shape;168;g3f73e509721_0_38"/>
          <p:cNvPicPr preferRelativeResize="0"/>
          <p:nvPr/>
        </p:nvPicPr>
        <p:blipFill rotWithShape="1">
          <a:blip r:embed="rId2">
            <a:alphaModFix/>
          </a:blip>
          <a:srcRect b="-5225" l="-1905" r="-1092" t="-5236"/>
          <a:stretch/>
        </p:blipFill>
        <p:spPr>
          <a:xfrm>
            <a:off x="426625" y="222564"/>
            <a:ext cx="2516427" cy="696225"/>
          </a:xfrm>
          <a:prstGeom prst="rect">
            <a:avLst/>
          </a:prstGeom>
          <a:noFill/>
          <a:ln>
            <a:noFill/>
          </a:ln>
        </p:spPr>
      </p:pic>
      <p:pic>
        <p:nvPicPr>
          <p:cNvPr id="169" name="Google Shape;169;g3f73e509721_0_38"/>
          <p:cNvPicPr preferRelativeResize="0"/>
          <p:nvPr/>
        </p:nvPicPr>
        <p:blipFill rotWithShape="1">
          <a:blip r:embed="rId3">
            <a:alphaModFix/>
          </a:blip>
          <a:srcRect b="-2272" l="-4222" r="-3758" t="-2440"/>
          <a:stretch/>
        </p:blipFill>
        <p:spPr>
          <a:xfrm rot="-5400000">
            <a:off x="7184749" y="322734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1">
  <p:cSld name="TITLE_ONLY_1_1_1">
    <p:bg>
      <p:bgPr>
        <a:solidFill>
          <a:srgbClr val="0543B3"/>
        </a:solidFill>
      </p:bgPr>
    </p:bg>
    <p:spTree>
      <p:nvGrpSpPr>
        <p:cNvPr id="170" name="Shape 170"/>
        <p:cNvGrpSpPr/>
        <p:nvPr/>
      </p:nvGrpSpPr>
      <p:grpSpPr>
        <a:xfrm>
          <a:off x="0" y="0"/>
          <a:ext cx="0" cy="0"/>
          <a:chOff x="0" y="0"/>
          <a:chExt cx="0" cy="0"/>
        </a:xfrm>
      </p:grpSpPr>
      <p:pic>
        <p:nvPicPr>
          <p:cNvPr id="171" name="Google Shape;171;g3f73e509721_0_41"/>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1">
  <p:cSld name="Divider slide 2_1">
    <p:spTree>
      <p:nvGrpSpPr>
        <p:cNvPr id="172" name="Shape 172"/>
        <p:cNvGrpSpPr/>
        <p:nvPr/>
      </p:nvGrpSpPr>
      <p:grpSpPr>
        <a:xfrm>
          <a:off x="0" y="0"/>
          <a:ext cx="0" cy="0"/>
          <a:chOff x="0" y="0"/>
          <a:chExt cx="0" cy="0"/>
        </a:xfrm>
      </p:grpSpPr>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2">
  <p:cSld name="Divider/pullout 1">
    <p:bg>
      <p:bgPr>
        <a:solidFill>
          <a:srgbClr val="0543B3"/>
        </a:solidFill>
      </p:bgPr>
    </p:bg>
    <p:spTree>
      <p:nvGrpSpPr>
        <p:cNvPr id="173" name="Shape 173"/>
        <p:cNvGrpSpPr/>
        <p:nvPr/>
      </p:nvGrpSpPr>
      <p:grpSpPr>
        <a:xfrm>
          <a:off x="0" y="0"/>
          <a:ext cx="0" cy="0"/>
          <a:chOff x="0" y="0"/>
          <a:chExt cx="0" cy="0"/>
        </a:xfrm>
      </p:grpSpPr>
      <p:pic>
        <p:nvPicPr>
          <p:cNvPr id="174" name="Google Shape;174;g3f73e509721_0_44"/>
          <p:cNvPicPr preferRelativeResize="0"/>
          <p:nvPr/>
        </p:nvPicPr>
        <p:blipFill rotWithShape="1">
          <a:blip r:embed="rId2">
            <a:alphaModFix/>
          </a:blip>
          <a:srcRect b="0" l="0" r="0" t="0"/>
          <a:stretch/>
        </p:blipFill>
        <p:spPr>
          <a:xfrm>
            <a:off x="8052064" y="4271278"/>
            <a:ext cx="793551" cy="58540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
    <p:bg>
      <p:bgPr>
        <a:solidFill>
          <a:srgbClr val="0543B3"/>
        </a:solidFill>
      </p:bgPr>
    </p:bg>
    <p:spTree>
      <p:nvGrpSpPr>
        <p:cNvPr id="25" name="Shape 25"/>
        <p:cNvGrpSpPr/>
        <p:nvPr/>
      </p:nvGrpSpPr>
      <p:grpSpPr>
        <a:xfrm>
          <a:off x="0" y="0"/>
          <a:ext cx="0" cy="0"/>
          <a:chOff x="0" y="0"/>
          <a:chExt cx="0" cy="0"/>
        </a:xfrm>
      </p:grpSpPr>
      <p:pic>
        <p:nvPicPr>
          <p:cNvPr id="26" name="Google Shape;26;g3f56f65204f_0_75"/>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type="secHead">
  <p:cSld name="SECTION_HEADER">
    <p:bg>
      <p:bgPr>
        <a:solidFill>
          <a:srgbClr val="262A33"/>
        </a:solidFill>
      </p:bgPr>
    </p:bg>
    <p:spTree>
      <p:nvGrpSpPr>
        <p:cNvPr id="27" name="Shape 27"/>
        <p:cNvGrpSpPr/>
        <p:nvPr/>
      </p:nvGrpSpPr>
      <p:grpSpPr>
        <a:xfrm>
          <a:off x="0" y="0"/>
          <a:ext cx="0" cy="0"/>
          <a:chOff x="0" y="0"/>
          <a:chExt cx="0" cy="0"/>
        </a:xfrm>
      </p:grpSpPr>
      <p:pic>
        <p:nvPicPr>
          <p:cNvPr id="28" name="Google Shape;28;g3f56f65204f_0_77"/>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
        <p:nvSpPr>
          <p:cNvPr id="29" name="Google Shape;29;g3f56f65204f_0_77"/>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30" name="Shape 30"/>
        <p:cNvGrpSpPr/>
        <p:nvPr/>
      </p:nvGrpSpPr>
      <p:grpSpPr>
        <a:xfrm>
          <a:off x="0" y="0"/>
          <a:ext cx="0" cy="0"/>
          <a:chOff x="0" y="0"/>
          <a:chExt cx="0" cy="0"/>
        </a:xfrm>
      </p:grpSpPr>
      <p:pic>
        <p:nvPicPr>
          <p:cNvPr id="31" name="Google Shape;31;g3f56f65204f_0_80"/>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8.xml"/><Relationship Id="rId10" Type="http://schemas.openxmlformats.org/officeDocument/2006/relationships/slideLayout" Target="../slideLayouts/slideLayout27.xml"/><Relationship Id="rId13" Type="http://schemas.openxmlformats.org/officeDocument/2006/relationships/slideLayout" Target="../slideLayouts/slideLayout30.xml"/><Relationship Id="rId12" Type="http://schemas.openxmlformats.org/officeDocument/2006/relationships/slideLayout" Target="../slideLayouts/slideLayout29.xml"/><Relationship Id="rId1" Type="http://schemas.openxmlformats.org/officeDocument/2006/relationships/slideLayout" Target="../slideLayouts/slideLayout18.xml"/><Relationship Id="rId2" Type="http://schemas.openxmlformats.org/officeDocument/2006/relationships/slideLayout" Target="../slideLayouts/slideLayout19.xml"/><Relationship Id="rId3" Type="http://schemas.openxmlformats.org/officeDocument/2006/relationships/slideLayout" Target="../slideLayouts/slideLayout20.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5" Type="http://schemas.openxmlformats.org/officeDocument/2006/relationships/slideLayout" Target="../slideLayouts/slideLayout32.xml"/><Relationship Id="rId14" Type="http://schemas.openxmlformats.org/officeDocument/2006/relationships/slideLayout" Target="../slideLayouts/slideLayout31.xml"/><Relationship Id="rId17" Type="http://schemas.openxmlformats.org/officeDocument/2006/relationships/slideLayout" Target="../slideLayouts/slideLayout34.xml"/><Relationship Id="rId16" Type="http://schemas.openxmlformats.org/officeDocument/2006/relationships/slideLayout" Target="../slideLayouts/slideLayout33.xml"/><Relationship Id="rId5" Type="http://schemas.openxmlformats.org/officeDocument/2006/relationships/slideLayout" Target="../slideLayouts/slideLayout22.xml"/><Relationship Id="rId6" Type="http://schemas.openxmlformats.org/officeDocument/2006/relationships/slideLayout" Target="../slideLayouts/slideLayout23.xml"/><Relationship Id="rId18" Type="http://schemas.openxmlformats.org/officeDocument/2006/relationships/theme" Target="../theme/theme4.xml"/><Relationship Id="rId7" Type="http://schemas.openxmlformats.org/officeDocument/2006/relationships/slideLayout" Target="../slideLayouts/slideLayout24.xml"/><Relationship Id="rId8"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5.xml"/><Relationship Id="rId10" Type="http://schemas.openxmlformats.org/officeDocument/2006/relationships/slideLayout" Target="../slideLayouts/slideLayout44.xml"/><Relationship Id="rId13" Type="http://schemas.openxmlformats.org/officeDocument/2006/relationships/slideLayout" Target="../slideLayouts/slideLayout47.xml"/><Relationship Id="rId12" Type="http://schemas.openxmlformats.org/officeDocument/2006/relationships/slideLayout" Target="../slideLayouts/slideLayout46.xml"/><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5" Type="http://schemas.openxmlformats.org/officeDocument/2006/relationships/slideLayout" Target="../slideLayouts/slideLayout49.xml"/><Relationship Id="rId14" Type="http://schemas.openxmlformats.org/officeDocument/2006/relationships/slideLayout" Target="../slideLayouts/slideLayout48.xml"/><Relationship Id="rId17" Type="http://schemas.openxmlformats.org/officeDocument/2006/relationships/slideLayout" Target="../slideLayouts/slideLayout51.xml"/><Relationship Id="rId16" Type="http://schemas.openxmlformats.org/officeDocument/2006/relationships/slideLayout" Target="../slideLayouts/slideLayout50.xml"/><Relationship Id="rId5" Type="http://schemas.openxmlformats.org/officeDocument/2006/relationships/slideLayout" Target="../slideLayouts/slideLayout39.xml"/><Relationship Id="rId6" Type="http://schemas.openxmlformats.org/officeDocument/2006/relationships/slideLayout" Target="../slideLayouts/slideLayout40.xml"/><Relationship Id="rId18" Type="http://schemas.openxmlformats.org/officeDocument/2006/relationships/theme" Target="../theme/theme5.xml"/><Relationship Id="rId7" Type="http://schemas.openxmlformats.org/officeDocument/2006/relationships/slideLayout" Target="../slideLayouts/slideLayout41.xml"/><Relationship Id="rId8"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62.xml"/><Relationship Id="rId10" Type="http://schemas.openxmlformats.org/officeDocument/2006/relationships/slideLayout" Target="../slideLayouts/slideLayout61.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5" Type="http://schemas.openxmlformats.org/officeDocument/2006/relationships/slideLayout" Target="../slideLayouts/slideLayout56.xml"/><Relationship Id="rId6" Type="http://schemas.openxmlformats.org/officeDocument/2006/relationships/slideLayout" Target="../slideLayouts/slideLayout57.xml"/><Relationship Id="rId18" Type="http://schemas.openxmlformats.org/officeDocument/2006/relationships/theme" Target="../theme/theme1.xml"/><Relationship Id="rId7" Type="http://schemas.openxmlformats.org/officeDocument/2006/relationships/slideLayout" Target="../slideLayouts/slideLayout58.xml"/><Relationship Id="rId8"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g3f56f65204f_0_5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8" name="Shape 48"/>
        <p:cNvGrpSpPr/>
        <p:nvPr/>
      </p:nvGrpSpPr>
      <p:grpSpPr>
        <a:xfrm>
          <a:off x="0" y="0"/>
          <a:ext cx="0" cy="0"/>
          <a:chOff x="0" y="0"/>
          <a:chExt cx="0" cy="0"/>
        </a:xfrm>
      </p:grpSpPr>
      <p:sp>
        <p:nvSpPr>
          <p:cNvPr id="49" name="Google Shape;49;g2fe0544b212_0_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1" name="Shape 91"/>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33" name="Shape 133"/>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1.xml"/><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3.xml"/><Relationship Id="rId3"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4.xml"/><Relationship Id="rId3" Type="http://schemas.openxmlformats.org/officeDocument/2006/relationships/image" Target="../media/image22.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5.xml"/><Relationship Id="rId3"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6.xml"/><Relationship Id="rId3" Type="http://schemas.openxmlformats.org/officeDocument/2006/relationships/comments" Target="../comments/comment1.xml"/><Relationship Id="rId4" Type="http://schemas.openxmlformats.org/officeDocument/2006/relationships/hyperlink" Target="https://youtu.be/b7JL3EpsHPs" TargetMode="External"/><Relationship Id="rId5" Type="http://schemas.openxmlformats.org/officeDocument/2006/relationships/image" Target="../media/image27.png"/><Relationship Id="rId6"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7.xml"/><Relationship Id="rId3" Type="http://schemas.openxmlformats.org/officeDocument/2006/relationships/image" Target="../media/image25.png"/><Relationship Id="rId4" Type="http://schemas.openxmlformats.org/officeDocument/2006/relationships/hyperlink" Target="http://www.youtube.com/watch?v=GK18EEkfDEA" TargetMode="External"/><Relationship Id="rId5" Type="http://schemas.openxmlformats.org/officeDocument/2006/relationships/image" Target="../media/image3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9.xml"/><Relationship Id="rId3"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0.xml"/><Relationship Id="rId3"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1.xml"/><Relationship Id="rId3" Type="http://schemas.openxmlformats.org/officeDocument/2006/relationships/image" Target="../media/image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2.xml"/><Relationship Id="rId3" Type="http://schemas.openxmlformats.org/officeDocument/2006/relationships/image" Target="../media/image2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3.xml"/><Relationship Id="rId3"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4.xml"/><Relationship Id="rId3" Type="http://schemas.openxmlformats.org/officeDocument/2006/relationships/image" Target="../media/image36.png"/><Relationship Id="rId4" Type="http://schemas.openxmlformats.org/officeDocument/2006/relationships/image" Target="../media/image31.png"/><Relationship Id="rId5" Type="http://schemas.openxmlformats.org/officeDocument/2006/relationships/image" Target="../media/image32.png"/><Relationship Id="rId6" Type="http://schemas.openxmlformats.org/officeDocument/2006/relationships/image" Target="../media/image3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5.xml"/><Relationship Id="rId3" Type="http://schemas.openxmlformats.org/officeDocument/2006/relationships/image" Target="../media/image23.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6.xml"/><Relationship Id="rId3" Type="http://schemas.openxmlformats.org/officeDocument/2006/relationships/image" Target="../media/image23.png"/><Relationship Id="rId4" Type="http://schemas.openxmlformats.org/officeDocument/2006/relationships/image" Target="../media/image38.png"/><Relationship Id="rId5" Type="http://schemas.openxmlformats.org/officeDocument/2006/relationships/image" Target="../media/image3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7.xml"/><Relationship Id="rId3"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8.xml"/><Relationship Id="rId3" Type="http://schemas.openxmlformats.org/officeDocument/2006/relationships/image" Target="../media/image23.png"/><Relationship Id="rId4" Type="http://schemas.openxmlformats.org/officeDocument/2006/relationships/hyperlink" Target="https://www.moneyhelper.org.uk/en/savings/types-of-savings/how-to-set-a-savings-goal" TargetMode="External"/><Relationship Id="rId5" Type="http://schemas.openxmlformats.org/officeDocument/2006/relationships/image" Target="../media/image3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9.xml"/><Relationship Id="rId3"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0.xml"/><Relationship Id="rId3" Type="http://schemas.openxmlformats.org/officeDocument/2006/relationships/image" Target="../media/image1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2.xml"/><Relationship Id="rId3" Type="http://schemas.openxmlformats.org/officeDocument/2006/relationships/hyperlink" Target="https://www.citizensadvice.org.uk/debt-and-money/" TargetMode="External"/><Relationship Id="rId4" Type="http://schemas.openxmlformats.org/officeDocument/2006/relationships/image" Target="../media/image41.png"/><Relationship Id="rId9" Type="http://schemas.openxmlformats.org/officeDocument/2006/relationships/hyperlink" Target="https://www.childline.org.uk/#:~:text=Contacting%20Childline,we're%20here%20for%20you." TargetMode="External"/><Relationship Id="rId5" Type="http://schemas.openxmlformats.org/officeDocument/2006/relationships/image" Target="../media/image42.png"/><Relationship Id="rId6" Type="http://schemas.openxmlformats.org/officeDocument/2006/relationships/hyperlink" Target="https://www.nationaldebtline.org/" TargetMode="External"/><Relationship Id="rId7" Type="http://schemas.openxmlformats.org/officeDocument/2006/relationships/image" Target="../media/image40.png"/><Relationship Id="rId8" Type="http://schemas.openxmlformats.org/officeDocument/2006/relationships/hyperlink" Target="https://www.childline.org.uk/#:~:text=Contacting%20Childline,we're%20here%20for%20you."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3.xml"/><Relationship Id="rId3" Type="http://schemas.openxmlformats.org/officeDocument/2006/relationships/hyperlink" Target="https://www.money.co.uk/savings-accounts/what-is-the-best-way-to-save-for-your-child" TargetMode="External"/><Relationship Id="rId4" Type="http://schemas.openxmlformats.org/officeDocument/2006/relationships/hyperlink" Target="https://www.unbiased.co.uk/discover/personal-finance/savings-investing/saving-for-children" TargetMode="External"/><Relationship Id="rId5" Type="http://schemas.openxmlformats.org/officeDocument/2006/relationships/hyperlink" Target="https://www.ft.com/content/e0f8f23e-36ac-4b8e-877b-5bd1ec26fca2" TargetMode="External"/><Relationship Id="rId6" Type="http://schemas.openxmlformats.org/officeDocument/2006/relationships/hyperlink" Target="https://www.which.co.uk/money/banking/bank-accounts/best-childrens-bank-accounts-aRMaB5Y7IaQO"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0" Type="http://schemas.openxmlformats.org/officeDocument/2006/relationships/image" Target="../media/image16.png"/><Relationship Id="rId1" Type="http://schemas.openxmlformats.org/officeDocument/2006/relationships/slideLayout" Target="../slideLayouts/slideLayout18.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20.png"/><Relationship Id="rId5" Type="http://schemas.openxmlformats.org/officeDocument/2006/relationships/image" Target="../media/image26.png"/><Relationship Id="rId6" Type="http://schemas.openxmlformats.org/officeDocument/2006/relationships/image" Target="../media/image13.png"/><Relationship Id="rId7" Type="http://schemas.openxmlformats.org/officeDocument/2006/relationships/image" Target="../media/image18.png"/><Relationship Id="rId8" Type="http://schemas.openxmlformats.org/officeDocument/2006/relationships/image" Target="../media/image15.png"/></Relationships>
</file>

<file path=ppt/slides/_rels/slide8.xml.rels><?xml version="1.0" encoding="UTF-8" standalone="yes"?><Relationships xmlns="http://schemas.openxmlformats.org/package/2006/relationships"><Relationship Id="rId10" Type="http://schemas.openxmlformats.org/officeDocument/2006/relationships/image" Target="../media/image16.png"/><Relationship Id="rId1" Type="http://schemas.openxmlformats.org/officeDocument/2006/relationships/slideLayout" Target="../slideLayouts/slideLayout18.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15.png"/><Relationship Id="rId5" Type="http://schemas.openxmlformats.org/officeDocument/2006/relationships/image" Target="../media/image26.png"/><Relationship Id="rId6" Type="http://schemas.openxmlformats.org/officeDocument/2006/relationships/image" Target="../media/image13.png"/><Relationship Id="rId7" Type="http://schemas.openxmlformats.org/officeDocument/2006/relationships/image" Target="../media/image18.png"/><Relationship Id="rId8"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9.xml"/><Relationship Id="rId3"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A33"/>
        </a:solidFill>
      </p:bgPr>
    </p:bg>
    <p:spTree>
      <p:nvGrpSpPr>
        <p:cNvPr id="178" name="Shape 178"/>
        <p:cNvGrpSpPr/>
        <p:nvPr/>
      </p:nvGrpSpPr>
      <p:grpSpPr>
        <a:xfrm>
          <a:off x="0" y="0"/>
          <a:ext cx="0" cy="0"/>
          <a:chOff x="0" y="0"/>
          <a:chExt cx="0" cy="0"/>
        </a:xfrm>
      </p:grpSpPr>
      <p:sp>
        <p:nvSpPr>
          <p:cNvPr id="179" name="Google Shape;179;g3f56f65204f_0_49"/>
          <p:cNvSpPr txBox="1"/>
          <p:nvPr/>
        </p:nvSpPr>
        <p:spPr>
          <a:xfrm>
            <a:off x="360375" y="4529800"/>
            <a:ext cx="66813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This session is aimed at Key Stage Three (recommended for Year 7 or 8)</a:t>
            </a:r>
            <a:endParaRPr b="1" i="0" sz="1000" u="none" cap="none" strike="noStrike">
              <a:solidFill>
                <a:schemeClr val="lt1"/>
              </a:solidFill>
              <a:latin typeface="Arial"/>
              <a:ea typeface="Arial"/>
              <a:cs typeface="Arial"/>
              <a:sym typeface="Arial"/>
            </a:endParaRPr>
          </a:p>
        </p:txBody>
      </p:sp>
      <p:sp>
        <p:nvSpPr>
          <p:cNvPr id="180" name="Google Shape;180;g3f56f65204f_0_49"/>
          <p:cNvSpPr txBox="1"/>
          <p:nvPr/>
        </p:nvSpPr>
        <p:spPr>
          <a:xfrm>
            <a:off x="360375" y="1253100"/>
            <a:ext cx="6681300" cy="1884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4800"/>
              <a:buFont typeface="Arial"/>
              <a:buNone/>
            </a:pPr>
            <a:r>
              <a:rPr b="1" i="0" lang="en-GB" sz="4800" u="none" cap="none" strike="noStrike">
                <a:solidFill>
                  <a:srgbClr val="FFFFFF"/>
                </a:solidFill>
                <a:latin typeface="Lato Black"/>
                <a:ea typeface="Lato Black"/>
                <a:cs typeface="Lato Black"/>
                <a:sym typeface="Lato Black"/>
              </a:rPr>
              <a:t>How to make informed financial decisions</a:t>
            </a:r>
            <a:endParaRPr b="1" i="0" sz="4800" u="none" cap="none" strike="noStrike">
              <a:solidFill>
                <a:srgbClr val="FFFFFF"/>
              </a:solidFill>
              <a:latin typeface="Lato Black"/>
              <a:ea typeface="Lato Black"/>
              <a:cs typeface="Lato Black"/>
              <a:sym typeface="Lato Black"/>
            </a:endParaRPr>
          </a:p>
        </p:txBody>
      </p:sp>
      <p:pic>
        <p:nvPicPr>
          <p:cNvPr id="181" name="Google Shape;181;g3f56f65204f_0_49"/>
          <p:cNvPicPr preferRelativeResize="0"/>
          <p:nvPr/>
        </p:nvPicPr>
        <p:blipFill rotWithShape="1">
          <a:blip r:embed="rId3">
            <a:alphaModFix/>
          </a:blip>
          <a:srcRect b="13793" l="0" r="0" t="0"/>
          <a:stretch/>
        </p:blipFill>
        <p:spPr>
          <a:xfrm>
            <a:off x="360375" y="2980150"/>
            <a:ext cx="1080625" cy="931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g24f7d5e8862_0_659"/>
          <p:cNvSpPr/>
          <p:nvPr/>
        </p:nvSpPr>
        <p:spPr>
          <a:xfrm>
            <a:off x="2012073" y="2484136"/>
            <a:ext cx="840900" cy="827700"/>
          </a:xfrm>
          <a:prstGeom prst="ellipse">
            <a:avLst/>
          </a:prstGeom>
          <a:solidFill>
            <a:srgbClr val="0242B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02" name="Google Shape;302;g24f7d5e8862_0_659"/>
          <p:cNvSpPr txBox="1"/>
          <p:nvPr/>
        </p:nvSpPr>
        <p:spPr>
          <a:xfrm>
            <a:off x="2135233" y="2605354"/>
            <a:ext cx="594600" cy="585300"/>
          </a:xfrm>
          <a:prstGeom prst="rect">
            <a:avLst/>
          </a:prstGeom>
          <a:noFill/>
          <a:ln>
            <a:noFill/>
          </a:ln>
        </p:spPr>
        <p:txBody>
          <a:bodyPr anchorCtr="0" anchor="ctr" bIns="17775" lIns="17775" spcFirstLastPara="1" rIns="17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b="1" i="0" lang="en-GB" sz="1400" u="none" cap="none" strike="noStrike">
                <a:solidFill>
                  <a:schemeClr val="lt1"/>
                </a:solidFill>
                <a:latin typeface="Lato Black"/>
                <a:ea typeface="Lato Black"/>
                <a:cs typeface="Lato Black"/>
                <a:sym typeface="Lato Black"/>
              </a:rPr>
              <a:t>Saving when buying</a:t>
            </a:r>
            <a:endParaRPr b="1" i="0" sz="1400" u="none" cap="none" strike="noStrike">
              <a:solidFill>
                <a:schemeClr val="lt1"/>
              </a:solidFill>
              <a:latin typeface="Lato Black"/>
              <a:ea typeface="Lato Black"/>
              <a:cs typeface="Lato Black"/>
              <a:sym typeface="Lato Black"/>
            </a:endParaRPr>
          </a:p>
        </p:txBody>
      </p:sp>
      <p:sp>
        <p:nvSpPr>
          <p:cNvPr id="303" name="Google Shape;303;g24f7d5e8862_0_659"/>
          <p:cNvSpPr/>
          <p:nvPr/>
        </p:nvSpPr>
        <p:spPr>
          <a:xfrm rot="-5400000">
            <a:off x="2246142" y="2005918"/>
            <a:ext cx="372900" cy="273900"/>
          </a:xfrm>
          <a:prstGeom prst="rightArrow">
            <a:avLst>
              <a:gd fmla="val 60000" name="adj1"/>
              <a:gd fmla="val 50000" name="adj2"/>
            </a:avLst>
          </a:prstGeom>
          <a:solidFill>
            <a:srgbClr val="A8AE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04" name="Google Shape;304;g24f7d5e8862_0_659"/>
          <p:cNvSpPr txBox="1"/>
          <p:nvPr/>
        </p:nvSpPr>
        <p:spPr>
          <a:xfrm rot="-5400000">
            <a:off x="2286511" y="2101017"/>
            <a:ext cx="292200" cy="16440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700"/>
              <a:buFont typeface="Arial"/>
              <a:buNone/>
            </a:pPr>
            <a:r>
              <a:t/>
            </a:r>
            <a:endParaRPr b="0" i="0" sz="700" u="none" cap="none" strike="noStrike">
              <a:solidFill>
                <a:schemeClr val="lt1"/>
              </a:solidFill>
              <a:latin typeface="Lato Black"/>
              <a:ea typeface="Lato Black"/>
              <a:cs typeface="Lato Black"/>
              <a:sym typeface="Lato Black"/>
            </a:endParaRPr>
          </a:p>
        </p:txBody>
      </p:sp>
      <p:sp>
        <p:nvSpPr>
          <p:cNvPr id="305" name="Google Shape;305;g24f7d5e8862_0_659"/>
          <p:cNvSpPr/>
          <p:nvPr/>
        </p:nvSpPr>
        <p:spPr>
          <a:xfrm>
            <a:off x="1911549" y="754809"/>
            <a:ext cx="1041900" cy="1025700"/>
          </a:xfrm>
          <a:prstGeom prst="ellipse">
            <a:avLst/>
          </a:prstGeom>
          <a:solidFill>
            <a:srgbClr val="0242B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06" name="Google Shape;306;g24f7d5e8862_0_659"/>
          <p:cNvSpPr txBox="1"/>
          <p:nvPr/>
        </p:nvSpPr>
        <p:spPr>
          <a:xfrm>
            <a:off x="1924551" y="929813"/>
            <a:ext cx="1016100" cy="725100"/>
          </a:xfrm>
          <a:prstGeom prst="rect">
            <a:avLst/>
          </a:prstGeom>
          <a:noFill/>
          <a:ln>
            <a:noFill/>
          </a:ln>
        </p:spPr>
        <p:txBody>
          <a:bodyPr anchorCtr="0" anchor="ctr" bIns="8875" lIns="8875" spcFirstLastPara="1" rIns="8875" wrap="square" tIns="8875">
            <a:noAutofit/>
          </a:bodyPr>
          <a:lstStyle/>
          <a:p>
            <a:pPr indent="0" lvl="0" marL="0" marR="0" rtl="0" algn="ctr">
              <a:lnSpc>
                <a:spcPct val="90000"/>
              </a:lnSpc>
              <a:spcBef>
                <a:spcPts val="0"/>
              </a:spcBef>
              <a:spcAft>
                <a:spcPts val="0"/>
              </a:spcAft>
              <a:buClr>
                <a:srgbClr val="000000"/>
              </a:buClr>
              <a:buSzPts val="1400"/>
              <a:buFont typeface="Arial"/>
              <a:buNone/>
            </a:pPr>
            <a:r>
              <a:rPr b="0" i="0" lang="en-GB" sz="1400" u="none" cap="none" strike="noStrike">
                <a:solidFill>
                  <a:schemeClr val="lt1"/>
                </a:solidFill>
                <a:latin typeface="Lato Black"/>
                <a:ea typeface="Lato Black"/>
                <a:cs typeface="Lato Black"/>
                <a:sym typeface="Lato Black"/>
              </a:rPr>
              <a:t>Use price comparison sites</a:t>
            </a:r>
            <a:endParaRPr b="0" i="0" sz="1400" u="none" cap="none" strike="noStrike">
              <a:solidFill>
                <a:schemeClr val="lt1"/>
              </a:solidFill>
              <a:latin typeface="Lato Black"/>
              <a:ea typeface="Lato Black"/>
              <a:cs typeface="Lato Black"/>
              <a:sym typeface="Lato Black"/>
            </a:endParaRPr>
          </a:p>
        </p:txBody>
      </p:sp>
      <p:sp>
        <p:nvSpPr>
          <p:cNvPr id="307" name="Google Shape;307;g24f7d5e8862_0_659"/>
          <p:cNvSpPr/>
          <p:nvPr/>
        </p:nvSpPr>
        <p:spPr>
          <a:xfrm rot="-2672840">
            <a:off x="2787077" y="2228192"/>
            <a:ext cx="375910" cy="271537"/>
          </a:xfrm>
          <a:prstGeom prst="rightArrow">
            <a:avLst>
              <a:gd fmla="val 60000" name="adj1"/>
              <a:gd fmla="val 50000" name="adj2"/>
            </a:avLst>
          </a:prstGeom>
          <a:solidFill>
            <a:srgbClr val="A8AE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08" name="Google Shape;308;g24f7d5e8862_0_659"/>
          <p:cNvSpPr txBox="1"/>
          <p:nvPr/>
        </p:nvSpPr>
        <p:spPr>
          <a:xfrm rot="-2672776">
            <a:off x="2798768" y="2311028"/>
            <a:ext cx="294661" cy="162922"/>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700"/>
              <a:buFont typeface="Arial"/>
              <a:buNone/>
            </a:pPr>
            <a:r>
              <a:t/>
            </a:r>
            <a:endParaRPr b="0" i="0" sz="700" u="none" cap="none" strike="noStrike">
              <a:solidFill>
                <a:schemeClr val="lt1"/>
              </a:solidFill>
              <a:latin typeface="Lato Black"/>
              <a:ea typeface="Lato Black"/>
              <a:cs typeface="Lato Black"/>
              <a:sym typeface="Lato Black"/>
            </a:endParaRPr>
          </a:p>
        </p:txBody>
      </p:sp>
      <p:sp>
        <p:nvSpPr>
          <p:cNvPr id="309" name="Google Shape;309;g24f7d5e8862_0_659"/>
          <p:cNvSpPr/>
          <p:nvPr/>
        </p:nvSpPr>
        <p:spPr>
          <a:xfrm>
            <a:off x="3082873" y="1232338"/>
            <a:ext cx="1041900" cy="1025700"/>
          </a:xfrm>
          <a:prstGeom prst="ellipse">
            <a:avLst/>
          </a:prstGeom>
          <a:solidFill>
            <a:srgbClr val="0242B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0" name="Google Shape;310;g24f7d5e8862_0_659"/>
          <p:cNvSpPr txBox="1"/>
          <p:nvPr/>
        </p:nvSpPr>
        <p:spPr>
          <a:xfrm>
            <a:off x="3235475" y="1382525"/>
            <a:ext cx="784500" cy="725100"/>
          </a:xfrm>
          <a:prstGeom prst="rect">
            <a:avLst/>
          </a:prstGeom>
          <a:noFill/>
          <a:ln>
            <a:noFill/>
          </a:ln>
        </p:spPr>
        <p:txBody>
          <a:bodyPr anchorCtr="0" anchor="ctr" bIns="8875" lIns="8875" spcFirstLastPara="1" rIns="8875" wrap="square" tIns="887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Lato Black"/>
                <a:ea typeface="Lato Black"/>
                <a:cs typeface="Lato Black"/>
                <a:sym typeface="Lato Black"/>
              </a:rPr>
              <a:t>Shop around for best deals </a:t>
            </a:r>
            <a:endParaRPr b="0" i="0" sz="1400" u="none" cap="none" strike="noStrike">
              <a:solidFill>
                <a:schemeClr val="lt1"/>
              </a:solidFill>
              <a:latin typeface="Lato Black"/>
              <a:ea typeface="Lato Black"/>
              <a:cs typeface="Lato Black"/>
              <a:sym typeface="Lato Black"/>
            </a:endParaRPr>
          </a:p>
        </p:txBody>
      </p:sp>
      <p:sp>
        <p:nvSpPr>
          <p:cNvPr id="311" name="Google Shape;311;g24f7d5e8862_0_659"/>
          <p:cNvSpPr/>
          <p:nvPr/>
        </p:nvSpPr>
        <p:spPr>
          <a:xfrm>
            <a:off x="3010356" y="2763235"/>
            <a:ext cx="378900" cy="269400"/>
          </a:xfrm>
          <a:prstGeom prst="rightArrow">
            <a:avLst>
              <a:gd fmla="val 60000" name="adj1"/>
              <a:gd fmla="val 50000" name="adj2"/>
            </a:avLst>
          </a:prstGeom>
          <a:solidFill>
            <a:srgbClr val="A8AE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2" name="Google Shape;312;g24f7d5e8862_0_659"/>
          <p:cNvSpPr txBox="1"/>
          <p:nvPr/>
        </p:nvSpPr>
        <p:spPr>
          <a:xfrm>
            <a:off x="3010356" y="2817140"/>
            <a:ext cx="296700" cy="16170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700"/>
              <a:buFont typeface="Arial"/>
              <a:buNone/>
            </a:pPr>
            <a:r>
              <a:t/>
            </a:r>
            <a:endParaRPr b="0" i="0" sz="700" u="none" cap="none" strike="noStrike">
              <a:solidFill>
                <a:schemeClr val="lt1"/>
              </a:solidFill>
              <a:latin typeface="Lato Black"/>
              <a:ea typeface="Lato Black"/>
              <a:cs typeface="Lato Black"/>
              <a:sym typeface="Lato Black"/>
            </a:endParaRPr>
          </a:p>
        </p:txBody>
      </p:sp>
      <p:sp>
        <p:nvSpPr>
          <p:cNvPr id="313" name="Google Shape;313;g24f7d5e8862_0_659"/>
          <p:cNvSpPr/>
          <p:nvPr/>
        </p:nvSpPr>
        <p:spPr>
          <a:xfrm>
            <a:off x="3568052" y="2385197"/>
            <a:ext cx="1041900" cy="1025700"/>
          </a:xfrm>
          <a:prstGeom prst="ellipse">
            <a:avLst/>
          </a:prstGeom>
          <a:solidFill>
            <a:srgbClr val="0242B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4" name="Google Shape;314;g24f7d5e8862_0_659"/>
          <p:cNvSpPr txBox="1"/>
          <p:nvPr/>
        </p:nvSpPr>
        <p:spPr>
          <a:xfrm>
            <a:off x="3644450" y="2535400"/>
            <a:ext cx="840900" cy="725100"/>
          </a:xfrm>
          <a:prstGeom prst="rect">
            <a:avLst/>
          </a:prstGeom>
          <a:noFill/>
          <a:ln>
            <a:noFill/>
          </a:ln>
        </p:spPr>
        <p:txBody>
          <a:bodyPr anchorCtr="0" anchor="ctr" bIns="8875" lIns="8875" spcFirstLastPara="1" rIns="8875" wrap="square" tIns="8875">
            <a:noAutofit/>
          </a:bodyPr>
          <a:lstStyle/>
          <a:p>
            <a:pPr indent="0" lvl="0" marL="0" marR="0" rtl="0" algn="ctr">
              <a:lnSpc>
                <a:spcPct val="90000"/>
              </a:lnSpc>
              <a:spcBef>
                <a:spcPts val="0"/>
              </a:spcBef>
              <a:spcAft>
                <a:spcPts val="0"/>
              </a:spcAft>
              <a:buClr>
                <a:srgbClr val="000000"/>
              </a:buClr>
              <a:buSzPts val="1300"/>
              <a:buFont typeface="Arial"/>
              <a:buNone/>
            </a:pPr>
            <a:r>
              <a:rPr b="0" i="0" lang="en-GB" sz="1300" u="none" cap="none" strike="noStrike">
                <a:solidFill>
                  <a:schemeClr val="lt1"/>
                </a:solidFill>
                <a:latin typeface="Lato Black"/>
                <a:ea typeface="Lato Black"/>
                <a:cs typeface="Lato Black"/>
                <a:sym typeface="Lato Black"/>
              </a:rPr>
              <a:t>Promotion code</a:t>
            </a:r>
            <a:endParaRPr b="0" i="0" sz="1300" u="none" cap="none" strike="noStrike">
              <a:solidFill>
                <a:schemeClr val="lt1"/>
              </a:solidFill>
              <a:latin typeface="Lato Black"/>
              <a:ea typeface="Lato Black"/>
              <a:cs typeface="Lato Black"/>
              <a:sym typeface="Lato Black"/>
            </a:endParaRPr>
          </a:p>
        </p:txBody>
      </p:sp>
      <p:sp>
        <p:nvSpPr>
          <p:cNvPr id="315" name="Google Shape;315;g24f7d5e8862_0_659"/>
          <p:cNvSpPr/>
          <p:nvPr/>
        </p:nvSpPr>
        <p:spPr>
          <a:xfrm rot="2672840">
            <a:off x="2787163" y="3296131"/>
            <a:ext cx="375910" cy="271537"/>
          </a:xfrm>
          <a:prstGeom prst="rightArrow">
            <a:avLst>
              <a:gd fmla="val 60000" name="adj1"/>
              <a:gd fmla="val 50000" name="adj2"/>
            </a:avLst>
          </a:prstGeom>
          <a:solidFill>
            <a:srgbClr val="A8AE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6" name="Google Shape;316;g24f7d5e8862_0_659"/>
          <p:cNvSpPr txBox="1"/>
          <p:nvPr/>
        </p:nvSpPr>
        <p:spPr>
          <a:xfrm rot="2672776">
            <a:off x="2798821" y="3321966"/>
            <a:ext cx="294661" cy="162922"/>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317" name="Google Shape;317;g24f7d5e8862_0_659"/>
          <p:cNvSpPr/>
          <p:nvPr/>
        </p:nvSpPr>
        <p:spPr>
          <a:xfrm>
            <a:off x="3082873" y="3538055"/>
            <a:ext cx="1041900" cy="1025700"/>
          </a:xfrm>
          <a:prstGeom prst="ellipse">
            <a:avLst/>
          </a:prstGeom>
          <a:solidFill>
            <a:srgbClr val="0242B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8" name="Google Shape;318;g24f7d5e8862_0_659"/>
          <p:cNvSpPr txBox="1"/>
          <p:nvPr/>
        </p:nvSpPr>
        <p:spPr>
          <a:xfrm>
            <a:off x="3235476" y="3688252"/>
            <a:ext cx="736800" cy="725100"/>
          </a:xfrm>
          <a:prstGeom prst="rect">
            <a:avLst/>
          </a:prstGeom>
          <a:noFill/>
          <a:ln>
            <a:noFill/>
          </a:ln>
        </p:spPr>
        <p:txBody>
          <a:bodyPr anchorCtr="0" anchor="ctr" bIns="8875" lIns="8875" spcFirstLastPara="1" rIns="8875" wrap="square" tIns="8875">
            <a:noAutofit/>
          </a:bodyPr>
          <a:lstStyle/>
          <a:p>
            <a:pPr indent="0" lvl="0" marL="0" marR="0" rtl="0" algn="ctr">
              <a:lnSpc>
                <a:spcPct val="90000"/>
              </a:lnSpc>
              <a:spcBef>
                <a:spcPts val="0"/>
              </a:spcBef>
              <a:spcAft>
                <a:spcPts val="0"/>
              </a:spcAft>
              <a:buClr>
                <a:srgbClr val="000000"/>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319" name="Google Shape;319;g24f7d5e8862_0_659"/>
          <p:cNvSpPr/>
          <p:nvPr/>
        </p:nvSpPr>
        <p:spPr>
          <a:xfrm rot="5400000">
            <a:off x="2246089" y="3516182"/>
            <a:ext cx="372900" cy="273900"/>
          </a:xfrm>
          <a:prstGeom prst="rightArrow">
            <a:avLst>
              <a:gd fmla="val 60000" name="adj1"/>
              <a:gd fmla="val 50000" name="adj2"/>
            </a:avLst>
          </a:prstGeom>
          <a:solidFill>
            <a:srgbClr val="A8AE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0" name="Google Shape;320;g24f7d5e8862_0_659"/>
          <p:cNvSpPr txBox="1"/>
          <p:nvPr/>
        </p:nvSpPr>
        <p:spPr>
          <a:xfrm rot="5400000">
            <a:off x="2286420" y="3530581"/>
            <a:ext cx="292200" cy="16440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321" name="Google Shape;321;g24f7d5e8862_0_659"/>
          <p:cNvSpPr/>
          <p:nvPr/>
        </p:nvSpPr>
        <p:spPr>
          <a:xfrm>
            <a:off x="1911549" y="4015584"/>
            <a:ext cx="1041900" cy="1025700"/>
          </a:xfrm>
          <a:prstGeom prst="ellipse">
            <a:avLst/>
          </a:prstGeom>
          <a:solidFill>
            <a:srgbClr val="0242B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2" name="Google Shape;322;g24f7d5e8862_0_659"/>
          <p:cNvSpPr txBox="1"/>
          <p:nvPr/>
        </p:nvSpPr>
        <p:spPr>
          <a:xfrm>
            <a:off x="2064151" y="4165781"/>
            <a:ext cx="736800" cy="725100"/>
          </a:xfrm>
          <a:prstGeom prst="rect">
            <a:avLst/>
          </a:prstGeom>
          <a:noFill/>
          <a:ln>
            <a:noFill/>
          </a:ln>
        </p:spPr>
        <p:txBody>
          <a:bodyPr anchorCtr="0" anchor="ctr" bIns="8875" lIns="8875" spcFirstLastPara="1" rIns="8875" wrap="square" tIns="8875">
            <a:noAutofit/>
          </a:bodyPr>
          <a:lstStyle/>
          <a:p>
            <a:pPr indent="0" lvl="0" marL="0" marR="0" rtl="0" algn="ctr">
              <a:lnSpc>
                <a:spcPct val="90000"/>
              </a:lnSpc>
              <a:spcBef>
                <a:spcPts val="0"/>
              </a:spcBef>
              <a:spcAft>
                <a:spcPts val="0"/>
              </a:spcAft>
              <a:buClr>
                <a:srgbClr val="000000"/>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323" name="Google Shape;323;g24f7d5e8862_0_659"/>
          <p:cNvSpPr/>
          <p:nvPr/>
        </p:nvSpPr>
        <p:spPr>
          <a:xfrm rot="8127160">
            <a:off x="1702143" y="3296269"/>
            <a:ext cx="375910" cy="271537"/>
          </a:xfrm>
          <a:prstGeom prst="rightArrow">
            <a:avLst>
              <a:gd fmla="val 60000" name="adj1"/>
              <a:gd fmla="val 50000" name="adj2"/>
            </a:avLst>
          </a:prstGeom>
          <a:solidFill>
            <a:srgbClr val="A8AE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4" name="Google Shape;324;g24f7d5e8862_0_659"/>
          <p:cNvSpPr txBox="1"/>
          <p:nvPr/>
        </p:nvSpPr>
        <p:spPr>
          <a:xfrm rot="-2672776">
            <a:off x="1771785" y="3321821"/>
            <a:ext cx="294661" cy="162922"/>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700"/>
              <a:buFont typeface="Arial"/>
              <a:buNone/>
            </a:pPr>
            <a:r>
              <a:t/>
            </a:r>
            <a:endParaRPr b="0" i="0" sz="700" u="none" cap="none" strike="noStrike">
              <a:solidFill>
                <a:schemeClr val="lt1"/>
              </a:solidFill>
              <a:latin typeface="Lato Black"/>
              <a:ea typeface="Lato Black"/>
              <a:cs typeface="Lato Black"/>
              <a:sym typeface="Lato Black"/>
            </a:endParaRPr>
          </a:p>
        </p:txBody>
      </p:sp>
      <p:sp>
        <p:nvSpPr>
          <p:cNvPr id="325" name="Google Shape;325;g24f7d5e8862_0_659"/>
          <p:cNvSpPr/>
          <p:nvPr/>
        </p:nvSpPr>
        <p:spPr>
          <a:xfrm>
            <a:off x="284191" y="3538050"/>
            <a:ext cx="1497900" cy="1474500"/>
          </a:xfrm>
          <a:prstGeom prst="ellipse">
            <a:avLst/>
          </a:prstGeom>
          <a:solidFill>
            <a:srgbClr val="0242B3"/>
          </a:solidFill>
          <a:ln cap="flat" cmpd="sng" w="36525">
            <a:solidFill>
              <a:schemeClr val="lt1"/>
            </a:solidFill>
            <a:prstDash val="solid"/>
            <a:round/>
            <a:headEnd len="sm" w="sm" type="none"/>
            <a:tailEnd len="sm" w="sm" type="none"/>
          </a:ln>
        </p:spPr>
        <p:txBody>
          <a:bodyPr anchorCtr="0" anchor="ctr" bIns="131450" lIns="131450" spcFirstLastPara="1" rIns="131450" wrap="square" tIns="131450">
            <a:noAutofit/>
          </a:bodyPr>
          <a:lstStyle/>
          <a:p>
            <a:pPr indent="0" lvl="0" marL="0" marR="0" rtl="0" algn="l">
              <a:lnSpc>
                <a:spcPct val="100000"/>
              </a:lnSpc>
              <a:spcBef>
                <a:spcPts val="0"/>
              </a:spcBef>
              <a:spcAft>
                <a:spcPts val="0"/>
              </a:spcAft>
              <a:buClr>
                <a:srgbClr val="000000"/>
              </a:buClr>
              <a:buSzPts val="2013"/>
              <a:buFont typeface="Arial"/>
              <a:buNone/>
            </a:pPr>
            <a:r>
              <a:t/>
            </a:r>
            <a:endParaRPr b="0" i="0" sz="2013" u="none" cap="none" strike="noStrike">
              <a:solidFill>
                <a:schemeClr val="lt1"/>
              </a:solidFill>
              <a:latin typeface="Arial"/>
              <a:ea typeface="Arial"/>
              <a:cs typeface="Arial"/>
              <a:sym typeface="Arial"/>
            </a:endParaRPr>
          </a:p>
        </p:txBody>
      </p:sp>
      <p:sp>
        <p:nvSpPr>
          <p:cNvPr id="326" name="Google Shape;326;g24f7d5e8862_0_659"/>
          <p:cNvSpPr txBox="1"/>
          <p:nvPr/>
        </p:nvSpPr>
        <p:spPr>
          <a:xfrm>
            <a:off x="487786" y="3752100"/>
            <a:ext cx="1128300" cy="1042500"/>
          </a:xfrm>
          <a:prstGeom prst="rect">
            <a:avLst/>
          </a:prstGeom>
          <a:noFill/>
          <a:ln>
            <a:noFill/>
          </a:ln>
        </p:spPr>
        <p:txBody>
          <a:bodyPr anchorCtr="0" anchor="ctr" bIns="12750" lIns="12750" spcFirstLastPara="1" rIns="12750" wrap="square" tIns="12750">
            <a:noAutofit/>
          </a:bodyPr>
          <a:lstStyle/>
          <a:p>
            <a:pPr indent="0" lvl="0" marL="0" marR="0" rtl="0" algn="ctr">
              <a:lnSpc>
                <a:spcPct val="90000"/>
              </a:lnSpc>
              <a:spcBef>
                <a:spcPts val="0"/>
              </a:spcBef>
              <a:spcAft>
                <a:spcPts val="0"/>
              </a:spcAft>
              <a:buClr>
                <a:srgbClr val="000000"/>
              </a:buClr>
              <a:buSzPts val="1150"/>
              <a:buFont typeface="Arial"/>
              <a:buNone/>
            </a:pPr>
            <a:r>
              <a:rPr b="0" i="0" lang="en-GB" sz="1150" u="none" cap="none" strike="noStrike">
                <a:solidFill>
                  <a:schemeClr val="lt1"/>
                </a:solidFill>
                <a:latin typeface="Lato Black"/>
                <a:ea typeface="Lato Black"/>
                <a:cs typeface="Lato Black"/>
                <a:sym typeface="Lato Black"/>
              </a:rPr>
              <a:t>Have a ‘one in, </a:t>
            </a:r>
            <a:endParaRPr b="0" i="0" sz="1150" u="none" cap="none" strike="noStrike">
              <a:solidFill>
                <a:schemeClr val="lt1"/>
              </a:solidFill>
              <a:latin typeface="Lato Black"/>
              <a:ea typeface="Lato Black"/>
              <a:cs typeface="Lato Black"/>
              <a:sym typeface="Lato Black"/>
            </a:endParaRPr>
          </a:p>
          <a:p>
            <a:pPr indent="0" lvl="0" marL="0" marR="0" rtl="0" algn="ctr">
              <a:lnSpc>
                <a:spcPct val="90000"/>
              </a:lnSpc>
              <a:spcBef>
                <a:spcPts val="0"/>
              </a:spcBef>
              <a:spcAft>
                <a:spcPts val="0"/>
              </a:spcAft>
              <a:buClr>
                <a:srgbClr val="000000"/>
              </a:buClr>
              <a:buSzPts val="1150"/>
              <a:buFont typeface="Arial"/>
              <a:buNone/>
            </a:pPr>
            <a:r>
              <a:rPr b="0" i="0" lang="en-GB" sz="1150" u="none" cap="none" strike="noStrike">
                <a:solidFill>
                  <a:schemeClr val="lt1"/>
                </a:solidFill>
                <a:latin typeface="Lato Black"/>
                <a:ea typeface="Lato Black"/>
                <a:cs typeface="Lato Black"/>
                <a:sym typeface="Lato Black"/>
              </a:rPr>
              <a:t>one out’ policy </a:t>
            </a:r>
            <a:endParaRPr b="0" i="0" sz="1150" u="none" cap="none" strike="noStrike">
              <a:solidFill>
                <a:schemeClr val="lt1"/>
              </a:solidFill>
              <a:latin typeface="Lato Black"/>
              <a:ea typeface="Lato Black"/>
              <a:cs typeface="Lato Black"/>
              <a:sym typeface="Lato Black"/>
            </a:endParaRPr>
          </a:p>
          <a:p>
            <a:pPr indent="0" lvl="0" marL="0" marR="0" rtl="0" algn="ctr">
              <a:lnSpc>
                <a:spcPct val="90000"/>
              </a:lnSpc>
              <a:spcBef>
                <a:spcPts val="0"/>
              </a:spcBef>
              <a:spcAft>
                <a:spcPts val="0"/>
              </a:spcAft>
              <a:buClr>
                <a:srgbClr val="000000"/>
              </a:buClr>
              <a:buSzPts val="1150"/>
              <a:buFont typeface="Arial"/>
              <a:buNone/>
            </a:pPr>
            <a:r>
              <a:rPr b="0" i="0" lang="en-GB" sz="1150" u="none" cap="none" strike="noStrike">
                <a:solidFill>
                  <a:schemeClr val="lt1"/>
                </a:solidFill>
                <a:latin typeface="Lato Black"/>
                <a:ea typeface="Lato Black"/>
                <a:cs typeface="Lato Black"/>
                <a:sym typeface="Lato Black"/>
              </a:rPr>
              <a:t>when buying clothes </a:t>
            </a:r>
            <a:endParaRPr b="0" i="0" sz="1150" u="none" cap="none" strike="noStrike">
              <a:solidFill>
                <a:schemeClr val="lt1"/>
              </a:solidFill>
              <a:latin typeface="Lato Black"/>
              <a:ea typeface="Lato Black"/>
              <a:cs typeface="Lato Black"/>
              <a:sym typeface="Lato Black"/>
            </a:endParaRPr>
          </a:p>
          <a:p>
            <a:pPr indent="0" lvl="0" marL="0" marR="0" rtl="0" algn="ctr">
              <a:lnSpc>
                <a:spcPct val="90000"/>
              </a:lnSpc>
              <a:spcBef>
                <a:spcPts val="0"/>
              </a:spcBef>
              <a:spcAft>
                <a:spcPts val="0"/>
              </a:spcAft>
              <a:buClr>
                <a:srgbClr val="000000"/>
              </a:buClr>
              <a:buSzPts val="1150"/>
              <a:buFont typeface="Arial"/>
              <a:buNone/>
            </a:pPr>
            <a:r>
              <a:rPr b="0" i="0" lang="en-GB" sz="1150" u="none" cap="none" strike="noStrike">
                <a:solidFill>
                  <a:schemeClr val="lt1"/>
                </a:solidFill>
                <a:latin typeface="Lato Black"/>
                <a:ea typeface="Lato Black"/>
                <a:cs typeface="Lato Black"/>
                <a:sym typeface="Lato Black"/>
              </a:rPr>
              <a:t>(sell or donate one)</a:t>
            </a:r>
            <a:endParaRPr b="0" i="0" sz="1150" u="none" cap="none" strike="noStrike">
              <a:solidFill>
                <a:schemeClr val="lt1"/>
              </a:solidFill>
              <a:latin typeface="Lato Black"/>
              <a:ea typeface="Lato Black"/>
              <a:cs typeface="Lato Black"/>
              <a:sym typeface="Lato Black"/>
            </a:endParaRPr>
          </a:p>
        </p:txBody>
      </p:sp>
      <p:sp>
        <p:nvSpPr>
          <p:cNvPr id="327" name="Google Shape;327;g24f7d5e8862_0_659"/>
          <p:cNvSpPr/>
          <p:nvPr/>
        </p:nvSpPr>
        <p:spPr>
          <a:xfrm rot="10800000">
            <a:off x="1475873" y="2763364"/>
            <a:ext cx="378900" cy="269400"/>
          </a:xfrm>
          <a:prstGeom prst="rightArrow">
            <a:avLst>
              <a:gd fmla="val 60000" name="adj1"/>
              <a:gd fmla="val 50000" name="adj2"/>
            </a:avLst>
          </a:prstGeom>
          <a:solidFill>
            <a:srgbClr val="A8AE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8" name="Google Shape;328;g24f7d5e8862_0_659"/>
          <p:cNvSpPr txBox="1"/>
          <p:nvPr/>
        </p:nvSpPr>
        <p:spPr>
          <a:xfrm>
            <a:off x="1557982" y="2817140"/>
            <a:ext cx="296700" cy="16170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700"/>
              <a:buFont typeface="Arial"/>
              <a:buNone/>
            </a:pPr>
            <a:r>
              <a:t/>
            </a:r>
            <a:endParaRPr b="0" i="0" sz="700" u="none" cap="none" strike="noStrike">
              <a:solidFill>
                <a:schemeClr val="lt1"/>
              </a:solidFill>
              <a:latin typeface="Lato Black"/>
              <a:ea typeface="Lato Black"/>
              <a:cs typeface="Lato Black"/>
              <a:sym typeface="Lato Black"/>
            </a:endParaRPr>
          </a:p>
        </p:txBody>
      </p:sp>
      <p:sp>
        <p:nvSpPr>
          <p:cNvPr id="329" name="Google Shape;329;g24f7d5e8862_0_659"/>
          <p:cNvSpPr/>
          <p:nvPr/>
        </p:nvSpPr>
        <p:spPr>
          <a:xfrm>
            <a:off x="168650" y="2300144"/>
            <a:ext cx="1128300" cy="1110900"/>
          </a:xfrm>
          <a:prstGeom prst="ellipse">
            <a:avLst/>
          </a:prstGeom>
          <a:solidFill>
            <a:srgbClr val="0242B3"/>
          </a:solidFill>
          <a:ln cap="flat" cmpd="sng" w="27500">
            <a:solidFill>
              <a:schemeClr val="lt1"/>
            </a:solidFill>
            <a:prstDash val="solid"/>
            <a:round/>
            <a:headEnd len="sm" w="sm" type="none"/>
            <a:tailEnd len="sm" w="sm" type="none"/>
          </a:ln>
        </p:spPr>
        <p:txBody>
          <a:bodyPr anchorCtr="0" anchor="ctr" bIns="99000" lIns="99000" spcFirstLastPara="1" rIns="99000" wrap="square" tIns="99000">
            <a:noAutofit/>
          </a:bodyPr>
          <a:lstStyle/>
          <a:p>
            <a:pPr indent="0" lvl="0" marL="0" marR="0" rtl="0" algn="l">
              <a:lnSpc>
                <a:spcPct val="100000"/>
              </a:lnSpc>
              <a:spcBef>
                <a:spcPts val="0"/>
              </a:spcBef>
              <a:spcAft>
                <a:spcPts val="0"/>
              </a:spcAft>
              <a:buClr>
                <a:srgbClr val="000000"/>
              </a:buClr>
              <a:buSzPts val="1516"/>
              <a:buFont typeface="Arial"/>
              <a:buNone/>
            </a:pPr>
            <a:r>
              <a:t/>
            </a:r>
            <a:endParaRPr b="0" i="0" sz="1516" u="none" cap="none" strike="noStrike">
              <a:solidFill>
                <a:schemeClr val="lt1"/>
              </a:solidFill>
              <a:latin typeface="Arial"/>
              <a:ea typeface="Arial"/>
              <a:cs typeface="Arial"/>
              <a:sym typeface="Arial"/>
            </a:endParaRPr>
          </a:p>
        </p:txBody>
      </p:sp>
      <p:sp>
        <p:nvSpPr>
          <p:cNvPr id="330" name="Google Shape;330;g24f7d5e8862_0_659"/>
          <p:cNvSpPr txBox="1"/>
          <p:nvPr/>
        </p:nvSpPr>
        <p:spPr>
          <a:xfrm>
            <a:off x="221249" y="2462796"/>
            <a:ext cx="1019100" cy="785100"/>
          </a:xfrm>
          <a:prstGeom prst="rect">
            <a:avLst/>
          </a:prstGeom>
          <a:noFill/>
          <a:ln>
            <a:noFill/>
          </a:ln>
        </p:spPr>
        <p:txBody>
          <a:bodyPr anchorCtr="0" anchor="ctr" bIns="9600" lIns="9600" spcFirstLastPara="1" rIns="9600" wrap="square" tIns="9600">
            <a:noAutofit/>
          </a:bodyPr>
          <a:lstStyle/>
          <a:p>
            <a:pPr indent="0" lvl="0" marL="0" marR="0" rtl="0" algn="ctr">
              <a:lnSpc>
                <a:spcPct val="90000"/>
              </a:lnSpc>
              <a:spcBef>
                <a:spcPts val="0"/>
              </a:spcBef>
              <a:spcAft>
                <a:spcPts val="0"/>
              </a:spcAft>
              <a:buClr>
                <a:srgbClr val="000000"/>
              </a:buClr>
              <a:buSzPts val="1083"/>
              <a:buFont typeface="Arial"/>
              <a:buNone/>
            </a:pPr>
            <a:r>
              <a:rPr b="0" i="0" lang="en-GB" sz="1083" u="none" cap="none" strike="noStrike">
                <a:solidFill>
                  <a:schemeClr val="lt1"/>
                </a:solidFill>
                <a:latin typeface="Lato Black"/>
                <a:ea typeface="Lato Black"/>
                <a:cs typeface="Lato Black"/>
                <a:sym typeface="Lato Black"/>
              </a:rPr>
              <a:t>Explore ‘package deals’ e.g. buying a cinema pass rather than one off tickets</a:t>
            </a:r>
            <a:endParaRPr b="0" i="0" sz="1083" u="none" cap="none" strike="noStrike">
              <a:solidFill>
                <a:schemeClr val="lt1"/>
              </a:solidFill>
              <a:latin typeface="Lato Black"/>
              <a:ea typeface="Lato Black"/>
              <a:cs typeface="Lato Black"/>
              <a:sym typeface="Lato Black"/>
            </a:endParaRPr>
          </a:p>
        </p:txBody>
      </p:sp>
      <p:sp>
        <p:nvSpPr>
          <p:cNvPr id="331" name="Google Shape;331;g24f7d5e8862_0_659"/>
          <p:cNvSpPr/>
          <p:nvPr/>
        </p:nvSpPr>
        <p:spPr>
          <a:xfrm rot="-8127160">
            <a:off x="1702058" y="2228330"/>
            <a:ext cx="375910" cy="271537"/>
          </a:xfrm>
          <a:prstGeom prst="rightArrow">
            <a:avLst>
              <a:gd fmla="val 60000" name="adj1"/>
              <a:gd fmla="val 50000" name="adj2"/>
            </a:avLst>
          </a:prstGeom>
          <a:solidFill>
            <a:srgbClr val="A8AED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2" name="Google Shape;332;g24f7d5e8862_0_659"/>
          <p:cNvSpPr txBox="1"/>
          <p:nvPr/>
        </p:nvSpPr>
        <p:spPr>
          <a:xfrm rot="2672776">
            <a:off x="1771838" y="2311173"/>
            <a:ext cx="294661" cy="162922"/>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700"/>
              <a:buFont typeface="Arial"/>
              <a:buNone/>
            </a:pPr>
            <a:r>
              <a:t/>
            </a:r>
            <a:endParaRPr b="0" i="0" sz="700" u="none" cap="none" strike="noStrike">
              <a:solidFill>
                <a:schemeClr val="lt1"/>
              </a:solidFill>
              <a:latin typeface="Lato Black"/>
              <a:ea typeface="Lato Black"/>
              <a:cs typeface="Lato Black"/>
              <a:sym typeface="Lato Black"/>
            </a:endParaRPr>
          </a:p>
        </p:txBody>
      </p:sp>
      <p:sp>
        <p:nvSpPr>
          <p:cNvPr id="333" name="Google Shape;333;g24f7d5e8862_0_659"/>
          <p:cNvSpPr/>
          <p:nvPr/>
        </p:nvSpPr>
        <p:spPr>
          <a:xfrm>
            <a:off x="740224" y="1232338"/>
            <a:ext cx="1041900" cy="1025700"/>
          </a:xfrm>
          <a:prstGeom prst="ellipse">
            <a:avLst/>
          </a:prstGeom>
          <a:solidFill>
            <a:srgbClr val="0242B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4" name="Google Shape;334;g24f7d5e8862_0_659"/>
          <p:cNvSpPr txBox="1"/>
          <p:nvPr/>
        </p:nvSpPr>
        <p:spPr>
          <a:xfrm>
            <a:off x="892826" y="1382535"/>
            <a:ext cx="736800" cy="725100"/>
          </a:xfrm>
          <a:prstGeom prst="rect">
            <a:avLst/>
          </a:prstGeom>
          <a:noFill/>
          <a:ln>
            <a:noFill/>
          </a:ln>
        </p:spPr>
        <p:txBody>
          <a:bodyPr anchorCtr="0" anchor="ctr" bIns="8875" lIns="8875" spcFirstLastPara="1" rIns="8875" wrap="square" tIns="8875">
            <a:noAutofit/>
          </a:bodyPr>
          <a:lstStyle/>
          <a:p>
            <a:pPr indent="0" lvl="0" marL="0" marR="0" rtl="0" algn="ctr">
              <a:lnSpc>
                <a:spcPct val="90000"/>
              </a:lnSpc>
              <a:spcBef>
                <a:spcPts val="0"/>
              </a:spcBef>
              <a:spcAft>
                <a:spcPts val="0"/>
              </a:spcAft>
              <a:buClr>
                <a:srgbClr val="000000"/>
              </a:buClr>
              <a:buSzPts val="1400"/>
              <a:buFont typeface="Arial"/>
              <a:buNone/>
            </a:pPr>
            <a:r>
              <a:rPr b="0" i="0" lang="en-GB" sz="1400" u="none" cap="none" strike="noStrike">
                <a:solidFill>
                  <a:schemeClr val="lt1"/>
                </a:solidFill>
                <a:latin typeface="Lato Black"/>
                <a:ea typeface="Lato Black"/>
                <a:cs typeface="Lato Black"/>
                <a:sym typeface="Lato Black"/>
              </a:rPr>
              <a:t>Find discount codes</a:t>
            </a:r>
            <a:endParaRPr b="0" i="0" sz="1400" u="none" cap="none" strike="noStrike">
              <a:solidFill>
                <a:schemeClr val="lt1"/>
              </a:solidFill>
              <a:latin typeface="Lato Black"/>
              <a:ea typeface="Lato Black"/>
              <a:cs typeface="Lato Black"/>
              <a:sym typeface="Lato Black"/>
            </a:endParaRPr>
          </a:p>
        </p:txBody>
      </p:sp>
      <p:sp>
        <p:nvSpPr>
          <p:cNvPr id="335" name="Google Shape;335;g24f7d5e8862_0_659"/>
          <p:cNvSpPr txBox="1"/>
          <p:nvPr>
            <p:ph type="ctrTitle"/>
          </p:nvPr>
        </p:nvSpPr>
        <p:spPr>
          <a:xfrm>
            <a:off x="168650" y="11240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How to save on purchases</a:t>
            </a:r>
            <a:endParaRPr b="1" i="0" sz="2900" u="none" cap="none" strike="noStrike">
              <a:solidFill>
                <a:schemeClr val="lt1"/>
              </a:solidFill>
              <a:latin typeface="Lato"/>
              <a:ea typeface="Lato"/>
              <a:cs typeface="Lato"/>
              <a:sym typeface="Lato"/>
            </a:endParaRPr>
          </a:p>
        </p:txBody>
      </p:sp>
      <p:sp>
        <p:nvSpPr>
          <p:cNvPr id="336" name="Google Shape;336;g24f7d5e8862_0_659"/>
          <p:cNvSpPr txBox="1"/>
          <p:nvPr/>
        </p:nvSpPr>
        <p:spPr>
          <a:xfrm>
            <a:off x="5069700" y="2258050"/>
            <a:ext cx="3932100" cy="1754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Lato Black"/>
                <a:ea typeface="Lato Black"/>
                <a:cs typeface="Lato Black"/>
                <a:sym typeface="Lato Black"/>
              </a:rPr>
              <a:t>Even the former boxing world champion Tyson Fury goes </a:t>
            </a:r>
            <a:r>
              <a:rPr b="0" i="0" lang="en-GB" sz="1800" u="sng" cap="none" strike="noStrike">
                <a:solidFill>
                  <a:schemeClr val="lt1"/>
                </a:solidFill>
                <a:latin typeface="Lato Black"/>
                <a:ea typeface="Lato Black"/>
                <a:cs typeface="Lato Black"/>
                <a:sym typeface="Lato Black"/>
              </a:rPr>
              <a:t>bargain hunting</a:t>
            </a:r>
            <a:r>
              <a:rPr b="0" i="0" lang="en-GB" sz="1800" u="none" cap="none" strike="noStrike">
                <a:solidFill>
                  <a:schemeClr val="lt1"/>
                </a:solidFill>
                <a:latin typeface="Lato Black"/>
                <a:ea typeface="Lato Black"/>
                <a:cs typeface="Lato Black"/>
                <a:sym typeface="Lato Black"/>
              </a:rPr>
              <a:t>.</a:t>
            </a:r>
            <a:endParaRPr b="0" i="0" sz="2000" u="none" cap="none" strike="noStrike">
              <a:solidFill>
                <a:schemeClr val="lt1"/>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Lato Black"/>
                <a:ea typeface="Lato Black"/>
                <a:cs typeface="Lato Black"/>
                <a:sym typeface="Lato Black"/>
                <a:extLst>
                  <a:ext uri="http://customooxmlschemas.google.com/">
                    <go:slidesCustomData xmlns:go="http://customooxmlschemas.google.com/" textRoundtripDataId="0"/>
                  </a:ext>
                </a:extLst>
              </a:rPr>
              <a:t>What other things could people do or look for to save money?</a:t>
            </a:r>
            <a:endParaRPr b="0" i="0" sz="1800" u="none" cap="none" strike="noStrike">
              <a:solidFill>
                <a:schemeClr val="lt1"/>
              </a:solidFill>
              <a:latin typeface="Lato Black"/>
              <a:ea typeface="Lato Black"/>
              <a:cs typeface="Lato Black"/>
              <a:sym typeface="Lato Black"/>
            </a:endParaRPr>
          </a:p>
        </p:txBody>
      </p:sp>
      <p:sp>
        <p:nvSpPr>
          <p:cNvPr id="337" name="Google Shape;337;g24f7d5e8862_0_659"/>
          <p:cNvSpPr txBox="1"/>
          <p:nvPr/>
        </p:nvSpPr>
        <p:spPr>
          <a:xfrm>
            <a:off x="1924521" y="4156799"/>
            <a:ext cx="1016100" cy="725100"/>
          </a:xfrm>
          <a:prstGeom prst="rect">
            <a:avLst/>
          </a:prstGeom>
          <a:noFill/>
          <a:ln>
            <a:noFill/>
          </a:ln>
        </p:spPr>
        <p:txBody>
          <a:bodyPr anchorCtr="0" anchor="ctr" bIns="8875" lIns="8875" spcFirstLastPara="1" rIns="8875" wrap="square" tIns="8875">
            <a:noAutofit/>
          </a:bodyPr>
          <a:lstStyle/>
          <a:p>
            <a:pPr indent="0" lvl="0" marL="0" marR="0" rtl="0" algn="ctr">
              <a:lnSpc>
                <a:spcPct val="90000"/>
              </a:lnSpc>
              <a:spcBef>
                <a:spcPts val="0"/>
              </a:spcBef>
              <a:spcAft>
                <a:spcPts val="0"/>
              </a:spcAft>
              <a:buClr>
                <a:srgbClr val="000000"/>
              </a:buClr>
              <a:buSzPts val="1400"/>
              <a:buFont typeface="Arial"/>
              <a:buNone/>
            </a:pPr>
            <a:r>
              <a:rPr b="0" i="0" lang="en-GB" sz="1400" u="none" cap="none" strike="noStrike">
                <a:solidFill>
                  <a:schemeClr val="lt1"/>
                </a:solidFill>
                <a:latin typeface="Lato Black"/>
                <a:ea typeface="Lato Black"/>
                <a:cs typeface="Lato Black"/>
                <a:sym typeface="Lato Black"/>
              </a:rPr>
              <a:t>Buy ‘pre-loved’ goods</a:t>
            </a:r>
            <a:endParaRPr b="0" i="0" sz="1400" u="none" cap="none" strike="noStrike">
              <a:solidFill>
                <a:schemeClr val="lt1"/>
              </a:solidFill>
              <a:latin typeface="Lato Black"/>
              <a:ea typeface="Lato Black"/>
              <a:cs typeface="Lato Black"/>
              <a:sym typeface="Lato Black"/>
            </a:endParaRPr>
          </a:p>
        </p:txBody>
      </p:sp>
      <p:sp>
        <p:nvSpPr>
          <p:cNvPr id="338" name="Google Shape;338;g24f7d5e8862_0_659"/>
          <p:cNvSpPr txBox="1"/>
          <p:nvPr/>
        </p:nvSpPr>
        <p:spPr>
          <a:xfrm>
            <a:off x="3082850" y="3688350"/>
            <a:ext cx="1041900" cy="725100"/>
          </a:xfrm>
          <a:prstGeom prst="rect">
            <a:avLst/>
          </a:prstGeom>
          <a:noFill/>
          <a:ln>
            <a:noFill/>
          </a:ln>
        </p:spPr>
        <p:txBody>
          <a:bodyPr anchorCtr="0" anchor="ctr" bIns="8875" lIns="8875" spcFirstLastPara="1" rIns="8875" wrap="square" tIns="8875">
            <a:noAutofit/>
          </a:bodyPr>
          <a:lstStyle/>
          <a:p>
            <a:pPr indent="0" lvl="0" marL="0" marR="0" rtl="0" algn="ctr">
              <a:lnSpc>
                <a:spcPct val="90000"/>
              </a:lnSpc>
              <a:spcBef>
                <a:spcPts val="0"/>
              </a:spcBef>
              <a:spcAft>
                <a:spcPts val="0"/>
              </a:spcAft>
              <a:buClr>
                <a:srgbClr val="000000"/>
              </a:buClr>
              <a:buSzPts val="1300"/>
              <a:buFont typeface="Arial"/>
              <a:buNone/>
            </a:pPr>
            <a:r>
              <a:rPr b="0" i="0" lang="en-GB" sz="1300" u="none" cap="none" strike="noStrike">
                <a:solidFill>
                  <a:schemeClr val="lt1"/>
                </a:solidFill>
                <a:latin typeface="Lato Black"/>
                <a:ea typeface="Lato Black"/>
                <a:cs typeface="Lato Black"/>
                <a:sym typeface="Lato Black"/>
              </a:rPr>
              <a:t>Delayed gratification </a:t>
            </a:r>
            <a:endParaRPr b="0" i="0" sz="1300" u="none" cap="none" strike="noStrike">
              <a:solidFill>
                <a:schemeClr val="lt1"/>
              </a:solidFill>
              <a:latin typeface="Lato Black"/>
              <a:ea typeface="Lato Black"/>
              <a:cs typeface="Lato Black"/>
              <a:sym typeface="Lato Black"/>
            </a:endParaRPr>
          </a:p>
        </p:txBody>
      </p:sp>
      <p:pic>
        <p:nvPicPr>
          <p:cNvPr id="339" name="Google Shape;339;g24f7d5e8862_0_659"/>
          <p:cNvPicPr preferRelativeResize="0"/>
          <p:nvPr/>
        </p:nvPicPr>
        <p:blipFill rotWithShape="1">
          <a:blip r:embed="rId3">
            <a:alphaModFix/>
          </a:blip>
          <a:srcRect b="0" l="0" r="0" t="0"/>
          <a:stretch/>
        </p:blipFill>
        <p:spPr>
          <a:xfrm rot="271255">
            <a:off x="4716564" y="813342"/>
            <a:ext cx="4097149" cy="1155260"/>
          </a:xfrm>
          <a:prstGeom prst="rect">
            <a:avLst/>
          </a:prstGeom>
          <a:noFill/>
          <a:ln cap="flat" cmpd="sng" w="9525">
            <a:solidFill>
              <a:schemeClr val="accent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g24f7d5e8862_0_701"/>
          <p:cNvSpPr txBox="1"/>
          <p:nvPr/>
        </p:nvSpPr>
        <p:spPr>
          <a:xfrm>
            <a:off x="272100" y="1211300"/>
            <a:ext cx="8599800" cy="923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400"/>
              <a:buFont typeface="Arial"/>
              <a:buNone/>
            </a:pPr>
            <a:r>
              <a:rPr b="1" i="0" lang="en-GB" sz="2400" u="none" cap="none" strike="noStrike">
                <a:solidFill>
                  <a:srgbClr val="000000"/>
                </a:solidFill>
                <a:latin typeface="Lato"/>
                <a:ea typeface="Lato"/>
                <a:cs typeface="Lato"/>
                <a:sym typeface="Lato"/>
              </a:rPr>
              <a:t>What are the different ways a young person can save money?</a:t>
            </a:r>
            <a:endParaRPr b="1" i="0" sz="2400" u="none" cap="none" strike="noStrike">
              <a:solidFill>
                <a:srgbClr val="00000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2400"/>
              <a:buFont typeface="Arial"/>
              <a:buNone/>
            </a:pPr>
            <a:r>
              <a:rPr b="1" i="1" lang="en-GB" sz="2400" u="none" cap="none" strike="noStrike">
                <a:solidFill>
                  <a:srgbClr val="000000"/>
                </a:solidFill>
                <a:latin typeface="Lato"/>
                <a:ea typeface="Lato"/>
                <a:cs typeface="Lato"/>
                <a:sym typeface="Lato"/>
              </a:rPr>
              <a:t>Where might they keep the money that they save?</a:t>
            </a:r>
            <a:endParaRPr b="1" i="1" sz="2400" u="none" cap="none" strike="noStrike">
              <a:solidFill>
                <a:srgbClr val="000000"/>
              </a:solidFill>
              <a:latin typeface="Lato"/>
              <a:ea typeface="Lato"/>
              <a:cs typeface="Lato"/>
              <a:sym typeface="Lato"/>
            </a:endParaRPr>
          </a:p>
        </p:txBody>
      </p:sp>
      <p:pic>
        <p:nvPicPr>
          <p:cNvPr id="345" name="Google Shape;345;g24f7d5e8862_0_701"/>
          <p:cNvPicPr preferRelativeResize="0"/>
          <p:nvPr/>
        </p:nvPicPr>
        <p:blipFill rotWithShape="1">
          <a:blip r:embed="rId3">
            <a:alphaModFix/>
          </a:blip>
          <a:srcRect b="0" l="0" r="0" t="0"/>
          <a:stretch/>
        </p:blipFill>
        <p:spPr>
          <a:xfrm>
            <a:off x="1466675" y="2296225"/>
            <a:ext cx="1715034" cy="1518512"/>
          </a:xfrm>
          <a:prstGeom prst="rect">
            <a:avLst/>
          </a:prstGeom>
          <a:noFill/>
          <a:ln>
            <a:noFill/>
          </a:ln>
        </p:spPr>
      </p:pic>
      <p:pic>
        <p:nvPicPr>
          <p:cNvPr id="346" name="Google Shape;346;g24f7d5e8862_0_701"/>
          <p:cNvPicPr preferRelativeResize="0"/>
          <p:nvPr/>
        </p:nvPicPr>
        <p:blipFill rotWithShape="1">
          <a:blip r:embed="rId4">
            <a:alphaModFix/>
          </a:blip>
          <a:srcRect b="0" l="0" r="0" t="0"/>
          <a:stretch/>
        </p:blipFill>
        <p:spPr>
          <a:xfrm>
            <a:off x="3793021" y="2345188"/>
            <a:ext cx="1715034" cy="1518512"/>
          </a:xfrm>
          <a:prstGeom prst="rect">
            <a:avLst/>
          </a:prstGeom>
          <a:noFill/>
          <a:ln>
            <a:noFill/>
          </a:ln>
        </p:spPr>
      </p:pic>
      <p:pic>
        <p:nvPicPr>
          <p:cNvPr id="347" name="Google Shape;347;g24f7d5e8862_0_701"/>
          <p:cNvPicPr preferRelativeResize="0"/>
          <p:nvPr/>
        </p:nvPicPr>
        <p:blipFill rotWithShape="1">
          <a:blip r:embed="rId5">
            <a:alphaModFix/>
          </a:blip>
          <a:srcRect b="0" l="0" r="0" t="0"/>
          <a:stretch/>
        </p:blipFill>
        <p:spPr>
          <a:xfrm>
            <a:off x="6119367" y="2345188"/>
            <a:ext cx="1715034" cy="1518512"/>
          </a:xfrm>
          <a:prstGeom prst="rect">
            <a:avLst/>
          </a:prstGeom>
          <a:noFill/>
          <a:ln>
            <a:noFill/>
          </a:ln>
        </p:spPr>
      </p:pic>
      <p:sp>
        <p:nvSpPr>
          <p:cNvPr id="348" name="Google Shape;348;g24f7d5e8862_0_701"/>
          <p:cNvSpPr txBox="1"/>
          <p:nvPr/>
        </p:nvSpPr>
        <p:spPr>
          <a:xfrm>
            <a:off x="867388" y="3976250"/>
            <a:ext cx="75663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accent1"/>
                </a:solidFill>
                <a:latin typeface="Lato"/>
                <a:ea typeface="Lato"/>
                <a:cs typeface="Lato"/>
                <a:sym typeface="Lato"/>
              </a:rPr>
              <a:t>What are the advantages and disadvantages of each method?</a:t>
            </a:r>
            <a:endParaRPr b="0" i="0" sz="1800" u="none" cap="none" strike="noStrike">
              <a:solidFill>
                <a:schemeClr val="accent1"/>
              </a:solidFill>
              <a:latin typeface="Lato"/>
              <a:ea typeface="Lato"/>
              <a:cs typeface="Lato"/>
              <a:sym typeface="Lato"/>
            </a:endParaRPr>
          </a:p>
        </p:txBody>
      </p:sp>
      <p:sp>
        <p:nvSpPr>
          <p:cNvPr id="349" name="Google Shape;349;g24f7d5e8862_0_701"/>
          <p:cNvSpPr txBox="1"/>
          <p:nvPr>
            <p:ph type="ctrTitle"/>
          </p:nvPr>
        </p:nvSpPr>
        <p:spPr>
          <a:xfrm>
            <a:off x="247700"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How do people save money?</a:t>
            </a:r>
            <a:endParaRPr b="1" i="0" sz="2900" u="none" cap="none" strike="noStrike">
              <a:solidFill>
                <a:schemeClr val="l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grpSp>
        <p:nvGrpSpPr>
          <p:cNvPr id="354" name="Google Shape;354;g24f7d5e8862_0_711"/>
          <p:cNvGrpSpPr/>
          <p:nvPr/>
        </p:nvGrpSpPr>
        <p:grpSpPr>
          <a:xfrm>
            <a:off x="2982623" y="1903070"/>
            <a:ext cx="3178773" cy="2957206"/>
            <a:chOff x="364600" y="1488138"/>
            <a:chExt cx="3385275" cy="2881425"/>
          </a:xfrm>
        </p:grpSpPr>
        <p:sp>
          <p:nvSpPr>
            <p:cNvPr id="355" name="Google Shape;355;g24f7d5e8862_0_711"/>
            <p:cNvSpPr/>
            <p:nvPr/>
          </p:nvSpPr>
          <p:spPr>
            <a:xfrm>
              <a:off x="364600" y="2760825"/>
              <a:ext cx="1169100" cy="341400"/>
            </a:xfrm>
            <a:prstGeom prst="roundRect">
              <a:avLst>
                <a:gd fmla="val 16667" name="adj"/>
              </a:avLst>
            </a:prstGeom>
            <a:solidFill>
              <a:srgbClr val="0543B3"/>
            </a:solidFill>
            <a:ln cap="flat" cmpd="sng" w="9525">
              <a:solidFill>
                <a:srgbClr val="0543B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FFFFFF"/>
                  </a:solidFill>
                  <a:latin typeface="Lato"/>
                  <a:ea typeface="Lato"/>
                  <a:cs typeface="Lato"/>
                  <a:sym typeface="Lato"/>
                </a:rPr>
                <a:t>Customers</a:t>
              </a:r>
              <a:endParaRPr b="1" i="0" sz="1400" u="none" cap="none" strike="noStrike">
                <a:solidFill>
                  <a:srgbClr val="FFFFFF"/>
                </a:solidFill>
                <a:latin typeface="Lato"/>
                <a:ea typeface="Lato"/>
                <a:cs typeface="Lato"/>
                <a:sym typeface="Lato"/>
              </a:endParaRPr>
            </a:p>
          </p:txBody>
        </p:sp>
        <p:sp>
          <p:nvSpPr>
            <p:cNvPr id="356" name="Google Shape;356;g24f7d5e8862_0_711"/>
            <p:cNvSpPr/>
            <p:nvPr/>
          </p:nvSpPr>
          <p:spPr>
            <a:xfrm flipH="1">
              <a:off x="896375" y="1888350"/>
              <a:ext cx="2329800" cy="683400"/>
            </a:xfrm>
            <a:prstGeom prst="curvedDownArrow">
              <a:avLst>
                <a:gd fmla="val 25000" name="adj1"/>
                <a:gd fmla="val 50000" name="adj2"/>
                <a:gd fmla="val 25000" name="adj3"/>
              </a:avLst>
            </a:prstGeom>
            <a:solidFill>
              <a:srgbClr val="FF8022"/>
            </a:solidFill>
            <a:ln cap="flat" cmpd="sng" w="9525">
              <a:solidFill>
                <a:srgbClr val="FF802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357" name="Google Shape;357;g24f7d5e8862_0_711"/>
            <p:cNvSpPr/>
            <p:nvPr/>
          </p:nvSpPr>
          <p:spPr>
            <a:xfrm flipH="1" rot="10800000">
              <a:off x="895375" y="3236175"/>
              <a:ext cx="2437500" cy="743400"/>
            </a:xfrm>
            <a:prstGeom prst="curvedDownArrow">
              <a:avLst>
                <a:gd fmla="val 25000" name="adj1"/>
                <a:gd fmla="val 50000" name="adj2"/>
                <a:gd fmla="val 25000" name="adj3"/>
              </a:avLst>
            </a:prstGeom>
            <a:solidFill>
              <a:srgbClr val="FF8022"/>
            </a:solidFill>
            <a:ln cap="flat" cmpd="sng" w="9525">
              <a:solidFill>
                <a:srgbClr val="FF802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358" name="Google Shape;358;g24f7d5e8862_0_711"/>
            <p:cNvSpPr/>
            <p:nvPr/>
          </p:nvSpPr>
          <p:spPr>
            <a:xfrm>
              <a:off x="2580775" y="2760825"/>
              <a:ext cx="1169100" cy="341400"/>
            </a:xfrm>
            <a:prstGeom prst="roundRect">
              <a:avLst>
                <a:gd fmla="val 16667" name="adj"/>
              </a:avLst>
            </a:prstGeom>
            <a:solidFill>
              <a:srgbClr val="0543B3"/>
            </a:solidFill>
            <a:ln cap="flat" cmpd="sng" w="9525">
              <a:solidFill>
                <a:srgbClr val="0543B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FFFFFF"/>
                  </a:solidFill>
                  <a:latin typeface="Lato"/>
                  <a:ea typeface="Lato"/>
                  <a:cs typeface="Lato"/>
                  <a:sym typeface="Lato"/>
                </a:rPr>
                <a:t>Bank</a:t>
              </a:r>
              <a:endParaRPr b="1" i="0" sz="1400" u="none" cap="none" strike="noStrike">
                <a:solidFill>
                  <a:srgbClr val="FFFFFF"/>
                </a:solidFill>
                <a:latin typeface="Lato"/>
                <a:ea typeface="Lato"/>
                <a:cs typeface="Lato"/>
                <a:sym typeface="Lato"/>
              </a:endParaRPr>
            </a:p>
          </p:txBody>
        </p:sp>
        <p:sp>
          <p:nvSpPr>
            <p:cNvPr id="359" name="Google Shape;359;g24f7d5e8862_0_711"/>
            <p:cNvSpPr/>
            <p:nvPr/>
          </p:nvSpPr>
          <p:spPr>
            <a:xfrm>
              <a:off x="1531025" y="2389125"/>
              <a:ext cx="1060500" cy="461700"/>
            </a:xfrm>
            <a:prstGeom prst="rightArrow">
              <a:avLst>
                <a:gd fmla="val 50000" name="adj1"/>
                <a:gd fmla="val 50000" name="adj2"/>
              </a:avLst>
            </a:prstGeom>
            <a:solidFill>
              <a:srgbClr val="262A33"/>
            </a:solidFill>
            <a:ln cap="flat" cmpd="sng" w="9525">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n-GB" sz="1300" u="none" cap="none" strike="noStrike">
                  <a:solidFill>
                    <a:srgbClr val="FFFFFF"/>
                  </a:solidFill>
                  <a:latin typeface="Lato"/>
                  <a:ea typeface="Lato"/>
                  <a:cs typeface="Lato"/>
                  <a:sym typeface="Lato"/>
                </a:rPr>
                <a:t>Deposits </a:t>
              </a:r>
              <a:endParaRPr b="1" i="0" sz="1300" u="none" cap="none" strike="noStrike">
                <a:solidFill>
                  <a:srgbClr val="FFFFFF"/>
                </a:solidFill>
                <a:latin typeface="Lato"/>
                <a:ea typeface="Lato"/>
                <a:cs typeface="Lato"/>
                <a:sym typeface="Lato"/>
              </a:endParaRPr>
            </a:p>
          </p:txBody>
        </p:sp>
        <p:sp>
          <p:nvSpPr>
            <p:cNvPr id="360" name="Google Shape;360;g24f7d5e8862_0_711"/>
            <p:cNvSpPr/>
            <p:nvPr/>
          </p:nvSpPr>
          <p:spPr>
            <a:xfrm>
              <a:off x="1531025" y="3102225"/>
              <a:ext cx="1060500" cy="400200"/>
            </a:xfrm>
            <a:prstGeom prst="leftArrow">
              <a:avLst>
                <a:gd fmla="val 50000" name="adj1"/>
                <a:gd fmla="val 50000" name="adj2"/>
              </a:avLst>
            </a:prstGeom>
            <a:solidFill>
              <a:srgbClr val="262A33"/>
            </a:solidFill>
            <a:ln cap="flat" cmpd="sng" w="9525">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FFFFFF"/>
                  </a:solidFill>
                  <a:latin typeface="Lato"/>
                  <a:ea typeface="Lato"/>
                  <a:cs typeface="Lato"/>
                  <a:sym typeface="Lato"/>
                </a:rPr>
                <a:t>Loans</a:t>
              </a:r>
              <a:endParaRPr b="1" i="0" sz="1400" u="none" cap="none" strike="noStrike">
                <a:solidFill>
                  <a:srgbClr val="FFFFFF"/>
                </a:solidFill>
                <a:latin typeface="Lato"/>
                <a:ea typeface="Lato"/>
                <a:cs typeface="Lato"/>
                <a:sym typeface="Lato"/>
              </a:endParaRPr>
            </a:p>
          </p:txBody>
        </p:sp>
        <p:sp>
          <p:nvSpPr>
            <p:cNvPr id="361" name="Google Shape;361;g24f7d5e8862_0_711"/>
            <p:cNvSpPr txBox="1"/>
            <p:nvPr/>
          </p:nvSpPr>
          <p:spPr>
            <a:xfrm>
              <a:off x="896375" y="1488138"/>
              <a:ext cx="2329800" cy="390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543B3"/>
                  </a:solidFill>
                  <a:latin typeface="Lato"/>
                  <a:ea typeface="Lato"/>
                  <a:cs typeface="Lato"/>
                  <a:sym typeface="Lato"/>
                </a:rPr>
                <a:t>Interest</a:t>
              </a:r>
              <a:endParaRPr b="1" i="0" sz="1400" u="none" cap="none" strike="noStrike">
                <a:solidFill>
                  <a:srgbClr val="0543B3"/>
                </a:solidFill>
                <a:latin typeface="Lato"/>
                <a:ea typeface="Lato"/>
                <a:cs typeface="Lato"/>
                <a:sym typeface="Lato"/>
              </a:endParaRPr>
            </a:p>
          </p:txBody>
        </p:sp>
        <p:sp>
          <p:nvSpPr>
            <p:cNvPr id="362" name="Google Shape;362;g24f7d5e8862_0_711"/>
            <p:cNvSpPr txBox="1"/>
            <p:nvPr/>
          </p:nvSpPr>
          <p:spPr>
            <a:xfrm>
              <a:off x="896375" y="3979563"/>
              <a:ext cx="2329800" cy="390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543B3"/>
                  </a:solidFill>
                  <a:latin typeface="Lato"/>
                  <a:ea typeface="Lato"/>
                  <a:cs typeface="Lato"/>
                  <a:sym typeface="Lato"/>
                </a:rPr>
                <a:t>Interest</a:t>
              </a:r>
              <a:endParaRPr b="1" i="0" sz="1400" u="none" cap="none" strike="noStrike">
                <a:solidFill>
                  <a:srgbClr val="0543B3"/>
                </a:solidFill>
                <a:latin typeface="Lato"/>
                <a:ea typeface="Lato"/>
                <a:cs typeface="Lato"/>
                <a:sym typeface="Lato"/>
              </a:endParaRPr>
            </a:p>
          </p:txBody>
        </p:sp>
      </p:grpSp>
      <p:sp>
        <p:nvSpPr>
          <p:cNvPr id="363" name="Google Shape;363;g24f7d5e8862_0_711"/>
          <p:cNvSpPr txBox="1"/>
          <p:nvPr/>
        </p:nvSpPr>
        <p:spPr>
          <a:xfrm>
            <a:off x="0" y="1166475"/>
            <a:ext cx="9144000" cy="523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0" i="0" lang="en-GB" sz="2200" u="none" cap="none" strike="noStrike">
                <a:solidFill>
                  <a:srgbClr val="000000"/>
                </a:solidFill>
                <a:latin typeface="Lato"/>
                <a:ea typeface="Lato"/>
                <a:cs typeface="Lato"/>
                <a:sym typeface="Lato"/>
              </a:rPr>
              <a:t>Money that is paid as a reward to savers or as a fee on borrowed money</a:t>
            </a:r>
            <a:endParaRPr b="0" i="0" sz="2200" u="none" cap="none" strike="noStrike">
              <a:solidFill>
                <a:srgbClr val="000000"/>
              </a:solidFill>
              <a:latin typeface="Lato"/>
              <a:ea typeface="Lato"/>
              <a:cs typeface="Lato"/>
              <a:sym typeface="Lato"/>
            </a:endParaRPr>
          </a:p>
        </p:txBody>
      </p:sp>
      <p:sp>
        <p:nvSpPr>
          <p:cNvPr id="364" name="Google Shape;364;g24f7d5e8862_0_711"/>
          <p:cNvSpPr txBox="1"/>
          <p:nvPr>
            <p:ph type="ctrTitle"/>
          </p:nvPr>
        </p:nvSpPr>
        <p:spPr>
          <a:xfrm>
            <a:off x="221700" y="246075"/>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What is interest?</a:t>
            </a:r>
            <a:endParaRPr b="1" i="0" sz="2900" u="none" cap="none" strike="noStrike">
              <a:solidFill>
                <a:schemeClr val="lt1"/>
              </a:solidFill>
              <a:latin typeface="Lato"/>
              <a:ea typeface="Lato"/>
              <a:cs typeface="Lato"/>
              <a:sym typeface="La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g24f7d5e8862_0_726"/>
          <p:cNvSpPr txBox="1"/>
          <p:nvPr/>
        </p:nvSpPr>
        <p:spPr>
          <a:xfrm>
            <a:off x="2615200" y="1299425"/>
            <a:ext cx="2329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62A33"/>
              </a:solidFill>
              <a:latin typeface="Arial"/>
              <a:ea typeface="Arial"/>
              <a:cs typeface="Arial"/>
              <a:sym typeface="Arial"/>
            </a:endParaRPr>
          </a:p>
        </p:txBody>
      </p:sp>
      <p:sp>
        <p:nvSpPr>
          <p:cNvPr id="370" name="Google Shape;370;g24f7d5e8862_0_726"/>
          <p:cNvSpPr txBox="1"/>
          <p:nvPr/>
        </p:nvSpPr>
        <p:spPr>
          <a:xfrm>
            <a:off x="446127" y="1223868"/>
            <a:ext cx="7914900" cy="780300"/>
          </a:xfrm>
          <a:prstGeom prst="rect">
            <a:avLst/>
          </a:prstGeom>
          <a:noFill/>
          <a:ln>
            <a:noFill/>
          </a:ln>
        </p:spPr>
        <p:txBody>
          <a:bodyPr anchorCtr="0" anchor="t" bIns="91425" lIns="91425" spcFirstLastPara="1" rIns="91425" wrap="square" tIns="91425">
            <a:spAutoFit/>
          </a:bodyPr>
          <a:lstStyle/>
          <a:p>
            <a:pPr indent="0" lvl="0" marL="101600" marR="0" rtl="0" algn="l">
              <a:lnSpc>
                <a:spcPct val="115000"/>
              </a:lnSpc>
              <a:spcBef>
                <a:spcPts val="0"/>
              </a:spcBef>
              <a:spcAft>
                <a:spcPts val="0"/>
              </a:spcAft>
              <a:buClr>
                <a:srgbClr val="000000"/>
              </a:buClr>
              <a:buSzPts val="1800"/>
              <a:buFont typeface="Arial"/>
              <a:buNone/>
            </a:pPr>
            <a:r>
              <a:rPr b="0" i="0" lang="en-GB" sz="1800" u="none" cap="none" strike="noStrike">
                <a:solidFill>
                  <a:srgbClr val="0543B3"/>
                </a:solidFill>
                <a:latin typeface="Lato"/>
                <a:ea typeface="Lato"/>
                <a:cs typeface="Lato"/>
                <a:sym typeface="Lato"/>
              </a:rPr>
              <a:t>Put money into an account that pays </a:t>
            </a:r>
            <a:r>
              <a:rPr b="1" i="0" lang="en-GB" sz="1800" u="none" cap="none" strike="noStrike">
                <a:solidFill>
                  <a:srgbClr val="0543B3"/>
                </a:solidFill>
                <a:latin typeface="Lato"/>
                <a:ea typeface="Lato"/>
                <a:cs typeface="Lato"/>
                <a:sym typeface="Lato"/>
              </a:rPr>
              <a:t>interest (a percentage added to the money in the bank) –</a:t>
            </a:r>
            <a:r>
              <a:rPr b="0" i="0" lang="en-GB" sz="1800" u="none" cap="none" strike="noStrike">
                <a:solidFill>
                  <a:srgbClr val="0543B3"/>
                </a:solidFill>
                <a:latin typeface="Lato"/>
                <a:ea typeface="Lato"/>
                <a:cs typeface="Lato"/>
                <a:sym typeface="Lato"/>
              </a:rPr>
              <a:t> this might be paid monthly or yearly.</a:t>
            </a:r>
            <a:endParaRPr b="0" i="0" sz="1400" u="none" cap="none" strike="noStrike">
              <a:solidFill>
                <a:srgbClr val="000000"/>
              </a:solidFill>
              <a:latin typeface="Arial"/>
              <a:ea typeface="Arial"/>
              <a:cs typeface="Arial"/>
              <a:sym typeface="Arial"/>
            </a:endParaRPr>
          </a:p>
        </p:txBody>
      </p:sp>
      <p:pic>
        <p:nvPicPr>
          <p:cNvPr id="371" name="Google Shape;371;g24f7d5e8862_0_726"/>
          <p:cNvPicPr preferRelativeResize="0"/>
          <p:nvPr/>
        </p:nvPicPr>
        <p:blipFill rotWithShape="1">
          <a:blip r:embed="rId3">
            <a:alphaModFix/>
          </a:blip>
          <a:srcRect b="0" l="0" r="0" t="0"/>
          <a:stretch/>
        </p:blipFill>
        <p:spPr>
          <a:xfrm>
            <a:off x="233377" y="1449290"/>
            <a:ext cx="273100" cy="273100"/>
          </a:xfrm>
          <a:prstGeom prst="rect">
            <a:avLst/>
          </a:prstGeom>
          <a:noFill/>
          <a:ln>
            <a:noFill/>
          </a:ln>
        </p:spPr>
      </p:pic>
      <p:pic>
        <p:nvPicPr>
          <p:cNvPr id="372" name="Google Shape;372;g24f7d5e8862_0_726"/>
          <p:cNvPicPr preferRelativeResize="0"/>
          <p:nvPr/>
        </p:nvPicPr>
        <p:blipFill rotWithShape="1">
          <a:blip r:embed="rId3">
            <a:alphaModFix/>
          </a:blip>
          <a:srcRect b="0" l="0" r="0" t="0"/>
          <a:stretch/>
        </p:blipFill>
        <p:spPr>
          <a:xfrm>
            <a:off x="233377" y="2638228"/>
            <a:ext cx="273100" cy="273100"/>
          </a:xfrm>
          <a:prstGeom prst="rect">
            <a:avLst/>
          </a:prstGeom>
          <a:noFill/>
          <a:ln>
            <a:noFill/>
          </a:ln>
        </p:spPr>
      </p:pic>
      <p:pic>
        <p:nvPicPr>
          <p:cNvPr id="373" name="Google Shape;373;g24f7d5e8862_0_726"/>
          <p:cNvPicPr preferRelativeResize="0"/>
          <p:nvPr/>
        </p:nvPicPr>
        <p:blipFill rotWithShape="1">
          <a:blip r:embed="rId3">
            <a:alphaModFix/>
          </a:blip>
          <a:srcRect b="0" l="0" r="0" t="0"/>
          <a:stretch/>
        </p:blipFill>
        <p:spPr>
          <a:xfrm>
            <a:off x="233377" y="4129698"/>
            <a:ext cx="273100" cy="273100"/>
          </a:xfrm>
          <a:prstGeom prst="rect">
            <a:avLst/>
          </a:prstGeom>
          <a:noFill/>
          <a:ln>
            <a:noFill/>
          </a:ln>
        </p:spPr>
      </p:pic>
      <p:sp>
        <p:nvSpPr>
          <p:cNvPr id="374" name="Google Shape;374;g24f7d5e8862_0_726"/>
          <p:cNvSpPr txBox="1"/>
          <p:nvPr/>
        </p:nvSpPr>
        <p:spPr>
          <a:xfrm>
            <a:off x="430275" y="2201000"/>
            <a:ext cx="8322600" cy="1417500"/>
          </a:xfrm>
          <a:prstGeom prst="rect">
            <a:avLst/>
          </a:prstGeom>
          <a:noFill/>
          <a:ln>
            <a:noFill/>
          </a:ln>
        </p:spPr>
        <p:txBody>
          <a:bodyPr anchorCtr="0" anchor="t" bIns="91425" lIns="91425" spcFirstLastPara="1" rIns="91425" wrap="square" tIns="91425">
            <a:spAutoFit/>
          </a:bodyPr>
          <a:lstStyle/>
          <a:p>
            <a:pPr indent="0" lvl="0" marL="101600" marR="0" rtl="0" algn="l">
              <a:lnSpc>
                <a:spcPct val="115000"/>
              </a:lnSpc>
              <a:spcBef>
                <a:spcPts val="0"/>
              </a:spcBef>
              <a:spcAft>
                <a:spcPts val="0"/>
              </a:spcAft>
              <a:buClr>
                <a:srgbClr val="000000"/>
              </a:buClr>
              <a:buSzPts val="1800"/>
              <a:buFont typeface="Arial"/>
              <a:buNone/>
            </a:pPr>
            <a:r>
              <a:rPr b="0" i="0" lang="en-GB" sz="1800" u="none" cap="none" strike="noStrike">
                <a:solidFill>
                  <a:schemeClr val="accent1"/>
                </a:solidFill>
                <a:latin typeface="Lato"/>
                <a:ea typeface="Lato"/>
                <a:cs typeface="Lato"/>
                <a:sym typeface="Lato"/>
              </a:rPr>
              <a:t>Be even smarter by using an account that is</a:t>
            </a:r>
            <a:r>
              <a:rPr b="1" i="0" lang="en-GB" sz="1800" u="none" cap="none" strike="noStrike">
                <a:solidFill>
                  <a:schemeClr val="accent1"/>
                </a:solidFill>
                <a:latin typeface="Lato"/>
                <a:ea typeface="Lato"/>
                <a:cs typeface="Lato"/>
                <a:sym typeface="Lato"/>
              </a:rPr>
              <a:t> tax free</a:t>
            </a:r>
            <a:r>
              <a:rPr b="0" i="0" lang="en-GB" sz="1800" u="none" cap="none" strike="noStrike">
                <a:solidFill>
                  <a:schemeClr val="accent1"/>
                </a:solidFill>
                <a:latin typeface="Lato"/>
                <a:ea typeface="Lato"/>
                <a:cs typeface="Lato"/>
                <a:sym typeface="Lato"/>
              </a:rPr>
              <a:t> (ISA – Individual Savings Account) so that interest money isn’t lost on tax.  You have to be 16 to open a cash ISA, but a </a:t>
            </a:r>
            <a:r>
              <a:rPr b="1" i="0" lang="en-GB" sz="1800" u="none" cap="none" strike="noStrike">
                <a:solidFill>
                  <a:schemeClr val="accent1"/>
                </a:solidFill>
                <a:latin typeface="Lato"/>
                <a:ea typeface="Lato"/>
                <a:cs typeface="Lato"/>
                <a:sym typeface="Lato"/>
              </a:rPr>
              <a:t>Junior ISA </a:t>
            </a:r>
            <a:r>
              <a:rPr b="0" i="0" lang="en-GB" sz="1800" u="none" cap="none" strike="noStrike">
                <a:solidFill>
                  <a:schemeClr val="accent1"/>
                </a:solidFill>
                <a:latin typeface="Lato"/>
                <a:ea typeface="Lato"/>
                <a:cs typeface="Lato"/>
                <a:sym typeface="Lato"/>
              </a:rPr>
              <a:t>can be opened by a parent or guardian. If you earn £20,000 or less in interest, you don’t pay tax on what you’ve earned. </a:t>
            </a:r>
            <a:endParaRPr b="0" i="0" sz="1400" u="none" cap="none" strike="noStrike">
              <a:solidFill>
                <a:srgbClr val="000000"/>
              </a:solidFill>
              <a:latin typeface="Arial"/>
              <a:ea typeface="Arial"/>
              <a:cs typeface="Arial"/>
              <a:sym typeface="Arial"/>
            </a:endParaRPr>
          </a:p>
        </p:txBody>
      </p:sp>
      <p:sp>
        <p:nvSpPr>
          <p:cNvPr id="375" name="Google Shape;375;g24f7d5e8862_0_726"/>
          <p:cNvSpPr txBox="1"/>
          <p:nvPr/>
        </p:nvSpPr>
        <p:spPr>
          <a:xfrm>
            <a:off x="430275" y="3727849"/>
            <a:ext cx="8012700" cy="1098900"/>
          </a:xfrm>
          <a:prstGeom prst="rect">
            <a:avLst/>
          </a:prstGeom>
          <a:noFill/>
          <a:ln>
            <a:noFill/>
          </a:ln>
        </p:spPr>
        <p:txBody>
          <a:bodyPr anchorCtr="0" anchor="t" bIns="91425" lIns="91425" spcFirstLastPara="1" rIns="91425" wrap="square" tIns="91425">
            <a:spAutoFit/>
          </a:bodyPr>
          <a:lstStyle/>
          <a:p>
            <a:pPr indent="0" lvl="0" marL="101600" marR="0" rtl="0" algn="l">
              <a:lnSpc>
                <a:spcPct val="115000"/>
              </a:lnSpc>
              <a:spcBef>
                <a:spcPts val="0"/>
              </a:spcBef>
              <a:spcAft>
                <a:spcPts val="0"/>
              </a:spcAft>
              <a:buClr>
                <a:srgbClr val="000000"/>
              </a:buClr>
              <a:buSzPts val="1800"/>
              <a:buFont typeface="Arial"/>
              <a:buNone/>
            </a:pPr>
            <a:r>
              <a:rPr b="0" i="0" lang="en-GB" sz="1800" u="none" cap="none" strike="noStrike">
                <a:solidFill>
                  <a:schemeClr val="accent1"/>
                </a:solidFill>
                <a:latin typeface="Lato"/>
                <a:ea typeface="Lato"/>
                <a:cs typeface="Lato"/>
                <a:sym typeface="Lato"/>
              </a:rPr>
              <a:t>Savings in a bank account are </a:t>
            </a:r>
            <a:r>
              <a:rPr b="1" i="0" lang="en-GB" sz="1800" u="none" cap="none" strike="noStrike">
                <a:solidFill>
                  <a:schemeClr val="accent1"/>
                </a:solidFill>
                <a:latin typeface="Lato"/>
                <a:ea typeface="Lato"/>
                <a:cs typeface="Lato"/>
                <a:sym typeface="Lato"/>
              </a:rPr>
              <a:t>protected</a:t>
            </a:r>
            <a:r>
              <a:rPr b="0" i="0" lang="en-GB" sz="1800" u="none" cap="none" strike="noStrike">
                <a:solidFill>
                  <a:schemeClr val="accent1"/>
                </a:solidFill>
                <a:latin typeface="Lato"/>
                <a:ea typeface="Lato"/>
                <a:cs typeface="Lato"/>
                <a:sym typeface="Lato"/>
              </a:rPr>
              <a:t> by the Financial Services Compensation Scheme up to the value of </a:t>
            </a:r>
            <a:r>
              <a:rPr b="1" i="0" lang="en-GB" sz="1800" u="none" cap="none" strike="noStrike">
                <a:solidFill>
                  <a:schemeClr val="accent1"/>
                </a:solidFill>
                <a:latin typeface="Lato"/>
                <a:ea typeface="Lato"/>
                <a:cs typeface="Lato"/>
                <a:sym typeface="Lato"/>
              </a:rPr>
              <a:t>£120,000 </a:t>
            </a:r>
            <a:r>
              <a:rPr b="0" i="0" lang="en-GB" sz="1800" u="none" cap="none" strike="noStrike">
                <a:solidFill>
                  <a:schemeClr val="accent1"/>
                </a:solidFill>
                <a:latin typeface="Lato"/>
                <a:ea typeface="Lato"/>
                <a:cs typeface="Lato"/>
                <a:sym typeface="Lato"/>
              </a:rPr>
              <a:t>– if anything should happen to someone’s bank, their money is safe.</a:t>
            </a:r>
            <a:endParaRPr b="0" i="0" sz="1400" u="none" cap="none" strike="noStrike">
              <a:solidFill>
                <a:srgbClr val="000000"/>
              </a:solidFill>
              <a:latin typeface="Arial"/>
              <a:ea typeface="Arial"/>
              <a:cs typeface="Arial"/>
              <a:sym typeface="Arial"/>
            </a:endParaRPr>
          </a:p>
        </p:txBody>
      </p:sp>
      <p:sp>
        <p:nvSpPr>
          <p:cNvPr id="376" name="Google Shape;376;g24f7d5e8862_0_726"/>
          <p:cNvSpPr txBox="1"/>
          <p:nvPr>
            <p:ph type="ctrTitle"/>
          </p:nvPr>
        </p:nvSpPr>
        <p:spPr>
          <a:xfrm>
            <a:off x="221700" y="246075"/>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Smart saving</a:t>
            </a:r>
            <a:endParaRPr b="1" i="0" sz="2900" u="none" cap="none" strike="noStrike">
              <a:solidFill>
                <a:schemeClr val="l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g24f7d5e8862_0_738"/>
          <p:cNvSpPr txBox="1"/>
          <p:nvPr/>
        </p:nvSpPr>
        <p:spPr>
          <a:xfrm>
            <a:off x="205925" y="922900"/>
            <a:ext cx="5055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g24f7d5e8862_0_738"/>
          <p:cNvSpPr txBox="1"/>
          <p:nvPr>
            <p:ph type="ctrTitle"/>
          </p:nvPr>
        </p:nvSpPr>
        <p:spPr>
          <a:xfrm>
            <a:off x="1319025"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Calculating interest</a:t>
            </a:r>
            <a:endParaRPr b="1" i="0" sz="2900" u="none" cap="none" strike="noStrike">
              <a:solidFill>
                <a:schemeClr val="lt1"/>
              </a:solidFill>
              <a:latin typeface="Lato"/>
              <a:ea typeface="Lato"/>
              <a:cs typeface="Lato"/>
              <a:sym typeface="Lato"/>
            </a:endParaRPr>
          </a:p>
        </p:txBody>
      </p:sp>
      <p:sp>
        <p:nvSpPr>
          <p:cNvPr id="383" name="Google Shape;383;g24f7d5e8862_0_738"/>
          <p:cNvSpPr txBox="1"/>
          <p:nvPr/>
        </p:nvSpPr>
        <p:spPr>
          <a:xfrm>
            <a:off x="205925" y="4506250"/>
            <a:ext cx="61680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rgbClr val="000000"/>
                </a:solidFill>
                <a:latin typeface="Lato"/>
                <a:ea typeface="Lato"/>
                <a:cs typeface="Lato"/>
                <a:sym typeface="Lato"/>
              </a:rPr>
              <a:t>*Assuming no more money is taken out or deposited over the year</a:t>
            </a:r>
            <a:endParaRPr b="0" i="0" sz="8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Lato"/>
              <a:ea typeface="Lato"/>
              <a:cs typeface="Lato"/>
              <a:sym typeface="Lato"/>
            </a:endParaRPr>
          </a:p>
        </p:txBody>
      </p:sp>
      <p:sp>
        <p:nvSpPr>
          <p:cNvPr id="384" name="Google Shape;384;g24f7d5e8862_0_738"/>
          <p:cNvSpPr txBox="1"/>
          <p:nvPr/>
        </p:nvSpPr>
        <p:spPr>
          <a:xfrm>
            <a:off x="2520350" y="1261475"/>
            <a:ext cx="6297000" cy="2493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Lato"/>
                <a:ea typeface="Lato"/>
                <a:cs typeface="Lato"/>
                <a:sym typeface="Lato"/>
              </a:rPr>
              <a:t>If a customer </a:t>
            </a:r>
            <a:r>
              <a:rPr b="1" i="0" lang="en-GB" sz="1800" u="none" cap="none" strike="noStrike">
                <a:solidFill>
                  <a:srgbClr val="000000"/>
                </a:solidFill>
                <a:latin typeface="Lato"/>
                <a:ea typeface="Lato"/>
                <a:cs typeface="Lato"/>
                <a:sym typeface="Lato"/>
              </a:rPr>
              <a:t>deposits £100</a:t>
            </a:r>
            <a:r>
              <a:rPr b="0" i="0" lang="en-GB" sz="1800" u="none" cap="none" strike="noStrike">
                <a:solidFill>
                  <a:srgbClr val="000000"/>
                </a:solidFill>
                <a:latin typeface="Lato"/>
                <a:ea typeface="Lato"/>
                <a:cs typeface="Lato"/>
                <a:sym typeface="Lato"/>
              </a:rPr>
              <a:t>* earning </a:t>
            </a:r>
            <a:r>
              <a:rPr b="1" i="0" lang="en-GB" sz="1800" u="none" cap="none" strike="noStrike">
                <a:solidFill>
                  <a:srgbClr val="000000"/>
                </a:solidFill>
                <a:latin typeface="Lato"/>
                <a:ea typeface="Lato"/>
                <a:cs typeface="Lato"/>
                <a:sym typeface="Lato"/>
              </a:rPr>
              <a:t>10% interest</a:t>
            </a:r>
            <a:r>
              <a:rPr b="0" i="0" lang="en-GB" sz="1800" u="none" cap="none" strike="noStrike">
                <a:solidFill>
                  <a:srgbClr val="000000"/>
                </a:solidFill>
                <a:latin typeface="Lato"/>
                <a:ea typeface="Lato"/>
                <a:cs typeface="Lato"/>
                <a:sym typeface="Lato"/>
              </a:rPr>
              <a:t>: </a:t>
            </a:r>
            <a:endParaRPr b="0" i="0" sz="1800" u="none" cap="none" strike="noStrike">
              <a:solidFill>
                <a:srgbClr val="000000"/>
              </a:solidFill>
              <a:latin typeface="Lato"/>
              <a:ea typeface="Lato"/>
              <a:cs typeface="Lato"/>
              <a:sym typeface="Lato"/>
            </a:endParaRPr>
          </a:p>
          <a:p>
            <a:pPr indent="-342900" lvl="0" marL="457200" marR="0" rtl="0" algn="l">
              <a:lnSpc>
                <a:spcPct val="100000"/>
              </a:lnSpc>
              <a:spcBef>
                <a:spcPts val="0"/>
              </a:spcBef>
              <a:spcAft>
                <a:spcPts val="0"/>
              </a:spcAft>
              <a:buClr>
                <a:srgbClr val="000000"/>
              </a:buClr>
              <a:buSzPts val="1800"/>
              <a:buFont typeface="Lato"/>
              <a:buAutoNum type="arabicPeriod"/>
            </a:pPr>
            <a:r>
              <a:rPr b="0" i="0" lang="en-GB" sz="1800" u="none" cap="none" strike="noStrike">
                <a:solidFill>
                  <a:srgbClr val="000000"/>
                </a:solidFill>
                <a:latin typeface="Lato"/>
                <a:ea typeface="Lato"/>
                <a:cs typeface="Lato"/>
                <a:sym typeface="Lato"/>
              </a:rPr>
              <a:t>How much interest has she made at the end of the year?</a:t>
            </a:r>
            <a:endParaRPr b="0" i="0" sz="1800" u="none" cap="none" strike="noStrike">
              <a:solidFill>
                <a:srgbClr val="000000"/>
              </a:solidFill>
              <a:latin typeface="Lato"/>
              <a:ea typeface="Lato"/>
              <a:cs typeface="Lato"/>
              <a:sym typeface="Lato"/>
            </a:endParaRPr>
          </a:p>
          <a:p>
            <a:pPr indent="-342900" lvl="0" marL="457200" marR="0" rtl="0" algn="l">
              <a:lnSpc>
                <a:spcPct val="100000"/>
              </a:lnSpc>
              <a:spcBef>
                <a:spcPts val="0"/>
              </a:spcBef>
              <a:spcAft>
                <a:spcPts val="0"/>
              </a:spcAft>
              <a:buClr>
                <a:srgbClr val="000000"/>
              </a:buClr>
              <a:buSzPts val="1800"/>
              <a:buFont typeface="Lato"/>
              <a:buAutoNum type="arabicPeriod"/>
            </a:pPr>
            <a:r>
              <a:rPr b="0" i="0" lang="en-GB" sz="1800" u="none" cap="none" strike="noStrike">
                <a:solidFill>
                  <a:srgbClr val="000000"/>
                </a:solidFill>
                <a:latin typeface="Lato"/>
                <a:ea typeface="Lato"/>
                <a:cs typeface="Lato"/>
                <a:sym typeface="Lato"/>
              </a:rPr>
              <a:t>How much money in total is in her account at the end of the year? </a:t>
            </a:r>
            <a:endParaRPr b="0" i="0" sz="18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2400"/>
              <a:buFont typeface="Arial"/>
              <a:buNone/>
            </a:pPr>
            <a:r>
              <a:rPr b="1" i="0" lang="en-GB" sz="2400" u="none" cap="none" strike="noStrike">
                <a:solidFill>
                  <a:schemeClr val="accent1"/>
                </a:solidFill>
                <a:latin typeface="Lato"/>
                <a:ea typeface="Lato"/>
                <a:cs typeface="Lato"/>
                <a:sym typeface="Lato"/>
              </a:rPr>
              <a:t>How do we work this out?</a:t>
            </a:r>
            <a:endParaRPr b="1" i="0" sz="2400" u="none" cap="none" strike="noStrike">
              <a:solidFill>
                <a:schemeClr val="accent1"/>
              </a:solidFill>
              <a:latin typeface="Lato"/>
              <a:ea typeface="Lato"/>
              <a:cs typeface="Lato"/>
              <a:sym typeface="Lato"/>
            </a:endParaRPr>
          </a:p>
        </p:txBody>
      </p:sp>
      <p:pic>
        <p:nvPicPr>
          <p:cNvPr id="385" name="Google Shape;385;g24f7d5e8862_0_738"/>
          <p:cNvPicPr preferRelativeResize="0"/>
          <p:nvPr/>
        </p:nvPicPr>
        <p:blipFill rotWithShape="1">
          <a:blip r:embed="rId3">
            <a:alphaModFix/>
          </a:blip>
          <a:srcRect b="0" l="0" r="0" t="0"/>
          <a:stretch/>
        </p:blipFill>
        <p:spPr>
          <a:xfrm>
            <a:off x="282126" y="1772202"/>
            <a:ext cx="2059425" cy="1823425"/>
          </a:xfrm>
          <a:prstGeom prst="rect">
            <a:avLst/>
          </a:prstGeom>
          <a:noFill/>
          <a:ln>
            <a:noFill/>
          </a:ln>
        </p:spPr>
      </p:pic>
      <p:pic>
        <p:nvPicPr>
          <p:cNvPr id="386" name="Google Shape;386;g24f7d5e8862_0_738"/>
          <p:cNvPicPr preferRelativeResize="0"/>
          <p:nvPr/>
        </p:nvPicPr>
        <p:blipFill rotWithShape="1">
          <a:blip r:embed="rId4">
            <a:alphaModFix/>
          </a:blip>
          <a:srcRect b="0" l="0" r="0" t="0"/>
          <a:stretch/>
        </p:blipFill>
        <p:spPr>
          <a:xfrm>
            <a:off x="448799" y="171188"/>
            <a:ext cx="690376" cy="6903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g24f7d5e8862_0_750"/>
          <p:cNvSpPr txBox="1"/>
          <p:nvPr/>
        </p:nvSpPr>
        <p:spPr>
          <a:xfrm>
            <a:off x="448800" y="1524025"/>
            <a:ext cx="3987000" cy="2555100"/>
          </a:xfrm>
          <a:prstGeom prst="rect">
            <a:avLst/>
          </a:pr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457200" marR="0" rtl="0" algn="l">
              <a:lnSpc>
                <a:spcPct val="100000"/>
              </a:lnSpc>
              <a:spcBef>
                <a:spcPts val="0"/>
              </a:spcBef>
              <a:spcAft>
                <a:spcPts val="0"/>
              </a:spcAft>
              <a:buClr>
                <a:srgbClr val="000000"/>
              </a:buClr>
              <a:buSzPts val="2200"/>
              <a:buFont typeface="Arial"/>
              <a:buNone/>
            </a:pPr>
            <a:r>
              <a:rPr b="1" i="0" lang="en-GB" sz="2200" u="none" cap="none" strike="noStrike">
                <a:solidFill>
                  <a:schemeClr val="accent1"/>
                </a:solidFill>
                <a:latin typeface="Lato"/>
                <a:ea typeface="Lato"/>
                <a:cs typeface="Lato"/>
                <a:sym typeface="Lato"/>
              </a:rPr>
              <a:t> </a:t>
            </a:r>
            <a:endParaRPr b="1" i="0" sz="2200" u="none" cap="none" strike="noStrike">
              <a:solidFill>
                <a:schemeClr val="accent1"/>
              </a:solidFill>
              <a:latin typeface="Lato"/>
              <a:ea typeface="Lato"/>
              <a:cs typeface="Lato"/>
              <a:sym typeface="Lato"/>
            </a:endParaRPr>
          </a:p>
          <a:p>
            <a:pPr indent="-225425" lvl="0" marL="269999" marR="0" rtl="0" algn="l">
              <a:lnSpc>
                <a:spcPct val="100000"/>
              </a:lnSpc>
              <a:spcBef>
                <a:spcPts val="0"/>
              </a:spcBef>
              <a:spcAft>
                <a:spcPts val="0"/>
              </a:spcAft>
              <a:buClr>
                <a:schemeClr val="accent1"/>
              </a:buClr>
              <a:buSzPts val="2200"/>
              <a:buFont typeface="Lato"/>
              <a:buAutoNum type="arabicPeriod"/>
            </a:pPr>
            <a:r>
              <a:rPr b="1" i="0" lang="en-GB" sz="2200" u="none" cap="none" strike="noStrike">
                <a:solidFill>
                  <a:schemeClr val="accent1"/>
                </a:solidFill>
                <a:latin typeface="Lato"/>
                <a:ea typeface="Lato"/>
                <a:cs typeface="Lato"/>
                <a:sym typeface="Lato"/>
              </a:rPr>
              <a:t>How much interest has she made at the end of the year?</a:t>
            </a:r>
            <a:endParaRPr b="1" i="0" sz="22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t/>
            </a:r>
            <a:endParaRPr b="1" i="0" sz="22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accent1"/>
                </a:solidFill>
                <a:latin typeface="Lato"/>
                <a:ea typeface="Lato"/>
                <a:cs typeface="Lato"/>
                <a:sym typeface="Lato"/>
              </a:rPr>
              <a:t>To find 10% of £100, we calculate </a:t>
            </a:r>
            <a:endParaRPr b="0" i="0" sz="22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accent1"/>
                </a:solidFill>
                <a:latin typeface="Lato"/>
                <a:ea typeface="Lato"/>
                <a:cs typeface="Lato"/>
                <a:sym typeface="Lato"/>
              </a:rPr>
              <a:t>0.10 x 100 =£10</a:t>
            </a:r>
            <a:endParaRPr b="0" i="0" sz="22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accent1"/>
              </a:solidFill>
              <a:latin typeface="Lato"/>
              <a:ea typeface="Lato"/>
              <a:cs typeface="Lato"/>
              <a:sym typeface="Lato"/>
            </a:endParaRPr>
          </a:p>
        </p:txBody>
      </p:sp>
      <p:sp>
        <p:nvSpPr>
          <p:cNvPr id="392" name="Google Shape;392;g24f7d5e8862_0_750"/>
          <p:cNvSpPr txBox="1"/>
          <p:nvPr/>
        </p:nvSpPr>
        <p:spPr>
          <a:xfrm>
            <a:off x="4659413" y="1524025"/>
            <a:ext cx="3871800" cy="2555100"/>
          </a:xfrm>
          <a:prstGeom prst="rect">
            <a:avLst/>
          </a:prstGeom>
          <a:noFill/>
          <a:ln cap="flat" cmpd="sng" w="19050">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1" i="0" lang="en-GB" sz="2200" u="none" cap="none" strike="noStrike">
                <a:solidFill>
                  <a:schemeClr val="accent1"/>
                </a:solidFill>
                <a:latin typeface="Lato"/>
                <a:ea typeface="Lato"/>
                <a:cs typeface="Lato"/>
                <a:sym typeface="Lato"/>
              </a:rPr>
              <a:t>2. How much money in total is in her account at the end of the year?</a:t>
            </a:r>
            <a:endParaRPr b="1" i="0" sz="22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t/>
            </a:r>
            <a:endParaRPr b="1" i="0" sz="22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accent1"/>
                </a:solidFill>
                <a:latin typeface="Lato"/>
                <a:ea typeface="Lato"/>
                <a:cs typeface="Lato"/>
                <a:sym typeface="Lato"/>
              </a:rPr>
              <a:t>We add up the £100 deposit and the interest she makes.</a:t>
            </a:r>
            <a:endParaRPr b="0" i="0" sz="22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accent1"/>
                </a:solidFill>
                <a:latin typeface="Lato"/>
                <a:ea typeface="Lato"/>
                <a:cs typeface="Lato"/>
                <a:sym typeface="Lato"/>
              </a:rPr>
              <a:t>£100 + £10 = £110</a:t>
            </a:r>
            <a:endParaRPr b="1" i="0" sz="2200" u="none" cap="none" strike="noStrike">
              <a:solidFill>
                <a:schemeClr val="accent1"/>
              </a:solidFill>
              <a:latin typeface="Lato"/>
              <a:ea typeface="Lato"/>
              <a:cs typeface="Lato"/>
              <a:sym typeface="Lato"/>
            </a:endParaRPr>
          </a:p>
        </p:txBody>
      </p:sp>
      <p:sp>
        <p:nvSpPr>
          <p:cNvPr id="393" name="Google Shape;393;g24f7d5e8862_0_750"/>
          <p:cNvSpPr txBox="1"/>
          <p:nvPr>
            <p:ph type="ctrTitle"/>
          </p:nvPr>
        </p:nvSpPr>
        <p:spPr>
          <a:xfrm>
            <a:off x="1319025"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Calculating interest</a:t>
            </a:r>
            <a:endParaRPr b="1" i="0" sz="2900" u="none" cap="none" strike="noStrike">
              <a:solidFill>
                <a:schemeClr val="lt1"/>
              </a:solidFill>
              <a:latin typeface="Lato"/>
              <a:ea typeface="Lato"/>
              <a:cs typeface="Lato"/>
              <a:sym typeface="Lato"/>
            </a:endParaRPr>
          </a:p>
        </p:txBody>
      </p:sp>
      <p:pic>
        <p:nvPicPr>
          <p:cNvPr id="394" name="Google Shape;394;g24f7d5e8862_0_750"/>
          <p:cNvPicPr preferRelativeResize="0"/>
          <p:nvPr/>
        </p:nvPicPr>
        <p:blipFill rotWithShape="1">
          <a:blip r:embed="rId3">
            <a:alphaModFix/>
          </a:blip>
          <a:srcRect b="0" l="0" r="0" t="0"/>
          <a:stretch/>
        </p:blipFill>
        <p:spPr>
          <a:xfrm>
            <a:off x="448799" y="171188"/>
            <a:ext cx="690376" cy="6903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g24f7d5e8862_0_758"/>
          <p:cNvSpPr txBox="1"/>
          <p:nvPr/>
        </p:nvSpPr>
        <p:spPr>
          <a:xfrm>
            <a:off x="124275" y="4631725"/>
            <a:ext cx="61680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rgbClr val="000000"/>
                </a:solidFill>
                <a:latin typeface="Lato"/>
                <a:ea typeface="Lato"/>
                <a:cs typeface="Lato"/>
                <a:sym typeface="Lato"/>
              </a:rPr>
              <a:t>*Assuming no more money is taken out or deposited over the year</a:t>
            </a:r>
            <a:endParaRPr b="0" i="0" sz="8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GB" sz="800" u="none" cap="none" strike="noStrike">
                <a:solidFill>
                  <a:schemeClr val="accent1"/>
                </a:solidFill>
                <a:latin typeface="Lato"/>
                <a:ea typeface="Lato"/>
                <a:cs typeface="Lato"/>
                <a:sym typeface="Lato"/>
              </a:rPr>
              <a:t>Optional video: </a:t>
            </a:r>
            <a:r>
              <a:rPr b="0" i="0" lang="en-GB" sz="800" u="sng" cap="none" strike="noStrike">
                <a:solidFill>
                  <a:schemeClr val="hlink"/>
                </a:solidFill>
                <a:latin typeface="Lato"/>
                <a:ea typeface="Lato"/>
                <a:cs typeface="Lato"/>
                <a:sym typeface="Lato"/>
                <a:hlinkClick r:id="rId4"/>
              </a:rPr>
              <a:t>Compound Interest - How to calculate compound interest</a:t>
            </a:r>
            <a:r>
              <a:rPr b="0" i="0" lang="en-GB" sz="800" u="none" cap="none" strike="noStrike">
                <a:solidFill>
                  <a:schemeClr val="accent1"/>
                </a:solidFill>
                <a:latin typeface="Lato"/>
                <a:ea typeface="Lato"/>
                <a:cs typeface="Lato"/>
                <a:sym typeface="Lato"/>
              </a:rPr>
              <a:t> </a:t>
            </a:r>
            <a:endParaRPr b="0" i="0" sz="800" u="none" cap="none" strike="noStrike">
              <a:solidFill>
                <a:schemeClr val="accent1"/>
              </a:solidFill>
              <a:latin typeface="Lato"/>
              <a:ea typeface="Lato"/>
              <a:cs typeface="Lato"/>
              <a:sym typeface="Lato"/>
            </a:endParaRPr>
          </a:p>
        </p:txBody>
      </p:sp>
      <p:sp>
        <p:nvSpPr>
          <p:cNvPr id="400" name="Google Shape;400;g24f7d5e8862_0_758"/>
          <p:cNvSpPr txBox="1"/>
          <p:nvPr/>
        </p:nvSpPr>
        <p:spPr>
          <a:xfrm>
            <a:off x="124275" y="2444425"/>
            <a:ext cx="4896000" cy="2016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t/>
            </a:r>
            <a:endParaRPr b="0" i="0" sz="17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t/>
            </a:r>
            <a:endParaRPr b="0" i="0" sz="17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0" i="0" lang="en-GB" sz="1700" u="none" cap="none" strike="noStrike">
                <a:solidFill>
                  <a:srgbClr val="000000"/>
                </a:solidFill>
                <a:latin typeface="Lato"/>
                <a:ea typeface="Lato"/>
                <a:cs typeface="Lato"/>
                <a:sym typeface="Lato"/>
              </a:rPr>
              <a:t>If Zara </a:t>
            </a:r>
            <a:r>
              <a:rPr b="1" i="0" lang="en-GB" sz="1700" u="none" cap="none" strike="noStrike">
                <a:solidFill>
                  <a:srgbClr val="000000"/>
                </a:solidFill>
                <a:latin typeface="Lato"/>
                <a:ea typeface="Lato"/>
                <a:cs typeface="Lato"/>
                <a:sym typeface="Lato"/>
              </a:rPr>
              <a:t>deposits </a:t>
            </a:r>
            <a:r>
              <a:rPr b="1" i="0" lang="en-GB" sz="1700" u="none" cap="none" strike="noStrike">
                <a:solidFill>
                  <a:srgbClr val="000000"/>
                </a:solidFill>
                <a:latin typeface="Lato"/>
                <a:ea typeface="Lato"/>
                <a:cs typeface="Lato"/>
                <a:sym typeface="Lato"/>
                <a:extLst>
                  <a:ext uri="http://customooxmlschemas.google.com/">
                    <go:slidesCustomData xmlns:go="http://customooxmlschemas.google.com/" textRoundtripDataId="3"/>
                  </a:ext>
                </a:extLst>
              </a:rPr>
              <a:t>£200</a:t>
            </a:r>
            <a:r>
              <a:rPr b="0" i="0" lang="en-GB" sz="1700" u="none" cap="none" strike="noStrike">
                <a:solidFill>
                  <a:srgbClr val="000000"/>
                </a:solidFill>
                <a:latin typeface="Lato"/>
                <a:ea typeface="Lato"/>
                <a:cs typeface="Lato"/>
                <a:sym typeface="Lato"/>
                <a:extLst>
                  <a:ext uri="http://customooxmlschemas.google.com/">
                    <go:slidesCustomData xmlns:go="http://customooxmlschemas.google.com/" textRoundtripDataId="4"/>
                  </a:ext>
                </a:extLst>
              </a:rPr>
              <a:t>*</a:t>
            </a:r>
            <a:r>
              <a:rPr b="0" i="0" lang="en-GB" sz="1700" u="none" cap="none" strike="noStrike">
                <a:solidFill>
                  <a:srgbClr val="000000"/>
                </a:solidFill>
                <a:latin typeface="Lato"/>
                <a:ea typeface="Lato"/>
                <a:cs typeface="Lato"/>
                <a:sym typeface="Lato"/>
              </a:rPr>
              <a:t> earning </a:t>
            </a:r>
            <a:r>
              <a:rPr b="1" i="0" lang="en-GB" sz="1700" u="none" cap="none" strike="noStrike">
                <a:solidFill>
                  <a:srgbClr val="000000"/>
                </a:solidFill>
                <a:latin typeface="Lato"/>
                <a:ea typeface="Lato"/>
                <a:cs typeface="Lato"/>
                <a:sym typeface="Lato"/>
              </a:rPr>
              <a:t>2% interest</a:t>
            </a:r>
            <a:r>
              <a:rPr b="0" i="0" lang="en-GB" sz="1700" u="none" cap="none" strike="noStrike">
                <a:solidFill>
                  <a:srgbClr val="000000"/>
                </a:solidFill>
                <a:latin typeface="Lato"/>
                <a:ea typeface="Lato"/>
                <a:cs typeface="Lato"/>
                <a:sym typeface="Lato"/>
              </a:rPr>
              <a:t>: </a:t>
            </a:r>
            <a:endParaRPr b="0" i="0" sz="1700" u="none" cap="none" strike="noStrike">
              <a:solidFill>
                <a:srgbClr val="000000"/>
              </a:solidFill>
              <a:latin typeface="Lato"/>
              <a:ea typeface="Lato"/>
              <a:cs typeface="Lato"/>
              <a:sym typeface="Lato"/>
            </a:endParaRPr>
          </a:p>
          <a:p>
            <a:pPr indent="-336550" lvl="0" marL="457200" marR="0" rtl="0" algn="l">
              <a:lnSpc>
                <a:spcPct val="100000"/>
              </a:lnSpc>
              <a:spcBef>
                <a:spcPts val="0"/>
              </a:spcBef>
              <a:spcAft>
                <a:spcPts val="0"/>
              </a:spcAft>
              <a:buClr>
                <a:srgbClr val="000000"/>
              </a:buClr>
              <a:buSzPts val="1700"/>
              <a:buFont typeface="Lato"/>
              <a:buAutoNum type="arabicPeriod"/>
            </a:pPr>
            <a:r>
              <a:rPr b="0" i="0" lang="en-GB" sz="1700" u="none" cap="none" strike="noStrike">
                <a:solidFill>
                  <a:srgbClr val="000000"/>
                </a:solidFill>
                <a:latin typeface="Lato"/>
                <a:ea typeface="Lato"/>
                <a:cs typeface="Lato"/>
                <a:sym typeface="Lato"/>
              </a:rPr>
              <a:t>How much interest has she made at the end of the year?</a:t>
            </a:r>
            <a:endParaRPr b="0" i="0" sz="1700" u="none" cap="none" strike="noStrike">
              <a:solidFill>
                <a:srgbClr val="000000"/>
              </a:solidFill>
              <a:latin typeface="Lato"/>
              <a:ea typeface="Lato"/>
              <a:cs typeface="Lato"/>
              <a:sym typeface="Lato"/>
            </a:endParaRPr>
          </a:p>
          <a:p>
            <a:pPr indent="-336550" lvl="0" marL="457200" marR="0" rtl="0" algn="l">
              <a:lnSpc>
                <a:spcPct val="100000"/>
              </a:lnSpc>
              <a:spcBef>
                <a:spcPts val="0"/>
              </a:spcBef>
              <a:spcAft>
                <a:spcPts val="0"/>
              </a:spcAft>
              <a:buClr>
                <a:srgbClr val="000000"/>
              </a:buClr>
              <a:buSzPts val="1700"/>
              <a:buFont typeface="Lato"/>
              <a:buAutoNum type="arabicPeriod"/>
            </a:pPr>
            <a:r>
              <a:rPr b="0" i="0" lang="en-GB" sz="1700" u="none" cap="none" strike="noStrike">
                <a:solidFill>
                  <a:srgbClr val="000000"/>
                </a:solidFill>
                <a:latin typeface="Lato"/>
                <a:ea typeface="Lato"/>
                <a:cs typeface="Lato"/>
                <a:sym typeface="Lato"/>
              </a:rPr>
              <a:t>How much money in total is in her account at the end of the year?</a:t>
            </a:r>
            <a:endParaRPr b="0" i="0" sz="1700" u="none" cap="none" strike="noStrike">
              <a:solidFill>
                <a:srgbClr val="000000"/>
              </a:solidFill>
              <a:latin typeface="Lato"/>
              <a:ea typeface="Lato"/>
              <a:cs typeface="Lato"/>
              <a:sym typeface="Lato"/>
            </a:endParaRPr>
          </a:p>
        </p:txBody>
      </p:sp>
      <p:sp>
        <p:nvSpPr>
          <p:cNvPr id="401" name="Google Shape;401;g24f7d5e8862_0_758"/>
          <p:cNvSpPr txBox="1"/>
          <p:nvPr/>
        </p:nvSpPr>
        <p:spPr>
          <a:xfrm>
            <a:off x="5261525" y="1284725"/>
            <a:ext cx="3591600" cy="29400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600"/>
              <a:buFont typeface="Arial"/>
              <a:buNone/>
            </a:pPr>
            <a:r>
              <a:t/>
            </a:r>
            <a:endParaRPr b="1" i="0" sz="6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Lato"/>
                <a:ea typeface="Lato"/>
                <a:cs typeface="Lato"/>
                <a:sym typeface="Lato"/>
              </a:rPr>
              <a:t>1.  How much interest has she made at the end of the year?</a:t>
            </a:r>
            <a:endParaRPr b="1" i="0" sz="14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Lato"/>
                <a:ea typeface="Lato"/>
                <a:cs typeface="Lato"/>
                <a:sym typeface="Lato"/>
              </a:rPr>
              <a:t>To </a:t>
            </a:r>
            <a:r>
              <a:rPr b="0" i="0" lang="en-GB" sz="1400" u="none" cap="none" strike="noStrike">
                <a:solidFill>
                  <a:schemeClr val="dk1"/>
                </a:solidFill>
                <a:latin typeface="Lato"/>
                <a:ea typeface="Lato"/>
                <a:cs typeface="Lato"/>
                <a:sym typeface="Lato"/>
                <a:extLst>
                  <a:ext uri="http://customooxmlschemas.google.com/">
                    <go:slidesCustomData xmlns:go="http://customooxmlschemas.google.com/" textRoundtripDataId="5"/>
                  </a:ext>
                </a:extLst>
              </a:rPr>
              <a:t>find</a:t>
            </a:r>
            <a:r>
              <a:rPr b="0" i="0" lang="en-GB" sz="1400" u="none" cap="none" strike="noStrike">
                <a:solidFill>
                  <a:schemeClr val="dk1"/>
                </a:solidFill>
                <a:latin typeface="Lato"/>
                <a:ea typeface="Lato"/>
                <a:cs typeface="Lato"/>
                <a:sym typeface="Lato"/>
              </a:rPr>
              <a:t> 2% of £200, we calculate </a:t>
            </a:r>
            <a:endParaRPr b="0" i="0" sz="14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Lato"/>
                <a:ea typeface="Lato"/>
                <a:cs typeface="Lato"/>
                <a:sym typeface="Lato"/>
              </a:rPr>
              <a:t>0.02 x 200 = £4</a:t>
            </a:r>
            <a:endParaRPr b="0" i="0" sz="14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Lato"/>
                <a:ea typeface="Lato"/>
                <a:cs typeface="Lato"/>
                <a:sym typeface="Lato"/>
              </a:rPr>
              <a:t>2. How much money in total is in her account at the end of the year?</a:t>
            </a:r>
            <a:endParaRPr b="1" i="0" sz="14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Lato"/>
                <a:ea typeface="Lato"/>
                <a:cs typeface="Lato"/>
                <a:sym typeface="Lato"/>
              </a:rPr>
              <a:t>We add up the £200 deposit and the interest she makes.</a:t>
            </a:r>
            <a:endParaRPr b="0" i="0" sz="14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Lato"/>
                <a:ea typeface="Lato"/>
                <a:cs typeface="Lato"/>
                <a:sym typeface="Lato"/>
              </a:rPr>
              <a:t>£200 + £4 = </a:t>
            </a:r>
            <a:r>
              <a:rPr b="0" i="0" lang="en-GB" sz="1400" u="sng" cap="none" strike="noStrike">
                <a:solidFill>
                  <a:schemeClr val="dk1"/>
                </a:solidFill>
                <a:latin typeface="Lato"/>
                <a:ea typeface="Lato"/>
                <a:cs typeface="Lato"/>
                <a:sym typeface="Lato"/>
              </a:rPr>
              <a:t>£204</a:t>
            </a:r>
            <a:endParaRPr b="0" i="0" sz="1400" u="sng"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i="0" sz="500" u="none" cap="none" strike="noStrike">
              <a:solidFill>
                <a:schemeClr val="dk1"/>
              </a:solidFill>
              <a:latin typeface="Lato"/>
              <a:ea typeface="Lato"/>
              <a:cs typeface="Lato"/>
              <a:sym typeface="Lato"/>
            </a:endParaRPr>
          </a:p>
        </p:txBody>
      </p:sp>
      <p:pic>
        <p:nvPicPr>
          <p:cNvPr id="402" name="Google Shape;402;g24f7d5e8862_0_758"/>
          <p:cNvPicPr preferRelativeResize="0"/>
          <p:nvPr/>
        </p:nvPicPr>
        <p:blipFill rotWithShape="1">
          <a:blip r:embed="rId5">
            <a:alphaModFix/>
          </a:blip>
          <a:srcRect b="0" l="0" r="0" t="0"/>
          <a:stretch/>
        </p:blipFill>
        <p:spPr>
          <a:xfrm>
            <a:off x="0" y="1184525"/>
            <a:ext cx="1600600" cy="1600600"/>
          </a:xfrm>
          <a:prstGeom prst="rect">
            <a:avLst/>
          </a:prstGeom>
          <a:noFill/>
          <a:ln>
            <a:noFill/>
          </a:ln>
        </p:spPr>
      </p:pic>
      <p:sp>
        <p:nvSpPr>
          <p:cNvPr id="403" name="Google Shape;403;g24f7d5e8862_0_758"/>
          <p:cNvSpPr txBox="1"/>
          <p:nvPr/>
        </p:nvSpPr>
        <p:spPr>
          <a:xfrm>
            <a:off x="1684875" y="1184525"/>
            <a:ext cx="3335400" cy="1662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0" i="0" lang="en-GB" sz="1700" u="none" cap="none" strike="noStrike">
                <a:solidFill>
                  <a:srgbClr val="000000"/>
                </a:solidFill>
                <a:latin typeface="Lato"/>
                <a:ea typeface="Lato"/>
                <a:cs typeface="Lato"/>
                <a:sym typeface="Lato"/>
              </a:rPr>
              <a:t>Zara is choosing to put some money in a </a:t>
            </a:r>
            <a:r>
              <a:rPr b="1" i="0" lang="en-GB" sz="1700" u="none" cap="none" strike="noStrike">
                <a:solidFill>
                  <a:srgbClr val="000000"/>
                </a:solidFill>
                <a:latin typeface="Lato"/>
                <a:ea typeface="Lato"/>
                <a:cs typeface="Lato"/>
                <a:sym typeface="Lato"/>
              </a:rPr>
              <a:t>savings account.</a:t>
            </a:r>
            <a:endParaRPr b="1" i="0" sz="17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700"/>
              <a:buFont typeface="Arial"/>
              <a:buNone/>
            </a:pPr>
            <a:r>
              <a:rPr b="0" i="0" lang="en-GB" sz="1700" u="none" cap="none" strike="noStrike">
                <a:solidFill>
                  <a:srgbClr val="000000"/>
                </a:solidFill>
                <a:latin typeface="Lato"/>
                <a:ea typeface="Lato"/>
                <a:cs typeface="Lato"/>
                <a:sym typeface="Lato"/>
              </a:rPr>
              <a:t>She puts money into this account and gains interest on the money that she deposits (puts in).</a:t>
            </a:r>
            <a:endParaRPr b="0" i="0" sz="1400" u="none" cap="none" strike="noStrike">
              <a:solidFill>
                <a:srgbClr val="000000"/>
              </a:solidFill>
              <a:latin typeface="Arial"/>
              <a:ea typeface="Arial"/>
              <a:cs typeface="Arial"/>
              <a:sym typeface="Arial"/>
            </a:endParaRPr>
          </a:p>
        </p:txBody>
      </p:sp>
      <p:sp>
        <p:nvSpPr>
          <p:cNvPr id="404" name="Google Shape;404;g24f7d5e8862_0_758"/>
          <p:cNvSpPr txBox="1"/>
          <p:nvPr>
            <p:ph type="ctrTitle"/>
          </p:nvPr>
        </p:nvSpPr>
        <p:spPr>
          <a:xfrm>
            <a:off x="1319025"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Calculating interest</a:t>
            </a:r>
            <a:endParaRPr b="1" i="0" sz="2900" u="none" cap="none" strike="noStrike">
              <a:solidFill>
                <a:schemeClr val="lt1"/>
              </a:solidFill>
              <a:latin typeface="Lato"/>
              <a:ea typeface="Lato"/>
              <a:cs typeface="Lato"/>
              <a:sym typeface="Lato"/>
            </a:endParaRPr>
          </a:p>
        </p:txBody>
      </p:sp>
      <p:pic>
        <p:nvPicPr>
          <p:cNvPr id="405" name="Google Shape;405;g24f7d5e8862_0_758"/>
          <p:cNvPicPr preferRelativeResize="0"/>
          <p:nvPr/>
        </p:nvPicPr>
        <p:blipFill rotWithShape="1">
          <a:blip r:embed="rId6">
            <a:alphaModFix/>
          </a:blip>
          <a:srcRect b="0" l="0" r="0" t="0"/>
          <a:stretch/>
        </p:blipFill>
        <p:spPr>
          <a:xfrm>
            <a:off x="448799" y="171188"/>
            <a:ext cx="690376" cy="6903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g2f1946b8817_0_4"/>
          <p:cNvSpPr txBox="1"/>
          <p:nvPr>
            <p:ph type="ctrTitle"/>
          </p:nvPr>
        </p:nvSpPr>
        <p:spPr>
          <a:xfrm>
            <a:off x="1319025"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extLst>
                  <a:ext uri="http://customooxmlschemas.google.com/">
                    <go:slidesCustomData xmlns:go="http://customooxmlschemas.google.com/" textRoundtripDataId="7"/>
                  </a:ext>
                </a:extLst>
              </a:rPr>
              <a:t>Calculating</a:t>
            </a:r>
            <a:r>
              <a:rPr b="1" i="0" lang="en-GB" sz="2900" u="none" cap="none" strike="noStrike">
                <a:solidFill>
                  <a:schemeClr val="lt1"/>
                </a:solidFill>
                <a:latin typeface="Lato"/>
                <a:ea typeface="Lato"/>
                <a:cs typeface="Lato"/>
                <a:sym typeface="Lato"/>
              </a:rPr>
              <a:t> interest</a:t>
            </a:r>
            <a:endParaRPr b="1" i="0" sz="2900" u="none" cap="none" strike="noStrike">
              <a:solidFill>
                <a:schemeClr val="lt1"/>
              </a:solidFill>
              <a:latin typeface="Lato"/>
              <a:ea typeface="Lato"/>
              <a:cs typeface="Lato"/>
              <a:sym typeface="Lato"/>
            </a:endParaRPr>
          </a:p>
        </p:txBody>
      </p:sp>
      <p:pic>
        <p:nvPicPr>
          <p:cNvPr id="411" name="Google Shape;411;g2f1946b8817_0_4"/>
          <p:cNvPicPr preferRelativeResize="0"/>
          <p:nvPr/>
        </p:nvPicPr>
        <p:blipFill rotWithShape="1">
          <a:blip r:embed="rId3">
            <a:alphaModFix/>
          </a:blip>
          <a:srcRect b="0" l="0" r="0" t="0"/>
          <a:stretch/>
        </p:blipFill>
        <p:spPr>
          <a:xfrm>
            <a:off x="448799" y="171188"/>
            <a:ext cx="690376" cy="690376"/>
          </a:xfrm>
          <a:prstGeom prst="rect">
            <a:avLst/>
          </a:prstGeom>
          <a:noFill/>
          <a:ln>
            <a:noFill/>
          </a:ln>
        </p:spPr>
      </p:pic>
      <p:pic>
        <p:nvPicPr>
          <p:cNvPr descr="This video is a basic introduction to interest in its simplest form in the context of saving.&#10;&#10;&#10;&#10;&#10;&#10;&#10;&#10;&#10;&#10;Timecodes&#10;0:00 - Intro&#10;0:48 - Example question&#10;3:53 - Example work through&#10;7:24 - Recap&#10;8:18 - Remember" id="412" name="Google Shape;412;g2f1946b8817_0_4" title="Year 8 Session 3 Simple Interest - How to calculate simple interest">
            <a:hlinkClick r:id="rId4"/>
          </p:cNvPr>
          <p:cNvPicPr preferRelativeResize="0"/>
          <p:nvPr/>
        </p:nvPicPr>
        <p:blipFill rotWithShape="1">
          <a:blip r:embed="rId5">
            <a:alphaModFix/>
          </a:blip>
          <a:srcRect b="0" l="0" r="0" t="0"/>
          <a:stretch/>
        </p:blipFill>
        <p:spPr>
          <a:xfrm>
            <a:off x="1257000" y="1176738"/>
            <a:ext cx="6630000" cy="3729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2"/>
                                        </p:tgtEl>
                                        <p:attrNameLst>
                                          <p:attrName>style.visibility</p:attrName>
                                        </p:attrNameLst>
                                      </p:cBhvr>
                                      <p:to>
                                        <p:strVal val="visible"/>
                                      </p:to>
                                    </p:set>
                                    <p:animEffect filter="fade" transition="in">
                                      <p:cBhvr>
                                        <p:cTn dur="1000"/>
                                        <p:tgtEl>
                                          <p:spTgt spid="4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g24f7d5e8862_0_772"/>
          <p:cNvSpPr txBox="1"/>
          <p:nvPr/>
        </p:nvSpPr>
        <p:spPr>
          <a:xfrm>
            <a:off x="184325" y="1457050"/>
            <a:ext cx="86019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aphicFrame>
        <p:nvGraphicFramePr>
          <p:cNvPr id="418" name="Google Shape;418;g24f7d5e8862_0_772"/>
          <p:cNvGraphicFramePr/>
          <p:nvPr/>
        </p:nvGraphicFramePr>
        <p:xfrm>
          <a:off x="282125" y="1226150"/>
          <a:ext cx="3000000" cy="3000000"/>
        </p:xfrm>
        <a:graphic>
          <a:graphicData uri="http://schemas.openxmlformats.org/drawingml/2006/table">
            <a:tbl>
              <a:tblPr>
                <a:noFill/>
                <a:tableStyleId>{471B00C3-9B54-42BB-8CBA-6E203BB70191}</a:tableStyleId>
              </a:tblPr>
              <a:tblGrid>
                <a:gridCol w="1947025"/>
                <a:gridCol w="3360500"/>
                <a:gridCol w="3360500"/>
              </a:tblGrid>
              <a:tr h="598500">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chemeClr val="dk1"/>
                        </a:solidFill>
                        <a:latin typeface="Lato"/>
                        <a:ea typeface="Lato"/>
                        <a:cs typeface="Lato"/>
                        <a:sym typeface="Lato"/>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Put money in a cash box</a:t>
                      </a:r>
                      <a:endParaRPr b="1" sz="1400" u="none" cap="none" strike="noStrike">
                        <a:solidFill>
                          <a:schemeClr val="dk1"/>
                        </a:solidFill>
                        <a:latin typeface="Lato"/>
                        <a:ea typeface="Lato"/>
                        <a:cs typeface="Lato"/>
                        <a:sym typeface="Lato"/>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F2C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Open a savings account</a:t>
                      </a:r>
                      <a:endParaRPr b="1" sz="1400" u="none" cap="none" strike="noStrike">
                        <a:solidFill>
                          <a:schemeClr val="dk1"/>
                        </a:solidFill>
                        <a:latin typeface="Lato"/>
                        <a:ea typeface="Lato"/>
                        <a:cs typeface="Lato"/>
                        <a:sym typeface="Lato"/>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F2CC"/>
                    </a:solidFill>
                  </a:tcPr>
                </a:tc>
              </a:tr>
              <a:tr h="1065650">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Advantages of this method</a:t>
                      </a:r>
                      <a:endParaRPr b="1" sz="1400" u="none" cap="none" strike="noStrike">
                        <a:solidFill>
                          <a:schemeClr val="dk1"/>
                        </a:solidFill>
                        <a:latin typeface="Lato"/>
                        <a:ea typeface="Lato"/>
                        <a:cs typeface="Lato"/>
                        <a:sym typeface="Lato"/>
                      </a:endParaRPr>
                    </a:p>
                  </a:txBody>
                  <a:tcPr marT="91425" marB="91425" marR="91425" marL="91425" anchor="ctr">
                    <a:solidFill>
                      <a:srgbClr val="FFF2CC"/>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chemeClr val="dk1"/>
                        </a:solidFill>
                        <a:latin typeface="Lato"/>
                        <a:ea typeface="Lato"/>
                        <a:cs typeface="Lato"/>
                        <a:sym typeface="Lato"/>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chemeClr val="dk1"/>
                        </a:solidFill>
                        <a:latin typeface="Lato"/>
                        <a:ea typeface="Lato"/>
                        <a:cs typeface="Lato"/>
                        <a:sym typeface="Lato"/>
                      </a:endParaRPr>
                    </a:p>
                  </a:txBody>
                  <a:tcPr marT="91425" marB="91425" marR="91425" marL="91425">
                    <a:lnT cap="flat" cmpd="sng" w="9525">
                      <a:solidFill>
                        <a:srgbClr val="9E9E9E"/>
                      </a:solidFill>
                      <a:prstDash val="solid"/>
                      <a:round/>
                      <a:headEnd len="sm" w="sm" type="none"/>
                      <a:tailEnd len="sm" w="sm" type="none"/>
                    </a:lnT>
                  </a:tcPr>
                </a:tc>
              </a:tr>
              <a:tr h="1065650">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Disadvantages of this method</a:t>
                      </a:r>
                      <a:endParaRPr b="1" sz="1400" u="none" cap="none" strike="noStrike">
                        <a:solidFill>
                          <a:schemeClr val="dk1"/>
                        </a:solidFill>
                        <a:latin typeface="Lato"/>
                        <a:ea typeface="Lato"/>
                        <a:cs typeface="Lato"/>
                        <a:sym typeface="Lato"/>
                      </a:endParaRPr>
                    </a:p>
                  </a:txBody>
                  <a:tcPr marT="91425" marB="91425" marR="91425" marL="91425" anchor="ctr">
                    <a:solidFill>
                      <a:srgbClr val="FFF2CC"/>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chemeClr val="dk1"/>
                        </a:solidFill>
                        <a:latin typeface="Lato"/>
                        <a:ea typeface="Lato"/>
                        <a:cs typeface="Lato"/>
                        <a:sym typeface="Lato"/>
                      </a:endParaRPr>
                    </a:p>
                  </a:txBody>
                  <a:tcPr marT="91425" marB="91425" marR="91425" marL="91425"/>
                </a:tc>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chemeClr val="dk1"/>
                        </a:solidFill>
                        <a:latin typeface="Lato"/>
                        <a:ea typeface="Lato"/>
                        <a:cs typeface="Lato"/>
                        <a:sym typeface="Lato"/>
                      </a:endParaRPr>
                    </a:p>
                  </a:txBody>
                  <a:tcPr marT="91425" marB="91425" marR="91425" marL="91425"/>
                </a:tc>
              </a:tr>
              <a:tr h="1065650">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Items you would save for using this method?</a:t>
                      </a:r>
                      <a:endParaRPr b="1" sz="1400" u="none" cap="none" strike="noStrike">
                        <a:solidFill>
                          <a:schemeClr val="dk1"/>
                        </a:solidFill>
                        <a:latin typeface="Lato"/>
                        <a:ea typeface="Lato"/>
                        <a:cs typeface="Lato"/>
                        <a:sym typeface="Lato"/>
                      </a:endParaRPr>
                    </a:p>
                  </a:txBody>
                  <a:tcPr marT="91425" marB="91425" marR="91425" marL="91425" anchor="ctr">
                    <a:solidFill>
                      <a:srgbClr val="FFF2CC"/>
                    </a:solidFill>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chemeClr val="dk1"/>
                        </a:solidFill>
                        <a:latin typeface="Lato"/>
                        <a:ea typeface="Lato"/>
                        <a:cs typeface="Lato"/>
                        <a:sym typeface="Lato"/>
                      </a:endParaRPr>
                    </a:p>
                  </a:txBody>
                  <a:tcPr marT="91425" marB="91425" marR="91425" marL="91425"/>
                </a:tc>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solidFill>
                          <a:schemeClr val="dk1"/>
                        </a:solidFill>
                        <a:latin typeface="Lato"/>
                        <a:ea typeface="Lato"/>
                        <a:cs typeface="Lato"/>
                        <a:sym typeface="Lato"/>
                      </a:endParaRPr>
                    </a:p>
                  </a:txBody>
                  <a:tcPr marT="91425" marB="91425" marR="91425" marL="91425"/>
                </a:tc>
              </a:tr>
            </a:tbl>
          </a:graphicData>
        </a:graphic>
      </p:graphicFrame>
      <p:sp>
        <p:nvSpPr>
          <p:cNvPr id="419" name="Google Shape;419;g24f7d5e8862_0_772"/>
          <p:cNvSpPr txBox="1"/>
          <p:nvPr>
            <p:ph type="ctrTitle"/>
          </p:nvPr>
        </p:nvSpPr>
        <p:spPr>
          <a:xfrm>
            <a:off x="282125"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How do people save money?</a:t>
            </a:r>
            <a:endParaRPr b="1" i="0" sz="2900" u="none" cap="none" strike="noStrike">
              <a:solidFill>
                <a:schemeClr val="lt1"/>
              </a:solidFill>
              <a:latin typeface="Lato"/>
              <a:ea typeface="Lato"/>
              <a:cs typeface="Lato"/>
              <a:sym typeface="La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g275d22905f4_0_2"/>
          <p:cNvSpPr txBox="1"/>
          <p:nvPr/>
        </p:nvSpPr>
        <p:spPr>
          <a:xfrm>
            <a:off x="975200" y="1201825"/>
            <a:ext cx="49584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chemeClr val="accent1"/>
                </a:solidFill>
                <a:latin typeface="Lato"/>
                <a:ea typeface="Lato"/>
                <a:cs typeface="Lato"/>
                <a:sym typeface="Lato"/>
              </a:rPr>
              <a:t>Put money in a cash box</a:t>
            </a:r>
            <a:endParaRPr b="1" i="0" sz="1800" u="none" cap="none" strike="noStrike">
              <a:solidFill>
                <a:schemeClr val="accent1"/>
              </a:solidFill>
              <a:latin typeface="Lato"/>
              <a:ea typeface="Lato"/>
              <a:cs typeface="Lato"/>
              <a:sym typeface="Lato"/>
            </a:endParaRPr>
          </a:p>
        </p:txBody>
      </p:sp>
      <p:sp>
        <p:nvSpPr>
          <p:cNvPr id="425" name="Google Shape;425;g275d22905f4_0_2"/>
          <p:cNvSpPr txBox="1"/>
          <p:nvPr/>
        </p:nvSpPr>
        <p:spPr>
          <a:xfrm>
            <a:off x="4660276" y="1217125"/>
            <a:ext cx="3429900" cy="431100"/>
          </a:xfrm>
          <a:prstGeom prst="rect">
            <a:avLst/>
          </a:prstGeom>
          <a:solidFill>
            <a:srgbClr val="FF8022"/>
          </a:solidFill>
          <a:ln>
            <a:noFill/>
          </a:ln>
        </p:spPr>
        <p:txBody>
          <a:bodyPr anchorCtr="0" anchor="t" bIns="91425" lIns="91425" spcFirstLastPara="1" rIns="91425" wrap="square" tIns="91425">
            <a:spAutoFit/>
          </a:bodyPr>
          <a:lstStyle/>
          <a:p>
            <a:pPr indent="0" lvl="0" marL="101600" marR="0" rtl="0" algn="ctr">
              <a:lnSpc>
                <a:spcPct val="115000"/>
              </a:lnSpc>
              <a:spcBef>
                <a:spcPts val="0"/>
              </a:spcBef>
              <a:spcAft>
                <a:spcPts val="0"/>
              </a:spcAft>
              <a:buClr>
                <a:srgbClr val="000000"/>
              </a:buClr>
              <a:buSzPts val="1600"/>
              <a:buFont typeface="Arial"/>
              <a:buNone/>
            </a:pPr>
            <a:r>
              <a:rPr b="1" i="0" lang="en-GB" sz="1600" u="none" cap="none" strike="noStrike">
                <a:solidFill>
                  <a:schemeClr val="dk1"/>
                </a:solidFill>
                <a:latin typeface="Lato"/>
                <a:ea typeface="Lato"/>
                <a:cs typeface="Lato"/>
                <a:sym typeface="Lato"/>
              </a:rPr>
              <a:t>Advantages</a:t>
            </a:r>
            <a:endParaRPr b="1" i="0" sz="1600" u="none" cap="none" strike="noStrike">
              <a:solidFill>
                <a:schemeClr val="dk1"/>
              </a:solidFill>
              <a:latin typeface="Lato"/>
              <a:ea typeface="Lato"/>
              <a:cs typeface="Lato"/>
              <a:sym typeface="Lato"/>
            </a:endParaRPr>
          </a:p>
        </p:txBody>
      </p:sp>
      <p:sp>
        <p:nvSpPr>
          <p:cNvPr id="426" name="Google Shape;426;g275d22905f4_0_2"/>
          <p:cNvSpPr/>
          <p:nvPr/>
        </p:nvSpPr>
        <p:spPr>
          <a:xfrm>
            <a:off x="8090175" y="4250800"/>
            <a:ext cx="986100" cy="7095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g275d22905f4_0_2"/>
          <p:cNvSpPr txBox="1"/>
          <p:nvPr>
            <p:ph type="ctrTitle"/>
          </p:nvPr>
        </p:nvSpPr>
        <p:spPr>
          <a:xfrm>
            <a:off x="282125"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rgbClr val="00FF00"/>
                </a:solidFill>
                <a:latin typeface="Lato"/>
                <a:ea typeface="Lato"/>
                <a:cs typeface="Lato"/>
                <a:sym typeface="Lato"/>
              </a:rPr>
              <a:t>Answers </a:t>
            </a:r>
            <a:r>
              <a:rPr b="1" i="0" lang="en-GB" sz="2900" u="none" cap="none" strike="noStrike">
                <a:solidFill>
                  <a:schemeClr val="lt1"/>
                </a:solidFill>
                <a:latin typeface="Lato"/>
                <a:ea typeface="Lato"/>
                <a:cs typeface="Lato"/>
                <a:sym typeface="Lato"/>
              </a:rPr>
              <a:t>| How do people save money?</a:t>
            </a:r>
            <a:endParaRPr b="1" i="0" sz="2900" u="none" cap="none" strike="noStrike">
              <a:solidFill>
                <a:schemeClr val="lt1"/>
              </a:solidFill>
              <a:latin typeface="Lato"/>
              <a:ea typeface="Lato"/>
              <a:cs typeface="Lato"/>
              <a:sym typeface="Lato"/>
            </a:endParaRPr>
          </a:p>
        </p:txBody>
      </p:sp>
      <p:pic>
        <p:nvPicPr>
          <p:cNvPr id="428" name="Google Shape;428;g275d22905f4_0_2"/>
          <p:cNvPicPr preferRelativeResize="0"/>
          <p:nvPr/>
        </p:nvPicPr>
        <p:blipFill rotWithShape="1">
          <a:blip r:embed="rId3">
            <a:alphaModFix/>
          </a:blip>
          <a:srcRect b="0" l="0" r="0" t="0"/>
          <a:stretch/>
        </p:blipFill>
        <p:spPr>
          <a:xfrm>
            <a:off x="74748" y="1201823"/>
            <a:ext cx="709500" cy="709500"/>
          </a:xfrm>
          <a:prstGeom prst="rect">
            <a:avLst/>
          </a:prstGeom>
          <a:noFill/>
          <a:ln>
            <a:noFill/>
          </a:ln>
        </p:spPr>
      </p:pic>
      <p:sp>
        <p:nvSpPr>
          <p:cNvPr id="429" name="Google Shape;429;g275d22905f4_0_2"/>
          <p:cNvSpPr/>
          <p:nvPr/>
        </p:nvSpPr>
        <p:spPr>
          <a:xfrm>
            <a:off x="360375" y="2215500"/>
            <a:ext cx="8602200" cy="2789400"/>
          </a:xfrm>
          <a:prstGeom prst="rect">
            <a:avLst/>
          </a:prstGeom>
          <a:noFill/>
          <a:ln cap="flat" cmpd="sng" w="19050">
            <a:solidFill>
              <a:srgbClr val="0543B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15000"/>
              </a:lnSpc>
              <a:spcBef>
                <a:spcPts val="1500"/>
              </a:spcBef>
              <a:spcAft>
                <a:spcPts val="0"/>
              </a:spcAft>
              <a:buClr>
                <a:srgbClr val="000000"/>
              </a:buClr>
              <a:buSzPts val="1200"/>
              <a:buFont typeface="Arial"/>
              <a:buNone/>
            </a:pPr>
            <a:r>
              <a:rPr b="1" i="0" lang="en-GB" sz="2000" u="none" cap="none" strike="noStrike">
                <a:solidFill>
                  <a:schemeClr val="accent1"/>
                </a:solidFill>
                <a:latin typeface="Lato"/>
                <a:ea typeface="Lato"/>
                <a:cs typeface="Lato"/>
                <a:sym typeface="Lato"/>
              </a:rPr>
              <a:t>Immediate access: </a:t>
            </a:r>
            <a:r>
              <a:rPr b="0" i="0" lang="en-GB" sz="2000" u="none" cap="none" strike="noStrike">
                <a:solidFill>
                  <a:srgbClr val="374151"/>
                </a:solidFill>
                <a:latin typeface="Lato"/>
                <a:ea typeface="Lato"/>
                <a:cs typeface="Lato"/>
                <a:sym typeface="Lato"/>
              </a:rPr>
              <a:t>Cash is available at any time, with no withdrawal process or waiting period. This can be helpful for daily spending and emergency situations.</a:t>
            </a:r>
            <a:endParaRPr b="0" i="0" sz="2000" u="none" cap="none" strike="noStrike">
              <a:solidFill>
                <a:srgbClr val="374151"/>
              </a:solidFill>
              <a:latin typeface="Lato"/>
              <a:ea typeface="Lato"/>
              <a:cs typeface="Lato"/>
              <a:sym typeface="Lato"/>
            </a:endParaRPr>
          </a:p>
          <a:p>
            <a:pPr indent="0" lvl="0" marL="0" marR="0" rtl="0" algn="l">
              <a:lnSpc>
                <a:spcPct val="115000"/>
              </a:lnSpc>
              <a:spcBef>
                <a:spcPts val="1500"/>
              </a:spcBef>
              <a:spcAft>
                <a:spcPts val="0"/>
              </a:spcAft>
              <a:buClr>
                <a:srgbClr val="000000"/>
              </a:buClr>
              <a:buSzPts val="1200"/>
              <a:buFont typeface="Arial"/>
              <a:buNone/>
            </a:pPr>
            <a:r>
              <a:rPr b="1" i="0" lang="en-GB" sz="2000" u="none" cap="none" strike="noStrike">
                <a:solidFill>
                  <a:schemeClr val="accent1"/>
                </a:solidFill>
                <a:latin typeface="Lato"/>
                <a:ea typeface="Lato"/>
                <a:cs typeface="Lato"/>
                <a:sym typeface="Lato"/>
              </a:rPr>
              <a:t>Privacy: </a:t>
            </a:r>
            <a:r>
              <a:rPr b="0" i="0" lang="en-GB" sz="2000" u="none" cap="none" strike="noStrike">
                <a:solidFill>
                  <a:srgbClr val="374151"/>
                </a:solidFill>
                <a:latin typeface="Lato"/>
                <a:ea typeface="Lato"/>
                <a:cs typeface="Lato"/>
                <a:sym typeface="Lato"/>
              </a:rPr>
              <a:t>Keeping money in a cash box provides a higher level of privacy compared to a bank account, as there are no records of transactions.</a:t>
            </a:r>
            <a:endParaRPr b="0" i="0" sz="2000" u="none" cap="none" strike="noStrike">
              <a:solidFill>
                <a:srgbClr val="374151"/>
              </a:solidFill>
              <a:latin typeface="Lato"/>
              <a:ea typeface="Lato"/>
              <a:cs typeface="Lato"/>
              <a:sym typeface="Lato"/>
            </a:endParaRPr>
          </a:p>
          <a:p>
            <a:pPr indent="0" lvl="0" marL="0" marR="0" rtl="0" algn="l">
              <a:lnSpc>
                <a:spcPct val="115000"/>
              </a:lnSpc>
              <a:spcBef>
                <a:spcPts val="1500"/>
              </a:spcBef>
              <a:spcAft>
                <a:spcPts val="1500"/>
              </a:spcAft>
              <a:buClr>
                <a:srgbClr val="000000"/>
              </a:buClr>
              <a:buSzPts val="1200"/>
              <a:buFont typeface="Arial"/>
              <a:buNone/>
            </a:pPr>
            <a:r>
              <a:rPr b="1" i="0" lang="en-GB" sz="2000" u="none" cap="none" strike="noStrike">
                <a:solidFill>
                  <a:schemeClr val="accent1"/>
                </a:solidFill>
                <a:latin typeface="Lato"/>
                <a:ea typeface="Lato"/>
                <a:cs typeface="Lato"/>
                <a:sym typeface="Lato"/>
              </a:rPr>
              <a:t>No Fees: </a:t>
            </a:r>
            <a:r>
              <a:rPr b="0" i="0" lang="en-GB" sz="2000" u="none" cap="none" strike="noStrike">
                <a:solidFill>
                  <a:srgbClr val="374151"/>
                </a:solidFill>
                <a:latin typeface="Lato"/>
                <a:ea typeface="Lato"/>
                <a:cs typeface="Lato"/>
                <a:sym typeface="Lato"/>
              </a:rPr>
              <a:t>There are no account maintenance fees or minimum balance requirements associated with a cash box, unlike some bank accounts.</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g1575e96a1fb_0_240"/>
          <p:cNvSpPr txBox="1"/>
          <p:nvPr>
            <p:ph type="ctrTitle"/>
          </p:nvPr>
        </p:nvSpPr>
        <p:spPr>
          <a:xfrm>
            <a:off x="379375" y="253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Unit outline</a:t>
            </a:r>
            <a:endParaRPr b="1" i="0" sz="2900" u="none" cap="none" strike="noStrike">
              <a:solidFill>
                <a:schemeClr val="lt1"/>
              </a:solidFill>
              <a:latin typeface="Lato"/>
              <a:ea typeface="Lato"/>
              <a:cs typeface="Lato"/>
              <a:sym typeface="Lato"/>
            </a:endParaRPr>
          </a:p>
        </p:txBody>
      </p:sp>
      <p:graphicFrame>
        <p:nvGraphicFramePr>
          <p:cNvPr id="187" name="Google Shape;187;g1575e96a1fb_0_240"/>
          <p:cNvGraphicFramePr/>
          <p:nvPr/>
        </p:nvGraphicFramePr>
        <p:xfrm>
          <a:off x="871975" y="1721850"/>
          <a:ext cx="3000000" cy="3000000"/>
        </p:xfrm>
        <a:graphic>
          <a:graphicData uri="http://schemas.openxmlformats.org/drawingml/2006/table">
            <a:tbl>
              <a:tblPr>
                <a:noFill/>
                <a:tableStyleId>{471B00C3-9B54-42BB-8CBA-6E203BB70191}</a:tableStyleId>
              </a:tblPr>
              <a:tblGrid>
                <a:gridCol w="1206500"/>
                <a:gridCol w="1206500"/>
                <a:gridCol w="1206500"/>
                <a:gridCol w="1206500"/>
                <a:gridCol w="1206500"/>
                <a:gridCol w="1206500"/>
              </a:tblGrid>
              <a:tr h="381000">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1</a:t>
                      </a:r>
                      <a:endParaRPr b="1" sz="14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2</a:t>
                      </a:r>
                      <a:endParaRPr b="1" sz="14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3</a:t>
                      </a:r>
                      <a:endParaRPr b="1" sz="14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4</a:t>
                      </a:r>
                      <a:endParaRPr b="1" sz="14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5</a:t>
                      </a:r>
                      <a:endParaRPr b="1" sz="14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6</a:t>
                      </a:r>
                      <a:endParaRPr b="1" sz="14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r>
              <a:tr h="381000">
                <a:tc>
                  <a:txBody>
                    <a:bodyPr/>
                    <a:lstStyle/>
                    <a:p>
                      <a:pPr indent="0" lvl="0" marL="0" marR="0" rtl="0" algn="l">
                        <a:lnSpc>
                          <a:spcPct val="115000"/>
                        </a:lnSpc>
                        <a:spcBef>
                          <a:spcPts val="0"/>
                        </a:spcBef>
                        <a:spcAft>
                          <a:spcPts val="0"/>
                        </a:spcAft>
                        <a:buClr>
                          <a:srgbClr val="000000"/>
                        </a:buClr>
                        <a:buSzPts val="1400"/>
                        <a:buFont typeface="Arial"/>
                        <a:buNone/>
                      </a:pPr>
                      <a:r>
                        <a:rPr b="0" lang="en-GB" sz="1400" u="none" cap="none" strike="noStrike">
                          <a:latin typeface="Lato"/>
                          <a:ea typeface="Lato"/>
                          <a:cs typeface="Lato"/>
                          <a:sym typeface="Lato"/>
                        </a:rPr>
                        <a:t>How to open a bank account </a:t>
                      </a:r>
                      <a:endParaRPr b="0" sz="1400" u="none" cap="none" strike="noStrike">
                        <a:latin typeface="Lato"/>
                        <a:ea typeface="Lato"/>
                        <a:cs typeface="Lato"/>
                        <a:sym typeface="Lato"/>
                      </a:endParaRPr>
                    </a:p>
                  </a:txBody>
                  <a:tcPr marT="63500" marB="63500" marR="63500" marL="63500"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1400"/>
                        <a:buFont typeface="Arial"/>
                        <a:buNone/>
                      </a:pPr>
                      <a:r>
                        <a:rPr lang="en-GB" sz="1400" u="none" cap="none" strike="noStrike">
                          <a:latin typeface="Lato"/>
                          <a:ea typeface="Lato"/>
                          <a:cs typeface="Lato"/>
                          <a:sym typeface="Lato"/>
                        </a:rPr>
                        <a:t>How to r</a:t>
                      </a:r>
                      <a:r>
                        <a:rPr b="0" lang="en-GB" sz="1400" u="none" cap="none" strike="noStrike">
                          <a:latin typeface="Lato"/>
                          <a:ea typeface="Lato"/>
                          <a:cs typeface="Lato"/>
                          <a:sym typeface="Lato"/>
                        </a:rPr>
                        <a:t>ead a bank statement </a:t>
                      </a:r>
                      <a:endParaRPr b="0" sz="1400" u="none" cap="none" strike="noStrike">
                        <a:latin typeface="Lato"/>
                        <a:ea typeface="Lato"/>
                        <a:cs typeface="Lato"/>
                        <a:sym typeface="Lato"/>
                      </a:endParaRPr>
                    </a:p>
                  </a:txBody>
                  <a:tcPr marT="63500" marB="63500" marR="63500" marL="63500"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1400"/>
                        <a:buFont typeface="Arial"/>
                        <a:buNone/>
                      </a:pPr>
                      <a:r>
                        <a:rPr b="1" lang="en-GB" sz="1400" u="none" cap="none" strike="noStrike">
                          <a:solidFill>
                            <a:schemeClr val="accent2"/>
                          </a:solidFill>
                          <a:latin typeface="Lato"/>
                          <a:ea typeface="Lato"/>
                          <a:cs typeface="Lato"/>
                          <a:sym typeface="Lato"/>
                        </a:rPr>
                        <a:t>How to save money</a:t>
                      </a:r>
                      <a:r>
                        <a:rPr b="0" lang="en-GB" sz="1400" u="none" cap="none" strike="noStrike">
                          <a:latin typeface="Lato"/>
                          <a:ea typeface="Lato"/>
                          <a:cs typeface="Lato"/>
                          <a:sym typeface="Lato"/>
                        </a:rPr>
                        <a:t> </a:t>
                      </a:r>
                      <a:endParaRPr b="0" sz="1400" u="none" cap="none" strike="noStrike">
                        <a:latin typeface="Lato"/>
                        <a:ea typeface="Lato"/>
                        <a:cs typeface="Lato"/>
                        <a:sym typeface="Lato"/>
                      </a:endParaRPr>
                    </a:p>
                  </a:txBody>
                  <a:tcPr marT="63500" marB="63500" marR="63500" marL="63500"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1400"/>
                        <a:buFont typeface="Arial"/>
                        <a:buNone/>
                      </a:pPr>
                      <a:r>
                        <a:rPr lang="en-GB" sz="1400" u="none" cap="none" strike="noStrike">
                          <a:latin typeface="Lato"/>
                          <a:ea typeface="Lato"/>
                          <a:cs typeface="Lato"/>
                          <a:sym typeface="Lato"/>
                        </a:rPr>
                        <a:t>How to use bank cards</a:t>
                      </a:r>
                      <a:endParaRPr b="0" sz="1400" u="none" cap="none" strike="noStrike">
                        <a:latin typeface="Lato"/>
                        <a:ea typeface="Lato"/>
                        <a:cs typeface="Lato"/>
                        <a:sym typeface="Lato"/>
                      </a:endParaRPr>
                    </a:p>
                  </a:txBody>
                  <a:tcPr marT="63500" marB="63500" marR="63500" marL="63500"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1400"/>
                        <a:buFont typeface="Arial"/>
                        <a:buNone/>
                      </a:pPr>
                      <a:r>
                        <a:rPr lang="en-GB" sz="1400" u="none" cap="none" strike="noStrike">
                          <a:latin typeface="Lato"/>
                          <a:ea typeface="Lato"/>
                          <a:cs typeface="Lato"/>
                          <a:sym typeface="Lato"/>
                        </a:rPr>
                        <a:t>How to manage debt</a:t>
                      </a:r>
                      <a:endParaRPr sz="1400" u="none" cap="none" strike="noStrike">
                        <a:latin typeface="Lato"/>
                        <a:ea typeface="Lato"/>
                        <a:cs typeface="Lato"/>
                        <a:sym typeface="Lato"/>
                      </a:endParaRPr>
                    </a:p>
                  </a:txBody>
                  <a:tcPr marT="63500" marB="63500" marR="63500" marL="63500"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solidFill>
                            <a:schemeClr val="dk1"/>
                          </a:solidFill>
                          <a:latin typeface="Lato"/>
                          <a:ea typeface="Lato"/>
                          <a:cs typeface="Lato"/>
                          <a:sym typeface="Lato"/>
                        </a:rPr>
                        <a:t>A guide to banking</a:t>
                      </a:r>
                      <a:endParaRPr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g3f59dd872ba_0_25"/>
          <p:cNvSpPr txBox="1"/>
          <p:nvPr/>
        </p:nvSpPr>
        <p:spPr>
          <a:xfrm>
            <a:off x="975200" y="1201825"/>
            <a:ext cx="49584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chemeClr val="accent1"/>
                </a:solidFill>
                <a:latin typeface="Lato"/>
                <a:ea typeface="Lato"/>
                <a:cs typeface="Lato"/>
                <a:sym typeface="Lato"/>
              </a:rPr>
              <a:t>Put money in a cash box</a:t>
            </a:r>
            <a:endParaRPr b="1" i="0" sz="1800" u="none" cap="none" strike="noStrike">
              <a:solidFill>
                <a:schemeClr val="accent1"/>
              </a:solidFill>
              <a:latin typeface="Lato"/>
              <a:ea typeface="Lato"/>
              <a:cs typeface="Lato"/>
              <a:sym typeface="Lato"/>
            </a:endParaRPr>
          </a:p>
        </p:txBody>
      </p:sp>
      <p:sp>
        <p:nvSpPr>
          <p:cNvPr id="435" name="Google Shape;435;g3f59dd872ba_0_25"/>
          <p:cNvSpPr txBox="1"/>
          <p:nvPr/>
        </p:nvSpPr>
        <p:spPr>
          <a:xfrm>
            <a:off x="4660276" y="1217125"/>
            <a:ext cx="3429900" cy="431100"/>
          </a:xfrm>
          <a:prstGeom prst="rect">
            <a:avLst/>
          </a:prstGeom>
          <a:solidFill>
            <a:srgbClr val="FF8022"/>
          </a:solidFill>
          <a:ln>
            <a:noFill/>
          </a:ln>
        </p:spPr>
        <p:txBody>
          <a:bodyPr anchorCtr="0" anchor="t" bIns="91425" lIns="91425" spcFirstLastPara="1" rIns="91425" wrap="square" tIns="91425">
            <a:spAutoFit/>
          </a:bodyPr>
          <a:lstStyle/>
          <a:p>
            <a:pPr indent="0" lvl="0" marL="101600" marR="0" rtl="0" algn="ctr">
              <a:lnSpc>
                <a:spcPct val="115000"/>
              </a:lnSpc>
              <a:spcBef>
                <a:spcPts val="0"/>
              </a:spcBef>
              <a:spcAft>
                <a:spcPts val="0"/>
              </a:spcAft>
              <a:buClr>
                <a:srgbClr val="000000"/>
              </a:buClr>
              <a:buSzPts val="1600"/>
              <a:buFont typeface="Arial"/>
              <a:buNone/>
            </a:pPr>
            <a:r>
              <a:rPr b="1" i="0" lang="en-GB" sz="1600" u="none" cap="none" strike="noStrike">
                <a:solidFill>
                  <a:schemeClr val="dk1"/>
                </a:solidFill>
                <a:latin typeface="Lato"/>
                <a:ea typeface="Lato"/>
                <a:cs typeface="Lato"/>
                <a:sym typeface="Lato"/>
              </a:rPr>
              <a:t>Disadvantages</a:t>
            </a:r>
            <a:endParaRPr b="1" i="0" sz="1600" u="none" cap="none" strike="noStrike">
              <a:solidFill>
                <a:schemeClr val="dk1"/>
              </a:solidFill>
              <a:latin typeface="Lato"/>
              <a:ea typeface="Lato"/>
              <a:cs typeface="Lato"/>
              <a:sym typeface="Lato"/>
            </a:endParaRPr>
          </a:p>
        </p:txBody>
      </p:sp>
      <p:sp>
        <p:nvSpPr>
          <p:cNvPr id="436" name="Google Shape;436;g3f59dd872ba_0_25"/>
          <p:cNvSpPr/>
          <p:nvPr/>
        </p:nvSpPr>
        <p:spPr>
          <a:xfrm>
            <a:off x="8090175" y="4250800"/>
            <a:ext cx="986100" cy="7095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g3f59dd872ba_0_25"/>
          <p:cNvSpPr txBox="1"/>
          <p:nvPr>
            <p:ph type="ctrTitle"/>
          </p:nvPr>
        </p:nvSpPr>
        <p:spPr>
          <a:xfrm>
            <a:off x="282125"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rgbClr val="00FF00"/>
                </a:solidFill>
                <a:latin typeface="Lato"/>
                <a:ea typeface="Lato"/>
                <a:cs typeface="Lato"/>
                <a:sym typeface="Lato"/>
              </a:rPr>
              <a:t>Answers </a:t>
            </a:r>
            <a:r>
              <a:rPr b="1" i="0" lang="en-GB" sz="2900" u="none" cap="none" strike="noStrike">
                <a:solidFill>
                  <a:schemeClr val="lt1"/>
                </a:solidFill>
                <a:latin typeface="Lato"/>
                <a:ea typeface="Lato"/>
                <a:cs typeface="Lato"/>
                <a:sym typeface="Lato"/>
              </a:rPr>
              <a:t>| How do people save money?</a:t>
            </a:r>
            <a:endParaRPr b="1" i="0" sz="2900" u="none" cap="none" strike="noStrike">
              <a:solidFill>
                <a:schemeClr val="lt1"/>
              </a:solidFill>
              <a:latin typeface="Lato"/>
              <a:ea typeface="Lato"/>
              <a:cs typeface="Lato"/>
              <a:sym typeface="Lato"/>
            </a:endParaRPr>
          </a:p>
        </p:txBody>
      </p:sp>
      <p:pic>
        <p:nvPicPr>
          <p:cNvPr id="438" name="Google Shape;438;g3f59dd872ba_0_25"/>
          <p:cNvPicPr preferRelativeResize="0"/>
          <p:nvPr/>
        </p:nvPicPr>
        <p:blipFill rotWithShape="1">
          <a:blip r:embed="rId3">
            <a:alphaModFix/>
          </a:blip>
          <a:srcRect b="0" l="0" r="0" t="0"/>
          <a:stretch/>
        </p:blipFill>
        <p:spPr>
          <a:xfrm>
            <a:off x="74748" y="1201823"/>
            <a:ext cx="709500" cy="709500"/>
          </a:xfrm>
          <a:prstGeom prst="rect">
            <a:avLst/>
          </a:prstGeom>
          <a:noFill/>
          <a:ln>
            <a:noFill/>
          </a:ln>
        </p:spPr>
      </p:pic>
      <p:sp>
        <p:nvSpPr>
          <p:cNvPr id="439" name="Google Shape;439;g3f59dd872ba_0_25"/>
          <p:cNvSpPr/>
          <p:nvPr/>
        </p:nvSpPr>
        <p:spPr>
          <a:xfrm>
            <a:off x="360375" y="2215500"/>
            <a:ext cx="8602200" cy="2789400"/>
          </a:xfrm>
          <a:prstGeom prst="rect">
            <a:avLst/>
          </a:prstGeom>
          <a:noFill/>
          <a:ln cap="flat" cmpd="sng" w="19050">
            <a:solidFill>
              <a:srgbClr val="0543B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15000"/>
              </a:lnSpc>
              <a:spcBef>
                <a:spcPts val="1500"/>
              </a:spcBef>
              <a:spcAft>
                <a:spcPts val="0"/>
              </a:spcAft>
              <a:buClr>
                <a:srgbClr val="000000"/>
              </a:buClr>
              <a:buSzPts val="1200"/>
              <a:buFont typeface="Arial"/>
              <a:buNone/>
            </a:pPr>
            <a:r>
              <a:rPr b="1" i="0" lang="en-GB" sz="2000" u="none" cap="none" strike="noStrike">
                <a:solidFill>
                  <a:schemeClr val="accent1"/>
                </a:solidFill>
                <a:latin typeface="Lato"/>
                <a:ea typeface="Lato"/>
                <a:cs typeface="Lato"/>
                <a:sym typeface="Lato"/>
              </a:rPr>
              <a:t>No interest: </a:t>
            </a:r>
            <a:r>
              <a:rPr b="0" i="0" lang="en-GB" sz="2000" u="none" cap="none" strike="noStrike">
                <a:solidFill>
                  <a:srgbClr val="374151"/>
                </a:solidFill>
                <a:latin typeface="Lato"/>
                <a:ea typeface="Lato"/>
                <a:cs typeface="Lato"/>
                <a:sym typeface="Lato"/>
              </a:rPr>
              <a:t>Money stored in a cash box doesn't earn any interest or grow over time, resulting in missed opportunities for financial growth.</a:t>
            </a:r>
            <a:endParaRPr b="0" i="0" sz="2000" u="none" cap="none" strike="noStrike">
              <a:solidFill>
                <a:srgbClr val="374151"/>
              </a:solidFill>
              <a:latin typeface="Lato"/>
              <a:ea typeface="Lato"/>
              <a:cs typeface="Lato"/>
              <a:sym typeface="Lato"/>
            </a:endParaRPr>
          </a:p>
          <a:p>
            <a:pPr indent="0" lvl="0" marL="0" marR="0" rtl="0" algn="l">
              <a:lnSpc>
                <a:spcPct val="115000"/>
              </a:lnSpc>
              <a:spcBef>
                <a:spcPts val="1500"/>
              </a:spcBef>
              <a:spcAft>
                <a:spcPts val="0"/>
              </a:spcAft>
              <a:buClr>
                <a:srgbClr val="000000"/>
              </a:buClr>
              <a:buSzPts val="1200"/>
              <a:buFont typeface="Arial"/>
              <a:buNone/>
            </a:pPr>
            <a:r>
              <a:rPr b="1" i="0" lang="en-GB" sz="2000" u="none" cap="none" strike="noStrike">
                <a:solidFill>
                  <a:schemeClr val="accent1"/>
                </a:solidFill>
                <a:latin typeface="Lato"/>
                <a:ea typeface="Lato"/>
                <a:cs typeface="Lato"/>
                <a:sym typeface="Lato"/>
              </a:rPr>
              <a:t>Lack of documentation:</a:t>
            </a:r>
            <a:r>
              <a:rPr b="0" i="0" lang="en-GB" sz="2000" u="none" cap="none" strike="noStrike">
                <a:solidFill>
                  <a:srgbClr val="374151"/>
                </a:solidFill>
                <a:latin typeface="Lato"/>
                <a:ea typeface="Lato"/>
                <a:cs typeface="Lato"/>
                <a:sym typeface="Lato"/>
              </a:rPr>
              <a:t> Without proper documentation, it can be difficult to prove the source of the funds or their intended use.</a:t>
            </a:r>
            <a:endParaRPr b="1" i="0" sz="2000" u="none" cap="none" strike="noStrike">
              <a:solidFill>
                <a:schemeClr val="accent1"/>
              </a:solidFill>
              <a:latin typeface="Lato"/>
              <a:ea typeface="Lato"/>
              <a:cs typeface="Lato"/>
              <a:sym typeface="Lato"/>
            </a:endParaRPr>
          </a:p>
          <a:p>
            <a:pPr indent="0" lvl="0" marL="0" marR="0" rtl="0" algn="l">
              <a:lnSpc>
                <a:spcPct val="115000"/>
              </a:lnSpc>
              <a:spcBef>
                <a:spcPts val="1500"/>
              </a:spcBef>
              <a:spcAft>
                <a:spcPts val="1500"/>
              </a:spcAft>
              <a:buClr>
                <a:srgbClr val="000000"/>
              </a:buClr>
              <a:buSzPts val="1200"/>
              <a:buFont typeface="Arial"/>
              <a:buNone/>
            </a:pPr>
            <a:r>
              <a:rPr b="1" i="0" lang="en-GB" sz="2000" u="none" cap="none" strike="noStrike">
                <a:solidFill>
                  <a:schemeClr val="accent1"/>
                </a:solidFill>
                <a:latin typeface="Lato"/>
                <a:ea typeface="Lato"/>
                <a:cs typeface="Lato"/>
                <a:sym typeface="Lato"/>
              </a:rPr>
              <a:t>Security Risks: </a:t>
            </a:r>
            <a:r>
              <a:rPr b="0" i="0" lang="en-GB" sz="2000" u="none" cap="none" strike="noStrike">
                <a:solidFill>
                  <a:srgbClr val="374151"/>
                </a:solidFill>
                <a:latin typeface="Lato"/>
                <a:ea typeface="Lato"/>
                <a:cs typeface="Lato"/>
                <a:sym typeface="Lato"/>
              </a:rPr>
              <a:t>Cash stored in a box is vulnerable to theft, loss due to fire or natural disasters, and accidental damage. This risk can be significant, especially if it contains a large amount of money.</a:t>
            </a:r>
            <a:endParaRPr b="1" i="0" sz="2000" u="none" cap="none" strike="noStrike">
              <a:solidFill>
                <a:schemeClr val="accent1"/>
              </a:solidFill>
              <a:latin typeface="Lato"/>
              <a:ea typeface="Lato"/>
              <a:cs typeface="Lato"/>
              <a:sym typeface="La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g3f59dd872ba_0_14"/>
          <p:cNvSpPr/>
          <p:nvPr/>
        </p:nvSpPr>
        <p:spPr>
          <a:xfrm>
            <a:off x="8090175" y="4250800"/>
            <a:ext cx="986100" cy="7095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g3f59dd872ba_0_14"/>
          <p:cNvSpPr txBox="1"/>
          <p:nvPr>
            <p:ph type="ctrTitle"/>
          </p:nvPr>
        </p:nvSpPr>
        <p:spPr>
          <a:xfrm>
            <a:off x="282125"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rgbClr val="00FF00"/>
                </a:solidFill>
                <a:latin typeface="Lato"/>
                <a:ea typeface="Lato"/>
                <a:cs typeface="Lato"/>
                <a:sym typeface="Lato"/>
              </a:rPr>
              <a:t>Answers </a:t>
            </a:r>
            <a:r>
              <a:rPr b="1" i="0" lang="en-GB" sz="2900" u="none" cap="none" strike="noStrike">
                <a:solidFill>
                  <a:schemeClr val="lt1"/>
                </a:solidFill>
                <a:latin typeface="Lato"/>
                <a:ea typeface="Lato"/>
                <a:cs typeface="Lato"/>
                <a:sym typeface="Lato"/>
              </a:rPr>
              <a:t>| How do people save money?</a:t>
            </a:r>
            <a:endParaRPr b="1" i="0" sz="2900" u="none" cap="none" strike="noStrike">
              <a:solidFill>
                <a:schemeClr val="lt1"/>
              </a:solidFill>
              <a:latin typeface="Lato"/>
              <a:ea typeface="Lato"/>
              <a:cs typeface="Lato"/>
              <a:sym typeface="Lato"/>
            </a:endParaRPr>
          </a:p>
        </p:txBody>
      </p:sp>
      <p:sp>
        <p:nvSpPr>
          <p:cNvPr id="446" name="Google Shape;446;g3f59dd872ba_0_14"/>
          <p:cNvSpPr txBox="1"/>
          <p:nvPr/>
        </p:nvSpPr>
        <p:spPr>
          <a:xfrm>
            <a:off x="975200" y="1201825"/>
            <a:ext cx="49584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chemeClr val="accent1"/>
                </a:solidFill>
                <a:latin typeface="Lato"/>
                <a:ea typeface="Lato"/>
                <a:cs typeface="Lato"/>
                <a:sym typeface="Lato"/>
              </a:rPr>
              <a:t>Opening a savings account</a:t>
            </a:r>
            <a:endParaRPr b="1" i="0" sz="1800" u="none" cap="none" strike="noStrike">
              <a:solidFill>
                <a:schemeClr val="accent1"/>
              </a:solidFill>
              <a:latin typeface="Lato"/>
              <a:ea typeface="Lato"/>
              <a:cs typeface="Lato"/>
              <a:sym typeface="Lato"/>
            </a:endParaRPr>
          </a:p>
        </p:txBody>
      </p:sp>
      <p:sp>
        <p:nvSpPr>
          <p:cNvPr id="447" name="Google Shape;447;g3f59dd872ba_0_14"/>
          <p:cNvSpPr txBox="1"/>
          <p:nvPr/>
        </p:nvSpPr>
        <p:spPr>
          <a:xfrm>
            <a:off x="4660276" y="1217125"/>
            <a:ext cx="3429900" cy="431100"/>
          </a:xfrm>
          <a:prstGeom prst="rect">
            <a:avLst/>
          </a:prstGeom>
          <a:solidFill>
            <a:srgbClr val="FF8022"/>
          </a:solidFill>
          <a:ln>
            <a:noFill/>
          </a:ln>
        </p:spPr>
        <p:txBody>
          <a:bodyPr anchorCtr="0" anchor="t" bIns="91425" lIns="91425" spcFirstLastPara="1" rIns="91425" wrap="square" tIns="91425">
            <a:spAutoFit/>
          </a:bodyPr>
          <a:lstStyle/>
          <a:p>
            <a:pPr indent="0" lvl="0" marL="101600" marR="0" rtl="0" algn="ctr">
              <a:lnSpc>
                <a:spcPct val="115000"/>
              </a:lnSpc>
              <a:spcBef>
                <a:spcPts val="0"/>
              </a:spcBef>
              <a:spcAft>
                <a:spcPts val="0"/>
              </a:spcAft>
              <a:buClr>
                <a:srgbClr val="000000"/>
              </a:buClr>
              <a:buSzPts val="1600"/>
              <a:buFont typeface="Arial"/>
              <a:buNone/>
            </a:pPr>
            <a:r>
              <a:rPr b="1" i="0" lang="en-GB" sz="1600" u="none" cap="none" strike="noStrike">
                <a:solidFill>
                  <a:schemeClr val="dk1"/>
                </a:solidFill>
                <a:latin typeface="Lato"/>
                <a:ea typeface="Lato"/>
                <a:cs typeface="Lato"/>
                <a:sym typeface="Lato"/>
              </a:rPr>
              <a:t>Advantages</a:t>
            </a:r>
            <a:endParaRPr b="1" i="0" sz="1600" u="none" cap="none" strike="noStrike">
              <a:solidFill>
                <a:schemeClr val="dk1"/>
              </a:solidFill>
              <a:latin typeface="Lato"/>
              <a:ea typeface="Lato"/>
              <a:cs typeface="Lato"/>
              <a:sym typeface="Lato"/>
            </a:endParaRPr>
          </a:p>
        </p:txBody>
      </p:sp>
      <p:pic>
        <p:nvPicPr>
          <p:cNvPr id="448" name="Google Shape;448;g3f59dd872ba_0_14"/>
          <p:cNvPicPr preferRelativeResize="0"/>
          <p:nvPr/>
        </p:nvPicPr>
        <p:blipFill rotWithShape="1">
          <a:blip r:embed="rId3">
            <a:alphaModFix/>
          </a:blip>
          <a:srcRect b="0" l="0" r="0" t="0"/>
          <a:stretch/>
        </p:blipFill>
        <p:spPr>
          <a:xfrm>
            <a:off x="91075" y="1147025"/>
            <a:ext cx="709500" cy="709500"/>
          </a:xfrm>
          <a:prstGeom prst="rect">
            <a:avLst/>
          </a:prstGeom>
          <a:noFill/>
          <a:ln>
            <a:noFill/>
          </a:ln>
        </p:spPr>
      </p:pic>
      <p:sp>
        <p:nvSpPr>
          <p:cNvPr id="449" name="Google Shape;449;g3f59dd872ba_0_14"/>
          <p:cNvSpPr/>
          <p:nvPr/>
        </p:nvSpPr>
        <p:spPr>
          <a:xfrm>
            <a:off x="282125" y="1988750"/>
            <a:ext cx="8220300" cy="3048600"/>
          </a:xfrm>
          <a:prstGeom prst="rect">
            <a:avLst/>
          </a:prstGeom>
          <a:noFill/>
          <a:ln cap="flat" cmpd="sng" w="19050">
            <a:solidFill>
              <a:srgbClr val="0543B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1500"/>
              </a:spcBef>
              <a:spcAft>
                <a:spcPts val="0"/>
              </a:spcAft>
              <a:buClr>
                <a:srgbClr val="000000"/>
              </a:buClr>
              <a:buSzPts val="1150"/>
              <a:buFont typeface="Arial"/>
              <a:buNone/>
            </a:pPr>
            <a:r>
              <a:rPr b="1" i="0" lang="en-GB" sz="2000" u="none" cap="none" strike="noStrike">
                <a:solidFill>
                  <a:schemeClr val="accent1"/>
                </a:solidFill>
                <a:latin typeface="Lato"/>
                <a:ea typeface="Lato"/>
                <a:cs typeface="Lato"/>
                <a:sym typeface="Lato"/>
              </a:rPr>
              <a:t>Security: </a:t>
            </a:r>
            <a:r>
              <a:rPr b="0" i="0" lang="en-GB" sz="2000" u="none" cap="none" strike="noStrike">
                <a:solidFill>
                  <a:srgbClr val="374151"/>
                </a:solidFill>
                <a:latin typeface="Lato"/>
                <a:ea typeface="Lato"/>
                <a:cs typeface="Lato"/>
                <a:sym typeface="Lato"/>
              </a:rPr>
              <a:t>Banks insure deposits up to a set limit through government-backed schemes. Funds are protected against theft, fire, and natural disasters, rather than in a physical cash box.</a:t>
            </a:r>
            <a:endParaRPr b="0" i="0" sz="2000" u="none" cap="none" strike="noStrike">
              <a:solidFill>
                <a:srgbClr val="374151"/>
              </a:solidFill>
              <a:latin typeface="Lato"/>
              <a:ea typeface="Lato"/>
              <a:cs typeface="Lato"/>
              <a:sym typeface="Lato"/>
            </a:endParaRPr>
          </a:p>
          <a:p>
            <a:pPr indent="0" lvl="0" marL="0" marR="0" rtl="0" algn="l">
              <a:lnSpc>
                <a:spcPct val="100000"/>
              </a:lnSpc>
              <a:spcBef>
                <a:spcPts val="1500"/>
              </a:spcBef>
              <a:spcAft>
                <a:spcPts val="0"/>
              </a:spcAft>
              <a:buClr>
                <a:srgbClr val="000000"/>
              </a:buClr>
              <a:buSzPts val="1150"/>
              <a:buFont typeface="Arial"/>
              <a:buNone/>
            </a:pPr>
            <a:r>
              <a:rPr b="1" i="0" lang="en-GB" sz="2000" u="none" cap="none" strike="noStrike">
                <a:solidFill>
                  <a:schemeClr val="accent1"/>
                </a:solidFill>
                <a:latin typeface="Lato"/>
                <a:ea typeface="Lato"/>
                <a:cs typeface="Lato"/>
                <a:sym typeface="Lato"/>
              </a:rPr>
              <a:t>Interest earnings: </a:t>
            </a:r>
            <a:r>
              <a:rPr b="0" i="0" lang="en-GB" sz="2000" u="none" cap="none" strike="noStrike">
                <a:solidFill>
                  <a:srgbClr val="374151"/>
                </a:solidFill>
                <a:latin typeface="Lato"/>
                <a:ea typeface="Lato"/>
                <a:cs typeface="Lato"/>
                <a:sym typeface="Lato"/>
              </a:rPr>
              <a:t>Savings accounts pay interest on deposits, so the balance grows over time. Rates vary between accounts and change with economic conditions.</a:t>
            </a:r>
            <a:endParaRPr b="0" i="0" sz="2000" u="none" cap="none" strike="noStrike">
              <a:solidFill>
                <a:srgbClr val="374151"/>
              </a:solidFill>
              <a:latin typeface="Lato"/>
              <a:ea typeface="Lato"/>
              <a:cs typeface="Lato"/>
              <a:sym typeface="Lato"/>
            </a:endParaRPr>
          </a:p>
          <a:p>
            <a:pPr indent="0" lvl="0" marL="0" marR="0" rtl="0" algn="l">
              <a:lnSpc>
                <a:spcPct val="100000"/>
              </a:lnSpc>
              <a:spcBef>
                <a:spcPts val="1500"/>
              </a:spcBef>
              <a:spcAft>
                <a:spcPts val="1500"/>
              </a:spcAft>
              <a:buClr>
                <a:srgbClr val="000000"/>
              </a:buClr>
              <a:buSzPts val="1150"/>
              <a:buFont typeface="Arial"/>
              <a:buNone/>
            </a:pPr>
            <a:r>
              <a:rPr b="1" i="0" lang="en-GB" sz="2000" u="none" cap="none" strike="noStrike">
                <a:solidFill>
                  <a:schemeClr val="accent1"/>
                </a:solidFill>
                <a:latin typeface="Lato"/>
                <a:ea typeface="Lato"/>
                <a:cs typeface="Lato"/>
                <a:sym typeface="Lato"/>
              </a:rPr>
              <a:t>Record keeping: </a:t>
            </a:r>
            <a:r>
              <a:rPr b="0" i="0" lang="en-GB" sz="2000" u="none" cap="none" strike="noStrike">
                <a:solidFill>
                  <a:srgbClr val="374151"/>
                </a:solidFill>
                <a:latin typeface="Lato"/>
                <a:ea typeface="Lato"/>
                <a:cs typeface="Lato"/>
                <a:sym typeface="Lato"/>
              </a:rPr>
              <a:t>Banks provide clear records of all transactions, which can be helpful for budgeting, tax purposes, and tracking financial history.</a:t>
            </a:r>
            <a:endParaRPr b="0" i="0" sz="2000" u="none" cap="none" strike="noStrike">
              <a:solidFill>
                <a:srgbClr val="374151"/>
              </a:solidFill>
              <a:latin typeface="Lato"/>
              <a:ea typeface="Lato"/>
              <a:cs typeface="Lato"/>
              <a:sym typeface="La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g3f59dd872ba_0_34"/>
          <p:cNvSpPr/>
          <p:nvPr/>
        </p:nvSpPr>
        <p:spPr>
          <a:xfrm>
            <a:off x="8090175" y="4250800"/>
            <a:ext cx="986100" cy="7095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g3f59dd872ba_0_34"/>
          <p:cNvSpPr txBox="1"/>
          <p:nvPr>
            <p:ph type="ctrTitle"/>
          </p:nvPr>
        </p:nvSpPr>
        <p:spPr>
          <a:xfrm>
            <a:off x="282125"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rgbClr val="00FF00"/>
                </a:solidFill>
                <a:latin typeface="Lato"/>
                <a:ea typeface="Lato"/>
                <a:cs typeface="Lato"/>
                <a:sym typeface="Lato"/>
              </a:rPr>
              <a:t>Answers </a:t>
            </a:r>
            <a:r>
              <a:rPr b="1" i="0" lang="en-GB" sz="2900" u="none" cap="none" strike="noStrike">
                <a:solidFill>
                  <a:schemeClr val="lt1"/>
                </a:solidFill>
                <a:latin typeface="Lato"/>
                <a:ea typeface="Lato"/>
                <a:cs typeface="Lato"/>
                <a:sym typeface="Lato"/>
              </a:rPr>
              <a:t>| How do people save money?</a:t>
            </a:r>
            <a:endParaRPr b="1" i="0" sz="2900" u="none" cap="none" strike="noStrike">
              <a:solidFill>
                <a:schemeClr val="lt1"/>
              </a:solidFill>
              <a:latin typeface="Lato"/>
              <a:ea typeface="Lato"/>
              <a:cs typeface="Lato"/>
              <a:sym typeface="Lato"/>
            </a:endParaRPr>
          </a:p>
        </p:txBody>
      </p:sp>
      <p:sp>
        <p:nvSpPr>
          <p:cNvPr id="456" name="Google Shape;456;g3f59dd872ba_0_34"/>
          <p:cNvSpPr txBox="1"/>
          <p:nvPr/>
        </p:nvSpPr>
        <p:spPr>
          <a:xfrm>
            <a:off x="975200" y="1201825"/>
            <a:ext cx="49584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chemeClr val="accent1"/>
                </a:solidFill>
                <a:latin typeface="Lato"/>
                <a:ea typeface="Lato"/>
                <a:cs typeface="Lato"/>
                <a:sym typeface="Lato"/>
              </a:rPr>
              <a:t>Opening a savings account</a:t>
            </a:r>
            <a:endParaRPr b="1" i="0" sz="1800" u="none" cap="none" strike="noStrike">
              <a:solidFill>
                <a:schemeClr val="accent1"/>
              </a:solidFill>
              <a:latin typeface="Lato"/>
              <a:ea typeface="Lato"/>
              <a:cs typeface="Lato"/>
              <a:sym typeface="Lato"/>
            </a:endParaRPr>
          </a:p>
        </p:txBody>
      </p:sp>
      <p:sp>
        <p:nvSpPr>
          <p:cNvPr id="457" name="Google Shape;457;g3f59dd872ba_0_34"/>
          <p:cNvSpPr txBox="1"/>
          <p:nvPr/>
        </p:nvSpPr>
        <p:spPr>
          <a:xfrm>
            <a:off x="4660276" y="1217125"/>
            <a:ext cx="3429900" cy="431100"/>
          </a:xfrm>
          <a:prstGeom prst="rect">
            <a:avLst/>
          </a:prstGeom>
          <a:solidFill>
            <a:srgbClr val="FF8022"/>
          </a:solidFill>
          <a:ln>
            <a:noFill/>
          </a:ln>
        </p:spPr>
        <p:txBody>
          <a:bodyPr anchorCtr="0" anchor="t" bIns="91425" lIns="91425" spcFirstLastPara="1" rIns="91425" wrap="square" tIns="91425">
            <a:spAutoFit/>
          </a:bodyPr>
          <a:lstStyle/>
          <a:p>
            <a:pPr indent="0" lvl="0" marL="101600" marR="0" rtl="0" algn="ctr">
              <a:lnSpc>
                <a:spcPct val="115000"/>
              </a:lnSpc>
              <a:spcBef>
                <a:spcPts val="0"/>
              </a:spcBef>
              <a:spcAft>
                <a:spcPts val="0"/>
              </a:spcAft>
              <a:buClr>
                <a:srgbClr val="000000"/>
              </a:buClr>
              <a:buSzPts val="1600"/>
              <a:buFont typeface="Arial"/>
              <a:buNone/>
            </a:pPr>
            <a:r>
              <a:rPr b="1" i="0" lang="en-GB" sz="1600" u="none" cap="none" strike="noStrike">
                <a:solidFill>
                  <a:schemeClr val="dk1"/>
                </a:solidFill>
                <a:latin typeface="Lato"/>
                <a:ea typeface="Lato"/>
                <a:cs typeface="Lato"/>
                <a:sym typeface="Lato"/>
              </a:rPr>
              <a:t>Disadvantages</a:t>
            </a:r>
            <a:endParaRPr b="1" i="0" sz="1600" u="none" cap="none" strike="noStrike">
              <a:solidFill>
                <a:schemeClr val="dk1"/>
              </a:solidFill>
              <a:latin typeface="Lato"/>
              <a:ea typeface="Lato"/>
              <a:cs typeface="Lato"/>
              <a:sym typeface="Lato"/>
            </a:endParaRPr>
          </a:p>
        </p:txBody>
      </p:sp>
      <p:pic>
        <p:nvPicPr>
          <p:cNvPr id="458" name="Google Shape;458;g3f59dd872ba_0_34"/>
          <p:cNvPicPr preferRelativeResize="0"/>
          <p:nvPr/>
        </p:nvPicPr>
        <p:blipFill rotWithShape="1">
          <a:blip r:embed="rId3">
            <a:alphaModFix/>
          </a:blip>
          <a:srcRect b="0" l="0" r="0" t="0"/>
          <a:stretch/>
        </p:blipFill>
        <p:spPr>
          <a:xfrm>
            <a:off x="91075" y="1147025"/>
            <a:ext cx="709500" cy="709500"/>
          </a:xfrm>
          <a:prstGeom prst="rect">
            <a:avLst/>
          </a:prstGeom>
          <a:noFill/>
          <a:ln>
            <a:noFill/>
          </a:ln>
        </p:spPr>
      </p:pic>
      <p:sp>
        <p:nvSpPr>
          <p:cNvPr id="459" name="Google Shape;459;g3f59dd872ba_0_34"/>
          <p:cNvSpPr/>
          <p:nvPr/>
        </p:nvSpPr>
        <p:spPr>
          <a:xfrm>
            <a:off x="282125" y="1988750"/>
            <a:ext cx="8715900" cy="3048600"/>
          </a:xfrm>
          <a:prstGeom prst="rect">
            <a:avLst/>
          </a:prstGeom>
          <a:noFill/>
          <a:ln cap="flat" cmpd="sng" w="19050">
            <a:solidFill>
              <a:srgbClr val="0543B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1500"/>
              </a:spcBef>
              <a:spcAft>
                <a:spcPts val="0"/>
              </a:spcAft>
              <a:buClr>
                <a:srgbClr val="000000"/>
              </a:buClr>
              <a:buSzPts val="1200"/>
              <a:buFont typeface="Arial"/>
              <a:buNone/>
            </a:pPr>
            <a:r>
              <a:rPr b="1" i="0" lang="en-GB" sz="2000" u="none" cap="none" strike="noStrike">
                <a:solidFill>
                  <a:schemeClr val="accent1"/>
                </a:solidFill>
                <a:latin typeface="Lato"/>
                <a:ea typeface="Lato"/>
                <a:cs typeface="Lato"/>
                <a:sym typeface="Lato"/>
              </a:rPr>
              <a:t>Fees and requirements:</a:t>
            </a:r>
            <a:r>
              <a:rPr b="0" i="0" lang="en-GB" sz="2000" u="none" cap="none" strike="noStrike">
                <a:solidFill>
                  <a:srgbClr val="374151"/>
                </a:solidFill>
                <a:latin typeface="Lato"/>
                <a:ea typeface="Lato"/>
                <a:cs typeface="Lato"/>
                <a:sym typeface="Lato"/>
              </a:rPr>
              <a:t> Some savings accounts come with fees, minimum balance requirements, and other conditions that can affect how much can be made in interest. Compare different account options before choosing.</a:t>
            </a:r>
            <a:endParaRPr b="0" i="0" sz="2000" u="none" cap="none" strike="noStrike">
              <a:solidFill>
                <a:srgbClr val="374151"/>
              </a:solidFill>
              <a:latin typeface="Lato"/>
              <a:ea typeface="Lato"/>
              <a:cs typeface="Lato"/>
              <a:sym typeface="Lato"/>
            </a:endParaRPr>
          </a:p>
          <a:p>
            <a:pPr indent="0" lvl="0" marL="0" marR="0" rtl="0" algn="l">
              <a:lnSpc>
                <a:spcPct val="100000"/>
              </a:lnSpc>
              <a:spcBef>
                <a:spcPts val="1500"/>
              </a:spcBef>
              <a:spcAft>
                <a:spcPts val="0"/>
              </a:spcAft>
              <a:buClr>
                <a:srgbClr val="000000"/>
              </a:buClr>
              <a:buSzPts val="1200"/>
              <a:buFont typeface="Arial"/>
              <a:buNone/>
            </a:pPr>
            <a:r>
              <a:rPr b="1" i="0" lang="en-GB" sz="2000" u="none" cap="none" strike="noStrike">
                <a:solidFill>
                  <a:schemeClr val="accent1"/>
                </a:solidFill>
                <a:latin typeface="Lato"/>
                <a:ea typeface="Lato"/>
                <a:cs typeface="Lato"/>
                <a:sym typeface="Lato"/>
              </a:rPr>
              <a:t>Limited access:</a:t>
            </a:r>
            <a:r>
              <a:rPr b="0" i="0" lang="en-GB" sz="2000" u="none" cap="none" strike="noStrike">
                <a:solidFill>
                  <a:srgbClr val="374151"/>
                </a:solidFill>
                <a:latin typeface="Lato"/>
                <a:ea typeface="Lato"/>
                <a:cs typeface="Lato"/>
                <a:sym typeface="Lato"/>
              </a:rPr>
              <a:t> While savings accounts offer convenient access, there might be limitations on the number of withdrawals or transfers that can be made per month without incurring fees.</a:t>
            </a:r>
            <a:endParaRPr b="0" i="0" sz="2000" u="none" cap="none" strike="noStrike">
              <a:solidFill>
                <a:srgbClr val="374151"/>
              </a:solidFill>
              <a:latin typeface="Lato"/>
              <a:ea typeface="Lato"/>
              <a:cs typeface="Lato"/>
              <a:sym typeface="Lato"/>
            </a:endParaRPr>
          </a:p>
          <a:p>
            <a:pPr indent="0" lvl="0" marL="0" marR="0" rtl="0" algn="l">
              <a:lnSpc>
                <a:spcPct val="100000"/>
              </a:lnSpc>
              <a:spcBef>
                <a:spcPts val="1500"/>
              </a:spcBef>
              <a:spcAft>
                <a:spcPts val="1500"/>
              </a:spcAft>
              <a:buClr>
                <a:srgbClr val="000000"/>
              </a:buClr>
              <a:buSzPts val="1200"/>
              <a:buFont typeface="Arial"/>
              <a:buNone/>
            </a:pPr>
            <a:r>
              <a:rPr b="1" i="0" lang="en-GB" sz="2000" u="none" cap="none" strike="noStrike">
                <a:solidFill>
                  <a:schemeClr val="accent1"/>
                </a:solidFill>
                <a:latin typeface="Lato"/>
                <a:ea typeface="Lato"/>
                <a:cs typeface="Lato"/>
                <a:sym typeface="Lato"/>
              </a:rPr>
              <a:t>Market fluctuations: </a:t>
            </a:r>
            <a:r>
              <a:rPr b="0" i="0" lang="en-GB" sz="2000" u="none" cap="none" strike="noStrike">
                <a:solidFill>
                  <a:srgbClr val="374151"/>
                </a:solidFill>
                <a:latin typeface="Lato"/>
                <a:ea typeface="Lato"/>
                <a:cs typeface="Lato"/>
                <a:sym typeface="Lato"/>
              </a:rPr>
              <a:t>Interest rates change with economic conditions and are not fixed.</a:t>
            </a:r>
            <a:endParaRPr b="1" i="0" sz="2000" u="none" cap="none" strike="noStrike">
              <a:solidFill>
                <a:schemeClr val="accent1"/>
              </a:solidFill>
              <a:latin typeface="Lato"/>
              <a:ea typeface="Lato"/>
              <a:cs typeface="Lato"/>
              <a:sym typeface="La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g3f56f65204f_1_169"/>
          <p:cNvSpPr txBox="1"/>
          <p:nvPr/>
        </p:nvSpPr>
        <p:spPr>
          <a:xfrm>
            <a:off x="381000" y="238125"/>
            <a:ext cx="8382000" cy="400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rgbClr val="FFFFFF"/>
                </a:solidFill>
                <a:latin typeface="Lato Black"/>
                <a:ea typeface="Lato Black"/>
                <a:cs typeface="Lato Black"/>
                <a:sym typeface="Lato Black"/>
              </a:rPr>
              <a:t>Learning objectives and outcomes</a:t>
            </a:r>
            <a:endParaRPr b="0" i="0" sz="2600" u="none" cap="none" strike="noStrike">
              <a:solidFill>
                <a:srgbClr val="FFFFFF"/>
              </a:solidFill>
              <a:latin typeface="Lato Black"/>
              <a:ea typeface="Lato Black"/>
              <a:cs typeface="Lato Black"/>
              <a:sym typeface="Lato Black"/>
            </a:endParaRPr>
          </a:p>
        </p:txBody>
      </p:sp>
      <p:sp>
        <p:nvSpPr>
          <p:cNvPr id="465" name="Google Shape;465;g3f56f65204f_1_169"/>
          <p:cNvSpPr txBox="1"/>
          <p:nvPr/>
        </p:nvSpPr>
        <p:spPr>
          <a:xfrm>
            <a:off x="381000" y="685800"/>
            <a:ext cx="8382000" cy="476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rgbClr val="FF8022"/>
                </a:solidFill>
                <a:latin typeface="Lato"/>
                <a:ea typeface="Lato"/>
                <a:cs typeface="Lato"/>
                <a:sym typeface="Lato"/>
              </a:rPr>
              <a:t>Learning objective:</a:t>
            </a:r>
            <a:r>
              <a:rPr b="1" i="0" lang="en-GB" sz="2000" u="none" cap="none" strike="noStrike">
                <a:solidFill>
                  <a:srgbClr val="FFF2CC"/>
                </a:solidFill>
                <a:latin typeface="Lato"/>
                <a:ea typeface="Lato"/>
                <a:cs typeface="Lato"/>
                <a:sym typeface="Lato"/>
              </a:rPr>
              <a:t> To understand why and how people save money</a:t>
            </a:r>
            <a:endParaRPr b="1" i="0" sz="2000" u="none" cap="none" strike="noStrike">
              <a:solidFill>
                <a:srgbClr val="FFF2CC"/>
              </a:solidFill>
              <a:latin typeface="Lato"/>
              <a:ea typeface="Lato"/>
              <a:cs typeface="Lato"/>
              <a:sym typeface="Lato"/>
            </a:endParaRPr>
          </a:p>
        </p:txBody>
      </p:sp>
      <p:sp>
        <p:nvSpPr>
          <p:cNvPr id="466" name="Google Shape;466;g3f56f65204f_1_169"/>
          <p:cNvSpPr/>
          <p:nvPr/>
        </p:nvSpPr>
        <p:spPr>
          <a:xfrm>
            <a:off x="38100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467" name="Google Shape;467;g3f56f65204f_1_169"/>
          <p:cNvSpPr/>
          <p:nvPr/>
        </p:nvSpPr>
        <p:spPr>
          <a:xfrm>
            <a:off x="45720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g3f56f65204f_1_169"/>
          <p:cNvSpPr txBox="1"/>
          <p:nvPr/>
        </p:nvSpPr>
        <p:spPr>
          <a:xfrm>
            <a:off x="457200" y="2164180"/>
            <a:ext cx="419100" cy="4191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FF8022"/>
                </a:solidFill>
                <a:latin typeface="Lato Black"/>
                <a:ea typeface="Lato Black"/>
                <a:cs typeface="Lato Black"/>
                <a:sym typeface="Lato Black"/>
              </a:rPr>
              <a:t>1</a:t>
            </a:r>
            <a:endParaRPr b="0" i="0" sz="2400" u="none" cap="none" strike="noStrike">
              <a:solidFill>
                <a:srgbClr val="FF8022"/>
              </a:solidFill>
              <a:latin typeface="Lato Black"/>
              <a:ea typeface="Lato Black"/>
              <a:cs typeface="Lato Black"/>
              <a:sym typeface="Lato Black"/>
            </a:endParaRPr>
          </a:p>
        </p:txBody>
      </p:sp>
      <p:sp>
        <p:nvSpPr>
          <p:cNvPr id="469" name="Google Shape;469;g3f56f65204f_1_169"/>
          <p:cNvSpPr txBox="1"/>
          <p:nvPr/>
        </p:nvSpPr>
        <p:spPr>
          <a:xfrm>
            <a:off x="523875" y="2754730"/>
            <a:ext cx="2247900" cy="1238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543B3"/>
                </a:solidFill>
                <a:latin typeface="Lato Black"/>
                <a:ea typeface="Lato Black"/>
                <a:cs typeface="Lato Black"/>
                <a:sym typeface="Lato Black"/>
              </a:rPr>
              <a:t>Identify why people need to save money</a:t>
            </a:r>
            <a:endParaRPr b="0" i="0" sz="2000" u="none" cap="none" strike="noStrike">
              <a:solidFill>
                <a:srgbClr val="0543B3"/>
              </a:solidFill>
              <a:latin typeface="Lato Black"/>
              <a:ea typeface="Lato Black"/>
              <a:cs typeface="Lato Black"/>
              <a:sym typeface="Lato Black"/>
            </a:endParaRPr>
          </a:p>
        </p:txBody>
      </p:sp>
      <p:sp>
        <p:nvSpPr>
          <p:cNvPr id="470" name="Google Shape;470;g3f56f65204f_1_169"/>
          <p:cNvSpPr/>
          <p:nvPr/>
        </p:nvSpPr>
        <p:spPr>
          <a:xfrm>
            <a:off x="329565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471" name="Google Shape;471;g3f56f65204f_1_169"/>
          <p:cNvSpPr/>
          <p:nvPr/>
        </p:nvSpPr>
        <p:spPr>
          <a:xfrm>
            <a:off x="337185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g3f56f65204f_1_169"/>
          <p:cNvSpPr txBox="1"/>
          <p:nvPr/>
        </p:nvSpPr>
        <p:spPr>
          <a:xfrm>
            <a:off x="3371850" y="2164180"/>
            <a:ext cx="419100" cy="4191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FF8022"/>
                </a:solidFill>
                <a:latin typeface="Lato Black"/>
                <a:ea typeface="Lato Black"/>
                <a:cs typeface="Lato Black"/>
                <a:sym typeface="Lato Black"/>
              </a:rPr>
              <a:t>2</a:t>
            </a:r>
            <a:endParaRPr b="0" i="0" sz="2400" u="none" cap="none" strike="noStrike">
              <a:solidFill>
                <a:srgbClr val="FF8022"/>
              </a:solidFill>
              <a:latin typeface="Lato Black"/>
              <a:ea typeface="Lato Black"/>
              <a:cs typeface="Lato Black"/>
              <a:sym typeface="Lato Black"/>
            </a:endParaRPr>
          </a:p>
        </p:txBody>
      </p:sp>
      <p:sp>
        <p:nvSpPr>
          <p:cNvPr id="473" name="Google Shape;473;g3f56f65204f_1_169"/>
          <p:cNvSpPr txBox="1"/>
          <p:nvPr/>
        </p:nvSpPr>
        <p:spPr>
          <a:xfrm>
            <a:off x="3438525" y="2754730"/>
            <a:ext cx="2247900" cy="1238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543B3"/>
                </a:solidFill>
                <a:latin typeface="Lato Black"/>
                <a:ea typeface="Lato Black"/>
                <a:cs typeface="Lato Black"/>
                <a:sym typeface="Lato Black"/>
              </a:rPr>
              <a:t>Assess different ways to save</a:t>
            </a:r>
            <a:endParaRPr b="0" i="0" sz="2000" u="none" cap="none" strike="noStrike">
              <a:solidFill>
                <a:srgbClr val="0543B3"/>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543B3"/>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543B3"/>
              </a:solidFill>
              <a:latin typeface="Lato Black"/>
              <a:ea typeface="Lato Black"/>
              <a:cs typeface="Lato Black"/>
              <a:sym typeface="Lato Black"/>
            </a:endParaRPr>
          </a:p>
        </p:txBody>
      </p:sp>
      <p:grpSp>
        <p:nvGrpSpPr>
          <p:cNvPr id="474" name="Google Shape;474;g3f56f65204f_1_169"/>
          <p:cNvGrpSpPr/>
          <p:nvPr/>
        </p:nvGrpSpPr>
        <p:grpSpPr>
          <a:xfrm>
            <a:off x="6229350" y="1945105"/>
            <a:ext cx="2533800" cy="3048000"/>
            <a:chOff x="6229350" y="2095500"/>
            <a:chExt cx="2533800" cy="3048000"/>
          </a:xfrm>
        </p:grpSpPr>
        <p:sp>
          <p:nvSpPr>
            <p:cNvPr id="475" name="Google Shape;475;g3f56f65204f_1_169"/>
            <p:cNvSpPr/>
            <p:nvPr/>
          </p:nvSpPr>
          <p:spPr>
            <a:xfrm>
              <a:off x="6229350" y="2095500"/>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476" name="Google Shape;476;g3f56f65204f_1_169"/>
            <p:cNvSpPr/>
            <p:nvPr/>
          </p:nvSpPr>
          <p:spPr>
            <a:xfrm>
              <a:off x="6305550" y="2314575"/>
              <a:ext cx="419100" cy="419100"/>
            </a:xfrm>
            <a:prstGeom prst="ellipse">
              <a:avLst/>
            </a:prstGeom>
            <a:solidFill>
              <a:srgbClr val="FFEFE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477" name="Google Shape;477;g3f56f65204f_1_169"/>
            <p:cNvSpPr txBox="1"/>
            <p:nvPr/>
          </p:nvSpPr>
          <p:spPr>
            <a:xfrm>
              <a:off x="6305550" y="2314575"/>
              <a:ext cx="419100" cy="4191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FF8022"/>
                  </a:solidFill>
                  <a:latin typeface="Lato Black"/>
                  <a:ea typeface="Lato Black"/>
                  <a:cs typeface="Lato Black"/>
                  <a:sym typeface="Lato Black"/>
                </a:rPr>
                <a:t>3</a:t>
              </a:r>
              <a:endParaRPr b="0" i="0" sz="2400" u="none" cap="none" strike="noStrike">
                <a:solidFill>
                  <a:srgbClr val="FF8022"/>
                </a:solidFill>
                <a:latin typeface="Lato Black"/>
                <a:ea typeface="Lato Black"/>
                <a:cs typeface="Lato Black"/>
                <a:sym typeface="Lato Black"/>
              </a:endParaRPr>
            </a:p>
          </p:txBody>
        </p:sp>
        <p:sp>
          <p:nvSpPr>
            <p:cNvPr id="478" name="Google Shape;478;g3f56f65204f_1_169"/>
            <p:cNvSpPr txBox="1"/>
            <p:nvPr/>
          </p:nvSpPr>
          <p:spPr>
            <a:xfrm>
              <a:off x="6372225" y="2905125"/>
              <a:ext cx="2247900" cy="1238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543B3"/>
                  </a:solidFill>
                  <a:latin typeface="Lato Black"/>
                  <a:ea typeface="Lato Black"/>
                  <a:cs typeface="Lato Black"/>
                  <a:sym typeface="Lato Black"/>
                </a:rPr>
                <a:t>Create a savings plan</a:t>
              </a:r>
              <a:endParaRPr b="0" i="0" sz="2000" u="none" cap="none" strike="noStrike">
                <a:solidFill>
                  <a:srgbClr val="0543B3"/>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543B3"/>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543B3"/>
                </a:solidFill>
                <a:latin typeface="Lato Black"/>
                <a:ea typeface="Lato Black"/>
                <a:cs typeface="Lato Black"/>
                <a:sym typeface="Lato Black"/>
              </a:endParaRPr>
            </a:p>
          </p:txBody>
        </p:sp>
      </p:grpSp>
      <p:pic>
        <p:nvPicPr>
          <p:cNvPr id="479" name="Google Shape;479;g3f56f65204f_1_169" title="noun-tick-8049269.png"/>
          <p:cNvPicPr preferRelativeResize="0"/>
          <p:nvPr/>
        </p:nvPicPr>
        <p:blipFill rotWithShape="1">
          <a:blip r:embed="rId3">
            <a:alphaModFix/>
          </a:blip>
          <a:srcRect b="14632" l="0" r="0" t="0"/>
          <a:stretch/>
        </p:blipFill>
        <p:spPr>
          <a:xfrm>
            <a:off x="2325625" y="2173622"/>
            <a:ext cx="468801" cy="400201"/>
          </a:xfrm>
          <a:prstGeom prst="rect">
            <a:avLst/>
          </a:prstGeom>
          <a:noFill/>
          <a:ln>
            <a:noFill/>
          </a:ln>
        </p:spPr>
      </p:pic>
      <p:pic>
        <p:nvPicPr>
          <p:cNvPr id="480" name="Google Shape;480;g3f56f65204f_1_169" title="noun-tick-8049269.png"/>
          <p:cNvPicPr preferRelativeResize="0"/>
          <p:nvPr/>
        </p:nvPicPr>
        <p:blipFill rotWithShape="1">
          <a:blip r:embed="rId3">
            <a:alphaModFix/>
          </a:blip>
          <a:srcRect b="14632" l="0" r="0" t="0"/>
          <a:stretch/>
        </p:blipFill>
        <p:spPr>
          <a:xfrm>
            <a:off x="5256675" y="2173622"/>
            <a:ext cx="468800" cy="400201"/>
          </a:xfrm>
          <a:prstGeom prst="rect">
            <a:avLst/>
          </a:prstGeom>
          <a:noFill/>
          <a:ln>
            <a:noFill/>
          </a:ln>
        </p:spPr>
      </p:pic>
      <p:grpSp>
        <p:nvGrpSpPr>
          <p:cNvPr id="481" name="Google Shape;481;g3f56f65204f_1_169"/>
          <p:cNvGrpSpPr/>
          <p:nvPr/>
        </p:nvGrpSpPr>
        <p:grpSpPr>
          <a:xfrm>
            <a:off x="381000" y="1472693"/>
            <a:ext cx="8382000" cy="381000"/>
            <a:chOff x="381000" y="1524000"/>
            <a:chExt cx="8382000" cy="381000"/>
          </a:xfrm>
        </p:grpSpPr>
        <p:sp>
          <p:nvSpPr>
            <p:cNvPr id="482" name="Google Shape;482;g3f56f65204f_1_169"/>
            <p:cNvSpPr/>
            <p:nvPr/>
          </p:nvSpPr>
          <p:spPr>
            <a:xfrm>
              <a:off x="381000" y="1524000"/>
              <a:ext cx="8382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483" name="Google Shape;483;g3f56f65204f_1_169"/>
            <p:cNvSpPr txBox="1"/>
            <p:nvPr/>
          </p:nvSpPr>
          <p:spPr>
            <a:xfrm>
              <a:off x="381000" y="1524000"/>
              <a:ext cx="8382000" cy="381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543B3"/>
                  </a:solidFill>
                  <a:latin typeface="Lato Black"/>
                  <a:ea typeface="Lato Black"/>
                  <a:cs typeface="Lato Black"/>
                  <a:sym typeface="Lato Black"/>
                </a:rPr>
                <a:t>By the end of the session, I will be able to:</a:t>
              </a:r>
              <a:endParaRPr b="0" i="0" sz="1800" u="none" cap="none" strike="noStrike">
                <a:solidFill>
                  <a:srgbClr val="0543B3"/>
                </a:solidFill>
                <a:latin typeface="Lato Black"/>
                <a:ea typeface="Lato Black"/>
                <a:cs typeface="Lato Black"/>
                <a:sym typeface="Lato Black"/>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g24f7d5e8862_0_787"/>
          <p:cNvSpPr txBox="1"/>
          <p:nvPr>
            <p:ph type="ctrTitle"/>
          </p:nvPr>
        </p:nvSpPr>
        <p:spPr>
          <a:xfrm>
            <a:off x="247700"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Savings goal</a:t>
            </a:r>
            <a:endParaRPr b="1" i="0" sz="2900" u="none" cap="none" strike="noStrike">
              <a:solidFill>
                <a:schemeClr val="lt1"/>
              </a:solidFill>
              <a:latin typeface="Lato"/>
              <a:ea typeface="Lato"/>
              <a:cs typeface="Lato"/>
              <a:sym typeface="Lato"/>
            </a:endParaRPr>
          </a:p>
        </p:txBody>
      </p:sp>
      <p:sp>
        <p:nvSpPr>
          <p:cNvPr id="489" name="Google Shape;489;g24f7d5e8862_0_787"/>
          <p:cNvSpPr txBox="1"/>
          <p:nvPr>
            <p:ph idx="2" type="ctrTitle"/>
          </p:nvPr>
        </p:nvSpPr>
        <p:spPr>
          <a:xfrm>
            <a:off x="550150" y="928725"/>
            <a:ext cx="7731600" cy="1283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What sort of items would a </a:t>
            </a:r>
            <a:endParaRPr b="1" i="0" sz="2900" u="none" cap="none" strike="noStrike">
              <a:solidFill>
                <a:schemeClr val="lt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Year 8 student be saving for?</a:t>
            </a:r>
            <a:endParaRPr b="1" i="0" sz="2900" u="none" cap="none" strike="noStrike">
              <a:solidFill>
                <a:schemeClr val="lt1"/>
              </a:solidFill>
              <a:latin typeface="Lato"/>
              <a:ea typeface="Lato"/>
              <a:cs typeface="Lato"/>
              <a:sym typeface="Lato"/>
            </a:endParaRPr>
          </a:p>
        </p:txBody>
      </p:sp>
      <p:pic>
        <p:nvPicPr>
          <p:cNvPr id="490" name="Google Shape;490;g24f7d5e8862_0_787"/>
          <p:cNvPicPr preferRelativeResize="0"/>
          <p:nvPr/>
        </p:nvPicPr>
        <p:blipFill rotWithShape="1">
          <a:blip r:embed="rId3">
            <a:alphaModFix/>
          </a:blip>
          <a:srcRect b="13815" l="0" r="0" t="0"/>
          <a:stretch/>
        </p:blipFill>
        <p:spPr>
          <a:xfrm>
            <a:off x="3073475" y="2425625"/>
            <a:ext cx="1514400" cy="1501525"/>
          </a:xfrm>
          <a:prstGeom prst="rect">
            <a:avLst/>
          </a:prstGeom>
          <a:noFill/>
          <a:ln cap="flat" cmpd="sng" w="28575">
            <a:solidFill>
              <a:schemeClr val="accent2"/>
            </a:solidFill>
            <a:prstDash val="solid"/>
            <a:round/>
            <a:headEnd len="sm" w="sm" type="none"/>
            <a:tailEnd len="sm" w="sm" type="none"/>
          </a:ln>
        </p:spPr>
      </p:pic>
      <p:pic>
        <p:nvPicPr>
          <p:cNvPr id="491" name="Google Shape;491;g24f7d5e8862_0_787"/>
          <p:cNvPicPr preferRelativeResize="0"/>
          <p:nvPr/>
        </p:nvPicPr>
        <p:blipFill rotWithShape="1">
          <a:blip r:embed="rId4">
            <a:alphaModFix/>
          </a:blip>
          <a:srcRect b="14038" l="6739" r="6980" t="14446"/>
          <a:stretch/>
        </p:blipFill>
        <p:spPr>
          <a:xfrm>
            <a:off x="4875538" y="2425625"/>
            <a:ext cx="1514400" cy="1501525"/>
          </a:xfrm>
          <a:prstGeom prst="rect">
            <a:avLst/>
          </a:prstGeom>
          <a:noFill/>
          <a:ln cap="flat" cmpd="sng" w="28575">
            <a:solidFill>
              <a:schemeClr val="accent2"/>
            </a:solidFill>
            <a:prstDash val="solid"/>
            <a:round/>
            <a:headEnd len="sm" w="sm" type="none"/>
            <a:tailEnd len="sm" w="sm" type="none"/>
          </a:ln>
        </p:spPr>
      </p:pic>
      <p:grpSp>
        <p:nvGrpSpPr>
          <p:cNvPr id="492" name="Google Shape;492;g24f7d5e8862_0_787"/>
          <p:cNvGrpSpPr/>
          <p:nvPr/>
        </p:nvGrpSpPr>
        <p:grpSpPr>
          <a:xfrm>
            <a:off x="1218006" y="2405038"/>
            <a:ext cx="1514300" cy="1501515"/>
            <a:chOff x="-228225" y="1999350"/>
            <a:chExt cx="2660400" cy="2319300"/>
          </a:xfrm>
        </p:grpSpPr>
        <p:sp>
          <p:nvSpPr>
            <p:cNvPr id="493" name="Google Shape;493;g24f7d5e8862_0_787"/>
            <p:cNvSpPr/>
            <p:nvPr/>
          </p:nvSpPr>
          <p:spPr>
            <a:xfrm>
              <a:off x="-228225" y="1999350"/>
              <a:ext cx="2660400" cy="2319300"/>
            </a:xfrm>
            <a:prstGeom prst="rect">
              <a:avLst/>
            </a:prstGeom>
            <a:solidFill>
              <a:schemeClr val="lt1"/>
            </a:solid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94" name="Google Shape;494;g24f7d5e8862_0_787"/>
            <p:cNvPicPr preferRelativeResize="0"/>
            <p:nvPr/>
          </p:nvPicPr>
          <p:blipFill rotWithShape="1">
            <a:blip r:embed="rId5">
              <a:alphaModFix/>
            </a:blip>
            <a:srcRect b="0" l="0" r="0" t="0"/>
            <a:stretch/>
          </p:blipFill>
          <p:spPr>
            <a:xfrm>
              <a:off x="152400" y="2209575"/>
              <a:ext cx="1905000" cy="1905000"/>
            </a:xfrm>
            <a:prstGeom prst="rect">
              <a:avLst/>
            </a:prstGeom>
            <a:noFill/>
            <a:ln>
              <a:noFill/>
            </a:ln>
          </p:spPr>
        </p:pic>
      </p:grpSp>
      <p:pic>
        <p:nvPicPr>
          <p:cNvPr id="495" name="Google Shape;495;g24f7d5e8862_0_787"/>
          <p:cNvPicPr preferRelativeResize="0"/>
          <p:nvPr/>
        </p:nvPicPr>
        <p:blipFill rotWithShape="1">
          <a:blip r:embed="rId6">
            <a:alphaModFix/>
          </a:blip>
          <a:srcRect b="0" l="0" r="0" t="0"/>
          <a:stretch/>
        </p:blipFill>
        <p:spPr>
          <a:xfrm>
            <a:off x="6677600" y="2425625"/>
            <a:ext cx="1514400" cy="1460350"/>
          </a:xfrm>
          <a:prstGeom prst="rect">
            <a:avLst/>
          </a:prstGeom>
          <a:noFill/>
          <a:ln cap="flat" cmpd="sng" w="28575">
            <a:solidFill>
              <a:schemeClr val="accent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g24f7d5e8862_0_799"/>
          <p:cNvSpPr txBox="1"/>
          <p:nvPr/>
        </p:nvSpPr>
        <p:spPr>
          <a:xfrm>
            <a:off x="824938" y="2805875"/>
            <a:ext cx="5640000" cy="780300"/>
          </a:xfrm>
          <a:prstGeom prst="rect">
            <a:avLst/>
          </a:prstGeom>
          <a:noFill/>
          <a:ln>
            <a:noFill/>
          </a:ln>
        </p:spPr>
        <p:txBody>
          <a:bodyPr anchorCtr="0" anchor="t" bIns="91425" lIns="91425" spcFirstLastPara="1" rIns="91425" wrap="square" tIns="91425">
            <a:spAutoFit/>
          </a:bodyPr>
          <a:lstStyle/>
          <a:p>
            <a:pPr indent="0" lvl="0" marL="108000" marR="0" rtl="0" algn="l">
              <a:lnSpc>
                <a:spcPct val="115000"/>
              </a:lnSpc>
              <a:spcBef>
                <a:spcPts val="0"/>
              </a:spcBef>
              <a:spcAft>
                <a:spcPts val="0"/>
              </a:spcAft>
              <a:buClr>
                <a:srgbClr val="000000"/>
              </a:buClr>
              <a:buSzPts val="1800"/>
              <a:buFont typeface="Arial"/>
              <a:buNone/>
            </a:pPr>
            <a:r>
              <a:rPr b="0" i="0" lang="en-GB" sz="1800" u="none" cap="none" strike="noStrike">
                <a:solidFill>
                  <a:schemeClr val="accent1"/>
                </a:solidFill>
                <a:latin typeface="Lato"/>
                <a:ea typeface="Lato"/>
                <a:cs typeface="Lato"/>
                <a:sym typeface="Lato"/>
              </a:rPr>
              <a:t>If the savings goal is large, set some </a:t>
            </a:r>
            <a:r>
              <a:rPr b="1" i="0" lang="en-GB" sz="1800" u="none" cap="none" strike="noStrike">
                <a:solidFill>
                  <a:schemeClr val="accent1"/>
                </a:solidFill>
                <a:latin typeface="Lato"/>
                <a:ea typeface="Lato"/>
                <a:cs typeface="Lato"/>
                <a:sym typeface="Lato"/>
              </a:rPr>
              <a:t>interim goals</a:t>
            </a:r>
            <a:r>
              <a:rPr b="0" i="0" lang="en-GB" sz="1800" u="none" cap="none" strike="noStrike">
                <a:solidFill>
                  <a:schemeClr val="accent1"/>
                </a:solidFill>
                <a:latin typeface="Lato"/>
                <a:ea typeface="Lato"/>
                <a:cs typeface="Lato"/>
                <a:sym typeface="Lato"/>
              </a:rPr>
              <a:t> (and maybe some rewards to keep up motivation!)</a:t>
            </a:r>
            <a:endParaRPr b="0" i="0" sz="1400" u="none" cap="none" strike="noStrike">
              <a:solidFill>
                <a:srgbClr val="000000"/>
              </a:solidFill>
              <a:latin typeface="Arial"/>
              <a:ea typeface="Arial"/>
              <a:cs typeface="Arial"/>
              <a:sym typeface="Arial"/>
            </a:endParaRPr>
          </a:p>
        </p:txBody>
      </p:sp>
      <p:sp>
        <p:nvSpPr>
          <p:cNvPr id="501" name="Google Shape;501;g24f7d5e8862_0_799"/>
          <p:cNvSpPr txBox="1"/>
          <p:nvPr>
            <p:ph type="ctrTitle"/>
          </p:nvPr>
        </p:nvSpPr>
        <p:spPr>
          <a:xfrm>
            <a:off x="247700"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Savings goal</a:t>
            </a:r>
            <a:endParaRPr b="1" i="0" sz="2900" u="none" cap="none" strike="noStrike">
              <a:solidFill>
                <a:schemeClr val="lt1"/>
              </a:solidFill>
              <a:latin typeface="Lato"/>
              <a:ea typeface="Lato"/>
              <a:cs typeface="Lato"/>
              <a:sym typeface="Lato"/>
            </a:endParaRPr>
          </a:p>
        </p:txBody>
      </p:sp>
      <p:pic>
        <p:nvPicPr>
          <p:cNvPr id="502" name="Google Shape;502;g24f7d5e8862_0_799"/>
          <p:cNvPicPr preferRelativeResize="0"/>
          <p:nvPr/>
        </p:nvPicPr>
        <p:blipFill rotWithShape="1">
          <a:blip r:embed="rId3">
            <a:alphaModFix/>
          </a:blip>
          <a:srcRect b="0" l="0" r="0" t="0"/>
          <a:stretch/>
        </p:blipFill>
        <p:spPr>
          <a:xfrm>
            <a:off x="385777" y="1474281"/>
            <a:ext cx="273100" cy="273100"/>
          </a:xfrm>
          <a:prstGeom prst="rect">
            <a:avLst/>
          </a:prstGeom>
          <a:noFill/>
          <a:ln>
            <a:noFill/>
          </a:ln>
        </p:spPr>
      </p:pic>
      <p:sp>
        <p:nvSpPr>
          <p:cNvPr id="503" name="Google Shape;503;g24f7d5e8862_0_799"/>
          <p:cNvSpPr txBox="1"/>
          <p:nvPr/>
        </p:nvSpPr>
        <p:spPr>
          <a:xfrm>
            <a:off x="824938" y="3748775"/>
            <a:ext cx="5640000" cy="1098900"/>
          </a:xfrm>
          <a:prstGeom prst="rect">
            <a:avLst/>
          </a:prstGeom>
          <a:noFill/>
          <a:ln>
            <a:noFill/>
          </a:ln>
        </p:spPr>
        <p:txBody>
          <a:bodyPr anchorCtr="0" anchor="t" bIns="91425" lIns="91425" spcFirstLastPara="1" rIns="91425" wrap="square" tIns="91425">
            <a:spAutoFit/>
          </a:bodyPr>
          <a:lstStyle/>
          <a:p>
            <a:pPr indent="0" lvl="0" marL="108000" marR="0" rtl="0" algn="l">
              <a:lnSpc>
                <a:spcPct val="115000"/>
              </a:lnSpc>
              <a:spcBef>
                <a:spcPts val="0"/>
              </a:spcBef>
              <a:spcAft>
                <a:spcPts val="0"/>
              </a:spcAft>
              <a:buClr>
                <a:srgbClr val="000000"/>
              </a:buClr>
              <a:buSzPts val="1800"/>
              <a:buFont typeface="Arial"/>
              <a:buNone/>
            </a:pPr>
            <a:r>
              <a:rPr b="0" i="0" lang="en-GB" sz="1800" u="none" cap="none" strike="noStrike">
                <a:solidFill>
                  <a:srgbClr val="0543B3"/>
                </a:solidFill>
                <a:latin typeface="Lato"/>
                <a:ea typeface="Lato"/>
                <a:cs typeface="Lato"/>
                <a:sym typeface="Lato"/>
              </a:rPr>
              <a:t>Putting a picture on your phone background, in your wallet or on your wall can be a useful reminder of a savings goal. </a:t>
            </a:r>
            <a:endParaRPr b="0" i="0" sz="1400" u="none" cap="none" strike="noStrike">
              <a:solidFill>
                <a:srgbClr val="000000"/>
              </a:solidFill>
              <a:latin typeface="Arial"/>
              <a:ea typeface="Arial"/>
              <a:cs typeface="Arial"/>
              <a:sym typeface="Arial"/>
            </a:endParaRPr>
          </a:p>
        </p:txBody>
      </p:sp>
      <p:pic>
        <p:nvPicPr>
          <p:cNvPr id="504" name="Google Shape;504;g24f7d5e8862_0_799"/>
          <p:cNvPicPr preferRelativeResize="0"/>
          <p:nvPr/>
        </p:nvPicPr>
        <p:blipFill rotWithShape="1">
          <a:blip r:embed="rId3">
            <a:alphaModFix/>
          </a:blip>
          <a:srcRect b="0" l="0" r="0" t="0"/>
          <a:stretch/>
        </p:blipFill>
        <p:spPr>
          <a:xfrm>
            <a:off x="385777" y="2335838"/>
            <a:ext cx="273100" cy="273100"/>
          </a:xfrm>
          <a:prstGeom prst="rect">
            <a:avLst/>
          </a:prstGeom>
          <a:noFill/>
          <a:ln>
            <a:noFill/>
          </a:ln>
        </p:spPr>
      </p:pic>
      <p:pic>
        <p:nvPicPr>
          <p:cNvPr id="505" name="Google Shape;505;g24f7d5e8862_0_799"/>
          <p:cNvPicPr preferRelativeResize="0"/>
          <p:nvPr/>
        </p:nvPicPr>
        <p:blipFill rotWithShape="1">
          <a:blip r:embed="rId3">
            <a:alphaModFix/>
          </a:blip>
          <a:srcRect b="0" l="0" r="0" t="0"/>
          <a:stretch/>
        </p:blipFill>
        <p:spPr>
          <a:xfrm>
            <a:off x="385777" y="3087974"/>
            <a:ext cx="273100" cy="273100"/>
          </a:xfrm>
          <a:prstGeom prst="rect">
            <a:avLst/>
          </a:prstGeom>
          <a:noFill/>
          <a:ln>
            <a:noFill/>
          </a:ln>
        </p:spPr>
      </p:pic>
      <p:pic>
        <p:nvPicPr>
          <p:cNvPr id="506" name="Google Shape;506;g24f7d5e8862_0_799"/>
          <p:cNvPicPr preferRelativeResize="0"/>
          <p:nvPr/>
        </p:nvPicPr>
        <p:blipFill rotWithShape="1">
          <a:blip r:embed="rId4">
            <a:alphaModFix/>
          </a:blip>
          <a:srcRect b="0" l="0" r="0" t="0"/>
          <a:stretch/>
        </p:blipFill>
        <p:spPr>
          <a:xfrm>
            <a:off x="6631000" y="1747375"/>
            <a:ext cx="1997900" cy="1997900"/>
          </a:xfrm>
          <a:prstGeom prst="rect">
            <a:avLst/>
          </a:prstGeom>
          <a:noFill/>
          <a:ln>
            <a:noFill/>
          </a:ln>
        </p:spPr>
      </p:pic>
      <p:pic>
        <p:nvPicPr>
          <p:cNvPr id="507" name="Google Shape;507;g24f7d5e8862_0_799"/>
          <p:cNvPicPr preferRelativeResize="0"/>
          <p:nvPr/>
        </p:nvPicPr>
        <p:blipFill rotWithShape="1">
          <a:blip r:embed="rId3">
            <a:alphaModFix/>
          </a:blip>
          <a:srcRect b="0" l="0" r="0" t="0"/>
          <a:stretch/>
        </p:blipFill>
        <p:spPr>
          <a:xfrm>
            <a:off x="385777" y="3840099"/>
            <a:ext cx="273100" cy="273100"/>
          </a:xfrm>
          <a:prstGeom prst="rect">
            <a:avLst/>
          </a:prstGeom>
          <a:noFill/>
          <a:ln>
            <a:noFill/>
          </a:ln>
        </p:spPr>
      </p:pic>
      <p:sp>
        <p:nvSpPr>
          <p:cNvPr id="508" name="Google Shape;508;g24f7d5e8862_0_799"/>
          <p:cNvSpPr txBox="1"/>
          <p:nvPr/>
        </p:nvSpPr>
        <p:spPr>
          <a:xfrm>
            <a:off x="824938" y="1296100"/>
            <a:ext cx="5386500" cy="780300"/>
          </a:xfrm>
          <a:prstGeom prst="rect">
            <a:avLst/>
          </a:prstGeom>
          <a:noFill/>
          <a:ln>
            <a:noFill/>
          </a:ln>
        </p:spPr>
        <p:txBody>
          <a:bodyPr anchorCtr="0" anchor="t" bIns="91425" lIns="91425" spcFirstLastPara="1" rIns="91425" wrap="square" tIns="91425">
            <a:spAutoFit/>
          </a:bodyPr>
          <a:lstStyle/>
          <a:p>
            <a:pPr indent="0" lvl="0" marL="108000" marR="0" rtl="0" algn="l">
              <a:lnSpc>
                <a:spcPct val="115000"/>
              </a:lnSpc>
              <a:spcBef>
                <a:spcPts val="0"/>
              </a:spcBef>
              <a:spcAft>
                <a:spcPts val="0"/>
              </a:spcAft>
              <a:buClr>
                <a:srgbClr val="000000"/>
              </a:buClr>
              <a:buSzPts val="1800"/>
              <a:buFont typeface="Arial"/>
              <a:buNone/>
            </a:pPr>
            <a:r>
              <a:rPr b="0" i="0" lang="en-GB" sz="1800" u="none" cap="none" strike="noStrike">
                <a:solidFill>
                  <a:schemeClr val="accent1"/>
                </a:solidFill>
                <a:latin typeface="Lato"/>
                <a:ea typeface="Lato"/>
                <a:cs typeface="Lato"/>
                <a:sym typeface="Lato"/>
              </a:rPr>
              <a:t>Setting a savings goal helps to keep financial decisions focused</a:t>
            </a:r>
            <a:endParaRPr b="0" i="0" sz="1400" u="none" cap="none" strike="noStrike">
              <a:solidFill>
                <a:srgbClr val="000000"/>
              </a:solidFill>
              <a:latin typeface="Arial"/>
              <a:ea typeface="Arial"/>
              <a:cs typeface="Arial"/>
              <a:sym typeface="Arial"/>
            </a:endParaRPr>
          </a:p>
        </p:txBody>
      </p:sp>
      <p:sp>
        <p:nvSpPr>
          <p:cNvPr id="509" name="Google Shape;509;g24f7d5e8862_0_799"/>
          <p:cNvSpPr txBox="1"/>
          <p:nvPr/>
        </p:nvSpPr>
        <p:spPr>
          <a:xfrm>
            <a:off x="824938" y="2181600"/>
            <a:ext cx="4956300" cy="461700"/>
          </a:xfrm>
          <a:prstGeom prst="rect">
            <a:avLst/>
          </a:prstGeom>
          <a:noFill/>
          <a:ln>
            <a:noFill/>
          </a:ln>
        </p:spPr>
        <p:txBody>
          <a:bodyPr anchorCtr="0" anchor="t" bIns="91425" lIns="91425" spcFirstLastPara="1" rIns="91425" wrap="square" tIns="91425">
            <a:spAutoFit/>
          </a:bodyPr>
          <a:lstStyle/>
          <a:p>
            <a:pPr indent="0" lvl="0" marL="108000" marR="0" rtl="0" algn="l">
              <a:lnSpc>
                <a:spcPct val="115000"/>
              </a:lnSpc>
              <a:spcBef>
                <a:spcPts val="0"/>
              </a:spcBef>
              <a:spcAft>
                <a:spcPts val="0"/>
              </a:spcAft>
              <a:buClr>
                <a:srgbClr val="000000"/>
              </a:buClr>
              <a:buSzPts val="1800"/>
              <a:buFont typeface="Arial"/>
              <a:buNone/>
            </a:pPr>
            <a:r>
              <a:rPr b="0" i="0" lang="en-GB" sz="1800" u="none" cap="none" strike="noStrike">
                <a:solidFill>
                  <a:schemeClr val="accent1"/>
                </a:solidFill>
                <a:latin typeface="Lato"/>
                <a:ea typeface="Lato"/>
                <a:cs typeface="Lato"/>
                <a:sym typeface="Lato"/>
              </a:rPr>
              <a:t>It’s fine to save small amounts, regularly</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g24f7d5e8862_0_814"/>
          <p:cNvSpPr txBox="1"/>
          <p:nvPr>
            <p:ph type="ctrTitle"/>
          </p:nvPr>
        </p:nvSpPr>
        <p:spPr>
          <a:xfrm>
            <a:off x="238925"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Create a savings goal </a:t>
            </a:r>
            <a:endParaRPr b="1" i="0" sz="2900" u="none" cap="none" strike="noStrike">
              <a:solidFill>
                <a:schemeClr val="lt1"/>
              </a:solidFill>
              <a:latin typeface="Lato"/>
              <a:ea typeface="Lato"/>
              <a:cs typeface="Lato"/>
              <a:sym typeface="Lato"/>
            </a:endParaRPr>
          </a:p>
        </p:txBody>
      </p:sp>
      <p:pic>
        <p:nvPicPr>
          <p:cNvPr id="515" name="Google Shape;515;g24f7d5e8862_0_814"/>
          <p:cNvPicPr preferRelativeResize="0"/>
          <p:nvPr/>
        </p:nvPicPr>
        <p:blipFill rotWithShape="1">
          <a:blip r:embed="rId3">
            <a:alphaModFix/>
          </a:blip>
          <a:srcRect b="0" l="0" r="0" t="0"/>
          <a:stretch/>
        </p:blipFill>
        <p:spPr>
          <a:xfrm>
            <a:off x="142252" y="2646356"/>
            <a:ext cx="273100" cy="273100"/>
          </a:xfrm>
          <a:prstGeom prst="rect">
            <a:avLst/>
          </a:prstGeom>
          <a:noFill/>
          <a:ln>
            <a:noFill/>
          </a:ln>
        </p:spPr>
      </p:pic>
      <p:pic>
        <p:nvPicPr>
          <p:cNvPr id="516" name="Google Shape;516;g24f7d5e8862_0_814"/>
          <p:cNvPicPr preferRelativeResize="0"/>
          <p:nvPr/>
        </p:nvPicPr>
        <p:blipFill rotWithShape="1">
          <a:blip r:embed="rId3">
            <a:alphaModFix/>
          </a:blip>
          <a:srcRect b="0" l="0" r="0" t="0"/>
          <a:stretch/>
        </p:blipFill>
        <p:spPr>
          <a:xfrm>
            <a:off x="142252" y="3713788"/>
            <a:ext cx="273100" cy="273100"/>
          </a:xfrm>
          <a:prstGeom prst="rect">
            <a:avLst/>
          </a:prstGeom>
          <a:noFill/>
          <a:ln>
            <a:noFill/>
          </a:ln>
        </p:spPr>
      </p:pic>
      <p:sp>
        <p:nvSpPr>
          <p:cNvPr id="517" name="Google Shape;517;g24f7d5e8862_0_814"/>
          <p:cNvSpPr txBox="1"/>
          <p:nvPr/>
        </p:nvSpPr>
        <p:spPr>
          <a:xfrm>
            <a:off x="353100" y="2567550"/>
            <a:ext cx="5686200" cy="2373600"/>
          </a:xfrm>
          <a:prstGeom prst="rect">
            <a:avLst/>
          </a:prstGeom>
          <a:noFill/>
          <a:ln>
            <a:noFill/>
          </a:ln>
        </p:spPr>
        <p:txBody>
          <a:bodyPr anchorCtr="0" anchor="t" bIns="91425" lIns="91425" spcFirstLastPara="1" rIns="91425" wrap="square" tIns="91425">
            <a:spAutoFit/>
          </a:bodyPr>
          <a:lstStyle/>
          <a:p>
            <a:pPr indent="0" lvl="0" marL="101600" marR="0" rtl="0" algn="l">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ato"/>
                <a:ea typeface="Lato"/>
                <a:cs typeface="Lato"/>
                <a:sym typeface="Lato"/>
              </a:rPr>
              <a:t>Decide how much money Charlie will save each week.</a:t>
            </a:r>
            <a:endParaRPr b="0" i="0" sz="1600" u="none" cap="none" strike="noStrike">
              <a:solidFill>
                <a:schemeClr val="dk1"/>
              </a:solidFill>
              <a:latin typeface="Lato"/>
              <a:ea typeface="Lato"/>
              <a:cs typeface="Lato"/>
              <a:sym typeface="Lato"/>
            </a:endParaRPr>
          </a:p>
          <a:p>
            <a:pPr indent="0" lvl="0" marL="101600" marR="0" rtl="0" algn="l">
              <a:lnSpc>
                <a:spcPct val="115000"/>
              </a:lnSpc>
              <a:spcBef>
                <a:spcPts val="0"/>
              </a:spcBef>
              <a:spcAft>
                <a:spcPts val="0"/>
              </a:spcAft>
              <a:buClr>
                <a:srgbClr val="000000"/>
              </a:buClr>
              <a:buSzPts val="1600"/>
              <a:buFont typeface="Arial"/>
              <a:buNone/>
            </a:pPr>
            <a:r>
              <a:t/>
            </a:r>
            <a:endParaRPr b="0" i="0" sz="1100" u="none" cap="none" strike="noStrike">
              <a:solidFill>
                <a:schemeClr val="dk1"/>
              </a:solidFill>
              <a:latin typeface="Lato"/>
              <a:ea typeface="Lato"/>
              <a:cs typeface="Lato"/>
              <a:sym typeface="Lato"/>
            </a:endParaRPr>
          </a:p>
          <a:p>
            <a:pPr indent="0" lvl="0" marL="101600" marR="0" rtl="0" algn="l">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ato"/>
                <a:ea typeface="Lato"/>
                <a:cs typeface="Lato"/>
                <a:sym typeface="Lato"/>
              </a:rPr>
              <a:t>How long will it take Charlie to save for this </a:t>
            </a:r>
            <a:r>
              <a:rPr b="0" i="0" lang="en-GB" sz="1600" u="none" cap="none" strike="noStrike">
                <a:solidFill>
                  <a:schemeClr val="dk1"/>
                </a:solidFill>
                <a:latin typeface="Lato"/>
                <a:ea typeface="Lato"/>
                <a:cs typeface="Lato"/>
                <a:sym typeface="Lato"/>
                <a:extLst>
                  <a:ext uri="http://customooxmlschemas.google.com/">
                    <go:slidesCustomData xmlns:go="http://customooxmlschemas.google.com/" textRoundtripDataId="8"/>
                  </a:ext>
                </a:extLst>
              </a:rPr>
              <a:t>item</a:t>
            </a:r>
            <a:r>
              <a:rPr b="0" i="0" lang="en-GB" sz="1600" u="none" cap="none" strike="noStrike">
                <a:solidFill>
                  <a:schemeClr val="dk1"/>
                </a:solidFill>
                <a:latin typeface="Lato"/>
                <a:ea typeface="Lato"/>
                <a:cs typeface="Lato"/>
                <a:sym typeface="Lato"/>
              </a:rPr>
              <a:t>?</a:t>
            </a:r>
            <a:endParaRPr b="0" i="0" sz="1600" u="none" cap="none" strike="noStrike">
              <a:solidFill>
                <a:schemeClr val="dk1"/>
              </a:solidFill>
              <a:latin typeface="Lato"/>
              <a:ea typeface="Lato"/>
              <a:cs typeface="Lato"/>
              <a:sym typeface="Lato"/>
            </a:endParaRPr>
          </a:p>
          <a:p>
            <a:pPr indent="0" lvl="0" marL="101600" marR="0" rtl="0" algn="l">
              <a:lnSpc>
                <a:spcPct val="115000"/>
              </a:lnSpc>
              <a:spcBef>
                <a:spcPts val="0"/>
              </a:spcBef>
              <a:spcAft>
                <a:spcPts val="0"/>
              </a:spcAft>
              <a:buClr>
                <a:srgbClr val="000000"/>
              </a:buClr>
              <a:buSzPts val="1100"/>
              <a:buFont typeface="Arial"/>
              <a:buNone/>
            </a:pPr>
            <a:r>
              <a:t/>
            </a:r>
            <a:endParaRPr b="0" i="0" sz="900" u="none" cap="none" strike="noStrike">
              <a:solidFill>
                <a:schemeClr val="dk1"/>
              </a:solidFill>
              <a:latin typeface="Lato"/>
              <a:ea typeface="Lato"/>
              <a:cs typeface="Lato"/>
              <a:sym typeface="Lato"/>
            </a:endParaRPr>
          </a:p>
          <a:p>
            <a:pPr indent="0" lvl="0" marL="101600" marR="0" rtl="0" algn="l">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Lato"/>
                <a:ea typeface="Lato"/>
                <a:cs typeface="Lato"/>
                <a:sym typeface="Lato"/>
              </a:rPr>
              <a:t>Charlie wants to motivate himself to save by setting up rewards for himself when he reaches smaller amounts of his £40 goal. Write down 3 ideas of rewards Charlie could use.</a:t>
            </a:r>
            <a:endParaRPr b="0" i="0" sz="1600" u="none" cap="none" strike="noStrike">
              <a:solidFill>
                <a:schemeClr val="dk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Lato"/>
              <a:ea typeface="Lato"/>
              <a:cs typeface="Lato"/>
              <a:sym typeface="Lato"/>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Lato"/>
              <a:ea typeface="Lato"/>
              <a:cs typeface="Lato"/>
              <a:sym typeface="Lato"/>
            </a:endParaRPr>
          </a:p>
        </p:txBody>
      </p:sp>
      <p:pic>
        <p:nvPicPr>
          <p:cNvPr id="518" name="Google Shape;518;g24f7d5e8862_0_814"/>
          <p:cNvPicPr preferRelativeResize="0"/>
          <p:nvPr/>
        </p:nvPicPr>
        <p:blipFill rotWithShape="1">
          <a:blip r:embed="rId4">
            <a:alphaModFix/>
          </a:blip>
          <a:srcRect b="47520" l="0" r="0" t="0"/>
          <a:stretch/>
        </p:blipFill>
        <p:spPr>
          <a:xfrm>
            <a:off x="127500" y="1167225"/>
            <a:ext cx="1182574" cy="1280699"/>
          </a:xfrm>
          <a:prstGeom prst="rect">
            <a:avLst/>
          </a:prstGeom>
          <a:noFill/>
          <a:ln>
            <a:noFill/>
          </a:ln>
        </p:spPr>
      </p:pic>
      <p:sp>
        <p:nvSpPr>
          <p:cNvPr id="519" name="Google Shape;519;g24f7d5e8862_0_814"/>
          <p:cNvSpPr txBox="1"/>
          <p:nvPr/>
        </p:nvSpPr>
        <p:spPr>
          <a:xfrm>
            <a:off x="1450500" y="1167213"/>
            <a:ext cx="7566000" cy="12120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101600" marR="0" rtl="0" algn="l">
              <a:lnSpc>
                <a:spcPct val="115000"/>
              </a:lnSpc>
              <a:spcBef>
                <a:spcPts val="0"/>
              </a:spcBef>
              <a:spcAft>
                <a:spcPts val="0"/>
              </a:spcAft>
              <a:buClr>
                <a:srgbClr val="000000"/>
              </a:buClr>
              <a:buSzPts val="1600"/>
              <a:buFont typeface="Arial"/>
              <a:buNone/>
            </a:pPr>
            <a:r>
              <a:rPr b="0" i="0" lang="en-GB" sz="1500" u="none" cap="none" strike="noStrike">
                <a:solidFill>
                  <a:schemeClr val="dk1"/>
                </a:solidFill>
                <a:latin typeface="Lato"/>
                <a:ea typeface="Lato"/>
                <a:cs typeface="Lato"/>
                <a:sym typeface="Lato"/>
              </a:rPr>
              <a:t>Charlie gets £10 pocket money every month.</a:t>
            </a:r>
            <a:endParaRPr b="0" i="0" sz="1500" u="none" cap="none" strike="noStrike">
              <a:solidFill>
                <a:schemeClr val="dk1"/>
              </a:solidFill>
              <a:latin typeface="Lato"/>
              <a:ea typeface="Lato"/>
              <a:cs typeface="Lato"/>
              <a:sym typeface="Lato"/>
            </a:endParaRPr>
          </a:p>
          <a:p>
            <a:pPr indent="0" lvl="0" marL="101600" marR="0" rtl="0" algn="l">
              <a:lnSpc>
                <a:spcPct val="115000"/>
              </a:lnSpc>
              <a:spcBef>
                <a:spcPts val="0"/>
              </a:spcBef>
              <a:spcAft>
                <a:spcPts val="0"/>
              </a:spcAft>
              <a:buClr>
                <a:srgbClr val="000000"/>
              </a:buClr>
              <a:buSzPts val="1600"/>
              <a:buFont typeface="Arial"/>
              <a:buNone/>
            </a:pPr>
            <a:r>
              <a:rPr b="0" i="0" lang="en-GB" sz="1500" u="none" cap="none" strike="noStrike">
                <a:solidFill>
                  <a:schemeClr val="dk1"/>
                </a:solidFill>
                <a:latin typeface="Lato"/>
                <a:ea typeface="Lato"/>
                <a:cs typeface="Lato"/>
                <a:sym typeface="Lato"/>
              </a:rPr>
              <a:t>He spends most of his money on sweets and snacks on his way to school.</a:t>
            </a:r>
            <a:endParaRPr b="0" i="0" sz="1500" u="none" cap="none" strike="noStrike">
              <a:solidFill>
                <a:schemeClr val="dk1"/>
              </a:solidFill>
              <a:latin typeface="Lato"/>
              <a:ea typeface="Lato"/>
              <a:cs typeface="Lato"/>
              <a:sym typeface="Lato"/>
            </a:endParaRPr>
          </a:p>
          <a:p>
            <a:pPr indent="0" lvl="0" marL="101600" marR="0" rtl="0" algn="l">
              <a:lnSpc>
                <a:spcPct val="115000"/>
              </a:lnSpc>
              <a:spcBef>
                <a:spcPts val="0"/>
              </a:spcBef>
              <a:spcAft>
                <a:spcPts val="0"/>
              </a:spcAft>
              <a:buClr>
                <a:srgbClr val="000000"/>
              </a:buClr>
              <a:buSzPts val="1600"/>
              <a:buFont typeface="Arial"/>
              <a:buNone/>
            </a:pPr>
            <a:r>
              <a:rPr b="0" i="0" lang="en-GB" sz="1500" u="none" cap="none" strike="noStrike">
                <a:solidFill>
                  <a:schemeClr val="dk1"/>
                </a:solidFill>
                <a:latin typeface="Lato"/>
                <a:ea typeface="Lato"/>
                <a:cs typeface="Lato"/>
                <a:sym typeface="Lato"/>
              </a:rPr>
              <a:t>Charlie’s carer says he should think more carefully about how he spends his money.</a:t>
            </a:r>
            <a:endParaRPr b="0" i="0" sz="1500" u="none" cap="none" strike="noStrike">
              <a:solidFill>
                <a:schemeClr val="dk1"/>
              </a:solidFill>
              <a:latin typeface="Lato"/>
              <a:ea typeface="Lato"/>
              <a:cs typeface="Lato"/>
              <a:sym typeface="Lato"/>
            </a:endParaRPr>
          </a:p>
          <a:p>
            <a:pPr indent="0" lvl="0" marL="101600" marR="0" rtl="0" algn="l">
              <a:lnSpc>
                <a:spcPct val="115000"/>
              </a:lnSpc>
              <a:spcBef>
                <a:spcPts val="0"/>
              </a:spcBef>
              <a:spcAft>
                <a:spcPts val="0"/>
              </a:spcAft>
              <a:buClr>
                <a:srgbClr val="000000"/>
              </a:buClr>
              <a:buSzPts val="1600"/>
              <a:buFont typeface="Arial"/>
              <a:buNone/>
            </a:pPr>
            <a:r>
              <a:rPr b="0" i="0" lang="en-GB" sz="1500" u="none" cap="none" strike="noStrike">
                <a:solidFill>
                  <a:schemeClr val="dk1"/>
                </a:solidFill>
                <a:latin typeface="Lato"/>
                <a:ea typeface="Lato"/>
                <a:cs typeface="Lato"/>
                <a:sym typeface="Lato"/>
              </a:rPr>
              <a:t>Charlie has decided to save up for a game he really wants. It costs £40.</a:t>
            </a:r>
            <a:endParaRPr b="0" i="0" sz="1500" u="none" cap="none" strike="noStrike">
              <a:solidFill>
                <a:schemeClr val="dk1"/>
              </a:solidFill>
              <a:latin typeface="Lato"/>
              <a:ea typeface="Lato"/>
              <a:cs typeface="Lato"/>
              <a:sym typeface="Lato"/>
            </a:endParaRPr>
          </a:p>
        </p:txBody>
      </p:sp>
      <p:sp>
        <p:nvSpPr>
          <p:cNvPr id="520" name="Google Shape;520;g24f7d5e8862_0_814"/>
          <p:cNvSpPr txBox="1"/>
          <p:nvPr/>
        </p:nvSpPr>
        <p:spPr>
          <a:xfrm>
            <a:off x="127500" y="4552375"/>
            <a:ext cx="7917300" cy="415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500"/>
              <a:buFont typeface="Arial"/>
              <a:buNone/>
            </a:pPr>
            <a:r>
              <a:rPr b="1" i="0" lang="en-GB" sz="1500" u="none" cap="none" strike="noStrike">
                <a:solidFill>
                  <a:schemeClr val="accent1"/>
                </a:solidFill>
                <a:latin typeface="Lato"/>
                <a:ea typeface="Lato"/>
                <a:cs typeface="Lato"/>
                <a:sym typeface="Lato"/>
              </a:rPr>
              <a:t>Personal reflection: have you ever saved up for something you needed or wanted to buy?</a:t>
            </a:r>
            <a:endParaRPr b="1" i="0" sz="1300" u="none" cap="none" strike="noStrike">
              <a:solidFill>
                <a:schemeClr val="accent1"/>
              </a:solidFill>
              <a:latin typeface="Arial"/>
              <a:ea typeface="Arial"/>
              <a:cs typeface="Arial"/>
              <a:sym typeface="Arial"/>
            </a:endParaRPr>
          </a:p>
        </p:txBody>
      </p:sp>
      <p:pic>
        <p:nvPicPr>
          <p:cNvPr id="521" name="Google Shape;521;g24f7d5e8862_0_814"/>
          <p:cNvPicPr preferRelativeResize="0"/>
          <p:nvPr/>
        </p:nvPicPr>
        <p:blipFill rotWithShape="1">
          <a:blip r:embed="rId3">
            <a:alphaModFix/>
          </a:blip>
          <a:srcRect b="0" l="0" r="0" t="0"/>
          <a:stretch/>
        </p:blipFill>
        <p:spPr>
          <a:xfrm>
            <a:off x="142252" y="3179756"/>
            <a:ext cx="273100" cy="273100"/>
          </a:xfrm>
          <a:prstGeom prst="rect">
            <a:avLst/>
          </a:prstGeom>
          <a:noFill/>
          <a:ln>
            <a:noFill/>
          </a:ln>
        </p:spPr>
      </p:pic>
      <p:grpSp>
        <p:nvGrpSpPr>
          <p:cNvPr id="522" name="Google Shape;522;g24f7d5e8862_0_814"/>
          <p:cNvGrpSpPr/>
          <p:nvPr/>
        </p:nvGrpSpPr>
        <p:grpSpPr>
          <a:xfrm>
            <a:off x="6475440" y="2345636"/>
            <a:ext cx="2541058" cy="2550557"/>
            <a:chOff x="6475440" y="2345636"/>
            <a:chExt cx="2541058" cy="2550557"/>
          </a:xfrm>
        </p:grpSpPr>
        <p:pic>
          <p:nvPicPr>
            <p:cNvPr id="523" name="Google Shape;523;g24f7d5e8862_0_814"/>
            <p:cNvPicPr preferRelativeResize="0"/>
            <p:nvPr/>
          </p:nvPicPr>
          <p:blipFill rotWithShape="1">
            <a:blip r:embed="rId5">
              <a:alphaModFix/>
            </a:blip>
            <a:srcRect b="0" l="0" r="0" t="0"/>
            <a:stretch/>
          </p:blipFill>
          <p:spPr>
            <a:xfrm rot="826808">
              <a:off x="6666900" y="2797688"/>
              <a:ext cx="2158138" cy="1868362"/>
            </a:xfrm>
            <a:prstGeom prst="rect">
              <a:avLst/>
            </a:prstGeom>
            <a:noFill/>
            <a:ln>
              <a:noFill/>
            </a:ln>
          </p:spPr>
        </p:pic>
        <p:sp>
          <p:nvSpPr>
            <p:cNvPr id="524" name="Google Shape;524;g24f7d5e8862_0_814"/>
            <p:cNvSpPr txBox="1"/>
            <p:nvPr/>
          </p:nvSpPr>
          <p:spPr>
            <a:xfrm rot="760898">
              <a:off x="7044920" y="2524922"/>
              <a:ext cx="1671271" cy="341341"/>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chemeClr val="accent2"/>
                  </a:solidFill>
                  <a:latin typeface="Lato"/>
                  <a:ea typeface="Lato"/>
                  <a:cs typeface="Lato"/>
                  <a:sym typeface="Lato"/>
                </a:rPr>
                <a:t>Workbook exercises:</a:t>
              </a:r>
              <a:endParaRPr b="0" i="0" sz="1100" u="none" cap="none" strike="noStrike">
                <a:solidFill>
                  <a:schemeClr val="accent2"/>
                </a:solidFill>
                <a:latin typeface="Lato"/>
                <a:ea typeface="Lato"/>
                <a:cs typeface="Lato"/>
                <a:sym typeface="Lato"/>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g24f7d5e8862_0_834"/>
          <p:cNvSpPr txBox="1"/>
          <p:nvPr>
            <p:ph type="ctrTitle"/>
          </p:nvPr>
        </p:nvSpPr>
        <p:spPr>
          <a:xfrm>
            <a:off x="187525"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Things to look out for</a:t>
            </a:r>
            <a:endParaRPr b="1" i="0" sz="2900" u="none" cap="none" strike="noStrike">
              <a:solidFill>
                <a:schemeClr val="lt1"/>
              </a:solidFill>
              <a:latin typeface="Lato"/>
              <a:ea typeface="Lato"/>
              <a:cs typeface="Lato"/>
              <a:sym typeface="Lato"/>
            </a:endParaRPr>
          </a:p>
        </p:txBody>
      </p:sp>
      <p:sp>
        <p:nvSpPr>
          <p:cNvPr id="530" name="Google Shape;530;g24f7d5e8862_0_834"/>
          <p:cNvSpPr txBox="1"/>
          <p:nvPr/>
        </p:nvSpPr>
        <p:spPr>
          <a:xfrm>
            <a:off x="2767600" y="1147025"/>
            <a:ext cx="2329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62A33"/>
              </a:solidFill>
              <a:latin typeface="Arial"/>
              <a:ea typeface="Arial"/>
              <a:cs typeface="Arial"/>
              <a:sym typeface="Arial"/>
            </a:endParaRPr>
          </a:p>
        </p:txBody>
      </p:sp>
      <p:sp>
        <p:nvSpPr>
          <p:cNvPr id="531" name="Google Shape;531;g24f7d5e8862_0_834"/>
          <p:cNvSpPr txBox="1"/>
          <p:nvPr/>
        </p:nvSpPr>
        <p:spPr>
          <a:xfrm>
            <a:off x="369927" y="1144759"/>
            <a:ext cx="7914900" cy="780300"/>
          </a:xfrm>
          <a:prstGeom prst="rect">
            <a:avLst/>
          </a:prstGeom>
          <a:noFill/>
          <a:ln>
            <a:noFill/>
          </a:ln>
        </p:spPr>
        <p:txBody>
          <a:bodyPr anchorCtr="0" anchor="t" bIns="91425" lIns="91425" spcFirstLastPara="1" rIns="91425" wrap="square" tIns="91425">
            <a:spAutoFit/>
          </a:bodyPr>
          <a:lstStyle/>
          <a:p>
            <a:pPr indent="0" lvl="0" marL="101600" marR="0" rtl="0" algn="l">
              <a:lnSpc>
                <a:spcPct val="115000"/>
              </a:lnSpc>
              <a:spcBef>
                <a:spcPts val="0"/>
              </a:spcBef>
              <a:spcAft>
                <a:spcPts val="0"/>
              </a:spcAft>
              <a:buClr>
                <a:srgbClr val="000000"/>
              </a:buClr>
              <a:buSzPts val="1800"/>
              <a:buFont typeface="Arial"/>
              <a:buNone/>
            </a:pPr>
            <a:r>
              <a:rPr b="1" i="0" lang="en-GB" sz="1800" u="none" cap="none" strike="noStrike">
                <a:solidFill>
                  <a:srgbClr val="0543B3"/>
                </a:solidFill>
                <a:latin typeface="Lato"/>
                <a:ea typeface="Lato"/>
                <a:cs typeface="Lato"/>
                <a:sym typeface="Lato"/>
              </a:rPr>
              <a:t>Minimum deposit</a:t>
            </a:r>
            <a:r>
              <a:rPr b="0" i="0" lang="en-GB" sz="1800" u="none" cap="none" strike="noStrike">
                <a:solidFill>
                  <a:srgbClr val="0543B3"/>
                </a:solidFill>
                <a:latin typeface="Lato"/>
                <a:ea typeface="Lato"/>
                <a:cs typeface="Lato"/>
                <a:sym typeface="Lato"/>
              </a:rPr>
              <a:t> – there may be a set amount of money needed to open the account</a:t>
            </a:r>
            <a:endParaRPr b="0" i="0" sz="1400" u="none" cap="none" strike="noStrike">
              <a:solidFill>
                <a:srgbClr val="000000"/>
              </a:solidFill>
              <a:latin typeface="Arial"/>
              <a:ea typeface="Arial"/>
              <a:cs typeface="Arial"/>
              <a:sym typeface="Arial"/>
            </a:endParaRPr>
          </a:p>
        </p:txBody>
      </p:sp>
      <p:pic>
        <p:nvPicPr>
          <p:cNvPr id="532" name="Google Shape;532;g24f7d5e8862_0_834"/>
          <p:cNvPicPr preferRelativeResize="0"/>
          <p:nvPr/>
        </p:nvPicPr>
        <p:blipFill rotWithShape="1">
          <a:blip r:embed="rId3">
            <a:alphaModFix/>
          </a:blip>
          <a:srcRect b="0" l="0" r="0" t="0"/>
          <a:stretch/>
        </p:blipFill>
        <p:spPr>
          <a:xfrm>
            <a:off x="187533" y="1318625"/>
            <a:ext cx="273100" cy="273100"/>
          </a:xfrm>
          <a:prstGeom prst="rect">
            <a:avLst/>
          </a:prstGeom>
          <a:noFill/>
          <a:ln>
            <a:noFill/>
          </a:ln>
        </p:spPr>
      </p:pic>
      <p:pic>
        <p:nvPicPr>
          <p:cNvPr id="533" name="Google Shape;533;g24f7d5e8862_0_834"/>
          <p:cNvPicPr preferRelativeResize="0"/>
          <p:nvPr/>
        </p:nvPicPr>
        <p:blipFill rotWithShape="1">
          <a:blip r:embed="rId3">
            <a:alphaModFix/>
          </a:blip>
          <a:srcRect b="0" l="0" r="0" t="0"/>
          <a:stretch/>
        </p:blipFill>
        <p:spPr>
          <a:xfrm>
            <a:off x="233377" y="3124769"/>
            <a:ext cx="273100" cy="273100"/>
          </a:xfrm>
          <a:prstGeom prst="rect">
            <a:avLst/>
          </a:prstGeom>
          <a:noFill/>
          <a:ln>
            <a:noFill/>
          </a:ln>
        </p:spPr>
      </p:pic>
      <p:pic>
        <p:nvPicPr>
          <p:cNvPr id="534" name="Google Shape;534;g24f7d5e8862_0_834"/>
          <p:cNvPicPr preferRelativeResize="0"/>
          <p:nvPr/>
        </p:nvPicPr>
        <p:blipFill rotWithShape="1">
          <a:blip r:embed="rId3">
            <a:alphaModFix/>
          </a:blip>
          <a:srcRect b="0" l="0" r="0" t="0"/>
          <a:stretch/>
        </p:blipFill>
        <p:spPr>
          <a:xfrm>
            <a:off x="233377" y="4132919"/>
            <a:ext cx="273100" cy="273100"/>
          </a:xfrm>
          <a:prstGeom prst="rect">
            <a:avLst/>
          </a:prstGeom>
          <a:noFill/>
          <a:ln>
            <a:noFill/>
          </a:ln>
        </p:spPr>
      </p:pic>
      <p:pic>
        <p:nvPicPr>
          <p:cNvPr id="535" name="Google Shape;535;g24f7d5e8862_0_834"/>
          <p:cNvPicPr preferRelativeResize="0"/>
          <p:nvPr/>
        </p:nvPicPr>
        <p:blipFill rotWithShape="1">
          <a:blip r:embed="rId3">
            <a:alphaModFix/>
          </a:blip>
          <a:srcRect b="0" l="0" r="0" t="0"/>
          <a:stretch/>
        </p:blipFill>
        <p:spPr>
          <a:xfrm>
            <a:off x="233377" y="2225905"/>
            <a:ext cx="273100" cy="273100"/>
          </a:xfrm>
          <a:prstGeom prst="rect">
            <a:avLst/>
          </a:prstGeom>
          <a:noFill/>
          <a:ln>
            <a:noFill/>
          </a:ln>
        </p:spPr>
      </p:pic>
      <p:sp>
        <p:nvSpPr>
          <p:cNvPr id="536" name="Google Shape;536;g24f7d5e8862_0_834"/>
          <p:cNvSpPr txBox="1"/>
          <p:nvPr/>
        </p:nvSpPr>
        <p:spPr>
          <a:xfrm>
            <a:off x="354075" y="2040800"/>
            <a:ext cx="8126100" cy="780300"/>
          </a:xfrm>
          <a:prstGeom prst="rect">
            <a:avLst/>
          </a:prstGeom>
          <a:noFill/>
          <a:ln>
            <a:noFill/>
          </a:ln>
        </p:spPr>
        <p:txBody>
          <a:bodyPr anchorCtr="0" anchor="t" bIns="91425" lIns="91425" spcFirstLastPara="1" rIns="91425" wrap="square" tIns="91425">
            <a:spAutoFit/>
          </a:bodyPr>
          <a:lstStyle/>
          <a:p>
            <a:pPr indent="0" lvl="0" marL="101600" marR="0" rtl="0" algn="l">
              <a:lnSpc>
                <a:spcPct val="115000"/>
              </a:lnSpc>
              <a:spcBef>
                <a:spcPts val="0"/>
              </a:spcBef>
              <a:spcAft>
                <a:spcPts val="0"/>
              </a:spcAft>
              <a:buClr>
                <a:srgbClr val="000000"/>
              </a:buClr>
              <a:buSzPts val="1800"/>
              <a:buFont typeface="Arial"/>
              <a:buNone/>
            </a:pPr>
            <a:r>
              <a:rPr b="1" i="0" lang="en-GB" sz="1800" u="none" cap="none" strike="noStrike">
                <a:solidFill>
                  <a:schemeClr val="accent1"/>
                </a:solidFill>
                <a:latin typeface="Lato"/>
                <a:ea typeface="Lato"/>
                <a:cs typeface="Lato"/>
                <a:sym typeface="Lato"/>
              </a:rPr>
              <a:t>Interest rate</a:t>
            </a:r>
            <a:r>
              <a:rPr b="0" i="0" lang="en-GB" sz="1800" u="none" cap="none" strike="noStrike">
                <a:solidFill>
                  <a:schemeClr val="accent1"/>
                </a:solidFill>
                <a:latin typeface="Lato"/>
                <a:ea typeface="Lato"/>
                <a:cs typeface="Lato"/>
                <a:sym typeface="Lato"/>
              </a:rPr>
              <a:t> – this can be fixed or variable, meaning it either stays the same or can change</a:t>
            </a:r>
            <a:endParaRPr b="0" i="0" sz="1400" u="none" cap="none" strike="noStrike">
              <a:solidFill>
                <a:srgbClr val="000000"/>
              </a:solidFill>
              <a:latin typeface="Arial"/>
              <a:ea typeface="Arial"/>
              <a:cs typeface="Arial"/>
              <a:sym typeface="Arial"/>
            </a:endParaRPr>
          </a:p>
        </p:txBody>
      </p:sp>
      <p:sp>
        <p:nvSpPr>
          <p:cNvPr id="537" name="Google Shape;537;g24f7d5e8862_0_834"/>
          <p:cNvSpPr txBox="1"/>
          <p:nvPr/>
        </p:nvSpPr>
        <p:spPr>
          <a:xfrm>
            <a:off x="384425" y="2957675"/>
            <a:ext cx="7971000" cy="780300"/>
          </a:xfrm>
          <a:prstGeom prst="rect">
            <a:avLst/>
          </a:prstGeom>
          <a:noFill/>
          <a:ln>
            <a:noFill/>
          </a:ln>
        </p:spPr>
        <p:txBody>
          <a:bodyPr anchorCtr="0" anchor="t" bIns="91425" lIns="91425" spcFirstLastPara="1" rIns="91425" wrap="square" tIns="91425">
            <a:spAutoFit/>
          </a:bodyPr>
          <a:lstStyle/>
          <a:p>
            <a:pPr indent="0" lvl="0" marL="101600" marR="0" rtl="0" algn="l">
              <a:lnSpc>
                <a:spcPct val="115000"/>
              </a:lnSpc>
              <a:spcBef>
                <a:spcPts val="0"/>
              </a:spcBef>
              <a:spcAft>
                <a:spcPts val="0"/>
              </a:spcAft>
              <a:buClr>
                <a:srgbClr val="000000"/>
              </a:buClr>
              <a:buSzPts val="1800"/>
              <a:buFont typeface="Arial"/>
              <a:buNone/>
            </a:pPr>
            <a:r>
              <a:rPr b="1" i="0" lang="en-GB" sz="1800" u="none" cap="none" strike="noStrike">
                <a:solidFill>
                  <a:schemeClr val="accent1"/>
                </a:solidFill>
                <a:latin typeface="Lato"/>
                <a:ea typeface="Lato"/>
                <a:cs typeface="Lato"/>
                <a:sym typeface="Lato"/>
              </a:rPr>
              <a:t>Notice periods</a:t>
            </a:r>
            <a:r>
              <a:rPr b="0" i="0" lang="en-GB" sz="1800" u="none" cap="none" strike="noStrike">
                <a:solidFill>
                  <a:schemeClr val="accent1"/>
                </a:solidFill>
                <a:latin typeface="Lato"/>
                <a:ea typeface="Lato"/>
                <a:cs typeface="Lato"/>
                <a:sym typeface="Lato"/>
              </a:rPr>
              <a:t> – you may not be able to get your money out instantly, or there’ll be a penalty fee if you do</a:t>
            </a:r>
            <a:endParaRPr b="0" i="0" sz="1400" u="none" cap="none" strike="noStrike">
              <a:solidFill>
                <a:srgbClr val="000000"/>
              </a:solidFill>
              <a:latin typeface="Arial"/>
              <a:ea typeface="Arial"/>
              <a:cs typeface="Arial"/>
              <a:sym typeface="Arial"/>
            </a:endParaRPr>
          </a:p>
        </p:txBody>
      </p:sp>
      <p:sp>
        <p:nvSpPr>
          <p:cNvPr id="538" name="Google Shape;538;g24f7d5e8862_0_834"/>
          <p:cNvSpPr txBox="1"/>
          <p:nvPr/>
        </p:nvSpPr>
        <p:spPr>
          <a:xfrm>
            <a:off x="354075" y="3890375"/>
            <a:ext cx="7412700" cy="780300"/>
          </a:xfrm>
          <a:prstGeom prst="rect">
            <a:avLst/>
          </a:prstGeom>
          <a:noFill/>
          <a:ln>
            <a:noFill/>
          </a:ln>
        </p:spPr>
        <p:txBody>
          <a:bodyPr anchorCtr="0" anchor="t" bIns="91425" lIns="91425" spcFirstLastPara="1" rIns="91425" wrap="square" tIns="91425">
            <a:spAutoFit/>
          </a:bodyPr>
          <a:lstStyle/>
          <a:p>
            <a:pPr indent="0" lvl="0" marL="101600" marR="0" rtl="0" algn="l">
              <a:lnSpc>
                <a:spcPct val="115000"/>
              </a:lnSpc>
              <a:spcBef>
                <a:spcPts val="0"/>
              </a:spcBef>
              <a:spcAft>
                <a:spcPts val="0"/>
              </a:spcAft>
              <a:buClr>
                <a:srgbClr val="000000"/>
              </a:buClr>
              <a:buSzPts val="1800"/>
              <a:buFont typeface="Arial"/>
              <a:buNone/>
            </a:pPr>
            <a:r>
              <a:rPr b="1" i="0" lang="en-GB" sz="1800" u="none" cap="none" strike="noStrike">
                <a:solidFill>
                  <a:schemeClr val="accent1"/>
                </a:solidFill>
                <a:latin typeface="Lato"/>
                <a:ea typeface="Lato"/>
                <a:cs typeface="Lato"/>
                <a:sym typeface="Lato"/>
              </a:rPr>
              <a:t>Fixed time period</a:t>
            </a:r>
            <a:r>
              <a:rPr b="0" i="0" lang="en-GB" sz="1800" u="none" cap="none" strike="noStrike">
                <a:solidFill>
                  <a:schemeClr val="accent1"/>
                </a:solidFill>
                <a:latin typeface="Lato"/>
                <a:ea typeface="Lato"/>
                <a:cs typeface="Lato"/>
                <a:sym typeface="Lato"/>
              </a:rPr>
              <a:t> – the account can only be held for a certain length of time, such as a year</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g24f7d5e8862_0_848"/>
          <p:cNvSpPr txBox="1"/>
          <p:nvPr>
            <p:ph type="ctrTitle"/>
          </p:nvPr>
        </p:nvSpPr>
        <p:spPr>
          <a:xfrm>
            <a:off x="162825" y="290575"/>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Plan to save</a:t>
            </a:r>
            <a:endParaRPr b="1" i="0" sz="2900" u="none" cap="none" strike="noStrike">
              <a:solidFill>
                <a:schemeClr val="lt1"/>
              </a:solidFill>
              <a:latin typeface="Lato"/>
              <a:ea typeface="Lato"/>
              <a:cs typeface="Lato"/>
              <a:sym typeface="Lato"/>
            </a:endParaRPr>
          </a:p>
        </p:txBody>
      </p:sp>
      <p:sp>
        <p:nvSpPr>
          <p:cNvPr id="544" name="Google Shape;544;g24f7d5e8862_0_848"/>
          <p:cNvSpPr txBox="1"/>
          <p:nvPr/>
        </p:nvSpPr>
        <p:spPr>
          <a:xfrm>
            <a:off x="456977" y="1689763"/>
            <a:ext cx="5433000" cy="431100"/>
          </a:xfrm>
          <a:prstGeom prst="rect">
            <a:avLst/>
          </a:prstGeom>
          <a:noFill/>
          <a:ln>
            <a:noFill/>
          </a:ln>
        </p:spPr>
        <p:txBody>
          <a:bodyPr anchorCtr="0" anchor="t" bIns="91425" lIns="91425" spcFirstLastPara="1" rIns="91425" wrap="square" tIns="91425">
            <a:spAutoFit/>
          </a:bodyPr>
          <a:lstStyle/>
          <a:p>
            <a:pPr indent="0" lvl="0" marL="72000" marR="0" rtl="0" algn="l">
              <a:lnSpc>
                <a:spcPct val="115000"/>
              </a:lnSpc>
              <a:spcBef>
                <a:spcPts val="0"/>
              </a:spcBef>
              <a:spcAft>
                <a:spcPts val="0"/>
              </a:spcAft>
              <a:buClr>
                <a:srgbClr val="000000"/>
              </a:buClr>
              <a:buSzPts val="1600"/>
              <a:buFont typeface="Arial"/>
              <a:buNone/>
            </a:pPr>
            <a:r>
              <a:rPr b="0" i="0" lang="en-GB" sz="1600" u="none" cap="none" strike="noStrike">
                <a:solidFill>
                  <a:srgbClr val="0543B3"/>
                </a:solidFill>
                <a:latin typeface="Lato"/>
                <a:ea typeface="Lato"/>
                <a:cs typeface="Lato"/>
                <a:sym typeface="Lato"/>
              </a:rPr>
              <a:t>Use a savings goal, such as an item you really want</a:t>
            </a:r>
            <a:endParaRPr b="0" i="0" sz="1600" u="none" cap="none" strike="noStrike">
              <a:solidFill>
                <a:srgbClr val="0543B3"/>
              </a:solidFill>
              <a:latin typeface="Lato"/>
              <a:ea typeface="Lato"/>
              <a:cs typeface="Lato"/>
              <a:sym typeface="Lato"/>
            </a:endParaRPr>
          </a:p>
        </p:txBody>
      </p:sp>
      <p:pic>
        <p:nvPicPr>
          <p:cNvPr id="545" name="Google Shape;545;g24f7d5e8862_0_848"/>
          <p:cNvPicPr preferRelativeResize="0"/>
          <p:nvPr/>
        </p:nvPicPr>
        <p:blipFill rotWithShape="1">
          <a:blip r:embed="rId3">
            <a:alphaModFix/>
          </a:blip>
          <a:srcRect b="0" l="0" r="0" t="0"/>
          <a:stretch/>
        </p:blipFill>
        <p:spPr>
          <a:xfrm>
            <a:off x="93852" y="1321515"/>
            <a:ext cx="273100" cy="273100"/>
          </a:xfrm>
          <a:prstGeom prst="rect">
            <a:avLst/>
          </a:prstGeom>
          <a:noFill/>
          <a:ln>
            <a:noFill/>
          </a:ln>
        </p:spPr>
      </p:pic>
      <p:pic>
        <p:nvPicPr>
          <p:cNvPr id="546" name="Google Shape;546;g24f7d5e8862_0_848"/>
          <p:cNvPicPr preferRelativeResize="0"/>
          <p:nvPr/>
        </p:nvPicPr>
        <p:blipFill rotWithShape="1">
          <a:blip r:embed="rId3">
            <a:alphaModFix/>
          </a:blip>
          <a:srcRect b="0" l="0" r="0" t="0"/>
          <a:stretch/>
        </p:blipFill>
        <p:spPr>
          <a:xfrm>
            <a:off x="93852" y="2188591"/>
            <a:ext cx="273100" cy="273100"/>
          </a:xfrm>
          <a:prstGeom prst="rect">
            <a:avLst/>
          </a:prstGeom>
          <a:noFill/>
          <a:ln>
            <a:noFill/>
          </a:ln>
        </p:spPr>
      </p:pic>
      <p:pic>
        <p:nvPicPr>
          <p:cNvPr id="547" name="Google Shape;547;g24f7d5e8862_0_848"/>
          <p:cNvPicPr preferRelativeResize="0"/>
          <p:nvPr/>
        </p:nvPicPr>
        <p:blipFill rotWithShape="1">
          <a:blip r:embed="rId3">
            <a:alphaModFix/>
          </a:blip>
          <a:srcRect b="0" l="0" r="0" t="0"/>
          <a:stretch/>
        </p:blipFill>
        <p:spPr>
          <a:xfrm>
            <a:off x="93852" y="2687412"/>
            <a:ext cx="273100" cy="273100"/>
          </a:xfrm>
          <a:prstGeom prst="rect">
            <a:avLst/>
          </a:prstGeom>
          <a:noFill/>
          <a:ln>
            <a:noFill/>
          </a:ln>
        </p:spPr>
      </p:pic>
      <p:pic>
        <p:nvPicPr>
          <p:cNvPr id="548" name="Google Shape;548;g24f7d5e8862_0_848"/>
          <p:cNvPicPr preferRelativeResize="0"/>
          <p:nvPr/>
        </p:nvPicPr>
        <p:blipFill rotWithShape="1">
          <a:blip r:embed="rId3">
            <a:alphaModFix/>
          </a:blip>
          <a:srcRect b="0" l="0" r="0" t="0"/>
          <a:stretch/>
        </p:blipFill>
        <p:spPr>
          <a:xfrm>
            <a:off x="90940" y="1768768"/>
            <a:ext cx="273100" cy="273100"/>
          </a:xfrm>
          <a:prstGeom prst="rect">
            <a:avLst/>
          </a:prstGeom>
          <a:noFill/>
          <a:ln>
            <a:noFill/>
          </a:ln>
        </p:spPr>
      </p:pic>
      <p:pic>
        <p:nvPicPr>
          <p:cNvPr id="549" name="Google Shape;549;g24f7d5e8862_0_848"/>
          <p:cNvPicPr preferRelativeResize="0"/>
          <p:nvPr/>
        </p:nvPicPr>
        <p:blipFill rotWithShape="1">
          <a:blip r:embed="rId3">
            <a:alphaModFix/>
          </a:blip>
          <a:srcRect b="0" l="0" r="0" t="0"/>
          <a:stretch/>
        </p:blipFill>
        <p:spPr>
          <a:xfrm>
            <a:off x="90940" y="3297619"/>
            <a:ext cx="273100" cy="273100"/>
          </a:xfrm>
          <a:prstGeom prst="rect">
            <a:avLst/>
          </a:prstGeom>
          <a:noFill/>
          <a:ln>
            <a:noFill/>
          </a:ln>
        </p:spPr>
      </p:pic>
      <p:sp>
        <p:nvSpPr>
          <p:cNvPr id="550" name="Google Shape;550;g24f7d5e8862_0_848"/>
          <p:cNvSpPr txBox="1"/>
          <p:nvPr/>
        </p:nvSpPr>
        <p:spPr>
          <a:xfrm>
            <a:off x="456977" y="2109563"/>
            <a:ext cx="4650300" cy="431100"/>
          </a:xfrm>
          <a:prstGeom prst="rect">
            <a:avLst/>
          </a:prstGeom>
          <a:noFill/>
          <a:ln>
            <a:noFill/>
          </a:ln>
        </p:spPr>
        <p:txBody>
          <a:bodyPr anchorCtr="0" anchor="t" bIns="91425" lIns="91425" spcFirstLastPara="1" rIns="91425" wrap="square" tIns="91425">
            <a:spAutoFit/>
          </a:bodyPr>
          <a:lstStyle/>
          <a:p>
            <a:pPr indent="0" lvl="0" marL="72000" marR="0" rtl="0" algn="l">
              <a:lnSpc>
                <a:spcPct val="115000"/>
              </a:lnSpc>
              <a:spcBef>
                <a:spcPts val="0"/>
              </a:spcBef>
              <a:spcAft>
                <a:spcPts val="0"/>
              </a:spcAft>
              <a:buClr>
                <a:srgbClr val="000000"/>
              </a:buClr>
              <a:buSzPts val="1600"/>
              <a:buFont typeface="Arial"/>
              <a:buNone/>
            </a:pPr>
            <a:r>
              <a:rPr b="0" i="0" lang="en-GB" sz="1600" u="none" cap="none" strike="noStrike">
                <a:solidFill>
                  <a:schemeClr val="accent1"/>
                </a:solidFill>
                <a:latin typeface="Lato"/>
                <a:ea typeface="Lato"/>
                <a:cs typeface="Lato"/>
                <a:sym typeface="Lato"/>
              </a:rPr>
              <a:t>Have an amount in mind to save each month</a:t>
            </a:r>
            <a:endParaRPr b="0" i="0" sz="1400" u="none" cap="none" strike="noStrike">
              <a:solidFill>
                <a:srgbClr val="000000"/>
              </a:solidFill>
              <a:latin typeface="Arial"/>
              <a:ea typeface="Arial"/>
              <a:cs typeface="Arial"/>
              <a:sym typeface="Arial"/>
            </a:endParaRPr>
          </a:p>
        </p:txBody>
      </p:sp>
      <p:sp>
        <p:nvSpPr>
          <p:cNvPr id="551" name="Google Shape;551;g24f7d5e8862_0_848"/>
          <p:cNvSpPr txBox="1"/>
          <p:nvPr/>
        </p:nvSpPr>
        <p:spPr>
          <a:xfrm>
            <a:off x="456977" y="2608400"/>
            <a:ext cx="5729100" cy="431100"/>
          </a:xfrm>
          <a:prstGeom prst="rect">
            <a:avLst/>
          </a:prstGeom>
          <a:noFill/>
          <a:ln>
            <a:noFill/>
          </a:ln>
        </p:spPr>
        <p:txBody>
          <a:bodyPr anchorCtr="0" anchor="t" bIns="91425" lIns="91425" spcFirstLastPara="1" rIns="91425" wrap="square" tIns="91425">
            <a:spAutoFit/>
          </a:bodyPr>
          <a:lstStyle/>
          <a:p>
            <a:pPr indent="0" lvl="0" marL="72000" marR="0" rtl="0" algn="l">
              <a:lnSpc>
                <a:spcPct val="115000"/>
              </a:lnSpc>
              <a:spcBef>
                <a:spcPts val="0"/>
              </a:spcBef>
              <a:spcAft>
                <a:spcPts val="0"/>
              </a:spcAft>
              <a:buClr>
                <a:srgbClr val="000000"/>
              </a:buClr>
              <a:buSzPts val="1600"/>
              <a:buFont typeface="Arial"/>
              <a:buNone/>
            </a:pPr>
            <a:r>
              <a:rPr b="0" i="0" lang="en-GB" sz="1600" u="none" cap="none" strike="noStrike">
                <a:solidFill>
                  <a:schemeClr val="accent1"/>
                </a:solidFill>
                <a:latin typeface="Lato"/>
                <a:ea typeface="Lato"/>
                <a:cs typeface="Lato"/>
                <a:sym typeface="Lato"/>
              </a:rPr>
              <a:t>Use a savings calculator, like the one on </a:t>
            </a:r>
            <a:r>
              <a:rPr b="0" i="0" lang="en-GB" sz="1600" u="sng" cap="none" strike="noStrike">
                <a:solidFill>
                  <a:srgbClr val="000000"/>
                </a:solidFill>
                <a:latin typeface="Lato"/>
                <a:ea typeface="Lato"/>
                <a:cs typeface="Lato"/>
                <a:sym typeface="Lato"/>
                <a:hlinkClick r:id="rId4">
                  <a:extLst>
                    <a:ext uri="{A12FA001-AC4F-418D-AE19-62706E023703}">
                      <ahyp:hlinkClr val="tx"/>
                    </a:ext>
                  </a:extLst>
                </a:hlinkClick>
              </a:rPr>
              <a:t>Moneyhelper.org.uk</a:t>
            </a:r>
            <a:endParaRPr b="0" i="0" sz="1400" u="none" cap="none" strike="noStrike">
              <a:solidFill>
                <a:srgbClr val="000000"/>
              </a:solidFill>
              <a:latin typeface="Arial"/>
              <a:ea typeface="Arial"/>
              <a:cs typeface="Arial"/>
              <a:sym typeface="Arial"/>
            </a:endParaRPr>
          </a:p>
        </p:txBody>
      </p:sp>
      <p:sp>
        <p:nvSpPr>
          <p:cNvPr id="552" name="Google Shape;552;g24f7d5e8862_0_848"/>
          <p:cNvSpPr txBox="1"/>
          <p:nvPr/>
        </p:nvSpPr>
        <p:spPr>
          <a:xfrm>
            <a:off x="456977" y="3107225"/>
            <a:ext cx="8316900" cy="997500"/>
          </a:xfrm>
          <a:prstGeom prst="rect">
            <a:avLst/>
          </a:prstGeom>
          <a:noFill/>
          <a:ln>
            <a:noFill/>
          </a:ln>
        </p:spPr>
        <p:txBody>
          <a:bodyPr anchorCtr="0" anchor="t" bIns="91425" lIns="91425" spcFirstLastPara="1" rIns="91425" wrap="square" tIns="91425">
            <a:spAutoFit/>
          </a:bodyPr>
          <a:lstStyle/>
          <a:p>
            <a:pPr indent="0" lvl="0" marL="72000" marR="0" rtl="0" algn="l">
              <a:lnSpc>
                <a:spcPct val="115000"/>
              </a:lnSpc>
              <a:spcBef>
                <a:spcPts val="0"/>
              </a:spcBef>
              <a:spcAft>
                <a:spcPts val="0"/>
              </a:spcAft>
              <a:buClr>
                <a:srgbClr val="000000"/>
              </a:buClr>
              <a:buSzPts val="1600"/>
              <a:buFont typeface="Arial"/>
              <a:buNone/>
            </a:pPr>
            <a:r>
              <a:rPr b="0" i="0" lang="en-GB" sz="1600" u="none" cap="none" strike="noStrike">
                <a:solidFill>
                  <a:schemeClr val="accent1"/>
                </a:solidFill>
                <a:latin typeface="Lato"/>
                <a:ea typeface="Lato"/>
                <a:cs typeface="Lato"/>
                <a:sym typeface="Lato"/>
              </a:rPr>
              <a:t>Some banking apps automatically “top up” transactions so that small amounts can be saved while spending. For example, if you spend £4.35 the app will automatically round it up to £5.00, and put the 65p into a savings account</a:t>
            </a:r>
            <a:endParaRPr b="0" i="0" sz="1400" u="none" cap="none" strike="noStrike">
              <a:solidFill>
                <a:srgbClr val="000000"/>
              </a:solidFill>
              <a:latin typeface="Arial"/>
              <a:ea typeface="Arial"/>
              <a:cs typeface="Arial"/>
              <a:sym typeface="Arial"/>
            </a:endParaRPr>
          </a:p>
        </p:txBody>
      </p:sp>
      <p:sp>
        <p:nvSpPr>
          <p:cNvPr id="553" name="Google Shape;553;g24f7d5e8862_0_848"/>
          <p:cNvSpPr txBox="1"/>
          <p:nvPr/>
        </p:nvSpPr>
        <p:spPr>
          <a:xfrm>
            <a:off x="456977" y="1242525"/>
            <a:ext cx="8415000" cy="431100"/>
          </a:xfrm>
          <a:prstGeom prst="rect">
            <a:avLst/>
          </a:prstGeom>
          <a:noFill/>
          <a:ln>
            <a:noFill/>
          </a:ln>
        </p:spPr>
        <p:txBody>
          <a:bodyPr anchorCtr="0" anchor="t" bIns="91425" lIns="91425" spcFirstLastPara="1" rIns="91425" wrap="square" tIns="91425">
            <a:spAutoFit/>
          </a:bodyPr>
          <a:lstStyle/>
          <a:p>
            <a:pPr indent="0" lvl="0" marL="72000" marR="0" rtl="0" algn="l">
              <a:lnSpc>
                <a:spcPct val="115000"/>
              </a:lnSpc>
              <a:spcBef>
                <a:spcPts val="0"/>
              </a:spcBef>
              <a:spcAft>
                <a:spcPts val="0"/>
              </a:spcAft>
              <a:buClr>
                <a:srgbClr val="000000"/>
              </a:buClr>
              <a:buSzPts val="1600"/>
              <a:buFont typeface="Arial"/>
              <a:buNone/>
            </a:pPr>
            <a:r>
              <a:rPr b="0" i="0" lang="en-GB" sz="1600" u="none" cap="none" strike="noStrike">
                <a:solidFill>
                  <a:schemeClr val="accent1"/>
                </a:solidFill>
                <a:latin typeface="Lato"/>
                <a:ea typeface="Lato"/>
                <a:cs typeface="Lato"/>
                <a:sym typeface="Lato"/>
              </a:rPr>
              <a:t>Save first: don’t wait until the end of the month to save, as there might not be any money left</a:t>
            </a:r>
            <a:endParaRPr b="0" i="0" sz="1400" u="none" cap="none" strike="noStrike">
              <a:solidFill>
                <a:srgbClr val="000000"/>
              </a:solidFill>
              <a:latin typeface="Arial"/>
              <a:ea typeface="Arial"/>
              <a:cs typeface="Arial"/>
              <a:sym typeface="Arial"/>
            </a:endParaRPr>
          </a:p>
        </p:txBody>
      </p:sp>
      <p:pic>
        <p:nvPicPr>
          <p:cNvPr id="554" name="Google Shape;554;g24f7d5e8862_0_848"/>
          <p:cNvPicPr preferRelativeResize="0"/>
          <p:nvPr/>
        </p:nvPicPr>
        <p:blipFill rotWithShape="1">
          <a:blip r:embed="rId5">
            <a:alphaModFix/>
          </a:blip>
          <a:srcRect b="0" l="0" r="0" t="0"/>
          <a:stretch/>
        </p:blipFill>
        <p:spPr>
          <a:xfrm>
            <a:off x="5380798" y="1746549"/>
            <a:ext cx="3491178" cy="715150"/>
          </a:xfrm>
          <a:prstGeom prst="rect">
            <a:avLst/>
          </a:prstGeom>
          <a:noFill/>
          <a:ln cap="flat" cmpd="sng" w="19050">
            <a:solidFill>
              <a:schemeClr val="accent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g3f56f65204f_1_193"/>
          <p:cNvSpPr txBox="1"/>
          <p:nvPr/>
        </p:nvSpPr>
        <p:spPr>
          <a:xfrm>
            <a:off x="381000" y="238125"/>
            <a:ext cx="8382000" cy="400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rgbClr val="FFFFFF"/>
                </a:solidFill>
                <a:latin typeface="Lato Black"/>
                <a:ea typeface="Lato Black"/>
                <a:cs typeface="Lato Black"/>
                <a:sym typeface="Lato Black"/>
              </a:rPr>
              <a:t>Learning objectives and outcomes</a:t>
            </a:r>
            <a:endParaRPr b="0" i="0" sz="2600" u="none" cap="none" strike="noStrike">
              <a:solidFill>
                <a:srgbClr val="FFFFFF"/>
              </a:solidFill>
              <a:latin typeface="Lato Black"/>
              <a:ea typeface="Lato Black"/>
              <a:cs typeface="Lato Black"/>
              <a:sym typeface="Lato Black"/>
            </a:endParaRPr>
          </a:p>
        </p:txBody>
      </p:sp>
      <p:sp>
        <p:nvSpPr>
          <p:cNvPr id="560" name="Google Shape;560;g3f56f65204f_1_193"/>
          <p:cNvSpPr txBox="1"/>
          <p:nvPr/>
        </p:nvSpPr>
        <p:spPr>
          <a:xfrm>
            <a:off x="381000" y="685800"/>
            <a:ext cx="8382000" cy="476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rgbClr val="FF8022"/>
                </a:solidFill>
                <a:latin typeface="Lato"/>
                <a:ea typeface="Lato"/>
                <a:cs typeface="Lato"/>
                <a:sym typeface="Lato"/>
              </a:rPr>
              <a:t>Learning objective:</a:t>
            </a:r>
            <a:r>
              <a:rPr b="1" i="0" lang="en-GB" sz="2000" u="none" cap="none" strike="noStrike">
                <a:solidFill>
                  <a:srgbClr val="FFF2CC"/>
                </a:solidFill>
                <a:latin typeface="Lato"/>
                <a:ea typeface="Lato"/>
                <a:cs typeface="Lato"/>
                <a:sym typeface="Lato"/>
              </a:rPr>
              <a:t> To understand why and how people save money</a:t>
            </a:r>
            <a:endParaRPr b="1" i="0" sz="2000" u="none" cap="none" strike="noStrike">
              <a:solidFill>
                <a:srgbClr val="FFF2CC"/>
              </a:solidFill>
              <a:latin typeface="Lato"/>
              <a:ea typeface="Lato"/>
              <a:cs typeface="Lato"/>
              <a:sym typeface="Lato"/>
            </a:endParaRPr>
          </a:p>
        </p:txBody>
      </p:sp>
      <p:sp>
        <p:nvSpPr>
          <p:cNvPr id="561" name="Google Shape;561;g3f56f65204f_1_193"/>
          <p:cNvSpPr/>
          <p:nvPr/>
        </p:nvSpPr>
        <p:spPr>
          <a:xfrm>
            <a:off x="38100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562" name="Google Shape;562;g3f56f65204f_1_193"/>
          <p:cNvSpPr/>
          <p:nvPr/>
        </p:nvSpPr>
        <p:spPr>
          <a:xfrm>
            <a:off x="45720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g3f56f65204f_1_193"/>
          <p:cNvSpPr txBox="1"/>
          <p:nvPr/>
        </p:nvSpPr>
        <p:spPr>
          <a:xfrm>
            <a:off x="457200" y="2164180"/>
            <a:ext cx="419100" cy="4191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FF8022"/>
                </a:solidFill>
                <a:latin typeface="Lato Black"/>
                <a:ea typeface="Lato Black"/>
                <a:cs typeface="Lato Black"/>
                <a:sym typeface="Lato Black"/>
              </a:rPr>
              <a:t>1</a:t>
            </a:r>
            <a:endParaRPr b="0" i="0" sz="2400" u="none" cap="none" strike="noStrike">
              <a:solidFill>
                <a:srgbClr val="FF8022"/>
              </a:solidFill>
              <a:latin typeface="Lato Black"/>
              <a:ea typeface="Lato Black"/>
              <a:cs typeface="Lato Black"/>
              <a:sym typeface="Lato Black"/>
            </a:endParaRPr>
          </a:p>
        </p:txBody>
      </p:sp>
      <p:sp>
        <p:nvSpPr>
          <p:cNvPr id="564" name="Google Shape;564;g3f56f65204f_1_193"/>
          <p:cNvSpPr txBox="1"/>
          <p:nvPr/>
        </p:nvSpPr>
        <p:spPr>
          <a:xfrm>
            <a:off x="523875" y="2754730"/>
            <a:ext cx="2247900" cy="1238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543B3"/>
                </a:solidFill>
                <a:latin typeface="Lato Black"/>
                <a:ea typeface="Lato Black"/>
                <a:cs typeface="Lato Black"/>
                <a:sym typeface="Lato Black"/>
              </a:rPr>
              <a:t>Identify why people need to save money</a:t>
            </a:r>
            <a:endParaRPr b="0" i="0" sz="2000" u="none" cap="none" strike="noStrike">
              <a:solidFill>
                <a:srgbClr val="0543B3"/>
              </a:solidFill>
              <a:latin typeface="Lato Black"/>
              <a:ea typeface="Lato Black"/>
              <a:cs typeface="Lato Black"/>
              <a:sym typeface="Lato Black"/>
            </a:endParaRPr>
          </a:p>
        </p:txBody>
      </p:sp>
      <p:sp>
        <p:nvSpPr>
          <p:cNvPr id="565" name="Google Shape;565;g3f56f65204f_1_193"/>
          <p:cNvSpPr/>
          <p:nvPr/>
        </p:nvSpPr>
        <p:spPr>
          <a:xfrm>
            <a:off x="329565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566" name="Google Shape;566;g3f56f65204f_1_193"/>
          <p:cNvSpPr/>
          <p:nvPr/>
        </p:nvSpPr>
        <p:spPr>
          <a:xfrm>
            <a:off x="337185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7" name="Google Shape;567;g3f56f65204f_1_193"/>
          <p:cNvSpPr txBox="1"/>
          <p:nvPr/>
        </p:nvSpPr>
        <p:spPr>
          <a:xfrm>
            <a:off x="3371850" y="2164180"/>
            <a:ext cx="419100" cy="4191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FF8022"/>
                </a:solidFill>
                <a:latin typeface="Lato Black"/>
                <a:ea typeface="Lato Black"/>
                <a:cs typeface="Lato Black"/>
                <a:sym typeface="Lato Black"/>
              </a:rPr>
              <a:t>2</a:t>
            </a:r>
            <a:endParaRPr b="0" i="0" sz="2400" u="none" cap="none" strike="noStrike">
              <a:solidFill>
                <a:srgbClr val="FF8022"/>
              </a:solidFill>
              <a:latin typeface="Lato Black"/>
              <a:ea typeface="Lato Black"/>
              <a:cs typeface="Lato Black"/>
              <a:sym typeface="Lato Black"/>
            </a:endParaRPr>
          </a:p>
        </p:txBody>
      </p:sp>
      <p:sp>
        <p:nvSpPr>
          <p:cNvPr id="568" name="Google Shape;568;g3f56f65204f_1_193"/>
          <p:cNvSpPr txBox="1"/>
          <p:nvPr/>
        </p:nvSpPr>
        <p:spPr>
          <a:xfrm>
            <a:off x="3438525" y="2754730"/>
            <a:ext cx="2247900" cy="1238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543B3"/>
                </a:solidFill>
                <a:latin typeface="Lato Black"/>
                <a:ea typeface="Lato Black"/>
                <a:cs typeface="Lato Black"/>
                <a:sym typeface="Lato Black"/>
              </a:rPr>
              <a:t>Assess different ways to save</a:t>
            </a:r>
            <a:endParaRPr b="0" i="0" sz="2000" u="none" cap="none" strike="noStrike">
              <a:solidFill>
                <a:srgbClr val="0543B3"/>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543B3"/>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543B3"/>
              </a:solidFill>
              <a:latin typeface="Lato Black"/>
              <a:ea typeface="Lato Black"/>
              <a:cs typeface="Lato Black"/>
              <a:sym typeface="Lato Black"/>
            </a:endParaRPr>
          </a:p>
        </p:txBody>
      </p:sp>
      <p:grpSp>
        <p:nvGrpSpPr>
          <p:cNvPr id="569" name="Google Shape;569;g3f56f65204f_1_193"/>
          <p:cNvGrpSpPr/>
          <p:nvPr/>
        </p:nvGrpSpPr>
        <p:grpSpPr>
          <a:xfrm>
            <a:off x="6229350" y="1945105"/>
            <a:ext cx="2533800" cy="3048000"/>
            <a:chOff x="6229350" y="2095500"/>
            <a:chExt cx="2533800" cy="3048000"/>
          </a:xfrm>
        </p:grpSpPr>
        <p:sp>
          <p:nvSpPr>
            <p:cNvPr id="570" name="Google Shape;570;g3f56f65204f_1_193"/>
            <p:cNvSpPr/>
            <p:nvPr/>
          </p:nvSpPr>
          <p:spPr>
            <a:xfrm>
              <a:off x="6229350" y="2095500"/>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571" name="Google Shape;571;g3f56f65204f_1_193"/>
            <p:cNvSpPr/>
            <p:nvPr/>
          </p:nvSpPr>
          <p:spPr>
            <a:xfrm>
              <a:off x="6305550" y="2314575"/>
              <a:ext cx="419100" cy="419100"/>
            </a:xfrm>
            <a:prstGeom prst="ellipse">
              <a:avLst/>
            </a:prstGeom>
            <a:solidFill>
              <a:srgbClr val="FFEFE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572" name="Google Shape;572;g3f56f65204f_1_193"/>
            <p:cNvSpPr txBox="1"/>
            <p:nvPr/>
          </p:nvSpPr>
          <p:spPr>
            <a:xfrm>
              <a:off x="6305550" y="2314575"/>
              <a:ext cx="419100" cy="4191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FF8022"/>
                  </a:solidFill>
                  <a:latin typeface="Lato Black"/>
                  <a:ea typeface="Lato Black"/>
                  <a:cs typeface="Lato Black"/>
                  <a:sym typeface="Lato Black"/>
                </a:rPr>
                <a:t>3</a:t>
              </a:r>
              <a:endParaRPr b="0" i="0" sz="2400" u="none" cap="none" strike="noStrike">
                <a:solidFill>
                  <a:srgbClr val="FF8022"/>
                </a:solidFill>
                <a:latin typeface="Lato Black"/>
                <a:ea typeface="Lato Black"/>
                <a:cs typeface="Lato Black"/>
                <a:sym typeface="Lato Black"/>
              </a:endParaRPr>
            </a:p>
          </p:txBody>
        </p:sp>
        <p:sp>
          <p:nvSpPr>
            <p:cNvPr id="573" name="Google Shape;573;g3f56f65204f_1_193"/>
            <p:cNvSpPr txBox="1"/>
            <p:nvPr/>
          </p:nvSpPr>
          <p:spPr>
            <a:xfrm>
              <a:off x="6372225" y="2905125"/>
              <a:ext cx="2247900" cy="1238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543B3"/>
                  </a:solidFill>
                  <a:latin typeface="Lato Black"/>
                  <a:ea typeface="Lato Black"/>
                  <a:cs typeface="Lato Black"/>
                  <a:sym typeface="Lato Black"/>
                </a:rPr>
                <a:t>Create a savings plan</a:t>
              </a:r>
              <a:endParaRPr b="0" i="0" sz="2000" u="none" cap="none" strike="noStrike">
                <a:solidFill>
                  <a:srgbClr val="0543B3"/>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543B3"/>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543B3"/>
                </a:solidFill>
                <a:latin typeface="Lato Black"/>
                <a:ea typeface="Lato Black"/>
                <a:cs typeface="Lato Black"/>
                <a:sym typeface="Lato Black"/>
              </a:endParaRPr>
            </a:p>
          </p:txBody>
        </p:sp>
      </p:grpSp>
      <p:pic>
        <p:nvPicPr>
          <p:cNvPr id="574" name="Google Shape;574;g3f56f65204f_1_193" title="noun-tick-8049269.png"/>
          <p:cNvPicPr preferRelativeResize="0"/>
          <p:nvPr/>
        </p:nvPicPr>
        <p:blipFill rotWithShape="1">
          <a:blip r:embed="rId3">
            <a:alphaModFix/>
          </a:blip>
          <a:srcRect b="14632" l="0" r="0" t="0"/>
          <a:stretch/>
        </p:blipFill>
        <p:spPr>
          <a:xfrm>
            <a:off x="2325625" y="2173622"/>
            <a:ext cx="468801" cy="400201"/>
          </a:xfrm>
          <a:prstGeom prst="rect">
            <a:avLst/>
          </a:prstGeom>
          <a:noFill/>
          <a:ln>
            <a:noFill/>
          </a:ln>
        </p:spPr>
      </p:pic>
      <p:pic>
        <p:nvPicPr>
          <p:cNvPr id="575" name="Google Shape;575;g3f56f65204f_1_193" title="noun-tick-8049269.png"/>
          <p:cNvPicPr preferRelativeResize="0"/>
          <p:nvPr/>
        </p:nvPicPr>
        <p:blipFill rotWithShape="1">
          <a:blip r:embed="rId3">
            <a:alphaModFix/>
          </a:blip>
          <a:srcRect b="14632" l="0" r="0" t="0"/>
          <a:stretch/>
        </p:blipFill>
        <p:spPr>
          <a:xfrm>
            <a:off x="5256675" y="2173622"/>
            <a:ext cx="468800" cy="400201"/>
          </a:xfrm>
          <a:prstGeom prst="rect">
            <a:avLst/>
          </a:prstGeom>
          <a:noFill/>
          <a:ln>
            <a:noFill/>
          </a:ln>
        </p:spPr>
      </p:pic>
      <p:grpSp>
        <p:nvGrpSpPr>
          <p:cNvPr id="576" name="Google Shape;576;g3f56f65204f_1_193"/>
          <p:cNvGrpSpPr/>
          <p:nvPr/>
        </p:nvGrpSpPr>
        <p:grpSpPr>
          <a:xfrm>
            <a:off x="381000" y="1472693"/>
            <a:ext cx="8382000" cy="381000"/>
            <a:chOff x="381000" y="1524000"/>
            <a:chExt cx="8382000" cy="381000"/>
          </a:xfrm>
        </p:grpSpPr>
        <p:sp>
          <p:nvSpPr>
            <p:cNvPr id="577" name="Google Shape;577;g3f56f65204f_1_193"/>
            <p:cNvSpPr/>
            <p:nvPr/>
          </p:nvSpPr>
          <p:spPr>
            <a:xfrm>
              <a:off x="381000" y="1524000"/>
              <a:ext cx="8382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578" name="Google Shape;578;g3f56f65204f_1_193"/>
            <p:cNvSpPr txBox="1"/>
            <p:nvPr/>
          </p:nvSpPr>
          <p:spPr>
            <a:xfrm>
              <a:off x="381000" y="1524000"/>
              <a:ext cx="8382000" cy="381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543B3"/>
                  </a:solidFill>
                  <a:latin typeface="Lato Black"/>
                  <a:ea typeface="Lato Black"/>
                  <a:cs typeface="Lato Black"/>
                  <a:sym typeface="Lato Black"/>
                </a:rPr>
                <a:t>By the end of the session, I will be able to:</a:t>
              </a:r>
              <a:endParaRPr b="0" i="0" sz="1800" u="none" cap="none" strike="noStrike">
                <a:solidFill>
                  <a:srgbClr val="0543B3"/>
                </a:solidFill>
                <a:latin typeface="Lato Black"/>
                <a:ea typeface="Lato Black"/>
                <a:cs typeface="Lato Black"/>
                <a:sym typeface="Lato Black"/>
              </a:endParaRPr>
            </a:p>
          </p:txBody>
        </p:sp>
      </p:grpSp>
      <p:pic>
        <p:nvPicPr>
          <p:cNvPr id="579" name="Google Shape;579;g3f56f65204f_1_193" title="noun-tick-8049269.png"/>
          <p:cNvPicPr preferRelativeResize="0"/>
          <p:nvPr/>
        </p:nvPicPr>
        <p:blipFill rotWithShape="1">
          <a:blip r:embed="rId3">
            <a:alphaModFix/>
          </a:blip>
          <a:srcRect b="14632" l="0" r="0" t="0"/>
          <a:stretch/>
        </p:blipFill>
        <p:spPr>
          <a:xfrm>
            <a:off x="8187725" y="2173622"/>
            <a:ext cx="468801" cy="4002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g3f53283d994_0_47"/>
          <p:cNvSpPr txBox="1"/>
          <p:nvPr/>
        </p:nvSpPr>
        <p:spPr>
          <a:xfrm>
            <a:off x="360375" y="270375"/>
            <a:ext cx="8031000" cy="781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1" i="0" lang="en-GB" sz="3300" u="none" cap="none" strike="noStrike">
                <a:solidFill>
                  <a:schemeClr val="lt1"/>
                </a:solidFill>
                <a:latin typeface="Lato Black"/>
                <a:ea typeface="Lato Black"/>
                <a:cs typeface="Lato Black"/>
                <a:sym typeface="Lato Black"/>
              </a:rPr>
              <a:t>Having a respectful learning environment</a:t>
            </a:r>
            <a:endParaRPr b="1" i="0" sz="3300" u="none" cap="none" strike="noStrike">
              <a:solidFill>
                <a:schemeClr val="lt1"/>
              </a:solidFill>
              <a:latin typeface="Lato Black"/>
              <a:ea typeface="Lato Black"/>
              <a:cs typeface="Lato Black"/>
              <a:sym typeface="Lato Black"/>
            </a:endParaRPr>
          </a:p>
        </p:txBody>
      </p:sp>
      <p:sp>
        <p:nvSpPr>
          <p:cNvPr id="193" name="Google Shape;193;g3f53283d994_0_47"/>
          <p:cNvSpPr txBox="1"/>
          <p:nvPr/>
        </p:nvSpPr>
        <p:spPr>
          <a:xfrm>
            <a:off x="324100" y="1254075"/>
            <a:ext cx="7638000" cy="19086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listen to each other respectfully</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avoid making judgements or assumptions about others</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comment on what has been said, not the person who has said it</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won’t put anyone on the spot and we have the right to pass</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not share personal stories or ask personal questions</a:t>
            </a:r>
            <a:endParaRPr b="1" i="0" sz="1600" u="none" cap="none" strike="noStrike">
              <a:solidFill>
                <a:schemeClr val="lt1"/>
              </a:solidFill>
              <a:latin typeface="Lato"/>
              <a:ea typeface="Lato"/>
              <a:cs typeface="Lato"/>
              <a:sym typeface="Lat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pic>
        <p:nvPicPr>
          <p:cNvPr id="584" name="Google Shape;584;g3f56f65204f_1_270"/>
          <p:cNvPicPr preferRelativeResize="0"/>
          <p:nvPr/>
        </p:nvPicPr>
        <p:blipFill rotWithShape="1">
          <a:blip r:embed="rId3">
            <a:alphaModFix/>
          </a:blip>
          <a:srcRect b="5732" l="0" r="0" t="0"/>
          <a:stretch/>
        </p:blipFill>
        <p:spPr>
          <a:xfrm>
            <a:off x="5502000" y="1191600"/>
            <a:ext cx="2928000" cy="2760300"/>
          </a:xfrm>
          <a:prstGeom prst="rect">
            <a:avLst/>
          </a:prstGeom>
          <a:noFill/>
          <a:ln>
            <a:noFill/>
          </a:ln>
        </p:spPr>
      </p:pic>
      <p:grpSp>
        <p:nvGrpSpPr>
          <p:cNvPr id="585" name="Google Shape;585;g3f56f65204f_1_270"/>
          <p:cNvGrpSpPr/>
          <p:nvPr/>
        </p:nvGrpSpPr>
        <p:grpSpPr>
          <a:xfrm>
            <a:off x="762000" y="857250"/>
            <a:ext cx="4381500" cy="2190900"/>
            <a:chOff x="762000" y="857250"/>
            <a:chExt cx="4381500" cy="2190900"/>
          </a:xfrm>
        </p:grpSpPr>
        <p:sp>
          <p:nvSpPr>
            <p:cNvPr id="586" name="Google Shape;586;g3f56f65204f_1_270"/>
            <p:cNvSpPr txBox="1"/>
            <p:nvPr/>
          </p:nvSpPr>
          <p:spPr>
            <a:xfrm>
              <a:off x="762000" y="857250"/>
              <a:ext cx="4381500" cy="666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b="0" i="0" lang="en-GB" sz="3600" u="none" cap="none" strike="noStrike">
                  <a:solidFill>
                    <a:srgbClr val="FF8022"/>
                  </a:solidFill>
                  <a:latin typeface="Lato Black"/>
                  <a:ea typeface="Lato Black"/>
                  <a:cs typeface="Lato Black"/>
                  <a:sym typeface="Lato Black"/>
                </a:rPr>
                <a:t>Saving experts:</a:t>
              </a:r>
              <a:endParaRPr b="0" i="0" sz="3600" u="none" cap="none" strike="noStrike">
                <a:solidFill>
                  <a:srgbClr val="FF8022"/>
                </a:solidFill>
                <a:latin typeface="Lato Black"/>
                <a:ea typeface="Lato Black"/>
                <a:cs typeface="Lato Black"/>
                <a:sym typeface="Lato Black"/>
              </a:endParaRPr>
            </a:p>
          </p:txBody>
        </p:sp>
        <p:sp>
          <p:nvSpPr>
            <p:cNvPr id="587" name="Google Shape;587;g3f56f65204f_1_270"/>
            <p:cNvSpPr txBox="1"/>
            <p:nvPr/>
          </p:nvSpPr>
          <p:spPr>
            <a:xfrm>
              <a:off x="762000" y="1619250"/>
              <a:ext cx="4381500" cy="1428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rgbClr val="FFFFFF"/>
                  </a:solidFill>
                  <a:latin typeface="Lato"/>
                  <a:ea typeface="Lato"/>
                  <a:cs typeface="Lato"/>
                  <a:sym typeface="Lato"/>
                </a:rPr>
                <a:t>Give Charlie </a:t>
              </a:r>
              <a:r>
                <a:rPr b="1" lang="en-GB" sz="2400">
                  <a:solidFill>
                    <a:srgbClr val="FFFFFF"/>
                  </a:solidFill>
                  <a:latin typeface="Lato"/>
                  <a:ea typeface="Lato"/>
                  <a:cs typeface="Lato"/>
                  <a:sym typeface="Lato"/>
                </a:rPr>
                <a:t>some great advice </a:t>
              </a:r>
              <a:r>
                <a:rPr b="1" i="0" lang="en-GB" sz="2400" u="none" cap="none" strike="noStrike">
                  <a:solidFill>
                    <a:srgbClr val="FFFFFF"/>
                  </a:solidFill>
                  <a:latin typeface="Lato"/>
                  <a:ea typeface="Lato"/>
                  <a:cs typeface="Lato"/>
                  <a:sym typeface="Lato"/>
                </a:rPr>
                <a:t>on how to save up.</a:t>
              </a:r>
              <a:endParaRPr b="1" i="0" sz="2400" u="none" cap="none" strike="noStrike">
                <a:solidFill>
                  <a:srgbClr val="FFFFFF"/>
                </a:solidFill>
                <a:latin typeface="Lato"/>
                <a:ea typeface="Lato"/>
                <a:cs typeface="Lato"/>
                <a:sym typeface="Lato"/>
              </a:endParaRPr>
            </a:p>
          </p:txBody>
        </p:sp>
      </p:grpSp>
      <p:grpSp>
        <p:nvGrpSpPr>
          <p:cNvPr id="588" name="Google Shape;588;g3f56f65204f_1_270"/>
          <p:cNvGrpSpPr/>
          <p:nvPr/>
        </p:nvGrpSpPr>
        <p:grpSpPr>
          <a:xfrm>
            <a:off x="762000" y="3238500"/>
            <a:ext cx="3048000" cy="666900"/>
            <a:chOff x="762000" y="3238500"/>
            <a:chExt cx="3048000" cy="666900"/>
          </a:xfrm>
        </p:grpSpPr>
        <p:sp>
          <p:nvSpPr>
            <p:cNvPr id="589" name="Google Shape;589;g3f56f65204f_1_270"/>
            <p:cNvSpPr/>
            <p:nvPr/>
          </p:nvSpPr>
          <p:spPr>
            <a:xfrm>
              <a:off x="762000" y="3238500"/>
              <a:ext cx="3048000" cy="666900"/>
            </a:xfrm>
            <a:prstGeom prst="roundRect">
              <a:avLst>
                <a:gd fmla="val 17142" name="adj"/>
              </a:avLst>
            </a:prstGeom>
            <a:solidFill>
              <a:schemeClr val="lt1"/>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accent1"/>
                </a:solidFill>
                <a:latin typeface="Arial"/>
                <a:ea typeface="Arial"/>
                <a:cs typeface="Arial"/>
                <a:sym typeface="Arial"/>
              </a:endParaRPr>
            </a:p>
          </p:txBody>
        </p:sp>
        <p:sp>
          <p:nvSpPr>
            <p:cNvPr id="590" name="Google Shape;590;g3f56f65204f_1_270"/>
            <p:cNvSpPr txBox="1"/>
            <p:nvPr/>
          </p:nvSpPr>
          <p:spPr>
            <a:xfrm>
              <a:off x="762000" y="3238500"/>
              <a:ext cx="3048000" cy="666900"/>
            </a:xfrm>
            <a:prstGeom prst="rect">
              <a:avLst/>
            </a:prstGeom>
            <a:solidFill>
              <a:schemeClr val="lt1"/>
            </a:solidFill>
            <a:ln cap="flat" cmpd="sng" w="9525">
              <a:solidFill>
                <a:schemeClr val="accent2"/>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accent1"/>
                  </a:solidFill>
                  <a:latin typeface="Lato Black"/>
                  <a:ea typeface="Lato Black"/>
                  <a:cs typeface="Lato Black"/>
                  <a:sym typeface="Lato Black"/>
                </a:rPr>
                <a:t>You have 25 words</a:t>
              </a:r>
              <a:endParaRPr b="0" i="0" sz="1800" u="none" cap="none" strike="noStrike">
                <a:solidFill>
                  <a:schemeClr val="accent1"/>
                </a:solidFill>
                <a:latin typeface="Lato Black"/>
                <a:ea typeface="Lato Black"/>
                <a:cs typeface="Lato Black"/>
                <a:sym typeface="Lato Black"/>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94" name="Shape 594"/>
        <p:cNvGrpSpPr/>
        <p:nvPr/>
      </p:nvGrpSpPr>
      <p:grpSpPr>
        <a:xfrm>
          <a:off x="0" y="0"/>
          <a:ext cx="0" cy="0"/>
          <a:chOff x="0" y="0"/>
          <a:chExt cx="0" cy="0"/>
        </a:xfrm>
      </p:grpSpPr>
      <p:sp>
        <p:nvSpPr>
          <p:cNvPr id="595" name="Google Shape;595;g24f7d5e8862_0_870"/>
          <p:cNvSpPr txBox="1"/>
          <p:nvPr/>
        </p:nvSpPr>
        <p:spPr>
          <a:xfrm>
            <a:off x="0" y="985063"/>
            <a:ext cx="9144000" cy="9606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8000"/>
              <a:buFont typeface="Arial"/>
              <a:buNone/>
            </a:pPr>
            <a:r>
              <a:rPr b="1" i="0" lang="en-GB" sz="5600" u="none" cap="none" strike="noStrike">
                <a:solidFill>
                  <a:schemeClr val="lt1"/>
                </a:solidFill>
                <a:latin typeface="Lato Black"/>
                <a:ea typeface="Lato Black"/>
                <a:cs typeface="Lato Black"/>
                <a:sym typeface="Lato Black"/>
              </a:rPr>
              <a:t>Any questions?</a:t>
            </a:r>
            <a:endParaRPr b="1" i="0" sz="5600" u="none" cap="none" strike="noStrike">
              <a:solidFill>
                <a:schemeClr val="accent2"/>
              </a:solidFill>
              <a:latin typeface="Lato Black"/>
              <a:ea typeface="Lato Black"/>
              <a:cs typeface="Lato Black"/>
              <a:sym typeface="Lato Black"/>
            </a:endParaRPr>
          </a:p>
        </p:txBody>
      </p:sp>
      <p:sp>
        <p:nvSpPr>
          <p:cNvPr id="596" name="Google Shape;596;g24f7d5e8862_0_870"/>
          <p:cNvSpPr/>
          <p:nvPr/>
        </p:nvSpPr>
        <p:spPr>
          <a:xfrm>
            <a:off x="3806600" y="2159450"/>
            <a:ext cx="1734900" cy="1483800"/>
          </a:xfrm>
          <a:prstGeom prst="rect">
            <a:avLst/>
          </a:prstGeom>
          <a:solidFill>
            <a:srgbClr val="FF802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600"/>
              <a:buFont typeface="Arial"/>
              <a:buNone/>
            </a:pPr>
            <a:r>
              <a:rPr b="0" i="0" lang="en-GB" sz="9600" u="none" cap="none" strike="noStrike">
                <a:solidFill>
                  <a:srgbClr val="000000"/>
                </a:solidFill>
                <a:latin typeface="Lato Black"/>
                <a:ea typeface="Lato Black"/>
                <a:cs typeface="Lato Black"/>
                <a:sym typeface="Lato Black"/>
              </a:rPr>
              <a:t>?</a:t>
            </a:r>
            <a:endParaRPr b="0" i="0" sz="9600" u="none" cap="none" strike="noStrike">
              <a:solidFill>
                <a:srgbClr val="000000"/>
              </a:solidFill>
              <a:latin typeface="Lato Black"/>
              <a:ea typeface="Lato Black"/>
              <a:cs typeface="Lato Black"/>
              <a:sym typeface="Lato Black"/>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g2fae0e737e1_0_0"/>
          <p:cNvSpPr txBox="1"/>
          <p:nvPr/>
        </p:nvSpPr>
        <p:spPr>
          <a:xfrm>
            <a:off x="110800" y="391125"/>
            <a:ext cx="84897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800"/>
              <a:buFont typeface="Arial"/>
              <a:buNone/>
            </a:pPr>
            <a:r>
              <a:rPr b="1" i="0" lang="en-GB" sz="1800" u="none" cap="none" strike="noStrike">
                <a:solidFill>
                  <a:schemeClr val="lt1"/>
                </a:solidFill>
                <a:latin typeface="Lato"/>
                <a:ea typeface="Lato"/>
                <a:cs typeface="Lato"/>
                <a:sym typeface="Lato"/>
                <a:extLst>
                  <a:ext uri="http://customooxmlschemas.google.com/">
                    <go:slidesCustomData xmlns:go="http://customooxmlschemas.google.com/" textRoundtripDataId="9"/>
                  </a:ext>
                </a:extLst>
              </a:rPr>
              <a:t>Services available for people who have concerns about their personal </a:t>
            </a:r>
            <a:r>
              <a:rPr b="1" i="0" lang="en-GB" sz="1800" u="none" cap="none" strike="noStrike">
                <a:solidFill>
                  <a:schemeClr val="lt1"/>
                </a:solidFill>
                <a:latin typeface="Lato"/>
                <a:ea typeface="Lato"/>
                <a:cs typeface="Lato"/>
                <a:sym typeface="Lato"/>
                <a:extLst>
                  <a:ext uri="http://customooxmlschemas.google.com/">
                    <go:slidesCustomData xmlns:go="http://customooxmlschemas.google.com/" textRoundtripDataId="10"/>
                  </a:ext>
                </a:extLst>
              </a:rPr>
              <a:t>finances</a:t>
            </a:r>
            <a:endParaRPr b="0" i="0" sz="1400" u="none" cap="none" strike="noStrike">
              <a:solidFill>
                <a:schemeClr val="lt1"/>
              </a:solidFill>
              <a:latin typeface="Arial"/>
              <a:ea typeface="Arial"/>
              <a:cs typeface="Arial"/>
              <a:sym typeface="Arial"/>
            </a:endParaRPr>
          </a:p>
        </p:txBody>
      </p:sp>
      <p:grpSp>
        <p:nvGrpSpPr>
          <p:cNvPr id="602" name="Google Shape;602;g2fae0e737e1_0_0"/>
          <p:cNvGrpSpPr/>
          <p:nvPr/>
        </p:nvGrpSpPr>
        <p:grpSpPr>
          <a:xfrm>
            <a:off x="151999" y="1183981"/>
            <a:ext cx="2846301" cy="2013581"/>
            <a:chOff x="463400" y="1321175"/>
            <a:chExt cx="2914500" cy="2113109"/>
          </a:xfrm>
        </p:grpSpPr>
        <p:sp>
          <p:nvSpPr>
            <p:cNvPr id="603" name="Google Shape;603;g2fae0e737e1_0_0"/>
            <p:cNvSpPr/>
            <p:nvPr/>
          </p:nvSpPr>
          <p:spPr>
            <a:xfrm>
              <a:off x="463400" y="1321175"/>
              <a:ext cx="2914500" cy="20943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4" name="Google Shape;604;g2fae0e737e1_0_0"/>
            <p:cNvSpPr txBox="1"/>
            <p:nvPr/>
          </p:nvSpPr>
          <p:spPr>
            <a:xfrm>
              <a:off x="1345676" y="1339984"/>
              <a:ext cx="2032200" cy="2094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300"/>
                <a:buFont typeface="Arial"/>
                <a:buNone/>
              </a:pPr>
              <a:r>
                <a:rPr b="0" i="0" lang="en-GB" sz="1300" u="sng" cap="none" strike="noStrike">
                  <a:solidFill>
                    <a:schemeClr val="lt1"/>
                  </a:solidFill>
                  <a:latin typeface="Lato"/>
                  <a:ea typeface="Lato"/>
                  <a:cs typeface="Lato"/>
                  <a:sym typeface="Lato"/>
                  <a:hlinkClick r:id="rId3">
                    <a:extLst>
                      <a:ext uri="{A12FA001-AC4F-418D-AE19-62706E023703}">
                        <ahyp:hlinkClr val="tx"/>
                      </a:ext>
                    </a:extLst>
                  </a:hlinkClick>
                </a:rPr>
                <a:t>Citizens Advice – Debt and Money</a:t>
              </a:r>
              <a:r>
                <a:rPr b="0" i="0" lang="en-GB" sz="1300" u="none" cap="none" strike="noStrike">
                  <a:solidFill>
                    <a:schemeClr val="lt1"/>
                  </a:solidFill>
                  <a:latin typeface="Lato"/>
                  <a:ea typeface="Lato"/>
                  <a:cs typeface="Lato"/>
                  <a:sym typeface="Lato"/>
                </a:rPr>
                <a:t> – </a:t>
              </a:r>
              <a:br>
                <a:rPr b="0" i="0" lang="en-GB" sz="1300" u="none" cap="none" strike="noStrike">
                  <a:solidFill>
                    <a:schemeClr val="lt1"/>
                  </a:solidFill>
                  <a:latin typeface="Lato"/>
                  <a:ea typeface="Lato"/>
                  <a:cs typeface="Lato"/>
                  <a:sym typeface="Lato"/>
                </a:rPr>
              </a:br>
              <a:r>
                <a:rPr b="0" i="0" lang="en-GB" sz="1300" u="none" cap="none" strike="noStrike">
                  <a:solidFill>
                    <a:schemeClr val="lt1"/>
                  </a:solidFill>
                  <a:latin typeface="Lato"/>
                  <a:ea typeface="Lato"/>
                  <a:cs typeface="Lato"/>
                  <a:sym typeface="Lato"/>
                </a:rPr>
                <a:t>Links to advice on a number of topics, including financial difficulties, cost of living and communicating with creditors.</a:t>
              </a:r>
              <a:endParaRPr b="0" i="0" sz="1400" u="none" cap="none" strike="noStrike">
                <a:solidFill>
                  <a:srgbClr val="000000"/>
                </a:solidFill>
                <a:latin typeface="Arial"/>
                <a:ea typeface="Arial"/>
                <a:cs typeface="Arial"/>
                <a:sym typeface="Arial"/>
              </a:endParaRPr>
            </a:p>
          </p:txBody>
        </p:sp>
        <p:pic>
          <p:nvPicPr>
            <p:cNvPr id="605" name="Google Shape;605;g2fae0e737e1_0_0"/>
            <p:cNvPicPr preferRelativeResize="0"/>
            <p:nvPr/>
          </p:nvPicPr>
          <p:blipFill rotWithShape="1">
            <a:blip r:embed="rId4">
              <a:alphaModFix/>
            </a:blip>
            <a:srcRect b="0" l="0" r="0" t="0"/>
            <a:stretch/>
          </p:blipFill>
          <p:spPr>
            <a:xfrm>
              <a:off x="532125" y="1419947"/>
              <a:ext cx="813554" cy="928675"/>
            </a:xfrm>
            <a:prstGeom prst="rect">
              <a:avLst/>
            </a:prstGeom>
            <a:noFill/>
            <a:ln>
              <a:noFill/>
            </a:ln>
          </p:spPr>
        </p:pic>
      </p:grpSp>
      <p:sp>
        <p:nvSpPr>
          <p:cNvPr id="606" name="Google Shape;606;g2fae0e737e1_0_0"/>
          <p:cNvSpPr txBox="1"/>
          <p:nvPr/>
        </p:nvSpPr>
        <p:spPr>
          <a:xfrm>
            <a:off x="152000" y="3312950"/>
            <a:ext cx="8872200" cy="7389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ato"/>
                <a:ea typeface="Lato"/>
                <a:cs typeface="Lato"/>
                <a:sym typeface="Lato"/>
              </a:rPr>
              <a:t>At school, you can speak with an adult you trust. </a:t>
            </a:r>
            <a:endParaRPr b="1" i="0" sz="1800" u="none" cap="none" strike="noStrike">
              <a:solidFill>
                <a:schemeClr val="lt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ato"/>
                <a:ea typeface="Lato"/>
                <a:cs typeface="Lato"/>
                <a:sym typeface="Lato"/>
              </a:rPr>
              <a:t>This could be your form tutor, head of year or the school’s safeguarding officer.</a:t>
            </a:r>
            <a:endParaRPr b="1" i="0" sz="1800" u="none" cap="none" strike="noStrike">
              <a:solidFill>
                <a:schemeClr val="lt1"/>
              </a:solidFill>
              <a:latin typeface="Lato"/>
              <a:ea typeface="Lato"/>
              <a:cs typeface="Lato"/>
              <a:sym typeface="Lato"/>
            </a:endParaRPr>
          </a:p>
        </p:txBody>
      </p:sp>
      <p:sp>
        <p:nvSpPr>
          <p:cNvPr id="607" name="Google Shape;607;g2fae0e737e1_0_0"/>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08" name="Google Shape;608;g2fae0e737e1_0_0"/>
          <p:cNvGrpSpPr/>
          <p:nvPr/>
        </p:nvGrpSpPr>
        <p:grpSpPr>
          <a:xfrm>
            <a:off x="3164819" y="1184021"/>
            <a:ext cx="2846301" cy="1995658"/>
            <a:chOff x="3237025" y="1184050"/>
            <a:chExt cx="2914500" cy="2094300"/>
          </a:xfrm>
        </p:grpSpPr>
        <p:sp>
          <p:nvSpPr>
            <p:cNvPr id="609" name="Google Shape;609;g2fae0e737e1_0_0"/>
            <p:cNvSpPr/>
            <p:nvPr/>
          </p:nvSpPr>
          <p:spPr>
            <a:xfrm>
              <a:off x="3237025" y="1184050"/>
              <a:ext cx="2914500" cy="20943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10" name="Google Shape;610;g2fae0e737e1_0_0"/>
            <p:cNvPicPr preferRelativeResize="0"/>
            <p:nvPr/>
          </p:nvPicPr>
          <p:blipFill rotWithShape="1">
            <a:blip r:embed="rId5">
              <a:alphaModFix/>
            </a:blip>
            <a:srcRect b="0" l="0" r="0" t="0"/>
            <a:stretch/>
          </p:blipFill>
          <p:spPr>
            <a:xfrm>
              <a:off x="3344950" y="1434825"/>
              <a:ext cx="666111" cy="400200"/>
            </a:xfrm>
            <a:prstGeom prst="rect">
              <a:avLst/>
            </a:prstGeom>
            <a:noFill/>
            <a:ln>
              <a:noFill/>
            </a:ln>
          </p:spPr>
        </p:pic>
        <p:sp>
          <p:nvSpPr>
            <p:cNvPr id="611" name="Google Shape;611;g2fae0e737e1_0_0"/>
            <p:cNvSpPr txBox="1"/>
            <p:nvPr/>
          </p:nvSpPr>
          <p:spPr>
            <a:xfrm>
              <a:off x="4068426" y="1358613"/>
              <a:ext cx="2032200" cy="1852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300"/>
                <a:buFont typeface="Arial"/>
                <a:buNone/>
              </a:pPr>
              <a:r>
                <a:rPr b="0" i="0" lang="en-GB" sz="1300" u="sng" cap="none" strike="noStrike">
                  <a:solidFill>
                    <a:schemeClr val="lt1"/>
                  </a:solidFill>
                  <a:latin typeface="Lato"/>
                  <a:ea typeface="Lato"/>
                  <a:cs typeface="Lato"/>
                  <a:sym typeface="Lato"/>
                  <a:hlinkClick r:id="rId6">
                    <a:extLst>
                      <a:ext uri="{A12FA001-AC4F-418D-AE19-62706E023703}">
                        <ahyp:hlinkClr val="tx"/>
                      </a:ext>
                    </a:extLst>
                  </a:hlinkClick>
                </a:rPr>
                <a:t>National Debtline  – Debt and Money – a debt advice charity run by the Money Advice Trust</a:t>
              </a:r>
              <a:br>
                <a:rPr b="0" i="0" lang="en-GB" sz="1300" u="none" cap="none" strike="noStrike">
                  <a:solidFill>
                    <a:schemeClr val="lt1"/>
                  </a:solidFill>
                  <a:latin typeface="Lato"/>
                  <a:ea typeface="Lato"/>
                  <a:cs typeface="Lato"/>
                  <a:sym typeface="Lato"/>
                </a:rPr>
              </a:br>
              <a:r>
                <a:rPr b="0" i="0" lang="en-GB" sz="1300" u="none" cap="none" strike="noStrike">
                  <a:solidFill>
                    <a:schemeClr val="lt1"/>
                  </a:solidFill>
                  <a:latin typeface="Lato"/>
                  <a:ea typeface="Lato"/>
                  <a:cs typeface="Lato"/>
                  <a:sym typeface="Lato"/>
                </a:rPr>
                <a:t>, offering a free and confidential debt advice service.</a:t>
              </a:r>
              <a:endParaRPr b="0" i="0" sz="1300" u="none" cap="none" strike="noStrike">
                <a:solidFill>
                  <a:schemeClr val="lt1"/>
                </a:solidFill>
                <a:latin typeface="Lato"/>
                <a:ea typeface="Lato"/>
                <a:cs typeface="Lato"/>
                <a:sym typeface="Lato"/>
              </a:endParaRPr>
            </a:p>
          </p:txBody>
        </p:sp>
      </p:grpSp>
      <p:grpSp>
        <p:nvGrpSpPr>
          <p:cNvPr id="612" name="Google Shape;612;g2fae0e737e1_0_0"/>
          <p:cNvGrpSpPr/>
          <p:nvPr/>
        </p:nvGrpSpPr>
        <p:grpSpPr>
          <a:xfrm>
            <a:off x="6177819" y="1184061"/>
            <a:ext cx="2846409" cy="1995600"/>
            <a:chOff x="6177819" y="1184061"/>
            <a:chExt cx="2846409" cy="1995600"/>
          </a:xfrm>
        </p:grpSpPr>
        <p:sp>
          <p:nvSpPr>
            <p:cNvPr id="613" name="Google Shape;613;g2fae0e737e1_0_0"/>
            <p:cNvSpPr/>
            <p:nvPr/>
          </p:nvSpPr>
          <p:spPr>
            <a:xfrm>
              <a:off x="6177819" y="1184061"/>
              <a:ext cx="2846400" cy="19956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14" name="Google Shape;614;g2fae0e737e1_0_0"/>
            <p:cNvPicPr preferRelativeResize="0"/>
            <p:nvPr/>
          </p:nvPicPr>
          <p:blipFill rotWithShape="1">
            <a:blip r:embed="rId7">
              <a:alphaModFix/>
            </a:blip>
            <a:srcRect b="0" l="0" r="0" t="0"/>
            <a:stretch/>
          </p:blipFill>
          <p:spPr>
            <a:xfrm>
              <a:off x="6341200" y="1426525"/>
              <a:ext cx="876125" cy="680625"/>
            </a:xfrm>
            <a:prstGeom prst="rect">
              <a:avLst/>
            </a:prstGeom>
            <a:noFill/>
            <a:ln>
              <a:noFill/>
            </a:ln>
          </p:spPr>
        </p:pic>
        <p:sp>
          <p:nvSpPr>
            <p:cNvPr id="615" name="Google Shape;615;g2fae0e737e1_0_0"/>
            <p:cNvSpPr txBox="1"/>
            <p:nvPr/>
          </p:nvSpPr>
          <p:spPr>
            <a:xfrm>
              <a:off x="7264128" y="1459325"/>
              <a:ext cx="1760100" cy="1305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1900"/>
                </a:spcAft>
                <a:buClr>
                  <a:srgbClr val="000000"/>
                </a:buClr>
                <a:buSzPts val="1300"/>
                <a:buFont typeface="Arial"/>
                <a:buNone/>
              </a:pPr>
              <a:r>
                <a:rPr b="1" i="0" lang="en-GB" sz="1300" u="sng" cap="none" strike="noStrike">
                  <a:solidFill>
                    <a:srgbClr val="FFFFFF"/>
                  </a:solidFill>
                  <a:latin typeface="Lato"/>
                  <a:ea typeface="Lato"/>
                  <a:cs typeface="Lato"/>
                  <a:sym typeface="Lato"/>
                  <a:hlinkClick r:id="rId8">
                    <a:extLst>
                      <a:ext uri="{A12FA001-AC4F-418D-AE19-62706E023703}">
                        <ahyp:hlinkClr val="tx"/>
                      </a:ext>
                    </a:extLst>
                  </a:hlinkClick>
                </a:rPr>
                <a:t>Childline </a:t>
              </a:r>
              <a:r>
                <a:rPr b="1" i="0" lang="en-GB" sz="1300" u="sng" cap="none" strike="noStrike">
                  <a:solidFill>
                    <a:srgbClr val="FFFFFF"/>
                  </a:solidFill>
                  <a:latin typeface="Lato"/>
                  <a:ea typeface="Lato"/>
                  <a:cs typeface="Lato"/>
                  <a:sym typeface="Lato"/>
                  <a:hlinkClick r:id="rId9">
                    <a:extLst>
                      <a:ext uri="{A12FA001-AC4F-418D-AE19-62706E023703}">
                        <ahyp:hlinkClr val="tx"/>
                      </a:ext>
                    </a:extLst>
                  </a:hlinkClick>
                  <a:extLst>
                    <a:ext uri="http://customooxmlschemas.google.com/">
                      <go:slidesCustomData xmlns:go="http://customooxmlschemas.google.com/" textRoundtripDataId="11"/>
                    </a:ext>
                  </a:extLst>
                </a:rPr>
                <a:t>Helpline 0800 1111. Talk about anything. Contact via phone / web</a:t>
              </a:r>
              <a:br>
                <a:rPr b="0" i="0" lang="en-GB" sz="1300" u="none" cap="none" strike="noStrike">
                  <a:solidFill>
                    <a:srgbClr val="FFFFFF"/>
                  </a:solidFill>
                  <a:latin typeface="Lato"/>
                  <a:ea typeface="Lato"/>
                  <a:cs typeface="Lato"/>
                  <a:sym typeface="Lato"/>
                  <a:extLst>
                    <a:ext uri="http://customooxmlschemas.google.com/">
                      <go:slidesCustomData xmlns:go="http://customooxmlschemas.google.com/" textRoundtripDataId="12"/>
                    </a:ext>
                  </a:extLst>
                </a:rPr>
              </a:br>
              <a:br>
                <a:rPr b="0" i="0" lang="en-GB" sz="1300" u="none" cap="none" strike="noStrike">
                  <a:solidFill>
                    <a:srgbClr val="FFFFFF"/>
                  </a:solidFill>
                  <a:latin typeface="Lato"/>
                  <a:ea typeface="Lato"/>
                  <a:cs typeface="Lato"/>
                  <a:sym typeface="Lato"/>
                </a:rPr>
              </a:br>
              <a:br>
                <a:rPr b="0" i="0" lang="en-GB" sz="1300" u="none" cap="none" strike="noStrike">
                  <a:solidFill>
                    <a:srgbClr val="FFFFFF"/>
                  </a:solidFill>
                  <a:latin typeface="Lato"/>
                  <a:ea typeface="Lato"/>
                  <a:cs typeface="Lato"/>
                  <a:sym typeface="Lato"/>
                </a:rPr>
              </a:br>
              <a:endParaRPr b="0" i="0" sz="1300" u="none" cap="none" strike="noStrike">
                <a:solidFill>
                  <a:srgbClr val="FFFFFF"/>
                </a:solidFill>
                <a:latin typeface="Lato"/>
                <a:ea typeface="Lato"/>
                <a:cs typeface="Lato"/>
                <a:sym typeface="Lato"/>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619" name="Shape 619"/>
        <p:cNvGrpSpPr/>
        <p:nvPr/>
      </p:nvGrpSpPr>
      <p:grpSpPr>
        <a:xfrm>
          <a:off x="0" y="0"/>
          <a:ext cx="0" cy="0"/>
          <a:chOff x="0" y="0"/>
          <a:chExt cx="0" cy="0"/>
        </a:xfrm>
      </p:grpSpPr>
      <p:sp>
        <p:nvSpPr>
          <p:cNvPr id="620" name="Google Shape;620;g1575e96a1fb_0_330"/>
          <p:cNvSpPr txBox="1"/>
          <p:nvPr/>
        </p:nvSpPr>
        <p:spPr>
          <a:xfrm>
            <a:off x="462425" y="1142575"/>
            <a:ext cx="7875600" cy="2889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chemeClr val="lt1"/>
                </a:solidFill>
                <a:latin typeface="Lato Black"/>
                <a:ea typeface="Lato Black"/>
                <a:cs typeface="Lato Black"/>
                <a:sym typeface="Lato Black"/>
              </a:rPr>
              <a:t>Articles to extend learning</a:t>
            </a:r>
            <a:r>
              <a:rPr b="1" i="0" lang="en-GB" sz="3600" u="none" cap="none" strike="noStrike">
                <a:solidFill>
                  <a:schemeClr val="lt1"/>
                </a:solidFill>
                <a:latin typeface="Lato Black"/>
                <a:ea typeface="Lato Black"/>
                <a:cs typeface="Lato Black"/>
                <a:sym typeface="Lato Black"/>
              </a:rPr>
              <a:t> </a:t>
            </a:r>
            <a:endParaRPr b="1" i="0" sz="3600" u="none" cap="none" strike="noStrike">
              <a:solidFill>
                <a:schemeClr val="lt1"/>
              </a:solidFill>
              <a:latin typeface="Lato Black"/>
              <a:ea typeface="Lato Black"/>
              <a:cs typeface="Lato Black"/>
              <a:sym typeface="Lato Black"/>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chemeClr val="l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rPr b="0" i="0" lang="en-GB" sz="1400" u="none" cap="none" strike="noStrike">
                <a:solidFill>
                  <a:schemeClr val="lt1"/>
                </a:solidFill>
                <a:latin typeface="Lato"/>
                <a:ea typeface="Lato"/>
                <a:cs typeface="Lato"/>
                <a:sym typeface="Lato"/>
              </a:rPr>
              <a:t>Please visit the FLIC Learning Hub for further resources</a:t>
            </a:r>
            <a:endParaRPr b="0" i="0" sz="1400" u="none" cap="none" strike="noStrike">
              <a:solidFill>
                <a:schemeClr val="l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GB" sz="1400" u="sng" cap="none" strike="noStrike">
                <a:solidFill>
                  <a:schemeClr val="lt1"/>
                </a:solidFill>
                <a:latin typeface="Lato"/>
                <a:ea typeface="Lato"/>
                <a:cs typeface="Lato"/>
                <a:sym typeface="Lato"/>
                <a:hlinkClick r:id="rId3">
                  <a:extLst>
                    <a:ext uri="{A12FA001-AC4F-418D-AE19-62706E023703}">
                      <ahyp:hlinkClr val="tx"/>
                    </a:ext>
                  </a:extLst>
                </a:hlinkClick>
              </a:rPr>
              <a:t>Money.co.uk - Best way to save for a child</a:t>
            </a:r>
            <a:r>
              <a:rPr b="0" i="0" lang="en-GB" sz="1400" u="none" cap="none" strike="noStrike">
                <a:solidFill>
                  <a:schemeClr val="lt1"/>
                </a:solidFill>
                <a:latin typeface="Lato"/>
                <a:ea typeface="Lato"/>
                <a:cs typeface="Lato"/>
                <a:sym typeface="Lato"/>
              </a:rPr>
              <a:t> (2025)</a:t>
            </a:r>
            <a:endParaRPr b="0" i="0" sz="1400" u="none" cap="none" strike="noStrike">
              <a:solidFill>
                <a:schemeClr val="lt1"/>
              </a:solidFill>
              <a:latin typeface="Lato"/>
              <a:ea typeface="Lato"/>
              <a:cs typeface="Lato"/>
              <a:sym typeface="Lato"/>
            </a:endParaRPr>
          </a:p>
          <a:p>
            <a:pPr indent="0" lvl="0" marL="0" marR="0" rtl="0" algn="l">
              <a:lnSpc>
                <a:spcPct val="100000"/>
              </a:lnSpc>
              <a:spcBef>
                <a:spcPts val="1200"/>
              </a:spcBef>
              <a:spcAft>
                <a:spcPts val="0"/>
              </a:spcAft>
              <a:buClr>
                <a:srgbClr val="000000"/>
              </a:buClr>
              <a:buSzPts val="1400"/>
              <a:buFont typeface="Arial"/>
              <a:buNone/>
            </a:pPr>
            <a:r>
              <a:rPr b="0" i="0" lang="en-GB" sz="1400" u="sng" cap="none" strike="noStrike">
                <a:solidFill>
                  <a:schemeClr val="lt1"/>
                </a:solidFill>
                <a:latin typeface="Lato"/>
                <a:ea typeface="Lato"/>
                <a:cs typeface="Lato"/>
                <a:sym typeface="Lato"/>
                <a:hlinkClick r:id="rId4">
                  <a:extLst>
                    <a:ext uri="{A12FA001-AC4F-418D-AE19-62706E023703}">
                      <ahyp:hlinkClr val="tx"/>
                    </a:ext>
                  </a:extLst>
                </a:hlinkClick>
              </a:rPr>
              <a:t>Unbiased - Saving for children: the best ways to save for your child's future</a:t>
            </a:r>
            <a:r>
              <a:rPr b="0" i="0" lang="en-GB" sz="1400" u="none" cap="none" strike="noStrike">
                <a:solidFill>
                  <a:schemeClr val="lt1"/>
                </a:solidFill>
                <a:latin typeface="Arial"/>
                <a:ea typeface="Arial"/>
                <a:cs typeface="Arial"/>
                <a:sym typeface="Arial"/>
              </a:rPr>
              <a:t> (2025)</a:t>
            </a:r>
            <a:endParaRPr b="0" i="0" sz="1400" u="none" cap="none" strike="noStrike">
              <a:solidFill>
                <a:schemeClr val="lt1"/>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400"/>
              <a:buFont typeface="Arial"/>
              <a:buNone/>
            </a:pPr>
            <a:r>
              <a:rPr b="0" i="0" lang="en-GB" sz="1400" u="sng" cap="none" strike="noStrike">
                <a:solidFill>
                  <a:schemeClr val="lt1"/>
                </a:solidFill>
                <a:latin typeface="Lato"/>
                <a:ea typeface="Lato"/>
                <a:cs typeface="Lato"/>
                <a:sym typeface="Lato"/>
                <a:hlinkClick r:id="rId5">
                  <a:extLst>
                    <a:ext uri="{A12FA001-AC4F-418D-AE19-62706E023703}">
                      <ahyp:hlinkClr val="tx"/>
                    </a:ext>
                  </a:extLst>
                </a:hlinkClick>
              </a:rPr>
              <a:t>How to make ISAs even nicer (Financial Times, September 2023)</a:t>
            </a:r>
            <a:r>
              <a:rPr b="0" i="0" lang="en-GB" sz="1400" u="none" cap="none" strike="noStrike">
                <a:solidFill>
                  <a:schemeClr val="lt1"/>
                </a:solidFill>
                <a:latin typeface="Lato"/>
                <a:ea typeface="Lato"/>
                <a:cs typeface="Lato"/>
                <a:sym typeface="Lato"/>
              </a:rPr>
              <a:t> </a:t>
            </a:r>
            <a:endParaRPr b="0" i="0" sz="1400" u="none" cap="none" strike="noStrike">
              <a:solidFill>
                <a:schemeClr val="lt1"/>
              </a:solidFill>
              <a:latin typeface="Lato"/>
              <a:ea typeface="Lato"/>
              <a:cs typeface="Lato"/>
              <a:sym typeface="Lato"/>
            </a:endParaRPr>
          </a:p>
          <a:p>
            <a:pPr indent="0" lvl="0" marL="0" marR="0" rtl="0" algn="l">
              <a:lnSpc>
                <a:spcPct val="100000"/>
              </a:lnSpc>
              <a:spcBef>
                <a:spcPts val="1200"/>
              </a:spcBef>
              <a:spcAft>
                <a:spcPts val="1200"/>
              </a:spcAft>
              <a:buClr>
                <a:srgbClr val="000000"/>
              </a:buClr>
              <a:buSzPts val="1400"/>
              <a:buFont typeface="Arial"/>
              <a:buNone/>
            </a:pPr>
            <a:r>
              <a:rPr b="0" i="0" lang="en-GB" sz="1400" u="sng" cap="none" strike="noStrike">
                <a:solidFill>
                  <a:schemeClr val="lt1"/>
                </a:solidFill>
                <a:latin typeface="Lato"/>
                <a:ea typeface="Lato"/>
                <a:cs typeface="Lato"/>
                <a:sym typeface="Lato"/>
                <a:hlinkClick r:id="rId6">
                  <a:extLst>
                    <a:ext uri="{A12FA001-AC4F-418D-AE19-62706E023703}">
                      <ahyp:hlinkClr val="tx"/>
                    </a:ext>
                  </a:extLst>
                </a:hlinkClick>
              </a:rPr>
              <a:t>Best children's bank accounts 2026 (Which 2026)</a:t>
            </a:r>
            <a:endParaRPr b="0" i="0" sz="1400" u="none" cap="none" strike="noStrike">
              <a:solidFill>
                <a:schemeClr val="lt1"/>
              </a:solidFill>
              <a:latin typeface="Lato"/>
              <a:ea typeface="Lato"/>
              <a:cs typeface="Lato"/>
              <a:sym typeface="Lato"/>
            </a:endParaRPr>
          </a:p>
        </p:txBody>
      </p:sp>
      <p:sp>
        <p:nvSpPr>
          <p:cNvPr id="621" name="Google Shape;621;g1575e96a1fb_0_330"/>
          <p:cNvSpPr txBox="1"/>
          <p:nvPr/>
        </p:nvSpPr>
        <p:spPr>
          <a:xfrm>
            <a:off x="1640100" y="403675"/>
            <a:ext cx="5863800" cy="6312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lt1"/>
                </a:solidFill>
                <a:latin typeface="Lato"/>
                <a:ea typeface="Lato"/>
                <a:cs typeface="Lato"/>
                <a:sym typeface="Lato"/>
              </a:rPr>
              <a:t>Links to learn more!</a:t>
            </a:r>
            <a:endParaRPr b="1" i="0" sz="2900" u="none" cap="none" strike="noStrike">
              <a:solidFill>
                <a:srgbClr val="000000"/>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g24f7d5e8862_0_598"/>
          <p:cNvSpPr txBox="1"/>
          <p:nvPr/>
        </p:nvSpPr>
        <p:spPr>
          <a:xfrm>
            <a:off x="125" y="1491150"/>
            <a:ext cx="9144000" cy="13854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0"/>
              <a:buFont typeface="Arial"/>
              <a:buNone/>
            </a:pPr>
            <a:r>
              <a:rPr b="0" i="0" lang="en-GB" sz="2400" u="none" cap="none" strike="noStrike">
                <a:solidFill>
                  <a:schemeClr val="lt1"/>
                </a:solidFill>
                <a:latin typeface="Lato"/>
                <a:ea typeface="Lato"/>
                <a:cs typeface="Lato"/>
                <a:sym typeface="Lato"/>
              </a:rPr>
              <a:t>Session 3</a:t>
            </a:r>
            <a:endParaRPr b="0" i="0" sz="2400" u="none" cap="none" strike="noStrike">
              <a:solidFill>
                <a:schemeClr val="lt1"/>
              </a:solidFill>
              <a:latin typeface="Lato"/>
              <a:ea typeface="Lato"/>
              <a:cs typeface="Lato"/>
              <a:sym typeface="Lato"/>
            </a:endParaRPr>
          </a:p>
          <a:p>
            <a:pPr indent="0" lvl="0" marL="0" marR="0" rtl="0" algn="ctr">
              <a:lnSpc>
                <a:spcPct val="90000"/>
              </a:lnSpc>
              <a:spcBef>
                <a:spcPts val="0"/>
              </a:spcBef>
              <a:spcAft>
                <a:spcPts val="0"/>
              </a:spcAft>
              <a:buClr>
                <a:srgbClr val="000000"/>
              </a:buClr>
              <a:buSzPts val="8000"/>
              <a:buFont typeface="Arial"/>
              <a:buNone/>
            </a:pPr>
            <a:r>
              <a:rPr b="1" i="0" lang="en-GB" sz="5600" u="none" cap="none" strike="noStrike">
                <a:solidFill>
                  <a:schemeClr val="lt1"/>
                </a:solidFill>
                <a:latin typeface="Lato Black"/>
                <a:ea typeface="Lato Black"/>
                <a:cs typeface="Lato Black"/>
                <a:sym typeface="Lato Black"/>
              </a:rPr>
              <a:t>How to save money</a:t>
            </a:r>
            <a:endParaRPr b="1" i="0" sz="5600" u="none" cap="none" strike="noStrike">
              <a:solidFill>
                <a:schemeClr val="accent2"/>
              </a:solidFill>
              <a:latin typeface="Lato Black"/>
              <a:ea typeface="Lato Black"/>
              <a:cs typeface="Lato Black"/>
              <a:sym typeface="Lato Black"/>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g3f56f65204f_1_75"/>
          <p:cNvSpPr txBox="1"/>
          <p:nvPr/>
        </p:nvSpPr>
        <p:spPr>
          <a:xfrm>
            <a:off x="381000" y="238125"/>
            <a:ext cx="8382000" cy="400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rgbClr val="FFFFFF"/>
                </a:solidFill>
                <a:latin typeface="Lato Black"/>
                <a:ea typeface="Lato Black"/>
                <a:cs typeface="Lato Black"/>
                <a:sym typeface="Lato Black"/>
              </a:rPr>
              <a:t>Learning objectives and outcomes</a:t>
            </a:r>
            <a:endParaRPr b="0" i="0" sz="2600" u="none" cap="none" strike="noStrike">
              <a:solidFill>
                <a:srgbClr val="FFFFFF"/>
              </a:solidFill>
              <a:latin typeface="Lato Black"/>
              <a:ea typeface="Lato Black"/>
              <a:cs typeface="Lato Black"/>
              <a:sym typeface="Lato Black"/>
            </a:endParaRPr>
          </a:p>
        </p:txBody>
      </p:sp>
      <p:sp>
        <p:nvSpPr>
          <p:cNvPr id="204" name="Google Shape;204;g3f56f65204f_1_75"/>
          <p:cNvSpPr txBox="1"/>
          <p:nvPr/>
        </p:nvSpPr>
        <p:spPr>
          <a:xfrm>
            <a:off x="381000" y="685800"/>
            <a:ext cx="8382000" cy="476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rgbClr val="FF8022"/>
                </a:solidFill>
                <a:latin typeface="Lato"/>
                <a:ea typeface="Lato"/>
                <a:cs typeface="Lato"/>
                <a:sym typeface="Lato"/>
              </a:rPr>
              <a:t>Learning objective:</a:t>
            </a:r>
            <a:r>
              <a:rPr b="1" i="0" lang="en-GB" sz="2000" u="none" cap="none" strike="noStrike">
                <a:solidFill>
                  <a:srgbClr val="FFF2CC"/>
                </a:solidFill>
                <a:latin typeface="Lato"/>
                <a:ea typeface="Lato"/>
                <a:cs typeface="Lato"/>
                <a:sym typeface="Lato"/>
              </a:rPr>
              <a:t> To understand why and how people save money</a:t>
            </a:r>
            <a:endParaRPr b="1" i="0" sz="2000" u="none" cap="none" strike="noStrike">
              <a:solidFill>
                <a:srgbClr val="FFF2CC"/>
              </a:solidFill>
              <a:latin typeface="Lato"/>
              <a:ea typeface="Lato"/>
              <a:cs typeface="Lato"/>
              <a:sym typeface="Lato"/>
            </a:endParaRPr>
          </a:p>
        </p:txBody>
      </p:sp>
      <p:sp>
        <p:nvSpPr>
          <p:cNvPr id="205" name="Google Shape;205;g3f56f65204f_1_75"/>
          <p:cNvSpPr/>
          <p:nvPr/>
        </p:nvSpPr>
        <p:spPr>
          <a:xfrm>
            <a:off x="38100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206" name="Google Shape;206;g3f56f65204f_1_75"/>
          <p:cNvSpPr/>
          <p:nvPr/>
        </p:nvSpPr>
        <p:spPr>
          <a:xfrm>
            <a:off x="45720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g3f56f65204f_1_75"/>
          <p:cNvSpPr txBox="1"/>
          <p:nvPr/>
        </p:nvSpPr>
        <p:spPr>
          <a:xfrm>
            <a:off x="457200" y="2164180"/>
            <a:ext cx="419100" cy="4191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FF8022"/>
                </a:solidFill>
                <a:latin typeface="Lato Black"/>
                <a:ea typeface="Lato Black"/>
                <a:cs typeface="Lato Black"/>
                <a:sym typeface="Lato Black"/>
              </a:rPr>
              <a:t>1</a:t>
            </a:r>
            <a:endParaRPr b="0" i="0" sz="2400" u="none" cap="none" strike="noStrike">
              <a:solidFill>
                <a:srgbClr val="FF8022"/>
              </a:solidFill>
              <a:latin typeface="Lato Black"/>
              <a:ea typeface="Lato Black"/>
              <a:cs typeface="Lato Black"/>
              <a:sym typeface="Lato Black"/>
            </a:endParaRPr>
          </a:p>
        </p:txBody>
      </p:sp>
      <p:sp>
        <p:nvSpPr>
          <p:cNvPr id="208" name="Google Shape;208;g3f56f65204f_1_75"/>
          <p:cNvSpPr txBox="1"/>
          <p:nvPr/>
        </p:nvSpPr>
        <p:spPr>
          <a:xfrm>
            <a:off x="523875" y="2754730"/>
            <a:ext cx="2247900" cy="1238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543B3"/>
                </a:solidFill>
                <a:latin typeface="Lato Black"/>
                <a:ea typeface="Lato Black"/>
                <a:cs typeface="Lato Black"/>
                <a:sym typeface="Lato Black"/>
              </a:rPr>
              <a:t>Identify why people need to save money</a:t>
            </a:r>
            <a:endParaRPr b="0" i="0" sz="2000" u="none" cap="none" strike="noStrike">
              <a:solidFill>
                <a:srgbClr val="0543B3"/>
              </a:solidFill>
              <a:latin typeface="Lato Black"/>
              <a:ea typeface="Lato Black"/>
              <a:cs typeface="Lato Black"/>
              <a:sym typeface="Lato Black"/>
            </a:endParaRPr>
          </a:p>
        </p:txBody>
      </p:sp>
      <p:sp>
        <p:nvSpPr>
          <p:cNvPr id="209" name="Google Shape;209;g3f56f65204f_1_75"/>
          <p:cNvSpPr/>
          <p:nvPr/>
        </p:nvSpPr>
        <p:spPr>
          <a:xfrm>
            <a:off x="329565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210" name="Google Shape;210;g3f56f65204f_1_75"/>
          <p:cNvSpPr/>
          <p:nvPr/>
        </p:nvSpPr>
        <p:spPr>
          <a:xfrm>
            <a:off x="337185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g3f56f65204f_1_75"/>
          <p:cNvSpPr txBox="1"/>
          <p:nvPr/>
        </p:nvSpPr>
        <p:spPr>
          <a:xfrm>
            <a:off x="3371850" y="2164180"/>
            <a:ext cx="419100" cy="4191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FF8022"/>
                </a:solidFill>
                <a:latin typeface="Lato Black"/>
                <a:ea typeface="Lato Black"/>
                <a:cs typeface="Lato Black"/>
                <a:sym typeface="Lato Black"/>
              </a:rPr>
              <a:t>2</a:t>
            </a:r>
            <a:endParaRPr b="0" i="0" sz="2400" u="none" cap="none" strike="noStrike">
              <a:solidFill>
                <a:srgbClr val="FF8022"/>
              </a:solidFill>
              <a:latin typeface="Lato Black"/>
              <a:ea typeface="Lato Black"/>
              <a:cs typeface="Lato Black"/>
              <a:sym typeface="Lato Black"/>
            </a:endParaRPr>
          </a:p>
        </p:txBody>
      </p:sp>
      <p:sp>
        <p:nvSpPr>
          <p:cNvPr id="212" name="Google Shape;212;g3f56f65204f_1_75"/>
          <p:cNvSpPr txBox="1"/>
          <p:nvPr/>
        </p:nvSpPr>
        <p:spPr>
          <a:xfrm>
            <a:off x="3438525" y="2754730"/>
            <a:ext cx="2247900" cy="1238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543B3"/>
                </a:solidFill>
                <a:latin typeface="Lato Black"/>
                <a:ea typeface="Lato Black"/>
                <a:cs typeface="Lato Black"/>
                <a:sym typeface="Lato Black"/>
              </a:rPr>
              <a:t>Assess different ways to save</a:t>
            </a:r>
            <a:endParaRPr b="0" i="0" sz="2000" u="none" cap="none" strike="noStrike">
              <a:solidFill>
                <a:srgbClr val="0543B3"/>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543B3"/>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543B3"/>
              </a:solidFill>
              <a:latin typeface="Lato Black"/>
              <a:ea typeface="Lato Black"/>
              <a:cs typeface="Lato Black"/>
              <a:sym typeface="Lato Black"/>
            </a:endParaRPr>
          </a:p>
        </p:txBody>
      </p:sp>
      <p:grpSp>
        <p:nvGrpSpPr>
          <p:cNvPr id="213" name="Google Shape;213;g3f56f65204f_1_75"/>
          <p:cNvGrpSpPr/>
          <p:nvPr/>
        </p:nvGrpSpPr>
        <p:grpSpPr>
          <a:xfrm>
            <a:off x="6229350" y="1945105"/>
            <a:ext cx="2533800" cy="3048000"/>
            <a:chOff x="6229350" y="2095500"/>
            <a:chExt cx="2533800" cy="3048000"/>
          </a:xfrm>
        </p:grpSpPr>
        <p:sp>
          <p:nvSpPr>
            <p:cNvPr id="214" name="Google Shape;214;g3f56f65204f_1_75"/>
            <p:cNvSpPr/>
            <p:nvPr/>
          </p:nvSpPr>
          <p:spPr>
            <a:xfrm>
              <a:off x="6229350" y="2095500"/>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215" name="Google Shape;215;g3f56f65204f_1_75"/>
            <p:cNvSpPr/>
            <p:nvPr/>
          </p:nvSpPr>
          <p:spPr>
            <a:xfrm>
              <a:off x="6305550" y="2314575"/>
              <a:ext cx="419100" cy="419100"/>
            </a:xfrm>
            <a:prstGeom prst="ellipse">
              <a:avLst/>
            </a:prstGeom>
            <a:solidFill>
              <a:srgbClr val="FFEFE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216" name="Google Shape;216;g3f56f65204f_1_75"/>
            <p:cNvSpPr txBox="1"/>
            <p:nvPr/>
          </p:nvSpPr>
          <p:spPr>
            <a:xfrm>
              <a:off x="6305550" y="2314575"/>
              <a:ext cx="419100" cy="4191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FF8022"/>
                  </a:solidFill>
                  <a:latin typeface="Lato Black"/>
                  <a:ea typeface="Lato Black"/>
                  <a:cs typeface="Lato Black"/>
                  <a:sym typeface="Lato Black"/>
                </a:rPr>
                <a:t>3</a:t>
              </a:r>
              <a:endParaRPr b="0" i="0" sz="2400" u="none" cap="none" strike="noStrike">
                <a:solidFill>
                  <a:srgbClr val="FF8022"/>
                </a:solidFill>
                <a:latin typeface="Lato Black"/>
                <a:ea typeface="Lato Black"/>
                <a:cs typeface="Lato Black"/>
                <a:sym typeface="Lato Black"/>
              </a:endParaRPr>
            </a:p>
          </p:txBody>
        </p:sp>
        <p:sp>
          <p:nvSpPr>
            <p:cNvPr id="217" name="Google Shape;217;g3f56f65204f_1_75"/>
            <p:cNvSpPr txBox="1"/>
            <p:nvPr/>
          </p:nvSpPr>
          <p:spPr>
            <a:xfrm>
              <a:off x="6372225" y="2905125"/>
              <a:ext cx="2247900" cy="1238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543B3"/>
                  </a:solidFill>
                  <a:latin typeface="Lato Black"/>
                  <a:ea typeface="Lato Black"/>
                  <a:cs typeface="Lato Black"/>
                  <a:sym typeface="Lato Black"/>
                </a:rPr>
                <a:t>Create a savings plan</a:t>
              </a:r>
              <a:endParaRPr b="0" i="0" sz="2000" u="none" cap="none" strike="noStrike">
                <a:solidFill>
                  <a:srgbClr val="0543B3"/>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543B3"/>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543B3"/>
                </a:solidFill>
                <a:latin typeface="Lato Black"/>
                <a:ea typeface="Lato Black"/>
                <a:cs typeface="Lato Black"/>
                <a:sym typeface="Lato Black"/>
              </a:endParaRPr>
            </a:p>
          </p:txBody>
        </p:sp>
      </p:grpSp>
      <p:grpSp>
        <p:nvGrpSpPr>
          <p:cNvPr id="218" name="Google Shape;218;g3f56f65204f_1_75"/>
          <p:cNvGrpSpPr/>
          <p:nvPr/>
        </p:nvGrpSpPr>
        <p:grpSpPr>
          <a:xfrm>
            <a:off x="381000" y="1472693"/>
            <a:ext cx="8382000" cy="381000"/>
            <a:chOff x="381000" y="1524000"/>
            <a:chExt cx="8382000" cy="381000"/>
          </a:xfrm>
        </p:grpSpPr>
        <p:sp>
          <p:nvSpPr>
            <p:cNvPr id="219" name="Google Shape;219;g3f56f65204f_1_75"/>
            <p:cNvSpPr/>
            <p:nvPr/>
          </p:nvSpPr>
          <p:spPr>
            <a:xfrm>
              <a:off x="381000" y="1524000"/>
              <a:ext cx="8382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220" name="Google Shape;220;g3f56f65204f_1_75"/>
            <p:cNvSpPr txBox="1"/>
            <p:nvPr/>
          </p:nvSpPr>
          <p:spPr>
            <a:xfrm>
              <a:off x="381000" y="1524000"/>
              <a:ext cx="8382000" cy="381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543B3"/>
                  </a:solidFill>
                  <a:latin typeface="Lato Black"/>
                  <a:ea typeface="Lato Black"/>
                  <a:cs typeface="Lato Black"/>
                  <a:sym typeface="Lato Black"/>
                </a:rPr>
                <a:t>By the end of the session, I will be able to:</a:t>
              </a:r>
              <a:endParaRPr b="0" i="0" sz="1800" u="none" cap="none" strike="noStrike">
                <a:solidFill>
                  <a:srgbClr val="0543B3"/>
                </a:solidFill>
                <a:latin typeface="Lato Black"/>
                <a:ea typeface="Lato Black"/>
                <a:cs typeface="Lato Black"/>
                <a:sym typeface="Lato Black"/>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pic>
        <p:nvPicPr>
          <p:cNvPr id="225" name="Google Shape;225;g24f7d5e8862_0_614"/>
          <p:cNvPicPr preferRelativeResize="0"/>
          <p:nvPr/>
        </p:nvPicPr>
        <p:blipFill rotWithShape="1">
          <a:blip r:embed="rId3">
            <a:alphaModFix/>
          </a:blip>
          <a:srcRect b="0" l="0" r="0" t="0"/>
          <a:stretch/>
        </p:blipFill>
        <p:spPr>
          <a:xfrm>
            <a:off x="3427025" y="1451488"/>
            <a:ext cx="2186225" cy="1935725"/>
          </a:xfrm>
          <a:prstGeom prst="rect">
            <a:avLst/>
          </a:prstGeom>
          <a:noFill/>
          <a:ln>
            <a:noFill/>
          </a:ln>
        </p:spPr>
      </p:pic>
      <p:sp>
        <p:nvSpPr>
          <p:cNvPr id="226" name="Google Shape;226;g24f7d5e8862_0_614"/>
          <p:cNvSpPr txBox="1"/>
          <p:nvPr/>
        </p:nvSpPr>
        <p:spPr>
          <a:xfrm>
            <a:off x="1653900" y="393800"/>
            <a:ext cx="5836200" cy="516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600"/>
              <a:buFont typeface="Arial"/>
              <a:buNone/>
            </a:pPr>
            <a:r>
              <a:rPr b="1" i="0" lang="en-GB" sz="2900" u="none" cap="none" strike="noStrike">
                <a:solidFill>
                  <a:schemeClr val="lt1"/>
                </a:solidFill>
                <a:latin typeface="Lato"/>
                <a:ea typeface="Lato"/>
                <a:cs typeface="Lato"/>
                <a:sym typeface="Lato"/>
              </a:rPr>
              <a:t>What does ‘saving’ mean?</a:t>
            </a:r>
            <a:endParaRPr b="1" i="0" sz="2900" u="none" cap="none" strike="noStrike">
              <a:solidFill>
                <a:schemeClr val="lt1"/>
              </a:solidFill>
              <a:latin typeface="Lato"/>
              <a:ea typeface="Lato"/>
              <a:cs typeface="Lato"/>
              <a:sym typeface="Lato"/>
            </a:endParaRPr>
          </a:p>
        </p:txBody>
      </p:sp>
      <p:sp>
        <p:nvSpPr>
          <p:cNvPr id="227" name="Google Shape;227;g24f7d5e8862_0_614"/>
          <p:cNvSpPr txBox="1"/>
          <p:nvPr/>
        </p:nvSpPr>
        <p:spPr>
          <a:xfrm>
            <a:off x="-13312" y="3416350"/>
            <a:ext cx="90669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en-GB" sz="2000" u="none" cap="none" strike="noStrike">
                <a:solidFill>
                  <a:schemeClr val="lt1"/>
                </a:solidFill>
                <a:latin typeface="Lato"/>
                <a:ea typeface="Lato"/>
                <a:cs typeface="Lato"/>
                <a:sym typeface="Lato"/>
              </a:rPr>
              <a:t>‘Saving’ means money set aside for future use and not spent immediately.</a:t>
            </a:r>
            <a:endParaRPr b="0" i="0" sz="2000" u="none" cap="none" strike="noStrike">
              <a:solidFill>
                <a:schemeClr val="lt1"/>
              </a:solidFill>
              <a:latin typeface="Lato"/>
              <a:ea typeface="Lato"/>
              <a:cs typeface="Lato"/>
              <a:sym typeface="Lato"/>
            </a:endParaRPr>
          </a:p>
        </p:txBody>
      </p:sp>
      <p:sp>
        <p:nvSpPr>
          <p:cNvPr id="228" name="Google Shape;228;g24f7d5e8862_0_614"/>
          <p:cNvSpPr txBox="1"/>
          <p:nvPr/>
        </p:nvSpPr>
        <p:spPr>
          <a:xfrm>
            <a:off x="1602038" y="3968925"/>
            <a:ext cx="5836200" cy="516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600"/>
              <a:buFont typeface="Arial"/>
              <a:buNone/>
            </a:pPr>
            <a:r>
              <a:rPr b="1" i="0" lang="en-GB" sz="2900" u="none" cap="none" strike="noStrike">
                <a:solidFill>
                  <a:schemeClr val="lt1"/>
                </a:solidFill>
                <a:latin typeface="Lato"/>
                <a:ea typeface="Lato"/>
                <a:cs typeface="Lato"/>
                <a:sym typeface="Lato"/>
              </a:rPr>
              <a:t>How easy is it to save money?</a:t>
            </a:r>
            <a:endParaRPr b="1" i="0" sz="2900" u="none" cap="none" strike="noStrike">
              <a:solidFill>
                <a:schemeClr val="l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g24f7d5e8862_0_629"/>
          <p:cNvSpPr txBox="1"/>
          <p:nvPr/>
        </p:nvSpPr>
        <p:spPr>
          <a:xfrm>
            <a:off x="360375" y="283000"/>
            <a:ext cx="58362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GB" sz="2900" u="none" cap="none" strike="noStrike">
                <a:solidFill>
                  <a:schemeClr val="lt1"/>
                </a:solidFill>
                <a:latin typeface="Lato"/>
                <a:ea typeface="Lato"/>
                <a:cs typeface="Lato"/>
                <a:sym typeface="Lato"/>
              </a:rPr>
              <a:t>What do people save money for?</a:t>
            </a:r>
            <a:endParaRPr b="1" i="0" sz="2900" u="none" cap="none" strike="noStrike">
              <a:solidFill>
                <a:schemeClr val="lt1"/>
              </a:solidFill>
              <a:latin typeface="Lato"/>
              <a:ea typeface="Lato"/>
              <a:cs typeface="Lato"/>
              <a:sym typeface="Lato"/>
            </a:endParaRPr>
          </a:p>
        </p:txBody>
      </p:sp>
      <p:sp>
        <p:nvSpPr>
          <p:cNvPr id="234" name="Google Shape;234;g24f7d5e8862_0_629"/>
          <p:cNvSpPr/>
          <p:nvPr/>
        </p:nvSpPr>
        <p:spPr>
          <a:xfrm>
            <a:off x="7606442" y="2889499"/>
            <a:ext cx="1403700" cy="1325400"/>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g24f7d5e8862_0_629"/>
          <p:cNvSpPr/>
          <p:nvPr/>
        </p:nvSpPr>
        <p:spPr>
          <a:xfrm>
            <a:off x="7557767" y="1290424"/>
            <a:ext cx="1403700" cy="1325400"/>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g24f7d5e8862_0_629"/>
          <p:cNvSpPr/>
          <p:nvPr/>
        </p:nvSpPr>
        <p:spPr>
          <a:xfrm>
            <a:off x="2639575" y="2889573"/>
            <a:ext cx="1403700" cy="1325400"/>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g24f7d5e8862_0_629"/>
          <p:cNvSpPr/>
          <p:nvPr/>
        </p:nvSpPr>
        <p:spPr>
          <a:xfrm>
            <a:off x="4295183" y="1287203"/>
            <a:ext cx="1403700" cy="1325400"/>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g24f7d5e8862_0_629"/>
          <p:cNvSpPr/>
          <p:nvPr/>
        </p:nvSpPr>
        <p:spPr>
          <a:xfrm>
            <a:off x="2639569" y="1287175"/>
            <a:ext cx="1403700" cy="1325400"/>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9" name="Google Shape;239;g24f7d5e8862_0_629"/>
          <p:cNvPicPr preferRelativeResize="0"/>
          <p:nvPr/>
        </p:nvPicPr>
        <p:blipFill rotWithShape="1">
          <a:blip r:embed="rId3">
            <a:alphaModFix/>
          </a:blip>
          <a:srcRect b="0" l="0" r="0" t="0"/>
          <a:stretch/>
        </p:blipFill>
        <p:spPr>
          <a:xfrm>
            <a:off x="4415451" y="1371166"/>
            <a:ext cx="1162948" cy="1157330"/>
          </a:xfrm>
          <a:prstGeom prst="rect">
            <a:avLst/>
          </a:prstGeom>
          <a:noFill/>
          <a:ln>
            <a:noFill/>
          </a:ln>
        </p:spPr>
      </p:pic>
      <p:pic>
        <p:nvPicPr>
          <p:cNvPr id="240" name="Google Shape;240;g24f7d5e8862_0_629"/>
          <p:cNvPicPr preferRelativeResize="0"/>
          <p:nvPr/>
        </p:nvPicPr>
        <p:blipFill rotWithShape="1">
          <a:blip r:embed="rId4">
            <a:alphaModFix/>
          </a:blip>
          <a:srcRect b="0" l="0" r="0" t="0"/>
          <a:stretch/>
        </p:blipFill>
        <p:spPr>
          <a:xfrm>
            <a:off x="2759842" y="2973537"/>
            <a:ext cx="1162948" cy="1157331"/>
          </a:xfrm>
          <a:prstGeom prst="rect">
            <a:avLst/>
          </a:prstGeom>
          <a:noFill/>
          <a:ln>
            <a:noFill/>
          </a:ln>
        </p:spPr>
      </p:pic>
      <p:sp>
        <p:nvSpPr>
          <p:cNvPr id="241" name="Google Shape;241;g24f7d5e8862_0_629"/>
          <p:cNvSpPr/>
          <p:nvPr/>
        </p:nvSpPr>
        <p:spPr>
          <a:xfrm>
            <a:off x="4295195" y="2889501"/>
            <a:ext cx="1403700" cy="1325400"/>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2" name="Google Shape;242;g24f7d5e8862_0_629"/>
          <p:cNvPicPr preferRelativeResize="0"/>
          <p:nvPr/>
        </p:nvPicPr>
        <p:blipFill rotWithShape="1">
          <a:blip r:embed="rId5">
            <a:alphaModFix/>
          </a:blip>
          <a:srcRect b="0" l="0" r="0" t="0"/>
          <a:stretch/>
        </p:blipFill>
        <p:spPr>
          <a:xfrm>
            <a:off x="6031161" y="2930517"/>
            <a:ext cx="1222323" cy="1249977"/>
          </a:xfrm>
          <a:prstGeom prst="rect">
            <a:avLst/>
          </a:prstGeom>
          <a:noFill/>
          <a:ln>
            <a:noFill/>
          </a:ln>
        </p:spPr>
      </p:pic>
      <p:pic>
        <p:nvPicPr>
          <p:cNvPr id="243" name="Google Shape;243;g24f7d5e8862_0_629"/>
          <p:cNvPicPr preferRelativeResize="0"/>
          <p:nvPr/>
        </p:nvPicPr>
        <p:blipFill rotWithShape="1">
          <a:blip r:embed="rId6">
            <a:alphaModFix/>
          </a:blip>
          <a:srcRect b="0" l="0" r="0" t="0"/>
          <a:stretch/>
        </p:blipFill>
        <p:spPr>
          <a:xfrm>
            <a:off x="6017073" y="1371170"/>
            <a:ext cx="1222322" cy="1249977"/>
          </a:xfrm>
          <a:prstGeom prst="rect">
            <a:avLst/>
          </a:prstGeom>
          <a:noFill/>
          <a:ln>
            <a:noFill/>
          </a:ln>
        </p:spPr>
      </p:pic>
      <p:sp>
        <p:nvSpPr>
          <p:cNvPr id="244" name="Google Shape;244;g24f7d5e8862_0_629"/>
          <p:cNvSpPr/>
          <p:nvPr/>
        </p:nvSpPr>
        <p:spPr>
          <a:xfrm>
            <a:off x="5950822" y="2889628"/>
            <a:ext cx="1403700" cy="1325400"/>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g24f7d5e8862_0_629"/>
          <p:cNvSpPr/>
          <p:nvPr/>
        </p:nvSpPr>
        <p:spPr>
          <a:xfrm>
            <a:off x="5926467" y="1287099"/>
            <a:ext cx="1403700" cy="1325400"/>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6" name="Google Shape;246;g24f7d5e8862_0_629"/>
          <p:cNvPicPr preferRelativeResize="0"/>
          <p:nvPr/>
        </p:nvPicPr>
        <p:blipFill rotWithShape="1">
          <a:blip r:embed="rId7">
            <a:alphaModFix/>
          </a:blip>
          <a:srcRect b="0" l="0" r="0" t="0"/>
          <a:stretch/>
        </p:blipFill>
        <p:spPr>
          <a:xfrm>
            <a:off x="7736000" y="1426175"/>
            <a:ext cx="1047250" cy="1047250"/>
          </a:xfrm>
          <a:prstGeom prst="rect">
            <a:avLst/>
          </a:prstGeom>
          <a:noFill/>
          <a:ln>
            <a:noFill/>
          </a:ln>
        </p:spPr>
      </p:pic>
      <p:pic>
        <p:nvPicPr>
          <p:cNvPr id="247" name="Google Shape;247;g24f7d5e8862_0_629"/>
          <p:cNvPicPr preferRelativeResize="0"/>
          <p:nvPr/>
        </p:nvPicPr>
        <p:blipFill rotWithShape="1">
          <a:blip r:embed="rId8">
            <a:alphaModFix/>
          </a:blip>
          <a:srcRect b="0" l="0" r="0" t="0"/>
          <a:stretch/>
        </p:blipFill>
        <p:spPr>
          <a:xfrm>
            <a:off x="2794962" y="1403438"/>
            <a:ext cx="1092725" cy="1092725"/>
          </a:xfrm>
          <a:prstGeom prst="rect">
            <a:avLst/>
          </a:prstGeom>
          <a:noFill/>
          <a:ln>
            <a:noFill/>
          </a:ln>
        </p:spPr>
      </p:pic>
      <p:sp>
        <p:nvSpPr>
          <p:cNvPr id="248" name="Google Shape;248;g24f7d5e8862_0_629"/>
          <p:cNvSpPr txBox="1"/>
          <p:nvPr/>
        </p:nvSpPr>
        <p:spPr>
          <a:xfrm>
            <a:off x="313900" y="1174250"/>
            <a:ext cx="1953300" cy="3232500"/>
          </a:xfrm>
          <a:prstGeom prst="rect">
            <a:avLst/>
          </a:prstGeom>
          <a:noFill/>
          <a:ln cap="flat" cmpd="sng" w="2857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Lato"/>
                <a:ea typeface="Lato"/>
                <a:cs typeface="Lato"/>
                <a:sym typeface="Lato"/>
              </a:rPr>
              <a:t>Which of these items might someone need to save up for?</a:t>
            </a:r>
            <a:endParaRPr b="0" i="0" sz="18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Lato"/>
                <a:ea typeface="Lato"/>
                <a:cs typeface="Lato"/>
                <a:sym typeface="Lato"/>
              </a:rPr>
              <a:t>Can you think of any other items?</a:t>
            </a:r>
            <a:endParaRPr b="0" i="0" sz="18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Lato"/>
                <a:ea typeface="Lato"/>
                <a:cs typeface="Lato"/>
                <a:sym typeface="Lato"/>
              </a:rPr>
              <a:t>Stretch: is this the same for all people?</a:t>
            </a:r>
            <a:endParaRPr b="0" i="0" sz="1800" u="none" cap="none" strike="noStrike">
              <a:solidFill>
                <a:srgbClr val="000000"/>
              </a:solidFill>
              <a:latin typeface="Lato"/>
              <a:ea typeface="Lato"/>
              <a:cs typeface="Lato"/>
              <a:sym typeface="Lato"/>
            </a:endParaRPr>
          </a:p>
        </p:txBody>
      </p:sp>
      <p:pic>
        <p:nvPicPr>
          <p:cNvPr id="249" name="Google Shape;249;g24f7d5e8862_0_629"/>
          <p:cNvPicPr preferRelativeResize="0"/>
          <p:nvPr/>
        </p:nvPicPr>
        <p:blipFill rotWithShape="1">
          <a:blip r:embed="rId9">
            <a:alphaModFix/>
          </a:blip>
          <a:srcRect b="0" l="0" r="0" t="0"/>
          <a:stretch/>
        </p:blipFill>
        <p:spPr>
          <a:xfrm>
            <a:off x="4554475" y="3100800"/>
            <a:ext cx="965450" cy="965450"/>
          </a:xfrm>
          <a:prstGeom prst="rect">
            <a:avLst/>
          </a:prstGeom>
          <a:noFill/>
          <a:ln>
            <a:noFill/>
          </a:ln>
        </p:spPr>
      </p:pic>
      <p:pic>
        <p:nvPicPr>
          <p:cNvPr id="250" name="Google Shape;250;g24f7d5e8862_0_629"/>
          <p:cNvPicPr preferRelativeResize="0"/>
          <p:nvPr/>
        </p:nvPicPr>
        <p:blipFill rotWithShape="1">
          <a:blip r:embed="rId10">
            <a:alphaModFix/>
          </a:blip>
          <a:srcRect b="0" l="0" r="0" t="0"/>
          <a:stretch/>
        </p:blipFill>
        <p:spPr>
          <a:xfrm>
            <a:off x="7785413" y="3005825"/>
            <a:ext cx="1092725" cy="10927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g24f7d5e8862_0_1110"/>
          <p:cNvSpPr txBox="1"/>
          <p:nvPr/>
        </p:nvSpPr>
        <p:spPr>
          <a:xfrm>
            <a:off x="127225" y="1162075"/>
            <a:ext cx="8899200" cy="923400"/>
          </a:xfrm>
          <a:prstGeom prst="rect">
            <a:avLst/>
          </a:prstGeom>
          <a:noFill/>
          <a:ln cap="flat" cmpd="sng" w="2857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330200" lvl="0" marL="457200" marR="0" rtl="0" algn="l">
              <a:lnSpc>
                <a:spcPct val="100000"/>
              </a:lnSpc>
              <a:spcBef>
                <a:spcPts val="0"/>
              </a:spcBef>
              <a:spcAft>
                <a:spcPts val="0"/>
              </a:spcAft>
              <a:buClr>
                <a:srgbClr val="000000"/>
              </a:buClr>
              <a:buSzPts val="1600"/>
              <a:buFont typeface="Lato"/>
              <a:buChar char="●"/>
            </a:pPr>
            <a:r>
              <a:rPr b="0" i="0" lang="en-GB" sz="1600" u="none" cap="none" strike="noStrike">
                <a:solidFill>
                  <a:srgbClr val="000000"/>
                </a:solidFill>
                <a:latin typeface="Lato"/>
                <a:ea typeface="Lato"/>
                <a:cs typeface="Lato"/>
                <a:sym typeface="Lato"/>
              </a:rPr>
              <a:t>Write a paragraph explaining why people might need to save money</a:t>
            </a:r>
            <a:endParaRPr b="0" i="0" sz="1600" u="none" cap="none" strike="noStrike">
              <a:solidFill>
                <a:srgbClr val="000000"/>
              </a:solidFill>
              <a:latin typeface="Lato"/>
              <a:ea typeface="Lato"/>
              <a:cs typeface="Lato"/>
              <a:sym typeface="Lato"/>
            </a:endParaRPr>
          </a:p>
          <a:p>
            <a:pPr indent="-330200" lvl="0" marL="457200" marR="0" rtl="0" algn="l">
              <a:lnSpc>
                <a:spcPct val="100000"/>
              </a:lnSpc>
              <a:spcBef>
                <a:spcPts val="0"/>
              </a:spcBef>
              <a:spcAft>
                <a:spcPts val="0"/>
              </a:spcAft>
              <a:buClr>
                <a:srgbClr val="000000"/>
              </a:buClr>
              <a:buSzPts val="1600"/>
              <a:buFont typeface="Lato"/>
              <a:buChar char="●"/>
            </a:pPr>
            <a:r>
              <a:rPr b="0" i="0" lang="en-GB" sz="1600" u="none" cap="none" strike="noStrike">
                <a:solidFill>
                  <a:srgbClr val="000000"/>
                </a:solidFill>
                <a:latin typeface="Lato"/>
                <a:ea typeface="Lato"/>
                <a:cs typeface="Lato"/>
                <a:sym typeface="Lato"/>
              </a:rPr>
              <a:t>Give examples of what they would save for</a:t>
            </a:r>
            <a:endParaRPr b="0" i="0" sz="1600" u="none" cap="none" strike="noStrike">
              <a:solidFill>
                <a:srgbClr val="000000"/>
              </a:solidFill>
              <a:latin typeface="Lato"/>
              <a:ea typeface="Lato"/>
              <a:cs typeface="Lato"/>
              <a:sym typeface="Lato"/>
            </a:endParaRPr>
          </a:p>
          <a:p>
            <a:pPr indent="-330200" lvl="0" marL="457200" marR="0" rtl="0" algn="l">
              <a:lnSpc>
                <a:spcPct val="100000"/>
              </a:lnSpc>
              <a:spcBef>
                <a:spcPts val="0"/>
              </a:spcBef>
              <a:spcAft>
                <a:spcPts val="0"/>
              </a:spcAft>
              <a:buClr>
                <a:srgbClr val="000000"/>
              </a:buClr>
              <a:buSzPts val="1600"/>
              <a:buFont typeface="Lato"/>
              <a:buChar char="●"/>
            </a:pPr>
            <a:r>
              <a:rPr b="0" i="0" lang="en-GB" sz="1600" u="none" cap="none" strike="noStrike">
                <a:solidFill>
                  <a:srgbClr val="000000"/>
                </a:solidFill>
                <a:latin typeface="Lato"/>
                <a:ea typeface="Lato"/>
                <a:cs typeface="Lato"/>
                <a:sym typeface="Lato"/>
              </a:rPr>
              <a:t>Describe how this might be different depending on somebody’s age, circumstances or beliefs</a:t>
            </a:r>
            <a:endParaRPr b="0" i="0" sz="1600" u="none" cap="none" strike="noStrike">
              <a:solidFill>
                <a:srgbClr val="000000"/>
              </a:solidFill>
              <a:latin typeface="Lato"/>
              <a:ea typeface="Lato"/>
              <a:cs typeface="Lato"/>
              <a:sym typeface="Lato"/>
            </a:endParaRPr>
          </a:p>
        </p:txBody>
      </p:sp>
      <p:grpSp>
        <p:nvGrpSpPr>
          <p:cNvPr id="256" name="Google Shape;256;g24f7d5e8862_0_1110"/>
          <p:cNvGrpSpPr/>
          <p:nvPr/>
        </p:nvGrpSpPr>
        <p:grpSpPr>
          <a:xfrm>
            <a:off x="2234640" y="2383102"/>
            <a:ext cx="4674726" cy="2166904"/>
            <a:chOff x="2639569" y="1287175"/>
            <a:chExt cx="6370573" cy="2927853"/>
          </a:xfrm>
        </p:grpSpPr>
        <p:sp>
          <p:nvSpPr>
            <p:cNvPr id="257" name="Google Shape;257;g24f7d5e8862_0_1110"/>
            <p:cNvSpPr/>
            <p:nvPr/>
          </p:nvSpPr>
          <p:spPr>
            <a:xfrm>
              <a:off x="7606442" y="2889499"/>
              <a:ext cx="1403700" cy="1325400"/>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g24f7d5e8862_0_1110"/>
            <p:cNvSpPr/>
            <p:nvPr/>
          </p:nvSpPr>
          <p:spPr>
            <a:xfrm>
              <a:off x="7557767" y="1290424"/>
              <a:ext cx="1403700" cy="1325400"/>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g24f7d5e8862_0_1110"/>
            <p:cNvSpPr/>
            <p:nvPr/>
          </p:nvSpPr>
          <p:spPr>
            <a:xfrm>
              <a:off x="2639575" y="2889573"/>
              <a:ext cx="1403700" cy="1325400"/>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g24f7d5e8862_0_1110"/>
            <p:cNvSpPr/>
            <p:nvPr/>
          </p:nvSpPr>
          <p:spPr>
            <a:xfrm>
              <a:off x="4295183" y="1287203"/>
              <a:ext cx="1403700" cy="1325400"/>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g24f7d5e8862_0_1110"/>
            <p:cNvSpPr/>
            <p:nvPr/>
          </p:nvSpPr>
          <p:spPr>
            <a:xfrm>
              <a:off x="2639569" y="1287175"/>
              <a:ext cx="1403700" cy="1325400"/>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62" name="Google Shape;262;g24f7d5e8862_0_1110"/>
            <p:cNvPicPr preferRelativeResize="0"/>
            <p:nvPr/>
          </p:nvPicPr>
          <p:blipFill rotWithShape="1">
            <a:blip r:embed="rId3">
              <a:alphaModFix/>
            </a:blip>
            <a:srcRect b="0" l="0" r="0" t="0"/>
            <a:stretch/>
          </p:blipFill>
          <p:spPr>
            <a:xfrm>
              <a:off x="4415451" y="1371166"/>
              <a:ext cx="1162948" cy="1157330"/>
            </a:xfrm>
            <a:prstGeom prst="rect">
              <a:avLst/>
            </a:prstGeom>
            <a:noFill/>
            <a:ln>
              <a:noFill/>
            </a:ln>
          </p:spPr>
        </p:pic>
        <p:pic>
          <p:nvPicPr>
            <p:cNvPr id="263" name="Google Shape;263;g24f7d5e8862_0_1110"/>
            <p:cNvPicPr preferRelativeResize="0"/>
            <p:nvPr/>
          </p:nvPicPr>
          <p:blipFill rotWithShape="1">
            <a:blip r:embed="rId4">
              <a:alphaModFix/>
            </a:blip>
            <a:srcRect b="0" l="0" r="0" t="0"/>
            <a:stretch/>
          </p:blipFill>
          <p:spPr>
            <a:xfrm>
              <a:off x="2759842" y="2973537"/>
              <a:ext cx="1162948" cy="1157331"/>
            </a:xfrm>
            <a:prstGeom prst="rect">
              <a:avLst/>
            </a:prstGeom>
            <a:noFill/>
            <a:ln>
              <a:noFill/>
            </a:ln>
          </p:spPr>
        </p:pic>
        <p:sp>
          <p:nvSpPr>
            <p:cNvPr id="264" name="Google Shape;264;g24f7d5e8862_0_1110"/>
            <p:cNvSpPr/>
            <p:nvPr/>
          </p:nvSpPr>
          <p:spPr>
            <a:xfrm>
              <a:off x="4295195" y="2889501"/>
              <a:ext cx="1403700" cy="1325400"/>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65" name="Google Shape;265;g24f7d5e8862_0_1110"/>
            <p:cNvPicPr preferRelativeResize="0"/>
            <p:nvPr/>
          </p:nvPicPr>
          <p:blipFill rotWithShape="1">
            <a:blip r:embed="rId5">
              <a:alphaModFix/>
            </a:blip>
            <a:srcRect b="0" l="0" r="0" t="0"/>
            <a:stretch/>
          </p:blipFill>
          <p:spPr>
            <a:xfrm>
              <a:off x="6031161" y="2930517"/>
              <a:ext cx="1222323" cy="1249977"/>
            </a:xfrm>
            <a:prstGeom prst="rect">
              <a:avLst/>
            </a:prstGeom>
            <a:noFill/>
            <a:ln>
              <a:noFill/>
            </a:ln>
          </p:spPr>
        </p:pic>
        <p:pic>
          <p:nvPicPr>
            <p:cNvPr id="266" name="Google Shape;266;g24f7d5e8862_0_1110"/>
            <p:cNvPicPr preferRelativeResize="0"/>
            <p:nvPr/>
          </p:nvPicPr>
          <p:blipFill rotWithShape="1">
            <a:blip r:embed="rId6">
              <a:alphaModFix/>
            </a:blip>
            <a:srcRect b="0" l="0" r="0" t="0"/>
            <a:stretch/>
          </p:blipFill>
          <p:spPr>
            <a:xfrm>
              <a:off x="6017073" y="1371170"/>
              <a:ext cx="1222322" cy="1249977"/>
            </a:xfrm>
            <a:prstGeom prst="rect">
              <a:avLst/>
            </a:prstGeom>
            <a:noFill/>
            <a:ln>
              <a:noFill/>
            </a:ln>
          </p:spPr>
        </p:pic>
        <p:sp>
          <p:nvSpPr>
            <p:cNvPr id="267" name="Google Shape;267;g24f7d5e8862_0_1110"/>
            <p:cNvSpPr/>
            <p:nvPr/>
          </p:nvSpPr>
          <p:spPr>
            <a:xfrm>
              <a:off x="5950822" y="2889628"/>
              <a:ext cx="1403700" cy="1325400"/>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g24f7d5e8862_0_1110"/>
            <p:cNvSpPr/>
            <p:nvPr/>
          </p:nvSpPr>
          <p:spPr>
            <a:xfrm>
              <a:off x="5926467" y="1290424"/>
              <a:ext cx="1403700" cy="1325400"/>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69" name="Google Shape;269;g24f7d5e8862_0_1110"/>
            <p:cNvPicPr preferRelativeResize="0"/>
            <p:nvPr/>
          </p:nvPicPr>
          <p:blipFill rotWithShape="1">
            <a:blip r:embed="rId7">
              <a:alphaModFix/>
            </a:blip>
            <a:srcRect b="0" l="0" r="0" t="0"/>
            <a:stretch/>
          </p:blipFill>
          <p:spPr>
            <a:xfrm>
              <a:off x="7736000" y="1426175"/>
              <a:ext cx="1047250" cy="1047250"/>
            </a:xfrm>
            <a:prstGeom prst="rect">
              <a:avLst/>
            </a:prstGeom>
            <a:noFill/>
            <a:ln>
              <a:noFill/>
            </a:ln>
          </p:spPr>
        </p:pic>
        <p:pic>
          <p:nvPicPr>
            <p:cNvPr id="270" name="Google Shape;270;g24f7d5e8862_0_1110"/>
            <p:cNvPicPr preferRelativeResize="0"/>
            <p:nvPr/>
          </p:nvPicPr>
          <p:blipFill rotWithShape="1">
            <a:blip r:embed="rId8">
              <a:alphaModFix/>
            </a:blip>
            <a:srcRect b="0" l="0" r="0" t="0"/>
            <a:stretch/>
          </p:blipFill>
          <p:spPr>
            <a:xfrm>
              <a:off x="4554475" y="3100800"/>
              <a:ext cx="965450" cy="965450"/>
            </a:xfrm>
            <a:prstGeom prst="rect">
              <a:avLst/>
            </a:prstGeom>
            <a:noFill/>
            <a:ln>
              <a:noFill/>
            </a:ln>
          </p:spPr>
        </p:pic>
      </p:grpSp>
      <p:pic>
        <p:nvPicPr>
          <p:cNvPr id="271" name="Google Shape;271;g24f7d5e8862_0_1110"/>
          <p:cNvPicPr preferRelativeResize="0"/>
          <p:nvPr/>
        </p:nvPicPr>
        <p:blipFill rotWithShape="1">
          <a:blip r:embed="rId9">
            <a:alphaModFix/>
          </a:blip>
          <a:srcRect b="0" l="0" r="0" t="0"/>
          <a:stretch/>
        </p:blipFill>
        <p:spPr>
          <a:xfrm>
            <a:off x="2340125" y="2488800"/>
            <a:ext cx="821300" cy="821275"/>
          </a:xfrm>
          <a:prstGeom prst="rect">
            <a:avLst/>
          </a:prstGeom>
          <a:noFill/>
          <a:ln>
            <a:noFill/>
          </a:ln>
        </p:spPr>
      </p:pic>
      <p:pic>
        <p:nvPicPr>
          <p:cNvPr id="272" name="Google Shape;272;g24f7d5e8862_0_1110"/>
          <p:cNvPicPr preferRelativeResize="0"/>
          <p:nvPr/>
        </p:nvPicPr>
        <p:blipFill rotWithShape="1">
          <a:blip r:embed="rId10">
            <a:alphaModFix/>
          </a:blip>
          <a:srcRect b="0" l="0" r="0" t="0"/>
          <a:stretch/>
        </p:blipFill>
        <p:spPr>
          <a:xfrm>
            <a:off x="6022396" y="3677075"/>
            <a:ext cx="775075" cy="775075"/>
          </a:xfrm>
          <a:prstGeom prst="rect">
            <a:avLst/>
          </a:prstGeom>
          <a:noFill/>
          <a:ln>
            <a:noFill/>
          </a:ln>
        </p:spPr>
      </p:pic>
      <p:sp>
        <p:nvSpPr>
          <p:cNvPr id="273" name="Google Shape;273;g24f7d5e8862_0_1110"/>
          <p:cNvSpPr txBox="1"/>
          <p:nvPr/>
        </p:nvSpPr>
        <p:spPr>
          <a:xfrm>
            <a:off x="360375" y="283000"/>
            <a:ext cx="58362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GB" sz="2900" u="none" cap="none" strike="noStrike">
                <a:solidFill>
                  <a:schemeClr val="lt1"/>
                </a:solidFill>
                <a:latin typeface="Lato"/>
                <a:ea typeface="Lato"/>
                <a:cs typeface="Lato"/>
                <a:sym typeface="Lato"/>
              </a:rPr>
              <a:t>What do people save money for?</a:t>
            </a:r>
            <a:endParaRPr b="1" i="0" sz="2900" u="none" cap="none" strike="noStrike">
              <a:solidFill>
                <a:schemeClr val="lt1"/>
              </a:solidFill>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g3f56f65204f_1_145"/>
          <p:cNvSpPr txBox="1"/>
          <p:nvPr/>
        </p:nvSpPr>
        <p:spPr>
          <a:xfrm>
            <a:off x="381000" y="238125"/>
            <a:ext cx="8382000" cy="400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rgbClr val="FFFFFF"/>
                </a:solidFill>
                <a:latin typeface="Lato Black"/>
                <a:ea typeface="Lato Black"/>
                <a:cs typeface="Lato Black"/>
                <a:sym typeface="Lato Black"/>
              </a:rPr>
              <a:t>Learning objectives and outcomes</a:t>
            </a:r>
            <a:endParaRPr b="0" i="0" sz="2600" u="none" cap="none" strike="noStrike">
              <a:solidFill>
                <a:srgbClr val="FFFFFF"/>
              </a:solidFill>
              <a:latin typeface="Lato Black"/>
              <a:ea typeface="Lato Black"/>
              <a:cs typeface="Lato Black"/>
              <a:sym typeface="Lato Black"/>
            </a:endParaRPr>
          </a:p>
        </p:txBody>
      </p:sp>
      <p:sp>
        <p:nvSpPr>
          <p:cNvPr id="279" name="Google Shape;279;g3f56f65204f_1_145"/>
          <p:cNvSpPr txBox="1"/>
          <p:nvPr/>
        </p:nvSpPr>
        <p:spPr>
          <a:xfrm>
            <a:off x="381000" y="685800"/>
            <a:ext cx="8382000" cy="476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rgbClr val="FF8022"/>
                </a:solidFill>
                <a:latin typeface="Lato"/>
                <a:ea typeface="Lato"/>
                <a:cs typeface="Lato"/>
                <a:sym typeface="Lato"/>
              </a:rPr>
              <a:t>Learning objective:</a:t>
            </a:r>
            <a:r>
              <a:rPr b="1" i="0" lang="en-GB" sz="2000" u="none" cap="none" strike="noStrike">
                <a:solidFill>
                  <a:srgbClr val="FFF2CC"/>
                </a:solidFill>
                <a:latin typeface="Lato"/>
                <a:ea typeface="Lato"/>
                <a:cs typeface="Lato"/>
                <a:sym typeface="Lato"/>
              </a:rPr>
              <a:t> To understand why and how people save money</a:t>
            </a:r>
            <a:endParaRPr b="1" i="0" sz="2000" u="none" cap="none" strike="noStrike">
              <a:solidFill>
                <a:srgbClr val="FFF2CC"/>
              </a:solidFill>
              <a:latin typeface="Lato"/>
              <a:ea typeface="Lato"/>
              <a:cs typeface="Lato"/>
              <a:sym typeface="Lato"/>
            </a:endParaRPr>
          </a:p>
        </p:txBody>
      </p:sp>
      <p:sp>
        <p:nvSpPr>
          <p:cNvPr id="280" name="Google Shape;280;g3f56f65204f_1_145"/>
          <p:cNvSpPr/>
          <p:nvPr/>
        </p:nvSpPr>
        <p:spPr>
          <a:xfrm>
            <a:off x="38100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281" name="Google Shape;281;g3f56f65204f_1_145"/>
          <p:cNvSpPr/>
          <p:nvPr/>
        </p:nvSpPr>
        <p:spPr>
          <a:xfrm>
            <a:off x="45720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g3f56f65204f_1_145"/>
          <p:cNvSpPr txBox="1"/>
          <p:nvPr/>
        </p:nvSpPr>
        <p:spPr>
          <a:xfrm>
            <a:off x="457200" y="2164180"/>
            <a:ext cx="419100" cy="4191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FF8022"/>
                </a:solidFill>
                <a:latin typeface="Lato Black"/>
                <a:ea typeface="Lato Black"/>
                <a:cs typeface="Lato Black"/>
                <a:sym typeface="Lato Black"/>
              </a:rPr>
              <a:t>1</a:t>
            </a:r>
            <a:endParaRPr b="0" i="0" sz="2400" u="none" cap="none" strike="noStrike">
              <a:solidFill>
                <a:srgbClr val="FF8022"/>
              </a:solidFill>
              <a:latin typeface="Lato Black"/>
              <a:ea typeface="Lato Black"/>
              <a:cs typeface="Lato Black"/>
              <a:sym typeface="Lato Black"/>
            </a:endParaRPr>
          </a:p>
        </p:txBody>
      </p:sp>
      <p:sp>
        <p:nvSpPr>
          <p:cNvPr id="283" name="Google Shape;283;g3f56f65204f_1_145"/>
          <p:cNvSpPr txBox="1"/>
          <p:nvPr/>
        </p:nvSpPr>
        <p:spPr>
          <a:xfrm>
            <a:off x="523875" y="2754730"/>
            <a:ext cx="2247900" cy="1238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543B3"/>
                </a:solidFill>
                <a:latin typeface="Lato Black"/>
                <a:ea typeface="Lato Black"/>
                <a:cs typeface="Lato Black"/>
                <a:sym typeface="Lato Black"/>
              </a:rPr>
              <a:t>Identify why people need to save money</a:t>
            </a:r>
            <a:endParaRPr b="0" i="0" sz="2000" u="none" cap="none" strike="noStrike">
              <a:solidFill>
                <a:srgbClr val="0543B3"/>
              </a:solidFill>
              <a:latin typeface="Lato Black"/>
              <a:ea typeface="Lato Black"/>
              <a:cs typeface="Lato Black"/>
              <a:sym typeface="Lato Black"/>
            </a:endParaRPr>
          </a:p>
        </p:txBody>
      </p:sp>
      <p:sp>
        <p:nvSpPr>
          <p:cNvPr id="284" name="Google Shape;284;g3f56f65204f_1_145"/>
          <p:cNvSpPr/>
          <p:nvPr/>
        </p:nvSpPr>
        <p:spPr>
          <a:xfrm>
            <a:off x="329565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285" name="Google Shape;285;g3f56f65204f_1_145"/>
          <p:cNvSpPr/>
          <p:nvPr/>
        </p:nvSpPr>
        <p:spPr>
          <a:xfrm>
            <a:off x="337185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g3f56f65204f_1_145"/>
          <p:cNvSpPr txBox="1"/>
          <p:nvPr/>
        </p:nvSpPr>
        <p:spPr>
          <a:xfrm>
            <a:off x="3371850" y="2164180"/>
            <a:ext cx="419100" cy="4191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FF8022"/>
                </a:solidFill>
                <a:latin typeface="Lato Black"/>
                <a:ea typeface="Lato Black"/>
                <a:cs typeface="Lato Black"/>
                <a:sym typeface="Lato Black"/>
              </a:rPr>
              <a:t>2</a:t>
            </a:r>
            <a:endParaRPr b="0" i="0" sz="2400" u="none" cap="none" strike="noStrike">
              <a:solidFill>
                <a:srgbClr val="FF8022"/>
              </a:solidFill>
              <a:latin typeface="Lato Black"/>
              <a:ea typeface="Lato Black"/>
              <a:cs typeface="Lato Black"/>
              <a:sym typeface="Lato Black"/>
            </a:endParaRPr>
          </a:p>
        </p:txBody>
      </p:sp>
      <p:sp>
        <p:nvSpPr>
          <p:cNvPr id="287" name="Google Shape;287;g3f56f65204f_1_145"/>
          <p:cNvSpPr txBox="1"/>
          <p:nvPr/>
        </p:nvSpPr>
        <p:spPr>
          <a:xfrm>
            <a:off x="3438525" y="2754730"/>
            <a:ext cx="2247900" cy="1238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543B3"/>
                </a:solidFill>
                <a:latin typeface="Lato Black"/>
                <a:ea typeface="Lato Black"/>
                <a:cs typeface="Lato Black"/>
                <a:sym typeface="Lato Black"/>
              </a:rPr>
              <a:t>Assess different ways to save</a:t>
            </a:r>
            <a:endParaRPr b="0" i="0" sz="2000" u="none" cap="none" strike="noStrike">
              <a:solidFill>
                <a:srgbClr val="0543B3"/>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543B3"/>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543B3"/>
              </a:solidFill>
              <a:latin typeface="Lato Black"/>
              <a:ea typeface="Lato Black"/>
              <a:cs typeface="Lato Black"/>
              <a:sym typeface="Lato Black"/>
            </a:endParaRPr>
          </a:p>
        </p:txBody>
      </p:sp>
      <p:grpSp>
        <p:nvGrpSpPr>
          <p:cNvPr id="288" name="Google Shape;288;g3f56f65204f_1_145"/>
          <p:cNvGrpSpPr/>
          <p:nvPr/>
        </p:nvGrpSpPr>
        <p:grpSpPr>
          <a:xfrm>
            <a:off x="6229350" y="1945105"/>
            <a:ext cx="2533800" cy="3048000"/>
            <a:chOff x="6229350" y="2095500"/>
            <a:chExt cx="2533800" cy="3048000"/>
          </a:xfrm>
        </p:grpSpPr>
        <p:sp>
          <p:nvSpPr>
            <p:cNvPr id="289" name="Google Shape;289;g3f56f65204f_1_145"/>
            <p:cNvSpPr/>
            <p:nvPr/>
          </p:nvSpPr>
          <p:spPr>
            <a:xfrm>
              <a:off x="6229350" y="2095500"/>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290" name="Google Shape;290;g3f56f65204f_1_145"/>
            <p:cNvSpPr/>
            <p:nvPr/>
          </p:nvSpPr>
          <p:spPr>
            <a:xfrm>
              <a:off x="6305550" y="2314575"/>
              <a:ext cx="419100" cy="419100"/>
            </a:xfrm>
            <a:prstGeom prst="ellipse">
              <a:avLst/>
            </a:prstGeom>
            <a:solidFill>
              <a:srgbClr val="FFEFE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291" name="Google Shape;291;g3f56f65204f_1_145"/>
            <p:cNvSpPr txBox="1"/>
            <p:nvPr/>
          </p:nvSpPr>
          <p:spPr>
            <a:xfrm>
              <a:off x="6305550" y="2314575"/>
              <a:ext cx="419100" cy="4191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FF8022"/>
                  </a:solidFill>
                  <a:latin typeface="Lato Black"/>
                  <a:ea typeface="Lato Black"/>
                  <a:cs typeface="Lato Black"/>
                  <a:sym typeface="Lato Black"/>
                </a:rPr>
                <a:t>3</a:t>
              </a:r>
              <a:endParaRPr b="0" i="0" sz="2400" u="none" cap="none" strike="noStrike">
                <a:solidFill>
                  <a:srgbClr val="FF8022"/>
                </a:solidFill>
                <a:latin typeface="Lato Black"/>
                <a:ea typeface="Lato Black"/>
                <a:cs typeface="Lato Black"/>
                <a:sym typeface="Lato Black"/>
              </a:endParaRPr>
            </a:p>
          </p:txBody>
        </p:sp>
        <p:sp>
          <p:nvSpPr>
            <p:cNvPr id="292" name="Google Shape;292;g3f56f65204f_1_145"/>
            <p:cNvSpPr txBox="1"/>
            <p:nvPr/>
          </p:nvSpPr>
          <p:spPr>
            <a:xfrm>
              <a:off x="6372225" y="2905125"/>
              <a:ext cx="2247900" cy="1238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543B3"/>
                  </a:solidFill>
                  <a:latin typeface="Lato Black"/>
                  <a:ea typeface="Lato Black"/>
                  <a:cs typeface="Lato Black"/>
                  <a:sym typeface="Lato Black"/>
                </a:rPr>
                <a:t>Create a savings plan</a:t>
              </a:r>
              <a:endParaRPr b="0" i="0" sz="2000" u="none" cap="none" strike="noStrike">
                <a:solidFill>
                  <a:srgbClr val="0543B3"/>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543B3"/>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543B3"/>
                </a:solidFill>
                <a:latin typeface="Lato Black"/>
                <a:ea typeface="Lato Black"/>
                <a:cs typeface="Lato Black"/>
                <a:sym typeface="Lato Black"/>
              </a:endParaRPr>
            </a:p>
          </p:txBody>
        </p:sp>
      </p:grpSp>
      <p:pic>
        <p:nvPicPr>
          <p:cNvPr id="293" name="Google Shape;293;g3f56f65204f_1_145" title="noun-tick-8049269.png"/>
          <p:cNvPicPr preferRelativeResize="0"/>
          <p:nvPr/>
        </p:nvPicPr>
        <p:blipFill rotWithShape="1">
          <a:blip r:embed="rId3">
            <a:alphaModFix/>
          </a:blip>
          <a:srcRect b="14632" l="0" r="0" t="0"/>
          <a:stretch/>
        </p:blipFill>
        <p:spPr>
          <a:xfrm>
            <a:off x="2325625" y="2173622"/>
            <a:ext cx="468801" cy="400201"/>
          </a:xfrm>
          <a:prstGeom prst="rect">
            <a:avLst/>
          </a:prstGeom>
          <a:noFill/>
          <a:ln>
            <a:noFill/>
          </a:ln>
        </p:spPr>
      </p:pic>
      <p:grpSp>
        <p:nvGrpSpPr>
          <p:cNvPr id="294" name="Google Shape;294;g3f56f65204f_1_145"/>
          <p:cNvGrpSpPr/>
          <p:nvPr/>
        </p:nvGrpSpPr>
        <p:grpSpPr>
          <a:xfrm>
            <a:off x="381000" y="1472693"/>
            <a:ext cx="8382000" cy="381000"/>
            <a:chOff x="381000" y="1524000"/>
            <a:chExt cx="8382000" cy="381000"/>
          </a:xfrm>
        </p:grpSpPr>
        <p:sp>
          <p:nvSpPr>
            <p:cNvPr id="295" name="Google Shape;295;g3f56f65204f_1_145"/>
            <p:cNvSpPr/>
            <p:nvPr/>
          </p:nvSpPr>
          <p:spPr>
            <a:xfrm>
              <a:off x="381000" y="1524000"/>
              <a:ext cx="8382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296" name="Google Shape;296;g3f56f65204f_1_145"/>
            <p:cNvSpPr txBox="1"/>
            <p:nvPr/>
          </p:nvSpPr>
          <p:spPr>
            <a:xfrm>
              <a:off x="381000" y="1524000"/>
              <a:ext cx="8382000" cy="381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543B3"/>
                  </a:solidFill>
                  <a:latin typeface="Lato Black"/>
                  <a:ea typeface="Lato Black"/>
                  <a:cs typeface="Lato Black"/>
                  <a:sym typeface="Lato Black"/>
                </a:rPr>
                <a:t>By the end of the session, I will be able to:</a:t>
              </a:r>
              <a:endParaRPr b="0" i="0" sz="1800" u="none" cap="none" strike="noStrike">
                <a:solidFill>
                  <a:srgbClr val="0543B3"/>
                </a:solidFill>
                <a:latin typeface="Lato Black"/>
                <a:ea typeface="Lato Black"/>
                <a:cs typeface="Lato Black"/>
                <a:sym typeface="Lato Black"/>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51FF00"/>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FFFFFF"/>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FFFFFF"/>
      </a:accent3>
      <a:accent4>
        <a:srgbClr val="FFFFFF"/>
      </a:accent4>
      <a:accent5>
        <a:srgbClr val="FFFFFF"/>
      </a:accent5>
      <a:accent6>
        <a:srgbClr val="51FF00"/>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51FF00"/>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Charlotte Jessop</dc:creator>
</cp:coreProperties>
</file>