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Lst>
  <p:sldSz cy="5143500" cx="9144000"/>
  <p:notesSz cx="6858000" cy="9144000"/>
  <p:embeddedFontLst>
    <p:embeddedFont>
      <p:font typeface="Lato"/>
      <p:regular r:id="rId39"/>
      <p:bold r:id="rId40"/>
      <p:italic r:id="rId41"/>
      <p:boldItalic r:id="rId42"/>
    </p:embeddedFont>
    <p:embeddedFont>
      <p:font typeface="Lato Light"/>
      <p:regular r:id="rId43"/>
      <p:bold r:id="rId44"/>
      <p:italic r:id="rId45"/>
      <p:boldItalic r:id="rId46"/>
    </p:embeddedFont>
    <p:embeddedFont>
      <p:font typeface="Lato Black"/>
      <p:bold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49" roundtripDataSignature="AMtx7mj/sgo36NzgTxne6z/0pMikwWSr/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Nikita Nathwani"/>
  <p:cmAuthor clrIdx="1" id="1" initials="" lastIdx="5" name="Duncan Cornis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3556CD-4AD5-4202-88CF-D862308B1F90}">
  <a:tblStyle styleId="{553556CD-4AD5-4202-88CF-D862308B1F9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LatoLight-bold.fntdata"/><Relationship Id="rId43" Type="http://schemas.openxmlformats.org/officeDocument/2006/relationships/font" Target="fonts/LatoLight-regular.fntdata"/><Relationship Id="rId46" Type="http://schemas.openxmlformats.org/officeDocument/2006/relationships/font" Target="fonts/LatoLight-boldItalic.fntdata"/><Relationship Id="rId45" Type="http://schemas.openxmlformats.org/officeDocument/2006/relationships/font" Target="fonts/LatoLigh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LatoBlack-boldItalic.fntdata"/><Relationship Id="rId47" Type="http://schemas.openxmlformats.org/officeDocument/2006/relationships/font" Target="fonts/LatoBlack-bold.fntdata"/><Relationship Id="rId49"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font" Target="fonts/Lato-regular.fntdata"/><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8-14T13:59:13.120">
    <p:pos x="78" y="1539"/>
    <p:text>Example is confusing in maths explainer as we use 100% of £100</p:text>
    <p:extLst>
      <p:ext uri="{C676402C-5697-4E1C-873F-D02D1690AC5C}">
        <p15:threadingInfo timeZoneBias="0"/>
      </p:ext>
      <p:ext uri="http://customooxmlschemas.google.com/">
        <go:slidesCustomData xmlns:go="http://customooxmlschemas.google.com/" commentPostId="AAABSz5tz7E"/>
      </p:ext>
    </p:extLst>
  </p:cm>
  <p:cm authorId="1" idx="1" dt="2024-09-30T12:57:27.633">
    <p:pos x="78" y="1539"/>
    <p:text>Hey @nikita.nathwani@ftflic.com is this ready to add to the video, and do we need to update the figures used in the slides here? thanks!</p:text>
    <p:extLst>
      <p:ext uri="{C676402C-5697-4E1C-873F-D02D1690AC5C}">
        <p15:threadingInfo timeZoneBias="0">
          <p15:parentCm authorId="0" idx="1"/>
        </p15:threadingInfo>
      </p:ext>
      <p:ext uri="http://customooxmlschemas.google.com/">
        <go:slidesCustomData xmlns:go="http://customooxmlschemas.google.com/" commentPostId="AAABWJyBlMM"/>
      </p:ext>
    </p:extLst>
  </p:cm>
  <p:cm authorId="0" idx="2" dt="2024-09-30T13:21:13.636">
    <p:pos x="78" y="1539"/>
    <p:text>Hey @duncan.cornish@ftflic.com this video isn't finished just yet. The figures do need updating though to £200.</p:text>
    <p:extLst>
      <p:ext uri="{C676402C-5697-4E1C-873F-D02D1690AC5C}">
        <p15:threadingInfo timeZoneBias="0">
          <p15:parentCm authorId="0" idx="1"/>
        </p15:threadingInfo>
      </p:ext>
      <p:ext uri="http://customooxmlschemas.google.com/">
        <go:slidesCustomData xmlns:go="http://customooxmlschemas.google.com/" commentPostId="AAABWJyBlMc"/>
      </p:ext>
    </p:extLst>
  </p:cm>
  <p:cm authorId="1" idx="2" dt="2025-05-15T10:03:42.962">
    <p:pos x="78" y="1539"/>
    <p:text>_Marked as resolved_</p:text>
    <p:extLst>
      <p:ext uri="{C676402C-5697-4E1C-873F-D02D1690AC5C}">
        <p15:threadingInfo timeZoneBias="0">
          <p15:parentCm authorId="0" idx="1"/>
        </p15:threadingInfo>
      </p:ext>
      <p:ext uri="http://customooxmlschemas.google.com/">
        <go:slidesCustomData xmlns:go="http://customooxmlschemas.google.com/" commentPostId="AAABjqF6BXs"/>
      </p:ext>
    </p:extLst>
  </p:cm>
  <p:cm authorId="0" idx="3" dt="2025-05-15T15:34:20.360">
    <p:pos x="78" y="1539"/>
    <p:text>_Re-opened_
https://youtu.be/b7JL3EpsHPs</p:text>
    <p:extLst>
      <p:ext uri="{C676402C-5697-4E1C-873F-D02D1690AC5C}">
        <p15:threadingInfo timeZoneBias="0">
          <p15:parentCm authorId="0" idx="1"/>
        </p15:threadingInfo>
      </p:ext>
      <p:ext uri="http://customooxmlschemas.google.com/">
        <go:slidesCustomData xmlns:go="http://customooxmlschemas.google.com/" commentPostId="AAABjqJd3QA"/>
      </p:ext>
    </p:extLst>
  </p:cm>
  <p:cm authorId="1" idx="3" dt="2025-08-14T13:45:17.288">
    <p:pos x="78" y="1539"/>
    <p:text>_Marked as resolved_</p:text>
    <p:extLst>
      <p:ext uri="{C676402C-5697-4E1C-873F-D02D1690AC5C}">
        <p15:threadingInfo timeZoneBias="0">
          <p15:parentCm authorId="0" idx="1"/>
        </p15:threadingInfo>
      </p:ext>
      <p:ext uri="http://customooxmlschemas.google.com/">
        <go:slidesCustomData xmlns:go="http://customooxmlschemas.google.com/" commentPostId="AAABpUmlQX0"/>
      </p:ext>
    </p:extLst>
  </p:cm>
  <p:cm authorId="1" idx="4" dt="2025-08-14T13:48:54.288">
    <p:pos x="78" y="1539"/>
    <p:text>_Re-opened_</p:text>
    <p:extLst>
      <p:ext uri="{C676402C-5697-4E1C-873F-D02D1690AC5C}">
        <p15:threadingInfo timeZoneBias="0">
          <p15:parentCm authorId="0" idx="1"/>
        </p15:threadingInfo>
      </p:ext>
      <p:ext uri="http://customooxmlschemas.google.com/">
        <go:slidesCustomData xmlns:go="http://customooxmlschemas.google.com/" commentPostId="AAABpUmlQX4"/>
      </p:ext>
    </p:extLst>
  </p:cm>
  <p:cm authorId="1" idx="5" dt="2025-08-14T13:50:06.042">
    <p:pos x="78" y="1539"/>
    <p:text>Hey Niki can you remember why you reopened this sorry? I think the slide deck example mirrors the first video (before the practice question)</p:text>
    <p:extLst>
      <p:ext uri="{C676402C-5697-4E1C-873F-D02D1690AC5C}">
        <p15:threadingInfo timeZoneBias="0">
          <p15:parentCm authorId="0" idx="1"/>
        </p15:threadingInfo>
      </p:ext>
      <p:ext uri="http://customooxmlschemas.google.com/">
        <go:slidesCustomData xmlns:go="http://customooxmlschemas.google.com/" commentPostId="AAABpUurV_c"/>
      </p:ext>
    </p:extLst>
  </p:cm>
  <p:cm authorId="0" idx="4" dt="2025-08-14T13:59:13.120">
    <p:pos x="78" y="1539"/>
    <p:text>It does, I gave you the updated video link</p:text>
    <p:extLst>
      <p:ext uri="{C676402C-5697-4E1C-873F-D02D1690AC5C}">
        <p15:threadingInfo timeZoneBias="0">
          <p15:parentCm authorId="0" idx="1"/>
        </p15:threadingInfo>
      </p:ext>
      <p:ext uri="http://customooxmlschemas.google.com/">
        <go:slidesCustomData xmlns:go="http://customooxmlschemas.google.com/" commentPostId="AAABpUurV_k"/>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nchestereveningnews.co.uk/sport/boxing/tyson-fury-takes-wife-paris-28821237"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edPzh71RIQ"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edPzh71RIQ" TargetMode="External"/><Relationship Id="rId3" Type="http://schemas.openxmlformats.org/officeDocument/2006/relationships/hyperlink" Target="https://www.youtube.com/watch?v=vIPhIi9KzAQ" TargetMode="External"/><Relationship Id="rId4" Type="http://schemas.openxmlformats.org/officeDocument/2006/relationships/hyperlink" Target="https://www.youtube.com/watch?v=djBJmRH9lDo"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8edPzh71RIQ" TargetMode="External"/><Relationship Id="rId3" Type="http://schemas.openxmlformats.org/officeDocument/2006/relationships/hyperlink" Target="https://www.youtube.com/watch?v=vIPhIi9KzAQ" TargetMode="External"/><Relationship Id="rId4" Type="http://schemas.openxmlformats.org/officeDocument/2006/relationships/hyperlink" Target="https://www.youtube.com/watch?v=djBJmRH9lDo"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4f7d5e8862_0_5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24f7d5e8862_0_58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4f7d5e8862_0_6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g24f7d5e8862_0_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Possible answers: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Swap with friends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Purchasing on Vinted, eBay, Gumtree, although be aware of scams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Leave something in your online basket as may then be emailed a discount code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Use buy one get one free offers with a friend and halve the price</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Buy in bulk when things are on offer</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Char char="●"/>
            </a:pPr>
            <a:r>
              <a:rPr lang="en-GB">
                <a:latin typeface="Lato"/>
                <a:ea typeface="Lato"/>
                <a:cs typeface="Lato"/>
                <a:sym typeface="Lato"/>
              </a:rPr>
              <a:t>Look to sell clothes/items no longer need</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Spend les</a:t>
            </a:r>
            <a:r>
              <a:rPr lang="en-GB">
                <a:solidFill>
                  <a:schemeClr val="dk1"/>
                </a:solidFill>
                <a:latin typeface="Lato"/>
                <a:ea typeface="Lato"/>
                <a:cs typeface="Lato"/>
                <a:sym typeface="Lato"/>
              </a:rPr>
              <a:t>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Look for cashback offers - the concept may need explaining</a:t>
            </a:r>
            <a:endParaRPr>
              <a:solidFill>
                <a:schemeClr val="dk1"/>
              </a:solidFill>
              <a:latin typeface="Lato"/>
              <a:ea typeface="Lato"/>
              <a:cs typeface="Lato"/>
              <a:sym typeface="Lato"/>
            </a:endParaRPr>
          </a:p>
          <a:p>
            <a:pPr indent="0" lvl="0" marL="457200" rtl="0" algn="l">
              <a:lnSpc>
                <a:spcPct val="100000"/>
              </a:lnSpc>
              <a:spcBef>
                <a:spcPts val="0"/>
              </a:spcBef>
              <a:spcAft>
                <a:spcPts val="0"/>
              </a:spcAft>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Discussion:</a:t>
            </a:r>
            <a:endParaRPr b="1">
              <a:solidFill>
                <a:schemeClr val="dk1"/>
              </a:solidFill>
              <a:latin typeface="Lato"/>
              <a:ea typeface="Lato"/>
              <a:cs typeface="Lato"/>
              <a:sym typeface="Lato"/>
            </a:endParaRPr>
          </a:p>
          <a:p>
            <a:pPr indent="0" lvl="0" marL="0" marR="35560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Do discount codes / buy one get one free encourage unnecessary purchases?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Develop discussion on delayed gratification - why might it be useful to wait before making a purchase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Original article: </a:t>
            </a:r>
            <a:r>
              <a:rPr lang="en-GB" u="sng">
                <a:solidFill>
                  <a:schemeClr val="hlink"/>
                </a:solidFill>
                <a:latin typeface="Lato"/>
                <a:ea typeface="Lato"/>
                <a:cs typeface="Lato"/>
                <a:sym typeface="Lato"/>
                <a:hlinkClick r:id="rId2"/>
              </a:rPr>
              <a:t>https://www.manchestereveningnews.co.uk/sport/boxing/tyson-fury-takes-wife-paris-28821237</a:t>
            </a:r>
            <a:endParaRPr>
              <a:solidFill>
                <a:schemeClr val="dk1"/>
              </a:solidFill>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4f7d5e8862_0_7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24f7d5e8862_0_7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Possible answers: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a:t>
            </a:r>
            <a:r>
              <a:rPr lang="en-GB">
                <a:latin typeface="Lato"/>
                <a:ea typeface="Lato"/>
                <a:cs typeface="Lato"/>
                <a:sym typeface="Lato"/>
              </a:rPr>
              <a:t>Set a savings budget and put money aside each week or month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Put cash into a money box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Open a savings account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4f7d5e8862_0_7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24f7d5e8862_0_7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01600" rtl="0" algn="l">
              <a:lnSpc>
                <a:spcPct val="115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Banks accept money (deposits) from customers and they also make loans (lend money) to customers. </a:t>
            </a:r>
            <a:endParaRPr>
              <a:solidFill>
                <a:schemeClr val="dk1"/>
              </a:solidFill>
              <a:latin typeface="Lato"/>
              <a:ea typeface="Lato"/>
              <a:cs typeface="Lato"/>
              <a:sym typeface="Lato"/>
            </a:endParaRPr>
          </a:p>
          <a:p>
            <a:pPr indent="0" lvl="0" marL="101600" rtl="0" algn="l">
              <a:lnSpc>
                <a:spcPct val="115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They pay interest on deposits and charge interest loans. That helps them make a profit.</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f7d5e8862_0_7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g24f7d5e8862_0_7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4f7d5e8862_0_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g24f7d5e8862_0_7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Adaptive teaching: This example uses simple interest for calculations. For HAPs, compound interest can be introduced.</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extLst>
                  <a:ext uri="http://customooxmlschemas.google.com/">
                    <go:slidesCustomData xmlns:go="http://customooxmlschemas.google.com/" textRoundtripDataId="1"/>
                  </a:ext>
                </a:extLst>
              </a:rPr>
              <a:t>Compound interest: Instead of finding 2% on the deposit (amount paid in) of £100 each month, we can find 2% on the amount paid in PLUS the extra interest made on the Year before. E.g. in the SECOND YEAR. we find 2% on the amount earned in the FIRST YEAR which is £102. We do 2% on £102 (instead of 2% on £100). 2% on £102 is £102 x 0.02 = £2.04 (bigger than £2). So at the end of Year 2 there will be £102 + £2.04 = £104.04, instead of £104.</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Example 2: Instead of finding 5% on the deposit (amount paid in) of £100 each month, we can find 5% on the amount paid in PLUS the extra interest made on the Year before. E.g. in the SECOND YEAR. we find 5% on the amount earned in the FIRST YEAR which is £105. We do 5% on £105 (instead of 5% on £100). 5% on £105 is £105 x 0.05 = £5.25 (bigger than £5). So at the end of Year 2 there will be £105 + £5.25 = £110.25, instead of £110.</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Over time compound interest means money in the bank will grow faster than simple interest: watch the video to learn more: </a:t>
            </a:r>
            <a:r>
              <a:rPr lang="en-GB" u="sng">
                <a:solidFill>
                  <a:schemeClr val="hlink"/>
                </a:solidFill>
                <a:latin typeface="Lato"/>
                <a:ea typeface="Lato"/>
                <a:cs typeface="Lato"/>
                <a:sym typeface="Lato"/>
                <a:hlinkClick r:id="rId2"/>
              </a:rPr>
              <a:t>How Does Savings Account Interest Work?</a:t>
            </a:r>
            <a:r>
              <a:rPr lang="en-GB">
                <a:solidFill>
                  <a:schemeClr val="dk1"/>
                </a:solidFill>
                <a:latin typeface="Lato"/>
                <a:ea typeface="Lato"/>
                <a:cs typeface="Lato"/>
                <a:sym typeface="Lato"/>
              </a:rPr>
              <a:t> (please note the video has an American context)</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4f7d5e8862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4f7d5e8862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f7d5e8862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24f7d5e8862_0_7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Adaptive teaching: This example uses simple interest for calculations. For HAPs, compound interest can be introduced.</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extLst>
                  <a:ext uri="http://customooxmlschemas.google.com/">
                    <go:slidesCustomData xmlns:go="http://customooxmlschemas.google.com/" textRoundtripDataId="2"/>
                  </a:ext>
                </a:extLst>
              </a:rPr>
              <a:t>Compound interest: Instead of finding 2% on the deposit (amount paid in) of £100 each month, we can find 2% on the amount paid in PLUS the extra interest made on the Year before. E.g. in the SECOND YEAR. we find 2% on the amount earned in the FIRST YEAR which is £102. We do 2% on £102 (instead of 2% on £100). 2% on £102 is £102 x 0.02 = £2.04 (bigger than £2). So at the end of Year 2 there will be £102 + £2.04 = £104.04, instead of £104.</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Example 2: Instead of finding 5% on the deposit (amount paid in) of £100 each month, we can find 5% on the amount paid in PLUS the extra interest made on the Year before. E.g. in the SECOND YEAR. we find 5% on the amount earned in the FIRST YEAR which is £105. We do 5% on £105 (instead of 5% on £100). 5% on £105 is £105 x 0.05 = £5.25 (bigger than £5). So at the end of Year 2 there will be £105 + £5.25 = £110.25, instead of £110.</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Over time compound interest means money in the bank will grow faster than simple interest: watch the video to learn more: </a:t>
            </a:r>
            <a:r>
              <a:rPr lang="en-GB" u="sng">
                <a:solidFill>
                  <a:schemeClr val="hlink"/>
                </a:solidFill>
                <a:latin typeface="Lato"/>
                <a:ea typeface="Lato"/>
                <a:cs typeface="Lato"/>
                <a:sym typeface="Lato"/>
                <a:hlinkClick r:id="rId2"/>
              </a:rPr>
              <a:t>https://www.youtube.com/watch?v=8edPzh71RIQ</a:t>
            </a:r>
            <a:r>
              <a:rPr lang="en-GB">
                <a:solidFill>
                  <a:schemeClr val="dk1"/>
                </a:solidFill>
                <a:latin typeface="Lato"/>
                <a:ea typeface="Lato"/>
                <a:cs typeface="Lato"/>
                <a:sym typeface="Lato"/>
              </a:rPr>
              <a:t> (please note the video has an American context and FLIC will be making a video for the UK context)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https://www.youtube.com/watch?v=vIPhIi9KzAQ</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4"/>
              </a:rPr>
              <a:t>https://www.youtube.com/watch?v=djBJmRH9lDo</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f1946b8817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2f1946b8817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explanation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Adaptive teaching: This example uses simple interest for calculations. For HAPs, compound interest can be introduced.</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extLst>
                  <a:ext uri="http://customooxmlschemas.google.com/">
                    <go:slidesCustomData xmlns:go="http://customooxmlschemas.google.com/" textRoundtripDataId="8"/>
                  </a:ext>
                </a:extLst>
              </a:rPr>
              <a:t>Compound interest: Instead of finding 2% on the deposit (amount paid in) of £100 each month, we can find 2% on the amount paid in PLUS the extra interest made on the Year before. E.g. in the SECOND YEAR. we find 2% on the amount earned in the FIRST YEAR which is £102. We do 2% on £102 (instead of 2% on £100). 2% on £102 is £102 x 0.02 = £2.04 (bigger than £2). So at the end of Year 2 there will be £102 + £2.04 = £104.04, instead of £104.</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Example 2: Instead of finding 5% on the deposit (amount paid in) of £100 each month, we can find 5% on the amount paid in PLUS the extra interest made on the Year before. E.g. in the SECOND YEAR. we find 5% on the amount earned in the FIRST YEAR which is £105. We do 5% on £105 (instead of 5% on £100). 5% on £105 is £105 x 0.05 = £5.25 (bigger than £5). So at the end of Year 2 there will be £105 + £5.25 = £110.25, instead of £110.</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Over time compound interest means money in the bank will grow faster than simple interest: watch the video to learn more: </a:t>
            </a:r>
            <a:r>
              <a:rPr lang="en-GB" u="sng">
                <a:solidFill>
                  <a:schemeClr val="hlink"/>
                </a:solidFill>
                <a:latin typeface="Lato"/>
                <a:ea typeface="Lato"/>
                <a:cs typeface="Lato"/>
                <a:sym typeface="Lato"/>
                <a:hlinkClick r:id="rId2"/>
              </a:rPr>
              <a:t>https://www.youtube.com/watch?v=8edPzh71RIQ</a:t>
            </a:r>
            <a:r>
              <a:rPr lang="en-GB">
                <a:solidFill>
                  <a:schemeClr val="dk1"/>
                </a:solidFill>
                <a:latin typeface="Lato"/>
                <a:ea typeface="Lato"/>
                <a:cs typeface="Lato"/>
                <a:sym typeface="Lato"/>
              </a:rPr>
              <a:t> (please note the video has an American context and FLIC will be making a video for the UK context)</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3"/>
              </a:rPr>
              <a:t>https://www.youtube.com/watch?v=vIPhIi9KzAQ</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u="sng">
                <a:solidFill>
                  <a:schemeClr val="hlink"/>
                </a:solidFill>
                <a:latin typeface="Lato"/>
                <a:ea typeface="Lato"/>
                <a:cs typeface="Lato"/>
                <a:sym typeface="Lato"/>
                <a:hlinkClick r:id="rId4"/>
              </a:rPr>
              <a:t>https://www.youtube.com/watch?v=djBJmRH9lDo</a:t>
            </a:r>
            <a:r>
              <a:rPr lang="en-GB">
                <a:latin typeface="Lato"/>
                <a:ea typeface="Lato"/>
                <a:cs typeface="Lato"/>
                <a:sym typeface="Lato"/>
              </a:rPr>
              <a:t> </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f7d5e8862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4f7d5e8862_0_7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75d22905f4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75d22905f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575e96a1fb_0_2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 name="Google Shape;56;g1575e96a1fb_0_2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75d22905f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75d22905f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24f7d5e8862_0_7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g24f7d5e8862_0_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4f7d5e8862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24f7d5e8862_0_7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f7d5e8862_0_7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g24f7d5e8862_0_7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4f7d5e8862_0_8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 name="Google Shape;331;g24f7d5e8862_0_8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latin typeface="Lato"/>
              <a:ea typeface="Lato"/>
              <a:cs typeface="Lato"/>
              <a:sym typeface="La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4f7d5e8862_0_8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24f7d5e8862_0_8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4f7d5e8862_0_8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24f7d5e8862_0_8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4f7d5e8862_0_8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24f7d5e8862_0_8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60d7af201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60d7af201a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4f7d5e8862_0_8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24f7d5e8862_0_8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4f7d5e8862_0_5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g24f7d5e8862_0_5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2fae0e737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g2fae0e737e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575e96a1fb_0_3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1575e96a1fb_0_3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4f7d5e8862_0_5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4f7d5e8862_0_5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4f7d5e8862_0_6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g24f7d5e8862_0_6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4f7d5e8862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g24f7d5e8862_0_6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4f7d5e8862_0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4f7d5e8862_0_6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Possible answers and reasons: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a:t>
            </a:r>
            <a:r>
              <a:rPr lang="en-GB">
                <a:latin typeface="Lato"/>
                <a:ea typeface="Lato"/>
                <a:cs typeface="Lato"/>
                <a:sym typeface="Lato"/>
              </a:rPr>
              <a:t>Paying unexpected bills or for emergencies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Planning special events (e.g. a wedding)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Planning to purchase big items (e.g. car, house, holiday, etc.)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Reducing the need to borrow money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Saving up for retirement when you’re not working anymore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 It feels good to save, and can reduce stress and anxiety around money</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Extended questioning: consider a range of perspectives i.e. differences depending on age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Which items are more important?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Which items need a short term savings plan or a longer term saving plan?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 Which items could you delay buying for a while? Are there any benefits of delaying buying these items?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Challenge question: what is the difference between having a budget and saving?</a:t>
            </a:r>
            <a:endParaRPr>
              <a:solidFill>
                <a:schemeClr val="dk1"/>
              </a:solidFill>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4f7d5e8862_0_1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24f7d5e8862_0_1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4f7d5e8862_0_6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24f7d5e8862_0_6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0544b212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0544b212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0544b212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0544b212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0544b212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5" name="Shape 35"/>
        <p:cNvGrpSpPr/>
        <p:nvPr/>
      </p:nvGrpSpPr>
      <p:grpSpPr>
        <a:xfrm>
          <a:off x="0" y="0"/>
          <a:ext cx="0" cy="0"/>
          <a:chOff x="0" y="0"/>
          <a:chExt cx="0" cy="0"/>
        </a:xfrm>
      </p:grpSpPr>
      <p:pic>
        <p:nvPicPr>
          <p:cNvPr id="36" name="Google Shape;36;g2fe0544b212_0_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7" name="Google Shape;37;g2fe0544b212_0_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8" name="Shape 38"/>
        <p:cNvGrpSpPr/>
        <p:nvPr/>
      </p:nvGrpSpPr>
      <p:grpSpPr>
        <a:xfrm>
          <a:off x="0" y="0"/>
          <a:ext cx="0" cy="0"/>
          <a:chOff x="0" y="0"/>
          <a:chExt cx="0" cy="0"/>
        </a:xfrm>
      </p:grpSpPr>
      <p:pic>
        <p:nvPicPr>
          <p:cNvPr id="39" name="Google Shape;39;g2fe0544b212_0_33"/>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0" name="Shape 4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1" name="Shape 41"/>
        <p:cNvGrpSpPr/>
        <p:nvPr/>
      </p:nvGrpSpPr>
      <p:grpSpPr>
        <a:xfrm>
          <a:off x="0" y="0"/>
          <a:ext cx="0" cy="0"/>
          <a:chOff x="0" y="0"/>
          <a:chExt cx="0" cy="0"/>
        </a:xfrm>
      </p:grpSpPr>
      <p:sp>
        <p:nvSpPr>
          <p:cNvPr id="42" name="Google Shape;42;g2fe0544b212_0_3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 name="Google Shape;43;g2fe0544b212_0_36"/>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4" name="Shape 44"/>
        <p:cNvGrpSpPr/>
        <p:nvPr/>
      </p:nvGrpSpPr>
      <p:grpSpPr>
        <a:xfrm>
          <a:off x="0" y="0"/>
          <a:ext cx="0" cy="0"/>
          <a:chOff x="0" y="0"/>
          <a:chExt cx="0" cy="0"/>
        </a:xfrm>
      </p:grpSpPr>
      <p:sp>
        <p:nvSpPr>
          <p:cNvPr id="45" name="Google Shape;45;g2fe0544b212_0_39"/>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6" name="Shape 46"/>
        <p:cNvGrpSpPr/>
        <p:nvPr/>
      </p:nvGrpSpPr>
      <p:grpSpPr>
        <a:xfrm>
          <a:off x="0" y="0"/>
          <a:ext cx="0" cy="0"/>
          <a:chOff x="0" y="0"/>
          <a:chExt cx="0" cy="0"/>
        </a:xfrm>
      </p:grpSpPr>
      <p:pic>
        <p:nvPicPr>
          <p:cNvPr id="47" name="Google Shape;47;g2fe0544b212_0_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0544b212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0544b212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0544b212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0544b212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0544b212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0544b212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0544b212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0544b212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0544b212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0544b212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0544b212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0544b212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0544b212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7.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comments" Target="../comments/comment1.xml"/><Relationship Id="rId4" Type="http://schemas.openxmlformats.org/officeDocument/2006/relationships/hyperlink" Target="https://youtu.be/b7JL3EpsHPs" TargetMode="External"/><Relationship Id="rId5" Type="http://schemas.openxmlformats.org/officeDocument/2006/relationships/image" Target="../media/image39.png"/><Relationship Id="rId6"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hyperlink" Target="http://www.youtube.com/watch?v=GK18EEkfDEA" TargetMode="External"/><Relationship Id="rId5" Type="http://schemas.openxmlformats.org/officeDocument/2006/relationships/image" Target="../media/image3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45.png"/><Relationship Id="rId5" Type="http://schemas.openxmlformats.org/officeDocument/2006/relationships/image" Target="../media/image50.png"/><Relationship Id="rId6"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51.png"/><Relationship Id="rId5"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49.png"/><Relationship Id="rId4" Type="http://schemas.openxmlformats.org/officeDocument/2006/relationships/image" Target="../media/image35.png"/><Relationship Id="rId5" Type="http://schemas.openxmlformats.org/officeDocument/2006/relationships/hyperlink" Target="https://www.moneyhelper.org.uk/en/savings/types-of-savings/how-to-set-a-savings-goa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1" Type="http://schemas.openxmlformats.org/officeDocument/2006/relationships/hyperlink" Target="https://www.childline.org.uk/#:~:text=Contacting%20Childline,we're%20here%20for%20you." TargetMode="External"/><Relationship Id="rId10" Type="http://schemas.openxmlformats.org/officeDocument/2006/relationships/hyperlink" Target="https://www.childline.org.uk/#:~:text=Contacting%20Childline,we're%20here%20for%20you." TargetMode="External"/><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citizensadvice.org.uk/debt-and-money/" TargetMode="External"/><Relationship Id="rId4" Type="http://schemas.openxmlformats.org/officeDocument/2006/relationships/image" Target="../media/image55.png"/><Relationship Id="rId9" Type="http://schemas.openxmlformats.org/officeDocument/2006/relationships/image" Target="../media/image54.png"/><Relationship Id="rId5" Type="http://schemas.openxmlformats.org/officeDocument/2006/relationships/image" Target="../media/image53.png"/><Relationship Id="rId6" Type="http://schemas.openxmlformats.org/officeDocument/2006/relationships/hyperlink" Target="https://www.nationaldebtline.org/" TargetMode="External"/><Relationship Id="rId7" Type="http://schemas.openxmlformats.org/officeDocument/2006/relationships/hyperlink" Target="https://www.nationaldebtline.org/" TargetMode="External"/><Relationship Id="rId8" Type="http://schemas.openxmlformats.org/officeDocument/2006/relationships/hyperlink" Target="http://www.moneyadvicetrust.org/Pages/default.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resources.ftflic.com/" TargetMode="External"/><Relationship Id="rId4" Type="http://schemas.openxmlformats.org/officeDocument/2006/relationships/hyperlink" Target="https://www.money.co.uk/savings-accounts/what-is-the-best-way-to-save-for-your-child" TargetMode="External"/><Relationship Id="rId5" Type="http://schemas.openxmlformats.org/officeDocument/2006/relationships/hyperlink" Target="https://www.unbiased.co.uk/discover/personal-finance/savings-investing/saving-for-children" TargetMode="External"/><Relationship Id="rId6" Type="http://schemas.openxmlformats.org/officeDocument/2006/relationships/hyperlink" Target="https://www.ft.com/content/e0f8f23e-36ac-4b8e-877b-5bd1ec26fca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0"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32.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14.png"/></Relationships>
</file>

<file path=ppt/slides/_rels/slide8.xml.rels><?xml version="1.0" encoding="UTF-8" standalone="yes"?><Relationships xmlns="http://schemas.openxmlformats.org/package/2006/relationships"><Relationship Id="rId10"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6.png"/><Relationship Id="rId7" Type="http://schemas.openxmlformats.org/officeDocument/2006/relationships/image" Target="../media/image10.png"/><Relationship Id="rId8"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1" name="Shape 51"/>
        <p:cNvGrpSpPr/>
        <p:nvPr/>
      </p:nvGrpSpPr>
      <p:grpSpPr>
        <a:xfrm>
          <a:off x="0" y="0"/>
          <a:ext cx="0" cy="0"/>
          <a:chOff x="0" y="0"/>
          <a:chExt cx="0" cy="0"/>
        </a:xfrm>
      </p:grpSpPr>
      <p:sp>
        <p:nvSpPr>
          <p:cNvPr id="52" name="Google Shape;52;g24f7d5e8862_0_581"/>
          <p:cNvSpPr txBox="1"/>
          <p:nvPr>
            <p:ph type="ctrTitle"/>
          </p:nvPr>
        </p:nvSpPr>
        <p:spPr>
          <a:xfrm>
            <a:off x="360375" y="1253100"/>
            <a:ext cx="66813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make in</a:t>
            </a:r>
            <a:r>
              <a:rPr b="1" i="0" lang="en-GB" sz="4800" u="none" cap="none" strike="noStrike">
                <a:solidFill>
                  <a:schemeClr val="lt1"/>
                </a:solidFill>
                <a:latin typeface="Lato Black"/>
                <a:ea typeface="Lato Black"/>
                <a:cs typeface="Lato Black"/>
                <a:sym typeface="Lato Black"/>
              </a:rPr>
              <a:t>formed financial decisions</a:t>
            </a:r>
            <a:endParaRPr b="1" i="0" sz="4800" u="none" cap="none" strike="noStrike">
              <a:solidFill>
                <a:schemeClr val="lt1"/>
              </a:solidFill>
              <a:latin typeface="Lato Black"/>
              <a:ea typeface="Lato Black"/>
              <a:cs typeface="Lato Black"/>
              <a:sym typeface="Lato Black"/>
            </a:endParaRPr>
          </a:p>
        </p:txBody>
      </p:sp>
      <p:sp>
        <p:nvSpPr>
          <p:cNvPr id="53" name="Google Shape;53;g24f7d5e8862_0_58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a:t>
            </a:r>
            <a:r>
              <a:rPr b="1" lang="en-GB" sz="1000">
                <a:solidFill>
                  <a:schemeClr val="accent2"/>
                </a:solidFill>
              </a:rPr>
              <a:t>Key Stage Three</a:t>
            </a:r>
            <a:r>
              <a:rPr b="1" i="0" lang="en-GB" sz="1000" u="none" cap="none" strike="noStrike">
                <a:solidFill>
                  <a:schemeClr val="accent2"/>
                </a:solidFill>
                <a:latin typeface="Arial"/>
                <a:ea typeface="Arial"/>
                <a:cs typeface="Arial"/>
                <a:sym typeface="Arial"/>
              </a:rPr>
              <a:t> (recommended for Year 7 or 8)</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4f7d5e8862_0_659"/>
          <p:cNvSpPr/>
          <p:nvPr/>
        </p:nvSpPr>
        <p:spPr>
          <a:xfrm>
            <a:off x="2012073" y="2484136"/>
            <a:ext cx="840900" cy="827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9" name="Google Shape;149;g24f7d5e8862_0_659"/>
          <p:cNvSpPr txBox="1"/>
          <p:nvPr/>
        </p:nvSpPr>
        <p:spPr>
          <a:xfrm>
            <a:off x="2135233" y="2605354"/>
            <a:ext cx="594600" cy="5853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000000"/>
              </a:buClr>
              <a:buSzPts val="1400"/>
              <a:buFont typeface="Arial"/>
              <a:buNone/>
            </a:pPr>
            <a:r>
              <a:rPr b="1" i="0" lang="en-GB" sz="1400" u="none" cap="none" strike="noStrike">
                <a:solidFill>
                  <a:schemeClr val="lt1"/>
                </a:solidFill>
                <a:latin typeface="Lato Black"/>
                <a:ea typeface="Lato Black"/>
                <a:cs typeface="Lato Black"/>
                <a:sym typeface="Lato Black"/>
              </a:rPr>
              <a:t>Saving when buying</a:t>
            </a:r>
            <a:endParaRPr b="1" i="0" sz="1400" u="none" cap="none" strike="noStrike">
              <a:solidFill>
                <a:schemeClr val="lt1"/>
              </a:solidFill>
              <a:latin typeface="Lato Black"/>
              <a:ea typeface="Lato Black"/>
              <a:cs typeface="Lato Black"/>
              <a:sym typeface="Lato Black"/>
            </a:endParaRPr>
          </a:p>
        </p:txBody>
      </p:sp>
      <p:sp>
        <p:nvSpPr>
          <p:cNvPr id="150" name="Google Shape;150;g24f7d5e8862_0_659"/>
          <p:cNvSpPr/>
          <p:nvPr/>
        </p:nvSpPr>
        <p:spPr>
          <a:xfrm rot="-5400000">
            <a:off x="2246142" y="2005918"/>
            <a:ext cx="372900" cy="2739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1" name="Google Shape;151;g24f7d5e8862_0_659"/>
          <p:cNvSpPr txBox="1"/>
          <p:nvPr/>
        </p:nvSpPr>
        <p:spPr>
          <a:xfrm rot="-5400000">
            <a:off x="2286511" y="2101017"/>
            <a:ext cx="292200" cy="164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52" name="Google Shape;152;g24f7d5e8862_0_659"/>
          <p:cNvSpPr/>
          <p:nvPr/>
        </p:nvSpPr>
        <p:spPr>
          <a:xfrm>
            <a:off x="1911549" y="754809"/>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3" name="Google Shape;153;g24f7d5e8862_0_659"/>
          <p:cNvSpPr txBox="1"/>
          <p:nvPr/>
        </p:nvSpPr>
        <p:spPr>
          <a:xfrm>
            <a:off x="1924551" y="929813"/>
            <a:ext cx="1016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Use price comparison sites</a:t>
            </a:r>
            <a:endParaRPr b="0" i="0" sz="1400" u="none" cap="none" strike="noStrike">
              <a:solidFill>
                <a:schemeClr val="lt1"/>
              </a:solidFill>
              <a:latin typeface="Lato Black"/>
              <a:ea typeface="Lato Black"/>
              <a:cs typeface="Lato Black"/>
              <a:sym typeface="Lato Black"/>
            </a:endParaRPr>
          </a:p>
        </p:txBody>
      </p:sp>
      <p:sp>
        <p:nvSpPr>
          <p:cNvPr id="154" name="Google Shape;154;g24f7d5e8862_0_659"/>
          <p:cNvSpPr/>
          <p:nvPr/>
        </p:nvSpPr>
        <p:spPr>
          <a:xfrm rot="-2672840">
            <a:off x="2787077" y="2228192"/>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5" name="Google Shape;155;g24f7d5e8862_0_659"/>
          <p:cNvSpPr txBox="1"/>
          <p:nvPr/>
        </p:nvSpPr>
        <p:spPr>
          <a:xfrm rot="-2672776">
            <a:off x="2798768" y="2311028"/>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56" name="Google Shape;156;g24f7d5e8862_0_659"/>
          <p:cNvSpPr/>
          <p:nvPr/>
        </p:nvSpPr>
        <p:spPr>
          <a:xfrm>
            <a:off x="3082873" y="1232338"/>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7" name="Google Shape;157;g24f7d5e8862_0_659"/>
          <p:cNvSpPr txBox="1"/>
          <p:nvPr/>
        </p:nvSpPr>
        <p:spPr>
          <a:xfrm>
            <a:off x="3235475" y="1382525"/>
            <a:ext cx="784500" cy="725100"/>
          </a:xfrm>
          <a:prstGeom prst="rect">
            <a:avLst/>
          </a:prstGeom>
          <a:noFill/>
          <a:ln>
            <a:noFill/>
          </a:ln>
        </p:spPr>
        <p:txBody>
          <a:bodyPr anchorCtr="0" anchor="ctr" bIns="8875" lIns="8875" spcFirstLastPara="1" rIns="8875" wrap="square" tIns="8875">
            <a:noAutofit/>
          </a:bodyPr>
          <a:lstStyle/>
          <a:p>
            <a:pPr indent="0" lvl="0" marL="0" rtl="0" algn="ctr">
              <a:spcBef>
                <a:spcPts val="0"/>
              </a:spcBef>
              <a:spcAft>
                <a:spcPts val="0"/>
              </a:spcAft>
              <a:buNone/>
            </a:pPr>
            <a:r>
              <a:rPr lang="en-GB">
                <a:solidFill>
                  <a:schemeClr val="lt1"/>
                </a:solidFill>
                <a:latin typeface="Lato Black"/>
                <a:ea typeface="Lato Black"/>
                <a:cs typeface="Lato Black"/>
                <a:sym typeface="Lato Black"/>
              </a:rPr>
              <a:t>Shop around for best deals </a:t>
            </a:r>
            <a:endParaRPr i="0" u="none" cap="none" strike="noStrike">
              <a:solidFill>
                <a:schemeClr val="lt1"/>
              </a:solidFill>
              <a:latin typeface="Lato Black"/>
              <a:ea typeface="Lato Black"/>
              <a:cs typeface="Lato Black"/>
              <a:sym typeface="Lato Black"/>
            </a:endParaRPr>
          </a:p>
        </p:txBody>
      </p:sp>
      <p:sp>
        <p:nvSpPr>
          <p:cNvPr id="158" name="Google Shape;158;g24f7d5e8862_0_659"/>
          <p:cNvSpPr/>
          <p:nvPr/>
        </p:nvSpPr>
        <p:spPr>
          <a:xfrm>
            <a:off x="3010356" y="2763235"/>
            <a:ext cx="378900" cy="2694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9" name="Google Shape;159;g24f7d5e8862_0_659"/>
          <p:cNvSpPr txBox="1"/>
          <p:nvPr/>
        </p:nvSpPr>
        <p:spPr>
          <a:xfrm>
            <a:off x="3010356" y="2817140"/>
            <a:ext cx="296700" cy="161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60" name="Google Shape;160;g24f7d5e8862_0_659"/>
          <p:cNvSpPr/>
          <p:nvPr/>
        </p:nvSpPr>
        <p:spPr>
          <a:xfrm>
            <a:off x="3568052" y="2385197"/>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1" name="Google Shape;161;g24f7d5e8862_0_659"/>
          <p:cNvSpPr txBox="1"/>
          <p:nvPr/>
        </p:nvSpPr>
        <p:spPr>
          <a:xfrm>
            <a:off x="3644450" y="2535400"/>
            <a:ext cx="840900" cy="725100"/>
          </a:xfrm>
          <a:prstGeom prst="rect">
            <a:avLst/>
          </a:prstGeom>
          <a:noFill/>
          <a:ln>
            <a:noFill/>
          </a:ln>
        </p:spPr>
        <p:txBody>
          <a:bodyPr anchorCtr="0" anchor="ctr" bIns="8875" lIns="8875" spcFirstLastPara="1" rIns="8875" wrap="square" tIns="8875">
            <a:noAutofit/>
          </a:bodyPr>
          <a:lstStyle/>
          <a:p>
            <a:pPr indent="0" lvl="0" marL="0" rtl="0" algn="ctr">
              <a:lnSpc>
                <a:spcPct val="90000"/>
              </a:lnSpc>
              <a:spcBef>
                <a:spcPts val="0"/>
              </a:spcBef>
              <a:spcAft>
                <a:spcPts val="0"/>
              </a:spcAft>
              <a:buClr>
                <a:srgbClr val="000000"/>
              </a:buClr>
              <a:buSzPts val="1300"/>
              <a:buFont typeface="Arial"/>
              <a:buNone/>
            </a:pPr>
            <a:r>
              <a:rPr lang="en-GB" sz="1300">
                <a:solidFill>
                  <a:schemeClr val="lt1"/>
                </a:solidFill>
                <a:latin typeface="Lato Black"/>
                <a:ea typeface="Lato Black"/>
                <a:cs typeface="Lato Black"/>
                <a:sym typeface="Lato Black"/>
              </a:rPr>
              <a:t>Promotion code</a:t>
            </a:r>
            <a:endParaRPr sz="1300">
              <a:solidFill>
                <a:schemeClr val="lt1"/>
              </a:solidFill>
              <a:latin typeface="Lato Black"/>
              <a:ea typeface="Lato Black"/>
              <a:cs typeface="Lato Black"/>
              <a:sym typeface="Lato Black"/>
            </a:endParaRPr>
          </a:p>
        </p:txBody>
      </p:sp>
      <p:sp>
        <p:nvSpPr>
          <p:cNvPr id="162" name="Google Shape;162;g24f7d5e8862_0_659"/>
          <p:cNvSpPr/>
          <p:nvPr/>
        </p:nvSpPr>
        <p:spPr>
          <a:xfrm rot="2672840">
            <a:off x="2787163" y="3296131"/>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3" name="Google Shape;163;g24f7d5e8862_0_659"/>
          <p:cNvSpPr txBox="1"/>
          <p:nvPr/>
        </p:nvSpPr>
        <p:spPr>
          <a:xfrm rot="2672776">
            <a:off x="2798821" y="3321966"/>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64" name="Google Shape;164;g24f7d5e8862_0_659"/>
          <p:cNvSpPr/>
          <p:nvPr/>
        </p:nvSpPr>
        <p:spPr>
          <a:xfrm>
            <a:off x="3082873" y="3538055"/>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5" name="Google Shape;165;g24f7d5e8862_0_659"/>
          <p:cNvSpPr txBox="1"/>
          <p:nvPr/>
        </p:nvSpPr>
        <p:spPr>
          <a:xfrm>
            <a:off x="3235476" y="3688252"/>
            <a:ext cx="7368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66" name="Google Shape;166;g24f7d5e8862_0_659"/>
          <p:cNvSpPr/>
          <p:nvPr/>
        </p:nvSpPr>
        <p:spPr>
          <a:xfrm rot="5400000">
            <a:off x="2246089" y="3516182"/>
            <a:ext cx="372900" cy="2739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7" name="Google Shape;167;g24f7d5e8862_0_659"/>
          <p:cNvSpPr txBox="1"/>
          <p:nvPr/>
        </p:nvSpPr>
        <p:spPr>
          <a:xfrm rot="5400000">
            <a:off x="2286420" y="3530581"/>
            <a:ext cx="292200" cy="164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68" name="Google Shape;168;g24f7d5e8862_0_659"/>
          <p:cNvSpPr/>
          <p:nvPr/>
        </p:nvSpPr>
        <p:spPr>
          <a:xfrm>
            <a:off x="1911549" y="4015584"/>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9" name="Google Shape;169;g24f7d5e8862_0_659"/>
          <p:cNvSpPr txBox="1"/>
          <p:nvPr/>
        </p:nvSpPr>
        <p:spPr>
          <a:xfrm>
            <a:off x="2064151" y="4165781"/>
            <a:ext cx="7368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170" name="Google Shape;170;g24f7d5e8862_0_659"/>
          <p:cNvSpPr/>
          <p:nvPr/>
        </p:nvSpPr>
        <p:spPr>
          <a:xfrm rot="8127160">
            <a:off x="1702143" y="3296269"/>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1" name="Google Shape;171;g24f7d5e8862_0_659"/>
          <p:cNvSpPr txBox="1"/>
          <p:nvPr/>
        </p:nvSpPr>
        <p:spPr>
          <a:xfrm rot="-2672776">
            <a:off x="1771785" y="3321821"/>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72" name="Google Shape;172;g24f7d5e8862_0_659"/>
          <p:cNvSpPr/>
          <p:nvPr/>
        </p:nvSpPr>
        <p:spPr>
          <a:xfrm>
            <a:off x="740224" y="3538055"/>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3" name="Google Shape;173;g24f7d5e8862_0_659"/>
          <p:cNvSpPr txBox="1"/>
          <p:nvPr/>
        </p:nvSpPr>
        <p:spPr>
          <a:xfrm>
            <a:off x="766234" y="3686949"/>
            <a:ext cx="1016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lt1"/>
                </a:solidFill>
                <a:latin typeface="Lato Black"/>
                <a:ea typeface="Lato Black"/>
                <a:cs typeface="Lato Black"/>
                <a:sym typeface="Lato Black"/>
              </a:rPr>
              <a:t>Have a ‘one in, </a:t>
            </a:r>
            <a:endParaRPr b="0" i="0" sz="8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lt1"/>
                </a:solidFill>
                <a:latin typeface="Lato Black"/>
                <a:ea typeface="Lato Black"/>
                <a:cs typeface="Lato Black"/>
                <a:sym typeface="Lato Black"/>
              </a:rPr>
              <a:t>one out’ policy </a:t>
            </a:r>
            <a:endParaRPr b="0" i="0" sz="8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lt1"/>
                </a:solidFill>
                <a:latin typeface="Lato Black"/>
                <a:ea typeface="Lato Black"/>
                <a:cs typeface="Lato Black"/>
                <a:sym typeface="Lato Black"/>
              </a:rPr>
              <a:t>when you buy clothes </a:t>
            </a:r>
            <a:endParaRPr b="0" i="0" sz="8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lt1"/>
                </a:solidFill>
                <a:latin typeface="Lato Black"/>
                <a:ea typeface="Lato Black"/>
                <a:cs typeface="Lato Black"/>
                <a:sym typeface="Lato Black"/>
              </a:rPr>
              <a:t>(and sell or donate </a:t>
            </a:r>
            <a:endParaRPr b="0" i="0" sz="8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lt1"/>
                </a:solidFill>
                <a:latin typeface="Lato Black"/>
                <a:ea typeface="Lato Black"/>
                <a:cs typeface="Lato Black"/>
                <a:sym typeface="Lato Black"/>
              </a:rPr>
              <a:t>the one you’re </a:t>
            </a:r>
            <a:endParaRPr b="0" i="0" sz="800" u="none" cap="none" strike="noStrike">
              <a:solidFill>
                <a:schemeClr val="lt1"/>
              </a:solidFill>
              <a:latin typeface="Lato Black"/>
              <a:ea typeface="Lato Black"/>
              <a:cs typeface="Lato Black"/>
              <a:sym typeface="Lato Black"/>
            </a:endParaRPr>
          </a:p>
          <a:p>
            <a:pPr indent="0" lvl="0" marL="0" marR="0" rtl="0" algn="ctr">
              <a:lnSpc>
                <a:spcPct val="90000"/>
              </a:lnSpc>
              <a:spcBef>
                <a:spcPts val="0"/>
              </a:spcBef>
              <a:spcAft>
                <a:spcPts val="0"/>
              </a:spcAft>
              <a:buClr>
                <a:srgbClr val="000000"/>
              </a:buClr>
              <a:buSzPts val="800"/>
              <a:buFont typeface="Arial"/>
              <a:buNone/>
            </a:pPr>
            <a:r>
              <a:rPr b="0" i="0" lang="en-GB" sz="800" u="none" cap="none" strike="noStrike">
                <a:solidFill>
                  <a:schemeClr val="lt1"/>
                </a:solidFill>
                <a:latin typeface="Lato Black"/>
                <a:ea typeface="Lato Black"/>
                <a:cs typeface="Lato Black"/>
                <a:sym typeface="Lato Black"/>
              </a:rPr>
              <a:t>getting rid of)</a:t>
            </a:r>
            <a:endParaRPr b="0" i="0" sz="800" u="none" cap="none" strike="noStrike">
              <a:solidFill>
                <a:schemeClr val="lt1"/>
              </a:solidFill>
              <a:latin typeface="Lato Black"/>
              <a:ea typeface="Lato Black"/>
              <a:cs typeface="Lato Black"/>
              <a:sym typeface="Lato Black"/>
            </a:endParaRPr>
          </a:p>
        </p:txBody>
      </p:sp>
      <p:sp>
        <p:nvSpPr>
          <p:cNvPr id="174" name="Google Shape;174;g24f7d5e8862_0_659"/>
          <p:cNvSpPr/>
          <p:nvPr/>
        </p:nvSpPr>
        <p:spPr>
          <a:xfrm rot="10800000">
            <a:off x="1475873" y="2763364"/>
            <a:ext cx="378900" cy="2694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5" name="Google Shape;175;g24f7d5e8862_0_659"/>
          <p:cNvSpPr txBox="1"/>
          <p:nvPr/>
        </p:nvSpPr>
        <p:spPr>
          <a:xfrm>
            <a:off x="1557982" y="2817140"/>
            <a:ext cx="296700" cy="161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76" name="Google Shape;176;g24f7d5e8862_0_659"/>
          <p:cNvSpPr/>
          <p:nvPr/>
        </p:nvSpPr>
        <p:spPr>
          <a:xfrm>
            <a:off x="255045" y="2385197"/>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7" name="Google Shape;177;g24f7d5e8862_0_659"/>
          <p:cNvSpPr txBox="1"/>
          <p:nvPr/>
        </p:nvSpPr>
        <p:spPr>
          <a:xfrm>
            <a:off x="303616" y="2535394"/>
            <a:ext cx="941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chemeClr val="lt1"/>
                </a:solidFill>
                <a:latin typeface="Lato Black"/>
                <a:ea typeface="Lato Black"/>
                <a:cs typeface="Lato Black"/>
                <a:sym typeface="Lato Black"/>
              </a:rPr>
              <a:t>Explore ‘package deals’ e.g. buying a cinema pass rather than one off tickets</a:t>
            </a:r>
            <a:endParaRPr b="0" i="0" sz="1000" u="none" cap="none" strike="noStrike">
              <a:solidFill>
                <a:schemeClr val="lt1"/>
              </a:solidFill>
              <a:latin typeface="Lato Black"/>
              <a:ea typeface="Lato Black"/>
              <a:cs typeface="Lato Black"/>
              <a:sym typeface="Lato Black"/>
            </a:endParaRPr>
          </a:p>
        </p:txBody>
      </p:sp>
      <p:sp>
        <p:nvSpPr>
          <p:cNvPr id="178" name="Google Shape;178;g24f7d5e8862_0_659"/>
          <p:cNvSpPr/>
          <p:nvPr/>
        </p:nvSpPr>
        <p:spPr>
          <a:xfrm rot="-8127160">
            <a:off x="1702058" y="2228330"/>
            <a:ext cx="375910" cy="271537"/>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79" name="Google Shape;179;g24f7d5e8862_0_659"/>
          <p:cNvSpPr txBox="1"/>
          <p:nvPr/>
        </p:nvSpPr>
        <p:spPr>
          <a:xfrm rot="2672776">
            <a:off x="1771838" y="2311173"/>
            <a:ext cx="294661" cy="162922"/>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700"/>
              <a:buFont typeface="Arial"/>
              <a:buNone/>
            </a:pPr>
            <a:r>
              <a:t/>
            </a:r>
            <a:endParaRPr b="0" i="0" sz="700" u="none" cap="none" strike="noStrike">
              <a:solidFill>
                <a:schemeClr val="lt1"/>
              </a:solidFill>
              <a:latin typeface="Lato Black"/>
              <a:ea typeface="Lato Black"/>
              <a:cs typeface="Lato Black"/>
              <a:sym typeface="Lato Black"/>
            </a:endParaRPr>
          </a:p>
        </p:txBody>
      </p:sp>
      <p:sp>
        <p:nvSpPr>
          <p:cNvPr id="180" name="Google Shape;180;g24f7d5e8862_0_659"/>
          <p:cNvSpPr/>
          <p:nvPr/>
        </p:nvSpPr>
        <p:spPr>
          <a:xfrm>
            <a:off x="740224" y="1232338"/>
            <a:ext cx="1041900" cy="1025700"/>
          </a:xfrm>
          <a:prstGeom prst="ellipse">
            <a:avLst/>
          </a:prstGeom>
          <a:solidFill>
            <a:srgbClr val="0242B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1" name="Google Shape;181;g24f7d5e8862_0_659"/>
          <p:cNvSpPr txBox="1"/>
          <p:nvPr/>
        </p:nvSpPr>
        <p:spPr>
          <a:xfrm>
            <a:off x="892826" y="1382535"/>
            <a:ext cx="7368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Find discount codes</a:t>
            </a:r>
            <a:endParaRPr b="0" i="0" sz="1400" u="none" cap="none" strike="noStrike">
              <a:solidFill>
                <a:schemeClr val="lt1"/>
              </a:solidFill>
              <a:latin typeface="Lato Black"/>
              <a:ea typeface="Lato Black"/>
              <a:cs typeface="Lato Black"/>
              <a:sym typeface="Lato Black"/>
            </a:endParaRPr>
          </a:p>
        </p:txBody>
      </p:sp>
      <p:sp>
        <p:nvSpPr>
          <p:cNvPr id="182" name="Google Shape;182;g24f7d5e8862_0_659"/>
          <p:cNvSpPr txBox="1"/>
          <p:nvPr>
            <p:ph type="ctrTitle"/>
          </p:nvPr>
        </p:nvSpPr>
        <p:spPr>
          <a:xfrm>
            <a:off x="168650" y="11240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How to save on the things you buy</a:t>
            </a:r>
            <a:endParaRPr b="1" i="0" sz="2900" u="none" cap="none" strike="noStrike">
              <a:solidFill>
                <a:schemeClr val="lt1"/>
              </a:solidFill>
              <a:latin typeface="Lato"/>
              <a:ea typeface="Lato"/>
              <a:cs typeface="Lato"/>
              <a:sym typeface="Lato"/>
            </a:endParaRPr>
          </a:p>
        </p:txBody>
      </p:sp>
      <p:sp>
        <p:nvSpPr>
          <p:cNvPr id="183" name="Google Shape;183;g24f7d5e8862_0_659"/>
          <p:cNvSpPr txBox="1"/>
          <p:nvPr/>
        </p:nvSpPr>
        <p:spPr>
          <a:xfrm>
            <a:off x="5069700" y="2075325"/>
            <a:ext cx="39321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GB" sz="1800">
                <a:solidFill>
                  <a:schemeClr val="lt1"/>
                </a:solidFill>
                <a:latin typeface="Lato Black"/>
                <a:ea typeface="Lato Black"/>
                <a:cs typeface="Lato Black"/>
                <a:sym typeface="Lato Black"/>
              </a:rPr>
              <a:t>The heavyweight boxing world champion Tyson Fury and his wife enjoyed</a:t>
            </a:r>
            <a:r>
              <a:rPr lang="en-GB" sz="1800">
                <a:solidFill>
                  <a:schemeClr val="accent2"/>
                </a:solidFill>
                <a:latin typeface="Lato Black"/>
                <a:ea typeface="Lato Black"/>
                <a:cs typeface="Lato Black"/>
                <a:sym typeface="Lato Black"/>
              </a:rPr>
              <a:t> hunting for bargains</a:t>
            </a:r>
            <a:r>
              <a:rPr lang="en-GB" sz="1800">
                <a:solidFill>
                  <a:schemeClr val="lt1"/>
                </a:solidFill>
                <a:latin typeface="Lato Black"/>
                <a:ea typeface="Lato Black"/>
                <a:cs typeface="Lato Black"/>
                <a:sym typeface="Lato Black"/>
              </a:rPr>
              <a:t> during their </a:t>
            </a:r>
            <a:r>
              <a:rPr lang="en-GB" sz="1800">
                <a:solidFill>
                  <a:schemeClr val="accent2"/>
                </a:solidFill>
                <a:latin typeface="Lato Black"/>
                <a:ea typeface="Lato Black"/>
                <a:cs typeface="Lato Black"/>
                <a:sym typeface="Lato Black"/>
              </a:rPr>
              <a:t>local supermarket </a:t>
            </a:r>
            <a:r>
              <a:rPr lang="en-GB" sz="1800">
                <a:solidFill>
                  <a:schemeClr val="lt1"/>
                </a:solidFill>
                <a:latin typeface="Lato Black"/>
                <a:ea typeface="Lato Black"/>
                <a:cs typeface="Lato Black"/>
                <a:sym typeface="Lato Black"/>
              </a:rPr>
              <a:t>trip.</a:t>
            </a:r>
            <a:endParaRPr i="0" sz="20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0"/>
                  </a:ext>
                </a:extLst>
              </a:rPr>
              <a:t>What other things could you do or look for to save money?</a:t>
            </a:r>
            <a:endParaRPr b="0" i="0" sz="1800" u="none" cap="none" strike="noStrike">
              <a:solidFill>
                <a:schemeClr val="lt1"/>
              </a:solidFill>
              <a:latin typeface="Lato Black"/>
              <a:ea typeface="Lato Black"/>
              <a:cs typeface="Lato Black"/>
              <a:sym typeface="Lato Black"/>
            </a:endParaRPr>
          </a:p>
        </p:txBody>
      </p:sp>
      <p:sp>
        <p:nvSpPr>
          <p:cNvPr id="184" name="Google Shape;184;g24f7d5e8862_0_659"/>
          <p:cNvSpPr txBox="1"/>
          <p:nvPr/>
        </p:nvSpPr>
        <p:spPr>
          <a:xfrm>
            <a:off x="1924521" y="4156799"/>
            <a:ext cx="10161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0" i="0" lang="en-GB" sz="1400" u="none" cap="none" strike="noStrike">
                <a:solidFill>
                  <a:schemeClr val="lt1"/>
                </a:solidFill>
                <a:latin typeface="Lato Black"/>
                <a:ea typeface="Lato Black"/>
                <a:cs typeface="Lato Black"/>
                <a:sym typeface="Lato Black"/>
              </a:rPr>
              <a:t>Buy ‘pre-loved’ goods</a:t>
            </a:r>
            <a:endParaRPr b="0" i="0" sz="1400" u="none" cap="none" strike="noStrike">
              <a:solidFill>
                <a:schemeClr val="lt1"/>
              </a:solidFill>
              <a:latin typeface="Lato Black"/>
              <a:ea typeface="Lato Black"/>
              <a:cs typeface="Lato Black"/>
              <a:sym typeface="Lato Black"/>
            </a:endParaRPr>
          </a:p>
        </p:txBody>
      </p:sp>
      <p:sp>
        <p:nvSpPr>
          <p:cNvPr id="185" name="Google Shape;185;g24f7d5e8862_0_659"/>
          <p:cNvSpPr txBox="1"/>
          <p:nvPr/>
        </p:nvSpPr>
        <p:spPr>
          <a:xfrm>
            <a:off x="3082850" y="3688350"/>
            <a:ext cx="1041900" cy="725100"/>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300"/>
              <a:buFont typeface="Arial"/>
              <a:buNone/>
            </a:pPr>
            <a:r>
              <a:rPr b="0" i="0" lang="en-GB" sz="1300" u="none" cap="none" strike="noStrike">
                <a:solidFill>
                  <a:schemeClr val="lt1"/>
                </a:solidFill>
                <a:latin typeface="Lato Black"/>
                <a:ea typeface="Lato Black"/>
                <a:cs typeface="Lato Black"/>
                <a:sym typeface="Lato Black"/>
              </a:rPr>
              <a:t>Delayed gratification </a:t>
            </a:r>
            <a:endParaRPr b="0" i="0" sz="1300" u="none" cap="none" strike="noStrike">
              <a:solidFill>
                <a:schemeClr val="lt1"/>
              </a:solidFill>
              <a:latin typeface="Lato Black"/>
              <a:ea typeface="Lato Black"/>
              <a:cs typeface="Lato Black"/>
              <a:sym typeface="Lato Black"/>
            </a:endParaRPr>
          </a:p>
        </p:txBody>
      </p:sp>
      <p:pic>
        <p:nvPicPr>
          <p:cNvPr id="186" name="Google Shape;186;g24f7d5e8862_0_659"/>
          <p:cNvPicPr preferRelativeResize="0"/>
          <p:nvPr/>
        </p:nvPicPr>
        <p:blipFill>
          <a:blip r:embed="rId3">
            <a:alphaModFix/>
          </a:blip>
          <a:stretch>
            <a:fillRect/>
          </a:stretch>
        </p:blipFill>
        <p:spPr>
          <a:xfrm rot="271255">
            <a:off x="4716564" y="813342"/>
            <a:ext cx="4097149" cy="1155260"/>
          </a:xfrm>
          <a:prstGeom prst="rect">
            <a:avLst/>
          </a:prstGeom>
          <a:noFill/>
          <a:ln cap="flat" cmpd="sng" w="952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4f7d5e8862_0_701"/>
          <p:cNvSpPr txBox="1"/>
          <p:nvPr/>
        </p:nvSpPr>
        <p:spPr>
          <a:xfrm>
            <a:off x="272100" y="1211300"/>
            <a:ext cx="8599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Lato"/>
                <a:ea typeface="Lato"/>
                <a:cs typeface="Lato"/>
                <a:sym typeface="Lato"/>
              </a:rPr>
              <a:t>What are the different ways a young person can save money?</a:t>
            </a:r>
            <a:endParaRPr b="1" i="0" sz="24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1" i="1" lang="en-GB" sz="2400" u="none" cap="none" strike="noStrike">
                <a:solidFill>
                  <a:srgbClr val="000000"/>
                </a:solidFill>
                <a:latin typeface="Lato"/>
                <a:ea typeface="Lato"/>
                <a:cs typeface="Lato"/>
                <a:sym typeface="Lato"/>
              </a:rPr>
              <a:t>Where might they keep the money that they save?</a:t>
            </a:r>
            <a:endParaRPr b="1" i="1" sz="2400" u="none" cap="none" strike="noStrike">
              <a:solidFill>
                <a:srgbClr val="000000"/>
              </a:solidFill>
              <a:latin typeface="Lato"/>
              <a:ea typeface="Lato"/>
              <a:cs typeface="Lato"/>
              <a:sym typeface="Lato"/>
            </a:endParaRPr>
          </a:p>
        </p:txBody>
      </p:sp>
      <p:pic>
        <p:nvPicPr>
          <p:cNvPr id="192" name="Google Shape;192;g24f7d5e8862_0_701"/>
          <p:cNvPicPr preferRelativeResize="0"/>
          <p:nvPr/>
        </p:nvPicPr>
        <p:blipFill rotWithShape="1">
          <a:blip r:embed="rId3">
            <a:alphaModFix/>
          </a:blip>
          <a:srcRect b="0" l="0" r="0" t="0"/>
          <a:stretch/>
        </p:blipFill>
        <p:spPr>
          <a:xfrm>
            <a:off x="1466675" y="2296225"/>
            <a:ext cx="1715034" cy="1518512"/>
          </a:xfrm>
          <a:prstGeom prst="rect">
            <a:avLst/>
          </a:prstGeom>
          <a:noFill/>
          <a:ln>
            <a:noFill/>
          </a:ln>
        </p:spPr>
      </p:pic>
      <p:pic>
        <p:nvPicPr>
          <p:cNvPr id="193" name="Google Shape;193;g24f7d5e8862_0_701"/>
          <p:cNvPicPr preferRelativeResize="0"/>
          <p:nvPr/>
        </p:nvPicPr>
        <p:blipFill rotWithShape="1">
          <a:blip r:embed="rId4">
            <a:alphaModFix/>
          </a:blip>
          <a:srcRect b="0" l="0" r="0" t="0"/>
          <a:stretch/>
        </p:blipFill>
        <p:spPr>
          <a:xfrm>
            <a:off x="3793021" y="2345188"/>
            <a:ext cx="1715034" cy="1518512"/>
          </a:xfrm>
          <a:prstGeom prst="rect">
            <a:avLst/>
          </a:prstGeom>
          <a:noFill/>
          <a:ln>
            <a:noFill/>
          </a:ln>
        </p:spPr>
      </p:pic>
      <p:pic>
        <p:nvPicPr>
          <p:cNvPr id="194" name="Google Shape;194;g24f7d5e8862_0_701"/>
          <p:cNvPicPr preferRelativeResize="0"/>
          <p:nvPr/>
        </p:nvPicPr>
        <p:blipFill rotWithShape="1">
          <a:blip r:embed="rId5">
            <a:alphaModFix/>
          </a:blip>
          <a:srcRect b="0" l="0" r="0" t="0"/>
          <a:stretch/>
        </p:blipFill>
        <p:spPr>
          <a:xfrm>
            <a:off x="6119367" y="2345188"/>
            <a:ext cx="1715034" cy="1518512"/>
          </a:xfrm>
          <a:prstGeom prst="rect">
            <a:avLst/>
          </a:prstGeom>
          <a:noFill/>
          <a:ln>
            <a:noFill/>
          </a:ln>
        </p:spPr>
      </p:pic>
      <p:sp>
        <p:nvSpPr>
          <p:cNvPr id="195" name="Google Shape;195;g24f7d5e8862_0_701"/>
          <p:cNvSpPr txBox="1"/>
          <p:nvPr/>
        </p:nvSpPr>
        <p:spPr>
          <a:xfrm>
            <a:off x="867388" y="3976250"/>
            <a:ext cx="7566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What are the advantages and disadvantages of each method?</a:t>
            </a:r>
            <a:endParaRPr b="0" i="0" sz="1800" u="none" cap="none" strike="noStrike">
              <a:solidFill>
                <a:schemeClr val="accent1"/>
              </a:solidFill>
              <a:latin typeface="Lato"/>
              <a:ea typeface="Lato"/>
              <a:cs typeface="Lato"/>
              <a:sym typeface="Lato"/>
            </a:endParaRPr>
          </a:p>
        </p:txBody>
      </p:sp>
      <p:sp>
        <p:nvSpPr>
          <p:cNvPr id="196" name="Google Shape;196;g24f7d5e8862_0_701"/>
          <p:cNvSpPr txBox="1"/>
          <p:nvPr>
            <p:ph type="ctrTitle"/>
          </p:nvPr>
        </p:nvSpPr>
        <p:spPr>
          <a:xfrm>
            <a:off x="247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How do people save money?</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grpSp>
        <p:nvGrpSpPr>
          <p:cNvPr id="201" name="Google Shape;201;g24f7d5e8862_0_711"/>
          <p:cNvGrpSpPr/>
          <p:nvPr/>
        </p:nvGrpSpPr>
        <p:grpSpPr>
          <a:xfrm>
            <a:off x="2982623" y="1903070"/>
            <a:ext cx="3178773" cy="2957206"/>
            <a:chOff x="364600" y="1488138"/>
            <a:chExt cx="3385275" cy="2881425"/>
          </a:xfrm>
        </p:grpSpPr>
        <p:sp>
          <p:nvSpPr>
            <p:cNvPr id="202" name="Google Shape;202;g24f7d5e8862_0_711"/>
            <p:cNvSpPr/>
            <p:nvPr/>
          </p:nvSpPr>
          <p:spPr>
            <a:xfrm>
              <a:off x="364600"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Customers</a:t>
              </a:r>
              <a:endParaRPr b="1" i="0" sz="1400" u="none" cap="none" strike="noStrike">
                <a:solidFill>
                  <a:srgbClr val="FFFFFF"/>
                </a:solidFill>
                <a:latin typeface="Lato"/>
                <a:ea typeface="Lato"/>
                <a:cs typeface="Lato"/>
                <a:sym typeface="Lato"/>
              </a:endParaRPr>
            </a:p>
          </p:txBody>
        </p:sp>
        <p:sp>
          <p:nvSpPr>
            <p:cNvPr id="203" name="Google Shape;203;g24f7d5e8862_0_711"/>
            <p:cNvSpPr/>
            <p:nvPr/>
          </p:nvSpPr>
          <p:spPr>
            <a:xfrm flipH="1">
              <a:off x="896375" y="1888350"/>
              <a:ext cx="2329800" cy="68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24f7d5e8862_0_711"/>
            <p:cNvSpPr/>
            <p:nvPr/>
          </p:nvSpPr>
          <p:spPr>
            <a:xfrm flipH="1" rot="10800000">
              <a:off x="895375" y="3236175"/>
              <a:ext cx="2437500" cy="743400"/>
            </a:xfrm>
            <a:prstGeom prst="curvedDownArrow">
              <a:avLst>
                <a:gd fmla="val 25000" name="adj1"/>
                <a:gd fmla="val 50000" name="adj2"/>
                <a:gd fmla="val 25000" name="adj3"/>
              </a:avLst>
            </a:prstGeom>
            <a:solidFill>
              <a:srgbClr val="FF8022"/>
            </a:solidFill>
            <a:ln cap="flat" cmpd="sng" w="952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24f7d5e8862_0_711"/>
            <p:cNvSpPr/>
            <p:nvPr/>
          </p:nvSpPr>
          <p:spPr>
            <a:xfrm>
              <a:off x="2580775" y="2760825"/>
              <a:ext cx="1169100" cy="341400"/>
            </a:xfrm>
            <a:prstGeom prst="roundRect">
              <a:avLst>
                <a:gd fmla="val 16667" name="adj"/>
              </a:avLst>
            </a:prstGeom>
            <a:solidFill>
              <a:srgbClr val="0543B3"/>
            </a:solidFill>
            <a:ln cap="flat" cmpd="sng" w="9525">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Bank</a:t>
              </a:r>
              <a:endParaRPr b="1" i="0" sz="1400" u="none" cap="none" strike="noStrike">
                <a:solidFill>
                  <a:srgbClr val="FFFFFF"/>
                </a:solidFill>
                <a:latin typeface="Lato"/>
                <a:ea typeface="Lato"/>
                <a:cs typeface="Lato"/>
                <a:sym typeface="Lato"/>
              </a:endParaRPr>
            </a:p>
          </p:txBody>
        </p:sp>
        <p:sp>
          <p:nvSpPr>
            <p:cNvPr id="206" name="Google Shape;206;g24f7d5e8862_0_711"/>
            <p:cNvSpPr/>
            <p:nvPr/>
          </p:nvSpPr>
          <p:spPr>
            <a:xfrm>
              <a:off x="1531025" y="2389125"/>
              <a:ext cx="1060500" cy="461700"/>
            </a:xfrm>
            <a:prstGeom prst="righ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GB" sz="1300" u="none" cap="none" strike="noStrike">
                  <a:solidFill>
                    <a:srgbClr val="FFFFFF"/>
                  </a:solidFill>
                  <a:latin typeface="Lato"/>
                  <a:ea typeface="Lato"/>
                  <a:cs typeface="Lato"/>
                  <a:sym typeface="Lato"/>
                </a:rPr>
                <a:t>Deposits </a:t>
              </a:r>
              <a:endParaRPr b="1" i="0" sz="1300" u="none" cap="none" strike="noStrike">
                <a:solidFill>
                  <a:srgbClr val="FFFFFF"/>
                </a:solidFill>
                <a:latin typeface="Lato"/>
                <a:ea typeface="Lato"/>
                <a:cs typeface="Lato"/>
                <a:sym typeface="Lato"/>
              </a:endParaRPr>
            </a:p>
          </p:txBody>
        </p:sp>
        <p:sp>
          <p:nvSpPr>
            <p:cNvPr id="207" name="Google Shape;207;g24f7d5e8862_0_711"/>
            <p:cNvSpPr/>
            <p:nvPr/>
          </p:nvSpPr>
          <p:spPr>
            <a:xfrm>
              <a:off x="1531025" y="3102225"/>
              <a:ext cx="1060500" cy="400200"/>
            </a:xfrm>
            <a:prstGeom prst="leftArrow">
              <a:avLst>
                <a:gd fmla="val 50000" name="adj1"/>
                <a:gd fmla="val 50000" name="adj2"/>
              </a:avLst>
            </a:prstGeom>
            <a:solidFill>
              <a:srgbClr val="262A33"/>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FFFFFF"/>
                  </a:solidFill>
                  <a:latin typeface="Lato"/>
                  <a:ea typeface="Lato"/>
                  <a:cs typeface="Lato"/>
                  <a:sym typeface="Lato"/>
                </a:rPr>
                <a:t>Loans</a:t>
              </a:r>
              <a:endParaRPr b="1" i="0" sz="1400" u="none" cap="none" strike="noStrike">
                <a:solidFill>
                  <a:srgbClr val="FFFFFF"/>
                </a:solidFill>
                <a:latin typeface="Lato"/>
                <a:ea typeface="Lato"/>
                <a:cs typeface="Lato"/>
                <a:sym typeface="Lato"/>
              </a:endParaRPr>
            </a:p>
          </p:txBody>
        </p:sp>
        <p:sp>
          <p:nvSpPr>
            <p:cNvPr id="208" name="Google Shape;208;g24f7d5e8862_0_711"/>
            <p:cNvSpPr txBox="1"/>
            <p:nvPr/>
          </p:nvSpPr>
          <p:spPr>
            <a:xfrm>
              <a:off x="896375" y="1488138"/>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sp>
          <p:nvSpPr>
            <p:cNvPr id="209" name="Google Shape;209;g24f7d5e8862_0_711"/>
            <p:cNvSpPr txBox="1"/>
            <p:nvPr/>
          </p:nvSpPr>
          <p:spPr>
            <a:xfrm>
              <a:off x="896375" y="3979563"/>
              <a:ext cx="2329800" cy="390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543B3"/>
                  </a:solidFill>
                  <a:latin typeface="Arial"/>
                  <a:ea typeface="Arial"/>
                  <a:cs typeface="Arial"/>
                  <a:sym typeface="Arial"/>
                </a:rPr>
                <a:t>Interest</a:t>
              </a:r>
              <a:endParaRPr b="1" i="0" sz="1400" u="none" cap="none" strike="noStrike">
                <a:solidFill>
                  <a:srgbClr val="0543B3"/>
                </a:solidFill>
                <a:latin typeface="Arial"/>
                <a:ea typeface="Arial"/>
                <a:cs typeface="Arial"/>
                <a:sym typeface="Arial"/>
              </a:endParaRPr>
            </a:p>
          </p:txBody>
        </p:sp>
      </p:grpSp>
      <p:sp>
        <p:nvSpPr>
          <p:cNvPr id="210" name="Google Shape;210;g24f7d5e8862_0_711"/>
          <p:cNvSpPr txBox="1"/>
          <p:nvPr/>
        </p:nvSpPr>
        <p:spPr>
          <a:xfrm>
            <a:off x="0" y="1166475"/>
            <a:ext cx="91440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rgbClr val="000000"/>
                </a:solidFill>
                <a:latin typeface="Lato"/>
                <a:ea typeface="Lato"/>
                <a:cs typeface="Lato"/>
                <a:sym typeface="Lato"/>
              </a:rPr>
              <a:t>Money that is paid as a reward to savers or as a fee on borrowed money</a:t>
            </a:r>
            <a:endParaRPr b="0" i="0" sz="2200" u="none" cap="none" strike="noStrike">
              <a:solidFill>
                <a:srgbClr val="000000"/>
              </a:solidFill>
              <a:latin typeface="Lato"/>
              <a:ea typeface="Lato"/>
              <a:cs typeface="Lato"/>
              <a:sym typeface="Lato"/>
            </a:endParaRPr>
          </a:p>
        </p:txBody>
      </p:sp>
      <p:sp>
        <p:nvSpPr>
          <p:cNvPr id="211" name="Google Shape;211;g24f7d5e8862_0_711"/>
          <p:cNvSpPr txBox="1"/>
          <p:nvPr>
            <p:ph type="ctrTitle"/>
          </p:nvPr>
        </p:nvSpPr>
        <p:spPr>
          <a:xfrm>
            <a:off x="221700" y="2460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What is interest?</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24f7d5e8862_0_726"/>
          <p:cNvSpPr txBox="1"/>
          <p:nvPr/>
        </p:nvSpPr>
        <p:spPr>
          <a:xfrm>
            <a:off x="2615200" y="12994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217" name="Google Shape;217;g24f7d5e8862_0_726"/>
          <p:cNvSpPr txBox="1"/>
          <p:nvPr/>
        </p:nvSpPr>
        <p:spPr>
          <a:xfrm>
            <a:off x="446127" y="1223868"/>
            <a:ext cx="79149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Put money into an account that pays </a:t>
            </a:r>
            <a:r>
              <a:rPr b="1" i="0" lang="en-GB" sz="1800" u="none" cap="none" strike="noStrike">
                <a:solidFill>
                  <a:srgbClr val="0543B3"/>
                </a:solidFill>
                <a:latin typeface="Lato"/>
                <a:ea typeface="Lato"/>
                <a:cs typeface="Lato"/>
                <a:sym typeface="Lato"/>
              </a:rPr>
              <a:t>interest (a percentage added to the money in the bank) –</a:t>
            </a:r>
            <a:r>
              <a:rPr b="0" i="0" lang="en-GB" sz="1800" u="none" cap="none" strike="noStrike">
                <a:solidFill>
                  <a:srgbClr val="0543B3"/>
                </a:solidFill>
                <a:latin typeface="Lato"/>
                <a:ea typeface="Lato"/>
                <a:cs typeface="Lato"/>
                <a:sym typeface="Lato"/>
              </a:rPr>
              <a:t> this might be paid monthly or yearly</a:t>
            </a:r>
            <a:endParaRPr b="0" i="0" sz="1400" u="none" cap="none" strike="noStrike">
              <a:solidFill>
                <a:srgbClr val="000000"/>
              </a:solidFill>
              <a:latin typeface="Arial"/>
              <a:ea typeface="Arial"/>
              <a:cs typeface="Arial"/>
              <a:sym typeface="Arial"/>
            </a:endParaRPr>
          </a:p>
        </p:txBody>
      </p:sp>
      <p:pic>
        <p:nvPicPr>
          <p:cNvPr id="218" name="Google Shape;218;g24f7d5e8862_0_726"/>
          <p:cNvPicPr preferRelativeResize="0"/>
          <p:nvPr/>
        </p:nvPicPr>
        <p:blipFill rotWithShape="1">
          <a:blip r:embed="rId3">
            <a:alphaModFix/>
          </a:blip>
          <a:srcRect b="0" l="0" r="0" t="0"/>
          <a:stretch/>
        </p:blipFill>
        <p:spPr>
          <a:xfrm>
            <a:off x="233377" y="1449290"/>
            <a:ext cx="273100" cy="273100"/>
          </a:xfrm>
          <a:prstGeom prst="rect">
            <a:avLst/>
          </a:prstGeom>
          <a:noFill/>
          <a:ln>
            <a:noFill/>
          </a:ln>
        </p:spPr>
      </p:pic>
      <p:pic>
        <p:nvPicPr>
          <p:cNvPr id="219" name="Google Shape;219;g24f7d5e8862_0_726"/>
          <p:cNvPicPr preferRelativeResize="0"/>
          <p:nvPr/>
        </p:nvPicPr>
        <p:blipFill rotWithShape="1">
          <a:blip r:embed="rId3">
            <a:alphaModFix/>
          </a:blip>
          <a:srcRect b="0" l="0" r="0" t="0"/>
          <a:stretch/>
        </p:blipFill>
        <p:spPr>
          <a:xfrm>
            <a:off x="233377" y="2638228"/>
            <a:ext cx="273100" cy="273100"/>
          </a:xfrm>
          <a:prstGeom prst="rect">
            <a:avLst/>
          </a:prstGeom>
          <a:noFill/>
          <a:ln>
            <a:noFill/>
          </a:ln>
        </p:spPr>
      </p:pic>
      <p:pic>
        <p:nvPicPr>
          <p:cNvPr id="220" name="Google Shape;220;g24f7d5e8862_0_726"/>
          <p:cNvPicPr preferRelativeResize="0"/>
          <p:nvPr/>
        </p:nvPicPr>
        <p:blipFill rotWithShape="1">
          <a:blip r:embed="rId3">
            <a:alphaModFix/>
          </a:blip>
          <a:srcRect b="0" l="0" r="0" t="0"/>
          <a:stretch/>
        </p:blipFill>
        <p:spPr>
          <a:xfrm>
            <a:off x="233377" y="3854699"/>
            <a:ext cx="273100" cy="273100"/>
          </a:xfrm>
          <a:prstGeom prst="rect">
            <a:avLst/>
          </a:prstGeom>
          <a:noFill/>
          <a:ln>
            <a:noFill/>
          </a:ln>
        </p:spPr>
      </p:pic>
      <p:sp>
        <p:nvSpPr>
          <p:cNvPr id="221" name="Google Shape;221;g24f7d5e8862_0_726"/>
          <p:cNvSpPr txBox="1"/>
          <p:nvPr/>
        </p:nvSpPr>
        <p:spPr>
          <a:xfrm>
            <a:off x="430275" y="2201000"/>
            <a:ext cx="8322600" cy="10989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lang="en-GB" sz="1800">
                <a:solidFill>
                  <a:schemeClr val="accent1"/>
                </a:solidFill>
                <a:latin typeface="Lato"/>
                <a:ea typeface="Lato"/>
                <a:cs typeface="Lato"/>
                <a:sym typeface="Lato"/>
              </a:rPr>
              <a:t>Be even smarter by using an account that is</a:t>
            </a:r>
            <a:r>
              <a:rPr b="1" lang="en-GB" sz="1800">
                <a:solidFill>
                  <a:schemeClr val="accent1"/>
                </a:solidFill>
                <a:latin typeface="Lato"/>
                <a:ea typeface="Lato"/>
                <a:cs typeface="Lato"/>
                <a:sym typeface="Lato"/>
              </a:rPr>
              <a:t> tax free</a:t>
            </a:r>
            <a:r>
              <a:rPr lang="en-GB" sz="1800">
                <a:solidFill>
                  <a:schemeClr val="accent1"/>
                </a:solidFill>
                <a:latin typeface="Lato"/>
                <a:ea typeface="Lato"/>
                <a:cs typeface="Lato"/>
                <a:sym typeface="Lato"/>
              </a:rPr>
              <a:t> (ISA – Individual Savings Account) so that interest money isn’t lost on tax.  You have to be 16 to open a cash ISA, but a </a:t>
            </a:r>
            <a:r>
              <a:rPr b="1" lang="en-GB" sz="1800">
                <a:solidFill>
                  <a:schemeClr val="accent1"/>
                </a:solidFill>
                <a:latin typeface="Lato"/>
                <a:ea typeface="Lato"/>
                <a:cs typeface="Lato"/>
                <a:sym typeface="Lato"/>
              </a:rPr>
              <a:t>Junior ISA </a:t>
            </a:r>
            <a:r>
              <a:rPr lang="en-GB" sz="1800">
                <a:solidFill>
                  <a:schemeClr val="accent1"/>
                </a:solidFill>
                <a:latin typeface="Lato"/>
                <a:ea typeface="Lato"/>
                <a:cs typeface="Lato"/>
                <a:sym typeface="Lato"/>
              </a:rPr>
              <a:t>can be opened by a parent or guardian</a:t>
            </a:r>
            <a:endParaRPr/>
          </a:p>
        </p:txBody>
      </p:sp>
      <p:sp>
        <p:nvSpPr>
          <p:cNvPr id="222" name="Google Shape;222;g24f7d5e8862_0_726"/>
          <p:cNvSpPr txBox="1"/>
          <p:nvPr/>
        </p:nvSpPr>
        <p:spPr>
          <a:xfrm>
            <a:off x="430275" y="3452850"/>
            <a:ext cx="8012700" cy="10989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lang="en-GB" sz="1800">
                <a:solidFill>
                  <a:schemeClr val="accent1"/>
                </a:solidFill>
                <a:latin typeface="Lato"/>
                <a:ea typeface="Lato"/>
                <a:cs typeface="Lato"/>
                <a:sym typeface="Lato"/>
              </a:rPr>
              <a:t>Savings in a bank account are </a:t>
            </a:r>
            <a:r>
              <a:rPr b="1" lang="en-GB" sz="1800">
                <a:solidFill>
                  <a:schemeClr val="accent1"/>
                </a:solidFill>
                <a:latin typeface="Lato"/>
                <a:ea typeface="Lato"/>
                <a:cs typeface="Lato"/>
                <a:sym typeface="Lato"/>
              </a:rPr>
              <a:t>protected</a:t>
            </a:r>
            <a:r>
              <a:rPr lang="en-GB" sz="1800">
                <a:solidFill>
                  <a:schemeClr val="accent1"/>
                </a:solidFill>
                <a:latin typeface="Lato"/>
                <a:ea typeface="Lato"/>
                <a:cs typeface="Lato"/>
                <a:sym typeface="Lato"/>
              </a:rPr>
              <a:t> by the Financial Services Compensation Scheme up to the value of </a:t>
            </a:r>
            <a:r>
              <a:rPr b="1" lang="en-GB" sz="1800">
                <a:solidFill>
                  <a:schemeClr val="accent1"/>
                </a:solidFill>
                <a:latin typeface="Lato"/>
                <a:ea typeface="Lato"/>
                <a:cs typeface="Lato"/>
                <a:sym typeface="Lato"/>
              </a:rPr>
              <a:t>£120,000 </a:t>
            </a:r>
            <a:r>
              <a:rPr lang="en-GB" sz="1800">
                <a:solidFill>
                  <a:schemeClr val="accent1"/>
                </a:solidFill>
                <a:latin typeface="Lato"/>
                <a:ea typeface="Lato"/>
                <a:cs typeface="Lato"/>
                <a:sym typeface="Lato"/>
              </a:rPr>
              <a:t>– if anything should happen to your bank, your money is safe</a:t>
            </a:r>
            <a:endParaRPr/>
          </a:p>
        </p:txBody>
      </p:sp>
      <p:sp>
        <p:nvSpPr>
          <p:cNvPr id="223" name="Google Shape;223;g24f7d5e8862_0_726"/>
          <p:cNvSpPr txBox="1"/>
          <p:nvPr>
            <p:ph type="ctrTitle"/>
          </p:nvPr>
        </p:nvSpPr>
        <p:spPr>
          <a:xfrm>
            <a:off x="221700" y="2460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Smart saving</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4f7d5e8862_0_738"/>
          <p:cNvSpPr txBox="1"/>
          <p:nvPr/>
        </p:nvSpPr>
        <p:spPr>
          <a:xfrm>
            <a:off x="205925" y="922900"/>
            <a:ext cx="505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24f7d5e8862_0_738"/>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Calculating interest</a:t>
            </a:r>
            <a:endParaRPr b="1" i="0" sz="2900" u="none" cap="none" strike="noStrike">
              <a:solidFill>
                <a:schemeClr val="lt1"/>
              </a:solidFill>
              <a:latin typeface="Lato"/>
              <a:ea typeface="Lato"/>
              <a:cs typeface="Lato"/>
              <a:sym typeface="Lato"/>
            </a:endParaRPr>
          </a:p>
        </p:txBody>
      </p:sp>
      <p:sp>
        <p:nvSpPr>
          <p:cNvPr id="230" name="Google Shape;230;g24f7d5e8862_0_738"/>
          <p:cNvSpPr txBox="1"/>
          <p:nvPr/>
        </p:nvSpPr>
        <p:spPr>
          <a:xfrm>
            <a:off x="205925" y="4506250"/>
            <a:ext cx="6168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*Assuming no more money is taken out or deposited over the year</a:t>
            </a:r>
            <a:endParaRPr b="0" i="0" sz="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Lato"/>
              <a:ea typeface="Lato"/>
              <a:cs typeface="Lato"/>
              <a:sym typeface="Lato"/>
            </a:endParaRPr>
          </a:p>
        </p:txBody>
      </p:sp>
      <p:sp>
        <p:nvSpPr>
          <p:cNvPr id="231" name="Google Shape;231;g24f7d5e8862_0_738"/>
          <p:cNvSpPr txBox="1"/>
          <p:nvPr/>
        </p:nvSpPr>
        <p:spPr>
          <a:xfrm>
            <a:off x="2520350" y="1261475"/>
            <a:ext cx="6297000" cy="2493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If a customer </a:t>
            </a:r>
            <a:r>
              <a:rPr b="1" i="0" lang="en-GB" sz="1800" u="none" cap="none" strike="noStrike">
                <a:solidFill>
                  <a:srgbClr val="000000"/>
                </a:solidFill>
                <a:latin typeface="Lato"/>
                <a:ea typeface="Lato"/>
                <a:cs typeface="Lato"/>
                <a:sym typeface="Lato"/>
              </a:rPr>
              <a:t>deposits £100</a:t>
            </a:r>
            <a:r>
              <a:rPr b="0" i="0" lang="en-GB" sz="1800" u="none" cap="none" strike="noStrike">
                <a:solidFill>
                  <a:srgbClr val="000000"/>
                </a:solidFill>
                <a:latin typeface="Lato"/>
                <a:ea typeface="Lato"/>
                <a:cs typeface="Lato"/>
                <a:sym typeface="Lato"/>
              </a:rPr>
              <a:t>* earning </a:t>
            </a:r>
            <a:r>
              <a:rPr b="1" i="0" lang="en-GB" sz="1800" u="none" cap="none" strike="noStrike">
                <a:solidFill>
                  <a:srgbClr val="000000"/>
                </a:solidFill>
                <a:latin typeface="Lato"/>
                <a:ea typeface="Lato"/>
                <a:cs typeface="Lato"/>
                <a:sym typeface="Lato"/>
              </a:rPr>
              <a:t>10% interest</a:t>
            </a:r>
            <a:r>
              <a:rPr b="0" i="0" lang="en-GB" sz="1800" u="none" cap="none" strike="noStrike">
                <a:solidFill>
                  <a:srgbClr val="000000"/>
                </a:solidFill>
                <a:latin typeface="Lato"/>
                <a:ea typeface="Lato"/>
                <a:cs typeface="Lato"/>
                <a:sym typeface="Lato"/>
              </a:rPr>
              <a:t>: </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How much interest has she made at the end of the year?</a:t>
            </a:r>
            <a:endParaRPr b="0"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0" i="0" lang="en-GB" sz="1800" u="none" cap="none" strike="noStrike">
                <a:solidFill>
                  <a:srgbClr val="000000"/>
                </a:solidFill>
                <a:latin typeface="Lato"/>
                <a:ea typeface="Lato"/>
                <a:cs typeface="Lato"/>
                <a:sym typeface="Lato"/>
              </a:rPr>
              <a:t>How much money in total is in her account at the end of the year?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accent2"/>
                </a:solidFill>
                <a:latin typeface="Lato"/>
                <a:ea typeface="Lato"/>
                <a:cs typeface="Lato"/>
                <a:sym typeface="Lato"/>
              </a:rPr>
              <a:t>How do we work this out?</a:t>
            </a:r>
            <a:endParaRPr b="1" i="0" sz="2400" u="none" cap="none" strike="noStrike">
              <a:solidFill>
                <a:schemeClr val="accent2"/>
              </a:solidFill>
              <a:latin typeface="Lato"/>
              <a:ea typeface="Lato"/>
              <a:cs typeface="Lato"/>
              <a:sym typeface="Lato"/>
            </a:endParaRPr>
          </a:p>
        </p:txBody>
      </p:sp>
      <p:pic>
        <p:nvPicPr>
          <p:cNvPr id="232" name="Google Shape;232;g24f7d5e8862_0_738"/>
          <p:cNvPicPr preferRelativeResize="0"/>
          <p:nvPr/>
        </p:nvPicPr>
        <p:blipFill rotWithShape="1">
          <a:blip r:embed="rId3">
            <a:alphaModFix/>
          </a:blip>
          <a:srcRect b="0" l="0" r="0" t="0"/>
          <a:stretch/>
        </p:blipFill>
        <p:spPr>
          <a:xfrm>
            <a:off x="282126" y="1772202"/>
            <a:ext cx="2059425" cy="1823425"/>
          </a:xfrm>
          <a:prstGeom prst="rect">
            <a:avLst/>
          </a:prstGeom>
          <a:noFill/>
          <a:ln>
            <a:noFill/>
          </a:ln>
        </p:spPr>
      </p:pic>
      <p:pic>
        <p:nvPicPr>
          <p:cNvPr id="233" name="Google Shape;233;g24f7d5e8862_0_738"/>
          <p:cNvPicPr preferRelativeResize="0"/>
          <p:nvPr/>
        </p:nvPicPr>
        <p:blipFill rotWithShape="1">
          <a:blip r:embed="rId4">
            <a:alphaModFix/>
          </a:blip>
          <a:srcRect b="0" l="0" r="0" t="0"/>
          <a:stretch/>
        </p:blipFill>
        <p:spPr>
          <a:xfrm>
            <a:off x="448799" y="171188"/>
            <a:ext cx="690376" cy="6903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4f7d5e8862_0_750"/>
          <p:cNvSpPr txBox="1"/>
          <p:nvPr/>
        </p:nvSpPr>
        <p:spPr>
          <a:xfrm>
            <a:off x="448800" y="1524025"/>
            <a:ext cx="3987000" cy="2555100"/>
          </a:xfrm>
          <a:prstGeom prst="rect">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GB" sz="2200">
                <a:solidFill>
                  <a:schemeClr val="accent1"/>
                </a:solidFill>
                <a:latin typeface="Lato"/>
                <a:ea typeface="Lato"/>
                <a:cs typeface="Lato"/>
                <a:sym typeface="Lato"/>
              </a:rPr>
              <a:t> </a:t>
            </a:r>
            <a:endParaRPr b="1" sz="2200">
              <a:solidFill>
                <a:schemeClr val="accent1"/>
              </a:solidFill>
              <a:latin typeface="Lato"/>
              <a:ea typeface="Lato"/>
              <a:cs typeface="Lato"/>
              <a:sym typeface="Lato"/>
            </a:endParaRPr>
          </a:p>
          <a:p>
            <a:pPr indent="-225425" lvl="0" marL="269999" rtl="0" algn="l">
              <a:spcBef>
                <a:spcPts val="0"/>
              </a:spcBef>
              <a:spcAft>
                <a:spcPts val="0"/>
              </a:spcAft>
              <a:buClr>
                <a:schemeClr val="accent1"/>
              </a:buClr>
              <a:buSzPts val="2200"/>
              <a:buFont typeface="Lato"/>
              <a:buAutoNum type="arabicPeriod"/>
            </a:pPr>
            <a:r>
              <a:rPr b="1" lang="en-GB" sz="2200">
                <a:solidFill>
                  <a:schemeClr val="accent1"/>
                </a:solidFill>
                <a:latin typeface="Lato"/>
                <a:ea typeface="Lato"/>
                <a:cs typeface="Lato"/>
                <a:sym typeface="Lato"/>
              </a:rPr>
              <a:t>How much interest has she made at the end of the year?</a:t>
            </a:r>
            <a:endParaRPr b="1" sz="2200">
              <a:solidFill>
                <a:schemeClr val="accent1"/>
              </a:solidFill>
              <a:latin typeface="Lato"/>
              <a:ea typeface="Lato"/>
              <a:cs typeface="Lato"/>
              <a:sym typeface="Lato"/>
            </a:endParaRPr>
          </a:p>
          <a:p>
            <a:pPr indent="0" lvl="0" marL="0" rtl="0" algn="l">
              <a:spcBef>
                <a:spcPts val="0"/>
              </a:spcBef>
              <a:spcAft>
                <a:spcPts val="0"/>
              </a:spcAft>
              <a:buNone/>
            </a:pPr>
            <a:r>
              <a:t/>
            </a:r>
            <a:endParaRPr b="1"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To find 10% of £100, we calculate </a:t>
            </a:r>
            <a:endParaRPr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0.10 x 100 =£10</a:t>
            </a:r>
            <a:endParaRPr sz="2200">
              <a:solidFill>
                <a:schemeClr val="accent1"/>
              </a:solidFill>
              <a:latin typeface="Lato"/>
              <a:ea typeface="Lato"/>
              <a:cs typeface="Lato"/>
              <a:sym typeface="Lato"/>
            </a:endParaRPr>
          </a:p>
          <a:p>
            <a:pPr indent="0" lvl="0" marL="0" rtl="0" algn="l">
              <a:spcBef>
                <a:spcPts val="0"/>
              </a:spcBef>
              <a:spcAft>
                <a:spcPts val="0"/>
              </a:spcAft>
              <a:buNone/>
            </a:pPr>
            <a:r>
              <a:t/>
            </a:r>
            <a:endParaRPr sz="2200">
              <a:solidFill>
                <a:schemeClr val="accent1"/>
              </a:solidFill>
              <a:latin typeface="Lato"/>
              <a:ea typeface="Lato"/>
              <a:cs typeface="Lato"/>
              <a:sym typeface="Lato"/>
            </a:endParaRPr>
          </a:p>
        </p:txBody>
      </p:sp>
      <p:sp>
        <p:nvSpPr>
          <p:cNvPr id="239" name="Google Shape;239;g24f7d5e8862_0_750"/>
          <p:cNvSpPr txBox="1"/>
          <p:nvPr/>
        </p:nvSpPr>
        <p:spPr>
          <a:xfrm>
            <a:off x="4659413" y="1524025"/>
            <a:ext cx="3871800" cy="25551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2200">
                <a:solidFill>
                  <a:schemeClr val="accent1"/>
                </a:solidFill>
                <a:latin typeface="Lato"/>
                <a:ea typeface="Lato"/>
                <a:cs typeface="Lato"/>
                <a:sym typeface="Lato"/>
              </a:rPr>
              <a:t>2. How much money in total is in her account at the end of the year?</a:t>
            </a:r>
            <a:endParaRPr b="1" sz="2200">
              <a:solidFill>
                <a:schemeClr val="accent1"/>
              </a:solidFill>
              <a:latin typeface="Lato"/>
              <a:ea typeface="Lato"/>
              <a:cs typeface="Lato"/>
              <a:sym typeface="Lato"/>
            </a:endParaRPr>
          </a:p>
          <a:p>
            <a:pPr indent="0" lvl="0" marL="0" rtl="0" algn="l">
              <a:spcBef>
                <a:spcPts val="0"/>
              </a:spcBef>
              <a:spcAft>
                <a:spcPts val="0"/>
              </a:spcAft>
              <a:buNone/>
            </a:pPr>
            <a:r>
              <a:t/>
            </a:r>
            <a:endParaRPr b="1"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We add up the £100 deposit and the interest she makes.</a:t>
            </a:r>
            <a:endParaRPr sz="2200">
              <a:solidFill>
                <a:schemeClr val="accent1"/>
              </a:solidFill>
              <a:latin typeface="Lato"/>
              <a:ea typeface="Lato"/>
              <a:cs typeface="Lato"/>
              <a:sym typeface="Lato"/>
            </a:endParaRPr>
          </a:p>
          <a:p>
            <a:pPr indent="0" lvl="0" marL="0" rtl="0" algn="l">
              <a:spcBef>
                <a:spcPts val="0"/>
              </a:spcBef>
              <a:spcAft>
                <a:spcPts val="0"/>
              </a:spcAft>
              <a:buNone/>
            </a:pPr>
            <a:r>
              <a:rPr lang="en-GB" sz="2200">
                <a:solidFill>
                  <a:schemeClr val="accent1"/>
                </a:solidFill>
                <a:latin typeface="Lato"/>
                <a:ea typeface="Lato"/>
                <a:cs typeface="Lato"/>
                <a:sym typeface="Lato"/>
              </a:rPr>
              <a:t>£100 + £10 = £110</a:t>
            </a:r>
            <a:endParaRPr b="1" sz="2200">
              <a:solidFill>
                <a:schemeClr val="accent1"/>
              </a:solidFill>
              <a:latin typeface="Lato"/>
              <a:ea typeface="Lato"/>
              <a:cs typeface="Lato"/>
              <a:sym typeface="Lato"/>
            </a:endParaRPr>
          </a:p>
        </p:txBody>
      </p:sp>
      <p:sp>
        <p:nvSpPr>
          <p:cNvPr id="240" name="Google Shape;240;g24f7d5e8862_0_750"/>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Calculating interest</a:t>
            </a:r>
            <a:endParaRPr b="1" i="0" sz="2900" u="none" cap="none" strike="noStrike">
              <a:solidFill>
                <a:schemeClr val="lt1"/>
              </a:solidFill>
              <a:latin typeface="Lato"/>
              <a:ea typeface="Lato"/>
              <a:cs typeface="Lato"/>
              <a:sym typeface="Lato"/>
            </a:endParaRPr>
          </a:p>
        </p:txBody>
      </p:sp>
      <p:pic>
        <p:nvPicPr>
          <p:cNvPr id="241" name="Google Shape;241;g24f7d5e8862_0_750"/>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4f7d5e8862_0_758"/>
          <p:cNvSpPr txBox="1"/>
          <p:nvPr/>
        </p:nvSpPr>
        <p:spPr>
          <a:xfrm>
            <a:off x="124275" y="4631725"/>
            <a:ext cx="6168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Lato"/>
                <a:ea typeface="Lato"/>
                <a:cs typeface="Lato"/>
                <a:sym typeface="Lato"/>
              </a:rPr>
              <a:t>*Assuming no more money is taken out or deposited over the year</a:t>
            </a:r>
            <a:endParaRPr b="0" i="0" sz="800" u="none" cap="none" strike="noStrike">
              <a:solidFill>
                <a:srgbClr val="000000"/>
              </a:solidFill>
              <a:latin typeface="Lato"/>
              <a:ea typeface="Lato"/>
              <a:cs typeface="Lato"/>
              <a:sym typeface="Lato"/>
            </a:endParaRPr>
          </a:p>
          <a:p>
            <a:pPr indent="0" lvl="0" marL="0" rtl="0" algn="l">
              <a:spcBef>
                <a:spcPts val="0"/>
              </a:spcBef>
              <a:spcAft>
                <a:spcPts val="0"/>
              </a:spcAft>
              <a:buClr>
                <a:srgbClr val="000000"/>
              </a:buClr>
              <a:buSzPts val="1400"/>
              <a:buFont typeface="Arial"/>
              <a:buNone/>
            </a:pPr>
            <a:r>
              <a:rPr lang="en-GB" sz="800">
                <a:solidFill>
                  <a:schemeClr val="accent2"/>
                </a:solidFill>
                <a:latin typeface="Lato"/>
                <a:ea typeface="Lato"/>
                <a:cs typeface="Lato"/>
                <a:sym typeface="Lato"/>
              </a:rPr>
              <a:t>Optional video - watch to learn about compound interest - </a:t>
            </a:r>
            <a:r>
              <a:rPr lang="en-GB" sz="800" u="sng">
                <a:solidFill>
                  <a:schemeClr val="hlink"/>
                </a:solidFill>
                <a:latin typeface="Lato"/>
                <a:ea typeface="Lato"/>
                <a:cs typeface="Lato"/>
                <a:sym typeface="Lato"/>
                <a:hlinkClick r:id="rId4"/>
              </a:rPr>
              <a:t>https://youtu.be/b7JL3EpsHPs</a:t>
            </a:r>
            <a:r>
              <a:rPr lang="en-GB" sz="800">
                <a:solidFill>
                  <a:schemeClr val="accent2"/>
                </a:solidFill>
                <a:latin typeface="Lato"/>
                <a:ea typeface="Lato"/>
                <a:cs typeface="Lato"/>
                <a:sym typeface="Lato"/>
              </a:rPr>
              <a:t> </a:t>
            </a:r>
            <a:endParaRPr sz="800">
              <a:latin typeface="Lato"/>
              <a:ea typeface="Lato"/>
              <a:cs typeface="Lato"/>
              <a:sym typeface="Lato"/>
            </a:endParaRPr>
          </a:p>
        </p:txBody>
      </p:sp>
      <p:sp>
        <p:nvSpPr>
          <p:cNvPr id="247" name="Google Shape;247;g24f7d5e8862_0_758"/>
          <p:cNvSpPr txBox="1"/>
          <p:nvPr/>
        </p:nvSpPr>
        <p:spPr>
          <a:xfrm>
            <a:off x="124275" y="2444425"/>
            <a:ext cx="4896000" cy="2016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700" u="none" cap="none" strike="noStrike">
                <a:solidFill>
                  <a:srgbClr val="000000"/>
                </a:solidFill>
                <a:latin typeface="Lato"/>
                <a:ea typeface="Lato"/>
                <a:cs typeface="Lato"/>
                <a:sym typeface="Lato"/>
              </a:rPr>
              <a:t>If </a:t>
            </a:r>
            <a:r>
              <a:rPr lang="en-GB" sz="1700">
                <a:latin typeface="Lato"/>
                <a:ea typeface="Lato"/>
                <a:cs typeface="Lato"/>
                <a:sym typeface="Lato"/>
              </a:rPr>
              <a:t>Zara</a:t>
            </a:r>
            <a:r>
              <a:rPr b="0" i="0" lang="en-GB" sz="1700" u="none" cap="none" strike="noStrike">
                <a:solidFill>
                  <a:srgbClr val="000000"/>
                </a:solidFill>
                <a:latin typeface="Lato"/>
                <a:ea typeface="Lato"/>
                <a:cs typeface="Lato"/>
                <a:sym typeface="Lato"/>
              </a:rPr>
              <a:t> </a:t>
            </a:r>
            <a:r>
              <a:rPr b="1" i="0" lang="en-GB" sz="1700" u="none" cap="none" strike="noStrike">
                <a:solidFill>
                  <a:srgbClr val="000000"/>
                </a:solidFill>
                <a:latin typeface="Lato"/>
                <a:ea typeface="Lato"/>
                <a:cs typeface="Lato"/>
                <a:sym typeface="Lato"/>
              </a:rPr>
              <a:t>deposits </a:t>
            </a:r>
            <a:r>
              <a:rPr b="1" i="0" lang="en-GB" sz="1700" u="none" cap="none" strike="noStrike">
                <a:solidFill>
                  <a:srgbClr val="000000"/>
                </a:solidFill>
                <a:latin typeface="Lato"/>
                <a:ea typeface="Lato"/>
                <a:cs typeface="Lato"/>
                <a:sym typeface="Lato"/>
                <a:extLst>
                  <a:ext uri="http://customooxmlschemas.google.com/">
                    <go:slidesCustomData xmlns:go="http://customooxmlschemas.google.com/" textRoundtripDataId="3"/>
                  </a:ext>
                </a:extLst>
              </a:rPr>
              <a:t>£</a:t>
            </a:r>
            <a:r>
              <a:rPr b="1" lang="en-GB" sz="1700">
                <a:latin typeface="Lato"/>
                <a:ea typeface="Lato"/>
                <a:cs typeface="Lato"/>
                <a:sym typeface="Lato"/>
                <a:extLst>
                  <a:ext uri="http://customooxmlschemas.google.com/">
                    <go:slidesCustomData xmlns:go="http://customooxmlschemas.google.com/" textRoundtripDataId="4"/>
                  </a:ext>
                </a:extLst>
              </a:rPr>
              <a:t>2</a:t>
            </a:r>
            <a:r>
              <a:rPr b="1" i="0" lang="en-GB" sz="1700" u="none" cap="none" strike="noStrike">
                <a:solidFill>
                  <a:srgbClr val="000000"/>
                </a:solidFill>
                <a:latin typeface="Lato"/>
                <a:ea typeface="Lato"/>
                <a:cs typeface="Lato"/>
                <a:sym typeface="Lato"/>
                <a:extLst>
                  <a:ext uri="http://customooxmlschemas.google.com/">
                    <go:slidesCustomData xmlns:go="http://customooxmlschemas.google.com/" textRoundtripDataId="5"/>
                  </a:ext>
                </a:extLst>
              </a:rPr>
              <a:t>00</a:t>
            </a:r>
            <a:r>
              <a:rPr b="0" i="0" lang="en-GB" sz="1700" u="none" cap="none" strike="noStrike">
                <a:solidFill>
                  <a:srgbClr val="000000"/>
                </a:solidFill>
                <a:latin typeface="Lato"/>
                <a:ea typeface="Lato"/>
                <a:cs typeface="Lato"/>
                <a:sym typeface="Lato"/>
                <a:extLst>
                  <a:ext uri="http://customooxmlschemas.google.com/">
                    <go:slidesCustomData xmlns:go="http://customooxmlschemas.google.com/" textRoundtripDataId="6"/>
                  </a:ext>
                </a:extLst>
              </a:rPr>
              <a:t>*</a:t>
            </a:r>
            <a:r>
              <a:rPr b="0" i="0" lang="en-GB" sz="1700" u="none" cap="none" strike="noStrike">
                <a:solidFill>
                  <a:srgbClr val="000000"/>
                </a:solidFill>
                <a:latin typeface="Lato"/>
                <a:ea typeface="Lato"/>
                <a:cs typeface="Lato"/>
                <a:sym typeface="Lato"/>
              </a:rPr>
              <a:t> earning </a:t>
            </a:r>
            <a:r>
              <a:rPr b="1" i="0" lang="en-GB" sz="1700" u="none" cap="none" strike="noStrike">
                <a:solidFill>
                  <a:srgbClr val="000000"/>
                </a:solidFill>
                <a:latin typeface="Lato"/>
                <a:ea typeface="Lato"/>
                <a:cs typeface="Lato"/>
                <a:sym typeface="Lato"/>
              </a:rPr>
              <a:t>2% interest</a:t>
            </a:r>
            <a:r>
              <a:rPr b="0" i="0" lang="en-GB" sz="1700" u="none" cap="none" strike="noStrike">
                <a:solidFill>
                  <a:srgbClr val="000000"/>
                </a:solidFill>
                <a:latin typeface="Lato"/>
                <a:ea typeface="Lato"/>
                <a:cs typeface="Lato"/>
                <a:sym typeface="Lato"/>
              </a:rPr>
              <a:t>: </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AutoNum type="arabicPeriod"/>
            </a:pPr>
            <a:r>
              <a:rPr b="0" i="0" lang="en-GB" sz="1700" u="none" cap="none" strike="noStrike">
                <a:solidFill>
                  <a:srgbClr val="000000"/>
                </a:solidFill>
                <a:latin typeface="Lato"/>
                <a:ea typeface="Lato"/>
                <a:cs typeface="Lato"/>
                <a:sym typeface="Lato"/>
              </a:rPr>
              <a:t>How much interest has she made at the end of the year?</a:t>
            </a:r>
            <a:endParaRPr b="0" i="0" sz="1700" u="none" cap="none" strike="noStrike">
              <a:solidFill>
                <a:srgbClr val="000000"/>
              </a:solidFill>
              <a:latin typeface="Lato"/>
              <a:ea typeface="Lato"/>
              <a:cs typeface="Lato"/>
              <a:sym typeface="Lato"/>
            </a:endParaRPr>
          </a:p>
          <a:p>
            <a:pPr indent="-336550" lvl="0" marL="457200" marR="0" rtl="0" algn="l">
              <a:lnSpc>
                <a:spcPct val="100000"/>
              </a:lnSpc>
              <a:spcBef>
                <a:spcPts val="0"/>
              </a:spcBef>
              <a:spcAft>
                <a:spcPts val="0"/>
              </a:spcAft>
              <a:buClr>
                <a:srgbClr val="000000"/>
              </a:buClr>
              <a:buSzPts val="1700"/>
              <a:buFont typeface="Lato"/>
              <a:buAutoNum type="arabicPeriod"/>
            </a:pPr>
            <a:r>
              <a:rPr b="0" i="0" lang="en-GB" sz="1700" u="none" cap="none" strike="noStrike">
                <a:solidFill>
                  <a:srgbClr val="000000"/>
                </a:solidFill>
                <a:latin typeface="Lato"/>
                <a:ea typeface="Lato"/>
                <a:cs typeface="Lato"/>
                <a:sym typeface="Lato"/>
              </a:rPr>
              <a:t>How much money in total is in her account at the end of the year?</a:t>
            </a:r>
            <a:endParaRPr b="0" i="0" sz="1700" u="none" cap="none" strike="noStrike">
              <a:solidFill>
                <a:srgbClr val="000000"/>
              </a:solidFill>
              <a:latin typeface="Lato"/>
              <a:ea typeface="Lato"/>
              <a:cs typeface="Lato"/>
              <a:sym typeface="Lato"/>
            </a:endParaRPr>
          </a:p>
        </p:txBody>
      </p:sp>
      <p:sp>
        <p:nvSpPr>
          <p:cNvPr id="248" name="Google Shape;248;g24f7d5e8862_0_758"/>
          <p:cNvSpPr txBox="1"/>
          <p:nvPr/>
        </p:nvSpPr>
        <p:spPr>
          <a:xfrm>
            <a:off x="5261525" y="1284725"/>
            <a:ext cx="3591600" cy="2940000"/>
          </a:xfrm>
          <a:prstGeom prst="rect">
            <a:avLst/>
          </a:prstGeom>
          <a:noFill/>
          <a:ln cap="flat" cmpd="sng" w="952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1" sz="6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a:solidFill>
                  <a:schemeClr val="dk1"/>
                </a:solidFill>
                <a:latin typeface="Lato"/>
                <a:ea typeface="Lato"/>
                <a:cs typeface="Lato"/>
                <a:sym typeface="Lato"/>
              </a:rPr>
              <a:t>1.  </a:t>
            </a:r>
            <a:r>
              <a:rPr b="1" i="0" lang="en-GB" sz="1400" u="none" cap="none" strike="noStrike">
                <a:solidFill>
                  <a:schemeClr val="dk1"/>
                </a:solidFill>
                <a:latin typeface="Lato"/>
                <a:ea typeface="Lato"/>
                <a:cs typeface="Lato"/>
                <a:sym typeface="Lato"/>
              </a:rPr>
              <a:t>How much interest has she made at the end of the year?</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To </a:t>
            </a:r>
            <a:r>
              <a:rPr b="0" i="0"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7"/>
                  </a:ext>
                </a:extLst>
              </a:rPr>
              <a:t>find</a:t>
            </a:r>
            <a:r>
              <a:rPr b="0" i="0" lang="en-GB" sz="1400" u="none" cap="none" strike="noStrike">
                <a:solidFill>
                  <a:schemeClr val="dk1"/>
                </a:solidFill>
                <a:latin typeface="Lato"/>
                <a:ea typeface="Lato"/>
                <a:cs typeface="Lato"/>
                <a:sym typeface="Lato"/>
              </a:rPr>
              <a:t> 2% of £</a:t>
            </a:r>
            <a:r>
              <a:rPr lang="en-GB">
                <a:solidFill>
                  <a:schemeClr val="dk1"/>
                </a:solidFill>
                <a:latin typeface="Lato"/>
                <a:ea typeface="Lato"/>
                <a:cs typeface="Lato"/>
                <a:sym typeface="Lato"/>
              </a:rPr>
              <a:t>2</a:t>
            </a:r>
            <a:r>
              <a:rPr b="0" i="0" lang="en-GB" sz="1400" u="none" cap="none" strike="noStrike">
                <a:solidFill>
                  <a:schemeClr val="dk1"/>
                </a:solidFill>
                <a:latin typeface="Lato"/>
                <a:ea typeface="Lato"/>
                <a:cs typeface="Lato"/>
                <a:sym typeface="Lato"/>
              </a:rPr>
              <a:t>00, we calculate </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0.0</a:t>
            </a:r>
            <a:r>
              <a:rPr lang="en-GB">
                <a:solidFill>
                  <a:schemeClr val="dk1"/>
                </a:solidFill>
                <a:latin typeface="Lato"/>
                <a:ea typeface="Lato"/>
                <a:cs typeface="Lato"/>
                <a:sym typeface="Lato"/>
              </a:rPr>
              <a:t>2</a:t>
            </a:r>
            <a:r>
              <a:rPr b="0" i="0" lang="en-GB" sz="1400" u="none" cap="none" strike="noStrike">
                <a:solidFill>
                  <a:schemeClr val="dk1"/>
                </a:solidFill>
                <a:latin typeface="Lato"/>
                <a:ea typeface="Lato"/>
                <a:cs typeface="Lato"/>
                <a:sym typeface="Lato"/>
              </a:rPr>
              <a:t> x </a:t>
            </a:r>
            <a:r>
              <a:rPr lang="en-GB">
                <a:solidFill>
                  <a:schemeClr val="dk1"/>
                </a:solidFill>
                <a:latin typeface="Lato"/>
                <a:ea typeface="Lato"/>
                <a:cs typeface="Lato"/>
                <a:sym typeface="Lato"/>
              </a:rPr>
              <a:t>2</a:t>
            </a:r>
            <a:r>
              <a:rPr b="0" i="0" lang="en-GB" sz="1400" u="none" cap="none" strike="noStrike">
                <a:solidFill>
                  <a:schemeClr val="dk1"/>
                </a:solidFill>
                <a:latin typeface="Lato"/>
                <a:ea typeface="Lato"/>
                <a:cs typeface="Lato"/>
                <a:sym typeface="Lato"/>
              </a:rPr>
              <a:t>00 = £</a:t>
            </a:r>
            <a:r>
              <a:rPr lang="en-GB">
                <a:solidFill>
                  <a:schemeClr val="dk1"/>
                </a:solidFill>
                <a:latin typeface="Lato"/>
                <a:ea typeface="Lato"/>
                <a:cs typeface="Lato"/>
                <a:sym typeface="Lato"/>
              </a:rPr>
              <a:t>4</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GB">
                <a:solidFill>
                  <a:schemeClr val="dk1"/>
                </a:solidFill>
                <a:latin typeface="Lato"/>
                <a:ea typeface="Lato"/>
                <a:cs typeface="Lato"/>
                <a:sym typeface="Lato"/>
              </a:rPr>
              <a:t>2. </a:t>
            </a:r>
            <a:r>
              <a:rPr b="1" i="0" lang="en-GB" sz="1400" u="none" cap="none" strike="noStrike">
                <a:solidFill>
                  <a:schemeClr val="dk1"/>
                </a:solidFill>
                <a:latin typeface="Lato"/>
                <a:ea typeface="Lato"/>
                <a:cs typeface="Lato"/>
                <a:sym typeface="Lato"/>
              </a:rPr>
              <a:t>How much money in total is in her account at the end of the year?</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We add up the £</a:t>
            </a:r>
            <a:r>
              <a:rPr lang="en-GB">
                <a:solidFill>
                  <a:schemeClr val="dk1"/>
                </a:solidFill>
                <a:latin typeface="Lato"/>
                <a:ea typeface="Lato"/>
                <a:cs typeface="Lato"/>
                <a:sym typeface="Lato"/>
              </a:rPr>
              <a:t>2</a:t>
            </a:r>
            <a:r>
              <a:rPr b="0" i="0" lang="en-GB" sz="1400" u="none" cap="none" strike="noStrike">
                <a:solidFill>
                  <a:schemeClr val="dk1"/>
                </a:solidFill>
                <a:latin typeface="Lato"/>
                <a:ea typeface="Lato"/>
                <a:cs typeface="Lato"/>
                <a:sym typeface="Lato"/>
              </a:rPr>
              <a:t>00 deposit and the interest she makes.</a:t>
            </a:r>
            <a:endParaRPr b="0"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a:t>
            </a:r>
            <a:r>
              <a:rPr lang="en-GB">
                <a:solidFill>
                  <a:schemeClr val="dk1"/>
                </a:solidFill>
                <a:latin typeface="Lato"/>
                <a:ea typeface="Lato"/>
                <a:cs typeface="Lato"/>
                <a:sym typeface="Lato"/>
              </a:rPr>
              <a:t>2</a:t>
            </a:r>
            <a:r>
              <a:rPr b="0" i="0" lang="en-GB" sz="1400" u="none" cap="none" strike="noStrike">
                <a:solidFill>
                  <a:schemeClr val="dk1"/>
                </a:solidFill>
                <a:latin typeface="Lato"/>
                <a:ea typeface="Lato"/>
                <a:cs typeface="Lato"/>
                <a:sym typeface="Lato"/>
              </a:rPr>
              <a:t>00 + £</a:t>
            </a:r>
            <a:r>
              <a:rPr lang="en-GB">
                <a:solidFill>
                  <a:schemeClr val="dk1"/>
                </a:solidFill>
                <a:latin typeface="Lato"/>
                <a:ea typeface="Lato"/>
                <a:cs typeface="Lato"/>
                <a:sym typeface="Lato"/>
              </a:rPr>
              <a:t>4</a:t>
            </a:r>
            <a:r>
              <a:rPr b="0" i="0" lang="en-GB" sz="1400" u="none" cap="none" strike="noStrike">
                <a:solidFill>
                  <a:schemeClr val="dk1"/>
                </a:solidFill>
                <a:latin typeface="Lato"/>
                <a:ea typeface="Lato"/>
                <a:cs typeface="Lato"/>
                <a:sym typeface="Lato"/>
              </a:rPr>
              <a:t> = </a:t>
            </a:r>
            <a:r>
              <a:rPr b="0" i="0" lang="en-GB" sz="1400" u="sng" cap="none" strike="noStrike">
                <a:solidFill>
                  <a:schemeClr val="dk1"/>
                </a:solidFill>
                <a:latin typeface="Lato"/>
                <a:ea typeface="Lato"/>
                <a:cs typeface="Lato"/>
                <a:sym typeface="Lato"/>
              </a:rPr>
              <a:t>£</a:t>
            </a:r>
            <a:r>
              <a:rPr lang="en-GB" u="sng">
                <a:solidFill>
                  <a:schemeClr val="dk1"/>
                </a:solidFill>
                <a:latin typeface="Lato"/>
                <a:ea typeface="Lato"/>
                <a:cs typeface="Lato"/>
                <a:sym typeface="Lato"/>
              </a:rPr>
              <a:t>204</a:t>
            </a:r>
            <a:endParaRPr b="0" i="0" sz="1400" u="sng"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500" u="none" cap="none" strike="noStrike">
              <a:solidFill>
                <a:schemeClr val="dk1"/>
              </a:solidFill>
              <a:latin typeface="Lato"/>
              <a:ea typeface="Lato"/>
              <a:cs typeface="Lato"/>
              <a:sym typeface="Lato"/>
            </a:endParaRPr>
          </a:p>
        </p:txBody>
      </p:sp>
      <p:pic>
        <p:nvPicPr>
          <p:cNvPr id="249" name="Google Shape;249;g24f7d5e8862_0_758"/>
          <p:cNvPicPr preferRelativeResize="0"/>
          <p:nvPr/>
        </p:nvPicPr>
        <p:blipFill rotWithShape="1">
          <a:blip r:embed="rId5">
            <a:alphaModFix/>
          </a:blip>
          <a:srcRect b="0" l="0" r="0" t="0"/>
          <a:stretch/>
        </p:blipFill>
        <p:spPr>
          <a:xfrm>
            <a:off x="0" y="1184525"/>
            <a:ext cx="1600600" cy="1600600"/>
          </a:xfrm>
          <a:prstGeom prst="rect">
            <a:avLst/>
          </a:prstGeom>
          <a:noFill/>
          <a:ln>
            <a:noFill/>
          </a:ln>
        </p:spPr>
      </p:pic>
      <p:sp>
        <p:nvSpPr>
          <p:cNvPr id="250" name="Google Shape;250;g24f7d5e8862_0_758"/>
          <p:cNvSpPr txBox="1"/>
          <p:nvPr/>
        </p:nvSpPr>
        <p:spPr>
          <a:xfrm>
            <a:off x="1684875" y="1184525"/>
            <a:ext cx="33354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latin typeface="Lato"/>
                <a:ea typeface="Lato"/>
                <a:cs typeface="Lato"/>
                <a:sym typeface="Lato"/>
              </a:rPr>
              <a:t>Zara</a:t>
            </a:r>
            <a:r>
              <a:rPr b="0" i="0" lang="en-GB" sz="1700" u="none" cap="none" strike="noStrike">
                <a:solidFill>
                  <a:srgbClr val="000000"/>
                </a:solidFill>
                <a:latin typeface="Lato"/>
                <a:ea typeface="Lato"/>
                <a:cs typeface="Lato"/>
                <a:sym typeface="Lato"/>
              </a:rPr>
              <a:t> is choosing to put some money in a </a:t>
            </a:r>
            <a:r>
              <a:rPr b="1" i="0" lang="en-GB" sz="1700" u="none" cap="none" strike="noStrike">
                <a:solidFill>
                  <a:srgbClr val="000000"/>
                </a:solidFill>
                <a:latin typeface="Lato"/>
                <a:ea typeface="Lato"/>
                <a:cs typeface="Lato"/>
                <a:sym typeface="Lato"/>
              </a:rPr>
              <a:t>savings account.</a:t>
            </a:r>
            <a:endParaRPr b="1"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She puts money into this account and gains interest on the money that she deposits (puts in).</a:t>
            </a:r>
            <a:endParaRPr b="0" i="0" sz="1400" u="none" cap="none" strike="noStrike">
              <a:solidFill>
                <a:srgbClr val="000000"/>
              </a:solidFill>
              <a:latin typeface="Arial"/>
              <a:ea typeface="Arial"/>
              <a:cs typeface="Arial"/>
              <a:sym typeface="Arial"/>
            </a:endParaRPr>
          </a:p>
        </p:txBody>
      </p:sp>
      <p:sp>
        <p:nvSpPr>
          <p:cNvPr id="251" name="Google Shape;251;g24f7d5e8862_0_758"/>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Calculating interest</a:t>
            </a:r>
            <a:endParaRPr b="1" i="0" sz="2900" u="none" cap="none" strike="noStrike">
              <a:solidFill>
                <a:schemeClr val="lt1"/>
              </a:solidFill>
              <a:latin typeface="Lato"/>
              <a:ea typeface="Lato"/>
              <a:cs typeface="Lato"/>
              <a:sym typeface="Lato"/>
            </a:endParaRPr>
          </a:p>
        </p:txBody>
      </p:sp>
      <p:pic>
        <p:nvPicPr>
          <p:cNvPr id="252" name="Google Shape;252;g24f7d5e8862_0_758"/>
          <p:cNvPicPr preferRelativeResize="0"/>
          <p:nvPr/>
        </p:nvPicPr>
        <p:blipFill rotWithShape="1">
          <a:blip r:embed="rId6">
            <a:alphaModFix/>
          </a:blip>
          <a:srcRect b="0" l="0" r="0" t="0"/>
          <a:stretch/>
        </p:blipFill>
        <p:spPr>
          <a:xfrm>
            <a:off x="448799" y="171188"/>
            <a:ext cx="690376" cy="6903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2f1946b8817_0_4"/>
          <p:cNvSpPr txBox="1"/>
          <p:nvPr>
            <p:ph type="ctrTitle"/>
          </p:nvPr>
        </p:nvSpPr>
        <p:spPr>
          <a:xfrm>
            <a:off x="13190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extLst>
                  <a:ext uri="http://customooxmlschemas.google.com/">
                    <go:slidesCustomData xmlns:go="http://customooxmlschemas.google.com/" textRoundtripDataId="9"/>
                  </a:ext>
                </a:extLst>
              </a:rPr>
              <a:t>Calculating</a:t>
            </a:r>
            <a:r>
              <a:rPr b="1" lang="en-GB" sz="2900">
                <a:solidFill>
                  <a:schemeClr val="lt1"/>
                </a:solidFill>
                <a:latin typeface="Lato"/>
                <a:ea typeface="Lato"/>
                <a:cs typeface="Lato"/>
                <a:sym typeface="Lato"/>
              </a:rPr>
              <a:t> interest</a:t>
            </a:r>
            <a:endParaRPr b="1" i="0" sz="2900" u="none" cap="none" strike="noStrike">
              <a:solidFill>
                <a:schemeClr val="lt1"/>
              </a:solidFill>
              <a:latin typeface="Lato"/>
              <a:ea typeface="Lato"/>
              <a:cs typeface="Lato"/>
              <a:sym typeface="Lato"/>
            </a:endParaRPr>
          </a:p>
        </p:txBody>
      </p:sp>
      <p:pic>
        <p:nvPicPr>
          <p:cNvPr id="258" name="Google Shape;258;g2f1946b8817_0_4"/>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pic>
        <p:nvPicPr>
          <p:cNvPr descr="This video is a basic introduction to interest in its simplest form in the context of saving.&#10;&#10;&#10;&#10;&#10;&#10;&#10;&#10;&#10;&#10;Timecodes&#10;0:00 - Intro&#10;0:48 - Example question&#10;3:53 - Example work through&#10;7:24 - Recap&#10;8:18 - Remember" id="259" name="Google Shape;259;g2f1946b8817_0_4" title="Year 8 Session 3 Simple Interest - How to calculate simple interest">
            <a:hlinkClick r:id="rId4"/>
          </p:cNvPr>
          <p:cNvPicPr preferRelativeResize="0"/>
          <p:nvPr/>
        </p:nvPicPr>
        <p:blipFill>
          <a:blip r:embed="rId5">
            <a:alphaModFix/>
          </a:blip>
          <a:stretch>
            <a:fillRect/>
          </a:stretch>
        </p:blipFill>
        <p:spPr>
          <a:xfrm>
            <a:off x="1257000" y="1176738"/>
            <a:ext cx="6630000" cy="3729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4f7d5e8862_0_772"/>
          <p:cNvSpPr txBox="1"/>
          <p:nvPr/>
        </p:nvSpPr>
        <p:spPr>
          <a:xfrm>
            <a:off x="184325" y="1457050"/>
            <a:ext cx="8601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265" name="Google Shape;265;g24f7d5e8862_0_772"/>
          <p:cNvGraphicFramePr/>
          <p:nvPr/>
        </p:nvGraphicFramePr>
        <p:xfrm>
          <a:off x="282125" y="1226150"/>
          <a:ext cx="3000000" cy="3000000"/>
        </p:xfrm>
        <a:graphic>
          <a:graphicData uri="http://schemas.openxmlformats.org/drawingml/2006/table">
            <a:tbl>
              <a:tblPr>
                <a:noFill/>
                <a:tableStyleId>{553556CD-4AD5-4202-88CF-D862308B1F90}</a:tableStyleId>
              </a:tblPr>
              <a:tblGrid>
                <a:gridCol w="1891275"/>
                <a:gridCol w="3264275"/>
                <a:gridCol w="3264275"/>
              </a:tblGrid>
              <a:tr h="462200">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Put money in a cash box</a:t>
                      </a:r>
                      <a:endParaRPr b="1" sz="1400" u="none" cap="none" strike="noStrike">
                        <a:solidFill>
                          <a:schemeClr val="dk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Open a savings account</a:t>
                      </a:r>
                      <a:endParaRPr b="1" sz="1400" u="none" cap="none" strike="noStrike">
                        <a:solidFill>
                          <a:schemeClr val="dk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r>
              <a:tr h="8229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Advantages of using this method</a:t>
                      </a:r>
                      <a:endParaRPr b="1" sz="1400" u="none" cap="none" strike="noStrike">
                        <a:solidFill>
                          <a:schemeClr val="dk1"/>
                        </a:solidFill>
                        <a:latin typeface="Lato"/>
                        <a:ea typeface="Lato"/>
                        <a:cs typeface="Lato"/>
                        <a:sym typeface="Lato"/>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tcPr>
                </a:tc>
              </a:tr>
              <a:tr h="8229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Disadvantages of using this method</a:t>
                      </a:r>
                      <a:endParaRPr b="1" sz="1400" u="none" cap="none" strike="noStrike">
                        <a:solidFill>
                          <a:schemeClr val="dk1"/>
                        </a:solidFill>
                        <a:latin typeface="Lato"/>
                        <a:ea typeface="Lato"/>
                        <a:cs typeface="Lato"/>
                        <a:sym typeface="Lato"/>
                      </a:endParaRPr>
                    </a:p>
                  </a:txBody>
                  <a:tcPr marT="91425" marB="91425" marR="91425" marL="91425" anchor="ctr">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tc>
              </a:tr>
              <a:tr h="82295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Items you would save for using this method?</a:t>
                      </a:r>
                      <a:endParaRPr b="1" sz="1400" u="none" cap="none" strike="noStrike">
                        <a:solidFill>
                          <a:schemeClr val="dk1"/>
                        </a:solidFill>
                        <a:latin typeface="Lato"/>
                        <a:ea typeface="Lato"/>
                        <a:cs typeface="Lato"/>
                        <a:sym typeface="Lato"/>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dk1"/>
                        </a:solidFill>
                        <a:latin typeface="Lato"/>
                        <a:ea typeface="Lato"/>
                        <a:cs typeface="Lato"/>
                        <a:sym typeface="Lato"/>
                      </a:endParaRPr>
                    </a:p>
                  </a:txBody>
                  <a:tcPr marT="91425" marB="91425" marR="91425" marL="91425"/>
                </a:tc>
              </a:tr>
            </a:tbl>
          </a:graphicData>
        </a:graphic>
      </p:graphicFrame>
      <p:sp>
        <p:nvSpPr>
          <p:cNvPr id="266" name="Google Shape;266;g24f7d5e8862_0_772"/>
          <p:cNvSpPr txBox="1"/>
          <p:nvPr>
            <p:ph type="ctrTitle"/>
          </p:nvPr>
        </p:nvSpPr>
        <p:spPr>
          <a:xfrm>
            <a:off x="2821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How do people save money?</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275d22905f4_0_2"/>
          <p:cNvSpPr txBox="1"/>
          <p:nvPr/>
        </p:nvSpPr>
        <p:spPr>
          <a:xfrm>
            <a:off x="22342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272" name="Google Shape;272;g275d22905f4_0_2"/>
          <p:cNvSpPr txBox="1"/>
          <p:nvPr/>
        </p:nvSpPr>
        <p:spPr>
          <a:xfrm>
            <a:off x="1646700" y="1201825"/>
            <a:ext cx="4958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FF8022"/>
                </a:solidFill>
                <a:latin typeface="Lato"/>
                <a:ea typeface="Lato"/>
                <a:cs typeface="Lato"/>
                <a:sym typeface="Lato"/>
              </a:rPr>
              <a:t>Putting money in a cash box</a:t>
            </a:r>
            <a:endParaRPr b="1" sz="1800">
              <a:solidFill>
                <a:srgbClr val="FF8022"/>
              </a:solidFill>
              <a:latin typeface="Lato"/>
              <a:ea typeface="Lato"/>
              <a:cs typeface="Lato"/>
              <a:sym typeface="Lato"/>
            </a:endParaRPr>
          </a:p>
        </p:txBody>
      </p:sp>
      <p:sp>
        <p:nvSpPr>
          <p:cNvPr id="273" name="Google Shape;273;g275d22905f4_0_2"/>
          <p:cNvSpPr txBox="1"/>
          <p:nvPr/>
        </p:nvSpPr>
        <p:spPr>
          <a:xfrm>
            <a:off x="1679226"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dk1"/>
                </a:solidFill>
                <a:latin typeface="Lato"/>
                <a:ea typeface="Lato"/>
                <a:cs typeface="Lato"/>
                <a:sym typeface="Lato"/>
              </a:rPr>
              <a:t>Advantages</a:t>
            </a:r>
            <a:endParaRPr b="1" sz="1600">
              <a:solidFill>
                <a:schemeClr val="dk1"/>
              </a:solidFill>
              <a:latin typeface="Lato"/>
              <a:ea typeface="Lato"/>
              <a:cs typeface="Lato"/>
              <a:sym typeface="Lato"/>
            </a:endParaRPr>
          </a:p>
        </p:txBody>
      </p:sp>
      <p:sp>
        <p:nvSpPr>
          <p:cNvPr id="274" name="Google Shape;274;g275d22905f4_0_2"/>
          <p:cNvSpPr txBox="1"/>
          <p:nvPr/>
        </p:nvSpPr>
        <p:spPr>
          <a:xfrm>
            <a:off x="5419897"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dk1"/>
                </a:solidFill>
                <a:latin typeface="Lato"/>
                <a:ea typeface="Lato"/>
                <a:cs typeface="Lato"/>
                <a:sym typeface="Lato"/>
              </a:rPr>
              <a:t>Disadvantages</a:t>
            </a:r>
            <a:endParaRPr b="1" sz="1600">
              <a:solidFill>
                <a:schemeClr val="dk1"/>
              </a:solidFill>
              <a:latin typeface="Lato"/>
              <a:ea typeface="Lato"/>
              <a:cs typeface="Lato"/>
              <a:sym typeface="Lato"/>
            </a:endParaRPr>
          </a:p>
        </p:txBody>
      </p:sp>
      <p:sp>
        <p:nvSpPr>
          <p:cNvPr id="275" name="Google Shape;275;g275d22905f4_0_2"/>
          <p:cNvSpPr/>
          <p:nvPr/>
        </p:nvSpPr>
        <p:spPr>
          <a:xfrm>
            <a:off x="8090175" y="4250800"/>
            <a:ext cx="986100" cy="709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75d22905f4_0_2"/>
          <p:cNvSpPr txBox="1"/>
          <p:nvPr>
            <p:ph type="ctrTitle"/>
          </p:nvPr>
        </p:nvSpPr>
        <p:spPr>
          <a:xfrm>
            <a:off x="2821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rgbClr val="00FF00"/>
                </a:solidFill>
                <a:latin typeface="Lato"/>
                <a:ea typeface="Lato"/>
                <a:cs typeface="Lato"/>
                <a:sym typeface="Lato"/>
              </a:rPr>
              <a:t>Answers </a:t>
            </a:r>
            <a:r>
              <a:rPr b="1" lang="en-GB" sz="2900">
                <a:solidFill>
                  <a:schemeClr val="lt1"/>
                </a:solidFill>
                <a:latin typeface="Lato"/>
                <a:ea typeface="Lato"/>
                <a:cs typeface="Lato"/>
                <a:sym typeface="Lato"/>
              </a:rPr>
              <a:t>| h</a:t>
            </a:r>
            <a:r>
              <a:rPr b="1" i="0" lang="en-GB" sz="2900" u="none" cap="none" strike="noStrike">
                <a:solidFill>
                  <a:schemeClr val="lt1"/>
                </a:solidFill>
                <a:latin typeface="Lato"/>
                <a:ea typeface="Lato"/>
                <a:cs typeface="Lato"/>
                <a:sym typeface="Lato"/>
              </a:rPr>
              <a:t>ow do people save money?</a:t>
            </a:r>
            <a:endParaRPr b="1" i="0" sz="2900" u="none" cap="none" strike="noStrike">
              <a:solidFill>
                <a:schemeClr val="lt1"/>
              </a:solidFill>
              <a:latin typeface="Lato"/>
              <a:ea typeface="Lato"/>
              <a:cs typeface="Lato"/>
              <a:sym typeface="Lato"/>
            </a:endParaRPr>
          </a:p>
        </p:txBody>
      </p:sp>
      <p:pic>
        <p:nvPicPr>
          <p:cNvPr id="277" name="Google Shape;277;g275d22905f4_0_2"/>
          <p:cNvPicPr preferRelativeResize="0"/>
          <p:nvPr/>
        </p:nvPicPr>
        <p:blipFill>
          <a:blip r:embed="rId3">
            <a:alphaModFix/>
          </a:blip>
          <a:stretch>
            <a:fillRect/>
          </a:stretch>
        </p:blipFill>
        <p:spPr>
          <a:xfrm>
            <a:off x="74746" y="1201821"/>
            <a:ext cx="1455625" cy="1455625"/>
          </a:xfrm>
          <a:prstGeom prst="rect">
            <a:avLst/>
          </a:prstGeom>
          <a:noFill/>
          <a:ln>
            <a:noFill/>
          </a:ln>
        </p:spPr>
      </p:pic>
      <p:sp>
        <p:nvSpPr>
          <p:cNvPr id="278" name="Google Shape;278;g275d22905f4_0_2"/>
          <p:cNvSpPr/>
          <p:nvPr/>
        </p:nvSpPr>
        <p:spPr>
          <a:xfrm>
            <a:off x="1681175"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Immediate access: </a:t>
            </a:r>
            <a:r>
              <a:rPr lang="en-GB" sz="1200">
                <a:solidFill>
                  <a:srgbClr val="374151"/>
                </a:solidFill>
                <a:latin typeface="Lato"/>
                <a:ea typeface="Lato"/>
                <a:cs typeface="Lato"/>
                <a:sym typeface="Lato"/>
              </a:rPr>
              <a:t>You have immediate access to your cash without any restrictions or waiting periods. This can be helpful in emergency situations.</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Privacy: </a:t>
            </a:r>
            <a:r>
              <a:rPr lang="en-GB" sz="1200">
                <a:solidFill>
                  <a:srgbClr val="374151"/>
                </a:solidFill>
                <a:latin typeface="Lato"/>
                <a:ea typeface="Lato"/>
                <a:cs typeface="Lato"/>
                <a:sym typeface="Lato"/>
              </a:rPr>
              <a:t>Keeping your money in a cash box provides a higher level of privacy compared to a bank account, as there are no records of your transactions.</a:t>
            </a:r>
            <a:endParaRPr sz="1200">
              <a:solidFill>
                <a:srgbClr val="374151"/>
              </a:solidFill>
              <a:latin typeface="Lato"/>
              <a:ea typeface="Lato"/>
              <a:cs typeface="Lato"/>
              <a:sym typeface="Lato"/>
            </a:endParaRPr>
          </a:p>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No Fees: </a:t>
            </a:r>
            <a:r>
              <a:rPr lang="en-GB" sz="1200">
                <a:solidFill>
                  <a:srgbClr val="374151"/>
                </a:solidFill>
                <a:latin typeface="Lato"/>
                <a:ea typeface="Lato"/>
                <a:cs typeface="Lato"/>
                <a:sym typeface="Lato"/>
              </a:rPr>
              <a:t>There are no account maintenance fees or minimum balance requirements associated with a cash box, unlike some bank accounts.</a:t>
            </a:r>
            <a:endParaRPr/>
          </a:p>
        </p:txBody>
      </p:sp>
      <p:sp>
        <p:nvSpPr>
          <p:cNvPr id="279" name="Google Shape;279;g275d22905f4_0_2"/>
          <p:cNvSpPr/>
          <p:nvPr/>
        </p:nvSpPr>
        <p:spPr>
          <a:xfrm>
            <a:off x="5417950"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No interest: </a:t>
            </a:r>
            <a:r>
              <a:rPr lang="en-GB" sz="1200">
                <a:solidFill>
                  <a:srgbClr val="374151"/>
                </a:solidFill>
                <a:latin typeface="Lato"/>
                <a:ea typeface="Lato"/>
                <a:cs typeface="Lato"/>
                <a:sym typeface="Lato"/>
              </a:rPr>
              <a:t>Money stored in a cash box doesn't earn any interest or grow over time, resulting in missed opportunities for financial growth.</a:t>
            </a:r>
            <a:endParaRPr sz="1200">
              <a:solidFill>
                <a:srgbClr val="374151"/>
              </a:solidFill>
              <a:latin typeface="Lato"/>
              <a:ea typeface="Lato"/>
              <a:cs typeface="Lato"/>
              <a:sym typeface="Lato"/>
            </a:endParaRPr>
          </a:p>
          <a:p>
            <a:pPr indent="0" lvl="0" marL="0" rtl="0" algn="l">
              <a:lnSpc>
                <a:spcPct val="115000"/>
              </a:lnSpc>
              <a:spcBef>
                <a:spcPts val="1500"/>
              </a:spcBef>
              <a:spcAft>
                <a:spcPts val="0"/>
              </a:spcAft>
              <a:buNone/>
            </a:pPr>
            <a:r>
              <a:rPr b="1" lang="en-GB" sz="1200">
                <a:solidFill>
                  <a:schemeClr val="accent1"/>
                </a:solidFill>
                <a:latin typeface="Lato"/>
                <a:ea typeface="Lato"/>
                <a:cs typeface="Lato"/>
                <a:sym typeface="Lato"/>
              </a:rPr>
              <a:t>Lack of documentation:</a:t>
            </a:r>
            <a:r>
              <a:rPr lang="en-GB" sz="1200">
                <a:solidFill>
                  <a:srgbClr val="374151"/>
                </a:solidFill>
                <a:latin typeface="Lato"/>
                <a:ea typeface="Lato"/>
                <a:cs typeface="Lato"/>
                <a:sym typeface="Lato"/>
              </a:rPr>
              <a:t> Without proper documentation, it can be difficult to prove the source of the funds or their intended use.</a:t>
            </a:r>
            <a:endParaRPr b="1" sz="1200">
              <a:solidFill>
                <a:schemeClr val="accent1"/>
              </a:solidFill>
              <a:latin typeface="Lato"/>
              <a:ea typeface="Lato"/>
              <a:cs typeface="Lato"/>
              <a:sym typeface="Lato"/>
            </a:endParaRPr>
          </a:p>
          <a:p>
            <a:pPr indent="0" lvl="0" marL="0" rtl="0" algn="l">
              <a:lnSpc>
                <a:spcPct val="115000"/>
              </a:lnSpc>
              <a:spcBef>
                <a:spcPts val="1500"/>
              </a:spcBef>
              <a:spcAft>
                <a:spcPts val="1500"/>
              </a:spcAft>
              <a:buNone/>
            </a:pPr>
            <a:r>
              <a:rPr b="1" lang="en-GB" sz="1200">
                <a:solidFill>
                  <a:schemeClr val="accent1"/>
                </a:solidFill>
                <a:latin typeface="Lato"/>
                <a:ea typeface="Lato"/>
                <a:cs typeface="Lato"/>
                <a:sym typeface="Lato"/>
              </a:rPr>
              <a:t>Security Risks: </a:t>
            </a:r>
            <a:r>
              <a:rPr lang="en-GB" sz="1200">
                <a:solidFill>
                  <a:srgbClr val="374151"/>
                </a:solidFill>
                <a:latin typeface="Lato"/>
                <a:ea typeface="Lato"/>
                <a:cs typeface="Lato"/>
                <a:sym typeface="Lato"/>
              </a:rPr>
              <a:t>Cash stored in a box is vulnerable to theft, loss due to fire or natural disasters, and accidental damage. This risk can be significant, especially if you keep a large amount of money.</a:t>
            </a:r>
            <a:endParaRPr b="1" sz="1200">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g1575e96a1fb_0_240"/>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p:txBody>
      </p:sp>
      <p:graphicFrame>
        <p:nvGraphicFramePr>
          <p:cNvPr id="59" name="Google Shape;59;g1575e96a1fb_0_240"/>
          <p:cNvGraphicFramePr/>
          <p:nvPr/>
        </p:nvGraphicFramePr>
        <p:xfrm>
          <a:off x="871975" y="1721850"/>
          <a:ext cx="3000000" cy="3000000"/>
        </p:xfrm>
        <a:graphic>
          <a:graphicData uri="http://schemas.openxmlformats.org/drawingml/2006/table">
            <a:tbl>
              <a:tblPr>
                <a:noFill/>
                <a:tableStyleId>{553556CD-4AD5-4202-88CF-D862308B1F90}</a:tableStyleId>
              </a:tblPr>
              <a:tblGrid>
                <a:gridCol w="1206500"/>
                <a:gridCol w="1206500"/>
                <a:gridCol w="1206500"/>
                <a:gridCol w="1206500"/>
                <a:gridCol w="1206500"/>
                <a:gridCol w="120650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9CB9C"/>
                    </a:solidFill>
                  </a:tcPr>
                </a:tc>
              </a:tr>
              <a:tr h="381000">
                <a:tc>
                  <a:txBody>
                    <a:bodyPr/>
                    <a:lstStyle/>
                    <a:p>
                      <a:pPr indent="0" lvl="0" marL="0" marR="0" rtl="0" algn="l">
                        <a:lnSpc>
                          <a:spcPct val="115000"/>
                        </a:lnSpc>
                        <a:spcBef>
                          <a:spcPts val="0"/>
                        </a:spcBef>
                        <a:spcAft>
                          <a:spcPts val="0"/>
                        </a:spcAft>
                        <a:buClr>
                          <a:srgbClr val="000000"/>
                        </a:buClr>
                        <a:buSzPts val="1400"/>
                        <a:buFont typeface="Arial"/>
                        <a:buNone/>
                      </a:pPr>
                      <a:r>
                        <a:rPr b="0" lang="en-GB" sz="1400" u="none" cap="none" strike="noStrike">
                          <a:latin typeface="Lato"/>
                          <a:ea typeface="Lato"/>
                          <a:cs typeface="Lato"/>
                          <a:sym typeface="Lato"/>
                        </a:rPr>
                        <a:t>How to open a bank account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a:latin typeface="Lato"/>
                          <a:ea typeface="Lato"/>
                          <a:cs typeface="Lato"/>
                          <a:sym typeface="Lato"/>
                        </a:rPr>
                        <a:t>How to r</a:t>
                      </a:r>
                      <a:r>
                        <a:rPr b="0" lang="en-GB" sz="1400" u="none" cap="none" strike="noStrike">
                          <a:latin typeface="Lato"/>
                          <a:ea typeface="Lato"/>
                          <a:cs typeface="Lato"/>
                          <a:sym typeface="Lato"/>
                        </a:rPr>
                        <a:t>ead a bank statement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b="1" lang="en-GB">
                          <a:solidFill>
                            <a:schemeClr val="accent2"/>
                          </a:solidFill>
                          <a:latin typeface="Lato"/>
                          <a:ea typeface="Lato"/>
                          <a:cs typeface="Lato"/>
                          <a:sym typeface="Lato"/>
                        </a:rPr>
                        <a:t>How to save money</a:t>
                      </a:r>
                      <a:r>
                        <a:rPr b="0" lang="en-GB" sz="1400" u="none" cap="none" strike="noStrike">
                          <a:latin typeface="Lato"/>
                          <a:ea typeface="Lato"/>
                          <a:cs typeface="Lato"/>
                          <a:sym typeface="Lato"/>
                        </a:rPr>
                        <a:t> </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400"/>
                        <a:buFont typeface="Arial"/>
                        <a:buNone/>
                      </a:pPr>
                      <a:r>
                        <a:rPr lang="en-GB">
                          <a:latin typeface="Lato"/>
                          <a:ea typeface="Lato"/>
                          <a:cs typeface="Lato"/>
                          <a:sym typeface="Lato"/>
                        </a:rPr>
                        <a:t>How to use bank cards</a:t>
                      </a:r>
                      <a:endParaRPr b="0" sz="1400" u="none" cap="none" strike="noStrike">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l">
                        <a:lnSpc>
                          <a:spcPct val="115000"/>
                        </a:lnSpc>
                        <a:spcBef>
                          <a:spcPts val="0"/>
                        </a:spcBef>
                        <a:spcAft>
                          <a:spcPts val="0"/>
                        </a:spcAft>
                        <a:buClr>
                          <a:srgbClr val="000000"/>
                        </a:buClr>
                        <a:buFont typeface="Arial"/>
                        <a:buNone/>
                      </a:pPr>
                      <a:r>
                        <a:rPr lang="en-GB">
                          <a:latin typeface="Lato"/>
                          <a:ea typeface="Lato"/>
                          <a:cs typeface="Lato"/>
                          <a:sym typeface="Lato"/>
                        </a:rPr>
                        <a:t>How to manage debt</a:t>
                      </a:r>
                      <a:endParaRPr>
                        <a:latin typeface="Lato"/>
                        <a:ea typeface="Lato"/>
                        <a:cs typeface="Lato"/>
                        <a:sym typeface="Lato"/>
                      </a:endParaRPr>
                    </a:p>
                  </a:txBody>
                  <a:tcPr marT="63500" marB="63500" marR="63500" marL="63500"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A guide to banking</a:t>
                      </a:r>
                      <a:endParaRPr>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275d22905f4_0_24"/>
          <p:cNvSpPr txBox="1"/>
          <p:nvPr/>
        </p:nvSpPr>
        <p:spPr>
          <a:xfrm>
            <a:off x="22342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b="0" i="0" sz="1400" u="none" cap="none" strike="noStrike">
              <a:solidFill>
                <a:srgbClr val="262A33"/>
              </a:solidFill>
              <a:latin typeface="Arial"/>
              <a:ea typeface="Arial"/>
              <a:cs typeface="Arial"/>
              <a:sym typeface="Arial"/>
            </a:endParaRPr>
          </a:p>
        </p:txBody>
      </p:sp>
      <p:sp>
        <p:nvSpPr>
          <p:cNvPr id="285" name="Google Shape;285;g275d22905f4_0_24"/>
          <p:cNvSpPr txBox="1"/>
          <p:nvPr/>
        </p:nvSpPr>
        <p:spPr>
          <a:xfrm>
            <a:off x="1646700" y="1201825"/>
            <a:ext cx="50673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GB" sz="1800">
                <a:solidFill>
                  <a:srgbClr val="FF8022"/>
                </a:solidFill>
                <a:latin typeface="Lato"/>
                <a:ea typeface="Lato"/>
                <a:cs typeface="Lato"/>
                <a:sym typeface="Lato"/>
              </a:rPr>
              <a:t>Open a savings account</a:t>
            </a:r>
            <a:endParaRPr b="1" sz="1800">
              <a:solidFill>
                <a:srgbClr val="FF8022"/>
              </a:solidFill>
              <a:latin typeface="Lato"/>
              <a:ea typeface="Lato"/>
              <a:cs typeface="Lato"/>
              <a:sym typeface="Lato"/>
            </a:endParaRPr>
          </a:p>
        </p:txBody>
      </p:sp>
      <p:sp>
        <p:nvSpPr>
          <p:cNvPr id="286" name="Google Shape;286;g275d22905f4_0_24"/>
          <p:cNvSpPr/>
          <p:nvPr/>
        </p:nvSpPr>
        <p:spPr>
          <a:xfrm>
            <a:off x="8002909" y="4250800"/>
            <a:ext cx="1007700" cy="709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Lato"/>
              <a:ea typeface="Lato"/>
              <a:cs typeface="Lato"/>
              <a:sym typeface="Lato"/>
            </a:endParaRPr>
          </a:p>
        </p:txBody>
      </p:sp>
      <p:sp>
        <p:nvSpPr>
          <p:cNvPr id="287" name="Google Shape;287;g275d22905f4_0_24"/>
          <p:cNvSpPr txBox="1"/>
          <p:nvPr>
            <p:ph type="ctrTitle"/>
          </p:nvPr>
        </p:nvSpPr>
        <p:spPr>
          <a:xfrm>
            <a:off x="2821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lang="en-GB" sz="2900">
                <a:solidFill>
                  <a:srgbClr val="00FF00"/>
                </a:solidFill>
                <a:latin typeface="Lato"/>
                <a:ea typeface="Lato"/>
                <a:cs typeface="Lato"/>
                <a:sym typeface="Lato"/>
              </a:rPr>
              <a:t>Answers </a:t>
            </a:r>
            <a:r>
              <a:rPr b="1" lang="en-GB" sz="2900">
                <a:solidFill>
                  <a:schemeClr val="lt1"/>
                </a:solidFill>
                <a:latin typeface="Lato"/>
                <a:ea typeface="Lato"/>
                <a:cs typeface="Lato"/>
                <a:sym typeface="Lato"/>
              </a:rPr>
              <a:t>| h</a:t>
            </a:r>
            <a:r>
              <a:rPr b="1" i="0" lang="en-GB" sz="2900" u="none" cap="none" strike="noStrike">
                <a:solidFill>
                  <a:schemeClr val="lt1"/>
                </a:solidFill>
                <a:latin typeface="Lato"/>
                <a:ea typeface="Lato"/>
                <a:cs typeface="Lato"/>
                <a:sym typeface="Lato"/>
              </a:rPr>
              <a:t>ow do people save money?</a:t>
            </a:r>
            <a:endParaRPr b="1" i="0" sz="2900" u="none" cap="none" strike="noStrike">
              <a:solidFill>
                <a:schemeClr val="lt1"/>
              </a:solidFill>
              <a:latin typeface="Lato"/>
              <a:ea typeface="Lato"/>
              <a:cs typeface="Lato"/>
              <a:sym typeface="Lato"/>
            </a:endParaRPr>
          </a:p>
        </p:txBody>
      </p:sp>
      <p:pic>
        <p:nvPicPr>
          <p:cNvPr id="288" name="Google Shape;288;g275d22905f4_0_24"/>
          <p:cNvPicPr preferRelativeResize="0"/>
          <p:nvPr/>
        </p:nvPicPr>
        <p:blipFill>
          <a:blip r:embed="rId3">
            <a:alphaModFix/>
          </a:blip>
          <a:stretch>
            <a:fillRect/>
          </a:stretch>
        </p:blipFill>
        <p:spPr>
          <a:xfrm>
            <a:off x="91075" y="1147025"/>
            <a:ext cx="1424725" cy="1424725"/>
          </a:xfrm>
          <a:prstGeom prst="rect">
            <a:avLst/>
          </a:prstGeom>
          <a:noFill/>
          <a:ln>
            <a:noFill/>
          </a:ln>
        </p:spPr>
      </p:pic>
      <p:sp>
        <p:nvSpPr>
          <p:cNvPr id="289" name="Google Shape;289;g275d22905f4_0_24"/>
          <p:cNvSpPr/>
          <p:nvPr/>
        </p:nvSpPr>
        <p:spPr>
          <a:xfrm>
            <a:off x="612925" y="1809250"/>
            <a:ext cx="381000" cy="361800"/>
          </a:xfrm>
          <a:prstGeom prst="ellipse">
            <a:avLst/>
          </a:prstGeom>
          <a:solidFill>
            <a:schemeClr val="lt1"/>
          </a:solidFill>
          <a:ln cap="flat" cmpd="sng" w="9525">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g275d22905f4_0_24"/>
          <p:cNvPicPr preferRelativeResize="0"/>
          <p:nvPr/>
        </p:nvPicPr>
        <p:blipFill>
          <a:blip r:embed="rId4">
            <a:alphaModFix/>
          </a:blip>
          <a:stretch>
            <a:fillRect/>
          </a:stretch>
        </p:blipFill>
        <p:spPr>
          <a:xfrm>
            <a:off x="585238" y="1759300"/>
            <a:ext cx="436371" cy="461700"/>
          </a:xfrm>
          <a:prstGeom prst="rect">
            <a:avLst/>
          </a:prstGeom>
          <a:noFill/>
          <a:ln>
            <a:noFill/>
          </a:ln>
        </p:spPr>
      </p:pic>
      <p:sp>
        <p:nvSpPr>
          <p:cNvPr id="291" name="Google Shape;291;g275d22905f4_0_24"/>
          <p:cNvSpPr/>
          <p:nvPr/>
        </p:nvSpPr>
        <p:spPr>
          <a:xfrm>
            <a:off x="1681175"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500"/>
              </a:spcBef>
              <a:spcAft>
                <a:spcPts val="0"/>
              </a:spcAft>
              <a:buNone/>
            </a:pPr>
            <a:r>
              <a:rPr b="1" lang="en-GB" sz="1150">
                <a:solidFill>
                  <a:schemeClr val="accent1"/>
                </a:solidFill>
                <a:latin typeface="Lato"/>
                <a:ea typeface="Lato"/>
                <a:cs typeface="Lato"/>
                <a:sym typeface="Lato"/>
              </a:rPr>
              <a:t>Security: </a:t>
            </a:r>
            <a:r>
              <a:rPr lang="en-GB" sz="1150">
                <a:solidFill>
                  <a:srgbClr val="374151"/>
                </a:solidFill>
                <a:latin typeface="Lato"/>
                <a:ea typeface="Lato"/>
                <a:cs typeface="Lato"/>
                <a:sym typeface="Lato"/>
              </a:rPr>
              <a:t>Banks provide a higher level of security for your money, including protection against theft, fire, and natural disasters. Your funds are also insured up to a certain limit by government-backed programs.</a:t>
            </a:r>
            <a:endParaRPr sz="1150">
              <a:solidFill>
                <a:srgbClr val="374151"/>
              </a:solidFill>
              <a:latin typeface="Lato"/>
              <a:ea typeface="Lato"/>
              <a:cs typeface="Lato"/>
              <a:sym typeface="Lato"/>
            </a:endParaRPr>
          </a:p>
          <a:p>
            <a:pPr indent="0" lvl="0" marL="0" rtl="0" algn="l">
              <a:spcBef>
                <a:spcPts val="1500"/>
              </a:spcBef>
              <a:spcAft>
                <a:spcPts val="0"/>
              </a:spcAft>
              <a:buNone/>
            </a:pPr>
            <a:r>
              <a:rPr b="1" lang="en-GB" sz="1150">
                <a:solidFill>
                  <a:schemeClr val="accent1"/>
                </a:solidFill>
                <a:latin typeface="Lato"/>
                <a:ea typeface="Lato"/>
                <a:cs typeface="Lato"/>
                <a:sym typeface="Lato"/>
              </a:rPr>
              <a:t>Interest Earnings: </a:t>
            </a:r>
            <a:r>
              <a:rPr lang="en-GB" sz="1150">
                <a:solidFill>
                  <a:srgbClr val="374151"/>
                </a:solidFill>
                <a:latin typeface="Lato"/>
                <a:ea typeface="Lato"/>
                <a:cs typeface="Lato"/>
                <a:sym typeface="Lato"/>
              </a:rPr>
              <a:t>Savings accounts offer interest on the money you deposit, helping your funds grow over time. While interest rates can vary, it's still a better option for growing your money compared to a cash box.</a:t>
            </a:r>
            <a:endParaRPr sz="1150">
              <a:solidFill>
                <a:srgbClr val="374151"/>
              </a:solidFill>
              <a:latin typeface="Lato"/>
              <a:ea typeface="Lato"/>
              <a:cs typeface="Lato"/>
              <a:sym typeface="Lato"/>
            </a:endParaRPr>
          </a:p>
          <a:p>
            <a:pPr indent="0" lvl="0" marL="0" rtl="0" algn="l">
              <a:spcBef>
                <a:spcPts val="1500"/>
              </a:spcBef>
              <a:spcAft>
                <a:spcPts val="1500"/>
              </a:spcAft>
              <a:buNone/>
            </a:pPr>
            <a:r>
              <a:rPr b="1" lang="en-GB" sz="1150">
                <a:solidFill>
                  <a:schemeClr val="accent1"/>
                </a:solidFill>
                <a:latin typeface="Lato"/>
                <a:ea typeface="Lato"/>
                <a:cs typeface="Lato"/>
                <a:sym typeface="Lato"/>
              </a:rPr>
              <a:t>Record Keeping: </a:t>
            </a:r>
            <a:r>
              <a:rPr lang="en-GB" sz="1150">
                <a:solidFill>
                  <a:srgbClr val="374151"/>
                </a:solidFill>
                <a:latin typeface="Lato"/>
                <a:ea typeface="Lato"/>
                <a:cs typeface="Lato"/>
                <a:sym typeface="Lato"/>
              </a:rPr>
              <a:t>Banks provide clear records of your transactions, which can be helpful for budgeting, tax purposes, and tracking your financial history.</a:t>
            </a:r>
            <a:endParaRPr sz="1150">
              <a:solidFill>
                <a:srgbClr val="374151"/>
              </a:solidFill>
              <a:latin typeface="Lato"/>
              <a:ea typeface="Lato"/>
              <a:cs typeface="Lato"/>
              <a:sym typeface="Lato"/>
            </a:endParaRPr>
          </a:p>
        </p:txBody>
      </p:sp>
      <p:sp>
        <p:nvSpPr>
          <p:cNvPr id="292" name="Google Shape;292;g275d22905f4_0_24"/>
          <p:cNvSpPr txBox="1"/>
          <p:nvPr/>
        </p:nvSpPr>
        <p:spPr>
          <a:xfrm>
            <a:off x="5419897"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dk1"/>
                </a:solidFill>
                <a:latin typeface="Lato"/>
                <a:ea typeface="Lato"/>
                <a:cs typeface="Lato"/>
                <a:sym typeface="Lato"/>
              </a:rPr>
              <a:t>Disadvantages</a:t>
            </a:r>
            <a:endParaRPr b="1" sz="1600">
              <a:solidFill>
                <a:schemeClr val="dk1"/>
              </a:solidFill>
              <a:latin typeface="Lato"/>
              <a:ea typeface="Lato"/>
              <a:cs typeface="Lato"/>
              <a:sym typeface="Lato"/>
            </a:endParaRPr>
          </a:p>
        </p:txBody>
      </p:sp>
      <p:sp>
        <p:nvSpPr>
          <p:cNvPr id="293" name="Google Shape;293;g275d22905f4_0_24"/>
          <p:cNvSpPr txBox="1"/>
          <p:nvPr/>
        </p:nvSpPr>
        <p:spPr>
          <a:xfrm>
            <a:off x="1679226" y="1696650"/>
            <a:ext cx="3429900" cy="431100"/>
          </a:xfrm>
          <a:prstGeom prst="rect">
            <a:avLst/>
          </a:prstGeom>
          <a:solidFill>
            <a:srgbClr val="FF8022"/>
          </a:solidFill>
          <a:ln>
            <a:noFill/>
          </a:ln>
        </p:spPr>
        <p:txBody>
          <a:bodyPr anchorCtr="0" anchor="t" bIns="91425" lIns="91425" spcFirstLastPara="1" rIns="91425" wrap="square" tIns="91425">
            <a:spAutoFit/>
          </a:bodyPr>
          <a:lstStyle/>
          <a:p>
            <a:pPr indent="0" lvl="0" marL="101600" rtl="0" algn="ctr">
              <a:lnSpc>
                <a:spcPct val="115000"/>
              </a:lnSpc>
              <a:spcBef>
                <a:spcPts val="0"/>
              </a:spcBef>
              <a:spcAft>
                <a:spcPts val="0"/>
              </a:spcAft>
              <a:buNone/>
            </a:pPr>
            <a:r>
              <a:rPr b="1" lang="en-GB" sz="1600">
                <a:solidFill>
                  <a:schemeClr val="dk1"/>
                </a:solidFill>
                <a:latin typeface="Lato"/>
                <a:ea typeface="Lato"/>
                <a:cs typeface="Lato"/>
                <a:sym typeface="Lato"/>
              </a:rPr>
              <a:t>Advantages</a:t>
            </a:r>
            <a:endParaRPr b="1" sz="1600">
              <a:solidFill>
                <a:schemeClr val="dk1"/>
              </a:solidFill>
              <a:latin typeface="Lato"/>
              <a:ea typeface="Lato"/>
              <a:cs typeface="Lato"/>
              <a:sym typeface="Lato"/>
            </a:endParaRPr>
          </a:p>
        </p:txBody>
      </p:sp>
      <p:sp>
        <p:nvSpPr>
          <p:cNvPr id="294" name="Google Shape;294;g275d22905f4_0_24"/>
          <p:cNvSpPr/>
          <p:nvPr/>
        </p:nvSpPr>
        <p:spPr>
          <a:xfrm>
            <a:off x="5417950" y="2215500"/>
            <a:ext cx="3429900" cy="2789400"/>
          </a:xfrm>
          <a:prstGeom prst="rect">
            <a:avLst/>
          </a:prstGeom>
          <a:noFill/>
          <a:ln cap="flat" cmpd="sng" w="19050">
            <a:solidFill>
              <a:srgbClr val="0543B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1500"/>
              </a:spcBef>
              <a:spcAft>
                <a:spcPts val="0"/>
              </a:spcAft>
              <a:buNone/>
            </a:pPr>
            <a:r>
              <a:rPr b="1" lang="en-GB" sz="1200">
                <a:solidFill>
                  <a:schemeClr val="accent1"/>
                </a:solidFill>
                <a:latin typeface="Lato"/>
                <a:ea typeface="Lato"/>
                <a:cs typeface="Lato"/>
                <a:sym typeface="Lato"/>
              </a:rPr>
              <a:t>Fees and requirements:</a:t>
            </a:r>
            <a:r>
              <a:rPr lang="en-GB" sz="1200">
                <a:solidFill>
                  <a:srgbClr val="374151"/>
                </a:solidFill>
                <a:latin typeface="Lato"/>
                <a:ea typeface="Lato"/>
                <a:cs typeface="Lato"/>
                <a:sym typeface="Lato"/>
              </a:rPr>
              <a:t> Some savings accounts come with fees, minimum balance requirements, and other conditions that can affect your overall returns. It's important to compare different account options before choosing one.</a:t>
            </a:r>
            <a:endParaRPr sz="1200">
              <a:solidFill>
                <a:srgbClr val="374151"/>
              </a:solidFill>
              <a:latin typeface="Lato"/>
              <a:ea typeface="Lato"/>
              <a:cs typeface="Lato"/>
              <a:sym typeface="Lato"/>
            </a:endParaRPr>
          </a:p>
          <a:p>
            <a:pPr indent="0" lvl="0" marL="0" rtl="0" algn="l">
              <a:spcBef>
                <a:spcPts val="1500"/>
              </a:spcBef>
              <a:spcAft>
                <a:spcPts val="0"/>
              </a:spcAft>
              <a:buNone/>
            </a:pPr>
            <a:r>
              <a:rPr b="1" lang="en-GB" sz="1200">
                <a:solidFill>
                  <a:schemeClr val="accent1"/>
                </a:solidFill>
                <a:latin typeface="Lato"/>
                <a:ea typeface="Lato"/>
                <a:cs typeface="Lato"/>
                <a:sym typeface="Lato"/>
              </a:rPr>
              <a:t>Limited access:</a:t>
            </a:r>
            <a:r>
              <a:rPr lang="en-GB" sz="1200">
                <a:solidFill>
                  <a:srgbClr val="374151"/>
                </a:solidFill>
                <a:latin typeface="Lato"/>
                <a:ea typeface="Lato"/>
                <a:cs typeface="Lato"/>
                <a:sym typeface="Lato"/>
              </a:rPr>
              <a:t> While savings accounts offer convenient access, there might be limitations on the number of withdrawals or transfers you can make per month without incurring fees.</a:t>
            </a:r>
            <a:endParaRPr sz="1200">
              <a:solidFill>
                <a:srgbClr val="374151"/>
              </a:solidFill>
              <a:latin typeface="Lato"/>
              <a:ea typeface="Lato"/>
              <a:cs typeface="Lato"/>
              <a:sym typeface="Lato"/>
            </a:endParaRPr>
          </a:p>
          <a:p>
            <a:pPr indent="0" lvl="0" marL="0" rtl="0" algn="l">
              <a:spcBef>
                <a:spcPts val="1500"/>
              </a:spcBef>
              <a:spcAft>
                <a:spcPts val="1500"/>
              </a:spcAft>
              <a:buNone/>
            </a:pPr>
            <a:r>
              <a:rPr b="1" lang="en-GB" sz="1200">
                <a:solidFill>
                  <a:schemeClr val="accent1"/>
                </a:solidFill>
                <a:latin typeface="Lato"/>
                <a:ea typeface="Lato"/>
                <a:cs typeface="Lato"/>
                <a:sym typeface="Lato"/>
              </a:rPr>
              <a:t>Market fluctuations: </a:t>
            </a:r>
            <a:r>
              <a:rPr lang="en-GB" sz="1200">
                <a:solidFill>
                  <a:srgbClr val="374151"/>
                </a:solidFill>
                <a:latin typeface="Lato"/>
                <a:ea typeface="Lato"/>
                <a:cs typeface="Lato"/>
                <a:sym typeface="Lato"/>
              </a:rPr>
              <a:t>The interest rates offered by savings accounts can change over time based on economic conditions, potentially affecting your earnings.</a:t>
            </a:r>
            <a:endParaRPr b="1" sz="1200">
              <a:solidFill>
                <a:schemeClr val="accent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4f7d5e8862_0_77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4f7d5e8862_0_77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01" name="Google Shape;301;g24f7d5e8862_0_779"/>
          <p:cNvSpPr txBox="1"/>
          <p:nvPr/>
        </p:nvSpPr>
        <p:spPr>
          <a:xfrm>
            <a:off x="488167" y="1121687"/>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6"/>
              </a:buClr>
              <a:buSzPts val="2200"/>
              <a:buFont typeface="Lato"/>
              <a:buChar char="●"/>
            </a:pPr>
            <a:r>
              <a:rPr b="1" i="0" lang="en-GB" sz="2200" u="none" cap="none" strike="noStrike">
                <a:solidFill>
                  <a:schemeClr val="accent6"/>
                </a:solidFill>
                <a:latin typeface="Lato"/>
                <a:ea typeface="Lato"/>
                <a:cs typeface="Lato"/>
                <a:sym typeface="Lato"/>
              </a:rPr>
              <a:t>Identify why people need to save money</a:t>
            </a:r>
            <a:endParaRPr b="0" i="0" sz="2200" u="none" cap="none" strike="noStrike">
              <a:solidFill>
                <a:schemeClr val="accent6"/>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accent6"/>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6"/>
              </a:buClr>
              <a:buSzPts val="2200"/>
              <a:buFont typeface="Lato"/>
              <a:buChar char="●"/>
            </a:pPr>
            <a:r>
              <a:rPr b="1" i="0" lang="en-GB" sz="2200" u="none" cap="none" strike="noStrike">
                <a:solidFill>
                  <a:schemeClr val="accent6"/>
                </a:solidFill>
                <a:latin typeface="Lato"/>
                <a:ea typeface="Lato"/>
                <a:cs typeface="Lato"/>
                <a:sym typeface="Lato"/>
              </a:rPr>
              <a:t>Assess different ways to save</a:t>
            </a:r>
            <a:endParaRPr b="0" i="0" sz="2200" u="none" cap="none" strike="noStrike">
              <a:solidFill>
                <a:schemeClr val="accent6"/>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6AA84F"/>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Create a saving plan</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24f7d5e8862_0_787"/>
          <p:cNvSpPr txBox="1"/>
          <p:nvPr>
            <p:ph type="ctrTitle"/>
          </p:nvPr>
        </p:nvSpPr>
        <p:spPr>
          <a:xfrm>
            <a:off x="247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Saving goal</a:t>
            </a:r>
            <a:endParaRPr b="1" i="0" sz="2900" u="none" cap="none" strike="noStrike">
              <a:solidFill>
                <a:schemeClr val="lt1"/>
              </a:solidFill>
              <a:latin typeface="Lato"/>
              <a:ea typeface="Lato"/>
              <a:cs typeface="Lato"/>
              <a:sym typeface="Lato"/>
            </a:endParaRPr>
          </a:p>
        </p:txBody>
      </p:sp>
      <p:sp>
        <p:nvSpPr>
          <p:cNvPr id="307" name="Google Shape;307;g24f7d5e8862_0_787"/>
          <p:cNvSpPr txBox="1"/>
          <p:nvPr>
            <p:ph idx="2" type="ctrTitle"/>
          </p:nvPr>
        </p:nvSpPr>
        <p:spPr>
          <a:xfrm>
            <a:off x="550150" y="1312575"/>
            <a:ext cx="77316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What sort of items would a </a:t>
            </a:r>
            <a:endParaRPr b="1" i="0" sz="29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900"/>
              <a:buFont typeface="Arial"/>
              <a:buNone/>
            </a:pPr>
            <a:r>
              <a:rPr b="1" lang="en-GB" sz="2900">
                <a:solidFill>
                  <a:schemeClr val="lt1"/>
                </a:solidFill>
                <a:latin typeface="Lato"/>
                <a:ea typeface="Lato"/>
                <a:cs typeface="Lato"/>
                <a:sym typeface="Lato"/>
              </a:rPr>
              <a:t>y</a:t>
            </a:r>
            <a:r>
              <a:rPr b="1" i="0" lang="en-GB" sz="2900" u="none" cap="none" strike="noStrike">
                <a:solidFill>
                  <a:schemeClr val="lt1"/>
                </a:solidFill>
                <a:latin typeface="Lato"/>
                <a:ea typeface="Lato"/>
                <a:cs typeface="Lato"/>
                <a:sym typeface="Lato"/>
              </a:rPr>
              <a:t>ear 8 student be saving for?</a:t>
            </a:r>
            <a:endParaRPr b="1" i="0" sz="2900" u="none" cap="none" strike="noStrike">
              <a:solidFill>
                <a:schemeClr val="lt1"/>
              </a:solidFill>
              <a:latin typeface="Lato"/>
              <a:ea typeface="Lato"/>
              <a:cs typeface="Lato"/>
              <a:sym typeface="Lato"/>
            </a:endParaRPr>
          </a:p>
        </p:txBody>
      </p:sp>
      <p:pic>
        <p:nvPicPr>
          <p:cNvPr id="308" name="Google Shape;308;g24f7d5e8862_0_787"/>
          <p:cNvPicPr preferRelativeResize="0"/>
          <p:nvPr/>
        </p:nvPicPr>
        <p:blipFill rotWithShape="1">
          <a:blip r:embed="rId3">
            <a:alphaModFix/>
          </a:blip>
          <a:srcRect b="13815" l="0" r="0" t="0"/>
          <a:stretch/>
        </p:blipFill>
        <p:spPr>
          <a:xfrm>
            <a:off x="3073475" y="2425625"/>
            <a:ext cx="1514400" cy="1501525"/>
          </a:xfrm>
          <a:prstGeom prst="rect">
            <a:avLst/>
          </a:prstGeom>
          <a:noFill/>
          <a:ln cap="flat" cmpd="sng" w="28575">
            <a:solidFill>
              <a:schemeClr val="accent2"/>
            </a:solidFill>
            <a:prstDash val="solid"/>
            <a:round/>
            <a:headEnd len="sm" w="sm" type="none"/>
            <a:tailEnd len="sm" w="sm" type="none"/>
          </a:ln>
        </p:spPr>
      </p:pic>
      <p:pic>
        <p:nvPicPr>
          <p:cNvPr id="309" name="Google Shape;309;g24f7d5e8862_0_787"/>
          <p:cNvPicPr preferRelativeResize="0"/>
          <p:nvPr/>
        </p:nvPicPr>
        <p:blipFill rotWithShape="1">
          <a:blip r:embed="rId4">
            <a:alphaModFix/>
          </a:blip>
          <a:srcRect b="14038" l="6738" r="6980" t="14446"/>
          <a:stretch/>
        </p:blipFill>
        <p:spPr>
          <a:xfrm>
            <a:off x="4875538" y="2425625"/>
            <a:ext cx="1514400" cy="1501525"/>
          </a:xfrm>
          <a:prstGeom prst="rect">
            <a:avLst/>
          </a:prstGeom>
          <a:noFill/>
          <a:ln cap="flat" cmpd="sng" w="28575">
            <a:solidFill>
              <a:schemeClr val="accent2"/>
            </a:solidFill>
            <a:prstDash val="solid"/>
            <a:round/>
            <a:headEnd len="sm" w="sm" type="none"/>
            <a:tailEnd len="sm" w="sm" type="none"/>
          </a:ln>
        </p:spPr>
      </p:pic>
      <p:grpSp>
        <p:nvGrpSpPr>
          <p:cNvPr id="310" name="Google Shape;310;g24f7d5e8862_0_787"/>
          <p:cNvGrpSpPr/>
          <p:nvPr/>
        </p:nvGrpSpPr>
        <p:grpSpPr>
          <a:xfrm>
            <a:off x="1218006" y="2405038"/>
            <a:ext cx="1514300" cy="1501515"/>
            <a:chOff x="-228225" y="1999350"/>
            <a:chExt cx="2660400" cy="2319300"/>
          </a:xfrm>
        </p:grpSpPr>
        <p:sp>
          <p:nvSpPr>
            <p:cNvPr id="311" name="Google Shape;311;g24f7d5e8862_0_787"/>
            <p:cNvSpPr/>
            <p:nvPr/>
          </p:nvSpPr>
          <p:spPr>
            <a:xfrm>
              <a:off x="-228225" y="1999350"/>
              <a:ext cx="2660400" cy="23193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2" name="Google Shape;312;g24f7d5e8862_0_787"/>
            <p:cNvPicPr preferRelativeResize="0"/>
            <p:nvPr/>
          </p:nvPicPr>
          <p:blipFill rotWithShape="1">
            <a:blip r:embed="rId5">
              <a:alphaModFix/>
            </a:blip>
            <a:srcRect b="0" l="0" r="0" t="0"/>
            <a:stretch/>
          </p:blipFill>
          <p:spPr>
            <a:xfrm>
              <a:off x="152400" y="2209575"/>
              <a:ext cx="1905000" cy="1905000"/>
            </a:xfrm>
            <a:prstGeom prst="rect">
              <a:avLst/>
            </a:prstGeom>
            <a:noFill/>
            <a:ln>
              <a:noFill/>
            </a:ln>
          </p:spPr>
        </p:pic>
      </p:grpSp>
      <p:pic>
        <p:nvPicPr>
          <p:cNvPr id="313" name="Google Shape;313;g24f7d5e8862_0_787"/>
          <p:cNvPicPr preferRelativeResize="0"/>
          <p:nvPr/>
        </p:nvPicPr>
        <p:blipFill rotWithShape="1">
          <a:blip r:embed="rId6">
            <a:alphaModFix/>
          </a:blip>
          <a:srcRect b="0" l="0" r="0" t="0"/>
          <a:stretch/>
        </p:blipFill>
        <p:spPr>
          <a:xfrm>
            <a:off x="6677600" y="2425625"/>
            <a:ext cx="1514400" cy="1460350"/>
          </a:xfrm>
          <a:prstGeom prst="rect">
            <a:avLst/>
          </a:prstGeom>
          <a:noFill/>
          <a:ln cap="flat" cmpd="sng" w="28575">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4f7d5e8862_0_799"/>
          <p:cNvSpPr txBox="1"/>
          <p:nvPr>
            <p:ph type="ctrTitle"/>
          </p:nvPr>
        </p:nvSpPr>
        <p:spPr>
          <a:xfrm>
            <a:off x="247700"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Saving goal</a:t>
            </a:r>
            <a:endParaRPr b="1" i="0" sz="2900" u="none" cap="none" strike="noStrike">
              <a:solidFill>
                <a:schemeClr val="lt1"/>
              </a:solidFill>
              <a:latin typeface="Lato"/>
              <a:ea typeface="Lato"/>
              <a:cs typeface="Lato"/>
              <a:sym typeface="Lato"/>
            </a:endParaRPr>
          </a:p>
        </p:txBody>
      </p:sp>
      <p:sp>
        <p:nvSpPr>
          <p:cNvPr id="319" name="Google Shape;319;g24f7d5e8862_0_799"/>
          <p:cNvSpPr txBox="1"/>
          <p:nvPr/>
        </p:nvSpPr>
        <p:spPr>
          <a:xfrm>
            <a:off x="824938" y="3748775"/>
            <a:ext cx="56400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rgbClr val="0543B3"/>
                </a:solidFill>
                <a:latin typeface="Lato"/>
                <a:ea typeface="Lato"/>
                <a:cs typeface="Lato"/>
                <a:sym typeface="Lato"/>
              </a:rPr>
              <a:t>Find a picture to put as your phone background, in your wallet or on your wall to remind you of your goal</a:t>
            </a:r>
            <a:endParaRPr b="0" i="0" sz="1400" u="none" cap="none" strike="noStrike">
              <a:solidFill>
                <a:srgbClr val="000000"/>
              </a:solidFill>
              <a:latin typeface="Arial"/>
              <a:ea typeface="Arial"/>
              <a:cs typeface="Arial"/>
              <a:sym typeface="Arial"/>
            </a:endParaRPr>
          </a:p>
        </p:txBody>
      </p:sp>
      <p:pic>
        <p:nvPicPr>
          <p:cNvPr id="320" name="Google Shape;320;g24f7d5e8862_0_799"/>
          <p:cNvPicPr preferRelativeResize="0"/>
          <p:nvPr/>
        </p:nvPicPr>
        <p:blipFill rotWithShape="1">
          <a:blip r:embed="rId3">
            <a:alphaModFix/>
          </a:blip>
          <a:srcRect b="0" l="0" r="0" t="0"/>
          <a:stretch/>
        </p:blipFill>
        <p:spPr>
          <a:xfrm>
            <a:off x="385777" y="1474281"/>
            <a:ext cx="273100" cy="273100"/>
          </a:xfrm>
          <a:prstGeom prst="rect">
            <a:avLst/>
          </a:prstGeom>
          <a:noFill/>
          <a:ln>
            <a:noFill/>
          </a:ln>
        </p:spPr>
      </p:pic>
      <p:pic>
        <p:nvPicPr>
          <p:cNvPr id="321" name="Google Shape;321;g24f7d5e8862_0_799"/>
          <p:cNvPicPr preferRelativeResize="0"/>
          <p:nvPr/>
        </p:nvPicPr>
        <p:blipFill rotWithShape="1">
          <a:blip r:embed="rId3">
            <a:alphaModFix/>
          </a:blip>
          <a:srcRect b="0" l="0" r="0" t="0"/>
          <a:stretch/>
        </p:blipFill>
        <p:spPr>
          <a:xfrm>
            <a:off x="385777" y="2335838"/>
            <a:ext cx="273100" cy="273100"/>
          </a:xfrm>
          <a:prstGeom prst="rect">
            <a:avLst/>
          </a:prstGeom>
          <a:noFill/>
          <a:ln>
            <a:noFill/>
          </a:ln>
        </p:spPr>
      </p:pic>
      <p:pic>
        <p:nvPicPr>
          <p:cNvPr id="322" name="Google Shape;322;g24f7d5e8862_0_799"/>
          <p:cNvPicPr preferRelativeResize="0"/>
          <p:nvPr/>
        </p:nvPicPr>
        <p:blipFill rotWithShape="1">
          <a:blip r:embed="rId3">
            <a:alphaModFix/>
          </a:blip>
          <a:srcRect b="0" l="0" r="0" t="0"/>
          <a:stretch/>
        </p:blipFill>
        <p:spPr>
          <a:xfrm>
            <a:off x="385777" y="3087974"/>
            <a:ext cx="273100" cy="273100"/>
          </a:xfrm>
          <a:prstGeom prst="rect">
            <a:avLst/>
          </a:prstGeom>
          <a:noFill/>
          <a:ln>
            <a:noFill/>
          </a:ln>
        </p:spPr>
      </p:pic>
      <p:pic>
        <p:nvPicPr>
          <p:cNvPr id="323" name="Google Shape;323;g24f7d5e8862_0_799"/>
          <p:cNvPicPr preferRelativeResize="0"/>
          <p:nvPr/>
        </p:nvPicPr>
        <p:blipFill rotWithShape="1">
          <a:blip r:embed="rId4">
            <a:alphaModFix/>
          </a:blip>
          <a:srcRect b="0" l="0" r="0" t="0"/>
          <a:stretch/>
        </p:blipFill>
        <p:spPr>
          <a:xfrm>
            <a:off x="6631000" y="1747375"/>
            <a:ext cx="1997900" cy="1997900"/>
          </a:xfrm>
          <a:prstGeom prst="rect">
            <a:avLst/>
          </a:prstGeom>
          <a:noFill/>
          <a:ln>
            <a:noFill/>
          </a:ln>
        </p:spPr>
      </p:pic>
      <p:sp>
        <p:nvSpPr>
          <p:cNvPr id="324" name="Google Shape;324;g24f7d5e8862_0_799"/>
          <p:cNvSpPr txBox="1"/>
          <p:nvPr/>
        </p:nvSpPr>
        <p:spPr>
          <a:xfrm>
            <a:off x="1163400" y="539525"/>
            <a:ext cx="7858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5" name="Google Shape;325;g24f7d5e8862_0_799"/>
          <p:cNvPicPr preferRelativeResize="0"/>
          <p:nvPr/>
        </p:nvPicPr>
        <p:blipFill rotWithShape="1">
          <a:blip r:embed="rId3">
            <a:alphaModFix/>
          </a:blip>
          <a:srcRect b="0" l="0" r="0" t="0"/>
          <a:stretch/>
        </p:blipFill>
        <p:spPr>
          <a:xfrm>
            <a:off x="385777" y="4002374"/>
            <a:ext cx="273100" cy="273100"/>
          </a:xfrm>
          <a:prstGeom prst="rect">
            <a:avLst/>
          </a:prstGeom>
          <a:noFill/>
          <a:ln>
            <a:noFill/>
          </a:ln>
        </p:spPr>
      </p:pic>
      <p:sp>
        <p:nvSpPr>
          <p:cNvPr id="326" name="Google Shape;326;g24f7d5e8862_0_799"/>
          <p:cNvSpPr txBox="1"/>
          <p:nvPr/>
        </p:nvSpPr>
        <p:spPr>
          <a:xfrm>
            <a:off x="824950" y="1296100"/>
            <a:ext cx="53865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If you set yourself a saving goal, it helps keep your financial decisions focused</a:t>
            </a:r>
            <a:endParaRPr b="0" i="0" sz="1400" u="none" cap="none" strike="noStrike">
              <a:solidFill>
                <a:srgbClr val="000000"/>
              </a:solidFill>
              <a:latin typeface="Arial"/>
              <a:ea typeface="Arial"/>
              <a:cs typeface="Arial"/>
              <a:sym typeface="Arial"/>
            </a:endParaRPr>
          </a:p>
        </p:txBody>
      </p:sp>
      <p:sp>
        <p:nvSpPr>
          <p:cNvPr id="327" name="Google Shape;327;g24f7d5e8862_0_799"/>
          <p:cNvSpPr txBox="1"/>
          <p:nvPr/>
        </p:nvSpPr>
        <p:spPr>
          <a:xfrm>
            <a:off x="914100" y="2181600"/>
            <a:ext cx="4956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It’s fine to save small amounts, regularly</a:t>
            </a:r>
            <a:endParaRPr b="0" i="0" sz="1400" u="none" cap="none" strike="noStrike">
              <a:solidFill>
                <a:srgbClr val="000000"/>
              </a:solidFill>
              <a:latin typeface="Arial"/>
              <a:ea typeface="Arial"/>
              <a:cs typeface="Arial"/>
              <a:sym typeface="Arial"/>
            </a:endParaRPr>
          </a:p>
        </p:txBody>
      </p:sp>
      <p:sp>
        <p:nvSpPr>
          <p:cNvPr id="328" name="Google Shape;328;g24f7d5e8862_0_799"/>
          <p:cNvSpPr txBox="1"/>
          <p:nvPr/>
        </p:nvSpPr>
        <p:spPr>
          <a:xfrm>
            <a:off x="824938" y="2805875"/>
            <a:ext cx="56400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0" i="0" lang="en-GB" sz="1800" u="none" cap="none" strike="noStrike">
                <a:solidFill>
                  <a:schemeClr val="accent1"/>
                </a:solidFill>
                <a:latin typeface="Lato"/>
                <a:ea typeface="Lato"/>
                <a:cs typeface="Lato"/>
                <a:sym typeface="Lato"/>
              </a:rPr>
              <a:t>If the saving goal is large, set some </a:t>
            </a:r>
            <a:r>
              <a:rPr b="1" i="0" lang="en-GB" sz="1800" u="none" cap="none" strike="noStrike">
                <a:solidFill>
                  <a:schemeClr val="accent1"/>
                </a:solidFill>
                <a:latin typeface="Lato"/>
                <a:ea typeface="Lato"/>
                <a:cs typeface="Lato"/>
                <a:sym typeface="Lato"/>
              </a:rPr>
              <a:t>interim goals</a:t>
            </a:r>
            <a:r>
              <a:rPr b="0" i="0" lang="en-GB" sz="1800" u="none" cap="none" strike="noStrike">
                <a:solidFill>
                  <a:schemeClr val="accent1"/>
                </a:solidFill>
                <a:latin typeface="Lato"/>
                <a:ea typeface="Lato"/>
                <a:cs typeface="Lato"/>
                <a:sym typeface="Lato"/>
              </a:rPr>
              <a:t> (and maybe some rewards to keep you motivated!)</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24f7d5e8862_0_814"/>
          <p:cNvSpPr txBox="1"/>
          <p:nvPr>
            <p:ph type="ctrTitle"/>
          </p:nvPr>
        </p:nvSpPr>
        <p:spPr>
          <a:xfrm>
            <a:off x="2389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Create a saving goal </a:t>
            </a:r>
            <a:endParaRPr b="1" i="0" sz="2900" u="none" cap="none" strike="noStrike">
              <a:solidFill>
                <a:schemeClr val="lt1"/>
              </a:solidFill>
              <a:latin typeface="Lato"/>
              <a:ea typeface="Lato"/>
              <a:cs typeface="Lato"/>
              <a:sym typeface="Lato"/>
            </a:endParaRPr>
          </a:p>
        </p:txBody>
      </p:sp>
      <p:pic>
        <p:nvPicPr>
          <p:cNvPr id="334" name="Google Shape;334;g24f7d5e8862_0_814"/>
          <p:cNvPicPr preferRelativeResize="0"/>
          <p:nvPr/>
        </p:nvPicPr>
        <p:blipFill rotWithShape="1">
          <a:blip r:embed="rId3">
            <a:alphaModFix/>
          </a:blip>
          <a:srcRect b="0" l="0" r="0" t="0"/>
          <a:stretch/>
        </p:blipFill>
        <p:spPr>
          <a:xfrm>
            <a:off x="142252" y="2646356"/>
            <a:ext cx="273100" cy="273100"/>
          </a:xfrm>
          <a:prstGeom prst="rect">
            <a:avLst/>
          </a:prstGeom>
          <a:noFill/>
          <a:ln>
            <a:noFill/>
          </a:ln>
        </p:spPr>
      </p:pic>
      <p:pic>
        <p:nvPicPr>
          <p:cNvPr id="335" name="Google Shape;335;g24f7d5e8862_0_814"/>
          <p:cNvPicPr preferRelativeResize="0"/>
          <p:nvPr/>
        </p:nvPicPr>
        <p:blipFill rotWithShape="1">
          <a:blip r:embed="rId3">
            <a:alphaModFix/>
          </a:blip>
          <a:srcRect b="0" l="0" r="0" t="0"/>
          <a:stretch/>
        </p:blipFill>
        <p:spPr>
          <a:xfrm>
            <a:off x="142252" y="3713788"/>
            <a:ext cx="273100" cy="273100"/>
          </a:xfrm>
          <a:prstGeom prst="rect">
            <a:avLst/>
          </a:prstGeom>
          <a:noFill/>
          <a:ln>
            <a:noFill/>
          </a:ln>
        </p:spPr>
      </p:pic>
      <p:sp>
        <p:nvSpPr>
          <p:cNvPr id="336" name="Google Shape;336;g24f7d5e8862_0_814"/>
          <p:cNvSpPr txBox="1"/>
          <p:nvPr/>
        </p:nvSpPr>
        <p:spPr>
          <a:xfrm>
            <a:off x="353100" y="2567550"/>
            <a:ext cx="5686200" cy="23736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i="0" lang="en-GB" sz="1600" u="none" cap="none" strike="noStrike">
                <a:solidFill>
                  <a:schemeClr val="dk1"/>
                </a:solidFill>
                <a:latin typeface="Lato"/>
                <a:ea typeface="Lato"/>
                <a:cs typeface="Lato"/>
                <a:sym typeface="Lato"/>
              </a:rPr>
              <a:t>Decide how much money Charlie will save each week.</a:t>
            </a:r>
            <a:endParaRPr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t/>
            </a:r>
            <a:endParaRPr i="0" sz="11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i="0" lang="en-GB" sz="1600" u="none" cap="none" strike="noStrike">
                <a:solidFill>
                  <a:schemeClr val="dk1"/>
                </a:solidFill>
                <a:latin typeface="Lato"/>
                <a:ea typeface="Lato"/>
                <a:cs typeface="Lato"/>
                <a:sym typeface="Lato"/>
              </a:rPr>
              <a:t>How long will it take Charlie to save for this </a:t>
            </a:r>
            <a:r>
              <a:rPr i="0" lang="en-GB" sz="1600" u="none" cap="none" strike="noStrike">
                <a:solidFill>
                  <a:schemeClr val="dk1"/>
                </a:solidFill>
                <a:latin typeface="Lato"/>
                <a:ea typeface="Lato"/>
                <a:cs typeface="Lato"/>
                <a:sym typeface="Lato"/>
                <a:extLst>
                  <a:ext uri="http://customooxmlschemas.google.com/">
                    <go:slidesCustomData xmlns:go="http://customooxmlschemas.google.com/" textRoundtripDataId="10"/>
                  </a:ext>
                </a:extLst>
              </a:rPr>
              <a:t>item</a:t>
            </a:r>
            <a:r>
              <a:rPr i="0" lang="en-GB" sz="1600" u="none" cap="none" strike="noStrike">
                <a:solidFill>
                  <a:schemeClr val="dk1"/>
                </a:solidFill>
                <a:latin typeface="Lato"/>
                <a:ea typeface="Lato"/>
                <a:cs typeface="Lato"/>
                <a:sym typeface="Lato"/>
              </a:rPr>
              <a:t>?</a:t>
            </a:r>
            <a:endParaRPr i="0" sz="16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100"/>
              <a:buFont typeface="Arial"/>
              <a:buNone/>
            </a:pPr>
            <a:r>
              <a:t/>
            </a:r>
            <a:endParaRPr i="0" sz="900" u="none" cap="none" strike="noStrike">
              <a:solidFill>
                <a:schemeClr val="dk1"/>
              </a:solidFill>
              <a:latin typeface="Lato"/>
              <a:ea typeface="Lato"/>
              <a:cs typeface="Lato"/>
              <a:sym typeface="Lato"/>
            </a:endParaRPr>
          </a:p>
          <a:p>
            <a:pPr indent="0" lvl="0" marL="101600" marR="0" rtl="0" algn="l">
              <a:lnSpc>
                <a:spcPct val="100000"/>
              </a:lnSpc>
              <a:spcBef>
                <a:spcPts val="0"/>
              </a:spcBef>
              <a:spcAft>
                <a:spcPts val="0"/>
              </a:spcAft>
              <a:buClr>
                <a:srgbClr val="000000"/>
              </a:buClr>
              <a:buSzPts val="1600"/>
              <a:buFont typeface="Arial"/>
              <a:buNone/>
            </a:pPr>
            <a:r>
              <a:rPr lang="en-GB" sz="1600">
                <a:latin typeface="Lato"/>
                <a:ea typeface="Lato"/>
                <a:cs typeface="Lato"/>
                <a:sym typeface="Lato"/>
              </a:rPr>
              <a:t>Charlie wants to motivate himself to save by setting up rewards for himself when he reachers smaller amounts of his £40 goal. Write down 3 ideas of rewards Charlie could use.</a:t>
            </a:r>
            <a:endParaRPr i="0" sz="16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p:txBody>
      </p:sp>
      <p:pic>
        <p:nvPicPr>
          <p:cNvPr id="337" name="Google Shape;337;g24f7d5e8862_0_814"/>
          <p:cNvPicPr preferRelativeResize="0"/>
          <p:nvPr/>
        </p:nvPicPr>
        <p:blipFill rotWithShape="1">
          <a:blip r:embed="rId4">
            <a:alphaModFix/>
          </a:blip>
          <a:srcRect b="47520" l="0" r="0" t="0"/>
          <a:stretch/>
        </p:blipFill>
        <p:spPr>
          <a:xfrm>
            <a:off x="127500" y="1167225"/>
            <a:ext cx="1182574" cy="1280699"/>
          </a:xfrm>
          <a:prstGeom prst="rect">
            <a:avLst/>
          </a:prstGeom>
          <a:noFill/>
          <a:ln>
            <a:noFill/>
          </a:ln>
        </p:spPr>
      </p:pic>
      <p:sp>
        <p:nvSpPr>
          <p:cNvPr id="338" name="Google Shape;338;g24f7d5e8862_0_814"/>
          <p:cNvSpPr txBox="1"/>
          <p:nvPr/>
        </p:nvSpPr>
        <p:spPr>
          <a:xfrm>
            <a:off x="1450500" y="1167213"/>
            <a:ext cx="7566000" cy="1212000"/>
          </a:xfrm>
          <a:prstGeom prst="rect">
            <a:avLst/>
          </a:prstGeom>
          <a:solidFill>
            <a:schemeClr val="accent2"/>
          </a:solid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dk1"/>
                </a:solidFill>
                <a:latin typeface="Lato"/>
                <a:ea typeface="Lato"/>
                <a:cs typeface="Lato"/>
                <a:sym typeface="Lato"/>
              </a:rPr>
              <a:t>Charlie gets £10 pocket money every week.</a:t>
            </a:r>
            <a:endParaRPr b="0" i="0" sz="15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dk1"/>
                </a:solidFill>
                <a:latin typeface="Lato"/>
                <a:ea typeface="Lato"/>
                <a:cs typeface="Lato"/>
                <a:sym typeface="Lato"/>
              </a:rPr>
              <a:t>He spends most of his money on sweets and snacks on his way to school.</a:t>
            </a:r>
            <a:endParaRPr b="0" i="0" sz="15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dk1"/>
                </a:solidFill>
                <a:latin typeface="Lato"/>
                <a:ea typeface="Lato"/>
                <a:cs typeface="Lato"/>
                <a:sym typeface="Lato"/>
              </a:rPr>
              <a:t>Charlie’s carer says he should think more carefully about how he spends his money.</a:t>
            </a:r>
            <a:endParaRPr b="0" i="0" sz="1500" u="none" cap="none" strike="noStrike">
              <a:solidFill>
                <a:schemeClr val="dk1"/>
              </a:solidFill>
              <a:latin typeface="Lato"/>
              <a:ea typeface="Lato"/>
              <a:cs typeface="Lato"/>
              <a:sym typeface="Lato"/>
            </a:endParaRPr>
          </a:p>
          <a:p>
            <a:pPr indent="0" lvl="0" marL="101600" marR="0" rtl="0" algn="l">
              <a:lnSpc>
                <a:spcPct val="115000"/>
              </a:lnSpc>
              <a:spcBef>
                <a:spcPts val="0"/>
              </a:spcBef>
              <a:spcAft>
                <a:spcPts val="0"/>
              </a:spcAft>
              <a:buClr>
                <a:srgbClr val="000000"/>
              </a:buClr>
              <a:buSzPts val="1600"/>
              <a:buFont typeface="Arial"/>
              <a:buNone/>
            </a:pPr>
            <a:r>
              <a:rPr b="0" i="0" lang="en-GB" sz="1500" u="none" cap="none" strike="noStrike">
                <a:solidFill>
                  <a:schemeClr val="dk1"/>
                </a:solidFill>
                <a:latin typeface="Lato"/>
                <a:ea typeface="Lato"/>
                <a:cs typeface="Lato"/>
                <a:sym typeface="Lato"/>
              </a:rPr>
              <a:t>Charlie has decided to save up for a game he really wants. It costs £40.</a:t>
            </a:r>
            <a:endParaRPr b="0" i="0" sz="1500" u="none" cap="none" strike="noStrike">
              <a:solidFill>
                <a:schemeClr val="dk1"/>
              </a:solidFill>
              <a:latin typeface="Lato"/>
              <a:ea typeface="Lato"/>
              <a:cs typeface="Lato"/>
              <a:sym typeface="Lato"/>
            </a:endParaRPr>
          </a:p>
        </p:txBody>
      </p:sp>
      <p:sp>
        <p:nvSpPr>
          <p:cNvPr id="339" name="Google Shape;339;g24f7d5e8862_0_814"/>
          <p:cNvSpPr txBox="1"/>
          <p:nvPr/>
        </p:nvSpPr>
        <p:spPr>
          <a:xfrm>
            <a:off x="127500" y="4552375"/>
            <a:ext cx="7917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1" i="0" lang="en-GB" sz="1500" u="none" cap="none" strike="noStrike">
                <a:solidFill>
                  <a:schemeClr val="accent1"/>
                </a:solidFill>
                <a:latin typeface="Lato"/>
                <a:ea typeface="Lato"/>
                <a:cs typeface="Lato"/>
                <a:sym typeface="Lato"/>
              </a:rPr>
              <a:t>Personal reflection: </a:t>
            </a:r>
            <a:r>
              <a:rPr b="1" lang="en-GB" sz="1500">
                <a:solidFill>
                  <a:schemeClr val="accent1"/>
                </a:solidFill>
                <a:latin typeface="Lato"/>
                <a:ea typeface="Lato"/>
                <a:cs typeface="Lato"/>
                <a:sym typeface="Lato"/>
              </a:rPr>
              <a:t>h</a:t>
            </a:r>
            <a:r>
              <a:rPr b="1" i="0" lang="en-GB" sz="1500" u="none" cap="none" strike="noStrike">
                <a:solidFill>
                  <a:schemeClr val="accent1"/>
                </a:solidFill>
                <a:latin typeface="Lato"/>
                <a:ea typeface="Lato"/>
                <a:cs typeface="Lato"/>
                <a:sym typeface="Lato"/>
              </a:rPr>
              <a:t>ave you ever saved up for something you needed or wanted to buy?</a:t>
            </a:r>
            <a:endParaRPr b="1" i="0" sz="1300" u="none" cap="none" strike="noStrike">
              <a:solidFill>
                <a:schemeClr val="accent1"/>
              </a:solidFill>
              <a:latin typeface="Arial"/>
              <a:ea typeface="Arial"/>
              <a:cs typeface="Arial"/>
              <a:sym typeface="Arial"/>
            </a:endParaRPr>
          </a:p>
        </p:txBody>
      </p:sp>
      <p:pic>
        <p:nvPicPr>
          <p:cNvPr id="340" name="Google Shape;340;g24f7d5e8862_0_814"/>
          <p:cNvPicPr preferRelativeResize="0"/>
          <p:nvPr/>
        </p:nvPicPr>
        <p:blipFill rotWithShape="1">
          <a:blip r:embed="rId3">
            <a:alphaModFix/>
          </a:blip>
          <a:srcRect b="0" l="0" r="0" t="0"/>
          <a:stretch/>
        </p:blipFill>
        <p:spPr>
          <a:xfrm>
            <a:off x="142252" y="3179756"/>
            <a:ext cx="273100" cy="273100"/>
          </a:xfrm>
          <a:prstGeom prst="rect">
            <a:avLst/>
          </a:prstGeom>
          <a:noFill/>
          <a:ln>
            <a:noFill/>
          </a:ln>
        </p:spPr>
      </p:pic>
      <p:grpSp>
        <p:nvGrpSpPr>
          <p:cNvPr id="341" name="Google Shape;341;g24f7d5e8862_0_814"/>
          <p:cNvGrpSpPr/>
          <p:nvPr/>
        </p:nvGrpSpPr>
        <p:grpSpPr>
          <a:xfrm>
            <a:off x="6475440" y="2345643"/>
            <a:ext cx="2541058" cy="2550550"/>
            <a:chOff x="6475440" y="2345643"/>
            <a:chExt cx="2541058" cy="2550550"/>
          </a:xfrm>
        </p:grpSpPr>
        <p:pic>
          <p:nvPicPr>
            <p:cNvPr id="342" name="Google Shape;342;g24f7d5e8862_0_814"/>
            <p:cNvPicPr preferRelativeResize="0"/>
            <p:nvPr/>
          </p:nvPicPr>
          <p:blipFill>
            <a:blip r:embed="rId5">
              <a:alphaModFix/>
            </a:blip>
            <a:stretch>
              <a:fillRect/>
            </a:stretch>
          </p:blipFill>
          <p:spPr>
            <a:xfrm rot="826808">
              <a:off x="6666900" y="2797688"/>
              <a:ext cx="2158138" cy="1868362"/>
            </a:xfrm>
            <a:prstGeom prst="rect">
              <a:avLst/>
            </a:prstGeom>
            <a:noFill/>
            <a:ln>
              <a:noFill/>
            </a:ln>
          </p:spPr>
        </p:pic>
        <p:sp>
          <p:nvSpPr>
            <p:cNvPr id="343" name="Google Shape;343;g24f7d5e8862_0_814"/>
            <p:cNvSpPr txBox="1"/>
            <p:nvPr/>
          </p:nvSpPr>
          <p:spPr>
            <a:xfrm rot="760898">
              <a:off x="7044920" y="2524922"/>
              <a:ext cx="1671271" cy="341341"/>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accent2"/>
                  </a:solidFill>
                  <a:latin typeface="Lato"/>
                  <a:ea typeface="Lato"/>
                  <a:cs typeface="Lato"/>
                  <a:sym typeface="Lato"/>
                </a:rPr>
                <a:t>Workbook exercises:</a:t>
              </a:r>
              <a:endParaRPr sz="1100">
                <a:solidFill>
                  <a:schemeClr val="accent2"/>
                </a:solidFill>
                <a:latin typeface="Lato"/>
                <a:ea typeface="Lato"/>
                <a:cs typeface="Lato"/>
                <a:sym typeface="La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24f7d5e8862_0_82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49" name="Google Shape;349;g24f7d5e8862_0_82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24f7d5e8862_0_82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51" name="Google Shape;351;g24f7d5e8862_0_826"/>
          <p:cNvSpPr txBox="1"/>
          <p:nvPr/>
        </p:nvSpPr>
        <p:spPr>
          <a:xfrm>
            <a:off x="488167" y="1121687"/>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why people need to save money</a:t>
            </a:r>
            <a:endParaRPr b="0" i="0" sz="2200" u="none" cap="none" strike="noStrike">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Assess different methods of saving money</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Create a saving plan</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4f7d5e8862_0_834"/>
          <p:cNvSpPr txBox="1"/>
          <p:nvPr>
            <p:ph type="ctrTitle"/>
          </p:nvPr>
        </p:nvSpPr>
        <p:spPr>
          <a:xfrm>
            <a:off x="187525" y="242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Things to look out for</a:t>
            </a:r>
            <a:endParaRPr b="1" i="0" sz="2900" u="none" cap="none" strike="noStrike">
              <a:solidFill>
                <a:schemeClr val="lt1"/>
              </a:solidFill>
              <a:latin typeface="Lato"/>
              <a:ea typeface="Lato"/>
              <a:cs typeface="Lato"/>
              <a:sym typeface="Lato"/>
            </a:endParaRPr>
          </a:p>
        </p:txBody>
      </p:sp>
      <p:sp>
        <p:nvSpPr>
          <p:cNvPr id="357" name="Google Shape;357;g24f7d5e8862_0_834"/>
          <p:cNvSpPr txBox="1"/>
          <p:nvPr/>
        </p:nvSpPr>
        <p:spPr>
          <a:xfrm>
            <a:off x="2767600" y="114702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358" name="Google Shape;358;g24f7d5e8862_0_834"/>
          <p:cNvSpPr txBox="1"/>
          <p:nvPr/>
        </p:nvSpPr>
        <p:spPr>
          <a:xfrm>
            <a:off x="369927" y="1144759"/>
            <a:ext cx="7914900" cy="7803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800"/>
              <a:buFont typeface="Arial"/>
              <a:buNone/>
            </a:pPr>
            <a:r>
              <a:rPr b="1" i="0" lang="en-GB" sz="1800" u="none" cap="none" strike="noStrike">
                <a:solidFill>
                  <a:srgbClr val="0543B3"/>
                </a:solidFill>
                <a:latin typeface="Lato"/>
                <a:ea typeface="Lato"/>
                <a:cs typeface="Lato"/>
                <a:sym typeface="Lato"/>
              </a:rPr>
              <a:t>Minimum deposit</a:t>
            </a:r>
            <a:r>
              <a:rPr b="0" i="0" lang="en-GB" sz="1800" u="none" cap="none" strike="noStrike">
                <a:solidFill>
                  <a:srgbClr val="0543B3"/>
                </a:solidFill>
                <a:latin typeface="Lato"/>
                <a:ea typeface="Lato"/>
                <a:cs typeface="Lato"/>
                <a:sym typeface="Lato"/>
              </a:rPr>
              <a:t> – there may be a set amount of money needed to open the account</a:t>
            </a:r>
            <a:endParaRPr b="0" i="0" sz="1400" u="none" cap="none" strike="noStrike">
              <a:solidFill>
                <a:srgbClr val="000000"/>
              </a:solidFill>
              <a:latin typeface="Arial"/>
              <a:ea typeface="Arial"/>
              <a:cs typeface="Arial"/>
              <a:sym typeface="Arial"/>
            </a:endParaRPr>
          </a:p>
        </p:txBody>
      </p:sp>
      <p:pic>
        <p:nvPicPr>
          <p:cNvPr id="359" name="Google Shape;359;g24f7d5e8862_0_834"/>
          <p:cNvPicPr preferRelativeResize="0"/>
          <p:nvPr/>
        </p:nvPicPr>
        <p:blipFill rotWithShape="1">
          <a:blip r:embed="rId3">
            <a:alphaModFix/>
          </a:blip>
          <a:srcRect b="0" l="0" r="0" t="0"/>
          <a:stretch/>
        </p:blipFill>
        <p:spPr>
          <a:xfrm>
            <a:off x="187533" y="1318625"/>
            <a:ext cx="273100" cy="273100"/>
          </a:xfrm>
          <a:prstGeom prst="rect">
            <a:avLst/>
          </a:prstGeom>
          <a:noFill/>
          <a:ln>
            <a:noFill/>
          </a:ln>
        </p:spPr>
      </p:pic>
      <p:pic>
        <p:nvPicPr>
          <p:cNvPr id="360" name="Google Shape;360;g24f7d5e8862_0_834"/>
          <p:cNvPicPr preferRelativeResize="0"/>
          <p:nvPr/>
        </p:nvPicPr>
        <p:blipFill rotWithShape="1">
          <a:blip r:embed="rId3">
            <a:alphaModFix/>
          </a:blip>
          <a:srcRect b="0" l="0" r="0" t="0"/>
          <a:stretch/>
        </p:blipFill>
        <p:spPr>
          <a:xfrm>
            <a:off x="233377" y="3124769"/>
            <a:ext cx="273100" cy="273100"/>
          </a:xfrm>
          <a:prstGeom prst="rect">
            <a:avLst/>
          </a:prstGeom>
          <a:noFill/>
          <a:ln>
            <a:noFill/>
          </a:ln>
        </p:spPr>
      </p:pic>
      <p:pic>
        <p:nvPicPr>
          <p:cNvPr id="361" name="Google Shape;361;g24f7d5e8862_0_834"/>
          <p:cNvPicPr preferRelativeResize="0"/>
          <p:nvPr/>
        </p:nvPicPr>
        <p:blipFill rotWithShape="1">
          <a:blip r:embed="rId3">
            <a:alphaModFix/>
          </a:blip>
          <a:srcRect b="0" l="0" r="0" t="0"/>
          <a:stretch/>
        </p:blipFill>
        <p:spPr>
          <a:xfrm>
            <a:off x="233377" y="4132919"/>
            <a:ext cx="273100" cy="273100"/>
          </a:xfrm>
          <a:prstGeom prst="rect">
            <a:avLst/>
          </a:prstGeom>
          <a:noFill/>
          <a:ln>
            <a:noFill/>
          </a:ln>
        </p:spPr>
      </p:pic>
      <p:pic>
        <p:nvPicPr>
          <p:cNvPr id="362" name="Google Shape;362;g24f7d5e8862_0_834"/>
          <p:cNvPicPr preferRelativeResize="0"/>
          <p:nvPr/>
        </p:nvPicPr>
        <p:blipFill rotWithShape="1">
          <a:blip r:embed="rId3">
            <a:alphaModFix/>
          </a:blip>
          <a:srcRect b="0" l="0" r="0" t="0"/>
          <a:stretch/>
        </p:blipFill>
        <p:spPr>
          <a:xfrm>
            <a:off x="233377" y="2225905"/>
            <a:ext cx="273100" cy="273100"/>
          </a:xfrm>
          <a:prstGeom prst="rect">
            <a:avLst/>
          </a:prstGeom>
          <a:noFill/>
          <a:ln>
            <a:noFill/>
          </a:ln>
        </p:spPr>
      </p:pic>
      <p:sp>
        <p:nvSpPr>
          <p:cNvPr id="363" name="Google Shape;363;g24f7d5e8862_0_834"/>
          <p:cNvSpPr txBox="1"/>
          <p:nvPr/>
        </p:nvSpPr>
        <p:spPr>
          <a:xfrm>
            <a:off x="354075" y="2040800"/>
            <a:ext cx="81261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Interest rate</a:t>
            </a:r>
            <a:r>
              <a:rPr lang="en-GB" sz="1800">
                <a:solidFill>
                  <a:schemeClr val="accent1"/>
                </a:solidFill>
                <a:latin typeface="Lato"/>
                <a:ea typeface="Lato"/>
                <a:cs typeface="Lato"/>
                <a:sym typeface="Lato"/>
              </a:rPr>
              <a:t> – this can be fixed or variable, meaning it either stays the same or can change</a:t>
            </a:r>
            <a:endParaRPr/>
          </a:p>
        </p:txBody>
      </p:sp>
      <p:sp>
        <p:nvSpPr>
          <p:cNvPr id="364" name="Google Shape;364;g24f7d5e8862_0_834"/>
          <p:cNvSpPr txBox="1"/>
          <p:nvPr/>
        </p:nvSpPr>
        <p:spPr>
          <a:xfrm>
            <a:off x="384425" y="2957675"/>
            <a:ext cx="79710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Notice periods</a:t>
            </a:r>
            <a:r>
              <a:rPr lang="en-GB" sz="1800">
                <a:solidFill>
                  <a:schemeClr val="accent1"/>
                </a:solidFill>
                <a:latin typeface="Lato"/>
                <a:ea typeface="Lato"/>
                <a:cs typeface="Lato"/>
                <a:sym typeface="Lato"/>
              </a:rPr>
              <a:t> – you may not be able to get your money out instantly, or there’ll be a penalty fee if you do</a:t>
            </a:r>
            <a:endParaRPr/>
          </a:p>
        </p:txBody>
      </p:sp>
      <p:sp>
        <p:nvSpPr>
          <p:cNvPr id="365" name="Google Shape;365;g24f7d5e8862_0_834"/>
          <p:cNvSpPr txBox="1"/>
          <p:nvPr/>
        </p:nvSpPr>
        <p:spPr>
          <a:xfrm>
            <a:off x="354075" y="3890375"/>
            <a:ext cx="7412700" cy="780300"/>
          </a:xfrm>
          <a:prstGeom prst="rect">
            <a:avLst/>
          </a:prstGeom>
          <a:noFill/>
          <a:ln>
            <a:noFill/>
          </a:ln>
        </p:spPr>
        <p:txBody>
          <a:bodyPr anchorCtr="0" anchor="t" bIns="91425" lIns="91425" spcFirstLastPara="1" rIns="91425" wrap="square" tIns="91425">
            <a:spAutoFit/>
          </a:bodyPr>
          <a:lstStyle/>
          <a:p>
            <a:pPr indent="0" lvl="0" marL="101600" rtl="0" algn="l">
              <a:lnSpc>
                <a:spcPct val="115000"/>
              </a:lnSpc>
              <a:spcBef>
                <a:spcPts val="0"/>
              </a:spcBef>
              <a:spcAft>
                <a:spcPts val="0"/>
              </a:spcAft>
              <a:buNone/>
            </a:pPr>
            <a:r>
              <a:rPr b="1" lang="en-GB" sz="1800">
                <a:solidFill>
                  <a:schemeClr val="accent1"/>
                </a:solidFill>
                <a:latin typeface="Lato"/>
                <a:ea typeface="Lato"/>
                <a:cs typeface="Lato"/>
                <a:sym typeface="Lato"/>
              </a:rPr>
              <a:t>Fixed time period</a:t>
            </a:r>
            <a:r>
              <a:rPr lang="en-GB" sz="1800">
                <a:solidFill>
                  <a:schemeClr val="accent1"/>
                </a:solidFill>
                <a:latin typeface="Lato"/>
                <a:ea typeface="Lato"/>
                <a:cs typeface="Lato"/>
                <a:sym typeface="Lato"/>
              </a:rPr>
              <a:t> – the account can only be held for a certain length of time, such as a year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g24f7d5e8862_0_848"/>
          <p:cNvPicPr preferRelativeResize="0"/>
          <p:nvPr/>
        </p:nvPicPr>
        <p:blipFill rotWithShape="1">
          <a:blip r:embed="rId3">
            <a:alphaModFix/>
          </a:blip>
          <a:srcRect b="0" l="0" r="0" t="0"/>
          <a:stretch/>
        </p:blipFill>
        <p:spPr>
          <a:xfrm>
            <a:off x="6160111" y="2109575"/>
            <a:ext cx="2861090" cy="997500"/>
          </a:xfrm>
          <a:prstGeom prst="rect">
            <a:avLst/>
          </a:prstGeom>
          <a:noFill/>
          <a:ln>
            <a:noFill/>
          </a:ln>
        </p:spPr>
      </p:pic>
      <p:sp>
        <p:nvSpPr>
          <p:cNvPr id="371" name="Google Shape;371;g24f7d5e8862_0_848"/>
          <p:cNvSpPr txBox="1"/>
          <p:nvPr>
            <p:ph type="ctrTitle"/>
          </p:nvPr>
        </p:nvSpPr>
        <p:spPr>
          <a:xfrm>
            <a:off x="162825" y="290575"/>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lt1"/>
                </a:solidFill>
                <a:latin typeface="Lato"/>
                <a:ea typeface="Lato"/>
                <a:cs typeface="Lato"/>
                <a:sym typeface="Lato"/>
              </a:rPr>
              <a:t>Plan to save</a:t>
            </a:r>
            <a:endParaRPr b="1" i="0" sz="2900" u="none" cap="none" strike="noStrike">
              <a:solidFill>
                <a:schemeClr val="lt1"/>
              </a:solidFill>
              <a:latin typeface="Lato"/>
              <a:ea typeface="Lato"/>
              <a:cs typeface="Lato"/>
              <a:sym typeface="Lato"/>
            </a:endParaRPr>
          </a:p>
        </p:txBody>
      </p:sp>
      <p:sp>
        <p:nvSpPr>
          <p:cNvPr id="372" name="Google Shape;372;g24f7d5e8862_0_848"/>
          <p:cNvSpPr txBox="1"/>
          <p:nvPr/>
        </p:nvSpPr>
        <p:spPr>
          <a:xfrm>
            <a:off x="2780475" y="1542675"/>
            <a:ext cx="2329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A33"/>
              </a:solidFill>
              <a:latin typeface="Arial"/>
              <a:ea typeface="Arial"/>
              <a:cs typeface="Arial"/>
              <a:sym typeface="Arial"/>
            </a:endParaRPr>
          </a:p>
        </p:txBody>
      </p:sp>
      <p:sp>
        <p:nvSpPr>
          <p:cNvPr id="373" name="Google Shape;373;g24f7d5e8862_0_848"/>
          <p:cNvSpPr txBox="1"/>
          <p:nvPr/>
        </p:nvSpPr>
        <p:spPr>
          <a:xfrm>
            <a:off x="457525" y="1689763"/>
            <a:ext cx="5433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rgbClr val="0543B3"/>
                </a:solidFill>
                <a:latin typeface="Lato"/>
                <a:ea typeface="Lato"/>
                <a:cs typeface="Lato"/>
                <a:sym typeface="Lato"/>
              </a:rPr>
              <a:t>Use a saving goal - an item you really want</a:t>
            </a:r>
            <a:endParaRPr b="0" i="0" sz="1600" u="none" cap="none" strike="noStrike">
              <a:solidFill>
                <a:srgbClr val="0543B3"/>
              </a:solidFill>
              <a:latin typeface="Lato"/>
              <a:ea typeface="Lato"/>
              <a:cs typeface="Lato"/>
              <a:sym typeface="Lato"/>
            </a:endParaRPr>
          </a:p>
        </p:txBody>
      </p:sp>
      <p:pic>
        <p:nvPicPr>
          <p:cNvPr id="374" name="Google Shape;374;g24f7d5e8862_0_848"/>
          <p:cNvPicPr preferRelativeResize="0"/>
          <p:nvPr/>
        </p:nvPicPr>
        <p:blipFill rotWithShape="1">
          <a:blip r:embed="rId4">
            <a:alphaModFix/>
          </a:blip>
          <a:srcRect b="0" l="0" r="0" t="0"/>
          <a:stretch/>
        </p:blipFill>
        <p:spPr>
          <a:xfrm>
            <a:off x="93852" y="1321515"/>
            <a:ext cx="273100" cy="273100"/>
          </a:xfrm>
          <a:prstGeom prst="rect">
            <a:avLst/>
          </a:prstGeom>
          <a:noFill/>
          <a:ln>
            <a:noFill/>
          </a:ln>
        </p:spPr>
      </p:pic>
      <p:pic>
        <p:nvPicPr>
          <p:cNvPr id="375" name="Google Shape;375;g24f7d5e8862_0_848"/>
          <p:cNvPicPr preferRelativeResize="0"/>
          <p:nvPr/>
        </p:nvPicPr>
        <p:blipFill rotWithShape="1">
          <a:blip r:embed="rId4">
            <a:alphaModFix/>
          </a:blip>
          <a:srcRect b="0" l="0" r="0" t="0"/>
          <a:stretch/>
        </p:blipFill>
        <p:spPr>
          <a:xfrm>
            <a:off x="93852" y="2188591"/>
            <a:ext cx="273100" cy="273100"/>
          </a:xfrm>
          <a:prstGeom prst="rect">
            <a:avLst/>
          </a:prstGeom>
          <a:noFill/>
          <a:ln>
            <a:noFill/>
          </a:ln>
        </p:spPr>
      </p:pic>
      <p:pic>
        <p:nvPicPr>
          <p:cNvPr id="376" name="Google Shape;376;g24f7d5e8862_0_848"/>
          <p:cNvPicPr preferRelativeResize="0"/>
          <p:nvPr/>
        </p:nvPicPr>
        <p:blipFill rotWithShape="1">
          <a:blip r:embed="rId4">
            <a:alphaModFix/>
          </a:blip>
          <a:srcRect b="0" l="0" r="0" t="0"/>
          <a:stretch/>
        </p:blipFill>
        <p:spPr>
          <a:xfrm>
            <a:off x="93852" y="2687412"/>
            <a:ext cx="273100" cy="273100"/>
          </a:xfrm>
          <a:prstGeom prst="rect">
            <a:avLst/>
          </a:prstGeom>
          <a:noFill/>
          <a:ln>
            <a:noFill/>
          </a:ln>
        </p:spPr>
      </p:pic>
      <p:pic>
        <p:nvPicPr>
          <p:cNvPr id="377" name="Google Shape;377;g24f7d5e8862_0_848"/>
          <p:cNvPicPr preferRelativeResize="0"/>
          <p:nvPr/>
        </p:nvPicPr>
        <p:blipFill rotWithShape="1">
          <a:blip r:embed="rId4">
            <a:alphaModFix/>
          </a:blip>
          <a:srcRect b="0" l="0" r="0" t="0"/>
          <a:stretch/>
        </p:blipFill>
        <p:spPr>
          <a:xfrm>
            <a:off x="90940" y="1768768"/>
            <a:ext cx="273100" cy="273100"/>
          </a:xfrm>
          <a:prstGeom prst="rect">
            <a:avLst/>
          </a:prstGeom>
          <a:noFill/>
          <a:ln>
            <a:noFill/>
          </a:ln>
        </p:spPr>
      </p:pic>
      <p:pic>
        <p:nvPicPr>
          <p:cNvPr id="378" name="Google Shape;378;g24f7d5e8862_0_848"/>
          <p:cNvPicPr preferRelativeResize="0"/>
          <p:nvPr/>
        </p:nvPicPr>
        <p:blipFill rotWithShape="1">
          <a:blip r:embed="rId4">
            <a:alphaModFix/>
          </a:blip>
          <a:srcRect b="0" l="0" r="0" t="0"/>
          <a:stretch/>
        </p:blipFill>
        <p:spPr>
          <a:xfrm>
            <a:off x="90940" y="3297619"/>
            <a:ext cx="273100" cy="273100"/>
          </a:xfrm>
          <a:prstGeom prst="rect">
            <a:avLst/>
          </a:prstGeom>
          <a:noFill/>
          <a:ln>
            <a:noFill/>
          </a:ln>
        </p:spPr>
      </p:pic>
      <p:sp>
        <p:nvSpPr>
          <p:cNvPr id="379" name="Google Shape;379;g24f7d5e8862_0_848"/>
          <p:cNvSpPr txBox="1"/>
          <p:nvPr/>
        </p:nvSpPr>
        <p:spPr>
          <a:xfrm>
            <a:off x="364050" y="2109563"/>
            <a:ext cx="4650300" cy="431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Have an amount in mind to save each month</a:t>
            </a:r>
            <a:endParaRPr b="0" i="0" sz="1400" u="none" cap="none" strike="noStrike">
              <a:solidFill>
                <a:srgbClr val="000000"/>
              </a:solidFill>
              <a:latin typeface="Arial"/>
              <a:ea typeface="Arial"/>
              <a:cs typeface="Arial"/>
              <a:sym typeface="Arial"/>
            </a:endParaRPr>
          </a:p>
        </p:txBody>
      </p:sp>
      <p:sp>
        <p:nvSpPr>
          <p:cNvPr id="380" name="Google Shape;380;g24f7d5e8862_0_848"/>
          <p:cNvSpPr txBox="1"/>
          <p:nvPr/>
        </p:nvSpPr>
        <p:spPr>
          <a:xfrm>
            <a:off x="364050" y="2608400"/>
            <a:ext cx="5729100" cy="431100"/>
          </a:xfrm>
          <a:prstGeom prst="rect">
            <a:avLst/>
          </a:prstGeom>
          <a:noFill/>
          <a:ln>
            <a:noFill/>
          </a:ln>
        </p:spPr>
        <p:txBody>
          <a:bodyPr anchorCtr="0" anchor="t" bIns="91425" lIns="91425" spcFirstLastPara="1" rIns="91425" wrap="square" tIns="91425">
            <a:spAutoFit/>
          </a:bodyPr>
          <a:lstStyle/>
          <a:p>
            <a:pPr indent="0" lvl="0" marL="10160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Use a savings calculator, like the one on </a:t>
            </a:r>
            <a:r>
              <a:rPr b="0" i="0" lang="en-GB" sz="1600" u="sng" cap="none" strike="noStrike">
                <a:solidFill>
                  <a:srgbClr val="000000"/>
                </a:solidFill>
                <a:latin typeface="Lato"/>
                <a:ea typeface="Lato"/>
                <a:cs typeface="Lato"/>
                <a:sym typeface="Lato"/>
                <a:hlinkClick r:id="rId5">
                  <a:extLst>
                    <a:ext uri="{A12FA001-AC4F-418D-AE19-62706E023703}">
                      <ahyp:hlinkClr val="tx"/>
                    </a:ext>
                  </a:extLst>
                </a:hlinkClick>
              </a:rPr>
              <a:t>Moneyhelper.org.uk</a:t>
            </a:r>
            <a:endParaRPr b="0" i="0" sz="1400" u="none" cap="none" strike="noStrike">
              <a:solidFill>
                <a:srgbClr val="000000"/>
              </a:solidFill>
              <a:latin typeface="Arial"/>
              <a:ea typeface="Arial"/>
              <a:cs typeface="Arial"/>
              <a:sym typeface="Arial"/>
            </a:endParaRPr>
          </a:p>
        </p:txBody>
      </p:sp>
      <p:sp>
        <p:nvSpPr>
          <p:cNvPr id="381" name="Google Shape;381;g24f7d5e8862_0_848"/>
          <p:cNvSpPr txBox="1"/>
          <p:nvPr/>
        </p:nvSpPr>
        <p:spPr>
          <a:xfrm>
            <a:off x="459500" y="3107225"/>
            <a:ext cx="8316900" cy="99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There are some apps that round up transactions so that small amounts can be saved as a person spends e.g. if you spend £4.35 the app will round it to £5.00 and put the 65p into the savings account</a:t>
            </a:r>
            <a:endParaRPr b="0" i="0" sz="1400" u="none" cap="none" strike="noStrike">
              <a:solidFill>
                <a:srgbClr val="000000"/>
              </a:solidFill>
              <a:latin typeface="Arial"/>
              <a:ea typeface="Arial"/>
              <a:cs typeface="Arial"/>
              <a:sym typeface="Arial"/>
            </a:endParaRPr>
          </a:p>
        </p:txBody>
      </p:sp>
      <p:sp>
        <p:nvSpPr>
          <p:cNvPr id="382" name="Google Shape;382;g24f7d5e8862_0_848"/>
          <p:cNvSpPr txBox="1"/>
          <p:nvPr/>
        </p:nvSpPr>
        <p:spPr>
          <a:xfrm>
            <a:off x="459500" y="1242525"/>
            <a:ext cx="84150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1600" u="none" cap="none" strike="noStrike">
                <a:solidFill>
                  <a:schemeClr val="accent1"/>
                </a:solidFill>
                <a:latin typeface="Lato"/>
                <a:ea typeface="Lato"/>
                <a:cs typeface="Lato"/>
                <a:sym typeface="Lato"/>
              </a:rPr>
              <a:t>Save first</a:t>
            </a:r>
            <a:r>
              <a:rPr lang="en-GB" sz="1600">
                <a:solidFill>
                  <a:schemeClr val="accent1"/>
                </a:solidFill>
                <a:latin typeface="Lato"/>
                <a:ea typeface="Lato"/>
                <a:cs typeface="Lato"/>
                <a:sym typeface="Lato"/>
              </a:rPr>
              <a:t>:</a:t>
            </a:r>
            <a:r>
              <a:rPr b="0" i="0" lang="en-GB" sz="1600" u="none" cap="none" strike="noStrike">
                <a:solidFill>
                  <a:schemeClr val="accent1"/>
                </a:solidFill>
                <a:latin typeface="Lato"/>
                <a:ea typeface="Lato"/>
                <a:cs typeface="Lato"/>
                <a:sym typeface="Lato"/>
              </a:rPr>
              <a:t> </a:t>
            </a:r>
            <a:r>
              <a:rPr lang="en-GB" sz="1600">
                <a:solidFill>
                  <a:schemeClr val="accent1"/>
                </a:solidFill>
                <a:latin typeface="Lato"/>
                <a:ea typeface="Lato"/>
                <a:cs typeface="Lato"/>
                <a:sym typeface="Lato"/>
              </a:rPr>
              <a:t>d</a:t>
            </a:r>
            <a:r>
              <a:rPr b="0" i="0" lang="en-GB" sz="1600" u="none" cap="none" strike="noStrike">
                <a:solidFill>
                  <a:schemeClr val="accent1"/>
                </a:solidFill>
                <a:latin typeface="Lato"/>
                <a:ea typeface="Lato"/>
                <a:cs typeface="Lato"/>
                <a:sym typeface="Lato"/>
              </a:rPr>
              <a:t>on’t wait until the end of the month to save, as there might not be any money left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g260d7af201a_0_4"/>
          <p:cNvPicPr preferRelativeResize="0"/>
          <p:nvPr/>
        </p:nvPicPr>
        <p:blipFill rotWithShape="1">
          <a:blip r:embed="rId3">
            <a:alphaModFix/>
          </a:blip>
          <a:srcRect b="0" l="0" r="0" t="0"/>
          <a:stretch/>
        </p:blipFill>
        <p:spPr>
          <a:xfrm>
            <a:off x="3478875" y="1603875"/>
            <a:ext cx="2186225" cy="1935725"/>
          </a:xfrm>
          <a:prstGeom prst="rect">
            <a:avLst/>
          </a:prstGeom>
          <a:noFill/>
          <a:ln>
            <a:noFill/>
          </a:ln>
        </p:spPr>
      </p:pic>
      <p:sp>
        <p:nvSpPr>
          <p:cNvPr id="388" name="Google Shape;388;g260d7af201a_0_4"/>
          <p:cNvSpPr txBox="1"/>
          <p:nvPr/>
        </p:nvSpPr>
        <p:spPr>
          <a:xfrm>
            <a:off x="1653900" y="753650"/>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900">
                <a:solidFill>
                  <a:schemeClr val="lt1"/>
                </a:solidFill>
                <a:latin typeface="Lato"/>
                <a:ea typeface="Lato"/>
                <a:cs typeface="Lato"/>
                <a:sym typeface="Lato"/>
              </a:rPr>
              <a:t>How easy is it to save money</a:t>
            </a:r>
            <a:r>
              <a:rPr b="1" i="0" lang="en-GB" sz="2900" u="none" cap="none" strike="noStrike">
                <a:solidFill>
                  <a:schemeClr val="lt1"/>
                </a:solidFill>
                <a:latin typeface="Lato"/>
                <a:ea typeface="Lato"/>
                <a:cs typeface="Lato"/>
                <a:sym typeface="Lato"/>
              </a:rPr>
              <a:t>?</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2" name="Shape 392"/>
        <p:cNvGrpSpPr/>
        <p:nvPr/>
      </p:nvGrpSpPr>
      <p:grpSpPr>
        <a:xfrm>
          <a:off x="0" y="0"/>
          <a:ext cx="0" cy="0"/>
          <a:chOff x="0" y="0"/>
          <a:chExt cx="0" cy="0"/>
        </a:xfrm>
      </p:grpSpPr>
      <p:sp>
        <p:nvSpPr>
          <p:cNvPr id="393" name="Google Shape;393;g24f7d5e8862_0_870"/>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394" name="Google Shape;394;g24f7d5e8862_0_870"/>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g24f7d5e8862_0_591"/>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5" name="Google Shape;65;g24f7d5e8862_0_591"/>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6" name="Google Shape;66;g24f7d5e8862_0_591"/>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2fae0e737e1_0_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lang="en-GB" sz="1800">
                <a:solidFill>
                  <a:schemeClr val="lt1"/>
                </a:solidFill>
                <a:latin typeface="Lato"/>
                <a:ea typeface="Lato"/>
                <a:cs typeface="Lato"/>
                <a:sym typeface="Lato"/>
                <a:extLst>
                  <a:ext uri="http://customooxmlschemas.google.com/">
                    <go:slidesCustomData xmlns:go="http://customooxmlschemas.google.com/" textRoundtripDataId="11"/>
                  </a:ext>
                </a:extLst>
              </a:rPr>
              <a:t>Services available for people who have concerns about their personal </a:t>
            </a:r>
            <a:r>
              <a:rPr b="1" lang="en-GB" sz="1800">
                <a:solidFill>
                  <a:schemeClr val="lt1"/>
                </a:solidFill>
                <a:latin typeface="Lato"/>
                <a:ea typeface="Lato"/>
                <a:cs typeface="Lato"/>
                <a:sym typeface="Lato"/>
                <a:extLst>
                  <a:ext uri="http://customooxmlschemas.google.com/">
                    <go:slidesCustomData xmlns:go="http://customooxmlschemas.google.com/" textRoundtripDataId="12"/>
                  </a:ext>
                </a:extLst>
              </a:rPr>
              <a:t>finances</a:t>
            </a:r>
            <a:endParaRPr b="0" i="0" sz="1400" u="none" cap="none" strike="noStrike">
              <a:solidFill>
                <a:schemeClr val="lt1"/>
              </a:solidFill>
              <a:latin typeface="Arial"/>
              <a:ea typeface="Arial"/>
              <a:cs typeface="Arial"/>
              <a:sym typeface="Arial"/>
            </a:endParaRPr>
          </a:p>
        </p:txBody>
      </p:sp>
      <p:grpSp>
        <p:nvGrpSpPr>
          <p:cNvPr id="400" name="Google Shape;400;g2fae0e737e1_0_0"/>
          <p:cNvGrpSpPr/>
          <p:nvPr/>
        </p:nvGrpSpPr>
        <p:grpSpPr>
          <a:xfrm>
            <a:off x="151999" y="1183981"/>
            <a:ext cx="2846301" cy="2013581"/>
            <a:chOff x="463400" y="1321175"/>
            <a:chExt cx="2914500" cy="2113109"/>
          </a:xfrm>
        </p:grpSpPr>
        <p:sp>
          <p:nvSpPr>
            <p:cNvPr id="401" name="Google Shape;401;g2fae0e737e1_0_0"/>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2fae0e737e1_0_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a:t>
              </a:r>
              <a:br>
                <a:rPr b="0" i="0" lang="en-GB" sz="1300" u="none" cap="none" strike="noStrike">
                  <a:solidFill>
                    <a:schemeClr val="lt1"/>
                  </a:solidFill>
                  <a:latin typeface="Lato"/>
                  <a:ea typeface="Lato"/>
                  <a:cs typeface="Lato"/>
                  <a:sym typeface="Lato"/>
                </a:rPr>
              </a:br>
              <a:r>
                <a:rPr lang="en-GB" sz="1300">
                  <a:solidFill>
                    <a:schemeClr val="lt1"/>
                  </a:solidFill>
                  <a:latin typeface="Lato"/>
                  <a:ea typeface="Lato"/>
                  <a:cs typeface="Lato"/>
                  <a:sym typeface="Lato"/>
                </a:rPr>
                <a:t>L</a:t>
              </a:r>
              <a:r>
                <a:rPr b="0" i="0" lang="en-GB" sz="1300" u="none" cap="none" strike="noStrike">
                  <a:solidFill>
                    <a:schemeClr val="lt1"/>
                  </a:solidFill>
                  <a:latin typeface="Lato"/>
                  <a:ea typeface="Lato"/>
                  <a:cs typeface="Lato"/>
                  <a:sym typeface="Lato"/>
                </a:rPr>
                <a:t>inks to advice on a number of topics, including financial difficulties, cost of living and communicati</a:t>
              </a:r>
              <a:r>
                <a:rPr lang="en-GB" sz="1300">
                  <a:solidFill>
                    <a:schemeClr val="lt1"/>
                  </a:solidFill>
                  <a:latin typeface="Lato"/>
                  <a:ea typeface="Lato"/>
                  <a:cs typeface="Lato"/>
                  <a:sym typeface="Lato"/>
                </a:rPr>
                <a:t>ng</a:t>
              </a:r>
              <a:r>
                <a:rPr b="0" i="0" lang="en-GB" sz="1300" u="none" cap="none" strike="noStrike">
                  <a:solidFill>
                    <a:schemeClr val="lt1"/>
                  </a:solidFill>
                  <a:latin typeface="Lato"/>
                  <a:ea typeface="Lato"/>
                  <a:cs typeface="Lato"/>
                  <a:sym typeface="Lato"/>
                </a:rPr>
                <a:t> with creditors.</a:t>
              </a:r>
              <a:endParaRPr b="0" i="0" sz="1400" u="none" cap="none" strike="noStrike">
                <a:solidFill>
                  <a:srgbClr val="000000"/>
                </a:solidFill>
                <a:latin typeface="Arial"/>
                <a:ea typeface="Arial"/>
                <a:cs typeface="Arial"/>
                <a:sym typeface="Arial"/>
              </a:endParaRPr>
            </a:p>
          </p:txBody>
        </p:sp>
        <p:pic>
          <p:nvPicPr>
            <p:cNvPr id="403" name="Google Shape;403;g2fae0e737e1_0_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04" name="Google Shape;404;g2fae0e737e1_0_0"/>
          <p:cNvSpPr txBox="1"/>
          <p:nvPr/>
        </p:nvSpPr>
        <p:spPr>
          <a:xfrm>
            <a:off x="152000" y="33129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At school, you can speak with an adult you trust. </a:t>
            </a:r>
            <a:endParaRPr b="1" sz="1800">
              <a:solidFill>
                <a:schemeClr val="lt1"/>
              </a:solidFill>
              <a:latin typeface="Lato"/>
              <a:ea typeface="Lato"/>
              <a:cs typeface="Lato"/>
              <a:sym typeface="Lato"/>
            </a:endParaRPr>
          </a:p>
          <a:p>
            <a:pPr indent="0" lvl="0" marL="0" rtl="0" algn="ctr">
              <a:spcBef>
                <a:spcPts val="0"/>
              </a:spcBef>
              <a:spcAft>
                <a:spcPts val="0"/>
              </a:spcAft>
              <a:buNone/>
            </a:pPr>
            <a:r>
              <a:rPr b="1" lang="en-GB" sz="1800">
                <a:solidFill>
                  <a:schemeClr val="lt1"/>
                </a:solidFill>
                <a:latin typeface="Lato"/>
                <a:ea typeface="Lato"/>
                <a:cs typeface="Lato"/>
                <a:sym typeface="Lato"/>
              </a:rPr>
              <a:t>This could be your form tutor, head of year or the school’s safeguarding officer.</a:t>
            </a:r>
            <a:endParaRPr b="1" sz="1800">
              <a:solidFill>
                <a:schemeClr val="lt1"/>
              </a:solidFill>
              <a:latin typeface="Lato"/>
              <a:ea typeface="Lato"/>
              <a:cs typeface="Lato"/>
              <a:sym typeface="Lato"/>
            </a:endParaRPr>
          </a:p>
        </p:txBody>
      </p:sp>
      <p:sp>
        <p:nvSpPr>
          <p:cNvPr id="405" name="Google Shape;405;g2fae0e737e1_0_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406" name="Google Shape;406;g2fae0e737e1_0_0"/>
          <p:cNvGrpSpPr/>
          <p:nvPr/>
        </p:nvGrpSpPr>
        <p:grpSpPr>
          <a:xfrm>
            <a:off x="3164819" y="1184021"/>
            <a:ext cx="2846301" cy="1995658"/>
            <a:chOff x="3237025" y="1184050"/>
            <a:chExt cx="2914500" cy="2094300"/>
          </a:xfrm>
        </p:grpSpPr>
        <p:sp>
          <p:nvSpPr>
            <p:cNvPr id="407" name="Google Shape;407;g2fae0e737e1_0_0"/>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8" name="Google Shape;408;g2fae0e737e1_0_0"/>
            <p:cNvPicPr preferRelativeResize="0"/>
            <p:nvPr/>
          </p:nvPicPr>
          <p:blipFill>
            <a:blip r:embed="rId5">
              <a:alphaModFix/>
            </a:blip>
            <a:stretch>
              <a:fillRect/>
            </a:stretch>
          </p:blipFill>
          <p:spPr>
            <a:xfrm>
              <a:off x="3344950" y="1434825"/>
              <a:ext cx="666111" cy="400200"/>
            </a:xfrm>
            <a:prstGeom prst="rect">
              <a:avLst/>
            </a:prstGeom>
            <a:noFill/>
            <a:ln>
              <a:noFill/>
            </a:ln>
          </p:spPr>
        </p:pic>
        <p:sp>
          <p:nvSpPr>
            <p:cNvPr id="409" name="Google Shape;409;g2fae0e737e1_0_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sz="1300" u="sng">
                  <a:solidFill>
                    <a:schemeClr val="lt1"/>
                  </a:solidFill>
                  <a:latin typeface="Lato"/>
                  <a:ea typeface="Lato"/>
                  <a:cs typeface="Lato"/>
                  <a:sym typeface="Lato"/>
                  <a:hlinkClick r:id="rId6">
                    <a:extLst>
                      <a:ext uri="{A12FA001-AC4F-418D-AE19-62706E023703}">
                        <ahyp:hlinkClr val="tx"/>
                      </a:ext>
                    </a:extLst>
                  </a:hlinkClick>
                </a:rPr>
                <a:t>National Debtline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 – Debt and Money</a:t>
              </a:r>
              <a:br>
                <a:rPr lang="en-GB" sz="1300">
                  <a:solidFill>
                    <a:schemeClr val="lt1"/>
                  </a:solidFill>
                  <a:latin typeface="Lato"/>
                  <a:ea typeface="Lato"/>
                  <a:cs typeface="Lato"/>
                  <a:sym typeface="Lato"/>
                </a:rPr>
              </a:br>
              <a:r>
                <a:rPr lang="en-GB" sz="1300">
                  <a:solidFill>
                    <a:schemeClr val="lt1"/>
                  </a:solidFill>
                  <a:latin typeface="Lato"/>
                  <a:ea typeface="Lato"/>
                  <a:cs typeface="Lato"/>
                  <a:sym typeface="Lato"/>
                </a:rPr>
                <a:t>A debt advice charity run by the </a:t>
              </a:r>
              <a:r>
                <a:rPr lang="en-GB" sz="1300" u="sng">
                  <a:solidFill>
                    <a:schemeClr val="lt1"/>
                  </a:solidFill>
                  <a:latin typeface="Lato"/>
                  <a:ea typeface="Lato"/>
                  <a:cs typeface="Lato"/>
                  <a:sym typeface="Lato"/>
                  <a:hlinkClick r:id="rId8">
                    <a:extLst>
                      <a:ext uri="{A12FA001-AC4F-418D-AE19-62706E023703}">
                        <ahyp:hlinkClr val="tx"/>
                      </a:ext>
                    </a:extLst>
                  </a:hlinkClick>
                </a:rPr>
                <a:t>Money Advice Trust</a:t>
              </a:r>
              <a:r>
                <a:rPr lang="en-GB" sz="1300">
                  <a:solidFill>
                    <a:schemeClr val="lt1"/>
                  </a:solidFill>
                  <a:latin typeface="Lato"/>
                  <a:ea typeface="Lato"/>
                  <a:cs typeface="Lato"/>
                  <a:sym typeface="Lato"/>
                </a:rPr>
                <a:t>, offering a  free and confidential debt advice service.</a:t>
              </a:r>
              <a:endParaRPr i="0" sz="1300" u="none" cap="none" strike="noStrike">
                <a:solidFill>
                  <a:schemeClr val="lt1"/>
                </a:solidFill>
                <a:latin typeface="Lato"/>
                <a:ea typeface="Lato"/>
                <a:cs typeface="Lato"/>
                <a:sym typeface="Lato"/>
              </a:endParaRPr>
            </a:p>
          </p:txBody>
        </p:sp>
      </p:grpSp>
      <p:grpSp>
        <p:nvGrpSpPr>
          <p:cNvPr id="410" name="Google Shape;410;g2fae0e737e1_0_0"/>
          <p:cNvGrpSpPr/>
          <p:nvPr/>
        </p:nvGrpSpPr>
        <p:grpSpPr>
          <a:xfrm>
            <a:off x="6177819" y="1184061"/>
            <a:ext cx="2846409" cy="1995600"/>
            <a:chOff x="6177819" y="1184061"/>
            <a:chExt cx="2846409" cy="1995600"/>
          </a:xfrm>
        </p:grpSpPr>
        <p:sp>
          <p:nvSpPr>
            <p:cNvPr id="411" name="Google Shape;411;g2fae0e737e1_0_0"/>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2" name="Google Shape;412;g2fae0e737e1_0_0"/>
            <p:cNvPicPr preferRelativeResize="0"/>
            <p:nvPr/>
          </p:nvPicPr>
          <p:blipFill>
            <a:blip r:embed="rId9">
              <a:alphaModFix/>
            </a:blip>
            <a:stretch>
              <a:fillRect/>
            </a:stretch>
          </p:blipFill>
          <p:spPr>
            <a:xfrm>
              <a:off x="6341200" y="1426525"/>
              <a:ext cx="876125" cy="680625"/>
            </a:xfrm>
            <a:prstGeom prst="rect">
              <a:avLst/>
            </a:prstGeom>
            <a:noFill/>
            <a:ln>
              <a:noFill/>
            </a:ln>
          </p:spPr>
        </p:pic>
        <p:sp>
          <p:nvSpPr>
            <p:cNvPr id="413" name="Google Shape;413;g2fae0e737e1_0_0"/>
            <p:cNvSpPr txBox="1"/>
            <p:nvPr/>
          </p:nvSpPr>
          <p:spPr>
            <a:xfrm>
              <a:off x="7264128" y="1459325"/>
              <a:ext cx="1760100" cy="1305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lang="en-GB" sz="1300" u="sng">
                  <a:solidFill>
                    <a:srgbClr val="FFFFFF"/>
                  </a:solidFill>
                  <a:latin typeface="Lato"/>
                  <a:ea typeface="Lato"/>
                  <a:cs typeface="Lato"/>
                  <a:sym typeface="Lato"/>
                  <a:hlinkClick r:id="rId10">
                    <a:extLst>
                      <a:ext uri="{A12FA001-AC4F-418D-AE19-62706E023703}">
                        <ahyp:hlinkClr val="tx"/>
                      </a:ext>
                    </a:extLst>
                  </a:hlinkClick>
                </a:rPr>
                <a:t>Childline </a:t>
              </a:r>
              <a:r>
                <a:rPr b="1" i="0" lang="en-GB" sz="1300" u="sng" cap="none" strike="noStrike">
                  <a:solidFill>
                    <a:srgbClr val="FFFFFF"/>
                  </a:solidFill>
                  <a:latin typeface="Lato"/>
                  <a:ea typeface="Lato"/>
                  <a:cs typeface="Lato"/>
                  <a:sym typeface="Lato"/>
                  <a:hlinkClick r:id="rId11">
                    <a:extLst>
                      <a:ext uri="{A12FA001-AC4F-418D-AE19-62706E023703}">
                        <ahyp:hlinkClr val="tx"/>
                      </a:ext>
                    </a:extLst>
                  </a:hlinkClick>
                  <a:extLst>
                    <a:ext uri="http://customooxmlschemas.google.com/">
                      <go:slidesCustomData xmlns:go="http://customooxmlschemas.google.com/" textRoundtripDataId="13"/>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4"/>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4"/>
                    </a:ext>
                  </a:extLst>
                </a:rPr>
                <a:t>080</a:t>
              </a:r>
              <a:r>
                <a:rPr lang="en-GB" sz="1300">
                  <a:solidFill>
                    <a:srgbClr val="FFFFFF"/>
                  </a:solidFill>
                  <a:latin typeface="Lato"/>
                  <a:ea typeface="Lato"/>
                  <a:cs typeface="Lato"/>
                  <a:sym typeface="Lato"/>
                </a:rPr>
                <a:t>0 1111</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Talk about anything.</a:t>
              </a:r>
              <a:br>
                <a:rPr lang="en-GB" sz="1300">
                  <a:solidFill>
                    <a:srgbClr val="FFFFFF"/>
                  </a:solidFill>
                  <a:latin typeface="Lato"/>
                  <a:ea typeface="Lato"/>
                  <a:cs typeface="Lato"/>
                  <a:sym typeface="Lato"/>
                </a:rPr>
              </a:br>
              <a:r>
                <a:rPr lang="en-GB" sz="1300">
                  <a:solidFill>
                    <a:srgbClr val="FFFFFF"/>
                  </a:solidFill>
                  <a:latin typeface="Lato"/>
                  <a:ea typeface="Lato"/>
                  <a:cs typeface="Lato"/>
                  <a:sym typeface="Lato"/>
                </a:rPr>
                <a:t>Contact via phone / web</a:t>
              </a:r>
              <a:endParaRPr sz="1300">
                <a:solidFill>
                  <a:srgbClr val="FFFFFF"/>
                </a:solidFill>
                <a:latin typeface="Lato"/>
                <a:ea typeface="Lato"/>
                <a:cs typeface="Lato"/>
                <a:sym typeface="Lato"/>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17" name="Shape 417"/>
        <p:cNvGrpSpPr/>
        <p:nvPr/>
      </p:nvGrpSpPr>
      <p:grpSpPr>
        <a:xfrm>
          <a:off x="0" y="0"/>
          <a:ext cx="0" cy="0"/>
          <a:chOff x="0" y="0"/>
          <a:chExt cx="0" cy="0"/>
        </a:xfrm>
      </p:grpSpPr>
      <p:sp>
        <p:nvSpPr>
          <p:cNvPr id="418" name="Google Shape;418;g1575e96a1fb_0_330"/>
          <p:cNvSpPr txBox="1"/>
          <p:nvPr/>
        </p:nvSpPr>
        <p:spPr>
          <a:xfrm>
            <a:off x="462425" y="1142575"/>
            <a:ext cx="7875600" cy="3258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rPr lang="en-GB">
                <a:solidFill>
                  <a:schemeClr val="lt1"/>
                </a:solidFill>
                <a:latin typeface="Lato"/>
                <a:ea typeface="Lato"/>
                <a:cs typeface="Lato"/>
                <a:sym typeface="Lato"/>
              </a:rPr>
              <a:t>Please visit the  </a:t>
            </a:r>
            <a:r>
              <a:rPr lang="en-GB" u="sng">
                <a:solidFill>
                  <a:schemeClr val="lt1"/>
                </a:solidFill>
                <a:latin typeface="Lato"/>
                <a:ea typeface="Lato"/>
                <a:cs typeface="Lato"/>
                <a:sym typeface="Lato"/>
                <a:hlinkClick r:id="rId3">
                  <a:extLst>
                    <a:ext uri="{A12FA001-AC4F-418D-AE19-62706E023703}">
                      <ahyp:hlinkClr val="tx"/>
                    </a:ext>
                  </a:extLst>
                </a:hlinkClick>
              </a:rPr>
              <a:t>FLIC Learning Hub</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0" rtl="0" algn="l">
              <a:lnSpc>
                <a:spcPct val="115000"/>
              </a:lnSpc>
              <a:spcBef>
                <a:spcPts val="0"/>
              </a:spcBef>
              <a:spcAft>
                <a:spcPts val="0"/>
              </a:spcAft>
              <a:buClr>
                <a:srgbClr val="000000"/>
              </a:buClr>
              <a:buSzPts val="1400"/>
              <a:buFont typeface="Arial"/>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GB" u="sng">
                <a:solidFill>
                  <a:schemeClr val="lt1"/>
                </a:solidFill>
                <a:latin typeface="Lato"/>
                <a:ea typeface="Lato"/>
                <a:cs typeface="Lato"/>
                <a:sym typeface="Lato"/>
                <a:hlinkClick r:id="rId4">
                  <a:extLst>
                    <a:ext uri="{A12FA001-AC4F-418D-AE19-62706E023703}">
                      <ahyp:hlinkClr val="tx"/>
                    </a:ext>
                  </a:extLst>
                </a:hlinkClick>
              </a:rPr>
              <a:t>Money - Best way to save for a child</a:t>
            </a:r>
            <a:r>
              <a:rPr lang="en-GB">
                <a:solidFill>
                  <a:schemeClr val="lt1"/>
                </a:solidFill>
                <a:latin typeface="Lato"/>
                <a:ea typeface="Lato"/>
                <a:cs typeface="Lato"/>
                <a:sym typeface="Lato"/>
              </a:rPr>
              <a:t> (2024)</a:t>
            </a:r>
            <a:endParaRPr>
              <a:solidFill>
                <a:schemeClr val="lt1"/>
              </a:solidFill>
              <a:latin typeface="Lato"/>
              <a:ea typeface="Lato"/>
              <a:cs typeface="Lato"/>
              <a:sym typeface="Lato"/>
            </a:endParaRPr>
          </a:p>
          <a:p>
            <a:pPr indent="0" lvl="0" marL="0" rtl="0" algn="l">
              <a:spcBef>
                <a:spcPts val="1200"/>
              </a:spcBef>
              <a:spcAft>
                <a:spcPts val="0"/>
              </a:spcAft>
              <a:buNone/>
            </a:pPr>
            <a:r>
              <a:rPr lang="en-GB" u="sng">
                <a:solidFill>
                  <a:schemeClr val="lt1"/>
                </a:solidFill>
                <a:latin typeface="Lato"/>
                <a:ea typeface="Lato"/>
                <a:cs typeface="Lato"/>
                <a:sym typeface="Lato"/>
                <a:hlinkClick r:id="rId5">
                  <a:extLst>
                    <a:ext uri="{A12FA001-AC4F-418D-AE19-62706E023703}">
                      <ahyp:hlinkClr val="tx"/>
                    </a:ext>
                  </a:extLst>
                </a:hlinkClick>
              </a:rPr>
              <a:t>Unbiased - Saving for children: the best ways to save for your child's future</a:t>
            </a:r>
            <a:r>
              <a:rPr lang="en-GB">
                <a:solidFill>
                  <a:schemeClr val="lt1"/>
                </a:solidFill>
              </a:rPr>
              <a:t> (2024)</a:t>
            </a:r>
            <a:endParaRPr>
              <a:solidFill>
                <a:schemeClr val="lt1"/>
              </a:solidFill>
            </a:endParaRPr>
          </a:p>
          <a:p>
            <a:pPr indent="0" lvl="0" marL="0" rtl="0" algn="l">
              <a:spcBef>
                <a:spcPts val="1200"/>
              </a:spcBef>
              <a:spcAft>
                <a:spcPts val="0"/>
              </a:spcAft>
              <a:buNone/>
            </a:pPr>
            <a:r>
              <a:rPr lang="en-GB" u="sng">
                <a:solidFill>
                  <a:schemeClr val="lt1"/>
                </a:solidFill>
                <a:latin typeface="Lato"/>
                <a:ea typeface="Lato"/>
                <a:cs typeface="Lato"/>
                <a:sym typeface="Lato"/>
                <a:hlinkClick r:id="rId6">
                  <a:extLst>
                    <a:ext uri="{A12FA001-AC4F-418D-AE19-62706E023703}">
                      <ahyp:hlinkClr val="tx"/>
                    </a:ext>
                  </a:extLst>
                </a:hlinkClick>
              </a:rPr>
              <a:t>How to make ISAs even nicer (Financial Times, September 2023)</a:t>
            </a:r>
            <a:r>
              <a:rPr lang="en-GB">
                <a:solidFill>
                  <a:schemeClr val="lt1"/>
                </a:solidFill>
                <a:latin typeface="Lato"/>
                <a:ea typeface="Lato"/>
                <a:cs typeface="Lato"/>
                <a:sym typeface="Lato"/>
              </a:rPr>
              <a:t> </a:t>
            </a:r>
            <a:endParaRPr>
              <a:solidFill>
                <a:schemeClr val="lt1"/>
              </a:solidFill>
              <a:latin typeface="Lato"/>
              <a:ea typeface="Lato"/>
              <a:cs typeface="Lato"/>
              <a:sym typeface="Lato"/>
            </a:endParaRPr>
          </a:p>
          <a:p>
            <a:pPr indent="0" lvl="0" marL="0" rtl="0" algn="l">
              <a:spcBef>
                <a:spcPts val="1200"/>
              </a:spcBef>
              <a:spcAft>
                <a:spcPts val="0"/>
              </a:spcAft>
              <a:buNone/>
            </a:pPr>
            <a:r>
              <a:t/>
            </a:r>
            <a:endParaRPr>
              <a:solidFill>
                <a:schemeClr val="lt1"/>
              </a:solidFill>
              <a:latin typeface="Lato"/>
              <a:ea typeface="Lato"/>
              <a:cs typeface="Lato"/>
              <a:sym typeface="Lato"/>
            </a:endParaRPr>
          </a:p>
          <a:p>
            <a:pPr indent="0" lvl="0" marL="0" marR="0" rtl="0" algn="l">
              <a:lnSpc>
                <a:spcPct val="115000"/>
              </a:lnSpc>
              <a:spcBef>
                <a:spcPts val="1200"/>
              </a:spcBef>
              <a:spcAft>
                <a:spcPts val="0"/>
              </a:spcAft>
              <a:buClr>
                <a:srgbClr val="000000"/>
              </a:buClr>
              <a:buSzPts val="1400"/>
              <a:buFont typeface="Arial"/>
              <a:buNone/>
            </a:pPr>
            <a:r>
              <a:t/>
            </a:r>
            <a:endParaRPr>
              <a:solidFill>
                <a:schemeClr val="lt1"/>
              </a:solidFill>
              <a:latin typeface="Lato"/>
              <a:ea typeface="Lato"/>
              <a:cs typeface="Lato"/>
              <a:sym typeface="Lato"/>
            </a:endParaRPr>
          </a:p>
        </p:txBody>
      </p:sp>
      <p:sp>
        <p:nvSpPr>
          <p:cNvPr id="419" name="Google Shape;419;g1575e96a1fb_0_33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24f7d5e8862_0_598"/>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2" name="Google Shape;72;g24f7d5e8862_0_598"/>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g24f7d5e8862_0_598"/>
          <p:cNvSpPr txBox="1"/>
          <p:nvPr/>
        </p:nvSpPr>
        <p:spPr>
          <a:xfrm>
            <a:off x="125"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lang="en-GB" sz="2400">
                <a:solidFill>
                  <a:schemeClr val="lt1"/>
                </a:solidFill>
                <a:latin typeface="Lato"/>
                <a:ea typeface="Lato"/>
                <a:cs typeface="Lato"/>
                <a:sym typeface="Lato"/>
              </a:rPr>
              <a:t>Session 3</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How to save money</a:t>
            </a:r>
            <a:endParaRPr b="1" i="0" sz="5600" u="none" cap="none" strike="noStrike">
              <a:solidFill>
                <a:schemeClr val="accent2"/>
              </a:solidFill>
              <a:latin typeface="Lato Black"/>
              <a:ea typeface="Lato Black"/>
              <a:cs typeface="Lato Black"/>
              <a:sym typeface="Lato Black"/>
            </a:endParaRPr>
          </a:p>
        </p:txBody>
      </p:sp>
      <p:sp>
        <p:nvSpPr>
          <p:cNvPr id="74" name="Google Shape;74;g24f7d5e8862_0_598"/>
          <p:cNvSpPr txBox="1"/>
          <p:nvPr/>
        </p:nvSpPr>
        <p:spPr>
          <a:xfrm>
            <a:off x="8774500" y="341000"/>
            <a:ext cx="304800" cy="3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4</a:t>
            </a:r>
            <a:endParaRPr b="1">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24f7d5e8862_0_606"/>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80" name="Google Shape;80;g24f7d5e8862_0_606"/>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24f7d5e8862_0_606"/>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2" name="Google Shape;82;g24f7d5e8862_0_606"/>
          <p:cNvSpPr txBox="1"/>
          <p:nvPr/>
        </p:nvSpPr>
        <p:spPr>
          <a:xfrm>
            <a:off x="488167" y="1258112"/>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Identify why people need to save money</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different ways to save</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Create a savings plan</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g24f7d5e8862_0_614"/>
          <p:cNvPicPr preferRelativeResize="0"/>
          <p:nvPr/>
        </p:nvPicPr>
        <p:blipFill rotWithShape="1">
          <a:blip r:embed="rId3">
            <a:alphaModFix/>
          </a:blip>
          <a:srcRect b="0" l="0" r="0" t="0"/>
          <a:stretch/>
        </p:blipFill>
        <p:spPr>
          <a:xfrm>
            <a:off x="3427025" y="1451488"/>
            <a:ext cx="2186225" cy="1935725"/>
          </a:xfrm>
          <a:prstGeom prst="rect">
            <a:avLst/>
          </a:prstGeom>
          <a:noFill/>
          <a:ln>
            <a:noFill/>
          </a:ln>
        </p:spPr>
      </p:pic>
      <p:sp>
        <p:nvSpPr>
          <p:cNvPr id="88" name="Google Shape;88;g24f7d5e8862_0_614"/>
          <p:cNvSpPr txBox="1"/>
          <p:nvPr/>
        </p:nvSpPr>
        <p:spPr>
          <a:xfrm>
            <a:off x="1653900" y="393800"/>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What does ‘saving’ mean?</a:t>
            </a:r>
            <a:endParaRPr b="1" i="0" sz="2900" u="none" cap="none" strike="noStrike">
              <a:solidFill>
                <a:schemeClr val="lt1"/>
              </a:solidFill>
              <a:latin typeface="Lato"/>
              <a:ea typeface="Lato"/>
              <a:cs typeface="Lato"/>
              <a:sym typeface="Lato"/>
            </a:endParaRPr>
          </a:p>
        </p:txBody>
      </p:sp>
      <p:sp>
        <p:nvSpPr>
          <p:cNvPr id="89" name="Google Shape;89;g24f7d5e8862_0_614"/>
          <p:cNvSpPr txBox="1"/>
          <p:nvPr/>
        </p:nvSpPr>
        <p:spPr>
          <a:xfrm>
            <a:off x="-13312" y="3416350"/>
            <a:ext cx="9066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i="0" lang="en-GB" sz="2000" u="none" cap="none" strike="noStrike">
                <a:solidFill>
                  <a:schemeClr val="lt1"/>
                </a:solidFill>
                <a:latin typeface="Lato"/>
                <a:ea typeface="Lato"/>
                <a:cs typeface="Lato"/>
                <a:sym typeface="Lato"/>
              </a:rPr>
              <a:t>‘Saving’ mean</a:t>
            </a:r>
            <a:r>
              <a:rPr lang="en-GB" sz="2000">
                <a:solidFill>
                  <a:schemeClr val="lt1"/>
                </a:solidFill>
                <a:latin typeface="Lato"/>
                <a:ea typeface="Lato"/>
                <a:cs typeface="Lato"/>
                <a:sym typeface="Lato"/>
              </a:rPr>
              <a:t>s money set aside for future use and not spent immediately.</a:t>
            </a:r>
            <a:endParaRPr i="0" sz="2000" u="none" cap="none" strike="noStrike">
              <a:solidFill>
                <a:schemeClr val="lt1"/>
              </a:solidFill>
              <a:latin typeface="Lato"/>
              <a:ea typeface="Lato"/>
              <a:cs typeface="Lato"/>
              <a:sym typeface="Lato"/>
            </a:endParaRPr>
          </a:p>
        </p:txBody>
      </p:sp>
      <p:sp>
        <p:nvSpPr>
          <p:cNvPr id="90" name="Google Shape;90;g24f7d5e8862_0_614"/>
          <p:cNvSpPr txBox="1"/>
          <p:nvPr/>
        </p:nvSpPr>
        <p:spPr>
          <a:xfrm>
            <a:off x="1602038" y="3968925"/>
            <a:ext cx="5836200" cy="516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1" lang="en-GB" sz="2900">
                <a:solidFill>
                  <a:schemeClr val="lt1"/>
                </a:solidFill>
                <a:latin typeface="Lato"/>
                <a:ea typeface="Lato"/>
                <a:cs typeface="Lato"/>
                <a:sym typeface="Lato"/>
              </a:rPr>
              <a:t>How easy is it to save money</a:t>
            </a:r>
            <a:r>
              <a:rPr b="1" i="0" lang="en-GB" sz="2900" u="none" cap="none" strike="noStrike">
                <a:solidFill>
                  <a:schemeClr val="lt1"/>
                </a:solidFill>
                <a:latin typeface="Lato"/>
                <a:ea typeface="Lato"/>
                <a:cs typeface="Lato"/>
                <a:sym typeface="Lato"/>
              </a:rPr>
              <a:t>?</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24f7d5e8862_0_629"/>
          <p:cNvSpPr txBox="1"/>
          <p:nvPr/>
        </p:nvSpPr>
        <p:spPr>
          <a:xfrm>
            <a:off x="360375" y="28300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What do people save money for?</a:t>
            </a:r>
            <a:endParaRPr b="1" i="0" sz="2900" u="none" cap="none" strike="noStrike">
              <a:solidFill>
                <a:schemeClr val="lt1"/>
              </a:solidFill>
              <a:latin typeface="Lato"/>
              <a:ea typeface="Lato"/>
              <a:cs typeface="Lato"/>
              <a:sym typeface="Lato"/>
            </a:endParaRPr>
          </a:p>
        </p:txBody>
      </p:sp>
      <p:sp>
        <p:nvSpPr>
          <p:cNvPr id="96" name="Google Shape;96;g24f7d5e8862_0_629"/>
          <p:cNvSpPr/>
          <p:nvPr/>
        </p:nvSpPr>
        <p:spPr>
          <a:xfrm>
            <a:off x="7606442" y="2889499"/>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4f7d5e8862_0_629"/>
          <p:cNvSpPr/>
          <p:nvPr/>
        </p:nvSpPr>
        <p:spPr>
          <a:xfrm>
            <a:off x="7557767" y="1290424"/>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24f7d5e8862_0_629"/>
          <p:cNvSpPr/>
          <p:nvPr/>
        </p:nvSpPr>
        <p:spPr>
          <a:xfrm>
            <a:off x="2639575" y="288957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4f7d5e8862_0_629"/>
          <p:cNvSpPr/>
          <p:nvPr/>
        </p:nvSpPr>
        <p:spPr>
          <a:xfrm>
            <a:off x="4295183" y="128720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4f7d5e8862_0_629"/>
          <p:cNvSpPr/>
          <p:nvPr/>
        </p:nvSpPr>
        <p:spPr>
          <a:xfrm>
            <a:off x="2639569" y="1287175"/>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 name="Google Shape;101;g24f7d5e8862_0_629"/>
          <p:cNvPicPr preferRelativeResize="0"/>
          <p:nvPr/>
        </p:nvPicPr>
        <p:blipFill rotWithShape="1">
          <a:blip r:embed="rId3">
            <a:alphaModFix/>
          </a:blip>
          <a:srcRect b="0" l="0" r="0" t="0"/>
          <a:stretch/>
        </p:blipFill>
        <p:spPr>
          <a:xfrm>
            <a:off x="4415451" y="1371166"/>
            <a:ext cx="1162948" cy="1157330"/>
          </a:xfrm>
          <a:prstGeom prst="rect">
            <a:avLst/>
          </a:prstGeom>
          <a:noFill/>
          <a:ln>
            <a:noFill/>
          </a:ln>
        </p:spPr>
      </p:pic>
      <p:pic>
        <p:nvPicPr>
          <p:cNvPr id="102" name="Google Shape;102;g24f7d5e8862_0_629"/>
          <p:cNvPicPr preferRelativeResize="0"/>
          <p:nvPr/>
        </p:nvPicPr>
        <p:blipFill rotWithShape="1">
          <a:blip r:embed="rId4">
            <a:alphaModFix/>
          </a:blip>
          <a:srcRect b="0" l="0" r="0" t="0"/>
          <a:stretch/>
        </p:blipFill>
        <p:spPr>
          <a:xfrm>
            <a:off x="2759842" y="2973537"/>
            <a:ext cx="1162948" cy="1157331"/>
          </a:xfrm>
          <a:prstGeom prst="rect">
            <a:avLst/>
          </a:prstGeom>
          <a:noFill/>
          <a:ln>
            <a:noFill/>
          </a:ln>
        </p:spPr>
      </p:pic>
      <p:sp>
        <p:nvSpPr>
          <p:cNvPr id="103" name="Google Shape;103;g24f7d5e8862_0_629"/>
          <p:cNvSpPr/>
          <p:nvPr/>
        </p:nvSpPr>
        <p:spPr>
          <a:xfrm>
            <a:off x="4295195" y="2889501"/>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4" name="Google Shape;104;g24f7d5e8862_0_629"/>
          <p:cNvPicPr preferRelativeResize="0"/>
          <p:nvPr/>
        </p:nvPicPr>
        <p:blipFill rotWithShape="1">
          <a:blip r:embed="rId5">
            <a:alphaModFix/>
          </a:blip>
          <a:srcRect b="0" l="0" r="0" t="0"/>
          <a:stretch/>
        </p:blipFill>
        <p:spPr>
          <a:xfrm>
            <a:off x="6031161" y="2930517"/>
            <a:ext cx="1222323" cy="1249977"/>
          </a:xfrm>
          <a:prstGeom prst="rect">
            <a:avLst/>
          </a:prstGeom>
          <a:noFill/>
          <a:ln>
            <a:noFill/>
          </a:ln>
        </p:spPr>
      </p:pic>
      <p:pic>
        <p:nvPicPr>
          <p:cNvPr id="105" name="Google Shape;105;g24f7d5e8862_0_629"/>
          <p:cNvPicPr preferRelativeResize="0"/>
          <p:nvPr/>
        </p:nvPicPr>
        <p:blipFill rotWithShape="1">
          <a:blip r:embed="rId6">
            <a:alphaModFix/>
          </a:blip>
          <a:srcRect b="0" l="0" r="0" t="0"/>
          <a:stretch/>
        </p:blipFill>
        <p:spPr>
          <a:xfrm>
            <a:off x="6017073" y="1371170"/>
            <a:ext cx="1222322" cy="1249977"/>
          </a:xfrm>
          <a:prstGeom prst="rect">
            <a:avLst/>
          </a:prstGeom>
          <a:noFill/>
          <a:ln>
            <a:noFill/>
          </a:ln>
        </p:spPr>
      </p:pic>
      <p:sp>
        <p:nvSpPr>
          <p:cNvPr id="106" name="Google Shape;106;g24f7d5e8862_0_629"/>
          <p:cNvSpPr/>
          <p:nvPr/>
        </p:nvSpPr>
        <p:spPr>
          <a:xfrm>
            <a:off x="5950822" y="2889628"/>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g24f7d5e8862_0_629"/>
          <p:cNvSpPr/>
          <p:nvPr/>
        </p:nvSpPr>
        <p:spPr>
          <a:xfrm>
            <a:off x="5926467" y="1287099"/>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8" name="Google Shape;108;g24f7d5e8862_0_629"/>
          <p:cNvPicPr preferRelativeResize="0"/>
          <p:nvPr/>
        </p:nvPicPr>
        <p:blipFill rotWithShape="1">
          <a:blip r:embed="rId7">
            <a:alphaModFix/>
          </a:blip>
          <a:srcRect b="0" l="0" r="0" t="0"/>
          <a:stretch/>
        </p:blipFill>
        <p:spPr>
          <a:xfrm>
            <a:off x="7736000" y="1426175"/>
            <a:ext cx="1047250" cy="1047250"/>
          </a:xfrm>
          <a:prstGeom prst="rect">
            <a:avLst/>
          </a:prstGeom>
          <a:noFill/>
          <a:ln>
            <a:noFill/>
          </a:ln>
        </p:spPr>
      </p:pic>
      <p:pic>
        <p:nvPicPr>
          <p:cNvPr id="109" name="Google Shape;109;g24f7d5e8862_0_629"/>
          <p:cNvPicPr preferRelativeResize="0"/>
          <p:nvPr/>
        </p:nvPicPr>
        <p:blipFill rotWithShape="1">
          <a:blip r:embed="rId8">
            <a:alphaModFix/>
          </a:blip>
          <a:srcRect b="0" l="0" r="0" t="0"/>
          <a:stretch/>
        </p:blipFill>
        <p:spPr>
          <a:xfrm>
            <a:off x="2794962" y="1403438"/>
            <a:ext cx="1092725" cy="1092725"/>
          </a:xfrm>
          <a:prstGeom prst="rect">
            <a:avLst/>
          </a:prstGeom>
          <a:noFill/>
          <a:ln>
            <a:noFill/>
          </a:ln>
        </p:spPr>
      </p:pic>
      <p:sp>
        <p:nvSpPr>
          <p:cNvPr id="110" name="Google Shape;110;g24f7d5e8862_0_629"/>
          <p:cNvSpPr txBox="1"/>
          <p:nvPr/>
        </p:nvSpPr>
        <p:spPr>
          <a:xfrm>
            <a:off x="313900" y="1174250"/>
            <a:ext cx="1953300" cy="32325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Which of these items might someone need to save up for?</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Can you think of any other items?</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Stretch: </a:t>
            </a:r>
            <a:r>
              <a:rPr lang="en-GB" sz="1800">
                <a:latin typeface="Lato"/>
                <a:ea typeface="Lato"/>
                <a:cs typeface="Lato"/>
                <a:sym typeface="Lato"/>
              </a:rPr>
              <a:t>i</a:t>
            </a:r>
            <a:r>
              <a:rPr b="0" i="0" lang="en-GB" sz="1800" u="none" cap="none" strike="noStrike">
                <a:solidFill>
                  <a:srgbClr val="000000"/>
                </a:solidFill>
                <a:latin typeface="Lato"/>
                <a:ea typeface="Lato"/>
                <a:cs typeface="Lato"/>
                <a:sym typeface="Lato"/>
              </a:rPr>
              <a:t>s this the same for all people?</a:t>
            </a:r>
            <a:endParaRPr b="0" i="0" sz="1800" u="none" cap="none" strike="noStrike">
              <a:solidFill>
                <a:srgbClr val="000000"/>
              </a:solidFill>
              <a:latin typeface="Lato"/>
              <a:ea typeface="Lato"/>
              <a:cs typeface="Lato"/>
              <a:sym typeface="Lato"/>
            </a:endParaRPr>
          </a:p>
        </p:txBody>
      </p:sp>
      <p:pic>
        <p:nvPicPr>
          <p:cNvPr id="111" name="Google Shape;111;g24f7d5e8862_0_629"/>
          <p:cNvPicPr preferRelativeResize="0"/>
          <p:nvPr/>
        </p:nvPicPr>
        <p:blipFill rotWithShape="1">
          <a:blip r:embed="rId9">
            <a:alphaModFix/>
          </a:blip>
          <a:srcRect b="0" l="0" r="0" t="0"/>
          <a:stretch/>
        </p:blipFill>
        <p:spPr>
          <a:xfrm>
            <a:off x="4554475" y="3100800"/>
            <a:ext cx="965450" cy="965450"/>
          </a:xfrm>
          <a:prstGeom prst="rect">
            <a:avLst/>
          </a:prstGeom>
          <a:noFill/>
          <a:ln>
            <a:noFill/>
          </a:ln>
        </p:spPr>
      </p:pic>
      <p:pic>
        <p:nvPicPr>
          <p:cNvPr id="112" name="Google Shape;112;g24f7d5e8862_0_629"/>
          <p:cNvPicPr preferRelativeResize="0"/>
          <p:nvPr/>
        </p:nvPicPr>
        <p:blipFill rotWithShape="1">
          <a:blip r:embed="rId10">
            <a:alphaModFix/>
          </a:blip>
          <a:srcRect b="0" l="0" r="0" t="0"/>
          <a:stretch/>
        </p:blipFill>
        <p:spPr>
          <a:xfrm>
            <a:off x="7785413" y="3005825"/>
            <a:ext cx="1092725" cy="1092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24f7d5e8862_0_1110"/>
          <p:cNvSpPr txBox="1"/>
          <p:nvPr/>
        </p:nvSpPr>
        <p:spPr>
          <a:xfrm>
            <a:off x="127225" y="1162075"/>
            <a:ext cx="8899200" cy="923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Write a paragraph explaining why people might need to save money</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Give examples of what they would save for</a:t>
            </a:r>
            <a:endParaRPr b="0" i="0" sz="1600" u="none" cap="none" strike="noStrike">
              <a:solidFill>
                <a:srgbClr val="000000"/>
              </a:solidFill>
              <a:latin typeface="Lato"/>
              <a:ea typeface="Lato"/>
              <a:cs typeface="Lato"/>
              <a:sym typeface="Lato"/>
            </a:endParaRPr>
          </a:p>
          <a:p>
            <a:pPr indent="-330200" lvl="0" marL="457200" marR="0" rtl="0" algn="l">
              <a:lnSpc>
                <a:spcPct val="100000"/>
              </a:lnSpc>
              <a:spcBef>
                <a:spcPts val="0"/>
              </a:spcBef>
              <a:spcAft>
                <a:spcPts val="0"/>
              </a:spcAft>
              <a:buClr>
                <a:srgbClr val="000000"/>
              </a:buClr>
              <a:buSzPts val="1600"/>
              <a:buFont typeface="Lato"/>
              <a:buChar char="●"/>
            </a:pPr>
            <a:r>
              <a:rPr b="0" i="0" lang="en-GB" sz="1600" u="none" cap="none" strike="noStrike">
                <a:solidFill>
                  <a:srgbClr val="000000"/>
                </a:solidFill>
                <a:latin typeface="Lato"/>
                <a:ea typeface="Lato"/>
                <a:cs typeface="Lato"/>
                <a:sym typeface="Lato"/>
              </a:rPr>
              <a:t>Describe how this might be different depending on </a:t>
            </a:r>
            <a:r>
              <a:rPr lang="en-GB" sz="1600">
                <a:latin typeface="Lato"/>
                <a:ea typeface="Lato"/>
                <a:cs typeface="Lato"/>
                <a:sym typeface="Lato"/>
              </a:rPr>
              <a:t>somebody’s</a:t>
            </a:r>
            <a:r>
              <a:rPr b="0" i="0" lang="en-GB" sz="1600" u="none" cap="none" strike="noStrike">
                <a:solidFill>
                  <a:srgbClr val="000000"/>
                </a:solidFill>
                <a:latin typeface="Lato"/>
                <a:ea typeface="Lato"/>
                <a:cs typeface="Lato"/>
                <a:sym typeface="Lato"/>
              </a:rPr>
              <a:t> age, circumstances or beliefs</a:t>
            </a:r>
            <a:endParaRPr b="0" i="0" sz="1600" u="none" cap="none" strike="noStrike">
              <a:solidFill>
                <a:srgbClr val="000000"/>
              </a:solidFill>
              <a:latin typeface="Lato"/>
              <a:ea typeface="Lato"/>
              <a:cs typeface="Lato"/>
              <a:sym typeface="Lato"/>
            </a:endParaRPr>
          </a:p>
        </p:txBody>
      </p:sp>
      <p:grpSp>
        <p:nvGrpSpPr>
          <p:cNvPr id="118" name="Google Shape;118;g24f7d5e8862_0_1110"/>
          <p:cNvGrpSpPr/>
          <p:nvPr/>
        </p:nvGrpSpPr>
        <p:grpSpPr>
          <a:xfrm>
            <a:off x="2234640" y="2383102"/>
            <a:ext cx="4674726" cy="2166904"/>
            <a:chOff x="2639569" y="1287175"/>
            <a:chExt cx="6370573" cy="2927853"/>
          </a:xfrm>
        </p:grpSpPr>
        <p:sp>
          <p:nvSpPr>
            <p:cNvPr id="119" name="Google Shape;119;g24f7d5e8862_0_1110"/>
            <p:cNvSpPr/>
            <p:nvPr/>
          </p:nvSpPr>
          <p:spPr>
            <a:xfrm>
              <a:off x="7606442" y="2889499"/>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24f7d5e8862_0_1110"/>
            <p:cNvSpPr/>
            <p:nvPr/>
          </p:nvSpPr>
          <p:spPr>
            <a:xfrm>
              <a:off x="7557767" y="1290424"/>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4f7d5e8862_0_1110"/>
            <p:cNvSpPr/>
            <p:nvPr/>
          </p:nvSpPr>
          <p:spPr>
            <a:xfrm>
              <a:off x="2639575" y="288957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g24f7d5e8862_0_1110"/>
            <p:cNvSpPr/>
            <p:nvPr/>
          </p:nvSpPr>
          <p:spPr>
            <a:xfrm>
              <a:off x="4295183" y="1287203"/>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g24f7d5e8862_0_1110"/>
            <p:cNvSpPr/>
            <p:nvPr/>
          </p:nvSpPr>
          <p:spPr>
            <a:xfrm>
              <a:off x="2639569" y="1287175"/>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4" name="Google Shape;124;g24f7d5e8862_0_1110"/>
            <p:cNvPicPr preferRelativeResize="0"/>
            <p:nvPr/>
          </p:nvPicPr>
          <p:blipFill rotWithShape="1">
            <a:blip r:embed="rId3">
              <a:alphaModFix/>
            </a:blip>
            <a:srcRect b="0" l="0" r="0" t="0"/>
            <a:stretch/>
          </p:blipFill>
          <p:spPr>
            <a:xfrm>
              <a:off x="4415451" y="1371166"/>
              <a:ext cx="1162948" cy="1157330"/>
            </a:xfrm>
            <a:prstGeom prst="rect">
              <a:avLst/>
            </a:prstGeom>
            <a:noFill/>
            <a:ln>
              <a:noFill/>
            </a:ln>
          </p:spPr>
        </p:pic>
        <p:pic>
          <p:nvPicPr>
            <p:cNvPr id="125" name="Google Shape;125;g24f7d5e8862_0_1110"/>
            <p:cNvPicPr preferRelativeResize="0"/>
            <p:nvPr/>
          </p:nvPicPr>
          <p:blipFill rotWithShape="1">
            <a:blip r:embed="rId4">
              <a:alphaModFix/>
            </a:blip>
            <a:srcRect b="0" l="0" r="0" t="0"/>
            <a:stretch/>
          </p:blipFill>
          <p:spPr>
            <a:xfrm>
              <a:off x="2759842" y="2973537"/>
              <a:ext cx="1162948" cy="1157331"/>
            </a:xfrm>
            <a:prstGeom prst="rect">
              <a:avLst/>
            </a:prstGeom>
            <a:noFill/>
            <a:ln>
              <a:noFill/>
            </a:ln>
          </p:spPr>
        </p:pic>
        <p:sp>
          <p:nvSpPr>
            <p:cNvPr id="126" name="Google Shape;126;g24f7d5e8862_0_1110"/>
            <p:cNvSpPr/>
            <p:nvPr/>
          </p:nvSpPr>
          <p:spPr>
            <a:xfrm>
              <a:off x="4295195" y="2889501"/>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7" name="Google Shape;127;g24f7d5e8862_0_1110"/>
            <p:cNvPicPr preferRelativeResize="0"/>
            <p:nvPr/>
          </p:nvPicPr>
          <p:blipFill rotWithShape="1">
            <a:blip r:embed="rId5">
              <a:alphaModFix/>
            </a:blip>
            <a:srcRect b="0" l="0" r="0" t="0"/>
            <a:stretch/>
          </p:blipFill>
          <p:spPr>
            <a:xfrm>
              <a:off x="6031161" y="2930517"/>
              <a:ext cx="1222323" cy="1249977"/>
            </a:xfrm>
            <a:prstGeom prst="rect">
              <a:avLst/>
            </a:prstGeom>
            <a:noFill/>
            <a:ln>
              <a:noFill/>
            </a:ln>
          </p:spPr>
        </p:pic>
        <p:pic>
          <p:nvPicPr>
            <p:cNvPr id="128" name="Google Shape;128;g24f7d5e8862_0_1110"/>
            <p:cNvPicPr preferRelativeResize="0"/>
            <p:nvPr/>
          </p:nvPicPr>
          <p:blipFill rotWithShape="1">
            <a:blip r:embed="rId6">
              <a:alphaModFix/>
            </a:blip>
            <a:srcRect b="0" l="0" r="0" t="0"/>
            <a:stretch/>
          </p:blipFill>
          <p:spPr>
            <a:xfrm>
              <a:off x="6017073" y="1371170"/>
              <a:ext cx="1222322" cy="1249977"/>
            </a:xfrm>
            <a:prstGeom prst="rect">
              <a:avLst/>
            </a:prstGeom>
            <a:noFill/>
            <a:ln>
              <a:noFill/>
            </a:ln>
          </p:spPr>
        </p:pic>
        <p:sp>
          <p:nvSpPr>
            <p:cNvPr id="129" name="Google Shape;129;g24f7d5e8862_0_1110"/>
            <p:cNvSpPr/>
            <p:nvPr/>
          </p:nvSpPr>
          <p:spPr>
            <a:xfrm>
              <a:off x="5950822" y="2889628"/>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4f7d5e8862_0_1110"/>
            <p:cNvSpPr/>
            <p:nvPr/>
          </p:nvSpPr>
          <p:spPr>
            <a:xfrm>
              <a:off x="5926467" y="1290424"/>
              <a:ext cx="1403700" cy="1325400"/>
            </a:xfrm>
            <a:prstGeom prst="roundRect">
              <a:avLst>
                <a:gd fmla="val 16667" name="adj"/>
              </a:avLst>
            </a:prstGeom>
            <a:noFill/>
            <a:ln cap="flat" cmpd="sng" w="38100">
              <a:solidFill>
                <a:srgbClr val="262A3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1" name="Google Shape;131;g24f7d5e8862_0_1110"/>
            <p:cNvPicPr preferRelativeResize="0"/>
            <p:nvPr/>
          </p:nvPicPr>
          <p:blipFill rotWithShape="1">
            <a:blip r:embed="rId7">
              <a:alphaModFix/>
            </a:blip>
            <a:srcRect b="0" l="0" r="0" t="0"/>
            <a:stretch/>
          </p:blipFill>
          <p:spPr>
            <a:xfrm>
              <a:off x="7736000" y="1426175"/>
              <a:ext cx="1047250" cy="1047250"/>
            </a:xfrm>
            <a:prstGeom prst="rect">
              <a:avLst/>
            </a:prstGeom>
            <a:noFill/>
            <a:ln>
              <a:noFill/>
            </a:ln>
          </p:spPr>
        </p:pic>
        <p:pic>
          <p:nvPicPr>
            <p:cNvPr id="132" name="Google Shape;132;g24f7d5e8862_0_1110"/>
            <p:cNvPicPr preferRelativeResize="0"/>
            <p:nvPr/>
          </p:nvPicPr>
          <p:blipFill rotWithShape="1">
            <a:blip r:embed="rId8">
              <a:alphaModFix/>
            </a:blip>
            <a:srcRect b="0" l="0" r="0" t="0"/>
            <a:stretch/>
          </p:blipFill>
          <p:spPr>
            <a:xfrm>
              <a:off x="4554475" y="3100800"/>
              <a:ext cx="965450" cy="965450"/>
            </a:xfrm>
            <a:prstGeom prst="rect">
              <a:avLst/>
            </a:prstGeom>
            <a:noFill/>
            <a:ln>
              <a:noFill/>
            </a:ln>
          </p:spPr>
        </p:pic>
      </p:grpSp>
      <p:pic>
        <p:nvPicPr>
          <p:cNvPr id="133" name="Google Shape;133;g24f7d5e8862_0_1110"/>
          <p:cNvPicPr preferRelativeResize="0"/>
          <p:nvPr/>
        </p:nvPicPr>
        <p:blipFill rotWithShape="1">
          <a:blip r:embed="rId9">
            <a:alphaModFix/>
          </a:blip>
          <a:srcRect b="0" l="0" r="0" t="0"/>
          <a:stretch/>
        </p:blipFill>
        <p:spPr>
          <a:xfrm>
            <a:off x="2340125" y="2488800"/>
            <a:ext cx="821300" cy="821275"/>
          </a:xfrm>
          <a:prstGeom prst="rect">
            <a:avLst/>
          </a:prstGeom>
          <a:noFill/>
          <a:ln>
            <a:noFill/>
          </a:ln>
        </p:spPr>
      </p:pic>
      <p:pic>
        <p:nvPicPr>
          <p:cNvPr id="134" name="Google Shape;134;g24f7d5e8862_0_1110"/>
          <p:cNvPicPr preferRelativeResize="0"/>
          <p:nvPr/>
        </p:nvPicPr>
        <p:blipFill rotWithShape="1">
          <a:blip r:embed="rId10">
            <a:alphaModFix/>
          </a:blip>
          <a:srcRect b="0" l="0" r="0" t="0"/>
          <a:stretch/>
        </p:blipFill>
        <p:spPr>
          <a:xfrm>
            <a:off x="6022396" y="3677075"/>
            <a:ext cx="775075" cy="775075"/>
          </a:xfrm>
          <a:prstGeom prst="rect">
            <a:avLst/>
          </a:prstGeom>
          <a:noFill/>
          <a:ln>
            <a:noFill/>
          </a:ln>
        </p:spPr>
      </p:pic>
      <p:sp>
        <p:nvSpPr>
          <p:cNvPr id="135" name="Google Shape;135;g24f7d5e8862_0_1110"/>
          <p:cNvSpPr txBox="1"/>
          <p:nvPr/>
        </p:nvSpPr>
        <p:spPr>
          <a:xfrm>
            <a:off x="360375" y="28300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What do people save money for?</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4f7d5e8862_0_651"/>
          <p:cNvSpPr txBox="1"/>
          <p:nvPr/>
        </p:nvSpPr>
        <p:spPr>
          <a:xfrm>
            <a:off x="488175" y="34292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141" name="Google Shape;141;g24f7d5e8862_0_65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4f7d5e8862_0_651"/>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43" name="Google Shape;143;g24f7d5e8862_0_651"/>
          <p:cNvSpPr txBox="1"/>
          <p:nvPr/>
        </p:nvSpPr>
        <p:spPr>
          <a:xfrm>
            <a:off x="439442" y="1253362"/>
            <a:ext cx="66255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Identify why people need to save money</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6AA84F"/>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Assess different ways to save</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Create a saving plan</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51FF00"/>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