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Robo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gjRNj15xF6WnLSZiRAoglsR+iF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1ED35F0-8989-447C-86F2-E617CB198822}">
  <a:tblStyle styleId="{C1ED35F0-8989-447C-86F2-E617CB19882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8E9"/>
          </a:solidFill>
        </a:fill>
      </a:tcStyle>
    </a:wholeTbl>
    <a:band1H>
      <a:tcTxStyle b="off" i="off"/>
      <a:tcStyle>
        <a:fill>
          <a:solidFill>
            <a:srgbClr val="CACED1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CED1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2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/>
          </a:solidFill>
        </a:fill>
      </a:tcStyle>
    </a:firstRow>
    <a:neCell>
      <a:tcTxStyle b="off" i="off"/>
    </a:neCell>
    <a:nwCell>
      <a:tcTxStyle b="off" i="off"/>
    </a:nwCell>
  </a:tblStyle>
  <a:tblStyle styleId="{4908FCB0-3B35-42FB-8091-5B57EC958BD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7E8"/>
          </a:solidFill>
        </a:fill>
      </a:tcStyle>
    </a:wholeTbl>
    <a:band1H>
      <a:tcTxStyle b="off" i="off"/>
      <a:tcStyle>
        <a:fill>
          <a:solidFill>
            <a:srgbClr val="CACCCE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CCCE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slide" Target="slides/slide20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200"/>
              <a:buFont typeface="Arial"/>
              <a:buNone/>
            </a:pPr>
            <a:r>
              <a:rPr b="1" lang="en-US" sz="12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Post-Ownership Fee</a:t>
            </a:r>
            <a:r>
              <a:rPr b="0" lang="en-US" sz="12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: $500/year = ~$42/month</a:t>
            </a:r>
            <a:endParaRPr/>
          </a:p>
        </p:txBody>
      </p:sp>
      <p:sp>
        <p:nvSpPr>
          <p:cNvPr id="293" name="Google Shape;29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technical explanations of the terms above.</a:t>
            </a:r>
            <a:endParaRPr/>
          </a:p>
        </p:txBody>
      </p:sp>
      <p:sp>
        <p:nvSpPr>
          <p:cNvPr id="144" name="Google Shape;14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➔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28" name="Google Shape;2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➔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➔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36" name="Google Shape;3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ards">
  <p:cSld name="1_Two Card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42" name="Google Shape;4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5"/>
          <p:cNvSpPr/>
          <p:nvPr>
            <p:ph idx="1" type="body"/>
          </p:nvPr>
        </p:nvSpPr>
        <p:spPr>
          <a:xfrm>
            <a:off x="6172200" y="1940400"/>
            <a:ext cx="5181600" cy="3708083"/>
          </a:xfrm>
          <a:prstGeom prst="roundRect">
            <a:avLst>
              <a:gd fmla="val 8261" name="adj"/>
            </a:avLst>
          </a:prstGeom>
          <a:gradFill>
            <a:gsLst>
              <a:gs pos="0">
                <a:schemeClr val="accent5"/>
              </a:gs>
              <a:gs pos="100000">
                <a:schemeClr val="lt1"/>
              </a:gs>
            </a:gsLst>
            <a:lin ang="18900000" scaled="0"/>
          </a:gradFill>
          <a:ln cap="flat" cmpd="sng" w="12700">
            <a:solidFill>
              <a:srgbClr val="5B0817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5"/>
          <p:cNvSpPr/>
          <p:nvPr>
            <p:ph idx="2" type="body"/>
          </p:nvPr>
        </p:nvSpPr>
        <p:spPr>
          <a:xfrm>
            <a:off x="832104" y="1940400"/>
            <a:ext cx="5181600" cy="3708083"/>
          </a:xfrm>
          <a:prstGeom prst="roundRect">
            <a:avLst>
              <a:gd fmla="val 8261" name="adj"/>
            </a:avLst>
          </a:prstGeom>
          <a:gradFill>
            <a:gsLst>
              <a:gs pos="0">
                <a:schemeClr val="accent5"/>
              </a:gs>
              <a:gs pos="100000">
                <a:schemeClr val="lt1"/>
              </a:gs>
            </a:gsLst>
            <a:lin ang="18900000" scaled="0"/>
          </a:gradFill>
          <a:ln cap="flat" cmpd="sng" w="12700">
            <a:solidFill>
              <a:srgbClr val="5B0817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hree Cards">
  <p:cSld name="2_Three Card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50" name="Google Shape;5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6"/>
          <p:cNvSpPr/>
          <p:nvPr>
            <p:ph idx="1" type="body"/>
          </p:nvPr>
        </p:nvSpPr>
        <p:spPr>
          <a:xfrm>
            <a:off x="832104" y="1986262"/>
            <a:ext cx="3383280" cy="2942496"/>
          </a:xfrm>
          <a:prstGeom prst="roundRect">
            <a:avLst>
              <a:gd fmla="val 8261" name="adj"/>
            </a:avLst>
          </a:prstGeom>
          <a:gradFill>
            <a:gsLst>
              <a:gs pos="0">
                <a:schemeClr val="accent5"/>
              </a:gs>
              <a:gs pos="100000">
                <a:schemeClr val="lt1"/>
              </a:gs>
            </a:gsLst>
            <a:lin ang="18900000" scaled="0"/>
          </a:gradFill>
          <a:ln cap="flat" cmpd="sng" w="12700">
            <a:solidFill>
              <a:srgbClr val="5B0817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26"/>
          <p:cNvSpPr/>
          <p:nvPr>
            <p:ph idx="2" type="body"/>
          </p:nvPr>
        </p:nvSpPr>
        <p:spPr>
          <a:xfrm>
            <a:off x="4398264" y="1986262"/>
            <a:ext cx="3383280" cy="2942496"/>
          </a:xfrm>
          <a:prstGeom prst="roundRect">
            <a:avLst>
              <a:gd fmla="val 8261" name="adj"/>
            </a:avLst>
          </a:prstGeom>
          <a:gradFill>
            <a:gsLst>
              <a:gs pos="0">
                <a:schemeClr val="accent5"/>
              </a:gs>
              <a:gs pos="100000">
                <a:schemeClr val="lt1"/>
              </a:gs>
            </a:gsLst>
            <a:lin ang="18900000" scaled="0"/>
          </a:gradFill>
          <a:ln cap="flat" cmpd="sng" w="12700">
            <a:solidFill>
              <a:srgbClr val="5B0817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6"/>
          <p:cNvSpPr/>
          <p:nvPr>
            <p:ph idx="3" type="body"/>
          </p:nvPr>
        </p:nvSpPr>
        <p:spPr>
          <a:xfrm>
            <a:off x="7964424" y="1986262"/>
            <a:ext cx="3383280" cy="2942496"/>
          </a:xfrm>
          <a:prstGeom prst="roundRect">
            <a:avLst>
              <a:gd fmla="val 8261" name="adj"/>
            </a:avLst>
          </a:prstGeom>
          <a:gradFill>
            <a:gsLst>
              <a:gs pos="0">
                <a:schemeClr val="accent5"/>
              </a:gs>
              <a:gs pos="100000">
                <a:schemeClr val="lt1"/>
              </a:gs>
            </a:gsLst>
            <a:lin ang="18900000" scaled="0"/>
          </a:gradFill>
          <a:ln cap="flat" cmpd="sng" w="12700">
            <a:solidFill>
              <a:srgbClr val="5B0817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➔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➔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➔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63" name="Google Shape;6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69" name="Google Shape;6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NTR"/>
              <a:buChar char="➔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Font typeface="NTR"/>
              <a:buChar char="➔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TR"/>
              <a:buChar char="➔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TR"/>
              <a:buChar char="➔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TR"/>
              <a:buChar char="➔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77" name="Google Shape;7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>
            <a:off x="839788" y="457200"/>
            <a:ext cx="5568569" cy="1469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/>
          <p:nvPr>
            <p:ph idx="2" type="pic"/>
          </p:nvPr>
        </p:nvSpPr>
        <p:spPr>
          <a:xfrm>
            <a:off x="7419976" y="987425"/>
            <a:ext cx="393541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0"/>
          <p:cNvSpPr txBox="1"/>
          <p:nvPr>
            <p:ph idx="1" type="body"/>
          </p:nvPr>
        </p:nvSpPr>
        <p:spPr>
          <a:xfrm>
            <a:off x="839788" y="2057400"/>
            <a:ext cx="5568569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196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360"/>
              <a:buFont typeface="NTR"/>
              <a:buChar char="➔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➔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➔"/>
              <a:defRPr sz="1200"/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TR"/>
              <a:buChar char="➔"/>
              <a:defRPr sz="1000"/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TR"/>
              <a:buChar char="➔"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black logo&#10;&#10;AI-generated content may be incorrect." id="85" name="Google Shape;8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4577" y="6443662"/>
            <a:ext cx="194310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TR"/>
              <a:buChar char="➔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TR"/>
              <a:buChar char="➔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TR"/>
              <a:buChar char="➔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➔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➔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C8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1"/>
          <p:cNvSpPr/>
          <p:nvPr/>
        </p:nvSpPr>
        <p:spPr>
          <a:xfrm>
            <a:off x="-59197" y="-52899"/>
            <a:ext cx="12310393" cy="113355"/>
          </a:xfrm>
          <a:prstGeom prst="rect">
            <a:avLst/>
          </a:prstGeom>
          <a:gradFill>
            <a:gsLst>
              <a:gs pos="0">
                <a:schemeClr val="dk1"/>
              </a:gs>
              <a:gs pos="20000">
                <a:schemeClr val="dk1"/>
              </a:gs>
              <a:gs pos="50000">
                <a:schemeClr val="accent1"/>
              </a:gs>
              <a:gs pos="80000">
                <a:schemeClr val="dk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42.png"/><Relationship Id="rId13" Type="http://schemas.openxmlformats.org/officeDocument/2006/relationships/image" Target="../media/image49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29.jpg"/><Relationship Id="rId9" Type="http://schemas.openxmlformats.org/officeDocument/2006/relationships/image" Target="../media/image46.png"/><Relationship Id="rId15" Type="http://schemas.openxmlformats.org/officeDocument/2006/relationships/image" Target="../media/image47.png"/><Relationship Id="rId14" Type="http://schemas.openxmlformats.org/officeDocument/2006/relationships/image" Target="../media/image51.png"/><Relationship Id="rId16" Type="http://schemas.openxmlformats.org/officeDocument/2006/relationships/image" Target="../media/image44.png"/><Relationship Id="rId5" Type="http://schemas.openxmlformats.org/officeDocument/2006/relationships/image" Target="../media/image30.png"/><Relationship Id="rId6" Type="http://schemas.openxmlformats.org/officeDocument/2006/relationships/image" Target="../media/image38.png"/><Relationship Id="rId7" Type="http://schemas.openxmlformats.org/officeDocument/2006/relationships/image" Target="../media/image34.png"/><Relationship Id="rId8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vik.ramprakash@rahmsd.com" TargetMode="External"/><Relationship Id="rId4" Type="http://schemas.openxmlformats.org/officeDocument/2006/relationships/hyperlink" Target="mailto:vik.ramprakash@rahmsd.com" TargetMode="External"/><Relationship Id="rId5" Type="http://schemas.openxmlformats.org/officeDocument/2006/relationships/hyperlink" Target="https://www.cell-guardian.com/" TargetMode="External"/><Relationship Id="rId6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1.jp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57.png"/><Relationship Id="rId5" Type="http://schemas.openxmlformats.org/officeDocument/2006/relationships/image" Target="../media/image26.png"/><Relationship Id="rId6" Type="http://schemas.openxmlformats.org/officeDocument/2006/relationships/image" Target="../media/image13.jp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9.png"/><Relationship Id="rId5" Type="http://schemas.openxmlformats.org/officeDocument/2006/relationships/image" Target="../media/image58.png"/><Relationship Id="rId6" Type="http://schemas.openxmlformats.org/officeDocument/2006/relationships/image" Target="../media/image27.png"/><Relationship Id="rId7" Type="http://schemas.openxmlformats.org/officeDocument/2006/relationships/image" Target="../media/image17.png"/><Relationship Id="rId8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/>
          <p:nvPr/>
        </p:nvSpPr>
        <p:spPr>
          <a:xfrm>
            <a:off x="-219457" y="304519"/>
            <a:ext cx="3739967" cy="572444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>
            <p:ph type="ctrTitle"/>
          </p:nvPr>
        </p:nvSpPr>
        <p:spPr>
          <a:xfrm>
            <a:off x="1524000" y="136009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en-US" sz="6600"/>
              <a:t>Zero-Touch Inmate</a:t>
            </a:r>
            <a:br>
              <a:rPr lang="en-US" sz="6600"/>
            </a:br>
            <a:r>
              <a:rPr lang="en-US" sz="6600"/>
              <a:t>Monitoring</a:t>
            </a:r>
            <a:endParaRPr/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1524000" y="3911645"/>
            <a:ext cx="9144000" cy="572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Real-Time Inmate Monitoring for Enhanced Safety</a:t>
            </a: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411" y="432972"/>
            <a:ext cx="2875713" cy="29378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1524000" y="5875817"/>
            <a:ext cx="9144000" cy="572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TR"/>
              <a:buNone/>
            </a:pPr>
            <a:r>
              <a:rPr b="1" i="0" lang="en-US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Demo 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/>
          <p:nvPr>
            <p:ph type="title"/>
          </p:nvPr>
        </p:nvSpPr>
        <p:spPr>
          <a:xfrm>
            <a:off x="499730" y="559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User Interface – Stickman</a:t>
            </a:r>
            <a:endParaRPr/>
          </a:p>
        </p:txBody>
      </p:sp>
      <p:sp>
        <p:nvSpPr>
          <p:cNvPr id="228" name="Google Shape;228;p10"/>
          <p:cNvSpPr/>
          <p:nvPr/>
        </p:nvSpPr>
        <p:spPr>
          <a:xfrm>
            <a:off x="560816" y="1083886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16" y="1429380"/>
            <a:ext cx="9177150" cy="516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 txBox="1"/>
          <p:nvPr>
            <p:ph type="title"/>
          </p:nvPr>
        </p:nvSpPr>
        <p:spPr>
          <a:xfrm>
            <a:off x="499730" y="559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User Interface – Fall Detection</a:t>
            </a:r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560816" y="1083886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17" y="1429380"/>
            <a:ext cx="9177148" cy="516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/>
          <p:nvPr>
            <p:ph type="title"/>
          </p:nvPr>
        </p:nvSpPr>
        <p:spPr>
          <a:xfrm>
            <a:off x="838200" y="247362"/>
            <a:ext cx="1095330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How Cell-Guardian Outperforms Competitors</a:t>
            </a: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899286" y="1370971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286" y="1754338"/>
            <a:ext cx="9242241" cy="432041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2"/>
          <p:cNvSpPr/>
          <p:nvPr/>
        </p:nvSpPr>
        <p:spPr>
          <a:xfrm>
            <a:off x="1718733" y="4033615"/>
            <a:ext cx="1039581" cy="222191"/>
          </a:xfrm>
          <a:prstGeom prst="rect">
            <a:avLst/>
          </a:prstGeom>
          <a:solidFill>
            <a:srgbClr val="E1E7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1E7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8153400" y="1754338"/>
            <a:ext cx="1939636" cy="4320419"/>
          </a:xfrm>
          <a:prstGeom prst="roundRect">
            <a:avLst>
              <a:gd fmla="val 2431" name="adj"/>
            </a:avLst>
          </a:prstGeom>
          <a:noFill/>
          <a:ln cap="flat" cmpd="sng" w="76200">
            <a:solidFill>
              <a:srgbClr val="A20E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"/>
          <p:cNvSpPr txBox="1"/>
          <p:nvPr>
            <p:ph type="title"/>
          </p:nvPr>
        </p:nvSpPr>
        <p:spPr>
          <a:xfrm>
            <a:off x="69631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Current Capabilities vs. Upcoming Upgrades</a:t>
            </a: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773162" y="1012549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4" name="Google Shape;254;p13"/>
          <p:cNvGraphicFramePr/>
          <p:nvPr/>
        </p:nvGraphicFramePr>
        <p:xfrm>
          <a:off x="773162" y="130892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{C1ED35F0-8989-447C-86F2-E617CB198822}</a:tableStyleId>
              </a:tblPr>
              <a:tblGrid>
                <a:gridCol w="3505200"/>
                <a:gridCol w="3505200"/>
                <a:gridCol w="3505200"/>
              </a:tblGrid>
              <a:tr h="52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      DEPLOYMENT READY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OPERATIONAL GUARDRAILS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</a:rPr>
                        <a:t>        2026 ROADMAP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041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Zero-Touch Monitoring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Continuous tracking of falls, occupancy, and micro-movements.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Single-Inmate Focus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System is currently optimized for single-occupancy cells (10x10 ft).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Behavioral AI*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Predictive alerts for suicide attempts and head-banging.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1338">
                        <a:alpha val="9803"/>
                      </a:srgbClr>
                    </a:solidFill>
                  </a:tcPr>
                </a:tc>
              </a:tr>
              <a:tr h="1041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Wellness Oversight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Real-time heart rate and respiration tracking.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Privacy Masking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Automatic pixelation of toilet and shower areas to ensure inmate privacy.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Multi-Person*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Expansion to track fighting and sexual assault in shared cells.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1338">
                        <a:alpha val="9803"/>
                      </a:srgbClr>
                    </a:solidFill>
                  </a:tcPr>
                </a:tc>
              </a:tr>
              <a:tr h="1041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Evidence Vault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Time-stamped incident logs with 6 months of secure cloud storage.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Vital Signs within a specific range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Vitals are currently provided with an acceptable range to trigger alerts.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Class II FDA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Medical-grade vitals for clinical decision support.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1338">
                        <a:alpha val="9803"/>
                      </a:srgbClr>
                    </a:solidFill>
                  </a:tcPr>
                </a:tc>
              </a:tr>
              <a:tr h="1041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Tamper Detection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Instant alerts if sensors are obscured or the unit is compromised.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F1F1F"/>
                          </a:solidFill>
                        </a:rPr>
                        <a:t>Standard Connectivity</a:t>
                      </a:r>
                      <a:endParaRPr sz="1800" u="none" cap="none" strike="noStrike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rgbClr val="1F1F1F"/>
                          </a:solidFill>
                        </a:rPr>
                        <a:t>Accessible via secure web browser; standalone from existing JMS. </a:t>
                      </a:r>
                      <a:endParaRPr sz="14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0C0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Calibri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1F1F1F"/>
                          </a:solidFill>
                        </a:rPr>
                        <a:t>*</a:t>
                      </a:r>
                      <a:r>
                        <a:rPr b="0" lang="en-US" sz="1400" u="none" cap="none" strike="noStrike">
                          <a:solidFill>
                            <a:srgbClr val="1F1F1F"/>
                          </a:solidFill>
                        </a:rPr>
                        <a:t>Ask about adding future upgrades</a:t>
                      </a:r>
                      <a:endParaRPr b="0" sz="1100" u="none" cap="none" strike="noStrike">
                        <a:solidFill>
                          <a:srgbClr val="1F1F1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1338">
                        <a:alpha val="9803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descr="Checkmark White Icon SVG Vector &amp; PNG Free Download | UXWing" id="255" name="Google Shape;2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238" y="1459440"/>
            <a:ext cx="230970" cy="230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ite Clock Icons for Web and Design" id="256" name="Google Shape;25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1869" y="1400263"/>
            <a:ext cx="334107" cy="33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773161" y="6130179"/>
            <a:ext cx="844996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Note: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Vital signs and behavioral analysis are planned upgrades pending final FDA Class II clearance. Current systems provide wellness oversight only.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/>
          <p:cNvSpPr txBox="1"/>
          <p:nvPr>
            <p:ph type="title"/>
          </p:nvPr>
        </p:nvSpPr>
        <p:spPr>
          <a:xfrm>
            <a:off x="501159" y="1072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Cell-Guardian Summary</a:t>
            </a: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595730" y="1113386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617700" y="1260673"/>
            <a:ext cx="4913382" cy="2997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603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1" i="0" lang="en-US" sz="2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Health &amp; Safety of Inmate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24/7 Continuous Monitoring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Motion &amp; Occupancy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Respiratory &amp; Heart Rate Detection*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Room Temp.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Fall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603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4"/>
          <p:cNvSpPr txBox="1"/>
          <p:nvPr/>
        </p:nvSpPr>
        <p:spPr>
          <a:xfrm>
            <a:off x="5096636" y="1260673"/>
            <a:ext cx="4697069" cy="48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603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1" i="0" lang="en-US" sz="2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Technical Features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Digital video, thermal or stick man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Instant notification alerts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Secure, tamper-proof, and water-resistant monitor unit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Power over Ethernet (power &amp; data)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Incident recorder with time-stamped video and data logging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71755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Data saved for 6-months</a:t>
            </a:r>
            <a:endParaRPr/>
          </a:p>
          <a:p>
            <a:pPr indent="0" lvl="1" marL="71755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AWS most secure storage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5461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5461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/>
          <p:nvPr/>
        </p:nvSpPr>
        <p:spPr>
          <a:xfrm>
            <a:off x="617700" y="4039869"/>
            <a:ext cx="4020974" cy="580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2603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*Medical Grade vitals pending FDA clearance</a:t>
            </a:r>
            <a:endParaRPr b="0" i="0" sz="1400" u="none" cap="none" strike="noStrik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8737" y="327934"/>
            <a:ext cx="2566660" cy="1777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jail cell&#10;&#10;AI-generated content may be incorrect." id="268" name="Google Shape;2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7878" y="4643716"/>
            <a:ext cx="3538580" cy="1990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ck with a arrow pointing to the left&#10;&#10;AI-generated content may be incorrect." id="269" name="Google Shape;26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270" y="1940976"/>
            <a:ext cx="398157" cy="254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line drawing of a person&#10;&#10;AI-generated content may be incorrect." id="270" name="Google Shape;27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5100" y="3677249"/>
            <a:ext cx="326761" cy="326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black logo&#10;&#10;AI-generated content may be incorrect." id="271" name="Google Shape;27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85166" y="4396734"/>
            <a:ext cx="287617" cy="287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thermometer with a black background&#10;&#10;AI-generated content may be incorrect." id="272" name="Google Shape;27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0192" y="3241959"/>
            <a:ext cx="311669" cy="311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ircle with black background&#10;&#10;AI-generated content may be incorrect." id="273" name="Google Shape;273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87033" y="5069828"/>
            <a:ext cx="283882" cy="283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line with a black background&#10;&#10;AI-generated content may be incorrect." id="274" name="Google Shape;274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5100" y="2800201"/>
            <a:ext cx="326761" cy="326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bell with a black background&#10;&#10;AI-generated content may be incorrect." id="275" name="Google Shape;275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85165" y="2524794"/>
            <a:ext cx="287618" cy="287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amera on a black background&#10;&#10;AI-generated content may be incorrect." id="276" name="Google Shape;276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471340" y="1983487"/>
            <a:ext cx="315269" cy="315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heck mark on a black background&#10;&#10;AI-generated content may be incorrect." id="277" name="Google Shape;277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73960" y="5568130"/>
            <a:ext cx="310029" cy="310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black logo&#10;&#10;AI-generated content may be incorrect." id="278" name="Google Shape;278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73428" y="3132401"/>
            <a:ext cx="311092" cy="3110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amera focus screen&#10;&#10;AI-generated content may be incorrect." id="279" name="Google Shape;279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3930" y="2321224"/>
            <a:ext cx="369101" cy="369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black logo&#10;&#10;AI-generated content may be incorrect." id="280" name="Google Shape;280;p1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509992" y="3835307"/>
            <a:ext cx="237965" cy="212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 txBox="1"/>
          <p:nvPr>
            <p:ph type="title"/>
          </p:nvPr>
        </p:nvSpPr>
        <p:spPr>
          <a:xfrm>
            <a:off x="662354" y="3336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Purchase</a:t>
            </a:r>
            <a:endParaRPr/>
          </a:p>
        </p:txBody>
      </p:sp>
      <p:pic>
        <p:nvPicPr>
          <p:cNvPr descr="A white square object on a white brick wall&#10;&#10;AI-generated content may be incorrect." id="286" name="Google Shape;286;p15"/>
          <p:cNvPicPr preferRelativeResize="0"/>
          <p:nvPr/>
        </p:nvPicPr>
        <p:blipFill rotWithShape="1">
          <a:blip r:embed="rId3">
            <a:alphaModFix/>
          </a:blip>
          <a:srcRect b="0" l="33990" r="33049" t="0"/>
          <a:stretch/>
        </p:blipFill>
        <p:spPr>
          <a:xfrm>
            <a:off x="7525814" y="-476247"/>
            <a:ext cx="4666186" cy="781049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>
            <p:ph idx="1" type="body"/>
          </p:nvPr>
        </p:nvSpPr>
        <p:spPr>
          <a:xfrm>
            <a:off x="776656" y="3714496"/>
            <a:ext cx="6213231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</a:rPr>
              <a:t>One-Time Installation:</a:t>
            </a:r>
            <a:r>
              <a:rPr b="0" i="0" lang="en-US" sz="1800" u="none" cap="none" strike="noStrike">
                <a:solidFill>
                  <a:schemeClr val="dk1"/>
                </a:solidFill>
              </a:rPr>
              <a:t> $700 per device.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</a:rPr>
              <a:t>All-Inclusive Year 1:</a:t>
            </a:r>
            <a:r>
              <a:rPr b="0" i="0" lang="en-US" sz="1800" u="none" cap="none" strike="noStrike">
                <a:solidFill>
                  <a:schemeClr val="dk1"/>
                </a:solidFill>
              </a:rPr>
              <a:t> Price includes full warranty, software updates, and 6-month data storage.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</a:rPr>
              <a:t>Years 2+:</a:t>
            </a:r>
            <a:r>
              <a:rPr b="0" i="0" lang="en-US" sz="1800" u="none" cap="none" strike="noStrike">
                <a:solidFill>
                  <a:schemeClr val="dk1"/>
                </a:solidFill>
              </a:rPr>
              <a:t> Only $500/year per device for continued updates and secure storage.</a:t>
            </a:r>
            <a:endParaRPr/>
          </a:p>
        </p:txBody>
      </p:sp>
      <p:graphicFrame>
        <p:nvGraphicFramePr>
          <p:cNvPr id="288" name="Google Shape;288;p15"/>
          <p:cNvGraphicFramePr/>
          <p:nvPr/>
        </p:nvGraphicFramePr>
        <p:xfrm>
          <a:off x="776656" y="18880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{4908FCB0-3B35-42FB-8091-5B57EC958BDD}</a:tableStyleId>
              </a:tblPr>
              <a:tblGrid>
                <a:gridCol w="1982300"/>
                <a:gridCol w="1982300"/>
                <a:gridCol w="1982300"/>
              </a:tblGrid>
              <a:tr h="50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Units Ordered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 Price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Savings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50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– 9 Units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$4,000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—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10+ Units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$3,500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Save $500/unit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9" name="Google Shape;289;p15"/>
          <p:cNvSpPr/>
          <p:nvPr/>
        </p:nvSpPr>
        <p:spPr>
          <a:xfrm>
            <a:off x="776655" y="1327382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 txBox="1"/>
          <p:nvPr>
            <p:ph type="title"/>
          </p:nvPr>
        </p:nvSpPr>
        <p:spPr>
          <a:xfrm>
            <a:off x="644772" y="796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Rent to Own</a:t>
            </a:r>
            <a:endParaRPr/>
          </a:p>
        </p:txBody>
      </p:sp>
      <p:pic>
        <p:nvPicPr>
          <p:cNvPr descr="A white square object on a white brick wall&#10;&#10;AI-generated content may be incorrect." id="296" name="Google Shape;296;p16"/>
          <p:cNvPicPr preferRelativeResize="0"/>
          <p:nvPr/>
        </p:nvPicPr>
        <p:blipFill rotWithShape="1">
          <a:blip r:embed="rId3">
            <a:alphaModFix/>
          </a:blip>
          <a:srcRect b="0" l="33990" r="33049" t="0"/>
          <a:stretch/>
        </p:blipFill>
        <p:spPr>
          <a:xfrm>
            <a:off x="7525814" y="-476247"/>
            <a:ext cx="4666186" cy="781049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6"/>
          <p:cNvSpPr txBox="1"/>
          <p:nvPr>
            <p:ph idx="1" type="body"/>
          </p:nvPr>
        </p:nvSpPr>
        <p:spPr>
          <a:xfrm>
            <a:off x="759073" y="6084049"/>
            <a:ext cx="60285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</a:rPr>
              <a:t>One-Time Installation Cost:</a:t>
            </a:r>
            <a:r>
              <a:rPr b="0" i="0" lang="en-US" sz="1800" u="none" cap="none" strike="noStrike">
                <a:solidFill>
                  <a:schemeClr val="dk1"/>
                </a:solidFill>
              </a:rPr>
              <a:t> $700 per device.</a:t>
            </a:r>
            <a:endParaRPr/>
          </a:p>
        </p:txBody>
      </p:sp>
      <p:graphicFrame>
        <p:nvGraphicFramePr>
          <p:cNvPr id="298" name="Google Shape;298;p16"/>
          <p:cNvGraphicFramePr/>
          <p:nvPr/>
        </p:nvGraphicFramePr>
        <p:xfrm>
          <a:off x="759073" y="140520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{4908FCB0-3B35-42FB-8091-5B57EC958BDD}</a:tableStyleId>
              </a:tblPr>
              <a:tblGrid>
                <a:gridCol w="2488225"/>
                <a:gridCol w="3540375"/>
              </a:tblGrid>
              <a:tr h="573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 Detail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Subscription Terms </a:t>
                      </a: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(per device)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23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Fixed Monthly Rate</a:t>
                      </a:r>
                      <a:endParaRPr sz="1600" u="none" cap="none" strike="noStrike">
                        <a:solidFill>
                          <a:srgbClr val="1F1F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$129 per month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Path to Ownership</a:t>
                      </a:r>
                      <a:endParaRPr sz="1600" u="none" cap="none" strike="noStrike">
                        <a:solidFill>
                          <a:srgbClr val="1F1F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48-Month Term (You own the hardware at month 48)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5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All-Inclusive Service</a:t>
                      </a:r>
                      <a:endParaRPr sz="1600" u="none" cap="none" strike="noStrike">
                        <a:solidFill>
                          <a:srgbClr val="1F1F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Includes full warranty, software updates, and cloud storage.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Evidence Retention</a:t>
                      </a:r>
                      <a:endParaRPr sz="1600" u="none" cap="none" strike="noStrike">
                        <a:solidFill>
                          <a:srgbClr val="1F1F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6-Month Evidence Vault included for the full term.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Zero-Interruption Support</a:t>
                      </a:r>
                      <a:endParaRPr sz="1600" u="none" cap="none" strike="noStrike">
                        <a:solidFill>
                          <a:srgbClr val="1F1F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24/7 dedicated customer service and firmware upgrades.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Post-Ownership Fee</a:t>
                      </a:r>
                      <a:endParaRPr sz="1600" u="none" cap="none" strike="noStrike">
                        <a:solidFill>
                          <a:srgbClr val="1F1F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-US" sz="1600" u="none" cap="none" strike="noStrike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Only $500/year per unit for continued data storage &amp; updates.</a:t>
                      </a:r>
                      <a:endParaRPr sz="1400" u="none" cap="none" strike="noStrike"/>
                    </a:p>
                  </a:txBody>
                  <a:tcPr marT="76200" marB="76200" marR="114300" marL="11430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9" name="Google Shape;299;p16"/>
          <p:cNvSpPr/>
          <p:nvPr/>
        </p:nvSpPr>
        <p:spPr>
          <a:xfrm>
            <a:off x="759072" y="1027139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Contact Us</a:t>
            </a:r>
            <a:endParaRPr/>
          </a:p>
        </p:txBody>
      </p:sp>
      <p:sp>
        <p:nvSpPr>
          <p:cNvPr id="306" name="Google Shape;306;p17"/>
          <p:cNvSpPr txBox="1"/>
          <p:nvPr/>
        </p:nvSpPr>
        <p:spPr>
          <a:xfrm>
            <a:off x="838200" y="1825625"/>
            <a:ext cx="5181600" cy="3717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TR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Kevin O’Connor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National Sales Director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303-552-7354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kevin.oconnor@cell-guardian.com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www.Cell-Guardian.com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899286" y="1488734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3531" y="1526519"/>
            <a:ext cx="435133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"/>
          <p:cNvSpPr txBox="1"/>
          <p:nvPr>
            <p:ph type="title"/>
          </p:nvPr>
        </p:nvSpPr>
        <p:spPr>
          <a:xfrm>
            <a:off x="499730" y="1555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User Interface – Suicide Alert</a:t>
            </a:r>
            <a:br>
              <a:rPr lang="en-US"/>
            </a:br>
            <a:r>
              <a:rPr b="0" lang="en-US" sz="2400"/>
              <a:t>(</a:t>
            </a:r>
            <a:r>
              <a:rPr b="0" i="1" lang="en-US" sz="2400"/>
              <a:t>In development</a:t>
            </a:r>
            <a:r>
              <a:rPr b="0" lang="en-US" sz="2400"/>
              <a:t>)</a:t>
            </a:r>
            <a:r>
              <a:rPr lang="en-US" sz="2400"/>
              <a:t> </a:t>
            </a: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560816" y="1366601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16" y="1682112"/>
            <a:ext cx="8836103" cy="497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"/>
          <p:cNvSpPr txBox="1"/>
          <p:nvPr>
            <p:ph type="title"/>
          </p:nvPr>
        </p:nvSpPr>
        <p:spPr>
          <a:xfrm>
            <a:off x="499730" y="1555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User Interface – Multiple Inmates</a:t>
            </a:r>
            <a:br>
              <a:rPr lang="en-US"/>
            </a:br>
            <a:r>
              <a:rPr b="0" lang="en-US" sz="2400"/>
              <a:t>(</a:t>
            </a:r>
            <a:r>
              <a:rPr b="0" i="1" lang="en-US" sz="2400"/>
              <a:t>In development</a:t>
            </a:r>
            <a:r>
              <a:rPr b="0" lang="en-US" sz="2400"/>
              <a:t>)</a:t>
            </a:r>
            <a:r>
              <a:rPr lang="en-US" sz="2400"/>
              <a:t> </a:t>
            </a:r>
            <a:endParaRPr/>
          </a:p>
        </p:txBody>
      </p:sp>
      <p:sp>
        <p:nvSpPr>
          <p:cNvPr id="323" name="Google Shape;323;p19"/>
          <p:cNvSpPr/>
          <p:nvPr/>
        </p:nvSpPr>
        <p:spPr>
          <a:xfrm>
            <a:off x="560816" y="1366601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16" y="1682112"/>
            <a:ext cx="8836103" cy="4970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838198" y="2918247"/>
            <a:ext cx="6531324" cy="91636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838198" y="4045297"/>
            <a:ext cx="3510518" cy="91636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838198" y="5172350"/>
            <a:ext cx="3510518" cy="91636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838198" y="1805567"/>
            <a:ext cx="5977272" cy="916368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>
            <p:ph type="title"/>
          </p:nvPr>
        </p:nvSpPr>
        <p:spPr>
          <a:xfrm>
            <a:off x="789560" y="25494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From the Frontlines</a:t>
            </a: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899286" y="1242367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>
            <p:ph idx="1" type="body"/>
          </p:nvPr>
        </p:nvSpPr>
        <p:spPr>
          <a:xfrm>
            <a:off x="838198" y="1921318"/>
            <a:ext cx="6531325" cy="3965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“Things can happen fast in terms of an overdose or suicide.”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		                 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- Jail Medical Staff in CA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“She was lying face down on a mat, we thought she was sleeping.”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             - Jailer in KY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“I appreciate an extra set of eyes.”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  - Sheriff in TX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“I like the 6-month data backup.”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	          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- Chief Deputy in KS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in a jail cell&#10;&#10;AI-generated content may be incorrect." id="108" name="Google Shape;108;p2"/>
          <p:cNvPicPr preferRelativeResize="0"/>
          <p:nvPr/>
        </p:nvPicPr>
        <p:blipFill rotWithShape="1">
          <a:blip r:embed="rId3">
            <a:alphaModFix/>
          </a:blip>
          <a:srcRect b="16557" l="16433" r="8178" t="30799"/>
          <a:stretch/>
        </p:blipFill>
        <p:spPr>
          <a:xfrm>
            <a:off x="8156004" y="661585"/>
            <a:ext cx="3607979" cy="2519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lying on the floor&#10;&#10;AI-generated content may be incorrect." id="109" name="Google Shape;109;p2"/>
          <p:cNvPicPr preferRelativeResize="0"/>
          <p:nvPr/>
        </p:nvPicPr>
        <p:blipFill rotWithShape="1">
          <a:blip r:embed="rId4">
            <a:alphaModFix/>
          </a:blip>
          <a:srcRect b="0" l="10944" r="10942" t="0"/>
          <a:stretch/>
        </p:blipFill>
        <p:spPr>
          <a:xfrm>
            <a:off x="8156003" y="3429000"/>
            <a:ext cx="3607980" cy="2519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"/>
          <p:cNvSpPr txBox="1"/>
          <p:nvPr>
            <p:ph type="title"/>
          </p:nvPr>
        </p:nvSpPr>
        <p:spPr>
          <a:xfrm>
            <a:off x="499730" y="1555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User Interface – Fighting &amp; Sexual Assault</a:t>
            </a:r>
            <a:br>
              <a:rPr lang="en-US"/>
            </a:br>
            <a:r>
              <a:rPr b="0" lang="en-US" sz="2400"/>
              <a:t>(</a:t>
            </a:r>
            <a:r>
              <a:rPr b="0" i="1" lang="en-US" sz="2400"/>
              <a:t>In development</a:t>
            </a:r>
            <a:r>
              <a:rPr b="0" lang="en-US" sz="2400"/>
              <a:t>)</a:t>
            </a:r>
            <a:r>
              <a:rPr lang="en-US" sz="2400"/>
              <a:t> </a:t>
            </a:r>
            <a:endParaRPr/>
          </a:p>
        </p:txBody>
      </p:sp>
      <p:sp>
        <p:nvSpPr>
          <p:cNvPr id="331" name="Google Shape;331;p20"/>
          <p:cNvSpPr/>
          <p:nvPr/>
        </p:nvSpPr>
        <p:spPr>
          <a:xfrm>
            <a:off x="560816" y="1366601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17" y="1682112"/>
            <a:ext cx="8836101" cy="4970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/>
          <p:nvPr>
            <p:ph type="title"/>
          </p:nvPr>
        </p:nvSpPr>
        <p:spPr>
          <a:xfrm>
            <a:off x="779835" y="297032"/>
            <a:ext cx="93345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Inmate Monitoring Challenges</a:t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899286" y="1322280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/>
          <p:nvPr>
            <p:ph idx="1" type="body"/>
          </p:nvPr>
        </p:nvSpPr>
        <p:spPr>
          <a:xfrm>
            <a:off x="899286" y="5032254"/>
            <a:ext cx="2946407" cy="503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/>
              <a:t>Suicide &amp; Self-Harm</a:t>
            </a:r>
            <a:endParaRPr/>
          </a:p>
        </p:txBody>
      </p:sp>
      <p:pic>
        <p:nvPicPr>
          <p:cNvPr descr="A person in orange jumpsuit sitting on a bed in a prison cell&#10;&#10;AI-generated content may be incorrect." id="118" name="Google Shape;118;p3"/>
          <p:cNvPicPr preferRelativeResize="0"/>
          <p:nvPr/>
        </p:nvPicPr>
        <p:blipFill rotWithShape="1">
          <a:blip r:embed="rId3">
            <a:alphaModFix/>
          </a:blip>
          <a:srcRect b="568" l="16558" r="26464" t="19580"/>
          <a:stretch/>
        </p:blipFill>
        <p:spPr>
          <a:xfrm>
            <a:off x="899286" y="2567070"/>
            <a:ext cx="2946407" cy="220537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8089247" y="5032254"/>
            <a:ext cx="2946407" cy="503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TR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Legal Liabilities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4421265" y="5032254"/>
            <a:ext cx="3092409" cy="503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TR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 &amp; Medical Issues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newspaper with a gavel on top&#10;&#10;AI-generated content may be incorrect."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9247" y="2562400"/>
            <a:ext cx="2946407" cy="2209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uple of men in orange shirts&#10;&#10;AI-generated content may be incorrect." id="122" name="Google Shape;12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4267" y="2563283"/>
            <a:ext cx="2946406" cy="220980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/>
        </p:nvSpPr>
        <p:spPr>
          <a:xfrm>
            <a:off x="899286" y="1292412"/>
            <a:ext cx="101363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</a:pPr>
            <a:r>
              <a:rPr b="0" i="1" lang="en-US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 in 3 inmate deaths occur within first week of incarceration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/>
          <p:nvPr>
            <p:ph type="title"/>
          </p:nvPr>
        </p:nvSpPr>
        <p:spPr>
          <a:xfrm>
            <a:off x="511944" y="2109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Introducing Cell-Guardian™</a:t>
            </a:r>
            <a:endParaRPr/>
          </a:p>
        </p:txBody>
      </p:sp>
      <p:sp>
        <p:nvSpPr>
          <p:cNvPr id="129" name="Google Shape;129;p4"/>
          <p:cNvSpPr txBox="1"/>
          <p:nvPr>
            <p:ph idx="1" type="body"/>
          </p:nvPr>
        </p:nvSpPr>
        <p:spPr>
          <a:xfrm>
            <a:off x="473080" y="1527555"/>
            <a:ext cx="10515600" cy="49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 A better way to monitor and manage inmates’ health and well-being.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573030" y="1250260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6735938" y="2505008"/>
            <a:ext cx="708000" cy="7080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504612" y="4495108"/>
            <a:ext cx="3118224" cy="286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99D4"/>
              </a:buClr>
              <a:buSzPts val="2000"/>
              <a:buFont typeface="Space Grotesk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b="12404" l="9196" r="6508" t="0"/>
          <a:stretch/>
        </p:blipFill>
        <p:spPr>
          <a:xfrm>
            <a:off x="511944" y="2139464"/>
            <a:ext cx="3599100" cy="206344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5931" y="3430407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5">
            <a:alphaModFix/>
          </a:blip>
          <a:srcRect b="0" l="1322" r="1323" t="0"/>
          <a:stretch/>
        </p:blipFill>
        <p:spPr>
          <a:xfrm>
            <a:off x="8080956" y="2139510"/>
            <a:ext cx="3599100" cy="20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863458" y="2635031"/>
            <a:ext cx="447975" cy="4479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 txBox="1"/>
          <p:nvPr/>
        </p:nvSpPr>
        <p:spPr>
          <a:xfrm>
            <a:off x="992819" y="4281548"/>
            <a:ext cx="3243941" cy="1879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Zero-Touch Monitoring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physical interaction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wearable devices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48 hours are critical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4512693" y="4281548"/>
            <a:ext cx="3243942" cy="212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Incident Detection &amp; Alerts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Vital Signs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Instant notification alerts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Incidents are time-stamped and documented for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8436113" y="4281548"/>
            <a:ext cx="3243942" cy="212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Operational Efficiency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Empower staff with better real-time 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staff allocation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staff burnout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facility liabilities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 screen&#10;&#10;AI-generated content may be incorrect." id="140" name="Google Shape;140;p4"/>
          <p:cNvPicPr preferRelativeResize="0"/>
          <p:nvPr/>
        </p:nvPicPr>
        <p:blipFill rotWithShape="1">
          <a:blip r:embed="rId7">
            <a:alphaModFix/>
          </a:blip>
          <a:srcRect b="1298" l="0" r="0" t="16207"/>
          <a:stretch/>
        </p:blipFill>
        <p:spPr>
          <a:xfrm>
            <a:off x="4296450" y="2139464"/>
            <a:ext cx="3599100" cy="206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050" y="2496502"/>
            <a:ext cx="4799165" cy="209963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7" name="Google Shape;147;p5"/>
          <p:cNvSpPr txBox="1"/>
          <p:nvPr>
            <p:ph type="title"/>
          </p:nvPr>
        </p:nvSpPr>
        <p:spPr>
          <a:xfrm>
            <a:off x="341453" y="-1076"/>
            <a:ext cx="117727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en-US" sz="4000"/>
              <a:t>Sensor Fusion: Seeing what the Human Eye Can’t</a:t>
            </a:r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450644" y="1087318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" name="Google Shape;149;p5"/>
          <p:cNvCxnSpPr>
            <a:stCxn id="150" idx="1"/>
          </p:cNvCxnSpPr>
          <p:nvPr/>
        </p:nvCxnSpPr>
        <p:spPr>
          <a:xfrm flipH="1">
            <a:off x="2449957" y="2015146"/>
            <a:ext cx="3343500" cy="1574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med" w="med" type="triangle"/>
          </a:ln>
        </p:spPr>
      </p:cxnSp>
      <p:sp>
        <p:nvSpPr>
          <p:cNvPr id="151" name="Google Shape;151;p5"/>
          <p:cNvSpPr txBox="1"/>
          <p:nvPr/>
        </p:nvSpPr>
        <p:spPr>
          <a:xfrm>
            <a:off x="8399612" y="1162888"/>
            <a:ext cx="3271762" cy="1520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12700" lvl="0" marL="0" marR="50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21F1F"/>
                </a:solidFill>
                <a:latin typeface="Calibri"/>
                <a:ea typeface="Calibri"/>
                <a:cs typeface="Calibri"/>
                <a:sym typeface="Calibri"/>
              </a:rPr>
              <a:t>Motion &amp; Presence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" lvl="0" marL="0" marR="50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Doppler radar identifies micro-movements, even through materials like blankets.</a:t>
            </a:r>
            <a:br>
              <a:rPr b="1" i="0" lang="en-US" sz="2300" u="none" cap="none" strike="noStrike">
                <a:solidFill>
                  <a:srgbClr val="221F1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00" u="none" cap="none" strike="noStrike">
              <a:solidFill>
                <a:srgbClr val="221F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 b="15654" l="0" r="0" t="21319"/>
          <a:stretch/>
        </p:blipFill>
        <p:spPr>
          <a:xfrm>
            <a:off x="5793457" y="1315059"/>
            <a:ext cx="2221603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3-11-08 at 2.34.36 PM.png" id="152" name="Google Shape;15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8061" y="4862445"/>
            <a:ext cx="2284374" cy="158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 b="5186" l="35519" r="34299" t="59048"/>
          <a:stretch/>
        </p:blipFill>
        <p:spPr>
          <a:xfrm>
            <a:off x="5793457" y="3054189"/>
            <a:ext cx="2221603" cy="1469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5"/>
          <p:cNvCxnSpPr>
            <a:stCxn id="153" idx="1"/>
          </p:cNvCxnSpPr>
          <p:nvPr/>
        </p:nvCxnSpPr>
        <p:spPr>
          <a:xfrm rot="10800000">
            <a:off x="2184457" y="3008539"/>
            <a:ext cx="3609000" cy="780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med" w="med" type="triangle"/>
          </a:ln>
        </p:spPr>
      </p:cxnSp>
      <p:cxnSp>
        <p:nvCxnSpPr>
          <p:cNvPr id="155" name="Google Shape;155;p5"/>
          <p:cNvCxnSpPr>
            <a:stCxn id="152" idx="1"/>
          </p:cNvCxnSpPr>
          <p:nvPr/>
        </p:nvCxnSpPr>
        <p:spPr>
          <a:xfrm rot="10800000">
            <a:off x="2450061" y="3229470"/>
            <a:ext cx="3348000" cy="242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med" w="med" type="triangle"/>
          </a:ln>
        </p:spPr>
      </p:cxnSp>
      <p:sp>
        <p:nvSpPr>
          <p:cNvPr id="156" name="Google Shape;156;p5"/>
          <p:cNvSpPr txBox="1"/>
          <p:nvPr/>
        </p:nvSpPr>
        <p:spPr>
          <a:xfrm>
            <a:off x="899286" y="4957256"/>
            <a:ext cx="4333633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over Ethernet (PoE) connections 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thernet - Free technology icons" id="157" name="Google Shape;15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0644" y="4946984"/>
            <a:ext cx="502684" cy="50268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/>
          <p:nvPr/>
        </p:nvSpPr>
        <p:spPr>
          <a:xfrm>
            <a:off x="8399612" y="3054189"/>
            <a:ext cx="3271762" cy="1520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12700" lvl="0" marL="0" marR="50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21F1F"/>
                </a:solidFill>
                <a:latin typeface="Calibri"/>
                <a:ea typeface="Calibri"/>
                <a:cs typeface="Calibri"/>
                <a:sym typeface="Calibri"/>
              </a:rPr>
              <a:t>Distress Detection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" lvl="0" marL="0" marR="50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vision and advanced algorithms identify falls and potential medical emergencies in real-time.</a:t>
            </a:r>
            <a:br>
              <a:rPr b="1" i="0" lang="en-US" sz="2300" u="none" cap="none" strike="noStrike">
                <a:solidFill>
                  <a:srgbClr val="221F1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00" u="none" cap="none" strike="noStrike">
              <a:solidFill>
                <a:srgbClr val="221F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8399611" y="4943856"/>
            <a:ext cx="3629479" cy="1520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12700" lvl="0" marL="0" marR="50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21F1F"/>
                </a:solidFill>
                <a:latin typeface="Calibri"/>
                <a:ea typeface="Calibri"/>
                <a:cs typeface="Calibri"/>
                <a:sym typeface="Calibri"/>
              </a:rPr>
              <a:t>Environmental Monitoring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" lvl="0" marL="0" marR="50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Thermal camera tracks cell temperature and indicates occupancy.</a:t>
            </a:r>
            <a:br>
              <a:rPr b="1" i="0" lang="en-US" sz="2300" u="none" cap="none" strike="noStrike">
                <a:solidFill>
                  <a:srgbClr val="221F1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00" u="none" cap="none" strike="noStrike">
              <a:solidFill>
                <a:srgbClr val="221F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40777" y="3146515"/>
            <a:ext cx="1726962" cy="28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9">
            <a:alphaModFix/>
          </a:blip>
          <a:srcRect b="36623" l="32700" r="17356" t="0"/>
          <a:stretch/>
        </p:blipFill>
        <p:spPr>
          <a:xfrm>
            <a:off x="5793456" y="1145606"/>
            <a:ext cx="2221603" cy="155540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/>
          <p:nvPr>
            <p:ph type="title"/>
          </p:nvPr>
        </p:nvSpPr>
        <p:spPr>
          <a:xfrm>
            <a:off x="434123" y="2726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 sz="3200"/>
              <a:t>Verifiable Documentation: Objective Evidence for Every Alert</a:t>
            </a:r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511944" y="1334077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6735938" y="2067263"/>
            <a:ext cx="708000" cy="7080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504612" y="4115731"/>
            <a:ext cx="3118224" cy="286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99D4"/>
              </a:buClr>
              <a:buSzPts val="2000"/>
              <a:buFont typeface="Space Grotesk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 b="10503" l="2244" r="16475" t="2245"/>
          <a:stretch/>
        </p:blipFill>
        <p:spPr>
          <a:xfrm>
            <a:off x="511944" y="1843611"/>
            <a:ext cx="3599100" cy="206344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5931" y="2992662"/>
            <a:ext cx="447975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5">
            <a:alphaModFix/>
          </a:blip>
          <a:srcRect b="0" l="1322" r="1323" t="0"/>
          <a:stretch/>
        </p:blipFill>
        <p:spPr>
          <a:xfrm>
            <a:off x="8080956" y="1843657"/>
            <a:ext cx="3599099" cy="20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863458" y="2197286"/>
            <a:ext cx="447975" cy="44795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511944" y="4083819"/>
            <a:ext cx="3599099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Time-Stamped Evidence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incident alerts are automatically recorded and associated with a time-stamped video.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4296450" y="4083819"/>
            <a:ext cx="3602073" cy="117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Documented Compliance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 digital record of all detected incidents.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8080956" y="4083819"/>
            <a:ext cx="3606431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 Cloud Storage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event data is encrypted and saved for 6 months in a secure cloud environment for later review.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 screen&#10;&#10;AI-generated content may be incorrect." id="177" name="Google Shape;177;p6"/>
          <p:cNvPicPr preferRelativeResize="0"/>
          <p:nvPr/>
        </p:nvPicPr>
        <p:blipFill rotWithShape="1">
          <a:blip r:embed="rId7">
            <a:alphaModFix/>
          </a:blip>
          <a:srcRect b="1298" l="0" r="0" t="16207"/>
          <a:stretch/>
        </p:blipFill>
        <p:spPr>
          <a:xfrm>
            <a:off x="4296450" y="1843611"/>
            <a:ext cx="3599100" cy="206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ud Outline Vector Art, Icons, and Graphics for Free Download" id="182" name="Google Shape;18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0460" y="638674"/>
            <a:ext cx="3130861" cy="158581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 txBox="1"/>
          <p:nvPr>
            <p:ph type="title"/>
          </p:nvPr>
        </p:nvSpPr>
        <p:spPr>
          <a:xfrm>
            <a:off x="320713" y="1032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System Architecture</a:t>
            </a:r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381799" y="1226846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7271318" y="1366091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6" name="Google Shape;186;p7"/>
          <p:cNvSpPr txBox="1"/>
          <p:nvPr/>
        </p:nvSpPr>
        <p:spPr>
          <a:xfrm rot="-442">
            <a:off x="1058210" y="3156913"/>
            <a:ext cx="1948564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PoE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 Transfer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p7"/>
          <p:cNvCxnSpPr/>
          <p:nvPr/>
        </p:nvCxnSpPr>
        <p:spPr>
          <a:xfrm rot="10800000">
            <a:off x="8908473" y="2314129"/>
            <a:ext cx="332509" cy="1089136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188" name="Google Shape;188;p7"/>
          <p:cNvSpPr txBox="1"/>
          <p:nvPr/>
        </p:nvSpPr>
        <p:spPr>
          <a:xfrm>
            <a:off x="1274819" y="6102385"/>
            <a:ext cx="3130861" cy="7556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Devices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7"/>
          <p:cNvSpPr txBox="1"/>
          <p:nvPr/>
        </p:nvSpPr>
        <p:spPr>
          <a:xfrm rot="-442">
            <a:off x="8730797" y="2454385"/>
            <a:ext cx="2968538" cy="11438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 Connection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Calibri"/>
              <a:buNone/>
            </a:pPr>
            <a:r>
              <a:rPr b="0" i="0" lang="en-US" sz="1400" u="none" cap="none" strike="noStrik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Authentication and HTTPS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6274" y="3403265"/>
            <a:ext cx="2690039" cy="22413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7"/>
          <p:cNvCxnSpPr/>
          <p:nvPr/>
        </p:nvCxnSpPr>
        <p:spPr>
          <a:xfrm flipH="1">
            <a:off x="2725636" y="2991997"/>
            <a:ext cx="466695" cy="1099714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sm" w="sm" type="none"/>
          </a:ln>
        </p:spPr>
      </p:cxnSp>
      <p:pic>
        <p:nvPicPr>
          <p:cNvPr id="192" name="Google Shape;19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7191" y="4223975"/>
            <a:ext cx="2690039" cy="174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 rot="5087821">
            <a:off x="1300322" y="4058884"/>
            <a:ext cx="638331" cy="771299"/>
          </a:xfrm>
          <a:prstGeom prst="triangle">
            <a:avLst>
              <a:gd fmla="val 3430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white box on a white brick wall&#10;&#10;AI-generated content may be incorrect." id="194" name="Google Shape;194;p7"/>
          <p:cNvPicPr preferRelativeResize="0"/>
          <p:nvPr/>
        </p:nvPicPr>
        <p:blipFill rotWithShape="1">
          <a:blip r:embed="rId6">
            <a:alphaModFix/>
          </a:blip>
          <a:srcRect b="357" l="24611" r="22976" t="1547"/>
          <a:stretch/>
        </p:blipFill>
        <p:spPr>
          <a:xfrm rot="166990">
            <a:off x="704609" y="4115373"/>
            <a:ext cx="707118" cy="73019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5" name="Google Shape;195;p7"/>
          <p:cNvSpPr/>
          <p:nvPr/>
        </p:nvSpPr>
        <p:spPr>
          <a:xfrm>
            <a:off x="1942333" y="6234584"/>
            <a:ext cx="307648" cy="3076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7"/>
          <p:cNvSpPr txBox="1"/>
          <p:nvPr/>
        </p:nvSpPr>
        <p:spPr>
          <a:xfrm>
            <a:off x="7509712" y="5700531"/>
            <a:ext cx="4094427" cy="7556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User Access in Control Center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 txBox="1"/>
          <p:nvPr/>
        </p:nvSpPr>
        <p:spPr>
          <a:xfrm>
            <a:off x="6634365" y="1262570"/>
            <a:ext cx="2523050" cy="7556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Cell-Guardian Cloud Processing</a:t>
            </a:r>
            <a:endParaRPr b="0" i="0" sz="2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7272034" y="5830025"/>
            <a:ext cx="307648" cy="3076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7425858" y="919917"/>
            <a:ext cx="307648" cy="3076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2483219" y="2406097"/>
            <a:ext cx="3130861" cy="7556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Local Network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2697019" y="2538296"/>
            <a:ext cx="307648" cy="3076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7"/>
          <p:cNvCxnSpPr/>
          <p:nvPr/>
        </p:nvCxnSpPr>
        <p:spPr>
          <a:xfrm flipH="1">
            <a:off x="4918951" y="1849582"/>
            <a:ext cx="1267226" cy="141831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sm" w="sm" type="none"/>
          </a:ln>
        </p:spPr>
      </p:cxnSp>
      <p:pic>
        <p:nvPicPr>
          <p:cNvPr descr="Ethernet - Free technology icons" id="203" name="Google Shape;20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8604" y="3224154"/>
            <a:ext cx="246327" cy="246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dem vs Router: Key Differences Explained | HP® Tech Takes" id="204" name="Google Shape;204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64874" y="1253487"/>
            <a:ext cx="3130861" cy="140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8836651" y="865157"/>
            <a:ext cx="15920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 Storage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/>
          <p:nvPr>
            <p:ph type="title"/>
          </p:nvPr>
        </p:nvSpPr>
        <p:spPr>
          <a:xfrm>
            <a:off x="499730" y="559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User Interface – Digital View</a:t>
            </a:r>
            <a:endParaRPr/>
          </a:p>
        </p:txBody>
      </p:sp>
      <p:sp>
        <p:nvSpPr>
          <p:cNvPr id="212" name="Google Shape;212;p8"/>
          <p:cNvSpPr/>
          <p:nvPr/>
        </p:nvSpPr>
        <p:spPr>
          <a:xfrm>
            <a:off x="560816" y="1083886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jail cell&#10;&#10;AI-generated content may be incorrect." id="213" name="Google Shape;21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16" y="1429380"/>
            <a:ext cx="9177150" cy="5162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/>
          <p:nvPr>
            <p:ph type="title"/>
          </p:nvPr>
        </p:nvSpPr>
        <p:spPr>
          <a:xfrm>
            <a:off x="499730" y="559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User Interface – Thermal View</a:t>
            </a: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560816" y="1083886"/>
            <a:ext cx="1859028" cy="7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816" y="1429380"/>
            <a:ext cx="9177150" cy="516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ell-Guardian">
      <a:dk1>
        <a:srgbClr val="0C3347"/>
      </a:dk1>
      <a:lt1>
        <a:srgbClr val="FFFFFF"/>
      </a:lt1>
      <a:dk2>
        <a:srgbClr val="1E2937"/>
      </a:dk2>
      <a:lt2>
        <a:srgbClr val="EFF3F6"/>
      </a:lt2>
      <a:accent1>
        <a:srgbClr val="D81338"/>
      </a:accent1>
      <a:accent2>
        <a:srgbClr val="0E495C"/>
      </a:accent2>
      <a:accent3>
        <a:srgbClr val="091F29"/>
      </a:accent3>
      <a:accent4>
        <a:srgbClr val="4A7989"/>
      </a:accent4>
      <a:accent5>
        <a:srgbClr val="E0E6E9"/>
      </a:accent5>
      <a:accent6>
        <a:srgbClr val="6B7180"/>
      </a:accent6>
      <a:hlink>
        <a:srgbClr val="D81338"/>
      </a:hlink>
      <a:folHlink>
        <a:srgbClr val="0C33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2025-08-11T17:31:11Z</dcterms:created>
  <dc:creator>Gretchen Dirks</dc:creator>
</cp:coreProperties>
</file>