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6" r:id="rId2"/>
    <p:sldId id="272" r:id="rId3"/>
    <p:sldId id="283" r:id="rId4"/>
    <p:sldId id="273" r:id="rId5"/>
    <p:sldId id="284" r:id="rId6"/>
    <p:sldId id="274" r:id="rId7"/>
    <p:sldId id="275" r:id="rId8"/>
    <p:sldId id="276" r:id="rId9"/>
    <p:sldId id="277" r:id="rId10"/>
    <p:sldId id="278" r:id="rId11"/>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565"/>
    <a:srgbClr val="FFABAB"/>
    <a:srgbClr val="FF5050"/>
    <a:srgbClr val="2E75B6"/>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727" autoAdjust="0"/>
    <p:restoredTop sz="96026" autoAdjust="0"/>
  </p:normalViewPr>
  <p:slideViewPr>
    <p:cSldViewPr snapToGrid="0">
      <p:cViewPr varScale="1">
        <p:scale>
          <a:sx n="81" d="100"/>
          <a:sy n="81" d="100"/>
        </p:scale>
        <p:origin x="120" y="5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835F6648-78BE-4398-9F45-F86DC8C2F0D1}" type="datetimeFigureOut">
              <a:rPr lang="en-US" smtClean="0"/>
              <a:t>8/9/2020</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8C4BB8C4-886D-4874-A636-A3B2FD71CCD2}" type="slidenum">
              <a:rPr lang="en-US" smtClean="0"/>
              <a:t>‹#›</a:t>
            </a:fld>
            <a:endParaRPr lang="en-US"/>
          </a:p>
        </p:txBody>
      </p:sp>
    </p:spTree>
    <p:extLst>
      <p:ext uri="{BB962C8B-B14F-4D97-AF65-F5344CB8AC3E}">
        <p14:creationId xmlns:p14="http://schemas.microsoft.com/office/powerpoint/2010/main" val="29553702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pPr marL="181240" indent="-181240">
              <a:buFont typeface="Arial" panose="020B0604020202020204" pitchFamily="34" charset="0"/>
              <a:buChar char="•"/>
            </a:pPr>
            <a:r>
              <a:rPr lang="en-US" dirty="0"/>
              <a:t>This unit will review</a:t>
            </a:r>
            <a:r>
              <a:rPr lang="en-US" baseline="0" dirty="0"/>
              <a:t> the dimensions and units that are commonly used for quantifying water in the environment.  To provide examples of the meaning of these dimensions and the conversion of units, we will also review the properties of water that are critical to the shaping of the landscape and its ecosystems.</a:t>
            </a:r>
            <a:endParaRPr lang="en-US" dirty="0"/>
          </a:p>
        </p:txBody>
      </p:sp>
      <p:sp>
        <p:nvSpPr>
          <p:cNvPr id="4" name="Slide Number Placeholder 3"/>
          <p:cNvSpPr>
            <a:spLocks noGrp="1"/>
          </p:cNvSpPr>
          <p:nvPr>
            <p:ph type="sldNum" sz="quarter" idx="10"/>
          </p:nvPr>
        </p:nvSpPr>
        <p:spPr/>
        <p:txBody>
          <a:bodyPr/>
          <a:lstStyle/>
          <a:p>
            <a:fld id="{8C4BB8C4-886D-4874-A636-A3B2FD71CCD2}" type="slidenum">
              <a:rPr lang="en-US" smtClean="0"/>
              <a:t>1</a:t>
            </a:fld>
            <a:endParaRPr lang="en-US"/>
          </a:p>
        </p:txBody>
      </p:sp>
    </p:spTree>
    <p:extLst>
      <p:ext uri="{BB962C8B-B14F-4D97-AF65-F5344CB8AC3E}">
        <p14:creationId xmlns:p14="http://schemas.microsoft.com/office/powerpoint/2010/main" val="38951478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US" b="0" i="0" baseline="0" dirty="0">
                    <a:latin typeface="Cambria Math" panose="02040503050406030204" pitchFamily="18" charset="0"/>
                  </a:rPr>
                  <a:t>Summarizes the calculations necessary to estimate the volume of water in a bucket by adding a known volume of salt to the bucket, dissolving the salt, and measuring the change in electrical conductivity before and after the salt is added.</a:t>
                </a:r>
              </a:p>
              <a:p>
                <a:endParaRPr lang="en-US" b="0" i="1" baseline="0" dirty="0">
                  <a:latin typeface="Cambria Math" panose="02040503050406030204" pitchFamily="18" charset="0"/>
                </a:endParaRPr>
              </a:p>
              <a:p>
                <a14:m>
                  <m:oMath xmlns:m="http://schemas.openxmlformats.org/officeDocument/2006/math">
                    <m:r>
                      <a:rPr lang="en-US" b="0" i="1" baseline="0" smtClean="0">
                        <a:latin typeface="Cambria Math" panose="02040503050406030204" pitchFamily="18" charset="0"/>
                      </a:rPr>
                      <m:t>𝐸</m:t>
                    </m:r>
                    <m:sSub>
                      <m:sSubPr>
                        <m:ctrlPr>
                          <a:rPr lang="en-US" b="0" i="1" baseline="0" smtClean="0">
                            <a:latin typeface="Cambria Math" panose="02040503050406030204" pitchFamily="18" charset="0"/>
                          </a:rPr>
                        </m:ctrlPr>
                      </m:sSubPr>
                      <m:e>
                        <m:r>
                          <a:rPr lang="en-US" b="0" i="1" baseline="0" smtClean="0">
                            <a:latin typeface="Cambria Math" panose="02040503050406030204" pitchFamily="18" charset="0"/>
                          </a:rPr>
                          <m:t>𝐶</m:t>
                        </m:r>
                      </m:e>
                      <m:sub>
                        <m:r>
                          <a:rPr lang="en-US" b="0" i="1" baseline="0" smtClean="0">
                            <a:latin typeface="Cambria Math" panose="02040503050406030204" pitchFamily="18" charset="0"/>
                          </a:rPr>
                          <m:t>𝐵𝐵𝐺</m:t>
                        </m:r>
                      </m:sub>
                    </m:sSub>
                  </m:oMath>
                </a14:m>
                <a:r>
                  <a:rPr lang="en-US" baseline="0" dirty="0"/>
                  <a:t> = Background electrical conductivity of water in the bucket (BEFORE adding salt)</a:t>
                </a:r>
              </a:p>
              <a:p>
                <a:pPr marL="0" marR="0" lvl="0" indent="0" algn="l"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sSub>
                      <m:sSubPr>
                        <m:ctrlPr>
                          <a:rPr lang="en-US" b="0" i="1" baseline="0" smtClean="0">
                            <a:latin typeface="Cambria Math" panose="02040503050406030204" pitchFamily="18" charset="0"/>
                          </a:rPr>
                        </m:ctrlPr>
                      </m:sSubPr>
                      <m:e>
                        <m:r>
                          <a:rPr lang="en-US" b="0" i="1" baseline="0" smtClean="0">
                            <a:latin typeface="Cambria Math" panose="02040503050406030204" pitchFamily="18" charset="0"/>
                          </a:rPr>
                          <m:t>𝑚</m:t>
                        </m:r>
                      </m:e>
                      <m:sub>
                        <m:r>
                          <m:rPr>
                            <m:sty m:val="p"/>
                          </m:rPr>
                          <a:rPr lang="en-US" b="0" i="0" baseline="0" smtClean="0">
                            <a:latin typeface="Cambria Math" panose="02040503050406030204" pitchFamily="18" charset="0"/>
                          </a:rPr>
                          <m:t>NaCL</m:t>
                        </m:r>
                      </m:sub>
                    </m:sSub>
                  </m:oMath>
                </a14:m>
                <a:r>
                  <a:rPr lang="en-US" b="0" i="1" baseline="0" dirty="0">
                    <a:latin typeface="Cambria Math" panose="02040503050406030204" pitchFamily="18" charset="0"/>
                  </a:rPr>
                  <a:t> = </a:t>
                </a:r>
                <a:r>
                  <a:rPr lang="en-US" b="0" i="0" baseline="0" dirty="0">
                    <a:latin typeface="Cambria Math" panose="02040503050406030204" pitchFamily="18" charset="0"/>
                  </a:rPr>
                  <a:t>Mass of salt added to the bucket</a:t>
                </a:r>
                <a:endParaRPr lang="en-US" b="0" i="1" baseline="0" dirty="0">
                  <a:latin typeface="Cambria Math" panose="02040503050406030204" pitchFamily="18" charset="0"/>
                </a:endParaRPr>
              </a:p>
              <a:p>
                <a14:m>
                  <m:oMath xmlns:m="http://schemas.openxmlformats.org/officeDocument/2006/math">
                    <m:r>
                      <a:rPr lang="en-US" b="0" i="1" baseline="0" smtClean="0">
                        <a:latin typeface="Cambria Math" panose="02040503050406030204" pitchFamily="18" charset="0"/>
                      </a:rPr>
                      <m:t>𝐸</m:t>
                    </m:r>
                    <m:sSub>
                      <m:sSubPr>
                        <m:ctrlPr>
                          <a:rPr lang="en-US" b="0" i="1" baseline="0" smtClean="0">
                            <a:latin typeface="Cambria Math" panose="02040503050406030204" pitchFamily="18" charset="0"/>
                          </a:rPr>
                        </m:ctrlPr>
                      </m:sSubPr>
                      <m:e>
                        <m:r>
                          <a:rPr lang="en-US" b="0" i="1" baseline="0" smtClean="0">
                            <a:latin typeface="Cambria Math" panose="02040503050406030204" pitchFamily="18" charset="0"/>
                          </a:rPr>
                          <m:t>𝐶</m:t>
                        </m:r>
                      </m:e>
                      <m:sub>
                        <m:r>
                          <a:rPr lang="en-US" b="0" i="1" baseline="0" smtClean="0">
                            <a:latin typeface="Cambria Math" panose="02040503050406030204" pitchFamily="18" charset="0"/>
                          </a:rPr>
                          <m:t>𝐵𝑆</m:t>
                        </m:r>
                      </m:sub>
                    </m:sSub>
                  </m:oMath>
                </a14:m>
                <a:r>
                  <a:rPr lang="en-US" baseline="0" dirty="0"/>
                  <a:t> = Electrical conductivity of water in the bucket AFTER adding salt</a:t>
                </a:r>
              </a:p>
              <a:p>
                <a14:m>
                  <m:oMath xmlns:m="http://schemas.openxmlformats.org/officeDocument/2006/math">
                    <m:r>
                      <m:rPr>
                        <m:sty m:val="p"/>
                      </m:rPr>
                      <a:rPr lang="en-US" b="0" i="0" baseline="0" smtClean="0">
                        <a:latin typeface="Cambria Math" panose="02040503050406030204" pitchFamily="18" charset="0"/>
                      </a:rPr>
                      <m:t>Δ</m:t>
                    </m:r>
                    <m:r>
                      <a:rPr lang="en-US" b="0" i="1" baseline="0" smtClean="0">
                        <a:latin typeface="Cambria Math" panose="02040503050406030204" pitchFamily="18" charset="0"/>
                      </a:rPr>
                      <m:t>𝐸𝐶</m:t>
                    </m:r>
                  </m:oMath>
                </a14:m>
                <a:r>
                  <a:rPr lang="en-US" baseline="0" dirty="0"/>
                  <a:t> = The change in EC (in this case increase) due to the addition of the salt to the water in the bucket </a:t>
                </a:r>
              </a:p>
            </p:txBody>
          </p:sp>
        </mc:Choice>
        <mc:Fallback xmlns="">
          <p:sp>
            <p:nvSpPr>
              <p:cNvPr id="3" name="Notes Placeholder 2"/>
              <p:cNvSpPr>
                <a:spLocks noGrp="1"/>
              </p:cNvSpPr>
              <p:nvPr>
                <p:ph type="body" idx="1"/>
              </p:nvPr>
            </p:nvSpPr>
            <p:spPr/>
            <p:txBody>
              <a:bodyPr/>
              <a:lstStyle/>
              <a:p>
                <a:r>
                  <a:rPr lang="en-US" b="0" i="0" baseline="0" dirty="0">
                    <a:latin typeface="Cambria Math" panose="02040503050406030204" pitchFamily="18" charset="0"/>
                  </a:rPr>
                  <a:t>Summarizes the calculations necessary to estimate the volume of water in a bucket by adding a known volume of salt to the bucket, dissolving the salt, and measuring the change in electrical conductivity before and after the salt is added.</a:t>
                </a:r>
              </a:p>
              <a:p>
                <a:endParaRPr lang="en-US" b="0" i="1" baseline="0" dirty="0">
                  <a:latin typeface="Cambria Math" panose="02040503050406030204" pitchFamily="18" charset="0"/>
                </a:endParaRPr>
              </a:p>
              <a:p>
                <a:r>
                  <a:rPr lang="en-US" b="0" i="0" baseline="0">
                    <a:latin typeface="Cambria Math" panose="02040503050406030204" pitchFamily="18" charset="0"/>
                  </a:rPr>
                  <a:t>𝐸𝐶_𝐵𝐵𝐺</a:t>
                </a:r>
                <a:r>
                  <a:rPr lang="en-US" baseline="0" dirty="0"/>
                  <a:t> = Background electrical conductivity of water in the bucket (BEFORE adding salt)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baseline="0">
                    <a:latin typeface="Cambria Math" panose="02040503050406030204" pitchFamily="18" charset="0"/>
                  </a:rPr>
                  <a:t>𝑚_NaCL</a:t>
                </a:r>
                <a:r>
                  <a:rPr lang="en-US" b="0" i="1" baseline="0" dirty="0">
                    <a:latin typeface="Cambria Math" panose="02040503050406030204" pitchFamily="18" charset="0"/>
                  </a:rPr>
                  <a:t> = </a:t>
                </a:r>
                <a:r>
                  <a:rPr lang="en-US" b="0" i="0" baseline="0" dirty="0">
                    <a:latin typeface="Cambria Math" panose="02040503050406030204" pitchFamily="18" charset="0"/>
                  </a:rPr>
                  <a:t>Mass of salt added to the bucket</a:t>
                </a:r>
                <a:endParaRPr lang="en-US" b="0" i="1" baseline="0" dirty="0">
                  <a:latin typeface="Cambria Math" panose="02040503050406030204" pitchFamily="18" charset="0"/>
                </a:endParaRPr>
              </a:p>
              <a:p>
                <a:r>
                  <a:rPr lang="en-US" b="0" i="0" baseline="0">
                    <a:latin typeface="Cambria Math" panose="02040503050406030204" pitchFamily="18" charset="0"/>
                  </a:rPr>
                  <a:t>𝐸𝐶_𝐵𝑆</a:t>
                </a:r>
                <a:r>
                  <a:rPr lang="en-US" baseline="0" dirty="0"/>
                  <a:t> = Electrical conductivity of water in the bucket AFTER adding salt</a:t>
                </a:r>
              </a:p>
              <a:p>
                <a:r>
                  <a:rPr lang="en-US" b="0" i="0" baseline="0">
                    <a:latin typeface="Cambria Math" panose="02040503050406030204" pitchFamily="18" charset="0"/>
                  </a:rPr>
                  <a:t>Δ𝐸𝐶</a:t>
                </a:r>
                <a:r>
                  <a:rPr lang="en-US" baseline="0" dirty="0"/>
                  <a:t> = The change in EC (in this case increase) due to the addition of the salt to the water in the bucket </a:t>
                </a:r>
              </a:p>
            </p:txBody>
          </p:sp>
        </mc:Fallback>
      </mc:AlternateContent>
      <p:sp>
        <p:nvSpPr>
          <p:cNvPr id="4" name="Slide Number Placeholder 3"/>
          <p:cNvSpPr>
            <a:spLocks noGrp="1"/>
          </p:cNvSpPr>
          <p:nvPr>
            <p:ph type="sldNum" sz="quarter" idx="10"/>
          </p:nvPr>
        </p:nvSpPr>
        <p:spPr/>
        <p:txBody>
          <a:bodyPr/>
          <a:lstStyle/>
          <a:p>
            <a:fld id="{8C4BB8C4-886D-4874-A636-A3B2FD71CCD2}" type="slidenum">
              <a:rPr lang="en-US" smtClean="0"/>
              <a:t>10</a:t>
            </a:fld>
            <a:endParaRPr lang="en-US"/>
          </a:p>
        </p:txBody>
      </p:sp>
    </p:spTree>
    <p:extLst>
      <p:ext uri="{BB962C8B-B14F-4D97-AF65-F5344CB8AC3E}">
        <p14:creationId xmlns:p14="http://schemas.microsoft.com/office/powerpoint/2010/main" val="10960567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Chemistry: Solutions</a:t>
            </a:r>
          </a:p>
          <a:p>
            <a:endParaRPr lang="en-US" baseline="0" dirty="0"/>
          </a:p>
          <a:p>
            <a:r>
              <a:rPr lang="en-US" baseline="0" dirty="0"/>
              <a:t>Understanding the chemistry of water (also known as “aqueous chemistry”) all starts with understanding solutions and how to quantify them.  One of the best indicators of where water has been, and for how long, is determining what is or isn’t dissolved in the water.</a:t>
            </a:r>
          </a:p>
          <a:p>
            <a:endParaRPr lang="en-US" baseline="0" dirty="0"/>
          </a:p>
          <a:p>
            <a:r>
              <a:rPr lang="en-US" baseline="0" dirty="0"/>
              <a:t>There is actually more than one mechanism of dissolution, but lets start with dissociation.  Let’s start with a solute (salt), and added to our solvent (water).  When you add table salt to water, what happens?  What kind of bond is there between sodium and chloride in salt?</a:t>
            </a:r>
          </a:p>
          <a:p>
            <a:endParaRPr lang="en-US" baseline="0" dirty="0"/>
          </a:p>
          <a:p>
            <a:r>
              <a:rPr lang="en-US" baseline="0" dirty="0"/>
              <a:t>As it turns out, this bond is not very hard to break, especially in a polar solvent like water.  Therefore </a:t>
            </a:r>
            <a:r>
              <a:rPr lang="en-US" baseline="0" dirty="0" err="1"/>
              <a:t>NaCl</a:t>
            </a:r>
            <a:r>
              <a:rPr lang="en-US" baseline="0" dirty="0"/>
              <a:t> will completely dissociate in water.</a:t>
            </a:r>
          </a:p>
          <a:p>
            <a:endParaRPr lang="en-US" baseline="0" dirty="0"/>
          </a:p>
          <a:p>
            <a:r>
              <a:rPr lang="en-US" baseline="0" dirty="0"/>
              <a:t>Water is particularly good at dissociating ions because of its polar nature.  In fact, water can dissolve just about any molecule that has a charge.  For this reason, it is sometimes referred to as a “universal” solvent.  However, absolutes are almost never true, and this is no exception.  Molecules with no charge tend to have little to no attraction to the polarity of water.  The fact that they have much more cohesion with molecules of their own type than with water molecules makes them “immiscible” and they will not dissolve </a:t>
            </a:r>
            <a:r>
              <a:rPr lang="en-US" baseline="0"/>
              <a:t>in water without </a:t>
            </a:r>
            <a:r>
              <a:rPr lang="en-US" baseline="0" dirty="0"/>
              <a:t>additional chemical additives. </a:t>
            </a:r>
          </a:p>
          <a:p>
            <a:endParaRPr lang="en-US" baseline="0" dirty="0"/>
          </a:p>
          <a:p>
            <a:r>
              <a:rPr lang="en-US" baseline="0" dirty="0"/>
              <a:t>Later in the class, we will talk more about the chemical activity that occurs with solutes.  But for right now, the important thing to remember is that all of the physical properties of water we have talked about so far CHANGE when solutes are added to the water.</a:t>
            </a:r>
          </a:p>
          <a:p>
            <a:endParaRPr lang="en-US" baseline="0" dirty="0"/>
          </a:p>
          <a:p>
            <a:r>
              <a:rPr lang="en-US" baseline="0" dirty="0"/>
              <a:t>For example, can anyone say why we sometimes put salt on roads or sidewalks in the winter?</a:t>
            </a:r>
          </a:p>
          <a:p>
            <a:endParaRPr lang="en-US" baseline="0" dirty="0"/>
          </a:p>
          <a:p>
            <a:endParaRPr lang="en-US" baseline="0" dirty="0"/>
          </a:p>
          <a:p>
            <a:endParaRPr lang="en-US" baseline="0" dirty="0"/>
          </a:p>
          <a:p>
            <a:endParaRPr lang="en-US" baseline="0" dirty="0"/>
          </a:p>
        </p:txBody>
      </p:sp>
      <p:sp>
        <p:nvSpPr>
          <p:cNvPr id="4" name="Slide Number Placeholder 3"/>
          <p:cNvSpPr>
            <a:spLocks noGrp="1"/>
          </p:cNvSpPr>
          <p:nvPr>
            <p:ph type="sldNum" sz="quarter" idx="10"/>
          </p:nvPr>
        </p:nvSpPr>
        <p:spPr/>
        <p:txBody>
          <a:bodyPr/>
          <a:lstStyle/>
          <a:p>
            <a:fld id="{8C4BB8C4-886D-4874-A636-A3B2FD71CCD2}" type="slidenum">
              <a:rPr lang="en-US" smtClean="0"/>
              <a:t>2</a:t>
            </a:fld>
            <a:endParaRPr lang="en-US"/>
          </a:p>
        </p:txBody>
      </p:sp>
    </p:spTree>
    <p:extLst>
      <p:ext uri="{BB962C8B-B14F-4D97-AF65-F5344CB8AC3E}">
        <p14:creationId xmlns:p14="http://schemas.microsoft.com/office/powerpoint/2010/main" val="38144819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Chemistry: Solutions</a:t>
            </a:r>
          </a:p>
          <a:p>
            <a:endParaRPr lang="en-US" baseline="0" dirty="0"/>
          </a:p>
          <a:p>
            <a:r>
              <a:rPr lang="en-US" baseline="0" dirty="0"/>
              <a:t>Understanding the chemistry of water (also known as “aqueous chemistry”) all starts with understanding solutions and how to quantify them.  One of the best indicators of where water has been, and for how long, is determining what is or isn’t dissolved in the water.</a:t>
            </a:r>
          </a:p>
          <a:p>
            <a:endParaRPr lang="en-US" baseline="0" dirty="0"/>
          </a:p>
          <a:p>
            <a:r>
              <a:rPr lang="en-US" baseline="0" dirty="0"/>
              <a:t>There is actually more than one mechanism of dissolution, but lets start with dissociation.  Let’s start with a solute (salt), and added to our solvent (water).  When you add table salt to water, what happens?  What kind of bond is there between sodium and chloride in salt?</a:t>
            </a:r>
          </a:p>
          <a:p>
            <a:endParaRPr lang="en-US" baseline="0" dirty="0"/>
          </a:p>
          <a:p>
            <a:r>
              <a:rPr lang="en-US" baseline="0" dirty="0"/>
              <a:t>As it turns out, this bond is not very hard to break, especially in a polar solvent like water.  Therefore </a:t>
            </a:r>
            <a:r>
              <a:rPr lang="en-US" baseline="0" dirty="0" err="1"/>
              <a:t>NaCl</a:t>
            </a:r>
            <a:r>
              <a:rPr lang="en-US" baseline="0" dirty="0"/>
              <a:t> will completely dissociate in water.</a:t>
            </a:r>
          </a:p>
          <a:p>
            <a:endParaRPr lang="en-US" baseline="0" dirty="0"/>
          </a:p>
          <a:p>
            <a:r>
              <a:rPr lang="en-US" baseline="0" dirty="0"/>
              <a:t>Water is particularly good at dissociating ions because of its polar nature.  In fact, water can dissolve just about any molecule that has a charge.  For this reason, it is sometimes referred to as a “universal” solvent.  However, absolutes are almost never true, and this is no exception.  Molecules with no charge tend to have little to no attraction to the polarity of water.  The fact that they have much more cohesion with molecules of their own type than with water molecules makes them “immiscible” and they will not dissolve in water without additional chemical additives. </a:t>
            </a:r>
          </a:p>
          <a:p>
            <a:endParaRPr lang="en-US" baseline="0" dirty="0"/>
          </a:p>
          <a:p>
            <a:r>
              <a:rPr lang="en-US" baseline="0" dirty="0"/>
              <a:t>Later in the class, we will talk more about the chemical activity that occurs with solutes.  But for right now, the important thing to remember is that all of the physical properties of water we have talked about so far CHANGE when solutes are added to the water.</a:t>
            </a:r>
          </a:p>
          <a:p>
            <a:endParaRPr lang="en-US" baseline="0" dirty="0"/>
          </a:p>
          <a:p>
            <a:r>
              <a:rPr lang="en-US" baseline="0" dirty="0"/>
              <a:t>For example, can anyone say why we sometimes put salt on roads or sidewalks in the winter?</a:t>
            </a:r>
          </a:p>
          <a:p>
            <a:endParaRPr lang="en-US" baseline="0" dirty="0"/>
          </a:p>
          <a:p>
            <a:endParaRPr lang="en-US" baseline="0" dirty="0"/>
          </a:p>
          <a:p>
            <a:endParaRPr lang="en-US" baseline="0" dirty="0"/>
          </a:p>
          <a:p>
            <a:endParaRPr lang="en-US" baseline="0" dirty="0"/>
          </a:p>
        </p:txBody>
      </p:sp>
      <p:sp>
        <p:nvSpPr>
          <p:cNvPr id="4" name="Slide Number Placeholder 3"/>
          <p:cNvSpPr>
            <a:spLocks noGrp="1"/>
          </p:cNvSpPr>
          <p:nvPr>
            <p:ph type="sldNum" sz="quarter" idx="10"/>
          </p:nvPr>
        </p:nvSpPr>
        <p:spPr/>
        <p:txBody>
          <a:bodyPr/>
          <a:lstStyle/>
          <a:p>
            <a:fld id="{8C4BB8C4-886D-4874-A636-A3B2FD71CCD2}" type="slidenum">
              <a:rPr lang="en-US" smtClean="0"/>
              <a:t>3</a:t>
            </a:fld>
            <a:endParaRPr lang="en-US"/>
          </a:p>
        </p:txBody>
      </p:sp>
    </p:spTree>
    <p:extLst>
      <p:ext uri="{BB962C8B-B14F-4D97-AF65-F5344CB8AC3E}">
        <p14:creationId xmlns:p14="http://schemas.microsoft.com/office/powerpoint/2010/main" val="5414180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Chemistry: Solutions</a:t>
            </a:r>
          </a:p>
          <a:p>
            <a:endParaRPr lang="en-US" baseline="0" dirty="0"/>
          </a:p>
          <a:p>
            <a:r>
              <a:rPr lang="en-US" baseline="0" dirty="0"/>
              <a:t>For our next lab, we are especially interested in how salt affects a physical property we haven’t talked about yet.  Electrical Conductivity.</a:t>
            </a:r>
          </a:p>
          <a:p>
            <a:endParaRPr lang="en-US" baseline="0" dirty="0"/>
          </a:p>
          <a:p>
            <a:r>
              <a:rPr lang="en-US" baseline="0" dirty="0"/>
              <a:t>Electrical conductivity is the ability to carry a current of electrons when a given voltage is applied.  Particularly in </a:t>
            </a:r>
            <a:r>
              <a:rPr lang="en-US" baseline="0" dirty="0" err="1"/>
              <a:t>NaCl</a:t>
            </a:r>
            <a:r>
              <a:rPr lang="en-US" baseline="0" dirty="0"/>
              <a:t> solutions, the more salt there is, more electrons net movement of electrons through the solution.  This is why </a:t>
            </a:r>
            <a:r>
              <a:rPr lang="en-US" baseline="0" dirty="0" err="1"/>
              <a:t>NaCl</a:t>
            </a:r>
            <a:r>
              <a:rPr lang="en-US" baseline="0" dirty="0"/>
              <a:t> is sometimes called an “electrolyte”.</a:t>
            </a:r>
          </a:p>
          <a:p>
            <a:endParaRPr lang="en-US" baseline="0" dirty="0"/>
          </a:p>
          <a:p>
            <a:endParaRPr lang="en-US" baseline="0" dirty="0"/>
          </a:p>
          <a:p>
            <a:endParaRPr lang="en-US" baseline="0" dirty="0"/>
          </a:p>
          <a:p>
            <a:endParaRPr lang="en-US" baseline="0" dirty="0"/>
          </a:p>
          <a:p>
            <a:endParaRPr lang="en-US" baseline="0" dirty="0"/>
          </a:p>
        </p:txBody>
      </p:sp>
      <p:sp>
        <p:nvSpPr>
          <p:cNvPr id="4" name="Slide Number Placeholder 3"/>
          <p:cNvSpPr>
            <a:spLocks noGrp="1"/>
          </p:cNvSpPr>
          <p:nvPr>
            <p:ph type="sldNum" sz="quarter" idx="10"/>
          </p:nvPr>
        </p:nvSpPr>
        <p:spPr/>
        <p:txBody>
          <a:bodyPr/>
          <a:lstStyle/>
          <a:p>
            <a:fld id="{8C4BB8C4-886D-4874-A636-A3B2FD71CCD2}" type="slidenum">
              <a:rPr lang="en-US" smtClean="0"/>
              <a:t>4</a:t>
            </a:fld>
            <a:endParaRPr lang="en-US"/>
          </a:p>
        </p:txBody>
      </p:sp>
    </p:spTree>
    <p:extLst>
      <p:ext uri="{BB962C8B-B14F-4D97-AF65-F5344CB8AC3E}">
        <p14:creationId xmlns:p14="http://schemas.microsoft.com/office/powerpoint/2010/main" val="10338780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Chemistry: Solutions</a:t>
            </a:r>
          </a:p>
          <a:p>
            <a:endParaRPr lang="en-US" baseline="0" dirty="0"/>
          </a:p>
          <a:p>
            <a:r>
              <a:rPr lang="en-US" baseline="0" dirty="0"/>
              <a:t>For our next lab, we are especially interested in how salt affects a physical property we haven’t talked about yet.  Electrical Conductivity.</a:t>
            </a:r>
          </a:p>
          <a:p>
            <a:endParaRPr lang="en-US" baseline="0" dirty="0"/>
          </a:p>
          <a:p>
            <a:r>
              <a:rPr lang="en-US" baseline="0" dirty="0"/>
              <a:t>Electrical conductivity is the ability to carry a current of electrons when a given voltage is applied.  Particularly in </a:t>
            </a:r>
            <a:r>
              <a:rPr lang="en-US" baseline="0" dirty="0" err="1"/>
              <a:t>NaCl</a:t>
            </a:r>
            <a:r>
              <a:rPr lang="en-US" baseline="0" dirty="0"/>
              <a:t> solutions, the more salt there is, more electrons net movement of electrons through the solution.  This is why </a:t>
            </a:r>
            <a:r>
              <a:rPr lang="en-US" baseline="0" dirty="0" err="1"/>
              <a:t>NaCl</a:t>
            </a:r>
            <a:r>
              <a:rPr lang="en-US" baseline="0" dirty="0"/>
              <a:t> is sometimes called an “electrolyte”.</a:t>
            </a:r>
          </a:p>
          <a:p>
            <a:endParaRPr lang="en-US" baseline="0" dirty="0"/>
          </a:p>
          <a:p>
            <a:endParaRPr lang="en-US" baseline="0" dirty="0"/>
          </a:p>
          <a:p>
            <a:endParaRPr lang="en-US" baseline="0" dirty="0"/>
          </a:p>
          <a:p>
            <a:endParaRPr lang="en-US" baseline="0" dirty="0"/>
          </a:p>
          <a:p>
            <a:endParaRPr lang="en-US" baseline="0" dirty="0"/>
          </a:p>
        </p:txBody>
      </p:sp>
      <p:sp>
        <p:nvSpPr>
          <p:cNvPr id="4" name="Slide Number Placeholder 3"/>
          <p:cNvSpPr>
            <a:spLocks noGrp="1"/>
          </p:cNvSpPr>
          <p:nvPr>
            <p:ph type="sldNum" sz="quarter" idx="10"/>
          </p:nvPr>
        </p:nvSpPr>
        <p:spPr/>
        <p:txBody>
          <a:bodyPr/>
          <a:lstStyle/>
          <a:p>
            <a:fld id="{8C4BB8C4-886D-4874-A636-A3B2FD71CCD2}" type="slidenum">
              <a:rPr lang="en-US" smtClean="0"/>
              <a:t>5</a:t>
            </a:fld>
            <a:endParaRPr lang="en-US"/>
          </a:p>
        </p:txBody>
      </p:sp>
    </p:spTree>
    <p:extLst>
      <p:ext uri="{BB962C8B-B14F-4D97-AF65-F5344CB8AC3E}">
        <p14:creationId xmlns:p14="http://schemas.microsoft.com/office/powerpoint/2010/main" val="8798930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US" b="0" i="0" baseline="0" dirty="0">
                    <a:latin typeface="Cambria Math" panose="02040503050406030204" pitchFamily="18" charset="0"/>
                  </a:rPr>
                  <a:t>Summarizes the calculations necessary to estimate the volume of water in a bucket by adding a known volume of salt to the bucket, dissolving the salt, and measuring the change in electrical conductivity before and after the salt is added.</a:t>
                </a:r>
              </a:p>
              <a:p>
                <a:endParaRPr lang="en-US" b="0" i="1" baseline="0" dirty="0">
                  <a:latin typeface="Cambria Math" panose="02040503050406030204" pitchFamily="18" charset="0"/>
                </a:endParaRPr>
              </a:p>
              <a:p>
                <a14:m>
                  <m:oMath xmlns:m="http://schemas.openxmlformats.org/officeDocument/2006/math">
                    <m:r>
                      <a:rPr lang="en-US" b="0" i="1" baseline="0" smtClean="0">
                        <a:latin typeface="Cambria Math" panose="02040503050406030204" pitchFamily="18" charset="0"/>
                      </a:rPr>
                      <m:t>𝐸</m:t>
                    </m:r>
                    <m:sSub>
                      <m:sSubPr>
                        <m:ctrlPr>
                          <a:rPr lang="en-US" b="0" i="1" baseline="0" smtClean="0">
                            <a:latin typeface="Cambria Math" panose="02040503050406030204" pitchFamily="18" charset="0"/>
                          </a:rPr>
                        </m:ctrlPr>
                      </m:sSubPr>
                      <m:e>
                        <m:r>
                          <a:rPr lang="en-US" b="0" i="1" baseline="0" smtClean="0">
                            <a:latin typeface="Cambria Math" panose="02040503050406030204" pitchFamily="18" charset="0"/>
                          </a:rPr>
                          <m:t>𝐶</m:t>
                        </m:r>
                      </m:e>
                      <m:sub>
                        <m:r>
                          <a:rPr lang="en-US" b="0" i="1" baseline="0" smtClean="0">
                            <a:latin typeface="Cambria Math" panose="02040503050406030204" pitchFamily="18" charset="0"/>
                          </a:rPr>
                          <m:t>𝐵𝐵𝐺</m:t>
                        </m:r>
                      </m:sub>
                    </m:sSub>
                  </m:oMath>
                </a14:m>
                <a:r>
                  <a:rPr lang="en-US" baseline="0" dirty="0"/>
                  <a:t> = Background electrical conductivity of water in the bucket (BEFORE adding salt)</a:t>
                </a:r>
              </a:p>
              <a:p>
                <a:pPr marL="0" marR="0" lvl="0" indent="0" algn="l"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sSub>
                      <m:sSubPr>
                        <m:ctrlPr>
                          <a:rPr lang="en-US" b="0" i="1" baseline="0" smtClean="0">
                            <a:latin typeface="Cambria Math" panose="02040503050406030204" pitchFamily="18" charset="0"/>
                          </a:rPr>
                        </m:ctrlPr>
                      </m:sSubPr>
                      <m:e>
                        <m:r>
                          <a:rPr lang="en-US" b="0" i="1" baseline="0" smtClean="0">
                            <a:latin typeface="Cambria Math" panose="02040503050406030204" pitchFamily="18" charset="0"/>
                          </a:rPr>
                          <m:t>𝑚</m:t>
                        </m:r>
                      </m:e>
                      <m:sub>
                        <m:r>
                          <m:rPr>
                            <m:sty m:val="p"/>
                          </m:rPr>
                          <a:rPr lang="en-US" b="0" i="0" baseline="0" smtClean="0">
                            <a:latin typeface="Cambria Math" panose="02040503050406030204" pitchFamily="18" charset="0"/>
                          </a:rPr>
                          <m:t>NaCL</m:t>
                        </m:r>
                      </m:sub>
                    </m:sSub>
                  </m:oMath>
                </a14:m>
                <a:r>
                  <a:rPr lang="en-US" b="0" i="1" baseline="0" dirty="0">
                    <a:latin typeface="Cambria Math" panose="02040503050406030204" pitchFamily="18" charset="0"/>
                  </a:rPr>
                  <a:t> = </a:t>
                </a:r>
                <a:r>
                  <a:rPr lang="en-US" b="0" i="0" baseline="0" dirty="0">
                    <a:latin typeface="Cambria Math" panose="02040503050406030204" pitchFamily="18" charset="0"/>
                  </a:rPr>
                  <a:t>Mass of salt added to the bucket</a:t>
                </a:r>
                <a:endParaRPr lang="en-US" b="0" i="1" baseline="0" dirty="0">
                  <a:latin typeface="Cambria Math" panose="02040503050406030204" pitchFamily="18" charset="0"/>
                </a:endParaRPr>
              </a:p>
              <a:p>
                <a14:m>
                  <m:oMath xmlns:m="http://schemas.openxmlformats.org/officeDocument/2006/math">
                    <m:r>
                      <a:rPr lang="en-US" b="0" i="1" baseline="0" smtClean="0">
                        <a:latin typeface="Cambria Math" panose="02040503050406030204" pitchFamily="18" charset="0"/>
                      </a:rPr>
                      <m:t>𝐸</m:t>
                    </m:r>
                    <m:sSub>
                      <m:sSubPr>
                        <m:ctrlPr>
                          <a:rPr lang="en-US" b="0" i="1" baseline="0" smtClean="0">
                            <a:latin typeface="Cambria Math" panose="02040503050406030204" pitchFamily="18" charset="0"/>
                          </a:rPr>
                        </m:ctrlPr>
                      </m:sSubPr>
                      <m:e>
                        <m:r>
                          <a:rPr lang="en-US" b="0" i="1" baseline="0" smtClean="0">
                            <a:latin typeface="Cambria Math" panose="02040503050406030204" pitchFamily="18" charset="0"/>
                          </a:rPr>
                          <m:t>𝐶</m:t>
                        </m:r>
                      </m:e>
                      <m:sub>
                        <m:r>
                          <a:rPr lang="en-US" b="0" i="1" baseline="0" smtClean="0">
                            <a:latin typeface="Cambria Math" panose="02040503050406030204" pitchFamily="18" charset="0"/>
                          </a:rPr>
                          <m:t>𝐵𝑆</m:t>
                        </m:r>
                      </m:sub>
                    </m:sSub>
                  </m:oMath>
                </a14:m>
                <a:r>
                  <a:rPr lang="en-US" baseline="0" dirty="0"/>
                  <a:t> = Electrical conductivity of water in the bucket AFTER adding salt</a:t>
                </a:r>
              </a:p>
              <a:p>
                <a14:m>
                  <m:oMath xmlns:m="http://schemas.openxmlformats.org/officeDocument/2006/math">
                    <m:r>
                      <m:rPr>
                        <m:sty m:val="p"/>
                      </m:rPr>
                      <a:rPr lang="en-US" b="0" i="0" baseline="0" smtClean="0">
                        <a:latin typeface="Cambria Math" panose="02040503050406030204" pitchFamily="18" charset="0"/>
                      </a:rPr>
                      <m:t>Δ</m:t>
                    </m:r>
                    <m:r>
                      <a:rPr lang="en-US" b="0" i="1" baseline="0" smtClean="0">
                        <a:latin typeface="Cambria Math" panose="02040503050406030204" pitchFamily="18" charset="0"/>
                      </a:rPr>
                      <m:t>𝐸𝐶</m:t>
                    </m:r>
                  </m:oMath>
                </a14:m>
                <a:r>
                  <a:rPr lang="en-US" baseline="0" dirty="0"/>
                  <a:t> = The change in EC (in this case increase) due to the addition of the salt to the water in the bucket</a:t>
                </a:r>
              </a:p>
              <a:p>
                <a:endParaRPr lang="en-US" baseline="0" dirty="0"/>
              </a:p>
              <a:p>
                <a:endParaRPr lang="en-US" baseline="0" dirty="0"/>
              </a:p>
              <a:p>
                <a:endParaRPr lang="en-US" baseline="0" dirty="0"/>
              </a:p>
            </p:txBody>
          </p:sp>
        </mc:Choice>
        <mc:Fallback xmlns="">
          <p:sp>
            <p:nvSpPr>
              <p:cNvPr id="3" name="Notes Placeholder 2"/>
              <p:cNvSpPr>
                <a:spLocks noGrp="1"/>
              </p:cNvSpPr>
              <p:nvPr>
                <p:ph type="body" idx="1"/>
              </p:nvPr>
            </p:nvSpPr>
            <p:spPr/>
            <p:txBody>
              <a:bodyPr/>
              <a:lstStyle/>
              <a:p>
                <a:r>
                  <a:rPr lang="en-US" b="0" i="0" baseline="0" dirty="0">
                    <a:latin typeface="Cambria Math" panose="02040503050406030204" pitchFamily="18" charset="0"/>
                  </a:rPr>
                  <a:t>Summarizes the calculations necessary to estimate the volume of water in a bucket by adding a known volume of salt to the bucket, dissolving the salt, and measuring the change in electrical conductivity before and after the salt is added.</a:t>
                </a:r>
              </a:p>
              <a:p>
                <a:endParaRPr lang="en-US" b="0" i="1" baseline="0" dirty="0">
                  <a:latin typeface="Cambria Math" panose="02040503050406030204" pitchFamily="18" charset="0"/>
                </a:endParaRPr>
              </a:p>
              <a:p>
                <a:r>
                  <a:rPr lang="en-US" b="0" i="0" baseline="0">
                    <a:latin typeface="Cambria Math" panose="02040503050406030204" pitchFamily="18" charset="0"/>
                  </a:rPr>
                  <a:t>𝐸𝐶_𝐵𝐵𝐺</a:t>
                </a:r>
                <a:r>
                  <a:rPr lang="en-US" baseline="0" dirty="0"/>
                  <a:t> = Background electrical conductivity of water in the bucket (BEFORE adding salt)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baseline="0">
                    <a:latin typeface="Cambria Math" panose="02040503050406030204" pitchFamily="18" charset="0"/>
                  </a:rPr>
                  <a:t>𝑚_NaCL</a:t>
                </a:r>
                <a:r>
                  <a:rPr lang="en-US" b="0" i="1" baseline="0" dirty="0">
                    <a:latin typeface="Cambria Math" panose="02040503050406030204" pitchFamily="18" charset="0"/>
                  </a:rPr>
                  <a:t> = </a:t>
                </a:r>
                <a:r>
                  <a:rPr lang="en-US" b="0" i="0" baseline="0" dirty="0">
                    <a:latin typeface="Cambria Math" panose="02040503050406030204" pitchFamily="18" charset="0"/>
                  </a:rPr>
                  <a:t>Mass of salt added to the bucket</a:t>
                </a:r>
                <a:endParaRPr lang="en-US" b="0" i="1" baseline="0" dirty="0">
                  <a:latin typeface="Cambria Math" panose="02040503050406030204" pitchFamily="18" charset="0"/>
                </a:endParaRPr>
              </a:p>
              <a:p>
                <a:r>
                  <a:rPr lang="en-US" b="0" i="0" baseline="0">
                    <a:latin typeface="Cambria Math" panose="02040503050406030204" pitchFamily="18" charset="0"/>
                  </a:rPr>
                  <a:t>𝐸𝐶_𝐵𝑆</a:t>
                </a:r>
                <a:r>
                  <a:rPr lang="en-US" baseline="0" dirty="0"/>
                  <a:t> = Electrical conductivity of water in the bucket AFTER adding salt</a:t>
                </a:r>
              </a:p>
              <a:p>
                <a:r>
                  <a:rPr lang="en-US" b="0" i="0" baseline="0">
                    <a:latin typeface="Cambria Math" panose="02040503050406030204" pitchFamily="18" charset="0"/>
                  </a:rPr>
                  <a:t>Δ𝐸𝐶</a:t>
                </a:r>
                <a:r>
                  <a:rPr lang="en-US" baseline="0" dirty="0"/>
                  <a:t> = The change in EC (in this case increase) due to the addition of the salt to the water in the bucket</a:t>
                </a:r>
              </a:p>
              <a:p>
                <a:endParaRPr lang="en-US" baseline="0" dirty="0"/>
              </a:p>
              <a:p>
                <a:endParaRPr lang="en-US" baseline="0" dirty="0"/>
              </a:p>
              <a:p>
                <a:endParaRPr lang="en-US" baseline="0" dirty="0"/>
              </a:p>
            </p:txBody>
          </p:sp>
        </mc:Fallback>
      </mc:AlternateContent>
      <p:sp>
        <p:nvSpPr>
          <p:cNvPr id="4" name="Slide Number Placeholder 3"/>
          <p:cNvSpPr>
            <a:spLocks noGrp="1"/>
          </p:cNvSpPr>
          <p:nvPr>
            <p:ph type="sldNum" sz="quarter" idx="10"/>
          </p:nvPr>
        </p:nvSpPr>
        <p:spPr/>
        <p:txBody>
          <a:bodyPr/>
          <a:lstStyle/>
          <a:p>
            <a:fld id="{8C4BB8C4-886D-4874-A636-A3B2FD71CCD2}" type="slidenum">
              <a:rPr lang="en-US" smtClean="0"/>
              <a:t>6</a:t>
            </a:fld>
            <a:endParaRPr lang="en-US"/>
          </a:p>
        </p:txBody>
      </p:sp>
    </p:spTree>
    <p:extLst>
      <p:ext uri="{BB962C8B-B14F-4D97-AF65-F5344CB8AC3E}">
        <p14:creationId xmlns:p14="http://schemas.microsoft.com/office/powerpoint/2010/main" val="7148567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US" b="0" i="0" baseline="0" dirty="0">
                    <a:latin typeface="Cambria Math" panose="02040503050406030204" pitchFamily="18" charset="0"/>
                  </a:rPr>
                  <a:t>Summarizes the calculations necessary to estimate the volume of water in a bucket by adding a known volume of salt to the bucket, dissolving the salt, and measuring the change in electrical conductivity before and after the salt is added.</a:t>
                </a:r>
              </a:p>
              <a:p>
                <a:endParaRPr lang="en-US" b="0" i="1" baseline="0" dirty="0">
                  <a:latin typeface="Cambria Math" panose="02040503050406030204" pitchFamily="18" charset="0"/>
                </a:endParaRPr>
              </a:p>
              <a:p>
                <a14:m>
                  <m:oMath xmlns:m="http://schemas.openxmlformats.org/officeDocument/2006/math">
                    <m:r>
                      <a:rPr lang="en-US" b="0" i="1" baseline="0" smtClean="0">
                        <a:latin typeface="Cambria Math" panose="02040503050406030204" pitchFamily="18" charset="0"/>
                      </a:rPr>
                      <m:t>𝐸</m:t>
                    </m:r>
                    <m:sSub>
                      <m:sSubPr>
                        <m:ctrlPr>
                          <a:rPr lang="en-US" b="0" i="1" baseline="0" smtClean="0">
                            <a:latin typeface="Cambria Math" panose="02040503050406030204" pitchFamily="18" charset="0"/>
                          </a:rPr>
                        </m:ctrlPr>
                      </m:sSubPr>
                      <m:e>
                        <m:r>
                          <a:rPr lang="en-US" b="0" i="1" baseline="0" smtClean="0">
                            <a:latin typeface="Cambria Math" panose="02040503050406030204" pitchFamily="18" charset="0"/>
                          </a:rPr>
                          <m:t>𝐶</m:t>
                        </m:r>
                      </m:e>
                      <m:sub>
                        <m:r>
                          <a:rPr lang="en-US" b="0" i="1" baseline="0" smtClean="0">
                            <a:latin typeface="Cambria Math" panose="02040503050406030204" pitchFamily="18" charset="0"/>
                          </a:rPr>
                          <m:t>𝐵𝐵𝐺</m:t>
                        </m:r>
                      </m:sub>
                    </m:sSub>
                  </m:oMath>
                </a14:m>
                <a:r>
                  <a:rPr lang="en-US" baseline="0" dirty="0"/>
                  <a:t> = Background electrical conductivity of water in the bucket (BEFORE adding salt)</a:t>
                </a:r>
              </a:p>
              <a:p>
                <a:pPr marL="0" marR="0" lvl="0" indent="0" algn="l"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sSub>
                      <m:sSubPr>
                        <m:ctrlPr>
                          <a:rPr lang="en-US" b="0" i="1" baseline="0" smtClean="0">
                            <a:latin typeface="Cambria Math" panose="02040503050406030204" pitchFamily="18" charset="0"/>
                          </a:rPr>
                        </m:ctrlPr>
                      </m:sSubPr>
                      <m:e>
                        <m:r>
                          <a:rPr lang="en-US" b="0" i="1" baseline="0" smtClean="0">
                            <a:latin typeface="Cambria Math" panose="02040503050406030204" pitchFamily="18" charset="0"/>
                          </a:rPr>
                          <m:t>𝑚</m:t>
                        </m:r>
                      </m:e>
                      <m:sub>
                        <m:r>
                          <m:rPr>
                            <m:sty m:val="p"/>
                          </m:rPr>
                          <a:rPr lang="en-US" b="0" i="0" baseline="0" smtClean="0">
                            <a:latin typeface="Cambria Math" panose="02040503050406030204" pitchFamily="18" charset="0"/>
                          </a:rPr>
                          <m:t>NaCL</m:t>
                        </m:r>
                      </m:sub>
                    </m:sSub>
                  </m:oMath>
                </a14:m>
                <a:r>
                  <a:rPr lang="en-US" b="0" i="1" baseline="0" dirty="0">
                    <a:latin typeface="Cambria Math" panose="02040503050406030204" pitchFamily="18" charset="0"/>
                  </a:rPr>
                  <a:t> = </a:t>
                </a:r>
                <a:r>
                  <a:rPr lang="en-US" b="0" i="0" baseline="0" dirty="0">
                    <a:latin typeface="Cambria Math" panose="02040503050406030204" pitchFamily="18" charset="0"/>
                  </a:rPr>
                  <a:t>Mass of salt added to the bucket</a:t>
                </a:r>
                <a:endParaRPr lang="en-US" b="0" i="1" baseline="0" dirty="0">
                  <a:latin typeface="Cambria Math" panose="02040503050406030204" pitchFamily="18" charset="0"/>
                </a:endParaRPr>
              </a:p>
              <a:p>
                <a14:m>
                  <m:oMath xmlns:m="http://schemas.openxmlformats.org/officeDocument/2006/math">
                    <m:r>
                      <a:rPr lang="en-US" b="0" i="1" baseline="0" smtClean="0">
                        <a:latin typeface="Cambria Math" panose="02040503050406030204" pitchFamily="18" charset="0"/>
                      </a:rPr>
                      <m:t>𝐸</m:t>
                    </m:r>
                    <m:sSub>
                      <m:sSubPr>
                        <m:ctrlPr>
                          <a:rPr lang="en-US" b="0" i="1" baseline="0" smtClean="0">
                            <a:latin typeface="Cambria Math" panose="02040503050406030204" pitchFamily="18" charset="0"/>
                          </a:rPr>
                        </m:ctrlPr>
                      </m:sSubPr>
                      <m:e>
                        <m:r>
                          <a:rPr lang="en-US" b="0" i="1" baseline="0" smtClean="0">
                            <a:latin typeface="Cambria Math" panose="02040503050406030204" pitchFamily="18" charset="0"/>
                          </a:rPr>
                          <m:t>𝐶</m:t>
                        </m:r>
                      </m:e>
                      <m:sub>
                        <m:r>
                          <a:rPr lang="en-US" b="0" i="1" baseline="0" smtClean="0">
                            <a:latin typeface="Cambria Math" panose="02040503050406030204" pitchFamily="18" charset="0"/>
                          </a:rPr>
                          <m:t>𝐵𝑆</m:t>
                        </m:r>
                      </m:sub>
                    </m:sSub>
                  </m:oMath>
                </a14:m>
                <a:r>
                  <a:rPr lang="en-US" baseline="0" dirty="0"/>
                  <a:t> = Electrical conductivity of water in the bucket AFTER adding salt</a:t>
                </a:r>
              </a:p>
              <a:p>
                <a14:m>
                  <m:oMath xmlns:m="http://schemas.openxmlformats.org/officeDocument/2006/math">
                    <m:r>
                      <m:rPr>
                        <m:sty m:val="p"/>
                      </m:rPr>
                      <a:rPr lang="en-US" b="0" i="0" baseline="0" smtClean="0">
                        <a:latin typeface="Cambria Math" panose="02040503050406030204" pitchFamily="18" charset="0"/>
                      </a:rPr>
                      <m:t>Δ</m:t>
                    </m:r>
                    <m:r>
                      <a:rPr lang="en-US" b="0" i="1" baseline="0" smtClean="0">
                        <a:latin typeface="Cambria Math" panose="02040503050406030204" pitchFamily="18" charset="0"/>
                      </a:rPr>
                      <m:t>𝐸𝐶</m:t>
                    </m:r>
                  </m:oMath>
                </a14:m>
                <a:r>
                  <a:rPr lang="en-US" baseline="0" dirty="0"/>
                  <a:t> = The change in EC (in this case increase) due to the addition of the salt to the water in the bucket</a:t>
                </a:r>
              </a:p>
              <a:p>
                <a:endParaRPr lang="en-US" baseline="0" dirty="0"/>
              </a:p>
              <a:p>
                <a:endParaRPr lang="en-US" baseline="0" dirty="0"/>
              </a:p>
            </p:txBody>
          </p:sp>
        </mc:Choice>
        <mc:Fallback xmlns="">
          <p:sp>
            <p:nvSpPr>
              <p:cNvPr id="3" name="Notes Placeholder 2"/>
              <p:cNvSpPr>
                <a:spLocks noGrp="1"/>
              </p:cNvSpPr>
              <p:nvPr>
                <p:ph type="body" idx="1"/>
              </p:nvPr>
            </p:nvSpPr>
            <p:spPr/>
            <p:txBody>
              <a:bodyPr/>
              <a:lstStyle/>
              <a:p>
                <a:r>
                  <a:rPr lang="en-US" b="0" i="0" baseline="0" dirty="0">
                    <a:latin typeface="Cambria Math" panose="02040503050406030204" pitchFamily="18" charset="0"/>
                  </a:rPr>
                  <a:t>Summarizes the calculations necessary to estimate the volume of water in a bucket by adding a known volume of salt to the bucket, dissolving the salt, and measuring the change in electrical conductivity before and after the salt is added.</a:t>
                </a:r>
              </a:p>
              <a:p>
                <a:endParaRPr lang="en-US" b="0" i="1" baseline="0" dirty="0">
                  <a:latin typeface="Cambria Math" panose="02040503050406030204" pitchFamily="18" charset="0"/>
                </a:endParaRPr>
              </a:p>
              <a:p>
                <a:r>
                  <a:rPr lang="en-US" b="0" i="0" baseline="0">
                    <a:latin typeface="Cambria Math" panose="02040503050406030204" pitchFamily="18" charset="0"/>
                  </a:rPr>
                  <a:t>𝐸𝐶_𝐵𝐵𝐺</a:t>
                </a:r>
                <a:r>
                  <a:rPr lang="en-US" baseline="0" dirty="0"/>
                  <a:t> = Background electrical conductivity of water in the bucket (BEFORE adding salt)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baseline="0">
                    <a:latin typeface="Cambria Math" panose="02040503050406030204" pitchFamily="18" charset="0"/>
                  </a:rPr>
                  <a:t>𝑚_NaCL</a:t>
                </a:r>
                <a:r>
                  <a:rPr lang="en-US" b="0" i="1" baseline="0" dirty="0">
                    <a:latin typeface="Cambria Math" panose="02040503050406030204" pitchFamily="18" charset="0"/>
                  </a:rPr>
                  <a:t> = </a:t>
                </a:r>
                <a:r>
                  <a:rPr lang="en-US" b="0" i="0" baseline="0" dirty="0">
                    <a:latin typeface="Cambria Math" panose="02040503050406030204" pitchFamily="18" charset="0"/>
                  </a:rPr>
                  <a:t>Mass of salt added to the bucket</a:t>
                </a:r>
                <a:endParaRPr lang="en-US" b="0" i="1" baseline="0" dirty="0">
                  <a:latin typeface="Cambria Math" panose="02040503050406030204" pitchFamily="18" charset="0"/>
                </a:endParaRPr>
              </a:p>
              <a:p>
                <a:r>
                  <a:rPr lang="en-US" b="0" i="0" baseline="0">
                    <a:latin typeface="Cambria Math" panose="02040503050406030204" pitchFamily="18" charset="0"/>
                  </a:rPr>
                  <a:t>𝐸𝐶_𝐵𝑆</a:t>
                </a:r>
                <a:r>
                  <a:rPr lang="en-US" baseline="0" dirty="0"/>
                  <a:t> = Electrical conductivity of water in the bucket AFTER adding salt</a:t>
                </a:r>
              </a:p>
              <a:p>
                <a:r>
                  <a:rPr lang="en-US" b="0" i="0" baseline="0">
                    <a:latin typeface="Cambria Math" panose="02040503050406030204" pitchFamily="18" charset="0"/>
                  </a:rPr>
                  <a:t>Δ𝐸𝐶</a:t>
                </a:r>
                <a:r>
                  <a:rPr lang="en-US" baseline="0" dirty="0"/>
                  <a:t> = The change in EC (in this case increase) due to the addition of the salt to the water in the bucket</a:t>
                </a:r>
              </a:p>
              <a:p>
                <a:endParaRPr lang="en-US" baseline="0" dirty="0"/>
              </a:p>
              <a:p>
                <a:endParaRPr lang="en-US" baseline="0" dirty="0"/>
              </a:p>
            </p:txBody>
          </p:sp>
        </mc:Fallback>
      </mc:AlternateContent>
      <p:sp>
        <p:nvSpPr>
          <p:cNvPr id="4" name="Slide Number Placeholder 3"/>
          <p:cNvSpPr>
            <a:spLocks noGrp="1"/>
          </p:cNvSpPr>
          <p:nvPr>
            <p:ph type="sldNum" sz="quarter" idx="10"/>
          </p:nvPr>
        </p:nvSpPr>
        <p:spPr/>
        <p:txBody>
          <a:bodyPr/>
          <a:lstStyle/>
          <a:p>
            <a:fld id="{8C4BB8C4-886D-4874-A636-A3B2FD71CCD2}" type="slidenum">
              <a:rPr lang="en-US" smtClean="0"/>
              <a:t>7</a:t>
            </a:fld>
            <a:endParaRPr lang="en-US"/>
          </a:p>
        </p:txBody>
      </p:sp>
    </p:spTree>
    <p:extLst>
      <p:ext uri="{BB962C8B-B14F-4D97-AF65-F5344CB8AC3E}">
        <p14:creationId xmlns:p14="http://schemas.microsoft.com/office/powerpoint/2010/main" val="10747699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US" b="0" i="0" baseline="0" dirty="0">
                    <a:latin typeface="Cambria Math" panose="02040503050406030204" pitchFamily="18" charset="0"/>
                  </a:rPr>
                  <a:t>Summarizes the calculations necessary to estimate the volume of water in a bucket by adding a known volume of salt to the bucket, dissolving the salt, and measuring the change in electrical conductivity before and after the salt is added.</a:t>
                </a:r>
              </a:p>
              <a:p>
                <a:endParaRPr lang="en-US" b="0" i="1" baseline="0" dirty="0">
                  <a:latin typeface="Cambria Math" panose="02040503050406030204" pitchFamily="18" charset="0"/>
                </a:endParaRPr>
              </a:p>
              <a:p>
                <a14:m>
                  <m:oMath xmlns:m="http://schemas.openxmlformats.org/officeDocument/2006/math">
                    <m:r>
                      <a:rPr lang="en-US" b="0" i="1" baseline="0" smtClean="0">
                        <a:latin typeface="Cambria Math" panose="02040503050406030204" pitchFamily="18" charset="0"/>
                      </a:rPr>
                      <m:t>𝐸</m:t>
                    </m:r>
                    <m:sSub>
                      <m:sSubPr>
                        <m:ctrlPr>
                          <a:rPr lang="en-US" b="0" i="1" baseline="0" smtClean="0">
                            <a:latin typeface="Cambria Math" panose="02040503050406030204" pitchFamily="18" charset="0"/>
                          </a:rPr>
                        </m:ctrlPr>
                      </m:sSubPr>
                      <m:e>
                        <m:r>
                          <a:rPr lang="en-US" b="0" i="1" baseline="0" smtClean="0">
                            <a:latin typeface="Cambria Math" panose="02040503050406030204" pitchFamily="18" charset="0"/>
                          </a:rPr>
                          <m:t>𝐶</m:t>
                        </m:r>
                      </m:e>
                      <m:sub>
                        <m:r>
                          <a:rPr lang="en-US" b="0" i="1" baseline="0" smtClean="0">
                            <a:latin typeface="Cambria Math" panose="02040503050406030204" pitchFamily="18" charset="0"/>
                          </a:rPr>
                          <m:t>𝐵𝐵𝐺</m:t>
                        </m:r>
                      </m:sub>
                    </m:sSub>
                  </m:oMath>
                </a14:m>
                <a:r>
                  <a:rPr lang="en-US" baseline="0" dirty="0"/>
                  <a:t> = Background electrical conductivity of water in the bucket (BEFORE adding salt)</a:t>
                </a:r>
              </a:p>
              <a:p>
                <a:pPr marL="0" marR="0" lvl="0" indent="0" algn="l"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sSub>
                      <m:sSubPr>
                        <m:ctrlPr>
                          <a:rPr lang="en-US" b="0" i="1" baseline="0" smtClean="0">
                            <a:latin typeface="Cambria Math" panose="02040503050406030204" pitchFamily="18" charset="0"/>
                          </a:rPr>
                        </m:ctrlPr>
                      </m:sSubPr>
                      <m:e>
                        <m:r>
                          <a:rPr lang="en-US" b="0" i="1" baseline="0" smtClean="0">
                            <a:latin typeface="Cambria Math" panose="02040503050406030204" pitchFamily="18" charset="0"/>
                          </a:rPr>
                          <m:t>𝑚</m:t>
                        </m:r>
                      </m:e>
                      <m:sub>
                        <m:r>
                          <m:rPr>
                            <m:sty m:val="p"/>
                          </m:rPr>
                          <a:rPr lang="en-US" b="0" i="0" baseline="0" smtClean="0">
                            <a:latin typeface="Cambria Math" panose="02040503050406030204" pitchFamily="18" charset="0"/>
                          </a:rPr>
                          <m:t>NaCL</m:t>
                        </m:r>
                      </m:sub>
                    </m:sSub>
                  </m:oMath>
                </a14:m>
                <a:r>
                  <a:rPr lang="en-US" b="0" i="1" baseline="0" dirty="0">
                    <a:latin typeface="Cambria Math" panose="02040503050406030204" pitchFamily="18" charset="0"/>
                  </a:rPr>
                  <a:t> = </a:t>
                </a:r>
                <a:r>
                  <a:rPr lang="en-US" b="0" i="0" baseline="0" dirty="0">
                    <a:latin typeface="Cambria Math" panose="02040503050406030204" pitchFamily="18" charset="0"/>
                  </a:rPr>
                  <a:t>Mass of salt added to the bucket</a:t>
                </a:r>
                <a:endParaRPr lang="en-US" b="0" i="1" baseline="0" dirty="0">
                  <a:latin typeface="Cambria Math" panose="02040503050406030204" pitchFamily="18" charset="0"/>
                </a:endParaRPr>
              </a:p>
              <a:p>
                <a14:m>
                  <m:oMath xmlns:m="http://schemas.openxmlformats.org/officeDocument/2006/math">
                    <m:r>
                      <a:rPr lang="en-US" b="0" i="1" baseline="0" smtClean="0">
                        <a:latin typeface="Cambria Math" panose="02040503050406030204" pitchFamily="18" charset="0"/>
                      </a:rPr>
                      <m:t>𝐸</m:t>
                    </m:r>
                    <m:sSub>
                      <m:sSubPr>
                        <m:ctrlPr>
                          <a:rPr lang="en-US" b="0" i="1" baseline="0" smtClean="0">
                            <a:latin typeface="Cambria Math" panose="02040503050406030204" pitchFamily="18" charset="0"/>
                          </a:rPr>
                        </m:ctrlPr>
                      </m:sSubPr>
                      <m:e>
                        <m:r>
                          <a:rPr lang="en-US" b="0" i="1" baseline="0" smtClean="0">
                            <a:latin typeface="Cambria Math" panose="02040503050406030204" pitchFamily="18" charset="0"/>
                          </a:rPr>
                          <m:t>𝐶</m:t>
                        </m:r>
                      </m:e>
                      <m:sub>
                        <m:r>
                          <a:rPr lang="en-US" b="0" i="1" baseline="0" smtClean="0">
                            <a:latin typeface="Cambria Math" panose="02040503050406030204" pitchFamily="18" charset="0"/>
                          </a:rPr>
                          <m:t>𝐵𝑆</m:t>
                        </m:r>
                      </m:sub>
                    </m:sSub>
                  </m:oMath>
                </a14:m>
                <a:r>
                  <a:rPr lang="en-US" baseline="0" dirty="0"/>
                  <a:t> = Electrical conductivity of water in the bucket AFTER adding salt</a:t>
                </a:r>
              </a:p>
              <a:p>
                <a14:m>
                  <m:oMath xmlns:m="http://schemas.openxmlformats.org/officeDocument/2006/math">
                    <m:r>
                      <m:rPr>
                        <m:sty m:val="p"/>
                      </m:rPr>
                      <a:rPr lang="en-US" b="0" i="0" baseline="0" smtClean="0">
                        <a:latin typeface="Cambria Math" panose="02040503050406030204" pitchFamily="18" charset="0"/>
                      </a:rPr>
                      <m:t>Δ</m:t>
                    </m:r>
                    <m:r>
                      <a:rPr lang="en-US" b="0" i="1" baseline="0" smtClean="0">
                        <a:latin typeface="Cambria Math" panose="02040503050406030204" pitchFamily="18" charset="0"/>
                      </a:rPr>
                      <m:t>𝐸𝐶</m:t>
                    </m:r>
                  </m:oMath>
                </a14:m>
                <a:r>
                  <a:rPr lang="en-US" baseline="0" dirty="0"/>
                  <a:t> = The change in EC (in this case increase) due to the addition of the salt to the water in the bucket</a:t>
                </a:r>
              </a:p>
              <a:p>
                <a:endParaRPr lang="en-US" baseline="0" dirty="0"/>
              </a:p>
              <a:p>
                <a:endParaRPr lang="en-US" baseline="0" dirty="0"/>
              </a:p>
              <a:p>
                <a:endParaRPr lang="en-US" baseline="0" dirty="0"/>
              </a:p>
            </p:txBody>
          </p:sp>
        </mc:Choice>
        <mc:Fallback xmlns="">
          <p:sp>
            <p:nvSpPr>
              <p:cNvPr id="3" name="Notes Placeholder 2"/>
              <p:cNvSpPr>
                <a:spLocks noGrp="1"/>
              </p:cNvSpPr>
              <p:nvPr>
                <p:ph type="body" idx="1"/>
              </p:nvPr>
            </p:nvSpPr>
            <p:spPr/>
            <p:txBody>
              <a:bodyPr/>
              <a:lstStyle/>
              <a:p>
                <a:r>
                  <a:rPr lang="en-US" b="0" i="0" baseline="0" dirty="0">
                    <a:latin typeface="Cambria Math" panose="02040503050406030204" pitchFamily="18" charset="0"/>
                  </a:rPr>
                  <a:t>Summarizes the calculations necessary to estimate the volume of water in a bucket by adding a known volume of salt to the bucket, dissolving the salt, and measuring the change in electrical conductivity before and after the salt is added.</a:t>
                </a:r>
              </a:p>
              <a:p>
                <a:endParaRPr lang="en-US" b="0" i="1" baseline="0" dirty="0">
                  <a:latin typeface="Cambria Math" panose="02040503050406030204" pitchFamily="18" charset="0"/>
                </a:endParaRPr>
              </a:p>
              <a:p>
                <a:r>
                  <a:rPr lang="en-US" b="0" i="0" baseline="0">
                    <a:latin typeface="Cambria Math" panose="02040503050406030204" pitchFamily="18" charset="0"/>
                  </a:rPr>
                  <a:t>𝐸𝐶_𝐵𝐵𝐺</a:t>
                </a:r>
                <a:r>
                  <a:rPr lang="en-US" baseline="0" dirty="0"/>
                  <a:t> = Background electrical conductivity of water in the bucket (BEFORE adding salt)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baseline="0">
                    <a:latin typeface="Cambria Math" panose="02040503050406030204" pitchFamily="18" charset="0"/>
                  </a:rPr>
                  <a:t>𝑚_NaCL</a:t>
                </a:r>
                <a:r>
                  <a:rPr lang="en-US" b="0" i="1" baseline="0" dirty="0">
                    <a:latin typeface="Cambria Math" panose="02040503050406030204" pitchFamily="18" charset="0"/>
                  </a:rPr>
                  <a:t> = </a:t>
                </a:r>
                <a:r>
                  <a:rPr lang="en-US" b="0" i="0" baseline="0" dirty="0">
                    <a:latin typeface="Cambria Math" panose="02040503050406030204" pitchFamily="18" charset="0"/>
                  </a:rPr>
                  <a:t>Mass of salt added to the bucket</a:t>
                </a:r>
                <a:endParaRPr lang="en-US" b="0" i="1" baseline="0" dirty="0">
                  <a:latin typeface="Cambria Math" panose="02040503050406030204" pitchFamily="18" charset="0"/>
                </a:endParaRPr>
              </a:p>
              <a:p>
                <a:r>
                  <a:rPr lang="en-US" b="0" i="0" baseline="0">
                    <a:latin typeface="Cambria Math" panose="02040503050406030204" pitchFamily="18" charset="0"/>
                  </a:rPr>
                  <a:t>𝐸𝐶_𝐵𝑆</a:t>
                </a:r>
                <a:r>
                  <a:rPr lang="en-US" baseline="0" dirty="0"/>
                  <a:t> = Electrical conductivity of water in the bucket AFTER adding salt</a:t>
                </a:r>
              </a:p>
              <a:p>
                <a:r>
                  <a:rPr lang="en-US" b="0" i="0" baseline="0">
                    <a:latin typeface="Cambria Math" panose="02040503050406030204" pitchFamily="18" charset="0"/>
                  </a:rPr>
                  <a:t>Δ𝐸𝐶</a:t>
                </a:r>
                <a:r>
                  <a:rPr lang="en-US" baseline="0" dirty="0"/>
                  <a:t> = The change in EC (in this case increase) due to the addition of the salt to the water in the bucket</a:t>
                </a:r>
              </a:p>
              <a:p>
                <a:endParaRPr lang="en-US" baseline="0" dirty="0"/>
              </a:p>
              <a:p>
                <a:endParaRPr lang="en-US" baseline="0" dirty="0"/>
              </a:p>
              <a:p>
                <a:endParaRPr lang="en-US" baseline="0" dirty="0"/>
              </a:p>
            </p:txBody>
          </p:sp>
        </mc:Fallback>
      </mc:AlternateContent>
      <p:sp>
        <p:nvSpPr>
          <p:cNvPr id="4" name="Slide Number Placeholder 3"/>
          <p:cNvSpPr>
            <a:spLocks noGrp="1"/>
          </p:cNvSpPr>
          <p:nvPr>
            <p:ph type="sldNum" sz="quarter" idx="10"/>
          </p:nvPr>
        </p:nvSpPr>
        <p:spPr/>
        <p:txBody>
          <a:bodyPr/>
          <a:lstStyle/>
          <a:p>
            <a:fld id="{8C4BB8C4-886D-4874-A636-A3B2FD71CCD2}" type="slidenum">
              <a:rPr lang="en-US" smtClean="0"/>
              <a:t>8</a:t>
            </a:fld>
            <a:endParaRPr lang="en-US"/>
          </a:p>
        </p:txBody>
      </p:sp>
    </p:spTree>
    <p:extLst>
      <p:ext uri="{BB962C8B-B14F-4D97-AF65-F5344CB8AC3E}">
        <p14:creationId xmlns:p14="http://schemas.microsoft.com/office/powerpoint/2010/main" val="22723334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US" b="0" i="0" baseline="0" dirty="0">
                    <a:latin typeface="Cambria Math" panose="02040503050406030204" pitchFamily="18" charset="0"/>
                  </a:rPr>
                  <a:t>Summarizes the calculations necessary to estimate the volume of water in a bucket by adding a known volume of salt to the bucket, dissolving the salt, and measuring the change in electrical conductivity before and after the salt is added.</a:t>
                </a:r>
              </a:p>
              <a:p>
                <a:endParaRPr lang="en-US" b="0" i="1" baseline="0" dirty="0">
                  <a:latin typeface="Cambria Math" panose="02040503050406030204" pitchFamily="18" charset="0"/>
                </a:endParaRPr>
              </a:p>
              <a:p>
                <a14:m>
                  <m:oMath xmlns:m="http://schemas.openxmlformats.org/officeDocument/2006/math">
                    <m:r>
                      <a:rPr lang="en-US" b="0" i="1" baseline="0" smtClean="0">
                        <a:latin typeface="Cambria Math" panose="02040503050406030204" pitchFamily="18" charset="0"/>
                      </a:rPr>
                      <m:t>𝐸</m:t>
                    </m:r>
                    <m:sSub>
                      <m:sSubPr>
                        <m:ctrlPr>
                          <a:rPr lang="en-US" b="0" i="1" baseline="0" smtClean="0">
                            <a:latin typeface="Cambria Math" panose="02040503050406030204" pitchFamily="18" charset="0"/>
                          </a:rPr>
                        </m:ctrlPr>
                      </m:sSubPr>
                      <m:e>
                        <m:r>
                          <a:rPr lang="en-US" b="0" i="1" baseline="0" smtClean="0">
                            <a:latin typeface="Cambria Math" panose="02040503050406030204" pitchFamily="18" charset="0"/>
                          </a:rPr>
                          <m:t>𝐶</m:t>
                        </m:r>
                      </m:e>
                      <m:sub>
                        <m:r>
                          <a:rPr lang="en-US" b="0" i="1" baseline="0" smtClean="0">
                            <a:latin typeface="Cambria Math" panose="02040503050406030204" pitchFamily="18" charset="0"/>
                          </a:rPr>
                          <m:t>𝐵𝐵𝐺</m:t>
                        </m:r>
                      </m:sub>
                    </m:sSub>
                  </m:oMath>
                </a14:m>
                <a:r>
                  <a:rPr lang="en-US" baseline="0" dirty="0"/>
                  <a:t> = Background electrical conductivity of water in the bucket (BEFORE adding salt)</a:t>
                </a:r>
              </a:p>
              <a:p>
                <a:pPr marL="0" marR="0" lvl="0" indent="0" algn="l"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sSub>
                      <m:sSubPr>
                        <m:ctrlPr>
                          <a:rPr lang="en-US" b="0" i="1" baseline="0" smtClean="0">
                            <a:latin typeface="Cambria Math" panose="02040503050406030204" pitchFamily="18" charset="0"/>
                          </a:rPr>
                        </m:ctrlPr>
                      </m:sSubPr>
                      <m:e>
                        <m:r>
                          <a:rPr lang="en-US" b="0" i="1" baseline="0" smtClean="0">
                            <a:latin typeface="Cambria Math" panose="02040503050406030204" pitchFamily="18" charset="0"/>
                          </a:rPr>
                          <m:t>𝑚</m:t>
                        </m:r>
                      </m:e>
                      <m:sub>
                        <m:r>
                          <m:rPr>
                            <m:sty m:val="p"/>
                          </m:rPr>
                          <a:rPr lang="en-US" b="0" i="0" baseline="0" smtClean="0">
                            <a:latin typeface="Cambria Math" panose="02040503050406030204" pitchFamily="18" charset="0"/>
                          </a:rPr>
                          <m:t>NaCL</m:t>
                        </m:r>
                      </m:sub>
                    </m:sSub>
                  </m:oMath>
                </a14:m>
                <a:r>
                  <a:rPr lang="en-US" b="0" i="1" baseline="0" dirty="0">
                    <a:latin typeface="Cambria Math" panose="02040503050406030204" pitchFamily="18" charset="0"/>
                  </a:rPr>
                  <a:t> = </a:t>
                </a:r>
                <a:r>
                  <a:rPr lang="en-US" b="0" i="0" baseline="0" dirty="0">
                    <a:latin typeface="Cambria Math" panose="02040503050406030204" pitchFamily="18" charset="0"/>
                  </a:rPr>
                  <a:t>Mass of salt added to the bucket</a:t>
                </a:r>
                <a:endParaRPr lang="en-US" b="0" i="1" baseline="0" dirty="0">
                  <a:latin typeface="Cambria Math" panose="02040503050406030204" pitchFamily="18" charset="0"/>
                </a:endParaRPr>
              </a:p>
              <a:p>
                <a14:m>
                  <m:oMath xmlns:m="http://schemas.openxmlformats.org/officeDocument/2006/math">
                    <m:r>
                      <a:rPr lang="en-US" b="0" i="1" baseline="0" smtClean="0">
                        <a:latin typeface="Cambria Math" panose="02040503050406030204" pitchFamily="18" charset="0"/>
                      </a:rPr>
                      <m:t>𝐸</m:t>
                    </m:r>
                    <m:sSub>
                      <m:sSubPr>
                        <m:ctrlPr>
                          <a:rPr lang="en-US" b="0" i="1" baseline="0" smtClean="0">
                            <a:latin typeface="Cambria Math" panose="02040503050406030204" pitchFamily="18" charset="0"/>
                          </a:rPr>
                        </m:ctrlPr>
                      </m:sSubPr>
                      <m:e>
                        <m:r>
                          <a:rPr lang="en-US" b="0" i="1" baseline="0" smtClean="0">
                            <a:latin typeface="Cambria Math" panose="02040503050406030204" pitchFamily="18" charset="0"/>
                          </a:rPr>
                          <m:t>𝐶</m:t>
                        </m:r>
                      </m:e>
                      <m:sub>
                        <m:r>
                          <a:rPr lang="en-US" b="0" i="1" baseline="0" smtClean="0">
                            <a:latin typeface="Cambria Math" panose="02040503050406030204" pitchFamily="18" charset="0"/>
                          </a:rPr>
                          <m:t>𝐵𝑆</m:t>
                        </m:r>
                      </m:sub>
                    </m:sSub>
                  </m:oMath>
                </a14:m>
                <a:r>
                  <a:rPr lang="en-US" baseline="0" dirty="0"/>
                  <a:t> = Electrical conductivity of water in the bucket AFTER adding salt</a:t>
                </a:r>
              </a:p>
              <a:p>
                <a14:m>
                  <m:oMath xmlns:m="http://schemas.openxmlformats.org/officeDocument/2006/math">
                    <m:r>
                      <m:rPr>
                        <m:sty m:val="p"/>
                      </m:rPr>
                      <a:rPr lang="en-US" b="0" i="0" baseline="0" smtClean="0">
                        <a:latin typeface="Cambria Math" panose="02040503050406030204" pitchFamily="18" charset="0"/>
                      </a:rPr>
                      <m:t>Δ</m:t>
                    </m:r>
                    <m:r>
                      <a:rPr lang="en-US" b="0" i="1" baseline="0" smtClean="0">
                        <a:latin typeface="Cambria Math" panose="02040503050406030204" pitchFamily="18" charset="0"/>
                      </a:rPr>
                      <m:t>𝐸𝐶</m:t>
                    </m:r>
                  </m:oMath>
                </a14:m>
                <a:r>
                  <a:rPr lang="en-US" baseline="0" dirty="0"/>
                  <a:t> = The change in EC (in this case increase) due to the addition of the salt to the water in the bucket</a:t>
                </a:r>
              </a:p>
              <a:p>
                <a:endParaRPr lang="en-US" baseline="0" dirty="0"/>
              </a:p>
              <a:p>
                <a:endParaRPr lang="en-US" baseline="0" dirty="0"/>
              </a:p>
              <a:p>
                <a:endParaRPr lang="en-US" baseline="0" dirty="0"/>
              </a:p>
            </p:txBody>
          </p:sp>
        </mc:Choice>
        <mc:Fallback xmlns="">
          <p:sp>
            <p:nvSpPr>
              <p:cNvPr id="3" name="Notes Placeholder 2"/>
              <p:cNvSpPr>
                <a:spLocks noGrp="1"/>
              </p:cNvSpPr>
              <p:nvPr>
                <p:ph type="body" idx="1"/>
              </p:nvPr>
            </p:nvSpPr>
            <p:spPr/>
            <p:txBody>
              <a:bodyPr/>
              <a:lstStyle/>
              <a:p>
                <a:r>
                  <a:rPr lang="en-US" b="0" i="0" baseline="0" dirty="0">
                    <a:latin typeface="Cambria Math" panose="02040503050406030204" pitchFamily="18" charset="0"/>
                  </a:rPr>
                  <a:t>Summarizes the calculations necessary to estimate the volume of water in a bucket by adding a known volume of salt to the bucket, dissolving the salt, and measuring the change in electrical conductivity before and after the salt is added.</a:t>
                </a:r>
              </a:p>
              <a:p>
                <a:endParaRPr lang="en-US" b="0" i="1" baseline="0" dirty="0">
                  <a:latin typeface="Cambria Math" panose="02040503050406030204" pitchFamily="18" charset="0"/>
                </a:endParaRPr>
              </a:p>
              <a:p>
                <a:r>
                  <a:rPr lang="en-US" b="0" i="0" baseline="0">
                    <a:latin typeface="Cambria Math" panose="02040503050406030204" pitchFamily="18" charset="0"/>
                  </a:rPr>
                  <a:t>𝐸𝐶_𝐵𝐵𝐺</a:t>
                </a:r>
                <a:r>
                  <a:rPr lang="en-US" baseline="0" dirty="0"/>
                  <a:t> = Background electrical conductivity of water in the bucket (BEFORE adding salt)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baseline="0">
                    <a:latin typeface="Cambria Math" panose="02040503050406030204" pitchFamily="18" charset="0"/>
                  </a:rPr>
                  <a:t>𝑚_NaCL</a:t>
                </a:r>
                <a:r>
                  <a:rPr lang="en-US" b="0" i="1" baseline="0" dirty="0">
                    <a:latin typeface="Cambria Math" panose="02040503050406030204" pitchFamily="18" charset="0"/>
                  </a:rPr>
                  <a:t> = </a:t>
                </a:r>
                <a:r>
                  <a:rPr lang="en-US" b="0" i="0" baseline="0" dirty="0">
                    <a:latin typeface="Cambria Math" panose="02040503050406030204" pitchFamily="18" charset="0"/>
                  </a:rPr>
                  <a:t>Mass of salt added to the bucket</a:t>
                </a:r>
                <a:endParaRPr lang="en-US" b="0" i="1" baseline="0" dirty="0">
                  <a:latin typeface="Cambria Math" panose="02040503050406030204" pitchFamily="18" charset="0"/>
                </a:endParaRPr>
              </a:p>
              <a:p>
                <a:r>
                  <a:rPr lang="en-US" b="0" i="0" baseline="0">
                    <a:latin typeface="Cambria Math" panose="02040503050406030204" pitchFamily="18" charset="0"/>
                  </a:rPr>
                  <a:t>𝐸𝐶_𝐵𝑆</a:t>
                </a:r>
                <a:r>
                  <a:rPr lang="en-US" baseline="0" dirty="0"/>
                  <a:t> = Electrical conductivity of water in the bucket AFTER adding salt</a:t>
                </a:r>
              </a:p>
              <a:p>
                <a:r>
                  <a:rPr lang="en-US" b="0" i="0" baseline="0">
                    <a:latin typeface="Cambria Math" panose="02040503050406030204" pitchFamily="18" charset="0"/>
                  </a:rPr>
                  <a:t>Δ𝐸𝐶</a:t>
                </a:r>
                <a:r>
                  <a:rPr lang="en-US" baseline="0" dirty="0"/>
                  <a:t> = The change in EC (in this case increase) due to the addition of the salt to the water in the bucket</a:t>
                </a:r>
              </a:p>
              <a:p>
                <a:endParaRPr lang="en-US" baseline="0" dirty="0"/>
              </a:p>
              <a:p>
                <a:endParaRPr lang="en-US" baseline="0" dirty="0"/>
              </a:p>
              <a:p>
                <a:endParaRPr lang="en-US" baseline="0" dirty="0"/>
              </a:p>
            </p:txBody>
          </p:sp>
        </mc:Fallback>
      </mc:AlternateContent>
      <p:sp>
        <p:nvSpPr>
          <p:cNvPr id="4" name="Slide Number Placeholder 3"/>
          <p:cNvSpPr>
            <a:spLocks noGrp="1"/>
          </p:cNvSpPr>
          <p:nvPr>
            <p:ph type="sldNum" sz="quarter" idx="10"/>
          </p:nvPr>
        </p:nvSpPr>
        <p:spPr/>
        <p:txBody>
          <a:bodyPr/>
          <a:lstStyle/>
          <a:p>
            <a:fld id="{8C4BB8C4-886D-4874-A636-A3B2FD71CCD2}" type="slidenum">
              <a:rPr lang="en-US" smtClean="0"/>
              <a:t>9</a:t>
            </a:fld>
            <a:endParaRPr lang="en-US"/>
          </a:p>
        </p:txBody>
      </p:sp>
    </p:spTree>
    <p:extLst>
      <p:ext uri="{BB962C8B-B14F-4D97-AF65-F5344CB8AC3E}">
        <p14:creationId xmlns:p14="http://schemas.microsoft.com/office/powerpoint/2010/main" val="20870321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6" indent="0" algn="ctr">
              <a:buNone/>
              <a:defRPr sz="2000"/>
            </a:lvl2pPr>
            <a:lvl3pPr marL="914411" indent="0" algn="ctr">
              <a:buNone/>
              <a:defRPr sz="1801"/>
            </a:lvl3pPr>
            <a:lvl4pPr marL="1371617" indent="0" algn="ctr">
              <a:buNone/>
              <a:defRPr sz="1600"/>
            </a:lvl4pPr>
            <a:lvl5pPr marL="1828823" indent="0" algn="ctr">
              <a:buNone/>
              <a:defRPr sz="1600"/>
            </a:lvl5pPr>
            <a:lvl6pPr marL="2286029" indent="0" algn="ctr">
              <a:buNone/>
              <a:defRPr sz="1600"/>
            </a:lvl6pPr>
            <a:lvl7pPr marL="2743234" indent="0" algn="ctr">
              <a:buNone/>
              <a:defRPr sz="1600"/>
            </a:lvl7pPr>
            <a:lvl8pPr marL="3200440" indent="0" algn="ctr">
              <a:buNone/>
              <a:defRPr sz="1600"/>
            </a:lvl8pPr>
            <a:lvl9pPr marL="3657646"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C42F722-4347-45CD-AAFC-AFAE83F72BFA}" type="datetimeFigureOut">
              <a:rPr lang="en-US" smtClean="0"/>
              <a:t>8/9/2020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3AF72F-4F82-4F5F-972B-355EA8A0A4F4}" type="slidenum">
              <a:rPr lang="en-US" smtClean="0"/>
              <a:t>‹#›</a:t>
            </a:fld>
            <a:endParaRPr lang="en-US"/>
          </a:p>
        </p:txBody>
      </p:sp>
    </p:spTree>
    <p:extLst>
      <p:ext uri="{BB962C8B-B14F-4D97-AF65-F5344CB8AC3E}">
        <p14:creationId xmlns:p14="http://schemas.microsoft.com/office/powerpoint/2010/main" val="4091564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C42F722-4347-45CD-AAFC-AFAE83F72BFA}" type="datetimeFigureOut">
              <a:rPr lang="en-US" smtClean="0"/>
              <a:t>8/9/2020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3AF72F-4F82-4F5F-972B-355EA8A0A4F4}" type="slidenum">
              <a:rPr lang="en-US" smtClean="0"/>
              <a:t>‹#›</a:t>
            </a:fld>
            <a:endParaRPr lang="en-US"/>
          </a:p>
        </p:txBody>
      </p:sp>
    </p:spTree>
    <p:extLst>
      <p:ext uri="{BB962C8B-B14F-4D97-AF65-F5344CB8AC3E}">
        <p14:creationId xmlns:p14="http://schemas.microsoft.com/office/powerpoint/2010/main" val="29036211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899"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199"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C42F722-4347-45CD-AAFC-AFAE83F72BFA}" type="datetimeFigureOut">
              <a:rPr lang="en-US" smtClean="0"/>
              <a:t>8/9/2020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3AF72F-4F82-4F5F-972B-355EA8A0A4F4}" type="slidenum">
              <a:rPr lang="en-US" smtClean="0"/>
              <a:t>‹#›</a:t>
            </a:fld>
            <a:endParaRPr lang="en-US"/>
          </a:p>
        </p:txBody>
      </p:sp>
    </p:spTree>
    <p:extLst>
      <p:ext uri="{BB962C8B-B14F-4D97-AF65-F5344CB8AC3E}">
        <p14:creationId xmlns:p14="http://schemas.microsoft.com/office/powerpoint/2010/main" val="618962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C42F722-4347-45CD-AAFC-AFAE83F72BFA}" type="datetimeFigureOut">
              <a:rPr lang="en-US" smtClean="0"/>
              <a:t>8/9/2020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3AF72F-4F82-4F5F-972B-355EA8A0A4F4}" type="slidenum">
              <a:rPr lang="en-US" smtClean="0"/>
              <a:t>‹#›</a:t>
            </a:fld>
            <a:endParaRPr lang="en-US"/>
          </a:p>
        </p:txBody>
      </p:sp>
    </p:spTree>
    <p:extLst>
      <p:ext uri="{BB962C8B-B14F-4D97-AF65-F5344CB8AC3E}">
        <p14:creationId xmlns:p14="http://schemas.microsoft.com/office/powerpoint/2010/main" val="12219912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2"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2" y="4589464"/>
            <a:ext cx="10515600" cy="1500187"/>
          </a:xfrm>
        </p:spPr>
        <p:txBody>
          <a:bodyPr/>
          <a:lstStyle>
            <a:lvl1pPr marL="0" indent="0">
              <a:buNone/>
              <a:defRPr sz="2400">
                <a:solidFill>
                  <a:schemeClr val="tx1">
                    <a:tint val="75000"/>
                  </a:schemeClr>
                </a:solidFill>
              </a:defRPr>
            </a:lvl1pPr>
            <a:lvl2pPr marL="457206" indent="0">
              <a:buNone/>
              <a:defRPr sz="2000">
                <a:solidFill>
                  <a:schemeClr val="tx1">
                    <a:tint val="75000"/>
                  </a:schemeClr>
                </a:solidFill>
              </a:defRPr>
            </a:lvl2pPr>
            <a:lvl3pPr marL="914411" indent="0">
              <a:buNone/>
              <a:defRPr sz="1801">
                <a:solidFill>
                  <a:schemeClr val="tx1">
                    <a:tint val="75000"/>
                  </a:schemeClr>
                </a:solidFill>
              </a:defRPr>
            </a:lvl3pPr>
            <a:lvl4pPr marL="1371617" indent="0">
              <a:buNone/>
              <a:defRPr sz="1600">
                <a:solidFill>
                  <a:schemeClr val="tx1">
                    <a:tint val="75000"/>
                  </a:schemeClr>
                </a:solidFill>
              </a:defRPr>
            </a:lvl4pPr>
            <a:lvl5pPr marL="1828823" indent="0">
              <a:buNone/>
              <a:defRPr sz="1600">
                <a:solidFill>
                  <a:schemeClr val="tx1">
                    <a:tint val="75000"/>
                  </a:schemeClr>
                </a:solidFill>
              </a:defRPr>
            </a:lvl5pPr>
            <a:lvl6pPr marL="2286029" indent="0">
              <a:buNone/>
              <a:defRPr sz="1600">
                <a:solidFill>
                  <a:schemeClr val="tx1">
                    <a:tint val="75000"/>
                  </a:schemeClr>
                </a:solidFill>
              </a:defRPr>
            </a:lvl6pPr>
            <a:lvl7pPr marL="2743234" indent="0">
              <a:buNone/>
              <a:defRPr sz="1600">
                <a:solidFill>
                  <a:schemeClr val="tx1">
                    <a:tint val="75000"/>
                  </a:schemeClr>
                </a:solidFill>
              </a:defRPr>
            </a:lvl7pPr>
            <a:lvl8pPr marL="3200440" indent="0">
              <a:buNone/>
              <a:defRPr sz="1600">
                <a:solidFill>
                  <a:schemeClr val="tx1">
                    <a:tint val="75000"/>
                  </a:schemeClr>
                </a:solidFill>
              </a:defRPr>
            </a:lvl8pPr>
            <a:lvl9pPr marL="3657646"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C42F722-4347-45CD-AAFC-AFAE83F72BFA}" type="datetimeFigureOut">
              <a:rPr lang="en-US" smtClean="0"/>
              <a:t>8/9/2020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3AF72F-4F82-4F5F-972B-355EA8A0A4F4}" type="slidenum">
              <a:rPr lang="en-US" smtClean="0"/>
              <a:t>‹#›</a:t>
            </a:fld>
            <a:endParaRPr lang="en-US"/>
          </a:p>
        </p:txBody>
      </p:sp>
    </p:spTree>
    <p:extLst>
      <p:ext uri="{BB962C8B-B14F-4D97-AF65-F5344CB8AC3E}">
        <p14:creationId xmlns:p14="http://schemas.microsoft.com/office/powerpoint/2010/main" val="20139625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1"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1"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C42F722-4347-45CD-AAFC-AFAE83F72BFA}" type="datetimeFigureOut">
              <a:rPr lang="en-US" smtClean="0"/>
              <a:t>8/9/2020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03AF72F-4F82-4F5F-972B-355EA8A0A4F4}" type="slidenum">
              <a:rPr lang="en-US" smtClean="0"/>
              <a:t>‹#›</a:t>
            </a:fld>
            <a:endParaRPr lang="en-US"/>
          </a:p>
        </p:txBody>
      </p:sp>
    </p:spTree>
    <p:extLst>
      <p:ext uri="{BB962C8B-B14F-4D97-AF65-F5344CB8AC3E}">
        <p14:creationId xmlns:p14="http://schemas.microsoft.com/office/powerpoint/2010/main" val="27586927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9"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6" indent="0">
              <a:buNone/>
              <a:defRPr sz="2000" b="1"/>
            </a:lvl2pPr>
            <a:lvl3pPr marL="914411" indent="0">
              <a:buNone/>
              <a:defRPr sz="1801" b="1"/>
            </a:lvl3pPr>
            <a:lvl4pPr marL="1371617" indent="0">
              <a:buNone/>
              <a:defRPr sz="1600" b="1"/>
            </a:lvl4pPr>
            <a:lvl5pPr marL="1828823" indent="0">
              <a:buNone/>
              <a:defRPr sz="1600" b="1"/>
            </a:lvl5pPr>
            <a:lvl6pPr marL="2286029" indent="0">
              <a:buNone/>
              <a:defRPr sz="1600" b="1"/>
            </a:lvl6pPr>
            <a:lvl7pPr marL="2743234" indent="0">
              <a:buNone/>
              <a:defRPr sz="1600" b="1"/>
            </a:lvl7pPr>
            <a:lvl8pPr marL="3200440" indent="0">
              <a:buNone/>
              <a:defRPr sz="1600" b="1"/>
            </a:lvl8pPr>
            <a:lvl9pPr marL="3657646"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6"/>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2" y="1681163"/>
            <a:ext cx="5183188" cy="823912"/>
          </a:xfrm>
        </p:spPr>
        <p:txBody>
          <a:bodyPr anchor="b"/>
          <a:lstStyle>
            <a:lvl1pPr marL="0" indent="0">
              <a:buNone/>
              <a:defRPr sz="2400" b="1"/>
            </a:lvl1pPr>
            <a:lvl2pPr marL="457206" indent="0">
              <a:buNone/>
              <a:defRPr sz="2000" b="1"/>
            </a:lvl2pPr>
            <a:lvl3pPr marL="914411" indent="0">
              <a:buNone/>
              <a:defRPr sz="1801" b="1"/>
            </a:lvl3pPr>
            <a:lvl4pPr marL="1371617" indent="0">
              <a:buNone/>
              <a:defRPr sz="1600" b="1"/>
            </a:lvl4pPr>
            <a:lvl5pPr marL="1828823" indent="0">
              <a:buNone/>
              <a:defRPr sz="1600" b="1"/>
            </a:lvl5pPr>
            <a:lvl6pPr marL="2286029" indent="0">
              <a:buNone/>
              <a:defRPr sz="1600" b="1"/>
            </a:lvl6pPr>
            <a:lvl7pPr marL="2743234" indent="0">
              <a:buNone/>
              <a:defRPr sz="1600" b="1"/>
            </a:lvl7pPr>
            <a:lvl8pPr marL="3200440" indent="0">
              <a:buNone/>
              <a:defRPr sz="1600" b="1"/>
            </a:lvl8pPr>
            <a:lvl9pPr marL="3657646"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2" y="2505076"/>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C42F722-4347-45CD-AAFC-AFAE83F72BFA}" type="datetimeFigureOut">
              <a:rPr lang="en-US" smtClean="0"/>
              <a:t>8/9/2020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03AF72F-4F82-4F5F-972B-355EA8A0A4F4}" type="slidenum">
              <a:rPr lang="en-US" smtClean="0"/>
              <a:t>‹#›</a:t>
            </a:fld>
            <a:endParaRPr lang="en-US"/>
          </a:p>
        </p:txBody>
      </p:sp>
    </p:spTree>
    <p:extLst>
      <p:ext uri="{BB962C8B-B14F-4D97-AF65-F5344CB8AC3E}">
        <p14:creationId xmlns:p14="http://schemas.microsoft.com/office/powerpoint/2010/main" val="35250634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C42F722-4347-45CD-AAFC-AFAE83F72BFA}" type="datetimeFigureOut">
              <a:rPr lang="en-US" smtClean="0"/>
              <a:t>8/9/2020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03AF72F-4F82-4F5F-972B-355EA8A0A4F4}" type="slidenum">
              <a:rPr lang="en-US" smtClean="0"/>
              <a:t>‹#›</a:t>
            </a:fld>
            <a:endParaRPr lang="en-US"/>
          </a:p>
        </p:txBody>
      </p:sp>
    </p:spTree>
    <p:extLst>
      <p:ext uri="{BB962C8B-B14F-4D97-AF65-F5344CB8AC3E}">
        <p14:creationId xmlns:p14="http://schemas.microsoft.com/office/powerpoint/2010/main" val="5166752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C42F722-4347-45CD-AAFC-AFAE83F72BFA}" type="datetimeFigureOut">
              <a:rPr lang="en-US" smtClean="0"/>
              <a:t>8/9/2020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03AF72F-4F82-4F5F-972B-355EA8A0A4F4}" type="slidenum">
              <a:rPr lang="en-US" smtClean="0"/>
              <a:t>‹#›</a:t>
            </a:fld>
            <a:endParaRPr lang="en-US"/>
          </a:p>
        </p:txBody>
      </p:sp>
    </p:spTree>
    <p:extLst>
      <p:ext uri="{BB962C8B-B14F-4D97-AF65-F5344CB8AC3E}">
        <p14:creationId xmlns:p14="http://schemas.microsoft.com/office/powerpoint/2010/main" val="4982293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90" y="457200"/>
            <a:ext cx="3932236"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1"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90" y="2057400"/>
            <a:ext cx="3932236" cy="3811588"/>
          </a:xfrm>
        </p:spPr>
        <p:txBody>
          <a:bodyPr/>
          <a:lstStyle>
            <a:lvl1pPr marL="0" indent="0">
              <a:buNone/>
              <a:defRPr sz="1600"/>
            </a:lvl1pPr>
            <a:lvl2pPr marL="457206" indent="0">
              <a:buNone/>
              <a:defRPr sz="1401"/>
            </a:lvl2pPr>
            <a:lvl3pPr marL="914411" indent="0">
              <a:buNone/>
              <a:defRPr sz="1200"/>
            </a:lvl3pPr>
            <a:lvl4pPr marL="1371617" indent="0">
              <a:buNone/>
              <a:defRPr sz="1001"/>
            </a:lvl4pPr>
            <a:lvl5pPr marL="1828823" indent="0">
              <a:buNone/>
              <a:defRPr sz="1001"/>
            </a:lvl5pPr>
            <a:lvl6pPr marL="2286029" indent="0">
              <a:buNone/>
              <a:defRPr sz="1001"/>
            </a:lvl6pPr>
            <a:lvl7pPr marL="2743234" indent="0">
              <a:buNone/>
              <a:defRPr sz="1001"/>
            </a:lvl7pPr>
            <a:lvl8pPr marL="3200440" indent="0">
              <a:buNone/>
              <a:defRPr sz="1001"/>
            </a:lvl8pPr>
            <a:lvl9pPr marL="3657646" indent="0">
              <a:buNone/>
              <a:defRPr sz="1001"/>
            </a:lvl9pPr>
          </a:lstStyle>
          <a:p>
            <a:pPr lvl="0"/>
            <a:r>
              <a:rPr lang="en-US"/>
              <a:t>Click to edit Master text styles</a:t>
            </a:r>
          </a:p>
        </p:txBody>
      </p:sp>
      <p:sp>
        <p:nvSpPr>
          <p:cNvPr id="5" name="Date Placeholder 4"/>
          <p:cNvSpPr>
            <a:spLocks noGrp="1"/>
          </p:cNvSpPr>
          <p:nvPr>
            <p:ph type="dt" sz="half" idx="10"/>
          </p:nvPr>
        </p:nvSpPr>
        <p:spPr/>
        <p:txBody>
          <a:bodyPr/>
          <a:lstStyle/>
          <a:p>
            <a:fld id="{EC42F722-4347-45CD-AAFC-AFAE83F72BFA}" type="datetimeFigureOut">
              <a:rPr lang="en-US" smtClean="0"/>
              <a:t>8/9/2020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03AF72F-4F82-4F5F-972B-355EA8A0A4F4}" type="slidenum">
              <a:rPr lang="en-US" smtClean="0"/>
              <a:t>‹#›</a:t>
            </a:fld>
            <a:endParaRPr lang="en-US"/>
          </a:p>
        </p:txBody>
      </p:sp>
    </p:spTree>
    <p:extLst>
      <p:ext uri="{BB962C8B-B14F-4D97-AF65-F5344CB8AC3E}">
        <p14:creationId xmlns:p14="http://schemas.microsoft.com/office/powerpoint/2010/main" val="19341684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90" y="457200"/>
            <a:ext cx="3932236"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1" cy="4873625"/>
          </a:xfrm>
        </p:spPr>
        <p:txBody>
          <a:bodyPr/>
          <a:lstStyle>
            <a:lvl1pPr marL="0" indent="0">
              <a:buNone/>
              <a:defRPr sz="3200"/>
            </a:lvl1pPr>
            <a:lvl2pPr marL="457206" indent="0">
              <a:buNone/>
              <a:defRPr sz="2800"/>
            </a:lvl2pPr>
            <a:lvl3pPr marL="914411" indent="0">
              <a:buNone/>
              <a:defRPr sz="2400"/>
            </a:lvl3pPr>
            <a:lvl4pPr marL="1371617" indent="0">
              <a:buNone/>
              <a:defRPr sz="2000"/>
            </a:lvl4pPr>
            <a:lvl5pPr marL="1828823" indent="0">
              <a:buNone/>
              <a:defRPr sz="2000"/>
            </a:lvl5pPr>
            <a:lvl6pPr marL="2286029" indent="0">
              <a:buNone/>
              <a:defRPr sz="2000"/>
            </a:lvl6pPr>
            <a:lvl7pPr marL="2743234" indent="0">
              <a:buNone/>
              <a:defRPr sz="2000"/>
            </a:lvl7pPr>
            <a:lvl8pPr marL="3200440" indent="0">
              <a:buNone/>
              <a:defRPr sz="2000"/>
            </a:lvl8pPr>
            <a:lvl9pPr marL="3657646" indent="0">
              <a:buNone/>
              <a:defRPr sz="2000"/>
            </a:lvl9pPr>
          </a:lstStyle>
          <a:p>
            <a:endParaRPr lang="en-US"/>
          </a:p>
        </p:txBody>
      </p:sp>
      <p:sp>
        <p:nvSpPr>
          <p:cNvPr id="4" name="Text Placeholder 3"/>
          <p:cNvSpPr>
            <a:spLocks noGrp="1"/>
          </p:cNvSpPr>
          <p:nvPr>
            <p:ph type="body" sz="half" idx="2"/>
          </p:nvPr>
        </p:nvSpPr>
        <p:spPr>
          <a:xfrm>
            <a:off x="839790" y="2057400"/>
            <a:ext cx="3932236" cy="3811588"/>
          </a:xfrm>
        </p:spPr>
        <p:txBody>
          <a:bodyPr/>
          <a:lstStyle>
            <a:lvl1pPr marL="0" indent="0">
              <a:buNone/>
              <a:defRPr sz="1600"/>
            </a:lvl1pPr>
            <a:lvl2pPr marL="457206" indent="0">
              <a:buNone/>
              <a:defRPr sz="1401"/>
            </a:lvl2pPr>
            <a:lvl3pPr marL="914411" indent="0">
              <a:buNone/>
              <a:defRPr sz="1200"/>
            </a:lvl3pPr>
            <a:lvl4pPr marL="1371617" indent="0">
              <a:buNone/>
              <a:defRPr sz="1001"/>
            </a:lvl4pPr>
            <a:lvl5pPr marL="1828823" indent="0">
              <a:buNone/>
              <a:defRPr sz="1001"/>
            </a:lvl5pPr>
            <a:lvl6pPr marL="2286029" indent="0">
              <a:buNone/>
              <a:defRPr sz="1001"/>
            </a:lvl6pPr>
            <a:lvl7pPr marL="2743234" indent="0">
              <a:buNone/>
              <a:defRPr sz="1001"/>
            </a:lvl7pPr>
            <a:lvl8pPr marL="3200440" indent="0">
              <a:buNone/>
              <a:defRPr sz="1001"/>
            </a:lvl8pPr>
            <a:lvl9pPr marL="3657646" indent="0">
              <a:buNone/>
              <a:defRPr sz="1001"/>
            </a:lvl9pPr>
          </a:lstStyle>
          <a:p>
            <a:pPr lvl="0"/>
            <a:r>
              <a:rPr lang="en-US"/>
              <a:t>Click to edit Master text styles</a:t>
            </a:r>
          </a:p>
        </p:txBody>
      </p:sp>
      <p:sp>
        <p:nvSpPr>
          <p:cNvPr id="5" name="Date Placeholder 4"/>
          <p:cNvSpPr>
            <a:spLocks noGrp="1"/>
          </p:cNvSpPr>
          <p:nvPr>
            <p:ph type="dt" sz="half" idx="10"/>
          </p:nvPr>
        </p:nvSpPr>
        <p:spPr/>
        <p:txBody>
          <a:bodyPr/>
          <a:lstStyle/>
          <a:p>
            <a:fld id="{EC42F722-4347-45CD-AAFC-AFAE83F72BFA}" type="datetimeFigureOut">
              <a:rPr lang="en-US" smtClean="0"/>
              <a:t>8/9/2020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03AF72F-4F82-4F5F-972B-355EA8A0A4F4}" type="slidenum">
              <a:rPr lang="en-US" smtClean="0"/>
              <a:t>‹#›</a:t>
            </a:fld>
            <a:endParaRPr lang="en-US"/>
          </a:p>
        </p:txBody>
      </p:sp>
    </p:spTree>
    <p:extLst>
      <p:ext uri="{BB962C8B-B14F-4D97-AF65-F5344CB8AC3E}">
        <p14:creationId xmlns:p14="http://schemas.microsoft.com/office/powerpoint/2010/main" val="6804111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2"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2"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1"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42F722-4347-45CD-AAFC-AFAE83F72BFA}" type="datetimeFigureOut">
              <a:rPr lang="en-US" smtClean="0"/>
              <a:t>8/9/2020</a:t>
            </a:fld>
            <a:endParaRPr lang="en-US"/>
          </a:p>
        </p:txBody>
      </p:sp>
      <p:sp>
        <p:nvSpPr>
          <p:cNvPr id="5" name="Footer Placeholder 4"/>
          <p:cNvSpPr>
            <a:spLocks noGrp="1"/>
          </p:cNvSpPr>
          <p:nvPr>
            <p:ph type="ftr" sz="quarter" idx="3"/>
          </p:nvPr>
        </p:nvSpPr>
        <p:spPr>
          <a:xfrm>
            <a:off x="4038602"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1"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3AF72F-4F82-4F5F-972B-355EA8A0A4F4}" type="slidenum">
              <a:rPr lang="en-US" smtClean="0"/>
              <a:t>‹#›</a:t>
            </a:fld>
            <a:endParaRPr lang="en-US"/>
          </a:p>
        </p:txBody>
      </p:sp>
    </p:spTree>
    <p:extLst>
      <p:ext uri="{BB962C8B-B14F-4D97-AF65-F5344CB8AC3E}">
        <p14:creationId xmlns:p14="http://schemas.microsoft.com/office/powerpoint/2010/main" val="20136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11"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4" indent="-228604" algn="l" defTabSz="914411" rtl="0" eaLnBrk="1" latinLnBrk="0" hangingPunct="1">
        <a:lnSpc>
          <a:spcPct val="90000"/>
        </a:lnSpc>
        <a:spcBef>
          <a:spcPts val="1001"/>
        </a:spcBef>
        <a:buFont typeface="Arial" panose="020B0604020202020204" pitchFamily="34" charset="0"/>
        <a:buChar char="•"/>
        <a:defRPr sz="2800" kern="1200">
          <a:solidFill>
            <a:schemeClr val="tx1"/>
          </a:solidFill>
          <a:latin typeface="+mn-lt"/>
          <a:ea typeface="+mn-ea"/>
          <a:cs typeface="+mn-cs"/>
        </a:defRPr>
      </a:lvl1pPr>
      <a:lvl2pPr marL="685809" indent="-228604" algn="l" defTabSz="914411"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15" indent="-228604" algn="l" defTabSz="914411"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21"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427"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632"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838"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044"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249"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p:bodyStyle>
    <p:otherStyle>
      <a:defPPr>
        <a:defRPr lang="en-US"/>
      </a:defPPr>
      <a:lvl1pPr marL="0" algn="l" defTabSz="914411" rtl="0" eaLnBrk="1" latinLnBrk="0" hangingPunct="1">
        <a:defRPr sz="1801" kern="1200">
          <a:solidFill>
            <a:schemeClr val="tx1"/>
          </a:solidFill>
          <a:latin typeface="+mn-lt"/>
          <a:ea typeface="+mn-ea"/>
          <a:cs typeface="+mn-cs"/>
        </a:defRPr>
      </a:lvl1pPr>
      <a:lvl2pPr marL="457206" algn="l" defTabSz="914411" rtl="0" eaLnBrk="1" latinLnBrk="0" hangingPunct="1">
        <a:defRPr sz="1801" kern="1200">
          <a:solidFill>
            <a:schemeClr val="tx1"/>
          </a:solidFill>
          <a:latin typeface="+mn-lt"/>
          <a:ea typeface="+mn-ea"/>
          <a:cs typeface="+mn-cs"/>
        </a:defRPr>
      </a:lvl2pPr>
      <a:lvl3pPr marL="914411" algn="l" defTabSz="914411" rtl="0" eaLnBrk="1" latinLnBrk="0" hangingPunct="1">
        <a:defRPr sz="1801" kern="1200">
          <a:solidFill>
            <a:schemeClr val="tx1"/>
          </a:solidFill>
          <a:latin typeface="+mn-lt"/>
          <a:ea typeface="+mn-ea"/>
          <a:cs typeface="+mn-cs"/>
        </a:defRPr>
      </a:lvl3pPr>
      <a:lvl4pPr marL="1371617" algn="l" defTabSz="914411" rtl="0" eaLnBrk="1" latinLnBrk="0" hangingPunct="1">
        <a:defRPr sz="1801" kern="1200">
          <a:solidFill>
            <a:schemeClr val="tx1"/>
          </a:solidFill>
          <a:latin typeface="+mn-lt"/>
          <a:ea typeface="+mn-ea"/>
          <a:cs typeface="+mn-cs"/>
        </a:defRPr>
      </a:lvl4pPr>
      <a:lvl5pPr marL="1828823" algn="l" defTabSz="914411" rtl="0" eaLnBrk="1" latinLnBrk="0" hangingPunct="1">
        <a:defRPr sz="1801" kern="1200">
          <a:solidFill>
            <a:schemeClr val="tx1"/>
          </a:solidFill>
          <a:latin typeface="+mn-lt"/>
          <a:ea typeface="+mn-ea"/>
          <a:cs typeface="+mn-cs"/>
        </a:defRPr>
      </a:lvl5pPr>
      <a:lvl6pPr marL="2286029" algn="l" defTabSz="914411" rtl="0" eaLnBrk="1" latinLnBrk="0" hangingPunct="1">
        <a:defRPr sz="1801" kern="1200">
          <a:solidFill>
            <a:schemeClr val="tx1"/>
          </a:solidFill>
          <a:latin typeface="+mn-lt"/>
          <a:ea typeface="+mn-ea"/>
          <a:cs typeface="+mn-cs"/>
        </a:defRPr>
      </a:lvl6pPr>
      <a:lvl7pPr marL="2743234" algn="l" defTabSz="914411" rtl="0" eaLnBrk="1" latinLnBrk="0" hangingPunct="1">
        <a:defRPr sz="1801" kern="1200">
          <a:solidFill>
            <a:schemeClr val="tx1"/>
          </a:solidFill>
          <a:latin typeface="+mn-lt"/>
          <a:ea typeface="+mn-ea"/>
          <a:cs typeface="+mn-cs"/>
        </a:defRPr>
      </a:lvl7pPr>
      <a:lvl8pPr marL="3200440" algn="l" defTabSz="914411" rtl="0" eaLnBrk="1" latinLnBrk="0" hangingPunct="1">
        <a:defRPr sz="1801" kern="1200">
          <a:solidFill>
            <a:schemeClr val="tx1"/>
          </a:solidFill>
          <a:latin typeface="+mn-lt"/>
          <a:ea typeface="+mn-ea"/>
          <a:cs typeface="+mn-cs"/>
        </a:defRPr>
      </a:lvl8pPr>
      <a:lvl9pPr marL="3657646" algn="l" defTabSz="914411" rtl="0" eaLnBrk="1" latinLnBrk="0" hangingPunct="1">
        <a:defRPr sz="180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70.png"/><Relationship Id="rId13" Type="http://schemas.openxmlformats.org/officeDocument/2006/relationships/image" Target="../media/image140.png"/><Relationship Id="rId3" Type="http://schemas.openxmlformats.org/officeDocument/2006/relationships/image" Target="../media/image100.png"/><Relationship Id="rId7" Type="http://schemas.openxmlformats.org/officeDocument/2006/relationships/image" Target="../media/image90.png"/><Relationship Id="rId12"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60.png"/><Relationship Id="rId11" Type="http://schemas.openxmlformats.org/officeDocument/2006/relationships/image" Target="../media/image120.png"/><Relationship Id="rId5" Type="http://schemas.openxmlformats.org/officeDocument/2006/relationships/image" Target="../media/image121.png"/><Relationship Id="rId10" Type="http://schemas.openxmlformats.org/officeDocument/2006/relationships/image" Target="../media/image130.png"/><Relationship Id="rId4" Type="http://schemas.openxmlformats.org/officeDocument/2006/relationships/image" Target="../media/image110.png"/><Relationship Id="rId9" Type="http://schemas.openxmlformats.org/officeDocument/2006/relationships/image" Target="../media/image141.png"/></Relationships>
</file>

<file path=ppt/slides/_rels/slide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30.png"/></Relationships>
</file>

<file path=ppt/slides/_rels/slide8.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30.png"/><Relationship Id="rId4" Type="http://schemas.openxmlformats.org/officeDocument/2006/relationships/image" Target="../media/image141.png"/></Relationships>
</file>

<file path=ppt/slides/_rels/slide9.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30.png"/><Relationship Id="rId5" Type="http://schemas.openxmlformats.org/officeDocument/2006/relationships/image" Target="../media/image141.png"/><Relationship Id="rId4" Type="http://schemas.openxmlformats.org/officeDocument/2006/relationships/image" Target="../media/image17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fontScale="90000"/>
          </a:bodyPr>
          <a:lstStyle/>
          <a:p>
            <a:r>
              <a:rPr lang="en-US" dirty="0"/>
              <a:t>Using the dimensionality of chemical properties of water to estimate volume</a:t>
            </a:r>
          </a:p>
        </p:txBody>
      </p:sp>
    </p:spTree>
    <p:extLst>
      <p:ext uri="{BB962C8B-B14F-4D97-AF65-F5344CB8AC3E}">
        <p14:creationId xmlns:p14="http://schemas.microsoft.com/office/powerpoint/2010/main" val="29856874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Measuring volume by dilution</a:t>
            </a:r>
          </a:p>
        </p:txBody>
      </p:sp>
      <p:sp>
        <p:nvSpPr>
          <p:cNvPr id="21" name="Can 20"/>
          <p:cNvSpPr/>
          <p:nvPr/>
        </p:nvSpPr>
        <p:spPr>
          <a:xfrm>
            <a:off x="657647" y="2856187"/>
            <a:ext cx="3541988" cy="3894082"/>
          </a:xfrm>
          <a:prstGeom prst="can">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Can 22"/>
          <p:cNvSpPr/>
          <p:nvPr/>
        </p:nvSpPr>
        <p:spPr>
          <a:xfrm>
            <a:off x="657647" y="4101661"/>
            <a:ext cx="3541988" cy="2643352"/>
          </a:xfrm>
          <a:prstGeom prst="can">
            <a:avLst>
              <a:gd name="adj" fmla="val 33946"/>
            </a:avLst>
          </a:prstGeom>
          <a:solidFill>
            <a:schemeClr val="accent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600" dirty="0"/>
              <a:t>?</a:t>
            </a:r>
          </a:p>
        </p:txBody>
      </p:sp>
      <mc:AlternateContent xmlns:mc="http://schemas.openxmlformats.org/markup-compatibility/2006" xmlns:a14="http://schemas.microsoft.com/office/drawing/2010/main">
        <mc:Choice Requires="a14">
          <p:sp>
            <p:nvSpPr>
              <p:cNvPr id="3" name="Rectangle 2"/>
              <p:cNvSpPr/>
              <p:nvPr/>
            </p:nvSpPr>
            <p:spPr>
              <a:xfrm>
                <a:off x="4994718" y="2026157"/>
                <a:ext cx="3195105" cy="523220"/>
              </a:xfrm>
              <a:prstGeom prst="rect">
                <a:avLst/>
              </a:prstGeom>
            </p:spPr>
            <p:txBody>
              <a:bodyPr wrap="none">
                <a:spAutoFit/>
              </a:bodyPr>
              <a:lstStyle/>
              <a:p>
                <a:r>
                  <a:rPr lang="en-US" sz="2800" dirty="0"/>
                  <a:t>2 </a:t>
                </a:r>
                <a:r>
                  <a:rPr lang="en-US" sz="2800" dirty="0">
                    <a:latin typeface="Symbol" panose="05050102010706020507" pitchFamily="18" charset="2"/>
                  </a:rPr>
                  <a:t>m</a:t>
                </a:r>
                <a:r>
                  <a:rPr lang="en-US" sz="2800" dirty="0"/>
                  <a:t>S cm</a:t>
                </a:r>
                <a:r>
                  <a:rPr lang="en-US" sz="2800" baseline="30000" dirty="0"/>
                  <a:t>-1</a:t>
                </a:r>
                <a:r>
                  <a:rPr lang="en-US" sz="2800" dirty="0"/>
                  <a:t> </a:t>
                </a:r>
                <a14:m>
                  <m:oMath xmlns:m="http://schemas.openxmlformats.org/officeDocument/2006/math">
                    <m:r>
                      <a:rPr lang="en-US" sz="2800" i="1" smtClean="0">
                        <a:latin typeface="Cambria Math" panose="02040503050406030204" pitchFamily="18" charset="0"/>
                        <a:ea typeface="Cambria Math" panose="02040503050406030204" pitchFamily="18" charset="0"/>
                      </a:rPr>
                      <m:t>≈</m:t>
                    </m:r>
                  </m:oMath>
                </a14:m>
                <a:r>
                  <a:rPr lang="en-US" sz="2800" dirty="0"/>
                  <a:t> 1 mg L</a:t>
                </a:r>
                <a:r>
                  <a:rPr lang="en-US" sz="2800" baseline="30000" dirty="0"/>
                  <a:t>-1</a:t>
                </a:r>
                <a:r>
                  <a:rPr lang="en-US" sz="2800" dirty="0"/>
                  <a:t> </a:t>
                </a:r>
                <a:endParaRPr lang="en-US" sz="2800" baseline="30000" dirty="0"/>
              </a:p>
            </p:txBody>
          </p:sp>
        </mc:Choice>
        <mc:Fallback xmlns="">
          <p:sp>
            <p:nvSpPr>
              <p:cNvPr id="3" name="Rectangle 2"/>
              <p:cNvSpPr>
                <a:spLocks noRot="1" noChangeAspect="1" noMove="1" noResize="1" noEditPoints="1" noAdjustHandles="1" noChangeArrowheads="1" noChangeShapeType="1" noTextEdit="1"/>
              </p:cNvSpPr>
              <p:nvPr/>
            </p:nvSpPr>
            <p:spPr>
              <a:xfrm>
                <a:off x="4994718" y="2026157"/>
                <a:ext cx="3195105" cy="523220"/>
              </a:xfrm>
              <a:prstGeom prst="rect">
                <a:avLst/>
              </a:prstGeom>
              <a:blipFill>
                <a:blip r:embed="rId3"/>
                <a:stretch>
                  <a:fillRect l="-3817" t="-13953" b="-325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p:cNvSpPr txBox="1"/>
              <p:nvPr/>
            </p:nvSpPr>
            <p:spPr>
              <a:xfrm>
                <a:off x="7177906" y="2929622"/>
                <a:ext cx="1434688" cy="87043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2800" i="1" smtClean="0">
                              <a:latin typeface="Cambria Math" panose="02040503050406030204" pitchFamily="18" charset="0"/>
                            </a:rPr>
                          </m:ctrlPr>
                        </m:fPr>
                        <m:num>
                          <m:r>
                            <m:rPr>
                              <m:nor/>
                            </m:rPr>
                            <a:rPr lang="en-US" sz="2800" dirty="0"/>
                            <m:t>1 </m:t>
                          </m:r>
                          <m:r>
                            <m:rPr>
                              <m:nor/>
                            </m:rPr>
                            <a:rPr lang="en-US" sz="2800" dirty="0"/>
                            <m:t>mg</m:t>
                          </m:r>
                          <m:r>
                            <m:rPr>
                              <m:nor/>
                            </m:rPr>
                            <a:rPr lang="en-US" sz="2800" dirty="0"/>
                            <m:t> </m:t>
                          </m:r>
                          <m:r>
                            <m:rPr>
                              <m:nor/>
                            </m:rPr>
                            <a:rPr lang="en-US" sz="2800" dirty="0"/>
                            <m:t>L</m:t>
                          </m:r>
                          <m:r>
                            <m:rPr>
                              <m:nor/>
                            </m:rPr>
                            <a:rPr lang="en-US" sz="2800" baseline="30000" dirty="0"/>
                            <m:t>−1</m:t>
                          </m:r>
                        </m:num>
                        <m:den>
                          <m:r>
                            <m:rPr>
                              <m:nor/>
                            </m:rPr>
                            <a:rPr lang="en-US" sz="2800" dirty="0"/>
                            <m:t>2 </m:t>
                          </m:r>
                          <m:r>
                            <m:rPr>
                              <m:nor/>
                            </m:rPr>
                            <a:rPr lang="en-US" sz="2800" dirty="0">
                              <a:latin typeface="Symbol" panose="05050102010706020507" pitchFamily="18" charset="2"/>
                            </a:rPr>
                            <m:t>m</m:t>
                          </m:r>
                          <m:r>
                            <m:rPr>
                              <m:nor/>
                            </m:rPr>
                            <a:rPr lang="en-US" sz="2800" dirty="0"/>
                            <m:t>S</m:t>
                          </m:r>
                          <m:r>
                            <m:rPr>
                              <m:nor/>
                            </m:rPr>
                            <a:rPr lang="en-US" sz="2800" dirty="0"/>
                            <m:t> </m:t>
                          </m:r>
                          <m:r>
                            <m:rPr>
                              <m:nor/>
                            </m:rPr>
                            <a:rPr lang="en-US" sz="2800" dirty="0"/>
                            <m:t>cm</m:t>
                          </m:r>
                          <m:r>
                            <m:rPr>
                              <m:nor/>
                            </m:rPr>
                            <a:rPr lang="en-US" sz="2800" baseline="30000" dirty="0"/>
                            <m:t>−1</m:t>
                          </m:r>
                        </m:den>
                      </m:f>
                    </m:oMath>
                  </m:oMathPara>
                </a14:m>
                <a:endParaRPr lang="en-US" dirty="0"/>
              </a:p>
            </p:txBody>
          </p:sp>
        </mc:Choice>
        <mc:Fallback xmlns="">
          <p:sp>
            <p:nvSpPr>
              <p:cNvPr id="12" name="TextBox 11"/>
              <p:cNvSpPr txBox="1">
                <a:spLocks noRot="1" noChangeAspect="1" noMove="1" noResize="1" noEditPoints="1" noAdjustHandles="1" noChangeArrowheads="1" noChangeShapeType="1" noTextEdit="1"/>
              </p:cNvSpPr>
              <p:nvPr/>
            </p:nvSpPr>
            <p:spPr>
              <a:xfrm>
                <a:off x="7177906" y="2929622"/>
                <a:ext cx="1434688" cy="870431"/>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Rectangle 12"/>
              <p:cNvSpPr/>
              <p:nvPr/>
            </p:nvSpPr>
            <p:spPr>
              <a:xfrm>
                <a:off x="4160605" y="3027303"/>
                <a:ext cx="3017301" cy="523220"/>
              </a:xfrm>
              <a:prstGeom prst="rect">
                <a:avLst/>
              </a:prstGeom>
            </p:spPr>
            <p:txBody>
              <a:bodyPr wrap="none">
                <a:spAutoFit/>
              </a:bodyPr>
              <a:lstStyle/>
              <a:p>
                <a14:m>
                  <m:oMath xmlns:m="http://schemas.openxmlformats.org/officeDocument/2006/math">
                    <m:r>
                      <m:rPr>
                        <m:sty m:val="p"/>
                      </m:rPr>
                      <a:rPr lang="en-US" sz="2800" b="0" i="0" smtClean="0">
                        <a:latin typeface="Cambria Math" panose="02040503050406030204" pitchFamily="18" charset="0"/>
                      </a:rPr>
                      <m:t>Δ</m:t>
                    </m:r>
                    <m:r>
                      <a:rPr lang="en-US" sz="2800" b="0" i="1" smtClean="0">
                        <a:latin typeface="Cambria Math" panose="02040503050406030204" pitchFamily="18" charset="0"/>
                      </a:rPr>
                      <m:t>𝐸𝐶</m:t>
                    </m:r>
                    <m:r>
                      <a:rPr lang="en-US" sz="2800" b="0" i="1" smtClean="0">
                        <a:latin typeface="Cambria Math" panose="02040503050406030204" pitchFamily="18" charset="0"/>
                      </a:rPr>
                      <m:t>=</m:t>
                    </m:r>
                  </m:oMath>
                </a14:m>
                <a:r>
                  <a:rPr lang="en-US" sz="2800" dirty="0"/>
                  <a:t> 125 </a:t>
                </a:r>
                <a:r>
                  <a:rPr lang="en-US" sz="2800" dirty="0">
                    <a:latin typeface="Symbol" panose="05050102010706020507" pitchFamily="18" charset="2"/>
                  </a:rPr>
                  <a:t>m</a:t>
                </a:r>
                <a:r>
                  <a:rPr lang="en-US" sz="2800" dirty="0"/>
                  <a:t>S cm</a:t>
                </a:r>
                <a:r>
                  <a:rPr lang="en-US" sz="2800" baseline="30000" dirty="0"/>
                  <a:t>-1</a:t>
                </a:r>
                <a:endParaRPr lang="en-US" sz="2800" dirty="0"/>
              </a:p>
            </p:txBody>
          </p:sp>
        </mc:Choice>
        <mc:Fallback xmlns="">
          <p:sp>
            <p:nvSpPr>
              <p:cNvPr id="13" name="Rectangle 12"/>
              <p:cNvSpPr>
                <a:spLocks noRot="1" noChangeAspect="1" noMove="1" noResize="1" noEditPoints="1" noAdjustHandles="1" noChangeArrowheads="1" noChangeShapeType="1" noTextEdit="1"/>
              </p:cNvSpPr>
              <p:nvPr/>
            </p:nvSpPr>
            <p:spPr>
              <a:xfrm>
                <a:off x="4160605" y="3027303"/>
                <a:ext cx="3017301" cy="523220"/>
              </a:xfrm>
              <a:prstGeom prst="rect">
                <a:avLst/>
              </a:prstGeom>
              <a:blipFill>
                <a:blip r:embed="rId5"/>
                <a:stretch>
                  <a:fillRect t="-15294" r="-1012" b="-3411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Rectangle 18"/>
              <p:cNvSpPr/>
              <p:nvPr/>
            </p:nvSpPr>
            <p:spPr>
              <a:xfrm>
                <a:off x="8607622" y="3066506"/>
                <a:ext cx="3491918" cy="523220"/>
              </a:xfrm>
              <a:prstGeom prst="rect">
                <a:avLst/>
              </a:prstGeom>
            </p:spPr>
            <p:txBody>
              <a:bodyPr wrap="none">
                <a:spAutoFit/>
              </a:bodyPr>
              <a:lstStyle/>
              <a:p>
                <a14:m>
                  <m:oMath xmlns:m="http://schemas.openxmlformats.org/officeDocument/2006/math">
                    <m:r>
                      <a:rPr lang="en-US" sz="2800" i="1" smtClean="0">
                        <a:latin typeface="Cambria Math" panose="02040503050406030204" pitchFamily="18" charset="0"/>
                        <a:ea typeface="Cambria Math" panose="02040503050406030204" pitchFamily="18" charset="0"/>
                      </a:rPr>
                      <m:t>≈</m:t>
                    </m:r>
                  </m:oMath>
                </a14:m>
                <a:r>
                  <a:rPr lang="en-US" sz="2800" dirty="0"/>
                  <a:t> 62.5 mg L</a:t>
                </a:r>
                <a:r>
                  <a:rPr lang="en-US" sz="2800" baseline="30000" dirty="0"/>
                  <a:t>-1</a:t>
                </a:r>
                <a:r>
                  <a:rPr lang="en-US" sz="2800" dirty="0"/>
                  <a:t> = </a:t>
                </a:r>
                <a14:m>
                  <m:oMath xmlns:m="http://schemas.openxmlformats.org/officeDocument/2006/math">
                    <m:r>
                      <m:rPr>
                        <m:sty m:val="p"/>
                      </m:rPr>
                      <a:rPr lang="en-US" sz="2800" b="0" i="0" smtClean="0">
                        <a:latin typeface="Cambria Math" panose="02040503050406030204" pitchFamily="18" charset="0"/>
                      </a:rPr>
                      <m:t>Δ</m:t>
                    </m:r>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𝐶</m:t>
                        </m:r>
                      </m:e>
                      <m:sub>
                        <m:r>
                          <m:rPr>
                            <m:sty m:val="p"/>
                          </m:rPr>
                          <a:rPr lang="en-US" sz="2800" b="0" i="0" smtClean="0">
                            <a:latin typeface="Cambria Math" panose="02040503050406030204" pitchFamily="18" charset="0"/>
                          </a:rPr>
                          <m:t>NaCl</m:t>
                        </m:r>
                      </m:sub>
                    </m:sSub>
                  </m:oMath>
                </a14:m>
                <a:endParaRPr lang="en-US" sz="2800" baseline="-25000" dirty="0"/>
              </a:p>
            </p:txBody>
          </p:sp>
        </mc:Choice>
        <mc:Fallback xmlns="">
          <p:sp>
            <p:nvSpPr>
              <p:cNvPr id="19" name="Rectangle 18"/>
              <p:cNvSpPr>
                <a:spLocks noRot="1" noChangeAspect="1" noMove="1" noResize="1" noEditPoints="1" noAdjustHandles="1" noChangeArrowheads="1" noChangeShapeType="1" noTextEdit="1"/>
              </p:cNvSpPr>
              <p:nvPr/>
            </p:nvSpPr>
            <p:spPr>
              <a:xfrm>
                <a:off x="8607622" y="3066506"/>
                <a:ext cx="3491918" cy="523220"/>
              </a:xfrm>
              <a:prstGeom prst="rect">
                <a:avLst/>
              </a:prstGeom>
              <a:blipFill>
                <a:blip r:embed="rId6"/>
                <a:stretch>
                  <a:fillRect t="-10465" b="-32558"/>
                </a:stretch>
              </a:blipFill>
            </p:spPr>
            <p:txBody>
              <a:bodyPr/>
              <a:lstStyle/>
              <a:p>
                <a:r>
                  <a:rPr lang="en-US">
                    <a:noFill/>
                  </a:rPr>
                  <a:t> </a:t>
                </a:r>
              </a:p>
            </p:txBody>
          </p:sp>
        </mc:Fallback>
      </mc:AlternateContent>
      <p:grpSp>
        <p:nvGrpSpPr>
          <p:cNvPr id="28" name="Group 27"/>
          <p:cNvGrpSpPr/>
          <p:nvPr/>
        </p:nvGrpSpPr>
        <p:grpSpPr>
          <a:xfrm>
            <a:off x="5904709" y="3290301"/>
            <a:ext cx="2702913" cy="311494"/>
            <a:chOff x="5348811" y="2576157"/>
            <a:chExt cx="2702913" cy="311494"/>
          </a:xfrm>
        </p:grpSpPr>
        <p:cxnSp>
          <p:nvCxnSpPr>
            <p:cNvPr id="18" name="Straight Connector 17"/>
            <p:cNvCxnSpPr/>
            <p:nvPr/>
          </p:nvCxnSpPr>
          <p:spPr>
            <a:xfrm flipV="1">
              <a:off x="6850743" y="2875582"/>
              <a:ext cx="1200981" cy="1206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V="1">
              <a:off x="5348811" y="2576157"/>
              <a:ext cx="1200981" cy="1206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30" name="Rectangle 29"/>
              <p:cNvSpPr/>
              <p:nvPr/>
            </p:nvSpPr>
            <p:spPr>
              <a:xfrm>
                <a:off x="8365238" y="2287767"/>
                <a:ext cx="3302892" cy="584775"/>
              </a:xfrm>
              <a:prstGeom prst="rect">
                <a:avLst/>
              </a:prstGeom>
            </p:spPr>
            <p:txBody>
              <a:bodyPr wrap="none">
                <a:spAutoFit/>
              </a:bodyPr>
              <a:lstStyle/>
              <a:p>
                <a14:m>
                  <m:oMath xmlns:m="http://schemas.openxmlformats.org/officeDocument/2006/math">
                    <m:r>
                      <m:rPr>
                        <m:sty m:val="p"/>
                      </m:rPr>
                      <a:rPr lang="en-US" sz="3200" b="0" i="0" smtClean="0">
                        <a:latin typeface="Cambria Math" panose="02040503050406030204" pitchFamily="18" charset="0"/>
                      </a:rPr>
                      <m:t>Δ</m:t>
                    </m:r>
                    <m:r>
                      <a:rPr lang="en-US" sz="3200" b="0" i="1" smtClean="0">
                        <a:latin typeface="Cambria Math" panose="02040503050406030204" pitchFamily="18" charset="0"/>
                      </a:rPr>
                      <m:t>𝐸𝐶</m:t>
                    </m:r>
                  </m:oMath>
                </a14:m>
                <a:r>
                  <a:rPr lang="en-US" sz="3200" dirty="0"/>
                  <a:t> = 125 </a:t>
                </a:r>
                <a:r>
                  <a:rPr lang="en-US" sz="3200" dirty="0" err="1">
                    <a:latin typeface="Symbol" panose="05050102010706020507" pitchFamily="18" charset="2"/>
                  </a:rPr>
                  <a:t>m</a:t>
                </a:r>
                <a:r>
                  <a:rPr lang="en-US" sz="3200" dirty="0" err="1"/>
                  <a:t>S</a:t>
                </a:r>
                <a:r>
                  <a:rPr lang="en-US" sz="3200" dirty="0"/>
                  <a:t> cm</a:t>
                </a:r>
                <a:r>
                  <a:rPr lang="en-US" sz="3200" baseline="30000" dirty="0"/>
                  <a:t>-1</a:t>
                </a:r>
                <a:endParaRPr lang="en-US" sz="3200" dirty="0"/>
              </a:p>
            </p:txBody>
          </p:sp>
        </mc:Choice>
        <mc:Fallback xmlns="">
          <p:sp>
            <p:nvSpPr>
              <p:cNvPr id="30" name="Rectangle 29"/>
              <p:cNvSpPr>
                <a:spLocks noRot="1" noChangeAspect="1" noMove="1" noResize="1" noEditPoints="1" noAdjustHandles="1" noChangeArrowheads="1" noChangeShapeType="1" noTextEdit="1"/>
              </p:cNvSpPr>
              <p:nvPr/>
            </p:nvSpPr>
            <p:spPr>
              <a:xfrm>
                <a:off x="8365238" y="2287767"/>
                <a:ext cx="3302892" cy="584775"/>
              </a:xfrm>
              <a:prstGeom prst="rect">
                <a:avLst/>
              </a:prstGeom>
              <a:blipFill>
                <a:blip r:embed="rId7"/>
                <a:stretch>
                  <a:fillRect t="-15625" r="-1107" b="-3437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1" name="Rectangle 30"/>
              <p:cNvSpPr/>
              <p:nvPr/>
            </p:nvSpPr>
            <p:spPr>
              <a:xfrm>
                <a:off x="8496038" y="1793622"/>
                <a:ext cx="3020570" cy="523220"/>
              </a:xfrm>
              <a:prstGeom prst="rect">
                <a:avLst/>
              </a:prstGeom>
            </p:spPr>
            <p:txBody>
              <a:bodyPr wrap="none">
                <a:spAutoFit/>
              </a:bodyPr>
              <a:lstStyle/>
              <a:p>
                <a14:m>
                  <m:oMath xmlns:m="http://schemas.openxmlformats.org/officeDocument/2006/math">
                    <m:r>
                      <a:rPr lang="en-US" sz="2800" i="1">
                        <a:latin typeface="Cambria Math" panose="02040503050406030204" pitchFamily="18" charset="0"/>
                      </a:rPr>
                      <m:t>𝐸</m:t>
                    </m:r>
                    <m:sSub>
                      <m:sSubPr>
                        <m:ctrlPr>
                          <a:rPr lang="en-US" sz="2800" i="1">
                            <a:latin typeface="Cambria Math" panose="02040503050406030204" pitchFamily="18" charset="0"/>
                          </a:rPr>
                        </m:ctrlPr>
                      </m:sSubPr>
                      <m:e>
                        <m:r>
                          <a:rPr lang="en-US" sz="2800" i="1">
                            <a:latin typeface="Cambria Math" panose="02040503050406030204" pitchFamily="18" charset="0"/>
                          </a:rPr>
                          <m:t>𝐶</m:t>
                        </m:r>
                      </m:e>
                      <m:sub>
                        <m:r>
                          <a:rPr lang="en-US" sz="2800" i="1">
                            <a:latin typeface="Cambria Math" panose="02040503050406030204" pitchFamily="18" charset="0"/>
                          </a:rPr>
                          <m:t>𝐵𝑆</m:t>
                        </m:r>
                      </m:sub>
                    </m:sSub>
                  </m:oMath>
                </a14:m>
                <a:r>
                  <a:rPr lang="en-US" sz="2800" dirty="0"/>
                  <a:t> = 475 </a:t>
                </a:r>
                <a:r>
                  <a:rPr lang="en-US" sz="2800" dirty="0" err="1">
                    <a:latin typeface="Symbol" panose="05050102010706020507" pitchFamily="18" charset="2"/>
                  </a:rPr>
                  <a:t>m</a:t>
                </a:r>
                <a:r>
                  <a:rPr lang="en-US" sz="2800" dirty="0" err="1"/>
                  <a:t>S</a:t>
                </a:r>
                <a:r>
                  <a:rPr lang="en-US" sz="2800" dirty="0"/>
                  <a:t> cm</a:t>
                </a:r>
                <a:r>
                  <a:rPr lang="en-US" sz="2800" baseline="30000" dirty="0"/>
                  <a:t>-1</a:t>
                </a:r>
              </a:p>
            </p:txBody>
          </p:sp>
        </mc:Choice>
        <mc:Fallback xmlns="">
          <p:sp>
            <p:nvSpPr>
              <p:cNvPr id="31" name="Rectangle 30"/>
              <p:cNvSpPr>
                <a:spLocks noRot="1" noChangeAspect="1" noMove="1" noResize="1" noEditPoints="1" noAdjustHandles="1" noChangeArrowheads="1" noChangeShapeType="1" noTextEdit="1"/>
              </p:cNvSpPr>
              <p:nvPr/>
            </p:nvSpPr>
            <p:spPr>
              <a:xfrm>
                <a:off x="8496038" y="1793622"/>
                <a:ext cx="3020570" cy="523220"/>
              </a:xfrm>
              <a:prstGeom prst="rect">
                <a:avLst/>
              </a:prstGeom>
              <a:blipFill rotWithShape="0">
                <a:blip r:embed="rId8"/>
                <a:stretch>
                  <a:fillRect t="-13953" r="-1010" b="-325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2" name="Rectangle 31"/>
              <p:cNvSpPr/>
              <p:nvPr/>
            </p:nvSpPr>
            <p:spPr>
              <a:xfrm>
                <a:off x="5027496" y="1341248"/>
                <a:ext cx="3061479" cy="584775"/>
              </a:xfrm>
              <a:prstGeom prst="rect">
                <a:avLst/>
              </a:prstGeom>
            </p:spPr>
            <p:txBody>
              <a:bodyPr wrap="none">
                <a:spAutoFit/>
              </a:bodyPr>
              <a:lstStyle/>
              <a:p>
                <a14:m>
                  <m:oMath xmlns:m="http://schemas.openxmlformats.org/officeDocument/2006/math">
                    <m:sSub>
                      <m:sSubPr>
                        <m:ctrlPr>
                          <a:rPr lang="en-US" sz="3200" i="1">
                            <a:latin typeface="Cambria Math" panose="02040503050406030204" pitchFamily="18" charset="0"/>
                          </a:rPr>
                        </m:ctrlPr>
                      </m:sSubPr>
                      <m:e>
                        <m:r>
                          <a:rPr lang="en-US" sz="3200" i="1">
                            <a:latin typeface="Cambria Math" panose="02040503050406030204" pitchFamily="18" charset="0"/>
                          </a:rPr>
                          <m:t>𝑚</m:t>
                        </m:r>
                      </m:e>
                      <m:sub>
                        <m:r>
                          <m:rPr>
                            <m:sty m:val="p"/>
                          </m:rPr>
                          <a:rPr lang="en-US" sz="3200">
                            <a:latin typeface="Cambria Math" panose="02040503050406030204" pitchFamily="18" charset="0"/>
                          </a:rPr>
                          <m:t>NaCl</m:t>
                        </m:r>
                      </m:sub>
                    </m:sSub>
                  </m:oMath>
                </a14:m>
                <a:r>
                  <a:rPr lang="en-US" sz="3200" dirty="0"/>
                  <a:t> = 1000 mg</a:t>
                </a:r>
                <a:endParaRPr lang="en-US" sz="3200" baseline="30000" dirty="0"/>
              </a:p>
            </p:txBody>
          </p:sp>
        </mc:Choice>
        <mc:Fallback xmlns="">
          <p:sp>
            <p:nvSpPr>
              <p:cNvPr id="32" name="Rectangle 31"/>
              <p:cNvSpPr>
                <a:spLocks noRot="1" noChangeAspect="1" noMove="1" noResize="1" noEditPoints="1" noAdjustHandles="1" noChangeArrowheads="1" noChangeShapeType="1" noTextEdit="1"/>
              </p:cNvSpPr>
              <p:nvPr/>
            </p:nvSpPr>
            <p:spPr>
              <a:xfrm>
                <a:off x="5027496" y="1341248"/>
                <a:ext cx="3061479" cy="584775"/>
              </a:xfrm>
              <a:prstGeom prst="rect">
                <a:avLst/>
              </a:prstGeom>
              <a:blipFill rotWithShape="0">
                <a:blip r:embed="rId9"/>
                <a:stretch>
                  <a:fillRect t="-12500" r="-4183" b="-3437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3" name="Rectangle 32"/>
              <p:cNvSpPr/>
              <p:nvPr/>
            </p:nvSpPr>
            <p:spPr>
              <a:xfrm>
                <a:off x="8326120" y="1341248"/>
                <a:ext cx="3232103" cy="523220"/>
              </a:xfrm>
              <a:prstGeom prst="rect">
                <a:avLst/>
              </a:prstGeom>
            </p:spPr>
            <p:txBody>
              <a:bodyPr wrap="none">
                <a:spAutoFit/>
              </a:bodyPr>
              <a:lstStyle/>
              <a:p>
                <a14:m>
                  <m:oMath xmlns:m="http://schemas.openxmlformats.org/officeDocument/2006/math">
                    <m:r>
                      <a:rPr lang="en-US" sz="2800" i="1">
                        <a:latin typeface="Cambria Math" panose="02040503050406030204" pitchFamily="18" charset="0"/>
                      </a:rPr>
                      <m:t>𝐸</m:t>
                    </m:r>
                    <m:sSub>
                      <m:sSubPr>
                        <m:ctrlPr>
                          <a:rPr lang="en-US" sz="2800" i="1">
                            <a:latin typeface="Cambria Math" panose="02040503050406030204" pitchFamily="18" charset="0"/>
                          </a:rPr>
                        </m:ctrlPr>
                      </m:sSubPr>
                      <m:e>
                        <m:r>
                          <a:rPr lang="en-US" sz="2800" i="1">
                            <a:latin typeface="Cambria Math" panose="02040503050406030204" pitchFamily="18" charset="0"/>
                          </a:rPr>
                          <m:t>𝐶</m:t>
                        </m:r>
                      </m:e>
                      <m:sub>
                        <m:r>
                          <a:rPr lang="en-US" sz="2800" i="1">
                            <a:latin typeface="Cambria Math" panose="02040503050406030204" pitchFamily="18" charset="0"/>
                          </a:rPr>
                          <m:t>𝐵𝐵𝐺</m:t>
                        </m:r>
                      </m:sub>
                    </m:sSub>
                  </m:oMath>
                </a14:m>
                <a:r>
                  <a:rPr lang="en-US" sz="2800" dirty="0"/>
                  <a:t> = 350 </a:t>
                </a:r>
                <a:r>
                  <a:rPr lang="en-US" sz="2800" dirty="0" err="1">
                    <a:latin typeface="Symbol" panose="05050102010706020507" pitchFamily="18" charset="2"/>
                  </a:rPr>
                  <a:t>m</a:t>
                </a:r>
                <a:r>
                  <a:rPr lang="en-US" sz="2800" dirty="0" err="1"/>
                  <a:t>S</a:t>
                </a:r>
                <a:r>
                  <a:rPr lang="en-US" sz="2800" dirty="0"/>
                  <a:t> cm</a:t>
                </a:r>
                <a:r>
                  <a:rPr lang="en-US" sz="2800" baseline="30000" dirty="0"/>
                  <a:t>-1</a:t>
                </a:r>
              </a:p>
            </p:txBody>
          </p:sp>
        </mc:Choice>
        <mc:Fallback xmlns="">
          <p:sp>
            <p:nvSpPr>
              <p:cNvPr id="33" name="Rectangle 32"/>
              <p:cNvSpPr>
                <a:spLocks noRot="1" noChangeAspect="1" noMove="1" noResize="1" noEditPoints="1" noAdjustHandles="1" noChangeArrowheads="1" noChangeShapeType="1" noTextEdit="1"/>
              </p:cNvSpPr>
              <p:nvPr/>
            </p:nvSpPr>
            <p:spPr>
              <a:xfrm>
                <a:off x="8326120" y="1341248"/>
                <a:ext cx="3232103" cy="523220"/>
              </a:xfrm>
              <a:prstGeom prst="rect">
                <a:avLst/>
              </a:prstGeom>
              <a:blipFill rotWithShape="0">
                <a:blip r:embed="rId10"/>
                <a:stretch>
                  <a:fillRect t="-13953" r="-755" b="-325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4" name="Rectangle 33"/>
              <p:cNvSpPr/>
              <p:nvPr/>
            </p:nvSpPr>
            <p:spPr>
              <a:xfrm>
                <a:off x="5338629" y="3798675"/>
                <a:ext cx="3221331" cy="887807"/>
              </a:xfrm>
              <a:prstGeom prst="rect">
                <a:avLst/>
              </a:prstGeom>
            </p:spPr>
            <p:txBody>
              <a:bodyPr wrap="none">
                <a:spAutoFit/>
              </a:bodyPr>
              <a:lstStyle/>
              <a:p>
                <a14:m>
                  <m:oMath xmlns:m="http://schemas.openxmlformats.org/officeDocument/2006/math">
                    <m:r>
                      <m:rPr>
                        <m:sty m:val="p"/>
                      </m:rPr>
                      <a:rPr lang="en-US" sz="3200" b="0" i="0" smtClean="0">
                        <a:latin typeface="Cambria Math" panose="02040503050406030204" pitchFamily="18" charset="0"/>
                      </a:rPr>
                      <m:t>Δ</m:t>
                    </m:r>
                    <m:sSub>
                      <m:sSubPr>
                        <m:ctrlPr>
                          <a:rPr lang="en-US" sz="3200" i="1" smtClean="0">
                            <a:latin typeface="Cambria Math" panose="02040503050406030204" pitchFamily="18" charset="0"/>
                          </a:rPr>
                        </m:ctrlPr>
                      </m:sSubPr>
                      <m:e>
                        <m:r>
                          <a:rPr lang="en-US" sz="3200" i="1">
                            <a:latin typeface="Cambria Math" panose="02040503050406030204" pitchFamily="18" charset="0"/>
                          </a:rPr>
                          <m:t>𝐶</m:t>
                        </m:r>
                      </m:e>
                      <m:sub>
                        <m:r>
                          <m:rPr>
                            <m:sty m:val="p"/>
                          </m:rPr>
                          <a:rPr lang="en-US" sz="3200">
                            <a:latin typeface="Cambria Math" panose="02040503050406030204" pitchFamily="18" charset="0"/>
                          </a:rPr>
                          <m:t>NaCl</m:t>
                        </m:r>
                      </m:sub>
                    </m:sSub>
                  </m:oMath>
                </a14:m>
                <a:r>
                  <a:rPr lang="en-US" sz="3200" dirty="0"/>
                  <a:t> = </a:t>
                </a:r>
                <a14:m>
                  <m:oMath xmlns:m="http://schemas.openxmlformats.org/officeDocument/2006/math">
                    <m:f>
                      <m:fPr>
                        <m:ctrlPr>
                          <a:rPr lang="en-US" sz="3600" i="1" smtClean="0">
                            <a:latin typeface="Cambria Math" panose="02040503050406030204" pitchFamily="18" charset="0"/>
                          </a:rPr>
                        </m:ctrlPr>
                      </m:fPr>
                      <m:num>
                        <m:sSub>
                          <m:sSubPr>
                            <m:ctrlPr>
                              <a:rPr lang="en-US" sz="3200" i="1">
                                <a:latin typeface="Cambria Math" panose="02040503050406030204" pitchFamily="18" charset="0"/>
                              </a:rPr>
                            </m:ctrlPr>
                          </m:sSubPr>
                          <m:e>
                            <m:r>
                              <a:rPr lang="en-US" sz="3200" b="0" i="1" smtClean="0">
                                <a:latin typeface="Cambria Math" panose="02040503050406030204" pitchFamily="18" charset="0"/>
                              </a:rPr>
                              <m:t>𝑚</m:t>
                            </m:r>
                          </m:e>
                          <m:sub>
                            <m:r>
                              <m:rPr>
                                <m:sty m:val="p"/>
                              </m:rPr>
                              <a:rPr lang="en-US" sz="3200">
                                <a:latin typeface="Cambria Math" panose="02040503050406030204" pitchFamily="18" charset="0"/>
                              </a:rPr>
                              <m:t>NaCl</m:t>
                            </m:r>
                          </m:sub>
                        </m:sSub>
                      </m:num>
                      <m:den>
                        <m:sSub>
                          <m:sSubPr>
                            <m:ctrlPr>
                              <a:rPr lang="en-US" sz="3600" b="0" i="1" smtClean="0">
                                <a:latin typeface="Cambria Math" panose="02040503050406030204" pitchFamily="18" charset="0"/>
                              </a:rPr>
                            </m:ctrlPr>
                          </m:sSubPr>
                          <m:e>
                            <m:r>
                              <a:rPr lang="en-US" sz="3600" b="0" i="1" smtClean="0">
                                <a:latin typeface="Cambria Math" panose="02040503050406030204" pitchFamily="18" charset="0"/>
                              </a:rPr>
                              <m:t>𝑉</m:t>
                            </m:r>
                          </m:e>
                          <m:sub>
                            <m:r>
                              <a:rPr lang="en-US" sz="3600" b="0" i="1" smtClean="0">
                                <a:latin typeface="Cambria Math" panose="02040503050406030204" pitchFamily="18" charset="0"/>
                              </a:rPr>
                              <m:t>𝑆𝑜𝑙𝑢𝑡𝑖𝑜𝑛</m:t>
                            </m:r>
                          </m:sub>
                        </m:sSub>
                      </m:den>
                    </m:f>
                  </m:oMath>
                </a14:m>
                <a:endParaRPr lang="en-US" sz="3200" baseline="30000" dirty="0"/>
              </a:p>
            </p:txBody>
          </p:sp>
        </mc:Choice>
        <mc:Fallback xmlns="">
          <p:sp>
            <p:nvSpPr>
              <p:cNvPr id="34" name="Rectangle 33"/>
              <p:cNvSpPr>
                <a:spLocks noRot="1" noChangeAspect="1" noMove="1" noResize="1" noEditPoints="1" noAdjustHandles="1" noChangeArrowheads="1" noChangeShapeType="1" noTextEdit="1"/>
              </p:cNvSpPr>
              <p:nvPr/>
            </p:nvSpPr>
            <p:spPr>
              <a:xfrm>
                <a:off x="5338629" y="3798675"/>
                <a:ext cx="3221331" cy="887807"/>
              </a:xfrm>
              <a:prstGeom prst="rect">
                <a:avLst/>
              </a:prstGeom>
              <a:blipFill>
                <a:blip r:embed="rId11"/>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5" name="Rectangle 34"/>
              <p:cNvSpPr/>
              <p:nvPr/>
            </p:nvSpPr>
            <p:spPr>
              <a:xfrm>
                <a:off x="4725814" y="4803228"/>
                <a:ext cx="3044873" cy="921214"/>
              </a:xfrm>
              <a:prstGeom prst="rect">
                <a:avLst/>
              </a:prstGeom>
            </p:spPr>
            <p:txBody>
              <a:bodyPr wrap="none">
                <a:spAutoFit/>
              </a:bodyPr>
              <a:lstStyle/>
              <a:p>
                <a14:m>
                  <m:oMath xmlns:m="http://schemas.openxmlformats.org/officeDocument/2006/math">
                    <m:sSub>
                      <m:sSubPr>
                        <m:ctrlPr>
                          <a:rPr lang="en-US" sz="3200" i="1" smtClean="0">
                            <a:latin typeface="Cambria Math" panose="02040503050406030204" pitchFamily="18" charset="0"/>
                          </a:rPr>
                        </m:ctrlPr>
                      </m:sSubPr>
                      <m:e>
                        <m:r>
                          <a:rPr lang="en-US" sz="3200" i="1">
                            <a:latin typeface="Cambria Math" panose="02040503050406030204" pitchFamily="18" charset="0"/>
                          </a:rPr>
                          <m:t>𝑉</m:t>
                        </m:r>
                      </m:e>
                      <m:sub>
                        <m:r>
                          <a:rPr lang="en-US" sz="3200" i="1">
                            <a:latin typeface="Cambria Math" panose="02040503050406030204" pitchFamily="18" charset="0"/>
                          </a:rPr>
                          <m:t>𝑆𝑜𝑙𝑢𝑡𝑖𝑜𝑛</m:t>
                        </m:r>
                      </m:sub>
                    </m:sSub>
                  </m:oMath>
                </a14:m>
                <a:r>
                  <a:rPr lang="en-US" sz="3200" dirty="0"/>
                  <a:t> = </a:t>
                </a:r>
                <a14:m>
                  <m:oMath xmlns:m="http://schemas.openxmlformats.org/officeDocument/2006/math">
                    <m:f>
                      <m:fPr>
                        <m:ctrlPr>
                          <a:rPr lang="en-US" sz="3600" i="1" smtClean="0">
                            <a:latin typeface="Cambria Math" panose="02040503050406030204" pitchFamily="18" charset="0"/>
                          </a:rPr>
                        </m:ctrlPr>
                      </m:fPr>
                      <m:num>
                        <m:sSub>
                          <m:sSubPr>
                            <m:ctrlPr>
                              <a:rPr lang="en-US" sz="3600" i="1" smtClean="0">
                                <a:latin typeface="Cambria Math" panose="02040503050406030204" pitchFamily="18" charset="0"/>
                              </a:rPr>
                            </m:ctrlPr>
                          </m:sSubPr>
                          <m:e>
                            <m:r>
                              <a:rPr lang="en-US" sz="3600" b="0" i="1" smtClean="0">
                                <a:latin typeface="Cambria Math" panose="02040503050406030204" pitchFamily="18" charset="0"/>
                              </a:rPr>
                              <m:t>𝑚</m:t>
                            </m:r>
                          </m:e>
                          <m:sub>
                            <m:r>
                              <m:rPr>
                                <m:sty m:val="p"/>
                              </m:rPr>
                              <a:rPr lang="en-US" sz="3600" b="0" i="0" smtClean="0">
                                <a:latin typeface="Cambria Math" panose="02040503050406030204" pitchFamily="18" charset="0"/>
                              </a:rPr>
                              <m:t>NaCl</m:t>
                            </m:r>
                          </m:sub>
                        </m:sSub>
                      </m:num>
                      <m:den>
                        <m:sSub>
                          <m:sSubPr>
                            <m:ctrlPr>
                              <a:rPr lang="en-US" sz="3600" b="0" i="1" smtClean="0">
                                <a:latin typeface="Cambria Math" panose="02040503050406030204" pitchFamily="18" charset="0"/>
                              </a:rPr>
                            </m:ctrlPr>
                          </m:sSubPr>
                          <m:e>
                            <m:r>
                              <a:rPr lang="en-US" sz="3600" i="1" smtClean="0">
                                <a:latin typeface="Cambria Math" panose="02040503050406030204" pitchFamily="18" charset="0"/>
                              </a:rPr>
                              <m:t>𝐶</m:t>
                            </m:r>
                          </m:e>
                          <m:sub>
                            <m:r>
                              <m:rPr>
                                <m:sty m:val="p"/>
                              </m:rPr>
                              <a:rPr lang="en-US" sz="3600" b="0" i="0" smtClean="0">
                                <a:latin typeface="Cambria Math" panose="02040503050406030204" pitchFamily="18" charset="0"/>
                              </a:rPr>
                              <m:t>NaCl</m:t>
                            </m:r>
                          </m:sub>
                        </m:sSub>
                      </m:den>
                    </m:f>
                  </m:oMath>
                </a14:m>
                <a:endParaRPr lang="en-US" sz="3200" baseline="30000" dirty="0"/>
              </a:p>
            </p:txBody>
          </p:sp>
        </mc:Choice>
        <mc:Fallback xmlns="">
          <p:sp>
            <p:nvSpPr>
              <p:cNvPr id="35" name="Rectangle 34"/>
              <p:cNvSpPr>
                <a:spLocks noRot="1" noChangeAspect="1" noMove="1" noResize="1" noEditPoints="1" noAdjustHandles="1" noChangeArrowheads="1" noChangeShapeType="1" noTextEdit="1"/>
              </p:cNvSpPr>
              <p:nvPr/>
            </p:nvSpPr>
            <p:spPr>
              <a:xfrm>
                <a:off x="4725814" y="4803228"/>
                <a:ext cx="3044873" cy="921214"/>
              </a:xfrm>
              <a:prstGeom prst="rect">
                <a:avLst/>
              </a:prstGeom>
              <a:blipFill rotWithShape="0">
                <a:blip r:embed="rId1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1" name="Rectangle 40"/>
              <p:cNvSpPr/>
              <p:nvPr/>
            </p:nvSpPr>
            <p:spPr>
              <a:xfrm>
                <a:off x="7620940" y="4656035"/>
                <a:ext cx="2282484" cy="106465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m:rPr>
                          <m:nor/>
                        </m:rPr>
                        <a:rPr lang="en-US" sz="3200" dirty="0"/>
                        <m:t>= </m:t>
                      </m:r>
                      <m:f>
                        <m:fPr>
                          <m:ctrlPr>
                            <a:rPr lang="en-US" sz="3200" i="1">
                              <a:latin typeface="Cambria Math" panose="02040503050406030204" pitchFamily="18" charset="0"/>
                            </a:rPr>
                          </m:ctrlPr>
                        </m:fPr>
                        <m:num>
                          <m:r>
                            <m:rPr>
                              <m:nor/>
                            </m:rPr>
                            <a:rPr lang="en-US" sz="3200" dirty="0"/>
                            <m:t>1000 </m:t>
                          </m:r>
                          <m:r>
                            <m:rPr>
                              <m:nor/>
                            </m:rPr>
                            <a:rPr lang="en-US" sz="3200" dirty="0"/>
                            <m:t>mg</m:t>
                          </m:r>
                          <m:r>
                            <m:rPr>
                              <m:nor/>
                            </m:rPr>
                            <a:rPr lang="en-US" sz="3200" baseline="30000" dirty="0"/>
                            <m:t> </m:t>
                          </m:r>
                        </m:num>
                        <m:den>
                          <m:r>
                            <m:rPr>
                              <m:nor/>
                            </m:rPr>
                            <a:rPr lang="en-US" sz="2800" dirty="0"/>
                            <m:t>62.5 </m:t>
                          </m:r>
                          <m:r>
                            <m:rPr>
                              <m:nor/>
                            </m:rPr>
                            <a:rPr lang="en-US" sz="2800" dirty="0"/>
                            <m:t>mg</m:t>
                          </m:r>
                          <m:r>
                            <m:rPr>
                              <m:nor/>
                            </m:rPr>
                            <a:rPr lang="en-US" sz="2800" dirty="0"/>
                            <m:t> </m:t>
                          </m:r>
                          <m:r>
                            <m:rPr>
                              <m:nor/>
                            </m:rPr>
                            <a:rPr lang="en-US" sz="2800" dirty="0"/>
                            <m:t>L</m:t>
                          </m:r>
                          <m:r>
                            <m:rPr>
                              <m:nor/>
                            </m:rPr>
                            <a:rPr lang="en-US" sz="2800" baseline="30000" dirty="0"/>
                            <m:t>−1</m:t>
                          </m:r>
                        </m:den>
                      </m:f>
                    </m:oMath>
                  </m:oMathPara>
                </a14:m>
                <a:endParaRPr lang="en-US" sz="3200" dirty="0"/>
              </a:p>
            </p:txBody>
          </p:sp>
        </mc:Choice>
        <mc:Fallback xmlns="">
          <p:sp>
            <p:nvSpPr>
              <p:cNvPr id="41" name="Rectangle 40"/>
              <p:cNvSpPr>
                <a:spLocks noRot="1" noChangeAspect="1" noMove="1" noResize="1" noEditPoints="1" noAdjustHandles="1" noChangeArrowheads="1" noChangeShapeType="1" noTextEdit="1"/>
              </p:cNvSpPr>
              <p:nvPr/>
            </p:nvSpPr>
            <p:spPr>
              <a:xfrm>
                <a:off x="7620940" y="4656035"/>
                <a:ext cx="2282484" cy="1064650"/>
              </a:xfrm>
              <a:prstGeom prst="rect">
                <a:avLst/>
              </a:prstGeom>
              <a:blipFill rotWithShape="0">
                <a:blip r:embed="rId13"/>
                <a:stretch>
                  <a:fillRect/>
                </a:stretch>
              </a:blipFill>
            </p:spPr>
            <p:txBody>
              <a:bodyPr/>
              <a:lstStyle/>
              <a:p>
                <a:r>
                  <a:rPr lang="en-US">
                    <a:noFill/>
                  </a:rPr>
                  <a:t> </a:t>
                </a:r>
              </a:p>
            </p:txBody>
          </p:sp>
        </mc:Fallback>
      </mc:AlternateContent>
      <p:sp>
        <p:nvSpPr>
          <p:cNvPr id="42" name="Rectangle 41"/>
          <p:cNvSpPr/>
          <p:nvPr/>
        </p:nvSpPr>
        <p:spPr>
          <a:xfrm>
            <a:off x="9771780" y="4869983"/>
            <a:ext cx="1284326" cy="646331"/>
          </a:xfrm>
          <a:prstGeom prst="rect">
            <a:avLst/>
          </a:prstGeom>
        </p:spPr>
        <p:txBody>
          <a:bodyPr wrap="none">
            <a:spAutoFit/>
          </a:bodyPr>
          <a:lstStyle/>
          <a:p>
            <a:r>
              <a:rPr lang="en-US" sz="3600" dirty="0"/>
              <a:t>= 16 L</a:t>
            </a:r>
            <a:endParaRPr lang="en-US" sz="3600" baseline="30000" dirty="0"/>
          </a:p>
        </p:txBody>
      </p:sp>
      <p:grpSp>
        <p:nvGrpSpPr>
          <p:cNvPr id="36" name="Group 35"/>
          <p:cNvGrpSpPr/>
          <p:nvPr/>
        </p:nvGrpSpPr>
        <p:grpSpPr>
          <a:xfrm>
            <a:off x="8897258" y="4924930"/>
            <a:ext cx="846511" cy="591384"/>
            <a:chOff x="6949446" y="2331764"/>
            <a:chExt cx="846511" cy="591384"/>
          </a:xfrm>
        </p:grpSpPr>
        <p:cxnSp>
          <p:nvCxnSpPr>
            <p:cNvPr id="37" name="Straight Connector 36"/>
            <p:cNvCxnSpPr/>
            <p:nvPr/>
          </p:nvCxnSpPr>
          <p:spPr>
            <a:xfrm>
              <a:off x="6949446" y="2923148"/>
              <a:ext cx="348343"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flipV="1">
              <a:off x="7110507" y="2331764"/>
              <a:ext cx="685450" cy="972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8" name="Rectangle 47"/>
          <p:cNvSpPr/>
          <p:nvPr/>
        </p:nvSpPr>
        <p:spPr>
          <a:xfrm>
            <a:off x="1320800" y="5069950"/>
            <a:ext cx="2162947" cy="1279394"/>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200" dirty="0"/>
              <a:t>16 L</a:t>
            </a:r>
          </a:p>
        </p:txBody>
      </p:sp>
      <p:sp>
        <p:nvSpPr>
          <p:cNvPr id="4" name="Right Arrow 3"/>
          <p:cNvSpPr/>
          <p:nvPr/>
        </p:nvSpPr>
        <p:spPr>
          <a:xfrm>
            <a:off x="2075890" y="1779293"/>
            <a:ext cx="2923030" cy="1046521"/>
          </a:xfrm>
          <a:prstGeom prst="rightArrow">
            <a:avLst>
              <a:gd name="adj1" fmla="val 82766"/>
              <a:gd name="adj2" fmla="val 50000"/>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Assuming salt is “conservative”</a:t>
            </a:r>
          </a:p>
        </p:txBody>
      </p:sp>
      <p:sp>
        <p:nvSpPr>
          <p:cNvPr id="5" name="Bent-Up Arrow 4"/>
          <p:cNvSpPr/>
          <p:nvPr/>
        </p:nvSpPr>
        <p:spPr>
          <a:xfrm>
            <a:off x="5510085" y="5444873"/>
            <a:ext cx="5591309" cy="1228699"/>
          </a:xfrm>
          <a:prstGeom prst="bentUpArrow">
            <a:avLst>
              <a:gd name="adj1" fmla="val 50000"/>
              <a:gd name="adj2" fmla="val 50000"/>
              <a:gd name="adj3" fmla="val 23210"/>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Assuming solution volume is equal to original water volume (salt adds negligible volume)</a:t>
            </a:r>
          </a:p>
        </p:txBody>
      </p:sp>
    </p:spTree>
    <p:extLst>
      <p:ext uri="{BB962C8B-B14F-4D97-AF65-F5344CB8AC3E}">
        <p14:creationId xmlns:p14="http://schemas.microsoft.com/office/powerpoint/2010/main" val="2218058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fade">
                                      <p:cBhvr>
                                        <p:cTn id="22" dur="500"/>
                                        <p:tgtEl>
                                          <p:spTgt spid="2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fade">
                                      <p:cBhvr>
                                        <p:cTn id="27" dur="500"/>
                                        <p:tgtEl>
                                          <p:spTgt spid="1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4"/>
                                        </p:tgtEl>
                                        <p:attrNameLst>
                                          <p:attrName>style.visibility</p:attrName>
                                        </p:attrNameLst>
                                      </p:cBhvr>
                                      <p:to>
                                        <p:strVal val="visible"/>
                                      </p:to>
                                    </p:set>
                                    <p:animEffect transition="in" filter="fade">
                                      <p:cBhvr>
                                        <p:cTn id="32" dur="500"/>
                                        <p:tgtEl>
                                          <p:spTgt spid="34"/>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5"/>
                                        </p:tgtEl>
                                        <p:attrNameLst>
                                          <p:attrName>style.visibility</p:attrName>
                                        </p:attrNameLst>
                                      </p:cBhvr>
                                      <p:to>
                                        <p:strVal val="visible"/>
                                      </p:to>
                                    </p:set>
                                    <p:animEffect transition="in" filter="fade">
                                      <p:cBhvr>
                                        <p:cTn id="37" dur="500"/>
                                        <p:tgtEl>
                                          <p:spTgt spid="35"/>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41"/>
                                        </p:tgtEl>
                                        <p:attrNameLst>
                                          <p:attrName>style.visibility</p:attrName>
                                        </p:attrNameLst>
                                      </p:cBhvr>
                                      <p:to>
                                        <p:strVal val="visible"/>
                                      </p:to>
                                    </p:set>
                                    <p:animEffect transition="in" filter="fade">
                                      <p:cBhvr>
                                        <p:cTn id="42" dur="500"/>
                                        <p:tgtEl>
                                          <p:spTgt spid="41"/>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36"/>
                                        </p:tgtEl>
                                        <p:attrNameLst>
                                          <p:attrName>style.visibility</p:attrName>
                                        </p:attrNameLst>
                                      </p:cBhvr>
                                      <p:to>
                                        <p:strVal val="visible"/>
                                      </p:to>
                                    </p:set>
                                    <p:animEffect transition="in" filter="fade">
                                      <p:cBhvr>
                                        <p:cTn id="47" dur="500"/>
                                        <p:tgtEl>
                                          <p:spTgt spid="36"/>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42"/>
                                        </p:tgtEl>
                                        <p:attrNameLst>
                                          <p:attrName>style.visibility</p:attrName>
                                        </p:attrNameLst>
                                      </p:cBhvr>
                                      <p:to>
                                        <p:strVal val="visible"/>
                                      </p:to>
                                    </p:set>
                                    <p:animEffect transition="in" filter="fade">
                                      <p:cBhvr>
                                        <p:cTn id="52" dur="500"/>
                                        <p:tgtEl>
                                          <p:spTgt spid="42"/>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48"/>
                                        </p:tgtEl>
                                        <p:attrNameLst>
                                          <p:attrName>style.visibility</p:attrName>
                                        </p:attrNameLst>
                                      </p:cBhvr>
                                      <p:to>
                                        <p:strVal val="visible"/>
                                      </p:to>
                                    </p:set>
                                    <p:animEffect transition="in" filter="fade">
                                      <p:cBhvr>
                                        <p:cTn id="57" dur="500"/>
                                        <p:tgtEl>
                                          <p:spTgt spid="48"/>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4"/>
                                        </p:tgtEl>
                                        <p:attrNameLst>
                                          <p:attrName>style.visibility</p:attrName>
                                        </p:attrNameLst>
                                      </p:cBhvr>
                                      <p:to>
                                        <p:strVal val="visible"/>
                                      </p:to>
                                    </p:set>
                                    <p:animEffect transition="in" filter="fade">
                                      <p:cBhvr>
                                        <p:cTn id="62" dur="500"/>
                                        <p:tgtEl>
                                          <p:spTgt spid="4"/>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5"/>
                                        </p:tgtEl>
                                        <p:attrNameLst>
                                          <p:attrName>style.visibility</p:attrName>
                                        </p:attrNameLst>
                                      </p:cBhvr>
                                      <p:to>
                                        <p:strVal val="visible"/>
                                      </p:to>
                                    </p:set>
                                    <p:animEffect transition="in" filter="fade">
                                      <p:cBhvr>
                                        <p:cTn id="6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2" grpId="0"/>
      <p:bldP spid="13" grpId="0"/>
      <p:bldP spid="19" grpId="0"/>
      <p:bldP spid="34" grpId="0"/>
      <p:bldP spid="35" grpId="0"/>
      <p:bldP spid="41" grpId="0"/>
      <p:bldP spid="42" grpId="0"/>
      <p:bldP spid="48" grpId="0" animBg="1"/>
      <p:bldP spid="4" grpId="0" animBg="1"/>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Chemistry of water: Solutions</a:t>
            </a:r>
          </a:p>
        </p:txBody>
      </p:sp>
      <p:sp>
        <p:nvSpPr>
          <p:cNvPr id="21" name="Can 20"/>
          <p:cNvSpPr/>
          <p:nvPr/>
        </p:nvSpPr>
        <p:spPr>
          <a:xfrm>
            <a:off x="657647" y="2856187"/>
            <a:ext cx="3541988" cy="3894082"/>
          </a:xfrm>
          <a:prstGeom prst="can">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Can 22"/>
          <p:cNvSpPr/>
          <p:nvPr/>
        </p:nvSpPr>
        <p:spPr>
          <a:xfrm>
            <a:off x="657647" y="4101661"/>
            <a:ext cx="3541988" cy="2643352"/>
          </a:xfrm>
          <a:prstGeom prst="can">
            <a:avLst>
              <a:gd name="adj" fmla="val 33946"/>
            </a:avLst>
          </a:prstGeom>
          <a:solidFill>
            <a:schemeClr val="accent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p:cNvGrpSpPr>
            <a:grpSpLocks noChangeAspect="1"/>
          </p:cNvGrpSpPr>
          <p:nvPr/>
        </p:nvGrpSpPr>
        <p:grpSpPr>
          <a:xfrm rot="15318483">
            <a:off x="3552976" y="1240490"/>
            <a:ext cx="1293318" cy="1707304"/>
            <a:chOff x="6433607" y="1690688"/>
            <a:chExt cx="3541989" cy="3894082"/>
          </a:xfrm>
        </p:grpSpPr>
        <p:sp>
          <p:nvSpPr>
            <p:cNvPr id="30" name="Can 29"/>
            <p:cNvSpPr/>
            <p:nvPr/>
          </p:nvSpPr>
          <p:spPr>
            <a:xfrm>
              <a:off x="6433607" y="1690688"/>
              <a:ext cx="3541988" cy="3894082"/>
            </a:xfrm>
            <a:prstGeom prst="can">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1" name="Can 30"/>
            <p:cNvSpPr/>
            <p:nvPr/>
          </p:nvSpPr>
          <p:spPr>
            <a:xfrm>
              <a:off x="6433608" y="2936162"/>
              <a:ext cx="3541988" cy="2643351"/>
            </a:xfrm>
            <a:prstGeom prst="can">
              <a:avLst>
                <a:gd name="adj" fmla="val 26626"/>
              </a:avLst>
            </a:prstGeom>
            <a:solidFill>
              <a:schemeClr val="accent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err="1">
                  <a:solidFill>
                    <a:schemeClr val="tx1"/>
                  </a:solidFill>
                </a:rPr>
                <a:t>NaCl</a:t>
              </a:r>
              <a:endParaRPr lang="en-US" sz="4000" dirty="0">
                <a:solidFill>
                  <a:schemeClr val="tx1"/>
                </a:solidFill>
              </a:endParaRPr>
            </a:p>
          </p:txBody>
        </p:sp>
      </p:grpSp>
      <mc:AlternateContent xmlns:mc="http://schemas.openxmlformats.org/markup-compatibility/2006" xmlns:a14="http://schemas.microsoft.com/office/drawing/2010/main">
        <mc:Choice Requires="a14">
          <p:sp>
            <p:nvSpPr>
              <p:cNvPr id="32" name="Content Placeholder 2"/>
              <p:cNvSpPr txBox="1">
                <a:spLocks/>
              </p:cNvSpPr>
              <p:nvPr/>
            </p:nvSpPr>
            <p:spPr>
              <a:xfrm>
                <a:off x="5425439" y="1585732"/>
                <a:ext cx="6528159" cy="4830308"/>
              </a:xfrm>
              <a:prstGeom prst="rect">
                <a:avLst/>
              </a:prstGeom>
            </p:spPr>
            <p:txBody>
              <a:bodyPr vert="horz" lIns="91440" tIns="45720" rIns="91440" bIns="45720" rtlCol="0">
                <a:noAutofit/>
              </a:bodyPr>
              <a:lstStyle>
                <a:lvl1pPr marL="228604" indent="-228604" algn="l" defTabSz="914411" rtl="0" eaLnBrk="1" latinLnBrk="0" hangingPunct="1">
                  <a:lnSpc>
                    <a:spcPct val="90000"/>
                  </a:lnSpc>
                  <a:spcBef>
                    <a:spcPts val="1001"/>
                  </a:spcBef>
                  <a:buFont typeface="Arial" panose="020B0604020202020204" pitchFamily="34" charset="0"/>
                  <a:buChar char="•"/>
                  <a:defRPr sz="2800" kern="1200">
                    <a:solidFill>
                      <a:schemeClr val="tx1"/>
                    </a:solidFill>
                    <a:latin typeface="+mn-lt"/>
                    <a:ea typeface="+mn-ea"/>
                    <a:cs typeface="+mn-cs"/>
                  </a:defRPr>
                </a:lvl1pPr>
                <a:lvl2pPr marL="685809" indent="-228604" algn="l" defTabSz="914411"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15" indent="-228604" algn="l" defTabSz="914411"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21"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427"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632"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838"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044"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249"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a:lstStyle>
              <a:p>
                <a:r>
                  <a:rPr lang="en-US" sz="3200" dirty="0"/>
                  <a:t>Solute : </a:t>
                </a:r>
                <a:r>
                  <a:rPr lang="en-US" sz="3200" dirty="0" err="1"/>
                  <a:t>NaCl</a:t>
                </a:r>
                <a:r>
                  <a:rPr lang="en-US" sz="3200" dirty="0"/>
                  <a:t> (table salt)</a:t>
                </a:r>
              </a:p>
              <a:p>
                <a:r>
                  <a:rPr lang="en-US" sz="3200" dirty="0"/>
                  <a:t>Solvent: Water</a:t>
                </a:r>
              </a:p>
              <a:p>
                <a:r>
                  <a:rPr lang="en-US" sz="3200" dirty="0"/>
                  <a:t>Dissociation: Na</a:t>
                </a:r>
                <a:r>
                  <a:rPr lang="en-US" sz="3200" baseline="30000" dirty="0"/>
                  <a:t>+</a:t>
                </a:r>
                <a:r>
                  <a:rPr lang="en-US" sz="3200" dirty="0"/>
                  <a:t> and Cl</a:t>
                </a:r>
                <a:r>
                  <a:rPr lang="en-US" sz="3200" baseline="30000" dirty="0"/>
                  <a:t>-</a:t>
                </a:r>
              </a:p>
              <a:p>
                <a:r>
                  <a:rPr lang="en-US" sz="3200" dirty="0"/>
                  <a:t>Water is a </a:t>
                </a:r>
                <a:r>
                  <a:rPr lang="en-US" sz="3200" u="sng" dirty="0"/>
                  <a:t>nearly</a:t>
                </a:r>
                <a:r>
                  <a:rPr lang="en-US" sz="3200" dirty="0"/>
                  <a:t> universal solvent (polar molecule)</a:t>
                </a:r>
              </a:p>
              <a:p>
                <a:r>
                  <a:rPr lang="en-US" dirty="0"/>
                  <a:t>Concentration</a:t>
                </a:r>
                <a:r>
                  <a:rPr lang="en-US" sz="3200" dirty="0"/>
                  <a:t>: </a:t>
                </a:r>
                <a14:m>
                  <m:oMath xmlns:m="http://schemas.openxmlformats.org/officeDocument/2006/math">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𝐶</m:t>
                        </m:r>
                      </m:e>
                      <m:sub>
                        <m:r>
                          <a:rPr lang="en-US" sz="3200" b="0" i="1" smtClean="0">
                            <a:latin typeface="Cambria Math" panose="02040503050406030204" pitchFamily="18" charset="0"/>
                          </a:rPr>
                          <m:t>𝑠𝑜𝑙𝑢𝑡𝑖𝑜𝑛</m:t>
                        </m:r>
                      </m:sub>
                    </m:sSub>
                    <m:r>
                      <a:rPr lang="en-US" sz="3200" b="0" i="1" smtClean="0">
                        <a:latin typeface="Cambria Math" panose="02040503050406030204" pitchFamily="18" charset="0"/>
                      </a:rPr>
                      <m:t>=</m:t>
                    </m:r>
                    <m:f>
                      <m:fPr>
                        <m:ctrlPr>
                          <a:rPr lang="en-US" sz="3200" b="0" i="1" smtClean="0">
                            <a:latin typeface="Cambria Math" panose="02040503050406030204" pitchFamily="18" charset="0"/>
                          </a:rPr>
                        </m:ctrlPr>
                      </m:fPr>
                      <m:num>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𝑚</m:t>
                            </m:r>
                          </m:e>
                          <m:sub>
                            <m:r>
                              <a:rPr lang="en-US" sz="3200" b="0" i="1" smtClean="0">
                                <a:latin typeface="Cambria Math" panose="02040503050406030204" pitchFamily="18" charset="0"/>
                              </a:rPr>
                              <m:t>𝑠𝑜𝑙𝑢𝑡𝑒</m:t>
                            </m:r>
                          </m:sub>
                        </m:sSub>
                      </m:num>
                      <m:den>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𝑉</m:t>
                            </m:r>
                          </m:e>
                          <m:sub>
                            <m:r>
                              <a:rPr lang="en-US" sz="3200" b="0" i="1" smtClean="0">
                                <a:latin typeface="Cambria Math" panose="02040503050406030204" pitchFamily="18" charset="0"/>
                              </a:rPr>
                              <m:t>𝑠𝑜𝑙𝑢𝑡𝑖𝑜𝑛</m:t>
                            </m:r>
                          </m:sub>
                        </m:sSub>
                      </m:den>
                    </m:f>
                  </m:oMath>
                </a14:m>
                <a:endParaRPr lang="en-US" sz="3200" dirty="0"/>
              </a:p>
              <a:p>
                <a:r>
                  <a:rPr lang="en-US" sz="3200" dirty="0"/>
                  <a:t>Dimensions: [M L</a:t>
                </a:r>
                <a:r>
                  <a:rPr lang="en-US" sz="3200" baseline="30000" dirty="0"/>
                  <a:t>-3</a:t>
                </a:r>
                <a:r>
                  <a:rPr lang="en-US" sz="3200" dirty="0"/>
                  <a:t>]</a:t>
                </a:r>
              </a:p>
              <a:p>
                <a:r>
                  <a:rPr lang="en-US" sz="3200" dirty="0"/>
                  <a:t>Solutes change the physical properties of water</a:t>
                </a:r>
              </a:p>
            </p:txBody>
          </p:sp>
        </mc:Choice>
        <mc:Fallback xmlns="">
          <p:sp>
            <p:nvSpPr>
              <p:cNvPr id="32" name="Content Placeholder 2"/>
              <p:cNvSpPr txBox="1">
                <a:spLocks noRot="1" noChangeAspect="1" noMove="1" noResize="1" noEditPoints="1" noAdjustHandles="1" noChangeArrowheads="1" noChangeShapeType="1" noTextEdit="1"/>
              </p:cNvSpPr>
              <p:nvPr/>
            </p:nvSpPr>
            <p:spPr>
              <a:xfrm>
                <a:off x="5425439" y="1585732"/>
                <a:ext cx="6528159" cy="4830308"/>
              </a:xfrm>
              <a:prstGeom prst="rect">
                <a:avLst/>
              </a:prstGeom>
              <a:blipFill>
                <a:blip r:embed="rId3"/>
                <a:stretch>
                  <a:fillRect l="-2148" t="-2648" b="-7818"/>
                </a:stretch>
              </a:blipFill>
            </p:spPr>
            <p:txBody>
              <a:bodyPr/>
              <a:lstStyle/>
              <a:p>
                <a:r>
                  <a:rPr lang="en-US">
                    <a:noFill/>
                  </a:rPr>
                  <a:t> </a:t>
                </a:r>
              </a:p>
            </p:txBody>
          </p:sp>
        </mc:Fallback>
      </mc:AlternateContent>
    </p:spTree>
    <p:extLst>
      <p:ext uri="{BB962C8B-B14F-4D97-AF65-F5344CB8AC3E}">
        <p14:creationId xmlns:p14="http://schemas.microsoft.com/office/powerpoint/2010/main" val="3624505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2">
                                            <p:txEl>
                                              <p:pRg st="0" end="0"/>
                                            </p:txEl>
                                          </p:spTgt>
                                        </p:tgtEl>
                                        <p:attrNameLst>
                                          <p:attrName>style.visibility</p:attrName>
                                        </p:attrNameLst>
                                      </p:cBhvr>
                                      <p:to>
                                        <p:strVal val="visible"/>
                                      </p:to>
                                    </p:set>
                                    <p:animEffect transition="in" filter="wipe(left)">
                                      <p:cBhvr>
                                        <p:cTn id="12" dur="2000"/>
                                        <p:tgtEl>
                                          <p:spTgt spid="3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2">
                                            <p:txEl>
                                              <p:pRg st="1" end="1"/>
                                            </p:txEl>
                                          </p:spTgt>
                                        </p:tgtEl>
                                        <p:attrNameLst>
                                          <p:attrName>style.visibility</p:attrName>
                                        </p:attrNameLst>
                                      </p:cBhvr>
                                      <p:to>
                                        <p:strVal val="visible"/>
                                      </p:to>
                                    </p:set>
                                    <p:animEffect transition="in" filter="wipe(left)">
                                      <p:cBhvr>
                                        <p:cTn id="17" dur="2000"/>
                                        <p:tgtEl>
                                          <p:spTgt spid="3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2">
                                            <p:txEl>
                                              <p:pRg st="2" end="2"/>
                                            </p:txEl>
                                          </p:spTgt>
                                        </p:tgtEl>
                                        <p:attrNameLst>
                                          <p:attrName>style.visibility</p:attrName>
                                        </p:attrNameLst>
                                      </p:cBhvr>
                                      <p:to>
                                        <p:strVal val="visible"/>
                                      </p:to>
                                    </p:set>
                                    <p:animEffect transition="in" filter="wipe(left)">
                                      <p:cBhvr>
                                        <p:cTn id="22" dur="2000"/>
                                        <p:tgtEl>
                                          <p:spTgt spid="32">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32">
                                            <p:txEl>
                                              <p:pRg st="3" end="3"/>
                                            </p:txEl>
                                          </p:spTgt>
                                        </p:tgtEl>
                                        <p:attrNameLst>
                                          <p:attrName>style.visibility</p:attrName>
                                        </p:attrNameLst>
                                      </p:cBhvr>
                                      <p:to>
                                        <p:strVal val="visible"/>
                                      </p:to>
                                    </p:set>
                                    <p:animEffect transition="in" filter="wipe(left)">
                                      <p:cBhvr>
                                        <p:cTn id="27" dur="2000"/>
                                        <p:tgtEl>
                                          <p:spTgt spid="32">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32">
                                            <p:txEl>
                                              <p:pRg st="4" end="4"/>
                                            </p:txEl>
                                          </p:spTgt>
                                        </p:tgtEl>
                                        <p:attrNameLst>
                                          <p:attrName>style.visibility</p:attrName>
                                        </p:attrNameLst>
                                      </p:cBhvr>
                                      <p:to>
                                        <p:strVal val="visible"/>
                                      </p:to>
                                    </p:set>
                                    <p:animEffect transition="in" filter="wipe(left)">
                                      <p:cBhvr>
                                        <p:cTn id="32" dur="2000"/>
                                        <p:tgtEl>
                                          <p:spTgt spid="32">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32">
                                            <p:txEl>
                                              <p:pRg st="5" end="5"/>
                                            </p:txEl>
                                          </p:spTgt>
                                        </p:tgtEl>
                                        <p:attrNameLst>
                                          <p:attrName>style.visibility</p:attrName>
                                        </p:attrNameLst>
                                      </p:cBhvr>
                                      <p:to>
                                        <p:strVal val="visible"/>
                                      </p:to>
                                    </p:set>
                                    <p:animEffect transition="in" filter="wipe(left)">
                                      <p:cBhvr>
                                        <p:cTn id="37" dur="2000"/>
                                        <p:tgtEl>
                                          <p:spTgt spid="32">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32">
                                            <p:txEl>
                                              <p:pRg st="6" end="6"/>
                                            </p:txEl>
                                          </p:spTgt>
                                        </p:tgtEl>
                                        <p:attrNameLst>
                                          <p:attrName>style.visibility</p:attrName>
                                        </p:attrNameLst>
                                      </p:cBhvr>
                                      <p:to>
                                        <p:strVal val="visible"/>
                                      </p:to>
                                    </p:set>
                                    <p:animEffect transition="in" filter="wipe(left)">
                                      <p:cBhvr>
                                        <p:cTn id="42" dur="2000"/>
                                        <p:tgtEl>
                                          <p:spTgt spid="3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Chemistry of water: Solutions</a:t>
            </a:r>
          </a:p>
        </p:txBody>
      </p:sp>
      <p:sp>
        <p:nvSpPr>
          <p:cNvPr id="21" name="Can 20"/>
          <p:cNvSpPr/>
          <p:nvPr/>
        </p:nvSpPr>
        <p:spPr>
          <a:xfrm>
            <a:off x="657647" y="2856187"/>
            <a:ext cx="3541988" cy="3894082"/>
          </a:xfrm>
          <a:prstGeom prst="can">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Can 22"/>
          <p:cNvSpPr/>
          <p:nvPr/>
        </p:nvSpPr>
        <p:spPr>
          <a:xfrm>
            <a:off x="657647" y="4101661"/>
            <a:ext cx="3541988" cy="2643352"/>
          </a:xfrm>
          <a:prstGeom prst="can">
            <a:avLst>
              <a:gd name="adj" fmla="val 33946"/>
            </a:avLst>
          </a:prstGeom>
          <a:solidFill>
            <a:schemeClr val="accent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p:cNvGrpSpPr>
            <a:grpSpLocks noChangeAspect="1"/>
          </p:cNvGrpSpPr>
          <p:nvPr/>
        </p:nvGrpSpPr>
        <p:grpSpPr>
          <a:xfrm rot="15318483">
            <a:off x="3552976" y="1240490"/>
            <a:ext cx="1293318" cy="1707304"/>
            <a:chOff x="6433607" y="1690688"/>
            <a:chExt cx="3541989" cy="3894082"/>
          </a:xfrm>
        </p:grpSpPr>
        <p:sp>
          <p:nvSpPr>
            <p:cNvPr id="30" name="Can 29"/>
            <p:cNvSpPr/>
            <p:nvPr/>
          </p:nvSpPr>
          <p:spPr>
            <a:xfrm>
              <a:off x="6433607" y="1690688"/>
              <a:ext cx="3541988" cy="3894082"/>
            </a:xfrm>
            <a:prstGeom prst="can">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1" name="Can 30"/>
            <p:cNvSpPr/>
            <p:nvPr/>
          </p:nvSpPr>
          <p:spPr>
            <a:xfrm>
              <a:off x="6433608" y="2936162"/>
              <a:ext cx="3541988" cy="2643351"/>
            </a:xfrm>
            <a:prstGeom prst="can">
              <a:avLst>
                <a:gd name="adj" fmla="val 26626"/>
              </a:avLst>
            </a:prstGeom>
            <a:solidFill>
              <a:schemeClr val="accent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err="1">
                  <a:solidFill>
                    <a:schemeClr val="tx1"/>
                  </a:solidFill>
                </a:rPr>
                <a:t>NaCl</a:t>
              </a:r>
              <a:endParaRPr lang="en-US" sz="4000" dirty="0">
                <a:solidFill>
                  <a:schemeClr val="tx1"/>
                </a:solidFill>
              </a:endParaRPr>
            </a:p>
          </p:txBody>
        </p:sp>
      </p:grpSp>
      <p:sp>
        <p:nvSpPr>
          <p:cNvPr id="32" name="Content Placeholder 2"/>
          <p:cNvSpPr txBox="1">
            <a:spLocks/>
          </p:cNvSpPr>
          <p:nvPr/>
        </p:nvSpPr>
        <p:spPr>
          <a:xfrm>
            <a:off x="5464628" y="1442041"/>
            <a:ext cx="6528159" cy="4830308"/>
          </a:xfrm>
          <a:prstGeom prst="rect">
            <a:avLst/>
          </a:prstGeom>
        </p:spPr>
        <p:txBody>
          <a:bodyPr vert="horz" lIns="91440" tIns="45720" rIns="91440" bIns="45720" rtlCol="0">
            <a:noAutofit/>
          </a:bodyPr>
          <a:lstStyle>
            <a:lvl1pPr marL="228604" indent="-228604" algn="l" defTabSz="914411" rtl="0" eaLnBrk="1" latinLnBrk="0" hangingPunct="1">
              <a:lnSpc>
                <a:spcPct val="90000"/>
              </a:lnSpc>
              <a:spcBef>
                <a:spcPts val="1001"/>
              </a:spcBef>
              <a:buFont typeface="Arial" panose="020B0604020202020204" pitchFamily="34" charset="0"/>
              <a:buChar char="•"/>
              <a:defRPr sz="2800" kern="1200">
                <a:solidFill>
                  <a:schemeClr val="tx1"/>
                </a:solidFill>
                <a:latin typeface="+mn-lt"/>
                <a:ea typeface="+mn-ea"/>
                <a:cs typeface="+mn-cs"/>
              </a:defRPr>
            </a:lvl1pPr>
            <a:lvl2pPr marL="685809" indent="-228604" algn="l" defTabSz="914411"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15" indent="-228604" algn="l" defTabSz="914411"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21"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427"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632"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838"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044"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249"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a:lstStyle>
          <a:p>
            <a:r>
              <a:rPr lang="en-US" sz="3200" dirty="0"/>
              <a:t>DIMENSIONS DON’T TELL YOU EVERYTHING!</a:t>
            </a:r>
          </a:p>
          <a:p>
            <a:r>
              <a:rPr lang="en-US" sz="3200" dirty="0"/>
              <a:t>Concentration might be provided in different dimensions (molarity is </a:t>
            </a:r>
            <a:br>
              <a:rPr lang="en-US" sz="3200" dirty="0"/>
            </a:br>
            <a:r>
              <a:rPr lang="en-US" sz="3200" dirty="0"/>
              <a:t>[L</a:t>
            </a:r>
            <a:r>
              <a:rPr lang="en-US" sz="3200" baseline="30000" dirty="0"/>
              <a:t>-3</a:t>
            </a:r>
            <a:r>
              <a:rPr lang="en-US" sz="3200" dirty="0"/>
              <a:t>], molality is [M</a:t>
            </a:r>
            <a:r>
              <a:rPr lang="en-US" sz="3200" baseline="30000" dirty="0"/>
              <a:t>-1</a:t>
            </a:r>
            <a:r>
              <a:rPr lang="en-US" sz="3200" dirty="0"/>
              <a:t>], percent by volume is [1], etc.)</a:t>
            </a:r>
          </a:p>
          <a:p>
            <a:r>
              <a:rPr lang="en-US" sz="3200" dirty="0"/>
              <a:t>[M L</a:t>
            </a:r>
            <a:r>
              <a:rPr lang="en-US" sz="3200" baseline="30000" dirty="0"/>
              <a:t>-3</a:t>
            </a:r>
            <a:r>
              <a:rPr lang="en-US" sz="3200" dirty="0"/>
              <a:t>] is not always concentration. These are also the dimensions of density.</a:t>
            </a:r>
          </a:p>
          <a:p>
            <a:r>
              <a:rPr lang="en-US" sz="3200" dirty="0"/>
              <a:t>Dimensions are abstract, so CONTEXT IS EVERYTHING!</a:t>
            </a:r>
          </a:p>
        </p:txBody>
      </p:sp>
    </p:spTree>
    <p:extLst>
      <p:ext uri="{BB962C8B-B14F-4D97-AF65-F5344CB8AC3E}">
        <p14:creationId xmlns:p14="http://schemas.microsoft.com/office/powerpoint/2010/main" val="2633512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2">
                                            <p:txEl>
                                              <p:pRg st="0" end="0"/>
                                            </p:txEl>
                                          </p:spTgt>
                                        </p:tgtEl>
                                        <p:attrNameLst>
                                          <p:attrName>style.visibility</p:attrName>
                                        </p:attrNameLst>
                                      </p:cBhvr>
                                      <p:to>
                                        <p:strVal val="visible"/>
                                      </p:to>
                                    </p:set>
                                    <p:animEffect transition="in" filter="wipe(left)">
                                      <p:cBhvr>
                                        <p:cTn id="7" dur="2000"/>
                                        <p:tgtEl>
                                          <p:spTgt spid="3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2">
                                            <p:txEl>
                                              <p:pRg st="1" end="1"/>
                                            </p:txEl>
                                          </p:spTgt>
                                        </p:tgtEl>
                                        <p:attrNameLst>
                                          <p:attrName>style.visibility</p:attrName>
                                        </p:attrNameLst>
                                      </p:cBhvr>
                                      <p:to>
                                        <p:strVal val="visible"/>
                                      </p:to>
                                    </p:set>
                                    <p:animEffect transition="in" filter="wipe(left)">
                                      <p:cBhvr>
                                        <p:cTn id="12" dur="2000"/>
                                        <p:tgtEl>
                                          <p:spTgt spid="3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2">
                                            <p:txEl>
                                              <p:pRg st="2" end="2"/>
                                            </p:txEl>
                                          </p:spTgt>
                                        </p:tgtEl>
                                        <p:attrNameLst>
                                          <p:attrName>style.visibility</p:attrName>
                                        </p:attrNameLst>
                                      </p:cBhvr>
                                      <p:to>
                                        <p:strVal val="visible"/>
                                      </p:to>
                                    </p:set>
                                    <p:animEffect transition="in" filter="wipe(left)">
                                      <p:cBhvr>
                                        <p:cTn id="17" dur="2000"/>
                                        <p:tgtEl>
                                          <p:spTgt spid="3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2">
                                            <p:txEl>
                                              <p:pRg st="3" end="3"/>
                                            </p:txEl>
                                          </p:spTgt>
                                        </p:tgtEl>
                                        <p:attrNameLst>
                                          <p:attrName>style.visibility</p:attrName>
                                        </p:attrNameLst>
                                      </p:cBhvr>
                                      <p:to>
                                        <p:strVal val="visible"/>
                                      </p:to>
                                    </p:set>
                                    <p:animEffect transition="in" filter="wipe(left)">
                                      <p:cBhvr>
                                        <p:cTn id="22" dur="2000"/>
                                        <p:tgtEl>
                                          <p:spTgt spid="3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Physics of water: Electrical conductivity</a:t>
            </a:r>
          </a:p>
        </p:txBody>
      </p:sp>
      <p:sp>
        <p:nvSpPr>
          <p:cNvPr id="21" name="Can 20"/>
          <p:cNvSpPr/>
          <p:nvPr/>
        </p:nvSpPr>
        <p:spPr>
          <a:xfrm>
            <a:off x="657647" y="2856187"/>
            <a:ext cx="3541988" cy="3894082"/>
          </a:xfrm>
          <a:prstGeom prst="can">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Can 22"/>
          <p:cNvSpPr/>
          <p:nvPr/>
        </p:nvSpPr>
        <p:spPr>
          <a:xfrm>
            <a:off x="657647" y="4101661"/>
            <a:ext cx="3541988" cy="2643352"/>
          </a:xfrm>
          <a:prstGeom prst="can">
            <a:avLst>
              <a:gd name="adj" fmla="val 33946"/>
            </a:avLst>
          </a:prstGeom>
          <a:solidFill>
            <a:schemeClr val="accent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 name="Group 2"/>
          <p:cNvGrpSpPr>
            <a:grpSpLocks noChangeAspect="1"/>
          </p:cNvGrpSpPr>
          <p:nvPr/>
        </p:nvGrpSpPr>
        <p:grpSpPr>
          <a:xfrm rot="15318483">
            <a:off x="3552975" y="1240487"/>
            <a:ext cx="1293319" cy="1707304"/>
            <a:chOff x="6433607" y="1690688"/>
            <a:chExt cx="3541989" cy="3894082"/>
          </a:xfrm>
        </p:grpSpPr>
        <p:sp>
          <p:nvSpPr>
            <p:cNvPr id="30" name="Can 29"/>
            <p:cNvSpPr/>
            <p:nvPr/>
          </p:nvSpPr>
          <p:spPr>
            <a:xfrm>
              <a:off x="6433607" y="1690688"/>
              <a:ext cx="3541988" cy="3894082"/>
            </a:xfrm>
            <a:prstGeom prst="can">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1" name="Can 30"/>
            <p:cNvSpPr/>
            <p:nvPr/>
          </p:nvSpPr>
          <p:spPr>
            <a:xfrm>
              <a:off x="6433607" y="2936162"/>
              <a:ext cx="3541989" cy="2643351"/>
            </a:xfrm>
            <a:prstGeom prst="can">
              <a:avLst>
                <a:gd name="adj" fmla="val 28437"/>
              </a:avLst>
            </a:prstGeom>
            <a:solidFill>
              <a:schemeClr val="accent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err="1">
                  <a:solidFill>
                    <a:schemeClr val="tx1"/>
                  </a:solidFill>
                </a:rPr>
                <a:t>NaCl</a:t>
              </a:r>
              <a:endParaRPr lang="en-US" sz="4000" dirty="0">
                <a:solidFill>
                  <a:schemeClr val="tx1"/>
                </a:solidFill>
              </a:endParaRPr>
            </a:p>
          </p:txBody>
        </p:sp>
      </p:grpSp>
      <p:sp>
        <p:nvSpPr>
          <p:cNvPr id="32" name="Content Placeholder 2"/>
          <p:cNvSpPr txBox="1">
            <a:spLocks/>
          </p:cNvSpPr>
          <p:nvPr/>
        </p:nvSpPr>
        <p:spPr>
          <a:xfrm>
            <a:off x="6135009" y="1765458"/>
            <a:ext cx="5444915" cy="4672405"/>
          </a:xfrm>
          <a:prstGeom prst="rect">
            <a:avLst/>
          </a:prstGeom>
        </p:spPr>
        <p:txBody>
          <a:bodyPr vert="horz" lIns="91440" tIns="45720" rIns="91440" bIns="45720" rtlCol="0">
            <a:normAutofit lnSpcReduction="10000"/>
          </a:bodyPr>
          <a:lstStyle>
            <a:lvl1pPr marL="228604" indent="-228604" algn="l" defTabSz="914411" rtl="0" eaLnBrk="1" latinLnBrk="0" hangingPunct="1">
              <a:lnSpc>
                <a:spcPct val="90000"/>
              </a:lnSpc>
              <a:spcBef>
                <a:spcPts val="1001"/>
              </a:spcBef>
              <a:buFont typeface="Arial" panose="020B0604020202020204" pitchFamily="34" charset="0"/>
              <a:buChar char="•"/>
              <a:defRPr sz="2800" kern="1200">
                <a:solidFill>
                  <a:schemeClr val="tx1"/>
                </a:solidFill>
                <a:latin typeface="+mn-lt"/>
                <a:ea typeface="+mn-ea"/>
                <a:cs typeface="+mn-cs"/>
              </a:defRPr>
            </a:lvl1pPr>
            <a:lvl2pPr marL="685809" indent="-228604" algn="l" defTabSz="914411"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15" indent="-228604" algn="l" defTabSz="914411"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21"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427"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632"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838"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044"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249"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a:lstStyle>
          <a:p>
            <a:r>
              <a:rPr lang="en-US" sz="4000" dirty="0"/>
              <a:t>Units: </a:t>
            </a:r>
            <a:r>
              <a:rPr lang="en-US" sz="4000" dirty="0" err="1">
                <a:latin typeface="Symbol" panose="05050102010706020507" pitchFamily="18" charset="2"/>
              </a:rPr>
              <a:t>m</a:t>
            </a:r>
            <a:r>
              <a:rPr lang="en-US" sz="4000" dirty="0" err="1"/>
              <a:t>S</a:t>
            </a:r>
            <a:r>
              <a:rPr lang="en-US" sz="4000" dirty="0"/>
              <a:t> cm</a:t>
            </a:r>
            <a:r>
              <a:rPr lang="en-US" sz="4000" baseline="30000" dirty="0"/>
              <a:t>-1</a:t>
            </a:r>
          </a:p>
          <a:p>
            <a:r>
              <a:rPr lang="en-US" sz="4000" dirty="0"/>
              <a:t>Varies with dissolved solids and temperature</a:t>
            </a:r>
          </a:p>
          <a:p>
            <a:r>
              <a:rPr lang="en-US" sz="4000" dirty="0"/>
              <a:t>Temperature-corrected (to 25 °C), or “specific” conductivity normalizes for the effects of temperature</a:t>
            </a:r>
          </a:p>
        </p:txBody>
      </p:sp>
      <p:sp>
        <p:nvSpPr>
          <p:cNvPr id="14" name="Rectangle 13">
            <a:extLst>
              <a:ext uri="{FF2B5EF4-FFF2-40B4-BE49-F238E27FC236}">
                <a16:creationId xmlns:a16="http://schemas.microsoft.com/office/drawing/2014/main" id="{628B7FB3-A1DC-45D1-A43F-5BC522DFC909}"/>
              </a:ext>
            </a:extLst>
          </p:cNvPr>
          <p:cNvSpPr/>
          <p:nvPr/>
        </p:nvSpPr>
        <p:spPr>
          <a:xfrm>
            <a:off x="9021452" y="4408753"/>
            <a:ext cx="2422688" cy="587454"/>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0681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2">
                                            <p:txEl>
                                              <p:pRg st="0" end="0"/>
                                            </p:txEl>
                                          </p:spTgt>
                                        </p:tgtEl>
                                        <p:attrNameLst>
                                          <p:attrName>style.visibility</p:attrName>
                                        </p:attrNameLst>
                                      </p:cBhvr>
                                      <p:to>
                                        <p:strVal val="visible"/>
                                      </p:to>
                                    </p:set>
                                    <p:animEffect transition="in" filter="wipe(left)">
                                      <p:cBhvr>
                                        <p:cTn id="7" dur="2000"/>
                                        <p:tgtEl>
                                          <p:spTgt spid="3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2">
                                            <p:txEl>
                                              <p:pRg st="1" end="1"/>
                                            </p:txEl>
                                          </p:spTgt>
                                        </p:tgtEl>
                                        <p:attrNameLst>
                                          <p:attrName>style.visibility</p:attrName>
                                        </p:attrNameLst>
                                      </p:cBhvr>
                                      <p:to>
                                        <p:strVal val="visible"/>
                                      </p:to>
                                    </p:set>
                                    <p:animEffect transition="in" filter="wipe(left)">
                                      <p:cBhvr>
                                        <p:cTn id="12" dur="2000"/>
                                        <p:tgtEl>
                                          <p:spTgt spid="3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2">
                                            <p:txEl>
                                              <p:pRg st="2" end="2"/>
                                            </p:txEl>
                                          </p:spTgt>
                                        </p:tgtEl>
                                        <p:attrNameLst>
                                          <p:attrName>style.visibility</p:attrName>
                                        </p:attrNameLst>
                                      </p:cBhvr>
                                      <p:to>
                                        <p:strVal val="visible"/>
                                      </p:to>
                                    </p:set>
                                    <p:animEffect transition="in" filter="wipe(left)">
                                      <p:cBhvr>
                                        <p:cTn id="17" dur="2000"/>
                                        <p:tgtEl>
                                          <p:spTgt spid="3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par>
                                <p:cTn id="23" presetID="32" presetClass="emph" presetSubtype="0" fill="hold" grpId="1" nodeType="withEffect">
                                  <p:stCondLst>
                                    <p:cond delay="0"/>
                                  </p:stCondLst>
                                  <p:childTnLst>
                                    <p:animRot by="120000">
                                      <p:cBhvr>
                                        <p:cTn id="24" dur="200" fill="hold">
                                          <p:stCondLst>
                                            <p:cond delay="0"/>
                                          </p:stCondLst>
                                        </p:cTn>
                                        <p:tgtEl>
                                          <p:spTgt spid="14"/>
                                        </p:tgtEl>
                                        <p:attrNameLst>
                                          <p:attrName>r</p:attrName>
                                        </p:attrNameLst>
                                      </p:cBhvr>
                                    </p:animRot>
                                    <p:animRot by="-240000">
                                      <p:cBhvr>
                                        <p:cTn id="25" dur="400" fill="hold">
                                          <p:stCondLst>
                                            <p:cond delay="400"/>
                                          </p:stCondLst>
                                        </p:cTn>
                                        <p:tgtEl>
                                          <p:spTgt spid="14"/>
                                        </p:tgtEl>
                                        <p:attrNameLst>
                                          <p:attrName>r</p:attrName>
                                        </p:attrNameLst>
                                      </p:cBhvr>
                                    </p:animRot>
                                    <p:animRot by="240000">
                                      <p:cBhvr>
                                        <p:cTn id="26" dur="400" fill="hold">
                                          <p:stCondLst>
                                            <p:cond delay="800"/>
                                          </p:stCondLst>
                                        </p:cTn>
                                        <p:tgtEl>
                                          <p:spTgt spid="14"/>
                                        </p:tgtEl>
                                        <p:attrNameLst>
                                          <p:attrName>r</p:attrName>
                                        </p:attrNameLst>
                                      </p:cBhvr>
                                    </p:animRot>
                                    <p:animRot by="-240000">
                                      <p:cBhvr>
                                        <p:cTn id="27" dur="400" fill="hold">
                                          <p:stCondLst>
                                            <p:cond delay="1200"/>
                                          </p:stCondLst>
                                        </p:cTn>
                                        <p:tgtEl>
                                          <p:spTgt spid="14"/>
                                        </p:tgtEl>
                                        <p:attrNameLst>
                                          <p:attrName>r</p:attrName>
                                        </p:attrNameLst>
                                      </p:cBhvr>
                                    </p:animRot>
                                    <p:animRot by="120000">
                                      <p:cBhvr>
                                        <p:cTn id="28" dur="400" fill="hold">
                                          <p:stCondLst>
                                            <p:cond delay="1600"/>
                                          </p:stCondLst>
                                        </p:cTn>
                                        <p:tgtEl>
                                          <p:spTgt spid="1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2" y="365125"/>
            <a:ext cx="10973584" cy="1325563"/>
          </a:xfrm>
        </p:spPr>
        <p:txBody>
          <a:bodyPr>
            <a:normAutofit/>
          </a:bodyPr>
          <a:lstStyle/>
          <a:p>
            <a:r>
              <a:rPr lang="en-US" sz="3600" dirty="0"/>
              <a:t>Relating electrical conductivity to solute concentration</a:t>
            </a:r>
          </a:p>
        </p:txBody>
      </p:sp>
      <p:sp>
        <p:nvSpPr>
          <p:cNvPr id="21" name="Can 20"/>
          <p:cNvSpPr/>
          <p:nvPr/>
        </p:nvSpPr>
        <p:spPr>
          <a:xfrm>
            <a:off x="657647" y="2856187"/>
            <a:ext cx="3541988" cy="3894082"/>
          </a:xfrm>
          <a:prstGeom prst="can">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Can 22"/>
          <p:cNvSpPr/>
          <p:nvPr/>
        </p:nvSpPr>
        <p:spPr>
          <a:xfrm>
            <a:off x="657647" y="4101661"/>
            <a:ext cx="3541988" cy="2643352"/>
          </a:xfrm>
          <a:prstGeom prst="can">
            <a:avLst>
              <a:gd name="adj" fmla="val 33946"/>
            </a:avLst>
          </a:prstGeom>
          <a:solidFill>
            <a:schemeClr val="accent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 name="Group 2"/>
          <p:cNvGrpSpPr>
            <a:grpSpLocks noChangeAspect="1"/>
          </p:cNvGrpSpPr>
          <p:nvPr/>
        </p:nvGrpSpPr>
        <p:grpSpPr>
          <a:xfrm rot="15318483">
            <a:off x="3552975" y="1240487"/>
            <a:ext cx="1293319" cy="1707304"/>
            <a:chOff x="6433607" y="1690688"/>
            <a:chExt cx="3541989" cy="3894082"/>
          </a:xfrm>
        </p:grpSpPr>
        <p:sp>
          <p:nvSpPr>
            <p:cNvPr id="30" name="Can 29"/>
            <p:cNvSpPr/>
            <p:nvPr/>
          </p:nvSpPr>
          <p:spPr>
            <a:xfrm>
              <a:off x="6433607" y="1690688"/>
              <a:ext cx="3541988" cy="3894082"/>
            </a:xfrm>
            <a:prstGeom prst="can">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1" name="Can 30"/>
            <p:cNvSpPr/>
            <p:nvPr/>
          </p:nvSpPr>
          <p:spPr>
            <a:xfrm>
              <a:off x="6433607" y="2936162"/>
              <a:ext cx="3541989" cy="2643351"/>
            </a:xfrm>
            <a:prstGeom prst="can">
              <a:avLst>
                <a:gd name="adj" fmla="val 28437"/>
              </a:avLst>
            </a:prstGeom>
            <a:solidFill>
              <a:schemeClr val="accent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err="1">
                  <a:solidFill>
                    <a:schemeClr val="tx1"/>
                  </a:solidFill>
                </a:rPr>
                <a:t>NaCl</a:t>
              </a:r>
              <a:endParaRPr lang="en-US" sz="4000" dirty="0">
                <a:solidFill>
                  <a:schemeClr val="tx1"/>
                </a:solidFill>
              </a:endParaRPr>
            </a:p>
          </p:txBody>
        </p:sp>
      </p:grpSp>
      <mc:AlternateContent xmlns:mc="http://schemas.openxmlformats.org/markup-compatibility/2006" xmlns:a14="http://schemas.microsoft.com/office/drawing/2010/main">
        <mc:Choice Requires="a14">
          <p:sp>
            <p:nvSpPr>
              <p:cNvPr id="32" name="Content Placeholder 2"/>
              <p:cNvSpPr txBox="1">
                <a:spLocks/>
              </p:cNvSpPr>
              <p:nvPr/>
            </p:nvSpPr>
            <p:spPr>
              <a:xfrm>
                <a:off x="6135009" y="1765458"/>
                <a:ext cx="5444915" cy="4672405"/>
              </a:xfrm>
              <a:prstGeom prst="rect">
                <a:avLst/>
              </a:prstGeom>
            </p:spPr>
            <p:txBody>
              <a:bodyPr vert="horz" lIns="91440" tIns="45720" rIns="91440" bIns="45720" rtlCol="0">
                <a:normAutofit/>
              </a:bodyPr>
              <a:lstStyle>
                <a:lvl1pPr marL="228604" indent="-228604" algn="l" defTabSz="914411" rtl="0" eaLnBrk="1" latinLnBrk="0" hangingPunct="1">
                  <a:lnSpc>
                    <a:spcPct val="90000"/>
                  </a:lnSpc>
                  <a:spcBef>
                    <a:spcPts val="1001"/>
                  </a:spcBef>
                  <a:buFont typeface="Arial" panose="020B0604020202020204" pitchFamily="34" charset="0"/>
                  <a:buChar char="•"/>
                  <a:defRPr sz="2800" kern="1200">
                    <a:solidFill>
                      <a:schemeClr val="tx1"/>
                    </a:solidFill>
                    <a:latin typeface="+mn-lt"/>
                    <a:ea typeface="+mn-ea"/>
                    <a:cs typeface="+mn-cs"/>
                  </a:defRPr>
                </a:lvl1pPr>
                <a:lvl2pPr marL="685809" indent="-228604" algn="l" defTabSz="914411"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15" indent="-228604" algn="l" defTabSz="914411"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21"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427"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632"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838"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044"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249"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a:lstStyle>
              <a:p>
                <a:r>
                  <a:rPr lang="en-US" sz="4000" dirty="0"/>
                  <a:t>Increase of 1 mg L</a:t>
                </a:r>
                <a:r>
                  <a:rPr lang="en-US" sz="4000" baseline="30000" dirty="0"/>
                  <a:t>-1</a:t>
                </a:r>
                <a:r>
                  <a:rPr lang="en-US" sz="4000" dirty="0"/>
                  <a:t> of NaCl will increase specific conductivity by ca. 2 </a:t>
                </a:r>
                <a:r>
                  <a:rPr lang="en-US" sz="4000" dirty="0" err="1">
                    <a:latin typeface="Symbol" panose="05050102010706020507" pitchFamily="18" charset="2"/>
                  </a:rPr>
                  <a:t>m</a:t>
                </a:r>
                <a:r>
                  <a:rPr lang="en-US" sz="4000" dirty="0" err="1"/>
                  <a:t>S</a:t>
                </a:r>
                <a:r>
                  <a:rPr lang="en-US" sz="4000" dirty="0"/>
                  <a:t> cm</a:t>
                </a:r>
                <a:r>
                  <a:rPr lang="en-US" sz="4000" baseline="30000" dirty="0"/>
                  <a:t>-1</a:t>
                </a:r>
              </a:p>
              <a:p>
                <a:r>
                  <a:rPr lang="en-US" sz="4000" dirty="0"/>
                  <a:t>Dimensionally:</a:t>
                </a:r>
                <a:br>
                  <a:rPr lang="en-US" sz="4000" dirty="0"/>
                </a:br>
                <a:r>
                  <a:rPr lang="en-US" sz="4000" dirty="0"/>
                  <a:t>2 </a:t>
                </a:r>
                <a:r>
                  <a:rPr lang="en-US" sz="4000" dirty="0">
                    <a:latin typeface="Symbol" panose="05050102010706020507" pitchFamily="18" charset="2"/>
                  </a:rPr>
                  <a:t>m</a:t>
                </a:r>
                <a:r>
                  <a:rPr lang="en-US" sz="4000" dirty="0"/>
                  <a:t>S cm</a:t>
                </a:r>
                <a:r>
                  <a:rPr lang="en-US" sz="4000" baseline="30000" dirty="0"/>
                  <a:t>-1</a:t>
                </a:r>
                <a:r>
                  <a:rPr lang="en-US" sz="4000" dirty="0"/>
                  <a:t> </a:t>
                </a:r>
                <a14:m>
                  <m:oMath xmlns:m="http://schemas.openxmlformats.org/officeDocument/2006/math">
                    <m:r>
                      <a:rPr lang="en-US" sz="4000" i="1" smtClean="0">
                        <a:latin typeface="Cambria Math" panose="02040503050406030204" pitchFamily="18" charset="0"/>
                        <a:ea typeface="Cambria Math" panose="02040503050406030204" pitchFamily="18" charset="0"/>
                      </a:rPr>
                      <m:t>≈</m:t>
                    </m:r>
                  </m:oMath>
                </a14:m>
                <a:r>
                  <a:rPr lang="en-US" sz="4000" dirty="0"/>
                  <a:t> 1 mg L</a:t>
                </a:r>
                <a:r>
                  <a:rPr lang="en-US" sz="4000" baseline="30000" dirty="0"/>
                  <a:t>-1</a:t>
                </a:r>
                <a:r>
                  <a:rPr lang="en-US" sz="4000" dirty="0"/>
                  <a:t>  </a:t>
                </a:r>
                <a:endParaRPr lang="en-US" sz="4000" baseline="30000" dirty="0"/>
              </a:p>
            </p:txBody>
          </p:sp>
        </mc:Choice>
        <mc:Fallback xmlns="">
          <p:sp>
            <p:nvSpPr>
              <p:cNvPr id="32" name="Content Placeholder 2"/>
              <p:cNvSpPr txBox="1">
                <a:spLocks noRot="1" noChangeAspect="1" noMove="1" noResize="1" noEditPoints="1" noAdjustHandles="1" noChangeArrowheads="1" noChangeShapeType="1" noTextEdit="1"/>
              </p:cNvSpPr>
              <p:nvPr/>
            </p:nvSpPr>
            <p:spPr>
              <a:xfrm>
                <a:off x="6135009" y="1765458"/>
                <a:ext cx="5444915" cy="4672405"/>
              </a:xfrm>
              <a:prstGeom prst="rect">
                <a:avLst/>
              </a:prstGeom>
              <a:blipFill>
                <a:blip r:embed="rId3"/>
                <a:stretch>
                  <a:fillRect l="-3579" t="-3655" r="-1454"/>
                </a:stretch>
              </a:blipFill>
            </p:spPr>
            <p:txBody>
              <a:bodyPr/>
              <a:lstStyle/>
              <a:p>
                <a:r>
                  <a:rPr lang="en-US">
                    <a:noFill/>
                  </a:rPr>
                  <a:t> </a:t>
                </a:r>
              </a:p>
            </p:txBody>
          </p:sp>
        </mc:Fallback>
      </mc:AlternateContent>
      <p:sp>
        <p:nvSpPr>
          <p:cNvPr id="5" name="Rectangle 4">
            <a:extLst>
              <a:ext uri="{FF2B5EF4-FFF2-40B4-BE49-F238E27FC236}">
                <a16:creationId xmlns:a16="http://schemas.microsoft.com/office/drawing/2014/main" id="{D6E06C3B-E625-4D95-96CC-52CD4D964E90}"/>
              </a:ext>
            </a:extLst>
          </p:cNvPr>
          <p:cNvSpPr/>
          <p:nvPr/>
        </p:nvSpPr>
        <p:spPr>
          <a:xfrm>
            <a:off x="6370598" y="3538173"/>
            <a:ext cx="696686" cy="508000"/>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D9BB651-D45C-49A0-B312-AA2241BBFB2B}"/>
              </a:ext>
            </a:extLst>
          </p:cNvPr>
          <p:cNvSpPr/>
          <p:nvPr/>
        </p:nvSpPr>
        <p:spPr>
          <a:xfrm>
            <a:off x="6370598" y="4644422"/>
            <a:ext cx="4314819" cy="653441"/>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48685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2">
                                            <p:txEl>
                                              <p:pRg st="0" end="0"/>
                                            </p:txEl>
                                          </p:spTgt>
                                        </p:tgtEl>
                                        <p:attrNameLst>
                                          <p:attrName>style.visibility</p:attrName>
                                        </p:attrNameLst>
                                      </p:cBhvr>
                                      <p:to>
                                        <p:strVal val="visible"/>
                                      </p:to>
                                    </p:set>
                                    <p:animEffect transition="in" filter="wipe(left)">
                                      <p:cBhvr>
                                        <p:cTn id="7" dur="2000"/>
                                        <p:tgtEl>
                                          <p:spTgt spid="3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par>
                                <p:cTn id="13" presetID="32" presetClass="emph" presetSubtype="0" fill="hold" grpId="1" nodeType="withEffect">
                                  <p:stCondLst>
                                    <p:cond delay="0"/>
                                  </p:stCondLst>
                                  <p:childTnLst>
                                    <p:animRot by="120000">
                                      <p:cBhvr>
                                        <p:cTn id="14" dur="200" fill="hold">
                                          <p:stCondLst>
                                            <p:cond delay="0"/>
                                          </p:stCondLst>
                                        </p:cTn>
                                        <p:tgtEl>
                                          <p:spTgt spid="5"/>
                                        </p:tgtEl>
                                        <p:attrNameLst>
                                          <p:attrName>r</p:attrName>
                                        </p:attrNameLst>
                                      </p:cBhvr>
                                    </p:animRot>
                                    <p:animRot by="-240000">
                                      <p:cBhvr>
                                        <p:cTn id="15" dur="400" fill="hold">
                                          <p:stCondLst>
                                            <p:cond delay="400"/>
                                          </p:stCondLst>
                                        </p:cTn>
                                        <p:tgtEl>
                                          <p:spTgt spid="5"/>
                                        </p:tgtEl>
                                        <p:attrNameLst>
                                          <p:attrName>r</p:attrName>
                                        </p:attrNameLst>
                                      </p:cBhvr>
                                    </p:animRot>
                                    <p:animRot by="240000">
                                      <p:cBhvr>
                                        <p:cTn id="16" dur="400" fill="hold">
                                          <p:stCondLst>
                                            <p:cond delay="800"/>
                                          </p:stCondLst>
                                        </p:cTn>
                                        <p:tgtEl>
                                          <p:spTgt spid="5"/>
                                        </p:tgtEl>
                                        <p:attrNameLst>
                                          <p:attrName>r</p:attrName>
                                        </p:attrNameLst>
                                      </p:cBhvr>
                                    </p:animRot>
                                    <p:animRot by="-240000">
                                      <p:cBhvr>
                                        <p:cTn id="17" dur="400" fill="hold">
                                          <p:stCondLst>
                                            <p:cond delay="1200"/>
                                          </p:stCondLst>
                                        </p:cTn>
                                        <p:tgtEl>
                                          <p:spTgt spid="5"/>
                                        </p:tgtEl>
                                        <p:attrNameLst>
                                          <p:attrName>r</p:attrName>
                                        </p:attrNameLst>
                                      </p:cBhvr>
                                    </p:animRot>
                                    <p:animRot by="120000">
                                      <p:cBhvr>
                                        <p:cTn id="18" dur="400" fill="hold">
                                          <p:stCondLst>
                                            <p:cond delay="1600"/>
                                          </p:stCondLst>
                                        </p:cTn>
                                        <p:tgtEl>
                                          <p:spTgt spid="5"/>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32">
                                            <p:txEl>
                                              <p:pRg st="1" end="1"/>
                                            </p:txEl>
                                          </p:spTgt>
                                        </p:tgtEl>
                                        <p:attrNameLst>
                                          <p:attrName>style.visibility</p:attrName>
                                        </p:attrNameLst>
                                      </p:cBhvr>
                                      <p:to>
                                        <p:strVal val="visible"/>
                                      </p:to>
                                    </p:set>
                                    <p:animEffect transition="in" filter="wipe(left)">
                                      <p:cBhvr>
                                        <p:cTn id="23" dur="2000"/>
                                        <p:tgtEl>
                                          <p:spTgt spid="32">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500"/>
                                        <p:tgtEl>
                                          <p:spTgt spid="13"/>
                                        </p:tgtEl>
                                      </p:cBhvr>
                                    </p:animEffect>
                                  </p:childTnLst>
                                </p:cTn>
                              </p:par>
                              <p:par>
                                <p:cTn id="29" presetID="32" presetClass="emph" presetSubtype="0" fill="hold" grpId="1" nodeType="withEffect">
                                  <p:stCondLst>
                                    <p:cond delay="0"/>
                                  </p:stCondLst>
                                  <p:childTnLst>
                                    <p:animRot by="120000">
                                      <p:cBhvr>
                                        <p:cTn id="30" dur="200" fill="hold">
                                          <p:stCondLst>
                                            <p:cond delay="0"/>
                                          </p:stCondLst>
                                        </p:cTn>
                                        <p:tgtEl>
                                          <p:spTgt spid="13"/>
                                        </p:tgtEl>
                                        <p:attrNameLst>
                                          <p:attrName>r</p:attrName>
                                        </p:attrNameLst>
                                      </p:cBhvr>
                                    </p:animRot>
                                    <p:animRot by="-240000">
                                      <p:cBhvr>
                                        <p:cTn id="31" dur="400" fill="hold">
                                          <p:stCondLst>
                                            <p:cond delay="400"/>
                                          </p:stCondLst>
                                        </p:cTn>
                                        <p:tgtEl>
                                          <p:spTgt spid="13"/>
                                        </p:tgtEl>
                                        <p:attrNameLst>
                                          <p:attrName>r</p:attrName>
                                        </p:attrNameLst>
                                      </p:cBhvr>
                                    </p:animRot>
                                    <p:animRot by="240000">
                                      <p:cBhvr>
                                        <p:cTn id="32" dur="400" fill="hold">
                                          <p:stCondLst>
                                            <p:cond delay="800"/>
                                          </p:stCondLst>
                                        </p:cTn>
                                        <p:tgtEl>
                                          <p:spTgt spid="13"/>
                                        </p:tgtEl>
                                        <p:attrNameLst>
                                          <p:attrName>r</p:attrName>
                                        </p:attrNameLst>
                                      </p:cBhvr>
                                    </p:animRot>
                                    <p:animRot by="-240000">
                                      <p:cBhvr>
                                        <p:cTn id="33" dur="400" fill="hold">
                                          <p:stCondLst>
                                            <p:cond delay="1200"/>
                                          </p:stCondLst>
                                        </p:cTn>
                                        <p:tgtEl>
                                          <p:spTgt spid="13"/>
                                        </p:tgtEl>
                                        <p:attrNameLst>
                                          <p:attrName>r</p:attrName>
                                        </p:attrNameLst>
                                      </p:cBhvr>
                                    </p:animRot>
                                    <p:animRot by="120000">
                                      <p:cBhvr>
                                        <p:cTn id="34" dur="400" fill="hold">
                                          <p:stCondLst>
                                            <p:cond delay="1600"/>
                                          </p:stCondLst>
                                        </p:cTn>
                                        <p:tgtEl>
                                          <p:spTgt spid="1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13" grpId="0" animBg="1"/>
      <p:bldP spid="13"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Measuring volume by dilution</a:t>
            </a:r>
          </a:p>
        </p:txBody>
      </p:sp>
      <p:sp>
        <p:nvSpPr>
          <p:cNvPr id="21" name="Can 20"/>
          <p:cNvSpPr/>
          <p:nvPr/>
        </p:nvSpPr>
        <p:spPr>
          <a:xfrm>
            <a:off x="657647" y="2856187"/>
            <a:ext cx="3541988" cy="3894082"/>
          </a:xfrm>
          <a:prstGeom prst="can">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Can 22"/>
          <p:cNvSpPr/>
          <p:nvPr/>
        </p:nvSpPr>
        <p:spPr>
          <a:xfrm>
            <a:off x="657647" y="4101661"/>
            <a:ext cx="3541988" cy="2643352"/>
          </a:xfrm>
          <a:prstGeom prst="can">
            <a:avLst>
              <a:gd name="adj" fmla="val 33946"/>
            </a:avLst>
          </a:prstGeom>
          <a:solidFill>
            <a:schemeClr val="accent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600" dirty="0"/>
              <a:t>?</a:t>
            </a:r>
          </a:p>
        </p:txBody>
      </p:sp>
      <p:grpSp>
        <p:nvGrpSpPr>
          <p:cNvPr id="7" name="Group 6"/>
          <p:cNvGrpSpPr/>
          <p:nvPr/>
        </p:nvGrpSpPr>
        <p:grpSpPr>
          <a:xfrm>
            <a:off x="3209887" y="2811310"/>
            <a:ext cx="6384055" cy="3269450"/>
            <a:chOff x="3209887" y="2811310"/>
            <a:chExt cx="6384055" cy="3269450"/>
          </a:xfrm>
        </p:grpSpPr>
        <p:sp>
          <p:nvSpPr>
            <p:cNvPr id="5" name="Freeform 4"/>
            <p:cNvSpPr/>
            <p:nvPr/>
          </p:nvSpPr>
          <p:spPr>
            <a:xfrm>
              <a:off x="3275705" y="2811310"/>
              <a:ext cx="3018415" cy="2629370"/>
            </a:xfrm>
            <a:custGeom>
              <a:avLst/>
              <a:gdLst>
                <a:gd name="connsiteX0" fmla="*/ 3018415 w 3018415"/>
                <a:gd name="connsiteY0" fmla="*/ 861530 h 2629370"/>
                <a:gd name="connsiteX1" fmla="*/ 2088775 w 3018415"/>
                <a:gd name="connsiteY1" fmla="*/ 145250 h 2629370"/>
                <a:gd name="connsiteX2" fmla="*/ 808615 w 3018415"/>
                <a:gd name="connsiteY2" fmla="*/ 99530 h 2629370"/>
                <a:gd name="connsiteX3" fmla="*/ 92335 w 3018415"/>
                <a:gd name="connsiteY3" fmla="*/ 1242530 h 2629370"/>
                <a:gd name="connsiteX4" fmla="*/ 31375 w 3018415"/>
                <a:gd name="connsiteY4" fmla="*/ 2629370 h 26293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8415" h="2629370">
                  <a:moveTo>
                    <a:pt x="3018415" y="861530"/>
                  </a:moveTo>
                  <a:cubicBezTo>
                    <a:pt x="2737745" y="566890"/>
                    <a:pt x="2457075" y="272250"/>
                    <a:pt x="2088775" y="145250"/>
                  </a:cubicBezTo>
                  <a:cubicBezTo>
                    <a:pt x="1720475" y="18250"/>
                    <a:pt x="1141355" y="-83350"/>
                    <a:pt x="808615" y="99530"/>
                  </a:cubicBezTo>
                  <a:cubicBezTo>
                    <a:pt x="475875" y="282410"/>
                    <a:pt x="221875" y="820890"/>
                    <a:pt x="92335" y="1242530"/>
                  </a:cubicBezTo>
                  <a:cubicBezTo>
                    <a:pt x="-37205" y="1664170"/>
                    <a:pt x="-2915" y="2146770"/>
                    <a:pt x="31375" y="2629370"/>
                  </a:cubicBezTo>
                </a:path>
              </a:pathLst>
            </a:cu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rot="21147780">
              <a:off x="3209887" y="5440680"/>
              <a:ext cx="280073" cy="64008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6100397" y="3230880"/>
              <a:ext cx="3493545" cy="870781"/>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Conductivity</a:t>
              </a:r>
            </a:p>
            <a:p>
              <a:r>
                <a:rPr lang="en-US" dirty="0">
                  <a:solidFill>
                    <a:schemeClr val="tx1"/>
                  </a:solidFill>
                </a:rPr>
                <a:t>Meter</a:t>
              </a:r>
            </a:p>
          </p:txBody>
        </p:sp>
      </p:grpSp>
      <p:sp>
        <p:nvSpPr>
          <p:cNvPr id="8" name="TextBox 7"/>
          <p:cNvSpPr txBox="1"/>
          <p:nvPr/>
        </p:nvSpPr>
        <p:spPr>
          <a:xfrm>
            <a:off x="7544322" y="3404660"/>
            <a:ext cx="1903085" cy="523220"/>
          </a:xfrm>
          <a:prstGeom prst="rect">
            <a:avLst/>
          </a:prstGeom>
          <a:solidFill>
            <a:schemeClr val="bg1"/>
          </a:solidFill>
          <a:ln>
            <a:solidFill>
              <a:schemeClr val="tx1"/>
            </a:solidFill>
          </a:ln>
        </p:spPr>
        <p:txBody>
          <a:bodyPr wrap="none" rtlCol="0">
            <a:spAutoFit/>
          </a:bodyPr>
          <a:lstStyle/>
          <a:p>
            <a:r>
              <a:rPr lang="en-US" sz="2800" dirty="0"/>
              <a:t>350 </a:t>
            </a:r>
            <a:r>
              <a:rPr lang="en-US" sz="2800" dirty="0" err="1">
                <a:latin typeface="Symbol" panose="05050102010706020507" pitchFamily="18" charset="2"/>
              </a:rPr>
              <a:t>m</a:t>
            </a:r>
            <a:r>
              <a:rPr lang="en-US" sz="2800" dirty="0" err="1"/>
              <a:t>S</a:t>
            </a:r>
            <a:r>
              <a:rPr lang="en-US" sz="2800" dirty="0"/>
              <a:t> cm</a:t>
            </a:r>
            <a:r>
              <a:rPr lang="en-US" sz="2800" baseline="30000" dirty="0"/>
              <a:t>-1</a:t>
            </a:r>
          </a:p>
        </p:txBody>
      </p:sp>
      <mc:AlternateContent xmlns:mc="http://schemas.openxmlformats.org/markup-compatibility/2006" xmlns:a14="http://schemas.microsoft.com/office/drawing/2010/main">
        <mc:Choice Requires="a14">
          <p:sp>
            <p:nvSpPr>
              <p:cNvPr id="9" name="Rectangle 8"/>
              <p:cNvSpPr/>
              <p:nvPr/>
            </p:nvSpPr>
            <p:spPr>
              <a:xfrm>
                <a:off x="8326120" y="1341248"/>
                <a:ext cx="3232103" cy="523220"/>
              </a:xfrm>
              <a:prstGeom prst="rect">
                <a:avLst/>
              </a:prstGeom>
            </p:spPr>
            <p:txBody>
              <a:bodyPr wrap="none">
                <a:spAutoFit/>
              </a:bodyPr>
              <a:lstStyle/>
              <a:p>
                <a14:m>
                  <m:oMath xmlns:m="http://schemas.openxmlformats.org/officeDocument/2006/math">
                    <m:r>
                      <a:rPr lang="en-US" sz="2800" b="0" i="1" smtClean="0">
                        <a:latin typeface="Cambria Math" panose="02040503050406030204" pitchFamily="18" charset="0"/>
                      </a:rPr>
                      <m:t>𝐸</m:t>
                    </m:r>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𝐶</m:t>
                        </m:r>
                      </m:e>
                      <m:sub>
                        <m:r>
                          <a:rPr lang="en-US" sz="2800" b="0" i="1" smtClean="0">
                            <a:latin typeface="Cambria Math" panose="02040503050406030204" pitchFamily="18" charset="0"/>
                          </a:rPr>
                          <m:t>𝐵𝐵𝐺</m:t>
                        </m:r>
                      </m:sub>
                    </m:sSub>
                  </m:oMath>
                </a14:m>
                <a:r>
                  <a:rPr lang="en-US" sz="2800" dirty="0"/>
                  <a:t> = 350 </a:t>
                </a:r>
                <a:r>
                  <a:rPr lang="en-US" sz="2800" dirty="0" err="1">
                    <a:latin typeface="Symbol" panose="05050102010706020507" pitchFamily="18" charset="2"/>
                  </a:rPr>
                  <a:t>m</a:t>
                </a:r>
                <a:r>
                  <a:rPr lang="en-US" sz="2800" dirty="0" err="1"/>
                  <a:t>S</a:t>
                </a:r>
                <a:r>
                  <a:rPr lang="en-US" sz="2800" dirty="0"/>
                  <a:t> cm</a:t>
                </a:r>
                <a:r>
                  <a:rPr lang="en-US" sz="2800" baseline="30000" dirty="0"/>
                  <a:t>-1</a:t>
                </a:r>
              </a:p>
            </p:txBody>
          </p:sp>
        </mc:Choice>
        <mc:Fallback xmlns="">
          <p:sp>
            <p:nvSpPr>
              <p:cNvPr id="9" name="Rectangle 8"/>
              <p:cNvSpPr>
                <a:spLocks noRot="1" noChangeAspect="1" noMove="1" noResize="1" noEditPoints="1" noAdjustHandles="1" noChangeArrowheads="1" noChangeShapeType="1" noTextEdit="1"/>
              </p:cNvSpPr>
              <p:nvPr/>
            </p:nvSpPr>
            <p:spPr>
              <a:xfrm>
                <a:off x="8326120" y="1341248"/>
                <a:ext cx="3232103" cy="523220"/>
              </a:xfrm>
              <a:prstGeom prst="rect">
                <a:avLst/>
              </a:prstGeom>
              <a:blipFill rotWithShape="0">
                <a:blip r:embed="rId3"/>
                <a:stretch>
                  <a:fillRect t="-13953" r="-755" b="-32558"/>
                </a:stretch>
              </a:blipFill>
            </p:spPr>
            <p:txBody>
              <a:bodyPr/>
              <a:lstStyle/>
              <a:p>
                <a:r>
                  <a:rPr lang="en-US">
                    <a:noFill/>
                  </a:rPr>
                  <a:t> </a:t>
                </a:r>
              </a:p>
            </p:txBody>
          </p:sp>
        </mc:Fallback>
      </mc:AlternateContent>
    </p:spTree>
    <p:extLst>
      <p:ext uri="{BB962C8B-B14F-4D97-AF65-F5344CB8AC3E}">
        <p14:creationId xmlns:p14="http://schemas.microsoft.com/office/powerpoint/2010/main" val="1610607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Measuring volume by dilution</a:t>
            </a:r>
          </a:p>
        </p:txBody>
      </p:sp>
      <p:sp>
        <p:nvSpPr>
          <p:cNvPr id="21" name="Can 20"/>
          <p:cNvSpPr/>
          <p:nvPr/>
        </p:nvSpPr>
        <p:spPr>
          <a:xfrm>
            <a:off x="657647" y="2856187"/>
            <a:ext cx="3541988" cy="3894082"/>
          </a:xfrm>
          <a:prstGeom prst="can">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Can 22"/>
          <p:cNvSpPr/>
          <p:nvPr/>
        </p:nvSpPr>
        <p:spPr>
          <a:xfrm>
            <a:off x="657647" y="4101661"/>
            <a:ext cx="3541988" cy="2643352"/>
          </a:xfrm>
          <a:prstGeom prst="can">
            <a:avLst>
              <a:gd name="adj" fmla="val 33946"/>
            </a:avLst>
          </a:prstGeom>
          <a:solidFill>
            <a:schemeClr val="accent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600" dirty="0"/>
              <a:t>?</a:t>
            </a:r>
          </a:p>
        </p:txBody>
      </p:sp>
      <p:grpSp>
        <p:nvGrpSpPr>
          <p:cNvPr id="11" name="Group 10"/>
          <p:cNvGrpSpPr>
            <a:grpSpLocks noChangeAspect="1"/>
          </p:cNvGrpSpPr>
          <p:nvPr/>
        </p:nvGrpSpPr>
        <p:grpSpPr>
          <a:xfrm rot="15318483">
            <a:off x="3552976" y="1240490"/>
            <a:ext cx="1293318" cy="1707304"/>
            <a:chOff x="6433607" y="1690688"/>
            <a:chExt cx="3541989" cy="3894082"/>
          </a:xfrm>
        </p:grpSpPr>
        <p:sp>
          <p:nvSpPr>
            <p:cNvPr id="12" name="Can 11"/>
            <p:cNvSpPr/>
            <p:nvPr/>
          </p:nvSpPr>
          <p:spPr>
            <a:xfrm>
              <a:off x="6433607" y="1690688"/>
              <a:ext cx="3541988" cy="3894082"/>
            </a:xfrm>
            <a:prstGeom prst="can">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3" name="Can 12"/>
            <p:cNvSpPr/>
            <p:nvPr/>
          </p:nvSpPr>
          <p:spPr>
            <a:xfrm>
              <a:off x="6433608" y="2936162"/>
              <a:ext cx="3541988" cy="2643351"/>
            </a:xfrm>
            <a:prstGeom prst="can">
              <a:avLst>
                <a:gd name="adj" fmla="val 28368"/>
              </a:avLst>
            </a:prstGeom>
            <a:solidFill>
              <a:schemeClr val="accent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err="1">
                  <a:solidFill>
                    <a:schemeClr val="tx1"/>
                  </a:solidFill>
                </a:rPr>
                <a:t>NaCl</a:t>
              </a:r>
              <a:endParaRPr lang="en-US" sz="4000" dirty="0">
                <a:solidFill>
                  <a:schemeClr val="tx1"/>
                </a:solidFill>
              </a:endParaRPr>
            </a:p>
          </p:txBody>
        </p:sp>
      </p:grpSp>
      <mc:AlternateContent xmlns:mc="http://schemas.openxmlformats.org/markup-compatibility/2006" xmlns:a14="http://schemas.microsoft.com/office/drawing/2010/main">
        <mc:Choice Requires="a14">
          <p:sp>
            <p:nvSpPr>
              <p:cNvPr id="3" name="Rectangle 2"/>
              <p:cNvSpPr/>
              <p:nvPr/>
            </p:nvSpPr>
            <p:spPr>
              <a:xfrm>
                <a:off x="5027496" y="1341248"/>
                <a:ext cx="3123997" cy="584775"/>
              </a:xfrm>
              <a:prstGeom prst="rect">
                <a:avLst/>
              </a:prstGeom>
            </p:spPr>
            <p:txBody>
              <a:bodyPr wrap="none">
                <a:spAutoFit/>
              </a:bodyPr>
              <a:lstStyle/>
              <a:p>
                <a14:m>
                  <m:oMath xmlns:m="http://schemas.openxmlformats.org/officeDocument/2006/math">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𝑚</m:t>
                        </m:r>
                      </m:e>
                      <m:sub>
                        <m:r>
                          <m:rPr>
                            <m:sty m:val="p"/>
                          </m:rPr>
                          <a:rPr lang="en-US" sz="3200" b="0" i="0" smtClean="0">
                            <a:latin typeface="Cambria Math" panose="02040503050406030204" pitchFamily="18" charset="0"/>
                          </a:rPr>
                          <m:t>NaCl</m:t>
                        </m:r>
                      </m:sub>
                    </m:sSub>
                  </m:oMath>
                </a14:m>
                <a:r>
                  <a:rPr lang="en-US" sz="3200" dirty="0"/>
                  <a:t> = 1000 mg</a:t>
                </a:r>
                <a:endParaRPr lang="en-US" sz="3200" baseline="30000" dirty="0"/>
              </a:p>
            </p:txBody>
          </p:sp>
        </mc:Choice>
        <mc:Fallback xmlns="">
          <p:sp>
            <p:nvSpPr>
              <p:cNvPr id="3" name="Rectangle 2"/>
              <p:cNvSpPr>
                <a:spLocks noRot="1" noChangeAspect="1" noMove="1" noResize="1" noEditPoints="1" noAdjustHandles="1" noChangeArrowheads="1" noChangeShapeType="1" noTextEdit="1"/>
              </p:cNvSpPr>
              <p:nvPr/>
            </p:nvSpPr>
            <p:spPr>
              <a:xfrm>
                <a:off x="5027496" y="1341248"/>
                <a:ext cx="3123997" cy="584775"/>
              </a:xfrm>
              <a:prstGeom prst="rect">
                <a:avLst/>
              </a:prstGeom>
              <a:blipFill rotWithShape="0">
                <a:blip r:embed="rId3"/>
                <a:stretch>
                  <a:fillRect t="-12500" r="-2148" b="-3437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Rectangle 14"/>
              <p:cNvSpPr/>
              <p:nvPr/>
            </p:nvSpPr>
            <p:spPr>
              <a:xfrm>
                <a:off x="8326120" y="1341248"/>
                <a:ext cx="3232103" cy="523220"/>
              </a:xfrm>
              <a:prstGeom prst="rect">
                <a:avLst/>
              </a:prstGeom>
            </p:spPr>
            <p:txBody>
              <a:bodyPr wrap="none">
                <a:spAutoFit/>
              </a:bodyPr>
              <a:lstStyle/>
              <a:p>
                <a14:m>
                  <m:oMath xmlns:m="http://schemas.openxmlformats.org/officeDocument/2006/math">
                    <m:r>
                      <a:rPr lang="en-US" sz="2800" b="0" i="1" smtClean="0">
                        <a:latin typeface="Cambria Math" panose="02040503050406030204" pitchFamily="18" charset="0"/>
                      </a:rPr>
                      <m:t>𝐸</m:t>
                    </m:r>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𝐶</m:t>
                        </m:r>
                      </m:e>
                      <m:sub>
                        <m:r>
                          <a:rPr lang="en-US" sz="2800" b="0" i="1" smtClean="0">
                            <a:latin typeface="Cambria Math" panose="02040503050406030204" pitchFamily="18" charset="0"/>
                          </a:rPr>
                          <m:t>𝐵𝐵𝐺</m:t>
                        </m:r>
                      </m:sub>
                    </m:sSub>
                  </m:oMath>
                </a14:m>
                <a:r>
                  <a:rPr lang="en-US" sz="2800" dirty="0"/>
                  <a:t> = 350 </a:t>
                </a:r>
                <a:r>
                  <a:rPr lang="en-US" sz="2800" dirty="0" err="1">
                    <a:latin typeface="Symbol" panose="05050102010706020507" pitchFamily="18" charset="2"/>
                  </a:rPr>
                  <a:t>m</a:t>
                </a:r>
                <a:r>
                  <a:rPr lang="en-US" sz="2800" dirty="0" err="1"/>
                  <a:t>S</a:t>
                </a:r>
                <a:r>
                  <a:rPr lang="en-US" sz="2800" dirty="0"/>
                  <a:t> cm</a:t>
                </a:r>
                <a:r>
                  <a:rPr lang="en-US" sz="2800" baseline="30000" dirty="0"/>
                  <a:t>-1</a:t>
                </a:r>
              </a:p>
            </p:txBody>
          </p:sp>
        </mc:Choice>
        <mc:Fallback xmlns="">
          <p:sp>
            <p:nvSpPr>
              <p:cNvPr id="15" name="Rectangle 14"/>
              <p:cNvSpPr>
                <a:spLocks noRot="1" noChangeAspect="1" noMove="1" noResize="1" noEditPoints="1" noAdjustHandles="1" noChangeArrowheads="1" noChangeShapeType="1" noTextEdit="1"/>
              </p:cNvSpPr>
              <p:nvPr/>
            </p:nvSpPr>
            <p:spPr>
              <a:xfrm>
                <a:off x="8326120" y="1341248"/>
                <a:ext cx="3232103" cy="523220"/>
              </a:xfrm>
              <a:prstGeom prst="rect">
                <a:avLst/>
              </a:prstGeom>
              <a:blipFill rotWithShape="0">
                <a:blip r:embed="rId4"/>
                <a:stretch>
                  <a:fillRect t="-13953" r="-755" b="-32558"/>
                </a:stretch>
              </a:blipFill>
            </p:spPr>
            <p:txBody>
              <a:bodyPr/>
              <a:lstStyle/>
              <a:p>
                <a:r>
                  <a:rPr lang="en-US">
                    <a:noFill/>
                  </a:rPr>
                  <a:t> </a:t>
                </a:r>
              </a:p>
            </p:txBody>
          </p:sp>
        </mc:Fallback>
      </mc:AlternateContent>
    </p:spTree>
    <p:extLst>
      <p:ext uri="{BB962C8B-B14F-4D97-AF65-F5344CB8AC3E}">
        <p14:creationId xmlns:p14="http://schemas.microsoft.com/office/powerpoint/2010/main" val="14722367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Measuring volume by dilution</a:t>
            </a:r>
          </a:p>
        </p:txBody>
      </p:sp>
      <p:sp>
        <p:nvSpPr>
          <p:cNvPr id="21" name="Can 20"/>
          <p:cNvSpPr/>
          <p:nvPr/>
        </p:nvSpPr>
        <p:spPr>
          <a:xfrm>
            <a:off x="657647" y="2856187"/>
            <a:ext cx="3541988" cy="3894082"/>
          </a:xfrm>
          <a:prstGeom prst="can">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Can 22"/>
          <p:cNvSpPr/>
          <p:nvPr/>
        </p:nvSpPr>
        <p:spPr>
          <a:xfrm>
            <a:off x="657647" y="4101661"/>
            <a:ext cx="3541988" cy="2643352"/>
          </a:xfrm>
          <a:prstGeom prst="can">
            <a:avLst>
              <a:gd name="adj" fmla="val 33946"/>
            </a:avLst>
          </a:prstGeom>
          <a:solidFill>
            <a:schemeClr val="accent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600" dirty="0"/>
              <a:t>?</a:t>
            </a:r>
          </a:p>
        </p:txBody>
      </p:sp>
      <p:grpSp>
        <p:nvGrpSpPr>
          <p:cNvPr id="7" name="Group 6"/>
          <p:cNvGrpSpPr/>
          <p:nvPr/>
        </p:nvGrpSpPr>
        <p:grpSpPr>
          <a:xfrm>
            <a:off x="3209887" y="2811310"/>
            <a:ext cx="6384055" cy="3269450"/>
            <a:chOff x="3209887" y="2811310"/>
            <a:chExt cx="6384055" cy="3269450"/>
          </a:xfrm>
        </p:grpSpPr>
        <p:sp>
          <p:nvSpPr>
            <p:cNvPr id="5" name="Freeform 4"/>
            <p:cNvSpPr/>
            <p:nvPr/>
          </p:nvSpPr>
          <p:spPr>
            <a:xfrm>
              <a:off x="3275705" y="2811310"/>
              <a:ext cx="3018415" cy="2629370"/>
            </a:xfrm>
            <a:custGeom>
              <a:avLst/>
              <a:gdLst>
                <a:gd name="connsiteX0" fmla="*/ 3018415 w 3018415"/>
                <a:gd name="connsiteY0" fmla="*/ 861530 h 2629370"/>
                <a:gd name="connsiteX1" fmla="*/ 2088775 w 3018415"/>
                <a:gd name="connsiteY1" fmla="*/ 145250 h 2629370"/>
                <a:gd name="connsiteX2" fmla="*/ 808615 w 3018415"/>
                <a:gd name="connsiteY2" fmla="*/ 99530 h 2629370"/>
                <a:gd name="connsiteX3" fmla="*/ 92335 w 3018415"/>
                <a:gd name="connsiteY3" fmla="*/ 1242530 h 2629370"/>
                <a:gd name="connsiteX4" fmla="*/ 31375 w 3018415"/>
                <a:gd name="connsiteY4" fmla="*/ 2629370 h 26293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8415" h="2629370">
                  <a:moveTo>
                    <a:pt x="3018415" y="861530"/>
                  </a:moveTo>
                  <a:cubicBezTo>
                    <a:pt x="2737745" y="566890"/>
                    <a:pt x="2457075" y="272250"/>
                    <a:pt x="2088775" y="145250"/>
                  </a:cubicBezTo>
                  <a:cubicBezTo>
                    <a:pt x="1720475" y="18250"/>
                    <a:pt x="1141355" y="-83350"/>
                    <a:pt x="808615" y="99530"/>
                  </a:cubicBezTo>
                  <a:cubicBezTo>
                    <a:pt x="475875" y="282410"/>
                    <a:pt x="221875" y="820890"/>
                    <a:pt x="92335" y="1242530"/>
                  </a:cubicBezTo>
                  <a:cubicBezTo>
                    <a:pt x="-37205" y="1664170"/>
                    <a:pt x="-2915" y="2146770"/>
                    <a:pt x="31375" y="2629370"/>
                  </a:cubicBezTo>
                </a:path>
              </a:pathLst>
            </a:cu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rot="21147780">
              <a:off x="3209887" y="5440680"/>
              <a:ext cx="280073" cy="64008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6100397" y="3230880"/>
              <a:ext cx="3493545" cy="870781"/>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Conductivity</a:t>
              </a:r>
            </a:p>
            <a:p>
              <a:r>
                <a:rPr lang="en-US" dirty="0">
                  <a:solidFill>
                    <a:schemeClr val="tx1"/>
                  </a:solidFill>
                </a:rPr>
                <a:t>Meter</a:t>
              </a:r>
            </a:p>
          </p:txBody>
        </p:sp>
      </p:grpSp>
      <p:sp>
        <p:nvSpPr>
          <p:cNvPr id="8" name="TextBox 7"/>
          <p:cNvSpPr txBox="1"/>
          <p:nvPr/>
        </p:nvSpPr>
        <p:spPr>
          <a:xfrm>
            <a:off x="7544322" y="3404660"/>
            <a:ext cx="1903085" cy="523220"/>
          </a:xfrm>
          <a:prstGeom prst="rect">
            <a:avLst/>
          </a:prstGeom>
          <a:solidFill>
            <a:schemeClr val="bg1"/>
          </a:solidFill>
          <a:ln>
            <a:solidFill>
              <a:schemeClr val="tx1"/>
            </a:solidFill>
          </a:ln>
        </p:spPr>
        <p:txBody>
          <a:bodyPr wrap="none" rtlCol="0">
            <a:spAutoFit/>
          </a:bodyPr>
          <a:lstStyle/>
          <a:p>
            <a:r>
              <a:rPr lang="en-US" sz="2800" dirty="0"/>
              <a:t>475 </a:t>
            </a:r>
            <a:r>
              <a:rPr lang="en-US" sz="2800" dirty="0" err="1">
                <a:latin typeface="Symbol" panose="05050102010706020507" pitchFamily="18" charset="2"/>
              </a:rPr>
              <a:t>m</a:t>
            </a:r>
            <a:r>
              <a:rPr lang="en-US" sz="2800" dirty="0" err="1"/>
              <a:t>S</a:t>
            </a:r>
            <a:r>
              <a:rPr lang="en-US" sz="2800" dirty="0"/>
              <a:t> cm</a:t>
            </a:r>
            <a:r>
              <a:rPr lang="en-US" sz="2800" baseline="30000" dirty="0"/>
              <a:t>-1</a:t>
            </a:r>
          </a:p>
        </p:txBody>
      </p:sp>
      <mc:AlternateContent xmlns:mc="http://schemas.openxmlformats.org/markup-compatibility/2006" xmlns:a14="http://schemas.microsoft.com/office/drawing/2010/main">
        <mc:Choice Requires="a14">
          <p:sp>
            <p:nvSpPr>
              <p:cNvPr id="11" name="Rectangle 10"/>
              <p:cNvSpPr/>
              <p:nvPr/>
            </p:nvSpPr>
            <p:spPr>
              <a:xfrm>
                <a:off x="8496038" y="1793622"/>
                <a:ext cx="3131178" cy="523220"/>
              </a:xfrm>
              <a:prstGeom prst="rect">
                <a:avLst/>
              </a:prstGeom>
            </p:spPr>
            <p:txBody>
              <a:bodyPr wrap="none">
                <a:spAutoFit/>
              </a:bodyPr>
              <a:lstStyle/>
              <a:p>
                <a14:m>
                  <m:oMath xmlns:m="http://schemas.openxmlformats.org/officeDocument/2006/math">
                    <m:r>
                      <a:rPr lang="en-US" sz="2800" b="0" i="1" smtClean="0">
                        <a:latin typeface="Cambria Math" panose="02040503050406030204" pitchFamily="18" charset="0"/>
                      </a:rPr>
                      <m:t>𝐸</m:t>
                    </m:r>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𝐶</m:t>
                        </m:r>
                      </m:e>
                      <m:sub>
                        <m:r>
                          <a:rPr lang="en-US" sz="2800" b="0" i="1" smtClean="0">
                            <a:latin typeface="Cambria Math" panose="02040503050406030204" pitchFamily="18" charset="0"/>
                          </a:rPr>
                          <m:t>𝐵𝑆</m:t>
                        </m:r>
                      </m:sub>
                    </m:sSub>
                  </m:oMath>
                </a14:m>
                <a:r>
                  <a:rPr lang="en-US" sz="2800" dirty="0"/>
                  <a:t> = 475 </a:t>
                </a:r>
                <a:r>
                  <a:rPr lang="en-US" sz="2800" dirty="0" err="1">
                    <a:latin typeface="Symbol" panose="05050102010706020507" pitchFamily="18" charset="2"/>
                  </a:rPr>
                  <a:t>m</a:t>
                </a:r>
                <a:r>
                  <a:rPr lang="en-US" sz="2800" dirty="0" err="1"/>
                  <a:t>S</a:t>
                </a:r>
                <a:r>
                  <a:rPr lang="en-US" sz="2800" dirty="0"/>
                  <a:t> cm</a:t>
                </a:r>
                <a:r>
                  <a:rPr lang="en-US" sz="2800" baseline="30000" dirty="0"/>
                  <a:t>-1</a:t>
                </a:r>
              </a:p>
            </p:txBody>
          </p:sp>
        </mc:Choice>
        <mc:Fallback xmlns="">
          <p:sp>
            <p:nvSpPr>
              <p:cNvPr id="11" name="Rectangle 10"/>
              <p:cNvSpPr>
                <a:spLocks noRot="1" noChangeAspect="1" noMove="1" noResize="1" noEditPoints="1" noAdjustHandles="1" noChangeArrowheads="1" noChangeShapeType="1" noTextEdit="1"/>
              </p:cNvSpPr>
              <p:nvPr/>
            </p:nvSpPr>
            <p:spPr>
              <a:xfrm>
                <a:off x="8496038" y="1793622"/>
                <a:ext cx="3131178" cy="523220"/>
              </a:xfrm>
              <a:prstGeom prst="rect">
                <a:avLst/>
              </a:prstGeom>
              <a:blipFill rotWithShape="0">
                <a:blip r:embed="rId3"/>
                <a:stretch>
                  <a:fillRect t="-13953" b="-325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Rectangle 12"/>
              <p:cNvSpPr/>
              <p:nvPr/>
            </p:nvSpPr>
            <p:spPr>
              <a:xfrm>
                <a:off x="5027496" y="1341248"/>
                <a:ext cx="3061479" cy="584775"/>
              </a:xfrm>
              <a:prstGeom prst="rect">
                <a:avLst/>
              </a:prstGeom>
            </p:spPr>
            <p:txBody>
              <a:bodyPr wrap="none">
                <a:spAutoFit/>
              </a:bodyPr>
              <a:lstStyle/>
              <a:p>
                <a14:m>
                  <m:oMath xmlns:m="http://schemas.openxmlformats.org/officeDocument/2006/math">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𝑚</m:t>
                        </m:r>
                      </m:e>
                      <m:sub>
                        <m:r>
                          <m:rPr>
                            <m:sty m:val="p"/>
                          </m:rPr>
                          <a:rPr lang="en-US" sz="3200" b="0" i="0" smtClean="0">
                            <a:latin typeface="Cambria Math" panose="02040503050406030204" pitchFamily="18" charset="0"/>
                          </a:rPr>
                          <m:t>NaCl</m:t>
                        </m:r>
                      </m:sub>
                    </m:sSub>
                  </m:oMath>
                </a14:m>
                <a:r>
                  <a:rPr lang="en-US" sz="3200" dirty="0"/>
                  <a:t> = 1000 mg</a:t>
                </a:r>
                <a:endParaRPr lang="en-US" sz="3200" baseline="30000" dirty="0"/>
              </a:p>
            </p:txBody>
          </p:sp>
        </mc:Choice>
        <mc:Fallback xmlns="">
          <p:sp>
            <p:nvSpPr>
              <p:cNvPr id="13" name="Rectangle 12"/>
              <p:cNvSpPr>
                <a:spLocks noRot="1" noChangeAspect="1" noMove="1" noResize="1" noEditPoints="1" noAdjustHandles="1" noChangeArrowheads="1" noChangeShapeType="1" noTextEdit="1"/>
              </p:cNvSpPr>
              <p:nvPr/>
            </p:nvSpPr>
            <p:spPr>
              <a:xfrm>
                <a:off x="5027496" y="1341248"/>
                <a:ext cx="3061479" cy="584775"/>
              </a:xfrm>
              <a:prstGeom prst="rect">
                <a:avLst/>
              </a:prstGeom>
              <a:blipFill rotWithShape="0">
                <a:blip r:embed="rId4"/>
                <a:stretch>
                  <a:fillRect t="-12500" r="-4183" b="-3437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Rectangle 13"/>
              <p:cNvSpPr/>
              <p:nvPr/>
            </p:nvSpPr>
            <p:spPr>
              <a:xfrm>
                <a:off x="8326120" y="1341248"/>
                <a:ext cx="3232103" cy="523220"/>
              </a:xfrm>
              <a:prstGeom prst="rect">
                <a:avLst/>
              </a:prstGeom>
            </p:spPr>
            <p:txBody>
              <a:bodyPr wrap="none">
                <a:spAutoFit/>
              </a:bodyPr>
              <a:lstStyle/>
              <a:p>
                <a14:m>
                  <m:oMath xmlns:m="http://schemas.openxmlformats.org/officeDocument/2006/math">
                    <m:r>
                      <a:rPr lang="en-US" sz="2800" b="0" i="1" smtClean="0">
                        <a:latin typeface="Cambria Math" panose="02040503050406030204" pitchFamily="18" charset="0"/>
                      </a:rPr>
                      <m:t>𝐸</m:t>
                    </m:r>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𝐶</m:t>
                        </m:r>
                      </m:e>
                      <m:sub>
                        <m:r>
                          <a:rPr lang="en-US" sz="2800" b="0" i="1" smtClean="0">
                            <a:latin typeface="Cambria Math" panose="02040503050406030204" pitchFamily="18" charset="0"/>
                          </a:rPr>
                          <m:t>𝐵𝐵𝐺</m:t>
                        </m:r>
                      </m:sub>
                    </m:sSub>
                  </m:oMath>
                </a14:m>
                <a:r>
                  <a:rPr lang="en-US" sz="2800" dirty="0"/>
                  <a:t> = 350 </a:t>
                </a:r>
                <a:r>
                  <a:rPr lang="en-US" sz="2800" dirty="0" err="1">
                    <a:latin typeface="Symbol" panose="05050102010706020507" pitchFamily="18" charset="2"/>
                  </a:rPr>
                  <a:t>m</a:t>
                </a:r>
                <a:r>
                  <a:rPr lang="en-US" sz="2800" dirty="0" err="1"/>
                  <a:t>S</a:t>
                </a:r>
                <a:r>
                  <a:rPr lang="en-US" sz="2800" dirty="0"/>
                  <a:t> cm</a:t>
                </a:r>
                <a:r>
                  <a:rPr lang="en-US" sz="2800" baseline="30000" dirty="0"/>
                  <a:t>-1</a:t>
                </a:r>
              </a:p>
            </p:txBody>
          </p:sp>
        </mc:Choice>
        <mc:Fallback xmlns="">
          <p:sp>
            <p:nvSpPr>
              <p:cNvPr id="14" name="Rectangle 13"/>
              <p:cNvSpPr>
                <a:spLocks noRot="1" noChangeAspect="1" noMove="1" noResize="1" noEditPoints="1" noAdjustHandles="1" noChangeArrowheads="1" noChangeShapeType="1" noTextEdit="1"/>
              </p:cNvSpPr>
              <p:nvPr/>
            </p:nvSpPr>
            <p:spPr>
              <a:xfrm>
                <a:off x="8326120" y="1341248"/>
                <a:ext cx="3232103" cy="523220"/>
              </a:xfrm>
              <a:prstGeom prst="rect">
                <a:avLst/>
              </a:prstGeom>
              <a:blipFill rotWithShape="0">
                <a:blip r:embed="rId5"/>
                <a:stretch>
                  <a:fillRect t="-13953" r="-755" b="-32558"/>
                </a:stretch>
              </a:blipFill>
            </p:spPr>
            <p:txBody>
              <a:bodyPr/>
              <a:lstStyle/>
              <a:p>
                <a:r>
                  <a:rPr lang="en-US">
                    <a:noFill/>
                  </a:rPr>
                  <a:t> </a:t>
                </a:r>
              </a:p>
            </p:txBody>
          </p:sp>
        </mc:Fallback>
      </mc:AlternateContent>
    </p:spTree>
    <p:extLst>
      <p:ext uri="{BB962C8B-B14F-4D97-AF65-F5344CB8AC3E}">
        <p14:creationId xmlns:p14="http://schemas.microsoft.com/office/powerpoint/2010/main" val="3386235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Measuring volume by dilution</a:t>
            </a:r>
          </a:p>
        </p:txBody>
      </p:sp>
      <p:sp>
        <p:nvSpPr>
          <p:cNvPr id="21" name="Can 20"/>
          <p:cNvSpPr/>
          <p:nvPr/>
        </p:nvSpPr>
        <p:spPr>
          <a:xfrm>
            <a:off x="657647" y="2856187"/>
            <a:ext cx="3541988" cy="3894082"/>
          </a:xfrm>
          <a:prstGeom prst="can">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Can 22"/>
          <p:cNvSpPr/>
          <p:nvPr/>
        </p:nvSpPr>
        <p:spPr>
          <a:xfrm>
            <a:off x="657647" y="4101661"/>
            <a:ext cx="3541988" cy="2643352"/>
          </a:xfrm>
          <a:prstGeom prst="can">
            <a:avLst>
              <a:gd name="adj" fmla="val 33946"/>
            </a:avLst>
          </a:prstGeom>
          <a:solidFill>
            <a:schemeClr val="accent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600" dirty="0"/>
              <a:t>?</a:t>
            </a:r>
          </a:p>
        </p:txBody>
      </p:sp>
      <p:grpSp>
        <p:nvGrpSpPr>
          <p:cNvPr id="7" name="Group 6"/>
          <p:cNvGrpSpPr/>
          <p:nvPr/>
        </p:nvGrpSpPr>
        <p:grpSpPr>
          <a:xfrm>
            <a:off x="3209887" y="2811310"/>
            <a:ext cx="6384055" cy="3269450"/>
            <a:chOff x="3209887" y="2811310"/>
            <a:chExt cx="6384055" cy="3269450"/>
          </a:xfrm>
        </p:grpSpPr>
        <p:sp>
          <p:nvSpPr>
            <p:cNvPr id="5" name="Freeform 4"/>
            <p:cNvSpPr/>
            <p:nvPr/>
          </p:nvSpPr>
          <p:spPr>
            <a:xfrm>
              <a:off x="3275705" y="2811310"/>
              <a:ext cx="3018415" cy="2629370"/>
            </a:xfrm>
            <a:custGeom>
              <a:avLst/>
              <a:gdLst>
                <a:gd name="connsiteX0" fmla="*/ 3018415 w 3018415"/>
                <a:gd name="connsiteY0" fmla="*/ 861530 h 2629370"/>
                <a:gd name="connsiteX1" fmla="*/ 2088775 w 3018415"/>
                <a:gd name="connsiteY1" fmla="*/ 145250 h 2629370"/>
                <a:gd name="connsiteX2" fmla="*/ 808615 w 3018415"/>
                <a:gd name="connsiteY2" fmla="*/ 99530 h 2629370"/>
                <a:gd name="connsiteX3" fmla="*/ 92335 w 3018415"/>
                <a:gd name="connsiteY3" fmla="*/ 1242530 h 2629370"/>
                <a:gd name="connsiteX4" fmla="*/ 31375 w 3018415"/>
                <a:gd name="connsiteY4" fmla="*/ 2629370 h 26293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8415" h="2629370">
                  <a:moveTo>
                    <a:pt x="3018415" y="861530"/>
                  </a:moveTo>
                  <a:cubicBezTo>
                    <a:pt x="2737745" y="566890"/>
                    <a:pt x="2457075" y="272250"/>
                    <a:pt x="2088775" y="145250"/>
                  </a:cubicBezTo>
                  <a:cubicBezTo>
                    <a:pt x="1720475" y="18250"/>
                    <a:pt x="1141355" y="-83350"/>
                    <a:pt x="808615" y="99530"/>
                  </a:cubicBezTo>
                  <a:cubicBezTo>
                    <a:pt x="475875" y="282410"/>
                    <a:pt x="221875" y="820890"/>
                    <a:pt x="92335" y="1242530"/>
                  </a:cubicBezTo>
                  <a:cubicBezTo>
                    <a:pt x="-37205" y="1664170"/>
                    <a:pt x="-2915" y="2146770"/>
                    <a:pt x="31375" y="2629370"/>
                  </a:cubicBezTo>
                </a:path>
              </a:pathLst>
            </a:cu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rot="21147780">
              <a:off x="3209887" y="5440680"/>
              <a:ext cx="280073" cy="64008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6100397" y="3230880"/>
              <a:ext cx="3493545" cy="870781"/>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Conductivity</a:t>
              </a:r>
            </a:p>
            <a:p>
              <a:r>
                <a:rPr lang="en-US" dirty="0">
                  <a:solidFill>
                    <a:schemeClr val="tx1"/>
                  </a:solidFill>
                </a:rPr>
                <a:t>Meter</a:t>
              </a:r>
            </a:p>
          </p:txBody>
        </p:sp>
      </p:grpSp>
      <p:sp>
        <p:nvSpPr>
          <p:cNvPr id="8" name="TextBox 7"/>
          <p:cNvSpPr txBox="1"/>
          <p:nvPr/>
        </p:nvSpPr>
        <p:spPr>
          <a:xfrm>
            <a:off x="7544322" y="3404660"/>
            <a:ext cx="1903085" cy="523220"/>
          </a:xfrm>
          <a:prstGeom prst="rect">
            <a:avLst/>
          </a:prstGeom>
          <a:solidFill>
            <a:schemeClr val="bg1"/>
          </a:solidFill>
          <a:ln>
            <a:solidFill>
              <a:schemeClr val="tx1"/>
            </a:solidFill>
          </a:ln>
        </p:spPr>
        <p:txBody>
          <a:bodyPr wrap="none" rtlCol="0">
            <a:spAutoFit/>
          </a:bodyPr>
          <a:lstStyle/>
          <a:p>
            <a:r>
              <a:rPr lang="en-US" sz="2800" dirty="0"/>
              <a:t>475 </a:t>
            </a:r>
            <a:r>
              <a:rPr lang="en-US" sz="2800" dirty="0" err="1">
                <a:latin typeface="Symbol" panose="05050102010706020507" pitchFamily="18" charset="2"/>
              </a:rPr>
              <a:t>m</a:t>
            </a:r>
            <a:r>
              <a:rPr lang="en-US" sz="2800" dirty="0" err="1"/>
              <a:t>S</a:t>
            </a:r>
            <a:r>
              <a:rPr lang="en-US" sz="2800" dirty="0"/>
              <a:t> cm</a:t>
            </a:r>
            <a:r>
              <a:rPr lang="en-US" sz="2800" baseline="30000" dirty="0"/>
              <a:t>-1</a:t>
            </a:r>
          </a:p>
        </p:txBody>
      </p:sp>
      <mc:AlternateContent xmlns:mc="http://schemas.openxmlformats.org/markup-compatibility/2006" xmlns:a14="http://schemas.microsoft.com/office/drawing/2010/main">
        <mc:Choice Requires="a14">
          <p:sp>
            <p:nvSpPr>
              <p:cNvPr id="15" name="Rectangle 14"/>
              <p:cNvSpPr/>
              <p:nvPr/>
            </p:nvSpPr>
            <p:spPr>
              <a:xfrm>
                <a:off x="8365238" y="2287767"/>
                <a:ext cx="3302892" cy="584775"/>
              </a:xfrm>
              <a:prstGeom prst="rect">
                <a:avLst/>
              </a:prstGeom>
            </p:spPr>
            <p:txBody>
              <a:bodyPr wrap="none">
                <a:spAutoFit/>
              </a:bodyPr>
              <a:lstStyle/>
              <a:p>
                <a14:m>
                  <m:oMath xmlns:m="http://schemas.openxmlformats.org/officeDocument/2006/math">
                    <m:r>
                      <m:rPr>
                        <m:sty m:val="p"/>
                      </m:rPr>
                      <a:rPr lang="en-US" sz="3200" b="0" i="0" smtClean="0">
                        <a:latin typeface="Cambria Math" panose="02040503050406030204" pitchFamily="18" charset="0"/>
                      </a:rPr>
                      <m:t>Δ</m:t>
                    </m:r>
                    <m:r>
                      <a:rPr lang="en-US" sz="3200" b="0" i="1" smtClean="0">
                        <a:latin typeface="Cambria Math" panose="02040503050406030204" pitchFamily="18" charset="0"/>
                      </a:rPr>
                      <m:t>𝐸𝐶</m:t>
                    </m:r>
                  </m:oMath>
                </a14:m>
                <a:r>
                  <a:rPr lang="en-US" sz="3200" dirty="0"/>
                  <a:t> = 125 </a:t>
                </a:r>
                <a:r>
                  <a:rPr lang="en-US" sz="3200" dirty="0" err="1">
                    <a:latin typeface="Symbol" panose="05050102010706020507" pitchFamily="18" charset="2"/>
                  </a:rPr>
                  <a:t>m</a:t>
                </a:r>
                <a:r>
                  <a:rPr lang="en-US" sz="3200" dirty="0" err="1"/>
                  <a:t>S</a:t>
                </a:r>
                <a:r>
                  <a:rPr lang="en-US" sz="3200" dirty="0"/>
                  <a:t> cm</a:t>
                </a:r>
                <a:r>
                  <a:rPr lang="en-US" sz="3200" baseline="30000" dirty="0"/>
                  <a:t>-1</a:t>
                </a:r>
                <a:endParaRPr lang="en-US" sz="3200" dirty="0"/>
              </a:p>
            </p:txBody>
          </p:sp>
        </mc:Choice>
        <mc:Fallback xmlns="">
          <p:sp>
            <p:nvSpPr>
              <p:cNvPr id="15" name="Rectangle 14"/>
              <p:cNvSpPr>
                <a:spLocks noRot="1" noChangeAspect="1" noMove="1" noResize="1" noEditPoints="1" noAdjustHandles="1" noChangeArrowheads="1" noChangeShapeType="1" noTextEdit="1"/>
              </p:cNvSpPr>
              <p:nvPr/>
            </p:nvSpPr>
            <p:spPr>
              <a:xfrm>
                <a:off x="8365238" y="2287767"/>
                <a:ext cx="3302892" cy="584775"/>
              </a:xfrm>
              <a:prstGeom prst="rect">
                <a:avLst/>
              </a:prstGeom>
              <a:blipFill>
                <a:blip r:embed="rId3"/>
                <a:stretch>
                  <a:fillRect t="-15625" r="-1107" b="-3437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Rectangle 21"/>
              <p:cNvSpPr/>
              <p:nvPr/>
            </p:nvSpPr>
            <p:spPr>
              <a:xfrm>
                <a:off x="8496038" y="1793622"/>
                <a:ext cx="3020570" cy="523220"/>
              </a:xfrm>
              <a:prstGeom prst="rect">
                <a:avLst/>
              </a:prstGeom>
            </p:spPr>
            <p:txBody>
              <a:bodyPr wrap="none">
                <a:spAutoFit/>
              </a:bodyPr>
              <a:lstStyle/>
              <a:p>
                <a14:m>
                  <m:oMath xmlns:m="http://schemas.openxmlformats.org/officeDocument/2006/math">
                    <m:r>
                      <a:rPr lang="en-US" sz="2800" i="1">
                        <a:latin typeface="Cambria Math" panose="02040503050406030204" pitchFamily="18" charset="0"/>
                      </a:rPr>
                      <m:t>𝐸</m:t>
                    </m:r>
                    <m:sSub>
                      <m:sSubPr>
                        <m:ctrlPr>
                          <a:rPr lang="en-US" sz="2800" i="1">
                            <a:latin typeface="Cambria Math" panose="02040503050406030204" pitchFamily="18" charset="0"/>
                          </a:rPr>
                        </m:ctrlPr>
                      </m:sSubPr>
                      <m:e>
                        <m:r>
                          <a:rPr lang="en-US" sz="2800" i="1">
                            <a:latin typeface="Cambria Math" panose="02040503050406030204" pitchFamily="18" charset="0"/>
                          </a:rPr>
                          <m:t>𝐶</m:t>
                        </m:r>
                      </m:e>
                      <m:sub>
                        <m:r>
                          <a:rPr lang="en-US" sz="2800" i="1">
                            <a:latin typeface="Cambria Math" panose="02040503050406030204" pitchFamily="18" charset="0"/>
                          </a:rPr>
                          <m:t>𝐵𝑆</m:t>
                        </m:r>
                      </m:sub>
                    </m:sSub>
                  </m:oMath>
                </a14:m>
                <a:r>
                  <a:rPr lang="en-US" sz="2800" dirty="0"/>
                  <a:t> = 475 </a:t>
                </a:r>
                <a:r>
                  <a:rPr lang="en-US" sz="2800" dirty="0" err="1">
                    <a:latin typeface="Symbol" panose="05050102010706020507" pitchFamily="18" charset="2"/>
                  </a:rPr>
                  <a:t>m</a:t>
                </a:r>
                <a:r>
                  <a:rPr lang="en-US" sz="2800" dirty="0" err="1"/>
                  <a:t>S</a:t>
                </a:r>
                <a:r>
                  <a:rPr lang="en-US" sz="2800" dirty="0"/>
                  <a:t> cm</a:t>
                </a:r>
                <a:r>
                  <a:rPr lang="en-US" sz="2800" baseline="30000" dirty="0"/>
                  <a:t>-1</a:t>
                </a:r>
              </a:p>
            </p:txBody>
          </p:sp>
        </mc:Choice>
        <mc:Fallback xmlns="">
          <p:sp>
            <p:nvSpPr>
              <p:cNvPr id="22" name="Rectangle 21"/>
              <p:cNvSpPr>
                <a:spLocks noRot="1" noChangeAspect="1" noMove="1" noResize="1" noEditPoints="1" noAdjustHandles="1" noChangeArrowheads="1" noChangeShapeType="1" noTextEdit="1"/>
              </p:cNvSpPr>
              <p:nvPr/>
            </p:nvSpPr>
            <p:spPr>
              <a:xfrm>
                <a:off x="8496038" y="1793622"/>
                <a:ext cx="3020570" cy="523220"/>
              </a:xfrm>
              <a:prstGeom prst="rect">
                <a:avLst/>
              </a:prstGeom>
              <a:blipFill rotWithShape="0">
                <a:blip r:embed="rId4"/>
                <a:stretch>
                  <a:fillRect t="-13953" r="-1010" b="-325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Rectangle 23"/>
              <p:cNvSpPr/>
              <p:nvPr/>
            </p:nvSpPr>
            <p:spPr>
              <a:xfrm>
                <a:off x="5027496" y="1341248"/>
                <a:ext cx="3061479" cy="584775"/>
              </a:xfrm>
              <a:prstGeom prst="rect">
                <a:avLst/>
              </a:prstGeom>
            </p:spPr>
            <p:txBody>
              <a:bodyPr wrap="none">
                <a:spAutoFit/>
              </a:bodyPr>
              <a:lstStyle/>
              <a:p>
                <a14:m>
                  <m:oMath xmlns:m="http://schemas.openxmlformats.org/officeDocument/2006/math">
                    <m:sSub>
                      <m:sSubPr>
                        <m:ctrlPr>
                          <a:rPr lang="en-US" sz="3200" i="1">
                            <a:latin typeface="Cambria Math" panose="02040503050406030204" pitchFamily="18" charset="0"/>
                          </a:rPr>
                        </m:ctrlPr>
                      </m:sSubPr>
                      <m:e>
                        <m:r>
                          <a:rPr lang="en-US" sz="3200" i="1">
                            <a:latin typeface="Cambria Math" panose="02040503050406030204" pitchFamily="18" charset="0"/>
                          </a:rPr>
                          <m:t>𝑚</m:t>
                        </m:r>
                      </m:e>
                      <m:sub>
                        <m:r>
                          <m:rPr>
                            <m:sty m:val="p"/>
                          </m:rPr>
                          <a:rPr lang="en-US" sz="3200">
                            <a:latin typeface="Cambria Math" panose="02040503050406030204" pitchFamily="18" charset="0"/>
                          </a:rPr>
                          <m:t>NaCl</m:t>
                        </m:r>
                      </m:sub>
                    </m:sSub>
                  </m:oMath>
                </a14:m>
                <a:r>
                  <a:rPr lang="en-US" sz="3200" dirty="0"/>
                  <a:t> = 1000 mg</a:t>
                </a:r>
                <a:endParaRPr lang="en-US" sz="3200" baseline="30000" dirty="0"/>
              </a:p>
            </p:txBody>
          </p:sp>
        </mc:Choice>
        <mc:Fallback xmlns="">
          <p:sp>
            <p:nvSpPr>
              <p:cNvPr id="24" name="Rectangle 23"/>
              <p:cNvSpPr>
                <a:spLocks noRot="1" noChangeAspect="1" noMove="1" noResize="1" noEditPoints="1" noAdjustHandles="1" noChangeArrowheads="1" noChangeShapeType="1" noTextEdit="1"/>
              </p:cNvSpPr>
              <p:nvPr/>
            </p:nvSpPr>
            <p:spPr>
              <a:xfrm>
                <a:off x="5027496" y="1341248"/>
                <a:ext cx="3061479" cy="584775"/>
              </a:xfrm>
              <a:prstGeom prst="rect">
                <a:avLst/>
              </a:prstGeom>
              <a:blipFill rotWithShape="0">
                <a:blip r:embed="rId5"/>
                <a:stretch>
                  <a:fillRect t="-12500" r="-4183" b="-3437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 name="Rectangle 24"/>
              <p:cNvSpPr/>
              <p:nvPr/>
            </p:nvSpPr>
            <p:spPr>
              <a:xfrm>
                <a:off x="8326120" y="1341248"/>
                <a:ext cx="3232103" cy="523220"/>
              </a:xfrm>
              <a:prstGeom prst="rect">
                <a:avLst/>
              </a:prstGeom>
            </p:spPr>
            <p:txBody>
              <a:bodyPr wrap="none">
                <a:spAutoFit/>
              </a:bodyPr>
              <a:lstStyle/>
              <a:p>
                <a14:m>
                  <m:oMath xmlns:m="http://schemas.openxmlformats.org/officeDocument/2006/math">
                    <m:r>
                      <a:rPr lang="en-US" sz="2800" i="1">
                        <a:latin typeface="Cambria Math" panose="02040503050406030204" pitchFamily="18" charset="0"/>
                      </a:rPr>
                      <m:t>𝐸</m:t>
                    </m:r>
                    <m:sSub>
                      <m:sSubPr>
                        <m:ctrlPr>
                          <a:rPr lang="en-US" sz="2800" i="1">
                            <a:latin typeface="Cambria Math" panose="02040503050406030204" pitchFamily="18" charset="0"/>
                          </a:rPr>
                        </m:ctrlPr>
                      </m:sSubPr>
                      <m:e>
                        <m:r>
                          <a:rPr lang="en-US" sz="2800" i="1">
                            <a:latin typeface="Cambria Math" panose="02040503050406030204" pitchFamily="18" charset="0"/>
                          </a:rPr>
                          <m:t>𝐶</m:t>
                        </m:r>
                      </m:e>
                      <m:sub>
                        <m:r>
                          <a:rPr lang="en-US" sz="2800" i="1">
                            <a:latin typeface="Cambria Math" panose="02040503050406030204" pitchFamily="18" charset="0"/>
                          </a:rPr>
                          <m:t>𝐵𝐵𝐺</m:t>
                        </m:r>
                      </m:sub>
                    </m:sSub>
                  </m:oMath>
                </a14:m>
                <a:r>
                  <a:rPr lang="en-US" sz="2800" dirty="0"/>
                  <a:t> = 350 </a:t>
                </a:r>
                <a:r>
                  <a:rPr lang="en-US" sz="2800" dirty="0" err="1">
                    <a:latin typeface="Symbol" panose="05050102010706020507" pitchFamily="18" charset="2"/>
                  </a:rPr>
                  <a:t>m</a:t>
                </a:r>
                <a:r>
                  <a:rPr lang="en-US" sz="2800" dirty="0" err="1"/>
                  <a:t>S</a:t>
                </a:r>
                <a:r>
                  <a:rPr lang="en-US" sz="2800" dirty="0"/>
                  <a:t> cm</a:t>
                </a:r>
                <a:r>
                  <a:rPr lang="en-US" sz="2800" baseline="30000" dirty="0"/>
                  <a:t>-1</a:t>
                </a:r>
              </a:p>
            </p:txBody>
          </p:sp>
        </mc:Choice>
        <mc:Fallback xmlns="">
          <p:sp>
            <p:nvSpPr>
              <p:cNvPr id="25" name="Rectangle 24"/>
              <p:cNvSpPr>
                <a:spLocks noRot="1" noChangeAspect="1" noMove="1" noResize="1" noEditPoints="1" noAdjustHandles="1" noChangeArrowheads="1" noChangeShapeType="1" noTextEdit="1"/>
              </p:cNvSpPr>
              <p:nvPr/>
            </p:nvSpPr>
            <p:spPr>
              <a:xfrm>
                <a:off x="8326120" y="1341248"/>
                <a:ext cx="3232103" cy="523220"/>
              </a:xfrm>
              <a:prstGeom prst="rect">
                <a:avLst/>
              </a:prstGeom>
              <a:blipFill rotWithShape="0">
                <a:blip r:embed="rId6"/>
                <a:stretch>
                  <a:fillRect t="-13953" r="-755" b="-32558"/>
                </a:stretch>
              </a:blipFill>
            </p:spPr>
            <p:txBody>
              <a:bodyPr/>
              <a:lstStyle/>
              <a:p>
                <a:r>
                  <a:rPr lang="en-US">
                    <a:noFill/>
                  </a:rPr>
                  <a:t> </a:t>
                </a:r>
              </a:p>
            </p:txBody>
          </p:sp>
        </mc:Fallback>
      </mc:AlternateContent>
    </p:spTree>
    <p:extLst>
      <p:ext uri="{BB962C8B-B14F-4D97-AF65-F5344CB8AC3E}">
        <p14:creationId xmlns:p14="http://schemas.microsoft.com/office/powerpoint/2010/main" val="2669664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nodeType="withEffect">
                                  <p:stCondLst>
                                    <p:cond delay="0"/>
                                  </p:stCondLst>
                                  <p:childTnLst>
                                    <p:animEffect transition="out" filter="fade">
                                      <p:cBhvr>
                                        <p:cTn id="6" dur="500"/>
                                        <p:tgtEl>
                                          <p:spTgt spid="7"/>
                                        </p:tgtEl>
                                      </p:cBhvr>
                                    </p:animEffect>
                                    <p:set>
                                      <p:cBhvr>
                                        <p:cTn id="7" dur="1" fill="hold">
                                          <p:stCondLst>
                                            <p:cond delay="499"/>
                                          </p:stCondLst>
                                        </p:cTn>
                                        <p:tgtEl>
                                          <p:spTgt spid="7"/>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8"/>
                                        </p:tgtEl>
                                      </p:cBhvr>
                                    </p:animEffect>
                                    <p:set>
                                      <p:cBhvr>
                                        <p:cTn id="10"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3058</TotalTime>
  <Words>1767</Words>
  <Application>Microsoft Office PowerPoint</Application>
  <PresentationFormat>Widescreen</PresentationFormat>
  <Paragraphs>160</Paragraphs>
  <Slides>10</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Calibri</vt:lpstr>
      <vt:lpstr>Calibri Light</vt:lpstr>
      <vt:lpstr>Cambria Math</vt:lpstr>
      <vt:lpstr>Symbol</vt:lpstr>
      <vt:lpstr>Office Theme</vt:lpstr>
      <vt:lpstr>Using the dimensionality of chemical properties of water to estimate volume</vt:lpstr>
      <vt:lpstr>Chemistry of water: Solutions</vt:lpstr>
      <vt:lpstr>Chemistry of water: Solutions</vt:lpstr>
      <vt:lpstr>Physics of water: Electrical conductivity</vt:lpstr>
      <vt:lpstr>Relating electrical conductivity to solute concentration</vt:lpstr>
      <vt:lpstr>Measuring volume by dilution</vt:lpstr>
      <vt:lpstr>Measuring volume by dilution</vt:lpstr>
      <vt:lpstr>Measuring volume by dilution</vt:lpstr>
      <vt:lpstr>Measuring volume by dilution</vt:lpstr>
      <vt:lpstr>Measuring volume by dilution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Dimensions, units, and the properties of water</dc:title>
  <dc:creator>Robert Payn</dc:creator>
  <cp:lastModifiedBy>Robert Payn</cp:lastModifiedBy>
  <cp:revision>222</cp:revision>
  <cp:lastPrinted>2018-08-20T15:16:00Z</cp:lastPrinted>
  <dcterms:created xsi:type="dcterms:W3CDTF">2014-08-10T19:22:49Z</dcterms:created>
  <dcterms:modified xsi:type="dcterms:W3CDTF">2020-08-10T01:24:15Z</dcterms:modified>
</cp:coreProperties>
</file>