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y="6858000" cx="9144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2: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4: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19: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20: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2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21: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2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p22: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p2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2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p4: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25: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2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p26: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2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0" name="Shape 750"/>
        <p:cNvGrpSpPr/>
        <p:nvPr/>
      </p:nvGrpSpPr>
      <p:grpSpPr>
        <a:xfrm>
          <a:off x="0" y="0"/>
          <a:ext cx="0" cy="0"/>
          <a:chOff x="0" y="0"/>
          <a:chExt cx="0" cy="0"/>
        </a:xfrm>
      </p:grpSpPr>
      <p:sp>
        <p:nvSpPr>
          <p:cNvPr id="751" name="Google Shape;751;p2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2" name="Google Shape;752;p2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7" name="Shape 837"/>
        <p:cNvGrpSpPr/>
        <p:nvPr/>
      </p:nvGrpSpPr>
      <p:grpSpPr>
        <a:xfrm>
          <a:off x="0" y="0"/>
          <a:ext cx="0" cy="0"/>
          <a:chOff x="0" y="0"/>
          <a:chExt cx="0" cy="0"/>
        </a:xfrm>
      </p:grpSpPr>
      <p:sp>
        <p:nvSpPr>
          <p:cNvPr id="838" name="Google Shape;838;p2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2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8" name="Shape 908"/>
        <p:cNvGrpSpPr/>
        <p:nvPr/>
      </p:nvGrpSpPr>
      <p:grpSpPr>
        <a:xfrm>
          <a:off x="0" y="0"/>
          <a:ext cx="0" cy="0"/>
          <a:chOff x="0" y="0"/>
          <a:chExt cx="0" cy="0"/>
        </a:xfrm>
      </p:grpSpPr>
      <p:sp>
        <p:nvSpPr>
          <p:cNvPr id="909" name="Google Shape;909;p33: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3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6: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7: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9: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1:notes"/>
          <p:cNvSpPr txBox="1"/>
          <p:nvPr>
            <p:ph idx="1" type="body"/>
          </p:nvPr>
        </p:nvSpPr>
        <p:spPr>
          <a:xfrm>
            <a:off x="914400" y="3257550"/>
            <a:ext cx="73152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jpg"/><Relationship Id="rId4" Type="http://schemas.openxmlformats.org/officeDocument/2006/relationships/image" Target="../media/image1.png"/><Relationship Id="rId5" Type="http://schemas.openxmlformats.org/officeDocument/2006/relationships/hyperlink" Target="https://www.sullcrom.com/proxy-access-bylaw-developments-and-trend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jp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jp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jp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jp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jp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jp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jp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jpg"/><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jpg"/><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jp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jp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jpg"/><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jp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 name="Shape 10"/>
        <p:cNvGrpSpPr/>
        <p:nvPr/>
      </p:nvGrpSpPr>
      <p:grpSpPr>
        <a:xfrm>
          <a:off x="0" y="0"/>
          <a:ext cx="0" cy="0"/>
          <a:chOff x="0" y="0"/>
          <a:chExt cx="0" cy="0"/>
        </a:xfrm>
      </p:grpSpPr>
      <p:sp>
        <p:nvSpPr>
          <p:cNvPr id="11" name="Google Shape;11;p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 name="Google Shape;12;p3"/>
          <p:cNvSpPr/>
          <p:nvPr/>
        </p:nvSpPr>
        <p:spPr>
          <a:xfrm>
            <a:off x="3213100" y="0"/>
            <a:ext cx="5940425" cy="6870700"/>
          </a:xfrm>
          <a:custGeom>
            <a:rect b="b" l="l" r="r" t="t"/>
            <a:pathLst>
              <a:path extrusionOk="0" h="120000" w="120000">
                <a:moveTo>
                  <a:pt x="119807" y="0"/>
                </a:moveTo>
                <a:lnTo>
                  <a:pt x="0" y="0"/>
                </a:lnTo>
                <a:lnTo>
                  <a:pt x="0" y="119778"/>
                </a:lnTo>
                <a:lnTo>
                  <a:pt x="119807" y="119778"/>
                </a:lnTo>
                <a:lnTo>
                  <a:pt x="119807" y="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 name="Google Shape;13;p3"/>
          <p:cNvSpPr/>
          <p:nvPr/>
        </p:nvSpPr>
        <p:spPr>
          <a:xfrm>
            <a:off x="3556000" y="195325"/>
            <a:ext cx="119125" cy="138049"/>
          </a:xfrm>
          <a:custGeom>
            <a:rect b="b" l="l" r="r" t="t"/>
            <a:pathLst>
              <a:path extrusionOk="0" h="120000" w="120000">
                <a:moveTo>
                  <a:pt x="116674" y="3753"/>
                </a:moveTo>
                <a:lnTo>
                  <a:pt x="112196" y="6623"/>
                </a:lnTo>
                <a:lnTo>
                  <a:pt x="107847" y="7617"/>
                </a:lnTo>
                <a:lnTo>
                  <a:pt x="102346" y="6623"/>
                </a:lnTo>
                <a:lnTo>
                  <a:pt x="96844" y="4746"/>
                </a:lnTo>
                <a:lnTo>
                  <a:pt x="90192" y="2869"/>
                </a:lnTo>
                <a:lnTo>
                  <a:pt x="81365" y="883"/>
                </a:lnTo>
                <a:lnTo>
                  <a:pt x="72665" y="0"/>
                </a:lnTo>
                <a:lnTo>
                  <a:pt x="50660" y="0"/>
                </a:lnTo>
                <a:lnTo>
                  <a:pt x="39659" y="1875"/>
                </a:lnTo>
                <a:lnTo>
                  <a:pt x="29679" y="4746"/>
                </a:lnTo>
                <a:lnTo>
                  <a:pt x="22004" y="8609"/>
                </a:lnTo>
                <a:lnTo>
                  <a:pt x="15350" y="13357"/>
                </a:lnTo>
                <a:lnTo>
                  <a:pt x="11002" y="19208"/>
                </a:lnTo>
                <a:lnTo>
                  <a:pt x="8826" y="24948"/>
                </a:lnTo>
                <a:lnTo>
                  <a:pt x="7675" y="32566"/>
                </a:lnTo>
                <a:lnTo>
                  <a:pt x="7675" y="36429"/>
                </a:lnTo>
                <a:lnTo>
                  <a:pt x="8826" y="40293"/>
                </a:lnTo>
                <a:lnTo>
                  <a:pt x="9849" y="44158"/>
                </a:lnTo>
                <a:lnTo>
                  <a:pt x="12152" y="47027"/>
                </a:lnTo>
                <a:lnTo>
                  <a:pt x="17653" y="51775"/>
                </a:lnTo>
                <a:lnTo>
                  <a:pt x="24178" y="56632"/>
                </a:lnTo>
                <a:lnTo>
                  <a:pt x="31855" y="59502"/>
                </a:lnTo>
                <a:lnTo>
                  <a:pt x="40682" y="61379"/>
                </a:lnTo>
                <a:lnTo>
                  <a:pt x="59359" y="64250"/>
                </a:lnTo>
                <a:lnTo>
                  <a:pt x="73688" y="66237"/>
                </a:lnTo>
                <a:lnTo>
                  <a:pt x="80340" y="68113"/>
                </a:lnTo>
                <a:lnTo>
                  <a:pt x="86866" y="70101"/>
                </a:lnTo>
                <a:lnTo>
                  <a:pt x="91343" y="71977"/>
                </a:lnTo>
                <a:lnTo>
                  <a:pt x="95693" y="75841"/>
                </a:lnTo>
                <a:lnTo>
                  <a:pt x="97867" y="79705"/>
                </a:lnTo>
                <a:lnTo>
                  <a:pt x="99020" y="84451"/>
                </a:lnTo>
                <a:lnTo>
                  <a:pt x="97867" y="89310"/>
                </a:lnTo>
                <a:lnTo>
                  <a:pt x="96844" y="93062"/>
                </a:lnTo>
                <a:lnTo>
                  <a:pt x="93518" y="96926"/>
                </a:lnTo>
                <a:lnTo>
                  <a:pt x="90192" y="100790"/>
                </a:lnTo>
                <a:lnTo>
                  <a:pt x="84691" y="102667"/>
                </a:lnTo>
                <a:lnTo>
                  <a:pt x="79189" y="104655"/>
                </a:lnTo>
                <a:lnTo>
                  <a:pt x="72665" y="106530"/>
                </a:lnTo>
                <a:lnTo>
                  <a:pt x="64860" y="106530"/>
                </a:lnTo>
                <a:lnTo>
                  <a:pt x="50660" y="105648"/>
                </a:lnTo>
                <a:lnTo>
                  <a:pt x="36331" y="102667"/>
                </a:lnTo>
                <a:lnTo>
                  <a:pt x="30831" y="100790"/>
                </a:lnTo>
                <a:lnTo>
                  <a:pt x="26354" y="97920"/>
                </a:lnTo>
                <a:lnTo>
                  <a:pt x="23155" y="96044"/>
                </a:lnTo>
                <a:lnTo>
                  <a:pt x="20852" y="92180"/>
                </a:lnTo>
                <a:lnTo>
                  <a:pt x="20852" y="88316"/>
                </a:lnTo>
                <a:lnTo>
                  <a:pt x="22004" y="83459"/>
                </a:lnTo>
                <a:lnTo>
                  <a:pt x="18677" y="81581"/>
                </a:lnTo>
                <a:lnTo>
                  <a:pt x="9849" y="94056"/>
                </a:lnTo>
                <a:lnTo>
                  <a:pt x="4348" y="103660"/>
                </a:lnTo>
                <a:lnTo>
                  <a:pt x="0" y="109401"/>
                </a:lnTo>
                <a:lnTo>
                  <a:pt x="3325" y="111389"/>
                </a:lnTo>
                <a:lnTo>
                  <a:pt x="6651" y="109401"/>
                </a:lnTo>
                <a:lnTo>
                  <a:pt x="11002" y="108518"/>
                </a:lnTo>
                <a:lnTo>
                  <a:pt x="14328" y="109401"/>
                </a:lnTo>
                <a:lnTo>
                  <a:pt x="17653" y="110395"/>
                </a:lnTo>
                <a:lnTo>
                  <a:pt x="25330" y="113265"/>
                </a:lnTo>
                <a:lnTo>
                  <a:pt x="31855" y="115252"/>
                </a:lnTo>
                <a:lnTo>
                  <a:pt x="40682" y="117129"/>
                </a:lnTo>
                <a:lnTo>
                  <a:pt x="51684" y="119005"/>
                </a:lnTo>
                <a:lnTo>
                  <a:pt x="64860" y="120000"/>
                </a:lnTo>
                <a:lnTo>
                  <a:pt x="77014" y="119005"/>
                </a:lnTo>
                <a:lnTo>
                  <a:pt x="88016" y="117129"/>
                </a:lnTo>
                <a:lnTo>
                  <a:pt x="96844" y="113265"/>
                </a:lnTo>
                <a:lnTo>
                  <a:pt x="104521" y="109401"/>
                </a:lnTo>
                <a:lnTo>
                  <a:pt x="111172" y="103660"/>
                </a:lnTo>
                <a:lnTo>
                  <a:pt x="115522" y="97920"/>
                </a:lnTo>
                <a:lnTo>
                  <a:pt x="118849" y="91185"/>
                </a:lnTo>
                <a:lnTo>
                  <a:pt x="119999" y="83459"/>
                </a:lnTo>
                <a:lnTo>
                  <a:pt x="119999" y="78711"/>
                </a:lnTo>
                <a:lnTo>
                  <a:pt x="118849" y="74847"/>
                </a:lnTo>
                <a:lnTo>
                  <a:pt x="116674" y="70983"/>
                </a:lnTo>
                <a:lnTo>
                  <a:pt x="115522" y="67230"/>
                </a:lnTo>
                <a:lnTo>
                  <a:pt x="108869" y="62372"/>
                </a:lnTo>
                <a:lnTo>
                  <a:pt x="102346" y="57626"/>
                </a:lnTo>
                <a:lnTo>
                  <a:pt x="93518" y="54645"/>
                </a:lnTo>
                <a:lnTo>
                  <a:pt x="84691" y="52768"/>
                </a:lnTo>
                <a:lnTo>
                  <a:pt x="64860" y="49897"/>
                </a:lnTo>
                <a:lnTo>
                  <a:pt x="50660" y="48022"/>
                </a:lnTo>
                <a:lnTo>
                  <a:pt x="44007" y="46034"/>
                </a:lnTo>
                <a:lnTo>
                  <a:pt x="38506" y="44158"/>
                </a:lnTo>
                <a:lnTo>
                  <a:pt x="34158" y="42171"/>
                </a:lnTo>
                <a:lnTo>
                  <a:pt x="30831" y="39300"/>
                </a:lnTo>
                <a:lnTo>
                  <a:pt x="28656" y="36429"/>
                </a:lnTo>
                <a:lnTo>
                  <a:pt x="27504" y="31683"/>
                </a:lnTo>
                <a:lnTo>
                  <a:pt x="28656" y="26825"/>
                </a:lnTo>
                <a:lnTo>
                  <a:pt x="29679" y="22962"/>
                </a:lnTo>
                <a:lnTo>
                  <a:pt x="33005" y="20091"/>
                </a:lnTo>
                <a:lnTo>
                  <a:pt x="36331" y="17221"/>
                </a:lnTo>
                <a:lnTo>
                  <a:pt x="40682" y="15344"/>
                </a:lnTo>
                <a:lnTo>
                  <a:pt x="47334" y="13357"/>
                </a:lnTo>
                <a:lnTo>
                  <a:pt x="53858" y="13357"/>
                </a:lnTo>
                <a:lnTo>
                  <a:pt x="61662" y="12473"/>
                </a:lnTo>
                <a:lnTo>
                  <a:pt x="75864" y="13357"/>
                </a:lnTo>
                <a:lnTo>
                  <a:pt x="88016" y="16228"/>
                </a:lnTo>
                <a:lnTo>
                  <a:pt x="96844" y="20091"/>
                </a:lnTo>
                <a:lnTo>
                  <a:pt x="100170" y="23954"/>
                </a:lnTo>
                <a:lnTo>
                  <a:pt x="100170" y="31683"/>
                </a:lnTo>
                <a:lnTo>
                  <a:pt x="103368" y="33559"/>
                </a:lnTo>
                <a:lnTo>
                  <a:pt x="107847" y="24948"/>
                </a:lnTo>
                <a:lnTo>
                  <a:pt x="115522" y="13357"/>
                </a:lnTo>
                <a:lnTo>
                  <a:pt x="116674" y="11480"/>
                </a:lnTo>
                <a:lnTo>
                  <a:pt x="119999" y="5739"/>
                </a:lnTo>
                <a:lnTo>
                  <a:pt x="116674" y="3753"/>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 name="Google Shape;14;p3"/>
          <p:cNvSpPr/>
          <p:nvPr/>
        </p:nvSpPr>
        <p:spPr>
          <a:xfrm>
            <a:off x="3684651" y="217550"/>
            <a:ext cx="125349" cy="115824"/>
          </a:xfrm>
          <a:custGeom>
            <a:rect b="b" l="l" r="r" t="t"/>
            <a:pathLst>
              <a:path extrusionOk="0" h="120000" w="120000">
                <a:moveTo>
                  <a:pt x="39634" y="99473"/>
                </a:moveTo>
                <a:lnTo>
                  <a:pt x="36474" y="96051"/>
                </a:lnTo>
                <a:lnTo>
                  <a:pt x="34406" y="91447"/>
                </a:lnTo>
                <a:lnTo>
                  <a:pt x="33313" y="84604"/>
                </a:lnTo>
                <a:lnTo>
                  <a:pt x="33313" y="14736"/>
                </a:lnTo>
                <a:lnTo>
                  <a:pt x="34406" y="10262"/>
                </a:lnTo>
                <a:lnTo>
                  <a:pt x="36474" y="6841"/>
                </a:lnTo>
                <a:lnTo>
                  <a:pt x="39634" y="4473"/>
                </a:lnTo>
                <a:lnTo>
                  <a:pt x="48023" y="4473"/>
                </a:lnTo>
                <a:lnTo>
                  <a:pt x="48023" y="0"/>
                </a:lnTo>
                <a:lnTo>
                  <a:pt x="0" y="0"/>
                </a:lnTo>
                <a:lnTo>
                  <a:pt x="0" y="4473"/>
                </a:lnTo>
                <a:lnTo>
                  <a:pt x="8267" y="4473"/>
                </a:lnTo>
                <a:lnTo>
                  <a:pt x="11427" y="6841"/>
                </a:lnTo>
                <a:lnTo>
                  <a:pt x="14588" y="10262"/>
                </a:lnTo>
                <a:lnTo>
                  <a:pt x="14588" y="81183"/>
                </a:lnTo>
                <a:lnTo>
                  <a:pt x="15562" y="90263"/>
                </a:lnTo>
                <a:lnTo>
                  <a:pt x="17628" y="98289"/>
                </a:lnTo>
                <a:lnTo>
                  <a:pt x="20789" y="105131"/>
                </a:lnTo>
                <a:lnTo>
                  <a:pt x="26017" y="110788"/>
                </a:lnTo>
                <a:lnTo>
                  <a:pt x="32340" y="114342"/>
                </a:lnTo>
                <a:lnTo>
                  <a:pt x="39634" y="117763"/>
                </a:lnTo>
                <a:lnTo>
                  <a:pt x="48996" y="118814"/>
                </a:lnTo>
                <a:lnTo>
                  <a:pt x="60547" y="120000"/>
                </a:lnTo>
                <a:lnTo>
                  <a:pt x="70880" y="118814"/>
                </a:lnTo>
                <a:lnTo>
                  <a:pt x="80364" y="117763"/>
                </a:lnTo>
                <a:lnTo>
                  <a:pt x="87658" y="114342"/>
                </a:lnTo>
                <a:lnTo>
                  <a:pt x="93860" y="110788"/>
                </a:lnTo>
                <a:lnTo>
                  <a:pt x="99087" y="105131"/>
                </a:lnTo>
                <a:lnTo>
                  <a:pt x="102249" y="98289"/>
                </a:lnTo>
                <a:lnTo>
                  <a:pt x="104315" y="90263"/>
                </a:lnTo>
                <a:lnTo>
                  <a:pt x="105410" y="81183"/>
                </a:lnTo>
                <a:lnTo>
                  <a:pt x="105410" y="10262"/>
                </a:lnTo>
                <a:lnTo>
                  <a:pt x="108571" y="6841"/>
                </a:lnTo>
                <a:lnTo>
                  <a:pt x="111610" y="4473"/>
                </a:lnTo>
                <a:lnTo>
                  <a:pt x="120000" y="4473"/>
                </a:lnTo>
                <a:lnTo>
                  <a:pt x="120000" y="0"/>
                </a:lnTo>
                <a:lnTo>
                  <a:pt x="73068" y="0"/>
                </a:lnTo>
                <a:lnTo>
                  <a:pt x="73068" y="4473"/>
                </a:lnTo>
                <a:lnTo>
                  <a:pt x="80364" y="4473"/>
                </a:lnTo>
                <a:lnTo>
                  <a:pt x="83404" y="6841"/>
                </a:lnTo>
                <a:lnTo>
                  <a:pt x="85592" y="9078"/>
                </a:lnTo>
                <a:lnTo>
                  <a:pt x="86565" y="12500"/>
                </a:lnTo>
                <a:lnTo>
                  <a:pt x="86565" y="84604"/>
                </a:lnTo>
                <a:lnTo>
                  <a:pt x="85592" y="91447"/>
                </a:lnTo>
                <a:lnTo>
                  <a:pt x="83404" y="96051"/>
                </a:lnTo>
                <a:lnTo>
                  <a:pt x="80364" y="99473"/>
                </a:lnTo>
                <a:lnTo>
                  <a:pt x="77203" y="101710"/>
                </a:lnTo>
                <a:lnTo>
                  <a:pt x="71975" y="103946"/>
                </a:lnTo>
                <a:lnTo>
                  <a:pt x="66747" y="105131"/>
                </a:lnTo>
                <a:lnTo>
                  <a:pt x="53130" y="105131"/>
                </a:lnTo>
                <a:lnTo>
                  <a:pt x="48023" y="103946"/>
                </a:lnTo>
                <a:lnTo>
                  <a:pt x="42795" y="101710"/>
                </a:lnTo>
                <a:lnTo>
                  <a:pt x="39634" y="99473"/>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 name="Google Shape;15;p3"/>
          <p:cNvSpPr/>
          <p:nvPr/>
        </p:nvSpPr>
        <p:spPr>
          <a:xfrm>
            <a:off x="4029075" y="217550"/>
            <a:ext cx="49275" cy="112649"/>
          </a:xfrm>
          <a:custGeom>
            <a:rect b="b" l="l" r="r" t="t"/>
            <a:pathLst>
              <a:path extrusionOk="0" h="120000" w="120000">
                <a:moveTo>
                  <a:pt x="120000" y="0"/>
                </a:moveTo>
                <a:lnTo>
                  <a:pt x="0" y="0"/>
                </a:lnTo>
                <a:lnTo>
                  <a:pt x="0" y="4599"/>
                </a:lnTo>
                <a:lnTo>
                  <a:pt x="21338" y="4599"/>
                </a:lnTo>
                <a:lnTo>
                  <a:pt x="29379" y="7033"/>
                </a:lnTo>
                <a:lnTo>
                  <a:pt x="34639" y="10551"/>
                </a:lnTo>
                <a:lnTo>
                  <a:pt x="37421" y="15286"/>
                </a:lnTo>
                <a:lnTo>
                  <a:pt x="37421" y="104712"/>
                </a:lnTo>
                <a:lnTo>
                  <a:pt x="34639" y="108229"/>
                </a:lnTo>
                <a:lnTo>
                  <a:pt x="29379" y="111746"/>
                </a:lnTo>
                <a:lnTo>
                  <a:pt x="21338" y="114046"/>
                </a:lnTo>
                <a:lnTo>
                  <a:pt x="10513" y="115263"/>
                </a:lnTo>
                <a:lnTo>
                  <a:pt x="0" y="115263"/>
                </a:lnTo>
                <a:lnTo>
                  <a:pt x="0" y="120000"/>
                </a:lnTo>
                <a:lnTo>
                  <a:pt x="120000" y="120000"/>
                </a:lnTo>
                <a:lnTo>
                  <a:pt x="120000" y="115263"/>
                </a:lnTo>
                <a:lnTo>
                  <a:pt x="109175" y="115263"/>
                </a:lnTo>
                <a:lnTo>
                  <a:pt x="98659" y="114046"/>
                </a:lnTo>
                <a:lnTo>
                  <a:pt x="90620" y="111746"/>
                </a:lnTo>
                <a:lnTo>
                  <a:pt x="85360" y="108229"/>
                </a:lnTo>
                <a:lnTo>
                  <a:pt x="82578" y="104712"/>
                </a:lnTo>
                <a:lnTo>
                  <a:pt x="82578" y="15286"/>
                </a:lnTo>
                <a:lnTo>
                  <a:pt x="85360" y="10551"/>
                </a:lnTo>
                <a:lnTo>
                  <a:pt x="90620" y="7033"/>
                </a:lnTo>
                <a:lnTo>
                  <a:pt x="98659" y="4599"/>
                </a:lnTo>
                <a:lnTo>
                  <a:pt x="120000" y="4599"/>
                </a:lnTo>
                <a:lnTo>
                  <a:pt x="120000"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 name="Google Shape;16;p3"/>
          <p:cNvSpPr/>
          <p:nvPr/>
        </p:nvSpPr>
        <p:spPr>
          <a:xfrm>
            <a:off x="3819525" y="217550"/>
            <a:ext cx="98425" cy="112649"/>
          </a:xfrm>
          <a:custGeom>
            <a:rect b="b" l="l" r="r" t="t"/>
            <a:pathLst>
              <a:path extrusionOk="0" h="120000" w="120000">
                <a:moveTo>
                  <a:pt x="60696" y="0"/>
                </a:moveTo>
                <a:lnTo>
                  <a:pt x="0" y="0"/>
                </a:lnTo>
                <a:lnTo>
                  <a:pt x="0" y="4599"/>
                </a:lnTo>
                <a:lnTo>
                  <a:pt x="10837" y="4599"/>
                </a:lnTo>
                <a:lnTo>
                  <a:pt x="14863" y="7033"/>
                </a:lnTo>
                <a:lnTo>
                  <a:pt x="17495" y="10551"/>
                </a:lnTo>
                <a:lnTo>
                  <a:pt x="18890" y="15286"/>
                </a:lnTo>
                <a:lnTo>
                  <a:pt x="18890" y="104712"/>
                </a:lnTo>
                <a:lnTo>
                  <a:pt x="17495" y="108229"/>
                </a:lnTo>
                <a:lnTo>
                  <a:pt x="14863" y="111746"/>
                </a:lnTo>
                <a:lnTo>
                  <a:pt x="10837" y="114046"/>
                </a:lnTo>
                <a:lnTo>
                  <a:pt x="5419" y="115263"/>
                </a:lnTo>
                <a:lnTo>
                  <a:pt x="0" y="115263"/>
                </a:lnTo>
                <a:lnTo>
                  <a:pt x="0" y="120000"/>
                </a:lnTo>
                <a:lnTo>
                  <a:pt x="111948" y="120000"/>
                </a:lnTo>
                <a:lnTo>
                  <a:pt x="120000" y="92942"/>
                </a:lnTo>
                <a:lnTo>
                  <a:pt x="114579" y="91723"/>
                </a:lnTo>
                <a:lnTo>
                  <a:pt x="111948" y="97677"/>
                </a:lnTo>
                <a:lnTo>
                  <a:pt x="110553" y="101195"/>
                </a:lnTo>
                <a:lnTo>
                  <a:pt x="107922" y="103493"/>
                </a:lnTo>
                <a:lnTo>
                  <a:pt x="102503" y="105930"/>
                </a:lnTo>
                <a:lnTo>
                  <a:pt x="41805" y="105930"/>
                </a:lnTo>
                <a:lnTo>
                  <a:pt x="41805" y="15286"/>
                </a:lnTo>
                <a:lnTo>
                  <a:pt x="43200" y="10551"/>
                </a:lnTo>
                <a:lnTo>
                  <a:pt x="45831" y="7033"/>
                </a:lnTo>
                <a:lnTo>
                  <a:pt x="49858" y="4599"/>
                </a:lnTo>
                <a:lnTo>
                  <a:pt x="60696" y="4599"/>
                </a:lnTo>
                <a:lnTo>
                  <a:pt x="60696"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 name="Google Shape;17;p3"/>
          <p:cNvSpPr/>
          <p:nvPr/>
        </p:nvSpPr>
        <p:spPr>
          <a:xfrm>
            <a:off x="3924300"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6474"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 name="Google Shape;18;p3"/>
          <p:cNvSpPr/>
          <p:nvPr/>
        </p:nvSpPr>
        <p:spPr>
          <a:xfrm>
            <a:off x="5505450"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7733"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 name="Google Shape;19;p3"/>
          <p:cNvSpPr/>
          <p:nvPr/>
        </p:nvSpPr>
        <p:spPr>
          <a:xfrm>
            <a:off x="5610225" y="217550"/>
            <a:ext cx="96900" cy="112649"/>
          </a:xfrm>
          <a:custGeom>
            <a:rect b="b" l="l" r="r" t="t"/>
            <a:pathLst>
              <a:path extrusionOk="0" h="120000" w="120000">
                <a:moveTo>
                  <a:pt x="60708" y="0"/>
                </a:moveTo>
                <a:lnTo>
                  <a:pt x="0" y="0"/>
                </a:lnTo>
                <a:lnTo>
                  <a:pt x="0" y="4599"/>
                </a:lnTo>
                <a:lnTo>
                  <a:pt x="10850" y="4599"/>
                </a:lnTo>
                <a:lnTo>
                  <a:pt x="14782" y="7033"/>
                </a:lnTo>
                <a:lnTo>
                  <a:pt x="17457" y="10551"/>
                </a:lnTo>
                <a:lnTo>
                  <a:pt x="18871" y="15286"/>
                </a:lnTo>
                <a:lnTo>
                  <a:pt x="18871" y="104712"/>
                </a:lnTo>
                <a:lnTo>
                  <a:pt x="17457" y="108229"/>
                </a:lnTo>
                <a:lnTo>
                  <a:pt x="14782" y="111746"/>
                </a:lnTo>
                <a:lnTo>
                  <a:pt x="10850" y="114046"/>
                </a:lnTo>
                <a:lnTo>
                  <a:pt x="5346" y="115263"/>
                </a:lnTo>
                <a:lnTo>
                  <a:pt x="0" y="115263"/>
                </a:lnTo>
                <a:lnTo>
                  <a:pt x="0" y="120000"/>
                </a:lnTo>
                <a:lnTo>
                  <a:pt x="111822" y="120000"/>
                </a:lnTo>
                <a:lnTo>
                  <a:pt x="120000" y="92942"/>
                </a:lnTo>
                <a:lnTo>
                  <a:pt x="114495" y="91723"/>
                </a:lnTo>
                <a:lnTo>
                  <a:pt x="111822" y="97677"/>
                </a:lnTo>
                <a:lnTo>
                  <a:pt x="110563" y="101195"/>
                </a:lnTo>
                <a:lnTo>
                  <a:pt x="106474" y="103493"/>
                </a:lnTo>
                <a:lnTo>
                  <a:pt x="102385" y="105930"/>
                </a:lnTo>
                <a:lnTo>
                  <a:pt x="41835" y="105930"/>
                </a:lnTo>
                <a:lnTo>
                  <a:pt x="41835" y="15286"/>
                </a:lnTo>
                <a:lnTo>
                  <a:pt x="43093" y="10551"/>
                </a:lnTo>
                <a:lnTo>
                  <a:pt x="45767" y="7033"/>
                </a:lnTo>
                <a:lnTo>
                  <a:pt x="49856" y="4599"/>
                </a:lnTo>
                <a:lnTo>
                  <a:pt x="60708" y="4599"/>
                </a:lnTo>
                <a:lnTo>
                  <a:pt x="60708"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 name="Google Shape;20;p3"/>
          <p:cNvSpPr/>
          <p:nvPr/>
        </p:nvSpPr>
        <p:spPr>
          <a:xfrm>
            <a:off x="5767451" y="217550"/>
            <a:ext cx="96774" cy="112649"/>
          </a:xfrm>
          <a:custGeom>
            <a:rect b="b" l="l" r="r" t="t"/>
            <a:pathLst>
              <a:path extrusionOk="0" h="120000" w="120000">
                <a:moveTo>
                  <a:pt x="60629" y="0"/>
                </a:moveTo>
                <a:lnTo>
                  <a:pt x="0" y="0"/>
                </a:lnTo>
                <a:lnTo>
                  <a:pt x="0" y="4599"/>
                </a:lnTo>
                <a:lnTo>
                  <a:pt x="10708" y="4599"/>
                </a:lnTo>
                <a:lnTo>
                  <a:pt x="14801" y="7033"/>
                </a:lnTo>
                <a:lnTo>
                  <a:pt x="17480" y="10551"/>
                </a:lnTo>
                <a:lnTo>
                  <a:pt x="18738" y="15286"/>
                </a:lnTo>
                <a:lnTo>
                  <a:pt x="18738" y="104712"/>
                </a:lnTo>
                <a:lnTo>
                  <a:pt x="17480" y="108229"/>
                </a:lnTo>
                <a:lnTo>
                  <a:pt x="14801" y="111746"/>
                </a:lnTo>
                <a:lnTo>
                  <a:pt x="10708" y="114046"/>
                </a:lnTo>
                <a:lnTo>
                  <a:pt x="5354" y="115263"/>
                </a:lnTo>
                <a:lnTo>
                  <a:pt x="0" y="115263"/>
                </a:lnTo>
                <a:lnTo>
                  <a:pt x="0" y="120000"/>
                </a:lnTo>
                <a:lnTo>
                  <a:pt x="111968" y="120000"/>
                </a:lnTo>
                <a:lnTo>
                  <a:pt x="120000" y="92942"/>
                </a:lnTo>
                <a:lnTo>
                  <a:pt x="114645" y="91723"/>
                </a:lnTo>
                <a:lnTo>
                  <a:pt x="111968" y="97677"/>
                </a:lnTo>
                <a:lnTo>
                  <a:pt x="110549" y="101195"/>
                </a:lnTo>
                <a:lnTo>
                  <a:pt x="107874" y="103493"/>
                </a:lnTo>
                <a:lnTo>
                  <a:pt x="102518" y="105930"/>
                </a:lnTo>
                <a:lnTo>
                  <a:pt x="41731" y="105930"/>
                </a:lnTo>
                <a:lnTo>
                  <a:pt x="41731" y="15286"/>
                </a:lnTo>
                <a:lnTo>
                  <a:pt x="43149" y="10551"/>
                </a:lnTo>
                <a:lnTo>
                  <a:pt x="45826" y="7033"/>
                </a:lnTo>
                <a:lnTo>
                  <a:pt x="49763" y="4599"/>
                </a:lnTo>
                <a:lnTo>
                  <a:pt x="60629" y="4599"/>
                </a:lnTo>
                <a:lnTo>
                  <a:pt x="6062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 name="Google Shape;21;p3"/>
          <p:cNvSpPr/>
          <p:nvPr/>
        </p:nvSpPr>
        <p:spPr>
          <a:xfrm>
            <a:off x="5872226" y="217550"/>
            <a:ext cx="96774" cy="112649"/>
          </a:xfrm>
          <a:custGeom>
            <a:rect b="b" l="l" r="r" t="t"/>
            <a:pathLst>
              <a:path extrusionOk="0" h="120000" w="120000">
                <a:moveTo>
                  <a:pt x="60629" y="0"/>
                </a:moveTo>
                <a:lnTo>
                  <a:pt x="0" y="0"/>
                </a:lnTo>
                <a:lnTo>
                  <a:pt x="0" y="4599"/>
                </a:lnTo>
                <a:lnTo>
                  <a:pt x="10708" y="4599"/>
                </a:lnTo>
                <a:lnTo>
                  <a:pt x="14801" y="7033"/>
                </a:lnTo>
                <a:lnTo>
                  <a:pt x="17480" y="10551"/>
                </a:lnTo>
                <a:lnTo>
                  <a:pt x="18738" y="15286"/>
                </a:lnTo>
                <a:lnTo>
                  <a:pt x="18738" y="104712"/>
                </a:lnTo>
                <a:lnTo>
                  <a:pt x="17480" y="108229"/>
                </a:lnTo>
                <a:lnTo>
                  <a:pt x="14801" y="111746"/>
                </a:lnTo>
                <a:lnTo>
                  <a:pt x="10708" y="114046"/>
                </a:lnTo>
                <a:lnTo>
                  <a:pt x="5354" y="115263"/>
                </a:lnTo>
                <a:lnTo>
                  <a:pt x="0" y="115263"/>
                </a:lnTo>
                <a:lnTo>
                  <a:pt x="0" y="120000"/>
                </a:lnTo>
                <a:lnTo>
                  <a:pt x="111968" y="120000"/>
                </a:lnTo>
                <a:lnTo>
                  <a:pt x="120000" y="92942"/>
                </a:lnTo>
                <a:lnTo>
                  <a:pt x="113227" y="91723"/>
                </a:lnTo>
                <a:lnTo>
                  <a:pt x="111968" y="97677"/>
                </a:lnTo>
                <a:lnTo>
                  <a:pt x="109133" y="101195"/>
                </a:lnTo>
                <a:lnTo>
                  <a:pt x="106455" y="103493"/>
                </a:lnTo>
                <a:lnTo>
                  <a:pt x="102518" y="105930"/>
                </a:lnTo>
                <a:lnTo>
                  <a:pt x="41731" y="105930"/>
                </a:lnTo>
                <a:lnTo>
                  <a:pt x="41731" y="15286"/>
                </a:lnTo>
                <a:lnTo>
                  <a:pt x="43149" y="10551"/>
                </a:lnTo>
                <a:lnTo>
                  <a:pt x="45826" y="7033"/>
                </a:lnTo>
                <a:lnTo>
                  <a:pt x="49763" y="4599"/>
                </a:lnTo>
                <a:lnTo>
                  <a:pt x="60629" y="4599"/>
                </a:lnTo>
                <a:lnTo>
                  <a:pt x="6062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 name="Google Shape;22;p3"/>
          <p:cNvSpPr/>
          <p:nvPr/>
        </p:nvSpPr>
        <p:spPr>
          <a:xfrm>
            <a:off x="5972175" y="263905"/>
            <a:ext cx="83820" cy="62865"/>
          </a:xfrm>
          <a:custGeom>
            <a:rect b="b" l="l" r="r" t="t"/>
            <a:pathLst>
              <a:path extrusionOk="0" h="120000" w="120000">
                <a:moveTo>
                  <a:pt x="108909" y="2181"/>
                </a:moveTo>
                <a:lnTo>
                  <a:pt x="102544" y="4121"/>
                </a:lnTo>
                <a:lnTo>
                  <a:pt x="96363" y="31515"/>
                </a:lnTo>
                <a:lnTo>
                  <a:pt x="108909" y="31515"/>
                </a:lnTo>
                <a:lnTo>
                  <a:pt x="120000" y="27392"/>
                </a:lnTo>
                <a:lnTo>
                  <a:pt x="113636" y="0"/>
                </a:lnTo>
                <a:lnTo>
                  <a:pt x="108909" y="2181"/>
                </a:lnTo>
                <a:close/>
              </a:path>
              <a:path extrusionOk="0" h="120000" w="120000">
                <a:moveTo>
                  <a:pt x="6363" y="-80240"/>
                </a:moveTo>
                <a:lnTo>
                  <a:pt x="12544" y="-80240"/>
                </a:lnTo>
                <a:lnTo>
                  <a:pt x="17453" y="-75876"/>
                </a:lnTo>
                <a:lnTo>
                  <a:pt x="20544" y="-69575"/>
                </a:lnTo>
                <a:lnTo>
                  <a:pt x="22181" y="-61089"/>
                </a:lnTo>
                <a:lnTo>
                  <a:pt x="22181" y="99151"/>
                </a:lnTo>
                <a:lnTo>
                  <a:pt x="20544" y="105454"/>
                </a:lnTo>
                <a:lnTo>
                  <a:pt x="17453" y="111757"/>
                </a:lnTo>
                <a:lnTo>
                  <a:pt x="12544" y="115876"/>
                </a:lnTo>
                <a:lnTo>
                  <a:pt x="6363" y="118060"/>
                </a:lnTo>
                <a:lnTo>
                  <a:pt x="0" y="118060"/>
                </a:lnTo>
                <a:lnTo>
                  <a:pt x="0" y="126545"/>
                </a:lnTo>
                <a:lnTo>
                  <a:pt x="71090" y="126545"/>
                </a:lnTo>
                <a:lnTo>
                  <a:pt x="71090" y="118060"/>
                </a:lnTo>
                <a:lnTo>
                  <a:pt x="64727" y="118060"/>
                </a:lnTo>
                <a:lnTo>
                  <a:pt x="58362" y="115876"/>
                </a:lnTo>
                <a:lnTo>
                  <a:pt x="53634" y="111757"/>
                </a:lnTo>
                <a:lnTo>
                  <a:pt x="50544" y="105454"/>
                </a:lnTo>
                <a:lnTo>
                  <a:pt x="50544" y="31515"/>
                </a:lnTo>
                <a:lnTo>
                  <a:pt x="96363" y="31515"/>
                </a:lnTo>
                <a:lnTo>
                  <a:pt x="102544" y="4121"/>
                </a:lnTo>
                <a:lnTo>
                  <a:pt x="89998" y="6301"/>
                </a:lnTo>
                <a:lnTo>
                  <a:pt x="50544" y="6301"/>
                </a:lnTo>
                <a:lnTo>
                  <a:pt x="50544" y="-63272"/>
                </a:lnTo>
                <a:lnTo>
                  <a:pt x="102544" y="-63272"/>
                </a:lnTo>
                <a:lnTo>
                  <a:pt x="108909" y="-61089"/>
                </a:lnTo>
                <a:lnTo>
                  <a:pt x="113636" y="-56969"/>
                </a:lnTo>
                <a:lnTo>
                  <a:pt x="116909" y="-52846"/>
                </a:lnTo>
                <a:lnTo>
                  <a:pt x="120000" y="-46301"/>
                </a:lnTo>
                <a:lnTo>
                  <a:pt x="121634" y="-38058"/>
                </a:lnTo>
                <a:lnTo>
                  <a:pt x="123089" y="-27392"/>
                </a:lnTo>
                <a:lnTo>
                  <a:pt x="121634" y="-18907"/>
                </a:lnTo>
                <a:lnTo>
                  <a:pt x="120000" y="-10664"/>
                </a:lnTo>
                <a:lnTo>
                  <a:pt x="118362" y="-4119"/>
                </a:lnTo>
                <a:lnTo>
                  <a:pt x="113636" y="0"/>
                </a:lnTo>
                <a:lnTo>
                  <a:pt x="120000" y="27392"/>
                </a:lnTo>
                <a:lnTo>
                  <a:pt x="129454" y="23272"/>
                </a:lnTo>
                <a:lnTo>
                  <a:pt x="135818" y="16969"/>
                </a:lnTo>
                <a:lnTo>
                  <a:pt x="142180" y="8484"/>
                </a:lnTo>
                <a:lnTo>
                  <a:pt x="146907" y="-2179"/>
                </a:lnTo>
                <a:lnTo>
                  <a:pt x="150000" y="-12604"/>
                </a:lnTo>
                <a:lnTo>
                  <a:pt x="150000" y="-42181"/>
                </a:lnTo>
                <a:lnTo>
                  <a:pt x="146907" y="-54785"/>
                </a:lnTo>
                <a:lnTo>
                  <a:pt x="142180" y="-65452"/>
                </a:lnTo>
                <a:lnTo>
                  <a:pt x="134180" y="-73937"/>
                </a:lnTo>
                <a:lnTo>
                  <a:pt x="126362" y="-80240"/>
                </a:lnTo>
                <a:lnTo>
                  <a:pt x="113636" y="-86543"/>
                </a:lnTo>
                <a:lnTo>
                  <a:pt x="101090" y="-88482"/>
                </a:lnTo>
                <a:lnTo>
                  <a:pt x="0" y="-88482"/>
                </a:lnTo>
                <a:lnTo>
                  <a:pt x="0" y="-80240"/>
                </a:lnTo>
                <a:lnTo>
                  <a:pt x="6363" y="-8024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 name="Google Shape;23;p3"/>
          <p:cNvSpPr/>
          <p:nvPr/>
        </p:nvSpPr>
        <p:spPr>
          <a:xfrm>
            <a:off x="5389626" y="217550"/>
            <a:ext cx="107950" cy="112649"/>
          </a:xfrm>
          <a:custGeom>
            <a:rect b="b" l="l" r="r" t="t"/>
            <a:pathLst>
              <a:path extrusionOk="0" h="120000" w="120000">
                <a:moveTo>
                  <a:pt x="113788" y="97677"/>
                </a:moveTo>
                <a:lnTo>
                  <a:pt x="111387" y="101195"/>
                </a:lnTo>
                <a:lnTo>
                  <a:pt x="108845" y="103493"/>
                </a:lnTo>
                <a:lnTo>
                  <a:pt x="105175" y="105930"/>
                </a:lnTo>
                <a:lnTo>
                  <a:pt x="37835" y="105930"/>
                </a:lnTo>
                <a:lnTo>
                  <a:pt x="37835" y="64666"/>
                </a:lnTo>
                <a:lnTo>
                  <a:pt x="68470" y="64666"/>
                </a:lnTo>
                <a:lnTo>
                  <a:pt x="75811" y="65885"/>
                </a:lnTo>
                <a:lnTo>
                  <a:pt x="79481" y="66967"/>
                </a:lnTo>
                <a:lnTo>
                  <a:pt x="82023" y="69401"/>
                </a:lnTo>
                <a:lnTo>
                  <a:pt x="83151" y="72918"/>
                </a:lnTo>
                <a:lnTo>
                  <a:pt x="83151" y="77655"/>
                </a:lnTo>
                <a:lnTo>
                  <a:pt x="89363" y="77655"/>
                </a:lnTo>
                <a:lnTo>
                  <a:pt x="89363" y="37608"/>
                </a:lnTo>
                <a:lnTo>
                  <a:pt x="83151" y="37608"/>
                </a:lnTo>
                <a:lnTo>
                  <a:pt x="83151" y="42343"/>
                </a:lnTo>
                <a:lnTo>
                  <a:pt x="82023" y="45861"/>
                </a:lnTo>
                <a:lnTo>
                  <a:pt x="79481" y="48162"/>
                </a:lnTo>
                <a:lnTo>
                  <a:pt x="75811" y="50597"/>
                </a:lnTo>
                <a:lnTo>
                  <a:pt x="37835" y="50597"/>
                </a:lnTo>
                <a:lnTo>
                  <a:pt x="37835" y="14068"/>
                </a:lnTo>
                <a:lnTo>
                  <a:pt x="100376" y="14068"/>
                </a:lnTo>
                <a:lnTo>
                  <a:pt x="104047" y="16369"/>
                </a:lnTo>
                <a:lnTo>
                  <a:pt x="106447" y="18803"/>
                </a:lnTo>
                <a:lnTo>
                  <a:pt x="108845" y="22321"/>
                </a:lnTo>
                <a:lnTo>
                  <a:pt x="110117" y="28139"/>
                </a:lnTo>
                <a:lnTo>
                  <a:pt x="115057" y="27057"/>
                </a:lnTo>
                <a:lnTo>
                  <a:pt x="108845" y="0"/>
                </a:lnTo>
                <a:lnTo>
                  <a:pt x="0" y="0"/>
                </a:lnTo>
                <a:lnTo>
                  <a:pt x="0" y="4599"/>
                </a:lnTo>
                <a:lnTo>
                  <a:pt x="9740" y="4599"/>
                </a:lnTo>
                <a:lnTo>
                  <a:pt x="13410" y="7033"/>
                </a:lnTo>
                <a:lnTo>
                  <a:pt x="15811" y="10551"/>
                </a:lnTo>
                <a:lnTo>
                  <a:pt x="17081" y="15286"/>
                </a:lnTo>
                <a:lnTo>
                  <a:pt x="17081" y="104712"/>
                </a:lnTo>
                <a:lnTo>
                  <a:pt x="15811" y="108229"/>
                </a:lnTo>
                <a:lnTo>
                  <a:pt x="13410" y="111746"/>
                </a:lnTo>
                <a:lnTo>
                  <a:pt x="9740" y="114046"/>
                </a:lnTo>
                <a:lnTo>
                  <a:pt x="4800" y="115263"/>
                </a:lnTo>
                <a:lnTo>
                  <a:pt x="0" y="115263"/>
                </a:lnTo>
                <a:lnTo>
                  <a:pt x="0" y="120000"/>
                </a:lnTo>
                <a:lnTo>
                  <a:pt x="113788" y="120000"/>
                </a:lnTo>
                <a:lnTo>
                  <a:pt x="120000" y="92942"/>
                </a:lnTo>
                <a:lnTo>
                  <a:pt x="115057" y="91723"/>
                </a:lnTo>
                <a:lnTo>
                  <a:pt x="113788" y="97677"/>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 name="Google Shape;24;p3"/>
          <p:cNvSpPr/>
          <p:nvPr/>
        </p:nvSpPr>
        <p:spPr>
          <a:xfrm>
            <a:off x="4087876" y="217550"/>
            <a:ext cx="130175" cy="112649"/>
          </a:xfrm>
          <a:custGeom>
            <a:rect b="b" l="l" r="r" t="t"/>
            <a:pathLst>
              <a:path extrusionOk="0" h="120000" w="120000">
                <a:moveTo>
                  <a:pt x="44253" y="96458"/>
                </a:moveTo>
                <a:lnTo>
                  <a:pt x="47297" y="104712"/>
                </a:lnTo>
                <a:lnTo>
                  <a:pt x="48350" y="109447"/>
                </a:lnTo>
                <a:lnTo>
                  <a:pt x="47297" y="114046"/>
                </a:lnTo>
                <a:lnTo>
                  <a:pt x="43316" y="115263"/>
                </a:lnTo>
                <a:lnTo>
                  <a:pt x="39219" y="115263"/>
                </a:lnTo>
                <a:lnTo>
                  <a:pt x="39219" y="120000"/>
                </a:lnTo>
                <a:lnTo>
                  <a:pt x="80662" y="120000"/>
                </a:lnTo>
                <a:lnTo>
                  <a:pt x="80662" y="115263"/>
                </a:lnTo>
                <a:lnTo>
                  <a:pt x="76565" y="115263"/>
                </a:lnTo>
                <a:lnTo>
                  <a:pt x="73521" y="114046"/>
                </a:lnTo>
                <a:lnTo>
                  <a:pt x="71531" y="109447"/>
                </a:lnTo>
                <a:lnTo>
                  <a:pt x="73521" y="104712"/>
                </a:lnTo>
                <a:lnTo>
                  <a:pt x="75628" y="96458"/>
                </a:lnTo>
                <a:lnTo>
                  <a:pt x="105834" y="12852"/>
                </a:lnTo>
                <a:lnTo>
                  <a:pt x="107823" y="9334"/>
                </a:lnTo>
                <a:lnTo>
                  <a:pt x="109813" y="7033"/>
                </a:lnTo>
                <a:lnTo>
                  <a:pt x="112857" y="4599"/>
                </a:lnTo>
                <a:lnTo>
                  <a:pt x="120000" y="4599"/>
                </a:lnTo>
                <a:lnTo>
                  <a:pt x="120000" y="0"/>
                </a:lnTo>
                <a:lnTo>
                  <a:pt x="77618" y="0"/>
                </a:lnTo>
                <a:lnTo>
                  <a:pt x="77618" y="4599"/>
                </a:lnTo>
                <a:lnTo>
                  <a:pt x="85696" y="4599"/>
                </a:lnTo>
                <a:lnTo>
                  <a:pt x="88623" y="5816"/>
                </a:lnTo>
                <a:lnTo>
                  <a:pt x="89678" y="8117"/>
                </a:lnTo>
                <a:lnTo>
                  <a:pt x="89678" y="11770"/>
                </a:lnTo>
                <a:lnTo>
                  <a:pt x="87687" y="21104"/>
                </a:lnTo>
                <a:lnTo>
                  <a:pt x="60409" y="94160"/>
                </a:lnTo>
                <a:lnTo>
                  <a:pt x="33248" y="21104"/>
                </a:lnTo>
                <a:lnTo>
                  <a:pt x="30203" y="11770"/>
                </a:lnTo>
                <a:lnTo>
                  <a:pt x="30203" y="8117"/>
                </a:lnTo>
                <a:lnTo>
                  <a:pt x="34185" y="4599"/>
                </a:lnTo>
                <a:lnTo>
                  <a:pt x="42263" y="4599"/>
                </a:lnTo>
                <a:lnTo>
                  <a:pt x="42263" y="0"/>
                </a:lnTo>
                <a:lnTo>
                  <a:pt x="0" y="0"/>
                </a:lnTo>
                <a:lnTo>
                  <a:pt x="0" y="4599"/>
                </a:lnTo>
                <a:lnTo>
                  <a:pt x="7024" y="4599"/>
                </a:lnTo>
                <a:lnTo>
                  <a:pt x="10068" y="7033"/>
                </a:lnTo>
                <a:lnTo>
                  <a:pt x="12995" y="9334"/>
                </a:lnTo>
                <a:lnTo>
                  <a:pt x="14047" y="12852"/>
                </a:lnTo>
                <a:lnTo>
                  <a:pt x="44253" y="9645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 name="Google Shape;25;p3"/>
          <p:cNvSpPr/>
          <p:nvPr/>
        </p:nvSpPr>
        <p:spPr>
          <a:xfrm>
            <a:off x="4087876" y="217550"/>
            <a:ext cx="130175" cy="112649"/>
          </a:xfrm>
          <a:custGeom>
            <a:rect b="b" l="l" r="r" t="t"/>
            <a:pathLst>
              <a:path extrusionOk="0" h="120000" w="120000">
                <a:moveTo>
                  <a:pt x="44253" y="96458"/>
                </a:moveTo>
                <a:lnTo>
                  <a:pt x="47297" y="104712"/>
                </a:lnTo>
                <a:lnTo>
                  <a:pt x="48350" y="109447"/>
                </a:lnTo>
                <a:lnTo>
                  <a:pt x="47297" y="114046"/>
                </a:lnTo>
                <a:lnTo>
                  <a:pt x="43316" y="115263"/>
                </a:lnTo>
                <a:lnTo>
                  <a:pt x="39219" y="115263"/>
                </a:lnTo>
                <a:lnTo>
                  <a:pt x="39219" y="120000"/>
                </a:lnTo>
                <a:lnTo>
                  <a:pt x="80662" y="120000"/>
                </a:lnTo>
                <a:lnTo>
                  <a:pt x="80662" y="115263"/>
                </a:lnTo>
                <a:lnTo>
                  <a:pt x="76565" y="115263"/>
                </a:lnTo>
                <a:lnTo>
                  <a:pt x="73521" y="114046"/>
                </a:lnTo>
                <a:lnTo>
                  <a:pt x="71531" y="109447"/>
                </a:lnTo>
                <a:lnTo>
                  <a:pt x="73521" y="104712"/>
                </a:lnTo>
                <a:lnTo>
                  <a:pt x="75628" y="96458"/>
                </a:lnTo>
                <a:lnTo>
                  <a:pt x="105834" y="12852"/>
                </a:lnTo>
                <a:lnTo>
                  <a:pt x="107823" y="9334"/>
                </a:lnTo>
                <a:lnTo>
                  <a:pt x="109813" y="7033"/>
                </a:lnTo>
                <a:lnTo>
                  <a:pt x="112857" y="4599"/>
                </a:lnTo>
                <a:lnTo>
                  <a:pt x="120000" y="4599"/>
                </a:lnTo>
                <a:lnTo>
                  <a:pt x="120000" y="0"/>
                </a:lnTo>
                <a:lnTo>
                  <a:pt x="77618" y="0"/>
                </a:lnTo>
                <a:lnTo>
                  <a:pt x="77618" y="4599"/>
                </a:lnTo>
                <a:lnTo>
                  <a:pt x="85696" y="4599"/>
                </a:lnTo>
                <a:lnTo>
                  <a:pt x="88623" y="5816"/>
                </a:lnTo>
                <a:lnTo>
                  <a:pt x="89678" y="8117"/>
                </a:lnTo>
                <a:lnTo>
                  <a:pt x="89678" y="11770"/>
                </a:lnTo>
                <a:lnTo>
                  <a:pt x="87687" y="21104"/>
                </a:lnTo>
                <a:lnTo>
                  <a:pt x="60409" y="94160"/>
                </a:lnTo>
                <a:lnTo>
                  <a:pt x="33248" y="21104"/>
                </a:lnTo>
                <a:lnTo>
                  <a:pt x="30203" y="11770"/>
                </a:lnTo>
                <a:lnTo>
                  <a:pt x="30203" y="8117"/>
                </a:lnTo>
                <a:lnTo>
                  <a:pt x="34185" y="4599"/>
                </a:lnTo>
                <a:lnTo>
                  <a:pt x="42263" y="4599"/>
                </a:lnTo>
                <a:lnTo>
                  <a:pt x="42263" y="0"/>
                </a:lnTo>
                <a:lnTo>
                  <a:pt x="0" y="0"/>
                </a:lnTo>
                <a:lnTo>
                  <a:pt x="0" y="4599"/>
                </a:lnTo>
                <a:lnTo>
                  <a:pt x="7024" y="4599"/>
                </a:lnTo>
                <a:lnTo>
                  <a:pt x="10068" y="7033"/>
                </a:lnTo>
                <a:lnTo>
                  <a:pt x="12995" y="9334"/>
                </a:lnTo>
                <a:lnTo>
                  <a:pt x="14047" y="12852"/>
                </a:lnTo>
                <a:lnTo>
                  <a:pt x="44253" y="9645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 name="Google Shape;26;p3"/>
          <p:cNvSpPr/>
          <p:nvPr/>
        </p:nvSpPr>
        <p:spPr>
          <a:xfrm>
            <a:off x="4687951" y="195325"/>
            <a:ext cx="127000" cy="138049"/>
          </a:xfrm>
          <a:custGeom>
            <a:rect b="b" l="l" r="r" t="t"/>
            <a:pathLst>
              <a:path extrusionOk="0" h="120000" w="120000">
                <a:moveTo>
                  <a:pt x="75480" y="119005"/>
                </a:moveTo>
                <a:lnTo>
                  <a:pt x="84720" y="117129"/>
                </a:lnTo>
                <a:lnTo>
                  <a:pt x="92040" y="115252"/>
                </a:lnTo>
                <a:lnTo>
                  <a:pt x="98160" y="112271"/>
                </a:lnTo>
                <a:lnTo>
                  <a:pt x="105480" y="108518"/>
                </a:lnTo>
                <a:lnTo>
                  <a:pt x="108600" y="107525"/>
                </a:lnTo>
                <a:lnTo>
                  <a:pt x="111720" y="107525"/>
                </a:lnTo>
                <a:lnTo>
                  <a:pt x="114720" y="108518"/>
                </a:lnTo>
                <a:lnTo>
                  <a:pt x="116880" y="109401"/>
                </a:lnTo>
                <a:lnTo>
                  <a:pt x="120000" y="107525"/>
                </a:lnTo>
                <a:lnTo>
                  <a:pt x="113760" y="100790"/>
                </a:lnTo>
                <a:lnTo>
                  <a:pt x="109559" y="96044"/>
                </a:lnTo>
                <a:lnTo>
                  <a:pt x="98160" y="82575"/>
                </a:lnTo>
                <a:lnTo>
                  <a:pt x="95160" y="84451"/>
                </a:lnTo>
                <a:lnTo>
                  <a:pt x="97200" y="89310"/>
                </a:lnTo>
                <a:lnTo>
                  <a:pt x="97200" y="92180"/>
                </a:lnTo>
                <a:lnTo>
                  <a:pt x="96119" y="95050"/>
                </a:lnTo>
                <a:lnTo>
                  <a:pt x="94080" y="97920"/>
                </a:lnTo>
                <a:lnTo>
                  <a:pt x="90959" y="100790"/>
                </a:lnTo>
                <a:lnTo>
                  <a:pt x="86880" y="102667"/>
                </a:lnTo>
                <a:lnTo>
                  <a:pt x="81720" y="104655"/>
                </a:lnTo>
                <a:lnTo>
                  <a:pt x="74399" y="106530"/>
                </a:lnTo>
                <a:lnTo>
                  <a:pt x="60000" y="106530"/>
                </a:lnTo>
                <a:lnTo>
                  <a:pt x="54720" y="105648"/>
                </a:lnTo>
                <a:lnTo>
                  <a:pt x="49559" y="103660"/>
                </a:lnTo>
                <a:lnTo>
                  <a:pt x="44399" y="101784"/>
                </a:lnTo>
                <a:lnTo>
                  <a:pt x="37200" y="96926"/>
                </a:lnTo>
                <a:lnTo>
                  <a:pt x="30959" y="91185"/>
                </a:lnTo>
                <a:lnTo>
                  <a:pt x="25799" y="83459"/>
                </a:lnTo>
                <a:lnTo>
                  <a:pt x="22679" y="75841"/>
                </a:lnTo>
                <a:lnTo>
                  <a:pt x="20640" y="68113"/>
                </a:lnTo>
                <a:lnTo>
                  <a:pt x="20640" y="50892"/>
                </a:lnTo>
                <a:lnTo>
                  <a:pt x="22679" y="43163"/>
                </a:lnTo>
                <a:lnTo>
                  <a:pt x="25799" y="34552"/>
                </a:lnTo>
                <a:lnTo>
                  <a:pt x="30959" y="27818"/>
                </a:lnTo>
                <a:lnTo>
                  <a:pt x="37200" y="22079"/>
                </a:lnTo>
                <a:lnTo>
                  <a:pt x="45480" y="17221"/>
                </a:lnTo>
                <a:lnTo>
                  <a:pt x="54720" y="14350"/>
                </a:lnTo>
                <a:lnTo>
                  <a:pt x="66119" y="13357"/>
                </a:lnTo>
                <a:lnTo>
                  <a:pt x="74399" y="13357"/>
                </a:lnTo>
                <a:lnTo>
                  <a:pt x="82679" y="15344"/>
                </a:lnTo>
                <a:lnTo>
                  <a:pt x="87839" y="17221"/>
                </a:lnTo>
                <a:lnTo>
                  <a:pt x="90959" y="19208"/>
                </a:lnTo>
                <a:lnTo>
                  <a:pt x="94080" y="21084"/>
                </a:lnTo>
                <a:lnTo>
                  <a:pt x="96119" y="24948"/>
                </a:lnTo>
                <a:lnTo>
                  <a:pt x="96119" y="27818"/>
                </a:lnTo>
                <a:lnTo>
                  <a:pt x="95160" y="32566"/>
                </a:lnTo>
                <a:lnTo>
                  <a:pt x="97200" y="34552"/>
                </a:lnTo>
                <a:lnTo>
                  <a:pt x="107519" y="22079"/>
                </a:lnTo>
                <a:lnTo>
                  <a:pt x="112679" y="16228"/>
                </a:lnTo>
                <a:lnTo>
                  <a:pt x="117839" y="9604"/>
                </a:lnTo>
                <a:lnTo>
                  <a:pt x="114720" y="7617"/>
                </a:lnTo>
                <a:lnTo>
                  <a:pt x="111720" y="9604"/>
                </a:lnTo>
                <a:lnTo>
                  <a:pt x="107519" y="10487"/>
                </a:lnTo>
                <a:lnTo>
                  <a:pt x="103440" y="8609"/>
                </a:lnTo>
                <a:lnTo>
                  <a:pt x="97200" y="6623"/>
                </a:lnTo>
                <a:lnTo>
                  <a:pt x="90000" y="3753"/>
                </a:lnTo>
                <a:lnTo>
                  <a:pt x="82679" y="1875"/>
                </a:lnTo>
                <a:lnTo>
                  <a:pt x="74399" y="883"/>
                </a:lnTo>
                <a:lnTo>
                  <a:pt x="65160" y="0"/>
                </a:lnTo>
                <a:lnTo>
                  <a:pt x="57839" y="883"/>
                </a:lnTo>
                <a:lnTo>
                  <a:pt x="49559" y="1875"/>
                </a:lnTo>
                <a:lnTo>
                  <a:pt x="42360" y="3753"/>
                </a:lnTo>
                <a:lnTo>
                  <a:pt x="36119" y="5739"/>
                </a:lnTo>
                <a:lnTo>
                  <a:pt x="30000" y="8609"/>
                </a:lnTo>
                <a:lnTo>
                  <a:pt x="24720" y="11480"/>
                </a:lnTo>
                <a:lnTo>
                  <a:pt x="20640" y="15344"/>
                </a:lnTo>
                <a:lnTo>
                  <a:pt x="15480" y="19208"/>
                </a:lnTo>
                <a:lnTo>
                  <a:pt x="9239" y="28813"/>
                </a:lnTo>
                <a:lnTo>
                  <a:pt x="4080" y="38417"/>
                </a:lnTo>
                <a:lnTo>
                  <a:pt x="959" y="48904"/>
                </a:lnTo>
                <a:lnTo>
                  <a:pt x="0" y="59502"/>
                </a:lnTo>
                <a:lnTo>
                  <a:pt x="959" y="70983"/>
                </a:lnTo>
                <a:lnTo>
                  <a:pt x="4080" y="81581"/>
                </a:lnTo>
                <a:lnTo>
                  <a:pt x="9239" y="91185"/>
                </a:lnTo>
                <a:lnTo>
                  <a:pt x="16440" y="100790"/>
                </a:lnTo>
                <a:lnTo>
                  <a:pt x="20640" y="104655"/>
                </a:lnTo>
                <a:lnTo>
                  <a:pt x="25799" y="108518"/>
                </a:lnTo>
                <a:lnTo>
                  <a:pt x="30959" y="111389"/>
                </a:lnTo>
                <a:lnTo>
                  <a:pt x="37200" y="114259"/>
                </a:lnTo>
                <a:lnTo>
                  <a:pt x="43440" y="116135"/>
                </a:lnTo>
                <a:lnTo>
                  <a:pt x="49559" y="118123"/>
                </a:lnTo>
                <a:lnTo>
                  <a:pt x="56880" y="119005"/>
                </a:lnTo>
                <a:lnTo>
                  <a:pt x="65160" y="120000"/>
                </a:lnTo>
                <a:lnTo>
                  <a:pt x="75480" y="119005"/>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 name="Google Shape;27;p3"/>
          <p:cNvSpPr/>
          <p:nvPr/>
        </p:nvSpPr>
        <p:spPr>
          <a:xfrm>
            <a:off x="4518025" y="216026"/>
            <a:ext cx="33909" cy="81915"/>
          </a:xfrm>
          <a:custGeom>
            <a:rect b="b" l="l" r="r" t="t"/>
            <a:pathLst>
              <a:path extrusionOk="0" h="120000" w="120000">
                <a:moveTo>
                  <a:pt x="100674" y="30882"/>
                </a:moveTo>
                <a:lnTo>
                  <a:pt x="112359" y="0"/>
                </a:lnTo>
                <a:lnTo>
                  <a:pt x="88988" y="4835"/>
                </a:lnTo>
                <a:lnTo>
                  <a:pt x="73704" y="9672"/>
                </a:lnTo>
                <a:lnTo>
                  <a:pt x="57977" y="16186"/>
                </a:lnTo>
                <a:lnTo>
                  <a:pt x="46741" y="26045"/>
                </a:lnTo>
                <a:lnTo>
                  <a:pt x="42693" y="35719"/>
                </a:lnTo>
                <a:lnTo>
                  <a:pt x="46741" y="43720"/>
                </a:lnTo>
                <a:lnTo>
                  <a:pt x="54378" y="53579"/>
                </a:lnTo>
                <a:lnTo>
                  <a:pt x="69662" y="61581"/>
                </a:lnTo>
                <a:lnTo>
                  <a:pt x="77752" y="64930"/>
                </a:lnTo>
                <a:lnTo>
                  <a:pt x="88988" y="68091"/>
                </a:lnTo>
                <a:lnTo>
                  <a:pt x="54378" y="76279"/>
                </a:lnTo>
                <a:lnTo>
                  <a:pt x="57977" y="115162"/>
                </a:lnTo>
                <a:lnTo>
                  <a:pt x="62018" y="108651"/>
                </a:lnTo>
                <a:lnTo>
                  <a:pt x="66067" y="102139"/>
                </a:lnTo>
                <a:lnTo>
                  <a:pt x="73704" y="97302"/>
                </a:lnTo>
                <a:lnTo>
                  <a:pt x="85389" y="92465"/>
                </a:lnTo>
                <a:lnTo>
                  <a:pt x="100674" y="87627"/>
                </a:lnTo>
                <a:lnTo>
                  <a:pt x="120000" y="84277"/>
                </a:lnTo>
                <a:lnTo>
                  <a:pt x="112359" y="48744"/>
                </a:lnTo>
                <a:lnTo>
                  <a:pt x="104715" y="45395"/>
                </a:lnTo>
                <a:lnTo>
                  <a:pt x="100674" y="40558"/>
                </a:lnTo>
                <a:lnTo>
                  <a:pt x="100674" y="30882"/>
                </a:lnTo>
                <a:close/>
              </a:path>
              <a:path extrusionOk="0" h="120000" w="120000">
                <a:moveTo>
                  <a:pt x="364494" y="113488"/>
                </a:moveTo>
                <a:lnTo>
                  <a:pt x="380221" y="106976"/>
                </a:lnTo>
                <a:lnTo>
                  <a:pt x="395505" y="103813"/>
                </a:lnTo>
                <a:lnTo>
                  <a:pt x="411232" y="105486"/>
                </a:lnTo>
                <a:lnTo>
                  <a:pt x="426516" y="110325"/>
                </a:lnTo>
                <a:lnTo>
                  <a:pt x="438202" y="105486"/>
                </a:lnTo>
                <a:lnTo>
                  <a:pt x="349209" y="66418"/>
                </a:lnTo>
                <a:lnTo>
                  <a:pt x="337524" y="69767"/>
                </a:lnTo>
                <a:lnTo>
                  <a:pt x="345168" y="74603"/>
                </a:lnTo>
                <a:lnTo>
                  <a:pt x="352808" y="81116"/>
                </a:lnTo>
                <a:lnTo>
                  <a:pt x="349209" y="85953"/>
                </a:lnTo>
                <a:lnTo>
                  <a:pt x="345168" y="90789"/>
                </a:lnTo>
                <a:lnTo>
                  <a:pt x="314157" y="106976"/>
                </a:lnTo>
                <a:lnTo>
                  <a:pt x="310108" y="100649"/>
                </a:lnTo>
                <a:lnTo>
                  <a:pt x="302471" y="94139"/>
                </a:lnTo>
                <a:lnTo>
                  <a:pt x="283146" y="82790"/>
                </a:lnTo>
                <a:lnTo>
                  <a:pt x="259771" y="74603"/>
                </a:lnTo>
                <a:lnTo>
                  <a:pt x="240449" y="71441"/>
                </a:lnTo>
                <a:lnTo>
                  <a:pt x="259771" y="68091"/>
                </a:lnTo>
                <a:lnTo>
                  <a:pt x="271460" y="64930"/>
                </a:lnTo>
                <a:lnTo>
                  <a:pt x="283146" y="60093"/>
                </a:lnTo>
                <a:lnTo>
                  <a:pt x="290786" y="55069"/>
                </a:lnTo>
                <a:lnTo>
                  <a:pt x="298423" y="45395"/>
                </a:lnTo>
                <a:lnTo>
                  <a:pt x="302471" y="34046"/>
                </a:lnTo>
                <a:lnTo>
                  <a:pt x="298423" y="24372"/>
                </a:lnTo>
                <a:lnTo>
                  <a:pt x="290786" y="16186"/>
                </a:lnTo>
                <a:lnTo>
                  <a:pt x="275502" y="9672"/>
                </a:lnTo>
                <a:lnTo>
                  <a:pt x="259771" y="3348"/>
                </a:lnTo>
                <a:lnTo>
                  <a:pt x="240449" y="0"/>
                </a:lnTo>
                <a:lnTo>
                  <a:pt x="217075" y="-3161"/>
                </a:lnTo>
                <a:lnTo>
                  <a:pt x="197749" y="-4835"/>
                </a:lnTo>
                <a:lnTo>
                  <a:pt x="159101" y="-4835"/>
                </a:lnTo>
                <a:lnTo>
                  <a:pt x="135726" y="-3161"/>
                </a:lnTo>
                <a:lnTo>
                  <a:pt x="112359" y="0"/>
                </a:lnTo>
                <a:lnTo>
                  <a:pt x="100674" y="30882"/>
                </a:lnTo>
                <a:lnTo>
                  <a:pt x="104715" y="26045"/>
                </a:lnTo>
                <a:lnTo>
                  <a:pt x="112359" y="22697"/>
                </a:lnTo>
                <a:lnTo>
                  <a:pt x="124041" y="19533"/>
                </a:lnTo>
                <a:lnTo>
                  <a:pt x="147412" y="14696"/>
                </a:lnTo>
                <a:lnTo>
                  <a:pt x="174378" y="13023"/>
                </a:lnTo>
                <a:lnTo>
                  <a:pt x="205389" y="14696"/>
                </a:lnTo>
                <a:lnTo>
                  <a:pt x="224719" y="19533"/>
                </a:lnTo>
                <a:lnTo>
                  <a:pt x="236400" y="22697"/>
                </a:lnTo>
                <a:lnTo>
                  <a:pt x="240449" y="26045"/>
                </a:lnTo>
                <a:lnTo>
                  <a:pt x="244490" y="30882"/>
                </a:lnTo>
                <a:lnTo>
                  <a:pt x="248086" y="35719"/>
                </a:lnTo>
                <a:lnTo>
                  <a:pt x="244490" y="40558"/>
                </a:lnTo>
                <a:lnTo>
                  <a:pt x="240449" y="45395"/>
                </a:lnTo>
                <a:lnTo>
                  <a:pt x="236400" y="48744"/>
                </a:lnTo>
                <a:lnTo>
                  <a:pt x="224719" y="53579"/>
                </a:lnTo>
                <a:lnTo>
                  <a:pt x="205389" y="58417"/>
                </a:lnTo>
                <a:lnTo>
                  <a:pt x="190112" y="60093"/>
                </a:lnTo>
                <a:lnTo>
                  <a:pt x="162696" y="60093"/>
                </a:lnTo>
                <a:lnTo>
                  <a:pt x="147412" y="58417"/>
                </a:lnTo>
                <a:lnTo>
                  <a:pt x="124041" y="53579"/>
                </a:lnTo>
                <a:lnTo>
                  <a:pt x="112359" y="48744"/>
                </a:lnTo>
                <a:lnTo>
                  <a:pt x="120000" y="84277"/>
                </a:lnTo>
                <a:lnTo>
                  <a:pt x="139775" y="81116"/>
                </a:lnTo>
                <a:lnTo>
                  <a:pt x="159101" y="81116"/>
                </a:lnTo>
                <a:lnTo>
                  <a:pt x="182471" y="82790"/>
                </a:lnTo>
                <a:lnTo>
                  <a:pt x="201797" y="85953"/>
                </a:lnTo>
                <a:lnTo>
                  <a:pt x="221123" y="90789"/>
                </a:lnTo>
                <a:lnTo>
                  <a:pt x="236400" y="95626"/>
                </a:lnTo>
                <a:lnTo>
                  <a:pt x="248086" y="103813"/>
                </a:lnTo>
                <a:lnTo>
                  <a:pt x="259771" y="111998"/>
                </a:lnTo>
                <a:lnTo>
                  <a:pt x="263820" y="120000"/>
                </a:lnTo>
                <a:lnTo>
                  <a:pt x="267412" y="128184"/>
                </a:lnTo>
                <a:lnTo>
                  <a:pt x="244490" y="137859"/>
                </a:lnTo>
                <a:lnTo>
                  <a:pt x="221123" y="144370"/>
                </a:lnTo>
                <a:lnTo>
                  <a:pt x="193707" y="149207"/>
                </a:lnTo>
                <a:lnTo>
                  <a:pt x="131685" y="149207"/>
                </a:lnTo>
                <a:lnTo>
                  <a:pt x="112359" y="147534"/>
                </a:lnTo>
                <a:lnTo>
                  <a:pt x="93030" y="142696"/>
                </a:lnTo>
                <a:lnTo>
                  <a:pt x="81348" y="139534"/>
                </a:lnTo>
                <a:lnTo>
                  <a:pt x="69662" y="133021"/>
                </a:lnTo>
                <a:lnTo>
                  <a:pt x="62018" y="128184"/>
                </a:lnTo>
                <a:lnTo>
                  <a:pt x="57977" y="121672"/>
                </a:lnTo>
                <a:lnTo>
                  <a:pt x="57977" y="115162"/>
                </a:lnTo>
                <a:lnTo>
                  <a:pt x="54378" y="76279"/>
                </a:lnTo>
                <a:lnTo>
                  <a:pt x="38651" y="81116"/>
                </a:lnTo>
                <a:lnTo>
                  <a:pt x="23367" y="85953"/>
                </a:lnTo>
                <a:lnTo>
                  <a:pt x="11681" y="92465"/>
                </a:lnTo>
                <a:lnTo>
                  <a:pt x="4041" y="98976"/>
                </a:lnTo>
                <a:lnTo>
                  <a:pt x="0" y="106976"/>
                </a:lnTo>
                <a:lnTo>
                  <a:pt x="0" y="123347"/>
                </a:lnTo>
                <a:lnTo>
                  <a:pt x="4041" y="131348"/>
                </a:lnTo>
                <a:lnTo>
                  <a:pt x="7640" y="137859"/>
                </a:lnTo>
                <a:lnTo>
                  <a:pt x="15730" y="144370"/>
                </a:lnTo>
                <a:lnTo>
                  <a:pt x="35052" y="154045"/>
                </a:lnTo>
                <a:lnTo>
                  <a:pt x="57977" y="160556"/>
                </a:lnTo>
                <a:lnTo>
                  <a:pt x="81348" y="165393"/>
                </a:lnTo>
                <a:lnTo>
                  <a:pt x="108764" y="168744"/>
                </a:lnTo>
                <a:lnTo>
                  <a:pt x="135726" y="170231"/>
                </a:lnTo>
                <a:lnTo>
                  <a:pt x="159101" y="171906"/>
                </a:lnTo>
                <a:lnTo>
                  <a:pt x="193707" y="170231"/>
                </a:lnTo>
                <a:lnTo>
                  <a:pt x="224719" y="167069"/>
                </a:lnTo>
                <a:lnTo>
                  <a:pt x="255726" y="160556"/>
                </a:lnTo>
                <a:lnTo>
                  <a:pt x="286738" y="150883"/>
                </a:lnTo>
                <a:lnTo>
                  <a:pt x="294831" y="160556"/>
                </a:lnTo>
                <a:lnTo>
                  <a:pt x="306513" y="163719"/>
                </a:lnTo>
                <a:lnTo>
                  <a:pt x="318198" y="167069"/>
                </a:lnTo>
                <a:lnTo>
                  <a:pt x="434157" y="167069"/>
                </a:lnTo>
                <a:lnTo>
                  <a:pt x="434157" y="160556"/>
                </a:lnTo>
                <a:lnTo>
                  <a:pt x="411232" y="160556"/>
                </a:lnTo>
                <a:lnTo>
                  <a:pt x="383820" y="157395"/>
                </a:lnTo>
                <a:lnTo>
                  <a:pt x="364494" y="154045"/>
                </a:lnTo>
                <a:lnTo>
                  <a:pt x="349209" y="147534"/>
                </a:lnTo>
                <a:lnTo>
                  <a:pt x="337524" y="141023"/>
                </a:lnTo>
                <a:lnTo>
                  <a:pt x="329434" y="131348"/>
                </a:lnTo>
                <a:lnTo>
                  <a:pt x="364494" y="11348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 name="Google Shape;28;p3"/>
          <p:cNvSpPr/>
          <p:nvPr/>
        </p:nvSpPr>
        <p:spPr>
          <a:xfrm>
            <a:off x="5070475" y="217550"/>
            <a:ext cx="135000" cy="112649"/>
          </a:xfrm>
          <a:custGeom>
            <a:rect b="b" l="l" r="r" t="t"/>
            <a:pathLst>
              <a:path extrusionOk="0" h="120000" w="120000">
                <a:moveTo>
                  <a:pt x="120000" y="120000"/>
                </a:moveTo>
                <a:lnTo>
                  <a:pt x="120000" y="115263"/>
                </a:lnTo>
                <a:lnTo>
                  <a:pt x="116048" y="115263"/>
                </a:lnTo>
                <a:lnTo>
                  <a:pt x="112098" y="114046"/>
                </a:lnTo>
                <a:lnTo>
                  <a:pt x="109163" y="111746"/>
                </a:lnTo>
                <a:lnTo>
                  <a:pt x="108259" y="108229"/>
                </a:lnTo>
                <a:lnTo>
                  <a:pt x="107244" y="104712"/>
                </a:lnTo>
                <a:lnTo>
                  <a:pt x="107244" y="15286"/>
                </a:lnTo>
                <a:lnTo>
                  <a:pt x="108259" y="10551"/>
                </a:lnTo>
                <a:lnTo>
                  <a:pt x="109163" y="7033"/>
                </a:lnTo>
                <a:lnTo>
                  <a:pt x="112098" y="4599"/>
                </a:lnTo>
                <a:lnTo>
                  <a:pt x="120000" y="4599"/>
                </a:lnTo>
                <a:lnTo>
                  <a:pt x="120000" y="0"/>
                </a:lnTo>
                <a:lnTo>
                  <a:pt x="79022" y="0"/>
                </a:lnTo>
                <a:lnTo>
                  <a:pt x="79022" y="4599"/>
                </a:lnTo>
                <a:lnTo>
                  <a:pt x="82859" y="4599"/>
                </a:lnTo>
                <a:lnTo>
                  <a:pt x="86810" y="5816"/>
                </a:lnTo>
                <a:lnTo>
                  <a:pt x="88730" y="9334"/>
                </a:lnTo>
                <a:lnTo>
                  <a:pt x="87713" y="15286"/>
                </a:lnTo>
                <a:lnTo>
                  <a:pt x="84891" y="22321"/>
                </a:lnTo>
                <a:lnTo>
                  <a:pt x="59491" y="78737"/>
                </a:lnTo>
                <a:lnTo>
                  <a:pt x="34091" y="22321"/>
                </a:lnTo>
                <a:lnTo>
                  <a:pt x="31156" y="15286"/>
                </a:lnTo>
                <a:lnTo>
                  <a:pt x="30254" y="9334"/>
                </a:lnTo>
                <a:lnTo>
                  <a:pt x="32173" y="5816"/>
                </a:lnTo>
                <a:lnTo>
                  <a:pt x="36123" y="4599"/>
                </a:lnTo>
                <a:lnTo>
                  <a:pt x="39962" y="4599"/>
                </a:lnTo>
                <a:lnTo>
                  <a:pt x="39962" y="0"/>
                </a:lnTo>
                <a:lnTo>
                  <a:pt x="0" y="0"/>
                </a:lnTo>
                <a:lnTo>
                  <a:pt x="0" y="4599"/>
                </a:lnTo>
                <a:lnTo>
                  <a:pt x="7788" y="4599"/>
                </a:lnTo>
                <a:lnTo>
                  <a:pt x="9708" y="7033"/>
                </a:lnTo>
                <a:lnTo>
                  <a:pt x="11740" y="10551"/>
                </a:lnTo>
                <a:lnTo>
                  <a:pt x="11740" y="108229"/>
                </a:lnTo>
                <a:lnTo>
                  <a:pt x="9708" y="111746"/>
                </a:lnTo>
                <a:lnTo>
                  <a:pt x="7788" y="114046"/>
                </a:lnTo>
                <a:lnTo>
                  <a:pt x="2934" y="115263"/>
                </a:lnTo>
                <a:lnTo>
                  <a:pt x="0" y="115263"/>
                </a:lnTo>
                <a:lnTo>
                  <a:pt x="0" y="120000"/>
                </a:lnTo>
                <a:lnTo>
                  <a:pt x="38043" y="120000"/>
                </a:lnTo>
                <a:lnTo>
                  <a:pt x="38043" y="115263"/>
                </a:lnTo>
                <a:lnTo>
                  <a:pt x="33188" y="115263"/>
                </a:lnTo>
                <a:lnTo>
                  <a:pt x="30254" y="114046"/>
                </a:lnTo>
                <a:lnTo>
                  <a:pt x="28334" y="111746"/>
                </a:lnTo>
                <a:lnTo>
                  <a:pt x="27319" y="108229"/>
                </a:lnTo>
                <a:lnTo>
                  <a:pt x="26302" y="104712"/>
                </a:lnTo>
                <a:lnTo>
                  <a:pt x="26302" y="42343"/>
                </a:lnTo>
                <a:lnTo>
                  <a:pt x="27319" y="42343"/>
                </a:lnTo>
                <a:lnTo>
                  <a:pt x="42897" y="77655"/>
                </a:lnTo>
                <a:lnTo>
                  <a:pt x="59491" y="117700"/>
                </a:lnTo>
                <a:lnTo>
                  <a:pt x="76989" y="77655"/>
                </a:lnTo>
                <a:lnTo>
                  <a:pt x="92680" y="42343"/>
                </a:lnTo>
                <a:lnTo>
                  <a:pt x="92680" y="108229"/>
                </a:lnTo>
                <a:lnTo>
                  <a:pt x="91665" y="111746"/>
                </a:lnTo>
                <a:lnTo>
                  <a:pt x="89745" y="114046"/>
                </a:lnTo>
                <a:lnTo>
                  <a:pt x="85795" y="115263"/>
                </a:lnTo>
                <a:lnTo>
                  <a:pt x="81956" y="115263"/>
                </a:lnTo>
                <a:lnTo>
                  <a:pt x="81956" y="120000"/>
                </a:lnTo>
                <a:lnTo>
                  <a:pt x="120000"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 name="Google Shape;29;p3"/>
          <p:cNvSpPr/>
          <p:nvPr/>
        </p:nvSpPr>
        <p:spPr>
          <a:xfrm>
            <a:off x="4199001" y="217550"/>
            <a:ext cx="133350" cy="112649"/>
          </a:xfrm>
          <a:custGeom>
            <a:rect b="b" l="l" r="r" t="t"/>
            <a:pathLst>
              <a:path extrusionOk="0" h="120000" w="120000">
                <a:moveTo>
                  <a:pt x="41257" y="120000"/>
                </a:moveTo>
                <a:lnTo>
                  <a:pt x="41257" y="115263"/>
                </a:lnTo>
                <a:lnTo>
                  <a:pt x="33371" y="115263"/>
                </a:lnTo>
                <a:lnTo>
                  <a:pt x="30400" y="114046"/>
                </a:lnTo>
                <a:lnTo>
                  <a:pt x="29484" y="111746"/>
                </a:lnTo>
                <a:lnTo>
                  <a:pt x="29484" y="108229"/>
                </a:lnTo>
                <a:lnTo>
                  <a:pt x="30400" y="103493"/>
                </a:lnTo>
                <a:lnTo>
                  <a:pt x="31428" y="98758"/>
                </a:lnTo>
                <a:lnTo>
                  <a:pt x="37370" y="83471"/>
                </a:lnTo>
                <a:lnTo>
                  <a:pt x="82514" y="83471"/>
                </a:lnTo>
                <a:lnTo>
                  <a:pt x="87427" y="98758"/>
                </a:lnTo>
                <a:lnTo>
                  <a:pt x="90400" y="108229"/>
                </a:lnTo>
                <a:lnTo>
                  <a:pt x="90400" y="111746"/>
                </a:lnTo>
                <a:lnTo>
                  <a:pt x="89484" y="114046"/>
                </a:lnTo>
                <a:lnTo>
                  <a:pt x="86513" y="115263"/>
                </a:lnTo>
                <a:lnTo>
                  <a:pt x="78627" y="115263"/>
                </a:lnTo>
                <a:lnTo>
                  <a:pt x="78627" y="120000"/>
                </a:lnTo>
                <a:lnTo>
                  <a:pt x="120000" y="120000"/>
                </a:lnTo>
                <a:lnTo>
                  <a:pt x="120000" y="115263"/>
                </a:lnTo>
                <a:lnTo>
                  <a:pt x="113027" y="115263"/>
                </a:lnTo>
                <a:lnTo>
                  <a:pt x="110056" y="112965"/>
                </a:lnTo>
                <a:lnTo>
                  <a:pt x="108113" y="110528"/>
                </a:lnTo>
                <a:lnTo>
                  <a:pt x="106171" y="107011"/>
                </a:lnTo>
                <a:lnTo>
                  <a:pt x="76684" y="23540"/>
                </a:lnTo>
                <a:lnTo>
                  <a:pt x="73713" y="15286"/>
                </a:lnTo>
                <a:lnTo>
                  <a:pt x="72685" y="9334"/>
                </a:lnTo>
                <a:lnTo>
                  <a:pt x="76684" y="68183"/>
                </a:lnTo>
                <a:lnTo>
                  <a:pt x="43200" y="68183"/>
                </a:lnTo>
                <a:lnTo>
                  <a:pt x="43200" y="23540"/>
                </a:lnTo>
                <a:lnTo>
                  <a:pt x="13713" y="107011"/>
                </a:lnTo>
                <a:lnTo>
                  <a:pt x="11771" y="109447"/>
                </a:lnTo>
                <a:lnTo>
                  <a:pt x="9828" y="112965"/>
                </a:lnTo>
                <a:lnTo>
                  <a:pt x="6857" y="115263"/>
                </a:lnTo>
                <a:lnTo>
                  <a:pt x="0" y="115263"/>
                </a:lnTo>
                <a:lnTo>
                  <a:pt x="0" y="120000"/>
                </a:lnTo>
                <a:lnTo>
                  <a:pt x="41257" y="120000"/>
                </a:lnTo>
                <a:close/>
              </a:path>
              <a:path extrusionOk="0" h="120000" w="120000">
                <a:moveTo>
                  <a:pt x="81599" y="0"/>
                </a:moveTo>
                <a:lnTo>
                  <a:pt x="38285" y="0"/>
                </a:lnTo>
                <a:lnTo>
                  <a:pt x="38285" y="4599"/>
                </a:lnTo>
                <a:lnTo>
                  <a:pt x="42284" y="4599"/>
                </a:lnTo>
                <a:lnTo>
                  <a:pt x="45141" y="5816"/>
                </a:lnTo>
                <a:lnTo>
                  <a:pt x="46171" y="9334"/>
                </a:lnTo>
                <a:lnTo>
                  <a:pt x="45141" y="15286"/>
                </a:lnTo>
                <a:lnTo>
                  <a:pt x="43200" y="23540"/>
                </a:lnTo>
                <a:lnTo>
                  <a:pt x="43200" y="68183"/>
                </a:lnTo>
                <a:lnTo>
                  <a:pt x="60000" y="19887"/>
                </a:lnTo>
                <a:lnTo>
                  <a:pt x="76684" y="68183"/>
                </a:lnTo>
                <a:lnTo>
                  <a:pt x="72685" y="9334"/>
                </a:lnTo>
                <a:lnTo>
                  <a:pt x="73713" y="5816"/>
                </a:lnTo>
                <a:lnTo>
                  <a:pt x="77600" y="4599"/>
                </a:lnTo>
                <a:lnTo>
                  <a:pt x="81599" y="4599"/>
                </a:lnTo>
                <a:lnTo>
                  <a:pt x="81599" y="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 name="Google Shape;30;p3"/>
          <p:cNvSpPr/>
          <p:nvPr/>
        </p:nvSpPr>
        <p:spPr>
          <a:xfrm>
            <a:off x="4337050" y="217550"/>
            <a:ext cx="125475" cy="112649"/>
          </a:xfrm>
          <a:custGeom>
            <a:rect b="b" l="l" r="r" t="t"/>
            <a:pathLst>
              <a:path extrusionOk="0" h="120000" w="120000">
                <a:moveTo>
                  <a:pt x="44209" y="120000"/>
                </a:moveTo>
                <a:lnTo>
                  <a:pt x="44209" y="115263"/>
                </a:lnTo>
                <a:lnTo>
                  <a:pt x="39959" y="115263"/>
                </a:lnTo>
                <a:lnTo>
                  <a:pt x="35829" y="114046"/>
                </a:lnTo>
                <a:lnTo>
                  <a:pt x="32671" y="111746"/>
                </a:lnTo>
                <a:lnTo>
                  <a:pt x="30485" y="108229"/>
                </a:lnTo>
                <a:lnTo>
                  <a:pt x="30485" y="31657"/>
                </a:lnTo>
                <a:lnTo>
                  <a:pt x="83076" y="104712"/>
                </a:lnTo>
                <a:lnTo>
                  <a:pt x="84170" y="108229"/>
                </a:lnTo>
                <a:lnTo>
                  <a:pt x="85262" y="111746"/>
                </a:lnTo>
                <a:lnTo>
                  <a:pt x="81012" y="115263"/>
                </a:lnTo>
                <a:lnTo>
                  <a:pt x="71538" y="115263"/>
                </a:lnTo>
                <a:lnTo>
                  <a:pt x="71538" y="120000"/>
                </a:lnTo>
                <a:lnTo>
                  <a:pt x="120000" y="120000"/>
                </a:lnTo>
                <a:lnTo>
                  <a:pt x="120000" y="115263"/>
                </a:lnTo>
                <a:lnTo>
                  <a:pt x="115748" y="115263"/>
                </a:lnTo>
                <a:lnTo>
                  <a:pt x="111498" y="114046"/>
                </a:lnTo>
                <a:lnTo>
                  <a:pt x="108340" y="111746"/>
                </a:lnTo>
                <a:lnTo>
                  <a:pt x="105183" y="108229"/>
                </a:lnTo>
                <a:lnTo>
                  <a:pt x="105183" y="10551"/>
                </a:lnTo>
                <a:lnTo>
                  <a:pt x="108340" y="7033"/>
                </a:lnTo>
                <a:lnTo>
                  <a:pt x="111498" y="4599"/>
                </a:lnTo>
                <a:lnTo>
                  <a:pt x="120000" y="4599"/>
                </a:lnTo>
                <a:lnTo>
                  <a:pt x="120000" y="0"/>
                </a:lnTo>
                <a:lnTo>
                  <a:pt x="73603" y="0"/>
                </a:lnTo>
                <a:lnTo>
                  <a:pt x="73603" y="4599"/>
                </a:lnTo>
                <a:lnTo>
                  <a:pt x="82104" y="4599"/>
                </a:lnTo>
                <a:lnTo>
                  <a:pt x="85262" y="7033"/>
                </a:lnTo>
                <a:lnTo>
                  <a:pt x="87327" y="10551"/>
                </a:lnTo>
                <a:lnTo>
                  <a:pt x="88420" y="15286"/>
                </a:lnTo>
                <a:lnTo>
                  <a:pt x="88420" y="83471"/>
                </a:lnTo>
                <a:lnTo>
                  <a:pt x="39959" y="18803"/>
                </a:lnTo>
                <a:lnTo>
                  <a:pt x="36800" y="12852"/>
                </a:lnTo>
                <a:lnTo>
                  <a:pt x="35829" y="9334"/>
                </a:lnTo>
                <a:lnTo>
                  <a:pt x="37895" y="5816"/>
                </a:lnTo>
                <a:lnTo>
                  <a:pt x="41052" y="4599"/>
                </a:lnTo>
                <a:lnTo>
                  <a:pt x="47367" y="4599"/>
                </a:lnTo>
                <a:lnTo>
                  <a:pt x="47367" y="0"/>
                </a:lnTo>
                <a:lnTo>
                  <a:pt x="0" y="0"/>
                </a:lnTo>
                <a:lnTo>
                  <a:pt x="0" y="4599"/>
                </a:lnTo>
                <a:lnTo>
                  <a:pt x="7408" y="4599"/>
                </a:lnTo>
                <a:lnTo>
                  <a:pt x="11537" y="7033"/>
                </a:lnTo>
                <a:lnTo>
                  <a:pt x="12631" y="10551"/>
                </a:lnTo>
                <a:lnTo>
                  <a:pt x="13723" y="15286"/>
                </a:lnTo>
                <a:lnTo>
                  <a:pt x="13723" y="104712"/>
                </a:lnTo>
                <a:lnTo>
                  <a:pt x="12631" y="108229"/>
                </a:lnTo>
                <a:lnTo>
                  <a:pt x="11537" y="111746"/>
                </a:lnTo>
                <a:lnTo>
                  <a:pt x="7408" y="114046"/>
                </a:lnTo>
                <a:lnTo>
                  <a:pt x="4251" y="115263"/>
                </a:lnTo>
                <a:lnTo>
                  <a:pt x="0" y="115263"/>
                </a:lnTo>
                <a:lnTo>
                  <a:pt x="0" y="120000"/>
                </a:lnTo>
                <a:lnTo>
                  <a:pt x="44209"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 name="Google Shape;31;p3"/>
          <p:cNvSpPr/>
          <p:nvPr/>
        </p:nvSpPr>
        <p:spPr>
          <a:xfrm>
            <a:off x="4946650" y="212725"/>
            <a:ext cx="112775" cy="122300"/>
          </a:xfrm>
          <a:custGeom>
            <a:rect b="b" l="l" r="r" t="t"/>
            <a:pathLst>
              <a:path extrusionOk="0" h="120000" w="120000">
                <a:moveTo>
                  <a:pt x="41892" y="102555"/>
                </a:moveTo>
                <a:lnTo>
                  <a:pt x="34864" y="99190"/>
                </a:lnTo>
                <a:lnTo>
                  <a:pt x="30270" y="93831"/>
                </a:lnTo>
                <a:lnTo>
                  <a:pt x="33784" y="115638"/>
                </a:lnTo>
                <a:lnTo>
                  <a:pt x="45405" y="118878"/>
                </a:lnTo>
                <a:lnTo>
                  <a:pt x="59323" y="120000"/>
                </a:lnTo>
                <a:lnTo>
                  <a:pt x="74459" y="118878"/>
                </a:lnTo>
                <a:lnTo>
                  <a:pt x="86215" y="115638"/>
                </a:lnTo>
                <a:lnTo>
                  <a:pt x="96621" y="110156"/>
                </a:lnTo>
                <a:lnTo>
                  <a:pt x="104730" y="103551"/>
                </a:lnTo>
                <a:lnTo>
                  <a:pt x="111756" y="94829"/>
                </a:lnTo>
                <a:lnTo>
                  <a:pt x="116487" y="83988"/>
                </a:lnTo>
                <a:lnTo>
                  <a:pt x="120000" y="73022"/>
                </a:lnTo>
                <a:lnTo>
                  <a:pt x="120000" y="47975"/>
                </a:lnTo>
                <a:lnTo>
                  <a:pt x="116487" y="36011"/>
                </a:lnTo>
                <a:lnTo>
                  <a:pt x="111756" y="26168"/>
                </a:lnTo>
                <a:lnTo>
                  <a:pt x="105945" y="17444"/>
                </a:lnTo>
                <a:lnTo>
                  <a:pt x="96621" y="9843"/>
                </a:lnTo>
                <a:lnTo>
                  <a:pt x="86215" y="4361"/>
                </a:lnTo>
                <a:lnTo>
                  <a:pt x="74459" y="1121"/>
                </a:lnTo>
                <a:lnTo>
                  <a:pt x="60541" y="0"/>
                </a:lnTo>
                <a:lnTo>
                  <a:pt x="46620" y="1121"/>
                </a:lnTo>
                <a:lnTo>
                  <a:pt x="33784" y="4361"/>
                </a:lnTo>
                <a:lnTo>
                  <a:pt x="23243" y="9843"/>
                </a:lnTo>
                <a:lnTo>
                  <a:pt x="15135" y="17444"/>
                </a:lnTo>
                <a:lnTo>
                  <a:pt x="8108" y="26168"/>
                </a:lnTo>
                <a:lnTo>
                  <a:pt x="3512" y="36011"/>
                </a:lnTo>
                <a:lnTo>
                  <a:pt x="1215" y="47975"/>
                </a:lnTo>
                <a:lnTo>
                  <a:pt x="0" y="59937"/>
                </a:lnTo>
                <a:lnTo>
                  <a:pt x="1215" y="73022"/>
                </a:lnTo>
                <a:lnTo>
                  <a:pt x="3512" y="83988"/>
                </a:lnTo>
                <a:lnTo>
                  <a:pt x="8108" y="94829"/>
                </a:lnTo>
                <a:lnTo>
                  <a:pt x="15135" y="103551"/>
                </a:lnTo>
                <a:lnTo>
                  <a:pt x="23243" y="110156"/>
                </a:lnTo>
                <a:lnTo>
                  <a:pt x="22161" y="79625"/>
                </a:lnTo>
                <a:lnTo>
                  <a:pt x="20946" y="69782"/>
                </a:lnTo>
                <a:lnTo>
                  <a:pt x="19728" y="59937"/>
                </a:lnTo>
                <a:lnTo>
                  <a:pt x="20946" y="50217"/>
                </a:lnTo>
                <a:lnTo>
                  <a:pt x="22161" y="41495"/>
                </a:lnTo>
                <a:lnTo>
                  <a:pt x="25674" y="33769"/>
                </a:lnTo>
                <a:lnTo>
                  <a:pt x="30270" y="27289"/>
                </a:lnTo>
                <a:lnTo>
                  <a:pt x="34864" y="21807"/>
                </a:lnTo>
                <a:lnTo>
                  <a:pt x="41892" y="17444"/>
                </a:lnTo>
                <a:lnTo>
                  <a:pt x="50134" y="15327"/>
                </a:lnTo>
                <a:lnTo>
                  <a:pt x="60541" y="14204"/>
                </a:lnTo>
                <a:lnTo>
                  <a:pt x="69865" y="15327"/>
                </a:lnTo>
                <a:lnTo>
                  <a:pt x="77972" y="17444"/>
                </a:lnTo>
                <a:lnTo>
                  <a:pt x="85000" y="21807"/>
                </a:lnTo>
                <a:lnTo>
                  <a:pt x="90811" y="27289"/>
                </a:lnTo>
                <a:lnTo>
                  <a:pt x="94325" y="33769"/>
                </a:lnTo>
                <a:lnTo>
                  <a:pt x="97838" y="41495"/>
                </a:lnTo>
                <a:lnTo>
                  <a:pt x="98918" y="50217"/>
                </a:lnTo>
                <a:lnTo>
                  <a:pt x="100136" y="59937"/>
                </a:lnTo>
                <a:lnTo>
                  <a:pt x="98918" y="69782"/>
                </a:lnTo>
                <a:lnTo>
                  <a:pt x="97838" y="79625"/>
                </a:lnTo>
                <a:lnTo>
                  <a:pt x="94325" y="87228"/>
                </a:lnTo>
                <a:lnTo>
                  <a:pt x="90811" y="93831"/>
                </a:lnTo>
                <a:lnTo>
                  <a:pt x="85000" y="99190"/>
                </a:lnTo>
                <a:lnTo>
                  <a:pt x="77972" y="102555"/>
                </a:lnTo>
                <a:lnTo>
                  <a:pt x="69865" y="105795"/>
                </a:lnTo>
                <a:lnTo>
                  <a:pt x="50134" y="105795"/>
                </a:lnTo>
                <a:lnTo>
                  <a:pt x="41892" y="102555"/>
                </a:lnTo>
                <a:close/>
              </a:path>
              <a:path extrusionOk="0" h="120000" w="120000">
                <a:moveTo>
                  <a:pt x="25674" y="87228"/>
                </a:moveTo>
                <a:lnTo>
                  <a:pt x="22161" y="79625"/>
                </a:lnTo>
                <a:lnTo>
                  <a:pt x="23243" y="110156"/>
                </a:lnTo>
                <a:lnTo>
                  <a:pt x="33784" y="115638"/>
                </a:lnTo>
                <a:lnTo>
                  <a:pt x="30270" y="93831"/>
                </a:lnTo>
                <a:lnTo>
                  <a:pt x="25674" y="87228"/>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2" name="Google Shape;32;p3"/>
          <p:cNvSpPr/>
          <p:nvPr/>
        </p:nvSpPr>
        <p:spPr>
          <a:xfrm>
            <a:off x="4824476" y="217550"/>
            <a:ext cx="117475" cy="112649"/>
          </a:xfrm>
          <a:custGeom>
            <a:rect b="b" l="l" r="r" t="t"/>
            <a:pathLst>
              <a:path extrusionOk="0" h="120000" w="120000">
                <a:moveTo>
                  <a:pt x="119999" y="120000"/>
                </a:moveTo>
                <a:lnTo>
                  <a:pt x="119999" y="115263"/>
                </a:lnTo>
                <a:lnTo>
                  <a:pt x="109881" y="115263"/>
                </a:lnTo>
                <a:lnTo>
                  <a:pt x="106507" y="112965"/>
                </a:lnTo>
                <a:lnTo>
                  <a:pt x="103134" y="110528"/>
                </a:lnTo>
                <a:lnTo>
                  <a:pt x="100929" y="105930"/>
                </a:lnTo>
                <a:lnTo>
                  <a:pt x="79523" y="65885"/>
                </a:lnTo>
                <a:lnTo>
                  <a:pt x="81859" y="49378"/>
                </a:lnTo>
                <a:lnTo>
                  <a:pt x="78486" y="50597"/>
                </a:lnTo>
                <a:lnTo>
                  <a:pt x="78486" y="104712"/>
                </a:lnTo>
                <a:lnTo>
                  <a:pt x="80691" y="110528"/>
                </a:lnTo>
                <a:lnTo>
                  <a:pt x="78486" y="114046"/>
                </a:lnTo>
                <a:lnTo>
                  <a:pt x="75113" y="115263"/>
                </a:lnTo>
                <a:lnTo>
                  <a:pt x="67200" y="115263"/>
                </a:lnTo>
                <a:lnTo>
                  <a:pt x="67200" y="120000"/>
                </a:lnTo>
                <a:lnTo>
                  <a:pt x="119999" y="120000"/>
                </a:lnTo>
                <a:close/>
              </a:path>
              <a:path extrusionOk="0" h="120000" w="120000">
                <a:moveTo>
                  <a:pt x="4410" y="4599"/>
                </a:moveTo>
                <a:lnTo>
                  <a:pt x="8950" y="4599"/>
                </a:lnTo>
                <a:lnTo>
                  <a:pt x="12323" y="7033"/>
                </a:lnTo>
                <a:lnTo>
                  <a:pt x="14529" y="10551"/>
                </a:lnTo>
                <a:lnTo>
                  <a:pt x="15696" y="15286"/>
                </a:lnTo>
                <a:lnTo>
                  <a:pt x="15696" y="104712"/>
                </a:lnTo>
                <a:lnTo>
                  <a:pt x="14529" y="108229"/>
                </a:lnTo>
                <a:lnTo>
                  <a:pt x="12323" y="111746"/>
                </a:lnTo>
                <a:lnTo>
                  <a:pt x="8950" y="114046"/>
                </a:lnTo>
                <a:lnTo>
                  <a:pt x="4410" y="115263"/>
                </a:lnTo>
                <a:lnTo>
                  <a:pt x="0" y="115263"/>
                </a:lnTo>
                <a:lnTo>
                  <a:pt x="0" y="120000"/>
                </a:lnTo>
                <a:lnTo>
                  <a:pt x="50463" y="120000"/>
                </a:lnTo>
                <a:lnTo>
                  <a:pt x="50463" y="115263"/>
                </a:lnTo>
                <a:lnTo>
                  <a:pt x="45924" y="115263"/>
                </a:lnTo>
                <a:lnTo>
                  <a:pt x="41382" y="114046"/>
                </a:lnTo>
                <a:lnTo>
                  <a:pt x="38010" y="111746"/>
                </a:lnTo>
                <a:lnTo>
                  <a:pt x="35804" y="108229"/>
                </a:lnTo>
                <a:lnTo>
                  <a:pt x="34637" y="104712"/>
                </a:lnTo>
                <a:lnTo>
                  <a:pt x="34637" y="66967"/>
                </a:lnTo>
                <a:lnTo>
                  <a:pt x="59415" y="66967"/>
                </a:lnTo>
                <a:lnTo>
                  <a:pt x="78486" y="104712"/>
                </a:lnTo>
                <a:lnTo>
                  <a:pt x="78486" y="50597"/>
                </a:lnTo>
                <a:lnTo>
                  <a:pt x="73944" y="51679"/>
                </a:lnTo>
                <a:lnTo>
                  <a:pt x="63827" y="52896"/>
                </a:lnTo>
                <a:lnTo>
                  <a:pt x="34637" y="52896"/>
                </a:lnTo>
                <a:lnTo>
                  <a:pt x="34637" y="14068"/>
                </a:lnTo>
                <a:lnTo>
                  <a:pt x="73944" y="14068"/>
                </a:lnTo>
                <a:lnTo>
                  <a:pt x="77317" y="15286"/>
                </a:lnTo>
                <a:lnTo>
                  <a:pt x="80691" y="17586"/>
                </a:lnTo>
                <a:lnTo>
                  <a:pt x="84064" y="19887"/>
                </a:lnTo>
                <a:lnTo>
                  <a:pt x="86269" y="23540"/>
                </a:lnTo>
                <a:lnTo>
                  <a:pt x="87437" y="28139"/>
                </a:lnTo>
                <a:lnTo>
                  <a:pt x="88474" y="34091"/>
                </a:lnTo>
                <a:lnTo>
                  <a:pt x="87437" y="38827"/>
                </a:lnTo>
                <a:lnTo>
                  <a:pt x="86269" y="43427"/>
                </a:lnTo>
                <a:lnTo>
                  <a:pt x="84064" y="47080"/>
                </a:lnTo>
                <a:lnTo>
                  <a:pt x="81859" y="49378"/>
                </a:lnTo>
                <a:lnTo>
                  <a:pt x="79523" y="65885"/>
                </a:lnTo>
                <a:lnTo>
                  <a:pt x="80691" y="65885"/>
                </a:lnTo>
                <a:lnTo>
                  <a:pt x="87437" y="64666"/>
                </a:lnTo>
                <a:lnTo>
                  <a:pt x="91847" y="62367"/>
                </a:lnTo>
                <a:lnTo>
                  <a:pt x="97555" y="58850"/>
                </a:lnTo>
                <a:lnTo>
                  <a:pt x="100929" y="55197"/>
                </a:lnTo>
                <a:lnTo>
                  <a:pt x="104172" y="51679"/>
                </a:lnTo>
                <a:lnTo>
                  <a:pt x="105340" y="45861"/>
                </a:lnTo>
                <a:lnTo>
                  <a:pt x="107545" y="41126"/>
                </a:lnTo>
                <a:lnTo>
                  <a:pt x="107545" y="35310"/>
                </a:lnTo>
                <a:lnTo>
                  <a:pt x="106507" y="25838"/>
                </a:lnTo>
                <a:lnTo>
                  <a:pt x="105340" y="18803"/>
                </a:lnTo>
                <a:lnTo>
                  <a:pt x="100929" y="12852"/>
                </a:lnTo>
                <a:lnTo>
                  <a:pt x="96389" y="8117"/>
                </a:lnTo>
                <a:lnTo>
                  <a:pt x="89643" y="4599"/>
                </a:lnTo>
                <a:lnTo>
                  <a:pt x="81859" y="1082"/>
                </a:lnTo>
                <a:lnTo>
                  <a:pt x="71740" y="0"/>
                </a:lnTo>
                <a:lnTo>
                  <a:pt x="0" y="0"/>
                </a:lnTo>
                <a:lnTo>
                  <a:pt x="0" y="4599"/>
                </a:lnTo>
                <a:lnTo>
                  <a:pt x="4410" y="4599"/>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3" name="Google Shape;33;p3"/>
          <p:cNvSpPr/>
          <p:nvPr/>
        </p:nvSpPr>
        <p:spPr>
          <a:xfrm>
            <a:off x="5213350" y="217550"/>
            <a:ext cx="168275" cy="112649"/>
          </a:xfrm>
          <a:custGeom>
            <a:rect b="b" l="l" r="r" t="t"/>
            <a:pathLst>
              <a:path extrusionOk="0" h="120000" w="120000">
                <a:moveTo>
                  <a:pt x="99893" y="120000"/>
                </a:moveTo>
                <a:lnTo>
                  <a:pt x="99893" y="115263"/>
                </a:lnTo>
                <a:lnTo>
                  <a:pt x="94460" y="115263"/>
                </a:lnTo>
                <a:lnTo>
                  <a:pt x="92105" y="111746"/>
                </a:lnTo>
                <a:lnTo>
                  <a:pt x="91380" y="109447"/>
                </a:lnTo>
                <a:lnTo>
                  <a:pt x="92105" y="104712"/>
                </a:lnTo>
                <a:lnTo>
                  <a:pt x="92920" y="98758"/>
                </a:lnTo>
                <a:lnTo>
                  <a:pt x="109132" y="17586"/>
                </a:lnTo>
                <a:lnTo>
                  <a:pt x="109946" y="11770"/>
                </a:lnTo>
                <a:lnTo>
                  <a:pt x="112301" y="8117"/>
                </a:lnTo>
                <a:lnTo>
                  <a:pt x="114565" y="4599"/>
                </a:lnTo>
                <a:lnTo>
                  <a:pt x="120000" y="4599"/>
                </a:lnTo>
                <a:lnTo>
                  <a:pt x="120000" y="0"/>
                </a:lnTo>
                <a:lnTo>
                  <a:pt x="89841" y="0"/>
                </a:lnTo>
                <a:lnTo>
                  <a:pt x="89841" y="4599"/>
                </a:lnTo>
                <a:lnTo>
                  <a:pt x="95184" y="4599"/>
                </a:lnTo>
                <a:lnTo>
                  <a:pt x="97538" y="9334"/>
                </a:lnTo>
                <a:lnTo>
                  <a:pt x="97538" y="15286"/>
                </a:lnTo>
                <a:lnTo>
                  <a:pt x="82867" y="88206"/>
                </a:lnTo>
                <a:lnTo>
                  <a:pt x="68920" y="22321"/>
                </a:lnTo>
                <a:lnTo>
                  <a:pt x="68104" y="16369"/>
                </a:lnTo>
                <a:lnTo>
                  <a:pt x="67380" y="12852"/>
                </a:lnTo>
                <a:lnTo>
                  <a:pt x="68104" y="9334"/>
                </a:lnTo>
                <a:lnTo>
                  <a:pt x="70459" y="4599"/>
                </a:lnTo>
                <a:lnTo>
                  <a:pt x="75893" y="4599"/>
                </a:lnTo>
                <a:lnTo>
                  <a:pt x="75893" y="0"/>
                </a:lnTo>
                <a:lnTo>
                  <a:pt x="44105" y="0"/>
                </a:lnTo>
                <a:lnTo>
                  <a:pt x="44105" y="4599"/>
                </a:lnTo>
                <a:lnTo>
                  <a:pt x="49539" y="4599"/>
                </a:lnTo>
                <a:lnTo>
                  <a:pt x="51894" y="9334"/>
                </a:lnTo>
                <a:lnTo>
                  <a:pt x="52618" y="12852"/>
                </a:lnTo>
                <a:lnTo>
                  <a:pt x="51894" y="16369"/>
                </a:lnTo>
                <a:lnTo>
                  <a:pt x="51078" y="22321"/>
                </a:lnTo>
                <a:lnTo>
                  <a:pt x="37132" y="88206"/>
                </a:lnTo>
                <a:lnTo>
                  <a:pt x="22460" y="15286"/>
                </a:lnTo>
                <a:lnTo>
                  <a:pt x="22460" y="11770"/>
                </a:lnTo>
                <a:lnTo>
                  <a:pt x="23184" y="7033"/>
                </a:lnTo>
                <a:lnTo>
                  <a:pt x="24815" y="4599"/>
                </a:lnTo>
                <a:lnTo>
                  <a:pt x="30157" y="4599"/>
                </a:lnTo>
                <a:lnTo>
                  <a:pt x="30157" y="0"/>
                </a:lnTo>
                <a:lnTo>
                  <a:pt x="0" y="0"/>
                </a:lnTo>
                <a:lnTo>
                  <a:pt x="0" y="4599"/>
                </a:lnTo>
                <a:lnTo>
                  <a:pt x="5433" y="4599"/>
                </a:lnTo>
                <a:lnTo>
                  <a:pt x="7698" y="8117"/>
                </a:lnTo>
                <a:lnTo>
                  <a:pt x="10052" y="11770"/>
                </a:lnTo>
                <a:lnTo>
                  <a:pt x="11591" y="17586"/>
                </a:lnTo>
                <a:lnTo>
                  <a:pt x="27079" y="98758"/>
                </a:lnTo>
                <a:lnTo>
                  <a:pt x="27893" y="104712"/>
                </a:lnTo>
                <a:lnTo>
                  <a:pt x="28618" y="109447"/>
                </a:lnTo>
                <a:lnTo>
                  <a:pt x="27079" y="114046"/>
                </a:lnTo>
                <a:lnTo>
                  <a:pt x="25538" y="115263"/>
                </a:lnTo>
                <a:lnTo>
                  <a:pt x="20105" y="115263"/>
                </a:lnTo>
                <a:lnTo>
                  <a:pt x="20105" y="120000"/>
                </a:lnTo>
                <a:lnTo>
                  <a:pt x="54158" y="120000"/>
                </a:lnTo>
                <a:lnTo>
                  <a:pt x="54158" y="115263"/>
                </a:lnTo>
                <a:lnTo>
                  <a:pt x="48814" y="115263"/>
                </a:lnTo>
                <a:lnTo>
                  <a:pt x="46459" y="111746"/>
                </a:lnTo>
                <a:lnTo>
                  <a:pt x="46459" y="109447"/>
                </a:lnTo>
                <a:lnTo>
                  <a:pt x="47184" y="99976"/>
                </a:lnTo>
                <a:lnTo>
                  <a:pt x="59591" y="36392"/>
                </a:lnTo>
                <a:lnTo>
                  <a:pt x="60407" y="36392"/>
                </a:lnTo>
                <a:lnTo>
                  <a:pt x="72815" y="99976"/>
                </a:lnTo>
                <a:lnTo>
                  <a:pt x="73539" y="109447"/>
                </a:lnTo>
                <a:lnTo>
                  <a:pt x="72815" y="114046"/>
                </a:lnTo>
                <a:lnTo>
                  <a:pt x="71184" y="115263"/>
                </a:lnTo>
                <a:lnTo>
                  <a:pt x="65840" y="115263"/>
                </a:lnTo>
                <a:lnTo>
                  <a:pt x="65840" y="120000"/>
                </a:lnTo>
                <a:lnTo>
                  <a:pt x="99893" y="120000"/>
                </a:lnTo>
                <a:close/>
              </a:path>
            </a:pathLst>
          </a:custGeom>
          <a:solidFill>
            <a:srgbClr val="221F1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 name="Google Shape;34;p3"/>
          <p:cNvSpPr txBox="1"/>
          <p:nvPr/>
        </p:nvSpPr>
        <p:spPr>
          <a:xfrm>
            <a:off x="3508375" y="2068372"/>
            <a:ext cx="4139166" cy="558800"/>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Lessons from the</a:t>
            </a:r>
            <a:endParaRPr sz="4200">
              <a:latin typeface="Georgia"/>
              <a:ea typeface="Georgia"/>
              <a:cs typeface="Georgia"/>
              <a:sym typeface="Georgia"/>
            </a:endParaRPr>
          </a:p>
        </p:txBody>
      </p:sp>
      <p:sp>
        <p:nvSpPr>
          <p:cNvPr id="35" name="Google Shape;35;p3"/>
          <p:cNvSpPr txBox="1"/>
          <p:nvPr/>
        </p:nvSpPr>
        <p:spPr>
          <a:xfrm>
            <a:off x="3508375" y="2612194"/>
            <a:ext cx="2777225" cy="559104"/>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2017 Proxy</a:t>
            </a:r>
            <a:endParaRPr sz="4200">
              <a:latin typeface="Georgia"/>
              <a:ea typeface="Georgia"/>
              <a:cs typeface="Georgia"/>
              <a:sym typeface="Georgia"/>
            </a:endParaRPr>
          </a:p>
        </p:txBody>
      </p:sp>
      <p:sp>
        <p:nvSpPr>
          <p:cNvPr id="36" name="Google Shape;36;p3"/>
          <p:cNvSpPr txBox="1"/>
          <p:nvPr/>
        </p:nvSpPr>
        <p:spPr>
          <a:xfrm>
            <a:off x="6307122" y="2612194"/>
            <a:ext cx="1792421" cy="559104"/>
          </a:xfrm>
          <a:prstGeom prst="rect">
            <a:avLst/>
          </a:prstGeom>
          <a:noFill/>
          <a:ln>
            <a:noFill/>
          </a:ln>
        </p:spPr>
        <p:txBody>
          <a:bodyPr anchorCtr="0" anchor="t" bIns="0" lIns="0" spcFirstLastPara="1" rIns="0" wrap="square" tIns="0">
            <a:noAutofit/>
          </a:bodyPr>
          <a:lstStyle/>
          <a:p>
            <a:pPr indent="0" lvl="0" marL="12700" marR="0" rtl="0" algn="l">
              <a:lnSpc>
                <a:spcPct val="104761"/>
              </a:lnSpc>
              <a:spcBef>
                <a:spcPts val="0"/>
              </a:spcBef>
              <a:spcAft>
                <a:spcPts val="0"/>
              </a:spcAft>
              <a:buNone/>
            </a:pPr>
            <a:r>
              <a:rPr i="1" lang="en-US" sz="4200">
                <a:solidFill>
                  <a:srgbClr val="013464"/>
                </a:solidFill>
                <a:latin typeface="Georgia"/>
                <a:ea typeface="Georgia"/>
                <a:cs typeface="Georgia"/>
                <a:sym typeface="Georgia"/>
              </a:rPr>
              <a:t>Season</a:t>
            </a:r>
            <a:endParaRPr sz="4200">
              <a:latin typeface="Georgia"/>
              <a:ea typeface="Georgia"/>
              <a:cs typeface="Georgia"/>
              <a:sym typeface="Georgia"/>
            </a:endParaRPr>
          </a:p>
        </p:txBody>
      </p:sp>
      <p:sp>
        <p:nvSpPr>
          <p:cNvPr id="37" name="Google Shape;37;p3"/>
          <p:cNvSpPr txBox="1"/>
          <p:nvPr/>
        </p:nvSpPr>
        <p:spPr>
          <a:xfrm>
            <a:off x="3524250" y="3588984"/>
            <a:ext cx="1409274" cy="589279"/>
          </a:xfrm>
          <a:prstGeom prst="rect">
            <a:avLst/>
          </a:prstGeom>
          <a:noFill/>
          <a:ln>
            <a:noFill/>
          </a:ln>
        </p:spPr>
        <p:txBody>
          <a:bodyPr anchorCtr="0" anchor="t" bIns="0" lIns="0" spcFirstLastPara="1" rIns="0" wrap="square" tIns="0">
            <a:noAutofit/>
          </a:bodyPr>
          <a:lstStyle/>
          <a:p>
            <a:pPr indent="0" lvl="0" marL="12700" marR="0" rtl="0" algn="l">
              <a:lnSpc>
                <a:spcPct val="106818"/>
              </a:lnSpc>
              <a:spcBef>
                <a:spcPts val="0"/>
              </a:spcBef>
              <a:spcAft>
                <a:spcPts val="0"/>
              </a:spcAft>
              <a:buNone/>
            </a:pPr>
            <a:r>
              <a:rPr i="1" lang="en-US" sz="2200">
                <a:solidFill>
                  <a:srgbClr val="555A5C"/>
                </a:solidFill>
                <a:latin typeface="Georgia"/>
                <a:ea typeface="Georgia"/>
                <a:cs typeface="Georgia"/>
                <a:sym typeface="Georgia"/>
              </a:rPr>
              <a:t>S&amp;C Client</a:t>
            </a:r>
            <a:endParaRPr sz="2200">
              <a:latin typeface="Georgia"/>
              <a:ea typeface="Georgia"/>
              <a:cs typeface="Georgia"/>
              <a:sym typeface="Georgia"/>
            </a:endParaRPr>
          </a:p>
          <a:p>
            <a:pPr indent="0" lvl="0" marL="12700" marR="4445" rtl="0" algn="l">
              <a:lnSpc>
                <a:spcPct val="68181"/>
              </a:lnSpc>
              <a:spcBef>
                <a:spcPts val="0"/>
              </a:spcBef>
              <a:spcAft>
                <a:spcPts val="0"/>
              </a:spcAft>
              <a:buNone/>
            </a:pPr>
            <a:r>
              <a:rPr baseline="30000" i="1" lang="en-US" sz="3300">
                <a:solidFill>
                  <a:srgbClr val="555A5C"/>
                </a:solidFill>
                <a:latin typeface="Georgia"/>
                <a:ea typeface="Georgia"/>
                <a:cs typeface="Georgia"/>
                <a:sym typeface="Georgia"/>
              </a:rPr>
              <a:t>September</a:t>
            </a:r>
            <a:endParaRPr sz="2200">
              <a:latin typeface="Georgia"/>
              <a:ea typeface="Georgia"/>
              <a:cs typeface="Georgia"/>
              <a:sym typeface="Georgia"/>
            </a:endParaRPr>
          </a:p>
        </p:txBody>
      </p:sp>
      <p:sp>
        <p:nvSpPr>
          <p:cNvPr id="38" name="Google Shape;38;p3"/>
          <p:cNvSpPr txBox="1"/>
          <p:nvPr/>
        </p:nvSpPr>
        <p:spPr>
          <a:xfrm>
            <a:off x="4927634" y="3588984"/>
            <a:ext cx="1160218"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Webinar</a:t>
            </a:r>
            <a:endParaRPr sz="2200">
              <a:latin typeface="Georgia"/>
              <a:ea typeface="Georgia"/>
              <a:cs typeface="Georgia"/>
              <a:sym typeface="Georgia"/>
            </a:endParaRPr>
          </a:p>
        </p:txBody>
      </p:sp>
      <p:sp>
        <p:nvSpPr>
          <p:cNvPr id="39" name="Google Shape;39;p3"/>
          <p:cNvSpPr txBox="1"/>
          <p:nvPr/>
        </p:nvSpPr>
        <p:spPr>
          <a:xfrm>
            <a:off x="4930423" y="3873972"/>
            <a:ext cx="428513"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18,</a:t>
            </a:r>
            <a:endParaRPr sz="2200">
              <a:latin typeface="Georgia"/>
              <a:ea typeface="Georgia"/>
              <a:cs typeface="Georgia"/>
              <a:sym typeface="Georgia"/>
            </a:endParaRPr>
          </a:p>
        </p:txBody>
      </p:sp>
      <p:sp>
        <p:nvSpPr>
          <p:cNvPr id="40" name="Google Shape;40;p3"/>
          <p:cNvSpPr txBox="1"/>
          <p:nvPr/>
        </p:nvSpPr>
        <p:spPr>
          <a:xfrm>
            <a:off x="5359080" y="3873972"/>
            <a:ext cx="651802" cy="304291"/>
          </a:xfrm>
          <a:prstGeom prst="rect">
            <a:avLst/>
          </a:prstGeom>
          <a:noFill/>
          <a:ln>
            <a:noFill/>
          </a:ln>
        </p:spPr>
        <p:txBody>
          <a:bodyPr anchorCtr="0" anchor="t" bIns="0" lIns="0" spcFirstLastPara="1" rIns="0" wrap="square" tIns="0">
            <a:noAutofit/>
          </a:bodyPr>
          <a:lstStyle/>
          <a:p>
            <a:pPr indent="0" lvl="0" marL="12700" marR="0" rtl="0" algn="l">
              <a:lnSpc>
                <a:spcPct val="107045"/>
              </a:lnSpc>
              <a:spcBef>
                <a:spcPts val="0"/>
              </a:spcBef>
              <a:spcAft>
                <a:spcPts val="0"/>
              </a:spcAft>
              <a:buNone/>
            </a:pPr>
            <a:r>
              <a:rPr i="1" lang="en-US" sz="2200">
                <a:solidFill>
                  <a:srgbClr val="555A5C"/>
                </a:solidFill>
                <a:latin typeface="Georgia"/>
                <a:ea typeface="Georgia"/>
                <a:cs typeface="Georgia"/>
                <a:sym typeface="Georgia"/>
              </a:rPr>
              <a:t>2017</a:t>
            </a:r>
            <a:endParaRPr sz="2200">
              <a:latin typeface="Georgia"/>
              <a:ea typeface="Georgia"/>
              <a:cs typeface="Georgia"/>
              <a:sym typeface="Georgia"/>
            </a:endParaRPr>
          </a:p>
        </p:txBody>
      </p:sp>
      <p:sp>
        <p:nvSpPr>
          <p:cNvPr id="41" name="Google Shape;41;p3"/>
          <p:cNvSpPr txBox="1"/>
          <p:nvPr/>
        </p:nvSpPr>
        <p:spPr>
          <a:xfrm>
            <a:off x="6302756" y="5103453"/>
            <a:ext cx="1996929" cy="554177"/>
          </a:xfrm>
          <a:prstGeom prst="rect">
            <a:avLst/>
          </a:prstGeom>
          <a:noFill/>
          <a:ln>
            <a:noFill/>
          </a:ln>
        </p:spPr>
        <p:txBody>
          <a:bodyPr anchorCtr="0" anchor="t" bIns="0" lIns="0" spcFirstLastPara="1" rIns="0" wrap="square" tIns="0">
            <a:noAutofit/>
          </a:bodyPr>
          <a:lstStyle/>
          <a:p>
            <a:pPr indent="0" lvl="0" marL="12700" marR="337" rtl="0" algn="l">
              <a:lnSpc>
                <a:spcPct val="107750"/>
              </a:lnSpc>
              <a:spcBef>
                <a:spcPts val="0"/>
              </a:spcBef>
              <a:spcAft>
                <a:spcPts val="0"/>
              </a:spcAft>
              <a:buNone/>
            </a:pPr>
            <a:r>
              <a:rPr i="1" lang="en-US" sz="2000">
                <a:solidFill>
                  <a:srgbClr val="013464"/>
                </a:solidFill>
                <a:latin typeface="Georgia"/>
                <a:ea typeface="Georgia"/>
                <a:cs typeface="Georgia"/>
                <a:sym typeface="Georgia"/>
              </a:rPr>
              <a:t>Janet Geldzahler</a:t>
            </a:r>
            <a:endParaRPr sz="2000">
              <a:latin typeface="Georgia"/>
              <a:ea typeface="Georgia"/>
              <a:cs typeface="Georgia"/>
              <a:sym typeface="Georgia"/>
            </a:endParaRPr>
          </a:p>
          <a:p>
            <a:pPr indent="-3554" lvl="0" marL="384555" marR="0" rtl="0" algn="l">
              <a:lnSpc>
                <a:spcPct val="108000"/>
              </a:lnSpc>
              <a:spcBef>
                <a:spcPts val="0"/>
              </a:spcBef>
              <a:spcAft>
                <a:spcPts val="0"/>
              </a:spcAft>
              <a:buNone/>
            </a:pPr>
            <a:r>
              <a:rPr i="1" lang="en-US" sz="2000">
                <a:solidFill>
                  <a:srgbClr val="013464"/>
                </a:solidFill>
                <a:latin typeface="Georgia"/>
                <a:ea typeface="Georgia"/>
                <a:cs typeface="Georgia"/>
                <a:sym typeface="Georgia"/>
              </a:rPr>
              <a:t>Glen Schleyer</a:t>
            </a:r>
            <a:endParaRPr sz="2000">
              <a:latin typeface="Georgia"/>
              <a:ea typeface="Georgia"/>
              <a:cs typeface="Georgia"/>
              <a:sym typeface="Georgia"/>
            </a:endParaRPr>
          </a:p>
        </p:txBody>
      </p:sp>
      <p:sp>
        <p:nvSpPr>
          <p:cNvPr id="42" name="Google Shape;42;p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2"/>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8" name="Google Shape;208;p12"/>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09" name="Google Shape;209;p12"/>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0" name="Google Shape;210;p12"/>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11" name="Google Shape;211;p12"/>
          <p:cNvSpPr txBox="1"/>
          <p:nvPr/>
        </p:nvSpPr>
        <p:spPr>
          <a:xfrm>
            <a:off x="673100" y="385532"/>
            <a:ext cx="669058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What to Do Now</a:t>
            </a:r>
            <a:endParaRPr sz="3600">
              <a:latin typeface="Georgia"/>
              <a:ea typeface="Georgia"/>
              <a:cs typeface="Georgia"/>
              <a:sym typeface="Georgia"/>
            </a:endParaRPr>
          </a:p>
        </p:txBody>
      </p:sp>
      <p:sp>
        <p:nvSpPr>
          <p:cNvPr id="212" name="Google Shape;212;p12"/>
          <p:cNvSpPr txBox="1"/>
          <p:nvPr/>
        </p:nvSpPr>
        <p:spPr>
          <a:xfrm>
            <a:off x="673100" y="163355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3" name="Google Shape;213;p12"/>
          <p:cNvSpPr txBox="1"/>
          <p:nvPr/>
        </p:nvSpPr>
        <p:spPr>
          <a:xfrm>
            <a:off x="901700" y="1709759"/>
            <a:ext cx="7737900" cy="3051300"/>
          </a:xfrm>
          <a:prstGeom prst="rect">
            <a:avLst/>
          </a:prstGeom>
          <a:noFill/>
          <a:ln>
            <a:noFill/>
          </a:ln>
        </p:spPr>
        <p:txBody>
          <a:bodyPr anchorCtr="0" anchor="t" bIns="0" lIns="0" spcFirstLastPara="1" rIns="0" wrap="square" tIns="0">
            <a:noAutofit/>
          </a:bodyPr>
          <a:lstStyle/>
          <a:p>
            <a:pPr indent="-4570" lvl="0" marL="17270" marR="30590" rtl="0" algn="l">
              <a:lnSpc>
                <a:spcPct val="107750"/>
              </a:lnSpc>
              <a:spcBef>
                <a:spcPts val="0"/>
              </a:spcBef>
              <a:spcAft>
                <a:spcPts val="0"/>
              </a:spcAft>
              <a:buNone/>
            </a:pPr>
            <a:r>
              <a:rPr lang="en-US" sz="1700">
                <a:solidFill>
                  <a:srgbClr val="013464"/>
                </a:solidFill>
                <a:latin typeface="Georgia"/>
                <a:ea typeface="Georgia"/>
                <a:cs typeface="Georgia"/>
                <a:sym typeface="Georgia"/>
              </a:rPr>
              <a:t>P</a:t>
            </a:r>
            <a:r>
              <a:rPr lang="en-US" sz="1700">
                <a:solidFill>
                  <a:srgbClr val="013464"/>
                </a:solidFill>
                <a:latin typeface="Georgia"/>
                <a:ea typeface="Georgia"/>
                <a:cs typeface="Georgia"/>
                <a:sym typeface="Georgia"/>
              </a:rPr>
              <a:t>repare form of proxy access bylaw</a:t>
            </a:r>
            <a:endParaRPr sz="1700">
              <a:latin typeface="Georgia"/>
              <a:ea typeface="Georgia"/>
              <a:cs typeface="Georgia"/>
              <a:sym typeface="Georgia"/>
            </a:endParaRPr>
          </a:p>
          <a:p>
            <a:pPr indent="-233424" lvl="0" marL="474724" marR="93541" rtl="0" algn="l">
              <a:lnSpc>
                <a:spcPct val="107722"/>
              </a:lnSpc>
              <a:spcBef>
                <a:spcPts val="854"/>
              </a:spcBef>
              <a:spcAft>
                <a:spcPts val="0"/>
              </a:spcAft>
              <a:buNone/>
            </a:pPr>
            <a:r>
              <a:rPr lang="en-US" sz="1700">
                <a:solidFill>
                  <a:srgbClr val="C93158"/>
                </a:solidFill>
                <a:latin typeface="Georgia"/>
                <a:ea typeface="Georgia"/>
                <a:cs typeface="Georgia"/>
                <a:sym typeface="Georgia"/>
              </a:rPr>
              <a:t>•	</a:t>
            </a:r>
            <a:r>
              <a:rPr lang="en-US" sz="1700" u="sng">
                <a:solidFill>
                  <a:schemeClr val="hlink"/>
                </a:solidFill>
                <a:latin typeface="Georgia"/>
                <a:ea typeface="Georgia"/>
                <a:cs typeface="Georgia"/>
                <a:sym typeface="Georgia"/>
                <a:hlinkClick r:id="rId5"/>
              </a:rPr>
              <a:t>https://www.sullcrom.com/proxy-access-bylaw-developments-and- trends.</a:t>
            </a:r>
            <a:r>
              <a:rPr lang="en-US" sz="1700">
                <a:solidFill>
                  <a:srgbClr val="013464"/>
                </a:solidFill>
                <a:latin typeface="Georgia"/>
                <a:ea typeface="Georgia"/>
                <a:cs typeface="Georgia"/>
                <a:sym typeface="Georgia"/>
              </a:rPr>
              <a:t> Updates included in PLI Public Company Deskbook, written by S&amp;C partners</a:t>
            </a:r>
            <a:endParaRPr sz="1700">
              <a:latin typeface="Georgia"/>
              <a:ea typeface="Georgia"/>
              <a:cs typeface="Georgia"/>
              <a:sym typeface="Georgia"/>
            </a:endParaRPr>
          </a:p>
          <a:p>
            <a:pPr indent="0" lvl="0" marL="12700" marR="0" rtl="0" algn="l">
              <a:lnSpc>
                <a:spcPct val="108000"/>
              </a:lnSpc>
              <a:spcBef>
                <a:spcPts val="1447"/>
              </a:spcBef>
              <a:spcAft>
                <a:spcPts val="0"/>
              </a:spcAft>
              <a:buNone/>
            </a:pPr>
            <a:r>
              <a:rPr lang="en-US" sz="1700">
                <a:solidFill>
                  <a:srgbClr val="013464"/>
                </a:solidFill>
                <a:latin typeface="Georgia"/>
                <a:ea typeface="Georgia"/>
                <a:cs typeface="Georgia"/>
                <a:sym typeface="Georgia"/>
              </a:rPr>
              <a:t>Analyze shareholders’ positions – but assume absent unusual holdings receipt of proposal will result in adoption of proxy access in some form</a:t>
            </a:r>
            <a:endParaRPr sz="1700">
              <a:latin typeface="Georgia"/>
              <a:ea typeface="Georgia"/>
              <a:cs typeface="Georgia"/>
              <a:sym typeface="Georgia"/>
            </a:endParaRPr>
          </a:p>
          <a:p>
            <a:pPr indent="0" lvl="0" marL="12700" marR="30590" rtl="0" algn="l">
              <a:lnSpc>
                <a:spcPct val="94685"/>
              </a:lnSpc>
              <a:spcBef>
                <a:spcPts val="1229"/>
              </a:spcBef>
              <a:spcAft>
                <a:spcPts val="0"/>
              </a:spcAft>
              <a:buNone/>
            </a:pPr>
            <a:r>
              <a:rPr lang="en-US" sz="1700">
                <a:solidFill>
                  <a:srgbClr val="013464"/>
                </a:solidFill>
                <a:latin typeface="Georgia"/>
                <a:ea typeface="Georgia"/>
                <a:cs typeface="Georgia"/>
                <a:sym typeface="Georgia"/>
              </a:rPr>
              <a:t>Stay apprised of new formats of proposals, SEC no-action positions</a:t>
            </a:r>
            <a:endParaRPr sz="1700">
              <a:latin typeface="Georgia"/>
              <a:ea typeface="Georgia"/>
              <a:cs typeface="Georgia"/>
              <a:sym typeface="Georgia"/>
            </a:endParaRPr>
          </a:p>
          <a:p>
            <a:pPr indent="0" lvl="0" marL="12700" marR="30590" rtl="0" algn="l">
              <a:lnSpc>
                <a:spcPct val="94685"/>
              </a:lnSpc>
              <a:spcBef>
                <a:spcPts val="1327"/>
              </a:spcBef>
              <a:spcAft>
                <a:spcPts val="0"/>
              </a:spcAft>
              <a:buNone/>
            </a:pPr>
            <a:r>
              <a:rPr lang="en-US" sz="1700">
                <a:solidFill>
                  <a:srgbClr val="013464"/>
                </a:solidFill>
                <a:latin typeface="Georgia"/>
                <a:ea typeface="Georgia"/>
                <a:cs typeface="Georgia"/>
                <a:sym typeface="Georgia"/>
              </a:rPr>
              <a:t>Keep board updated</a:t>
            </a:r>
            <a:endParaRPr sz="1700">
              <a:latin typeface="Georgia"/>
              <a:ea typeface="Georgia"/>
              <a:cs typeface="Georgia"/>
              <a:sym typeface="Georgia"/>
            </a:endParaRPr>
          </a:p>
        </p:txBody>
      </p:sp>
      <p:sp>
        <p:nvSpPr>
          <p:cNvPr id="214" name="Google Shape;214;p12"/>
          <p:cNvSpPr txBox="1"/>
          <p:nvPr/>
        </p:nvSpPr>
        <p:spPr>
          <a:xfrm>
            <a:off x="673100" y="3017605"/>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5" name="Google Shape;215;p12"/>
          <p:cNvSpPr txBox="1"/>
          <p:nvPr/>
        </p:nvSpPr>
        <p:spPr>
          <a:xfrm>
            <a:off x="673100" y="3794980"/>
            <a:ext cx="163800" cy="737400"/>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121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16" name="Google Shape;216;p12"/>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10</a:t>
            </a:r>
            <a:endParaRPr sz="900">
              <a:latin typeface="Verdana"/>
              <a:ea typeface="Verdana"/>
              <a:cs typeface="Verdana"/>
              <a:sym typeface="Verdana"/>
            </a:endParaRPr>
          </a:p>
        </p:txBody>
      </p:sp>
      <p:sp>
        <p:nvSpPr>
          <p:cNvPr id="217" name="Google Shape;217;p12"/>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18" name="Google Shape;218;p12"/>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1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4" name="Google Shape;224;p13"/>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5" name="Google Shape;225;p13"/>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6" name="Google Shape;226;p13"/>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27" name="Google Shape;227;p13"/>
          <p:cNvSpPr txBox="1"/>
          <p:nvPr/>
        </p:nvSpPr>
        <p:spPr>
          <a:xfrm>
            <a:off x="673100" y="138390"/>
            <a:ext cx="4429157"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Should Issuers Adopt</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Proactively?</a:t>
            </a:r>
            <a:endParaRPr sz="3600">
              <a:latin typeface="Georgia"/>
              <a:ea typeface="Georgia"/>
              <a:cs typeface="Georgia"/>
              <a:sym typeface="Georgia"/>
            </a:endParaRPr>
          </a:p>
        </p:txBody>
      </p:sp>
      <p:sp>
        <p:nvSpPr>
          <p:cNvPr id="228" name="Google Shape;228;p13"/>
          <p:cNvSpPr txBox="1"/>
          <p:nvPr/>
        </p:nvSpPr>
        <p:spPr>
          <a:xfrm>
            <a:off x="5120504" y="138390"/>
            <a:ext cx="1315081"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a:t>
            </a:r>
            <a:endParaRPr sz="3600">
              <a:latin typeface="Georgia"/>
              <a:ea typeface="Georgia"/>
              <a:cs typeface="Georgia"/>
              <a:sym typeface="Georgia"/>
            </a:endParaRPr>
          </a:p>
        </p:txBody>
      </p:sp>
      <p:sp>
        <p:nvSpPr>
          <p:cNvPr id="229" name="Google Shape;229;p13"/>
          <p:cNvSpPr txBox="1"/>
          <p:nvPr/>
        </p:nvSpPr>
        <p:spPr>
          <a:xfrm>
            <a:off x="6451843" y="138390"/>
            <a:ext cx="1426329"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Access</a:t>
            </a:r>
            <a:endParaRPr sz="3600">
              <a:latin typeface="Georgia"/>
              <a:ea typeface="Georgia"/>
              <a:cs typeface="Georgia"/>
              <a:sym typeface="Georgia"/>
            </a:endParaRPr>
          </a:p>
        </p:txBody>
      </p:sp>
      <p:sp>
        <p:nvSpPr>
          <p:cNvPr id="230" name="Google Shape;230;p13"/>
          <p:cNvSpPr txBox="1"/>
          <p:nvPr/>
        </p:nvSpPr>
        <p:spPr>
          <a:xfrm>
            <a:off x="673100" y="1598507"/>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31" name="Google Shape;231;p13"/>
          <p:cNvSpPr txBox="1"/>
          <p:nvPr/>
        </p:nvSpPr>
        <p:spPr>
          <a:xfrm>
            <a:off x="901700" y="1598507"/>
            <a:ext cx="570231"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Pros</a:t>
            </a:r>
            <a:endParaRPr sz="2000">
              <a:latin typeface="Georgia"/>
              <a:ea typeface="Georgia"/>
              <a:cs typeface="Georgia"/>
              <a:sym typeface="Georgia"/>
            </a:endParaRPr>
          </a:p>
        </p:txBody>
      </p:sp>
      <p:sp>
        <p:nvSpPr>
          <p:cNvPr id="232" name="Google Shape;232;p13"/>
          <p:cNvSpPr txBox="1"/>
          <p:nvPr/>
        </p:nvSpPr>
        <p:spPr>
          <a:xfrm>
            <a:off x="1194612" y="1873497"/>
            <a:ext cx="135600" cy="1413900"/>
          </a:xfrm>
          <a:prstGeom prst="rect">
            <a:avLst/>
          </a:prstGeom>
          <a:noFill/>
          <a:ln>
            <a:noFill/>
          </a:ln>
        </p:spPr>
        <p:txBody>
          <a:bodyPr anchorCtr="0" anchor="t" bIns="0" lIns="0" spcFirstLastPara="1" rIns="0" wrap="square" tIns="0">
            <a:noAutofit/>
          </a:bodyPr>
          <a:lstStyle/>
          <a:p>
            <a:pPr indent="0" lvl="0" marL="12700" marR="165"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423"/>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524"/>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522"/>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165" rtl="0" algn="l">
              <a:lnSpc>
                <a:spcPct val="94685"/>
              </a:lnSpc>
              <a:spcBef>
                <a:spcPts val="51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3" name="Google Shape;233;p13"/>
          <p:cNvSpPr txBox="1"/>
          <p:nvPr/>
        </p:nvSpPr>
        <p:spPr>
          <a:xfrm>
            <a:off x="1359154" y="1949697"/>
            <a:ext cx="6968100" cy="1609200"/>
          </a:xfrm>
          <a:prstGeom prst="rect">
            <a:avLst/>
          </a:prstGeom>
          <a:noFill/>
          <a:ln>
            <a:noFill/>
          </a:ln>
        </p:spPr>
        <p:txBody>
          <a:bodyPr anchorCtr="0" anchor="t" bIns="0" lIns="0" spcFirstLastPara="1" rIns="0" wrap="square" tIns="0">
            <a:noAutofit/>
          </a:bodyPr>
          <a:lstStyle/>
          <a:p>
            <a:pPr indent="0" lvl="0" marL="12700" marR="34632" rtl="0" algn="l">
              <a:lnSpc>
                <a:spcPct val="108687"/>
              </a:lnSpc>
              <a:spcBef>
                <a:spcPts val="0"/>
              </a:spcBef>
              <a:spcAft>
                <a:spcPts val="0"/>
              </a:spcAft>
              <a:buNone/>
            </a:pPr>
            <a:r>
              <a:rPr lang="en-US" sz="1300">
                <a:solidFill>
                  <a:srgbClr val="336699"/>
                </a:solidFill>
                <a:latin typeface="Georgia"/>
                <a:ea typeface="Georgia"/>
                <a:cs typeface="Georgia"/>
                <a:sym typeface="Georgia"/>
              </a:rPr>
              <a:t>Less likely to receive proposal to amend</a:t>
            </a:r>
            <a:endParaRPr sz="1300">
              <a:latin typeface="Georgia"/>
              <a:ea typeface="Georgia"/>
              <a:cs typeface="Georgia"/>
              <a:sym typeface="Georgia"/>
            </a:endParaRPr>
          </a:p>
          <a:p>
            <a:pPr indent="0" lvl="0" marL="12700" marR="34632" rtl="0" algn="l">
              <a:lnSpc>
                <a:spcPct val="94685"/>
              </a:lnSpc>
              <a:spcBef>
                <a:spcPts val="423"/>
              </a:spcBef>
              <a:spcAft>
                <a:spcPts val="0"/>
              </a:spcAft>
              <a:buNone/>
            </a:pPr>
            <a:r>
              <a:rPr lang="en-US" sz="1300">
                <a:solidFill>
                  <a:srgbClr val="336699"/>
                </a:solidFill>
                <a:latin typeface="Georgia"/>
                <a:ea typeface="Georgia"/>
                <a:cs typeface="Georgia"/>
                <a:sym typeface="Georgia"/>
              </a:rPr>
              <a:t>Gets the issue behind the board</a:t>
            </a:r>
            <a:endParaRPr sz="1300">
              <a:latin typeface="Georgia"/>
              <a:ea typeface="Georgia"/>
              <a:cs typeface="Georgia"/>
              <a:sym typeface="Georgia"/>
            </a:endParaRPr>
          </a:p>
          <a:p>
            <a:pPr indent="0" lvl="0" marL="12700" marR="34632" rtl="0" algn="l">
              <a:lnSpc>
                <a:spcPct val="94685"/>
              </a:lnSpc>
              <a:spcBef>
                <a:spcPts val="524"/>
              </a:spcBef>
              <a:spcAft>
                <a:spcPts val="0"/>
              </a:spcAft>
              <a:buNone/>
            </a:pPr>
            <a:r>
              <a:rPr lang="en-US" sz="1300">
                <a:solidFill>
                  <a:srgbClr val="336699"/>
                </a:solidFill>
                <a:latin typeface="Georgia"/>
                <a:ea typeface="Georgia"/>
                <a:cs typeface="Georgia"/>
                <a:sym typeface="Georgia"/>
              </a:rPr>
              <a:t>Proxy access nominations as of yet have not been made</a:t>
            </a:r>
            <a:endParaRPr sz="1300">
              <a:latin typeface="Georgia"/>
              <a:ea typeface="Georgia"/>
              <a:cs typeface="Georgia"/>
              <a:sym typeface="Georgia"/>
            </a:endParaRPr>
          </a:p>
          <a:p>
            <a:pPr indent="0" lvl="0" marL="12700" marR="0" rtl="0" algn="l">
              <a:lnSpc>
                <a:spcPct val="94685"/>
              </a:lnSpc>
              <a:spcBef>
                <a:spcPts val="522"/>
              </a:spcBef>
              <a:spcAft>
                <a:spcPts val="0"/>
              </a:spcAft>
              <a:buNone/>
            </a:pPr>
            <a:r>
              <a:rPr lang="en-US" sz="1300">
                <a:solidFill>
                  <a:srgbClr val="336699"/>
                </a:solidFill>
                <a:latin typeface="Georgia"/>
                <a:ea typeface="Georgia"/>
                <a:cs typeface="Georgia"/>
                <a:sym typeface="Georgia"/>
              </a:rPr>
              <a:t>Avoids increasingly extensive withdrawal negotiations with NYC Comptroller</a:t>
            </a:r>
            <a:endParaRPr sz="1300">
              <a:latin typeface="Georgia"/>
              <a:ea typeface="Georgia"/>
              <a:cs typeface="Georgia"/>
              <a:sym typeface="Georgia"/>
            </a:endParaRPr>
          </a:p>
          <a:p>
            <a:pPr indent="0" lvl="0" marL="12700" marR="581555" rtl="0" algn="l">
              <a:lnSpc>
                <a:spcPct val="96250"/>
              </a:lnSpc>
              <a:spcBef>
                <a:spcPts val="822"/>
              </a:spcBef>
              <a:spcAft>
                <a:spcPts val="0"/>
              </a:spcAft>
              <a:buNone/>
            </a:pPr>
            <a:r>
              <a:rPr lang="en-US" sz="1300">
                <a:solidFill>
                  <a:srgbClr val="336699"/>
                </a:solidFill>
                <a:latin typeface="Georgia"/>
                <a:ea typeface="Georgia"/>
                <a:cs typeface="Georgia"/>
                <a:sym typeface="Georgia"/>
              </a:rPr>
              <a:t>May avoid getting on radar for initiatives like Board Accountability 2.0 (discussed below)</a:t>
            </a:r>
            <a:endParaRPr sz="1300">
              <a:latin typeface="Georgia"/>
              <a:ea typeface="Georgia"/>
              <a:cs typeface="Georgia"/>
              <a:sym typeface="Georgia"/>
            </a:endParaRPr>
          </a:p>
        </p:txBody>
      </p:sp>
      <p:sp>
        <p:nvSpPr>
          <p:cNvPr id="234" name="Google Shape;234;p13"/>
          <p:cNvSpPr txBox="1"/>
          <p:nvPr/>
        </p:nvSpPr>
        <p:spPr>
          <a:xfrm>
            <a:off x="673094" y="3751433"/>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35" name="Google Shape;235;p13"/>
          <p:cNvSpPr txBox="1"/>
          <p:nvPr/>
        </p:nvSpPr>
        <p:spPr>
          <a:xfrm>
            <a:off x="901700" y="3698833"/>
            <a:ext cx="6246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Cons</a:t>
            </a:r>
            <a:endParaRPr sz="2000">
              <a:latin typeface="Georgia"/>
              <a:ea typeface="Georgia"/>
              <a:cs typeface="Georgia"/>
              <a:sym typeface="Georgia"/>
            </a:endParaRPr>
          </a:p>
        </p:txBody>
      </p:sp>
      <p:sp>
        <p:nvSpPr>
          <p:cNvPr id="236" name="Google Shape;236;p13"/>
          <p:cNvSpPr txBox="1"/>
          <p:nvPr/>
        </p:nvSpPr>
        <p:spPr>
          <a:xfrm>
            <a:off x="1194612" y="4050404"/>
            <a:ext cx="135600" cy="5238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423"/>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7" name="Google Shape;237;p13"/>
          <p:cNvSpPr txBox="1"/>
          <p:nvPr/>
        </p:nvSpPr>
        <p:spPr>
          <a:xfrm>
            <a:off x="1359154" y="4050404"/>
            <a:ext cx="6923100" cy="2093700"/>
          </a:xfrm>
          <a:prstGeom prst="rect">
            <a:avLst/>
          </a:prstGeom>
          <a:noFill/>
          <a:ln>
            <a:noFill/>
          </a:ln>
        </p:spPr>
        <p:txBody>
          <a:bodyPr anchorCtr="0" anchor="t" bIns="0" lIns="0" spcFirstLastPara="1" rIns="0" wrap="square" tIns="0">
            <a:noAutofit/>
          </a:bodyPr>
          <a:lstStyle/>
          <a:p>
            <a:pPr indent="0" lvl="0" marL="12700" marR="21932" rtl="0" algn="l">
              <a:lnSpc>
                <a:spcPct val="108687"/>
              </a:lnSpc>
              <a:spcBef>
                <a:spcPts val="0"/>
              </a:spcBef>
              <a:spcAft>
                <a:spcPts val="0"/>
              </a:spcAft>
              <a:buNone/>
            </a:pPr>
            <a:r>
              <a:rPr lang="en-US" sz="1300">
                <a:solidFill>
                  <a:srgbClr val="336699"/>
                </a:solidFill>
                <a:latin typeface="Georgia"/>
                <a:ea typeface="Georgia"/>
                <a:cs typeface="Georgia"/>
                <a:sym typeface="Georgia"/>
              </a:rPr>
              <a:t>Makes proxy access nominees possible sooner</a:t>
            </a:r>
            <a:endParaRPr sz="1300">
              <a:latin typeface="Georgia"/>
              <a:ea typeface="Georgia"/>
              <a:cs typeface="Georgia"/>
              <a:sym typeface="Georgia"/>
            </a:endParaRPr>
          </a:p>
          <a:p>
            <a:pPr indent="0" lvl="0" marL="12700" marR="0" rtl="0" algn="l">
              <a:lnSpc>
                <a:spcPct val="96250"/>
              </a:lnSpc>
              <a:spcBef>
                <a:spcPts val="735"/>
              </a:spcBef>
              <a:spcAft>
                <a:spcPts val="0"/>
              </a:spcAft>
              <a:buNone/>
            </a:pPr>
            <a:r>
              <a:rPr lang="en-US" sz="1300">
                <a:solidFill>
                  <a:srgbClr val="336699"/>
                </a:solidFill>
                <a:latin typeface="Georgia"/>
                <a:ea typeface="Georgia"/>
                <a:cs typeface="Georgia"/>
                <a:sym typeface="Georgia"/>
              </a:rPr>
              <a:t>Issuer might not get a proposal for some time, and little pressure on mid-cap and small-cap companies to a</a:t>
            </a:r>
            <a:endParaRPr sz="1300">
              <a:solidFill>
                <a:srgbClr val="336699"/>
              </a:solidFill>
              <a:latin typeface="Georgia"/>
              <a:ea typeface="Georgia"/>
              <a:cs typeface="Georgia"/>
              <a:sym typeface="Georgia"/>
            </a:endParaRPr>
          </a:p>
          <a:p>
            <a:pPr indent="0" lvl="0" marL="12700" marR="0" rtl="0" algn="l">
              <a:lnSpc>
                <a:spcPct val="96250"/>
              </a:lnSpc>
              <a:spcBef>
                <a:spcPts val="735"/>
              </a:spcBef>
              <a:spcAft>
                <a:spcPts val="0"/>
              </a:spcAft>
              <a:buNone/>
            </a:pPr>
            <a:r>
              <a:rPr lang="en-US" sz="1300">
                <a:solidFill>
                  <a:srgbClr val="336699"/>
                </a:solidFill>
                <a:latin typeface="Georgia"/>
                <a:ea typeface="Georgia"/>
                <a:cs typeface="Georgia"/>
                <a:sym typeface="Georgia"/>
              </a:rPr>
              <a:t>dopt proactively</a:t>
            </a:r>
            <a:endParaRPr sz="1300">
              <a:latin typeface="Georgia"/>
              <a:ea typeface="Georgia"/>
              <a:cs typeface="Georgia"/>
              <a:sym typeface="Georgia"/>
            </a:endParaRPr>
          </a:p>
          <a:p>
            <a:pPr indent="0" lvl="0" marL="12700" marR="25160" rtl="0" algn="l">
              <a:lnSpc>
                <a:spcPct val="113562"/>
              </a:lnSpc>
              <a:spcBef>
                <a:spcPts val="715"/>
              </a:spcBef>
              <a:spcAft>
                <a:spcPts val="0"/>
              </a:spcAft>
              <a:buNone/>
            </a:pPr>
            <a:r>
              <a:rPr lang="en-US" sz="1300">
                <a:solidFill>
                  <a:srgbClr val="336699"/>
                </a:solidFill>
                <a:latin typeface="Georgia"/>
                <a:ea typeface="Georgia"/>
                <a:cs typeface="Georgia"/>
                <a:sym typeface="Georgia"/>
              </a:rPr>
              <a:t>Currently, adopting after receiving proposal or losing a vote yields the same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terms as proactive adoption (ISS has not recommended against directors at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companies that adopted 3/3/20/20 bylaw after proposal passed, even where </a:t>
            </a:r>
            <a:endParaRPr sz="1300">
              <a:latin typeface="Georgia"/>
              <a:ea typeface="Georgia"/>
              <a:cs typeface="Georgia"/>
              <a:sym typeface="Georgia"/>
            </a:endParaRPr>
          </a:p>
          <a:p>
            <a:pPr indent="0" lvl="0" marL="12700" marR="25160" rtl="0" algn="l">
              <a:lnSpc>
                <a:spcPct val="113562"/>
              </a:lnSpc>
              <a:spcBef>
                <a:spcPts val="0"/>
              </a:spcBef>
              <a:spcAft>
                <a:spcPts val="0"/>
              </a:spcAft>
              <a:buNone/>
            </a:pPr>
            <a:r>
              <a:rPr lang="en-US" sz="1300">
                <a:solidFill>
                  <a:srgbClr val="336699"/>
                </a:solidFill>
                <a:latin typeface="Georgia"/>
                <a:ea typeface="Georgia"/>
                <a:cs typeface="Georgia"/>
                <a:sym typeface="Georgia"/>
              </a:rPr>
              <a:t>proposal provided group size be unrestricted)</a:t>
            </a:r>
            <a:endParaRPr sz="1300">
              <a:latin typeface="Georgia"/>
              <a:ea typeface="Georgia"/>
              <a:cs typeface="Georgia"/>
              <a:sym typeface="Georgia"/>
            </a:endParaRPr>
          </a:p>
          <a:p>
            <a:pPr indent="0" lvl="0" marL="12700" marR="423900" rtl="0" algn="l">
              <a:lnSpc>
                <a:spcPct val="96250"/>
              </a:lnSpc>
              <a:spcBef>
                <a:spcPts val="607"/>
              </a:spcBef>
              <a:spcAft>
                <a:spcPts val="0"/>
              </a:spcAft>
              <a:buNone/>
            </a:pPr>
            <a:r>
              <a:rPr lang="en-US" sz="1300">
                <a:solidFill>
                  <a:srgbClr val="336699"/>
                </a:solidFill>
                <a:latin typeface="Georgia"/>
                <a:ea typeface="Georgia"/>
                <a:cs typeface="Georgia"/>
                <a:sym typeface="Georgia"/>
              </a:rPr>
              <a:t>May still get a proposal to amend even following proactive adoption (for example, to remove group size limit)</a:t>
            </a:r>
            <a:endParaRPr sz="1300">
              <a:latin typeface="Georgia"/>
              <a:ea typeface="Georgia"/>
              <a:cs typeface="Georgia"/>
              <a:sym typeface="Georgia"/>
            </a:endParaRPr>
          </a:p>
        </p:txBody>
      </p:sp>
      <p:sp>
        <p:nvSpPr>
          <p:cNvPr id="238" name="Google Shape;238;p13"/>
          <p:cNvSpPr txBox="1"/>
          <p:nvPr/>
        </p:nvSpPr>
        <p:spPr>
          <a:xfrm>
            <a:off x="1194612" y="5143112"/>
            <a:ext cx="135600" cy="2280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39" name="Google Shape;239;p13"/>
          <p:cNvSpPr txBox="1"/>
          <p:nvPr/>
        </p:nvSpPr>
        <p:spPr>
          <a:xfrm>
            <a:off x="1194612" y="6101988"/>
            <a:ext cx="135600" cy="2280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240" name="Google Shape;240;p13"/>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11</a:t>
            </a:r>
            <a:endParaRPr sz="900">
              <a:latin typeface="Verdana"/>
              <a:ea typeface="Verdana"/>
              <a:cs typeface="Verdana"/>
              <a:sym typeface="Verdana"/>
            </a:endParaRPr>
          </a:p>
        </p:txBody>
      </p:sp>
      <p:sp>
        <p:nvSpPr>
          <p:cNvPr id="241" name="Google Shape;241;p1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42" name="Google Shape;242;p13"/>
          <p:cNvSpPr txBox="1"/>
          <p:nvPr/>
        </p:nvSpPr>
        <p:spPr>
          <a:xfrm>
            <a:off x="127000" y="6603687"/>
            <a:ext cx="88899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1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4"/>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4"/>
          <p:cNvSpPr txBox="1"/>
          <p:nvPr/>
        </p:nvSpPr>
        <p:spPr>
          <a:xfrm>
            <a:off x="673100" y="138390"/>
            <a:ext cx="7554015"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Actions on Receipt of</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Proposal</a:t>
            </a:r>
            <a:endParaRPr sz="3600">
              <a:latin typeface="Georgia"/>
              <a:ea typeface="Georgia"/>
              <a:cs typeface="Georgia"/>
              <a:sym typeface="Georgia"/>
            </a:endParaRPr>
          </a:p>
        </p:txBody>
      </p:sp>
      <p:sp>
        <p:nvSpPr>
          <p:cNvPr id="252" name="Google Shape;252;p14"/>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253" name="Google Shape;253;p14"/>
          <p:cNvSpPr txBox="1"/>
          <p:nvPr/>
        </p:nvSpPr>
        <p:spPr>
          <a:xfrm>
            <a:off x="901700" y="1628560"/>
            <a:ext cx="6107775"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Simply putting to a vote probably still least attractive option</a:t>
            </a:r>
            <a:endParaRPr sz="1800">
              <a:latin typeface="Georgia"/>
              <a:ea typeface="Georgia"/>
              <a:cs typeface="Georgia"/>
              <a:sym typeface="Georgia"/>
            </a:endParaRPr>
          </a:p>
        </p:txBody>
      </p:sp>
      <p:sp>
        <p:nvSpPr>
          <p:cNvPr id="254" name="Google Shape;254;p14"/>
          <p:cNvSpPr txBox="1"/>
          <p:nvPr/>
        </p:nvSpPr>
        <p:spPr>
          <a:xfrm>
            <a:off x="1194612" y="1949564"/>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5" name="Google Shape;255;p14"/>
          <p:cNvSpPr txBox="1"/>
          <p:nvPr/>
        </p:nvSpPr>
        <p:spPr>
          <a:xfrm>
            <a:off x="1359154" y="2025764"/>
            <a:ext cx="7216500" cy="1316400"/>
          </a:xfrm>
          <a:prstGeom prst="rect">
            <a:avLst/>
          </a:prstGeom>
          <a:noFill/>
          <a:ln>
            <a:noFill/>
          </a:ln>
        </p:spPr>
        <p:txBody>
          <a:bodyPr anchorCtr="0" anchor="t" bIns="0" lIns="0" spcFirstLastPara="1" rIns="0" wrap="square" tIns="0">
            <a:noAutofit/>
          </a:bodyPr>
          <a:lstStyle/>
          <a:p>
            <a:pPr indent="0" lvl="0" marL="12700" marR="0" rtl="0" algn="l">
              <a:lnSpc>
                <a:spcPct val="107857"/>
              </a:lnSpc>
              <a:spcBef>
                <a:spcPts val="0"/>
              </a:spcBef>
              <a:spcAft>
                <a:spcPts val="0"/>
              </a:spcAft>
              <a:buNone/>
            </a:pPr>
            <a:r>
              <a:rPr lang="en-US" sz="1400">
                <a:solidFill>
                  <a:srgbClr val="336699"/>
                </a:solidFill>
                <a:latin typeface="Georgia"/>
                <a:ea typeface="Georgia"/>
                <a:cs typeface="Georgia"/>
                <a:sym typeface="Georgia"/>
              </a:rPr>
              <a:t>Highly likely to lose, </a:t>
            </a:r>
            <a:r>
              <a:rPr lang="en-US" sz="1400" u="sng">
                <a:solidFill>
                  <a:srgbClr val="336699"/>
                </a:solidFill>
                <a:latin typeface="Georgia"/>
                <a:ea typeface="Georgia"/>
                <a:cs typeface="Georgia"/>
                <a:sym typeface="Georgia"/>
              </a:rPr>
              <a:t>but</a:t>
            </a:r>
            <a:r>
              <a:rPr lang="en-US" sz="1400">
                <a:solidFill>
                  <a:srgbClr val="336699"/>
                </a:solidFill>
                <a:latin typeface="Georgia"/>
                <a:ea typeface="Georgia"/>
                <a:cs typeface="Georgia"/>
                <a:sym typeface="Georgia"/>
              </a:rPr>
              <a:t> terms adopted following lost vote are as favorable as those adopted proactively, and could be better than if negotiate with NYC Comptroller</a:t>
            </a:r>
            <a:endParaRPr sz="1400">
              <a:latin typeface="Georgia"/>
              <a:ea typeface="Georgia"/>
              <a:cs typeface="Georgia"/>
              <a:sym typeface="Georgia"/>
            </a:endParaRPr>
          </a:p>
          <a:p>
            <a:pPr indent="0" lvl="0" marL="12700" marR="23029" rtl="0" algn="l">
              <a:lnSpc>
                <a:spcPct val="107857"/>
              </a:lnSpc>
              <a:spcBef>
                <a:spcPts val="602"/>
              </a:spcBef>
              <a:spcAft>
                <a:spcPts val="0"/>
              </a:spcAft>
              <a:buNone/>
            </a:pPr>
            <a:r>
              <a:rPr lang="en-US" sz="1400">
                <a:solidFill>
                  <a:srgbClr val="336699"/>
                </a:solidFill>
                <a:latin typeface="Georgia"/>
                <a:ea typeface="Georgia"/>
                <a:cs typeface="Georgia"/>
                <a:sym typeface="Georgia"/>
              </a:rPr>
              <a:t>Adopting following receipt of proposal puts issuer on same timing as to availability of proxy access as simply putting to a vote and losing, but appears more responsive</a:t>
            </a:r>
            <a:endParaRPr sz="1400">
              <a:latin typeface="Georgia"/>
              <a:ea typeface="Georgia"/>
              <a:cs typeface="Georgia"/>
              <a:sym typeface="Georgia"/>
            </a:endParaRPr>
          </a:p>
          <a:p>
            <a:pPr indent="0" lvl="0" marL="12700" marR="17603" rtl="0" algn="l">
              <a:lnSpc>
                <a:spcPct val="94685"/>
              </a:lnSpc>
              <a:spcBef>
                <a:spcPts val="450"/>
              </a:spcBef>
              <a:spcAft>
                <a:spcPts val="0"/>
              </a:spcAft>
              <a:buNone/>
            </a:pPr>
            <a:r>
              <a:rPr lang="en-US" sz="1400">
                <a:solidFill>
                  <a:srgbClr val="336699"/>
                </a:solidFill>
                <a:latin typeface="Georgia"/>
                <a:ea typeface="Georgia"/>
                <a:cs typeface="Georgia"/>
                <a:sym typeface="Georgia"/>
              </a:rPr>
              <a:t>“Need for study, evolving landscape” arguments not very credible at this point in light of</a:t>
            </a:r>
            <a:endParaRPr sz="1400">
              <a:latin typeface="Georgia"/>
              <a:ea typeface="Georgia"/>
              <a:cs typeface="Georgia"/>
              <a:sym typeface="Georgia"/>
            </a:endParaRPr>
          </a:p>
          <a:p>
            <a:pPr indent="0" lvl="0" marL="12700" marR="17603" rtl="0" algn="l">
              <a:lnSpc>
                <a:spcPct val="107857"/>
              </a:lnSpc>
              <a:spcBef>
                <a:spcPts val="75"/>
              </a:spcBef>
              <a:spcAft>
                <a:spcPts val="0"/>
              </a:spcAft>
              <a:buNone/>
            </a:pPr>
            <a:r>
              <a:rPr lang="en-US" sz="1400">
                <a:solidFill>
                  <a:srgbClr val="336699"/>
                </a:solidFill>
                <a:latin typeface="Georgia"/>
                <a:ea typeface="Georgia"/>
                <a:cs typeface="Georgia"/>
                <a:sym typeface="Georgia"/>
              </a:rPr>
              <a:t>consistency of market practice</a:t>
            </a:r>
            <a:endParaRPr sz="1400">
              <a:latin typeface="Georgia"/>
              <a:ea typeface="Georgia"/>
              <a:cs typeface="Georgia"/>
              <a:sym typeface="Georgia"/>
            </a:endParaRPr>
          </a:p>
        </p:txBody>
      </p:sp>
      <p:sp>
        <p:nvSpPr>
          <p:cNvPr id="256" name="Google Shape;256;p14"/>
          <p:cNvSpPr txBox="1"/>
          <p:nvPr/>
        </p:nvSpPr>
        <p:spPr>
          <a:xfrm>
            <a:off x="1194612" y="2409812"/>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7" name="Google Shape;257;p14"/>
          <p:cNvSpPr txBox="1"/>
          <p:nvPr/>
        </p:nvSpPr>
        <p:spPr>
          <a:xfrm>
            <a:off x="1194612" y="2870314"/>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58" name="Google Shape;258;p14"/>
          <p:cNvSpPr txBox="1"/>
          <p:nvPr/>
        </p:nvSpPr>
        <p:spPr>
          <a:xfrm>
            <a:off x="673100" y="3561673"/>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59" name="Google Shape;259;p14"/>
          <p:cNvSpPr txBox="1"/>
          <p:nvPr/>
        </p:nvSpPr>
        <p:spPr>
          <a:xfrm>
            <a:off x="901700" y="3637873"/>
            <a:ext cx="74553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Adopting 3/3/20/20 in advance of vote is most common response</a:t>
            </a:r>
            <a:endParaRPr sz="2000">
              <a:latin typeface="Georgia"/>
              <a:ea typeface="Georgia"/>
              <a:cs typeface="Georgia"/>
              <a:sym typeface="Georgia"/>
            </a:endParaRPr>
          </a:p>
        </p:txBody>
      </p:sp>
      <p:sp>
        <p:nvSpPr>
          <p:cNvPr id="260" name="Google Shape;260;p14"/>
          <p:cNvSpPr txBox="1"/>
          <p:nvPr/>
        </p:nvSpPr>
        <p:spPr>
          <a:xfrm>
            <a:off x="1194612" y="4138282"/>
            <a:ext cx="122100" cy="4722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a:p>
            <a:pPr indent="0" lvl="0" marL="12700" marR="0" rtl="0" algn="l">
              <a:lnSpc>
                <a:spcPct val="94685"/>
              </a:lnSpc>
              <a:spcBef>
                <a:spcPts val="447"/>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61" name="Google Shape;261;p14"/>
          <p:cNvSpPr txBox="1"/>
          <p:nvPr/>
        </p:nvSpPr>
        <p:spPr>
          <a:xfrm>
            <a:off x="1429173" y="4138282"/>
            <a:ext cx="7238400" cy="1663800"/>
          </a:xfrm>
          <a:prstGeom prst="rect">
            <a:avLst/>
          </a:prstGeom>
          <a:noFill/>
          <a:ln>
            <a:noFill/>
          </a:ln>
        </p:spPr>
        <p:txBody>
          <a:bodyPr anchorCtr="0" anchor="t" bIns="0" lIns="0" spcFirstLastPara="1" rIns="0" wrap="square" tIns="0">
            <a:noAutofit/>
          </a:bodyPr>
          <a:lstStyle/>
          <a:p>
            <a:pPr indent="-6180" lvl="0" marL="18880" marR="17603" rtl="0" algn="l">
              <a:lnSpc>
                <a:spcPct val="110000"/>
              </a:lnSpc>
              <a:spcBef>
                <a:spcPts val="0"/>
              </a:spcBef>
              <a:spcAft>
                <a:spcPts val="0"/>
              </a:spcAft>
              <a:buNone/>
            </a:pPr>
            <a:r>
              <a:rPr lang="en-US" sz="1400">
                <a:solidFill>
                  <a:srgbClr val="336699"/>
                </a:solidFill>
                <a:latin typeface="Georgia"/>
                <a:ea typeface="Georgia"/>
                <a:cs typeface="Georgia"/>
                <a:sym typeface="Georgia"/>
              </a:rPr>
              <a:t>NYC Comptroller should withdraw, but negotiations are becoming more protracted</a:t>
            </a:r>
            <a:endParaRPr sz="1400">
              <a:latin typeface="Georgia"/>
              <a:ea typeface="Georgia"/>
              <a:cs typeface="Georgia"/>
              <a:sym typeface="Georgia"/>
            </a:endParaRPr>
          </a:p>
          <a:p>
            <a:pPr indent="-6180" lvl="0" marL="18880" marR="0" rtl="0" algn="l">
              <a:lnSpc>
                <a:spcPct val="107857"/>
              </a:lnSpc>
              <a:spcBef>
                <a:spcPts val="598"/>
              </a:spcBef>
              <a:spcAft>
                <a:spcPts val="0"/>
              </a:spcAft>
              <a:buNone/>
            </a:pPr>
            <a:r>
              <a:rPr lang="en-US" sz="1400">
                <a:solidFill>
                  <a:srgbClr val="336699"/>
                </a:solidFill>
                <a:latin typeface="Georgia"/>
                <a:ea typeface="Georgia"/>
                <a:cs typeface="Georgia"/>
                <a:sym typeface="Georgia"/>
              </a:rPr>
              <a:t>Individual proponents generally won’t withdraw, but should be excludable as substantially implemented (as would NYCC proposal if not withdrawn). Successful exclusions in 2016 did not seem to increase risk of receiving an amendment proposal in 2017</a:t>
            </a:r>
            <a:endParaRPr sz="1400">
              <a:latin typeface="Georgia"/>
              <a:ea typeface="Georgia"/>
              <a:cs typeface="Georgia"/>
              <a:sym typeface="Georgia"/>
            </a:endParaRPr>
          </a:p>
          <a:p>
            <a:pPr indent="-6180" lvl="0" marL="18880" marR="443745" rtl="0" algn="l">
              <a:lnSpc>
                <a:spcPct val="107857"/>
              </a:lnSpc>
              <a:spcBef>
                <a:spcPts val="601"/>
              </a:spcBef>
              <a:spcAft>
                <a:spcPts val="0"/>
              </a:spcAft>
              <a:buNone/>
            </a:pPr>
            <a:r>
              <a:rPr lang="en-US" sz="1400">
                <a:solidFill>
                  <a:srgbClr val="336699"/>
                </a:solidFill>
                <a:latin typeface="Georgia"/>
                <a:ea typeface="Georgia"/>
                <a:cs typeface="Georgia"/>
                <a:sym typeface="Georgia"/>
              </a:rPr>
              <a:t>For proposals that make it to a vote, prior adoption by company has been successful in defeating proposal in all instances unless 5% ownership required</a:t>
            </a:r>
            <a:endParaRPr sz="1400">
              <a:latin typeface="Georgia"/>
              <a:ea typeface="Georgia"/>
              <a:cs typeface="Georgia"/>
              <a:sym typeface="Georgia"/>
            </a:endParaRPr>
          </a:p>
          <a:p>
            <a:pPr indent="0" lvl="0" marL="12700" marR="17603" rtl="0" algn="l">
              <a:lnSpc>
                <a:spcPct val="94685"/>
              </a:lnSpc>
              <a:spcBef>
                <a:spcPts val="404"/>
              </a:spcBef>
              <a:spcAft>
                <a:spcPts val="0"/>
              </a:spcAft>
              <a:buNone/>
            </a:pPr>
            <a:r>
              <a:t/>
            </a:r>
            <a:endParaRPr sz="2000">
              <a:latin typeface="Georgia"/>
              <a:ea typeface="Georgia"/>
              <a:cs typeface="Georgia"/>
              <a:sym typeface="Georgia"/>
            </a:endParaRPr>
          </a:p>
        </p:txBody>
      </p:sp>
      <p:sp>
        <p:nvSpPr>
          <p:cNvPr id="262" name="Google Shape;262;p14"/>
          <p:cNvSpPr txBox="1"/>
          <p:nvPr/>
        </p:nvSpPr>
        <p:spPr>
          <a:xfrm>
            <a:off x="1194612" y="5211559"/>
            <a:ext cx="122100" cy="2037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263" name="Google Shape;263;p14"/>
          <p:cNvSpPr txBox="1"/>
          <p:nvPr/>
        </p:nvSpPr>
        <p:spPr>
          <a:xfrm>
            <a:off x="901700" y="5064726"/>
            <a:ext cx="453555" cy="280212"/>
          </a:xfrm>
          <a:prstGeom prst="rect">
            <a:avLst/>
          </a:prstGeom>
          <a:noFill/>
          <a:ln>
            <a:noFill/>
          </a:ln>
        </p:spPr>
        <p:txBody>
          <a:bodyPr anchorCtr="0" anchor="t" bIns="0" lIns="0" spcFirstLastPara="1" rIns="0" wrap="square" tIns="0">
            <a:noAutofit/>
          </a:bodyPr>
          <a:lstStyle/>
          <a:p>
            <a:pPr indent="0" lvl="0" marL="0" marR="0" rtl="0" algn="l">
              <a:lnSpc>
                <a:spcPct val="108000"/>
              </a:lnSpc>
              <a:spcBef>
                <a:spcPts val="0"/>
              </a:spcBef>
              <a:spcAft>
                <a:spcPts val="0"/>
              </a:spcAft>
              <a:buNone/>
            </a:pPr>
            <a:r>
              <a:t/>
            </a:r>
            <a:endParaRPr sz="2000">
              <a:latin typeface="Georgia"/>
              <a:ea typeface="Georgia"/>
              <a:cs typeface="Georgia"/>
              <a:sym typeface="Georgia"/>
            </a:endParaRPr>
          </a:p>
        </p:txBody>
      </p:sp>
      <p:sp>
        <p:nvSpPr>
          <p:cNvPr id="264" name="Google Shape;264;p14"/>
          <p:cNvSpPr txBox="1"/>
          <p:nvPr/>
        </p:nvSpPr>
        <p:spPr>
          <a:xfrm>
            <a:off x="1194612" y="5717781"/>
            <a:ext cx="5463300" cy="203700"/>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t/>
            </a:r>
            <a:endParaRPr sz="1400">
              <a:latin typeface="Georgia"/>
              <a:ea typeface="Georgia"/>
              <a:cs typeface="Georgia"/>
              <a:sym typeface="Georgia"/>
            </a:endParaRPr>
          </a:p>
        </p:txBody>
      </p:sp>
      <p:sp>
        <p:nvSpPr>
          <p:cNvPr id="265" name="Google Shape;265;p14"/>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12</a:t>
            </a:r>
            <a:endParaRPr sz="900">
              <a:latin typeface="Verdana"/>
              <a:ea typeface="Verdana"/>
              <a:cs typeface="Verdana"/>
              <a:sym typeface="Verdana"/>
            </a:endParaRPr>
          </a:p>
        </p:txBody>
      </p:sp>
      <p:sp>
        <p:nvSpPr>
          <p:cNvPr id="266" name="Google Shape;266;p1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67" name="Google Shape;267;p1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1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3" name="Google Shape;273;p1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4" name="Google Shape;274;p1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5" name="Google Shape;275;p1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6" name="Google Shape;276;p15"/>
          <p:cNvSpPr txBox="1"/>
          <p:nvPr/>
        </p:nvSpPr>
        <p:spPr>
          <a:xfrm>
            <a:off x="673100" y="385532"/>
            <a:ext cx="749328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Who Makes Shareholder Proposals?</a:t>
            </a:r>
            <a:endParaRPr sz="3600">
              <a:latin typeface="Georgia"/>
              <a:ea typeface="Georgia"/>
              <a:cs typeface="Georgia"/>
              <a:sym typeface="Georgia"/>
            </a:endParaRPr>
          </a:p>
        </p:txBody>
      </p:sp>
      <p:sp>
        <p:nvSpPr>
          <p:cNvPr id="277" name="Google Shape;277;p15"/>
          <p:cNvSpPr txBox="1"/>
          <p:nvPr/>
        </p:nvSpPr>
        <p:spPr>
          <a:xfrm>
            <a:off x="681024" y="1641814"/>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78" name="Google Shape;278;p15"/>
          <p:cNvSpPr txBox="1"/>
          <p:nvPr/>
        </p:nvSpPr>
        <p:spPr>
          <a:xfrm>
            <a:off x="909624" y="1641814"/>
            <a:ext cx="7751985" cy="4807381"/>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i="1" lang="en-US" sz="2000">
                <a:solidFill>
                  <a:srgbClr val="013464"/>
                </a:solidFill>
                <a:latin typeface="Georgia"/>
                <a:ea typeface="Georgia"/>
                <a:cs typeface="Georgia"/>
                <a:sym typeface="Georgia"/>
              </a:rPr>
              <a:t>I</a:t>
            </a:r>
            <a:r>
              <a:rPr i="1" lang="en-US" sz="1800">
                <a:solidFill>
                  <a:srgbClr val="013464"/>
                </a:solidFill>
                <a:latin typeface="Georgia"/>
                <a:ea typeface="Georgia"/>
                <a:cs typeface="Georgia"/>
                <a:sym typeface="Georgia"/>
              </a:rPr>
              <a:t>ndividuals</a:t>
            </a:r>
            <a:r>
              <a:rPr lang="en-US" sz="1800">
                <a:solidFill>
                  <a:srgbClr val="013464"/>
                </a:solidFill>
                <a:latin typeface="Georgia"/>
                <a:ea typeface="Georgia"/>
                <a:cs typeface="Georgia"/>
                <a:sym typeface="Georgia"/>
              </a:rPr>
              <a:t>. Chevedden, McRitchie and  William Steiner and family</a:t>
            </a:r>
            <a:endParaRPr sz="1800">
              <a:latin typeface="Georgia"/>
              <a:ea typeface="Georgia"/>
              <a:cs typeface="Georgia"/>
              <a:sym typeface="Georgia"/>
            </a:endParaRPr>
          </a:p>
          <a:p>
            <a:pPr indent="0" lvl="0" marL="12700" marR="15627" rtl="0" algn="l">
              <a:lnSpc>
                <a:spcPct val="108000"/>
              </a:lnSpc>
              <a:spcBef>
                <a:spcPts val="0"/>
              </a:spcBef>
              <a:spcAft>
                <a:spcPts val="0"/>
              </a:spcAft>
              <a:buNone/>
            </a:pPr>
            <a:r>
              <a:rPr lang="en-US" sz="1800">
                <a:solidFill>
                  <a:srgbClr val="013464"/>
                </a:solidFill>
                <a:latin typeface="Georgia"/>
                <a:ea typeface="Georgia"/>
                <a:cs typeface="Georgia"/>
                <a:sym typeface="Georgia"/>
              </a:rPr>
              <a:t>members made over 200 proposals (220 in 2016), close to 25% of all</a:t>
            </a:r>
            <a:endParaRPr sz="1800">
              <a:latin typeface="Georgia"/>
              <a:ea typeface="Georgia"/>
              <a:cs typeface="Georgia"/>
              <a:sym typeface="Georgia"/>
            </a:endParaRPr>
          </a:p>
          <a:p>
            <a:pPr indent="0" lvl="0" marL="12700" marR="30590" rtl="0" algn="l">
              <a:lnSpc>
                <a:spcPct val="108000"/>
              </a:lnSpc>
              <a:spcBef>
                <a:spcPts val="0"/>
              </a:spcBef>
              <a:spcAft>
                <a:spcPts val="0"/>
              </a:spcAft>
              <a:buNone/>
            </a:pPr>
            <a:r>
              <a:rPr lang="en-US" sz="1800">
                <a:solidFill>
                  <a:srgbClr val="013464"/>
                </a:solidFill>
                <a:latin typeface="Georgia"/>
                <a:ea typeface="Georgia"/>
                <a:cs typeface="Georgia"/>
                <a:sym typeface="Georgia"/>
              </a:rPr>
              <a:t>proposals and more than half of all governance proposals</a:t>
            </a:r>
            <a:endParaRPr sz="1800">
              <a:latin typeface="Georgia"/>
              <a:ea typeface="Georgia"/>
              <a:cs typeface="Georgia"/>
              <a:sym typeface="Georgia"/>
            </a:endParaRPr>
          </a:p>
          <a:p>
            <a:pPr indent="0" lvl="0" marL="12700" marR="0" rtl="0" algn="l">
              <a:lnSpc>
                <a:spcPct val="90046"/>
              </a:lnSpc>
              <a:spcBef>
                <a:spcPts val="1669"/>
              </a:spcBef>
              <a:spcAft>
                <a:spcPts val="0"/>
              </a:spcAft>
              <a:buNone/>
            </a:pPr>
            <a:r>
              <a:rPr i="1" lang="en-US" sz="1800">
                <a:solidFill>
                  <a:srgbClr val="013464"/>
                </a:solidFill>
                <a:latin typeface="Georgia"/>
                <a:ea typeface="Georgia"/>
                <a:cs typeface="Georgia"/>
                <a:sym typeface="Georgia"/>
              </a:rPr>
              <a:t>Public Pension Funds and Entities</a:t>
            </a:r>
            <a:r>
              <a:rPr lang="en-US" sz="1800">
                <a:solidFill>
                  <a:srgbClr val="013464"/>
                </a:solidFill>
                <a:latin typeface="Georgia"/>
                <a:ea typeface="Georgia"/>
                <a:cs typeface="Georgia"/>
                <a:sym typeface="Georgia"/>
              </a:rPr>
              <a:t>. Over 140 (165 in 2016) proposals, including the 70 proxy access proposals by NYC Comptroller. Of other proposals, key focuses include board diversity, disclosure of political contributions, environmental issues and gender pay equity</a:t>
            </a:r>
            <a:endParaRPr sz="1800">
              <a:latin typeface="Georgia"/>
              <a:ea typeface="Georgia"/>
              <a:cs typeface="Georgia"/>
              <a:sym typeface="Georgia"/>
            </a:endParaRPr>
          </a:p>
          <a:p>
            <a:pPr indent="0" lvl="0" marL="12700" marR="30590" rtl="0" algn="l">
              <a:lnSpc>
                <a:spcPct val="94685"/>
              </a:lnSpc>
              <a:spcBef>
                <a:spcPts val="1709"/>
              </a:spcBef>
              <a:spcAft>
                <a:spcPts val="0"/>
              </a:spcAft>
              <a:buNone/>
            </a:pPr>
            <a:r>
              <a:rPr i="1" lang="en-US" sz="1800">
                <a:solidFill>
                  <a:srgbClr val="013464"/>
                </a:solidFill>
                <a:latin typeface="Georgia"/>
                <a:ea typeface="Georgia"/>
                <a:cs typeface="Georgia"/>
                <a:sym typeface="Georgia"/>
              </a:rPr>
              <a:t>Labor Unions</a:t>
            </a:r>
            <a:r>
              <a:rPr lang="en-US" sz="1800">
                <a:solidFill>
                  <a:srgbClr val="013464"/>
                </a:solidFill>
                <a:latin typeface="Georgia"/>
                <a:ea typeface="Georgia"/>
                <a:cs typeface="Georgia"/>
                <a:sym typeface="Georgia"/>
              </a:rPr>
              <a:t>. Over 40 proposals (70 in 2016), primarily on</a:t>
            </a:r>
            <a:endParaRPr sz="1800">
              <a:latin typeface="Georgia"/>
              <a:ea typeface="Georgia"/>
              <a:cs typeface="Georgia"/>
              <a:sym typeface="Georgia"/>
            </a:endParaRPr>
          </a:p>
          <a:p>
            <a:pPr indent="0" lvl="0" marL="12700" marR="30590" rtl="0" algn="l">
              <a:lnSpc>
                <a:spcPct val="108000"/>
              </a:lnSpc>
              <a:spcBef>
                <a:spcPts val="108"/>
              </a:spcBef>
              <a:spcAft>
                <a:spcPts val="0"/>
              </a:spcAft>
              <a:buNone/>
            </a:pPr>
            <a:r>
              <a:rPr lang="en-US" sz="1800">
                <a:solidFill>
                  <a:srgbClr val="013464"/>
                </a:solidFill>
                <a:latin typeface="Georgia"/>
                <a:ea typeface="Georgia"/>
                <a:cs typeface="Georgia"/>
                <a:sym typeface="Georgia"/>
              </a:rPr>
              <a:t>governance and compensation related issues</a:t>
            </a:r>
            <a:endParaRPr sz="1800">
              <a:latin typeface="Georgia"/>
              <a:ea typeface="Georgia"/>
              <a:cs typeface="Georgia"/>
              <a:sym typeface="Georgia"/>
            </a:endParaRPr>
          </a:p>
          <a:p>
            <a:pPr indent="0" lvl="0" marL="12700" marR="200247" rtl="0" algn="l">
              <a:lnSpc>
                <a:spcPct val="90046"/>
              </a:lnSpc>
              <a:spcBef>
                <a:spcPts val="1671"/>
              </a:spcBef>
              <a:spcAft>
                <a:spcPts val="0"/>
              </a:spcAft>
              <a:buNone/>
            </a:pPr>
            <a:r>
              <a:rPr i="1" lang="en-US" sz="1800">
                <a:solidFill>
                  <a:srgbClr val="013464"/>
                </a:solidFill>
                <a:latin typeface="Georgia"/>
                <a:ea typeface="Georgia"/>
                <a:cs typeface="Georgia"/>
                <a:sym typeface="Georgia"/>
              </a:rPr>
              <a:t>Social Investment Entities</a:t>
            </a:r>
            <a:r>
              <a:rPr lang="en-US" sz="1800">
                <a:solidFill>
                  <a:srgbClr val="013464"/>
                </a:solidFill>
                <a:latin typeface="Georgia"/>
                <a:ea typeface="Georgia"/>
                <a:cs typeface="Georgia"/>
                <a:sym typeface="Georgia"/>
              </a:rPr>
              <a:t>. Responsible for most social policy proposals. Most active include As You Sow (47), Trillium Asset Management (41), Walden Asset Management (23), Mercy Investment Services (22), Holy Land Principles (20) and Northstar Asset Management (20)</a:t>
            </a:r>
            <a:endParaRPr sz="1800">
              <a:latin typeface="Georgia"/>
              <a:ea typeface="Georgia"/>
              <a:cs typeface="Georgia"/>
              <a:sym typeface="Georgia"/>
            </a:endParaRPr>
          </a:p>
        </p:txBody>
      </p:sp>
      <p:sp>
        <p:nvSpPr>
          <p:cNvPr id="279" name="Google Shape;279;p15"/>
          <p:cNvSpPr txBox="1"/>
          <p:nvPr/>
        </p:nvSpPr>
        <p:spPr>
          <a:xfrm>
            <a:off x="681024" y="2693628"/>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0" name="Google Shape;280;p15"/>
          <p:cNvSpPr txBox="1"/>
          <p:nvPr/>
        </p:nvSpPr>
        <p:spPr>
          <a:xfrm>
            <a:off x="681024" y="4294209"/>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1" name="Google Shape;281;p15"/>
          <p:cNvSpPr txBox="1"/>
          <p:nvPr/>
        </p:nvSpPr>
        <p:spPr>
          <a:xfrm>
            <a:off x="681024" y="5071703"/>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282" name="Google Shape;282;p15"/>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15</a:t>
            </a:r>
            <a:endParaRPr sz="900">
              <a:latin typeface="Verdana"/>
              <a:ea typeface="Verdana"/>
              <a:cs typeface="Verdana"/>
              <a:sym typeface="Verdana"/>
            </a:endParaRPr>
          </a:p>
        </p:txBody>
      </p:sp>
      <p:sp>
        <p:nvSpPr>
          <p:cNvPr id="283" name="Google Shape;283;p1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84" name="Google Shape;284;p1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6"/>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6"/>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2" name="Google Shape;292;p16"/>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6"/>
          <p:cNvSpPr/>
          <p:nvPr/>
        </p:nvSpPr>
        <p:spPr>
          <a:xfrm>
            <a:off x="833742"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6"/>
          <p:cNvSpPr/>
          <p:nvPr/>
        </p:nvSpPr>
        <p:spPr>
          <a:xfrm>
            <a:off x="3376167"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6"/>
          <p:cNvSpPr/>
          <p:nvPr/>
        </p:nvSpPr>
        <p:spPr>
          <a:xfrm>
            <a:off x="5918581" y="1610360"/>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6" name="Google Shape;296;p16"/>
          <p:cNvSpPr/>
          <p:nvPr/>
        </p:nvSpPr>
        <p:spPr>
          <a:xfrm>
            <a:off x="833742"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6"/>
          <p:cNvSpPr/>
          <p:nvPr/>
        </p:nvSpPr>
        <p:spPr>
          <a:xfrm>
            <a:off x="2105025"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6"/>
          <p:cNvSpPr/>
          <p:nvPr/>
        </p:nvSpPr>
        <p:spPr>
          <a:xfrm>
            <a:off x="3376167" y="2579624"/>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6"/>
          <p:cNvSpPr/>
          <p:nvPr/>
        </p:nvSpPr>
        <p:spPr>
          <a:xfrm>
            <a:off x="4647438" y="2579624"/>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0" name="Google Shape;300;p16"/>
          <p:cNvSpPr/>
          <p:nvPr/>
        </p:nvSpPr>
        <p:spPr>
          <a:xfrm>
            <a:off x="5918581"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6"/>
          <p:cNvSpPr/>
          <p:nvPr/>
        </p:nvSpPr>
        <p:spPr>
          <a:xfrm>
            <a:off x="7189851" y="2579624"/>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6"/>
          <p:cNvSpPr/>
          <p:nvPr/>
        </p:nvSpPr>
        <p:spPr>
          <a:xfrm>
            <a:off x="2105025"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6"/>
          <p:cNvSpPr/>
          <p:nvPr/>
        </p:nvSpPr>
        <p:spPr>
          <a:xfrm>
            <a:off x="3376167"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4" name="Google Shape;304;p16"/>
          <p:cNvSpPr/>
          <p:nvPr/>
        </p:nvSpPr>
        <p:spPr>
          <a:xfrm>
            <a:off x="4647438"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6"/>
          <p:cNvSpPr/>
          <p:nvPr/>
        </p:nvSpPr>
        <p:spPr>
          <a:xfrm>
            <a:off x="5918581"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6"/>
          <p:cNvSpPr/>
          <p:nvPr/>
        </p:nvSpPr>
        <p:spPr>
          <a:xfrm>
            <a:off x="7189851" y="2560574"/>
            <a:ext cx="0" cy="8056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6"/>
          <p:cNvSpPr/>
          <p:nvPr/>
        </p:nvSpPr>
        <p:spPr>
          <a:xfrm>
            <a:off x="827392" y="2579624"/>
            <a:ext cx="7640078"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8" name="Google Shape;308;p16"/>
          <p:cNvSpPr/>
          <p:nvPr/>
        </p:nvSpPr>
        <p:spPr>
          <a:xfrm>
            <a:off x="827392" y="2939288"/>
            <a:ext cx="7640078"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6"/>
          <p:cNvSpPr/>
          <p:nvPr/>
        </p:nvSpPr>
        <p:spPr>
          <a:xfrm>
            <a:off x="833742"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6"/>
          <p:cNvSpPr/>
          <p:nvPr/>
        </p:nvSpPr>
        <p:spPr>
          <a:xfrm>
            <a:off x="8461121" y="1604010"/>
            <a:ext cx="0" cy="17622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6"/>
          <p:cNvSpPr/>
          <p:nvPr/>
        </p:nvSpPr>
        <p:spPr>
          <a:xfrm>
            <a:off x="827392" y="1610360"/>
            <a:ext cx="7640078"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2" name="Google Shape;312;p16"/>
          <p:cNvSpPr/>
          <p:nvPr/>
        </p:nvSpPr>
        <p:spPr>
          <a:xfrm>
            <a:off x="827392" y="3359912"/>
            <a:ext cx="7640078"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6"/>
          <p:cNvSpPr/>
          <p:nvPr/>
        </p:nvSpPr>
        <p:spPr>
          <a:xfrm>
            <a:off x="566229" y="6049454"/>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4" name="Google Shape;314;p16"/>
          <p:cNvSpPr txBox="1"/>
          <p:nvPr/>
        </p:nvSpPr>
        <p:spPr>
          <a:xfrm>
            <a:off x="673100" y="385532"/>
            <a:ext cx="2681292"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Independent</a:t>
            </a:r>
            <a:endParaRPr sz="3600">
              <a:latin typeface="Georgia"/>
              <a:ea typeface="Georgia"/>
              <a:cs typeface="Georgia"/>
              <a:sym typeface="Georgia"/>
            </a:endParaRPr>
          </a:p>
        </p:txBody>
      </p:sp>
      <p:sp>
        <p:nvSpPr>
          <p:cNvPr id="315" name="Google Shape;315;p16"/>
          <p:cNvSpPr txBox="1"/>
          <p:nvPr/>
        </p:nvSpPr>
        <p:spPr>
          <a:xfrm>
            <a:off x="3370548" y="385532"/>
            <a:ext cx="1254318"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Chair</a:t>
            </a:r>
            <a:endParaRPr sz="3600">
              <a:latin typeface="Georgia"/>
              <a:ea typeface="Georgia"/>
              <a:cs typeface="Georgia"/>
              <a:sym typeface="Georgia"/>
            </a:endParaRPr>
          </a:p>
        </p:txBody>
      </p:sp>
      <p:sp>
        <p:nvSpPr>
          <p:cNvPr id="316" name="Google Shape;316;p16"/>
          <p:cNvSpPr txBox="1"/>
          <p:nvPr/>
        </p:nvSpPr>
        <p:spPr>
          <a:xfrm>
            <a:off x="6850507" y="2120446"/>
            <a:ext cx="714407"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317" name="Google Shape;317;p16"/>
          <p:cNvSpPr txBox="1"/>
          <p:nvPr/>
        </p:nvSpPr>
        <p:spPr>
          <a:xfrm>
            <a:off x="673100" y="3560149"/>
            <a:ext cx="163597" cy="7371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1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318" name="Google Shape;318;p16"/>
          <p:cNvSpPr txBox="1"/>
          <p:nvPr/>
        </p:nvSpPr>
        <p:spPr>
          <a:xfrm>
            <a:off x="901700" y="3560149"/>
            <a:ext cx="2437375"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Second most popular</a:t>
            </a:r>
            <a:endParaRPr sz="2000">
              <a:latin typeface="Georgia"/>
              <a:ea typeface="Georgia"/>
              <a:cs typeface="Georgia"/>
              <a:sym typeface="Georgia"/>
            </a:endParaRPr>
          </a:p>
        </p:txBody>
      </p:sp>
      <p:sp>
        <p:nvSpPr>
          <p:cNvPr id="319" name="Google Shape;319;p16"/>
          <p:cNvSpPr txBox="1"/>
          <p:nvPr/>
        </p:nvSpPr>
        <p:spPr>
          <a:xfrm>
            <a:off x="3336860" y="3560149"/>
            <a:ext cx="3164670"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proposal, after proxy access</a:t>
            </a:r>
            <a:endParaRPr sz="2000">
              <a:latin typeface="Georgia"/>
              <a:ea typeface="Georgia"/>
              <a:cs typeface="Georgia"/>
              <a:sym typeface="Georgia"/>
            </a:endParaRPr>
          </a:p>
        </p:txBody>
      </p:sp>
      <p:sp>
        <p:nvSpPr>
          <p:cNvPr id="320" name="Google Shape;320;p16"/>
          <p:cNvSpPr txBox="1"/>
          <p:nvPr/>
        </p:nvSpPr>
        <p:spPr>
          <a:xfrm>
            <a:off x="901700" y="4017349"/>
            <a:ext cx="4022719"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Shareholder support had plateaued</a:t>
            </a:r>
            <a:endParaRPr sz="2000">
              <a:latin typeface="Georgia"/>
              <a:ea typeface="Georgia"/>
              <a:cs typeface="Georgia"/>
              <a:sym typeface="Georgia"/>
            </a:endParaRPr>
          </a:p>
        </p:txBody>
      </p:sp>
      <p:sp>
        <p:nvSpPr>
          <p:cNvPr id="321" name="Google Shape;321;p16"/>
          <p:cNvSpPr txBox="1"/>
          <p:nvPr/>
        </p:nvSpPr>
        <p:spPr>
          <a:xfrm>
            <a:off x="1194612" y="4388486"/>
            <a:ext cx="135627" cy="228396"/>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22" name="Google Shape;322;p16"/>
          <p:cNvSpPr txBox="1"/>
          <p:nvPr/>
        </p:nvSpPr>
        <p:spPr>
          <a:xfrm>
            <a:off x="1359154" y="4388486"/>
            <a:ext cx="7255900" cy="447793"/>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336699"/>
                </a:solidFill>
                <a:latin typeface="Georgia"/>
                <a:ea typeface="Georgia"/>
                <a:cs typeface="Georgia"/>
                <a:sym typeface="Georgia"/>
              </a:rPr>
              <a:t>Lead Independent Director appears to be an acceptable substitute for separating</a:t>
            </a:r>
            <a:endParaRPr sz="1600">
              <a:latin typeface="Georgia"/>
              <a:ea typeface="Georgia"/>
              <a:cs typeface="Georgia"/>
              <a:sym typeface="Georgia"/>
            </a:endParaRPr>
          </a:p>
          <a:p>
            <a:pPr indent="0" lvl="0" marL="12700" marR="34632" rtl="0" algn="l">
              <a:lnSpc>
                <a:spcPct val="108124"/>
              </a:lnSpc>
              <a:spcBef>
                <a:spcPts val="0"/>
              </a:spcBef>
              <a:spcAft>
                <a:spcPts val="0"/>
              </a:spcAft>
              <a:buNone/>
            </a:pPr>
            <a:r>
              <a:rPr lang="en-US" sz="1600">
                <a:solidFill>
                  <a:srgbClr val="336699"/>
                </a:solidFill>
                <a:latin typeface="Georgia"/>
                <a:ea typeface="Georgia"/>
                <a:cs typeface="Georgia"/>
                <a:sym typeface="Georgia"/>
              </a:rPr>
              <a:t>the roles of chair and CEO</a:t>
            </a:r>
            <a:endParaRPr sz="1600">
              <a:latin typeface="Georgia"/>
              <a:ea typeface="Georgia"/>
              <a:cs typeface="Georgia"/>
              <a:sym typeface="Georgia"/>
            </a:endParaRPr>
          </a:p>
        </p:txBody>
      </p:sp>
      <p:sp>
        <p:nvSpPr>
          <p:cNvPr id="323" name="Google Shape;323;p16"/>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16</a:t>
            </a:r>
            <a:endParaRPr sz="900">
              <a:latin typeface="Verdana"/>
              <a:ea typeface="Verdana"/>
              <a:cs typeface="Verdana"/>
              <a:sym typeface="Verdana"/>
            </a:endParaRPr>
          </a:p>
        </p:txBody>
      </p:sp>
      <p:sp>
        <p:nvSpPr>
          <p:cNvPr id="324" name="Google Shape;324;p16"/>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325" name="Google Shape;325;p16"/>
          <p:cNvSpPr txBox="1"/>
          <p:nvPr/>
        </p:nvSpPr>
        <p:spPr>
          <a:xfrm>
            <a:off x="566229" y="6049454"/>
            <a:ext cx="8015985" cy="338556"/>
          </a:xfrm>
          <a:prstGeom prst="rect">
            <a:avLst/>
          </a:prstGeom>
          <a:noFill/>
          <a:ln>
            <a:noFill/>
          </a:ln>
        </p:spPr>
        <p:txBody>
          <a:bodyPr anchorCtr="0" anchor="t" bIns="0" lIns="0" spcFirstLastPara="1" rIns="0" wrap="square" tIns="0">
            <a:noAutofit/>
          </a:bodyPr>
          <a:lstStyle/>
          <a:p>
            <a:pPr indent="-2628" lvl="0" marL="91528"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628" lvl="0" marL="91528"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326" name="Google Shape;326;p16"/>
          <p:cNvSpPr txBox="1"/>
          <p:nvPr/>
        </p:nvSpPr>
        <p:spPr>
          <a:xfrm>
            <a:off x="833742" y="1610360"/>
            <a:ext cx="2542425"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849" lvl="0" marL="462050" marR="464180"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327" name="Google Shape;327;p16"/>
          <p:cNvSpPr txBox="1"/>
          <p:nvPr/>
        </p:nvSpPr>
        <p:spPr>
          <a:xfrm>
            <a:off x="3376167" y="1610360"/>
            <a:ext cx="2542413"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566" lvl="0" marL="143267"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397" lvl="0" marL="877697" marR="877198"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328" name="Google Shape;328;p16"/>
          <p:cNvSpPr txBox="1"/>
          <p:nvPr/>
        </p:nvSpPr>
        <p:spPr>
          <a:xfrm>
            <a:off x="5918581" y="1610360"/>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4952" lvl="0" marL="246253"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p:txBody>
      </p:sp>
      <p:sp>
        <p:nvSpPr>
          <p:cNvPr id="329" name="Google Shape;329;p16"/>
          <p:cNvSpPr txBox="1"/>
          <p:nvPr/>
        </p:nvSpPr>
        <p:spPr>
          <a:xfrm>
            <a:off x="833742" y="2579624"/>
            <a:ext cx="127128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543" lvl="0" marL="30834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0" name="Google Shape;330;p16"/>
          <p:cNvSpPr txBox="1"/>
          <p:nvPr/>
        </p:nvSpPr>
        <p:spPr>
          <a:xfrm>
            <a:off x="2105025" y="2579624"/>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898" lvl="0" marL="448398" marR="447468"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1" name="Google Shape;331;p16"/>
          <p:cNvSpPr txBox="1"/>
          <p:nvPr/>
        </p:nvSpPr>
        <p:spPr>
          <a:xfrm>
            <a:off x="3376167"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63" lvl="0" marL="308864"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2" name="Google Shape;332;p16"/>
          <p:cNvSpPr txBox="1"/>
          <p:nvPr/>
        </p:nvSpPr>
        <p:spPr>
          <a:xfrm>
            <a:off x="4647438" y="2579624"/>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405" lvl="0" marL="448905" marR="446959"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3" name="Google Shape;333;p16"/>
          <p:cNvSpPr txBox="1"/>
          <p:nvPr/>
        </p:nvSpPr>
        <p:spPr>
          <a:xfrm>
            <a:off x="5918581"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8" lvl="0" marL="309118"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34" name="Google Shape;334;p16"/>
          <p:cNvSpPr txBox="1"/>
          <p:nvPr/>
        </p:nvSpPr>
        <p:spPr>
          <a:xfrm>
            <a:off x="7189851" y="2579624"/>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41" lvl="0" marL="449541" marR="446452"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35" name="Google Shape;335;p16"/>
          <p:cNvSpPr txBox="1"/>
          <p:nvPr/>
        </p:nvSpPr>
        <p:spPr>
          <a:xfrm>
            <a:off x="833742" y="2939288"/>
            <a:ext cx="127128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51" lvl="0" marL="502551" marR="50175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336" name="Google Shape;336;p16"/>
          <p:cNvSpPr txBox="1"/>
          <p:nvPr/>
        </p:nvSpPr>
        <p:spPr>
          <a:xfrm>
            <a:off x="2105025" y="2939288"/>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7" lvl="0" marL="502537" marR="5016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47</a:t>
            </a:r>
            <a:endParaRPr sz="1800">
              <a:latin typeface="Arial Narrow"/>
              <a:ea typeface="Arial Narrow"/>
              <a:cs typeface="Arial Narrow"/>
              <a:sym typeface="Arial Narrow"/>
            </a:endParaRPr>
          </a:p>
        </p:txBody>
      </p:sp>
      <p:sp>
        <p:nvSpPr>
          <p:cNvPr id="337" name="Google Shape;337;p16"/>
          <p:cNvSpPr txBox="1"/>
          <p:nvPr/>
        </p:nvSpPr>
        <p:spPr>
          <a:xfrm>
            <a:off x="3376167"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26" lvl="0" marL="419226" marR="4190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30%</a:t>
            </a:r>
            <a:endParaRPr sz="1800">
              <a:latin typeface="Arial Narrow"/>
              <a:ea typeface="Arial Narrow"/>
              <a:cs typeface="Arial Narrow"/>
              <a:sym typeface="Arial Narrow"/>
            </a:endParaRPr>
          </a:p>
        </p:txBody>
      </p:sp>
      <p:sp>
        <p:nvSpPr>
          <p:cNvPr id="338" name="Google Shape;338;p16"/>
          <p:cNvSpPr txBox="1"/>
          <p:nvPr/>
        </p:nvSpPr>
        <p:spPr>
          <a:xfrm>
            <a:off x="4647438" y="2939288"/>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26" lvl="0" marL="419226" marR="41889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29%</a:t>
            </a:r>
            <a:endParaRPr sz="1800">
              <a:latin typeface="Arial Narrow"/>
              <a:ea typeface="Arial Narrow"/>
              <a:cs typeface="Arial Narrow"/>
              <a:sym typeface="Arial Narrow"/>
            </a:endParaRPr>
          </a:p>
        </p:txBody>
      </p:sp>
      <p:sp>
        <p:nvSpPr>
          <p:cNvPr id="339" name="Google Shape;339;p16"/>
          <p:cNvSpPr txBox="1"/>
          <p:nvPr/>
        </p:nvSpPr>
        <p:spPr>
          <a:xfrm>
            <a:off x="5918581"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20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0</a:t>
            </a:r>
            <a:endParaRPr sz="1800">
              <a:latin typeface="Arial Narrow"/>
              <a:ea typeface="Arial Narrow"/>
              <a:cs typeface="Arial Narrow"/>
              <a:sym typeface="Arial Narrow"/>
            </a:endParaRPr>
          </a:p>
        </p:txBody>
      </p:sp>
      <p:sp>
        <p:nvSpPr>
          <p:cNvPr id="340" name="Google Shape;340;p16"/>
          <p:cNvSpPr txBox="1"/>
          <p:nvPr/>
        </p:nvSpPr>
        <p:spPr>
          <a:xfrm>
            <a:off x="7189851" y="2939288"/>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398" lvl="0" marL="555498" marR="55182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0</a:t>
            </a:r>
            <a:endParaRPr sz="1800">
              <a:latin typeface="Arial Narrow"/>
              <a:ea typeface="Arial Narrow"/>
              <a:cs typeface="Arial Narrow"/>
              <a:sym typeface="Arial Narrow"/>
            </a:endParaRPr>
          </a:p>
        </p:txBody>
      </p:sp>
      <p:sp>
        <p:nvSpPr>
          <p:cNvPr id="341" name="Google Shape;341;p16"/>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17"/>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7" name="Google Shape;347;p17"/>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8" name="Google Shape;348;p17"/>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49" name="Google Shape;349;p17"/>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0" name="Google Shape;350;p17"/>
          <p:cNvSpPr/>
          <p:nvPr/>
        </p:nvSpPr>
        <p:spPr>
          <a:xfrm>
            <a:off x="31322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1" name="Google Shape;351;p17"/>
          <p:cNvSpPr/>
          <p:nvPr/>
        </p:nvSpPr>
        <p:spPr>
          <a:xfrm>
            <a:off x="49610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2" name="Google Shape;352;p17"/>
          <p:cNvSpPr/>
          <p:nvPr/>
        </p:nvSpPr>
        <p:spPr>
          <a:xfrm>
            <a:off x="6789801" y="1632458"/>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3" name="Google Shape;353;p17"/>
          <p:cNvSpPr/>
          <p:nvPr/>
        </p:nvSpPr>
        <p:spPr>
          <a:xfrm>
            <a:off x="31322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4" name="Google Shape;354;p17"/>
          <p:cNvSpPr/>
          <p:nvPr/>
        </p:nvSpPr>
        <p:spPr>
          <a:xfrm>
            <a:off x="40466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5" name="Google Shape;355;p17"/>
          <p:cNvSpPr/>
          <p:nvPr/>
        </p:nvSpPr>
        <p:spPr>
          <a:xfrm>
            <a:off x="49610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6" name="Google Shape;356;p17"/>
          <p:cNvSpPr/>
          <p:nvPr/>
        </p:nvSpPr>
        <p:spPr>
          <a:xfrm>
            <a:off x="58754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7" name="Google Shape;357;p17"/>
          <p:cNvSpPr/>
          <p:nvPr/>
        </p:nvSpPr>
        <p:spPr>
          <a:xfrm>
            <a:off x="67898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8" name="Google Shape;358;p17"/>
          <p:cNvSpPr/>
          <p:nvPr/>
        </p:nvSpPr>
        <p:spPr>
          <a:xfrm>
            <a:off x="7704201" y="2601722"/>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59" name="Google Shape;359;p17"/>
          <p:cNvSpPr/>
          <p:nvPr/>
        </p:nvSpPr>
        <p:spPr>
          <a:xfrm>
            <a:off x="31322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0" name="Google Shape;360;p17"/>
          <p:cNvSpPr/>
          <p:nvPr/>
        </p:nvSpPr>
        <p:spPr>
          <a:xfrm>
            <a:off x="40466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1" name="Google Shape;361;p17"/>
          <p:cNvSpPr/>
          <p:nvPr/>
        </p:nvSpPr>
        <p:spPr>
          <a:xfrm>
            <a:off x="49610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2" name="Google Shape;362;p17"/>
          <p:cNvSpPr/>
          <p:nvPr/>
        </p:nvSpPr>
        <p:spPr>
          <a:xfrm>
            <a:off x="58754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3" name="Google Shape;363;p17"/>
          <p:cNvSpPr/>
          <p:nvPr/>
        </p:nvSpPr>
        <p:spPr>
          <a:xfrm>
            <a:off x="67898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4" name="Google Shape;364;p17"/>
          <p:cNvSpPr/>
          <p:nvPr/>
        </p:nvSpPr>
        <p:spPr>
          <a:xfrm>
            <a:off x="7704201" y="2582672"/>
            <a:ext cx="0" cy="164693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5" name="Google Shape;365;p17"/>
          <p:cNvSpPr/>
          <p:nvPr/>
        </p:nvSpPr>
        <p:spPr>
          <a:xfrm>
            <a:off x="687476" y="2601722"/>
            <a:ext cx="7937474"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6" name="Google Shape;366;p17"/>
          <p:cNvSpPr/>
          <p:nvPr/>
        </p:nvSpPr>
        <p:spPr>
          <a:xfrm>
            <a:off x="687476" y="2961386"/>
            <a:ext cx="7937474"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7" name="Google Shape;367;p17"/>
          <p:cNvSpPr/>
          <p:nvPr/>
        </p:nvSpPr>
        <p:spPr>
          <a:xfrm>
            <a:off x="687476" y="3382010"/>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8" name="Google Shape;368;p17"/>
          <p:cNvSpPr/>
          <p:nvPr/>
        </p:nvSpPr>
        <p:spPr>
          <a:xfrm>
            <a:off x="687476" y="3802633"/>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69" name="Google Shape;369;p17"/>
          <p:cNvSpPr/>
          <p:nvPr/>
        </p:nvSpPr>
        <p:spPr>
          <a:xfrm>
            <a:off x="693826"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0" name="Google Shape;370;p17"/>
          <p:cNvSpPr/>
          <p:nvPr/>
        </p:nvSpPr>
        <p:spPr>
          <a:xfrm>
            <a:off x="8618601" y="1626108"/>
            <a:ext cx="0" cy="2603499"/>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1" name="Google Shape;371;p17"/>
          <p:cNvSpPr/>
          <p:nvPr/>
        </p:nvSpPr>
        <p:spPr>
          <a:xfrm>
            <a:off x="687476" y="1632458"/>
            <a:ext cx="7937474"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2" name="Google Shape;372;p17"/>
          <p:cNvSpPr/>
          <p:nvPr/>
        </p:nvSpPr>
        <p:spPr>
          <a:xfrm>
            <a:off x="687476" y="4223258"/>
            <a:ext cx="7937474"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3" name="Google Shape;373;p17"/>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74" name="Google Shape;374;p17"/>
          <p:cNvSpPr txBox="1"/>
          <p:nvPr/>
        </p:nvSpPr>
        <p:spPr>
          <a:xfrm>
            <a:off x="673100" y="226139"/>
            <a:ext cx="3408104" cy="976376"/>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Majority Voting</a:t>
            </a:r>
            <a:endParaRPr sz="3600">
              <a:latin typeface="Georgia"/>
              <a:ea typeface="Georgia"/>
              <a:cs typeface="Georgia"/>
              <a:sym typeface="Georgia"/>
            </a:endParaRPr>
          </a:p>
          <a:p>
            <a:pPr indent="0" lvl="0" marL="12700" marR="68580" rtl="0" algn="l">
              <a:lnSpc>
                <a:spcPct val="108055"/>
              </a:lnSpc>
              <a:spcBef>
                <a:spcPts val="4"/>
              </a:spcBef>
              <a:spcAft>
                <a:spcPts val="0"/>
              </a:spcAft>
              <a:buNone/>
            </a:pPr>
            <a:r>
              <a:rPr i="1" lang="en-US" sz="3600">
                <a:solidFill>
                  <a:srgbClr val="FFFFFF"/>
                </a:solidFill>
                <a:latin typeface="Georgia"/>
                <a:ea typeface="Georgia"/>
                <a:cs typeface="Georgia"/>
                <a:sym typeface="Georgia"/>
              </a:rPr>
              <a:t>Declassification</a:t>
            </a:r>
            <a:endParaRPr sz="3600">
              <a:latin typeface="Georgia"/>
              <a:ea typeface="Georgia"/>
              <a:cs typeface="Georgia"/>
              <a:sym typeface="Georgia"/>
            </a:endParaRPr>
          </a:p>
        </p:txBody>
      </p:sp>
      <p:sp>
        <p:nvSpPr>
          <p:cNvPr id="375" name="Google Shape;375;p17"/>
          <p:cNvSpPr txBox="1"/>
          <p:nvPr/>
        </p:nvSpPr>
        <p:spPr>
          <a:xfrm>
            <a:off x="4098899" y="226139"/>
            <a:ext cx="888498" cy="482600"/>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and</a:t>
            </a:r>
            <a:endParaRPr sz="3600">
              <a:latin typeface="Georgia"/>
              <a:ea typeface="Georgia"/>
              <a:cs typeface="Georgia"/>
              <a:sym typeface="Georgia"/>
            </a:endParaRPr>
          </a:p>
        </p:txBody>
      </p:sp>
      <p:sp>
        <p:nvSpPr>
          <p:cNvPr id="376" name="Google Shape;376;p17"/>
          <p:cNvSpPr txBox="1"/>
          <p:nvPr/>
        </p:nvSpPr>
        <p:spPr>
          <a:xfrm>
            <a:off x="5005070" y="226139"/>
            <a:ext cx="1374273" cy="482600"/>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a:t>
            </a:r>
            <a:endParaRPr sz="3600">
              <a:latin typeface="Georgia"/>
              <a:ea typeface="Georgia"/>
              <a:cs typeface="Georgia"/>
              <a:sym typeface="Georgia"/>
            </a:endParaRPr>
          </a:p>
        </p:txBody>
      </p:sp>
      <p:sp>
        <p:nvSpPr>
          <p:cNvPr id="377" name="Google Shape;377;p17"/>
          <p:cNvSpPr txBox="1"/>
          <p:nvPr/>
        </p:nvSpPr>
        <p:spPr>
          <a:xfrm>
            <a:off x="2235454" y="4342836"/>
            <a:ext cx="6247683" cy="128147"/>
          </a:xfrm>
          <a:prstGeom prst="rect">
            <a:avLst/>
          </a:prstGeom>
          <a:noFill/>
          <a:ln>
            <a:noFill/>
          </a:ln>
        </p:spPr>
        <p:txBody>
          <a:bodyPr anchorCtr="0" anchor="t" bIns="0" lIns="0" spcFirstLastPara="1" rIns="0" wrap="square" tIns="0">
            <a:noAutofit/>
          </a:bodyPr>
          <a:lstStyle/>
          <a:p>
            <a:pPr indent="0" lvl="0" marL="12700" marR="0" rtl="0" algn="l">
              <a:lnSpc>
                <a:spcPct val="95825"/>
              </a:lnSpc>
              <a:spcBef>
                <a:spcPts val="0"/>
              </a:spcBef>
              <a:spcAft>
                <a:spcPts val="0"/>
              </a:spcAft>
              <a:buNone/>
            </a:pPr>
            <a:r>
              <a:rPr lang="en-US" sz="800">
                <a:solidFill>
                  <a:srgbClr val="555A5C"/>
                </a:solidFill>
                <a:latin typeface="Arial"/>
                <a:ea typeface="Arial"/>
                <a:cs typeface="Arial"/>
                <a:sym typeface="Arial"/>
              </a:rPr>
              <a:t>*  </a:t>
            </a:r>
            <a:r>
              <a:rPr lang="en-US" sz="800">
                <a:solidFill>
                  <a:srgbClr val="555A5C"/>
                </a:solidFill>
                <a:latin typeface="Georgia"/>
                <a:ea typeface="Georgia"/>
                <a:cs typeface="Georgia"/>
                <a:sym typeface="Georgia"/>
              </a:rPr>
              <a:t>Includes Netflix—proposal received majority support, but was in binding form and failed to get the necessary supermajority vote to pass.</a:t>
            </a:r>
            <a:endParaRPr sz="800">
              <a:latin typeface="Georgia"/>
              <a:ea typeface="Georgia"/>
              <a:cs typeface="Georgia"/>
              <a:sym typeface="Georgia"/>
            </a:endParaRPr>
          </a:p>
        </p:txBody>
      </p:sp>
      <p:sp>
        <p:nvSpPr>
          <p:cNvPr id="378" name="Google Shape;378;p17"/>
          <p:cNvSpPr txBox="1"/>
          <p:nvPr/>
        </p:nvSpPr>
        <p:spPr>
          <a:xfrm>
            <a:off x="635000" y="4632537"/>
            <a:ext cx="7301646"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Continued decreases in governance proposals coming to a vote</a:t>
            </a:r>
            <a:endParaRPr sz="2000">
              <a:latin typeface="Georgia"/>
              <a:ea typeface="Georgia"/>
              <a:cs typeface="Georgia"/>
              <a:sym typeface="Georgia"/>
            </a:endParaRPr>
          </a:p>
        </p:txBody>
      </p:sp>
      <p:sp>
        <p:nvSpPr>
          <p:cNvPr id="379" name="Google Shape;379;p17"/>
          <p:cNvSpPr txBox="1"/>
          <p:nvPr/>
        </p:nvSpPr>
        <p:spPr>
          <a:xfrm>
            <a:off x="1156208" y="4927339"/>
            <a:ext cx="135600" cy="5451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a:p>
            <a:pPr indent="0" lvl="0" marL="12700" marR="0" rtl="0" algn="l">
              <a:lnSpc>
                <a:spcPct val="94685"/>
              </a:lnSpc>
              <a:spcBef>
                <a:spcPts val="591"/>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80" name="Google Shape;380;p17"/>
          <p:cNvSpPr txBox="1"/>
          <p:nvPr/>
        </p:nvSpPr>
        <p:spPr>
          <a:xfrm>
            <a:off x="1320800" y="4927339"/>
            <a:ext cx="6952800" cy="1081800"/>
          </a:xfrm>
          <a:prstGeom prst="rect">
            <a:avLst/>
          </a:prstGeom>
          <a:noFill/>
          <a:ln>
            <a:noFill/>
          </a:ln>
        </p:spPr>
        <p:txBody>
          <a:bodyPr anchorCtr="0" anchor="t" bIns="0" lIns="0" spcFirstLastPara="1" rIns="0" wrap="square" tIns="0">
            <a:noAutofit/>
          </a:bodyPr>
          <a:lstStyle/>
          <a:p>
            <a:pPr indent="0" lvl="0" marL="12700" marR="21932" rtl="0" algn="l">
              <a:lnSpc>
                <a:spcPct val="108687"/>
              </a:lnSpc>
              <a:spcBef>
                <a:spcPts val="0"/>
              </a:spcBef>
              <a:spcAft>
                <a:spcPts val="0"/>
              </a:spcAft>
              <a:buNone/>
            </a:pPr>
            <a:r>
              <a:rPr lang="en-US">
                <a:solidFill>
                  <a:srgbClr val="013464"/>
                </a:solidFill>
                <a:latin typeface="Georgia"/>
                <a:ea typeface="Georgia"/>
                <a:cs typeface="Georgia"/>
                <a:sym typeface="Georgia"/>
              </a:rPr>
              <a:t>Most large-cap companies have these provisions in place</a:t>
            </a:r>
            <a:endParaRPr>
              <a:latin typeface="Georgia"/>
              <a:ea typeface="Georgia"/>
              <a:cs typeface="Georgia"/>
              <a:sym typeface="Georgia"/>
            </a:endParaRPr>
          </a:p>
          <a:p>
            <a:pPr indent="0" lvl="0" marL="12700" marR="0" rtl="0" algn="l">
              <a:lnSpc>
                <a:spcPct val="108124"/>
              </a:lnSpc>
              <a:spcBef>
                <a:spcPts val="760"/>
              </a:spcBef>
              <a:spcAft>
                <a:spcPts val="0"/>
              </a:spcAft>
              <a:buNone/>
            </a:pPr>
            <a:r>
              <a:rPr lang="en-US">
                <a:solidFill>
                  <a:srgbClr val="013464"/>
                </a:solidFill>
                <a:latin typeface="Georgia"/>
                <a:ea typeface="Georgia"/>
                <a:cs typeface="Georgia"/>
                <a:sym typeface="Georgia"/>
              </a:rPr>
              <a:t>Smaller companies tend to adopt these provisions upon receipt of a proposal, due to high success rate if they come to a vote.</a:t>
            </a:r>
            <a:endParaRPr>
              <a:latin typeface="Georgia"/>
              <a:ea typeface="Georgia"/>
              <a:cs typeface="Georgia"/>
              <a:sym typeface="Georgia"/>
            </a:endParaRPr>
          </a:p>
          <a:p>
            <a:pPr indent="0" lvl="0" marL="12700" marR="21932" rtl="0" algn="l">
              <a:lnSpc>
                <a:spcPct val="94685"/>
              </a:lnSpc>
              <a:spcBef>
                <a:spcPts val="598"/>
              </a:spcBef>
              <a:spcAft>
                <a:spcPts val="0"/>
              </a:spcAft>
              <a:buNone/>
            </a:pPr>
            <a:r>
              <a:rPr lang="en-US">
                <a:solidFill>
                  <a:srgbClr val="013464"/>
                </a:solidFill>
                <a:latin typeface="Georgia"/>
                <a:ea typeface="Georgia"/>
                <a:cs typeface="Georgia"/>
                <a:sym typeface="Georgia"/>
              </a:rPr>
              <a:t>Majority voting is a common proposal at mid-cap companies</a:t>
            </a:r>
            <a:endParaRPr>
              <a:latin typeface="Georgia"/>
              <a:ea typeface="Georgia"/>
              <a:cs typeface="Georgia"/>
              <a:sym typeface="Georgia"/>
            </a:endParaRPr>
          </a:p>
        </p:txBody>
      </p:sp>
      <p:sp>
        <p:nvSpPr>
          <p:cNvPr id="381" name="Google Shape;381;p17"/>
          <p:cNvSpPr txBox="1"/>
          <p:nvPr/>
        </p:nvSpPr>
        <p:spPr>
          <a:xfrm>
            <a:off x="1156208" y="5780787"/>
            <a:ext cx="135600" cy="228300"/>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382" name="Google Shape;382;p17"/>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17</a:t>
            </a:r>
            <a:endParaRPr sz="900">
              <a:latin typeface="Verdana"/>
              <a:ea typeface="Verdana"/>
              <a:cs typeface="Verdana"/>
              <a:sym typeface="Verdana"/>
            </a:endParaRPr>
          </a:p>
        </p:txBody>
      </p:sp>
      <p:sp>
        <p:nvSpPr>
          <p:cNvPr id="383" name="Google Shape;383;p17"/>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384" name="Google Shape;384;p17"/>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385" name="Google Shape;385;p17"/>
          <p:cNvSpPr txBox="1"/>
          <p:nvPr/>
        </p:nvSpPr>
        <p:spPr>
          <a:xfrm>
            <a:off x="693826" y="1632458"/>
            <a:ext cx="2438374"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386" name="Google Shape;386;p17"/>
          <p:cNvSpPr txBox="1"/>
          <p:nvPr/>
        </p:nvSpPr>
        <p:spPr>
          <a:xfrm>
            <a:off x="31322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583" lvl="0" marL="106183" marR="106421"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387" name="Google Shape;387;p17"/>
          <p:cNvSpPr txBox="1"/>
          <p:nvPr/>
        </p:nvSpPr>
        <p:spPr>
          <a:xfrm>
            <a:off x="49610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456" lvl="0" marL="291857" marR="289664"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a:t>
            </a:r>
            <a:endParaRPr sz="1800">
              <a:latin typeface="Arial Narrow"/>
              <a:ea typeface="Arial Narrow"/>
              <a:cs typeface="Arial Narrow"/>
              <a:sym typeface="Arial Narrow"/>
            </a:endParaRPr>
          </a:p>
          <a:p>
            <a:pPr indent="-739" lvl="0" marL="407139" marR="406487"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Votes Cast</a:t>
            </a:r>
            <a:endParaRPr sz="1800">
              <a:latin typeface="Arial Narrow"/>
              <a:ea typeface="Arial Narrow"/>
              <a:cs typeface="Arial Narrow"/>
              <a:sym typeface="Arial Narrow"/>
            </a:endParaRPr>
          </a:p>
        </p:txBody>
      </p:sp>
      <p:sp>
        <p:nvSpPr>
          <p:cNvPr id="388" name="Google Shape;388;p17"/>
          <p:cNvSpPr txBox="1"/>
          <p:nvPr/>
        </p:nvSpPr>
        <p:spPr>
          <a:xfrm>
            <a:off x="6789801" y="1632458"/>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572" lvl="0" marL="330073" marR="327618"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a:p>
            <a:pPr indent="-4426" lvl="0" marL="67926" marR="66341"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389" name="Google Shape;389;p17"/>
          <p:cNvSpPr txBox="1"/>
          <p:nvPr/>
        </p:nvSpPr>
        <p:spPr>
          <a:xfrm>
            <a:off x="693826" y="2601722"/>
            <a:ext cx="2438374"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390" name="Google Shape;390;p17"/>
          <p:cNvSpPr txBox="1"/>
          <p:nvPr/>
        </p:nvSpPr>
        <p:spPr>
          <a:xfrm>
            <a:off x="31322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428" lvl="0" marL="130428"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1" name="Google Shape;391;p17"/>
          <p:cNvSpPr txBox="1"/>
          <p:nvPr/>
        </p:nvSpPr>
        <p:spPr>
          <a:xfrm>
            <a:off x="40466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99" lvl="0" marL="296799"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2" name="Google Shape;392;p17"/>
          <p:cNvSpPr txBox="1"/>
          <p:nvPr/>
        </p:nvSpPr>
        <p:spPr>
          <a:xfrm>
            <a:off x="49610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82" lvl="0" marL="13068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3" name="Google Shape;393;p17"/>
          <p:cNvSpPr txBox="1"/>
          <p:nvPr/>
        </p:nvSpPr>
        <p:spPr>
          <a:xfrm>
            <a:off x="58754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951" lvl="0" marL="29705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4" name="Google Shape;394;p17"/>
          <p:cNvSpPr txBox="1"/>
          <p:nvPr/>
        </p:nvSpPr>
        <p:spPr>
          <a:xfrm>
            <a:off x="67898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7" lvl="0" marL="1309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395" name="Google Shape;395;p17"/>
          <p:cNvSpPr txBox="1"/>
          <p:nvPr/>
        </p:nvSpPr>
        <p:spPr>
          <a:xfrm>
            <a:off x="7704201" y="2601722"/>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333" lvl="0" marL="297433"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396" name="Google Shape;396;p17"/>
          <p:cNvSpPr txBox="1"/>
          <p:nvPr/>
        </p:nvSpPr>
        <p:spPr>
          <a:xfrm>
            <a:off x="693826" y="2961386"/>
            <a:ext cx="2438374"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Adopt Majority Voting</a:t>
            </a:r>
            <a:endParaRPr sz="1800">
              <a:latin typeface="Arial Narrow"/>
              <a:ea typeface="Arial Narrow"/>
              <a:cs typeface="Arial Narrow"/>
              <a:sym typeface="Arial Narrow"/>
            </a:endParaRPr>
          </a:p>
        </p:txBody>
      </p:sp>
      <p:sp>
        <p:nvSpPr>
          <p:cNvPr id="397" name="Google Shape;397;p17"/>
          <p:cNvSpPr txBox="1"/>
          <p:nvPr/>
        </p:nvSpPr>
        <p:spPr>
          <a:xfrm>
            <a:off x="31322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111" lvl="0" marL="324612" marR="32280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14</a:t>
            </a:r>
            <a:endParaRPr sz="1800">
              <a:latin typeface="Arial Narrow"/>
              <a:ea typeface="Arial Narrow"/>
              <a:cs typeface="Arial Narrow"/>
              <a:sym typeface="Arial Narrow"/>
            </a:endParaRPr>
          </a:p>
        </p:txBody>
      </p:sp>
      <p:sp>
        <p:nvSpPr>
          <p:cNvPr id="398" name="Google Shape;398;p17"/>
          <p:cNvSpPr txBox="1"/>
          <p:nvPr/>
        </p:nvSpPr>
        <p:spPr>
          <a:xfrm>
            <a:off x="40466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65" lvl="0" marL="324865" marR="322554"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19</a:t>
            </a:r>
            <a:endParaRPr sz="1800">
              <a:latin typeface="Arial Narrow"/>
              <a:ea typeface="Arial Narrow"/>
              <a:cs typeface="Arial Narrow"/>
              <a:sym typeface="Arial Narrow"/>
            </a:endParaRPr>
          </a:p>
        </p:txBody>
      </p:sp>
      <p:sp>
        <p:nvSpPr>
          <p:cNvPr id="399" name="Google Shape;399;p17"/>
          <p:cNvSpPr txBox="1"/>
          <p:nvPr/>
        </p:nvSpPr>
        <p:spPr>
          <a:xfrm>
            <a:off x="49610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68%</a:t>
            </a:r>
            <a:endParaRPr sz="1800">
              <a:latin typeface="Arial Narrow"/>
              <a:ea typeface="Arial Narrow"/>
              <a:cs typeface="Arial Narrow"/>
              <a:sym typeface="Arial Narrow"/>
            </a:endParaRPr>
          </a:p>
        </p:txBody>
      </p:sp>
      <p:sp>
        <p:nvSpPr>
          <p:cNvPr id="400" name="Google Shape;400;p17"/>
          <p:cNvSpPr txBox="1"/>
          <p:nvPr/>
        </p:nvSpPr>
        <p:spPr>
          <a:xfrm>
            <a:off x="58754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71%</a:t>
            </a:r>
            <a:endParaRPr sz="1800">
              <a:latin typeface="Arial Narrow"/>
              <a:ea typeface="Arial Narrow"/>
              <a:cs typeface="Arial Narrow"/>
              <a:sym typeface="Arial Narrow"/>
            </a:endParaRPr>
          </a:p>
        </p:txBody>
      </p:sp>
      <p:sp>
        <p:nvSpPr>
          <p:cNvPr id="401" name="Google Shape;401;p17"/>
          <p:cNvSpPr txBox="1"/>
          <p:nvPr/>
        </p:nvSpPr>
        <p:spPr>
          <a:xfrm>
            <a:off x="67898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3" lvl="0" marL="288544" marR="28659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10*</a:t>
            </a:r>
            <a:endParaRPr sz="1800">
              <a:latin typeface="Arial Narrow"/>
              <a:ea typeface="Arial Narrow"/>
              <a:cs typeface="Arial Narrow"/>
              <a:sym typeface="Arial Narrow"/>
            </a:endParaRPr>
          </a:p>
        </p:txBody>
      </p:sp>
      <p:sp>
        <p:nvSpPr>
          <p:cNvPr id="402" name="Google Shape;402;p17"/>
          <p:cNvSpPr txBox="1"/>
          <p:nvPr/>
        </p:nvSpPr>
        <p:spPr>
          <a:xfrm>
            <a:off x="7704201" y="2961386"/>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99" lvl="0" marL="325500" marR="3219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403" name="Google Shape;403;p17"/>
          <p:cNvSpPr txBox="1"/>
          <p:nvPr/>
        </p:nvSpPr>
        <p:spPr>
          <a:xfrm>
            <a:off x="693826" y="3382010"/>
            <a:ext cx="2438374"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Eliminate Supermajority</a:t>
            </a:r>
            <a:endParaRPr sz="1800">
              <a:latin typeface="Arial Narrow"/>
              <a:ea typeface="Arial Narrow"/>
              <a:cs typeface="Arial Narrow"/>
              <a:sym typeface="Arial Narrow"/>
            </a:endParaRPr>
          </a:p>
        </p:txBody>
      </p:sp>
      <p:sp>
        <p:nvSpPr>
          <p:cNvPr id="404" name="Google Shape;404;p17"/>
          <p:cNvSpPr txBox="1"/>
          <p:nvPr/>
        </p:nvSpPr>
        <p:spPr>
          <a:xfrm>
            <a:off x="31322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089" lvl="0" marL="324589" marR="322784"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14</a:t>
            </a:r>
            <a:endParaRPr sz="1800">
              <a:latin typeface="Arial Narrow"/>
              <a:ea typeface="Arial Narrow"/>
              <a:cs typeface="Arial Narrow"/>
              <a:sym typeface="Arial Narrow"/>
            </a:endParaRPr>
          </a:p>
        </p:txBody>
      </p:sp>
      <p:sp>
        <p:nvSpPr>
          <p:cNvPr id="405" name="Google Shape;405;p17"/>
          <p:cNvSpPr txBox="1"/>
          <p:nvPr/>
        </p:nvSpPr>
        <p:spPr>
          <a:xfrm>
            <a:off x="40466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43" lvl="0" marL="324843" marR="32253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16</a:t>
            </a:r>
            <a:endParaRPr sz="1800">
              <a:latin typeface="Arial Narrow"/>
              <a:ea typeface="Arial Narrow"/>
              <a:cs typeface="Arial Narrow"/>
              <a:sym typeface="Arial Narrow"/>
            </a:endParaRPr>
          </a:p>
        </p:txBody>
      </p:sp>
      <p:sp>
        <p:nvSpPr>
          <p:cNvPr id="406" name="Google Shape;406;p17"/>
          <p:cNvSpPr txBox="1"/>
          <p:nvPr/>
        </p:nvSpPr>
        <p:spPr>
          <a:xfrm>
            <a:off x="49610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74%</a:t>
            </a:r>
            <a:endParaRPr sz="1800">
              <a:latin typeface="Arial Narrow"/>
              <a:ea typeface="Arial Narrow"/>
              <a:cs typeface="Arial Narrow"/>
              <a:sym typeface="Arial Narrow"/>
            </a:endParaRPr>
          </a:p>
        </p:txBody>
      </p:sp>
      <p:sp>
        <p:nvSpPr>
          <p:cNvPr id="407" name="Google Shape;407;p17"/>
          <p:cNvSpPr txBox="1"/>
          <p:nvPr/>
        </p:nvSpPr>
        <p:spPr>
          <a:xfrm>
            <a:off x="58754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60%</a:t>
            </a:r>
            <a:endParaRPr sz="1800">
              <a:latin typeface="Arial Narrow"/>
              <a:ea typeface="Arial Narrow"/>
              <a:cs typeface="Arial Narrow"/>
              <a:sym typeface="Arial Narrow"/>
            </a:endParaRPr>
          </a:p>
        </p:txBody>
      </p:sp>
      <p:sp>
        <p:nvSpPr>
          <p:cNvPr id="408" name="Google Shape;408;p17"/>
          <p:cNvSpPr txBox="1"/>
          <p:nvPr/>
        </p:nvSpPr>
        <p:spPr>
          <a:xfrm>
            <a:off x="67898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596" lvl="0" marL="325097" marR="32227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13</a:t>
            </a:r>
            <a:endParaRPr sz="1800">
              <a:latin typeface="Arial Narrow"/>
              <a:ea typeface="Arial Narrow"/>
              <a:cs typeface="Arial Narrow"/>
              <a:sym typeface="Arial Narrow"/>
            </a:endParaRPr>
          </a:p>
        </p:txBody>
      </p:sp>
      <p:sp>
        <p:nvSpPr>
          <p:cNvPr id="409" name="Google Shape;409;p17"/>
          <p:cNvSpPr txBox="1"/>
          <p:nvPr/>
        </p:nvSpPr>
        <p:spPr>
          <a:xfrm>
            <a:off x="7704201" y="3382010"/>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78" lvl="0" marL="325478" marR="32189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10</a:t>
            </a:r>
            <a:endParaRPr sz="1800">
              <a:latin typeface="Arial Narrow"/>
              <a:ea typeface="Arial Narrow"/>
              <a:cs typeface="Arial Narrow"/>
              <a:sym typeface="Arial Narrow"/>
            </a:endParaRPr>
          </a:p>
        </p:txBody>
      </p:sp>
      <p:sp>
        <p:nvSpPr>
          <p:cNvPr id="410" name="Google Shape;410;p17"/>
          <p:cNvSpPr txBox="1"/>
          <p:nvPr/>
        </p:nvSpPr>
        <p:spPr>
          <a:xfrm>
            <a:off x="693826" y="3802633"/>
            <a:ext cx="2438374"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282" lvl="0" marL="68783"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Declassify Board</a:t>
            </a:r>
            <a:endParaRPr sz="1800">
              <a:latin typeface="Arial Narrow"/>
              <a:ea typeface="Arial Narrow"/>
              <a:cs typeface="Arial Narrow"/>
              <a:sym typeface="Arial Narrow"/>
            </a:endParaRPr>
          </a:p>
        </p:txBody>
      </p:sp>
      <p:sp>
        <p:nvSpPr>
          <p:cNvPr id="411" name="Google Shape;411;p17"/>
          <p:cNvSpPr txBox="1"/>
          <p:nvPr/>
        </p:nvSpPr>
        <p:spPr>
          <a:xfrm>
            <a:off x="31322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126" lvl="0" marL="376427" marR="37402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a:t>
            </a:r>
            <a:endParaRPr sz="1800">
              <a:latin typeface="Arial Narrow"/>
              <a:ea typeface="Arial Narrow"/>
              <a:cs typeface="Arial Narrow"/>
              <a:sym typeface="Arial Narrow"/>
            </a:endParaRPr>
          </a:p>
        </p:txBody>
      </p:sp>
      <p:sp>
        <p:nvSpPr>
          <p:cNvPr id="412" name="Google Shape;412;p17"/>
          <p:cNvSpPr txBox="1"/>
          <p:nvPr/>
        </p:nvSpPr>
        <p:spPr>
          <a:xfrm>
            <a:off x="40466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81" lvl="0" marL="376681" marR="37377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a:t>
            </a:r>
            <a:endParaRPr sz="1800">
              <a:latin typeface="Arial Narrow"/>
              <a:ea typeface="Arial Narrow"/>
              <a:cs typeface="Arial Narrow"/>
              <a:sym typeface="Arial Narrow"/>
            </a:endParaRPr>
          </a:p>
        </p:txBody>
      </p:sp>
      <p:sp>
        <p:nvSpPr>
          <p:cNvPr id="413" name="Google Shape;413;p17"/>
          <p:cNvSpPr txBox="1"/>
          <p:nvPr/>
        </p:nvSpPr>
        <p:spPr>
          <a:xfrm>
            <a:off x="49610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190" lvl="0" marL="270890"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68%</a:t>
            </a:r>
            <a:endParaRPr sz="1800">
              <a:latin typeface="Arial Narrow"/>
              <a:ea typeface="Arial Narrow"/>
              <a:cs typeface="Arial Narrow"/>
              <a:sym typeface="Arial Narrow"/>
            </a:endParaRPr>
          </a:p>
        </p:txBody>
      </p:sp>
      <p:sp>
        <p:nvSpPr>
          <p:cNvPr id="414" name="Google Shape;414;p17"/>
          <p:cNvSpPr txBox="1"/>
          <p:nvPr/>
        </p:nvSpPr>
        <p:spPr>
          <a:xfrm>
            <a:off x="58754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79%</a:t>
            </a:r>
            <a:endParaRPr sz="1800">
              <a:latin typeface="Arial Narrow"/>
              <a:ea typeface="Arial Narrow"/>
              <a:cs typeface="Arial Narrow"/>
              <a:sym typeface="Arial Narrow"/>
            </a:endParaRPr>
          </a:p>
        </p:txBody>
      </p:sp>
      <p:sp>
        <p:nvSpPr>
          <p:cNvPr id="415" name="Google Shape;415;p17"/>
          <p:cNvSpPr txBox="1"/>
          <p:nvPr/>
        </p:nvSpPr>
        <p:spPr>
          <a:xfrm>
            <a:off x="67898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416" name="Google Shape;416;p17"/>
          <p:cNvSpPr txBox="1"/>
          <p:nvPr/>
        </p:nvSpPr>
        <p:spPr>
          <a:xfrm>
            <a:off x="7704201" y="3802633"/>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377317" marR="373138"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417" name="Google Shape;417;p17"/>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18"/>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3" name="Google Shape;423;p18"/>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4" name="Google Shape;424;p18"/>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5" name="Google Shape;425;p18"/>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6" name="Google Shape;426;p18"/>
          <p:cNvSpPr/>
          <p:nvPr/>
        </p:nvSpPr>
        <p:spPr>
          <a:xfrm>
            <a:off x="758329" y="1619885"/>
            <a:ext cx="7627366" cy="45110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7" name="Google Shape;427;p18"/>
          <p:cNvSpPr/>
          <p:nvPr/>
        </p:nvSpPr>
        <p:spPr>
          <a:xfrm>
            <a:off x="7583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8" name="Google Shape;428;p18"/>
          <p:cNvSpPr/>
          <p:nvPr/>
        </p:nvSpPr>
        <p:spPr>
          <a:xfrm>
            <a:off x="33007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29" name="Google Shape;429;p18"/>
          <p:cNvSpPr/>
          <p:nvPr/>
        </p:nvSpPr>
        <p:spPr>
          <a:xfrm>
            <a:off x="5843270" y="2070989"/>
            <a:ext cx="2542412"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0" name="Google Shape;430;p18"/>
          <p:cNvSpPr/>
          <p:nvPr/>
        </p:nvSpPr>
        <p:spPr>
          <a:xfrm>
            <a:off x="758329"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1" name="Google Shape;431;p18"/>
          <p:cNvSpPr/>
          <p:nvPr/>
        </p:nvSpPr>
        <p:spPr>
          <a:xfrm>
            <a:off x="2029587"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2" name="Google Shape;432;p18"/>
          <p:cNvSpPr/>
          <p:nvPr/>
        </p:nvSpPr>
        <p:spPr>
          <a:xfrm>
            <a:off x="3300729"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3" name="Google Shape;433;p18"/>
          <p:cNvSpPr/>
          <p:nvPr/>
        </p:nvSpPr>
        <p:spPr>
          <a:xfrm>
            <a:off x="457200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4" name="Google Shape;434;p18"/>
          <p:cNvSpPr/>
          <p:nvPr/>
        </p:nvSpPr>
        <p:spPr>
          <a:xfrm>
            <a:off x="584327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5" name="Google Shape;435;p18"/>
          <p:cNvSpPr/>
          <p:nvPr/>
        </p:nvSpPr>
        <p:spPr>
          <a:xfrm>
            <a:off x="7114413"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6" name="Google Shape;436;p18"/>
          <p:cNvSpPr/>
          <p:nvPr/>
        </p:nvSpPr>
        <p:spPr>
          <a:xfrm>
            <a:off x="2029587"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7" name="Google Shape;437;p18"/>
          <p:cNvSpPr/>
          <p:nvPr/>
        </p:nvSpPr>
        <p:spPr>
          <a:xfrm>
            <a:off x="3300729"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8" name="Google Shape;438;p18"/>
          <p:cNvSpPr/>
          <p:nvPr/>
        </p:nvSpPr>
        <p:spPr>
          <a:xfrm>
            <a:off x="4572000"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39" name="Google Shape;439;p18"/>
          <p:cNvSpPr/>
          <p:nvPr/>
        </p:nvSpPr>
        <p:spPr>
          <a:xfrm>
            <a:off x="5843270"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0" name="Google Shape;440;p18"/>
          <p:cNvSpPr/>
          <p:nvPr/>
        </p:nvSpPr>
        <p:spPr>
          <a:xfrm>
            <a:off x="7114413"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1" name="Google Shape;441;p18"/>
          <p:cNvSpPr/>
          <p:nvPr/>
        </p:nvSpPr>
        <p:spPr>
          <a:xfrm>
            <a:off x="751979" y="2070989"/>
            <a:ext cx="7640053"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2" name="Google Shape;442;p18"/>
          <p:cNvSpPr/>
          <p:nvPr/>
        </p:nvSpPr>
        <p:spPr>
          <a:xfrm>
            <a:off x="751979" y="3040253"/>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3" name="Google Shape;443;p18"/>
          <p:cNvSpPr/>
          <p:nvPr/>
        </p:nvSpPr>
        <p:spPr>
          <a:xfrm>
            <a:off x="751979" y="3399916"/>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4" name="Google Shape;444;p18"/>
          <p:cNvSpPr/>
          <p:nvPr/>
        </p:nvSpPr>
        <p:spPr>
          <a:xfrm>
            <a:off x="758329"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5" name="Google Shape;445;p18"/>
          <p:cNvSpPr/>
          <p:nvPr/>
        </p:nvSpPr>
        <p:spPr>
          <a:xfrm>
            <a:off x="8385683"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6" name="Google Shape;446;p18"/>
          <p:cNvSpPr/>
          <p:nvPr/>
        </p:nvSpPr>
        <p:spPr>
          <a:xfrm>
            <a:off x="751979" y="1619885"/>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7" name="Google Shape;447;p18"/>
          <p:cNvSpPr/>
          <p:nvPr/>
        </p:nvSpPr>
        <p:spPr>
          <a:xfrm>
            <a:off x="751979" y="3820541"/>
            <a:ext cx="7640053"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8" name="Google Shape;448;p18"/>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49" name="Google Shape;449;p18"/>
          <p:cNvSpPr txBox="1"/>
          <p:nvPr/>
        </p:nvSpPr>
        <p:spPr>
          <a:xfrm>
            <a:off x="673100" y="385532"/>
            <a:ext cx="169082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Written</a:t>
            </a:r>
            <a:endParaRPr sz="3600">
              <a:latin typeface="Georgia"/>
              <a:ea typeface="Georgia"/>
              <a:cs typeface="Georgia"/>
              <a:sym typeface="Georgia"/>
            </a:endParaRPr>
          </a:p>
        </p:txBody>
      </p:sp>
      <p:sp>
        <p:nvSpPr>
          <p:cNvPr id="450" name="Google Shape;450;p18"/>
          <p:cNvSpPr txBox="1"/>
          <p:nvPr/>
        </p:nvSpPr>
        <p:spPr>
          <a:xfrm>
            <a:off x="2380050" y="385532"/>
            <a:ext cx="1746152"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Consent</a:t>
            </a:r>
            <a:endParaRPr sz="3600">
              <a:latin typeface="Georgia"/>
              <a:ea typeface="Georgia"/>
              <a:cs typeface="Georgia"/>
              <a:sym typeface="Georgia"/>
            </a:endParaRPr>
          </a:p>
        </p:txBody>
      </p:sp>
      <p:sp>
        <p:nvSpPr>
          <p:cNvPr id="451" name="Google Shape;451;p18"/>
          <p:cNvSpPr txBox="1"/>
          <p:nvPr/>
        </p:nvSpPr>
        <p:spPr>
          <a:xfrm>
            <a:off x="4142358" y="385532"/>
            <a:ext cx="212503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452" name="Google Shape;452;p18"/>
          <p:cNvSpPr txBox="1"/>
          <p:nvPr/>
        </p:nvSpPr>
        <p:spPr>
          <a:xfrm>
            <a:off x="673100" y="4508712"/>
            <a:ext cx="7657774" cy="101142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Decrease in number of proposals voted on continues (36 in 2015).</a:t>
            </a:r>
            <a:endParaRPr sz="2000">
              <a:latin typeface="Georgia"/>
              <a:ea typeface="Georgia"/>
              <a:cs typeface="Georgia"/>
              <a:sym typeface="Georgia"/>
            </a:endParaRPr>
          </a:p>
          <a:p>
            <a:pPr indent="-228600" lvl="0" marL="241300" marR="187437" rtl="0" algn="l">
              <a:lnSpc>
                <a:spcPct val="108000"/>
              </a:lnSpc>
              <a:spcBef>
                <a:spcPts val="1433"/>
              </a:spcBef>
              <a:spcAft>
                <a:spcPts val="0"/>
              </a:spcAft>
              <a:buNone/>
            </a:pPr>
            <a:r>
              <a:rPr lang="en-US" sz="2000">
                <a:solidFill>
                  <a:srgbClr val="C93158"/>
                </a:solidFill>
                <a:latin typeface="Georgia"/>
                <a:ea typeface="Georgia"/>
                <a:cs typeface="Georgia"/>
                <a:sym typeface="Georgia"/>
              </a:rPr>
              <a:t>•	</a:t>
            </a:r>
            <a:r>
              <a:rPr lang="en-US" sz="2000">
                <a:solidFill>
                  <a:srgbClr val="013464"/>
                </a:solidFill>
                <a:latin typeface="Georgia"/>
                <a:ea typeface="Georgia"/>
                <a:cs typeface="Georgia"/>
                <a:sym typeface="Georgia"/>
              </a:rPr>
              <a:t>Success rates relatively low—proposals tend to be made at companies that already have shareholder special meeting rights.</a:t>
            </a:r>
            <a:endParaRPr sz="2000">
              <a:latin typeface="Georgia"/>
              <a:ea typeface="Georgia"/>
              <a:cs typeface="Georgia"/>
              <a:sym typeface="Georgia"/>
            </a:endParaRPr>
          </a:p>
        </p:txBody>
      </p:sp>
      <p:sp>
        <p:nvSpPr>
          <p:cNvPr id="453" name="Google Shape;453;p18"/>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18</a:t>
            </a:r>
            <a:endParaRPr sz="900">
              <a:latin typeface="Verdana"/>
              <a:ea typeface="Verdana"/>
              <a:cs typeface="Verdana"/>
              <a:sym typeface="Verdana"/>
            </a:endParaRPr>
          </a:p>
        </p:txBody>
      </p:sp>
      <p:sp>
        <p:nvSpPr>
          <p:cNvPr id="454" name="Google Shape;454;p18"/>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455" name="Google Shape;455;p18"/>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456" name="Google Shape;456;p18"/>
          <p:cNvSpPr txBox="1"/>
          <p:nvPr/>
        </p:nvSpPr>
        <p:spPr>
          <a:xfrm>
            <a:off x="758329" y="1619885"/>
            <a:ext cx="7627353" cy="45110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797" lvl="0" marL="1865997" marR="0" rtl="0" algn="l">
              <a:lnSpc>
                <a:spcPct val="95621"/>
              </a:lnSpc>
              <a:spcBef>
                <a:spcPts val="0"/>
              </a:spcBef>
              <a:spcAft>
                <a:spcPts val="0"/>
              </a:spcAft>
              <a:buNone/>
            </a:pPr>
            <a:r>
              <a:rPr b="1" lang="en-US" sz="2000">
                <a:solidFill>
                  <a:srgbClr val="FFFFFF"/>
                </a:solidFill>
                <a:latin typeface="Arial Narrow"/>
                <a:ea typeface="Arial Narrow"/>
                <a:cs typeface="Arial Narrow"/>
                <a:sym typeface="Arial Narrow"/>
              </a:rPr>
              <a:t>RIGHT TO ACT BY WRITTEN CONSENT</a:t>
            </a:r>
            <a:endParaRPr sz="2000">
              <a:latin typeface="Arial Narrow"/>
              <a:ea typeface="Arial Narrow"/>
              <a:cs typeface="Arial Narrow"/>
              <a:sym typeface="Arial Narrow"/>
            </a:endParaRPr>
          </a:p>
        </p:txBody>
      </p:sp>
      <p:sp>
        <p:nvSpPr>
          <p:cNvPr id="457" name="Google Shape;457;p18"/>
          <p:cNvSpPr txBox="1"/>
          <p:nvPr/>
        </p:nvSpPr>
        <p:spPr>
          <a:xfrm>
            <a:off x="758329" y="2070989"/>
            <a:ext cx="25424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27" lvl="0" marL="462228" marR="463977" rtl="0" algn="ctr">
              <a:lnSpc>
                <a:spcPct val="100115"/>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458" name="Google Shape;458;p18"/>
          <p:cNvSpPr txBox="1"/>
          <p:nvPr/>
        </p:nvSpPr>
        <p:spPr>
          <a:xfrm>
            <a:off x="3300729" y="2070989"/>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693" lvl="0" marL="143394"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119" lvl="0" marL="877420" marR="876820"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459" name="Google Shape;459;p18"/>
          <p:cNvSpPr txBox="1"/>
          <p:nvPr/>
        </p:nvSpPr>
        <p:spPr>
          <a:xfrm>
            <a:off x="5843270" y="2070989"/>
            <a:ext cx="2542412"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047" lvl="0" marL="206248" marR="204202"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a:p>
            <a:pPr indent="-2516" lvl="0" marL="904217" marR="903452"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460" name="Google Shape;460;p18"/>
          <p:cNvSpPr txBox="1"/>
          <p:nvPr/>
        </p:nvSpPr>
        <p:spPr>
          <a:xfrm>
            <a:off x="758329" y="3040253"/>
            <a:ext cx="1271257"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70" lvl="0" marL="30847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1" name="Google Shape;461;p18"/>
          <p:cNvSpPr txBox="1"/>
          <p:nvPr/>
        </p:nvSpPr>
        <p:spPr>
          <a:xfrm>
            <a:off x="2029587" y="3040253"/>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24" lvl="0" marL="448525" marR="447341"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2" name="Google Shape;462;p18"/>
          <p:cNvSpPr txBox="1"/>
          <p:nvPr/>
        </p:nvSpPr>
        <p:spPr>
          <a:xfrm>
            <a:off x="3300729"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6" lvl="0" marL="3087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3" name="Google Shape;463;p18"/>
          <p:cNvSpPr txBox="1"/>
          <p:nvPr/>
        </p:nvSpPr>
        <p:spPr>
          <a:xfrm>
            <a:off x="4572000"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59" lvl="0" marL="449160" marR="446833"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4" name="Google Shape;464;p18"/>
          <p:cNvSpPr txBox="1"/>
          <p:nvPr/>
        </p:nvSpPr>
        <p:spPr>
          <a:xfrm>
            <a:off x="5843270" y="3040253"/>
            <a:ext cx="1271143"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7" lvl="0" marL="30911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465" name="Google Shape;465;p18"/>
          <p:cNvSpPr txBox="1"/>
          <p:nvPr/>
        </p:nvSpPr>
        <p:spPr>
          <a:xfrm>
            <a:off x="7114413" y="3040253"/>
            <a:ext cx="127126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787" lvl="0" marL="449287" marR="446706"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466" name="Google Shape;466;p18"/>
          <p:cNvSpPr txBox="1"/>
          <p:nvPr/>
        </p:nvSpPr>
        <p:spPr>
          <a:xfrm>
            <a:off x="758329" y="3399916"/>
            <a:ext cx="1271257"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52" lvl="0" marL="502653" marR="50162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467" name="Google Shape;467;p18"/>
          <p:cNvSpPr txBox="1"/>
          <p:nvPr/>
        </p:nvSpPr>
        <p:spPr>
          <a:xfrm>
            <a:off x="2029587" y="3399916"/>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366" lvl="0" marL="502666" marR="50149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17</a:t>
            </a:r>
            <a:endParaRPr sz="1800">
              <a:latin typeface="Arial Narrow"/>
              <a:ea typeface="Arial Narrow"/>
              <a:cs typeface="Arial Narrow"/>
              <a:sym typeface="Arial Narrow"/>
            </a:endParaRPr>
          </a:p>
        </p:txBody>
      </p:sp>
      <p:sp>
        <p:nvSpPr>
          <p:cNvPr id="468" name="Google Shape;468;p18"/>
          <p:cNvSpPr txBox="1"/>
          <p:nvPr/>
        </p:nvSpPr>
        <p:spPr>
          <a:xfrm>
            <a:off x="3300729"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0" lvl="0" marL="419100" marR="41915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46%</a:t>
            </a:r>
            <a:endParaRPr sz="1800">
              <a:latin typeface="Arial Narrow"/>
              <a:ea typeface="Arial Narrow"/>
              <a:cs typeface="Arial Narrow"/>
              <a:sym typeface="Arial Narrow"/>
            </a:endParaRPr>
          </a:p>
        </p:txBody>
      </p:sp>
      <p:sp>
        <p:nvSpPr>
          <p:cNvPr id="469" name="Google Shape;469;p18"/>
          <p:cNvSpPr txBox="1"/>
          <p:nvPr/>
        </p:nvSpPr>
        <p:spPr>
          <a:xfrm>
            <a:off x="4572000"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380" lvl="0" marL="419480" marR="41876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470" name="Google Shape;470;p18"/>
          <p:cNvSpPr txBox="1"/>
          <p:nvPr/>
        </p:nvSpPr>
        <p:spPr>
          <a:xfrm>
            <a:off x="5843270" y="3399916"/>
            <a:ext cx="1271143"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a:t>
            </a:r>
            <a:endParaRPr sz="1800">
              <a:latin typeface="Arial Narrow"/>
              <a:ea typeface="Arial Narrow"/>
              <a:cs typeface="Arial Narrow"/>
              <a:sym typeface="Arial Narrow"/>
            </a:endParaRPr>
          </a:p>
        </p:txBody>
      </p:sp>
      <p:sp>
        <p:nvSpPr>
          <p:cNvPr id="471" name="Google Shape;471;p18"/>
          <p:cNvSpPr txBox="1"/>
          <p:nvPr/>
        </p:nvSpPr>
        <p:spPr>
          <a:xfrm>
            <a:off x="7114413" y="3399916"/>
            <a:ext cx="1271269"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2" lvl="0" marL="555243"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a:t>
            </a:r>
            <a:endParaRPr sz="1800">
              <a:latin typeface="Arial Narrow"/>
              <a:ea typeface="Arial Narrow"/>
              <a:cs typeface="Arial Narrow"/>
              <a:sym typeface="Arial Narrow"/>
            </a:endParaRPr>
          </a:p>
        </p:txBody>
      </p:sp>
      <p:sp>
        <p:nvSpPr>
          <p:cNvPr id="472" name="Google Shape;472;p18"/>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19"/>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8" name="Google Shape;478;p19"/>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9" name="Google Shape;479;p19"/>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0" name="Google Shape;480;p19"/>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1" name="Google Shape;481;p19"/>
          <p:cNvSpPr/>
          <p:nvPr/>
        </p:nvSpPr>
        <p:spPr>
          <a:xfrm>
            <a:off x="31402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2" name="Google Shape;482;p19"/>
          <p:cNvSpPr/>
          <p:nvPr/>
        </p:nvSpPr>
        <p:spPr>
          <a:xfrm>
            <a:off x="49690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3" name="Google Shape;483;p19"/>
          <p:cNvSpPr/>
          <p:nvPr/>
        </p:nvSpPr>
        <p:spPr>
          <a:xfrm>
            <a:off x="6797802" y="1637919"/>
            <a:ext cx="1828800"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4" name="Google Shape;484;p19"/>
          <p:cNvSpPr/>
          <p:nvPr/>
        </p:nvSpPr>
        <p:spPr>
          <a:xfrm>
            <a:off x="31402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5" name="Google Shape;485;p19"/>
          <p:cNvSpPr/>
          <p:nvPr/>
        </p:nvSpPr>
        <p:spPr>
          <a:xfrm>
            <a:off x="40546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6" name="Google Shape;486;p19"/>
          <p:cNvSpPr/>
          <p:nvPr/>
        </p:nvSpPr>
        <p:spPr>
          <a:xfrm>
            <a:off x="49690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7" name="Google Shape;487;p19"/>
          <p:cNvSpPr/>
          <p:nvPr/>
        </p:nvSpPr>
        <p:spPr>
          <a:xfrm>
            <a:off x="58834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8" name="Google Shape;488;p19"/>
          <p:cNvSpPr/>
          <p:nvPr/>
        </p:nvSpPr>
        <p:spPr>
          <a:xfrm>
            <a:off x="67978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9" name="Google Shape;489;p19"/>
          <p:cNvSpPr/>
          <p:nvPr/>
        </p:nvSpPr>
        <p:spPr>
          <a:xfrm>
            <a:off x="7712202" y="2607183"/>
            <a:ext cx="91440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0" name="Google Shape;490;p19"/>
          <p:cNvSpPr/>
          <p:nvPr/>
        </p:nvSpPr>
        <p:spPr>
          <a:xfrm>
            <a:off x="31402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1" name="Google Shape;491;p19"/>
          <p:cNvSpPr/>
          <p:nvPr/>
        </p:nvSpPr>
        <p:spPr>
          <a:xfrm>
            <a:off x="40546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2" name="Google Shape;492;p19"/>
          <p:cNvSpPr/>
          <p:nvPr/>
        </p:nvSpPr>
        <p:spPr>
          <a:xfrm>
            <a:off x="49690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3" name="Google Shape;493;p19"/>
          <p:cNvSpPr/>
          <p:nvPr/>
        </p:nvSpPr>
        <p:spPr>
          <a:xfrm>
            <a:off x="58834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4" name="Google Shape;494;p19"/>
          <p:cNvSpPr/>
          <p:nvPr/>
        </p:nvSpPr>
        <p:spPr>
          <a:xfrm>
            <a:off x="67978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5" name="Google Shape;495;p19"/>
          <p:cNvSpPr/>
          <p:nvPr/>
        </p:nvSpPr>
        <p:spPr>
          <a:xfrm>
            <a:off x="7712202" y="2588133"/>
            <a:ext cx="0" cy="1226311"/>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6" name="Google Shape;496;p19"/>
          <p:cNvSpPr/>
          <p:nvPr/>
        </p:nvSpPr>
        <p:spPr>
          <a:xfrm>
            <a:off x="695490" y="2607183"/>
            <a:ext cx="7937461"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7" name="Google Shape;497;p19"/>
          <p:cNvSpPr/>
          <p:nvPr/>
        </p:nvSpPr>
        <p:spPr>
          <a:xfrm>
            <a:off x="695490" y="2966847"/>
            <a:ext cx="7937461"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8" name="Google Shape;498;p19"/>
          <p:cNvSpPr/>
          <p:nvPr/>
        </p:nvSpPr>
        <p:spPr>
          <a:xfrm>
            <a:off x="695490" y="3387471"/>
            <a:ext cx="7937461"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9" name="Google Shape;499;p19"/>
          <p:cNvSpPr/>
          <p:nvPr/>
        </p:nvSpPr>
        <p:spPr>
          <a:xfrm>
            <a:off x="701840"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0" name="Google Shape;500;p19"/>
          <p:cNvSpPr/>
          <p:nvPr/>
        </p:nvSpPr>
        <p:spPr>
          <a:xfrm>
            <a:off x="8626602" y="1631569"/>
            <a:ext cx="0" cy="2182875"/>
          </a:xfrm>
          <a:custGeom>
            <a:rect b="b" l="l" r="r" t="t"/>
            <a:pathLst>
              <a:path extrusionOk="0" h="120000" w="120000">
                <a:moveTo>
                  <a:pt x="0" y="0"/>
                </a:moveTo>
                <a:lnTo>
                  <a:pt x="0" y="119999"/>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1" name="Google Shape;501;p19"/>
          <p:cNvSpPr/>
          <p:nvPr/>
        </p:nvSpPr>
        <p:spPr>
          <a:xfrm>
            <a:off x="695490" y="1637919"/>
            <a:ext cx="7937461"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2" name="Google Shape;502;p19"/>
          <p:cNvSpPr/>
          <p:nvPr/>
        </p:nvSpPr>
        <p:spPr>
          <a:xfrm>
            <a:off x="695490" y="3808095"/>
            <a:ext cx="7937461"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3" name="Google Shape;503;p19"/>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4" name="Google Shape;504;p19"/>
          <p:cNvSpPr txBox="1"/>
          <p:nvPr/>
        </p:nvSpPr>
        <p:spPr>
          <a:xfrm>
            <a:off x="673100" y="385532"/>
            <a:ext cx="156706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Special</a:t>
            </a:r>
            <a:endParaRPr sz="3600">
              <a:latin typeface="Georgia"/>
              <a:ea typeface="Georgia"/>
              <a:cs typeface="Georgia"/>
              <a:sym typeface="Georgia"/>
            </a:endParaRPr>
          </a:p>
        </p:txBody>
      </p:sp>
      <p:sp>
        <p:nvSpPr>
          <p:cNvPr id="505" name="Google Shape;505;p19"/>
          <p:cNvSpPr txBox="1"/>
          <p:nvPr/>
        </p:nvSpPr>
        <p:spPr>
          <a:xfrm>
            <a:off x="2258354" y="385532"/>
            <a:ext cx="177660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Meeting</a:t>
            </a:r>
            <a:endParaRPr sz="3600">
              <a:latin typeface="Georgia"/>
              <a:ea typeface="Georgia"/>
              <a:cs typeface="Georgia"/>
              <a:sym typeface="Georgia"/>
            </a:endParaRPr>
          </a:p>
        </p:txBody>
      </p:sp>
      <p:sp>
        <p:nvSpPr>
          <p:cNvPr id="506" name="Google Shape;506;p19"/>
          <p:cNvSpPr txBox="1"/>
          <p:nvPr/>
        </p:nvSpPr>
        <p:spPr>
          <a:xfrm>
            <a:off x="4051315" y="385532"/>
            <a:ext cx="21253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507" name="Google Shape;507;p19"/>
          <p:cNvSpPr txBox="1"/>
          <p:nvPr/>
        </p:nvSpPr>
        <p:spPr>
          <a:xfrm>
            <a:off x="6893179" y="2147878"/>
            <a:ext cx="167429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508" name="Google Shape;508;p19"/>
          <p:cNvSpPr txBox="1"/>
          <p:nvPr/>
        </p:nvSpPr>
        <p:spPr>
          <a:xfrm>
            <a:off x="673100" y="3832162"/>
            <a:ext cx="7633200" cy="1890000"/>
          </a:xfrm>
          <a:prstGeom prst="rect">
            <a:avLst/>
          </a:prstGeom>
          <a:noFill/>
          <a:ln>
            <a:noFill/>
          </a:ln>
        </p:spPr>
        <p:txBody>
          <a:bodyPr anchorCtr="0" anchor="t" bIns="0" lIns="0" spcFirstLastPara="1" rIns="0" wrap="square" tIns="0">
            <a:noAutofit/>
          </a:bodyPr>
          <a:lstStyle/>
          <a:p>
            <a:pPr indent="-253" lvl="0" marL="1575054" marR="30590" rtl="0" algn="l">
              <a:lnSpc>
                <a:spcPct val="95825"/>
              </a:lnSpc>
              <a:spcBef>
                <a:spcPts val="0"/>
              </a:spcBef>
              <a:spcAft>
                <a:spcPts val="0"/>
              </a:spcAft>
              <a:buNone/>
            </a:pPr>
            <a:r>
              <a:rPr lang="en-US" sz="800">
                <a:solidFill>
                  <a:srgbClr val="555A5C"/>
                </a:solidFill>
                <a:latin typeface="Arial"/>
                <a:ea typeface="Arial"/>
                <a:cs typeface="Arial"/>
                <a:sym typeface="Arial"/>
              </a:rPr>
              <a:t>* </a:t>
            </a:r>
            <a:r>
              <a:rPr lang="en-US" sz="800">
                <a:solidFill>
                  <a:srgbClr val="555A5C"/>
                </a:solidFill>
                <a:latin typeface="Georgia"/>
                <a:ea typeface="Georgia"/>
                <a:cs typeface="Georgia"/>
                <a:sym typeface="Georgia"/>
              </a:rPr>
              <a:t>Includes Exxon, though proposal was to adopt a 15% right where NJ law already provided 10% right. Proposal failed.</a:t>
            </a:r>
            <a:endParaRPr sz="800">
              <a:latin typeface="Georgia"/>
              <a:ea typeface="Georgia"/>
              <a:cs typeface="Georgia"/>
              <a:sym typeface="Georgia"/>
            </a:endParaRPr>
          </a:p>
          <a:p>
            <a:pPr indent="-228600" lvl="0" marL="241300" marR="433598" rtl="0" algn="l">
              <a:lnSpc>
                <a:spcPct val="101950"/>
              </a:lnSpc>
              <a:spcBef>
                <a:spcPts val="297"/>
              </a:spcBef>
              <a:spcAft>
                <a:spcPts val="0"/>
              </a:spcAft>
              <a:buNone/>
            </a:pPr>
            <a:r>
              <a:rPr lang="en-US" sz="2000">
                <a:solidFill>
                  <a:srgbClr val="C93158"/>
                </a:solidFill>
                <a:latin typeface="Arial"/>
                <a:ea typeface="Arial"/>
                <a:cs typeface="Arial"/>
                <a:sym typeface="Arial"/>
              </a:rPr>
              <a:t>•	</a:t>
            </a:r>
            <a:r>
              <a:rPr lang="en-US" sz="2000">
                <a:solidFill>
                  <a:srgbClr val="013464"/>
                </a:solidFill>
                <a:latin typeface="Georgia"/>
                <a:ea typeface="Georgia"/>
                <a:cs typeface="Georgia"/>
                <a:sym typeface="Georgia"/>
              </a:rPr>
              <a:t>Two competing proposals were made by issuers at higher thresholds, both passed at one issuer, and neither at the other (management proposal had supermajority vote requirement)</a:t>
            </a:r>
            <a:endParaRPr sz="2000">
              <a:latin typeface="Georgia"/>
              <a:ea typeface="Georgia"/>
              <a:cs typeface="Georgia"/>
              <a:sym typeface="Georgia"/>
            </a:endParaRPr>
          </a:p>
          <a:p>
            <a:pPr indent="-228600" lvl="0" marL="241300" marR="0" rtl="0" algn="l">
              <a:lnSpc>
                <a:spcPct val="101950"/>
              </a:lnSpc>
              <a:spcBef>
                <a:spcPts val="1441"/>
              </a:spcBef>
              <a:spcAft>
                <a:spcPts val="0"/>
              </a:spcAft>
              <a:buNone/>
            </a:pPr>
            <a:r>
              <a:rPr lang="en-US" sz="2000">
                <a:solidFill>
                  <a:srgbClr val="C93158"/>
                </a:solidFill>
                <a:latin typeface="Arial"/>
                <a:ea typeface="Arial"/>
                <a:cs typeface="Arial"/>
                <a:sym typeface="Arial"/>
              </a:rPr>
              <a:t>•	</a:t>
            </a:r>
            <a:r>
              <a:rPr lang="en-US" sz="2000">
                <a:solidFill>
                  <a:srgbClr val="013464"/>
                </a:solidFill>
                <a:latin typeface="Georgia"/>
                <a:ea typeface="Georgia"/>
                <a:cs typeface="Georgia"/>
                <a:sym typeface="Georgia"/>
              </a:rPr>
              <a:t>25% threshold is most common, and shareholders remain supportive; in 2017, only one proposal (lowering 25% to 15%) was successful, with 52% support</a:t>
            </a:r>
            <a:endParaRPr sz="2000">
              <a:latin typeface="Georgia"/>
              <a:ea typeface="Georgia"/>
              <a:cs typeface="Georgia"/>
              <a:sym typeface="Georgia"/>
            </a:endParaRPr>
          </a:p>
        </p:txBody>
      </p:sp>
      <p:sp>
        <p:nvSpPr>
          <p:cNvPr id="509" name="Google Shape;509;p19"/>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19</a:t>
            </a:r>
            <a:endParaRPr sz="900">
              <a:latin typeface="Verdana"/>
              <a:ea typeface="Verdana"/>
              <a:cs typeface="Verdana"/>
              <a:sym typeface="Verdana"/>
            </a:endParaRPr>
          </a:p>
        </p:txBody>
      </p:sp>
      <p:sp>
        <p:nvSpPr>
          <p:cNvPr id="510" name="Google Shape;510;p19"/>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11" name="Google Shape;511;p19"/>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512" name="Google Shape;512;p19"/>
          <p:cNvSpPr txBox="1"/>
          <p:nvPr/>
        </p:nvSpPr>
        <p:spPr>
          <a:xfrm>
            <a:off x="701840" y="1637919"/>
            <a:ext cx="2438361"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513" name="Google Shape;513;p19"/>
          <p:cNvSpPr txBox="1"/>
          <p:nvPr/>
        </p:nvSpPr>
        <p:spPr>
          <a:xfrm>
            <a:off x="31402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56" lvl="0" marL="106056" marR="106091"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514" name="Google Shape;514;p19"/>
          <p:cNvSpPr txBox="1"/>
          <p:nvPr/>
        </p:nvSpPr>
        <p:spPr>
          <a:xfrm>
            <a:off x="49690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2329" lvl="0" marL="291730" marR="289791"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a:t>
            </a:r>
            <a:endParaRPr sz="1800">
              <a:latin typeface="Arial Narrow"/>
              <a:ea typeface="Arial Narrow"/>
              <a:cs typeface="Arial Narrow"/>
              <a:sym typeface="Arial Narrow"/>
            </a:endParaRPr>
          </a:p>
          <a:p>
            <a:pPr indent="-1016" lvl="0" marL="407416" marR="406386"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Votes Cast</a:t>
            </a:r>
            <a:endParaRPr sz="1800">
              <a:latin typeface="Arial Narrow"/>
              <a:ea typeface="Arial Narrow"/>
              <a:cs typeface="Arial Narrow"/>
              <a:sym typeface="Arial Narrow"/>
            </a:endParaRPr>
          </a:p>
        </p:txBody>
      </p:sp>
      <p:sp>
        <p:nvSpPr>
          <p:cNvPr id="515" name="Google Shape;515;p19"/>
          <p:cNvSpPr txBox="1"/>
          <p:nvPr/>
        </p:nvSpPr>
        <p:spPr>
          <a:xfrm>
            <a:off x="6797802" y="1637919"/>
            <a:ext cx="18288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904" lvl="0" marL="370204"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p:txBody>
      </p:sp>
      <p:sp>
        <p:nvSpPr>
          <p:cNvPr id="516" name="Google Shape;516;p19"/>
          <p:cNvSpPr txBox="1"/>
          <p:nvPr/>
        </p:nvSpPr>
        <p:spPr>
          <a:xfrm>
            <a:off x="701840" y="2607183"/>
            <a:ext cx="2438361"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517" name="Google Shape;517;p19"/>
          <p:cNvSpPr txBox="1"/>
          <p:nvPr/>
        </p:nvSpPr>
        <p:spPr>
          <a:xfrm>
            <a:off x="31402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300" lvl="0" marL="13030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18" name="Google Shape;518;p19"/>
          <p:cNvSpPr txBox="1"/>
          <p:nvPr/>
        </p:nvSpPr>
        <p:spPr>
          <a:xfrm>
            <a:off x="40546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572" lvl="0" marL="29667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19" name="Google Shape;519;p19"/>
          <p:cNvSpPr txBox="1"/>
          <p:nvPr/>
        </p:nvSpPr>
        <p:spPr>
          <a:xfrm>
            <a:off x="49690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555" lvl="0" marL="130556"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20" name="Google Shape;520;p19"/>
          <p:cNvSpPr txBox="1"/>
          <p:nvPr/>
        </p:nvSpPr>
        <p:spPr>
          <a:xfrm>
            <a:off x="58834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951" lvl="0" marL="297052"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21" name="Google Shape;521;p19"/>
          <p:cNvSpPr txBox="1"/>
          <p:nvPr/>
        </p:nvSpPr>
        <p:spPr>
          <a:xfrm>
            <a:off x="67978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7" lvl="0" marL="1309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22" name="Google Shape;522;p19"/>
          <p:cNvSpPr txBox="1"/>
          <p:nvPr/>
        </p:nvSpPr>
        <p:spPr>
          <a:xfrm>
            <a:off x="7712202" y="2607183"/>
            <a:ext cx="91440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206" lvl="0" marL="297306"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23" name="Google Shape;523;p19"/>
          <p:cNvSpPr txBox="1"/>
          <p:nvPr/>
        </p:nvSpPr>
        <p:spPr>
          <a:xfrm>
            <a:off x="701840" y="2966847"/>
            <a:ext cx="2438361"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194" lvl="0" marL="68694"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Adopt new right</a:t>
            </a:r>
            <a:endParaRPr sz="1800">
              <a:latin typeface="Arial Narrow"/>
              <a:ea typeface="Arial Narrow"/>
              <a:cs typeface="Arial Narrow"/>
              <a:sym typeface="Arial Narrow"/>
            </a:endParaRPr>
          </a:p>
        </p:txBody>
      </p:sp>
      <p:sp>
        <p:nvSpPr>
          <p:cNvPr id="524" name="Google Shape;524;p19"/>
          <p:cNvSpPr txBox="1"/>
          <p:nvPr/>
        </p:nvSpPr>
        <p:spPr>
          <a:xfrm>
            <a:off x="31402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777" lvl="0" marL="339978" marR="338807"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5*</a:t>
            </a:r>
            <a:endParaRPr sz="1800">
              <a:latin typeface="Arial Narrow"/>
              <a:ea typeface="Arial Narrow"/>
              <a:cs typeface="Arial Narrow"/>
              <a:sym typeface="Arial Narrow"/>
            </a:endParaRPr>
          </a:p>
        </p:txBody>
      </p:sp>
      <p:sp>
        <p:nvSpPr>
          <p:cNvPr id="525" name="Google Shape;525;p19"/>
          <p:cNvSpPr txBox="1"/>
          <p:nvPr/>
        </p:nvSpPr>
        <p:spPr>
          <a:xfrm>
            <a:off x="40546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54" lvl="0" marL="376554" marR="37390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a:t>
            </a:r>
            <a:endParaRPr sz="1800">
              <a:latin typeface="Arial Narrow"/>
              <a:ea typeface="Arial Narrow"/>
              <a:cs typeface="Arial Narrow"/>
              <a:sym typeface="Arial Narrow"/>
            </a:endParaRPr>
          </a:p>
        </p:txBody>
      </p:sp>
      <p:sp>
        <p:nvSpPr>
          <p:cNvPr id="526" name="Google Shape;526;p19"/>
          <p:cNvSpPr txBox="1"/>
          <p:nvPr/>
        </p:nvSpPr>
        <p:spPr>
          <a:xfrm>
            <a:off x="49690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45%</a:t>
            </a:r>
            <a:endParaRPr sz="1800">
              <a:latin typeface="Arial Narrow"/>
              <a:ea typeface="Arial Narrow"/>
              <a:cs typeface="Arial Narrow"/>
              <a:sym typeface="Arial Narrow"/>
            </a:endParaRPr>
          </a:p>
        </p:txBody>
      </p:sp>
      <p:sp>
        <p:nvSpPr>
          <p:cNvPr id="527" name="Google Shape;527;p19"/>
          <p:cNvSpPr txBox="1"/>
          <p:nvPr/>
        </p:nvSpPr>
        <p:spPr>
          <a:xfrm>
            <a:off x="58834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528" name="Google Shape;528;p19"/>
          <p:cNvSpPr txBox="1"/>
          <p:nvPr/>
        </p:nvSpPr>
        <p:spPr>
          <a:xfrm>
            <a:off x="67978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a:t>
            </a:r>
            <a:endParaRPr sz="1800">
              <a:latin typeface="Arial Narrow"/>
              <a:ea typeface="Arial Narrow"/>
              <a:cs typeface="Arial Narrow"/>
              <a:sym typeface="Arial Narrow"/>
            </a:endParaRPr>
          </a:p>
        </p:txBody>
      </p:sp>
      <p:sp>
        <p:nvSpPr>
          <p:cNvPr id="529" name="Google Shape;529;p19"/>
          <p:cNvSpPr txBox="1"/>
          <p:nvPr/>
        </p:nvSpPr>
        <p:spPr>
          <a:xfrm>
            <a:off x="7712202" y="2966847"/>
            <a:ext cx="91440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888" lvl="0" marL="377189" marR="37326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30" name="Google Shape;530;p19"/>
          <p:cNvSpPr txBox="1"/>
          <p:nvPr/>
        </p:nvSpPr>
        <p:spPr>
          <a:xfrm>
            <a:off x="701840" y="3387471"/>
            <a:ext cx="2438361"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194" lvl="0" marL="68694"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Lower % on existing right</a:t>
            </a:r>
            <a:endParaRPr sz="1800">
              <a:latin typeface="Arial Narrow"/>
              <a:ea typeface="Arial Narrow"/>
              <a:cs typeface="Arial Narrow"/>
              <a:sym typeface="Arial Narrow"/>
            </a:endParaRPr>
          </a:p>
        </p:txBody>
      </p:sp>
      <p:sp>
        <p:nvSpPr>
          <p:cNvPr id="531" name="Google Shape;531;p19"/>
          <p:cNvSpPr txBox="1"/>
          <p:nvPr/>
        </p:nvSpPr>
        <p:spPr>
          <a:xfrm>
            <a:off x="31402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8" lvl="0" marL="324738" marR="3226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18</a:t>
            </a:r>
            <a:endParaRPr sz="1800">
              <a:latin typeface="Arial Narrow"/>
              <a:ea typeface="Arial Narrow"/>
              <a:cs typeface="Arial Narrow"/>
              <a:sym typeface="Arial Narrow"/>
            </a:endParaRPr>
          </a:p>
        </p:txBody>
      </p:sp>
      <p:sp>
        <p:nvSpPr>
          <p:cNvPr id="532" name="Google Shape;532;p19"/>
          <p:cNvSpPr txBox="1"/>
          <p:nvPr/>
        </p:nvSpPr>
        <p:spPr>
          <a:xfrm>
            <a:off x="40546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238" lvl="0" marL="324738" marR="3226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15</a:t>
            </a:r>
            <a:endParaRPr sz="1800">
              <a:latin typeface="Arial Narrow"/>
              <a:ea typeface="Arial Narrow"/>
              <a:cs typeface="Arial Narrow"/>
              <a:sym typeface="Arial Narrow"/>
            </a:endParaRPr>
          </a:p>
        </p:txBody>
      </p:sp>
      <p:sp>
        <p:nvSpPr>
          <p:cNvPr id="533" name="Google Shape;533;p19"/>
          <p:cNvSpPr txBox="1"/>
          <p:nvPr/>
        </p:nvSpPr>
        <p:spPr>
          <a:xfrm>
            <a:off x="49690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41%</a:t>
            </a:r>
            <a:endParaRPr sz="1800">
              <a:latin typeface="Arial Narrow"/>
              <a:ea typeface="Arial Narrow"/>
              <a:cs typeface="Arial Narrow"/>
              <a:sym typeface="Arial Narrow"/>
            </a:endParaRPr>
          </a:p>
        </p:txBody>
      </p:sp>
      <p:sp>
        <p:nvSpPr>
          <p:cNvPr id="534" name="Google Shape;534;p19"/>
          <p:cNvSpPr txBox="1"/>
          <p:nvPr/>
        </p:nvSpPr>
        <p:spPr>
          <a:xfrm>
            <a:off x="58834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5" lvl="0" marL="271145" marR="0" rtl="0" algn="l">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42%</a:t>
            </a:r>
            <a:endParaRPr sz="1800">
              <a:latin typeface="Arial Narrow"/>
              <a:ea typeface="Arial Narrow"/>
              <a:cs typeface="Arial Narrow"/>
              <a:sym typeface="Arial Narrow"/>
            </a:endParaRPr>
          </a:p>
        </p:txBody>
      </p:sp>
      <p:sp>
        <p:nvSpPr>
          <p:cNvPr id="535" name="Google Shape;535;p19"/>
          <p:cNvSpPr txBox="1"/>
          <p:nvPr/>
        </p:nvSpPr>
        <p:spPr>
          <a:xfrm>
            <a:off x="67978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635" lvl="0" marL="376935" marR="37351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1</a:t>
            </a:r>
            <a:endParaRPr sz="1800">
              <a:latin typeface="Arial Narrow"/>
              <a:ea typeface="Arial Narrow"/>
              <a:cs typeface="Arial Narrow"/>
              <a:sym typeface="Arial Narrow"/>
            </a:endParaRPr>
          </a:p>
        </p:txBody>
      </p:sp>
      <p:sp>
        <p:nvSpPr>
          <p:cNvPr id="536" name="Google Shape;536;p19"/>
          <p:cNvSpPr txBox="1"/>
          <p:nvPr/>
        </p:nvSpPr>
        <p:spPr>
          <a:xfrm>
            <a:off x="7712202" y="3387471"/>
            <a:ext cx="914400" cy="42062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888" lvl="0" marL="377189" marR="373265"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37" name="Google Shape;537;p19"/>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20"/>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3" name="Google Shape;543;p20"/>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4" name="Google Shape;544;p20"/>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5" name="Google Shape;545;p20"/>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6" name="Google Shape;546;p20"/>
          <p:cNvSpPr/>
          <p:nvPr/>
        </p:nvSpPr>
        <p:spPr>
          <a:xfrm>
            <a:off x="758329" y="1619885"/>
            <a:ext cx="7627366" cy="45110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7" name="Google Shape;547;p20"/>
          <p:cNvSpPr/>
          <p:nvPr/>
        </p:nvSpPr>
        <p:spPr>
          <a:xfrm>
            <a:off x="7583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8" name="Google Shape;548;p20"/>
          <p:cNvSpPr/>
          <p:nvPr/>
        </p:nvSpPr>
        <p:spPr>
          <a:xfrm>
            <a:off x="3300729" y="2070989"/>
            <a:ext cx="2542413"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49" name="Google Shape;549;p20"/>
          <p:cNvSpPr/>
          <p:nvPr/>
        </p:nvSpPr>
        <p:spPr>
          <a:xfrm>
            <a:off x="5843270" y="2070989"/>
            <a:ext cx="2542412"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0" name="Google Shape;550;p20"/>
          <p:cNvSpPr/>
          <p:nvPr/>
        </p:nvSpPr>
        <p:spPr>
          <a:xfrm>
            <a:off x="758329"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1" name="Google Shape;551;p20"/>
          <p:cNvSpPr/>
          <p:nvPr/>
        </p:nvSpPr>
        <p:spPr>
          <a:xfrm>
            <a:off x="2029587" y="3040253"/>
            <a:ext cx="1271269"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2" name="Google Shape;552;p20"/>
          <p:cNvSpPr/>
          <p:nvPr/>
        </p:nvSpPr>
        <p:spPr>
          <a:xfrm>
            <a:off x="3300729"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3" name="Google Shape;553;p20"/>
          <p:cNvSpPr/>
          <p:nvPr/>
        </p:nvSpPr>
        <p:spPr>
          <a:xfrm>
            <a:off x="457200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4" name="Google Shape;554;p20"/>
          <p:cNvSpPr/>
          <p:nvPr/>
        </p:nvSpPr>
        <p:spPr>
          <a:xfrm>
            <a:off x="5843270"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5" name="Google Shape;555;p20"/>
          <p:cNvSpPr/>
          <p:nvPr/>
        </p:nvSpPr>
        <p:spPr>
          <a:xfrm>
            <a:off x="7114413" y="3040253"/>
            <a:ext cx="1271270"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6" name="Google Shape;556;p20"/>
          <p:cNvSpPr/>
          <p:nvPr/>
        </p:nvSpPr>
        <p:spPr>
          <a:xfrm>
            <a:off x="2029587"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7" name="Google Shape;557;p20"/>
          <p:cNvSpPr/>
          <p:nvPr/>
        </p:nvSpPr>
        <p:spPr>
          <a:xfrm>
            <a:off x="3300729"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8" name="Google Shape;558;p20"/>
          <p:cNvSpPr/>
          <p:nvPr/>
        </p:nvSpPr>
        <p:spPr>
          <a:xfrm>
            <a:off x="4572000"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59" name="Google Shape;559;p20"/>
          <p:cNvSpPr/>
          <p:nvPr/>
        </p:nvSpPr>
        <p:spPr>
          <a:xfrm>
            <a:off x="5843270" y="2051939"/>
            <a:ext cx="0" cy="1774952"/>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0" name="Google Shape;560;p20"/>
          <p:cNvSpPr/>
          <p:nvPr/>
        </p:nvSpPr>
        <p:spPr>
          <a:xfrm>
            <a:off x="7114413" y="3033903"/>
            <a:ext cx="0" cy="79298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1" name="Google Shape;561;p20"/>
          <p:cNvSpPr/>
          <p:nvPr/>
        </p:nvSpPr>
        <p:spPr>
          <a:xfrm>
            <a:off x="751979" y="2070989"/>
            <a:ext cx="7640053"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2" name="Google Shape;562;p20"/>
          <p:cNvSpPr/>
          <p:nvPr/>
        </p:nvSpPr>
        <p:spPr>
          <a:xfrm>
            <a:off x="751979" y="3040253"/>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3" name="Google Shape;563;p20"/>
          <p:cNvSpPr/>
          <p:nvPr/>
        </p:nvSpPr>
        <p:spPr>
          <a:xfrm>
            <a:off x="751979" y="3399916"/>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4" name="Google Shape;564;p20"/>
          <p:cNvSpPr/>
          <p:nvPr/>
        </p:nvSpPr>
        <p:spPr>
          <a:xfrm>
            <a:off x="758329"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5" name="Google Shape;565;p20"/>
          <p:cNvSpPr/>
          <p:nvPr/>
        </p:nvSpPr>
        <p:spPr>
          <a:xfrm>
            <a:off x="8385683" y="1613535"/>
            <a:ext cx="0" cy="221335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6" name="Google Shape;566;p20"/>
          <p:cNvSpPr/>
          <p:nvPr/>
        </p:nvSpPr>
        <p:spPr>
          <a:xfrm>
            <a:off x="751979" y="1619885"/>
            <a:ext cx="7640053"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7" name="Google Shape;567;p20"/>
          <p:cNvSpPr/>
          <p:nvPr/>
        </p:nvSpPr>
        <p:spPr>
          <a:xfrm>
            <a:off x="751979" y="3820541"/>
            <a:ext cx="7640053"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8" name="Google Shape;568;p20"/>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69" name="Google Shape;569;p20"/>
          <p:cNvSpPr txBox="1"/>
          <p:nvPr/>
        </p:nvSpPr>
        <p:spPr>
          <a:xfrm>
            <a:off x="673100" y="385532"/>
            <a:ext cx="137517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a:t>
            </a:r>
            <a:endParaRPr sz="3600">
              <a:latin typeface="Georgia"/>
              <a:ea typeface="Georgia"/>
              <a:cs typeface="Georgia"/>
              <a:sym typeface="Georgia"/>
            </a:endParaRPr>
          </a:p>
        </p:txBody>
      </p:sp>
      <p:sp>
        <p:nvSpPr>
          <p:cNvPr id="570" name="Google Shape;570;p20"/>
          <p:cNvSpPr txBox="1"/>
          <p:nvPr/>
        </p:nvSpPr>
        <p:spPr>
          <a:xfrm>
            <a:off x="2064372" y="385532"/>
            <a:ext cx="199201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Diversity</a:t>
            </a:r>
            <a:endParaRPr sz="3600">
              <a:latin typeface="Georgia"/>
              <a:ea typeface="Georgia"/>
              <a:cs typeface="Georgia"/>
              <a:sym typeface="Georgia"/>
            </a:endParaRPr>
          </a:p>
        </p:txBody>
      </p:sp>
      <p:sp>
        <p:nvSpPr>
          <p:cNvPr id="571" name="Google Shape;571;p20"/>
          <p:cNvSpPr txBox="1"/>
          <p:nvPr/>
        </p:nvSpPr>
        <p:spPr>
          <a:xfrm>
            <a:off x="4075105" y="385532"/>
            <a:ext cx="21253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572" name="Google Shape;572;p20"/>
          <p:cNvSpPr txBox="1"/>
          <p:nvPr/>
        </p:nvSpPr>
        <p:spPr>
          <a:xfrm>
            <a:off x="673100" y="4050831"/>
            <a:ext cx="149529" cy="665479"/>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0" rtl="0" algn="l">
              <a:lnSpc>
                <a:spcPct val="94685"/>
              </a:lnSpc>
              <a:spcBef>
                <a:spcPts val="1097"/>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573" name="Google Shape;573;p20"/>
          <p:cNvSpPr txBox="1"/>
          <p:nvPr/>
        </p:nvSpPr>
        <p:spPr>
          <a:xfrm>
            <a:off x="901700" y="4050831"/>
            <a:ext cx="115292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Potentially</a:t>
            </a:r>
            <a:endParaRPr sz="1700">
              <a:latin typeface="Georgia"/>
              <a:ea typeface="Georgia"/>
              <a:cs typeface="Georgia"/>
              <a:sym typeface="Georgia"/>
            </a:endParaRPr>
          </a:p>
        </p:txBody>
      </p:sp>
      <p:sp>
        <p:nvSpPr>
          <p:cNvPr id="574" name="Google Shape;574;p20"/>
          <p:cNvSpPr txBox="1"/>
          <p:nvPr/>
        </p:nvSpPr>
        <p:spPr>
          <a:xfrm>
            <a:off x="2049957" y="4050831"/>
            <a:ext cx="3598244"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a significant proposal topic in 2018</a:t>
            </a:r>
            <a:endParaRPr sz="1700">
              <a:latin typeface="Georgia"/>
              <a:ea typeface="Georgia"/>
              <a:cs typeface="Georgia"/>
              <a:sym typeface="Georgia"/>
            </a:endParaRPr>
          </a:p>
        </p:txBody>
      </p:sp>
      <p:sp>
        <p:nvSpPr>
          <p:cNvPr id="575" name="Google Shape;575;p20"/>
          <p:cNvSpPr txBox="1"/>
          <p:nvPr/>
        </p:nvSpPr>
        <p:spPr>
          <a:xfrm>
            <a:off x="901700" y="4462311"/>
            <a:ext cx="7522173" cy="1406423"/>
          </a:xfrm>
          <a:prstGeom prst="rect">
            <a:avLst/>
          </a:prstGeom>
          <a:noFill/>
          <a:ln>
            <a:noFill/>
          </a:ln>
        </p:spPr>
        <p:txBody>
          <a:bodyPr anchorCtr="0" anchor="t" bIns="0" lIns="0" spcFirstLastPara="1" rIns="0" wrap="square" tIns="0">
            <a:noAutofit/>
          </a:bodyPr>
          <a:lstStyle/>
          <a:p>
            <a:pPr indent="0" lvl="0" marL="12700" marR="34290" rtl="0" algn="l">
              <a:lnSpc>
                <a:spcPct val="108055"/>
              </a:lnSpc>
              <a:spcBef>
                <a:spcPts val="0"/>
              </a:spcBef>
              <a:spcAft>
                <a:spcPts val="0"/>
              </a:spcAft>
              <a:buNone/>
            </a:pPr>
            <a:r>
              <a:rPr lang="en-US" sz="1700">
                <a:solidFill>
                  <a:srgbClr val="013464"/>
                </a:solidFill>
                <a:latin typeface="Georgia"/>
                <a:ea typeface="Georgia"/>
                <a:cs typeface="Georgia"/>
                <a:sym typeface="Georgia"/>
              </a:rPr>
              <a:t>In 2017, large institutional investors (State Street, BlackRock, Vanguard)</a:t>
            </a:r>
            <a:endParaRPr sz="1700">
              <a:latin typeface="Georgia"/>
              <a:ea typeface="Georgia"/>
              <a:cs typeface="Georgia"/>
              <a:sym typeface="Georgia"/>
            </a:endParaRPr>
          </a:p>
          <a:p>
            <a:pPr indent="0" lvl="0" marL="12700" marR="0" rtl="0" algn="l">
              <a:lnSpc>
                <a:spcPct val="108055"/>
              </a:lnSpc>
              <a:spcBef>
                <a:spcPts val="0"/>
              </a:spcBef>
              <a:spcAft>
                <a:spcPts val="0"/>
              </a:spcAft>
              <a:buNone/>
            </a:pPr>
            <a:r>
              <a:rPr lang="en-US" sz="1700">
                <a:solidFill>
                  <a:srgbClr val="013464"/>
                </a:solidFill>
                <a:latin typeface="Georgia"/>
                <a:ea typeface="Georgia"/>
                <a:cs typeface="Georgia"/>
                <a:sym typeface="Georgia"/>
              </a:rPr>
              <a:t>have announced engagement focus on board diversity, particularly gender</a:t>
            </a:r>
            <a:endParaRPr sz="1700">
              <a:latin typeface="Georgia"/>
              <a:ea typeface="Georgia"/>
              <a:cs typeface="Georgia"/>
              <a:sym typeface="Georgia"/>
            </a:endParaRPr>
          </a:p>
          <a:p>
            <a:pPr indent="0" lvl="0" marL="12700" marR="34290" rtl="0" algn="l">
              <a:lnSpc>
                <a:spcPct val="108055"/>
              </a:lnSpc>
              <a:spcBef>
                <a:spcPts val="0"/>
              </a:spcBef>
              <a:spcAft>
                <a:spcPts val="0"/>
              </a:spcAft>
              <a:buNone/>
            </a:pPr>
            <a:r>
              <a:rPr lang="en-US" sz="1700">
                <a:solidFill>
                  <a:srgbClr val="013464"/>
                </a:solidFill>
                <a:latin typeface="Georgia"/>
                <a:ea typeface="Georgia"/>
                <a:cs typeface="Georgia"/>
                <a:sym typeface="Georgia"/>
              </a:rPr>
              <a:t>diversity (as well as climate risk, discussed below)</a:t>
            </a:r>
            <a:endParaRPr sz="1700">
              <a:latin typeface="Georgia"/>
              <a:ea typeface="Georgia"/>
              <a:cs typeface="Georgia"/>
              <a:sym typeface="Georgia"/>
            </a:endParaRPr>
          </a:p>
          <a:p>
            <a:pPr indent="0" lvl="0" marL="12700" marR="429083" rtl="0" algn="l">
              <a:lnSpc>
                <a:spcPct val="107722"/>
              </a:lnSpc>
              <a:spcBef>
                <a:spcPts val="1293"/>
              </a:spcBef>
              <a:spcAft>
                <a:spcPts val="0"/>
              </a:spcAft>
              <a:buNone/>
            </a:pPr>
            <a:r>
              <a:rPr lang="en-US" sz="1700">
                <a:solidFill>
                  <a:srgbClr val="013464"/>
                </a:solidFill>
                <a:latin typeface="Georgia"/>
                <a:ea typeface="Georgia"/>
                <a:cs typeface="Georgia"/>
                <a:sym typeface="Georgia"/>
              </a:rPr>
              <a:t>Several state legislatures (CA, IL, MA, PA) have adopted non-binding resolutions urging board diversity for companies doing business there</a:t>
            </a:r>
            <a:endParaRPr sz="1700">
              <a:latin typeface="Georgia"/>
              <a:ea typeface="Georgia"/>
              <a:cs typeface="Georgia"/>
              <a:sym typeface="Georgia"/>
            </a:endParaRPr>
          </a:p>
        </p:txBody>
      </p:sp>
      <p:sp>
        <p:nvSpPr>
          <p:cNvPr id="576" name="Google Shape;576;p20"/>
          <p:cNvSpPr txBox="1"/>
          <p:nvPr/>
        </p:nvSpPr>
        <p:spPr>
          <a:xfrm>
            <a:off x="673100" y="5367821"/>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577" name="Google Shape;577;p20"/>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20</a:t>
            </a:r>
            <a:endParaRPr sz="900">
              <a:latin typeface="Verdana"/>
              <a:ea typeface="Verdana"/>
              <a:cs typeface="Verdana"/>
              <a:sym typeface="Verdana"/>
            </a:endParaRPr>
          </a:p>
        </p:txBody>
      </p:sp>
      <p:sp>
        <p:nvSpPr>
          <p:cNvPr id="578" name="Google Shape;578;p20"/>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79" name="Google Shape;579;p20"/>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580" name="Google Shape;580;p20"/>
          <p:cNvSpPr txBox="1"/>
          <p:nvPr/>
        </p:nvSpPr>
        <p:spPr>
          <a:xfrm>
            <a:off x="758329" y="1619885"/>
            <a:ext cx="7627353" cy="45110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58" lvl="0" marL="2561158" marR="2561101" rtl="0" algn="ctr">
              <a:lnSpc>
                <a:spcPct val="95621"/>
              </a:lnSpc>
              <a:spcBef>
                <a:spcPts val="0"/>
              </a:spcBef>
              <a:spcAft>
                <a:spcPts val="0"/>
              </a:spcAft>
              <a:buNone/>
            </a:pPr>
            <a:r>
              <a:rPr b="1" lang="en-US" sz="2000">
                <a:solidFill>
                  <a:srgbClr val="FFFFFF"/>
                </a:solidFill>
                <a:latin typeface="Arial Narrow"/>
                <a:ea typeface="Arial Narrow"/>
                <a:cs typeface="Arial Narrow"/>
                <a:sym typeface="Arial Narrow"/>
              </a:rPr>
              <a:t>Increase Board Diversity</a:t>
            </a:r>
            <a:endParaRPr sz="2000">
              <a:latin typeface="Arial Narrow"/>
              <a:ea typeface="Arial Narrow"/>
              <a:cs typeface="Arial Narrow"/>
              <a:sym typeface="Arial Narrow"/>
            </a:endParaRPr>
          </a:p>
        </p:txBody>
      </p:sp>
      <p:sp>
        <p:nvSpPr>
          <p:cNvPr id="581" name="Google Shape;581;p20"/>
          <p:cNvSpPr txBox="1"/>
          <p:nvPr/>
        </p:nvSpPr>
        <p:spPr>
          <a:xfrm>
            <a:off x="758329" y="2070989"/>
            <a:ext cx="254240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27" lvl="0" marL="462228" marR="463977" rtl="0" algn="ctr">
              <a:lnSpc>
                <a:spcPct val="100115"/>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582" name="Google Shape;582;p20"/>
          <p:cNvSpPr txBox="1"/>
          <p:nvPr/>
        </p:nvSpPr>
        <p:spPr>
          <a:xfrm>
            <a:off x="3300729" y="2070989"/>
            <a:ext cx="2542540"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693" lvl="0" marL="143394" marR="144117"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 Cast</a:t>
            </a:r>
            <a:endParaRPr sz="1800">
              <a:latin typeface="Arial Narrow"/>
              <a:ea typeface="Arial Narrow"/>
              <a:cs typeface="Arial Narrow"/>
              <a:sym typeface="Arial Narrow"/>
            </a:endParaRPr>
          </a:p>
          <a:p>
            <a:pPr indent="-1119" lvl="0" marL="877420" marR="876820"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In Favor</a:t>
            </a:r>
            <a:endParaRPr sz="1800">
              <a:latin typeface="Arial Narrow"/>
              <a:ea typeface="Arial Narrow"/>
              <a:cs typeface="Arial Narrow"/>
              <a:sym typeface="Arial Narrow"/>
            </a:endParaRPr>
          </a:p>
        </p:txBody>
      </p:sp>
      <p:sp>
        <p:nvSpPr>
          <p:cNvPr id="583" name="Google Shape;583;p20"/>
          <p:cNvSpPr txBox="1"/>
          <p:nvPr/>
        </p:nvSpPr>
        <p:spPr>
          <a:xfrm>
            <a:off x="5843270" y="2070989"/>
            <a:ext cx="2542412"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3047" lvl="0" marL="206248" marR="204202"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 Proposals</a:t>
            </a:r>
            <a:endParaRPr sz="1800">
              <a:latin typeface="Arial Narrow"/>
              <a:ea typeface="Arial Narrow"/>
              <a:cs typeface="Arial Narrow"/>
              <a:sym typeface="Arial Narrow"/>
            </a:endParaRPr>
          </a:p>
          <a:p>
            <a:pPr indent="-2516" lvl="0" marL="904217" marR="903452"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Passed</a:t>
            </a:r>
            <a:endParaRPr sz="1800">
              <a:latin typeface="Arial Narrow"/>
              <a:ea typeface="Arial Narrow"/>
              <a:cs typeface="Arial Narrow"/>
              <a:sym typeface="Arial Narrow"/>
            </a:endParaRPr>
          </a:p>
        </p:txBody>
      </p:sp>
      <p:sp>
        <p:nvSpPr>
          <p:cNvPr id="584" name="Google Shape;584;p20"/>
          <p:cNvSpPr txBox="1"/>
          <p:nvPr/>
        </p:nvSpPr>
        <p:spPr>
          <a:xfrm>
            <a:off x="758329" y="3040253"/>
            <a:ext cx="1271257"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70" lvl="0" marL="30847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5" name="Google Shape;585;p20"/>
          <p:cNvSpPr txBox="1"/>
          <p:nvPr/>
        </p:nvSpPr>
        <p:spPr>
          <a:xfrm>
            <a:off x="2029587" y="3040253"/>
            <a:ext cx="1271142"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024" lvl="0" marL="448525" marR="447341"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86" name="Google Shape;586;p20"/>
          <p:cNvSpPr txBox="1"/>
          <p:nvPr/>
        </p:nvSpPr>
        <p:spPr>
          <a:xfrm>
            <a:off x="3300729"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936" lvl="0" marL="30873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7" name="Google Shape;587;p20"/>
          <p:cNvSpPr txBox="1"/>
          <p:nvPr/>
        </p:nvSpPr>
        <p:spPr>
          <a:xfrm>
            <a:off x="4572000" y="3040253"/>
            <a:ext cx="1271270"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659" lvl="0" marL="449160" marR="446833"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88" name="Google Shape;588;p20"/>
          <p:cNvSpPr txBox="1"/>
          <p:nvPr/>
        </p:nvSpPr>
        <p:spPr>
          <a:xfrm>
            <a:off x="5843270" y="3040253"/>
            <a:ext cx="1271143"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317" lvl="0" marL="30911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589" name="Google Shape;589;p20"/>
          <p:cNvSpPr txBox="1"/>
          <p:nvPr/>
        </p:nvSpPr>
        <p:spPr>
          <a:xfrm>
            <a:off x="7114413" y="3040253"/>
            <a:ext cx="127126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4787" lvl="0" marL="449287" marR="446706" rtl="0" algn="ctr">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590" name="Google Shape;590;p20"/>
          <p:cNvSpPr txBox="1"/>
          <p:nvPr/>
        </p:nvSpPr>
        <p:spPr>
          <a:xfrm>
            <a:off x="758329" y="3399916"/>
            <a:ext cx="1271257"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69" lvl="0" marL="554469" marR="552843"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8</a:t>
            </a:r>
            <a:endParaRPr sz="1800">
              <a:latin typeface="Arial Narrow"/>
              <a:ea typeface="Arial Narrow"/>
              <a:cs typeface="Arial Narrow"/>
              <a:sym typeface="Arial Narrow"/>
            </a:endParaRPr>
          </a:p>
        </p:txBody>
      </p:sp>
      <p:sp>
        <p:nvSpPr>
          <p:cNvPr id="591" name="Google Shape;591;p20"/>
          <p:cNvSpPr txBox="1"/>
          <p:nvPr/>
        </p:nvSpPr>
        <p:spPr>
          <a:xfrm>
            <a:off x="2029587" y="3399916"/>
            <a:ext cx="1271142"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81" lvl="0" marL="554482" marR="552716"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8</a:t>
            </a:r>
            <a:endParaRPr sz="1800">
              <a:latin typeface="Arial Narrow"/>
              <a:ea typeface="Arial Narrow"/>
              <a:cs typeface="Arial Narrow"/>
              <a:sym typeface="Arial Narrow"/>
            </a:endParaRPr>
          </a:p>
        </p:txBody>
      </p:sp>
      <p:sp>
        <p:nvSpPr>
          <p:cNvPr id="592" name="Google Shape;592;p20"/>
          <p:cNvSpPr txBox="1"/>
          <p:nvPr/>
        </p:nvSpPr>
        <p:spPr>
          <a:xfrm>
            <a:off x="3300729"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0" lvl="0" marL="419100" marR="419150"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31%</a:t>
            </a:r>
            <a:endParaRPr sz="1800">
              <a:latin typeface="Arial Narrow"/>
              <a:ea typeface="Arial Narrow"/>
              <a:cs typeface="Arial Narrow"/>
              <a:sym typeface="Arial Narrow"/>
            </a:endParaRPr>
          </a:p>
        </p:txBody>
      </p:sp>
      <p:sp>
        <p:nvSpPr>
          <p:cNvPr id="593" name="Google Shape;593;p20"/>
          <p:cNvSpPr txBox="1"/>
          <p:nvPr/>
        </p:nvSpPr>
        <p:spPr>
          <a:xfrm>
            <a:off x="4572000" y="3399916"/>
            <a:ext cx="1271270"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380" lvl="0" marL="419480" marR="418769"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26%</a:t>
            </a:r>
            <a:endParaRPr sz="1800">
              <a:latin typeface="Arial Narrow"/>
              <a:ea typeface="Arial Narrow"/>
              <a:cs typeface="Arial Narrow"/>
              <a:sym typeface="Arial Narrow"/>
            </a:endParaRPr>
          </a:p>
        </p:txBody>
      </p:sp>
      <p:sp>
        <p:nvSpPr>
          <p:cNvPr id="594" name="Google Shape;594;p20"/>
          <p:cNvSpPr txBox="1"/>
          <p:nvPr/>
        </p:nvSpPr>
        <p:spPr>
          <a:xfrm>
            <a:off x="5843270" y="3399916"/>
            <a:ext cx="1271143"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016" lvl="0" marL="555117"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95" name="Google Shape;595;p20"/>
          <p:cNvSpPr txBox="1"/>
          <p:nvPr/>
        </p:nvSpPr>
        <p:spPr>
          <a:xfrm>
            <a:off x="7114413" y="3399916"/>
            <a:ext cx="1271269" cy="42062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9142" lvl="0" marL="555243" marR="552081" rtl="0" algn="ctr">
              <a:lnSpc>
                <a:spcPct val="95621"/>
              </a:lnSpc>
              <a:spcBef>
                <a:spcPts val="0"/>
              </a:spcBef>
              <a:spcAft>
                <a:spcPts val="0"/>
              </a:spcAft>
              <a:buNone/>
            </a:pPr>
            <a:r>
              <a:rPr b="1" lang="en-US" sz="1800">
                <a:solidFill>
                  <a:srgbClr val="336699"/>
                </a:solidFill>
                <a:latin typeface="Arial Narrow"/>
                <a:ea typeface="Arial Narrow"/>
                <a:cs typeface="Arial Narrow"/>
                <a:sym typeface="Arial Narrow"/>
              </a:rPr>
              <a:t>2</a:t>
            </a:r>
            <a:endParaRPr sz="1800">
              <a:latin typeface="Arial Narrow"/>
              <a:ea typeface="Arial Narrow"/>
              <a:cs typeface="Arial Narrow"/>
              <a:sym typeface="Arial Narrow"/>
            </a:endParaRPr>
          </a:p>
        </p:txBody>
      </p:sp>
      <p:sp>
        <p:nvSpPr>
          <p:cNvPr id="596" name="Google Shape;596;p20"/>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sp>
        <p:nvSpPr>
          <p:cNvPr id="601" name="Google Shape;601;p21"/>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2" name="Google Shape;602;p21"/>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3" name="Google Shape;603;p21"/>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4" name="Google Shape;604;p21"/>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05" name="Google Shape;605;p21"/>
          <p:cNvSpPr txBox="1"/>
          <p:nvPr/>
        </p:nvSpPr>
        <p:spPr>
          <a:xfrm>
            <a:off x="673100" y="385532"/>
            <a:ext cx="640277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Board Diversity Developments</a:t>
            </a:r>
            <a:endParaRPr sz="3600">
              <a:latin typeface="Georgia"/>
              <a:ea typeface="Georgia"/>
              <a:cs typeface="Georgia"/>
              <a:sym typeface="Georgia"/>
            </a:endParaRPr>
          </a:p>
        </p:txBody>
      </p:sp>
      <p:sp>
        <p:nvSpPr>
          <p:cNvPr id="606" name="Google Shape;606;p21"/>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07" name="Google Shape;607;p21"/>
          <p:cNvSpPr txBox="1"/>
          <p:nvPr/>
        </p:nvSpPr>
        <p:spPr>
          <a:xfrm>
            <a:off x="901700" y="1628560"/>
            <a:ext cx="7211592"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NYC Comptroller letters on Boardroom Accountability 2.0 (Sept. 2017)</a:t>
            </a:r>
            <a:endParaRPr sz="1800">
              <a:latin typeface="Georgia"/>
              <a:ea typeface="Georgia"/>
              <a:cs typeface="Georgia"/>
              <a:sym typeface="Georgia"/>
            </a:endParaRPr>
          </a:p>
        </p:txBody>
      </p:sp>
      <p:sp>
        <p:nvSpPr>
          <p:cNvPr id="608" name="Google Shape;608;p21"/>
          <p:cNvSpPr txBox="1"/>
          <p:nvPr/>
        </p:nvSpPr>
        <p:spPr>
          <a:xfrm>
            <a:off x="1194612" y="1985176"/>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09" name="Google Shape;609;p21"/>
          <p:cNvSpPr txBox="1"/>
          <p:nvPr/>
        </p:nvSpPr>
        <p:spPr>
          <a:xfrm>
            <a:off x="1359154" y="1985176"/>
            <a:ext cx="7186588" cy="4058258"/>
          </a:xfrm>
          <a:prstGeom prst="rect">
            <a:avLst/>
          </a:prstGeom>
          <a:noFill/>
          <a:ln>
            <a:noFill/>
          </a:ln>
        </p:spPr>
        <p:txBody>
          <a:bodyPr anchorCtr="0" anchor="t" bIns="0" lIns="0" spcFirstLastPara="1" rIns="0" wrap="square" tIns="0">
            <a:noAutofit/>
          </a:bodyPr>
          <a:lstStyle/>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Sent to around 150 issuers who previously received proxy access</a:t>
            </a:r>
            <a:endParaRPr sz="1800">
              <a:latin typeface="Georgia"/>
              <a:ea typeface="Georgia"/>
              <a:cs typeface="Georgia"/>
              <a:sym typeface="Georgia"/>
            </a:endParaRPr>
          </a:p>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proposal from NYCC and either adopted proxy access or proposal</a:t>
            </a:r>
            <a:endParaRPr sz="1800">
              <a:latin typeface="Georgia"/>
              <a:ea typeface="Georgia"/>
              <a:cs typeface="Georgia"/>
              <a:sym typeface="Georgia"/>
            </a:endParaRPr>
          </a:p>
          <a:p>
            <a:pPr indent="0" lvl="0" marL="12700" marR="17603" rtl="0" algn="l">
              <a:lnSpc>
                <a:spcPct val="108055"/>
              </a:lnSpc>
              <a:spcBef>
                <a:spcPts val="0"/>
              </a:spcBef>
              <a:spcAft>
                <a:spcPts val="0"/>
              </a:spcAft>
              <a:buNone/>
            </a:pPr>
            <a:r>
              <a:rPr lang="en-US" sz="1800">
                <a:solidFill>
                  <a:srgbClr val="336699"/>
                </a:solidFill>
                <a:latin typeface="Georgia"/>
                <a:ea typeface="Georgia"/>
                <a:cs typeface="Georgia"/>
                <a:sym typeface="Georgia"/>
              </a:rPr>
              <a:t>received majority support</a:t>
            </a:r>
            <a:endParaRPr sz="1800">
              <a:latin typeface="Georgia"/>
              <a:ea typeface="Georgia"/>
              <a:cs typeface="Georgia"/>
              <a:sym typeface="Georgia"/>
            </a:endParaRPr>
          </a:p>
          <a:p>
            <a:pPr indent="0" lvl="0" marL="12700" marR="17603" rtl="0" algn="l">
              <a:lnSpc>
                <a:spcPct val="94685"/>
              </a:lnSpc>
              <a:spcBef>
                <a:spcPts val="665"/>
              </a:spcBef>
              <a:spcAft>
                <a:spcPts val="0"/>
              </a:spcAft>
              <a:buNone/>
            </a:pPr>
            <a:r>
              <a:rPr lang="en-US" sz="1800">
                <a:solidFill>
                  <a:srgbClr val="336699"/>
                </a:solidFill>
                <a:latin typeface="Georgia"/>
                <a:ea typeface="Georgia"/>
                <a:cs typeface="Georgia"/>
                <a:sym typeface="Georgia"/>
              </a:rPr>
              <a:t>Requests directors of issuers to</a:t>
            </a:r>
            <a:endParaRPr sz="1800">
              <a:latin typeface="Georgia"/>
              <a:ea typeface="Georgia"/>
              <a:cs typeface="Georgia"/>
              <a:sym typeface="Georgia"/>
            </a:endParaRPr>
          </a:p>
          <a:p>
            <a:pPr indent="-114300" lvl="0" marL="469900" marR="252463" rtl="0" algn="l">
              <a:lnSpc>
                <a:spcPct val="108124"/>
              </a:lnSpc>
              <a:spcBef>
                <a:spcPts val="851"/>
              </a:spcBef>
              <a:spcAft>
                <a:spcPts val="0"/>
              </a:spcAft>
              <a:buNone/>
            </a:pPr>
            <a:r>
              <a:rPr lang="en-US" sz="1600">
                <a:solidFill>
                  <a:srgbClr val="C93158"/>
                </a:solidFill>
                <a:latin typeface="Georgia"/>
                <a:ea typeface="Georgia"/>
                <a:cs typeface="Georgia"/>
                <a:sym typeface="Georgia"/>
              </a:rPr>
              <a:t>• </a:t>
            </a:r>
            <a:r>
              <a:rPr lang="en-US" sz="1600">
                <a:solidFill>
                  <a:srgbClr val="013464"/>
                </a:solidFill>
                <a:latin typeface="Georgia"/>
                <a:ea typeface="Georgia"/>
                <a:cs typeface="Georgia"/>
                <a:sym typeface="Georgia"/>
              </a:rPr>
              <a:t>prepare and publicly disclose director qualifications matrix identifying each director’s most relevant skills, experience and attributes, as well as each such individual’s gender and race/ethnicity</a:t>
            </a:r>
            <a:endParaRPr sz="1600">
              <a:latin typeface="Georgia"/>
              <a:ea typeface="Georgia"/>
              <a:cs typeface="Georgia"/>
              <a:sym typeface="Georgia"/>
            </a:endParaRPr>
          </a:p>
          <a:p>
            <a:pPr indent="0" lvl="0" marL="355600" marR="17603" rtl="0" algn="l">
              <a:lnSpc>
                <a:spcPct val="94685"/>
              </a:lnSpc>
              <a:spcBef>
                <a:spcPts val="599"/>
              </a:spcBef>
              <a:spcAft>
                <a:spcPts val="0"/>
              </a:spcAft>
              <a:buNone/>
            </a:pPr>
            <a:r>
              <a:rPr lang="en-US" sz="1600">
                <a:solidFill>
                  <a:srgbClr val="C93158"/>
                </a:solidFill>
                <a:latin typeface="Georgia"/>
                <a:ea typeface="Georgia"/>
                <a:cs typeface="Georgia"/>
                <a:sym typeface="Georgia"/>
              </a:rPr>
              <a:t>• </a:t>
            </a:r>
            <a:r>
              <a:rPr lang="en-US" sz="1600">
                <a:solidFill>
                  <a:srgbClr val="013464"/>
                </a:solidFill>
                <a:latin typeface="Georgia"/>
                <a:ea typeface="Georgia"/>
                <a:cs typeface="Georgia"/>
                <a:sym typeface="Georgia"/>
              </a:rPr>
              <a:t>engage with NYCC to discuss</a:t>
            </a:r>
            <a:endParaRPr sz="1600">
              <a:latin typeface="Georgia"/>
              <a:ea typeface="Georgia"/>
              <a:cs typeface="Georgia"/>
              <a:sym typeface="Georgia"/>
            </a:endParaRPr>
          </a:p>
          <a:p>
            <a:pPr indent="0" lvl="0" marL="698500" marR="17603" rtl="0" algn="l">
              <a:lnSpc>
                <a:spcPct val="94685"/>
              </a:lnSpc>
              <a:spcBef>
                <a:spcPts val="597"/>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matrix currently used by board to understand board’s view on critical skills</a:t>
            </a:r>
            <a:endParaRPr sz="1400">
              <a:latin typeface="Georgia"/>
              <a:ea typeface="Georgia"/>
              <a:cs typeface="Georgia"/>
              <a:sym typeface="Georgia"/>
            </a:endParaRPr>
          </a:p>
          <a:p>
            <a:pPr indent="-114300" lvl="0" marL="812800" marR="192062" rtl="0" algn="l">
              <a:lnSpc>
                <a:spcPct val="107857"/>
              </a:lnSpc>
              <a:spcBef>
                <a:spcPts val="744"/>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how directors are currently evaluated and process for discussing with directors stepping down from the board</a:t>
            </a:r>
            <a:endParaRPr sz="1400">
              <a:latin typeface="Georgia"/>
              <a:ea typeface="Georgia"/>
              <a:cs typeface="Georgia"/>
              <a:sym typeface="Georgia"/>
            </a:endParaRPr>
          </a:p>
          <a:p>
            <a:pPr indent="-114300" lvl="0" marL="812800" marR="0" rtl="0" algn="l">
              <a:lnSpc>
                <a:spcPct val="107857"/>
              </a:lnSpc>
              <a:spcBef>
                <a:spcPts val="673"/>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how to establish a process whereby issuer’s director search firms will reach out to NYCC and other significant stockholders for their suggestions on nominees and organizations which specialize in sourcing female and minority board candidates</a:t>
            </a:r>
            <a:endParaRPr sz="1400">
              <a:latin typeface="Georgia"/>
              <a:ea typeface="Georgia"/>
              <a:cs typeface="Georgia"/>
              <a:sym typeface="Georgia"/>
            </a:endParaRPr>
          </a:p>
          <a:p>
            <a:pPr indent="-114300" lvl="0" marL="812800" marR="498840" rtl="0" algn="l">
              <a:lnSpc>
                <a:spcPct val="107857"/>
              </a:lnSpc>
              <a:spcBef>
                <a:spcPts val="674"/>
              </a:spcBef>
              <a:spcAft>
                <a:spcPts val="0"/>
              </a:spcAft>
              <a:buNone/>
            </a:pPr>
            <a:r>
              <a:rPr lang="en-US" sz="1400">
                <a:solidFill>
                  <a:srgbClr val="C93158"/>
                </a:solidFill>
                <a:latin typeface="Georgia"/>
                <a:ea typeface="Georgia"/>
                <a:cs typeface="Georgia"/>
                <a:sym typeface="Georgia"/>
              </a:rPr>
              <a:t>• </a:t>
            </a:r>
            <a:r>
              <a:rPr lang="en-US" sz="1400">
                <a:solidFill>
                  <a:srgbClr val="013464"/>
                </a:solidFill>
                <a:latin typeface="Georgia"/>
                <a:ea typeface="Georgia"/>
                <a:cs typeface="Georgia"/>
                <a:sym typeface="Georgia"/>
              </a:rPr>
              <a:t>establishing a more structured process for NYCC and other stockholders to suggest board candidates</a:t>
            </a:r>
            <a:endParaRPr sz="1400">
              <a:latin typeface="Georgia"/>
              <a:ea typeface="Georgia"/>
              <a:cs typeface="Georgia"/>
              <a:sym typeface="Georgia"/>
            </a:endParaRPr>
          </a:p>
        </p:txBody>
      </p:sp>
      <p:sp>
        <p:nvSpPr>
          <p:cNvPr id="610" name="Google Shape;610;p21"/>
          <p:cNvSpPr txBox="1"/>
          <p:nvPr/>
        </p:nvSpPr>
        <p:spPr>
          <a:xfrm>
            <a:off x="1194612" y="2835822"/>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611" name="Google Shape;611;p21"/>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21</a:t>
            </a:r>
            <a:endParaRPr sz="900">
              <a:latin typeface="Verdana"/>
              <a:ea typeface="Verdana"/>
              <a:cs typeface="Verdana"/>
              <a:sym typeface="Verdana"/>
            </a:endParaRPr>
          </a:p>
        </p:txBody>
      </p:sp>
      <p:sp>
        <p:nvSpPr>
          <p:cNvPr id="612" name="Google Shape;612;p21"/>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613" name="Google Shape;613;p21"/>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4"/>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4"/>
          <p:cNvSpPr txBox="1"/>
          <p:nvPr/>
        </p:nvSpPr>
        <p:spPr>
          <a:xfrm>
            <a:off x="673100" y="385532"/>
            <a:ext cx="5311891"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Overview of Presentation</a:t>
            </a:r>
            <a:endParaRPr sz="3600">
              <a:latin typeface="Georgia"/>
              <a:ea typeface="Georgia"/>
              <a:cs typeface="Georgia"/>
              <a:sym typeface="Georgia"/>
            </a:endParaRPr>
          </a:p>
        </p:txBody>
      </p:sp>
      <p:sp>
        <p:nvSpPr>
          <p:cNvPr id="52" name="Google Shape;52;p4"/>
          <p:cNvSpPr txBox="1"/>
          <p:nvPr/>
        </p:nvSpPr>
        <p:spPr>
          <a:xfrm>
            <a:off x="673100" y="1613747"/>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3" name="Google Shape;53;p4"/>
          <p:cNvSpPr txBox="1"/>
          <p:nvPr/>
        </p:nvSpPr>
        <p:spPr>
          <a:xfrm>
            <a:off x="901700" y="1613747"/>
            <a:ext cx="7492671" cy="4334662"/>
          </a:xfrm>
          <a:prstGeom prst="rect">
            <a:avLst/>
          </a:prstGeom>
          <a:noFill/>
          <a:ln>
            <a:noFill/>
          </a:ln>
        </p:spPr>
        <p:txBody>
          <a:bodyPr anchorCtr="0" anchor="t" bIns="0" lIns="0" spcFirstLastPara="1" rIns="0" wrap="square" tIns="0">
            <a:noAutofit/>
          </a:bodyPr>
          <a:lstStyle/>
          <a:p>
            <a:pPr indent="0" lvl="0" marL="12700" marR="0" rtl="0" algn="l">
              <a:lnSpc>
                <a:spcPct val="101950"/>
              </a:lnSpc>
              <a:spcBef>
                <a:spcPts val="0"/>
              </a:spcBef>
              <a:spcAft>
                <a:spcPts val="0"/>
              </a:spcAft>
              <a:buNone/>
            </a:pPr>
            <a:r>
              <a:rPr lang="en-US" sz="2000">
                <a:solidFill>
                  <a:srgbClr val="013464"/>
                </a:solidFill>
                <a:latin typeface="Georgia"/>
                <a:ea typeface="Georgia"/>
                <a:cs typeface="Georgia"/>
                <a:sym typeface="Georgia"/>
              </a:rPr>
              <a:t>Summary of proxy access proposals for 2017; further confirmation of market terms for proxy access</a:t>
            </a:r>
            <a:endParaRPr sz="2000">
              <a:latin typeface="Georgia"/>
              <a:ea typeface="Georgia"/>
              <a:cs typeface="Georgia"/>
              <a:sym typeface="Georgia"/>
            </a:endParaRPr>
          </a:p>
          <a:p>
            <a:pPr indent="0" lvl="0" marL="12700" marR="30590" rtl="0" algn="l">
              <a:lnSpc>
                <a:spcPct val="94685"/>
              </a:lnSpc>
              <a:spcBef>
                <a:spcPts val="1136"/>
              </a:spcBef>
              <a:spcAft>
                <a:spcPts val="0"/>
              </a:spcAft>
              <a:buNone/>
            </a:pPr>
            <a:r>
              <a:rPr lang="en-US" sz="2000">
                <a:solidFill>
                  <a:srgbClr val="013464"/>
                </a:solidFill>
                <a:latin typeface="Georgia"/>
                <a:ea typeface="Georgia"/>
                <a:cs typeface="Georgia"/>
                <a:sym typeface="Georgia"/>
              </a:rPr>
              <a:t>Proxy access amendment proposals fail; how to prepare for 2018</a:t>
            </a:r>
            <a:endParaRPr sz="2000">
              <a:latin typeface="Georgia"/>
              <a:ea typeface="Georgia"/>
              <a:cs typeface="Georgia"/>
              <a:sym typeface="Georgia"/>
            </a:endParaRPr>
          </a:p>
          <a:p>
            <a:pPr indent="0" lvl="0" marL="12700" marR="30590" rtl="0" algn="l">
              <a:lnSpc>
                <a:spcPct val="94685"/>
              </a:lnSpc>
              <a:spcBef>
                <a:spcPts val="1209"/>
              </a:spcBef>
              <a:spcAft>
                <a:spcPts val="0"/>
              </a:spcAft>
              <a:buNone/>
            </a:pPr>
            <a:r>
              <a:rPr lang="en-US" sz="2000">
                <a:solidFill>
                  <a:srgbClr val="013464"/>
                </a:solidFill>
                <a:latin typeface="Georgia"/>
                <a:ea typeface="Georgia"/>
                <a:cs typeface="Georgia"/>
                <a:sym typeface="Georgia"/>
              </a:rPr>
              <a:t>The types of investors that most often submit proposals</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Other common and successful shareholder proposals in 2017</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Greater focus on board diversity</a:t>
            </a:r>
            <a:endParaRPr sz="2000">
              <a:latin typeface="Georgia"/>
              <a:ea typeface="Georgia"/>
              <a:cs typeface="Georgia"/>
              <a:sym typeface="Georgia"/>
            </a:endParaRPr>
          </a:p>
          <a:p>
            <a:pPr indent="0" lvl="0" marL="12700" marR="30590" rtl="0" algn="l">
              <a:lnSpc>
                <a:spcPct val="94685"/>
              </a:lnSpc>
              <a:spcBef>
                <a:spcPts val="1210"/>
              </a:spcBef>
              <a:spcAft>
                <a:spcPts val="0"/>
              </a:spcAft>
              <a:buNone/>
            </a:pPr>
            <a:r>
              <a:rPr lang="en-US" sz="2000">
                <a:solidFill>
                  <a:srgbClr val="013464"/>
                </a:solidFill>
                <a:latin typeface="Georgia"/>
                <a:ea typeface="Georgia"/>
                <a:cs typeface="Georgia"/>
                <a:sym typeface="Georgia"/>
              </a:rPr>
              <a:t>Drivers of results of 2017 say-on-pay votes</a:t>
            </a:r>
            <a:endParaRPr sz="2000">
              <a:latin typeface="Georgia"/>
              <a:ea typeface="Georgia"/>
              <a:cs typeface="Georgia"/>
              <a:sym typeface="Georgia"/>
            </a:endParaRPr>
          </a:p>
          <a:p>
            <a:pPr indent="0" lvl="0" marL="12700" marR="30590" rtl="0" algn="l">
              <a:lnSpc>
                <a:spcPct val="94685"/>
              </a:lnSpc>
              <a:spcBef>
                <a:spcPts val="1207"/>
              </a:spcBef>
              <a:spcAft>
                <a:spcPts val="0"/>
              </a:spcAft>
              <a:buNone/>
            </a:pPr>
            <a:r>
              <a:rPr lang="en-US" sz="2000">
                <a:solidFill>
                  <a:srgbClr val="013464"/>
                </a:solidFill>
                <a:latin typeface="Georgia"/>
                <a:ea typeface="Georgia"/>
                <a:cs typeface="Georgia"/>
                <a:sym typeface="Georgia"/>
              </a:rPr>
              <a:t>Even stronger endorsement for annual say-on-pay votes</a:t>
            </a:r>
            <a:endParaRPr sz="2000">
              <a:latin typeface="Georgia"/>
              <a:ea typeface="Georgia"/>
              <a:cs typeface="Georgia"/>
              <a:sym typeface="Georgia"/>
            </a:endParaRPr>
          </a:p>
          <a:p>
            <a:pPr indent="0" lvl="0" marL="12700" marR="773709" rtl="0" algn="l">
              <a:lnSpc>
                <a:spcPct val="101950"/>
              </a:lnSpc>
              <a:spcBef>
                <a:spcPts val="1511"/>
              </a:spcBef>
              <a:spcAft>
                <a:spcPts val="0"/>
              </a:spcAft>
              <a:buNone/>
            </a:pPr>
            <a:r>
              <a:rPr lang="en-US" sz="2000">
                <a:solidFill>
                  <a:srgbClr val="013464"/>
                </a:solidFill>
                <a:latin typeface="Georgia"/>
                <a:ea typeface="Georgia"/>
                <a:cs typeface="Georgia"/>
                <a:sym typeface="Georgia"/>
              </a:rPr>
              <a:t>Near elimination of compensation-related proposals; broad shareholder support for equity compensation plans</a:t>
            </a:r>
            <a:endParaRPr sz="2000">
              <a:latin typeface="Georgia"/>
              <a:ea typeface="Georgia"/>
              <a:cs typeface="Georgia"/>
              <a:sym typeface="Georgia"/>
            </a:endParaRPr>
          </a:p>
          <a:p>
            <a:pPr indent="0" lvl="0" marL="12700" marR="30590" rtl="0" algn="l">
              <a:lnSpc>
                <a:spcPct val="94685"/>
              </a:lnSpc>
              <a:spcBef>
                <a:spcPts val="1136"/>
              </a:spcBef>
              <a:spcAft>
                <a:spcPts val="0"/>
              </a:spcAft>
              <a:buNone/>
            </a:pPr>
            <a:r>
              <a:rPr lang="en-US" sz="2000">
                <a:solidFill>
                  <a:srgbClr val="013464"/>
                </a:solidFill>
                <a:latin typeface="Georgia"/>
                <a:ea typeface="Georgia"/>
                <a:cs typeface="Georgia"/>
                <a:sym typeface="Georgia"/>
              </a:rPr>
              <a:t>Common reasons for director “against” votes</a:t>
            </a:r>
            <a:endParaRPr sz="2000">
              <a:latin typeface="Georgia"/>
              <a:ea typeface="Georgia"/>
              <a:cs typeface="Georgia"/>
              <a:sym typeface="Georgia"/>
            </a:endParaRPr>
          </a:p>
        </p:txBody>
      </p:sp>
      <p:sp>
        <p:nvSpPr>
          <p:cNvPr id="54" name="Google Shape;54;p4"/>
          <p:cNvSpPr txBox="1"/>
          <p:nvPr/>
        </p:nvSpPr>
        <p:spPr>
          <a:xfrm>
            <a:off x="673100" y="2314787"/>
            <a:ext cx="163597" cy="2932303"/>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101"/>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1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120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5" name="Google Shape;55;p4"/>
          <p:cNvSpPr txBox="1"/>
          <p:nvPr/>
        </p:nvSpPr>
        <p:spPr>
          <a:xfrm>
            <a:off x="673100" y="5668502"/>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56" name="Google Shape;56;p4"/>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a:t>
            </a:r>
            <a:endParaRPr sz="900">
              <a:latin typeface="Verdana"/>
              <a:ea typeface="Verdana"/>
              <a:cs typeface="Verdana"/>
              <a:sym typeface="Verdana"/>
            </a:endParaRPr>
          </a:p>
        </p:txBody>
      </p:sp>
      <p:sp>
        <p:nvSpPr>
          <p:cNvPr id="57" name="Google Shape;57;p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58" name="Google Shape;58;p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p22"/>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19" name="Google Shape;619;p22"/>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0" name="Google Shape;620;p22"/>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1" name="Google Shape;621;p22"/>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2" name="Google Shape;622;p22"/>
          <p:cNvSpPr/>
          <p:nvPr/>
        </p:nvSpPr>
        <p:spPr>
          <a:xfrm>
            <a:off x="3141726" y="1623187"/>
            <a:ext cx="1899157"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3" name="Google Shape;623;p22"/>
          <p:cNvSpPr/>
          <p:nvPr/>
        </p:nvSpPr>
        <p:spPr>
          <a:xfrm>
            <a:off x="5040884" y="1623187"/>
            <a:ext cx="1899158"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4" name="Google Shape;624;p22"/>
          <p:cNvSpPr/>
          <p:nvPr/>
        </p:nvSpPr>
        <p:spPr>
          <a:xfrm>
            <a:off x="6940042" y="1623187"/>
            <a:ext cx="1899157" cy="633984"/>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5" name="Google Shape;625;p22"/>
          <p:cNvSpPr/>
          <p:nvPr/>
        </p:nvSpPr>
        <p:spPr>
          <a:xfrm>
            <a:off x="3141726"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6" name="Google Shape;626;p22"/>
          <p:cNvSpPr/>
          <p:nvPr/>
        </p:nvSpPr>
        <p:spPr>
          <a:xfrm>
            <a:off x="4091304"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7" name="Google Shape;627;p22"/>
          <p:cNvSpPr/>
          <p:nvPr/>
        </p:nvSpPr>
        <p:spPr>
          <a:xfrm>
            <a:off x="5040884"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8" name="Google Shape;628;p22"/>
          <p:cNvSpPr/>
          <p:nvPr/>
        </p:nvSpPr>
        <p:spPr>
          <a:xfrm>
            <a:off x="5990463"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29" name="Google Shape;629;p22"/>
          <p:cNvSpPr/>
          <p:nvPr/>
        </p:nvSpPr>
        <p:spPr>
          <a:xfrm>
            <a:off x="6940042"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0" name="Google Shape;630;p22"/>
          <p:cNvSpPr/>
          <p:nvPr/>
        </p:nvSpPr>
        <p:spPr>
          <a:xfrm>
            <a:off x="7889621" y="2257171"/>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1" name="Google Shape;631;p22"/>
          <p:cNvSpPr/>
          <p:nvPr/>
        </p:nvSpPr>
        <p:spPr>
          <a:xfrm>
            <a:off x="3141726"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2" name="Google Shape;632;p22"/>
          <p:cNvSpPr/>
          <p:nvPr/>
        </p:nvSpPr>
        <p:spPr>
          <a:xfrm>
            <a:off x="4091304"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3" name="Google Shape;633;p22"/>
          <p:cNvSpPr/>
          <p:nvPr/>
        </p:nvSpPr>
        <p:spPr>
          <a:xfrm>
            <a:off x="5040884"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4" name="Google Shape;634;p22"/>
          <p:cNvSpPr/>
          <p:nvPr/>
        </p:nvSpPr>
        <p:spPr>
          <a:xfrm>
            <a:off x="5990463"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5" name="Google Shape;635;p22"/>
          <p:cNvSpPr/>
          <p:nvPr/>
        </p:nvSpPr>
        <p:spPr>
          <a:xfrm>
            <a:off x="6940042"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6" name="Google Shape;636;p22"/>
          <p:cNvSpPr/>
          <p:nvPr/>
        </p:nvSpPr>
        <p:spPr>
          <a:xfrm>
            <a:off x="7889621" y="2238121"/>
            <a:ext cx="0" cy="3262376"/>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7" name="Google Shape;637;p22"/>
          <p:cNvSpPr/>
          <p:nvPr/>
        </p:nvSpPr>
        <p:spPr>
          <a:xfrm>
            <a:off x="603250" y="2257171"/>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8" name="Google Shape;638;p22"/>
          <p:cNvSpPr/>
          <p:nvPr/>
        </p:nvSpPr>
        <p:spPr>
          <a:xfrm>
            <a:off x="603250" y="2616835"/>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39" name="Google Shape;639;p22"/>
          <p:cNvSpPr/>
          <p:nvPr/>
        </p:nvSpPr>
        <p:spPr>
          <a:xfrm>
            <a:off x="603250" y="297649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0" name="Google Shape;640;p22"/>
          <p:cNvSpPr/>
          <p:nvPr/>
        </p:nvSpPr>
        <p:spPr>
          <a:xfrm>
            <a:off x="603250" y="333616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1" name="Google Shape;641;p22"/>
          <p:cNvSpPr/>
          <p:nvPr/>
        </p:nvSpPr>
        <p:spPr>
          <a:xfrm>
            <a:off x="603250" y="3695827"/>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2" name="Google Shape;642;p22"/>
          <p:cNvSpPr/>
          <p:nvPr/>
        </p:nvSpPr>
        <p:spPr>
          <a:xfrm>
            <a:off x="603250" y="4055491"/>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3" name="Google Shape;643;p22"/>
          <p:cNvSpPr/>
          <p:nvPr/>
        </p:nvSpPr>
        <p:spPr>
          <a:xfrm>
            <a:off x="603250" y="441515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4" name="Google Shape;644;p22"/>
          <p:cNvSpPr/>
          <p:nvPr/>
        </p:nvSpPr>
        <p:spPr>
          <a:xfrm>
            <a:off x="603250" y="477481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5" name="Google Shape;645;p22"/>
          <p:cNvSpPr/>
          <p:nvPr/>
        </p:nvSpPr>
        <p:spPr>
          <a:xfrm>
            <a:off x="603250" y="513448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6" name="Google Shape;646;p22"/>
          <p:cNvSpPr/>
          <p:nvPr/>
        </p:nvSpPr>
        <p:spPr>
          <a:xfrm>
            <a:off x="609600"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7" name="Google Shape;647;p22"/>
          <p:cNvSpPr/>
          <p:nvPr/>
        </p:nvSpPr>
        <p:spPr>
          <a:xfrm>
            <a:off x="8839200" y="1616837"/>
            <a:ext cx="0" cy="3883660"/>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8" name="Google Shape;648;p22"/>
          <p:cNvSpPr/>
          <p:nvPr/>
        </p:nvSpPr>
        <p:spPr>
          <a:xfrm>
            <a:off x="603250" y="1623187"/>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9" name="Google Shape;649;p22"/>
          <p:cNvSpPr/>
          <p:nvPr/>
        </p:nvSpPr>
        <p:spPr>
          <a:xfrm>
            <a:off x="603250" y="5494147"/>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0" name="Google Shape;650;p22"/>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1" name="Google Shape;651;p22"/>
          <p:cNvSpPr txBox="1"/>
          <p:nvPr/>
        </p:nvSpPr>
        <p:spPr>
          <a:xfrm>
            <a:off x="673100" y="385532"/>
            <a:ext cx="133250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Social</a:t>
            </a:r>
            <a:endParaRPr sz="3600">
              <a:latin typeface="Georgia"/>
              <a:ea typeface="Georgia"/>
              <a:cs typeface="Georgia"/>
              <a:sym typeface="Georgia"/>
            </a:endParaRPr>
          </a:p>
        </p:txBody>
      </p:sp>
      <p:sp>
        <p:nvSpPr>
          <p:cNvPr id="652" name="Google Shape;652;p22"/>
          <p:cNvSpPr txBox="1"/>
          <p:nvPr/>
        </p:nvSpPr>
        <p:spPr>
          <a:xfrm>
            <a:off x="2021824" y="385532"/>
            <a:ext cx="1350126"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Policy</a:t>
            </a:r>
            <a:endParaRPr sz="3600">
              <a:latin typeface="Georgia"/>
              <a:ea typeface="Georgia"/>
              <a:cs typeface="Georgia"/>
              <a:sym typeface="Georgia"/>
            </a:endParaRPr>
          </a:p>
        </p:txBody>
      </p:sp>
      <p:sp>
        <p:nvSpPr>
          <p:cNvPr id="653" name="Google Shape;653;p22"/>
          <p:cNvSpPr txBox="1"/>
          <p:nvPr/>
        </p:nvSpPr>
        <p:spPr>
          <a:xfrm>
            <a:off x="3388390" y="385532"/>
            <a:ext cx="212710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654" name="Google Shape;654;p22"/>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23</a:t>
            </a:r>
            <a:endParaRPr sz="900">
              <a:latin typeface="Verdana"/>
              <a:ea typeface="Verdana"/>
              <a:cs typeface="Verdana"/>
              <a:sym typeface="Verdana"/>
            </a:endParaRPr>
          </a:p>
        </p:txBody>
      </p:sp>
      <p:sp>
        <p:nvSpPr>
          <p:cNvPr id="655" name="Google Shape;655;p22"/>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656" name="Google Shape;656;p22"/>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657" name="Google Shape;657;p22"/>
          <p:cNvSpPr txBox="1"/>
          <p:nvPr/>
        </p:nvSpPr>
        <p:spPr>
          <a:xfrm>
            <a:off x="609600" y="1623187"/>
            <a:ext cx="2532126" cy="633984"/>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658" name="Google Shape;658;p22"/>
          <p:cNvSpPr txBox="1"/>
          <p:nvPr/>
        </p:nvSpPr>
        <p:spPr>
          <a:xfrm>
            <a:off x="3141726" y="1623187"/>
            <a:ext cx="1899158"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300012" marR="302524"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Total Proposals</a:t>
            </a:r>
            <a:endParaRPr sz="1600">
              <a:latin typeface="Arial Narrow"/>
              <a:ea typeface="Arial Narrow"/>
              <a:cs typeface="Arial Narrow"/>
              <a:sym typeface="Arial Narrow"/>
            </a:endParaRPr>
          </a:p>
          <a:p>
            <a:pPr indent="-12611" lvl="0" marL="558711" marR="557999"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Voted On</a:t>
            </a:r>
            <a:endParaRPr sz="1600">
              <a:latin typeface="Arial Narrow"/>
              <a:ea typeface="Arial Narrow"/>
              <a:cs typeface="Arial Narrow"/>
              <a:sym typeface="Arial Narrow"/>
            </a:endParaRPr>
          </a:p>
        </p:txBody>
      </p:sp>
      <p:sp>
        <p:nvSpPr>
          <p:cNvPr id="659" name="Google Shape;659;p22"/>
          <p:cNvSpPr txBox="1"/>
          <p:nvPr/>
        </p:nvSpPr>
        <p:spPr>
          <a:xfrm>
            <a:off x="5040884" y="1623187"/>
            <a:ext cx="1899158"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64" lvl="0" marL="152565" marR="153044"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Average % of Votes</a:t>
            </a:r>
            <a:endParaRPr sz="1600">
              <a:latin typeface="Arial Narrow"/>
              <a:ea typeface="Arial Narrow"/>
              <a:cs typeface="Arial Narrow"/>
              <a:sym typeface="Arial Narrow"/>
            </a:endParaRPr>
          </a:p>
          <a:p>
            <a:pPr indent="-4991" lvl="0" marL="741591" marR="740767"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Cast</a:t>
            </a:r>
            <a:endParaRPr sz="1600">
              <a:latin typeface="Arial Narrow"/>
              <a:ea typeface="Arial Narrow"/>
              <a:cs typeface="Arial Narrow"/>
              <a:sym typeface="Arial Narrow"/>
            </a:endParaRPr>
          </a:p>
        </p:txBody>
      </p:sp>
      <p:sp>
        <p:nvSpPr>
          <p:cNvPr id="660" name="Google Shape;660;p22"/>
          <p:cNvSpPr txBox="1"/>
          <p:nvPr/>
        </p:nvSpPr>
        <p:spPr>
          <a:xfrm>
            <a:off x="6940042" y="1623187"/>
            <a:ext cx="1899157" cy="63398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562" lvl="0" marL="433362" marR="433532" rtl="0" algn="ctr">
              <a:lnSpc>
                <a:spcPct val="95621"/>
              </a:lnSpc>
              <a:spcBef>
                <a:spcPts val="0"/>
              </a:spcBef>
              <a:spcAft>
                <a:spcPts val="0"/>
              </a:spcAft>
              <a:buNone/>
            </a:pPr>
            <a:r>
              <a:rPr b="1" lang="en-US" sz="1600">
                <a:solidFill>
                  <a:srgbClr val="FFFFFF"/>
                </a:solidFill>
                <a:latin typeface="Arial Narrow"/>
                <a:ea typeface="Arial Narrow"/>
                <a:cs typeface="Arial Narrow"/>
                <a:sym typeface="Arial Narrow"/>
              </a:rPr>
              <a:t>Shareholder</a:t>
            </a:r>
            <a:endParaRPr sz="1600">
              <a:latin typeface="Arial Narrow"/>
              <a:ea typeface="Arial Narrow"/>
              <a:cs typeface="Arial Narrow"/>
              <a:sym typeface="Arial Narrow"/>
            </a:endParaRPr>
          </a:p>
          <a:p>
            <a:pPr indent="-2324" lvl="0" marL="205524" marR="205804" rtl="0" algn="ctr">
              <a:lnSpc>
                <a:spcPct val="95621"/>
              </a:lnSpc>
              <a:spcBef>
                <a:spcPts val="85"/>
              </a:spcBef>
              <a:spcAft>
                <a:spcPts val="0"/>
              </a:spcAft>
              <a:buNone/>
            </a:pPr>
            <a:r>
              <a:rPr b="1" lang="en-US" sz="1600">
                <a:solidFill>
                  <a:srgbClr val="FFFFFF"/>
                </a:solidFill>
                <a:latin typeface="Arial Narrow"/>
                <a:ea typeface="Arial Narrow"/>
                <a:cs typeface="Arial Narrow"/>
                <a:sym typeface="Arial Narrow"/>
              </a:rPr>
              <a:t>Proposals Passed</a:t>
            </a:r>
            <a:endParaRPr sz="1600">
              <a:latin typeface="Arial Narrow"/>
              <a:ea typeface="Arial Narrow"/>
              <a:cs typeface="Arial Narrow"/>
              <a:sym typeface="Arial Narrow"/>
            </a:endParaRPr>
          </a:p>
        </p:txBody>
      </p:sp>
      <p:sp>
        <p:nvSpPr>
          <p:cNvPr id="661" name="Google Shape;661;p22"/>
          <p:cNvSpPr txBox="1"/>
          <p:nvPr/>
        </p:nvSpPr>
        <p:spPr>
          <a:xfrm>
            <a:off x="609600" y="2257171"/>
            <a:ext cx="2532126"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662" name="Google Shape;662;p22"/>
          <p:cNvSpPr txBox="1"/>
          <p:nvPr/>
        </p:nvSpPr>
        <p:spPr>
          <a:xfrm>
            <a:off x="3141726"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620" lvl="0" marL="14732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3" name="Google Shape;663;p22"/>
          <p:cNvSpPr txBox="1"/>
          <p:nvPr/>
        </p:nvSpPr>
        <p:spPr>
          <a:xfrm>
            <a:off x="4091304" y="225717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90" lvl="0" marL="31369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4" name="Google Shape;664;p22"/>
          <p:cNvSpPr txBox="1"/>
          <p:nvPr/>
        </p:nvSpPr>
        <p:spPr>
          <a:xfrm>
            <a:off x="5040884"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999" lvl="0" marL="14770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5" name="Google Shape;665;p22"/>
          <p:cNvSpPr txBox="1"/>
          <p:nvPr/>
        </p:nvSpPr>
        <p:spPr>
          <a:xfrm>
            <a:off x="5990463" y="225717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6" name="Google Shape;666;p22"/>
          <p:cNvSpPr txBox="1"/>
          <p:nvPr/>
        </p:nvSpPr>
        <p:spPr>
          <a:xfrm>
            <a:off x="6940042"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126" lvl="0" marL="147827"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667" name="Google Shape;667;p22"/>
          <p:cNvSpPr txBox="1"/>
          <p:nvPr/>
        </p:nvSpPr>
        <p:spPr>
          <a:xfrm>
            <a:off x="7889621" y="225717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668" name="Google Shape;668;p22"/>
          <p:cNvSpPr txBox="1"/>
          <p:nvPr/>
        </p:nvSpPr>
        <p:spPr>
          <a:xfrm>
            <a:off x="609600" y="2616835"/>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Political issues</a:t>
            </a:r>
            <a:endParaRPr sz="1400">
              <a:latin typeface="Arial Narrow"/>
              <a:ea typeface="Arial Narrow"/>
              <a:cs typeface="Arial Narrow"/>
              <a:sym typeface="Arial Narrow"/>
            </a:endParaRPr>
          </a:p>
        </p:txBody>
      </p:sp>
      <p:sp>
        <p:nvSpPr>
          <p:cNvPr id="669" name="Google Shape;669;p22"/>
          <p:cNvSpPr txBox="1"/>
          <p:nvPr/>
        </p:nvSpPr>
        <p:spPr>
          <a:xfrm>
            <a:off x="3141726"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12" lvl="0" marL="368112" marR="367711"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60</a:t>
            </a:r>
            <a:endParaRPr sz="1400">
              <a:latin typeface="Arial Narrow"/>
              <a:ea typeface="Arial Narrow"/>
              <a:cs typeface="Arial Narrow"/>
              <a:sym typeface="Arial Narrow"/>
            </a:endParaRPr>
          </a:p>
        </p:txBody>
      </p:sp>
      <p:sp>
        <p:nvSpPr>
          <p:cNvPr id="670" name="Google Shape;670;p22"/>
          <p:cNvSpPr txBox="1"/>
          <p:nvPr/>
        </p:nvSpPr>
        <p:spPr>
          <a:xfrm>
            <a:off x="4091304" y="261683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66" lvl="0" marL="368366" marR="36745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73</a:t>
            </a:r>
            <a:endParaRPr sz="1400">
              <a:latin typeface="Arial Narrow"/>
              <a:ea typeface="Arial Narrow"/>
              <a:cs typeface="Arial Narrow"/>
              <a:sym typeface="Arial Narrow"/>
            </a:endParaRPr>
          </a:p>
        </p:txBody>
      </p:sp>
      <p:sp>
        <p:nvSpPr>
          <p:cNvPr id="671" name="Google Shape;671;p22"/>
          <p:cNvSpPr txBox="1"/>
          <p:nvPr/>
        </p:nvSpPr>
        <p:spPr>
          <a:xfrm>
            <a:off x="5040884"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85" lvl="0" marL="304485" marR="30180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26%</a:t>
            </a:r>
            <a:endParaRPr sz="1400">
              <a:latin typeface="Arial Narrow"/>
              <a:ea typeface="Arial Narrow"/>
              <a:cs typeface="Arial Narrow"/>
              <a:sym typeface="Arial Narrow"/>
            </a:endParaRPr>
          </a:p>
        </p:txBody>
      </p:sp>
      <p:sp>
        <p:nvSpPr>
          <p:cNvPr id="672" name="Google Shape;672;p22"/>
          <p:cNvSpPr txBox="1"/>
          <p:nvPr/>
        </p:nvSpPr>
        <p:spPr>
          <a:xfrm>
            <a:off x="5990463" y="261683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39" lvl="0" marL="304739" marR="301551"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26%</a:t>
            </a:r>
            <a:endParaRPr sz="1400">
              <a:latin typeface="Arial Narrow"/>
              <a:ea typeface="Arial Narrow"/>
              <a:cs typeface="Arial Narrow"/>
              <a:sym typeface="Arial Narrow"/>
            </a:endParaRPr>
          </a:p>
        </p:txBody>
      </p:sp>
      <p:sp>
        <p:nvSpPr>
          <p:cNvPr id="673" name="Google Shape;673;p22"/>
          <p:cNvSpPr txBox="1"/>
          <p:nvPr/>
        </p:nvSpPr>
        <p:spPr>
          <a:xfrm>
            <a:off x="6940042"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22" lvl="0" marL="410022" marR="40590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74" name="Google Shape;674;p22"/>
          <p:cNvSpPr txBox="1"/>
          <p:nvPr/>
        </p:nvSpPr>
        <p:spPr>
          <a:xfrm>
            <a:off x="7889621" y="261683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48" lvl="0" marL="410149" marR="40578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a:t>
            </a:r>
            <a:endParaRPr sz="1400">
              <a:latin typeface="Arial Narrow"/>
              <a:ea typeface="Arial Narrow"/>
              <a:cs typeface="Arial Narrow"/>
              <a:sym typeface="Arial Narrow"/>
            </a:endParaRPr>
          </a:p>
        </p:txBody>
      </p:sp>
      <p:sp>
        <p:nvSpPr>
          <p:cNvPr id="675" name="Google Shape;675;p22"/>
          <p:cNvSpPr txBox="1"/>
          <p:nvPr/>
        </p:nvSpPr>
        <p:spPr>
          <a:xfrm>
            <a:off x="609600" y="2976499"/>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Environmental issues</a:t>
            </a:r>
            <a:endParaRPr sz="1400">
              <a:latin typeface="Arial Narrow"/>
              <a:ea typeface="Arial Narrow"/>
              <a:cs typeface="Arial Narrow"/>
              <a:sym typeface="Arial Narrow"/>
            </a:endParaRPr>
          </a:p>
        </p:txBody>
      </p:sp>
      <p:sp>
        <p:nvSpPr>
          <p:cNvPr id="676" name="Google Shape;676;p22"/>
          <p:cNvSpPr txBox="1"/>
          <p:nvPr/>
        </p:nvSpPr>
        <p:spPr>
          <a:xfrm>
            <a:off x="3141726"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60</a:t>
            </a:r>
            <a:endParaRPr sz="1400">
              <a:latin typeface="Arial Narrow"/>
              <a:ea typeface="Arial Narrow"/>
              <a:cs typeface="Arial Narrow"/>
              <a:sym typeface="Arial Narrow"/>
            </a:endParaRPr>
          </a:p>
        </p:txBody>
      </p:sp>
      <p:sp>
        <p:nvSpPr>
          <p:cNvPr id="677" name="Google Shape;677;p22"/>
          <p:cNvSpPr txBox="1"/>
          <p:nvPr/>
        </p:nvSpPr>
        <p:spPr>
          <a:xfrm>
            <a:off x="4091304" y="297649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67</a:t>
            </a:r>
            <a:endParaRPr sz="1400">
              <a:latin typeface="Arial Narrow"/>
              <a:ea typeface="Arial Narrow"/>
              <a:cs typeface="Arial Narrow"/>
              <a:sym typeface="Arial Narrow"/>
            </a:endParaRPr>
          </a:p>
        </p:txBody>
      </p:sp>
      <p:sp>
        <p:nvSpPr>
          <p:cNvPr id="678" name="Google Shape;678;p22"/>
          <p:cNvSpPr txBox="1"/>
          <p:nvPr/>
        </p:nvSpPr>
        <p:spPr>
          <a:xfrm>
            <a:off x="5040884"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29%</a:t>
            </a:r>
            <a:endParaRPr sz="1400">
              <a:latin typeface="Arial Narrow"/>
              <a:ea typeface="Arial Narrow"/>
              <a:cs typeface="Arial Narrow"/>
              <a:sym typeface="Arial Narrow"/>
            </a:endParaRPr>
          </a:p>
        </p:txBody>
      </p:sp>
      <p:sp>
        <p:nvSpPr>
          <p:cNvPr id="679" name="Google Shape;679;p22"/>
          <p:cNvSpPr txBox="1"/>
          <p:nvPr/>
        </p:nvSpPr>
        <p:spPr>
          <a:xfrm>
            <a:off x="5990463" y="297649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24%</a:t>
            </a:r>
            <a:endParaRPr sz="1400">
              <a:latin typeface="Arial Narrow"/>
              <a:ea typeface="Arial Narrow"/>
              <a:cs typeface="Arial Narrow"/>
              <a:sym typeface="Arial Narrow"/>
            </a:endParaRPr>
          </a:p>
        </p:txBody>
      </p:sp>
      <p:sp>
        <p:nvSpPr>
          <p:cNvPr id="680" name="Google Shape;680;p22"/>
          <p:cNvSpPr txBox="1"/>
          <p:nvPr/>
        </p:nvSpPr>
        <p:spPr>
          <a:xfrm>
            <a:off x="6940042"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681" name="Google Shape;681;p22"/>
          <p:cNvSpPr txBox="1"/>
          <p:nvPr/>
        </p:nvSpPr>
        <p:spPr>
          <a:xfrm>
            <a:off x="7889621" y="297649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682" name="Google Shape;682;p22"/>
          <p:cNvSpPr txBox="1"/>
          <p:nvPr/>
        </p:nvSpPr>
        <p:spPr>
          <a:xfrm>
            <a:off x="609600" y="3336163"/>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Anti-discrimination</a:t>
            </a:r>
            <a:endParaRPr sz="1400">
              <a:latin typeface="Arial Narrow"/>
              <a:ea typeface="Arial Narrow"/>
              <a:cs typeface="Arial Narrow"/>
              <a:sym typeface="Arial Narrow"/>
            </a:endParaRPr>
          </a:p>
        </p:txBody>
      </p:sp>
      <p:sp>
        <p:nvSpPr>
          <p:cNvPr id="683" name="Google Shape;683;p22"/>
          <p:cNvSpPr txBox="1"/>
          <p:nvPr/>
        </p:nvSpPr>
        <p:spPr>
          <a:xfrm>
            <a:off x="3141726"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28</a:t>
            </a:r>
            <a:endParaRPr sz="1400">
              <a:latin typeface="Arial Narrow"/>
              <a:ea typeface="Arial Narrow"/>
              <a:cs typeface="Arial Narrow"/>
              <a:sym typeface="Arial Narrow"/>
            </a:endParaRPr>
          </a:p>
        </p:txBody>
      </p:sp>
      <p:sp>
        <p:nvSpPr>
          <p:cNvPr id="684" name="Google Shape;684;p22"/>
          <p:cNvSpPr txBox="1"/>
          <p:nvPr/>
        </p:nvSpPr>
        <p:spPr>
          <a:xfrm>
            <a:off x="4091304" y="3336163"/>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23</a:t>
            </a:r>
            <a:endParaRPr sz="1400">
              <a:latin typeface="Arial Narrow"/>
              <a:ea typeface="Arial Narrow"/>
              <a:cs typeface="Arial Narrow"/>
              <a:sym typeface="Arial Narrow"/>
            </a:endParaRPr>
          </a:p>
        </p:txBody>
      </p:sp>
      <p:sp>
        <p:nvSpPr>
          <p:cNvPr id="685" name="Google Shape;685;p22"/>
          <p:cNvSpPr txBox="1"/>
          <p:nvPr/>
        </p:nvSpPr>
        <p:spPr>
          <a:xfrm>
            <a:off x="5040884"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15%</a:t>
            </a:r>
            <a:endParaRPr sz="1400">
              <a:latin typeface="Arial Narrow"/>
              <a:ea typeface="Arial Narrow"/>
              <a:cs typeface="Arial Narrow"/>
              <a:sym typeface="Arial Narrow"/>
            </a:endParaRPr>
          </a:p>
        </p:txBody>
      </p:sp>
      <p:sp>
        <p:nvSpPr>
          <p:cNvPr id="686" name="Google Shape;686;p22"/>
          <p:cNvSpPr txBox="1"/>
          <p:nvPr/>
        </p:nvSpPr>
        <p:spPr>
          <a:xfrm>
            <a:off x="5990463" y="3336163"/>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13%</a:t>
            </a:r>
            <a:endParaRPr sz="1400">
              <a:latin typeface="Arial Narrow"/>
              <a:ea typeface="Arial Narrow"/>
              <a:cs typeface="Arial Narrow"/>
              <a:sym typeface="Arial Narrow"/>
            </a:endParaRPr>
          </a:p>
        </p:txBody>
      </p:sp>
      <p:sp>
        <p:nvSpPr>
          <p:cNvPr id="687" name="Google Shape;687;p22"/>
          <p:cNvSpPr txBox="1"/>
          <p:nvPr/>
        </p:nvSpPr>
        <p:spPr>
          <a:xfrm>
            <a:off x="6940042"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88" name="Google Shape;688;p22"/>
          <p:cNvSpPr txBox="1"/>
          <p:nvPr/>
        </p:nvSpPr>
        <p:spPr>
          <a:xfrm>
            <a:off x="7889621" y="3336163"/>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a:t>
            </a:r>
            <a:endParaRPr sz="1400">
              <a:latin typeface="Arial Narrow"/>
              <a:ea typeface="Arial Narrow"/>
              <a:cs typeface="Arial Narrow"/>
              <a:sym typeface="Arial Narrow"/>
            </a:endParaRPr>
          </a:p>
        </p:txBody>
      </p:sp>
      <p:sp>
        <p:nvSpPr>
          <p:cNvPr id="689" name="Google Shape;689;p22"/>
          <p:cNvSpPr txBox="1"/>
          <p:nvPr/>
        </p:nvSpPr>
        <p:spPr>
          <a:xfrm>
            <a:off x="609600" y="3695827"/>
            <a:ext cx="2532126"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Human rights issues</a:t>
            </a:r>
            <a:endParaRPr sz="1400">
              <a:latin typeface="Arial Narrow"/>
              <a:ea typeface="Arial Narrow"/>
              <a:cs typeface="Arial Narrow"/>
              <a:sym typeface="Arial Narrow"/>
            </a:endParaRPr>
          </a:p>
        </p:txBody>
      </p:sp>
      <p:sp>
        <p:nvSpPr>
          <p:cNvPr id="690" name="Google Shape;690;p22"/>
          <p:cNvSpPr txBox="1"/>
          <p:nvPr/>
        </p:nvSpPr>
        <p:spPr>
          <a:xfrm>
            <a:off x="3141726"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23</a:t>
            </a:r>
            <a:endParaRPr sz="1400">
              <a:latin typeface="Arial Narrow"/>
              <a:ea typeface="Arial Narrow"/>
              <a:cs typeface="Arial Narrow"/>
              <a:sym typeface="Arial Narrow"/>
            </a:endParaRPr>
          </a:p>
        </p:txBody>
      </p:sp>
      <p:sp>
        <p:nvSpPr>
          <p:cNvPr id="691" name="Google Shape;691;p22"/>
          <p:cNvSpPr txBox="1"/>
          <p:nvPr/>
        </p:nvSpPr>
        <p:spPr>
          <a:xfrm>
            <a:off x="4091304" y="3695827"/>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21</a:t>
            </a:r>
            <a:endParaRPr sz="1400">
              <a:latin typeface="Arial Narrow"/>
              <a:ea typeface="Arial Narrow"/>
              <a:cs typeface="Arial Narrow"/>
              <a:sym typeface="Arial Narrow"/>
            </a:endParaRPr>
          </a:p>
        </p:txBody>
      </p:sp>
      <p:sp>
        <p:nvSpPr>
          <p:cNvPr id="692" name="Google Shape;692;p22"/>
          <p:cNvSpPr txBox="1"/>
          <p:nvPr/>
        </p:nvSpPr>
        <p:spPr>
          <a:xfrm>
            <a:off x="5040884"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1" lvl="0" marL="344131" marR="34306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7%</a:t>
            </a:r>
            <a:endParaRPr sz="1400">
              <a:latin typeface="Arial Narrow"/>
              <a:ea typeface="Arial Narrow"/>
              <a:cs typeface="Arial Narrow"/>
              <a:sym typeface="Arial Narrow"/>
            </a:endParaRPr>
          </a:p>
        </p:txBody>
      </p:sp>
      <p:sp>
        <p:nvSpPr>
          <p:cNvPr id="693" name="Google Shape;693;p22"/>
          <p:cNvSpPr txBox="1"/>
          <p:nvPr/>
        </p:nvSpPr>
        <p:spPr>
          <a:xfrm>
            <a:off x="5990463" y="3695827"/>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485" lvl="0" marL="344385" marR="34281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8%</a:t>
            </a:r>
            <a:endParaRPr sz="1400">
              <a:latin typeface="Arial Narrow"/>
              <a:ea typeface="Arial Narrow"/>
              <a:cs typeface="Arial Narrow"/>
              <a:sym typeface="Arial Narrow"/>
            </a:endParaRPr>
          </a:p>
        </p:txBody>
      </p:sp>
      <p:sp>
        <p:nvSpPr>
          <p:cNvPr id="694" name="Google Shape;694;p22"/>
          <p:cNvSpPr txBox="1"/>
          <p:nvPr/>
        </p:nvSpPr>
        <p:spPr>
          <a:xfrm>
            <a:off x="6940042"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95" name="Google Shape;695;p22"/>
          <p:cNvSpPr txBox="1"/>
          <p:nvPr/>
        </p:nvSpPr>
        <p:spPr>
          <a:xfrm>
            <a:off x="7889621" y="3695827"/>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696" name="Google Shape;696;p22"/>
          <p:cNvSpPr txBox="1"/>
          <p:nvPr/>
        </p:nvSpPr>
        <p:spPr>
          <a:xfrm>
            <a:off x="609600" y="4055491"/>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Sustainability report</a:t>
            </a:r>
            <a:endParaRPr sz="1400">
              <a:latin typeface="Arial Narrow"/>
              <a:ea typeface="Arial Narrow"/>
              <a:cs typeface="Arial Narrow"/>
              <a:sym typeface="Arial Narrow"/>
            </a:endParaRPr>
          </a:p>
        </p:txBody>
      </p:sp>
      <p:sp>
        <p:nvSpPr>
          <p:cNvPr id="697" name="Google Shape;697;p22"/>
          <p:cNvSpPr txBox="1"/>
          <p:nvPr/>
        </p:nvSpPr>
        <p:spPr>
          <a:xfrm>
            <a:off x="3141726"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533" lvl="0" marL="368134" marR="367733"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10</a:t>
            </a:r>
            <a:endParaRPr sz="1400">
              <a:latin typeface="Arial Narrow"/>
              <a:ea typeface="Arial Narrow"/>
              <a:cs typeface="Arial Narrow"/>
              <a:sym typeface="Arial Narrow"/>
            </a:endParaRPr>
          </a:p>
        </p:txBody>
      </p:sp>
      <p:sp>
        <p:nvSpPr>
          <p:cNvPr id="698" name="Google Shape;698;p22"/>
          <p:cNvSpPr txBox="1"/>
          <p:nvPr/>
        </p:nvSpPr>
        <p:spPr>
          <a:xfrm>
            <a:off x="4091304" y="405549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15</a:t>
            </a:r>
            <a:endParaRPr sz="1400">
              <a:latin typeface="Arial Narrow"/>
              <a:ea typeface="Arial Narrow"/>
              <a:cs typeface="Arial Narrow"/>
              <a:sym typeface="Arial Narrow"/>
            </a:endParaRPr>
          </a:p>
        </p:txBody>
      </p:sp>
      <p:sp>
        <p:nvSpPr>
          <p:cNvPr id="699" name="Google Shape;699;p22"/>
          <p:cNvSpPr txBox="1"/>
          <p:nvPr/>
        </p:nvSpPr>
        <p:spPr>
          <a:xfrm>
            <a:off x="5040884"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29%</a:t>
            </a:r>
            <a:endParaRPr sz="1400">
              <a:latin typeface="Arial Narrow"/>
              <a:ea typeface="Arial Narrow"/>
              <a:cs typeface="Arial Narrow"/>
              <a:sym typeface="Arial Narrow"/>
            </a:endParaRPr>
          </a:p>
        </p:txBody>
      </p:sp>
      <p:sp>
        <p:nvSpPr>
          <p:cNvPr id="700" name="Google Shape;700;p22"/>
          <p:cNvSpPr txBox="1"/>
          <p:nvPr/>
        </p:nvSpPr>
        <p:spPr>
          <a:xfrm>
            <a:off x="5990463" y="4055491"/>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30%</a:t>
            </a:r>
            <a:endParaRPr sz="1400">
              <a:latin typeface="Arial Narrow"/>
              <a:ea typeface="Arial Narrow"/>
              <a:cs typeface="Arial Narrow"/>
              <a:sym typeface="Arial Narrow"/>
            </a:endParaRPr>
          </a:p>
        </p:txBody>
      </p:sp>
      <p:sp>
        <p:nvSpPr>
          <p:cNvPr id="701" name="Google Shape;701;p22"/>
          <p:cNvSpPr txBox="1"/>
          <p:nvPr/>
        </p:nvSpPr>
        <p:spPr>
          <a:xfrm>
            <a:off x="6940042"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02" name="Google Shape;702;p22"/>
          <p:cNvSpPr txBox="1"/>
          <p:nvPr/>
        </p:nvSpPr>
        <p:spPr>
          <a:xfrm>
            <a:off x="7889621" y="4055491"/>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03" name="Google Shape;703;p22"/>
          <p:cNvSpPr txBox="1"/>
          <p:nvPr/>
        </p:nvSpPr>
        <p:spPr>
          <a:xfrm>
            <a:off x="609600" y="4415155"/>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Health and safety</a:t>
            </a:r>
            <a:endParaRPr sz="1400">
              <a:latin typeface="Arial Narrow"/>
              <a:ea typeface="Arial Narrow"/>
              <a:cs typeface="Arial Narrow"/>
              <a:sym typeface="Arial Narrow"/>
            </a:endParaRPr>
          </a:p>
        </p:txBody>
      </p:sp>
      <p:sp>
        <p:nvSpPr>
          <p:cNvPr id="704" name="Google Shape;704;p22"/>
          <p:cNvSpPr txBox="1"/>
          <p:nvPr/>
        </p:nvSpPr>
        <p:spPr>
          <a:xfrm>
            <a:off x="3141726"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8</a:t>
            </a:r>
            <a:endParaRPr sz="1400">
              <a:latin typeface="Arial Narrow"/>
              <a:ea typeface="Arial Narrow"/>
              <a:cs typeface="Arial Narrow"/>
              <a:sym typeface="Arial Narrow"/>
            </a:endParaRPr>
          </a:p>
        </p:txBody>
      </p:sp>
      <p:sp>
        <p:nvSpPr>
          <p:cNvPr id="705" name="Google Shape;705;p22"/>
          <p:cNvSpPr txBox="1"/>
          <p:nvPr/>
        </p:nvSpPr>
        <p:spPr>
          <a:xfrm>
            <a:off x="4091304" y="441515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 lvl="0" marL="368388" marR="36747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10</a:t>
            </a:r>
            <a:endParaRPr sz="1400">
              <a:latin typeface="Arial Narrow"/>
              <a:ea typeface="Arial Narrow"/>
              <a:cs typeface="Arial Narrow"/>
              <a:sym typeface="Arial Narrow"/>
            </a:endParaRPr>
          </a:p>
        </p:txBody>
      </p:sp>
      <p:sp>
        <p:nvSpPr>
          <p:cNvPr id="706" name="Google Shape;706;p22"/>
          <p:cNvSpPr txBox="1"/>
          <p:nvPr/>
        </p:nvSpPr>
        <p:spPr>
          <a:xfrm>
            <a:off x="5040884"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17%</a:t>
            </a:r>
            <a:endParaRPr sz="1400">
              <a:latin typeface="Arial Narrow"/>
              <a:ea typeface="Arial Narrow"/>
              <a:cs typeface="Arial Narrow"/>
              <a:sym typeface="Arial Narrow"/>
            </a:endParaRPr>
          </a:p>
        </p:txBody>
      </p:sp>
      <p:sp>
        <p:nvSpPr>
          <p:cNvPr id="707" name="Google Shape;707;p22"/>
          <p:cNvSpPr txBox="1"/>
          <p:nvPr/>
        </p:nvSpPr>
        <p:spPr>
          <a:xfrm>
            <a:off x="5990463" y="4415155"/>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008" lvl="0" marL="307809" marR="3057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11%</a:t>
            </a:r>
            <a:endParaRPr sz="1400">
              <a:latin typeface="Arial Narrow"/>
              <a:ea typeface="Arial Narrow"/>
              <a:cs typeface="Arial Narrow"/>
              <a:sym typeface="Arial Narrow"/>
            </a:endParaRPr>
          </a:p>
        </p:txBody>
      </p:sp>
      <p:sp>
        <p:nvSpPr>
          <p:cNvPr id="708" name="Google Shape;708;p22"/>
          <p:cNvSpPr txBox="1"/>
          <p:nvPr/>
        </p:nvSpPr>
        <p:spPr>
          <a:xfrm>
            <a:off x="6940042"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09" name="Google Shape;709;p22"/>
          <p:cNvSpPr txBox="1"/>
          <p:nvPr/>
        </p:nvSpPr>
        <p:spPr>
          <a:xfrm>
            <a:off x="7889621" y="4415155"/>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10" name="Google Shape;710;p22"/>
          <p:cNvSpPr txBox="1"/>
          <p:nvPr/>
        </p:nvSpPr>
        <p:spPr>
          <a:xfrm>
            <a:off x="609600" y="4774819"/>
            <a:ext cx="2532126"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Animal rights</a:t>
            </a:r>
            <a:endParaRPr sz="1400">
              <a:latin typeface="Arial Narrow"/>
              <a:ea typeface="Arial Narrow"/>
              <a:cs typeface="Arial Narrow"/>
              <a:sym typeface="Arial Narrow"/>
            </a:endParaRPr>
          </a:p>
        </p:txBody>
      </p:sp>
      <p:sp>
        <p:nvSpPr>
          <p:cNvPr id="711" name="Google Shape;711;p22"/>
          <p:cNvSpPr txBox="1"/>
          <p:nvPr/>
        </p:nvSpPr>
        <p:spPr>
          <a:xfrm>
            <a:off x="3141726"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712" name="Google Shape;712;p22"/>
          <p:cNvSpPr txBox="1"/>
          <p:nvPr/>
        </p:nvSpPr>
        <p:spPr>
          <a:xfrm>
            <a:off x="4091304" y="477481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136" lvl="0" marL="409536" marR="40657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a:t>
            </a:r>
            <a:endParaRPr sz="1400">
              <a:latin typeface="Arial Narrow"/>
              <a:ea typeface="Arial Narrow"/>
              <a:cs typeface="Arial Narrow"/>
              <a:sym typeface="Arial Narrow"/>
            </a:endParaRPr>
          </a:p>
        </p:txBody>
      </p:sp>
      <p:sp>
        <p:nvSpPr>
          <p:cNvPr id="713" name="Google Shape;713;p22"/>
          <p:cNvSpPr txBox="1"/>
          <p:nvPr/>
        </p:nvSpPr>
        <p:spPr>
          <a:xfrm>
            <a:off x="5040884"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406" lvl="0" marL="304507" marR="30190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12%</a:t>
            </a:r>
            <a:endParaRPr sz="1400">
              <a:latin typeface="Arial Narrow"/>
              <a:ea typeface="Arial Narrow"/>
              <a:cs typeface="Arial Narrow"/>
              <a:sym typeface="Arial Narrow"/>
            </a:endParaRPr>
          </a:p>
        </p:txBody>
      </p:sp>
      <p:sp>
        <p:nvSpPr>
          <p:cNvPr id="714" name="Google Shape;714;p22"/>
          <p:cNvSpPr txBox="1"/>
          <p:nvPr/>
        </p:nvSpPr>
        <p:spPr>
          <a:xfrm>
            <a:off x="5990463" y="477481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661" lvl="0" marL="304761" marR="3016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37%</a:t>
            </a:r>
            <a:endParaRPr sz="1400">
              <a:latin typeface="Arial Narrow"/>
              <a:ea typeface="Arial Narrow"/>
              <a:cs typeface="Arial Narrow"/>
              <a:sym typeface="Arial Narrow"/>
            </a:endParaRPr>
          </a:p>
        </p:txBody>
      </p:sp>
      <p:sp>
        <p:nvSpPr>
          <p:cNvPr id="715" name="Google Shape;715;p22"/>
          <p:cNvSpPr txBox="1"/>
          <p:nvPr/>
        </p:nvSpPr>
        <p:spPr>
          <a:xfrm>
            <a:off x="6940042"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16" name="Google Shape;716;p22"/>
          <p:cNvSpPr txBox="1"/>
          <p:nvPr/>
        </p:nvSpPr>
        <p:spPr>
          <a:xfrm>
            <a:off x="7889621" y="477481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a:t>
            </a:r>
            <a:endParaRPr sz="1400">
              <a:latin typeface="Arial Narrow"/>
              <a:ea typeface="Arial Narrow"/>
              <a:cs typeface="Arial Narrow"/>
              <a:sym typeface="Arial Narrow"/>
            </a:endParaRPr>
          </a:p>
        </p:txBody>
      </p:sp>
      <p:sp>
        <p:nvSpPr>
          <p:cNvPr id="717" name="Google Shape;717;p22"/>
          <p:cNvSpPr txBox="1"/>
          <p:nvPr/>
        </p:nvSpPr>
        <p:spPr>
          <a:xfrm>
            <a:off x="609600" y="5134483"/>
            <a:ext cx="2532126"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5079" lvl="0" marL="68579" marR="0" rtl="0" algn="l">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Other social policy issues</a:t>
            </a:r>
            <a:endParaRPr sz="1400">
              <a:latin typeface="Arial Narrow"/>
              <a:ea typeface="Arial Narrow"/>
              <a:cs typeface="Arial Narrow"/>
              <a:sym typeface="Arial Narrow"/>
            </a:endParaRPr>
          </a:p>
        </p:txBody>
      </p:sp>
      <p:sp>
        <p:nvSpPr>
          <p:cNvPr id="718" name="Google Shape;718;p22"/>
          <p:cNvSpPr txBox="1"/>
          <p:nvPr/>
        </p:nvSpPr>
        <p:spPr>
          <a:xfrm>
            <a:off x="3141726"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2881" lvl="0" marL="409282" marR="406830"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5</a:t>
            </a:r>
            <a:endParaRPr sz="1400">
              <a:latin typeface="Arial Narrow"/>
              <a:ea typeface="Arial Narrow"/>
              <a:cs typeface="Arial Narrow"/>
              <a:sym typeface="Arial Narrow"/>
            </a:endParaRPr>
          </a:p>
        </p:txBody>
      </p:sp>
      <p:sp>
        <p:nvSpPr>
          <p:cNvPr id="719" name="Google Shape;719;p22"/>
          <p:cNvSpPr txBox="1"/>
          <p:nvPr/>
        </p:nvSpPr>
        <p:spPr>
          <a:xfrm>
            <a:off x="4091304" y="5134483"/>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136" lvl="0" marL="409536" marR="40657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6</a:t>
            </a:r>
            <a:endParaRPr sz="1400">
              <a:latin typeface="Arial Narrow"/>
              <a:ea typeface="Arial Narrow"/>
              <a:cs typeface="Arial Narrow"/>
              <a:sym typeface="Arial Narrow"/>
            </a:endParaRPr>
          </a:p>
        </p:txBody>
      </p:sp>
      <p:sp>
        <p:nvSpPr>
          <p:cNvPr id="720" name="Google Shape;720;p22"/>
          <p:cNvSpPr txBox="1"/>
          <p:nvPr/>
        </p:nvSpPr>
        <p:spPr>
          <a:xfrm>
            <a:off x="5040884"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1231" lvl="0" marL="344131" marR="343067"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4%</a:t>
            </a:r>
            <a:endParaRPr sz="1400">
              <a:latin typeface="Arial Narrow"/>
              <a:ea typeface="Arial Narrow"/>
              <a:cs typeface="Arial Narrow"/>
              <a:sym typeface="Arial Narrow"/>
            </a:endParaRPr>
          </a:p>
        </p:txBody>
      </p:sp>
      <p:sp>
        <p:nvSpPr>
          <p:cNvPr id="721" name="Google Shape;721;p22"/>
          <p:cNvSpPr txBox="1"/>
          <p:nvPr/>
        </p:nvSpPr>
        <p:spPr>
          <a:xfrm>
            <a:off x="5990463" y="5134483"/>
            <a:ext cx="949579"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008" lvl="0" marL="307809" marR="305755"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11%</a:t>
            </a:r>
            <a:endParaRPr sz="1400">
              <a:latin typeface="Arial Narrow"/>
              <a:ea typeface="Arial Narrow"/>
              <a:cs typeface="Arial Narrow"/>
              <a:sym typeface="Arial Narrow"/>
            </a:endParaRPr>
          </a:p>
        </p:txBody>
      </p:sp>
      <p:sp>
        <p:nvSpPr>
          <p:cNvPr id="722" name="Google Shape;722;p22"/>
          <p:cNvSpPr txBox="1"/>
          <p:nvPr/>
        </p:nvSpPr>
        <p:spPr>
          <a:xfrm>
            <a:off x="6940042"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644" lvl="0" marL="410044" marR="406069"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23" name="Google Shape;723;p22"/>
          <p:cNvSpPr txBox="1"/>
          <p:nvPr/>
        </p:nvSpPr>
        <p:spPr>
          <a:xfrm>
            <a:off x="7889621" y="5134483"/>
            <a:ext cx="949578" cy="35966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3770" lvl="0" marL="410171" marR="405942" rtl="0" algn="ctr">
              <a:lnSpc>
                <a:spcPct val="95621"/>
              </a:lnSpc>
              <a:spcBef>
                <a:spcPts val="0"/>
              </a:spcBef>
              <a:spcAft>
                <a:spcPts val="0"/>
              </a:spcAft>
              <a:buNone/>
            </a:pPr>
            <a:r>
              <a:rPr b="1" lang="en-US" sz="1400">
                <a:solidFill>
                  <a:srgbClr val="336699"/>
                </a:solidFill>
                <a:latin typeface="Arial Narrow"/>
                <a:ea typeface="Arial Narrow"/>
                <a:cs typeface="Arial Narrow"/>
                <a:sym typeface="Arial Narrow"/>
              </a:rPr>
              <a:t>0</a:t>
            </a:r>
            <a:endParaRPr sz="1400">
              <a:latin typeface="Arial Narrow"/>
              <a:ea typeface="Arial Narrow"/>
              <a:cs typeface="Arial Narrow"/>
              <a:sym typeface="Arial Narrow"/>
            </a:endParaRPr>
          </a:p>
        </p:txBody>
      </p:sp>
      <p:sp>
        <p:nvSpPr>
          <p:cNvPr id="724" name="Google Shape;724;p22"/>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sp>
        <p:nvSpPr>
          <p:cNvPr id="729" name="Google Shape;729;p23"/>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0" name="Google Shape;730;p23"/>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1" name="Google Shape;731;p23"/>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2" name="Google Shape;732;p23"/>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33" name="Google Shape;733;p23"/>
          <p:cNvSpPr txBox="1"/>
          <p:nvPr/>
        </p:nvSpPr>
        <p:spPr>
          <a:xfrm>
            <a:off x="673100" y="385532"/>
            <a:ext cx="7495919"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Environmental Focus of Institutions</a:t>
            </a:r>
            <a:endParaRPr sz="3600">
              <a:latin typeface="Georgia"/>
              <a:ea typeface="Georgia"/>
              <a:cs typeface="Georgia"/>
              <a:sym typeface="Georgia"/>
            </a:endParaRPr>
          </a:p>
        </p:txBody>
      </p:sp>
      <p:sp>
        <p:nvSpPr>
          <p:cNvPr id="734" name="Google Shape;734;p23"/>
          <p:cNvSpPr txBox="1"/>
          <p:nvPr/>
        </p:nvSpPr>
        <p:spPr>
          <a:xfrm>
            <a:off x="673100" y="162813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735" name="Google Shape;735;p23"/>
          <p:cNvSpPr txBox="1"/>
          <p:nvPr/>
        </p:nvSpPr>
        <p:spPr>
          <a:xfrm>
            <a:off x="901700" y="1628133"/>
            <a:ext cx="6626674"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013464"/>
                </a:solidFill>
                <a:latin typeface="Georgia"/>
                <a:ea typeface="Georgia"/>
                <a:cs typeface="Georgia"/>
                <a:sym typeface="Georgia"/>
              </a:rPr>
              <a:t>Environmental proposals have increased in frequency and support levels.</a:t>
            </a:r>
            <a:endParaRPr sz="1600">
              <a:latin typeface="Georgia"/>
              <a:ea typeface="Georgia"/>
              <a:cs typeface="Georgia"/>
              <a:sym typeface="Georgia"/>
            </a:endParaRPr>
          </a:p>
        </p:txBody>
      </p:sp>
      <p:sp>
        <p:nvSpPr>
          <p:cNvPr id="736" name="Google Shape;736;p23"/>
          <p:cNvSpPr txBox="1"/>
          <p:nvPr/>
        </p:nvSpPr>
        <p:spPr>
          <a:xfrm>
            <a:off x="1194612" y="1931276"/>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37" name="Google Shape;737;p23"/>
          <p:cNvSpPr txBox="1"/>
          <p:nvPr/>
        </p:nvSpPr>
        <p:spPr>
          <a:xfrm>
            <a:off x="1359154" y="1931276"/>
            <a:ext cx="7106920" cy="1526794"/>
          </a:xfrm>
          <a:prstGeom prst="rect">
            <a:avLst/>
          </a:prstGeom>
          <a:noFill/>
          <a:ln>
            <a:noFill/>
          </a:ln>
        </p:spPr>
        <p:txBody>
          <a:bodyPr anchorCtr="0" anchor="t" bIns="0" lIns="0" spcFirstLastPara="1" rIns="0" wrap="square" tIns="0">
            <a:noAutofit/>
          </a:bodyPr>
          <a:lstStyle/>
          <a:p>
            <a:pPr indent="0" lvl="0" marL="12700" marR="332138" rtl="0" algn="l">
              <a:lnSpc>
                <a:spcPct val="107857"/>
              </a:lnSpc>
              <a:spcBef>
                <a:spcPts val="0"/>
              </a:spcBef>
              <a:spcAft>
                <a:spcPts val="0"/>
              </a:spcAft>
              <a:buNone/>
            </a:pPr>
            <a:r>
              <a:rPr lang="en-US" sz="1400">
                <a:solidFill>
                  <a:srgbClr val="336699"/>
                </a:solidFill>
                <a:latin typeface="Georgia"/>
                <a:ea typeface="Georgia"/>
                <a:cs typeface="Georgia"/>
                <a:sym typeface="Georgia"/>
              </a:rPr>
              <a:t>I</a:t>
            </a:r>
            <a:r>
              <a:rPr lang="en-US" sz="1300">
                <a:solidFill>
                  <a:srgbClr val="336699"/>
                </a:solidFill>
                <a:latin typeface="Georgia"/>
                <a:ea typeface="Georgia"/>
                <a:cs typeface="Georgia"/>
                <a:sym typeface="Georgia"/>
              </a:rPr>
              <a:t>n 2015, the average support level was 18% and no proposals passed, while in 2017 the average support level was 29% and three proposals passed, all climate change-related proposals at energy companies.</a:t>
            </a:r>
            <a:endParaRPr sz="1300">
              <a:latin typeface="Georgia"/>
              <a:ea typeface="Georgia"/>
              <a:cs typeface="Georgia"/>
              <a:sym typeface="Georgia"/>
            </a:endParaRPr>
          </a:p>
          <a:p>
            <a:pPr indent="0" lvl="0" marL="12700" marR="0" rtl="0" algn="l">
              <a:lnSpc>
                <a:spcPct val="94685"/>
              </a:lnSpc>
              <a:spcBef>
                <a:spcPts val="524"/>
              </a:spcBef>
              <a:spcAft>
                <a:spcPts val="0"/>
              </a:spcAft>
              <a:buNone/>
            </a:pPr>
            <a:r>
              <a:rPr lang="en-US" sz="1300">
                <a:solidFill>
                  <a:srgbClr val="336699"/>
                </a:solidFill>
                <a:latin typeface="Georgia"/>
                <a:ea typeface="Georgia"/>
                <a:cs typeface="Georgia"/>
                <a:sym typeface="Georgia"/>
              </a:rPr>
              <a:t>Three of four proposals on director qualifications in 2017 called for nomination of director</a:t>
            </a:r>
            <a:endParaRPr sz="1300">
              <a:latin typeface="Georgia"/>
              <a:ea typeface="Georgia"/>
              <a:cs typeface="Georgia"/>
              <a:sym typeface="Georgia"/>
            </a:endParaRPr>
          </a:p>
          <a:p>
            <a:pPr indent="0" lvl="0" marL="12700" marR="30303" rtl="0" algn="l">
              <a:lnSpc>
                <a:spcPct val="107857"/>
              </a:lnSpc>
              <a:spcBef>
                <a:spcPts val="75"/>
              </a:spcBef>
              <a:spcAft>
                <a:spcPts val="0"/>
              </a:spcAft>
              <a:buNone/>
            </a:pPr>
            <a:r>
              <a:rPr lang="en-US" sz="1300">
                <a:solidFill>
                  <a:srgbClr val="336699"/>
                </a:solidFill>
                <a:latin typeface="Georgia"/>
                <a:ea typeface="Georgia"/>
                <a:cs typeface="Georgia"/>
                <a:sym typeface="Georgia"/>
              </a:rPr>
              <a:t>with environmental expertise.</a:t>
            </a:r>
            <a:endParaRPr sz="1300">
              <a:latin typeface="Georgia"/>
              <a:ea typeface="Georgia"/>
              <a:cs typeface="Georgia"/>
              <a:sym typeface="Georgia"/>
            </a:endParaRPr>
          </a:p>
          <a:p>
            <a:pPr indent="0" lvl="0" marL="12700" marR="25201" rtl="0" algn="l">
              <a:lnSpc>
                <a:spcPct val="107857"/>
              </a:lnSpc>
              <a:spcBef>
                <a:spcPts val="669"/>
              </a:spcBef>
              <a:spcAft>
                <a:spcPts val="0"/>
              </a:spcAft>
              <a:buNone/>
            </a:pPr>
            <a:r>
              <a:rPr lang="en-US" sz="1300">
                <a:solidFill>
                  <a:srgbClr val="336699"/>
                </a:solidFill>
                <a:latin typeface="Georgia"/>
                <a:ea typeface="Georgia"/>
                <a:cs typeface="Georgia"/>
                <a:sym typeface="Georgia"/>
              </a:rPr>
              <a:t>The most common type of compensation-related proposal in 2017 sought to link executive compensation to social issues such as environmental impact or sustainability.</a:t>
            </a:r>
            <a:endParaRPr sz="1300">
              <a:latin typeface="Georgia"/>
              <a:ea typeface="Georgia"/>
              <a:cs typeface="Georgia"/>
              <a:sym typeface="Georgia"/>
            </a:endParaRPr>
          </a:p>
        </p:txBody>
      </p:sp>
      <p:sp>
        <p:nvSpPr>
          <p:cNvPr id="738" name="Google Shape;738;p23"/>
          <p:cNvSpPr txBox="1"/>
          <p:nvPr/>
        </p:nvSpPr>
        <p:spPr>
          <a:xfrm>
            <a:off x="1194612" y="2592700"/>
            <a:ext cx="122386" cy="204012"/>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39" name="Google Shape;739;p23"/>
          <p:cNvSpPr txBox="1"/>
          <p:nvPr/>
        </p:nvSpPr>
        <p:spPr>
          <a:xfrm>
            <a:off x="1194612" y="3062338"/>
            <a:ext cx="12222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0" name="Google Shape;740;p23"/>
          <p:cNvSpPr txBox="1"/>
          <p:nvPr/>
        </p:nvSpPr>
        <p:spPr>
          <a:xfrm>
            <a:off x="673100" y="3594347"/>
            <a:ext cx="135461"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741" name="Google Shape;741;p23"/>
          <p:cNvSpPr txBox="1"/>
          <p:nvPr/>
        </p:nvSpPr>
        <p:spPr>
          <a:xfrm>
            <a:off x="901700" y="3594347"/>
            <a:ext cx="7297324"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013464"/>
                </a:solidFill>
                <a:latin typeface="Georgia"/>
                <a:ea typeface="Georgia"/>
                <a:cs typeface="Georgia"/>
                <a:sym typeface="Georgia"/>
              </a:rPr>
              <a:t>The announced ESG focus of institutional investors is likely to further this trend:</a:t>
            </a:r>
            <a:endParaRPr sz="1600">
              <a:latin typeface="Georgia"/>
              <a:ea typeface="Georgia"/>
              <a:cs typeface="Georgia"/>
              <a:sym typeface="Georgia"/>
            </a:endParaRPr>
          </a:p>
        </p:txBody>
      </p:sp>
      <p:sp>
        <p:nvSpPr>
          <p:cNvPr id="742" name="Google Shape;742;p23"/>
          <p:cNvSpPr txBox="1"/>
          <p:nvPr/>
        </p:nvSpPr>
        <p:spPr>
          <a:xfrm>
            <a:off x="1194612" y="3897625"/>
            <a:ext cx="122386" cy="204012"/>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3" name="Google Shape;743;p23"/>
          <p:cNvSpPr txBox="1"/>
          <p:nvPr/>
        </p:nvSpPr>
        <p:spPr>
          <a:xfrm>
            <a:off x="1359154" y="3897625"/>
            <a:ext cx="7187031" cy="2380505"/>
          </a:xfrm>
          <a:prstGeom prst="rect">
            <a:avLst/>
          </a:prstGeom>
          <a:noFill/>
          <a:ln>
            <a:noFill/>
          </a:ln>
        </p:spPr>
        <p:txBody>
          <a:bodyPr anchorCtr="0" anchor="t" bIns="0" lIns="0" spcFirstLastPara="1" rIns="0" wrap="square" tIns="0">
            <a:noAutofit/>
          </a:bodyPr>
          <a:lstStyle/>
          <a:p>
            <a:pPr indent="0" lvl="0" marL="12700" marR="495514" rtl="0" algn="l">
              <a:lnSpc>
                <a:spcPct val="107857"/>
              </a:lnSpc>
              <a:spcBef>
                <a:spcPts val="0"/>
              </a:spcBef>
              <a:spcAft>
                <a:spcPts val="0"/>
              </a:spcAft>
              <a:buNone/>
            </a:pPr>
            <a:r>
              <a:rPr lang="en-US" sz="1300">
                <a:solidFill>
                  <a:srgbClr val="336699"/>
                </a:solidFill>
                <a:latin typeface="Georgia"/>
                <a:ea typeface="Georgia"/>
                <a:cs typeface="Georgia"/>
                <a:sym typeface="Georgia"/>
              </a:rPr>
              <a:t>State Street sent a letter to board of portfolio companies in January 2017 asking for expanded climate risk disclosure, </a:t>
            </a:r>
            <a:r>
              <a:rPr lang="en-US" sz="1300">
                <a:solidFill>
                  <a:srgbClr val="336699"/>
                </a:solidFill>
                <a:latin typeface="Georgia"/>
                <a:ea typeface="Georgia"/>
                <a:cs typeface="Georgia"/>
                <a:sym typeface="Georgia"/>
              </a:rPr>
              <a:t>nothing</a:t>
            </a:r>
            <a:r>
              <a:rPr lang="en-US" sz="1300">
                <a:solidFill>
                  <a:srgbClr val="336699"/>
                </a:solidFill>
                <a:latin typeface="Georgia"/>
                <a:ea typeface="Georgia"/>
                <a:cs typeface="Georgia"/>
                <a:sym typeface="Georgia"/>
              </a:rPr>
              <a:t> “Over the long-term, these issues can have a material impact on a company’s ability to generate returns”</a:t>
            </a:r>
            <a:endParaRPr sz="1300">
              <a:latin typeface="Georgia"/>
              <a:ea typeface="Georgia"/>
              <a:cs typeface="Georgia"/>
              <a:sym typeface="Georgia"/>
            </a:endParaRPr>
          </a:p>
          <a:p>
            <a:pPr indent="0" lvl="0" marL="12700" marR="0" rtl="0" algn="l">
              <a:lnSpc>
                <a:spcPct val="107857"/>
              </a:lnSpc>
              <a:spcBef>
                <a:spcPts val="673"/>
              </a:spcBef>
              <a:spcAft>
                <a:spcPts val="0"/>
              </a:spcAft>
              <a:buNone/>
            </a:pPr>
            <a:r>
              <a:rPr lang="en-US" sz="1300">
                <a:solidFill>
                  <a:srgbClr val="336699"/>
                </a:solidFill>
                <a:latin typeface="Georgia"/>
                <a:ea typeface="Georgia"/>
                <a:cs typeface="Georgia"/>
                <a:sym typeface="Georgia"/>
              </a:rPr>
              <a:t>BlackRock 2017-2018 engagement priorities and issue-specific reports have flagged climate risk preparedness and disclosure as a key aspect of portfolio company engagement</a:t>
            </a:r>
            <a:endParaRPr sz="1300">
              <a:latin typeface="Georgia"/>
              <a:ea typeface="Georgia"/>
              <a:cs typeface="Georgia"/>
              <a:sym typeface="Georgia"/>
            </a:endParaRPr>
          </a:p>
          <a:p>
            <a:pPr indent="0" lvl="0" marL="12700" marR="145594" rtl="0" algn="l">
              <a:lnSpc>
                <a:spcPct val="90046"/>
              </a:lnSpc>
              <a:spcBef>
                <a:spcPts val="585"/>
              </a:spcBef>
              <a:spcAft>
                <a:spcPts val="0"/>
              </a:spcAft>
              <a:buNone/>
            </a:pPr>
            <a:r>
              <a:rPr lang="en-US" sz="1300">
                <a:solidFill>
                  <a:srgbClr val="336699"/>
                </a:solidFill>
                <a:latin typeface="Georgia"/>
                <a:ea typeface="Georgia"/>
                <a:cs typeface="Georgia"/>
                <a:sym typeface="Georgia"/>
              </a:rPr>
              <a:t>Vanguard 2017 Annual Report and open letter (Sept. 2017) highlight that “[a]s significant long-term owners of many companies in industries vulnerable to climate risk, Vanguard investors have substantial value at stake.”</a:t>
            </a:r>
            <a:endParaRPr sz="1300">
              <a:latin typeface="Georgia"/>
              <a:ea typeface="Georgia"/>
              <a:cs typeface="Georgia"/>
              <a:sym typeface="Georgia"/>
            </a:endParaRPr>
          </a:p>
          <a:p>
            <a:pPr indent="0" lvl="0" marL="12700" marR="162126" rtl="0" algn="l">
              <a:lnSpc>
                <a:spcPct val="107857"/>
              </a:lnSpc>
              <a:spcBef>
                <a:spcPts val="759"/>
              </a:spcBef>
              <a:spcAft>
                <a:spcPts val="0"/>
              </a:spcAft>
              <a:buNone/>
            </a:pPr>
            <a:r>
              <a:rPr lang="en-US" sz="1300">
                <a:solidFill>
                  <a:srgbClr val="336699"/>
                </a:solidFill>
                <a:latin typeface="Georgia"/>
                <a:ea typeface="Georgia"/>
                <a:cs typeface="Georgia"/>
                <a:sym typeface="Georgia"/>
              </a:rPr>
              <a:t>BNY Mellon engagement request (Sept. 2017) states that, in addition to discussing 2017 shareholder proposals, BNYM “would like to discuss the environmental and social factors that may be relevant to your business strategy.”</a:t>
            </a:r>
            <a:endParaRPr sz="1300">
              <a:latin typeface="Georgia"/>
              <a:ea typeface="Georgia"/>
              <a:cs typeface="Georgia"/>
              <a:sym typeface="Georgia"/>
            </a:endParaRPr>
          </a:p>
        </p:txBody>
      </p:sp>
      <p:sp>
        <p:nvSpPr>
          <p:cNvPr id="744" name="Google Shape;744;p23"/>
          <p:cNvSpPr txBox="1"/>
          <p:nvPr/>
        </p:nvSpPr>
        <p:spPr>
          <a:xfrm>
            <a:off x="1194612" y="4559287"/>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5" name="Google Shape;745;p23"/>
          <p:cNvSpPr txBox="1"/>
          <p:nvPr/>
        </p:nvSpPr>
        <p:spPr>
          <a:xfrm>
            <a:off x="1194612" y="5028679"/>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6" name="Google Shape;746;p23"/>
          <p:cNvSpPr txBox="1"/>
          <p:nvPr/>
        </p:nvSpPr>
        <p:spPr>
          <a:xfrm>
            <a:off x="1194612" y="5690375"/>
            <a:ext cx="122221" cy="203707"/>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C93158"/>
                </a:solidFill>
                <a:latin typeface="Georgia"/>
                <a:ea typeface="Georgia"/>
                <a:cs typeface="Georgia"/>
                <a:sym typeface="Georgia"/>
              </a:rPr>
              <a:t>•</a:t>
            </a:r>
            <a:endParaRPr sz="1400">
              <a:latin typeface="Georgia"/>
              <a:ea typeface="Georgia"/>
              <a:cs typeface="Georgia"/>
              <a:sym typeface="Georgia"/>
            </a:endParaRPr>
          </a:p>
        </p:txBody>
      </p:sp>
      <p:sp>
        <p:nvSpPr>
          <p:cNvPr id="747" name="Google Shape;747;p23"/>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24</a:t>
            </a:r>
            <a:endParaRPr sz="900">
              <a:latin typeface="Verdana"/>
              <a:ea typeface="Verdana"/>
              <a:cs typeface="Verdana"/>
              <a:sym typeface="Verdana"/>
            </a:endParaRPr>
          </a:p>
        </p:txBody>
      </p:sp>
      <p:sp>
        <p:nvSpPr>
          <p:cNvPr id="748" name="Google Shape;748;p23"/>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49" name="Google Shape;749;p23"/>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3" name="Shape 753"/>
        <p:cNvGrpSpPr/>
        <p:nvPr/>
      </p:nvGrpSpPr>
      <p:grpSpPr>
        <a:xfrm>
          <a:off x="0" y="0"/>
          <a:ext cx="0" cy="0"/>
          <a:chOff x="0" y="0"/>
          <a:chExt cx="0" cy="0"/>
        </a:xfrm>
      </p:grpSpPr>
      <p:sp>
        <p:nvSpPr>
          <p:cNvPr id="754" name="Google Shape;754;p24"/>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5" name="Google Shape;755;p24"/>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6" name="Google Shape;756;p24"/>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7" name="Google Shape;757;p24"/>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8" name="Google Shape;758;p24"/>
          <p:cNvSpPr/>
          <p:nvPr/>
        </p:nvSpPr>
        <p:spPr>
          <a:xfrm>
            <a:off x="3217926" y="1630045"/>
            <a:ext cx="1899157"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9" name="Google Shape;759;p24"/>
          <p:cNvSpPr/>
          <p:nvPr/>
        </p:nvSpPr>
        <p:spPr>
          <a:xfrm>
            <a:off x="5117084" y="1630045"/>
            <a:ext cx="1899158"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0" name="Google Shape;760;p24"/>
          <p:cNvSpPr/>
          <p:nvPr/>
        </p:nvSpPr>
        <p:spPr>
          <a:xfrm>
            <a:off x="7016242" y="1630045"/>
            <a:ext cx="1899157" cy="969263"/>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1" name="Google Shape;761;p24"/>
          <p:cNvSpPr/>
          <p:nvPr/>
        </p:nvSpPr>
        <p:spPr>
          <a:xfrm>
            <a:off x="3217926"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2" name="Google Shape;762;p24"/>
          <p:cNvSpPr/>
          <p:nvPr/>
        </p:nvSpPr>
        <p:spPr>
          <a:xfrm>
            <a:off x="4167504"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3" name="Google Shape;763;p24"/>
          <p:cNvSpPr/>
          <p:nvPr/>
        </p:nvSpPr>
        <p:spPr>
          <a:xfrm>
            <a:off x="5117084"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4" name="Google Shape;764;p24"/>
          <p:cNvSpPr/>
          <p:nvPr/>
        </p:nvSpPr>
        <p:spPr>
          <a:xfrm>
            <a:off x="6066663"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5" name="Google Shape;765;p24"/>
          <p:cNvSpPr/>
          <p:nvPr/>
        </p:nvSpPr>
        <p:spPr>
          <a:xfrm>
            <a:off x="7016242"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6" name="Google Shape;766;p24"/>
          <p:cNvSpPr/>
          <p:nvPr/>
        </p:nvSpPr>
        <p:spPr>
          <a:xfrm>
            <a:off x="7965821" y="2599309"/>
            <a:ext cx="949566" cy="359663"/>
          </a:xfrm>
          <a:custGeom>
            <a:rect b="b" l="l" r="r" t="t"/>
            <a:pathLst>
              <a:path extrusionOk="0" h="120000" w="120000">
                <a:moveTo>
                  <a:pt x="0" y="120000"/>
                </a:moveTo>
                <a:lnTo>
                  <a:pt x="120000" y="120000"/>
                </a:lnTo>
                <a:lnTo>
                  <a:pt x="120000" y="0"/>
                </a:lnTo>
                <a:lnTo>
                  <a:pt x="0" y="0"/>
                </a:lnTo>
                <a:lnTo>
                  <a:pt x="0" y="120000"/>
                </a:lnTo>
                <a:close/>
              </a:path>
            </a:pathLst>
          </a:custGeom>
          <a:solidFill>
            <a:srgbClr val="B9BCB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7" name="Google Shape;767;p24"/>
          <p:cNvSpPr/>
          <p:nvPr/>
        </p:nvSpPr>
        <p:spPr>
          <a:xfrm>
            <a:off x="3217926"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8" name="Google Shape;768;p24"/>
          <p:cNvSpPr/>
          <p:nvPr/>
        </p:nvSpPr>
        <p:spPr>
          <a:xfrm>
            <a:off x="4167504"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9" name="Google Shape;769;p24"/>
          <p:cNvSpPr/>
          <p:nvPr/>
        </p:nvSpPr>
        <p:spPr>
          <a:xfrm>
            <a:off x="5117084"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0" name="Google Shape;770;p24"/>
          <p:cNvSpPr/>
          <p:nvPr/>
        </p:nvSpPr>
        <p:spPr>
          <a:xfrm>
            <a:off x="6066663"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1" name="Google Shape;771;p24"/>
          <p:cNvSpPr/>
          <p:nvPr/>
        </p:nvSpPr>
        <p:spPr>
          <a:xfrm>
            <a:off x="7016242"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2" name="Google Shape;772;p24"/>
          <p:cNvSpPr/>
          <p:nvPr/>
        </p:nvSpPr>
        <p:spPr>
          <a:xfrm>
            <a:off x="7965821" y="2580259"/>
            <a:ext cx="0" cy="233578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3" name="Google Shape;773;p24"/>
          <p:cNvSpPr/>
          <p:nvPr/>
        </p:nvSpPr>
        <p:spPr>
          <a:xfrm>
            <a:off x="679450" y="2599309"/>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4" name="Google Shape;774;p24"/>
          <p:cNvSpPr/>
          <p:nvPr/>
        </p:nvSpPr>
        <p:spPr>
          <a:xfrm>
            <a:off x="679450" y="2958973"/>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5" name="Google Shape;775;p24"/>
          <p:cNvSpPr/>
          <p:nvPr/>
        </p:nvSpPr>
        <p:spPr>
          <a:xfrm>
            <a:off x="679450" y="3349116"/>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6" name="Google Shape;776;p24"/>
          <p:cNvSpPr/>
          <p:nvPr/>
        </p:nvSpPr>
        <p:spPr>
          <a:xfrm>
            <a:off x="679450" y="3739261"/>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7" name="Google Shape;777;p24"/>
          <p:cNvSpPr/>
          <p:nvPr/>
        </p:nvSpPr>
        <p:spPr>
          <a:xfrm>
            <a:off x="679450" y="4129404"/>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8" name="Google Shape;778;p24"/>
          <p:cNvSpPr/>
          <p:nvPr/>
        </p:nvSpPr>
        <p:spPr>
          <a:xfrm>
            <a:off x="679450" y="451954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9" name="Google Shape;779;p24"/>
          <p:cNvSpPr/>
          <p:nvPr/>
        </p:nvSpPr>
        <p:spPr>
          <a:xfrm>
            <a:off x="685800"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0" name="Google Shape;780;p24"/>
          <p:cNvSpPr/>
          <p:nvPr/>
        </p:nvSpPr>
        <p:spPr>
          <a:xfrm>
            <a:off x="8915400" y="1623695"/>
            <a:ext cx="0" cy="3292348"/>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1" name="Google Shape;781;p24"/>
          <p:cNvSpPr/>
          <p:nvPr/>
        </p:nvSpPr>
        <p:spPr>
          <a:xfrm>
            <a:off x="679450" y="1630045"/>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2" name="Google Shape;782;p24"/>
          <p:cNvSpPr/>
          <p:nvPr/>
        </p:nvSpPr>
        <p:spPr>
          <a:xfrm>
            <a:off x="679450" y="490969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3" name="Google Shape;783;p24"/>
          <p:cNvSpPr/>
          <p:nvPr/>
        </p:nvSpPr>
        <p:spPr>
          <a:xfrm>
            <a:off x="602843" y="6064605"/>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84" name="Google Shape;784;p24"/>
          <p:cNvSpPr txBox="1"/>
          <p:nvPr/>
        </p:nvSpPr>
        <p:spPr>
          <a:xfrm>
            <a:off x="673100" y="138390"/>
            <a:ext cx="4792044" cy="976875"/>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Compensation-Related</a:t>
            </a:r>
            <a:endParaRPr sz="3600">
              <a:latin typeface="Georgia"/>
              <a:ea typeface="Georgia"/>
              <a:cs typeface="Georgia"/>
              <a:sym typeface="Georgia"/>
            </a:endParaRPr>
          </a:p>
          <a:p>
            <a:pPr indent="0" lvl="0" marL="12700" marR="68625" rtl="0" algn="l">
              <a:lnSpc>
                <a:spcPct val="108055"/>
              </a:lnSpc>
              <a:spcBef>
                <a:spcPts val="4"/>
              </a:spcBef>
              <a:spcAft>
                <a:spcPts val="0"/>
              </a:spcAft>
              <a:buNone/>
            </a:pPr>
            <a:r>
              <a:rPr i="1" lang="en-US" sz="3600">
                <a:solidFill>
                  <a:srgbClr val="FFFFFF"/>
                </a:solidFill>
                <a:latin typeface="Georgia"/>
                <a:ea typeface="Georgia"/>
                <a:cs typeface="Georgia"/>
                <a:sym typeface="Georgia"/>
              </a:rPr>
              <a:t>Proposals</a:t>
            </a:r>
            <a:endParaRPr sz="3600">
              <a:latin typeface="Georgia"/>
              <a:ea typeface="Georgia"/>
              <a:cs typeface="Georgia"/>
              <a:sym typeface="Georgia"/>
            </a:endParaRPr>
          </a:p>
        </p:txBody>
      </p:sp>
      <p:sp>
        <p:nvSpPr>
          <p:cNvPr id="785" name="Google Shape;785;p24"/>
          <p:cNvSpPr txBox="1"/>
          <p:nvPr/>
        </p:nvSpPr>
        <p:spPr>
          <a:xfrm>
            <a:off x="5483073" y="138390"/>
            <a:ext cx="262270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Shareholder</a:t>
            </a:r>
            <a:endParaRPr sz="3600">
              <a:latin typeface="Georgia"/>
              <a:ea typeface="Georgia"/>
              <a:cs typeface="Georgia"/>
              <a:sym typeface="Georgia"/>
            </a:endParaRPr>
          </a:p>
        </p:txBody>
      </p:sp>
      <p:sp>
        <p:nvSpPr>
          <p:cNvPr id="786" name="Google Shape;786;p24"/>
          <p:cNvSpPr txBox="1"/>
          <p:nvPr/>
        </p:nvSpPr>
        <p:spPr>
          <a:xfrm>
            <a:off x="7147052" y="2140258"/>
            <a:ext cx="1674298"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b="1" lang="en-US" sz="1800">
                <a:solidFill>
                  <a:srgbClr val="FFFFFF"/>
                </a:solidFill>
                <a:latin typeface="Arial Narrow"/>
                <a:ea typeface="Arial Narrow"/>
                <a:cs typeface="Arial Narrow"/>
                <a:sym typeface="Arial Narrow"/>
              </a:rPr>
              <a:t>Proposals Passed</a:t>
            </a:r>
            <a:endParaRPr sz="1800">
              <a:latin typeface="Arial Narrow"/>
              <a:ea typeface="Arial Narrow"/>
              <a:cs typeface="Arial Narrow"/>
              <a:sym typeface="Arial Narrow"/>
            </a:endParaRPr>
          </a:p>
        </p:txBody>
      </p:sp>
      <p:sp>
        <p:nvSpPr>
          <p:cNvPr id="787" name="Google Shape;787;p24"/>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25</a:t>
            </a:r>
            <a:endParaRPr sz="900">
              <a:latin typeface="Verdana"/>
              <a:ea typeface="Verdana"/>
              <a:cs typeface="Verdana"/>
              <a:sym typeface="Verdana"/>
            </a:endParaRPr>
          </a:p>
        </p:txBody>
      </p:sp>
      <p:sp>
        <p:nvSpPr>
          <p:cNvPr id="788" name="Google Shape;788;p24"/>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89" name="Google Shape;789;p24"/>
          <p:cNvSpPr txBox="1"/>
          <p:nvPr/>
        </p:nvSpPr>
        <p:spPr>
          <a:xfrm>
            <a:off x="602843" y="6064605"/>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790" name="Google Shape;790;p24"/>
          <p:cNvSpPr txBox="1"/>
          <p:nvPr/>
        </p:nvSpPr>
        <p:spPr>
          <a:xfrm>
            <a:off x="685800" y="1630045"/>
            <a:ext cx="2532126" cy="9692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791" name="Google Shape;791;p24"/>
          <p:cNvSpPr txBox="1"/>
          <p:nvPr/>
        </p:nvSpPr>
        <p:spPr>
          <a:xfrm>
            <a:off x="3217926" y="1630045"/>
            <a:ext cx="1899158"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661" lvl="0" marL="141362" marR="141600" rtl="0" algn="ctr">
              <a:lnSpc>
                <a:spcPct val="100020"/>
              </a:lnSpc>
              <a:spcBef>
                <a:spcPts val="0"/>
              </a:spcBef>
              <a:spcAft>
                <a:spcPts val="0"/>
              </a:spcAft>
              <a:buNone/>
            </a:pPr>
            <a:r>
              <a:rPr b="1" lang="en-US" sz="1800">
                <a:solidFill>
                  <a:srgbClr val="FFFFFF"/>
                </a:solidFill>
                <a:latin typeface="Arial Narrow"/>
                <a:ea typeface="Arial Narrow"/>
                <a:cs typeface="Arial Narrow"/>
                <a:sym typeface="Arial Narrow"/>
              </a:rPr>
              <a:t>Total Shareholder Proposals Voted On</a:t>
            </a:r>
            <a:endParaRPr sz="1800">
              <a:latin typeface="Arial Narrow"/>
              <a:ea typeface="Arial Narrow"/>
              <a:cs typeface="Arial Narrow"/>
              <a:sym typeface="Arial Narrow"/>
            </a:endParaRPr>
          </a:p>
        </p:txBody>
      </p:sp>
      <p:sp>
        <p:nvSpPr>
          <p:cNvPr id="792" name="Google Shape;792;p24"/>
          <p:cNvSpPr txBox="1"/>
          <p:nvPr/>
        </p:nvSpPr>
        <p:spPr>
          <a:xfrm>
            <a:off x="5117084" y="1630045"/>
            <a:ext cx="1899158"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2043" lvl="0" marL="52843" marR="51281" rtl="0" algn="ctr">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Average % of Votes</a:t>
            </a:r>
            <a:endParaRPr sz="1800">
              <a:latin typeface="Arial Narrow"/>
              <a:ea typeface="Arial Narrow"/>
              <a:cs typeface="Arial Narrow"/>
              <a:sym typeface="Arial Narrow"/>
            </a:endParaRPr>
          </a:p>
          <a:p>
            <a:pPr indent="-9142" lvl="0" marL="326643" marR="326424" rtl="0" algn="ctr">
              <a:lnSpc>
                <a:spcPct val="95621"/>
              </a:lnSpc>
              <a:spcBef>
                <a:spcPts val="95"/>
              </a:spcBef>
              <a:spcAft>
                <a:spcPts val="0"/>
              </a:spcAft>
              <a:buNone/>
            </a:pPr>
            <a:r>
              <a:rPr b="1" lang="en-US" sz="1800">
                <a:solidFill>
                  <a:srgbClr val="FFFFFF"/>
                </a:solidFill>
                <a:latin typeface="Arial Narrow"/>
                <a:ea typeface="Arial Narrow"/>
                <a:cs typeface="Arial Narrow"/>
                <a:sym typeface="Arial Narrow"/>
              </a:rPr>
              <a:t>Cast in Favor</a:t>
            </a:r>
            <a:endParaRPr sz="1800">
              <a:latin typeface="Arial Narrow"/>
              <a:ea typeface="Arial Narrow"/>
              <a:cs typeface="Arial Narrow"/>
              <a:sym typeface="Arial Narrow"/>
            </a:endParaRPr>
          </a:p>
        </p:txBody>
      </p:sp>
      <p:sp>
        <p:nvSpPr>
          <p:cNvPr id="793" name="Google Shape;793;p24"/>
          <p:cNvSpPr txBox="1"/>
          <p:nvPr/>
        </p:nvSpPr>
        <p:spPr>
          <a:xfrm>
            <a:off x="7016242" y="1630045"/>
            <a:ext cx="1899157" cy="9692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p>
          <a:p>
            <a:pPr indent="-10413" lvl="0" marL="404113" marR="0" rtl="0" algn="l">
              <a:lnSpc>
                <a:spcPct val="95621"/>
              </a:lnSpc>
              <a:spcBef>
                <a:spcPts val="1000"/>
              </a:spcBef>
              <a:spcAft>
                <a:spcPts val="0"/>
              </a:spcAft>
              <a:buNone/>
            </a:pPr>
            <a:r>
              <a:rPr b="1" lang="en-US" sz="1800">
                <a:solidFill>
                  <a:srgbClr val="FFFFFF"/>
                </a:solidFill>
                <a:latin typeface="Arial Narrow"/>
                <a:ea typeface="Arial Narrow"/>
                <a:cs typeface="Arial Narrow"/>
                <a:sym typeface="Arial Narrow"/>
              </a:rPr>
              <a:t>Shareholder</a:t>
            </a:r>
            <a:endParaRPr sz="1800">
              <a:latin typeface="Arial Narrow"/>
              <a:ea typeface="Arial Narrow"/>
              <a:cs typeface="Arial Narrow"/>
              <a:sym typeface="Arial Narrow"/>
            </a:endParaRPr>
          </a:p>
        </p:txBody>
      </p:sp>
      <p:sp>
        <p:nvSpPr>
          <p:cNvPr id="794" name="Google Shape;794;p24"/>
          <p:cNvSpPr txBox="1"/>
          <p:nvPr/>
        </p:nvSpPr>
        <p:spPr>
          <a:xfrm>
            <a:off x="685800" y="2599309"/>
            <a:ext cx="2532126" cy="359663"/>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795" name="Google Shape;795;p24"/>
          <p:cNvSpPr txBox="1"/>
          <p:nvPr/>
        </p:nvSpPr>
        <p:spPr>
          <a:xfrm>
            <a:off x="3217926"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620" lvl="0" marL="14732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796" name="Google Shape;796;p24"/>
          <p:cNvSpPr txBox="1"/>
          <p:nvPr/>
        </p:nvSpPr>
        <p:spPr>
          <a:xfrm>
            <a:off x="4167504" y="259930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890" lvl="0" marL="31369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797" name="Google Shape;797;p24"/>
          <p:cNvSpPr txBox="1"/>
          <p:nvPr/>
        </p:nvSpPr>
        <p:spPr>
          <a:xfrm>
            <a:off x="5117084"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7999" lvl="0" marL="147700"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798" name="Google Shape;798;p24"/>
          <p:cNvSpPr txBox="1"/>
          <p:nvPr/>
        </p:nvSpPr>
        <p:spPr>
          <a:xfrm>
            <a:off x="6066663" y="2599309"/>
            <a:ext cx="949579"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799" name="Google Shape;799;p24"/>
          <p:cNvSpPr txBox="1"/>
          <p:nvPr/>
        </p:nvSpPr>
        <p:spPr>
          <a:xfrm>
            <a:off x="7016242"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8381" lvl="0" marL="14808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2017 YTD</a:t>
            </a:r>
            <a:endParaRPr sz="1400">
              <a:latin typeface="Arial Narrow"/>
              <a:ea typeface="Arial Narrow"/>
              <a:cs typeface="Arial Narrow"/>
              <a:sym typeface="Arial Narrow"/>
            </a:endParaRPr>
          </a:p>
        </p:txBody>
      </p:sp>
      <p:sp>
        <p:nvSpPr>
          <p:cNvPr id="800" name="Google Shape;800;p24"/>
          <p:cNvSpPr txBox="1"/>
          <p:nvPr/>
        </p:nvSpPr>
        <p:spPr>
          <a:xfrm>
            <a:off x="7965821" y="2599309"/>
            <a:ext cx="949578" cy="35966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00"/>
          </a:p>
          <a:p>
            <a:pPr indent="-9270" lvl="0" marL="314071" marR="0" rtl="0" algn="l">
              <a:lnSpc>
                <a:spcPct val="95621"/>
              </a:lnSpc>
              <a:spcBef>
                <a:spcPts val="0"/>
              </a:spcBef>
              <a:spcAft>
                <a:spcPts val="0"/>
              </a:spcAft>
              <a:buNone/>
            </a:pPr>
            <a:r>
              <a:rPr b="1" lang="en-US" sz="1400">
                <a:solidFill>
                  <a:srgbClr val="013464"/>
                </a:solidFill>
                <a:latin typeface="Arial Narrow"/>
                <a:ea typeface="Arial Narrow"/>
                <a:cs typeface="Arial Narrow"/>
                <a:sym typeface="Arial Narrow"/>
              </a:rPr>
              <a:t>2016</a:t>
            </a:r>
            <a:endParaRPr sz="1400">
              <a:latin typeface="Arial Narrow"/>
              <a:ea typeface="Arial Narrow"/>
              <a:cs typeface="Arial Narrow"/>
              <a:sym typeface="Arial Narrow"/>
            </a:endParaRPr>
          </a:p>
        </p:txBody>
      </p:sp>
      <p:sp>
        <p:nvSpPr>
          <p:cNvPr id="801" name="Google Shape;801;p24"/>
          <p:cNvSpPr txBox="1"/>
          <p:nvPr/>
        </p:nvSpPr>
        <p:spPr>
          <a:xfrm>
            <a:off x="685800" y="2958973"/>
            <a:ext cx="2532126"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Social compensation issues</a:t>
            </a:r>
            <a:endParaRPr sz="1600">
              <a:latin typeface="Arial Narrow"/>
              <a:ea typeface="Arial Narrow"/>
              <a:cs typeface="Arial Narrow"/>
              <a:sym typeface="Arial Narrow"/>
            </a:endParaRPr>
          </a:p>
        </p:txBody>
      </p:sp>
      <p:sp>
        <p:nvSpPr>
          <p:cNvPr id="802" name="Google Shape;802;p24"/>
          <p:cNvSpPr txBox="1"/>
          <p:nvPr/>
        </p:nvSpPr>
        <p:spPr>
          <a:xfrm>
            <a:off x="3217926"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03" name="Google Shape;803;p24"/>
          <p:cNvSpPr txBox="1"/>
          <p:nvPr/>
        </p:nvSpPr>
        <p:spPr>
          <a:xfrm>
            <a:off x="4167504" y="2958973"/>
            <a:ext cx="949579"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401612" marR="39972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04" name="Google Shape;804;p24"/>
          <p:cNvSpPr txBox="1"/>
          <p:nvPr/>
        </p:nvSpPr>
        <p:spPr>
          <a:xfrm>
            <a:off x="5117084"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05" name="Google Shape;805;p24"/>
          <p:cNvSpPr txBox="1"/>
          <p:nvPr/>
        </p:nvSpPr>
        <p:spPr>
          <a:xfrm>
            <a:off x="6066663" y="2958973"/>
            <a:ext cx="949579"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10%</a:t>
            </a:r>
            <a:endParaRPr sz="1600">
              <a:latin typeface="Arial Narrow"/>
              <a:ea typeface="Arial Narrow"/>
              <a:cs typeface="Arial Narrow"/>
              <a:sym typeface="Arial Narrow"/>
            </a:endParaRPr>
          </a:p>
        </p:txBody>
      </p:sp>
      <p:sp>
        <p:nvSpPr>
          <p:cNvPr id="806" name="Google Shape;806;p24"/>
          <p:cNvSpPr txBox="1"/>
          <p:nvPr/>
        </p:nvSpPr>
        <p:spPr>
          <a:xfrm>
            <a:off x="7016242"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07" name="Google Shape;807;p24"/>
          <p:cNvSpPr txBox="1"/>
          <p:nvPr/>
        </p:nvSpPr>
        <p:spPr>
          <a:xfrm>
            <a:off x="7965821" y="2958973"/>
            <a:ext cx="949578" cy="390143"/>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08" name="Google Shape;808;p24"/>
          <p:cNvSpPr txBox="1"/>
          <p:nvPr/>
        </p:nvSpPr>
        <p:spPr>
          <a:xfrm>
            <a:off x="685800" y="3349116"/>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Limit golden parachutes</a:t>
            </a:r>
            <a:endParaRPr sz="1600">
              <a:latin typeface="Arial Narrow"/>
              <a:ea typeface="Arial Narrow"/>
              <a:cs typeface="Arial Narrow"/>
              <a:sym typeface="Arial Narrow"/>
            </a:endParaRPr>
          </a:p>
        </p:txBody>
      </p:sp>
      <p:sp>
        <p:nvSpPr>
          <p:cNvPr id="809" name="Google Shape;809;p24"/>
          <p:cNvSpPr txBox="1"/>
          <p:nvPr/>
        </p:nvSpPr>
        <p:spPr>
          <a:xfrm>
            <a:off x="3217926"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0" name="Google Shape;810;p24"/>
          <p:cNvSpPr txBox="1"/>
          <p:nvPr/>
        </p:nvSpPr>
        <p:spPr>
          <a:xfrm>
            <a:off x="4167504" y="3349116"/>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68" lvl="0" marL="354368" marR="353457"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11" name="Google Shape;811;p24"/>
          <p:cNvSpPr txBox="1"/>
          <p:nvPr/>
        </p:nvSpPr>
        <p:spPr>
          <a:xfrm>
            <a:off x="5117084"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32%</a:t>
            </a:r>
            <a:endParaRPr sz="1600">
              <a:latin typeface="Arial Narrow"/>
              <a:ea typeface="Arial Narrow"/>
              <a:cs typeface="Arial Narrow"/>
              <a:sym typeface="Arial Narrow"/>
            </a:endParaRPr>
          </a:p>
        </p:txBody>
      </p:sp>
      <p:sp>
        <p:nvSpPr>
          <p:cNvPr id="812" name="Google Shape;812;p24"/>
          <p:cNvSpPr txBox="1"/>
          <p:nvPr/>
        </p:nvSpPr>
        <p:spPr>
          <a:xfrm>
            <a:off x="6066663" y="3349116"/>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30%</a:t>
            </a:r>
            <a:endParaRPr sz="1600">
              <a:latin typeface="Arial Narrow"/>
              <a:ea typeface="Arial Narrow"/>
              <a:cs typeface="Arial Narrow"/>
              <a:sym typeface="Arial Narrow"/>
            </a:endParaRPr>
          </a:p>
        </p:txBody>
      </p:sp>
      <p:sp>
        <p:nvSpPr>
          <p:cNvPr id="813" name="Google Shape;813;p24"/>
          <p:cNvSpPr txBox="1"/>
          <p:nvPr/>
        </p:nvSpPr>
        <p:spPr>
          <a:xfrm>
            <a:off x="7016242"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14" name="Google Shape;814;p24"/>
          <p:cNvSpPr txBox="1"/>
          <p:nvPr/>
        </p:nvSpPr>
        <p:spPr>
          <a:xfrm>
            <a:off x="7965821" y="3349116"/>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15" name="Google Shape;815;p24"/>
          <p:cNvSpPr txBox="1"/>
          <p:nvPr/>
        </p:nvSpPr>
        <p:spPr>
          <a:xfrm>
            <a:off x="685800" y="3739261"/>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Clawbacks</a:t>
            </a:r>
            <a:endParaRPr sz="1600">
              <a:latin typeface="Arial Narrow"/>
              <a:ea typeface="Arial Narrow"/>
              <a:cs typeface="Arial Narrow"/>
              <a:sym typeface="Arial Narrow"/>
            </a:endParaRPr>
          </a:p>
        </p:txBody>
      </p:sp>
      <p:sp>
        <p:nvSpPr>
          <p:cNvPr id="816" name="Google Shape;816;p24"/>
          <p:cNvSpPr txBox="1"/>
          <p:nvPr/>
        </p:nvSpPr>
        <p:spPr>
          <a:xfrm>
            <a:off x="3217926"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7" name="Google Shape;817;p24"/>
          <p:cNvSpPr txBox="1"/>
          <p:nvPr/>
        </p:nvSpPr>
        <p:spPr>
          <a:xfrm>
            <a:off x="4167504" y="3739261"/>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911" lvl="0" marL="401612" marR="39972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6</a:t>
            </a:r>
            <a:endParaRPr sz="1600">
              <a:latin typeface="Arial Narrow"/>
              <a:ea typeface="Arial Narrow"/>
              <a:cs typeface="Arial Narrow"/>
              <a:sym typeface="Arial Narrow"/>
            </a:endParaRPr>
          </a:p>
        </p:txBody>
      </p:sp>
      <p:sp>
        <p:nvSpPr>
          <p:cNvPr id="818" name="Google Shape;818;p24"/>
          <p:cNvSpPr txBox="1"/>
          <p:nvPr/>
        </p:nvSpPr>
        <p:spPr>
          <a:xfrm>
            <a:off x="5117084"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19" name="Google Shape;819;p24"/>
          <p:cNvSpPr txBox="1"/>
          <p:nvPr/>
        </p:nvSpPr>
        <p:spPr>
          <a:xfrm>
            <a:off x="6066663" y="3739261"/>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20" name="Google Shape;820;p24"/>
          <p:cNvSpPr txBox="1"/>
          <p:nvPr/>
        </p:nvSpPr>
        <p:spPr>
          <a:xfrm>
            <a:off x="7016242"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1" name="Google Shape;821;p24"/>
          <p:cNvSpPr txBox="1"/>
          <p:nvPr/>
        </p:nvSpPr>
        <p:spPr>
          <a:xfrm>
            <a:off x="7965821" y="3739261"/>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2" name="Google Shape;822;p24"/>
          <p:cNvSpPr txBox="1"/>
          <p:nvPr/>
        </p:nvSpPr>
        <p:spPr>
          <a:xfrm>
            <a:off x="685800" y="4129404"/>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Stock retention</a:t>
            </a:r>
            <a:endParaRPr sz="1600">
              <a:latin typeface="Arial Narrow"/>
              <a:ea typeface="Arial Narrow"/>
              <a:cs typeface="Arial Narrow"/>
              <a:sym typeface="Arial Narrow"/>
            </a:endParaRPr>
          </a:p>
        </p:txBody>
      </p:sp>
      <p:sp>
        <p:nvSpPr>
          <p:cNvPr id="823" name="Google Shape;823;p24"/>
          <p:cNvSpPr txBox="1"/>
          <p:nvPr/>
        </p:nvSpPr>
        <p:spPr>
          <a:xfrm>
            <a:off x="3217926"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58" lvl="0" marL="401358" marR="399978"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a:t>
            </a:r>
            <a:endParaRPr sz="1600">
              <a:latin typeface="Arial Narrow"/>
              <a:ea typeface="Arial Narrow"/>
              <a:cs typeface="Arial Narrow"/>
              <a:sym typeface="Arial Narrow"/>
            </a:endParaRPr>
          </a:p>
        </p:txBody>
      </p:sp>
      <p:sp>
        <p:nvSpPr>
          <p:cNvPr id="824" name="Google Shape;824;p24"/>
          <p:cNvSpPr txBox="1"/>
          <p:nvPr/>
        </p:nvSpPr>
        <p:spPr>
          <a:xfrm>
            <a:off x="4167504" y="4129404"/>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68" lvl="0" marL="354368" marR="353457"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12</a:t>
            </a:r>
            <a:endParaRPr sz="1600">
              <a:latin typeface="Arial Narrow"/>
              <a:ea typeface="Arial Narrow"/>
              <a:cs typeface="Arial Narrow"/>
              <a:sym typeface="Arial Narrow"/>
            </a:endParaRPr>
          </a:p>
        </p:txBody>
      </p:sp>
      <p:sp>
        <p:nvSpPr>
          <p:cNvPr id="825" name="Google Shape;825;p24"/>
          <p:cNvSpPr txBox="1"/>
          <p:nvPr/>
        </p:nvSpPr>
        <p:spPr>
          <a:xfrm>
            <a:off x="5117084"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30%</a:t>
            </a:r>
            <a:endParaRPr sz="1600">
              <a:latin typeface="Arial Narrow"/>
              <a:ea typeface="Arial Narrow"/>
              <a:cs typeface="Arial Narrow"/>
              <a:sym typeface="Arial Narrow"/>
            </a:endParaRPr>
          </a:p>
        </p:txBody>
      </p:sp>
      <p:sp>
        <p:nvSpPr>
          <p:cNvPr id="826" name="Google Shape;826;p24"/>
          <p:cNvSpPr txBox="1"/>
          <p:nvPr/>
        </p:nvSpPr>
        <p:spPr>
          <a:xfrm>
            <a:off x="6066663" y="4129404"/>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18%</a:t>
            </a:r>
            <a:endParaRPr sz="1600">
              <a:latin typeface="Arial Narrow"/>
              <a:ea typeface="Arial Narrow"/>
              <a:cs typeface="Arial Narrow"/>
              <a:sym typeface="Arial Narrow"/>
            </a:endParaRPr>
          </a:p>
        </p:txBody>
      </p:sp>
      <p:sp>
        <p:nvSpPr>
          <p:cNvPr id="827" name="Google Shape;827;p24"/>
          <p:cNvSpPr txBox="1"/>
          <p:nvPr/>
        </p:nvSpPr>
        <p:spPr>
          <a:xfrm>
            <a:off x="7016242"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420" lvl="0" marL="402120" marR="3992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8" name="Google Shape;828;p24"/>
          <p:cNvSpPr txBox="1"/>
          <p:nvPr/>
        </p:nvSpPr>
        <p:spPr>
          <a:xfrm>
            <a:off x="7965821" y="4129404"/>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93" lvl="0" marL="401993" marR="39934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29" name="Google Shape;829;p24"/>
          <p:cNvSpPr txBox="1"/>
          <p:nvPr/>
        </p:nvSpPr>
        <p:spPr>
          <a:xfrm>
            <a:off x="685800" y="4519549"/>
            <a:ext cx="2532126"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5079" lvl="0" marL="6857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Other compensation-related</a:t>
            </a:r>
            <a:endParaRPr sz="1600">
              <a:latin typeface="Arial Narrow"/>
              <a:ea typeface="Arial Narrow"/>
              <a:cs typeface="Arial Narrow"/>
              <a:sym typeface="Arial Narrow"/>
            </a:endParaRPr>
          </a:p>
        </p:txBody>
      </p:sp>
      <p:sp>
        <p:nvSpPr>
          <p:cNvPr id="830" name="Google Shape;830;p24"/>
          <p:cNvSpPr txBox="1"/>
          <p:nvPr/>
        </p:nvSpPr>
        <p:spPr>
          <a:xfrm>
            <a:off x="3217926"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7634" lvl="0" marL="401335" marR="399816"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7</a:t>
            </a:r>
            <a:endParaRPr sz="1600">
              <a:latin typeface="Arial Narrow"/>
              <a:ea typeface="Arial Narrow"/>
              <a:cs typeface="Arial Narrow"/>
              <a:sym typeface="Arial Narrow"/>
            </a:endParaRPr>
          </a:p>
        </p:txBody>
      </p:sp>
      <p:sp>
        <p:nvSpPr>
          <p:cNvPr id="831" name="Google Shape;831;p24"/>
          <p:cNvSpPr txBox="1"/>
          <p:nvPr/>
        </p:nvSpPr>
        <p:spPr>
          <a:xfrm>
            <a:off x="4167504" y="4519549"/>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11444" lvl="0" marL="354345" marR="353433"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15</a:t>
            </a:r>
            <a:endParaRPr sz="1600">
              <a:latin typeface="Arial Narrow"/>
              <a:ea typeface="Arial Narrow"/>
              <a:cs typeface="Arial Narrow"/>
              <a:sym typeface="Arial Narrow"/>
            </a:endParaRPr>
          </a:p>
        </p:txBody>
      </p:sp>
      <p:sp>
        <p:nvSpPr>
          <p:cNvPr id="832" name="Google Shape;832;p24"/>
          <p:cNvSpPr txBox="1"/>
          <p:nvPr/>
        </p:nvSpPr>
        <p:spPr>
          <a:xfrm>
            <a:off x="5117084"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444" lvl="0" marL="309244"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14%</a:t>
            </a:r>
            <a:endParaRPr sz="1600">
              <a:latin typeface="Arial Narrow"/>
              <a:ea typeface="Arial Narrow"/>
              <a:cs typeface="Arial Narrow"/>
              <a:sym typeface="Arial Narrow"/>
            </a:endParaRPr>
          </a:p>
        </p:txBody>
      </p:sp>
      <p:sp>
        <p:nvSpPr>
          <p:cNvPr id="833" name="Google Shape;833;p24"/>
          <p:cNvSpPr txBox="1"/>
          <p:nvPr/>
        </p:nvSpPr>
        <p:spPr>
          <a:xfrm>
            <a:off x="6066663" y="4519549"/>
            <a:ext cx="949579"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4699" lvl="0" marL="309499" marR="0" rtl="0" algn="l">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19%</a:t>
            </a:r>
            <a:endParaRPr sz="1600">
              <a:latin typeface="Arial Narrow"/>
              <a:ea typeface="Arial Narrow"/>
              <a:cs typeface="Arial Narrow"/>
              <a:sym typeface="Arial Narrow"/>
            </a:endParaRPr>
          </a:p>
        </p:txBody>
      </p:sp>
      <p:sp>
        <p:nvSpPr>
          <p:cNvPr id="834" name="Google Shape;834;p24"/>
          <p:cNvSpPr txBox="1"/>
          <p:nvPr/>
        </p:nvSpPr>
        <p:spPr>
          <a:xfrm>
            <a:off x="7016242"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396" lvl="0" marL="402097" marR="399054"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0</a:t>
            </a:r>
            <a:endParaRPr sz="1600">
              <a:latin typeface="Arial Narrow"/>
              <a:ea typeface="Arial Narrow"/>
              <a:cs typeface="Arial Narrow"/>
              <a:sym typeface="Arial Narrow"/>
            </a:endParaRPr>
          </a:p>
        </p:txBody>
      </p:sp>
      <p:sp>
        <p:nvSpPr>
          <p:cNvPr id="835" name="Google Shape;835;p24"/>
          <p:cNvSpPr txBox="1"/>
          <p:nvPr/>
        </p:nvSpPr>
        <p:spPr>
          <a:xfrm>
            <a:off x="7965821" y="4519549"/>
            <a:ext cx="949578" cy="390144"/>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650"/>
          </a:p>
          <a:p>
            <a:pPr indent="-8269" lvl="0" marL="401970" marR="399181" rtl="0" algn="ctr">
              <a:lnSpc>
                <a:spcPct val="95621"/>
              </a:lnSpc>
              <a:spcBef>
                <a:spcPts val="0"/>
              </a:spcBef>
              <a:spcAft>
                <a:spcPts val="0"/>
              </a:spcAft>
              <a:buNone/>
            </a:pPr>
            <a:r>
              <a:rPr b="1" lang="en-US" sz="1600">
                <a:solidFill>
                  <a:srgbClr val="336699"/>
                </a:solidFill>
                <a:latin typeface="Arial Narrow"/>
                <a:ea typeface="Arial Narrow"/>
                <a:cs typeface="Arial Narrow"/>
                <a:sym typeface="Arial Narrow"/>
              </a:rPr>
              <a:t>1</a:t>
            </a:r>
            <a:endParaRPr sz="1600">
              <a:latin typeface="Arial Narrow"/>
              <a:ea typeface="Arial Narrow"/>
              <a:cs typeface="Arial Narrow"/>
              <a:sym typeface="Arial Narrow"/>
            </a:endParaRPr>
          </a:p>
        </p:txBody>
      </p:sp>
      <p:sp>
        <p:nvSpPr>
          <p:cNvPr id="836" name="Google Shape;836;p24"/>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0" name="Shape 840"/>
        <p:cNvGrpSpPr/>
        <p:nvPr/>
      </p:nvGrpSpPr>
      <p:grpSpPr>
        <a:xfrm>
          <a:off x="0" y="0"/>
          <a:ext cx="0" cy="0"/>
          <a:chOff x="0" y="0"/>
          <a:chExt cx="0" cy="0"/>
        </a:xfrm>
      </p:grpSpPr>
      <p:sp>
        <p:nvSpPr>
          <p:cNvPr id="841" name="Google Shape;841;p2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2" name="Google Shape;842;p2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3" name="Google Shape;843;p2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4" name="Google Shape;844;p2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5" name="Google Shape;845;p25"/>
          <p:cNvSpPr/>
          <p:nvPr/>
        </p:nvSpPr>
        <p:spPr>
          <a:xfrm>
            <a:off x="5105400" y="1860219"/>
            <a:ext cx="3810000" cy="3949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6" name="Google Shape;846;p25"/>
          <p:cNvSpPr/>
          <p:nvPr/>
        </p:nvSpPr>
        <p:spPr>
          <a:xfrm>
            <a:off x="5105400" y="2255189"/>
            <a:ext cx="12954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7" name="Google Shape;847;p25"/>
          <p:cNvSpPr/>
          <p:nvPr/>
        </p:nvSpPr>
        <p:spPr>
          <a:xfrm>
            <a:off x="6400800" y="2255189"/>
            <a:ext cx="12954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8" name="Google Shape;848;p25"/>
          <p:cNvSpPr/>
          <p:nvPr/>
        </p:nvSpPr>
        <p:spPr>
          <a:xfrm>
            <a:off x="7696200" y="2255189"/>
            <a:ext cx="1219200" cy="547319"/>
          </a:xfrm>
          <a:custGeom>
            <a:rect b="b" l="l" r="r" t="t"/>
            <a:pathLst>
              <a:path extrusionOk="0" h="120000" w="120000">
                <a:moveTo>
                  <a:pt x="0" y="120000"/>
                </a:moveTo>
                <a:lnTo>
                  <a:pt x="120000" y="120000"/>
                </a:lnTo>
                <a:lnTo>
                  <a:pt x="120000" y="0"/>
                </a:lnTo>
                <a:lnTo>
                  <a:pt x="0" y="0"/>
                </a:lnTo>
                <a:lnTo>
                  <a:pt x="0" y="120000"/>
                </a:lnTo>
                <a:close/>
              </a:path>
            </a:pathLst>
          </a:custGeom>
          <a:solidFill>
            <a:srgbClr val="979D9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9" name="Google Shape;849;p25"/>
          <p:cNvSpPr/>
          <p:nvPr/>
        </p:nvSpPr>
        <p:spPr>
          <a:xfrm>
            <a:off x="51054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0" name="Google Shape;850;p25"/>
          <p:cNvSpPr/>
          <p:nvPr/>
        </p:nvSpPr>
        <p:spPr>
          <a:xfrm>
            <a:off x="6400800" y="2236089"/>
            <a:ext cx="0" cy="339816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1" name="Google Shape;851;p25"/>
          <p:cNvSpPr/>
          <p:nvPr/>
        </p:nvSpPr>
        <p:spPr>
          <a:xfrm>
            <a:off x="7696200" y="2236089"/>
            <a:ext cx="0" cy="3398164"/>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2" name="Google Shape;852;p25"/>
          <p:cNvSpPr/>
          <p:nvPr/>
        </p:nvSpPr>
        <p:spPr>
          <a:xfrm>
            <a:off x="679450" y="2255139"/>
            <a:ext cx="8242300" cy="0"/>
          </a:xfrm>
          <a:custGeom>
            <a:rect b="b" l="l" r="r" t="t"/>
            <a:pathLst>
              <a:path extrusionOk="0" h="120000" w="120000">
                <a:moveTo>
                  <a:pt x="0" y="0"/>
                </a:moveTo>
                <a:lnTo>
                  <a:pt x="120000" y="0"/>
                </a:lnTo>
              </a:path>
            </a:pathLst>
          </a:custGeom>
          <a:noFill/>
          <a:ln cap="flat" cmpd="sng" w="381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3" name="Google Shape;853;p25"/>
          <p:cNvSpPr/>
          <p:nvPr/>
        </p:nvSpPr>
        <p:spPr>
          <a:xfrm>
            <a:off x="679450" y="2802509"/>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4" name="Google Shape;854;p25"/>
          <p:cNvSpPr/>
          <p:nvPr/>
        </p:nvSpPr>
        <p:spPr>
          <a:xfrm>
            <a:off x="679450" y="3441319"/>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5" name="Google Shape;855;p25"/>
          <p:cNvSpPr/>
          <p:nvPr/>
        </p:nvSpPr>
        <p:spPr>
          <a:xfrm>
            <a:off x="679450" y="3714242"/>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6" name="Google Shape;856;p25"/>
          <p:cNvSpPr/>
          <p:nvPr/>
        </p:nvSpPr>
        <p:spPr>
          <a:xfrm>
            <a:off x="679450" y="3987292"/>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7" name="Google Shape;857;p25"/>
          <p:cNvSpPr/>
          <p:nvPr/>
        </p:nvSpPr>
        <p:spPr>
          <a:xfrm>
            <a:off x="679450" y="462597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8" name="Google Shape;858;p25"/>
          <p:cNvSpPr/>
          <p:nvPr/>
        </p:nvSpPr>
        <p:spPr>
          <a:xfrm>
            <a:off x="679450" y="489902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9" name="Google Shape;859;p25"/>
          <p:cNvSpPr/>
          <p:nvPr/>
        </p:nvSpPr>
        <p:spPr>
          <a:xfrm>
            <a:off x="679450" y="5172075"/>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0" name="Google Shape;860;p25"/>
          <p:cNvSpPr/>
          <p:nvPr/>
        </p:nvSpPr>
        <p:spPr>
          <a:xfrm>
            <a:off x="6858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1" name="Google Shape;861;p25"/>
          <p:cNvSpPr/>
          <p:nvPr/>
        </p:nvSpPr>
        <p:spPr>
          <a:xfrm>
            <a:off x="8915400" y="1853946"/>
            <a:ext cx="0" cy="3780307"/>
          </a:xfrm>
          <a:custGeom>
            <a:rect b="b" l="l" r="r" t="t"/>
            <a:pathLst>
              <a:path extrusionOk="0" h="120000" w="120000">
                <a:moveTo>
                  <a:pt x="0" y="0"/>
                </a:moveTo>
                <a:lnTo>
                  <a:pt x="0" y="12000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2" name="Google Shape;862;p25"/>
          <p:cNvSpPr/>
          <p:nvPr/>
        </p:nvSpPr>
        <p:spPr>
          <a:xfrm>
            <a:off x="679450" y="1860296"/>
            <a:ext cx="8242300" cy="0"/>
          </a:xfrm>
          <a:custGeom>
            <a:rect b="b" l="l" r="r" t="t"/>
            <a:pathLst>
              <a:path extrusionOk="0" h="120000" w="120000">
                <a:moveTo>
                  <a:pt x="0" y="0"/>
                </a:moveTo>
                <a:lnTo>
                  <a:pt x="120000" y="0"/>
                </a:lnTo>
              </a:path>
            </a:pathLst>
          </a:custGeom>
          <a:noFill/>
          <a:ln cap="flat" cmpd="sng" w="12700">
            <a:solidFill>
              <a:srgbClr val="FFF7E9"/>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3" name="Google Shape;863;p25"/>
          <p:cNvSpPr/>
          <p:nvPr/>
        </p:nvSpPr>
        <p:spPr>
          <a:xfrm>
            <a:off x="679450" y="5627903"/>
            <a:ext cx="8242300" cy="0"/>
          </a:xfrm>
          <a:custGeom>
            <a:rect b="b" l="l" r="r" t="t"/>
            <a:pathLst>
              <a:path extrusionOk="0" h="120000" w="120000">
                <a:moveTo>
                  <a:pt x="0" y="0"/>
                </a:moveTo>
                <a:lnTo>
                  <a:pt x="120000" y="0"/>
                </a:lnTo>
              </a:path>
            </a:pathLst>
          </a:custGeom>
          <a:noFill/>
          <a:ln cap="flat" cmpd="sng" w="12700">
            <a:solidFill>
              <a:srgbClr val="979D9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4" name="Google Shape;864;p25"/>
          <p:cNvSpPr/>
          <p:nvPr/>
        </p:nvSpPr>
        <p:spPr>
          <a:xfrm>
            <a:off x="2743200" y="6279934"/>
            <a:ext cx="5875655" cy="215442"/>
          </a:xfrm>
          <a:custGeom>
            <a:rect b="b" l="l" r="r" t="t"/>
            <a:pathLst>
              <a:path extrusionOk="0" h="120000" w="120000">
                <a:moveTo>
                  <a:pt x="0" y="119999"/>
                </a:moveTo>
                <a:lnTo>
                  <a:pt x="120000" y="119999"/>
                </a:lnTo>
                <a:lnTo>
                  <a:pt x="120000" y="0"/>
                </a:lnTo>
                <a:lnTo>
                  <a:pt x="0" y="0"/>
                </a:lnTo>
                <a:lnTo>
                  <a:pt x="0" y="119999"/>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5" name="Google Shape;865;p25"/>
          <p:cNvSpPr txBox="1"/>
          <p:nvPr/>
        </p:nvSpPr>
        <p:spPr>
          <a:xfrm>
            <a:off x="673100" y="409356"/>
            <a:ext cx="4192814" cy="432612"/>
          </a:xfrm>
          <a:prstGeom prst="rect">
            <a:avLst/>
          </a:prstGeom>
          <a:noFill/>
          <a:ln>
            <a:noFill/>
          </a:ln>
        </p:spPr>
        <p:txBody>
          <a:bodyPr anchorCtr="0" anchor="t" bIns="0" lIns="0" spcFirstLastPara="1" rIns="0" wrap="square" tIns="0">
            <a:noAutofit/>
          </a:bodyPr>
          <a:lstStyle/>
          <a:p>
            <a:pPr indent="0" lvl="0" marL="12700" marR="0" rtl="0" algn="l">
              <a:lnSpc>
                <a:spcPct val="105937"/>
              </a:lnSpc>
              <a:spcBef>
                <a:spcPts val="0"/>
              </a:spcBef>
              <a:spcAft>
                <a:spcPts val="0"/>
              </a:spcAft>
              <a:buNone/>
            </a:pPr>
            <a:r>
              <a:rPr i="1" lang="en-US" sz="3200">
                <a:solidFill>
                  <a:srgbClr val="FFFFFF"/>
                </a:solidFill>
                <a:latin typeface="Georgia"/>
                <a:ea typeface="Georgia"/>
                <a:cs typeface="Georgia"/>
                <a:sym typeface="Georgia"/>
              </a:rPr>
              <a:t>ISS Recommendations</a:t>
            </a:r>
            <a:endParaRPr sz="3200">
              <a:latin typeface="Georgia"/>
              <a:ea typeface="Georgia"/>
              <a:cs typeface="Georgia"/>
              <a:sym typeface="Georgia"/>
            </a:endParaRPr>
          </a:p>
        </p:txBody>
      </p:sp>
      <p:sp>
        <p:nvSpPr>
          <p:cNvPr id="866" name="Google Shape;866;p25"/>
          <p:cNvSpPr txBox="1"/>
          <p:nvPr/>
        </p:nvSpPr>
        <p:spPr>
          <a:xfrm>
            <a:off x="4876350" y="409356"/>
            <a:ext cx="3313584" cy="432612"/>
          </a:xfrm>
          <a:prstGeom prst="rect">
            <a:avLst/>
          </a:prstGeom>
          <a:noFill/>
          <a:ln>
            <a:noFill/>
          </a:ln>
        </p:spPr>
        <p:txBody>
          <a:bodyPr anchorCtr="0" anchor="t" bIns="0" lIns="0" spcFirstLastPara="1" rIns="0" wrap="square" tIns="0">
            <a:noAutofit/>
          </a:bodyPr>
          <a:lstStyle/>
          <a:p>
            <a:pPr indent="0" lvl="0" marL="12700" marR="0" rtl="0" algn="l">
              <a:lnSpc>
                <a:spcPct val="105937"/>
              </a:lnSpc>
              <a:spcBef>
                <a:spcPts val="0"/>
              </a:spcBef>
              <a:spcAft>
                <a:spcPts val="0"/>
              </a:spcAft>
              <a:buNone/>
            </a:pPr>
            <a:r>
              <a:rPr i="1" lang="en-US" sz="3200">
                <a:solidFill>
                  <a:srgbClr val="FFFFFF"/>
                </a:solidFill>
                <a:latin typeface="Georgia"/>
                <a:ea typeface="Georgia"/>
                <a:cs typeface="Georgia"/>
                <a:sym typeface="Georgia"/>
              </a:rPr>
              <a:t>Against Directors</a:t>
            </a:r>
            <a:endParaRPr sz="3200">
              <a:latin typeface="Georgia"/>
              <a:ea typeface="Georgia"/>
              <a:cs typeface="Georgia"/>
              <a:sym typeface="Georgia"/>
            </a:endParaRPr>
          </a:p>
        </p:txBody>
      </p:sp>
      <p:sp>
        <p:nvSpPr>
          <p:cNvPr id="867" name="Google Shape;867;p25"/>
          <p:cNvSpPr txBox="1"/>
          <p:nvPr/>
        </p:nvSpPr>
        <p:spPr>
          <a:xfrm>
            <a:off x="833119" y="1724266"/>
            <a:ext cx="2749381"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lang="en-US" sz="1400">
                <a:solidFill>
                  <a:srgbClr val="013464"/>
                </a:solidFill>
                <a:latin typeface="Georgia"/>
                <a:ea typeface="Georgia"/>
                <a:cs typeface="Georgia"/>
                <a:sym typeface="Georgia"/>
              </a:rPr>
              <a:t>Impact of an ISS recommendation</a:t>
            </a:r>
            <a:endParaRPr sz="1400">
              <a:latin typeface="Georgia"/>
              <a:ea typeface="Georgia"/>
              <a:cs typeface="Georgia"/>
              <a:sym typeface="Georgia"/>
            </a:endParaRPr>
          </a:p>
        </p:txBody>
      </p:sp>
      <p:sp>
        <p:nvSpPr>
          <p:cNvPr id="868" name="Google Shape;868;p25"/>
          <p:cNvSpPr txBox="1"/>
          <p:nvPr/>
        </p:nvSpPr>
        <p:spPr>
          <a:xfrm>
            <a:off x="6034278" y="2067425"/>
            <a:ext cx="1970587" cy="151892"/>
          </a:xfrm>
          <a:prstGeom prst="rect">
            <a:avLst/>
          </a:prstGeom>
          <a:noFill/>
          <a:ln>
            <a:noFill/>
          </a:ln>
        </p:spPr>
        <p:txBody>
          <a:bodyPr anchorCtr="0" anchor="t" bIns="0" lIns="0" spcFirstLastPara="1" rIns="0" wrap="square" tIns="0">
            <a:noAutofit/>
          </a:bodyPr>
          <a:lstStyle/>
          <a:p>
            <a:pPr indent="0" lvl="0" marL="12700" marR="0" rtl="0" algn="l">
              <a:lnSpc>
                <a:spcPct val="112500"/>
              </a:lnSpc>
              <a:spcBef>
                <a:spcPts val="0"/>
              </a:spcBef>
              <a:spcAft>
                <a:spcPts val="0"/>
              </a:spcAft>
              <a:buNone/>
            </a:pPr>
            <a:r>
              <a:rPr b="1" lang="en-US" sz="1000">
                <a:solidFill>
                  <a:srgbClr val="FFFFFF"/>
                </a:solidFill>
                <a:latin typeface="Arial Narrow"/>
                <a:ea typeface="Arial Narrow"/>
                <a:cs typeface="Arial Narrow"/>
                <a:sym typeface="Arial Narrow"/>
              </a:rPr>
              <a:t>(ALL U.S. RUSSELL 3000 COMPANIES)</a:t>
            </a:r>
            <a:endParaRPr sz="1000">
              <a:latin typeface="Arial Narrow"/>
              <a:ea typeface="Arial Narrow"/>
              <a:cs typeface="Arial Narrow"/>
              <a:sym typeface="Arial Narrow"/>
            </a:endParaRPr>
          </a:p>
        </p:txBody>
      </p:sp>
      <p:sp>
        <p:nvSpPr>
          <p:cNvPr id="869" name="Google Shape;869;p25"/>
          <p:cNvSpPr txBox="1"/>
          <p:nvPr/>
        </p:nvSpPr>
        <p:spPr>
          <a:xfrm>
            <a:off x="711200" y="5801505"/>
            <a:ext cx="7199982" cy="342696"/>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200">
                <a:solidFill>
                  <a:srgbClr val="013464"/>
                </a:solidFill>
                <a:latin typeface="Georgia"/>
                <a:ea typeface="Georgia"/>
                <a:cs typeface="Georgia"/>
                <a:sym typeface="Georgia"/>
              </a:rPr>
              <a:t>See S&amp;C 2017 Proxy Season Review Memo for full list of reasons for ISS negative recommendations against directors, and related analysis.</a:t>
            </a:r>
            <a:endParaRPr sz="1200">
              <a:latin typeface="Georgia"/>
              <a:ea typeface="Georgia"/>
              <a:cs typeface="Georgia"/>
              <a:sym typeface="Georgia"/>
            </a:endParaRPr>
          </a:p>
        </p:txBody>
      </p:sp>
      <p:sp>
        <p:nvSpPr>
          <p:cNvPr id="870" name="Google Shape;870;p25"/>
          <p:cNvSpPr txBox="1"/>
          <p:nvPr/>
        </p:nvSpPr>
        <p:spPr>
          <a:xfrm>
            <a:off x="8867902" y="6483741"/>
            <a:ext cx="18879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26</a:t>
            </a:r>
            <a:endParaRPr sz="900">
              <a:latin typeface="Verdana"/>
              <a:ea typeface="Verdana"/>
              <a:cs typeface="Verdana"/>
              <a:sym typeface="Verdana"/>
            </a:endParaRPr>
          </a:p>
        </p:txBody>
      </p:sp>
      <p:sp>
        <p:nvSpPr>
          <p:cNvPr id="871" name="Google Shape;871;p2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872" name="Google Shape;872;p25"/>
          <p:cNvSpPr txBox="1"/>
          <p:nvPr/>
        </p:nvSpPr>
        <p:spPr>
          <a:xfrm>
            <a:off x="2743200" y="6279934"/>
            <a:ext cx="5875655" cy="215442"/>
          </a:xfrm>
          <a:prstGeom prst="rect">
            <a:avLst/>
          </a:prstGeom>
          <a:noFill/>
          <a:ln>
            <a:noFill/>
          </a:ln>
        </p:spPr>
        <p:txBody>
          <a:bodyPr anchorCtr="0" anchor="t" bIns="0" lIns="0" spcFirstLastPara="1" rIns="0" wrap="square" tIns="0">
            <a:noAutofit/>
          </a:bodyPr>
          <a:lstStyle/>
          <a:p>
            <a:pPr indent="-3175" lvl="0" marL="92075" marR="0" rtl="0" algn="l">
              <a:lnSpc>
                <a:spcPct val="95825"/>
              </a:lnSpc>
              <a:spcBef>
                <a:spcPts val="0"/>
              </a:spcBef>
              <a:spcAft>
                <a:spcPts val="0"/>
              </a:spcAft>
              <a:buNone/>
            </a:pPr>
            <a:r>
              <a:rPr b="1" lang="en-US" sz="800">
                <a:solidFill>
                  <a:srgbClr val="555A5C"/>
                </a:solidFill>
                <a:latin typeface="Arial"/>
                <a:ea typeface="Arial"/>
                <a:cs typeface="Arial"/>
                <a:sym typeface="Arial"/>
              </a:rPr>
              <a:t>Data is for meetings through June 20, 2017 and is derived from ISS information and public filings.</a:t>
            </a:r>
            <a:endParaRPr sz="800">
              <a:latin typeface="Arial"/>
              <a:ea typeface="Arial"/>
              <a:cs typeface="Arial"/>
              <a:sym typeface="Arial"/>
            </a:endParaRPr>
          </a:p>
        </p:txBody>
      </p:sp>
      <p:sp>
        <p:nvSpPr>
          <p:cNvPr id="873" name="Google Shape;873;p25"/>
          <p:cNvSpPr txBox="1"/>
          <p:nvPr/>
        </p:nvSpPr>
        <p:spPr>
          <a:xfrm>
            <a:off x="685800" y="1936496"/>
            <a:ext cx="4419600" cy="394800"/>
          </a:xfrm>
          <a:prstGeom prst="rect">
            <a:avLst/>
          </a:prstGeom>
          <a:noFill/>
          <a:ln>
            <a:noFill/>
          </a:ln>
        </p:spPr>
        <p:txBody>
          <a:bodyPr anchorCtr="0" anchor="t" bIns="0" lIns="0" spcFirstLastPara="1" rIns="0" wrap="square" tIns="0">
            <a:noAutofit/>
          </a:bodyPr>
          <a:lstStyle/>
          <a:p>
            <a:pPr indent="-7618" lvl="0" marL="160019" marR="0" rtl="0" algn="l">
              <a:lnSpc>
                <a:spcPct val="94685"/>
              </a:lnSpc>
              <a:spcBef>
                <a:spcPts val="0"/>
              </a:spcBef>
              <a:spcAft>
                <a:spcPts val="0"/>
              </a:spcAft>
              <a:buNone/>
            </a:pPr>
            <a:r>
              <a:rPr lang="en-US" sz="1400">
                <a:solidFill>
                  <a:srgbClr val="013464"/>
                </a:solidFill>
                <a:latin typeface="Georgia"/>
                <a:ea typeface="Georgia"/>
                <a:cs typeface="Georgia"/>
                <a:sym typeface="Georgia"/>
              </a:rPr>
              <a:t>against a director depends on the</a:t>
            </a:r>
            <a:endParaRPr sz="1400">
              <a:latin typeface="Georgia"/>
              <a:ea typeface="Georgia"/>
              <a:cs typeface="Georgia"/>
              <a:sym typeface="Georgia"/>
            </a:endParaRPr>
          </a:p>
          <a:p>
            <a:pPr indent="-7618" lvl="0" marL="160019" marR="0" rtl="0" algn="l">
              <a:lnSpc>
                <a:spcPct val="53571"/>
              </a:lnSpc>
              <a:spcBef>
                <a:spcPts val="56"/>
              </a:spcBef>
              <a:spcAft>
                <a:spcPts val="0"/>
              </a:spcAft>
              <a:buNone/>
            </a:pPr>
            <a:r>
              <a:rPr baseline="-25000" i="1" lang="en-US" sz="2100">
                <a:solidFill>
                  <a:srgbClr val="013464"/>
                </a:solidFill>
                <a:latin typeface="Georgia"/>
                <a:ea typeface="Georgia"/>
                <a:cs typeface="Georgia"/>
                <a:sym typeface="Georgia"/>
              </a:rPr>
              <a:t>reason </a:t>
            </a:r>
            <a:r>
              <a:rPr baseline="-25000" lang="en-US" sz="2100">
                <a:solidFill>
                  <a:srgbClr val="013464"/>
                </a:solidFill>
                <a:latin typeface="Georgia"/>
                <a:ea typeface="Georgia"/>
                <a:cs typeface="Georgia"/>
                <a:sym typeface="Georgia"/>
              </a:rPr>
              <a:t>for it</a:t>
            </a:r>
            <a:endParaRPr sz="1400">
              <a:latin typeface="Georgia"/>
              <a:ea typeface="Georgia"/>
              <a:cs typeface="Georgia"/>
              <a:sym typeface="Georgia"/>
            </a:endParaRPr>
          </a:p>
        </p:txBody>
      </p:sp>
      <p:sp>
        <p:nvSpPr>
          <p:cNvPr id="874" name="Google Shape;874;p25"/>
          <p:cNvSpPr txBox="1"/>
          <p:nvPr/>
        </p:nvSpPr>
        <p:spPr>
          <a:xfrm>
            <a:off x="5105400" y="1860296"/>
            <a:ext cx="3810000" cy="394842"/>
          </a:xfrm>
          <a:prstGeom prst="rect">
            <a:avLst/>
          </a:prstGeom>
          <a:noFill/>
          <a:ln>
            <a:noFill/>
          </a:ln>
        </p:spPr>
        <p:txBody>
          <a:bodyPr anchorCtr="0" anchor="t" bIns="0" lIns="0" spcFirstLastPara="1" rIns="0" wrap="square" tIns="0">
            <a:noAutofit/>
          </a:bodyPr>
          <a:lstStyle/>
          <a:p>
            <a:pPr indent="-12064" lvl="0" marL="113664" marR="0" rtl="0" algn="l">
              <a:lnSpc>
                <a:spcPct val="95621"/>
              </a:lnSpc>
              <a:spcBef>
                <a:spcPts val="0"/>
              </a:spcBef>
              <a:spcAft>
                <a:spcPts val="0"/>
              </a:spcAft>
              <a:buNone/>
            </a:pPr>
            <a:r>
              <a:rPr b="1" lang="en-US" sz="1000">
                <a:solidFill>
                  <a:srgbClr val="FFFFFF"/>
                </a:solidFill>
                <a:latin typeface="Arial Narrow"/>
                <a:ea typeface="Arial Narrow"/>
                <a:cs typeface="Arial Narrow"/>
                <a:sym typeface="Arial Narrow"/>
              </a:rPr>
              <a:t>2017 ISS DIRECTOR “WITHHOLD” OR “AGAINST” RECOMMENDATIONS</a:t>
            </a:r>
            <a:endParaRPr sz="1000">
              <a:latin typeface="Arial Narrow"/>
              <a:ea typeface="Arial Narrow"/>
              <a:cs typeface="Arial Narrow"/>
              <a:sym typeface="Arial Narrow"/>
            </a:endParaRPr>
          </a:p>
        </p:txBody>
      </p:sp>
      <p:sp>
        <p:nvSpPr>
          <p:cNvPr id="875" name="Google Shape;875;p25"/>
          <p:cNvSpPr txBox="1"/>
          <p:nvPr/>
        </p:nvSpPr>
        <p:spPr>
          <a:xfrm>
            <a:off x="685800" y="2255139"/>
            <a:ext cx="4419600" cy="54737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876" name="Google Shape;876;p25"/>
          <p:cNvSpPr txBox="1"/>
          <p:nvPr/>
        </p:nvSpPr>
        <p:spPr>
          <a:xfrm>
            <a:off x="5105400" y="2255139"/>
            <a:ext cx="1295400" cy="547370"/>
          </a:xfrm>
          <a:prstGeom prst="rect">
            <a:avLst/>
          </a:prstGeom>
          <a:noFill/>
          <a:ln>
            <a:noFill/>
          </a:ln>
        </p:spPr>
        <p:txBody>
          <a:bodyPr anchorCtr="0" anchor="t" bIns="0" lIns="0" spcFirstLastPara="1" rIns="0" wrap="square" tIns="0">
            <a:noAutofit/>
          </a:bodyPr>
          <a:lstStyle/>
          <a:p>
            <a:pPr indent="-2659" lvl="0" marL="66159" marR="66059"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Number of Directors Receiving Negative ISS Recommendations</a:t>
            </a:r>
            <a:endParaRPr sz="1000">
              <a:latin typeface="Arial Narrow"/>
              <a:ea typeface="Arial Narrow"/>
              <a:cs typeface="Arial Narrow"/>
              <a:sym typeface="Arial Narrow"/>
            </a:endParaRPr>
          </a:p>
        </p:txBody>
      </p:sp>
      <p:sp>
        <p:nvSpPr>
          <p:cNvPr id="877" name="Google Shape;877;p25"/>
          <p:cNvSpPr txBox="1"/>
          <p:nvPr/>
        </p:nvSpPr>
        <p:spPr>
          <a:xfrm>
            <a:off x="6400800" y="2255139"/>
            <a:ext cx="1295400" cy="547370"/>
          </a:xfrm>
          <a:prstGeom prst="rect">
            <a:avLst/>
          </a:prstGeom>
          <a:noFill/>
          <a:ln>
            <a:noFill/>
          </a:ln>
        </p:spPr>
        <p:txBody>
          <a:bodyPr anchorCtr="0" anchor="t" bIns="0" lIns="0" spcFirstLastPara="1" rIns="0" wrap="square" tIns="0">
            <a:noAutofit/>
          </a:bodyPr>
          <a:lstStyle/>
          <a:p>
            <a:pPr indent="-6596" lvl="0" marL="57396" marR="56725"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Average Shareholder Vote for Directors (% of votes cast)</a:t>
            </a:r>
            <a:endParaRPr sz="1000">
              <a:latin typeface="Arial Narrow"/>
              <a:ea typeface="Arial Narrow"/>
              <a:cs typeface="Arial Narrow"/>
              <a:sym typeface="Arial Narrow"/>
            </a:endParaRPr>
          </a:p>
        </p:txBody>
      </p:sp>
      <p:sp>
        <p:nvSpPr>
          <p:cNvPr id="878" name="Google Shape;878;p25"/>
          <p:cNvSpPr txBox="1"/>
          <p:nvPr/>
        </p:nvSpPr>
        <p:spPr>
          <a:xfrm>
            <a:off x="7696200" y="2255139"/>
            <a:ext cx="1219200" cy="547370"/>
          </a:xfrm>
          <a:prstGeom prst="rect">
            <a:avLst/>
          </a:prstGeom>
          <a:noFill/>
          <a:ln>
            <a:noFill/>
          </a:ln>
        </p:spPr>
        <p:txBody>
          <a:bodyPr anchorCtr="0" anchor="t" bIns="0" lIns="0" spcFirstLastPara="1" rIns="0" wrap="square" tIns="0">
            <a:noAutofit/>
          </a:bodyPr>
          <a:lstStyle/>
          <a:p>
            <a:pPr indent="-9898" lvl="0" marL="98798" marR="96971" rtl="0" algn="ctr">
              <a:lnSpc>
                <a:spcPct val="100020"/>
              </a:lnSpc>
              <a:spcBef>
                <a:spcPts val="0"/>
              </a:spcBef>
              <a:spcAft>
                <a:spcPts val="0"/>
              </a:spcAft>
              <a:buNone/>
            </a:pPr>
            <a:r>
              <a:rPr b="1" lang="en-US" sz="1000">
                <a:solidFill>
                  <a:srgbClr val="FFFFFF"/>
                </a:solidFill>
                <a:latin typeface="Arial Narrow"/>
                <a:ea typeface="Arial Narrow"/>
                <a:cs typeface="Arial Narrow"/>
                <a:sym typeface="Arial Narrow"/>
              </a:rPr>
              <a:t>Number of Directors Receiving &lt;50% of Votes Cast</a:t>
            </a:r>
            <a:endParaRPr sz="1000">
              <a:latin typeface="Arial Narrow"/>
              <a:ea typeface="Arial Narrow"/>
              <a:cs typeface="Arial Narrow"/>
              <a:sym typeface="Arial Narrow"/>
            </a:endParaRPr>
          </a:p>
        </p:txBody>
      </p:sp>
      <p:sp>
        <p:nvSpPr>
          <p:cNvPr id="879" name="Google Shape;879;p25"/>
          <p:cNvSpPr txBox="1"/>
          <p:nvPr/>
        </p:nvSpPr>
        <p:spPr>
          <a:xfrm>
            <a:off x="685800" y="2802509"/>
            <a:ext cx="4419600" cy="638810"/>
          </a:xfrm>
          <a:prstGeom prst="rect">
            <a:avLst/>
          </a:prstGeom>
          <a:noFill/>
          <a:ln>
            <a:noFill/>
          </a:ln>
        </p:spPr>
        <p:txBody>
          <a:bodyPr anchorCtr="0" anchor="t" bIns="0" lIns="0" spcFirstLastPara="1" rIns="0" wrap="square" tIns="0">
            <a:noAutofit/>
          </a:bodyPr>
          <a:lstStyle/>
          <a:p>
            <a:pPr indent="-4266" lvl="0" marL="42367" marR="0" rtl="0" algn="l">
              <a:lnSpc>
                <a:spcPct val="95621"/>
              </a:lnSpc>
              <a:spcBef>
                <a:spcPts val="0"/>
              </a:spcBef>
              <a:spcAft>
                <a:spcPts val="0"/>
              </a:spcAft>
              <a:buNone/>
            </a:pPr>
            <a:r>
              <a:rPr b="1" i="1" lang="en-US" sz="1200" u="sng">
                <a:solidFill>
                  <a:srgbClr val="336699"/>
                </a:solidFill>
                <a:latin typeface="Arial Narrow"/>
                <a:ea typeface="Arial Narrow"/>
                <a:cs typeface="Arial Narrow"/>
                <a:sym typeface="Arial Narrow"/>
              </a:rPr>
              <a:t>MOST COMMON REASONS</a:t>
            </a:r>
            <a:endParaRPr sz="1200">
              <a:latin typeface="Arial Narrow"/>
              <a:ea typeface="Arial Narrow"/>
              <a:cs typeface="Arial Narrow"/>
              <a:sym typeface="Arial Narrow"/>
            </a:endParaRPr>
          </a:p>
          <a:p>
            <a:pPr indent="-176479" lvl="0" marL="214579" marR="90651" rtl="0" algn="l">
              <a:lnSpc>
                <a:spcPct val="100041"/>
              </a:lnSpc>
              <a:spcBef>
                <a:spcPts val="6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Independence issues (non-independent directors on key committees or failure to maintain a majority independent board)</a:t>
            </a:r>
            <a:endParaRPr sz="1200">
              <a:latin typeface="Arial Narrow"/>
              <a:ea typeface="Arial Narrow"/>
              <a:cs typeface="Arial Narrow"/>
              <a:sym typeface="Arial Narrow"/>
            </a:endParaRPr>
          </a:p>
        </p:txBody>
      </p:sp>
      <p:sp>
        <p:nvSpPr>
          <p:cNvPr id="880" name="Google Shape;880;p25"/>
          <p:cNvSpPr txBox="1"/>
          <p:nvPr/>
        </p:nvSpPr>
        <p:spPr>
          <a:xfrm>
            <a:off x="5105400" y="2802509"/>
            <a:ext cx="12954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2030" lvl="0" marL="522730" marR="520945"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311</a:t>
            </a:r>
            <a:endParaRPr sz="1200">
              <a:latin typeface="Arial Narrow"/>
              <a:ea typeface="Arial Narrow"/>
              <a:cs typeface="Arial Narrow"/>
              <a:sym typeface="Arial Narrow"/>
            </a:endParaRPr>
          </a:p>
        </p:txBody>
      </p:sp>
      <p:sp>
        <p:nvSpPr>
          <p:cNvPr id="881" name="Google Shape;881;p25"/>
          <p:cNvSpPr txBox="1"/>
          <p:nvPr/>
        </p:nvSpPr>
        <p:spPr>
          <a:xfrm>
            <a:off x="6400800" y="2802509"/>
            <a:ext cx="12954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3048" lvl="0" marL="498348" marR="496856"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88%</a:t>
            </a:r>
            <a:endParaRPr sz="1200">
              <a:latin typeface="Arial Narrow"/>
              <a:ea typeface="Arial Narrow"/>
              <a:cs typeface="Arial Narrow"/>
              <a:sym typeface="Arial Narrow"/>
            </a:endParaRPr>
          </a:p>
        </p:txBody>
      </p:sp>
      <p:sp>
        <p:nvSpPr>
          <p:cNvPr id="882" name="Google Shape;882;p25"/>
          <p:cNvSpPr txBox="1"/>
          <p:nvPr/>
        </p:nvSpPr>
        <p:spPr>
          <a:xfrm>
            <a:off x="7696200" y="2802509"/>
            <a:ext cx="1219200" cy="63881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5783" lvl="0" marL="551884" marR="549438" rtl="0" algn="ctr">
              <a:lnSpc>
                <a:spcPct val="95621"/>
              </a:lnSpc>
              <a:spcBef>
                <a:spcPts val="1000"/>
              </a:spcBef>
              <a:spcAft>
                <a:spcPts val="0"/>
              </a:spcAft>
              <a:buNone/>
            </a:pPr>
            <a:r>
              <a:rPr b="1" lang="en-US" sz="1200">
                <a:solidFill>
                  <a:srgbClr val="336699"/>
                </a:solidFill>
                <a:latin typeface="Arial Narrow"/>
                <a:ea typeface="Arial Narrow"/>
                <a:cs typeface="Arial Narrow"/>
                <a:sym typeface="Arial Narrow"/>
              </a:rPr>
              <a:t>4</a:t>
            </a:r>
            <a:endParaRPr sz="1200">
              <a:latin typeface="Arial Narrow"/>
              <a:ea typeface="Arial Narrow"/>
              <a:cs typeface="Arial Narrow"/>
              <a:sym typeface="Arial Narrow"/>
            </a:endParaRPr>
          </a:p>
        </p:txBody>
      </p:sp>
      <p:sp>
        <p:nvSpPr>
          <p:cNvPr id="883" name="Google Shape;883;p25"/>
          <p:cNvSpPr txBox="1"/>
          <p:nvPr/>
        </p:nvSpPr>
        <p:spPr>
          <a:xfrm>
            <a:off x="685800" y="3441319"/>
            <a:ext cx="4419600" cy="272922"/>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IPO company with adverse governance provisions (new)</a:t>
            </a:r>
            <a:endParaRPr sz="1200">
              <a:latin typeface="Arial Narrow"/>
              <a:ea typeface="Arial Narrow"/>
              <a:cs typeface="Arial Narrow"/>
              <a:sym typeface="Arial Narrow"/>
            </a:endParaRPr>
          </a:p>
        </p:txBody>
      </p:sp>
      <p:sp>
        <p:nvSpPr>
          <p:cNvPr id="884" name="Google Shape;884;p25"/>
          <p:cNvSpPr txBox="1"/>
          <p:nvPr/>
        </p:nvSpPr>
        <p:spPr>
          <a:xfrm>
            <a:off x="5105400" y="3441319"/>
            <a:ext cx="1295400" cy="272922"/>
          </a:xfrm>
          <a:prstGeom prst="rect">
            <a:avLst/>
          </a:prstGeom>
          <a:noFill/>
          <a:ln>
            <a:noFill/>
          </a:ln>
        </p:spPr>
        <p:txBody>
          <a:bodyPr anchorCtr="0" anchor="t" bIns="0" lIns="0" spcFirstLastPara="1" rIns="0" wrap="square" tIns="0">
            <a:noAutofit/>
          </a:bodyPr>
          <a:lstStyle/>
          <a:p>
            <a:pPr indent="-11683" lvl="0" marL="519683" marR="51711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300</a:t>
            </a:r>
            <a:endParaRPr sz="1200">
              <a:latin typeface="Arial Narrow"/>
              <a:ea typeface="Arial Narrow"/>
              <a:cs typeface="Arial Narrow"/>
              <a:sym typeface="Arial Narrow"/>
            </a:endParaRPr>
          </a:p>
        </p:txBody>
      </p:sp>
      <p:sp>
        <p:nvSpPr>
          <p:cNvPr id="885" name="Google Shape;885;p25"/>
          <p:cNvSpPr txBox="1"/>
          <p:nvPr/>
        </p:nvSpPr>
        <p:spPr>
          <a:xfrm>
            <a:off x="6400800" y="3441319"/>
            <a:ext cx="1295400" cy="272922"/>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87%</a:t>
            </a:r>
            <a:endParaRPr sz="1200">
              <a:latin typeface="Arial Narrow"/>
              <a:ea typeface="Arial Narrow"/>
              <a:cs typeface="Arial Narrow"/>
              <a:sym typeface="Arial Narrow"/>
            </a:endParaRPr>
          </a:p>
        </p:txBody>
      </p:sp>
      <p:sp>
        <p:nvSpPr>
          <p:cNvPr id="886" name="Google Shape;886;p25"/>
          <p:cNvSpPr txBox="1"/>
          <p:nvPr/>
        </p:nvSpPr>
        <p:spPr>
          <a:xfrm>
            <a:off x="7696200" y="3441319"/>
            <a:ext cx="1219200" cy="272922"/>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a:t>
            </a:r>
            <a:endParaRPr sz="1200">
              <a:latin typeface="Arial Narrow"/>
              <a:ea typeface="Arial Narrow"/>
              <a:cs typeface="Arial Narrow"/>
              <a:sym typeface="Arial Narrow"/>
            </a:endParaRPr>
          </a:p>
        </p:txBody>
      </p:sp>
      <p:sp>
        <p:nvSpPr>
          <p:cNvPr id="887" name="Google Shape;887;p25"/>
          <p:cNvSpPr txBox="1"/>
          <p:nvPr/>
        </p:nvSpPr>
        <p:spPr>
          <a:xfrm>
            <a:off x="685800" y="3714242"/>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Shareholders not permitted to amend bylaws (e.g., Maryland REITs)</a:t>
            </a:r>
            <a:endParaRPr sz="1200">
              <a:latin typeface="Arial Narrow"/>
              <a:ea typeface="Arial Narrow"/>
              <a:cs typeface="Arial Narrow"/>
              <a:sym typeface="Arial Narrow"/>
            </a:endParaRPr>
          </a:p>
        </p:txBody>
      </p:sp>
      <p:sp>
        <p:nvSpPr>
          <p:cNvPr id="888" name="Google Shape;888;p25"/>
          <p:cNvSpPr txBox="1"/>
          <p:nvPr/>
        </p:nvSpPr>
        <p:spPr>
          <a:xfrm>
            <a:off x="5105400" y="3714242"/>
            <a:ext cx="1295400" cy="273050"/>
          </a:xfrm>
          <a:prstGeom prst="rect">
            <a:avLst/>
          </a:prstGeom>
          <a:noFill/>
          <a:ln>
            <a:noFill/>
          </a:ln>
        </p:spPr>
        <p:txBody>
          <a:bodyPr anchorCtr="0" anchor="t" bIns="0" lIns="0" spcFirstLastPara="1" rIns="0" wrap="square" tIns="0">
            <a:noAutofit/>
          </a:bodyPr>
          <a:lstStyle/>
          <a:p>
            <a:pPr indent="-11683" lvl="0" marL="519683" marR="51711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202</a:t>
            </a:r>
            <a:endParaRPr sz="1200">
              <a:latin typeface="Arial Narrow"/>
              <a:ea typeface="Arial Narrow"/>
              <a:cs typeface="Arial Narrow"/>
              <a:sym typeface="Arial Narrow"/>
            </a:endParaRPr>
          </a:p>
        </p:txBody>
      </p:sp>
      <p:sp>
        <p:nvSpPr>
          <p:cNvPr id="889" name="Google Shape;889;p25"/>
          <p:cNvSpPr txBox="1"/>
          <p:nvPr/>
        </p:nvSpPr>
        <p:spPr>
          <a:xfrm>
            <a:off x="6400800" y="3714242"/>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79%</a:t>
            </a:r>
            <a:endParaRPr sz="1200">
              <a:latin typeface="Arial Narrow"/>
              <a:ea typeface="Arial Narrow"/>
              <a:cs typeface="Arial Narrow"/>
              <a:sym typeface="Arial Narrow"/>
            </a:endParaRPr>
          </a:p>
        </p:txBody>
      </p:sp>
      <p:sp>
        <p:nvSpPr>
          <p:cNvPr id="890" name="Google Shape;890;p25"/>
          <p:cNvSpPr txBox="1"/>
          <p:nvPr/>
        </p:nvSpPr>
        <p:spPr>
          <a:xfrm>
            <a:off x="7696200" y="3714242"/>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a:t>
            </a:r>
            <a:endParaRPr sz="1200">
              <a:latin typeface="Arial Narrow"/>
              <a:ea typeface="Arial Narrow"/>
              <a:cs typeface="Arial Narrow"/>
              <a:sym typeface="Arial Narrow"/>
            </a:endParaRPr>
          </a:p>
        </p:txBody>
      </p:sp>
      <p:sp>
        <p:nvSpPr>
          <p:cNvPr id="891" name="Google Shape;891;p25"/>
          <p:cNvSpPr txBox="1"/>
          <p:nvPr/>
        </p:nvSpPr>
        <p:spPr>
          <a:xfrm>
            <a:off x="685800" y="3987292"/>
            <a:ext cx="44196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850"/>
          </a:p>
          <a:p>
            <a:pPr indent="-4266" lvl="0" marL="42367" marR="0" rtl="0" algn="l">
              <a:lnSpc>
                <a:spcPct val="95621"/>
              </a:lnSpc>
              <a:spcBef>
                <a:spcPts val="1000"/>
              </a:spcBef>
              <a:spcAft>
                <a:spcPts val="0"/>
              </a:spcAft>
              <a:buNone/>
            </a:pPr>
            <a:r>
              <a:rPr b="1" i="1" lang="en-US" sz="1200" u="sng">
                <a:solidFill>
                  <a:srgbClr val="336699"/>
                </a:solidFill>
                <a:latin typeface="Arial Narrow"/>
                <a:ea typeface="Arial Narrow"/>
                <a:cs typeface="Arial Narrow"/>
                <a:sym typeface="Arial Narrow"/>
              </a:rPr>
              <a:t>MOST IMPACTFUL REASONS</a:t>
            </a:r>
            <a:endParaRPr sz="1200">
              <a:latin typeface="Arial Narrow"/>
              <a:ea typeface="Arial Narrow"/>
              <a:cs typeface="Arial Narrow"/>
              <a:sym typeface="Arial Narrow"/>
            </a:endParaRPr>
          </a:p>
          <a:p>
            <a:pPr indent="-4266" lvl="0" marL="42367" marR="0" rtl="0" algn="l">
              <a:lnSpc>
                <a:spcPct val="95825"/>
              </a:lnSpc>
              <a:spcBef>
                <a:spcPts val="6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Poor attendance at board and committee meetings (&lt;75%)</a:t>
            </a:r>
            <a:endParaRPr sz="1200">
              <a:latin typeface="Arial Narrow"/>
              <a:ea typeface="Arial Narrow"/>
              <a:cs typeface="Arial Narrow"/>
              <a:sym typeface="Arial Narrow"/>
            </a:endParaRPr>
          </a:p>
        </p:txBody>
      </p:sp>
      <p:sp>
        <p:nvSpPr>
          <p:cNvPr id="892" name="Google Shape;892;p25"/>
          <p:cNvSpPr txBox="1"/>
          <p:nvPr/>
        </p:nvSpPr>
        <p:spPr>
          <a:xfrm>
            <a:off x="5105400" y="3987292"/>
            <a:ext cx="12954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8636" lvl="0" marL="554736" marR="552179" rtl="0" algn="ctr">
              <a:lnSpc>
                <a:spcPct val="95621"/>
              </a:lnSpc>
              <a:spcBef>
                <a:spcPts val="2000"/>
              </a:spcBef>
              <a:spcAft>
                <a:spcPts val="0"/>
              </a:spcAft>
              <a:buNone/>
            </a:pPr>
            <a:r>
              <a:rPr b="1" lang="en-US" sz="1200">
                <a:solidFill>
                  <a:srgbClr val="336699"/>
                </a:solidFill>
                <a:latin typeface="Arial Narrow"/>
                <a:ea typeface="Arial Narrow"/>
                <a:cs typeface="Arial Narrow"/>
                <a:sym typeface="Arial Narrow"/>
              </a:rPr>
              <a:t>53</a:t>
            </a:r>
            <a:endParaRPr sz="1200">
              <a:latin typeface="Arial Narrow"/>
              <a:ea typeface="Arial Narrow"/>
              <a:cs typeface="Arial Narrow"/>
              <a:sym typeface="Arial Narrow"/>
            </a:endParaRPr>
          </a:p>
        </p:txBody>
      </p:sp>
      <p:sp>
        <p:nvSpPr>
          <p:cNvPr id="893" name="Google Shape;893;p25"/>
          <p:cNvSpPr txBox="1"/>
          <p:nvPr/>
        </p:nvSpPr>
        <p:spPr>
          <a:xfrm>
            <a:off x="6400800" y="3987292"/>
            <a:ext cx="12954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3048" lvl="0" marL="498348" marR="496856" rtl="0" algn="ctr">
              <a:lnSpc>
                <a:spcPct val="95621"/>
              </a:lnSpc>
              <a:spcBef>
                <a:spcPts val="2000"/>
              </a:spcBef>
              <a:spcAft>
                <a:spcPts val="0"/>
              </a:spcAft>
              <a:buNone/>
            </a:pPr>
            <a:r>
              <a:rPr b="1" lang="en-US" sz="1200">
                <a:solidFill>
                  <a:srgbClr val="FF0000"/>
                </a:solidFill>
                <a:latin typeface="Arial Narrow"/>
                <a:ea typeface="Arial Narrow"/>
                <a:cs typeface="Arial Narrow"/>
                <a:sym typeface="Arial Narrow"/>
              </a:rPr>
              <a:t>67%</a:t>
            </a:r>
            <a:endParaRPr sz="1200">
              <a:latin typeface="Arial Narrow"/>
              <a:ea typeface="Arial Narrow"/>
              <a:cs typeface="Arial Narrow"/>
              <a:sym typeface="Arial Narrow"/>
            </a:endParaRPr>
          </a:p>
        </p:txBody>
      </p:sp>
      <p:sp>
        <p:nvSpPr>
          <p:cNvPr id="894" name="Google Shape;894;p25"/>
          <p:cNvSpPr txBox="1"/>
          <p:nvPr/>
        </p:nvSpPr>
        <p:spPr>
          <a:xfrm>
            <a:off x="7696200" y="3987292"/>
            <a:ext cx="1219200" cy="63868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550"/>
          </a:p>
          <a:p>
            <a:pPr indent="-1974" lvl="0" marL="509974" marR="506910" rtl="0" algn="ctr">
              <a:lnSpc>
                <a:spcPct val="95621"/>
              </a:lnSpc>
              <a:spcBef>
                <a:spcPts val="2000"/>
              </a:spcBef>
              <a:spcAft>
                <a:spcPts val="0"/>
              </a:spcAft>
              <a:buNone/>
            </a:pPr>
            <a:r>
              <a:rPr b="1" lang="en-US" sz="1200">
                <a:solidFill>
                  <a:srgbClr val="FF0000"/>
                </a:solidFill>
                <a:latin typeface="Arial Narrow"/>
                <a:ea typeface="Arial Narrow"/>
                <a:cs typeface="Arial Narrow"/>
                <a:sym typeface="Arial Narrow"/>
              </a:rPr>
              <a:t>10</a:t>
            </a:r>
            <a:endParaRPr sz="1200">
              <a:latin typeface="Arial Narrow"/>
              <a:ea typeface="Arial Narrow"/>
              <a:cs typeface="Arial Narrow"/>
              <a:sym typeface="Arial Narrow"/>
            </a:endParaRPr>
          </a:p>
        </p:txBody>
      </p:sp>
      <p:sp>
        <p:nvSpPr>
          <p:cNvPr id="895" name="Google Shape;895;p25"/>
          <p:cNvSpPr txBox="1"/>
          <p:nvPr/>
        </p:nvSpPr>
        <p:spPr>
          <a:xfrm>
            <a:off x="685800" y="4625975"/>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Overboarding</a:t>
            </a:r>
            <a:endParaRPr sz="1200">
              <a:latin typeface="Arial Narrow"/>
              <a:ea typeface="Arial Narrow"/>
              <a:cs typeface="Arial Narrow"/>
              <a:sym typeface="Arial Narrow"/>
            </a:endParaRPr>
          </a:p>
        </p:txBody>
      </p:sp>
      <p:sp>
        <p:nvSpPr>
          <p:cNvPr id="896" name="Google Shape;896;p25"/>
          <p:cNvSpPr txBox="1"/>
          <p:nvPr/>
        </p:nvSpPr>
        <p:spPr>
          <a:xfrm>
            <a:off x="5105400" y="4625975"/>
            <a:ext cx="1295400" cy="273050"/>
          </a:xfrm>
          <a:prstGeom prst="rect">
            <a:avLst/>
          </a:prstGeom>
          <a:noFill/>
          <a:ln>
            <a:noFill/>
          </a:ln>
        </p:spPr>
        <p:txBody>
          <a:bodyPr anchorCtr="0" anchor="t" bIns="0" lIns="0" spcFirstLastPara="1" rIns="0" wrap="square" tIns="0">
            <a:noAutofit/>
          </a:bodyPr>
          <a:lstStyle/>
          <a:p>
            <a:pPr indent="-8636" lvl="0" marL="554736" marR="552179"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40</a:t>
            </a:r>
            <a:endParaRPr sz="1200">
              <a:latin typeface="Arial Narrow"/>
              <a:ea typeface="Arial Narrow"/>
              <a:cs typeface="Arial Narrow"/>
              <a:sym typeface="Arial Narrow"/>
            </a:endParaRPr>
          </a:p>
        </p:txBody>
      </p:sp>
      <p:sp>
        <p:nvSpPr>
          <p:cNvPr id="897" name="Google Shape;897;p25"/>
          <p:cNvSpPr txBox="1"/>
          <p:nvPr/>
        </p:nvSpPr>
        <p:spPr>
          <a:xfrm>
            <a:off x="6400800" y="4625975"/>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78%</a:t>
            </a:r>
            <a:endParaRPr sz="1200">
              <a:latin typeface="Arial Narrow"/>
              <a:ea typeface="Arial Narrow"/>
              <a:cs typeface="Arial Narrow"/>
              <a:sym typeface="Arial Narrow"/>
            </a:endParaRPr>
          </a:p>
        </p:txBody>
      </p:sp>
      <p:sp>
        <p:nvSpPr>
          <p:cNvPr id="898" name="Google Shape;898;p25"/>
          <p:cNvSpPr txBox="1"/>
          <p:nvPr/>
        </p:nvSpPr>
        <p:spPr>
          <a:xfrm>
            <a:off x="7696200" y="4625975"/>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4</a:t>
            </a:r>
            <a:endParaRPr sz="1200">
              <a:latin typeface="Arial Narrow"/>
              <a:ea typeface="Arial Narrow"/>
              <a:cs typeface="Arial Narrow"/>
              <a:sym typeface="Arial Narrow"/>
            </a:endParaRPr>
          </a:p>
        </p:txBody>
      </p:sp>
      <p:sp>
        <p:nvSpPr>
          <p:cNvPr id="899" name="Google Shape;899;p25"/>
          <p:cNvSpPr txBox="1"/>
          <p:nvPr/>
        </p:nvSpPr>
        <p:spPr>
          <a:xfrm>
            <a:off x="685800" y="4899025"/>
            <a:ext cx="4419600" cy="273050"/>
          </a:xfrm>
          <a:prstGeom prst="rect">
            <a:avLst/>
          </a:prstGeom>
          <a:noFill/>
          <a:ln>
            <a:noFill/>
          </a:ln>
        </p:spPr>
        <p:txBody>
          <a:bodyPr anchorCtr="0" anchor="t" bIns="0" lIns="0" spcFirstLastPara="1" rIns="0" wrap="square" tIns="0">
            <a:noAutofit/>
          </a:bodyPr>
          <a:lstStyle/>
          <a:p>
            <a:pPr indent="-4266" lvl="0" marL="42367" marR="0" rtl="0" algn="l">
              <a:lnSpc>
                <a:spcPct val="95825"/>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Lack of responsiveness to low say-on-pay</a:t>
            </a:r>
            <a:endParaRPr sz="1200">
              <a:latin typeface="Arial Narrow"/>
              <a:ea typeface="Arial Narrow"/>
              <a:cs typeface="Arial Narrow"/>
              <a:sym typeface="Arial Narrow"/>
            </a:endParaRPr>
          </a:p>
        </p:txBody>
      </p:sp>
      <p:sp>
        <p:nvSpPr>
          <p:cNvPr id="900" name="Google Shape;900;p25"/>
          <p:cNvSpPr txBox="1"/>
          <p:nvPr/>
        </p:nvSpPr>
        <p:spPr>
          <a:xfrm>
            <a:off x="5105400" y="4899025"/>
            <a:ext cx="1295400" cy="273050"/>
          </a:xfrm>
          <a:prstGeom prst="rect">
            <a:avLst/>
          </a:prstGeom>
          <a:noFill/>
          <a:ln>
            <a:noFill/>
          </a:ln>
        </p:spPr>
        <p:txBody>
          <a:bodyPr anchorCtr="0" anchor="t" bIns="0" lIns="0" spcFirstLastPara="1" rIns="0" wrap="square" tIns="0">
            <a:noAutofit/>
          </a:bodyPr>
          <a:lstStyle/>
          <a:p>
            <a:pPr indent="-8636" lvl="0" marL="554736" marR="552179"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38</a:t>
            </a:r>
            <a:endParaRPr sz="1200">
              <a:latin typeface="Arial Narrow"/>
              <a:ea typeface="Arial Narrow"/>
              <a:cs typeface="Arial Narrow"/>
              <a:sym typeface="Arial Narrow"/>
            </a:endParaRPr>
          </a:p>
        </p:txBody>
      </p:sp>
      <p:sp>
        <p:nvSpPr>
          <p:cNvPr id="901" name="Google Shape;901;p25"/>
          <p:cNvSpPr txBox="1"/>
          <p:nvPr/>
        </p:nvSpPr>
        <p:spPr>
          <a:xfrm>
            <a:off x="6400800" y="4899025"/>
            <a:ext cx="1295400" cy="273050"/>
          </a:xfrm>
          <a:prstGeom prst="rect">
            <a:avLst/>
          </a:prstGeom>
          <a:noFill/>
          <a:ln>
            <a:noFill/>
          </a:ln>
        </p:spPr>
        <p:txBody>
          <a:bodyPr anchorCtr="0" anchor="t" bIns="0" lIns="0" spcFirstLastPara="1" rIns="0" wrap="square" tIns="0">
            <a:noAutofit/>
          </a:bodyPr>
          <a:lstStyle/>
          <a:p>
            <a:pPr indent="-3048" lvl="0" marL="498348" marR="496856"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71%</a:t>
            </a:r>
            <a:endParaRPr sz="1200">
              <a:latin typeface="Arial Narrow"/>
              <a:ea typeface="Arial Narrow"/>
              <a:cs typeface="Arial Narrow"/>
              <a:sym typeface="Arial Narrow"/>
            </a:endParaRPr>
          </a:p>
        </p:txBody>
      </p:sp>
      <p:sp>
        <p:nvSpPr>
          <p:cNvPr id="902" name="Google Shape;902;p25"/>
          <p:cNvSpPr txBox="1"/>
          <p:nvPr/>
        </p:nvSpPr>
        <p:spPr>
          <a:xfrm>
            <a:off x="7696200" y="4899025"/>
            <a:ext cx="1219200" cy="273050"/>
          </a:xfrm>
          <a:prstGeom prst="rect">
            <a:avLst/>
          </a:prstGeom>
          <a:noFill/>
          <a:ln>
            <a:noFill/>
          </a:ln>
        </p:spPr>
        <p:txBody>
          <a:bodyPr anchorCtr="0" anchor="t" bIns="0" lIns="0" spcFirstLastPara="1" rIns="0" wrap="square" tIns="0">
            <a:noAutofit/>
          </a:bodyPr>
          <a:lstStyle/>
          <a:p>
            <a:pPr indent="-5783" lvl="0" marL="551884" marR="549438"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2</a:t>
            </a:r>
            <a:endParaRPr sz="1200">
              <a:latin typeface="Arial Narrow"/>
              <a:ea typeface="Arial Narrow"/>
              <a:cs typeface="Arial Narrow"/>
              <a:sym typeface="Arial Narrow"/>
            </a:endParaRPr>
          </a:p>
        </p:txBody>
      </p:sp>
      <p:sp>
        <p:nvSpPr>
          <p:cNvPr id="903" name="Google Shape;903;p25"/>
          <p:cNvSpPr txBox="1"/>
          <p:nvPr/>
        </p:nvSpPr>
        <p:spPr>
          <a:xfrm>
            <a:off x="685800" y="5172075"/>
            <a:ext cx="4419600" cy="455828"/>
          </a:xfrm>
          <a:prstGeom prst="rect">
            <a:avLst/>
          </a:prstGeom>
          <a:noFill/>
          <a:ln>
            <a:noFill/>
          </a:ln>
        </p:spPr>
        <p:txBody>
          <a:bodyPr anchorCtr="0" anchor="t" bIns="0" lIns="0" spcFirstLastPara="1" rIns="0" wrap="square" tIns="0">
            <a:noAutofit/>
          </a:bodyPr>
          <a:lstStyle/>
          <a:p>
            <a:pPr indent="-176479" lvl="0" marL="214579" marR="369918" rtl="0" algn="l">
              <a:lnSpc>
                <a:spcPct val="100233"/>
              </a:lnSpc>
              <a:spcBef>
                <a:spcPts val="0"/>
              </a:spcBef>
              <a:spcAft>
                <a:spcPts val="0"/>
              </a:spcAft>
              <a:buNone/>
            </a:pPr>
            <a:r>
              <a:rPr lang="en-US" sz="1200">
                <a:solidFill>
                  <a:srgbClr val="336699"/>
                </a:solidFill>
                <a:latin typeface="Arial"/>
                <a:ea typeface="Arial"/>
                <a:cs typeface="Arial"/>
                <a:sym typeface="Arial"/>
              </a:rPr>
              <a:t>•  </a:t>
            </a:r>
            <a:r>
              <a:rPr b="1" lang="en-US" sz="1200">
                <a:solidFill>
                  <a:srgbClr val="336699"/>
                </a:solidFill>
                <a:latin typeface="Arial Narrow"/>
                <a:ea typeface="Arial Narrow"/>
                <a:cs typeface="Arial Narrow"/>
                <a:sym typeface="Arial Narrow"/>
              </a:rPr>
              <a:t>Lack of responsiveness to shareholder concerns (</a:t>
            </a:r>
            <a:r>
              <a:rPr b="1" i="1" lang="en-US" sz="1200">
                <a:solidFill>
                  <a:srgbClr val="336699"/>
                </a:solidFill>
                <a:latin typeface="Arial Narrow"/>
                <a:ea typeface="Arial Narrow"/>
                <a:cs typeface="Arial Narrow"/>
                <a:sym typeface="Arial Narrow"/>
              </a:rPr>
              <a:t>e.g</a:t>
            </a:r>
            <a:r>
              <a:rPr b="1" lang="en-US" sz="1200">
                <a:solidFill>
                  <a:srgbClr val="336699"/>
                </a:solidFill>
                <a:latin typeface="Arial Narrow"/>
                <a:ea typeface="Arial Narrow"/>
                <a:cs typeface="Arial Narrow"/>
                <a:sym typeface="Arial Narrow"/>
              </a:rPr>
              <a:t>., failure to implement a successful shareholder proposal)</a:t>
            </a:r>
            <a:endParaRPr sz="1200">
              <a:latin typeface="Arial Narrow"/>
              <a:ea typeface="Arial Narrow"/>
              <a:cs typeface="Arial Narrow"/>
              <a:sym typeface="Arial Narrow"/>
            </a:endParaRPr>
          </a:p>
        </p:txBody>
      </p:sp>
      <p:sp>
        <p:nvSpPr>
          <p:cNvPr id="904" name="Google Shape;904;p25"/>
          <p:cNvSpPr txBox="1"/>
          <p:nvPr/>
        </p:nvSpPr>
        <p:spPr>
          <a:xfrm>
            <a:off x="5105400" y="5172075"/>
            <a:ext cx="12954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8612" lvl="0" marL="554713" marR="552155" rtl="0" algn="ctr">
              <a:lnSpc>
                <a:spcPct val="95621"/>
              </a:lnSpc>
              <a:spcBef>
                <a:spcPts val="0"/>
              </a:spcBef>
              <a:spcAft>
                <a:spcPts val="0"/>
              </a:spcAft>
              <a:buNone/>
            </a:pPr>
            <a:r>
              <a:rPr b="1" lang="en-US" sz="1200">
                <a:solidFill>
                  <a:srgbClr val="336699"/>
                </a:solidFill>
                <a:latin typeface="Arial Narrow"/>
                <a:ea typeface="Arial Narrow"/>
                <a:cs typeface="Arial Narrow"/>
                <a:sym typeface="Arial Narrow"/>
              </a:rPr>
              <a:t>26</a:t>
            </a:r>
            <a:endParaRPr sz="1200">
              <a:latin typeface="Arial Narrow"/>
              <a:ea typeface="Arial Narrow"/>
              <a:cs typeface="Arial Narrow"/>
              <a:sym typeface="Arial Narrow"/>
            </a:endParaRPr>
          </a:p>
        </p:txBody>
      </p:sp>
      <p:sp>
        <p:nvSpPr>
          <p:cNvPr id="905" name="Google Shape;905;p25"/>
          <p:cNvSpPr txBox="1"/>
          <p:nvPr/>
        </p:nvSpPr>
        <p:spPr>
          <a:xfrm>
            <a:off x="6400800" y="5172075"/>
            <a:ext cx="12954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3025" lvl="0" marL="498325" marR="496749"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62%</a:t>
            </a:r>
            <a:endParaRPr sz="1200">
              <a:latin typeface="Arial Narrow"/>
              <a:ea typeface="Arial Narrow"/>
              <a:cs typeface="Arial Narrow"/>
              <a:sym typeface="Arial Narrow"/>
            </a:endParaRPr>
          </a:p>
        </p:txBody>
      </p:sp>
      <p:sp>
        <p:nvSpPr>
          <p:cNvPr id="906" name="Google Shape;906;p25"/>
          <p:cNvSpPr txBox="1"/>
          <p:nvPr/>
        </p:nvSpPr>
        <p:spPr>
          <a:xfrm>
            <a:off x="7696200" y="5172075"/>
            <a:ext cx="1219200" cy="455828"/>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1100"/>
          </a:p>
          <a:p>
            <a:pPr indent="-11664" lvl="0" marL="545065" marR="542479" rtl="0" algn="ctr">
              <a:lnSpc>
                <a:spcPct val="95621"/>
              </a:lnSpc>
              <a:spcBef>
                <a:spcPts val="0"/>
              </a:spcBef>
              <a:spcAft>
                <a:spcPts val="0"/>
              </a:spcAft>
              <a:buNone/>
            </a:pPr>
            <a:r>
              <a:rPr b="1" lang="en-US" sz="1200">
                <a:solidFill>
                  <a:srgbClr val="FF0000"/>
                </a:solidFill>
                <a:latin typeface="Arial Narrow"/>
                <a:ea typeface="Arial Narrow"/>
                <a:cs typeface="Arial Narrow"/>
                <a:sym typeface="Arial Narrow"/>
              </a:rPr>
              <a:t>6</a:t>
            </a:r>
            <a:endParaRPr sz="1200">
              <a:latin typeface="Arial Narrow"/>
              <a:ea typeface="Arial Narrow"/>
              <a:cs typeface="Arial Narrow"/>
              <a:sym typeface="Arial Narrow"/>
            </a:endParaRPr>
          </a:p>
        </p:txBody>
      </p:sp>
      <p:sp>
        <p:nvSpPr>
          <p:cNvPr id="907" name="Google Shape;907;p2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1" name="Shape 911"/>
        <p:cNvGrpSpPr/>
        <p:nvPr/>
      </p:nvGrpSpPr>
      <p:grpSpPr>
        <a:xfrm>
          <a:off x="0" y="0"/>
          <a:ext cx="0" cy="0"/>
          <a:chOff x="0" y="0"/>
          <a:chExt cx="0" cy="0"/>
        </a:xfrm>
      </p:grpSpPr>
      <p:sp>
        <p:nvSpPr>
          <p:cNvPr id="912" name="Google Shape;912;p2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3" name="Google Shape;913;p26"/>
          <p:cNvSpPr/>
          <p:nvPr/>
        </p:nvSpPr>
        <p:spPr>
          <a:xfrm>
            <a:off x="908050" y="3038475"/>
            <a:ext cx="346075" cy="396875"/>
          </a:xfrm>
          <a:custGeom>
            <a:rect b="b" l="l" r="r" t="t"/>
            <a:pathLst>
              <a:path extrusionOk="0" h="120000" w="120000">
                <a:moveTo>
                  <a:pt x="116697" y="3840"/>
                </a:moveTo>
                <a:lnTo>
                  <a:pt x="112293" y="6720"/>
                </a:lnTo>
                <a:lnTo>
                  <a:pt x="107889" y="7680"/>
                </a:lnTo>
                <a:lnTo>
                  <a:pt x="102385" y="6720"/>
                </a:lnTo>
                <a:lnTo>
                  <a:pt x="96880" y="4800"/>
                </a:lnTo>
                <a:lnTo>
                  <a:pt x="90275" y="2880"/>
                </a:lnTo>
                <a:lnTo>
                  <a:pt x="81467" y="960"/>
                </a:lnTo>
                <a:lnTo>
                  <a:pt x="72660" y="0"/>
                </a:lnTo>
                <a:lnTo>
                  <a:pt x="50642" y="0"/>
                </a:lnTo>
                <a:lnTo>
                  <a:pt x="39633" y="1920"/>
                </a:lnTo>
                <a:lnTo>
                  <a:pt x="29724" y="4800"/>
                </a:lnTo>
                <a:lnTo>
                  <a:pt x="22018" y="8640"/>
                </a:lnTo>
                <a:lnTo>
                  <a:pt x="15412" y="13440"/>
                </a:lnTo>
                <a:lnTo>
                  <a:pt x="11009" y="19200"/>
                </a:lnTo>
                <a:lnTo>
                  <a:pt x="8807" y="24960"/>
                </a:lnTo>
                <a:lnTo>
                  <a:pt x="7706" y="32640"/>
                </a:lnTo>
                <a:lnTo>
                  <a:pt x="7706" y="36480"/>
                </a:lnTo>
                <a:lnTo>
                  <a:pt x="8807" y="40320"/>
                </a:lnTo>
                <a:lnTo>
                  <a:pt x="9908" y="44160"/>
                </a:lnTo>
                <a:lnTo>
                  <a:pt x="12110" y="47040"/>
                </a:lnTo>
                <a:lnTo>
                  <a:pt x="17614" y="51840"/>
                </a:lnTo>
                <a:lnTo>
                  <a:pt x="24220" y="56640"/>
                </a:lnTo>
                <a:lnTo>
                  <a:pt x="31926" y="59520"/>
                </a:lnTo>
                <a:lnTo>
                  <a:pt x="40733" y="61440"/>
                </a:lnTo>
                <a:lnTo>
                  <a:pt x="59449" y="64320"/>
                </a:lnTo>
                <a:lnTo>
                  <a:pt x="73761" y="66240"/>
                </a:lnTo>
                <a:lnTo>
                  <a:pt x="80366" y="68160"/>
                </a:lnTo>
                <a:lnTo>
                  <a:pt x="86972" y="70080"/>
                </a:lnTo>
                <a:lnTo>
                  <a:pt x="91376" y="72000"/>
                </a:lnTo>
                <a:lnTo>
                  <a:pt x="95779" y="75840"/>
                </a:lnTo>
                <a:lnTo>
                  <a:pt x="97981" y="79680"/>
                </a:lnTo>
                <a:lnTo>
                  <a:pt x="99082" y="84480"/>
                </a:lnTo>
                <a:lnTo>
                  <a:pt x="97981" y="89280"/>
                </a:lnTo>
                <a:lnTo>
                  <a:pt x="96880" y="93120"/>
                </a:lnTo>
                <a:lnTo>
                  <a:pt x="93577" y="96960"/>
                </a:lnTo>
                <a:lnTo>
                  <a:pt x="90275" y="100800"/>
                </a:lnTo>
                <a:lnTo>
                  <a:pt x="84770" y="102720"/>
                </a:lnTo>
                <a:lnTo>
                  <a:pt x="79266" y="104640"/>
                </a:lnTo>
                <a:lnTo>
                  <a:pt x="72660" y="106560"/>
                </a:lnTo>
                <a:lnTo>
                  <a:pt x="64954" y="106560"/>
                </a:lnTo>
                <a:lnTo>
                  <a:pt x="50642" y="105600"/>
                </a:lnTo>
                <a:lnTo>
                  <a:pt x="36330" y="102720"/>
                </a:lnTo>
                <a:lnTo>
                  <a:pt x="30825" y="100800"/>
                </a:lnTo>
                <a:lnTo>
                  <a:pt x="26422" y="97920"/>
                </a:lnTo>
                <a:lnTo>
                  <a:pt x="23119" y="96000"/>
                </a:lnTo>
                <a:lnTo>
                  <a:pt x="20917" y="92160"/>
                </a:lnTo>
                <a:lnTo>
                  <a:pt x="20917" y="88320"/>
                </a:lnTo>
                <a:lnTo>
                  <a:pt x="22018" y="83520"/>
                </a:lnTo>
                <a:lnTo>
                  <a:pt x="18715" y="81600"/>
                </a:lnTo>
                <a:lnTo>
                  <a:pt x="9908" y="94080"/>
                </a:lnTo>
                <a:lnTo>
                  <a:pt x="4403" y="103680"/>
                </a:lnTo>
                <a:lnTo>
                  <a:pt x="0" y="109440"/>
                </a:lnTo>
                <a:lnTo>
                  <a:pt x="3302" y="111360"/>
                </a:lnTo>
                <a:lnTo>
                  <a:pt x="6605" y="109440"/>
                </a:lnTo>
                <a:lnTo>
                  <a:pt x="11009" y="108480"/>
                </a:lnTo>
                <a:lnTo>
                  <a:pt x="14311" y="109440"/>
                </a:lnTo>
                <a:lnTo>
                  <a:pt x="17614" y="110400"/>
                </a:lnTo>
                <a:lnTo>
                  <a:pt x="25321" y="113280"/>
                </a:lnTo>
                <a:lnTo>
                  <a:pt x="31926" y="115200"/>
                </a:lnTo>
                <a:lnTo>
                  <a:pt x="40733" y="117120"/>
                </a:lnTo>
                <a:lnTo>
                  <a:pt x="51743" y="119040"/>
                </a:lnTo>
                <a:lnTo>
                  <a:pt x="64954" y="120000"/>
                </a:lnTo>
                <a:lnTo>
                  <a:pt x="77064" y="119040"/>
                </a:lnTo>
                <a:lnTo>
                  <a:pt x="88073" y="117120"/>
                </a:lnTo>
                <a:lnTo>
                  <a:pt x="96880" y="113280"/>
                </a:lnTo>
                <a:lnTo>
                  <a:pt x="104587" y="109440"/>
                </a:lnTo>
                <a:lnTo>
                  <a:pt x="111192" y="103680"/>
                </a:lnTo>
                <a:lnTo>
                  <a:pt x="115596" y="97920"/>
                </a:lnTo>
                <a:lnTo>
                  <a:pt x="118899" y="91200"/>
                </a:lnTo>
                <a:lnTo>
                  <a:pt x="120000" y="83520"/>
                </a:lnTo>
                <a:lnTo>
                  <a:pt x="120000" y="78720"/>
                </a:lnTo>
                <a:lnTo>
                  <a:pt x="118899" y="74880"/>
                </a:lnTo>
                <a:lnTo>
                  <a:pt x="116697" y="71040"/>
                </a:lnTo>
                <a:lnTo>
                  <a:pt x="115596" y="67200"/>
                </a:lnTo>
                <a:lnTo>
                  <a:pt x="108990" y="62400"/>
                </a:lnTo>
                <a:lnTo>
                  <a:pt x="102385" y="57600"/>
                </a:lnTo>
                <a:lnTo>
                  <a:pt x="93577" y="54720"/>
                </a:lnTo>
                <a:lnTo>
                  <a:pt x="84770" y="52800"/>
                </a:lnTo>
                <a:lnTo>
                  <a:pt x="64954" y="49920"/>
                </a:lnTo>
                <a:lnTo>
                  <a:pt x="50642" y="48000"/>
                </a:lnTo>
                <a:lnTo>
                  <a:pt x="44036" y="46080"/>
                </a:lnTo>
                <a:lnTo>
                  <a:pt x="38532" y="44160"/>
                </a:lnTo>
                <a:lnTo>
                  <a:pt x="34128" y="42240"/>
                </a:lnTo>
                <a:lnTo>
                  <a:pt x="30825" y="39360"/>
                </a:lnTo>
                <a:lnTo>
                  <a:pt x="28623" y="36480"/>
                </a:lnTo>
                <a:lnTo>
                  <a:pt x="27522" y="31680"/>
                </a:lnTo>
                <a:lnTo>
                  <a:pt x="28623" y="26880"/>
                </a:lnTo>
                <a:lnTo>
                  <a:pt x="29724" y="23040"/>
                </a:lnTo>
                <a:lnTo>
                  <a:pt x="33027" y="20160"/>
                </a:lnTo>
                <a:lnTo>
                  <a:pt x="36330" y="17280"/>
                </a:lnTo>
                <a:lnTo>
                  <a:pt x="40733" y="15360"/>
                </a:lnTo>
                <a:lnTo>
                  <a:pt x="47339" y="13440"/>
                </a:lnTo>
                <a:lnTo>
                  <a:pt x="53944" y="13440"/>
                </a:lnTo>
                <a:lnTo>
                  <a:pt x="61651" y="12480"/>
                </a:lnTo>
                <a:lnTo>
                  <a:pt x="75963" y="13440"/>
                </a:lnTo>
                <a:lnTo>
                  <a:pt x="88073" y="16320"/>
                </a:lnTo>
                <a:lnTo>
                  <a:pt x="96880" y="20160"/>
                </a:lnTo>
                <a:lnTo>
                  <a:pt x="99082" y="22080"/>
                </a:lnTo>
                <a:lnTo>
                  <a:pt x="100183" y="24000"/>
                </a:lnTo>
                <a:lnTo>
                  <a:pt x="100183" y="31680"/>
                </a:lnTo>
                <a:lnTo>
                  <a:pt x="103486" y="33600"/>
                </a:lnTo>
                <a:lnTo>
                  <a:pt x="107889" y="24960"/>
                </a:lnTo>
                <a:lnTo>
                  <a:pt x="115596" y="13440"/>
                </a:lnTo>
                <a:lnTo>
                  <a:pt x="116697" y="12480"/>
                </a:lnTo>
                <a:lnTo>
                  <a:pt x="116697" y="11520"/>
                </a:lnTo>
                <a:lnTo>
                  <a:pt x="120000" y="5760"/>
                </a:lnTo>
                <a:lnTo>
                  <a:pt x="116697" y="384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4" name="Google Shape;914;p26"/>
          <p:cNvSpPr/>
          <p:nvPr/>
        </p:nvSpPr>
        <p:spPr>
          <a:xfrm>
            <a:off x="1282700" y="3101975"/>
            <a:ext cx="365125" cy="333375"/>
          </a:xfrm>
          <a:custGeom>
            <a:rect b="b" l="l" r="r" t="t"/>
            <a:pathLst>
              <a:path extrusionOk="0" h="120000" w="120000">
                <a:moveTo>
                  <a:pt x="15652" y="90285"/>
                </a:moveTo>
                <a:lnTo>
                  <a:pt x="17739" y="98285"/>
                </a:lnTo>
                <a:lnTo>
                  <a:pt x="20869" y="105142"/>
                </a:lnTo>
                <a:lnTo>
                  <a:pt x="26086" y="110857"/>
                </a:lnTo>
                <a:lnTo>
                  <a:pt x="32347" y="114285"/>
                </a:lnTo>
                <a:lnTo>
                  <a:pt x="39652" y="117714"/>
                </a:lnTo>
                <a:lnTo>
                  <a:pt x="49043" y="118857"/>
                </a:lnTo>
                <a:lnTo>
                  <a:pt x="60521" y="120000"/>
                </a:lnTo>
                <a:lnTo>
                  <a:pt x="70956" y="118857"/>
                </a:lnTo>
                <a:lnTo>
                  <a:pt x="80347" y="117714"/>
                </a:lnTo>
                <a:lnTo>
                  <a:pt x="87652" y="114285"/>
                </a:lnTo>
                <a:lnTo>
                  <a:pt x="93913" y="110857"/>
                </a:lnTo>
                <a:lnTo>
                  <a:pt x="99130" y="105142"/>
                </a:lnTo>
                <a:lnTo>
                  <a:pt x="102260" y="98285"/>
                </a:lnTo>
                <a:lnTo>
                  <a:pt x="104347" y="90285"/>
                </a:lnTo>
                <a:lnTo>
                  <a:pt x="105391" y="81142"/>
                </a:lnTo>
                <a:lnTo>
                  <a:pt x="105391" y="10285"/>
                </a:lnTo>
                <a:lnTo>
                  <a:pt x="108521" y="6857"/>
                </a:lnTo>
                <a:lnTo>
                  <a:pt x="111652" y="4571"/>
                </a:lnTo>
                <a:lnTo>
                  <a:pt x="120000" y="4571"/>
                </a:lnTo>
                <a:lnTo>
                  <a:pt x="120000" y="0"/>
                </a:lnTo>
                <a:lnTo>
                  <a:pt x="73043" y="0"/>
                </a:lnTo>
                <a:lnTo>
                  <a:pt x="73043" y="4571"/>
                </a:lnTo>
                <a:lnTo>
                  <a:pt x="80347" y="4571"/>
                </a:lnTo>
                <a:lnTo>
                  <a:pt x="83478" y="6857"/>
                </a:lnTo>
                <a:lnTo>
                  <a:pt x="85565" y="9142"/>
                </a:lnTo>
                <a:lnTo>
                  <a:pt x="86608" y="12571"/>
                </a:lnTo>
                <a:lnTo>
                  <a:pt x="86608" y="84571"/>
                </a:lnTo>
                <a:lnTo>
                  <a:pt x="85565" y="91428"/>
                </a:lnTo>
                <a:lnTo>
                  <a:pt x="83478" y="96000"/>
                </a:lnTo>
                <a:lnTo>
                  <a:pt x="80347" y="99428"/>
                </a:lnTo>
                <a:lnTo>
                  <a:pt x="77217" y="101714"/>
                </a:lnTo>
                <a:lnTo>
                  <a:pt x="72000" y="104000"/>
                </a:lnTo>
                <a:lnTo>
                  <a:pt x="66782" y="105142"/>
                </a:lnTo>
                <a:lnTo>
                  <a:pt x="53217" y="105142"/>
                </a:lnTo>
                <a:lnTo>
                  <a:pt x="48000" y="104000"/>
                </a:lnTo>
                <a:lnTo>
                  <a:pt x="42782" y="101714"/>
                </a:lnTo>
                <a:lnTo>
                  <a:pt x="39652" y="99428"/>
                </a:lnTo>
                <a:lnTo>
                  <a:pt x="36521" y="96000"/>
                </a:lnTo>
                <a:lnTo>
                  <a:pt x="34434" y="91428"/>
                </a:lnTo>
                <a:lnTo>
                  <a:pt x="33391" y="84571"/>
                </a:lnTo>
                <a:lnTo>
                  <a:pt x="33391" y="14857"/>
                </a:lnTo>
                <a:lnTo>
                  <a:pt x="34434" y="10285"/>
                </a:lnTo>
                <a:lnTo>
                  <a:pt x="36521" y="6857"/>
                </a:lnTo>
                <a:lnTo>
                  <a:pt x="39652" y="4571"/>
                </a:lnTo>
                <a:lnTo>
                  <a:pt x="48000" y="4571"/>
                </a:lnTo>
                <a:lnTo>
                  <a:pt x="48000" y="0"/>
                </a:lnTo>
                <a:lnTo>
                  <a:pt x="0" y="0"/>
                </a:lnTo>
                <a:lnTo>
                  <a:pt x="0" y="4571"/>
                </a:lnTo>
                <a:lnTo>
                  <a:pt x="8347" y="4571"/>
                </a:lnTo>
                <a:lnTo>
                  <a:pt x="11478" y="6857"/>
                </a:lnTo>
                <a:lnTo>
                  <a:pt x="14608" y="10285"/>
                </a:lnTo>
                <a:lnTo>
                  <a:pt x="14608" y="81142"/>
                </a:lnTo>
                <a:lnTo>
                  <a:pt x="15652" y="90285"/>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5" name="Google Shape;915;p26"/>
          <p:cNvSpPr/>
          <p:nvPr/>
        </p:nvSpPr>
        <p:spPr>
          <a:xfrm>
            <a:off x="2282825" y="3101975"/>
            <a:ext cx="142875" cy="323850"/>
          </a:xfrm>
          <a:custGeom>
            <a:rect b="b" l="l" r="r" t="t"/>
            <a:pathLst>
              <a:path extrusionOk="0" h="120000" w="120000">
                <a:moveTo>
                  <a:pt x="120000" y="0"/>
                </a:moveTo>
                <a:lnTo>
                  <a:pt x="0" y="0"/>
                </a:lnTo>
                <a:lnTo>
                  <a:pt x="0" y="4705"/>
                </a:lnTo>
                <a:lnTo>
                  <a:pt x="21333" y="4705"/>
                </a:lnTo>
                <a:lnTo>
                  <a:pt x="29333" y="7058"/>
                </a:lnTo>
                <a:lnTo>
                  <a:pt x="34666" y="10588"/>
                </a:lnTo>
                <a:lnTo>
                  <a:pt x="37333" y="15294"/>
                </a:lnTo>
                <a:lnTo>
                  <a:pt x="37333" y="104705"/>
                </a:lnTo>
                <a:lnTo>
                  <a:pt x="34666" y="108235"/>
                </a:lnTo>
                <a:lnTo>
                  <a:pt x="29333" y="111764"/>
                </a:lnTo>
                <a:lnTo>
                  <a:pt x="21333" y="114117"/>
                </a:lnTo>
                <a:lnTo>
                  <a:pt x="10666" y="115294"/>
                </a:lnTo>
                <a:lnTo>
                  <a:pt x="0" y="115294"/>
                </a:lnTo>
                <a:lnTo>
                  <a:pt x="0" y="120000"/>
                </a:lnTo>
                <a:lnTo>
                  <a:pt x="120000" y="120000"/>
                </a:lnTo>
                <a:lnTo>
                  <a:pt x="120000" y="115294"/>
                </a:lnTo>
                <a:lnTo>
                  <a:pt x="109333" y="115294"/>
                </a:lnTo>
                <a:lnTo>
                  <a:pt x="98666" y="114117"/>
                </a:lnTo>
                <a:lnTo>
                  <a:pt x="90666" y="111764"/>
                </a:lnTo>
                <a:lnTo>
                  <a:pt x="85333" y="108235"/>
                </a:lnTo>
                <a:lnTo>
                  <a:pt x="82666" y="104705"/>
                </a:lnTo>
                <a:lnTo>
                  <a:pt x="82666" y="15294"/>
                </a:lnTo>
                <a:lnTo>
                  <a:pt x="85333" y="10588"/>
                </a:lnTo>
                <a:lnTo>
                  <a:pt x="90666" y="7058"/>
                </a:lnTo>
                <a:lnTo>
                  <a:pt x="98666" y="4705"/>
                </a:lnTo>
                <a:lnTo>
                  <a:pt x="120000" y="4705"/>
                </a:lnTo>
                <a:lnTo>
                  <a:pt x="120000"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6" name="Google Shape;916;p26"/>
          <p:cNvSpPr/>
          <p:nvPr/>
        </p:nvSpPr>
        <p:spPr>
          <a:xfrm>
            <a:off x="167640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7" name="Google Shape;917;p26"/>
          <p:cNvSpPr/>
          <p:nvPr/>
        </p:nvSpPr>
        <p:spPr>
          <a:xfrm>
            <a:off x="19780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8" name="Google Shape;918;p26"/>
          <p:cNvSpPr/>
          <p:nvPr/>
        </p:nvSpPr>
        <p:spPr>
          <a:xfrm>
            <a:off x="65754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19" name="Google Shape;919;p26"/>
          <p:cNvSpPr/>
          <p:nvPr/>
        </p:nvSpPr>
        <p:spPr>
          <a:xfrm>
            <a:off x="687705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0" name="Google Shape;920;p26"/>
          <p:cNvSpPr/>
          <p:nvPr/>
        </p:nvSpPr>
        <p:spPr>
          <a:xfrm>
            <a:off x="7337425"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4606" y="91764"/>
                </a:lnTo>
                <a:lnTo>
                  <a:pt x="111910" y="97647"/>
                </a:lnTo>
                <a:lnTo>
                  <a:pt x="110561" y="101176"/>
                </a:lnTo>
                <a:lnTo>
                  <a:pt x="107865"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1" name="Google Shape;921;p26"/>
          <p:cNvSpPr/>
          <p:nvPr/>
        </p:nvSpPr>
        <p:spPr>
          <a:xfrm>
            <a:off x="7639050" y="3101975"/>
            <a:ext cx="282575" cy="323850"/>
          </a:xfrm>
          <a:custGeom>
            <a:rect b="b" l="l" r="r" t="t"/>
            <a:pathLst>
              <a:path extrusionOk="0" h="120000" w="120000">
                <a:moveTo>
                  <a:pt x="60674" y="0"/>
                </a:moveTo>
                <a:lnTo>
                  <a:pt x="0" y="0"/>
                </a:lnTo>
                <a:lnTo>
                  <a:pt x="0" y="4705"/>
                </a:lnTo>
                <a:lnTo>
                  <a:pt x="10786" y="4705"/>
                </a:lnTo>
                <a:lnTo>
                  <a:pt x="14831" y="7058"/>
                </a:lnTo>
                <a:lnTo>
                  <a:pt x="17528" y="10588"/>
                </a:lnTo>
                <a:lnTo>
                  <a:pt x="18876" y="15294"/>
                </a:lnTo>
                <a:lnTo>
                  <a:pt x="18876" y="104705"/>
                </a:lnTo>
                <a:lnTo>
                  <a:pt x="17528" y="108235"/>
                </a:lnTo>
                <a:lnTo>
                  <a:pt x="14831" y="111764"/>
                </a:lnTo>
                <a:lnTo>
                  <a:pt x="10786" y="114117"/>
                </a:lnTo>
                <a:lnTo>
                  <a:pt x="5393" y="115294"/>
                </a:lnTo>
                <a:lnTo>
                  <a:pt x="0" y="115294"/>
                </a:lnTo>
                <a:lnTo>
                  <a:pt x="0" y="120000"/>
                </a:lnTo>
                <a:lnTo>
                  <a:pt x="111910" y="120000"/>
                </a:lnTo>
                <a:lnTo>
                  <a:pt x="120000" y="92941"/>
                </a:lnTo>
                <a:lnTo>
                  <a:pt x="113258" y="91764"/>
                </a:lnTo>
                <a:lnTo>
                  <a:pt x="111910" y="97647"/>
                </a:lnTo>
                <a:lnTo>
                  <a:pt x="109213" y="101176"/>
                </a:lnTo>
                <a:lnTo>
                  <a:pt x="106516" y="103529"/>
                </a:lnTo>
                <a:lnTo>
                  <a:pt x="102471" y="105882"/>
                </a:lnTo>
                <a:lnTo>
                  <a:pt x="41797" y="105882"/>
                </a:lnTo>
                <a:lnTo>
                  <a:pt x="41797" y="15294"/>
                </a:lnTo>
                <a:lnTo>
                  <a:pt x="43146" y="10588"/>
                </a:lnTo>
                <a:lnTo>
                  <a:pt x="45842" y="7058"/>
                </a:lnTo>
                <a:lnTo>
                  <a:pt x="49887" y="4705"/>
                </a:lnTo>
                <a:lnTo>
                  <a:pt x="60674" y="4705"/>
                </a:lnTo>
                <a:lnTo>
                  <a:pt x="606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2" name="Google Shape;922;p26"/>
          <p:cNvSpPr/>
          <p:nvPr/>
        </p:nvSpPr>
        <p:spPr>
          <a:xfrm>
            <a:off x="7934325" y="3235325"/>
            <a:ext cx="241300" cy="180975"/>
          </a:xfrm>
          <a:custGeom>
            <a:rect b="b" l="l" r="r" t="t"/>
            <a:pathLst>
              <a:path extrusionOk="0" h="120000" w="120000">
                <a:moveTo>
                  <a:pt x="108947" y="2105"/>
                </a:moveTo>
                <a:lnTo>
                  <a:pt x="102631" y="4210"/>
                </a:lnTo>
                <a:lnTo>
                  <a:pt x="96315" y="31578"/>
                </a:lnTo>
                <a:lnTo>
                  <a:pt x="108947" y="31578"/>
                </a:lnTo>
                <a:lnTo>
                  <a:pt x="120000" y="27368"/>
                </a:lnTo>
                <a:lnTo>
                  <a:pt x="113684" y="0"/>
                </a:lnTo>
                <a:lnTo>
                  <a:pt x="108947" y="2105"/>
                </a:lnTo>
                <a:close/>
              </a:path>
              <a:path extrusionOk="0" h="120000" w="120000">
                <a:moveTo>
                  <a:pt x="6315" y="-80000"/>
                </a:moveTo>
                <a:lnTo>
                  <a:pt x="12631" y="-80000"/>
                </a:lnTo>
                <a:lnTo>
                  <a:pt x="17368" y="-75789"/>
                </a:lnTo>
                <a:lnTo>
                  <a:pt x="20526" y="-69473"/>
                </a:lnTo>
                <a:lnTo>
                  <a:pt x="22105" y="-61052"/>
                </a:lnTo>
                <a:lnTo>
                  <a:pt x="22105" y="98947"/>
                </a:lnTo>
                <a:lnTo>
                  <a:pt x="20526" y="105263"/>
                </a:lnTo>
                <a:lnTo>
                  <a:pt x="17368" y="111578"/>
                </a:lnTo>
                <a:lnTo>
                  <a:pt x="12631" y="115789"/>
                </a:lnTo>
                <a:lnTo>
                  <a:pt x="6315" y="117894"/>
                </a:lnTo>
                <a:lnTo>
                  <a:pt x="0" y="117894"/>
                </a:lnTo>
                <a:lnTo>
                  <a:pt x="0" y="126315"/>
                </a:lnTo>
                <a:lnTo>
                  <a:pt x="71052" y="126315"/>
                </a:lnTo>
                <a:lnTo>
                  <a:pt x="71052" y="117894"/>
                </a:lnTo>
                <a:lnTo>
                  <a:pt x="64736" y="117894"/>
                </a:lnTo>
                <a:lnTo>
                  <a:pt x="58421" y="115789"/>
                </a:lnTo>
                <a:lnTo>
                  <a:pt x="53684" y="111578"/>
                </a:lnTo>
                <a:lnTo>
                  <a:pt x="50526" y="105263"/>
                </a:lnTo>
                <a:lnTo>
                  <a:pt x="50526" y="31578"/>
                </a:lnTo>
                <a:lnTo>
                  <a:pt x="96315" y="31578"/>
                </a:lnTo>
                <a:lnTo>
                  <a:pt x="102631" y="4210"/>
                </a:lnTo>
                <a:lnTo>
                  <a:pt x="90000" y="6315"/>
                </a:lnTo>
                <a:lnTo>
                  <a:pt x="50526" y="6315"/>
                </a:lnTo>
                <a:lnTo>
                  <a:pt x="50526" y="-63157"/>
                </a:lnTo>
                <a:lnTo>
                  <a:pt x="102631" y="-63157"/>
                </a:lnTo>
                <a:lnTo>
                  <a:pt x="108947" y="-61052"/>
                </a:lnTo>
                <a:lnTo>
                  <a:pt x="113684" y="-56842"/>
                </a:lnTo>
                <a:lnTo>
                  <a:pt x="116842" y="-52631"/>
                </a:lnTo>
                <a:lnTo>
                  <a:pt x="120000" y="-46315"/>
                </a:lnTo>
                <a:lnTo>
                  <a:pt x="121578" y="-37894"/>
                </a:lnTo>
                <a:lnTo>
                  <a:pt x="123157" y="-27368"/>
                </a:lnTo>
                <a:lnTo>
                  <a:pt x="121578" y="-18947"/>
                </a:lnTo>
                <a:lnTo>
                  <a:pt x="120000" y="-10526"/>
                </a:lnTo>
                <a:lnTo>
                  <a:pt x="118421" y="-4210"/>
                </a:lnTo>
                <a:lnTo>
                  <a:pt x="113684" y="0"/>
                </a:lnTo>
                <a:lnTo>
                  <a:pt x="120000" y="27368"/>
                </a:lnTo>
                <a:lnTo>
                  <a:pt x="129473" y="23157"/>
                </a:lnTo>
                <a:lnTo>
                  <a:pt x="135789" y="16842"/>
                </a:lnTo>
                <a:lnTo>
                  <a:pt x="142105" y="8421"/>
                </a:lnTo>
                <a:lnTo>
                  <a:pt x="146842" y="-2105"/>
                </a:lnTo>
                <a:lnTo>
                  <a:pt x="150000" y="-12631"/>
                </a:lnTo>
                <a:lnTo>
                  <a:pt x="150000" y="-42105"/>
                </a:lnTo>
                <a:lnTo>
                  <a:pt x="146842" y="-54736"/>
                </a:lnTo>
                <a:lnTo>
                  <a:pt x="142105" y="-65263"/>
                </a:lnTo>
                <a:lnTo>
                  <a:pt x="134210" y="-73684"/>
                </a:lnTo>
                <a:lnTo>
                  <a:pt x="126315" y="-80000"/>
                </a:lnTo>
                <a:lnTo>
                  <a:pt x="113684" y="-86315"/>
                </a:lnTo>
                <a:lnTo>
                  <a:pt x="101052" y="-88421"/>
                </a:lnTo>
                <a:lnTo>
                  <a:pt x="0" y="-88421"/>
                </a:lnTo>
                <a:lnTo>
                  <a:pt x="0" y="-80000"/>
                </a:lnTo>
                <a:lnTo>
                  <a:pt x="6315" y="-8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3" name="Google Shape;923;p26"/>
          <p:cNvSpPr/>
          <p:nvPr/>
        </p:nvSpPr>
        <p:spPr>
          <a:xfrm>
            <a:off x="6238875" y="3101975"/>
            <a:ext cx="311150" cy="323850"/>
          </a:xfrm>
          <a:custGeom>
            <a:rect b="b" l="l" r="r" t="t"/>
            <a:pathLst>
              <a:path extrusionOk="0" h="120000" w="120000">
                <a:moveTo>
                  <a:pt x="113877" y="97647"/>
                </a:moveTo>
                <a:lnTo>
                  <a:pt x="111428" y="101176"/>
                </a:lnTo>
                <a:lnTo>
                  <a:pt x="108979" y="103529"/>
                </a:lnTo>
                <a:lnTo>
                  <a:pt x="105306" y="105882"/>
                </a:lnTo>
                <a:lnTo>
                  <a:pt x="37959" y="105882"/>
                </a:lnTo>
                <a:lnTo>
                  <a:pt x="37959" y="64705"/>
                </a:lnTo>
                <a:lnTo>
                  <a:pt x="68571" y="64705"/>
                </a:lnTo>
                <a:lnTo>
                  <a:pt x="75918" y="65882"/>
                </a:lnTo>
                <a:lnTo>
                  <a:pt x="79591" y="67058"/>
                </a:lnTo>
                <a:lnTo>
                  <a:pt x="82040" y="69411"/>
                </a:lnTo>
                <a:lnTo>
                  <a:pt x="83265" y="72941"/>
                </a:lnTo>
                <a:lnTo>
                  <a:pt x="83265" y="77647"/>
                </a:lnTo>
                <a:lnTo>
                  <a:pt x="89387" y="77647"/>
                </a:lnTo>
                <a:lnTo>
                  <a:pt x="89387" y="37647"/>
                </a:lnTo>
                <a:lnTo>
                  <a:pt x="83265" y="37647"/>
                </a:lnTo>
                <a:lnTo>
                  <a:pt x="83265" y="42352"/>
                </a:lnTo>
                <a:lnTo>
                  <a:pt x="82040" y="45882"/>
                </a:lnTo>
                <a:lnTo>
                  <a:pt x="79591" y="48235"/>
                </a:lnTo>
                <a:lnTo>
                  <a:pt x="75918" y="50588"/>
                </a:lnTo>
                <a:lnTo>
                  <a:pt x="37959" y="50588"/>
                </a:lnTo>
                <a:lnTo>
                  <a:pt x="37959" y="14117"/>
                </a:lnTo>
                <a:lnTo>
                  <a:pt x="100408" y="14117"/>
                </a:lnTo>
                <a:lnTo>
                  <a:pt x="104081" y="16470"/>
                </a:lnTo>
                <a:lnTo>
                  <a:pt x="106530" y="18823"/>
                </a:lnTo>
                <a:lnTo>
                  <a:pt x="108979" y="22352"/>
                </a:lnTo>
                <a:lnTo>
                  <a:pt x="110204" y="28235"/>
                </a:lnTo>
                <a:lnTo>
                  <a:pt x="115102" y="27058"/>
                </a:lnTo>
                <a:lnTo>
                  <a:pt x="108979" y="0"/>
                </a:lnTo>
                <a:lnTo>
                  <a:pt x="0" y="0"/>
                </a:lnTo>
                <a:lnTo>
                  <a:pt x="0" y="4705"/>
                </a:lnTo>
                <a:lnTo>
                  <a:pt x="9795" y="4705"/>
                </a:lnTo>
                <a:lnTo>
                  <a:pt x="13469" y="7058"/>
                </a:lnTo>
                <a:lnTo>
                  <a:pt x="15918" y="10588"/>
                </a:lnTo>
                <a:lnTo>
                  <a:pt x="17142" y="15294"/>
                </a:lnTo>
                <a:lnTo>
                  <a:pt x="17142" y="104705"/>
                </a:lnTo>
                <a:lnTo>
                  <a:pt x="15918" y="108235"/>
                </a:lnTo>
                <a:lnTo>
                  <a:pt x="13469" y="111764"/>
                </a:lnTo>
                <a:lnTo>
                  <a:pt x="9795" y="114117"/>
                </a:lnTo>
                <a:lnTo>
                  <a:pt x="4897" y="115294"/>
                </a:lnTo>
                <a:lnTo>
                  <a:pt x="0" y="115294"/>
                </a:lnTo>
                <a:lnTo>
                  <a:pt x="0" y="120000"/>
                </a:lnTo>
                <a:lnTo>
                  <a:pt x="113877" y="120000"/>
                </a:lnTo>
                <a:lnTo>
                  <a:pt x="120000" y="92941"/>
                </a:lnTo>
                <a:lnTo>
                  <a:pt x="115102" y="91764"/>
                </a:lnTo>
                <a:lnTo>
                  <a:pt x="113877" y="97647"/>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4" name="Google Shape;924;p26"/>
          <p:cNvSpPr/>
          <p:nvPr/>
        </p:nvSpPr>
        <p:spPr>
          <a:xfrm>
            <a:off x="2454275" y="3101975"/>
            <a:ext cx="377825" cy="323850"/>
          </a:xfrm>
          <a:custGeom>
            <a:rect b="b" l="l" r="r" t="t"/>
            <a:pathLst>
              <a:path extrusionOk="0" h="120000" w="120000">
                <a:moveTo>
                  <a:pt x="80672" y="120000"/>
                </a:moveTo>
                <a:lnTo>
                  <a:pt x="80672" y="115294"/>
                </a:lnTo>
                <a:lnTo>
                  <a:pt x="74621" y="115294"/>
                </a:lnTo>
                <a:lnTo>
                  <a:pt x="73613" y="114117"/>
                </a:lnTo>
                <a:lnTo>
                  <a:pt x="72605" y="111764"/>
                </a:lnTo>
                <a:lnTo>
                  <a:pt x="71596" y="109411"/>
                </a:lnTo>
                <a:lnTo>
                  <a:pt x="73613" y="104705"/>
                </a:lnTo>
                <a:lnTo>
                  <a:pt x="75630" y="96470"/>
                </a:lnTo>
                <a:lnTo>
                  <a:pt x="105882" y="12941"/>
                </a:lnTo>
                <a:lnTo>
                  <a:pt x="107899" y="9411"/>
                </a:lnTo>
                <a:lnTo>
                  <a:pt x="112941" y="4705"/>
                </a:lnTo>
                <a:lnTo>
                  <a:pt x="120000" y="4705"/>
                </a:lnTo>
                <a:lnTo>
                  <a:pt x="120000" y="0"/>
                </a:lnTo>
                <a:lnTo>
                  <a:pt x="77647" y="0"/>
                </a:lnTo>
                <a:lnTo>
                  <a:pt x="77647" y="4705"/>
                </a:lnTo>
                <a:lnTo>
                  <a:pt x="85714" y="4705"/>
                </a:lnTo>
                <a:lnTo>
                  <a:pt x="88739" y="5882"/>
                </a:lnTo>
                <a:lnTo>
                  <a:pt x="89747" y="8235"/>
                </a:lnTo>
                <a:lnTo>
                  <a:pt x="89747" y="11764"/>
                </a:lnTo>
                <a:lnTo>
                  <a:pt x="87731" y="21176"/>
                </a:lnTo>
                <a:lnTo>
                  <a:pt x="60504" y="94117"/>
                </a:lnTo>
                <a:lnTo>
                  <a:pt x="33277" y="21176"/>
                </a:lnTo>
                <a:lnTo>
                  <a:pt x="30252" y="11764"/>
                </a:lnTo>
                <a:lnTo>
                  <a:pt x="30252" y="8235"/>
                </a:lnTo>
                <a:lnTo>
                  <a:pt x="32268" y="5882"/>
                </a:lnTo>
                <a:lnTo>
                  <a:pt x="34285" y="4705"/>
                </a:lnTo>
                <a:lnTo>
                  <a:pt x="42352" y="4705"/>
                </a:lnTo>
                <a:lnTo>
                  <a:pt x="42352" y="0"/>
                </a:lnTo>
                <a:lnTo>
                  <a:pt x="0" y="0"/>
                </a:lnTo>
                <a:lnTo>
                  <a:pt x="0" y="4705"/>
                </a:lnTo>
                <a:lnTo>
                  <a:pt x="7058" y="4705"/>
                </a:lnTo>
                <a:lnTo>
                  <a:pt x="10084" y="7058"/>
                </a:lnTo>
                <a:lnTo>
                  <a:pt x="13109" y="9411"/>
                </a:lnTo>
                <a:lnTo>
                  <a:pt x="14117" y="12941"/>
                </a:lnTo>
                <a:lnTo>
                  <a:pt x="44369" y="96470"/>
                </a:lnTo>
                <a:lnTo>
                  <a:pt x="47394" y="104705"/>
                </a:lnTo>
                <a:lnTo>
                  <a:pt x="48403" y="109411"/>
                </a:lnTo>
                <a:lnTo>
                  <a:pt x="48403" y="111764"/>
                </a:lnTo>
                <a:lnTo>
                  <a:pt x="47394" y="114117"/>
                </a:lnTo>
                <a:lnTo>
                  <a:pt x="45378" y="115294"/>
                </a:lnTo>
                <a:lnTo>
                  <a:pt x="39327" y="115294"/>
                </a:lnTo>
                <a:lnTo>
                  <a:pt x="39327" y="120000"/>
                </a:lnTo>
                <a:lnTo>
                  <a:pt x="8067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5" name="Google Shape;925;p26"/>
          <p:cNvSpPr/>
          <p:nvPr/>
        </p:nvSpPr>
        <p:spPr>
          <a:xfrm>
            <a:off x="2454275" y="3101975"/>
            <a:ext cx="377825" cy="323850"/>
          </a:xfrm>
          <a:custGeom>
            <a:rect b="b" l="l" r="r" t="t"/>
            <a:pathLst>
              <a:path extrusionOk="0" h="120000" w="120000">
                <a:moveTo>
                  <a:pt x="80672" y="120000"/>
                </a:moveTo>
                <a:lnTo>
                  <a:pt x="80672" y="115294"/>
                </a:lnTo>
                <a:lnTo>
                  <a:pt x="74621" y="115294"/>
                </a:lnTo>
                <a:lnTo>
                  <a:pt x="73613" y="114117"/>
                </a:lnTo>
                <a:lnTo>
                  <a:pt x="72605" y="111764"/>
                </a:lnTo>
                <a:lnTo>
                  <a:pt x="71596" y="109411"/>
                </a:lnTo>
                <a:lnTo>
                  <a:pt x="73613" y="104705"/>
                </a:lnTo>
                <a:lnTo>
                  <a:pt x="75630" y="96470"/>
                </a:lnTo>
                <a:lnTo>
                  <a:pt x="105882" y="12941"/>
                </a:lnTo>
                <a:lnTo>
                  <a:pt x="107899" y="9411"/>
                </a:lnTo>
                <a:lnTo>
                  <a:pt x="112941" y="4705"/>
                </a:lnTo>
                <a:lnTo>
                  <a:pt x="120000" y="4705"/>
                </a:lnTo>
                <a:lnTo>
                  <a:pt x="120000" y="0"/>
                </a:lnTo>
                <a:lnTo>
                  <a:pt x="77647" y="0"/>
                </a:lnTo>
                <a:lnTo>
                  <a:pt x="77647" y="4705"/>
                </a:lnTo>
                <a:lnTo>
                  <a:pt x="85714" y="4705"/>
                </a:lnTo>
                <a:lnTo>
                  <a:pt x="88739" y="5882"/>
                </a:lnTo>
                <a:lnTo>
                  <a:pt x="89747" y="8235"/>
                </a:lnTo>
                <a:lnTo>
                  <a:pt x="89747" y="11764"/>
                </a:lnTo>
                <a:lnTo>
                  <a:pt x="87731" y="21176"/>
                </a:lnTo>
                <a:lnTo>
                  <a:pt x="60504" y="94117"/>
                </a:lnTo>
                <a:lnTo>
                  <a:pt x="33277" y="21176"/>
                </a:lnTo>
                <a:lnTo>
                  <a:pt x="30252" y="11764"/>
                </a:lnTo>
                <a:lnTo>
                  <a:pt x="30252" y="8235"/>
                </a:lnTo>
                <a:lnTo>
                  <a:pt x="32268" y="5882"/>
                </a:lnTo>
                <a:lnTo>
                  <a:pt x="34285" y="4705"/>
                </a:lnTo>
                <a:lnTo>
                  <a:pt x="42352" y="4705"/>
                </a:lnTo>
                <a:lnTo>
                  <a:pt x="42352" y="0"/>
                </a:lnTo>
                <a:lnTo>
                  <a:pt x="0" y="0"/>
                </a:lnTo>
                <a:lnTo>
                  <a:pt x="0" y="4705"/>
                </a:lnTo>
                <a:lnTo>
                  <a:pt x="7058" y="4705"/>
                </a:lnTo>
                <a:lnTo>
                  <a:pt x="10084" y="7058"/>
                </a:lnTo>
                <a:lnTo>
                  <a:pt x="13109" y="9411"/>
                </a:lnTo>
                <a:lnTo>
                  <a:pt x="14117" y="12941"/>
                </a:lnTo>
                <a:lnTo>
                  <a:pt x="44369" y="96470"/>
                </a:lnTo>
                <a:lnTo>
                  <a:pt x="47394" y="104705"/>
                </a:lnTo>
                <a:lnTo>
                  <a:pt x="48403" y="109411"/>
                </a:lnTo>
                <a:lnTo>
                  <a:pt x="48403" y="111764"/>
                </a:lnTo>
                <a:lnTo>
                  <a:pt x="47394" y="114117"/>
                </a:lnTo>
                <a:lnTo>
                  <a:pt x="45378" y="115294"/>
                </a:lnTo>
                <a:lnTo>
                  <a:pt x="39327" y="115294"/>
                </a:lnTo>
                <a:lnTo>
                  <a:pt x="39327" y="120000"/>
                </a:lnTo>
                <a:lnTo>
                  <a:pt x="8067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6" name="Google Shape;926;p26"/>
          <p:cNvSpPr/>
          <p:nvPr/>
        </p:nvSpPr>
        <p:spPr>
          <a:xfrm>
            <a:off x="4197350" y="3038475"/>
            <a:ext cx="368300" cy="396875"/>
          </a:xfrm>
          <a:custGeom>
            <a:rect b="b" l="l" r="r" t="t"/>
            <a:pathLst>
              <a:path extrusionOk="0" h="120000" w="120000">
                <a:moveTo>
                  <a:pt x="97241" y="34560"/>
                </a:moveTo>
                <a:lnTo>
                  <a:pt x="107586" y="22080"/>
                </a:lnTo>
                <a:lnTo>
                  <a:pt x="112758" y="16320"/>
                </a:lnTo>
                <a:lnTo>
                  <a:pt x="117931" y="9600"/>
                </a:lnTo>
                <a:lnTo>
                  <a:pt x="114827" y="7680"/>
                </a:lnTo>
                <a:lnTo>
                  <a:pt x="111724" y="9600"/>
                </a:lnTo>
                <a:lnTo>
                  <a:pt x="107586" y="10560"/>
                </a:lnTo>
                <a:lnTo>
                  <a:pt x="103448" y="8640"/>
                </a:lnTo>
                <a:lnTo>
                  <a:pt x="97241" y="6720"/>
                </a:lnTo>
                <a:lnTo>
                  <a:pt x="90000" y="3840"/>
                </a:lnTo>
                <a:lnTo>
                  <a:pt x="82758" y="1920"/>
                </a:lnTo>
                <a:lnTo>
                  <a:pt x="74482" y="960"/>
                </a:lnTo>
                <a:lnTo>
                  <a:pt x="65172" y="0"/>
                </a:lnTo>
                <a:lnTo>
                  <a:pt x="57931" y="960"/>
                </a:lnTo>
                <a:lnTo>
                  <a:pt x="49655" y="1920"/>
                </a:lnTo>
                <a:lnTo>
                  <a:pt x="42413" y="3840"/>
                </a:lnTo>
                <a:lnTo>
                  <a:pt x="36206" y="5760"/>
                </a:lnTo>
                <a:lnTo>
                  <a:pt x="30000" y="8640"/>
                </a:lnTo>
                <a:lnTo>
                  <a:pt x="24827" y="11520"/>
                </a:lnTo>
                <a:lnTo>
                  <a:pt x="20689" y="15360"/>
                </a:lnTo>
                <a:lnTo>
                  <a:pt x="15517" y="19200"/>
                </a:lnTo>
                <a:lnTo>
                  <a:pt x="9310" y="28800"/>
                </a:lnTo>
                <a:lnTo>
                  <a:pt x="4137" y="38400"/>
                </a:lnTo>
                <a:lnTo>
                  <a:pt x="1034" y="48960"/>
                </a:lnTo>
                <a:lnTo>
                  <a:pt x="0" y="59520"/>
                </a:lnTo>
                <a:lnTo>
                  <a:pt x="1034" y="71040"/>
                </a:lnTo>
                <a:lnTo>
                  <a:pt x="4137" y="81600"/>
                </a:lnTo>
                <a:lnTo>
                  <a:pt x="9310" y="91200"/>
                </a:lnTo>
                <a:lnTo>
                  <a:pt x="16551" y="100800"/>
                </a:lnTo>
                <a:lnTo>
                  <a:pt x="20689" y="104640"/>
                </a:lnTo>
                <a:lnTo>
                  <a:pt x="25862" y="108480"/>
                </a:lnTo>
                <a:lnTo>
                  <a:pt x="31034" y="111360"/>
                </a:lnTo>
                <a:lnTo>
                  <a:pt x="37241" y="114240"/>
                </a:lnTo>
                <a:lnTo>
                  <a:pt x="43448" y="116160"/>
                </a:lnTo>
                <a:lnTo>
                  <a:pt x="49655" y="118080"/>
                </a:lnTo>
                <a:lnTo>
                  <a:pt x="56896" y="119040"/>
                </a:lnTo>
                <a:lnTo>
                  <a:pt x="65172" y="120000"/>
                </a:lnTo>
                <a:lnTo>
                  <a:pt x="75517" y="119040"/>
                </a:lnTo>
                <a:lnTo>
                  <a:pt x="84827" y="117120"/>
                </a:lnTo>
                <a:lnTo>
                  <a:pt x="92068" y="115200"/>
                </a:lnTo>
                <a:lnTo>
                  <a:pt x="98275" y="112320"/>
                </a:lnTo>
                <a:lnTo>
                  <a:pt x="105517" y="108480"/>
                </a:lnTo>
                <a:lnTo>
                  <a:pt x="108620" y="107520"/>
                </a:lnTo>
                <a:lnTo>
                  <a:pt x="111724" y="107520"/>
                </a:lnTo>
                <a:lnTo>
                  <a:pt x="114827" y="108480"/>
                </a:lnTo>
                <a:lnTo>
                  <a:pt x="116896" y="109440"/>
                </a:lnTo>
                <a:lnTo>
                  <a:pt x="120000" y="107520"/>
                </a:lnTo>
                <a:lnTo>
                  <a:pt x="113793" y="100800"/>
                </a:lnTo>
                <a:lnTo>
                  <a:pt x="109655" y="96000"/>
                </a:lnTo>
                <a:lnTo>
                  <a:pt x="98275" y="82560"/>
                </a:lnTo>
                <a:lnTo>
                  <a:pt x="95172" y="84480"/>
                </a:lnTo>
                <a:lnTo>
                  <a:pt x="97241" y="89280"/>
                </a:lnTo>
                <a:lnTo>
                  <a:pt x="97241" y="92160"/>
                </a:lnTo>
                <a:lnTo>
                  <a:pt x="96206" y="95040"/>
                </a:lnTo>
                <a:lnTo>
                  <a:pt x="94137" y="97920"/>
                </a:lnTo>
                <a:lnTo>
                  <a:pt x="91034" y="100800"/>
                </a:lnTo>
                <a:lnTo>
                  <a:pt x="86896" y="102720"/>
                </a:lnTo>
                <a:lnTo>
                  <a:pt x="81724" y="104640"/>
                </a:lnTo>
                <a:lnTo>
                  <a:pt x="74482" y="106560"/>
                </a:lnTo>
                <a:lnTo>
                  <a:pt x="60000" y="106560"/>
                </a:lnTo>
                <a:lnTo>
                  <a:pt x="54827" y="105600"/>
                </a:lnTo>
                <a:lnTo>
                  <a:pt x="49655" y="103680"/>
                </a:lnTo>
                <a:lnTo>
                  <a:pt x="44482" y="101760"/>
                </a:lnTo>
                <a:lnTo>
                  <a:pt x="37241" y="96960"/>
                </a:lnTo>
                <a:lnTo>
                  <a:pt x="31034" y="91200"/>
                </a:lnTo>
                <a:lnTo>
                  <a:pt x="25862" y="83520"/>
                </a:lnTo>
                <a:lnTo>
                  <a:pt x="22758" y="75840"/>
                </a:lnTo>
                <a:lnTo>
                  <a:pt x="20689" y="68160"/>
                </a:lnTo>
                <a:lnTo>
                  <a:pt x="20689" y="50880"/>
                </a:lnTo>
                <a:lnTo>
                  <a:pt x="22758" y="43200"/>
                </a:lnTo>
                <a:lnTo>
                  <a:pt x="25862" y="34560"/>
                </a:lnTo>
                <a:lnTo>
                  <a:pt x="31034" y="27840"/>
                </a:lnTo>
                <a:lnTo>
                  <a:pt x="37241" y="22080"/>
                </a:lnTo>
                <a:lnTo>
                  <a:pt x="45517" y="17280"/>
                </a:lnTo>
                <a:lnTo>
                  <a:pt x="54827" y="14400"/>
                </a:lnTo>
                <a:lnTo>
                  <a:pt x="66206" y="13440"/>
                </a:lnTo>
                <a:lnTo>
                  <a:pt x="74482" y="13440"/>
                </a:lnTo>
                <a:lnTo>
                  <a:pt x="82758" y="15360"/>
                </a:lnTo>
                <a:lnTo>
                  <a:pt x="87931" y="17280"/>
                </a:lnTo>
                <a:lnTo>
                  <a:pt x="91034" y="19200"/>
                </a:lnTo>
                <a:lnTo>
                  <a:pt x="94137" y="21120"/>
                </a:lnTo>
                <a:lnTo>
                  <a:pt x="95172" y="23040"/>
                </a:lnTo>
                <a:lnTo>
                  <a:pt x="96206" y="24960"/>
                </a:lnTo>
                <a:lnTo>
                  <a:pt x="96206" y="27840"/>
                </a:lnTo>
                <a:lnTo>
                  <a:pt x="95172" y="32640"/>
                </a:lnTo>
                <a:lnTo>
                  <a:pt x="97241" y="3456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7" name="Google Shape;927;p26"/>
          <p:cNvSpPr/>
          <p:nvPr/>
        </p:nvSpPr>
        <p:spPr>
          <a:xfrm>
            <a:off x="3705225" y="3089275"/>
            <a:ext cx="358775" cy="346075"/>
          </a:xfrm>
          <a:custGeom>
            <a:rect b="b" l="l" r="r" t="t"/>
            <a:pathLst>
              <a:path extrusionOk="0" h="120000" w="120000">
                <a:moveTo>
                  <a:pt x="99823" y="80366"/>
                </a:moveTo>
                <a:lnTo>
                  <a:pt x="104070" y="75963"/>
                </a:lnTo>
                <a:lnTo>
                  <a:pt x="106194" y="74862"/>
                </a:lnTo>
                <a:lnTo>
                  <a:pt x="108318" y="73761"/>
                </a:lnTo>
                <a:lnTo>
                  <a:pt x="112566" y="74862"/>
                </a:lnTo>
                <a:lnTo>
                  <a:pt x="116814" y="78165"/>
                </a:lnTo>
                <a:lnTo>
                  <a:pt x="120000" y="74862"/>
                </a:lnTo>
                <a:lnTo>
                  <a:pt x="95575" y="48440"/>
                </a:lnTo>
                <a:lnTo>
                  <a:pt x="92389" y="50642"/>
                </a:lnTo>
                <a:lnTo>
                  <a:pt x="94513" y="53944"/>
                </a:lnTo>
                <a:lnTo>
                  <a:pt x="96637" y="58348"/>
                </a:lnTo>
                <a:lnTo>
                  <a:pt x="95575" y="61651"/>
                </a:lnTo>
                <a:lnTo>
                  <a:pt x="94513" y="64954"/>
                </a:lnTo>
                <a:lnTo>
                  <a:pt x="86017" y="75963"/>
                </a:lnTo>
                <a:lnTo>
                  <a:pt x="84955" y="71559"/>
                </a:lnTo>
                <a:lnTo>
                  <a:pt x="82831" y="67155"/>
                </a:lnTo>
                <a:lnTo>
                  <a:pt x="77522" y="59449"/>
                </a:lnTo>
                <a:lnTo>
                  <a:pt x="71150" y="53944"/>
                </a:lnTo>
                <a:lnTo>
                  <a:pt x="65840" y="51743"/>
                </a:lnTo>
                <a:lnTo>
                  <a:pt x="71150" y="49541"/>
                </a:lnTo>
                <a:lnTo>
                  <a:pt x="74336" y="47339"/>
                </a:lnTo>
                <a:lnTo>
                  <a:pt x="77522" y="44036"/>
                </a:lnTo>
                <a:lnTo>
                  <a:pt x="79646" y="40733"/>
                </a:lnTo>
                <a:lnTo>
                  <a:pt x="81769" y="34128"/>
                </a:lnTo>
                <a:lnTo>
                  <a:pt x="82831" y="26422"/>
                </a:lnTo>
                <a:lnTo>
                  <a:pt x="81769" y="19816"/>
                </a:lnTo>
                <a:lnTo>
                  <a:pt x="79646" y="14311"/>
                </a:lnTo>
                <a:lnTo>
                  <a:pt x="75398" y="9908"/>
                </a:lnTo>
                <a:lnTo>
                  <a:pt x="71150" y="5504"/>
                </a:lnTo>
                <a:lnTo>
                  <a:pt x="65840" y="3302"/>
                </a:lnTo>
                <a:lnTo>
                  <a:pt x="59469" y="1100"/>
                </a:lnTo>
                <a:lnTo>
                  <a:pt x="54159" y="0"/>
                </a:lnTo>
                <a:lnTo>
                  <a:pt x="43539" y="0"/>
                </a:lnTo>
                <a:lnTo>
                  <a:pt x="37168" y="1100"/>
                </a:lnTo>
                <a:lnTo>
                  <a:pt x="30796" y="3302"/>
                </a:lnTo>
                <a:lnTo>
                  <a:pt x="27610" y="24220"/>
                </a:lnTo>
                <a:lnTo>
                  <a:pt x="28672" y="20917"/>
                </a:lnTo>
                <a:lnTo>
                  <a:pt x="30796" y="18715"/>
                </a:lnTo>
                <a:lnTo>
                  <a:pt x="33982" y="16513"/>
                </a:lnTo>
                <a:lnTo>
                  <a:pt x="40353" y="13211"/>
                </a:lnTo>
                <a:lnTo>
                  <a:pt x="47787" y="12110"/>
                </a:lnTo>
                <a:lnTo>
                  <a:pt x="56283" y="13211"/>
                </a:lnTo>
                <a:lnTo>
                  <a:pt x="61592" y="16513"/>
                </a:lnTo>
                <a:lnTo>
                  <a:pt x="64778" y="18715"/>
                </a:lnTo>
                <a:lnTo>
                  <a:pt x="65840" y="20917"/>
                </a:lnTo>
                <a:lnTo>
                  <a:pt x="66902" y="24220"/>
                </a:lnTo>
                <a:lnTo>
                  <a:pt x="67964" y="27522"/>
                </a:lnTo>
                <a:lnTo>
                  <a:pt x="66902" y="30825"/>
                </a:lnTo>
                <a:lnTo>
                  <a:pt x="65840" y="34128"/>
                </a:lnTo>
                <a:lnTo>
                  <a:pt x="64778" y="36330"/>
                </a:lnTo>
                <a:lnTo>
                  <a:pt x="61592" y="39633"/>
                </a:lnTo>
                <a:lnTo>
                  <a:pt x="56283" y="42935"/>
                </a:lnTo>
                <a:lnTo>
                  <a:pt x="52035" y="44036"/>
                </a:lnTo>
                <a:lnTo>
                  <a:pt x="44601" y="44036"/>
                </a:lnTo>
                <a:lnTo>
                  <a:pt x="40353" y="42935"/>
                </a:lnTo>
                <a:lnTo>
                  <a:pt x="33982" y="39633"/>
                </a:lnTo>
                <a:lnTo>
                  <a:pt x="30796" y="36330"/>
                </a:lnTo>
                <a:lnTo>
                  <a:pt x="32920" y="60550"/>
                </a:lnTo>
                <a:lnTo>
                  <a:pt x="38230" y="58348"/>
                </a:lnTo>
                <a:lnTo>
                  <a:pt x="43539" y="58348"/>
                </a:lnTo>
                <a:lnTo>
                  <a:pt x="49911" y="59449"/>
                </a:lnTo>
                <a:lnTo>
                  <a:pt x="55221" y="61651"/>
                </a:lnTo>
                <a:lnTo>
                  <a:pt x="60530" y="64954"/>
                </a:lnTo>
                <a:lnTo>
                  <a:pt x="64778" y="68256"/>
                </a:lnTo>
                <a:lnTo>
                  <a:pt x="67964" y="73761"/>
                </a:lnTo>
                <a:lnTo>
                  <a:pt x="71150" y="79266"/>
                </a:lnTo>
                <a:lnTo>
                  <a:pt x="72212" y="84770"/>
                </a:lnTo>
                <a:lnTo>
                  <a:pt x="73274" y="90275"/>
                </a:lnTo>
                <a:lnTo>
                  <a:pt x="66902" y="96880"/>
                </a:lnTo>
                <a:lnTo>
                  <a:pt x="60530" y="101284"/>
                </a:lnTo>
                <a:lnTo>
                  <a:pt x="53097" y="104587"/>
                </a:lnTo>
                <a:lnTo>
                  <a:pt x="36106" y="104587"/>
                </a:lnTo>
                <a:lnTo>
                  <a:pt x="30796" y="103486"/>
                </a:lnTo>
                <a:lnTo>
                  <a:pt x="25486" y="100183"/>
                </a:lnTo>
                <a:lnTo>
                  <a:pt x="22300" y="97981"/>
                </a:lnTo>
                <a:lnTo>
                  <a:pt x="19115" y="93577"/>
                </a:lnTo>
                <a:lnTo>
                  <a:pt x="16991" y="90275"/>
                </a:lnTo>
                <a:lnTo>
                  <a:pt x="15929" y="85871"/>
                </a:lnTo>
                <a:lnTo>
                  <a:pt x="15929" y="81467"/>
                </a:lnTo>
                <a:lnTo>
                  <a:pt x="15929" y="112293"/>
                </a:lnTo>
                <a:lnTo>
                  <a:pt x="22300" y="115596"/>
                </a:lnTo>
                <a:lnTo>
                  <a:pt x="29734" y="117798"/>
                </a:lnTo>
                <a:lnTo>
                  <a:pt x="37168" y="118899"/>
                </a:lnTo>
                <a:lnTo>
                  <a:pt x="43539" y="120000"/>
                </a:lnTo>
                <a:lnTo>
                  <a:pt x="53097" y="118899"/>
                </a:lnTo>
                <a:lnTo>
                  <a:pt x="61592" y="116697"/>
                </a:lnTo>
                <a:lnTo>
                  <a:pt x="70088" y="112293"/>
                </a:lnTo>
                <a:lnTo>
                  <a:pt x="78584" y="105688"/>
                </a:lnTo>
                <a:lnTo>
                  <a:pt x="80707" y="112293"/>
                </a:lnTo>
                <a:lnTo>
                  <a:pt x="83893" y="114495"/>
                </a:lnTo>
                <a:lnTo>
                  <a:pt x="87079" y="116697"/>
                </a:lnTo>
                <a:lnTo>
                  <a:pt x="118938" y="116697"/>
                </a:lnTo>
                <a:lnTo>
                  <a:pt x="118938" y="112293"/>
                </a:lnTo>
                <a:lnTo>
                  <a:pt x="112566" y="112293"/>
                </a:lnTo>
                <a:lnTo>
                  <a:pt x="105132" y="110091"/>
                </a:lnTo>
                <a:lnTo>
                  <a:pt x="99823" y="107889"/>
                </a:lnTo>
                <a:lnTo>
                  <a:pt x="95575" y="103486"/>
                </a:lnTo>
                <a:lnTo>
                  <a:pt x="92389" y="99082"/>
                </a:lnTo>
                <a:lnTo>
                  <a:pt x="90265" y="92477"/>
                </a:lnTo>
                <a:lnTo>
                  <a:pt x="99823" y="80366"/>
                </a:lnTo>
                <a:close/>
              </a:path>
              <a:path extrusionOk="0" h="120000" w="120000">
                <a:moveTo>
                  <a:pt x="27610" y="24220"/>
                </a:moveTo>
                <a:lnTo>
                  <a:pt x="30796" y="3302"/>
                </a:lnTo>
                <a:lnTo>
                  <a:pt x="24424" y="6605"/>
                </a:lnTo>
                <a:lnTo>
                  <a:pt x="20176" y="9908"/>
                </a:lnTo>
                <a:lnTo>
                  <a:pt x="15929" y="14311"/>
                </a:lnTo>
                <a:lnTo>
                  <a:pt x="12743" y="20917"/>
                </a:lnTo>
                <a:lnTo>
                  <a:pt x="11681" y="27522"/>
                </a:lnTo>
                <a:lnTo>
                  <a:pt x="12743" y="33027"/>
                </a:lnTo>
                <a:lnTo>
                  <a:pt x="14867" y="39633"/>
                </a:lnTo>
                <a:lnTo>
                  <a:pt x="19115" y="45137"/>
                </a:lnTo>
                <a:lnTo>
                  <a:pt x="21238" y="47339"/>
                </a:lnTo>
                <a:lnTo>
                  <a:pt x="24424" y="49541"/>
                </a:lnTo>
                <a:lnTo>
                  <a:pt x="14867" y="55045"/>
                </a:lnTo>
                <a:lnTo>
                  <a:pt x="10619" y="58348"/>
                </a:lnTo>
                <a:lnTo>
                  <a:pt x="6371" y="61651"/>
                </a:lnTo>
                <a:lnTo>
                  <a:pt x="3185" y="66055"/>
                </a:lnTo>
                <a:lnTo>
                  <a:pt x="1061" y="70458"/>
                </a:lnTo>
                <a:lnTo>
                  <a:pt x="0" y="75963"/>
                </a:lnTo>
                <a:lnTo>
                  <a:pt x="0" y="86972"/>
                </a:lnTo>
                <a:lnTo>
                  <a:pt x="1061" y="92477"/>
                </a:lnTo>
                <a:lnTo>
                  <a:pt x="2123" y="96880"/>
                </a:lnTo>
                <a:lnTo>
                  <a:pt x="4247" y="101284"/>
                </a:lnTo>
                <a:lnTo>
                  <a:pt x="9557" y="107889"/>
                </a:lnTo>
                <a:lnTo>
                  <a:pt x="15929" y="112293"/>
                </a:lnTo>
                <a:lnTo>
                  <a:pt x="15929" y="81467"/>
                </a:lnTo>
                <a:lnTo>
                  <a:pt x="16991" y="77064"/>
                </a:lnTo>
                <a:lnTo>
                  <a:pt x="18053" y="72660"/>
                </a:lnTo>
                <a:lnTo>
                  <a:pt x="20176" y="69357"/>
                </a:lnTo>
                <a:lnTo>
                  <a:pt x="23362" y="66055"/>
                </a:lnTo>
                <a:lnTo>
                  <a:pt x="27610" y="62752"/>
                </a:lnTo>
                <a:lnTo>
                  <a:pt x="32920" y="60550"/>
                </a:lnTo>
                <a:lnTo>
                  <a:pt x="30796" y="36330"/>
                </a:lnTo>
                <a:lnTo>
                  <a:pt x="28672" y="34128"/>
                </a:lnTo>
                <a:lnTo>
                  <a:pt x="27610" y="30825"/>
                </a:lnTo>
                <a:lnTo>
                  <a:pt x="27610" y="2422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8" name="Google Shape;928;p26"/>
          <p:cNvSpPr/>
          <p:nvPr/>
        </p:nvSpPr>
        <p:spPr>
          <a:xfrm>
            <a:off x="5311775" y="3101975"/>
            <a:ext cx="390525" cy="323850"/>
          </a:xfrm>
          <a:custGeom>
            <a:rect b="b" l="l" r="r" t="t"/>
            <a:pathLst>
              <a:path extrusionOk="0" h="120000" w="120000">
                <a:moveTo>
                  <a:pt x="38048" y="120000"/>
                </a:moveTo>
                <a:lnTo>
                  <a:pt x="38048" y="115294"/>
                </a:lnTo>
                <a:lnTo>
                  <a:pt x="33170" y="115294"/>
                </a:lnTo>
                <a:lnTo>
                  <a:pt x="30243" y="114117"/>
                </a:lnTo>
                <a:lnTo>
                  <a:pt x="28292" y="111764"/>
                </a:lnTo>
                <a:lnTo>
                  <a:pt x="27317" y="108235"/>
                </a:lnTo>
                <a:lnTo>
                  <a:pt x="26341" y="104705"/>
                </a:lnTo>
                <a:lnTo>
                  <a:pt x="26341" y="42352"/>
                </a:lnTo>
                <a:lnTo>
                  <a:pt x="27317" y="42352"/>
                </a:lnTo>
                <a:lnTo>
                  <a:pt x="42926" y="77647"/>
                </a:lnTo>
                <a:lnTo>
                  <a:pt x="59512" y="117647"/>
                </a:lnTo>
                <a:lnTo>
                  <a:pt x="77073" y="77647"/>
                </a:lnTo>
                <a:lnTo>
                  <a:pt x="92682" y="42352"/>
                </a:lnTo>
                <a:lnTo>
                  <a:pt x="92682" y="108235"/>
                </a:lnTo>
                <a:lnTo>
                  <a:pt x="91707" y="111764"/>
                </a:lnTo>
                <a:lnTo>
                  <a:pt x="89756" y="114117"/>
                </a:lnTo>
                <a:lnTo>
                  <a:pt x="85853" y="115294"/>
                </a:lnTo>
                <a:lnTo>
                  <a:pt x="81951" y="115294"/>
                </a:lnTo>
                <a:lnTo>
                  <a:pt x="81951" y="120000"/>
                </a:lnTo>
                <a:lnTo>
                  <a:pt x="120000" y="120000"/>
                </a:lnTo>
                <a:lnTo>
                  <a:pt x="120000" y="115294"/>
                </a:lnTo>
                <a:lnTo>
                  <a:pt x="116097" y="115294"/>
                </a:lnTo>
                <a:lnTo>
                  <a:pt x="112195" y="114117"/>
                </a:lnTo>
                <a:lnTo>
                  <a:pt x="109268" y="111764"/>
                </a:lnTo>
                <a:lnTo>
                  <a:pt x="108292" y="108235"/>
                </a:lnTo>
                <a:lnTo>
                  <a:pt x="107317" y="104705"/>
                </a:lnTo>
                <a:lnTo>
                  <a:pt x="107317" y="15294"/>
                </a:lnTo>
                <a:lnTo>
                  <a:pt x="108292" y="10588"/>
                </a:lnTo>
                <a:lnTo>
                  <a:pt x="109268" y="7058"/>
                </a:lnTo>
                <a:lnTo>
                  <a:pt x="112195" y="4705"/>
                </a:lnTo>
                <a:lnTo>
                  <a:pt x="120000" y="4705"/>
                </a:lnTo>
                <a:lnTo>
                  <a:pt x="120000" y="0"/>
                </a:lnTo>
                <a:lnTo>
                  <a:pt x="79024" y="0"/>
                </a:lnTo>
                <a:lnTo>
                  <a:pt x="79024" y="4705"/>
                </a:lnTo>
                <a:lnTo>
                  <a:pt x="84878" y="4705"/>
                </a:lnTo>
                <a:lnTo>
                  <a:pt x="86829" y="5882"/>
                </a:lnTo>
                <a:lnTo>
                  <a:pt x="88780" y="7058"/>
                </a:lnTo>
                <a:lnTo>
                  <a:pt x="88780" y="9411"/>
                </a:lnTo>
                <a:lnTo>
                  <a:pt x="87804" y="15294"/>
                </a:lnTo>
                <a:lnTo>
                  <a:pt x="84878" y="22352"/>
                </a:lnTo>
                <a:lnTo>
                  <a:pt x="59512" y="78823"/>
                </a:lnTo>
                <a:lnTo>
                  <a:pt x="34146" y="22352"/>
                </a:lnTo>
                <a:lnTo>
                  <a:pt x="31219" y="15294"/>
                </a:lnTo>
                <a:lnTo>
                  <a:pt x="30243" y="9411"/>
                </a:lnTo>
                <a:lnTo>
                  <a:pt x="31219" y="7058"/>
                </a:lnTo>
                <a:lnTo>
                  <a:pt x="32195" y="5882"/>
                </a:lnTo>
                <a:lnTo>
                  <a:pt x="34146" y="4705"/>
                </a:lnTo>
                <a:lnTo>
                  <a:pt x="40000" y="4705"/>
                </a:lnTo>
                <a:lnTo>
                  <a:pt x="40000" y="0"/>
                </a:lnTo>
                <a:lnTo>
                  <a:pt x="0" y="0"/>
                </a:lnTo>
                <a:lnTo>
                  <a:pt x="0" y="4705"/>
                </a:lnTo>
                <a:lnTo>
                  <a:pt x="7804" y="4705"/>
                </a:lnTo>
                <a:lnTo>
                  <a:pt x="9756" y="7058"/>
                </a:lnTo>
                <a:lnTo>
                  <a:pt x="11707" y="10588"/>
                </a:lnTo>
                <a:lnTo>
                  <a:pt x="11707" y="108235"/>
                </a:lnTo>
                <a:lnTo>
                  <a:pt x="9756" y="111764"/>
                </a:lnTo>
                <a:lnTo>
                  <a:pt x="7804" y="114117"/>
                </a:lnTo>
                <a:lnTo>
                  <a:pt x="2926" y="115294"/>
                </a:lnTo>
                <a:lnTo>
                  <a:pt x="0" y="115294"/>
                </a:lnTo>
                <a:lnTo>
                  <a:pt x="0" y="120000"/>
                </a:lnTo>
                <a:lnTo>
                  <a:pt x="38048"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29" name="Google Shape;929;p26"/>
          <p:cNvSpPr/>
          <p:nvPr/>
        </p:nvSpPr>
        <p:spPr>
          <a:xfrm>
            <a:off x="2774950" y="3101975"/>
            <a:ext cx="263525" cy="323850"/>
          </a:xfrm>
          <a:custGeom>
            <a:rect b="b" l="l" r="r" t="t"/>
            <a:pathLst>
              <a:path extrusionOk="0" h="120000" w="120000">
                <a:moveTo>
                  <a:pt x="106987" y="9411"/>
                </a:moveTo>
                <a:lnTo>
                  <a:pt x="108433" y="7058"/>
                </a:lnTo>
                <a:lnTo>
                  <a:pt x="108433" y="5882"/>
                </a:lnTo>
                <a:lnTo>
                  <a:pt x="111325" y="4705"/>
                </a:lnTo>
                <a:lnTo>
                  <a:pt x="120000" y="4705"/>
                </a:lnTo>
                <a:lnTo>
                  <a:pt x="120000" y="0"/>
                </a:lnTo>
                <a:lnTo>
                  <a:pt x="56385" y="0"/>
                </a:lnTo>
                <a:lnTo>
                  <a:pt x="56385" y="4705"/>
                </a:lnTo>
                <a:lnTo>
                  <a:pt x="65060" y="4705"/>
                </a:lnTo>
                <a:lnTo>
                  <a:pt x="66506" y="5882"/>
                </a:lnTo>
                <a:lnTo>
                  <a:pt x="67951" y="7058"/>
                </a:lnTo>
                <a:lnTo>
                  <a:pt x="67951" y="9411"/>
                </a:lnTo>
                <a:lnTo>
                  <a:pt x="66506" y="15294"/>
                </a:lnTo>
                <a:lnTo>
                  <a:pt x="63614" y="23529"/>
                </a:lnTo>
                <a:lnTo>
                  <a:pt x="63614" y="68235"/>
                </a:lnTo>
                <a:lnTo>
                  <a:pt x="88192" y="20000"/>
                </a:lnTo>
                <a:lnTo>
                  <a:pt x="112771" y="68235"/>
                </a:lnTo>
                <a:lnTo>
                  <a:pt x="108433" y="15294"/>
                </a:lnTo>
                <a:lnTo>
                  <a:pt x="106987" y="9411"/>
                </a:lnTo>
                <a:close/>
              </a:path>
              <a:path extrusionOk="0" h="120000" w="120000">
                <a:moveTo>
                  <a:pt x="60722" y="120000"/>
                </a:moveTo>
                <a:lnTo>
                  <a:pt x="60722" y="115294"/>
                </a:lnTo>
                <a:lnTo>
                  <a:pt x="49156" y="115294"/>
                </a:lnTo>
                <a:lnTo>
                  <a:pt x="44819" y="114117"/>
                </a:lnTo>
                <a:lnTo>
                  <a:pt x="43373" y="111764"/>
                </a:lnTo>
                <a:lnTo>
                  <a:pt x="43373" y="108235"/>
                </a:lnTo>
                <a:lnTo>
                  <a:pt x="44819" y="103529"/>
                </a:lnTo>
                <a:lnTo>
                  <a:pt x="46265" y="98823"/>
                </a:lnTo>
                <a:lnTo>
                  <a:pt x="54939" y="83529"/>
                </a:lnTo>
                <a:lnTo>
                  <a:pt x="121445" y="83529"/>
                </a:lnTo>
                <a:lnTo>
                  <a:pt x="128674" y="98823"/>
                </a:lnTo>
                <a:lnTo>
                  <a:pt x="133012" y="108235"/>
                </a:lnTo>
                <a:lnTo>
                  <a:pt x="133012" y="111764"/>
                </a:lnTo>
                <a:lnTo>
                  <a:pt x="131566" y="114117"/>
                </a:lnTo>
                <a:lnTo>
                  <a:pt x="127228" y="115294"/>
                </a:lnTo>
                <a:lnTo>
                  <a:pt x="115662" y="115294"/>
                </a:lnTo>
                <a:lnTo>
                  <a:pt x="115662" y="120000"/>
                </a:lnTo>
                <a:lnTo>
                  <a:pt x="176385" y="120000"/>
                </a:lnTo>
                <a:lnTo>
                  <a:pt x="176385" y="115294"/>
                </a:lnTo>
                <a:lnTo>
                  <a:pt x="166265" y="115294"/>
                </a:lnTo>
                <a:lnTo>
                  <a:pt x="161927" y="112941"/>
                </a:lnTo>
                <a:lnTo>
                  <a:pt x="159036" y="110588"/>
                </a:lnTo>
                <a:lnTo>
                  <a:pt x="156144" y="107058"/>
                </a:lnTo>
                <a:lnTo>
                  <a:pt x="112771" y="23529"/>
                </a:lnTo>
                <a:lnTo>
                  <a:pt x="108433" y="15294"/>
                </a:lnTo>
                <a:lnTo>
                  <a:pt x="112771" y="68235"/>
                </a:lnTo>
                <a:lnTo>
                  <a:pt x="63614" y="68235"/>
                </a:lnTo>
                <a:lnTo>
                  <a:pt x="63614" y="23529"/>
                </a:lnTo>
                <a:lnTo>
                  <a:pt x="20240" y="107058"/>
                </a:lnTo>
                <a:lnTo>
                  <a:pt x="17349" y="109411"/>
                </a:lnTo>
                <a:lnTo>
                  <a:pt x="14457" y="112941"/>
                </a:lnTo>
                <a:lnTo>
                  <a:pt x="10120" y="115294"/>
                </a:lnTo>
                <a:lnTo>
                  <a:pt x="0" y="115294"/>
                </a:lnTo>
                <a:lnTo>
                  <a:pt x="0" y="120000"/>
                </a:lnTo>
                <a:lnTo>
                  <a:pt x="60722"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0" name="Google Shape;930;p26"/>
          <p:cNvSpPr/>
          <p:nvPr/>
        </p:nvSpPr>
        <p:spPr>
          <a:xfrm>
            <a:off x="3181350" y="3101975"/>
            <a:ext cx="361950" cy="323850"/>
          </a:xfrm>
          <a:custGeom>
            <a:rect b="b" l="l" r="r" t="t"/>
            <a:pathLst>
              <a:path extrusionOk="0" h="120000" w="120000">
                <a:moveTo>
                  <a:pt x="44210" y="120000"/>
                </a:moveTo>
                <a:lnTo>
                  <a:pt x="44210" y="115294"/>
                </a:lnTo>
                <a:lnTo>
                  <a:pt x="40000" y="115294"/>
                </a:lnTo>
                <a:lnTo>
                  <a:pt x="35789" y="114117"/>
                </a:lnTo>
                <a:lnTo>
                  <a:pt x="32631" y="111764"/>
                </a:lnTo>
                <a:lnTo>
                  <a:pt x="30526" y="108235"/>
                </a:lnTo>
                <a:lnTo>
                  <a:pt x="30526" y="31764"/>
                </a:lnTo>
                <a:lnTo>
                  <a:pt x="83157" y="104705"/>
                </a:lnTo>
                <a:lnTo>
                  <a:pt x="84210" y="108235"/>
                </a:lnTo>
                <a:lnTo>
                  <a:pt x="85263" y="110588"/>
                </a:lnTo>
                <a:lnTo>
                  <a:pt x="85263" y="111764"/>
                </a:lnTo>
                <a:lnTo>
                  <a:pt x="83157" y="114117"/>
                </a:lnTo>
                <a:lnTo>
                  <a:pt x="81052" y="115294"/>
                </a:lnTo>
                <a:lnTo>
                  <a:pt x="71578" y="115294"/>
                </a:lnTo>
                <a:lnTo>
                  <a:pt x="71578" y="120000"/>
                </a:lnTo>
                <a:lnTo>
                  <a:pt x="120000" y="120000"/>
                </a:lnTo>
                <a:lnTo>
                  <a:pt x="120000" y="115294"/>
                </a:lnTo>
                <a:lnTo>
                  <a:pt x="115789" y="115294"/>
                </a:lnTo>
                <a:lnTo>
                  <a:pt x="111578" y="114117"/>
                </a:lnTo>
                <a:lnTo>
                  <a:pt x="108421" y="111764"/>
                </a:lnTo>
                <a:lnTo>
                  <a:pt x="105263" y="108235"/>
                </a:lnTo>
                <a:lnTo>
                  <a:pt x="105263" y="10588"/>
                </a:lnTo>
                <a:lnTo>
                  <a:pt x="108421" y="7058"/>
                </a:lnTo>
                <a:lnTo>
                  <a:pt x="111578" y="4705"/>
                </a:lnTo>
                <a:lnTo>
                  <a:pt x="120000" y="4705"/>
                </a:lnTo>
                <a:lnTo>
                  <a:pt x="120000" y="0"/>
                </a:lnTo>
                <a:lnTo>
                  <a:pt x="73684" y="0"/>
                </a:lnTo>
                <a:lnTo>
                  <a:pt x="73684" y="4705"/>
                </a:lnTo>
                <a:lnTo>
                  <a:pt x="82105" y="4705"/>
                </a:lnTo>
                <a:lnTo>
                  <a:pt x="85263" y="7058"/>
                </a:lnTo>
                <a:lnTo>
                  <a:pt x="87368" y="10588"/>
                </a:lnTo>
                <a:lnTo>
                  <a:pt x="88421" y="15294"/>
                </a:lnTo>
                <a:lnTo>
                  <a:pt x="88421" y="83529"/>
                </a:lnTo>
                <a:lnTo>
                  <a:pt x="40000" y="18823"/>
                </a:lnTo>
                <a:lnTo>
                  <a:pt x="36842" y="12941"/>
                </a:lnTo>
                <a:lnTo>
                  <a:pt x="35789" y="9411"/>
                </a:lnTo>
                <a:lnTo>
                  <a:pt x="36842" y="7058"/>
                </a:lnTo>
                <a:lnTo>
                  <a:pt x="37894" y="5882"/>
                </a:lnTo>
                <a:lnTo>
                  <a:pt x="41052" y="4705"/>
                </a:lnTo>
                <a:lnTo>
                  <a:pt x="47368" y="4705"/>
                </a:lnTo>
                <a:lnTo>
                  <a:pt x="47368" y="0"/>
                </a:lnTo>
                <a:lnTo>
                  <a:pt x="0" y="0"/>
                </a:lnTo>
                <a:lnTo>
                  <a:pt x="0" y="4705"/>
                </a:lnTo>
                <a:lnTo>
                  <a:pt x="7368" y="4705"/>
                </a:lnTo>
                <a:lnTo>
                  <a:pt x="11578" y="7058"/>
                </a:lnTo>
                <a:lnTo>
                  <a:pt x="12631" y="10588"/>
                </a:lnTo>
                <a:lnTo>
                  <a:pt x="13684" y="15294"/>
                </a:lnTo>
                <a:lnTo>
                  <a:pt x="13684" y="104705"/>
                </a:lnTo>
                <a:lnTo>
                  <a:pt x="12631" y="108235"/>
                </a:lnTo>
                <a:lnTo>
                  <a:pt x="11578" y="111764"/>
                </a:lnTo>
                <a:lnTo>
                  <a:pt x="7368" y="114117"/>
                </a:lnTo>
                <a:lnTo>
                  <a:pt x="4210" y="115294"/>
                </a:lnTo>
                <a:lnTo>
                  <a:pt x="0" y="115294"/>
                </a:lnTo>
                <a:lnTo>
                  <a:pt x="0" y="120000"/>
                </a:lnTo>
                <a:lnTo>
                  <a:pt x="44210" y="12000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1" name="Google Shape;931;p26"/>
          <p:cNvSpPr/>
          <p:nvPr/>
        </p:nvSpPr>
        <p:spPr>
          <a:xfrm>
            <a:off x="4949825" y="3089275"/>
            <a:ext cx="327025" cy="349250"/>
          </a:xfrm>
          <a:custGeom>
            <a:rect b="b" l="l" r="r" t="t"/>
            <a:pathLst>
              <a:path extrusionOk="0" h="120000" w="120000">
                <a:moveTo>
                  <a:pt x="41941" y="102545"/>
                </a:moveTo>
                <a:lnTo>
                  <a:pt x="34951" y="99272"/>
                </a:lnTo>
                <a:lnTo>
                  <a:pt x="30291" y="93818"/>
                </a:lnTo>
                <a:lnTo>
                  <a:pt x="33786" y="115636"/>
                </a:lnTo>
                <a:lnTo>
                  <a:pt x="45436" y="118909"/>
                </a:lnTo>
                <a:lnTo>
                  <a:pt x="59417" y="120000"/>
                </a:lnTo>
                <a:lnTo>
                  <a:pt x="74563" y="118909"/>
                </a:lnTo>
                <a:lnTo>
                  <a:pt x="86213" y="115636"/>
                </a:lnTo>
                <a:lnTo>
                  <a:pt x="96699" y="110181"/>
                </a:lnTo>
                <a:lnTo>
                  <a:pt x="104854" y="103636"/>
                </a:lnTo>
                <a:lnTo>
                  <a:pt x="111844" y="94909"/>
                </a:lnTo>
                <a:lnTo>
                  <a:pt x="116504" y="84000"/>
                </a:lnTo>
                <a:lnTo>
                  <a:pt x="120000" y="73090"/>
                </a:lnTo>
                <a:lnTo>
                  <a:pt x="120000" y="48000"/>
                </a:lnTo>
                <a:lnTo>
                  <a:pt x="116504" y="36000"/>
                </a:lnTo>
                <a:lnTo>
                  <a:pt x="111844" y="26181"/>
                </a:lnTo>
                <a:lnTo>
                  <a:pt x="106019" y="17454"/>
                </a:lnTo>
                <a:lnTo>
                  <a:pt x="96699" y="9818"/>
                </a:lnTo>
                <a:lnTo>
                  <a:pt x="86213" y="4363"/>
                </a:lnTo>
                <a:lnTo>
                  <a:pt x="74563" y="1090"/>
                </a:lnTo>
                <a:lnTo>
                  <a:pt x="60582" y="0"/>
                </a:lnTo>
                <a:lnTo>
                  <a:pt x="46601" y="1090"/>
                </a:lnTo>
                <a:lnTo>
                  <a:pt x="33786" y="4363"/>
                </a:lnTo>
                <a:lnTo>
                  <a:pt x="23300" y="9818"/>
                </a:lnTo>
                <a:lnTo>
                  <a:pt x="15145" y="17454"/>
                </a:lnTo>
                <a:lnTo>
                  <a:pt x="8155" y="26181"/>
                </a:lnTo>
                <a:lnTo>
                  <a:pt x="3495" y="36000"/>
                </a:lnTo>
                <a:lnTo>
                  <a:pt x="1165" y="48000"/>
                </a:lnTo>
                <a:lnTo>
                  <a:pt x="0" y="60000"/>
                </a:lnTo>
                <a:lnTo>
                  <a:pt x="1165" y="73090"/>
                </a:lnTo>
                <a:lnTo>
                  <a:pt x="3495" y="84000"/>
                </a:lnTo>
                <a:lnTo>
                  <a:pt x="8155" y="94909"/>
                </a:lnTo>
                <a:lnTo>
                  <a:pt x="15145" y="103636"/>
                </a:lnTo>
                <a:lnTo>
                  <a:pt x="23300" y="110181"/>
                </a:lnTo>
                <a:lnTo>
                  <a:pt x="22135" y="79636"/>
                </a:lnTo>
                <a:lnTo>
                  <a:pt x="20970" y="69818"/>
                </a:lnTo>
                <a:lnTo>
                  <a:pt x="19805" y="60000"/>
                </a:lnTo>
                <a:lnTo>
                  <a:pt x="20970" y="50181"/>
                </a:lnTo>
                <a:lnTo>
                  <a:pt x="22135" y="41454"/>
                </a:lnTo>
                <a:lnTo>
                  <a:pt x="25631" y="33818"/>
                </a:lnTo>
                <a:lnTo>
                  <a:pt x="30291" y="27272"/>
                </a:lnTo>
                <a:lnTo>
                  <a:pt x="34951" y="21818"/>
                </a:lnTo>
                <a:lnTo>
                  <a:pt x="41941" y="17454"/>
                </a:lnTo>
                <a:lnTo>
                  <a:pt x="50097" y="15272"/>
                </a:lnTo>
                <a:lnTo>
                  <a:pt x="60582" y="14181"/>
                </a:lnTo>
                <a:lnTo>
                  <a:pt x="69902" y="15272"/>
                </a:lnTo>
                <a:lnTo>
                  <a:pt x="78058" y="17454"/>
                </a:lnTo>
                <a:lnTo>
                  <a:pt x="85048" y="21818"/>
                </a:lnTo>
                <a:lnTo>
                  <a:pt x="90873" y="27272"/>
                </a:lnTo>
                <a:lnTo>
                  <a:pt x="94368" y="33818"/>
                </a:lnTo>
                <a:lnTo>
                  <a:pt x="97864" y="41454"/>
                </a:lnTo>
                <a:lnTo>
                  <a:pt x="99029" y="50181"/>
                </a:lnTo>
                <a:lnTo>
                  <a:pt x="100194" y="60000"/>
                </a:lnTo>
                <a:lnTo>
                  <a:pt x="99029" y="69818"/>
                </a:lnTo>
                <a:lnTo>
                  <a:pt x="97864" y="79636"/>
                </a:lnTo>
                <a:lnTo>
                  <a:pt x="94368" y="87272"/>
                </a:lnTo>
                <a:lnTo>
                  <a:pt x="90873" y="93818"/>
                </a:lnTo>
                <a:lnTo>
                  <a:pt x="85048" y="99272"/>
                </a:lnTo>
                <a:lnTo>
                  <a:pt x="78058" y="102545"/>
                </a:lnTo>
                <a:lnTo>
                  <a:pt x="69902" y="105818"/>
                </a:lnTo>
                <a:lnTo>
                  <a:pt x="50097" y="105818"/>
                </a:lnTo>
                <a:lnTo>
                  <a:pt x="41941" y="102545"/>
                </a:lnTo>
                <a:close/>
              </a:path>
              <a:path extrusionOk="0" h="120000" w="120000">
                <a:moveTo>
                  <a:pt x="25631" y="87272"/>
                </a:moveTo>
                <a:lnTo>
                  <a:pt x="22135" y="79636"/>
                </a:lnTo>
                <a:lnTo>
                  <a:pt x="23300" y="110181"/>
                </a:lnTo>
                <a:lnTo>
                  <a:pt x="33786" y="115636"/>
                </a:lnTo>
                <a:lnTo>
                  <a:pt x="30291" y="93818"/>
                </a:lnTo>
                <a:lnTo>
                  <a:pt x="25631" y="87272"/>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2" name="Google Shape;932;p26"/>
          <p:cNvSpPr/>
          <p:nvPr/>
        </p:nvSpPr>
        <p:spPr>
          <a:xfrm>
            <a:off x="4594225" y="3101975"/>
            <a:ext cx="339725" cy="323850"/>
          </a:xfrm>
          <a:custGeom>
            <a:rect b="b" l="l" r="r" t="t"/>
            <a:pathLst>
              <a:path extrusionOk="0" h="120000" w="120000">
                <a:moveTo>
                  <a:pt x="120000" y="120000"/>
                </a:moveTo>
                <a:lnTo>
                  <a:pt x="120000" y="115294"/>
                </a:lnTo>
                <a:lnTo>
                  <a:pt x="109906" y="115294"/>
                </a:lnTo>
                <a:lnTo>
                  <a:pt x="106542" y="112941"/>
                </a:lnTo>
                <a:lnTo>
                  <a:pt x="103177" y="110588"/>
                </a:lnTo>
                <a:lnTo>
                  <a:pt x="100934" y="105882"/>
                </a:lnTo>
                <a:lnTo>
                  <a:pt x="79626" y="65882"/>
                </a:lnTo>
                <a:lnTo>
                  <a:pt x="81869" y="49411"/>
                </a:lnTo>
                <a:lnTo>
                  <a:pt x="78504" y="50588"/>
                </a:lnTo>
                <a:lnTo>
                  <a:pt x="78504" y="104705"/>
                </a:lnTo>
                <a:lnTo>
                  <a:pt x="80747" y="110588"/>
                </a:lnTo>
                <a:lnTo>
                  <a:pt x="79626" y="112941"/>
                </a:lnTo>
                <a:lnTo>
                  <a:pt x="78504" y="114117"/>
                </a:lnTo>
                <a:lnTo>
                  <a:pt x="75140" y="115294"/>
                </a:lnTo>
                <a:lnTo>
                  <a:pt x="67289" y="115294"/>
                </a:lnTo>
                <a:lnTo>
                  <a:pt x="67289" y="120000"/>
                </a:lnTo>
                <a:lnTo>
                  <a:pt x="120000" y="120000"/>
                </a:lnTo>
                <a:close/>
              </a:path>
              <a:path extrusionOk="0" h="120000" w="120000">
                <a:moveTo>
                  <a:pt x="4485" y="4705"/>
                </a:moveTo>
                <a:lnTo>
                  <a:pt x="8971" y="4705"/>
                </a:lnTo>
                <a:lnTo>
                  <a:pt x="12336" y="7058"/>
                </a:lnTo>
                <a:lnTo>
                  <a:pt x="14579" y="10588"/>
                </a:lnTo>
                <a:lnTo>
                  <a:pt x="15700" y="15294"/>
                </a:lnTo>
                <a:lnTo>
                  <a:pt x="15700" y="104705"/>
                </a:lnTo>
                <a:lnTo>
                  <a:pt x="14579" y="108235"/>
                </a:lnTo>
                <a:lnTo>
                  <a:pt x="12336" y="111764"/>
                </a:lnTo>
                <a:lnTo>
                  <a:pt x="8971" y="114117"/>
                </a:lnTo>
                <a:lnTo>
                  <a:pt x="4485" y="115294"/>
                </a:lnTo>
                <a:lnTo>
                  <a:pt x="0" y="115294"/>
                </a:lnTo>
                <a:lnTo>
                  <a:pt x="0" y="120000"/>
                </a:lnTo>
                <a:lnTo>
                  <a:pt x="50467" y="120000"/>
                </a:lnTo>
                <a:lnTo>
                  <a:pt x="50467" y="115294"/>
                </a:lnTo>
                <a:lnTo>
                  <a:pt x="45981" y="115294"/>
                </a:lnTo>
                <a:lnTo>
                  <a:pt x="41495" y="114117"/>
                </a:lnTo>
                <a:lnTo>
                  <a:pt x="38130" y="111764"/>
                </a:lnTo>
                <a:lnTo>
                  <a:pt x="35887" y="108235"/>
                </a:lnTo>
                <a:lnTo>
                  <a:pt x="34766" y="104705"/>
                </a:lnTo>
                <a:lnTo>
                  <a:pt x="34766" y="67058"/>
                </a:lnTo>
                <a:lnTo>
                  <a:pt x="59439" y="67058"/>
                </a:lnTo>
                <a:lnTo>
                  <a:pt x="78504" y="104705"/>
                </a:lnTo>
                <a:lnTo>
                  <a:pt x="78504" y="50588"/>
                </a:lnTo>
                <a:lnTo>
                  <a:pt x="74018" y="51764"/>
                </a:lnTo>
                <a:lnTo>
                  <a:pt x="63925" y="52941"/>
                </a:lnTo>
                <a:lnTo>
                  <a:pt x="34766" y="52941"/>
                </a:lnTo>
                <a:lnTo>
                  <a:pt x="34766" y="14117"/>
                </a:lnTo>
                <a:lnTo>
                  <a:pt x="74018" y="14117"/>
                </a:lnTo>
                <a:lnTo>
                  <a:pt x="77383" y="15294"/>
                </a:lnTo>
                <a:lnTo>
                  <a:pt x="80747" y="17647"/>
                </a:lnTo>
                <a:lnTo>
                  <a:pt x="84112" y="20000"/>
                </a:lnTo>
                <a:lnTo>
                  <a:pt x="86355" y="23529"/>
                </a:lnTo>
                <a:lnTo>
                  <a:pt x="87476" y="28235"/>
                </a:lnTo>
                <a:lnTo>
                  <a:pt x="88598" y="34117"/>
                </a:lnTo>
                <a:lnTo>
                  <a:pt x="87476" y="38823"/>
                </a:lnTo>
                <a:lnTo>
                  <a:pt x="86355" y="43529"/>
                </a:lnTo>
                <a:lnTo>
                  <a:pt x="84112" y="47058"/>
                </a:lnTo>
                <a:lnTo>
                  <a:pt x="81869" y="49411"/>
                </a:lnTo>
                <a:lnTo>
                  <a:pt x="79626" y="65882"/>
                </a:lnTo>
                <a:lnTo>
                  <a:pt x="80747" y="65882"/>
                </a:lnTo>
                <a:lnTo>
                  <a:pt x="87476" y="64705"/>
                </a:lnTo>
                <a:lnTo>
                  <a:pt x="91962" y="62352"/>
                </a:lnTo>
                <a:lnTo>
                  <a:pt x="97570" y="58823"/>
                </a:lnTo>
                <a:lnTo>
                  <a:pt x="100934" y="55294"/>
                </a:lnTo>
                <a:lnTo>
                  <a:pt x="104299" y="51764"/>
                </a:lnTo>
                <a:lnTo>
                  <a:pt x="105420" y="45882"/>
                </a:lnTo>
                <a:lnTo>
                  <a:pt x="107663" y="41176"/>
                </a:lnTo>
                <a:lnTo>
                  <a:pt x="107663" y="35294"/>
                </a:lnTo>
                <a:lnTo>
                  <a:pt x="106542" y="25882"/>
                </a:lnTo>
                <a:lnTo>
                  <a:pt x="105420" y="18823"/>
                </a:lnTo>
                <a:lnTo>
                  <a:pt x="100934" y="12941"/>
                </a:lnTo>
                <a:lnTo>
                  <a:pt x="96448" y="8235"/>
                </a:lnTo>
                <a:lnTo>
                  <a:pt x="89719" y="4705"/>
                </a:lnTo>
                <a:lnTo>
                  <a:pt x="81869" y="1176"/>
                </a:lnTo>
                <a:lnTo>
                  <a:pt x="71775" y="0"/>
                </a:lnTo>
                <a:lnTo>
                  <a:pt x="0" y="0"/>
                </a:lnTo>
                <a:lnTo>
                  <a:pt x="0" y="4705"/>
                </a:lnTo>
                <a:lnTo>
                  <a:pt x="4485" y="4705"/>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3" name="Google Shape;933;p26"/>
          <p:cNvSpPr/>
          <p:nvPr/>
        </p:nvSpPr>
        <p:spPr>
          <a:xfrm>
            <a:off x="5724525" y="3101975"/>
            <a:ext cx="492125" cy="323850"/>
          </a:xfrm>
          <a:custGeom>
            <a:rect b="b" l="l" r="r" t="t"/>
            <a:pathLst>
              <a:path extrusionOk="0" h="120000" w="120000">
                <a:moveTo>
                  <a:pt x="120000" y="0"/>
                </a:moveTo>
                <a:lnTo>
                  <a:pt x="89806" y="0"/>
                </a:lnTo>
                <a:lnTo>
                  <a:pt x="89806" y="4705"/>
                </a:lnTo>
                <a:lnTo>
                  <a:pt x="95225" y="4705"/>
                </a:lnTo>
                <a:lnTo>
                  <a:pt x="96000" y="5882"/>
                </a:lnTo>
                <a:lnTo>
                  <a:pt x="96774" y="7058"/>
                </a:lnTo>
                <a:lnTo>
                  <a:pt x="97548" y="9411"/>
                </a:lnTo>
                <a:lnTo>
                  <a:pt x="97548" y="15294"/>
                </a:lnTo>
                <a:lnTo>
                  <a:pt x="82838" y="88235"/>
                </a:lnTo>
                <a:lnTo>
                  <a:pt x="68903" y="22352"/>
                </a:lnTo>
                <a:lnTo>
                  <a:pt x="68129" y="16470"/>
                </a:lnTo>
                <a:lnTo>
                  <a:pt x="67354" y="12941"/>
                </a:lnTo>
                <a:lnTo>
                  <a:pt x="68129" y="9411"/>
                </a:lnTo>
                <a:lnTo>
                  <a:pt x="68903" y="7058"/>
                </a:lnTo>
                <a:lnTo>
                  <a:pt x="70451" y="4705"/>
                </a:lnTo>
                <a:lnTo>
                  <a:pt x="75870" y="4705"/>
                </a:lnTo>
                <a:lnTo>
                  <a:pt x="75870" y="0"/>
                </a:lnTo>
                <a:lnTo>
                  <a:pt x="44129" y="0"/>
                </a:lnTo>
                <a:lnTo>
                  <a:pt x="44129" y="4705"/>
                </a:lnTo>
                <a:lnTo>
                  <a:pt x="49548" y="4705"/>
                </a:lnTo>
                <a:lnTo>
                  <a:pt x="51096" y="7058"/>
                </a:lnTo>
                <a:lnTo>
                  <a:pt x="51870" y="9411"/>
                </a:lnTo>
                <a:lnTo>
                  <a:pt x="52645" y="12941"/>
                </a:lnTo>
                <a:lnTo>
                  <a:pt x="51870" y="16470"/>
                </a:lnTo>
                <a:lnTo>
                  <a:pt x="51096" y="22352"/>
                </a:lnTo>
                <a:lnTo>
                  <a:pt x="37161" y="88235"/>
                </a:lnTo>
                <a:lnTo>
                  <a:pt x="22451" y="15294"/>
                </a:lnTo>
                <a:lnTo>
                  <a:pt x="22451" y="9411"/>
                </a:lnTo>
                <a:lnTo>
                  <a:pt x="23225" y="7058"/>
                </a:lnTo>
                <a:lnTo>
                  <a:pt x="24000" y="5882"/>
                </a:lnTo>
                <a:lnTo>
                  <a:pt x="24774" y="4705"/>
                </a:lnTo>
                <a:lnTo>
                  <a:pt x="30193" y="4705"/>
                </a:lnTo>
                <a:lnTo>
                  <a:pt x="30193" y="0"/>
                </a:lnTo>
                <a:lnTo>
                  <a:pt x="0" y="0"/>
                </a:lnTo>
                <a:lnTo>
                  <a:pt x="0" y="4705"/>
                </a:lnTo>
                <a:lnTo>
                  <a:pt x="5419" y="4705"/>
                </a:lnTo>
                <a:lnTo>
                  <a:pt x="7741" y="8235"/>
                </a:lnTo>
                <a:lnTo>
                  <a:pt x="10064" y="11764"/>
                </a:lnTo>
                <a:lnTo>
                  <a:pt x="11612" y="17647"/>
                </a:lnTo>
                <a:lnTo>
                  <a:pt x="27096" y="98823"/>
                </a:lnTo>
                <a:lnTo>
                  <a:pt x="27870" y="104705"/>
                </a:lnTo>
                <a:lnTo>
                  <a:pt x="28645" y="109411"/>
                </a:lnTo>
                <a:lnTo>
                  <a:pt x="27870" y="111764"/>
                </a:lnTo>
                <a:lnTo>
                  <a:pt x="27096" y="114117"/>
                </a:lnTo>
                <a:lnTo>
                  <a:pt x="25548" y="115294"/>
                </a:lnTo>
                <a:lnTo>
                  <a:pt x="20129" y="115294"/>
                </a:lnTo>
                <a:lnTo>
                  <a:pt x="20129" y="120000"/>
                </a:lnTo>
                <a:lnTo>
                  <a:pt x="54193" y="120000"/>
                </a:lnTo>
                <a:lnTo>
                  <a:pt x="54193" y="115294"/>
                </a:lnTo>
                <a:lnTo>
                  <a:pt x="48774" y="115294"/>
                </a:lnTo>
                <a:lnTo>
                  <a:pt x="47225" y="114117"/>
                </a:lnTo>
                <a:lnTo>
                  <a:pt x="46451" y="111764"/>
                </a:lnTo>
                <a:lnTo>
                  <a:pt x="46451" y="109411"/>
                </a:lnTo>
                <a:lnTo>
                  <a:pt x="47225" y="100000"/>
                </a:lnTo>
                <a:lnTo>
                  <a:pt x="59612" y="36470"/>
                </a:lnTo>
                <a:lnTo>
                  <a:pt x="60387" y="36470"/>
                </a:lnTo>
                <a:lnTo>
                  <a:pt x="72774" y="100000"/>
                </a:lnTo>
                <a:lnTo>
                  <a:pt x="73548" y="109411"/>
                </a:lnTo>
                <a:lnTo>
                  <a:pt x="73548" y="111764"/>
                </a:lnTo>
                <a:lnTo>
                  <a:pt x="72774" y="114117"/>
                </a:lnTo>
                <a:lnTo>
                  <a:pt x="71225" y="115294"/>
                </a:lnTo>
                <a:lnTo>
                  <a:pt x="65806" y="115294"/>
                </a:lnTo>
                <a:lnTo>
                  <a:pt x="65806" y="120000"/>
                </a:lnTo>
                <a:lnTo>
                  <a:pt x="99870" y="120000"/>
                </a:lnTo>
                <a:lnTo>
                  <a:pt x="99870" y="115294"/>
                </a:lnTo>
                <a:lnTo>
                  <a:pt x="94451" y="115294"/>
                </a:lnTo>
                <a:lnTo>
                  <a:pt x="92903" y="114117"/>
                </a:lnTo>
                <a:lnTo>
                  <a:pt x="92129" y="111764"/>
                </a:lnTo>
                <a:lnTo>
                  <a:pt x="91354" y="109411"/>
                </a:lnTo>
                <a:lnTo>
                  <a:pt x="92129" y="104705"/>
                </a:lnTo>
                <a:lnTo>
                  <a:pt x="92903" y="98823"/>
                </a:lnTo>
                <a:lnTo>
                  <a:pt x="109161" y="17647"/>
                </a:lnTo>
                <a:lnTo>
                  <a:pt x="109935" y="11764"/>
                </a:lnTo>
                <a:lnTo>
                  <a:pt x="112258" y="8235"/>
                </a:lnTo>
                <a:lnTo>
                  <a:pt x="114580" y="4705"/>
                </a:lnTo>
                <a:lnTo>
                  <a:pt x="120000" y="4705"/>
                </a:lnTo>
                <a:lnTo>
                  <a:pt x="120000"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5"/>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4" name="Google Shape;64;p5"/>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5" name="Google Shape;65;p5"/>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5"/>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5"/>
          <p:cNvSpPr txBox="1"/>
          <p:nvPr/>
        </p:nvSpPr>
        <p:spPr>
          <a:xfrm>
            <a:off x="673100" y="385532"/>
            <a:ext cx="6829144"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Main Proponents</a:t>
            </a:r>
            <a:endParaRPr sz="3600">
              <a:latin typeface="Georgia"/>
              <a:ea typeface="Georgia"/>
              <a:cs typeface="Georgia"/>
              <a:sym typeface="Georgia"/>
            </a:endParaRPr>
          </a:p>
        </p:txBody>
      </p:sp>
      <p:sp>
        <p:nvSpPr>
          <p:cNvPr id="68" name="Google Shape;68;p5"/>
          <p:cNvSpPr txBox="1"/>
          <p:nvPr/>
        </p:nvSpPr>
        <p:spPr>
          <a:xfrm>
            <a:off x="673100" y="1617430"/>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69" name="Google Shape;69;p5"/>
          <p:cNvSpPr txBox="1"/>
          <p:nvPr/>
        </p:nvSpPr>
        <p:spPr>
          <a:xfrm>
            <a:off x="901700" y="1617430"/>
            <a:ext cx="6115012"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013464"/>
                </a:solidFill>
                <a:latin typeface="Georgia"/>
                <a:ea typeface="Georgia"/>
                <a:cs typeface="Georgia"/>
                <a:sym typeface="Georgia"/>
              </a:rPr>
              <a:t>NYC Comptroller “Boardroom Accountability Project”</a:t>
            </a:r>
            <a:endParaRPr sz="2000">
              <a:latin typeface="Georgia"/>
              <a:ea typeface="Georgia"/>
              <a:cs typeface="Georgia"/>
              <a:sym typeface="Georgia"/>
            </a:endParaRPr>
          </a:p>
        </p:txBody>
      </p:sp>
      <p:sp>
        <p:nvSpPr>
          <p:cNvPr id="70" name="Google Shape;70;p5"/>
          <p:cNvSpPr txBox="1"/>
          <p:nvPr/>
        </p:nvSpPr>
        <p:spPr>
          <a:xfrm>
            <a:off x="1194612" y="2013670"/>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1" name="Google Shape;71;p5"/>
          <p:cNvSpPr txBox="1"/>
          <p:nvPr/>
        </p:nvSpPr>
        <p:spPr>
          <a:xfrm>
            <a:off x="1359154" y="2013670"/>
            <a:ext cx="7074559" cy="2414143"/>
          </a:xfrm>
          <a:prstGeom prst="rect">
            <a:avLst/>
          </a:prstGeom>
          <a:noFill/>
          <a:ln>
            <a:noFill/>
          </a:ln>
        </p:spPr>
        <p:txBody>
          <a:bodyPr anchorCtr="0" anchor="t" bIns="0" lIns="0" spcFirstLastPara="1" rIns="0" wrap="square" tIns="0">
            <a:noAutofit/>
          </a:bodyPr>
          <a:lstStyle/>
          <a:p>
            <a:pPr indent="0" lvl="0" marL="12700" marR="23822" rtl="0" algn="l">
              <a:lnSpc>
                <a:spcPct val="107750"/>
              </a:lnSpc>
              <a:spcBef>
                <a:spcPts val="0"/>
              </a:spcBef>
              <a:spcAft>
                <a:spcPts val="0"/>
              </a:spcAft>
              <a:buNone/>
            </a:pPr>
            <a:r>
              <a:rPr lang="en-US" sz="1900">
                <a:solidFill>
                  <a:srgbClr val="336699"/>
                </a:solidFill>
                <a:latin typeface="Georgia"/>
                <a:ea typeface="Georgia"/>
                <a:cs typeface="Georgia"/>
                <a:sym typeface="Georgia"/>
              </a:rPr>
              <a:t>2017 was third year of initiative. Issuers selected on 3 criteria:</a:t>
            </a:r>
            <a:endParaRPr sz="1900">
              <a:latin typeface="Georgia"/>
              <a:ea typeface="Georgia"/>
              <a:cs typeface="Georgia"/>
              <a:sym typeface="Georgia"/>
            </a:endParaRPr>
          </a:p>
          <a:p>
            <a:pPr indent="0" lvl="0" marL="12700" marR="0" rtl="0" algn="l">
              <a:lnSpc>
                <a:spcPct val="108000"/>
              </a:lnSpc>
              <a:spcBef>
                <a:spcPts val="0"/>
              </a:spcBef>
              <a:spcAft>
                <a:spcPts val="0"/>
              </a:spcAft>
              <a:buNone/>
            </a:pPr>
            <a:r>
              <a:rPr lang="en-US" sz="1900">
                <a:solidFill>
                  <a:srgbClr val="336699"/>
                </a:solidFill>
                <a:latin typeface="Georgia"/>
                <a:ea typeface="Georgia"/>
                <a:cs typeface="Georgia"/>
                <a:sym typeface="Georgia"/>
              </a:rPr>
              <a:t>climate change, board diversity and excessive CEO pay, as well</a:t>
            </a:r>
            <a:endParaRPr sz="1900">
              <a:latin typeface="Georgia"/>
              <a:ea typeface="Georgia"/>
              <a:cs typeface="Georgia"/>
              <a:sym typeface="Georgia"/>
            </a:endParaRPr>
          </a:p>
          <a:p>
            <a:pPr indent="0" lvl="0" marL="12700" marR="38221" rtl="0" algn="l">
              <a:lnSpc>
                <a:spcPct val="108000"/>
              </a:lnSpc>
              <a:spcBef>
                <a:spcPts val="0"/>
              </a:spcBef>
              <a:spcAft>
                <a:spcPts val="0"/>
              </a:spcAft>
              <a:buNone/>
            </a:pPr>
            <a:r>
              <a:rPr lang="en-US" sz="1900">
                <a:solidFill>
                  <a:srgbClr val="336699"/>
                </a:solidFill>
                <a:latin typeface="Georgia"/>
                <a:ea typeface="Georgia"/>
                <a:cs typeface="Georgia"/>
                <a:sym typeface="Georgia"/>
              </a:rPr>
              <a:t>as at issuers which were funds’ largest holdings</a:t>
            </a:r>
            <a:endParaRPr sz="1900">
              <a:latin typeface="Georgia"/>
              <a:ea typeface="Georgia"/>
              <a:cs typeface="Georgia"/>
              <a:sym typeface="Georgia"/>
            </a:endParaRPr>
          </a:p>
          <a:p>
            <a:pPr indent="0" lvl="0" marL="12700" marR="38221" rtl="0" algn="l">
              <a:lnSpc>
                <a:spcPct val="94685"/>
              </a:lnSpc>
              <a:spcBef>
                <a:spcPts val="739"/>
              </a:spcBef>
              <a:spcAft>
                <a:spcPts val="0"/>
              </a:spcAft>
              <a:buNone/>
            </a:pPr>
            <a:r>
              <a:rPr lang="en-US" sz="1900">
                <a:solidFill>
                  <a:srgbClr val="336699"/>
                </a:solidFill>
                <a:latin typeface="Georgia"/>
                <a:ea typeface="Georgia"/>
                <a:cs typeface="Georgia"/>
                <a:sym typeface="Georgia"/>
              </a:rPr>
              <a:t>Once again, over 70 proposals made by NYC Comptroller</a:t>
            </a:r>
            <a:endParaRPr sz="1900">
              <a:latin typeface="Georgia"/>
              <a:ea typeface="Georgia"/>
              <a:cs typeface="Georgia"/>
              <a:sym typeface="Georgia"/>
            </a:endParaRPr>
          </a:p>
          <a:p>
            <a:pPr indent="0" lvl="0" marL="12700" marR="38221" rtl="0" algn="l">
              <a:lnSpc>
                <a:spcPct val="94685"/>
              </a:lnSpc>
              <a:spcBef>
                <a:spcPts val="847"/>
              </a:spcBef>
              <a:spcAft>
                <a:spcPts val="0"/>
              </a:spcAft>
              <a:buNone/>
            </a:pPr>
            <a:r>
              <a:rPr lang="en-US" sz="1900">
                <a:solidFill>
                  <a:srgbClr val="336699"/>
                </a:solidFill>
                <a:latin typeface="Georgia"/>
                <a:ea typeface="Georgia"/>
                <a:cs typeface="Georgia"/>
                <a:sym typeface="Georgia"/>
              </a:rPr>
              <a:t>At least 50 withdrawn upon adoption of a proxy access bylaw</a:t>
            </a:r>
            <a:endParaRPr sz="1900">
              <a:latin typeface="Georgia"/>
              <a:ea typeface="Georgia"/>
              <a:cs typeface="Georgia"/>
              <a:sym typeface="Georgia"/>
            </a:endParaRPr>
          </a:p>
          <a:p>
            <a:pPr indent="0" lvl="0" marL="12700" marR="38221" rtl="0" algn="l">
              <a:lnSpc>
                <a:spcPct val="94685"/>
              </a:lnSpc>
              <a:spcBef>
                <a:spcPts val="850"/>
              </a:spcBef>
              <a:spcAft>
                <a:spcPts val="0"/>
              </a:spcAft>
              <a:buNone/>
            </a:pPr>
            <a:r>
              <a:rPr lang="en-US" sz="1900">
                <a:solidFill>
                  <a:srgbClr val="336699"/>
                </a:solidFill>
                <a:latin typeface="Georgia"/>
                <a:ea typeface="Georgia"/>
                <a:cs typeface="Georgia"/>
                <a:sym typeface="Georgia"/>
              </a:rPr>
              <a:t>Most proposals that went to a vote were approved</a:t>
            </a:r>
            <a:endParaRPr sz="1900">
              <a:latin typeface="Georgia"/>
              <a:ea typeface="Georgia"/>
              <a:cs typeface="Georgia"/>
              <a:sym typeface="Georgia"/>
            </a:endParaRPr>
          </a:p>
          <a:p>
            <a:pPr indent="0" lvl="0" marL="12700" marR="38221" rtl="0" algn="l">
              <a:lnSpc>
                <a:spcPct val="94685"/>
              </a:lnSpc>
              <a:spcBef>
                <a:spcPts val="847"/>
              </a:spcBef>
              <a:spcAft>
                <a:spcPts val="0"/>
              </a:spcAft>
              <a:buNone/>
            </a:pPr>
            <a:r>
              <a:rPr lang="en-US" sz="1900">
                <a:solidFill>
                  <a:srgbClr val="336699"/>
                </a:solidFill>
                <a:latin typeface="Georgia"/>
                <a:ea typeface="Georgia"/>
                <a:cs typeface="Georgia"/>
                <a:sym typeface="Georgia"/>
              </a:rPr>
              <a:t>Did not make amendment proposals in 2017</a:t>
            </a:r>
            <a:endParaRPr sz="1900">
              <a:latin typeface="Georgia"/>
              <a:ea typeface="Georgia"/>
              <a:cs typeface="Georgia"/>
              <a:sym typeface="Georgia"/>
            </a:endParaRPr>
          </a:p>
        </p:txBody>
      </p:sp>
      <p:sp>
        <p:nvSpPr>
          <p:cNvPr id="72" name="Google Shape;72;p5"/>
          <p:cNvSpPr txBox="1"/>
          <p:nvPr/>
        </p:nvSpPr>
        <p:spPr>
          <a:xfrm>
            <a:off x="1194612" y="2958804"/>
            <a:ext cx="163763" cy="1469009"/>
          </a:xfrm>
          <a:prstGeom prst="rect">
            <a:avLst/>
          </a:prstGeom>
          <a:noFill/>
          <a:ln>
            <a:noFill/>
          </a:ln>
        </p:spPr>
        <p:txBody>
          <a:bodyPr anchorCtr="0" anchor="t" bIns="0" lIns="0" spcFirstLastPara="1" rIns="0" wrap="square" tIns="0">
            <a:noAutofit/>
          </a:bodyPr>
          <a:lstStyle/>
          <a:p>
            <a:pPr indent="0" lvl="0" marL="12700" marR="165"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73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85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165" rtl="0" algn="l">
              <a:lnSpc>
                <a:spcPct val="94685"/>
              </a:lnSpc>
              <a:spcBef>
                <a:spcPts val="847"/>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3" name="Google Shape;73;p5"/>
          <p:cNvSpPr txBox="1"/>
          <p:nvPr/>
        </p:nvSpPr>
        <p:spPr>
          <a:xfrm>
            <a:off x="673100" y="4681305"/>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74" name="Google Shape;74;p5"/>
          <p:cNvSpPr txBox="1"/>
          <p:nvPr/>
        </p:nvSpPr>
        <p:spPr>
          <a:xfrm>
            <a:off x="901700" y="4681305"/>
            <a:ext cx="7630800" cy="1621200"/>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lang="en-US" sz="2000">
                <a:solidFill>
                  <a:srgbClr val="013464"/>
                </a:solidFill>
                <a:latin typeface="Georgia"/>
                <a:ea typeface="Georgia"/>
                <a:cs typeface="Georgia"/>
                <a:sym typeface="Georgia"/>
              </a:rPr>
              <a:t>Individual proponents (McRitchie/Chevedden)</a:t>
            </a:r>
            <a:endParaRPr sz="2000">
              <a:latin typeface="Georgia"/>
              <a:ea typeface="Georgia"/>
              <a:cs typeface="Georgia"/>
              <a:sym typeface="Georgia"/>
            </a:endParaRPr>
          </a:p>
          <a:p>
            <a:pPr indent="-811" lvl="0" marL="305612" marR="30590" rtl="0" algn="l">
              <a:lnSpc>
                <a:spcPct val="94685"/>
              </a:lnSpc>
              <a:spcBef>
                <a:spcPts val="741"/>
              </a:spcBef>
              <a:spcAft>
                <a:spcPts val="0"/>
              </a:spcAft>
              <a:buNone/>
            </a:pPr>
            <a:r>
              <a:rPr lang="en-US" sz="1900">
                <a:solidFill>
                  <a:srgbClr val="C93158"/>
                </a:solidFill>
                <a:latin typeface="Georgia"/>
                <a:ea typeface="Georgia"/>
                <a:cs typeface="Georgia"/>
                <a:sym typeface="Georgia"/>
              </a:rPr>
              <a:t>• </a:t>
            </a:r>
            <a:r>
              <a:rPr lang="en-US" sz="1900">
                <a:solidFill>
                  <a:srgbClr val="336699"/>
                </a:solidFill>
                <a:latin typeface="Georgia"/>
                <a:ea typeface="Georgia"/>
                <a:cs typeface="Georgia"/>
                <a:sym typeface="Georgia"/>
              </a:rPr>
              <a:t>Unlikely to withdraw, but issuers that adopted at 3% were able</a:t>
            </a:r>
            <a:endParaRPr sz="1900">
              <a:latin typeface="Georgia"/>
              <a:ea typeface="Georgia"/>
              <a:cs typeface="Georgia"/>
              <a:sym typeface="Georgia"/>
            </a:endParaRPr>
          </a:p>
          <a:p>
            <a:pPr indent="-252" lvl="0" marL="470153" marR="30590" rtl="0" algn="l">
              <a:lnSpc>
                <a:spcPct val="108000"/>
              </a:lnSpc>
              <a:spcBef>
                <a:spcPts val="108"/>
              </a:spcBef>
              <a:spcAft>
                <a:spcPts val="0"/>
              </a:spcAft>
              <a:buNone/>
            </a:pPr>
            <a:r>
              <a:rPr lang="en-US" sz="1900">
                <a:solidFill>
                  <a:srgbClr val="336699"/>
                </a:solidFill>
                <a:latin typeface="Georgia"/>
                <a:ea typeface="Georgia"/>
                <a:cs typeface="Georgia"/>
                <a:sym typeface="Georgia"/>
              </a:rPr>
              <a:t>to exclude as “substantially implemented”</a:t>
            </a:r>
            <a:endParaRPr sz="1900">
              <a:latin typeface="Georgia"/>
              <a:ea typeface="Georgia"/>
              <a:cs typeface="Georgia"/>
              <a:sym typeface="Georgia"/>
            </a:endParaRPr>
          </a:p>
          <a:p>
            <a:pPr indent="-165352" lvl="0" marL="470153" marR="0" rtl="0" algn="l">
              <a:lnSpc>
                <a:spcPct val="108000"/>
              </a:lnSpc>
              <a:spcBef>
                <a:spcPts val="953"/>
              </a:spcBef>
              <a:spcAft>
                <a:spcPts val="0"/>
              </a:spcAft>
              <a:buNone/>
            </a:pPr>
            <a:r>
              <a:rPr lang="en-US" sz="1900">
                <a:solidFill>
                  <a:srgbClr val="C93158"/>
                </a:solidFill>
                <a:latin typeface="Georgia"/>
                <a:ea typeface="Georgia"/>
                <a:cs typeface="Georgia"/>
                <a:sym typeface="Georgia"/>
              </a:rPr>
              <a:t>• </a:t>
            </a:r>
            <a:r>
              <a:rPr lang="en-US" sz="1900">
                <a:solidFill>
                  <a:srgbClr val="336699"/>
                </a:solidFill>
                <a:latin typeface="Georgia"/>
                <a:ea typeface="Georgia"/>
                <a:cs typeface="Georgia"/>
                <a:sym typeface="Georgia"/>
              </a:rPr>
              <a:t>Over 50 exclusions total (including both proposals to adopt and proposals to amend)</a:t>
            </a:r>
            <a:endParaRPr sz="1900">
              <a:latin typeface="Georgia"/>
              <a:ea typeface="Georgia"/>
              <a:cs typeface="Georgia"/>
              <a:sym typeface="Georgia"/>
            </a:endParaRPr>
          </a:p>
        </p:txBody>
      </p:sp>
      <p:sp>
        <p:nvSpPr>
          <p:cNvPr id="75" name="Google Shape;75;p5"/>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3</a:t>
            </a:r>
            <a:endParaRPr sz="900">
              <a:latin typeface="Verdana"/>
              <a:ea typeface="Verdana"/>
              <a:cs typeface="Verdana"/>
              <a:sym typeface="Verdana"/>
            </a:endParaRPr>
          </a:p>
        </p:txBody>
      </p:sp>
      <p:sp>
        <p:nvSpPr>
          <p:cNvPr id="76" name="Google Shape;76;p5"/>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77" name="Google Shape;77;p5"/>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6"/>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6"/>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 name="Google Shape;84;p6"/>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5" name="Google Shape;85;p6"/>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6" name="Google Shape;86;p6"/>
          <p:cNvSpPr txBox="1"/>
          <p:nvPr/>
        </p:nvSpPr>
        <p:spPr>
          <a:xfrm>
            <a:off x="673100" y="385532"/>
            <a:ext cx="5823548"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2017 Results</a:t>
            </a:r>
            <a:endParaRPr sz="3600">
              <a:latin typeface="Georgia"/>
              <a:ea typeface="Georgia"/>
              <a:cs typeface="Georgia"/>
              <a:sym typeface="Georgia"/>
            </a:endParaRPr>
          </a:p>
        </p:txBody>
      </p:sp>
      <p:sp>
        <p:nvSpPr>
          <p:cNvPr id="87" name="Google Shape;87;p6"/>
          <p:cNvSpPr txBox="1"/>
          <p:nvPr/>
        </p:nvSpPr>
        <p:spPr>
          <a:xfrm>
            <a:off x="673100" y="1632595"/>
            <a:ext cx="190906"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C93158"/>
                </a:solidFill>
                <a:latin typeface="Georgia"/>
                <a:ea typeface="Georgia"/>
                <a:cs typeface="Georgia"/>
                <a:sym typeface="Georgia"/>
              </a:rPr>
              <a:t>•</a:t>
            </a:r>
            <a:endParaRPr sz="2400">
              <a:latin typeface="Georgia"/>
              <a:ea typeface="Georgia"/>
              <a:cs typeface="Georgia"/>
              <a:sym typeface="Georgia"/>
            </a:endParaRPr>
          </a:p>
        </p:txBody>
      </p:sp>
      <p:sp>
        <p:nvSpPr>
          <p:cNvPr id="88" name="Google Shape;88;p6"/>
          <p:cNvSpPr txBox="1"/>
          <p:nvPr/>
        </p:nvSpPr>
        <p:spPr>
          <a:xfrm>
            <a:off x="901700" y="1632595"/>
            <a:ext cx="5781524" cy="659383"/>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013464"/>
                </a:solidFill>
                <a:latin typeface="Georgia"/>
                <a:ea typeface="Georgia"/>
                <a:cs typeface="Georgia"/>
                <a:sym typeface="Georgia"/>
              </a:rPr>
              <a:t>Overall – only 27 proposals to adopt proxy</a:t>
            </a:r>
            <a:endParaRPr sz="2400">
              <a:latin typeface="Georgia"/>
              <a:ea typeface="Georgia"/>
              <a:cs typeface="Georgia"/>
              <a:sym typeface="Georgia"/>
            </a:endParaRPr>
          </a:p>
          <a:p>
            <a:pPr indent="0" lvl="0" marL="12700" marR="45720" rtl="0" algn="l">
              <a:lnSpc>
                <a:spcPct val="107916"/>
              </a:lnSpc>
              <a:spcBef>
                <a:spcPts val="1"/>
              </a:spcBef>
              <a:spcAft>
                <a:spcPts val="0"/>
              </a:spcAft>
              <a:buNone/>
            </a:pPr>
            <a:r>
              <a:rPr lang="en-US" sz="2400">
                <a:solidFill>
                  <a:srgbClr val="013464"/>
                </a:solidFill>
                <a:latin typeface="Georgia"/>
                <a:ea typeface="Georgia"/>
                <a:cs typeface="Georgia"/>
                <a:sym typeface="Georgia"/>
              </a:rPr>
              <a:t>to a vote, down from 81 in 2016</a:t>
            </a:r>
            <a:endParaRPr sz="2400">
              <a:latin typeface="Georgia"/>
              <a:ea typeface="Georgia"/>
              <a:cs typeface="Georgia"/>
              <a:sym typeface="Georgia"/>
            </a:endParaRPr>
          </a:p>
        </p:txBody>
      </p:sp>
      <p:sp>
        <p:nvSpPr>
          <p:cNvPr id="89" name="Google Shape;89;p6"/>
          <p:cNvSpPr txBox="1"/>
          <p:nvPr/>
        </p:nvSpPr>
        <p:spPr>
          <a:xfrm>
            <a:off x="6687667" y="1632595"/>
            <a:ext cx="1642589"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a:solidFill>
                  <a:srgbClr val="013464"/>
                </a:solidFill>
                <a:latin typeface="Georgia"/>
                <a:ea typeface="Georgia"/>
                <a:cs typeface="Georgia"/>
                <a:sym typeface="Georgia"/>
              </a:rPr>
              <a:t>access went</a:t>
            </a:r>
            <a:endParaRPr sz="2400">
              <a:latin typeface="Georgia"/>
              <a:ea typeface="Georgia"/>
              <a:cs typeface="Georgia"/>
              <a:sym typeface="Georgia"/>
            </a:endParaRPr>
          </a:p>
        </p:txBody>
      </p:sp>
      <p:sp>
        <p:nvSpPr>
          <p:cNvPr id="90" name="Google Shape;90;p6"/>
          <p:cNvSpPr txBox="1"/>
          <p:nvPr/>
        </p:nvSpPr>
        <p:spPr>
          <a:xfrm>
            <a:off x="1194612" y="2409529"/>
            <a:ext cx="163597" cy="67614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a:p>
            <a:pPr indent="0" lvl="0" marL="12700" marR="0" rtl="0" algn="l">
              <a:lnSpc>
                <a:spcPct val="94685"/>
              </a:lnSpc>
              <a:spcBef>
                <a:spcPts val="739"/>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1" name="Google Shape;91;p6"/>
          <p:cNvSpPr txBox="1"/>
          <p:nvPr/>
        </p:nvSpPr>
        <p:spPr>
          <a:xfrm>
            <a:off x="1359154" y="2485729"/>
            <a:ext cx="7223100" cy="3649800"/>
          </a:xfrm>
          <a:prstGeom prst="rect">
            <a:avLst/>
          </a:prstGeom>
          <a:noFill/>
          <a:ln>
            <a:noFill/>
          </a:ln>
        </p:spPr>
        <p:txBody>
          <a:bodyPr anchorCtr="0" anchor="t" bIns="0" lIns="0" spcFirstLastPara="1" rIns="0" wrap="square" tIns="0">
            <a:noAutofit/>
          </a:bodyPr>
          <a:lstStyle/>
          <a:p>
            <a:pPr indent="0" lvl="0" marL="12700" marR="43290" rtl="0" algn="l">
              <a:lnSpc>
                <a:spcPct val="107750"/>
              </a:lnSpc>
              <a:spcBef>
                <a:spcPts val="0"/>
              </a:spcBef>
              <a:spcAft>
                <a:spcPts val="0"/>
              </a:spcAft>
              <a:buNone/>
            </a:pPr>
            <a:r>
              <a:rPr lang="en-US" sz="1700">
                <a:solidFill>
                  <a:srgbClr val="336699"/>
                </a:solidFill>
                <a:latin typeface="Georgia"/>
                <a:ea typeface="Georgia"/>
                <a:cs typeface="Georgia"/>
                <a:sym typeface="Georgia"/>
              </a:rPr>
              <a:t>ISS supported 100% of the proposals</a:t>
            </a:r>
            <a:endParaRPr sz="1700">
              <a:latin typeface="Georgia"/>
              <a:ea typeface="Georgia"/>
              <a:cs typeface="Georgia"/>
              <a:sym typeface="Georgia"/>
            </a:endParaRPr>
          </a:p>
          <a:p>
            <a:pPr indent="0" lvl="0" marL="12700" marR="135698" rtl="0" algn="l">
              <a:lnSpc>
                <a:spcPct val="108000"/>
              </a:lnSpc>
              <a:spcBef>
                <a:spcPts val="953"/>
              </a:spcBef>
              <a:spcAft>
                <a:spcPts val="0"/>
              </a:spcAft>
              <a:buNone/>
            </a:pPr>
            <a:r>
              <a:rPr lang="en-US" sz="1700">
                <a:solidFill>
                  <a:srgbClr val="336699"/>
                </a:solidFill>
                <a:latin typeface="Georgia"/>
                <a:ea typeface="Georgia"/>
                <a:cs typeface="Georgia"/>
                <a:sym typeface="Georgia"/>
              </a:rPr>
              <a:t>One issuer proposed a competing binding by-law (3/3/20/20), which passed; the shareholder proposal did not</a:t>
            </a:r>
            <a:endParaRPr sz="1700">
              <a:latin typeface="Georgia"/>
              <a:ea typeface="Georgia"/>
              <a:cs typeface="Georgia"/>
              <a:sym typeface="Georgia"/>
            </a:endParaRPr>
          </a:p>
          <a:p>
            <a:pPr indent="0" lvl="0" marL="12700" marR="0" rtl="0" algn="l">
              <a:lnSpc>
                <a:spcPct val="94685"/>
              </a:lnSpc>
              <a:spcBef>
                <a:spcPts val="746"/>
              </a:spcBef>
              <a:spcAft>
                <a:spcPts val="0"/>
              </a:spcAft>
              <a:buNone/>
            </a:pPr>
            <a:r>
              <a:rPr lang="en-US" sz="1700">
                <a:solidFill>
                  <a:srgbClr val="336699"/>
                </a:solidFill>
                <a:latin typeface="Georgia"/>
                <a:ea typeface="Georgia"/>
                <a:cs typeface="Georgia"/>
                <a:sym typeface="Georgia"/>
              </a:rPr>
              <a:t>Two issuers announced intent to adopt proxy access within next</a:t>
            </a:r>
            <a:endParaRPr sz="1700">
              <a:latin typeface="Georgia"/>
              <a:ea typeface="Georgia"/>
              <a:cs typeface="Georgia"/>
              <a:sym typeface="Georgia"/>
            </a:endParaRPr>
          </a:p>
          <a:p>
            <a:pPr indent="0" lvl="0" marL="12700" marR="43290" rtl="0" algn="l">
              <a:lnSpc>
                <a:spcPct val="108250"/>
              </a:lnSpc>
              <a:spcBef>
                <a:spcPts val="108"/>
              </a:spcBef>
              <a:spcAft>
                <a:spcPts val="0"/>
              </a:spcAft>
              <a:buNone/>
            </a:pPr>
            <a:r>
              <a:rPr lang="en-US" sz="1700">
                <a:solidFill>
                  <a:srgbClr val="336699"/>
                </a:solidFill>
                <a:latin typeface="Georgia"/>
                <a:ea typeface="Georgia"/>
                <a:cs typeface="Georgia"/>
                <a:sym typeface="Georgia"/>
              </a:rPr>
              <a:t>year–both shareholder proposals were nonetheless successful</a:t>
            </a:r>
            <a:endParaRPr sz="1700">
              <a:latin typeface="Georgia"/>
              <a:ea typeface="Georgia"/>
              <a:cs typeface="Georgia"/>
              <a:sym typeface="Georgia"/>
            </a:endParaRPr>
          </a:p>
          <a:p>
            <a:pPr indent="0" lvl="0" marL="12700" marR="192721" rtl="0" algn="l">
              <a:lnSpc>
                <a:spcPct val="108000"/>
              </a:lnSpc>
              <a:spcBef>
                <a:spcPts val="953"/>
              </a:spcBef>
              <a:spcAft>
                <a:spcPts val="0"/>
              </a:spcAft>
              <a:buNone/>
            </a:pPr>
            <a:r>
              <a:rPr lang="en-US" sz="1700">
                <a:solidFill>
                  <a:srgbClr val="336699"/>
                </a:solidFill>
                <a:latin typeface="Georgia"/>
                <a:ea typeface="Georgia"/>
                <a:cs typeface="Georgia"/>
                <a:sym typeface="Georgia"/>
              </a:rPr>
              <a:t>Two issuers supported the shareholder proposal, and two took no position; the shareholder proposal passed in all cases</a:t>
            </a:r>
            <a:endParaRPr sz="1700">
              <a:latin typeface="Georgia"/>
              <a:ea typeface="Georgia"/>
              <a:cs typeface="Georgia"/>
              <a:sym typeface="Georgia"/>
            </a:endParaRPr>
          </a:p>
          <a:p>
            <a:pPr indent="0" lvl="0" marL="12700" marR="43290" rtl="0" algn="l">
              <a:lnSpc>
                <a:spcPct val="94685"/>
              </a:lnSpc>
              <a:spcBef>
                <a:spcPts val="746"/>
              </a:spcBef>
              <a:spcAft>
                <a:spcPts val="0"/>
              </a:spcAft>
              <a:buNone/>
            </a:pPr>
            <a:r>
              <a:rPr lang="en-US" sz="1700">
                <a:solidFill>
                  <a:srgbClr val="336699"/>
                </a:solidFill>
                <a:latin typeface="Georgia"/>
                <a:ea typeface="Georgia"/>
                <a:cs typeface="Georgia"/>
                <a:sym typeface="Georgia"/>
              </a:rPr>
              <a:t>In 21 cases, the issuer simply opposed the shareholder proposal</a:t>
            </a:r>
            <a:endParaRPr sz="1700">
              <a:latin typeface="Georgia"/>
              <a:ea typeface="Georgia"/>
              <a:cs typeface="Georgia"/>
              <a:sym typeface="Georgia"/>
            </a:endParaRPr>
          </a:p>
          <a:p>
            <a:pPr indent="0" lvl="0" marL="355600" marR="43290" rtl="0" algn="l">
              <a:lnSpc>
                <a:spcPct val="94685"/>
              </a:lnSpc>
              <a:spcBef>
                <a:spcPts val="768"/>
              </a:spcBef>
              <a:spcAft>
                <a:spcPts val="0"/>
              </a:spcAft>
              <a:buNone/>
            </a:pPr>
            <a:r>
              <a:rPr lang="en-US" sz="1700">
                <a:solidFill>
                  <a:srgbClr val="C93158"/>
                </a:solidFill>
                <a:latin typeface="Georgia"/>
                <a:ea typeface="Georgia"/>
                <a:cs typeface="Georgia"/>
                <a:sym typeface="Georgia"/>
              </a:rPr>
              <a:t>• </a:t>
            </a:r>
            <a:r>
              <a:rPr lang="en-US" sz="1700">
                <a:solidFill>
                  <a:srgbClr val="013464"/>
                </a:solidFill>
                <a:latin typeface="Georgia"/>
                <a:ea typeface="Georgia"/>
                <a:cs typeface="Georgia"/>
                <a:sym typeface="Georgia"/>
              </a:rPr>
              <a:t>In 12 cases, the shareholder proposals passed</a:t>
            </a:r>
            <a:endParaRPr sz="1700">
              <a:latin typeface="Georgia"/>
              <a:ea typeface="Georgia"/>
              <a:cs typeface="Georgia"/>
              <a:sym typeface="Georgia"/>
            </a:endParaRPr>
          </a:p>
          <a:p>
            <a:pPr indent="-114300" lvl="0" marL="469900" marR="375269" rtl="0" algn="l">
              <a:lnSpc>
                <a:spcPct val="107722"/>
              </a:lnSpc>
              <a:spcBef>
                <a:spcPts val="958"/>
              </a:spcBef>
              <a:spcAft>
                <a:spcPts val="0"/>
              </a:spcAft>
              <a:buNone/>
            </a:pPr>
            <a:r>
              <a:rPr lang="en-US" sz="1700">
                <a:solidFill>
                  <a:srgbClr val="C93158"/>
                </a:solidFill>
                <a:latin typeface="Georgia"/>
                <a:ea typeface="Georgia"/>
                <a:cs typeface="Georgia"/>
                <a:sym typeface="Georgia"/>
              </a:rPr>
              <a:t>• </a:t>
            </a:r>
            <a:r>
              <a:rPr lang="en-US" sz="1700">
                <a:solidFill>
                  <a:srgbClr val="013464"/>
                </a:solidFill>
                <a:latin typeface="Georgia"/>
                <a:ea typeface="Georgia"/>
                <a:cs typeface="Georgia"/>
                <a:sym typeface="Georgia"/>
              </a:rPr>
              <a:t>In 9 cases, the proposal failed; for most of these, the issuer had large insider or friendly holdings</a:t>
            </a:r>
            <a:endParaRPr sz="1700">
              <a:latin typeface="Georgia"/>
              <a:ea typeface="Georgia"/>
              <a:cs typeface="Georgia"/>
              <a:sym typeface="Georgia"/>
            </a:endParaRPr>
          </a:p>
        </p:txBody>
      </p:sp>
      <p:sp>
        <p:nvSpPr>
          <p:cNvPr id="92" name="Google Shape;92;p6"/>
          <p:cNvSpPr txBox="1"/>
          <p:nvPr/>
        </p:nvSpPr>
        <p:spPr>
          <a:xfrm>
            <a:off x="1194612" y="3476329"/>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3" name="Google Shape;93;p6"/>
          <p:cNvSpPr txBox="1"/>
          <p:nvPr/>
        </p:nvSpPr>
        <p:spPr>
          <a:xfrm>
            <a:off x="1194612" y="4147270"/>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4" name="Google Shape;94;p6"/>
          <p:cNvSpPr txBox="1"/>
          <p:nvPr/>
        </p:nvSpPr>
        <p:spPr>
          <a:xfrm>
            <a:off x="1194612" y="4817830"/>
            <a:ext cx="163597" cy="279907"/>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95" name="Google Shape;95;p6"/>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4</a:t>
            </a:r>
            <a:endParaRPr sz="900">
              <a:latin typeface="Verdana"/>
              <a:ea typeface="Verdana"/>
              <a:cs typeface="Verdana"/>
              <a:sym typeface="Verdana"/>
            </a:endParaRPr>
          </a:p>
        </p:txBody>
      </p:sp>
      <p:sp>
        <p:nvSpPr>
          <p:cNvPr id="96" name="Google Shape;96;p6"/>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97" name="Google Shape;97;p6"/>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7"/>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3" name="Google Shape;103;p7"/>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4" name="Google Shape;104;p7"/>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5" name="Google Shape;105;p7"/>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06" name="Google Shape;106;p7"/>
          <p:cNvSpPr txBox="1"/>
          <p:nvPr/>
        </p:nvSpPr>
        <p:spPr>
          <a:xfrm>
            <a:off x="673100" y="385532"/>
            <a:ext cx="620235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Market Terms</a:t>
            </a:r>
            <a:endParaRPr sz="3600">
              <a:latin typeface="Georgia"/>
              <a:ea typeface="Georgia"/>
              <a:cs typeface="Georgia"/>
              <a:sym typeface="Georgia"/>
            </a:endParaRPr>
          </a:p>
        </p:txBody>
      </p:sp>
      <p:sp>
        <p:nvSpPr>
          <p:cNvPr id="107" name="Google Shape;107;p7"/>
          <p:cNvSpPr txBox="1"/>
          <p:nvPr/>
        </p:nvSpPr>
        <p:spPr>
          <a:xfrm>
            <a:off x="644753" y="1499372"/>
            <a:ext cx="3338402" cy="330200"/>
          </a:xfrm>
          <a:prstGeom prst="rect">
            <a:avLst/>
          </a:prstGeom>
          <a:noFill/>
          <a:ln>
            <a:noFill/>
          </a:ln>
        </p:spPr>
        <p:txBody>
          <a:bodyPr anchorCtr="0" anchor="t" bIns="0" lIns="0" spcFirstLastPara="1" rIns="0" wrap="square" tIns="0">
            <a:noAutofit/>
          </a:bodyPr>
          <a:lstStyle/>
          <a:p>
            <a:pPr indent="0" lvl="0" marL="12700" marR="0" rtl="0" algn="l">
              <a:lnSpc>
                <a:spcPct val="106875"/>
              </a:lnSpc>
              <a:spcBef>
                <a:spcPts val="0"/>
              </a:spcBef>
              <a:spcAft>
                <a:spcPts val="0"/>
              </a:spcAft>
              <a:buNone/>
            </a:pPr>
            <a:r>
              <a:rPr lang="en-US" sz="2400" u="sng">
                <a:solidFill>
                  <a:srgbClr val="013464"/>
                </a:solidFill>
                <a:latin typeface="Georgia"/>
                <a:ea typeface="Georgia"/>
                <a:cs typeface="Georgia"/>
                <a:sym typeface="Georgia"/>
              </a:rPr>
              <a:t>What are market terms</a:t>
            </a:r>
            <a:r>
              <a:rPr lang="en-US" sz="2400">
                <a:solidFill>
                  <a:srgbClr val="013464"/>
                </a:solidFill>
                <a:latin typeface="Georgia"/>
                <a:ea typeface="Georgia"/>
                <a:cs typeface="Georgia"/>
                <a:sym typeface="Georgia"/>
              </a:rPr>
              <a:t>?</a:t>
            </a:r>
            <a:endParaRPr sz="2400">
              <a:latin typeface="Georgia"/>
              <a:ea typeface="Georgia"/>
              <a:cs typeface="Georgia"/>
              <a:sym typeface="Georgia"/>
            </a:endParaRPr>
          </a:p>
        </p:txBody>
      </p:sp>
      <p:sp>
        <p:nvSpPr>
          <p:cNvPr id="108" name="Google Shape;108;p7"/>
          <p:cNvSpPr txBox="1"/>
          <p:nvPr/>
        </p:nvSpPr>
        <p:spPr>
          <a:xfrm>
            <a:off x="644753" y="1951709"/>
            <a:ext cx="142909" cy="241807"/>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C93158"/>
                </a:solidFill>
                <a:latin typeface="Georgia"/>
                <a:ea typeface="Georgia"/>
                <a:cs typeface="Georgia"/>
                <a:sym typeface="Georgia"/>
              </a:rPr>
              <a:t>•</a:t>
            </a:r>
            <a:endParaRPr sz="1700">
              <a:latin typeface="Georgia"/>
              <a:ea typeface="Georgia"/>
              <a:cs typeface="Georgia"/>
              <a:sym typeface="Georgia"/>
            </a:endParaRPr>
          </a:p>
        </p:txBody>
      </p:sp>
      <p:sp>
        <p:nvSpPr>
          <p:cNvPr id="109" name="Google Shape;109;p7"/>
          <p:cNvSpPr txBox="1"/>
          <p:nvPr/>
        </p:nvSpPr>
        <p:spPr>
          <a:xfrm>
            <a:off x="873353" y="1951709"/>
            <a:ext cx="7680062" cy="834643"/>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013464"/>
                </a:solidFill>
                <a:latin typeface="Georgia"/>
                <a:ea typeface="Georgia"/>
                <a:cs typeface="Georgia"/>
                <a:sym typeface="Georgia"/>
              </a:rPr>
              <a:t>NYC Controller proposals – 3% ownership/3-year holding period /25% of board</a:t>
            </a:r>
            <a:endParaRPr sz="1700">
              <a:latin typeface="Georgia"/>
              <a:ea typeface="Georgia"/>
              <a:cs typeface="Georgia"/>
              <a:sym typeface="Georgia"/>
            </a:endParaRPr>
          </a:p>
          <a:p>
            <a:pPr indent="0" lvl="0" marL="12700" marR="36796" rtl="0" algn="l">
              <a:lnSpc>
                <a:spcPct val="107941"/>
              </a:lnSpc>
              <a:spcBef>
                <a:spcPts val="0"/>
              </a:spcBef>
              <a:spcAft>
                <a:spcPts val="0"/>
              </a:spcAft>
              <a:buNone/>
            </a:pPr>
            <a:r>
              <a:rPr lang="en-US" sz="1700">
                <a:solidFill>
                  <a:srgbClr val="013464"/>
                </a:solidFill>
                <a:latin typeface="Georgia"/>
                <a:ea typeface="Georgia"/>
                <a:cs typeface="Georgia"/>
                <a:sym typeface="Georgia"/>
              </a:rPr>
              <a:t>(did not address size of group in proposal, did in negotiations)</a:t>
            </a:r>
            <a:endParaRPr sz="1700">
              <a:latin typeface="Georgia"/>
              <a:ea typeface="Georgia"/>
              <a:cs typeface="Georgia"/>
              <a:sym typeface="Georgia"/>
            </a:endParaRPr>
          </a:p>
          <a:p>
            <a:pPr indent="0" lvl="0" marL="12700" marR="36796" rtl="0" algn="l">
              <a:lnSpc>
                <a:spcPct val="113588"/>
              </a:lnSpc>
              <a:spcBef>
                <a:spcPts val="808"/>
              </a:spcBef>
              <a:spcAft>
                <a:spcPts val="0"/>
              </a:spcAft>
              <a:buNone/>
            </a:pPr>
            <a:r>
              <a:rPr lang="en-US" sz="1700">
                <a:solidFill>
                  <a:srgbClr val="013464"/>
                </a:solidFill>
                <a:latin typeface="Georgia"/>
                <a:ea typeface="Georgia"/>
                <a:cs typeface="Georgia"/>
                <a:sym typeface="Georgia"/>
              </a:rPr>
              <a:t>Provisions adopted to date</a:t>
            </a:r>
            <a:r>
              <a:rPr baseline="30000" lang="en-US" sz="1650">
                <a:solidFill>
                  <a:srgbClr val="013464"/>
                </a:solidFill>
                <a:latin typeface="Georgia"/>
                <a:ea typeface="Georgia"/>
                <a:cs typeface="Georgia"/>
                <a:sym typeface="Georgia"/>
              </a:rPr>
              <a:t>*</a:t>
            </a:r>
            <a:endParaRPr sz="1100">
              <a:latin typeface="Georgia"/>
              <a:ea typeface="Georgia"/>
              <a:cs typeface="Georgia"/>
              <a:sym typeface="Georgia"/>
            </a:endParaRPr>
          </a:p>
        </p:txBody>
      </p:sp>
      <p:sp>
        <p:nvSpPr>
          <p:cNvPr id="110" name="Google Shape;110;p7"/>
          <p:cNvSpPr txBox="1"/>
          <p:nvPr/>
        </p:nvSpPr>
        <p:spPr>
          <a:xfrm>
            <a:off x="644753" y="2544545"/>
            <a:ext cx="142909" cy="241807"/>
          </a:xfrm>
          <a:prstGeom prst="rect">
            <a:avLst/>
          </a:prstGeom>
          <a:noFill/>
          <a:ln>
            <a:noFill/>
          </a:ln>
        </p:spPr>
        <p:txBody>
          <a:bodyPr anchorCtr="0" anchor="t" bIns="0" lIns="0" spcFirstLastPara="1" rIns="0" wrap="square" tIns="0">
            <a:noAutofit/>
          </a:bodyPr>
          <a:lstStyle/>
          <a:p>
            <a:pPr indent="0" lvl="0" marL="12700" marR="0" rtl="0" algn="l">
              <a:lnSpc>
                <a:spcPct val="108823"/>
              </a:lnSpc>
              <a:spcBef>
                <a:spcPts val="0"/>
              </a:spcBef>
              <a:spcAft>
                <a:spcPts val="0"/>
              </a:spcAft>
              <a:buNone/>
            </a:pPr>
            <a:r>
              <a:rPr lang="en-US" sz="1700">
                <a:solidFill>
                  <a:srgbClr val="C93158"/>
                </a:solidFill>
                <a:latin typeface="Georgia"/>
                <a:ea typeface="Georgia"/>
                <a:cs typeface="Georgia"/>
                <a:sym typeface="Georgia"/>
              </a:rPr>
              <a:t>•</a:t>
            </a:r>
            <a:endParaRPr sz="1700">
              <a:latin typeface="Georgia"/>
              <a:ea typeface="Georgia"/>
              <a:cs typeface="Georgia"/>
              <a:sym typeface="Georgia"/>
            </a:endParaRPr>
          </a:p>
        </p:txBody>
      </p:sp>
      <p:sp>
        <p:nvSpPr>
          <p:cNvPr id="111" name="Google Shape;111;p7"/>
          <p:cNvSpPr txBox="1"/>
          <p:nvPr/>
        </p:nvSpPr>
        <p:spPr>
          <a:xfrm>
            <a:off x="1165961" y="2869111"/>
            <a:ext cx="128841" cy="1107439"/>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553"/>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2" name="Google Shape;112;p7"/>
          <p:cNvSpPr txBox="1"/>
          <p:nvPr/>
        </p:nvSpPr>
        <p:spPr>
          <a:xfrm>
            <a:off x="1330579" y="2869111"/>
            <a:ext cx="6946347" cy="3211118"/>
          </a:xfrm>
          <a:prstGeom prst="rect">
            <a:avLst/>
          </a:prstGeom>
          <a:noFill/>
          <a:ln>
            <a:noFill/>
          </a:ln>
        </p:spPr>
        <p:txBody>
          <a:bodyPr anchorCtr="0" anchor="t" bIns="0" lIns="0" spcFirstLastPara="1" rIns="0" wrap="square" tIns="0">
            <a:noAutofit/>
          </a:bodyPr>
          <a:lstStyle/>
          <a:p>
            <a:pPr indent="0" lvl="0" marL="12700" marR="32467" rtl="0" algn="l">
              <a:lnSpc>
                <a:spcPct val="109266"/>
              </a:lnSpc>
              <a:spcBef>
                <a:spcPts val="0"/>
              </a:spcBef>
              <a:spcAft>
                <a:spcPts val="0"/>
              </a:spcAft>
              <a:buNone/>
            </a:pPr>
            <a:r>
              <a:rPr lang="en-US" sz="1500">
                <a:solidFill>
                  <a:srgbClr val="336699"/>
                </a:solidFill>
                <a:latin typeface="Georgia"/>
                <a:ea typeface="Georgia"/>
                <a:cs typeface="Georgia"/>
                <a:sym typeface="Georgia"/>
              </a:rPr>
              <a:t>99% at 3% ownership threshold</a:t>
            </a:r>
            <a:endParaRPr sz="1500">
              <a:latin typeface="Georgia"/>
              <a:ea typeface="Georgia"/>
              <a:cs typeface="Georgia"/>
              <a:sym typeface="Georgia"/>
            </a:endParaRPr>
          </a:p>
          <a:p>
            <a:pPr indent="0" lvl="0" marL="12700" marR="32467" rtl="0" algn="l">
              <a:lnSpc>
                <a:spcPct val="94685"/>
              </a:lnSpc>
              <a:spcBef>
                <a:spcPts val="553"/>
              </a:spcBef>
              <a:spcAft>
                <a:spcPts val="0"/>
              </a:spcAft>
              <a:buNone/>
            </a:pPr>
            <a:r>
              <a:rPr lang="en-US" sz="1500">
                <a:solidFill>
                  <a:srgbClr val="336699"/>
                </a:solidFill>
                <a:latin typeface="Georgia"/>
                <a:ea typeface="Georgia"/>
                <a:cs typeface="Georgia"/>
                <a:sym typeface="Georgia"/>
              </a:rPr>
              <a:t>100% at 3-year holding period</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100% require full voting and economic ownership</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85% at 20% of board (13% at 25%); 81% of those provide minimum of two access</a:t>
            </a:r>
            <a:endParaRPr sz="1500">
              <a:latin typeface="Georgia"/>
              <a:ea typeface="Georgia"/>
              <a:cs typeface="Georgia"/>
              <a:sym typeface="Georgia"/>
            </a:endParaRPr>
          </a:p>
          <a:p>
            <a:pPr indent="0" lvl="0" marL="12700" marR="32467" rtl="0" algn="l">
              <a:lnSpc>
                <a:spcPct val="108000"/>
              </a:lnSpc>
              <a:spcBef>
                <a:spcPts val="81"/>
              </a:spcBef>
              <a:spcAft>
                <a:spcPts val="0"/>
              </a:spcAft>
              <a:buNone/>
            </a:pPr>
            <a:r>
              <a:rPr lang="en-US" sz="1500">
                <a:solidFill>
                  <a:srgbClr val="336699"/>
                </a:solidFill>
                <a:latin typeface="Georgia"/>
                <a:ea typeface="Georgia"/>
                <a:cs typeface="Georgia"/>
                <a:sym typeface="Georgia"/>
              </a:rPr>
              <a:t>nominees</a:t>
            </a:r>
            <a:endParaRPr sz="1500">
              <a:latin typeface="Georgia"/>
              <a:ea typeface="Georgia"/>
              <a:cs typeface="Georgia"/>
              <a:sym typeface="Georgia"/>
            </a:endParaRPr>
          </a:p>
          <a:p>
            <a:pPr indent="0" lvl="0" marL="12700" marR="32467" rtl="0" algn="l">
              <a:lnSpc>
                <a:spcPct val="94685"/>
              </a:lnSpc>
              <a:spcBef>
                <a:spcPts val="556"/>
              </a:spcBef>
              <a:spcAft>
                <a:spcPts val="0"/>
              </a:spcAft>
              <a:buNone/>
            </a:pPr>
            <a:r>
              <a:rPr lang="en-US" sz="1500">
                <a:solidFill>
                  <a:srgbClr val="336699"/>
                </a:solidFill>
                <a:latin typeface="Georgia"/>
                <a:ea typeface="Georgia"/>
                <a:cs typeface="Georgia"/>
                <a:sym typeface="Georgia"/>
              </a:rPr>
              <a:t>92% limit group to 20</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94% count funds under common management as a single holder</a:t>
            </a:r>
            <a:endParaRPr sz="1500">
              <a:latin typeface="Georgia"/>
              <a:ea typeface="Georgia"/>
              <a:cs typeface="Georgia"/>
              <a:sym typeface="Georgia"/>
            </a:endParaRPr>
          </a:p>
          <a:p>
            <a:pPr indent="0" lvl="0" marL="12700" marR="32467" rtl="0" algn="l">
              <a:lnSpc>
                <a:spcPct val="94685"/>
              </a:lnSpc>
              <a:spcBef>
                <a:spcPts val="635"/>
              </a:spcBef>
              <a:spcAft>
                <a:spcPts val="0"/>
              </a:spcAft>
              <a:buNone/>
            </a:pPr>
            <a:r>
              <a:rPr lang="en-US" sz="1500">
                <a:solidFill>
                  <a:srgbClr val="336699"/>
                </a:solidFill>
                <a:latin typeface="Georgia"/>
                <a:ea typeface="Georgia"/>
                <a:cs typeface="Georgia"/>
                <a:sym typeface="Georgia"/>
              </a:rPr>
              <a:t>83% count incumbent access nominees against the current-year maximum</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336699"/>
                </a:solidFill>
                <a:latin typeface="Georgia"/>
                <a:ea typeface="Georgia"/>
                <a:cs typeface="Georgia"/>
                <a:sym typeface="Georgia"/>
              </a:rPr>
              <a:t>73% provide a nomination window of 120 to 150 days before the prior year’s proxy</a:t>
            </a:r>
            <a:endParaRPr sz="1500">
              <a:latin typeface="Georgia"/>
              <a:ea typeface="Georgia"/>
              <a:cs typeface="Georgia"/>
              <a:sym typeface="Georgia"/>
            </a:endParaRPr>
          </a:p>
          <a:p>
            <a:pPr indent="0" lvl="0" marL="12700" marR="32467" rtl="0" algn="l">
              <a:lnSpc>
                <a:spcPct val="108000"/>
              </a:lnSpc>
              <a:spcBef>
                <a:spcPts val="81"/>
              </a:spcBef>
              <a:spcAft>
                <a:spcPts val="0"/>
              </a:spcAft>
              <a:buNone/>
            </a:pPr>
            <a:r>
              <a:rPr lang="en-US" sz="1500">
                <a:solidFill>
                  <a:srgbClr val="336699"/>
                </a:solidFill>
                <a:latin typeface="Georgia"/>
                <a:ea typeface="Georgia"/>
                <a:cs typeface="Georgia"/>
                <a:sym typeface="Georgia"/>
              </a:rPr>
              <a:t>mailing date</a:t>
            </a:r>
            <a:endParaRPr sz="1500">
              <a:latin typeface="Georgia"/>
              <a:ea typeface="Georgia"/>
              <a:cs typeface="Georgia"/>
              <a:sym typeface="Georgia"/>
            </a:endParaRPr>
          </a:p>
          <a:p>
            <a:pPr indent="0" lvl="0" marL="12700" marR="187572" rtl="0" algn="l">
              <a:lnSpc>
                <a:spcPct val="108000"/>
              </a:lnSpc>
              <a:spcBef>
                <a:spcPts val="715"/>
              </a:spcBef>
              <a:spcAft>
                <a:spcPts val="0"/>
              </a:spcAft>
              <a:buNone/>
            </a:pPr>
            <a:r>
              <a:rPr lang="en-US" sz="1500">
                <a:solidFill>
                  <a:srgbClr val="336699"/>
                </a:solidFill>
                <a:latin typeface="Georgia"/>
                <a:ea typeface="Georgia"/>
                <a:cs typeface="Georgia"/>
                <a:sym typeface="Georgia"/>
              </a:rPr>
              <a:t>94% prohibit or limit the availability of proxy access in the event of a concurrent proxy contest</a:t>
            </a:r>
            <a:endParaRPr sz="1500">
              <a:latin typeface="Georgia"/>
              <a:ea typeface="Georgia"/>
              <a:cs typeface="Georgia"/>
              <a:sym typeface="Georgia"/>
            </a:endParaRPr>
          </a:p>
        </p:txBody>
      </p:sp>
      <p:sp>
        <p:nvSpPr>
          <p:cNvPr id="113" name="Google Shape;113;p7"/>
          <p:cNvSpPr txBox="1"/>
          <p:nvPr/>
        </p:nvSpPr>
        <p:spPr>
          <a:xfrm>
            <a:off x="1165961" y="4263825"/>
            <a:ext cx="128841" cy="1107440"/>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553"/>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a:p>
            <a:pPr indent="0" lvl="0" marL="12700" marR="0" rtl="0" algn="l">
              <a:lnSpc>
                <a:spcPct val="94685"/>
              </a:lnSpc>
              <a:spcBef>
                <a:spcPts val="635"/>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4" name="Google Shape;114;p7"/>
          <p:cNvSpPr txBox="1"/>
          <p:nvPr/>
        </p:nvSpPr>
        <p:spPr>
          <a:xfrm>
            <a:off x="1165961" y="5658590"/>
            <a:ext cx="128841" cy="215900"/>
          </a:xfrm>
          <a:prstGeom prst="rect">
            <a:avLst/>
          </a:prstGeom>
          <a:noFill/>
          <a:ln>
            <a:noFill/>
          </a:ln>
        </p:spPr>
        <p:txBody>
          <a:bodyPr anchorCtr="0" anchor="t" bIns="0" lIns="0" spcFirstLastPara="1" rIns="0" wrap="square" tIns="0">
            <a:noAutofit/>
          </a:bodyPr>
          <a:lstStyle/>
          <a:p>
            <a:pPr indent="0" lvl="0" marL="12700" marR="0" rtl="0" algn="l">
              <a:lnSpc>
                <a:spcPct val="109266"/>
              </a:lnSpc>
              <a:spcBef>
                <a:spcPts val="0"/>
              </a:spcBef>
              <a:spcAft>
                <a:spcPts val="0"/>
              </a:spcAft>
              <a:buNone/>
            </a:pPr>
            <a:r>
              <a:rPr lang="en-US" sz="1500">
                <a:solidFill>
                  <a:srgbClr val="C93158"/>
                </a:solidFill>
                <a:latin typeface="Georgia"/>
                <a:ea typeface="Georgia"/>
                <a:cs typeface="Georgia"/>
                <a:sym typeface="Georgia"/>
              </a:rPr>
              <a:t>•</a:t>
            </a:r>
            <a:endParaRPr sz="1500">
              <a:latin typeface="Georgia"/>
              <a:ea typeface="Georgia"/>
              <a:cs typeface="Georgia"/>
              <a:sym typeface="Georgia"/>
            </a:endParaRPr>
          </a:p>
        </p:txBody>
      </p:sp>
      <p:sp>
        <p:nvSpPr>
          <p:cNvPr id="115" name="Google Shape;115;p7"/>
          <p:cNvSpPr txBox="1"/>
          <p:nvPr/>
        </p:nvSpPr>
        <p:spPr>
          <a:xfrm>
            <a:off x="2103387" y="6470791"/>
            <a:ext cx="3872400" cy="165600"/>
          </a:xfrm>
          <a:prstGeom prst="rect">
            <a:avLst/>
          </a:prstGeom>
          <a:noFill/>
          <a:ln>
            <a:noFill/>
          </a:ln>
        </p:spPr>
        <p:txBody>
          <a:bodyPr anchorCtr="0" anchor="t" bIns="0" lIns="0" spcFirstLastPara="1" rIns="0" wrap="square" tIns="0">
            <a:noAutofit/>
          </a:bodyPr>
          <a:lstStyle/>
          <a:p>
            <a:pPr indent="0" lvl="0" marL="12700" marR="0" rtl="0" algn="l">
              <a:lnSpc>
                <a:spcPct val="111818"/>
              </a:lnSpc>
              <a:spcBef>
                <a:spcPts val="0"/>
              </a:spcBef>
              <a:spcAft>
                <a:spcPts val="0"/>
              </a:spcAft>
              <a:buNone/>
            </a:pPr>
            <a:r>
              <a:rPr lang="en-US" sz="1100">
                <a:solidFill>
                  <a:srgbClr val="555A5C"/>
                </a:solidFill>
                <a:latin typeface="Georgia"/>
                <a:ea typeface="Georgia"/>
                <a:cs typeface="Georgia"/>
                <a:sym typeface="Georgia"/>
              </a:rPr>
              <a:t>* These percentages cover bylaws adopted from April 2015 on.</a:t>
            </a:r>
            <a:endParaRPr sz="1100">
              <a:latin typeface="Georgia"/>
              <a:ea typeface="Georgia"/>
              <a:cs typeface="Georgia"/>
              <a:sym typeface="Georgia"/>
            </a:endParaRPr>
          </a:p>
        </p:txBody>
      </p:sp>
      <p:sp>
        <p:nvSpPr>
          <p:cNvPr id="116" name="Google Shape;116;p7"/>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5</a:t>
            </a:r>
            <a:endParaRPr sz="900">
              <a:latin typeface="Verdana"/>
              <a:ea typeface="Verdana"/>
              <a:cs typeface="Verdana"/>
              <a:sym typeface="Verdana"/>
            </a:endParaRPr>
          </a:p>
        </p:txBody>
      </p:sp>
      <p:sp>
        <p:nvSpPr>
          <p:cNvPr id="117" name="Google Shape;117;p7"/>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18" name="Google Shape;118;p7"/>
          <p:cNvSpPr txBox="1"/>
          <p:nvPr/>
        </p:nvSpPr>
        <p:spPr>
          <a:xfrm>
            <a:off x="1390229" y="1618361"/>
            <a:ext cx="73419"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19" name="Google Shape;119;p7"/>
          <p:cNvSpPr txBox="1"/>
          <p:nvPr/>
        </p:nvSpPr>
        <p:spPr>
          <a:xfrm>
            <a:off x="1889446" y="1618361"/>
            <a:ext cx="73465"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20" name="Google Shape;120;p7"/>
          <p:cNvSpPr txBox="1"/>
          <p:nvPr/>
        </p:nvSpPr>
        <p:spPr>
          <a:xfrm>
            <a:off x="2925681" y="1618361"/>
            <a:ext cx="75379"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
        <p:nvSpPr>
          <p:cNvPr id="121" name="Google Shape;121;p7"/>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7" name="Google Shape;127;p8"/>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8"/>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9" name="Google Shape;129;p8"/>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0" name="Google Shape;130;p8"/>
          <p:cNvSpPr txBox="1"/>
          <p:nvPr/>
        </p:nvSpPr>
        <p:spPr>
          <a:xfrm>
            <a:off x="673100" y="385532"/>
            <a:ext cx="6202355"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Market Terms</a:t>
            </a:r>
            <a:endParaRPr sz="3600">
              <a:latin typeface="Georgia"/>
              <a:ea typeface="Georgia"/>
              <a:cs typeface="Georgia"/>
              <a:sym typeface="Georgia"/>
            </a:endParaRPr>
          </a:p>
        </p:txBody>
      </p:sp>
      <p:sp>
        <p:nvSpPr>
          <p:cNvPr id="131" name="Google Shape;131;p8"/>
          <p:cNvSpPr txBox="1"/>
          <p:nvPr/>
        </p:nvSpPr>
        <p:spPr>
          <a:xfrm>
            <a:off x="8099298" y="1122921"/>
            <a:ext cx="877405" cy="203708"/>
          </a:xfrm>
          <a:prstGeom prst="rect">
            <a:avLst/>
          </a:prstGeom>
          <a:noFill/>
          <a:ln>
            <a:noFill/>
          </a:ln>
        </p:spPr>
        <p:txBody>
          <a:bodyPr anchorCtr="0" anchor="t" bIns="0" lIns="0" spcFirstLastPara="1" rIns="0" wrap="square" tIns="0">
            <a:noAutofit/>
          </a:bodyPr>
          <a:lstStyle/>
          <a:p>
            <a:pPr indent="0" lvl="0" marL="12700" marR="0" rtl="0" algn="l">
              <a:lnSpc>
                <a:spcPct val="110000"/>
              </a:lnSpc>
              <a:spcBef>
                <a:spcPts val="0"/>
              </a:spcBef>
              <a:spcAft>
                <a:spcPts val="0"/>
              </a:spcAft>
              <a:buNone/>
            </a:pPr>
            <a:r>
              <a:rPr i="1" lang="en-US" sz="1400">
                <a:solidFill>
                  <a:srgbClr val="FFF7E9"/>
                </a:solidFill>
                <a:latin typeface="Georgia"/>
                <a:ea typeface="Georgia"/>
                <a:cs typeface="Georgia"/>
                <a:sym typeface="Georgia"/>
              </a:rPr>
              <a:t>Continued</a:t>
            </a:r>
            <a:endParaRPr sz="1400">
              <a:latin typeface="Georgia"/>
              <a:ea typeface="Georgia"/>
              <a:cs typeface="Georgia"/>
              <a:sym typeface="Georgia"/>
            </a:endParaRPr>
          </a:p>
        </p:txBody>
      </p:sp>
      <p:sp>
        <p:nvSpPr>
          <p:cNvPr id="132" name="Google Shape;132;p8"/>
          <p:cNvSpPr txBox="1"/>
          <p:nvPr/>
        </p:nvSpPr>
        <p:spPr>
          <a:xfrm>
            <a:off x="1194612" y="162813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3" name="Google Shape;133;p8"/>
          <p:cNvSpPr txBox="1"/>
          <p:nvPr/>
        </p:nvSpPr>
        <p:spPr>
          <a:xfrm>
            <a:off x="1359154" y="1628133"/>
            <a:ext cx="7243631" cy="3099943"/>
          </a:xfrm>
          <a:prstGeom prst="rect">
            <a:avLst/>
          </a:prstGeom>
          <a:noFill/>
          <a:ln>
            <a:noFill/>
          </a:ln>
        </p:spPr>
        <p:txBody>
          <a:bodyPr anchorCtr="0" anchor="t" bIns="0" lIns="0" spcFirstLastPara="1" rIns="0" wrap="square" tIns="0">
            <a:noAutofit/>
          </a:bodyPr>
          <a:lstStyle/>
          <a:p>
            <a:pPr indent="0" lvl="0" marL="12700" marR="723349" rtl="0" algn="l">
              <a:lnSpc>
                <a:spcPct val="108124"/>
              </a:lnSpc>
              <a:spcBef>
                <a:spcPts val="0"/>
              </a:spcBef>
              <a:spcAft>
                <a:spcPts val="0"/>
              </a:spcAft>
              <a:buNone/>
            </a:pPr>
            <a:r>
              <a:rPr lang="en-US" sz="1600">
                <a:solidFill>
                  <a:srgbClr val="336699"/>
                </a:solidFill>
                <a:latin typeface="Georgia"/>
                <a:ea typeface="Georgia"/>
                <a:cs typeface="Georgia"/>
                <a:sym typeface="Georgia"/>
              </a:rPr>
              <a:t>82% prevent resubmission of a failed candidate who received less than a specified vote percentage (usually 25%) in the past few years</a:t>
            </a:r>
            <a:endParaRPr sz="1600">
              <a:latin typeface="Georgia"/>
              <a:ea typeface="Georgia"/>
              <a:cs typeface="Georgia"/>
              <a:sym typeface="Georgia"/>
            </a:endParaRPr>
          </a:p>
          <a:p>
            <a:pPr indent="0" lvl="0" marL="12700" marR="0" rtl="0" algn="l">
              <a:lnSpc>
                <a:spcPct val="90046"/>
              </a:lnSpc>
              <a:spcBef>
                <a:spcPts val="1100"/>
              </a:spcBef>
              <a:spcAft>
                <a:spcPts val="0"/>
              </a:spcAft>
              <a:buNone/>
            </a:pPr>
            <a:r>
              <a:rPr lang="en-US" sz="1600">
                <a:solidFill>
                  <a:srgbClr val="336699"/>
                </a:solidFill>
                <a:latin typeface="Georgia"/>
                <a:ea typeface="Georgia"/>
                <a:cs typeface="Georgia"/>
                <a:sym typeface="Georgia"/>
              </a:rPr>
              <a:t>95% specifically include loaned stock for purposes of meeting the ownership threshold and holding period, with 53% of all by-laws requiring the loaned stock to be recalled at some point in time prior to the annual meeting and 34% requiring stock to be “promptly” recallable</a:t>
            </a:r>
            <a:endParaRPr sz="1600">
              <a:latin typeface="Georgia"/>
              <a:ea typeface="Georgia"/>
              <a:cs typeface="Georgia"/>
              <a:sym typeface="Georgia"/>
            </a:endParaRPr>
          </a:p>
          <a:p>
            <a:pPr indent="0" lvl="0" marL="12700" marR="34809" rtl="0" algn="l">
              <a:lnSpc>
                <a:spcPct val="108124"/>
              </a:lnSpc>
              <a:spcBef>
                <a:spcPts val="1296"/>
              </a:spcBef>
              <a:spcAft>
                <a:spcPts val="0"/>
              </a:spcAft>
              <a:buNone/>
            </a:pPr>
            <a:r>
              <a:rPr lang="en-US" sz="1600">
                <a:solidFill>
                  <a:srgbClr val="336699"/>
                </a:solidFill>
                <a:latin typeface="Georgia"/>
                <a:ea typeface="Georgia"/>
                <a:cs typeface="Georgia"/>
                <a:sym typeface="Georgia"/>
              </a:rPr>
              <a:t>71% do not address post-meeting holding of the stock, 8% require a representation of an intent to hold post-meeting for one year, and 21% require a description of the holder's intent to hold post-meeting</a:t>
            </a:r>
            <a:endParaRPr sz="1600">
              <a:latin typeface="Georgia"/>
              <a:ea typeface="Georgia"/>
              <a:cs typeface="Georgia"/>
              <a:sym typeface="Georgia"/>
            </a:endParaRPr>
          </a:p>
          <a:p>
            <a:pPr indent="0" lvl="0" marL="12700" marR="571866" rtl="0" algn="l">
              <a:lnSpc>
                <a:spcPct val="108124"/>
              </a:lnSpc>
              <a:spcBef>
                <a:spcPts val="1200"/>
              </a:spcBef>
              <a:spcAft>
                <a:spcPts val="0"/>
              </a:spcAft>
              <a:buNone/>
            </a:pPr>
            <a:r>
              <a:rPr lang="en-US" sz="1600">
                <a:solidFill>
                  <a:srgbClr val="336699"/>
                </a:solidFill>
                <a:latin typeface="Georgia"/>
                <a:ea typeface="Georgia"/>
                <a:cs typeface="Georgia"/>
                <a:sym typeface="Georgia"/>
              </a:rPr>
              <a:t>79% require disclosure of (but do not prohibit) third-party compensation arrangements, and 12% prohibit third-party compensation for service as a director, and in some cases also as a nominee</a:t>
            </a:r>
            <a:endParaRPr sz="1600">
              <a:latin typeface="Georgia"/>
              <a:ea typeface="Georgia"/>
              <a:cs typeface="Georgia"/>
              <a:sym typeface="Georgia"/>
            </a:endParaRPr>
          </a:p>
        </p:txBody>
      </p:sp>
      <p:sp>
        <p:nvSpPr>
          <p:cNvPr id="134" name="Google Shape;134;p8"/>
          <p:cNvSpPr txBox="1"/>
          <p:nvPr/>
        </p:nvSpPr>
        <p:spPr>
          <a:xfrm>
            <a:off x="1194612" y="2219445"/>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5" name="Google Shape;135;p8"/>
          <p:cNvSpPr txBox="1"/>
          <p:nvPr/>
        </p:nvSpPr>
        <p:spPr>
          <a:xfrm>
            <a:off x="1194612" y="3249923"/>
            <a:ext cx="135461" cy="228092"/>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6" name="Google Shape;136;p8"/>
          <p:cNvSpPr txBox="1"/>
          <p:nvPr/>
        </p:nvSpPr>
        <p:spPr>
          <a:xfrm>
            <a:off x="1194612" y="4061072"/>
            <a:ext cx="135461" cy="228091"/>
          </a:xfrm>
          <a:prstGeom prst="rect">
            <a:avLst/>
          </a:prstGeom>
          <a:noFill/>
          <a:ln>
            <a:noFill/>
          </a:ln>
        </p:spPr>
        <p:txBody>
          <a:bodyPr anchorCtr="0" anchor="t" bIns="0" lIns="0" spcFirstLastPara="1" rIns="0" wrap="square" tIns="0">
            <a:noAutofit/>
          </a:bodyPr>
          <a:lstStyle/>
          <a:p>
            <a:pPr indent="0" lvl="0" marL="12700" marR="0" rtl="0" algn="l">
              <a:lnSpc>
                <a:spcPct val="108687"/>
              </a:lnSpc>
              <a:spcBef>
                <a:spcPts val="0"/>
              </a:spcBef>
              <a:spcAft>
                <a:spcPts val="0"/>
              </a:spcAft>
              <a:buNone/>
            </a:pPr>
            <a:r>
              <a:rPr lang="en-US" sz="1600">
                <a:solidFill>
                  <a:srgbClr val="C93158"/>
                </a:solidFill>
                <a:latin typeface="Georgia"/>
                <a:ea typeface="Georgia"/>
                <a:cs typeface="Georgia"/>
                <a:sym typeface="Georgia"/>
              </a:rPr>
              <a:t>•</a:t>
            </a:r>
            <a:endParaRPr sz="1600">
              <a:latin typeface="Georgia"/>
              <a:ea typeface="Georgia"/>
              <a:cs typeface="Georgia"/>
              <a:sym typeface="Georgia"/>
            </a:endParaRPr>
          </a:p>
        </p:txBody>
      </p:sp>
      <p:sp>
        <p:nvSpPr>
          <p:cNvPr id="137" name="Google Shape;137;p8"/>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6</a:t>
            </a:r>
            <a:endParaRPr sz="900">
              <a:latin typeface="Verdana"/>
              <a:ea typeface="Verdana"/>
              <a:cs typeface="Verdana"/>
              <a:sym typeface="Verdana"/>
            </a:endParaRPr>
          </a:p>
        </p:txBody>
      </p:sp>
      <p:sp>
        <p:nvSpPr>
          <p:cNvPr id="138" name="Google Shape;138;p8"/>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39" name="Google Shape;139;p8"/>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9"/>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5" name="Google Shape;145;p9"/>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6" name="Google Shape;146;p9"/>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7" name="Google Shape;147;p9"/>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9"/>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9" name="Google Shape;149;p9"/>
          <p:cNvSpPr txBox="1"/>
          <p:nvPr/>
        </p:nvSpPr>
        <p:spPr>
          <a:xfrm>
            <a:off x="673100" y="385532"/>
            <a:ext cx="597265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Amendments</a:t>
            </a:r>
            <a:endParaRPr sz="3600">
              <a:latin typeface="Georgia"/>
              <a:ea typeface="Georgia"/>
              <a:cs typeface="Georgia"/>
              <a:sym typeface="Georgia"/>
            </a:endParaRPr>
          </a:p>
        </p:txBody>
      </p:sp>
      <p:sp>
        <p:nvSpPr>
          <p:cNvPr id="150" name="Google Shape;150;p9"/>
          <p:cNvSpPr txBox="1"/>
          <p:nvPr/>
        </p:nvSpPr>
        <p:spPr>
          <a:xfrm>
            <a:off x="484123" y="154973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1" name="Google Shape;151;p9"/>
          <p:cNvSpPr txBox="1"/>
          <p:nvPr/>
        </p:nvSpPr>
        <p:spPr>
          <a:xfrm>
            <a:off x="712724" y="1549739"/>
            <a:ext cx="7313087" cy="2401570"/>
          </a:xfrm>
          <a:prstGeom prst="rect">
            <a:avLst/>
          </a:prstGeom>
          <a:noFill/>
          <a:ln>
            <a:noFill/>
          </a:ln>
        </p:spPr>
        <p:txBody>
          <a:bodyPr anchorCtr="0" anchor="t" bIns="0" lIns="0" spcFirstLastPara="1" rIns="0" wrap="square" tIns="0">
            <a:noAutofit/>
          </a:bodyPr>
          <a:lstStyle/>
          <a:p>
            <a:pPr indent="0" lvl="0" marL="12700" marR="30590" rtl="0" algn="l">
              <a:lnSpc>
                <a:spcPct val="107750"/>
              </a:lnSpc>
              <a:spcBef>
                <a:spcPts val="0"/>
              </a:spcBef>
              <a:spcAft>
                <a:spcPts val="0"/>
              </a:spcAft>
              <a:buNone/>
            </a:pPr>
            <a:r>
              <a:rPr lang="en-US" sz="2000">
                <a:solidFill>
                  <a:srgbClr val="013464"/>
                </a:solidFill>
                <a:latin typeface="Georgia"/>
                <a:ea typeface="Georgia"/>
                <a:cs typeface="Georgia"/>
                <a:sym typeface="Georgia"/>
              </a:rPr>
              <a:t>All amendment proposals in 2017 were made by individual</a:t>
            </a:r>
            <a:endParaRPr sz="2000">
              <a:latin typeface="Georgia"/>
              <a:ea typeface="Georgia"/>
              <a:cs typeface="Georgia"/>
              <a:sym typeface="Georgia"/>
            </a:endParaRPr>
          </a:p>
          <a:p>
            <a:pPr indent="0" lvl="0" marL="12700" marR="30590" rtl="0" algn="l">
              <a:lnSpc>
                <a:spcPct val="108000"/>
              </a:lnSpc>
              <a:spcBef>
                <a:spcPts val="0"/>
              </a:spcBef>
              <a:spcAft>
                <a:spcPts val="0"/>
              </a:spcAft>
              <a:buNone/>
            </a:pPr>
            <a:r>
              <a:rPr lang="en-US" sz="2000">
                <a:solidFill>
                  <a:srgbClr val="013464"/>
                </a:solidFill>
                <a:latin typeface="Georgia"/>
                <a:ea typeface="Georgia"/>
                <a:cs typeface="Georgia"/>
                <a:sym typeface="Georgia"/>
              </a:rPr>
              <a:t>proponents (McRitchie, Chevedden, Steiner)</a:t>
            </a:r>
            <a:endParaRPr sz="2000">
              <a:latin typeface="Georgia"/>
              <a:ea typeface="Georgia"/>
              <a:cs typeface="Georgia"/>
              <a:sym typeface="Georgia"/>
            </a:endParaRPr>
          </a:p>
          <a:p>
            <a:pPr indent="-811" lvl="0" marL="305612" marR="30590" rtl="0" algn="l">
              <a:lnSpc>
                <a:spcPct val="94685"/>
              </a:lnSpc>
              <a:spcBef>
                <a:spcPts val="394"/>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None by Comptroller in 2017</a:t>
            </a:r>
            <a:endParaRPr sz="1800">
              <a:latin typeface="Georgia"/>
              <a:ea typeface="Georgia"/>
              <a:cs typeface="Georgia"/>
              <a:sym typeface="Georgia"/>
            </a:endParaRPr>
          </a:p>
          <a:p>
            <a:pPr indent="0" lvl="0" marL="12700" marR="0" rtl="0" algn="l">
              <a:lnSpc>
                <a:spcPct val="108000"/>
              </a:lnSpc>
              <a:spcBef>
                <a:spcPts val="699"/>
              </a:spcBef>
              <a:spcAft>
                <a:spcPts val="0"/>
              </a:spcAft>
              <a:buNone/>
            </a:pPr>
            <a:r>
              <a:rPr lang="en-US" sz="2000">
                <a:solidFill>
                  <a:srgbClr val="013464"/>
                </a:solidFill>
                <a:latin typeface="Georgia"/>
                <a:ea typeface="Georgia"/>
                <a:cs typeface="Georgia"/>
                <a:sym typeface="Georgia"/>
              </a:rPr>
              <a:t>Most were made at issuers where there had been a proxy access proposal voted on in the past, but three issuers this year received amendment proposals despite having proactively adopted proxy access</a:t>
            </a:r>
            <a:endParaRPr sz="2000">
              <a:latin typeface="Georgia"/>
              <a:ea typeface="Georgia"/>
              <a:cs typeface="Georgia"/>
              <a:sym typeface="Georgia"/>
            </a:endParaRPr>
          </a:p>
          <a:p>
            <a:pPr indent="0" lvl="0" marL="12700" marR="30590" rtl="0" algn="l">
              <a:lnSpc>
                <a:spcPct val="94685"/>
              </a:lnSpc>
              <a:spcBef>
                <a:spcPts val="387"/>
              </a:spcBef>
              <a:spcAft>
                <a:spcPts val="0"/>
              </a:spcAft>
              <a:buNone/>
            </a:pPr>
            <a:r>
              <a:rPr lang="en-US" sz="2000">
                <a:solidFill>
                  <a:srgbClr val="013464"/>
                </a:solidFill>
                <a:latin typeface="Georgia"/>
                <a:ea typeface="Georgia"/>
                <a:cs typeface="Georgia"/>
                <a:sym typeface="Georgia"/>
              </a:rPr>
              <a:t>Proposals generally either:</a:t>
            </a:r>
            <a:endParaRPr sz="2000">
              <a:latin typeface="Georgia"/>
              <a:ea typeface="Georgia"/>
              <a:cs typeface="Georgia"/>
              <a:sym typeface="Georgia"/>
            </a:endParaRPr>
          </a:p>
        </p:txBody>
      </p:sp>
      <p:sp>
        <p:nvSpPr>
          <p:cNvPr id="152" name="Google Shape;152;p9"/>
          <p:cNvSpPr txBox="1"/>
          <p:nvPr/>
        </p:nvSpPr>
        <p:spPr>
          <a:xfrm>
            <a:off x="484123" y="2497675"/>
            <a:ext cx="163763" cy="280212"/>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3" name="Google Shape;153;p9"/>
          <p:cNvSpPr txBox="1"/>
          <p:nvPr/>
        </p:nvSpPr>
        <p:spPr>
          <a:xfrm>
            <a:off x="484123" y="3976201"/>
            <a:ext cx="163500" cy="279900"/>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54" name="Google Shape;154;p9"/>
          <p:cNvSpPr txBox="1"/>
          <p:nvPr/>
        </p:nvSpPr>
        <p:spPr>
          <a:xfrm>
            <a:off x="1005636" y="4326675"/>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55" name="Google Shape;155;p9"/>
          <p:cNvSpPr txBox="1"/>
          <p:nvPr/>
        </p:nvSpPr>
        <p:spPr>
          <a:xfrm>
            <a:off x="1170228" y="4326675"/>
            <a:ext cx="7290900" cy="1071000"/>
          </a:xfrm>
          <a:prstGeom prst="rect">
            <a:avLst/>
          </a:prstGeom>
          <a:noFill/>
          <a:ln>
            <a:noFill/>
          </a:ln>
        </p:spPr>
        <p:txBody>
          <a:bodyPr anchorCtr="0" anchor="t" bIns="0" lIns="0" spcFirstLastPara="1" rIns="0" wrap="square" tIns="0">
            <a:noAutofit/>
          </a:bodyPr>
          <a:lstStyle/>
          <a:p>
            <a:pPr indent="0" lvl="0" marL="12700" marR="34290" rtl="0" algn="l">
              <a:lnSpc>
                <a:spcPct val="108055"/>
              </a:lnSpc>
              <a:spcBef>
                <a:spcPts val="0"/>
              </a:spcBef>
              <a:spcAft>
                <a:spcPts val="0"/>
              </a:spcAft>
              <a:buNone/>
            </a:pPr>
            <a:r>
              <a:rPr lang="en-US" sz="1800">
                <a:solidFill>
                  <a:srgbClr val="336699"/>
                </a:solidFill>
                <a:latin typeface="Georgia"/>
                <a:ea typeface="Georgia"/>
                <a:cs typeface="Georgia"/>
                <a:sym typeface="Georgia"/>
              </a:rPr>
              <a:t>raise number of directors to greater of 25% and two, no limit on</a:t>
            </a:r>
            <a:endParaRPr sz="1800">
              <a:latin typeface="Georgia"/>
              <a:ea typeface="Georgia"/>
              <a:cs typeface="Georgia"/>
              <a:sym typeface="Georgia"/>
            </a:endParaRPr>
          </a:p>
          <a:p>
            <a:pPr indent="0" lvl="0" marL="12700" marR="0" rtl="0" algn="l">
              <a:lnSpc>
                <a:spcPct val="108055"/>
              </a:lnSpc>
              <a:spcBef>
                <a:spcPts val="0"/>
              </a:spcBef>
              <a:spcAft>
                <a:spcPts val="0"/>
              </a:spcAft>
              <a:buNone/>
            </a:pPr>
            <a:r>
              <a:rPr lang="en-US" sz="1800">
                <a:solidFill>
                  <a:srgbClr val="336699"/>
                </a:solidFill>
                <a:latin typeface="Georgia"/>
                <a:ea typeface="Georgia"/>
                <a:cs typeface="Georgia"/>
                <a:sym typeface="Georgia"/>
              </a:rPr>
              <a:t>aggregation and no limit on </a:t>
            </a:r>
            <a:r>
              <a:rPr lang="en-US" sz="1800">
                <a:solidFill>
                  <a:srgbClr val="336699"/>
                </a:solidFill>
                <a:latin typeface="Georgia"/>
                <a:ea typeface="Georgia"/>
                <a:cs typeface="Georgia"/>
                <a:sym typeface="Georgia"/>
              </a:rPr>
              <a:t>nominations</a:t>
            </a:r>
            <a:r>
              <a:rPr lang="en-US" sz="1800">
                <a:solidFill>
                  <a:srgbClr val="336699"/>
                </a:solidFill>
                <a:latin typeface="Georgia"/>
                <a:ea typeface="Georgia"/>
                <a:cs typeface="Georgia"/>
                <a:sym typeface="Georgia"/>
              </a:rPr>
              <a:t> based on prior vote received</a:t>
            </a:r>
            <a:endParaRPr sz="1800">
              <a:latin typeface="Georgia"/>
              <a:ea typeface="Georgia"/>
              <a:cs typeface="Georgia"/>
              <a:sym typeface="Georgia"/>
            </a:endParaRPr>
          </a:p>
          <a:p>
            <a:pPr indent="0" lvl="0" marL="12700" marR="34290" rtl="0" algn="l">
              <a:lnSpc>
                <a:spcPct val="108055"/>
              </a:lnSpc>
              <a:spcBef>
                <a:spcPts val="0"/>
              </a:spcBef>
              <a:spcAft>
                <a:spcPts val="0"/>
              </a:spcAft>
              <a:buNone/>
            </a:pPr>
            <a:r>
              <a:rPr lang="en-US" sz="1800">
                <a:solidFill>
                  <a:srgbClr val="336699"/>
                </a:solidFill>
                <a:latin typeface="Georgia"/>
                <a:ea typeface="Georgia"/>
                <a:cs typeface="Georgia"/>
                <a:sym typeface="Georgia"/>
              </a:rPr>
              <a:t>or</a:t>
            </a:r>
            <a:endParaRPr sz="1800">
              <a:latin typeface="Georgia"/>
              <a:ea typeface="Georgia"/>
              <a:cs typeface="Georgia"/>
              <a:sym typeface="Georgia"/>
            </a:endParaRPr>
          </a:p>
          <a:p>
            <a:pPr indent="0" lvl="0" marL="12700" marR="34290" rtl="0" algn="l">
              <a:lnSpc>
                <a:spcPct val="94685"/>
              </a:lnSpc>
              <a:spcBef>
                <a:spcPts val="397"/>
              </a:spcBef>
              <a:spcAft>
                <a:spcPts val="0"/>
              </a:spcAft>
              <a:buNone/>
            </a:pPr>
            <a:r>
              <a:rPr lang="en-US" sz="1800">
                <a:solidFill>
                  <a:srgbClr val="336699"/>
                </a:solidFill>
                <a:latin typeface="Georgia"/>
                <a:ea typeface="Georgia"/>
                <a:cs typeface="Georgia"/>
                <a:sym typeface="Georgia"/>
              </a:rPr>
              <a:t>remove or raise (generally to 50) group limitation of 20</a:t>
            </a:r>
            <a:endParaRPr sz="1800">
              <a:latin typeface="Georgia"/>
              <a:ea typeface="Georgia"/>
              <a:cs typeface="Georgia"/>
              <a:sym typeface="Georgia"/>
            </a:endParaRPr>
          </a:p>
        </p:txBody>
      </p:sp>
      <p:sp>
        <p:nvSpPr>
          <p:cNvPr id="156" name="Google Shape;156;p9"/>
          <p:cNvSpPr txBox="1"/>
          <p:nvPr/>
        </p:nvSpPr>
        <p:spPr>
          <a:xfrm>
            <a:off x="1005636" y="4838739"/>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57" name="Google Shape;157;p9"/>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7</a:t>
            </a:r>
            <a:endParaRPr sz="900">
              <a:latin typeface="Verdana"/>
              <a:ea typeface="Verdana"/>
              <a:cs typeface="Verdana"/>
              <a:sym typeface="Verdana"/>
            </a:endParaRPr>
          </a:p>
        </p:txBody>
      </p:sp>
      <p:sp>
        <p:nvSpPr>
          <p:cNvPr id="158" name="Google Shape;158;p9"/>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59" name="Google Shape;159;p9"/>
          <p:cNvSpPr txBox="1"/>
          <p:nvPr/>
        </p:nvSpPr>
        <p:spPr>
          <a:xfrm>
            <a:off x="602843" y="6190957"/>
            <a:ext cx="8016000" cy="338700"/>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160" name="Google Shape;160;p9"/>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0"/>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0"/>
          <p:cNvSpPr/>
          <p:nvPr/>
        </p:nvSpPr>
        <p:spPr>
          <a:xfrm>
            <a:off x="0" y="1370075"/>
            <a:ext cx="9144000" cy="5484600"/>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0"/>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0"/>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0"/>
          <p:cNvSpPr/>
          <p:nvPr/>
        </p:nvSpPr>
        <p:spPr>
          <a:xfrm>
            <a:off x="602843" y="6114757"/>
            <a:ext cx="8015985" cy="338556"/>
          </a:xfrm>
          <a:custGeom>
            <a:rect b="b" l="l" r="r" t="t"/>
            <a:pathLst>
              <a:path extrusionOk="0" h="120000" w="120000">
                <a:moveTo>
                  <a:pt x="0" y="120000"/>
                </a:moveTo>
                <a:lnTo>
                  <a:pt x="120000" y="120000"/>
                </a:lnTo>
                <a:lnTo>
                  <a:pt x="120000" y="0"/>
                </a:lnTo>
                <a:lnTo>
                  <a:pt x="0" y="0"/>
                </a:lnTo>
                <a:lnTo>
                  <a:pt x="0" y="120000"/>
                </a:lnTo>
                <a:close/>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0"/>
          <p:cNvSpPr txBox="1"/>
          <p:nvPr/>
        </p:nvSpPr>
        <p:spPr>
          <a:xfrm>
            <a:off x="673100" y="385532"/>
            <a:ext cx="5972657"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Proxy Access – Amendments</a:t>
            </a:r>
            <a:endParaRPr sz="3600">
              <a:latin typeface="Georgia"/>
              <a:ea typeface="Georgia"/>
              <a:cs typeface="Georgia"/>
              <a:sym typeface="Georgia"/>
            </a:endParaRPr>
          </a:p>
        </p:txBody>
      </p:sp>
      <p:sp>
        <p:nvSpPr>
          <p:cNvPr id="171" name="Google Shape;171;p10"/>
          <p:cNvSpPr txBox="1"/>
          <p:nvPr/>
        </p:nvSpPr>
        <p:spPr>
          <a:xfrm>
            <a:off x="484123" y="1549739"/>
            <a:ext cx="163597" cy="279908"/>
          </a:xfrm>
          <a:prstGeom prst="rect">
            <a:avLst/>
          </a:prstGeom>
          <a:noFill/>
          <a:ln>
            <a:noFill/>
          </a:ln>
        </p:spPr>
        <p:txBody>
          <a:bodyPr anchorCtr="0" anchor="t" bIns="0" lIns="0" spcFirstLastPara="1" rIns="0" wrap="square" tIns="0">
            <a:noAutofit/>
          </a:bodyPr>
          <a:lstStyle/>
          <a:p>
            <a:pPr indent="0" lvl="0" marL="12700" marR="0" rtl="0" algn="l">
              <a:lnSpc>
                <a:spcPct val="10775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72" name="Google Shape;172;p10"/>
          <p:cNvSpPr txBox="1"/>
          <p:nvPr/>
        </p:nvSpPr>
        <p:spPr>
          <a:xfrm>
            <a:off x="712724" y="1549739"/>
            <a:ext cx="7459754" cy="1551178"/>
          </a:xfrm>
          <a:prstGeom prst="rect">
            <a:avLst/>
          </a:prstGeom>
          <a:noFill/>
          <a:ln>
            <a:noFill/>
          </a:ln>
        </p:spPr>
        <p:txBody>
          <a:bodyPr anchorCtr="0" anchor="t" bIns="0" lIns="0" spcFirstLastPara="1" rIns="0" wrap="square" tIns="0">
            <a:noAutofit/>
          </a:bodyPr>
          <a:lstStyle/>
          <a:p>
            <a:pPr indent="0" lvl="0" marL="12700" marR="43290" rtl="0" algn="l">
              <a:lnSpc>
                <a:spcPct val="107750"/>
              </a:lnSpc>
              <a:spcBef>
                <a:spcPts val="0"/>
              </a:spcBef>
              <a:spcAft>
                <a:spcPts val="0"/>
              </a:spcAft>
              <a:buNone/>
            </a:pPr>
            <a:r>
              <a:rPr lang="en-US" sz="2000">
                <a:solidFill>
                  <a:srgbClr val="013464"/>
                </a:solidFill>
                <a:latin typeface="Georgia"/>
                <a:ea typeface="Georgia"/>
                <a:cs typeface="Georgia"/>
                <a:sym typeface="Georgia"/>
              </a:rPr>
              <a:t>22 amendment proposals went to a vote in 2017 (only 8 in 2016)</a:t>
            </a:r>
            <a:endParaRPr sz="2000">
              <a:latin typeface="Georgia"/>
              <a:ea typeface="Georgia"/>
              <a:cs typeface="Georgia"/>
              <a:sym typeface="Georgia"/>
            </a:endParaRPr>
          </a:p>
          <a:p>
            <a:pPr indent="-811" lvl="0" marL="305612" marR="43290" rtl="0" algn="l">
              <a:lnSpc>
                <a:spcPct val="94685"/>
              </a:lnSpc>
              <a:spcBef>
                <a:spcPts val="395"/>
              </a:spcBef>
              <a:spcAft>
                <a:spcPts val="0"/>
              </a:spcAft>
              <a:buNone/>
            </a:pPr>
            <a:r>
              <a:rPr lang="en-US" sz="1800">
                <a:solidFill>
                  <a:srgbClr val="C93158"/>
                </a:solidFill>
                <a:latin typeface="Georgia"/>
                <a:ea typeface="Georgia"/>
                <a:cs typeface="Georgia"/>
                <a:sym typeface="Georgia"/>
              </a:rPr>
              <a:t>•</a:t>
            </a:r>
            <a:r>
              <a:rPr lang="en-US" sz="1700">
                <a:solidFill>
                  <a:srgbClr val="C93158"/>
                </a:solidFill>
                <a:latin typeface="Georgia"/>
                <a:ea typeface="Georgia"/>
                <a:cs typeface="Georgia"/>
                <a:sym typeface="Georgia"/>
              </a:rPr>
              <a:t> </a:t>
            </a:r>
            <a:r>
              <a:rPr lang="en-US" sz="1700">
                <a:solidFill>
                  <a:srgbClr val="336699"/>
                </a:solidFill>
                <a:latin typeface="Georgia"/>
                <a:ea typeface="Georgia"/>
                <a:cs typeface="Georgia"/>
                <a:sym typeface="Georgia"/>
              </a:rPr>
              <a:t>All were precatory.  ISS recommended for all.</a:t>
            </a:r>
            <a:endParaRPr sz="1700">
              <a:latin typeface="Georgia"/>
              <a:ea typeface="Georgia"/>
              <a:cs typeface="Georgia"/>
              <a:sym typeface="Georgia"/>
            </a:endParaRPr>
          </a:p>
          <a:p>
            <a:pPr indent="-811" lvl="0" marL="305612" marR="0" rtl="0" algn="l">
              <a:lnSpc>
                <a:spcPct val="94685"/>
              </a:lnSpc>
              <a:spcBef>
                <a:spcPts val="495"/>
              </a:spcBef>
              <a:spcAft>
                <a:spcPts val="0"/>
              </a:spcAft>
              <a:buNone/>
            </a:pPr>
            <a:r>
              <a:rPr lang="en-US" sz="1700">
                <a:solidFill>
                  <a:srgbClr val="C93158"/>
                </a:solidFill>
                <a:latin typeface="Georgia"/>
                <a:ea typeface="Georgia"/>
                <a:cs typeface="Georgia"/>
                <a:sym typeface="Georgia"/>
              </a:rPr>
              <a:t>• </a:t>
            </a:r>
            <a:r>
              <a:rPr lang="en-US" sz="1700">
                <a:solidFill>
                  <a:srgbClr val="336699"/>
                </a:solidFill>
                <a:latin typeface="Georgia"/>
                <a:ea typeface="Georgia"/>
                <a:cs typeface="Georgia"/>
                <a:sym typeface="Georgia"/>
              </a:rPr>
              <a:t>All failed in 2017. In 2016, only two passed, both lowering 5% to 3%.</a:t>
            </a:r>
            <a:endParaRPr sz="1700">
              <a:latin typeface="Georgia"/>
              <a:ea typeface="Georgia"/>
              <a:cs typeface="Georgia"/>
              <a:sym typeface="Georgia"/>
            </a:endParaRPr>
          </a:p>
          <a:p>
            <a:pPr indent="0" lvl="0" marL="12700" marR="43290" rtl="0" algn="l">
              <a:lnSpc>
                <a:spcPct val="94685"/>
              </a:lnSpc>
              <a:spcBef>
                <a:spcPts val="484"/>
              </a:spcBef>
              <a:spcAft>
                <a:spcPts val="0"/>
              </a:spcAft>
              <a:buNone/>
            </a:pPr>
            <a:r>
              <a:rPr lang="en-US" sz="2000">
                <a:solidFill>
                  <a:srgbClr val="013464"/>
                </a:solidFill>
                <a:latin typeface="Georgia"/>
                <a:ea typeface="Georgia"/>
                <a:cs typeface="Georgia"/>
                <a:sym typeface="Georgia"/>
              </a:rPr>
              <a:t>Many more were excluded through SEC n0-action process as</a:t>
            </a:r>
            <a:endParaRPr sz="2000">
              <a:latin typeface="Georgia"/>
              <a:ea typeface="Georgia"/>
              <a:cs typeface="Georgia"/>
              <a:sym typeface="Georgia"/>
            </a:endParaRPr>
          </a:p>
          <a:p>
            <a:pPr indent="0" lvl="0" marL="12700" marR="43290" rtl="0" algn="l">
              <a:lnSpc>
                <a:spcPct val="108000"/>
              </a:lnSpc>
              <a:spcBef>
                <a:spcPts val="108"/>
              </a:spcBef>
              <a:spcAft>
                <a:spcPts val="0"/>
              </a:spcAft>
              <a:buNone/>
            </a:pPr>
            <a:r>
              <a:rPr lang="en-US" sz="2000">
                <a:solidFill>
                  <a:srgbClr val="013464"/>
                </a:solidFill>
                <a:latin typeface="Georgia"/>
                <a:ea typeface="Georgia"/>
                <a:cs typeface="Georgia"/>
                <a:sym typeface="Georgia"/>
              </a:rPr>
              <a:t>“substantially implemented” by existing provision</a:t>
            </a:r>
            <a:endParaRPr sz="2000">
              <a:latin typeface="Georgia"/>
              <a:ea typeface="Georgia"/>
              <a:cs typeface="Georgia"/>
              <a:sym typeface="Georgia"/>
            </a:endParaRPr>
          </a:p>
        </p:txBody>
      </p:sp>
      <p:sp>
        <p:nvSpPr>
          <p:cNvPr id="173" name="Google Shape;173;p10"/>
          <p:cNvSpPr txBox="1"/>
          <p:nvPr/>
        </p:nvSpPr>
        <p:spPr>
          <a:xfrm>
            <a:off x="484123" y="2546443"/>
            <a:ext cx="163763" cy="280212"/>
          </a:xfrm>
          <a:prstGeom prst="rect">
            <a:avLst/>
          </a:prstGeom>
          <a:noFill/>
          <a:ln>
            <a:noFill/>
          </a:ln>
        </p:spPr>
        <p:txBody>
          <a:bodyPr anchorCtr="0" anchor="t" bIns="0" lIns="0" spcFirstLastPara="1" rIns="0" wrap="square" tIns="0">
            <a:noAutofit/>
          </a:bodyPr>
          <a:lstStyle/>
          <a:p>
            <a:pPr indent="0" lvl="0" marL="12700" marR="0" rtl="0" algn="l">
              <a:lnSpc>
                <a:spcPct val="108000"/>
              </a:lnSpc>
              <a:spcBef>
                <a:spcPts val="0"/>
              </a:spcBef>
              <a:spcAft>
                <a:spcPts val="0"/>
              </a:spcAft>
              <a:buNone/>
            </a:pPr>
            <a:r>
              <a:rPr lang="en-US" sz="2000">
                <a:solidFill>
                  <a:srgbClr val="C93158"/>
                </a:solidFill>
                <a:latin typeface="Georgia"/>
                <a:ea typeface="Georgia"/>
                <a:cs typeface="Georgia"/>
                <a:sym typeface="Georgia"/>
              </a:rPr>
              <a:t>•</a:t>
            </a:r>
            <a:endParaRPr sz="2000">
              <a:latin typeface="Georgia"/>
              <a:ea typeface="Georgia"/>
              <a:cs typeface="Georgia"/>
              <a:sym typeface="Georgia"/>
            </a:endParaRPr>
          </a:p>
        </p:txBody>
      </p:sp>
      <p:sp>
        <p:nvSpPr>
          <p:cNvPr id="174" name="Google Shape;174;p10"/>
          <p:cNvSpPr txBox="1"/>
          <p:nvPr/>
        </p:nvSpPr>
        <p:spPr>
          <a:xfrm>
            <a:off x="1005636" y="3323502"/>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5" name="Google Shape;175;p10"/>
          <p:cNvSpPr txBox="1"/>
          <p:nvPr/>
        </p:nvSpPr>
        <p:spPr>
          <a:xfrm>
            <a:off x="1170228" y="3323502"/>
            <a:ext cx="7293900" cy="2458200"/>
          </a:xfrm>
          <a:prstGeom prst="rect">
            <a:avLst/>
          </a:prstGeom>
          <a:noFill/>
          <a:ln>
            <a:noFill/>
          </a:ln>
        </p:spPr>
        <p:txBody>
          <a:bodyPr anchorCtr="0" anchor="t" bIns="0" lIns="0" spcFirstLastPara="1" rIns="0" wrap="square" tIns="0">
            <a:noAutofit/>
          </a:bodyPr>
          <a:lstStyle/>
          <a:p>
            <a:pPr indent="0" lvl="0" marL="12700" marR="38961" rtl="0" algn="l">
              <a:lnSpc>
                <a:spcPct val="108055"/>
              </a:lnSpc>
              <a:spcBef>
                <a:spcPts val="0"/>
              </a:spcBef>
              <a:spcAft>
                <a:spcPts val="0"/>
              </a:spcAft>
              <a:buNone/>
            </a:pPr>
            <a:r>
              <a:rPr lang="en-US" sz="1700">
                <a:solidFill>
                  <a:srgbClr val="336699"/>
                </a:solidFill>
                <a:latin typeface="Georgia"/>
                <a:ea typeface="Georgia"/>
                <a:cs typeface="Georgia"/>
                <a:sym typeface="Georgia"/>
              </a:rPr>
              <a:t>Proposals to raise group size limit to 50 were deemed excludable as</a:t>
            </a:r>
            <a:endParaRPr sz="1700">
              <a:latin typeface="Georgia"/>
              <a:ea typeface="Georgia"/>
              <a:cs typeface="Georgia"/>
              <a:sym typeface="Georgia"/>
            </a:endParaRPr>
          </a:p>
          <a:p>
            <a:pPr indent="0" lvl="0" marL="12700" marR="38961" rtl="0" algn="l">
              <a:lnSpc>
                <a:spcPct val="108055"/>
              </a:lnSpc>
              <a:spcBef>
                <a:spcPts val="0"/>
              </a:spcBef>
              <a:spcAft>
                <a:spcPts val="0"/>
              </a:spcAft>
              <a:buNone/>
            </a:pPr>
            <a:r>
              <a:rPr lang="en-US" sz="1700">
                <a:solidFill>
                  <a:srgbClr val="336699"/>
                </a:solidFill>
                <a:latin typeface="Georgia"/>
                <a:ea typeface="Georgia"/>
                <a:cs typeface="Georgia"/>
                <a:sym typeface="Georgia"/>
              </a:rPr>
              <a:t>substantially implemented, even though no amendment was made</a:t>
            </a:r>
            <a:endParaRPr sz="1700">
              <a:latin typeface="Georgia"/>
              <a:ea typeface="Georgia"/>
              <a:cs typeface="Georgia"/>
              <a:sym typeface="Georgia"/>
            </a:endParaRPr>
          </a:p>
          <a:p>
            <a:pPr indent="0" lvl="0" marL="12700" marR="166272" rtl="0" algn="l">
              <a:lnSpc>
                <a:spcPct val="107722"/>
              </a:lnSpc>
              <a:spcBef>
                <a:spcPts val="600"/>
              </a:spcBef>
              <a:spcAft>
                <a:spcPts val="0"/>
              </a:spcAft>
              <a:buNone/>
            </a:pPr>
            <a:r>
              <a:rPr lang="en-US" sz="1700">
                <a:solidFill>
                  <a:srgbClr val="336699"/>
                </a:solidFill>
                <a:latin typeface="Georgia"/>
                <a:ea typeface="Georgia"/>
                <a:cs typeface="Georgia"/>
                <a:sym typeface="Georgia"/>
              </a:rPr>
              <a:t>Burden is on issuer to provide data on duration and size of holdings of shareholder base, showing that the change would not significantly affect availability of proxy access.</a:t>
            </a:r>
            <a:endParaRPr sz="1700">
              <a:latin typeface="Georgia"/>
              <a:ea typeface="Georgia"/>
              <a:cs typeface="Georgia"/>
              <a:sym typeface="Georgia"/>
            </a:endParaRPr>
          </a:p>
          <a:p>
            <a:pPr indent="0" lvl="0" marL="12700" marR="257940" rtl="0" algn="l">
              <a:lnSpc>
                <a:spcPct val="107722"/>
              </a:lnSpc>
              <a:spcBef>
                <a:spcPts val="603"/>
              </a:spcBef>
              <a:spcAft>
                <a:spcPts val="0"/>
              </a:spcAft>
              <a:buNone/>
            </a:pPr>
            <a:r>
              <a:rPr lang="en-US" sz="1700">
                <a:solidFill>
                  <a:srgbClr val="336699"/>
                </a:solidFill>
                <a:latin typeface="Georgia"/>
                <a:ea typeface="Georgia"/>
                <a:cs typeface="Georgia"/>
                <a:sym typeface="Georgia"/>
              </a:rPr>
              <a:t>Exclusion denied where company did not provide data on duration of holdings</a:t>
            </a:r>
            <a:endParaRPr sz="1700">
              <a:latin typeface="Georgia"/>
              <a:ea typeface="Georgia"/>
              <a:cs typeface="Georgia"/>
              <a:sym typeface="Georgia"/>
            </a:endParaRPr>
          </a:p>
          <a:p>
            <a:pPr indent="0" lvl="0" marL="12700" marR="0" rtl="0" algn="l">
              <a:lnSpc>
                <a:spcPct val="94685"/>
              </a:lnSpc>
              <a:spcBef>
                <a:spcPts val="410"/>
              </a:spcBef>
              <a:spcAft>
                <a:spcPts val="0"/>
              </a:spcAft>
              <a:buNone/>
            </a:pPr>
            <a:r>
              <a:rPr lang="en-US" sz="1700">
                <a:solidFill>
                  <a:srgbClr val="336699"/>
                </a:solidFill>
                <a:latin typeface="Georgia"/>
                <a:ea typeface="Georgia"/>
                <a:cs typeface="Georgia"/>
                <a:sym typeface="Georgia"/>
              </a:rPr>
              <a:t>Proposal to remove group size limit deemed not excludable (H&amp;R Block</a:t>
            </a:r>
            <a:endParaRPr sz="1700">
              <a:latin typeface="Georgia"/>
              <a:ea typeface="Georgia"/>
              <a:cs typeface="Georgia"/>
              <a:sym typeface="Georgia"/>
            </a:endParaRPr>
          </a:p>
          <a:p>
            <a:pPr indent="0" lvl="0" marL="12700" marR="38961" rtl="0" algn="l">
              <a:lnSpc>
                <a:spcPct val="108055"/>
              </a:lnSpc>
              <a:spcBef>
                <a:spcPts val="97"/>
              </a:spcBef>
              <a:spcAft>
                <a:spcPts val="0"/>
              </a:spcAft>
              <a:buNone/>
            </a:pPr>
            <a:r>
              <a:rPr lang="en-US" sz="1700">
                <a:solidFill>
                  <a:srgbClr val="336699"/>
                </a:solidFill>
                <a:latin typeface="Georgia"/>
                <a:ea typeface="Georgia"/>
                <a:cs typeface="Georgia"/>
                <a:sym typeface="Georgia"/>
              </a:rPr>
              <a:t>letter)</a:t>
            </a:r>
            <a:endParaRPr sz="1700">
              <a:latin typeface="Georgia"/>
              <a:ea typeface="Georgia"/>
              <a:cs typeface="Georgia"/>
              <a:sym typeface="Georgia"/>
            </a:endParaRPr>
          </a:p>
        </p:txBody>
      </p:sp>
      <p:sp>
        <p:nvSpPr>
          <p:cNvPr id="176" name="Google Shape;176;p10"/>
          <p:cNvSpPr txBox="1"/>
          <p:nvPr/>
        </p:nvSpPr>
        <p:spPr>
          <a:xfrm>
            <a:off x="1005636" y="3893859"/>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7" name="Google Shape;177;p10"/>
          <p:cNvSpPr txBox="1"/>
          <p:nvPr/>
        </p:nvSpPr>
        <p:spPr>
          <a:xfrm>
            <a:off x="1005636" y="4863123"/>
            <a:ext cx="149400" cy="2541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8" name="Google Shape;178;p10"/>
          <p:cNvSpPr txBox="1"/>
          <p:nvPr/>
        </p:nvSpPr>
        <p:spPr>
          <a:xfrm>
            <a:off x="1005636" y="5433107"/>
            <a:ext cx="149700" cy="254400"/>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79" name="Google Shape;179;p10"/>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8</a:t>
            </a:r>
            <a:endParaRPr sz="900">
              <a:latin typeface="Verdana"/>
              <a:ea typeface="Verdana"/>
              <a:cs typeface="Verdana"/>
              <a:sym typeface="Verdana"/>
            </a:endParaRPr>
          </a:p>
        </p:txBody>
      </p:sp>
      <p:sp>
        <p:nvSpPr>
          <p:cNvPr id="180" name="Google Shape;180;p10"/>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181" name="Google Shape;181;p10"/>
          <p:cNvSpPr txBox="1"/>
          <p:nvPr/>
        </p:nvSpPr>
        <p:spPr>
          <a:xfrm>
            <a:off x="602843" y="6114757"/>
            <a:ext cx="8015985" cy="338556"/>
          </a:xfrm>
          <a:prstGeom prst="rect">
            <a:avLst/>
          </a:prstGeom>
          <a:noFill/>
          <a:ln>
            <a:noFill/>
          </a:ln>
        </p:spPr>
        <p:txBody>
          <a:bodyPr anchorCtr="0" anchor="t" bIns="0" lIns="0" spcFirstLastPara="1" rIns="0" wrap="square" tIns="0">
            <a:noAutofit/>
          </a:bodyPr>
          <a:lstStyle/>
          <a:p>
            <a:pPr indent="-2590" lvl="0" marL="91490" marR="0" rtl="0" algn="l">
              <a:lnSpc>
                <a:spcPct val="95825"/>
              </a:lnSpc>
              <a:spcBef>
                <a:spcPts val="0"/>
              </a:spcBef>
              <a:spcAft>
                <a:spcPts val="0"/>
              </a:spcAft>
              <a:buNone/>
            </a:pPr>
            <a:r>
              <a:rPr b="1" lang="en-US" sz="800">
                <a:solidFill>
                  <a:srgbClr val="555A5C"/>
                </a:solidFill>
                <a:latin typeface="Arial"/>
                <a:ea typeface="Arial"/>
                <a:cs typeface="Arial"/>
                <a:sym typeface="Arial"/>
              </a:rPr>
              <a:t>All shareholder proposal data in this presentation is for meetings at U.S. Russell 3000 companies through August 31, 2017, and is based on S&amp;C’s analysis of</a:t>
            </a:r>
            <a:endParaRPr sz="800">
              <a:latin typeface="Arial"/>
              <a:ea typeface="Arial"/>
              <a:cs typeface="Arial"/>
              <a:sym typeface="Arial"/>
            </a:endParaRPr>
          </a:p>
          <a:p>
            <a:pPr indent="-2590" lvl="0" marL="91490" marR="0" rtl="0" algn="l">
              <a:lnSpc>
                <a:spcPct val="95825"/>
              </a:lnSpc>
              <a:spcBef>
                <a:spcPts val="40"/>
              </a:spcBef>
              <a:spcAft>
                <a:spcPts val="0"/>
              </a:spcAft>
              <a:buNone/>
            </a:pPr>
            <a:r>
              <a:rPr b="1" lang="en-US" sz="800">
                <a:solidFill>
                  <a:srgbClr val="555A5C"/>
                </a:solidFill>
                <a:latin typeface="Arial"/>
                <a:ea typeface="Arial"/>
                <a:cs typeface="Arial"/>
                <a:sym typeface="Arial"/>
              </a:rPr>
              <a:t>ISS and Shark Repellent data as well as public filings. A proposal is described as “passing” if it receives the support of more than 50% of votes cast.</a:t>
            </a:r>
            <a:endParaRPr sz="800">
              <a:latin typeface="Arial"/>
              <a:ea typeface="Arial"/>
              <a:cs typeface="Arial"/>
              <a:sym typeface="Arial"/>
            </a:endParaRPr>
          </a:p>
        </p:txBody>
      </p:sp>
      <p:sp>
        <p:nvSpPr>
          <p:cNvPr id="182" name="Google Shape;182;p10"/>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1"/>
          <p:cNvSpPr/>
          <p:nvPr/>
        </p:nvSpPr>
        <p:spPr>
          <a:xfrm>
            <a:off x="0" y="0"/>
            <a:ext cx="9144000" cy="68580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8" name="Google Shape;188;p11"/>
          <p:cNvSpPr/>
          <p:nvPr/>
        </p:nvSpPr>
        <p:spPr>
          <a:xfrm>
            <a:off x="0" y="1370075"/>
            <a:ext cx="9144000" cy="5484749"/>
          </a:xfrm>
          <a:custGeom>
            <a:rect b="b" l="l" r="r" t="t"/>
            <a:pathLst>
              <a:path extrusionOk="0" h="120000" w="120000">
                <a:moveTo>
                  <a:pt x="0" y="120000"/>
                </a:moveTo>
                <a:lnTo>
                  <a:pt x="120000" y="120000"/>
                </a:lnTo>
                <a:lnTo>
                  <a:pt x="120000" y="0"/>
                </a:lnTo>
                <a:lnTo>
                  <a:pt x="0" y="0"/>
                </a:lnTo>
                <a:lnTo>
                  <a:pt x="0" y="120000"/>
                </a:lnTo>
                <a:close/>
              </a:path>
            </a:pathLst>
          </a:custGeom>
          <a:solidFill>
            <a:srgbClr val="FFF7E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1"/>
          <p:cNvSpPr/>
          <p:nvPr/>
        </p:nvSpPr>
        <p:spPr>
          <a:xfrm>
            <a:off x="152400" y="6672262"/>
            <a:ext cx="8890000" cy="0"/>
          </a:xfrm>
          <a:custGeom>
            <a:rect b="b" l="l" r="r" t="t"/>
            <a:pathLst>
              <a:path extrusionOk="0" h="120000" w="120000">
                <a:moveTo>
                  <a:pt x="120000" y="0"/>
                </a:moveTo>
                <a:lnTo>
                  <a:pt x="0" y="0"/>
                </a:lnTo>
              </a:path>
            </a:pathLst>
          </a:custGeom>
          <a:noFill/>
          <a:ln cap="flat" cmpd="sng" w="9525">
            <a:solidFill>
              <a:srgbClr val="B1B1B1"/>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0" name="Google Shape;190;p11"/>
          <p:cNvSpPr/>
          <p:nvPr/>
        </p:nvSpPr>
        <p:spPr>
          <a:xfrm>
            <a:off x="211137" y="6515100"/>
            <a:ext cx="1666875" cy="125412"/>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91" name="Google Shape;191;p11"/>
          <p:cNvSpPr txBox="1"/>
          <p:nvPr/>
        </p:nvSpPr>
        <p:spPr>
          <a:xfrm>
            <a:off x="673100" y="385532"/>
            <a:ext cx="6443563" cy="482904"/>
          </a:xfrm>
          <a:prstGeom prst="rect">
            <a:avLst/>
          </a:prstGeom>
          <a:noFill/>
          <a:ln>
            <a:noFill/>
          </a:ln>
        </p:spPr>
        <p:txBody>
          <a:bodyPr anchorCtr="0" anchor="t" bIns="0" lIns="0" spcFirstLastPara="1" rIns="0" wrap="square" tIns="0">
            <a:noAutofit/>
          </a:bodyPr>
          <a:lstStyle/>
          <a:p>
            <a:pPr indent="0" lvl="0" marL="12700" marR="0" rtl="0" algn="l">
              <a:lnSpc>
                <a:spcPct val="105416"/>
              </a:lnSpc>
              <a:spcBef>
                <a:spcPts val="0"/>
              </a:spcBef>
              <a:spcAft>
                <a:spcPts val="0"/>
              </a:spcAft>
              <a:buNone/>
            </a:pPr>
            <a:r>
              <a:rPr i="1" lang="en-US" sz="3600">
                <a:solidFill>
                  <a:srgbClr val="FFFFFF"/>
                </a:solidFill>
                <a:latin typeface="Georgia"/>
                <a:ea typeface="Georgia"/>
                <a:cs typeface="Georgia"/>
                <a:sym typeface="Georgia"/>
              </a:rPr>
              <a:t>No Use of Proxy Access to Date</a:t>
            </a:r>
            <a:endParaRPr sz="3600">
              <a:latin typeface="Georgia"/>
              <a:ea typeface="Georgia"/>
              <a:cs typeface="Georgia"/>
              <a:sym typeface="Georgia"/>
            </a:endParaRPr>
          </a:p>
        </p:txBody>
      </p:sp>
      <p:sp>
        <p:nvSpPr>
          <p:cNvPr id="192" name="Google Shape;192;p11"/>
          <p:cNvSpPr txBox="1"/>
          <p:nvPr/>
        </p:nvSpPr>
        <p:spPr>
          <a:xfrm>
            <a:off x="673100" y="1628560"/>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3" name="Google Shape;193;p11"/>
          <p:cNvSpPr txBox="1"/>
          <p:nvPr/>
        </p:nvSpPr>
        <p:spPr>
          <a:xfrm>
            <a:off x="901700" y="1628560"/>
            <a:ext cx="7046826" cy="912368"/>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013464"/>
                </a:solidFill>
                <a:latin typeface="Georgia"/>
                <a:ea typeface="Georgia"/>
                <a:cs typeface="Georgia"/>
                <a:sym typeface="Georgia"/>
              </a:rPr>
              <a:t>Unattractive to activists – traditional proxy contests more likely to be</a:t>
            </a:r>
            <a:endParaRPr sz="1800">
              <a:latin typeface="Georgia"/>
              <a:ea typeface="Georgia"/>
              <a:cs typeface="Georgia"/>
              <a:sym typeface="Georgia"/>
            </a:endParaRPr>
          </a:p>
          <a:p>
            <a:pPr indent="0" lvl="0" marL="12700" marR="34290" rtl="0" algn="l">
              <a:lnSpc>
                <a:spcPct val="108055"/>
              </a:lnSpc>
              <a:spcBef>
                <a:spcPts val="0"/>
              </a:spcBef>
              <a:spcAft>
                <a:spcPts val="0"/>
              </a:spcAft>
              <a:buNone/>
            </a:pPr>
            <a:r>
              <a:rPr lang="en-US" sz="1800">
                <a:solidFill>
                  <a:srgbClr val="013464"/>
                </a:solidFill>
                <a:latin typeface="Georgia"/>
                <a:ea typeface="Georgia"/>
                <a:cs typeface="Georgia"/>
                <a:sym typeface="Georgia"/>
              </a:rPr>
              <a:t>successful</a:t>
            </a:r>
            <a:endParaRPr sz="1800">
              <a:latin typeface="Georgia"/>
              <a:ea typeface="Georgia"/>
              <a:cs typeface="Georgia"/>
              <a:sym typeface="Georgia"/>
            </a:endParaRPr>
          </a:p>
          <a:p>
            <a:pPr indent="0" lvl="0" marL="12700" marR="34290" rtl="0" algn="l">
              <a:lnSpc>
                <a:spcPct val="94685"/>
              </a:lnSpc>
              <a:spcBef>
                <a:spcPts val="1097"/>
              </a:spcBef>
              <a:spcAft>
                <a:spcPts val="0"/>
              </a:spcAft>
              <a:buNone/>
            </a:pPr>
            <a:r>
              <a:rPr lang="en-US" sz="1800">
                <a:solidFill>
                  <a:srgbClr val="013464"/>
                </a:solidFill>
                <a:latin typeface="Georgia"/>
                <a:ea typeface="Georgia"/>
                <a:cs typeface="Georgia"/>
                <a:sym typeface="Georgia"/>
              </a:rPr>
              <a:t>Greater expense/effort than shareholder proposals</a:t>
            </a:r>
            <a:endParaRPr sz="1800">
              <a:latin typeface="Georgia"/>
              <a:ea typeface="Georgia"/>
              <a:cs typeface="Georgia"/>
              <a:sym typeface="Georgia"/>
            </a:endParaRPr>
          </a:p>
        </p:txBody>
      </p:sp>
      <p:sp>
        <p:nvSpPr>
          <p:cNvPr id="194" name="Google Shape;194;p11"/>
          <p:cNvSpPr txBox="1"/>
          <p:nvPr/>
        </p:nvSpPr>
        <p:spPr>
          <a:xfrm>
            <a:off x="673100" y="2286928"/>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5" name="Google Shape;195;p11"/>
          <p:cNvSpPr txBox="1"/>
          <p:nvPr/>
        </p:nvSpPr>
        <p:spPr>
          <a:xfrm>
            <a:off x="1194612" y="2643552"/>
            <a:ext cx="149695" cy="967477"/>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165" rtl="0" algn="l">
              <a:lnSpc>
                <a:spcPct val="94685"/>
              </a:lnSpc>
              <a:spcBef>
                <a:spcPts val="665"/>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a:p>
            <a:pPr indent="0" lvl="0" marL="12700" marR="165" rtl="0" algn="l">
              <a:lnSpc>
                <a:spcPct val="94685"/>
              </a:lnSpc>
              <a:spcBef>
                <a:spcPts val="762"/>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6" name="Google Shape;196;p11"/>
          <p:cNvSpPr txBox="1"/>
          <p:nvPr/>
        </p:nvSpPr>
        <p:spPr>
          <a:xfrm>
            <a:off x="1359154" y="2643552"/>
            <a:ext cx="6914919" cy="1571421"/>
          </a:xfrm>
          <a:prstGeom prst="rect">
            <a:avLst/>
          </a:prstGeom>
          <a:noFill/>
          <a:ln>
            <a:noFill/>
          </a:ln>
        </p:spPr>
        <p:txBody>
          <a:bodyPr anchorCtr="0" anchor="t" bIns="0" lIns="0" spcFirstLastPara="1" rIns="0" wrap="square" tIns="0">
            <a:noAutofit/>
          </a:bodyPr>
          <a:lstStyle/>
          <a:p>
            <a:pPr indent="0" lvl="0" marL="12700" marR="38961" rtl="0" algn="l">
              <a:lnSpc>
                <a:spcPct val="108333"/>
              </a:lnSpc>
              <a:spcBef>
                <a:spcPts val="0"/>
              </a:spcBef>
              <a:spcAft>
                <a:spcPts val="0"/>
              </a:spcAft>
              <a:buNone/>
            </a:pPr>
            <a:r>
              <a:rPr lang="en-US" sz="1800">
                <a:solidFill>
                  <a:srgbClr val="336699"/>
                </a:solidFill>
                <a:latin typeface="Georgia"/>
                <a:ea typeface="Georgia"/>
                <a:cs typeface="Georgia"/>
                <a:sym typeface="Georgia"/>
              </a:rPr>
              <a:t>Must file Schedule 14N</a:t>
            </a:r>
            <a:endParaRPr sz="1800">
              <a:latin typeface="Georgia"/>
              <a:ea typeface="Georgia"/>
              <a:cs typeface="Georgia"/>
              <a:sym typeface="Georgia"/>
            </a:endParaRPr>
          </a:p>
          <a:p>
            <a:pPr indent="0" lvl="0" marL="12700" marR="38961" rtl="0" algn="l">
              <a:lnSpc>
                <a:spcPct val="94685"/>
              </a:lnSpc>
              <a:spcBef>
                <a:spcPts val="665"/>
              </a:spcBef>
              <a:spcAft>
                <a:spcPts val="0"/>
              </a:spcAft>
              <a:buNone/>
            </a:pPr>
            <a:r>
              <a:rPr lang="en-US" sz="1800">
                <a:solidFill>
                  <a:srgbClr val="336699"/>
                </a:solidFill>
                <a:latin typeface="Georgia"/>
                <a:ea typeface="Georgia"/>
                <a:cs typeface="Georgia"/>
                <a:sym typeface="Georgia"/>
              </a:rPr>
              <a:t>Must comply with advance notice bylaw requirements</a:t>
            </a:r>
            <a:endParaRPr sz="1800">
              <a:latin typeface="Georgia"/>
              <a:ea typeface="Georgia"/>
              <a:cs typeface="Georgia"/>
              <a:sym typeface="Georgia"/>
            </a:endParaRPr>
          </a:p>
          <a:p>
            <a:pPr indent="0" lvl="0" marL="12700" marR="0" rtl="0" algn="l">
              <a:lnSpc>
                <a:spcPct val="94685"/>
              </a:lnSpc>
              <a:spcBef>
                <a:spcPts val="762"/>
              </a:spcBef>
              <a:spcAft>
                <a:spcPts val="0"/>
              </a:spcAft>
              <a:buNone/>
            </a:pPr>
            <a:r>
              <a:rPr lang="en-US" sz="1800">
                <a:solidFill>
                  <a:srgbClr val="336699"/>
                </a:solidFill>
                <a:latin typeface="Georgia"/>
                <a:ea typeface="Georgia"/>
                <a:cs typeface="Georgia"/>
                <a:sym typeface="Georgia"/>
              </a:rPr>
              <a:t>Director nominees likely to seek indemnification/nomination fees –</a:t>
            </a:r>
            <a:endParaRPr sz="1800">
              <a:latin typeface="Georgia"/>
              <a:ea typeface="Georgia"/>
              <a:cs typeface="Georgia"/>
              <a:sym typeface="Georgia"/>
            </a:endParaRPr>
          </a:p>
          <a:p>
            <a:pPr indent="0" lvl="0" marL="12700" marR="38961" rtl="0" algn="l">
              <a:lnSpc>
                <a:spcPct val="108055"/>
              </a:lnSpc>
              <a:spcBef>
                <a:spcPts val="97"/>
              </a:spcBef>
              <a:spcAft>
                <a:spcPts val="0"/>
              </a:spcAft>
              <a:buNone/>
            </a:pPr>
            <a:r>
              <a:rPr lang="en-US" sz="1800">
                <a:solidFill>
                  <a:srgbClr val="336699"/>
                </a:solidFill>
                <a:latin typeface="Georgia"/>
                <a:ea typeface="Georgia"/>
                <a:cs typeface="Georgia"/>
                <a:sym typeface="Georgia"/>
              </a:rPr>
              <a:t>grounds for exclusion in some proxy-access bylaws</a:t>
            </a:r>
            <a:endParaRPr sz="1800">
              <a:latin typeface="Georgia"/>
              <a:ea typeface="Georgia"/>
              <a:cs typeface="Georgia"/>
              <a:sym typeface="Georgia"/>
            </a:endParaRPr>
          </a:p>
          <a:p>
            <a:pPr indent="0" lvl="0" marL="12700" marR="38961" rtl="0" algn="l">
              <a:lnSpc>
                <a:spcPct val="94685"/>
              </a:lnSpc>
              <a:spcBef>
                <a:spcPts val="668"/>
              </a:spcBef>
              <a:spcAft>
                <a:spcPts val="0"/>
              </a:spcAft>
              <a:buNone/>
            </a:pPr>
            <a:r>
              <a:rPr lang="en-US" sz="1800">
                <a:solidFill>
                  <a:srgbClr val="336699"/>
                </a:solidFill>
                <a:latin typeface="Georgia"/>
                <a:ea typeface="Georgia"/>
                <a:cs typeface="Georgia"/>
                <a:sym typeface="Georgia"/>
              </a:rPr>
              <a:t>Complicated legal framework</a:t>
            </a:r>
            <a:endParaRPr sz="1800">
              <a:latin typeface="Georgia"/>
              <a:ea typeface="Georgia"/>
              <a:cs typeface="Georgia"/>
              <a:sym typeface="Georgia"/>
            </a:endParaRPr>
          </a:p>
        </p:txBody>
      </p:sp>
      <p:sp>
        <p:nvSpPr>
          <p:cNvPr id="197" name="Google Shape;197;p11"/>
          <p:cNvSpPr txBox="1"/>
          <p:nvPr/>
        </p:nvSpPr>
        <p:spPr>
          <a:xfrm>
            <a:off x="1194612" y="3960669"/>
            <a:ext cx="149695" cy="254304"/>
          </a:xfrm>
          <a:prstGeom prst="rect">
            <a:avLst/>
          </a:prstGeom>
          <a:noFill/>
          <a:ln>
            <a:noFill/>
          </a:ln>
        </p:spPr>
        <p:txBody>
          <a:bodyPr anchorCtr="0" anchor="t" bIns="0" lIns="0" spcFirstLastPara="1" rIns="0" wrap="square" tIns="0">
            <a:noAutofit/>
          </a:bodyPr>
          <a:lstStyle/>
          <a:p>
            <a:pPr indent="0" lvl="0" marL="12700" marR="0" rtl="0" algn="l">
              <a:lnSpc>
                <a:spcPct val="108333"/>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8" name="Google Shape;198;p11"/>
          <p:cNvSpPr txBox="1"/>
          <p:nvPr/>
        </p:nvSpPr>
        <p:spPr>
          <a:xfrm>
            <a:off x="673100" y="4372395"/>
            <a:ext cx="149529" cy="254000"/>
          </a:xfrm>
          <a:prstGeom prst="rect">
            <a:avLst/>
          </a:prstGeom>
          <a:noFill/>
          <a:ln>
            <a:noFill/>
          </a:ln>
        </p:spPr>
        <p:txBody>
          <a:bodyPr anchorCtr="0" anchor="t" bIns="0" lIns="0" spcFirstLastPara="1" rIns="0" wrap="square" tIns="0">
            <a:noAutofit/>
          </a:bodyPr>
          <a:lstStyle/>
          <a:p>
            <a:pPr indent="0" lvl="0" marL="12700" marR="0" rtl="0" algn="l">
              <a:lnSpc>
                <a:spcPct val="108055"/>
              </a:lnSpc>
              <a:spcBef>
                <a:spcPts val="0"/>
              </a:spcBef>
              <a:spcAft>
                <a:spcPts val="0"/>
              </a:spcAft>
              <a:buNone/>
            </a:pPr>
            <a:r>
              <a:rPr lang="en-US" sz="1800">
                <a:solidFill>
                  <a:srgbClr val="C93158"/>
                </a:solidFill>
                <a:latin typeface="Georgia"/>
                <a:ea typeface="Georgia"/>
                <a:cs typeface="Georgia"/>
                <a:sym typeface="Georgia"/>
              </a:rPr>
              <a:t>•</a:t>
            </a:r>
            <a:endParaRPr sz="1800">
              <a:latin typeface="Georgia"/>
              <a:ea typeface="Georgia"/>
              <a:cs typeface="Georgia"/>
              <a:sym typeface="Georgia"/>
            </a:endParaRPr>
          </a:p>
        </p:txBody>
      </p:sp>
      <p:sp>
        <p:nvSpPr>
          <p:cNvPr id="199" name="Google Shape;199;p11"/>
          <p:cNvSpPr txBox="1"/>
          <p:nvPr/>
        </p:nvSpPr>
        <p:spPr>
          <a:xfrm>
            <a:off x="901700" y="4372395"/>
            <a:ext cx="7586597" cy="1214374"/>
          </a:xfrm>
          <a:prstGeom prst="rect">
            <a:avLst/>
          </a:prstGeom>
          <a:noFill/>
          <a:ln>
            <a:noFill/>
          </a:ln>
        </p:spPr>
        <p:txBody>
          <a:bodyPr anchorCtr="0" anchor="t" bIns="0" lIns="0" spcFirstLastPara="1" rIns="0" wrap="square" tIns="0">
            <a:noAutofit/>
          </a:bodyPr>
          <a:lstStyle/>
          <a:p>
            <a:pPr indent="0" lvl="0" marL="12700" marR="26261" rtl="0" algn="l">
              <a:lnSpc>
                <a:spcPct val="108055"/>
              </a:lnSpc>
              <a:spcBef>
                <a:spcPts val="0"/>
              </a:spcBef>
              <a:spcAft>
                <a:spcPts val="0"/>
              </a:spcAft>
              <a:buNone/>
            </a:pPr>
            <a:r>
              <a:rPr lang="en-US" sz="1800">
                <a:solidFill>
                  <a:srgbClr val="013464"/>
                </a:solidFill>
                <a:latin typeface="Georgia"/>
                <a:ea typeface="Georgia"/>
                <a:cs typeface="Georgia"/>
                <a:sym typeface="Georgia"/>
              </a:rPr>
              <a:t>Less attractive to potential nominees?</a:t>
            </a:r>
            <a:endParaRPr sz="1800">
              <a:latin typeface="Georgia"/>
              <a:ea typeface="Georgia"/>
              <a:cs typeface="Georgia"/>
              <a:sym typeface="Georgia"/>
            </a:endParaRPr>
          </a:p>
          <a:p>
            <a:pPr indent="-811" lvl="0" marL="305612" marR="26261" rtl="0" algn="l">
              <a:lnSpc>
                <a:spcPct val="94685"/>
              </a:lnSpc>
              <a:spcBef>
                <a:spcPts val="665"/>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More limited solicitation means lower likelihood of success</a:t>
            </a:r>
            <a:endParaRPr sz="1800">
              <a:latin typeface="Georgia"/>
              <a:ea typeface="Georgia"/>
              <a:cs typeface="Georgia"/>
              <a:sym typeface="Georgia"/>
            </a:endParaRPr>
          </a:p>
          <a:p>
            <a:pPr indent="-165352" lvl="0" marL="470153" marR="0" rtl="0" algn="l">
              <a:lnSpc>
                <a:spcPct val="107722"/>
              </a:lnSpc>
              <a:spcBef>
                <a:spcPts val="960"/>
              </a:spcBef>
              <a:spcAft>
                <a:spcPts val="0"/>
              </a:spcAft>
              <a:buNone/>
            </a:pPr>
            <a:r>
              <a:rPr lang="en-US" sz="1800">
                <a:solidFill>
                  <a:srgbClr val="C93158"/>
                </a:solidFill>
                <a:latin typeface="Georgia"/>
                <a:ea typeface="Georgia"/>
                <a:cs typeface="Georgia"/>
                <a:sym typeface="Georgia"/>
              </a:rPr>
              <a:t>• </a:t>
            </a:r>
            <a:r>
              <a:rPr lang="en-US" sz="1800">
                <a:solidFill>
                  <a:srgbClr val="336699"/>
                </a:solidFill>
                <a:latin typeface="Georgia"/>
                <a:ea typeface="Georgia"/>
                <a:cs typeface="Georgia"/>
                <a:sym typeface="Georgia"/>
              </a:rPr>
              <a:t>Will group agree to indemnify, pay nomination fee; is it allowed under bylaw?</a:t>
            </a:r>
            <a:endParaRPr sz="1800">
              <a:latin typeface="Georgia"/>
              <a:ea typeface="Georgia"/>
              <a:cs typeface="Georgia"/>
              <a:sym typeface="Georgia"/>
            </a:endParaRPr>
          </a:p>
        </p:txBody>
      </p:sp>
      <p:sp>
        <p:nvSpPr>
          <p:cNvPr id="200" name="Google Shape;200;p11"/>
          <p:cNvSpPr txBox="1"/>
          <p:nvPr/>
        </p:nvSpPr>
        <p:spPr>
          <a:xfrm>
            <a:off x="8941054" y="6483741"/>
            <a:ext cx="115210" cy="139700"/>
          </a:xfrm>
          <a:prstGeom prst="rect">
            <a:avLst/>
          </a:prstGeom>
          <a:noFill/>
          <a:ln>
            <a:noFill/>
          </a:ln>
        </p:spPr>
        <p:txBody>
          <a:bodyPr anchorCtr="0" anchor="t" bIns="0" lIns="0" spcFirstLastPara="1" rIns="0" wrap="square" tIns="0">
            <a:noAutofit/>
          </a:bodyPr>
          <a:lstStyle/>
          <a:p>
            <a:pPr indent="0" lvl="0" marL="12700" marR="0" rtl="0" algn="l">
              <a:lnSpc>
                <a:spcPct val="115000"/>
              </a:lnSpc>
              <a:spcBef>
                <a:spcPts val="0"/>
              </a:spcBef>
              <a:spcAft>
                <a:spcPts val="0"/>
              </a:spcAft>
              <a:buNone/>
            </a:pPr>
            <a:r>
              <a:rPr lang="en-US" sz="900">
                <a:solidFill>
                  <a:srgbClr val="959595"/>
                </a:solidFill>
                <a:latin typeface="Verdana"/>
                <a:ea typeface="Verdana"/>
                <a:cs typeface="Verdana"/>
                <a:sym typeface="Verdana"/>
              </a:rPr>
              <a:t>9</a:t>
            </a:r>
            <a:endParaRPr sz="900">
              <a:latin typeface="Verdana"/>
              <a:ea typeface="Verdana"/>
              <a:cs typeface="Verdana"/>
              <a:sym typeface="Verdana"/>
            </a:endParaRPr>
          </a:p>
        </p:txBody>
      </p:sp>
      <p:sp>
        <p:nvSpPr>
          <p:cNvPr id="201" name="Google Shape;201;p11"/>
          <p:cNvSpPr txBox="1"/>
          <p:nvPr/>
        </p:nvSpPr>
        <p:spPr>
          <a:xfrm>
            <a:off x="7380478" y="6696615"/>
            <a:ext cx="1645109" cy="101599"/>
          </a:xfrm>
          <a:prstGeom prst="rect">
            <a:avLst/>
          </a:prstGeom>
          <a:noFill/>
          <a:ln>
            <a:noFill/>
          </a:ln>
        </p:spPr>
        <p:txBody>
          <a:bodyPr anchorCtr="0" anchor="t" bIns="0" lIns="0" spcFirstLastPara="1" rIns="0" wrap="square" tIns="0">
            <a:noAutofit/>
          </a:bodyPr>
          <a:lstStyle/>
          <a:p>
            <a:pPr indent="0" lvl="0" marL="12700" marR="0" rtl="0" algn="l">
              <a:lnSpc>
                <a:spcPct val="120000"/>
              </a:lnSpc>
              <a:spcBef>
                <a:spcPts val="0"/>
              </a:spcBef>
              <a:spcAft>
                <a:spcPts val="0"/>
              </a:spcAft>
              <a:buNone/>
            </a:pPr>
            <a:r>
              <a:rPr lang="en-US" sz="600">
                <a:solidFill>
                  <a:srgbClr val="959595"/>
                </a:solidFill>
                <a:latin typeface="Verdana"/>
                <a:ea typeface="Verdana"/>
                <a:cs typeface="Verdana"/>
                <a:sym typeface="Verdana"/>
              </a:rPr>
              <a:t>Copyright ©2017 Sullivan &amp; Cromwell LLP</a:t>
            </a:r>
            <a:endParaRPr sz="600">
              <a:latin typeface="Verdana"/>
              <a:ea typeface="Verdana"/>
              <a:cs typeface="Verdana"/>
              <a:sym typeface="Verdana"/>
            </a:endParaRPr>
          </a:p>
        </p:txBody>
      </p:sp>
      <p:sp>
        <p:nvSpPr>
          <p:cNvPr id="202" name="Google Shape;202;p11"/>
          <p:cNvSpPr txBox="1"/>
          <p:nvPr/>
        </p:nvSpPr>
        <p:spPr>
          <a:xfrm>
            <a:off x="152400" y="6532562"/>
            <a:ext cx="8890000" cy="152400"/>
          </a:xfrm>
          <a:prstGeom prst="rect">
            <a:avLst/>
          </a:prstGeom>
          <a:noFill/>
          <a:ln>
            <a:noFill/>
          </a:ln>
        </p:spPr>
        <p:txBody>
          <a:bodyPr anchorCtr="0" anchor="t" bIns="0" lIns="0" spcFirstLastPara="1" rIns="0" wrap="square" tIns="0">
            <a:noAutofit/>
          </a:bodyPr>
          <a:lstStyle/>
          <a:p>
            <a:pPr indent="0" lvl="0" marL="25400" marR="0" rtl="0" algn="l">
              <a:lnSpc>
                <a:spcPct val="100000"/>
              </a:lnSpc>
              <a:spcBef>
                <a:spcPts val="0"/>
              </a:spcBef>
              <a:spcAft>
                <a:spcPts val="0"/>
              </a:spcAft>
              <a:buNone/>
            </a:pPr>
            <a:r>
              <a:t/>
            </a:r>
            <a:endParaRPr sz="10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