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4" r:id="rId4"/>
  </p:sldMasterIdLst>
  <p:notesMasterIdLst>
    <p:notesMasterId r:id="rId33"/>
  </p:notesMasterIdLst>
  <p:sldIdLst>
    <p:sldId id="256" r:id="rId5"/>
    <p:sldId id="257" r:id="rId6"/>
    <p:sldId id="264" r:id="rId7"/>
    <p:sldId id="265" r:id="rId8"/>
    <p:sldId id="291" r:id="rId9"/>
    <p:sldId id="320" r:id="rId10"/>
    <p:sldId id="316" r:id="rId11"/>
    <p:sldId id="321" r:id="rId12"/>
    <p:sldId id="317" r:id="rId13"/>
    <p:sldId id="322" r:id="rId14"/>
    <p:sldId id="318" r:id="rId15"/>
    <p:sldId id="323" r:id="rId16"/>
    <p:sldId id="319" r:id="rId17"/>
    <p:sldId id="326" r:id="rId18"/>
    <p:sldId id="315" r:id="rId19"/>
    <p:sldId id="270" r:id="rId20"/>
    <p:sldId id="271" r:id="rId21"/>
    <p:sldId id="327" r:id="rId22"/>
    <p:sldId id="333" r:id="rId23"/>
    <p:sldId id="334" r:id="rId24"/>
    <p:sldId id="335" r:id="rId25"/>
    <p:sldId id="336" r:id="rId26"/>
    <p:sldId id="337" r:id="rId27"/>
    <p:sldId id="338" r:id="rId28"/>
    <p:sldId id="339" r:id="rId29"/>
    <p:sldId id="340" r:id="rId30"/>
    <p:sldId id="341" r:id="rId31"/>
    <p:sldId id="259" r:id="rId32"/>
  </p:sldIdLst>
  <p:sldSz cx="12188825" cy="6858000"/>
  <p:notesSz cx="6858000" cy="9144000"/>
  <p:embeddedFontLst>
    <p:embeddedFont>
      <p:font typeface="Grandstander" panose="020B0604020202020204" charset="0"/>
      <p:regular r:id="rId34"/>
      <p:bold r:id="rId35"/>
      <p:italic r:id="rId36"/>
      <p:boldItalic r:id="rId37"/>
    </p:embeddedFont>
    <p:embeddedFont>
      <p:font typeface="Grandstander Medium" panose="020B0604020202020204" charset="0"/>
      <p:regular r:id="rId38"/>
      <p:bold r:id="rId39"/>
      <p:italic r:id="rId40"/>
      <p:boldItalic r:id="rId41"/>
    </p:embeddedFont>
    <p:embeddedFont>
      <p:font typeface="Grandstander SemiBold" panose="020B0604020202020204" charset="0"/>
      <p:regular r:id="rId42"/>
      <p:bold r:id="rId43"/>
      <p:italic r:id="rId44"/>
      <p:boldItalic r:id="rId45"/>
    </p:embeddedFont>
    <p:embeddedFont>
      <p:font typeface="Lato" panose="020F0502020204030203" pitchFamily="34" charset="0"/>
      <p:regular r:id="rId46"/>
      <p:bold r:id="rId47"/>
      <p:italic r:id="rId48"/>
      <p:boldItalic r:id="rId49"/>
    </p:embeddedFont>
    <p:embeddedFont>
      <p:font typeface="Segoe UI" panose="020B0502040204020203" pitchFamily="34" charset="0"/>
      <p:regular r:id="rId50"/>
      <p:bold r:id="rId51"/>
      <p:italic r:id="rId52"/>
      <p:boldItalic r:id="rId5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747775"/>
          </p15:clr>
        </p15:guide>
        <p15:guide id="2" pos="3839" userDrawn="1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8" roundtripDataSignature="AMtx7mhYoyX2dQEPd3CuaBX33QJFH6TXMg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F1E92F2-DB12-5820-9D32-BBE1C77E121D}" name="Carilene Francisca da Silva" initials="CF" userId="S::carilene.silva@vanzolini-ead.org.br::45dd28e3-1459-4d4d-99ba-532ab747739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97" autoAdjust="0"/>
    <p:restoredTop sz="94061" autoAdjust="0"/>
  </p:normalViewPr>
  <p:slideViewPr>
    <p:cSldViewPr snapToGrid="0">
      <p:cViewPr varScale="1">
        <p:scale>
          <a:sx n="98" d="100"/>
          <a:sy n="98" d="100"/>
        </p:scale>
        <p:origin x="846" y="84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6.fntdata"/><Relationship Id="rId21" Type="http://schemas.openxmlformats.org/officeDocument/2006/relationships/slide" Target="slides/slide17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font" Target="fonts/font17.fntdata"/><Relationship Id="rId63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59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font" Target="fonts/font8.fntdata"/><Relationship Id="rId62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3" Type="http://schemas.openxmlformats.org/officeDocument/2006/relationships/font" Target="fonts/font20.fntdata"/><Relationship Id="rId58" Type="http://customschemas.google.com/relationships/presentationmetadata" Target="meta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3.fntdata"/><Relationship Id="rId49" Type="http://schemas.openxmlformats.org/officeDocument/2006/relationships/font" Target="fonts/font16.fntdata"/><Relationship Id="rId61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11.fntdata"/><Relationship Id="rId52" Type="http://schemas.openxmlformats.org/officeDocument/2006/relationships/font" Target="fonts/font19.fntdata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64" Type="http://schemas.microsoft.com/office/2018/10/relationships/authors" Target="authors.xml"/><Relationship Id="rId8" Type="http://schemas.openxmlformats.org/officeDocument/2006/relationships/slide" Target="slides/slide4.xml"/><Relationship Id="rId51" Type="http://schemas.openxmlformats.org/officeDocument/2006/relationships/font" Target="fonts/font18.fntdata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viane Da Costa Batista Pereira" userId="b305db61-b707-4b19-b05e-6db442671656" providerId="ADAL" clId="{945127FD-A4B5-4818-BE3C-E052649392D6}"/>
    <pc:docChg chg="modSld">
      <pc:chgData name="Viviane Da Costa Batista Pereira" userId="b305db61-b707-4b19-b05e-6db442671656" providerId="ADAL" clId="{945127FD-A4B5-4818-BE3C-E052649392D6}" dt="2025-10-06T11:43:47.752" v="94" actId="1076"/>
      <pc:docMkLst>
        <pc:docMk/>
      </pc:docMkLst>
      <pc:sldChg chg="modSp mod">
        <pc:chgData name="Viviane Da Costa Batista Pereira" userId="b305db61-b707-4b19-b05e-6db442671656" providerId="ADAL" clId="{945127FD-A4B5-4818-BE3C-E052649392D6}" dt="2025-10-06T11:40:51.892" v="64" actId="20577"/>
        <pc:sldMkLst>
          <pc:docMk/>
          <pc:sldMk cId="1381473340" sldId="291"/>
        </pc:sldMkLst>
        <pc:spChg chg="mod">
          <ac:chgData name="Viviane Da Costa Batista Pereira" userId="b305db61-b707-4b19-b05e-6db442671656" providerId="ADAL" clId="{945127FD-A4B5-4818-BE3C-E052649392D6}" dt="2025-10-06T11:40:51.892" v="64" actId="20577"/>
          <ac:spMkLst>
            <pc:docMk/>
            <pc:sldMk cId="1381473340" sldId="291"/>
            <ac:spMk id="3" creationId="{E0F079A2-58CB-C552-97B3-B8F83F853529}"/>
          </ac:spMkLst>
        </pc:spChg>
      </pc:sldChg>
      <pc:sldChg chg="modSp mod">
        <pc:chgData name="Viviane Da Costa Batista Pereira" userId="b305db61-b707-4b19-b05e-6db442671656" providerId="ADAL" clId="{945127FD-A4B5-4818-BE3C-E052649392D6}" dt="2025-10-06T11:42:30.950" v="77" actId="1076"/>
        <pc:sldMkLst>
          <pc:docMk/>
          <pc:sldMk cId="3056673832" sldId="317"/>
        </pc:sldMkLst>
        <pc:spChg chg="mod">
          <ac:chgData name="Viviane Da Costa Batista Pereira" userId="b305db61-b707-4b19-b05e-6db442671656" providerId="ADAL" clId="{945127FD-A4B5-4818-BE3C-E052649392D6}" dt="2025-10-06T11:42:14.581" v="73" actId="408"/>
          <ac:spMkLst>
            <pc:docMk/>
            <pc:sldMk cId="3056673832" sldId="317"/>
            <ac:spMk id="19" creationId="{9EA6E15B-454E-451E-348E-C856A2AE9C06}"/>
          </ac:spMkLst>
        </pc:spChg>
        <pc:spChg chg="mod">
          <ac:chgData name="Viviane Da Costa Batista Pereira" userId="b305db61-b707-4b19-b05e-6db442671656" providerId="ADAL" clId="{945127FD-A4B5-4818-BE3C-E052649392D6}" dt="2025-10-06T11:41:40.278" v="67" actId="1076"/>
          <ac:spMkLst>
            <pc:docMk/>
            <pc:sldMk cId="3056673832" sldId="317"/>
            <ac:spMk id="20" creationId="{3B58ED58-7A9B-FCD0-0BAD-F4F2EA09234D}"/>
          </ac:spMkLst>
        </pc:spChg>
        <pc:spChg chg="mod">
          <ac:chgData name="Viviane Da Costa Batista Pereira" userId="b305db61-b707-4b19-b05e-6db442671656" providerId="ADAL" clId="{945127FD-A4B5-4818-BE3C-E052649392D6}" dt="2025-10-06T11:42:14.581" v="73" actId="408"/>
          <ac:spMkLst>
            <pc:docMk/>
            <pc:sldMk cId="3056673832" sldId="317"/>
            <ac:spMk id="21" creationId="{6692F98E-9F3D-62A1-35AF-FBAE88EEFF89}"/>
          </ac:spMkLst>
        </pc:spChg>
        <pc:spChg chg="mod">
          <ac:chgData name="Viviane Da Costa Batista Pereira" userId="b305db61-b707-4b19-b05e-6db442671656" providerId="ADAL" clId="{945127FD-A4B5-4818-BE3C-E052649392D6}" dt="2025-10-06T11:41:53.960" v="71" actId="1076"/>
          <ac:spMkLst>
            <pc:docMk/>
            <pc:sldMk cId="3056673832" sldId="317"/>
            <ac:spMk id="22" creationId="{13514AF7-7B39-0A1E-78E6-985328604384}"/>
          </ac:spMkLst>
        </pc:spChg>
        <pc:picChg chg="mod">
          <ac:chgData name="Viviane Da Costa Batista Pereira" userId="b305db61-b707-4b19-b05e-6db442671656" providerId="ADAL" clId="{945127FD-A4B5-4818-BE3C-E052649392D6}" dt="2025-10-06T11:42:30.950" v="77" actId="1076"/>
          <ac:picMkLst>
            <pc:docMk/>
            <pc:sldMk cId="3056673832" sldId="317"/>
            <ac:picMk id="38" creationId="{2178C720-804B-87E4-3F8A-F72862609892}"/>
          </ac:picMkLst>
        </pc:picChg>
        <pc:picChg chg="mod">
          <ac:chgData name="Viviane Da Costa Batista Pereira" userId="b305db61-b707-4b19-b05e-6db442671656" providerId="ADAL" clId="{945127FD-A4B5-4818-BE3C-E052649392D6}" dt="2025-10-06T11:42:21.291" v="75" actId="1076"/>
          <ac:picMkLst>
            <pc:docMk/>
            <pc:sldMk cId="3056673832" sldId="317"/>
            <ac:picMk id="39" creationId="{1A40C314-1D88-3771-D1F8-3CAB987A0226}"/>
          </ac:picMkLst>
        </pc:picChg>
        <pc:picChg chg="mod">
          <ac:chgData name="Viviane Da Costa Batista Pereira" userId="b305db61-b707-4b19-b05e-6db442671656" providerId="ADAL" clId="{945127FD-A4B5-4818-BE3C-E052649392D6}" dt="2025-10-06T11:42:24.198" v="76" actId="1076"/>
          <ac:picMkLst>
            <pc:docMk/>
            <pc:sldMk cId="3056673832" sldId="317"/>
            <ac:picMk id="40" creationId="{00A2B8A7-F22B-A6FE-AC10-B9B048171735}"/>
          </ac:picMkLst>
        </pc:picChg>
        <pc:picChg chg="mod">
          <ac:chgData name="Viviane Da Costa Batista Pereira" userId="b305db61-b707-4b19-b05e-6db442671656" providerId="ADAL" clId="{945127FD-A4B5-4818-BE3C-E052649392D6}" dt="2025-10-06T11:42:18.987" v="74" actId="1076"/>
          <ac:picMkLst>
            <pc:docMk/>
            <pc:sldMk cId="3056673832" sldId="317"/>
            <ac:picMk id="41" creationId="{1A420F8D-19D2-4742-1046-5E7FC517DA01}"/>
          </ac:picMkLst>
        </pc:picChg>
      </pc:sldChg>
      <pc:sldChg chg="modSp mod">
        <pc:chgData name="Viviane Da Costa Batista Pereira" userId="b305db61-b707-4b19-b05e-6db442671656" providerId="ADAL" clId="{945127FD-A4B5-4818-BE3C-E052649392D6}" dt="2025-10-06T11:43:47.752" v="94" actId="1076"/>
        <pc:sldMkLst>
          <pc:docMk/>
          <pc:sldMk cId="1691212155" sldId="322"/>
        </pc:sldMkLst>
        <pc:spChg chg="mod">
          <ac:chgData name="Viviane Da Costa Batista Pereira" userId="b305db61-b707-4b19-b05e-6db442671656" providerId="ADAL" clId="{945127FD-A4B5-4818-BE3C-E052649392D6}" dt="2025-10-06T11:43:22.159" v="89" actId="1076"/>
          <ac:spMkLst>
            <pc:docMk/>
            <pc:sldMk cId="1691212155" sldId="322"/>
            <ac:spMk id="3" creationId="{45A68454-E79F-CE53-EA62-43C322FC8943}"/>
          </ac:spMkLst>
        </pc:spChg>
        <pc:spChg chg="mod">
          <ac:chgData name="Viviane Da Costa Batista Pereira" userId="b305db61-b707-4b19-b05e-6db442671656" providerId="ADAL" clId="{945127FD-A4B5-4818-BE3C-E052649392D6}" dt="2025-10-06T11:43:33.290" v="90" actId="408"/>
          <ac:spMkLst>
            <pc:docMk/>
            <pc:sldMk cId="1691212155" sldId="322"/>
            <ac:spMk id="4" creationId="{9E65D49A-77BE-B48D-D9FF-83F3F253E88B}"/>
          </ac:spMkLst>
        </pc:spChg>
        <pc:spChg chg="mod">
          <ac:chgData name="Viviane Da Costa Batista Pereira" userId="b305db61-b707-4b19-b05e-6db442671656" providerId="ADAL" clId="{945127FD-A4B5-4818-BE3C-E052649392D6}" dt="2025-10-06T11:42:55.423" v="82" actId="1076"/>
          <ac:spMkLst>
            <pc:docMk/>
            <pc:sldMk cId="1691212155" sldId="322"/>
            <ac:spMk id="5" creationId="{F063FB86-F899-7E76-BC50-4CBD67C5140B}"/>
          </ac:spMkLst>
        </pc:spChg>
        <pc:spChg chg="mod">
          <ac:chgData name="Viviane Da Costa Batista Pereira" userId="b305db61-b707-4b19-b05e-6db442671656" providerId="ADAL" clId="{945127FD-A4B5-4818-BE3C-E052649392D6}" dt="2025-10-06T11:43:33.290" v="90" actId="408"/>
          <ac:spMkLst>
            <pc:docMk/>
            <pc:sldMk cId="1691212155" sldId="322"/>
            <ac:spMk id="8" creationId="{F9D6BDA1-AA4D-07E3-E407-95820A005CB4}"/>
          </ac:spMkLst>
        </pc:spChg>
        <pc:picChg chg="mod">
          <ac:chgData name="Viviane Da Costa Batista Pereira" userId="b305db61-b707-4b19-b05e-6db442671656" providerId="ADAL" clId="{945127FD-A4B5-4818-BE3C-E052649392D6}" dt="2025-10-06T11:43:37.485" v="91" actId="1076"/>
          <ac:picMkLst>
            <pc:docMk/>
            <pc:sldMk cId="1691212155" sldId="322"/>
            <ac:picMk id="11" creationId="{E85910C6-D42F-C39C-C873-F429A13FA1B5}"/>
          </ac:picMkLst>
        </pc:picChg>
        <pc:picChg chg="mod">
          <ac:chgData name="Viviane Da Costa Batista Pereira" userId="b305db61-b707-4b19-b05e-6db442671656" providerId="ADAL" clId="{945127FD-A4B5-4818-BE3C-E052649392D6}" dt="2025-10-06T11:43:40.090" v="92" actId="1076"/>
          <ac:picMkLst>
            <pc:docMk/>
            <pc:sldMk cId="1691212155" sldId="322"/>
            <ac:picMk id="12" creationId="{4AF4ABCC-2C13-B182-8306-5C90E7EEC5CD}"/>
          </ac:picMkLst>
        </pc:picChg>
        <pc:picChg chg="mod">
          <ac:chgData name="Viviane Da Costa Batista Pereira" userId="b305db61-b707-4b19-b05e-6db442671656" providerId="ADAL" clId="{945127FD-A4B5-4818-BE3C-E052649392D6}" dt="2025-10-06T11:43:43.443" v="93" actId="1076"/>
          <ac:picMkLst>
            <pc:docMk/>
            <pc:sldMk cId="1691212155" sldId="322"/>
            <ac:picMk id="13" creationId="{CE7BDF12-0695-7407-6EFF-7E6B5C223355}"/>
          </ac:picMkLst>
        </pc:picChg>
        <pc:picChg chg="mod">
          <ac:chgData name="Viviane Da Costa Batista Pereira" userId="b305db61-b707-4b19-b05e-6db442671656" providerId="ADAL" clId="{945127FD-A4B5-4818-BE3C-E052649392D6}" dt="2025-10-06T11:43:47.752" v="94" actId="1076"/>
          <ac:picMkLst>
            <pc:docMk/>
            <pc:sldMk cId="1691212155" sldId="322"/>
            <ac:picMk id="14" creationId="{24390047-6ECC-8F8E-01CD-7F5659DB4A6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set-of-colourful-backpacks-with-zippers-and-ilustra%C3%A7%C3%A3o-royalty-free/481869248?phrase=ILUSTRA%C3%87%C3%83O+DE+MOCHILAS+COLORIDAS&amp;adppopup=true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fish-in-the-sea-ilustra%C3%A7%C3%A3o-royalty-free/1746794570?phrase=ILUSTRA%C3%87%C3%83O+DE+AQU%C3%81RIOS+COM+PEIXES&amp;adppopup=true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fish-in-the-sea-ilustra%C3%A7%C3%A3o-royalty-free/1746794570?phrase=ILUSTRA%C3%87%C3%83O+DE+AQU%C3%81RIOS+COM+PEIXES&amp;adppopup=true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vehicle-icons-ilustra%C3%A7%C3%A3o-royalty-free/2048213824?phrase=ILUSTRA%C3%87%C3%83O+DE+CARROS+COLORIDOS&amp;adppopup=true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vehicle-icons-ilustra%C3%A7%C3%A3o-royalty-free/2048213824?phrase=ILUSTRA%C3%87%C3%83O+DE+CARROS+COLORIDOS&amp;adppopup=true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say-imagem-royalty-free/172793327?phrase=jogo+com+dadod&amp;adppopup=true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girl-showing-ten-fingers-to-the-camera-imagem-royalty-free/1277186834?phrase=M%C3%83OS+E+DEDOS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glad-child-in-stylish-clothes-imagem-royalty-free/1357570171?phrase=boy+sitting&amp;adppopup=true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glad-child-in-stylish-clothes-imagem-royalty-free/1357570171?phrase=boy+sitting&amp;adppopup=true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find-10-objects-in-the-picture-puzzle-hidden-ilustra%C3%A7%C3%A3o-royalty-free/1226120108?phrase=ILUSTRA%C3%87%C3%83O+DE+CRIAN%C3%87AS+NO+RECREIO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find-10-objects-in-the-picture-puzzle-hidden-ilustra%C3%A7%C3%A3o-royalty-free/1226120108?phrase=ILUSTRA%C3%87%C3%83O+DE+CRIAN%C3%87AS+NO+RECREIO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set-of-colourful-backpacks-with-zippers-and-ilustra%C3%A7%C3%A3o-royalty-free/481869248?phrase=ILUSTRA%C3%87%C3%83O+DE+MOCHILAS+COLORIDAS&amp;adppopup=true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Slides 9 e 10 – </a:t>
            </a: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Getty Images. Disponível em: </a:t>
            </a:r>
          </a:p>
          <a:p>
            <a:pPr marL="158750" indent="0">
              <a:buNone/>
            </a:pP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https://www.gettyimages.com.br/detail/ilustra%C3%A7%C3%A3o/set-of-colourful-backpacks-with-zippers-and-ilustra%C3%A7%C3%A3o-royalty-free/481869248?phrase=ILUSTRA%C3%87%C3%83O+DE+MOCHILAS+COLORIDAS&amp;adppopup=true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455857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Slides 11 e 12 – </a:t>
            </a: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Getty Images. Disponível em:</a:t>
            </a:r>
          </a:p>
          <a:p>
            <a:pPr marL="158750" indent="0">
              <a:buNone/>
            </a:pP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https://www.gettyimages.com.br/detail/ilustra%C3%A7%C3%A3o/fish-in-the-sea-ilustra%C3%A7%C3%A3o-royalty-free/1746794570?phrase=ILUSTRA%C3%87%C3%83O+DE+AQU%C3%81RIOS+COM+PEIXES&amp;adppopup=true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endParaRPr lang="pt-BR" sz="11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522425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Slides 11 e 12 – </a:t>
            </a: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Getty Images. Disponível em:</a:t>
            </a:r>
          </a:p>
          <a:p>
            <a:pPr marL="158750" indent="0">
              <a:buNone/>
            </a:pP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https://www.gettyimages.com.br/detail/ilustra%C3%A7%C3%A3o/fish-in-the-sea-ilustra%C3%A7%C3%A3o-royalty-free/1746794570?phrase=ILUSTRA%C3%87%C3%83O+DE+AQU%C3%81RIOS+COM+PEIXES&amp;adppopup=true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endParaRPr lang="pt-BR" sz="11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632963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Slides 13 e 14 – </a:t>
            </a: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Getty Images. Disponível em:</a:t>
            </a:r>
          </a:p>
          <a:p>
            <a:pPr marL="158750" indent="0">
              <a:buNone/>
            </a:pP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https://www.gettyimages.com.br/detail/ilustra%C3%A7%C3%A3o/vehicle-icons-ilustra%C3%A7%C3%A3o-royalty-free/2048213824?phrase=ILUSTRA%C3%87%C3%83O+DE+CARROS+COLORIDOS&amp;adppopup=true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994767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Slides 13 e 14 – </a:t>
            </a: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Getty Images. Disponível em:</a:t>
            </a:r>
          </a:p>
          <a:p>
            <a:pPr marL="158750" indent="0">
              <a:buNone/>
            </a:pP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https://www.gettyimages.com.br/detail/ilustra%C3%A7%C3%A3o/vehicle-icons-ilustra%C3%A7%C3%A3o-royalty-free/2048213824?phrase=ILUSTRA%C3%87%C3%83O+DE+CARROS+COLORIDOS&amp;adppopup=true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617959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9c03e3d857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9c03e3d857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sz="110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520246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6" name="Google Shape;14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661185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90669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9c03e3d857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29c03e3d857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dirty="0">
              <a:latin typeface="+mn-lt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0" hangingPunct="0">
              <a:spcBef>
                <a:spcPts val="135"/>
              </a:spcBef>
              <a:spcAft>
                <a:spcPts val="0"/>
              </a:spcAft>
              <a:buNone/>
            </a:pP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.</a:t>
            </a:r>
          </a:p>
          <a:p>
            <a:pPr marL="0" indent="0" eaLnBrk="0" hangingPunct="0">
              <a:spcBef>
                <a:spcPts val="135"/>
              </a:spcBef>
              <a:spcAft>
                <a:spcPts val="0"/>
              </a:spcAft>
              <a:buNone/>
            </a:pPr>
            <a:endParaRPr lang="pt-BR" sz="1100" dirty="0">
              <a:solidFill>
                <a:srgbClr val="231F20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312842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334376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337668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097124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957108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A9B1C5-2F5A-3B23-C5D0-697668EEA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5513033-1617-305E-CB2A-312F4C5F69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758951A-34FB-B3AB-60F9-7742A8A80A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9324479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 3 – </a:t>
            </a: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Getty Images. Disponível em:</a:t>
            </a:r>
          </a:p>
          <a:p>
            <a:pPr marL="158750" indent="0">
              <a:buNone/>
            </a:pPr>
            <a:r>
              <a:rPr lang="pt-BR" sz="1100" b="0" i="0" u="none" strike="noStrike" cap="none" dirty="0">
                <a:solidFill>
                  <a:srgbClr val="231F20"/>
                </a:solidFill>
                <a:effectLst/>
                <a:latin typeface="Arial"/>
                <a:ea typeface="Times New Roman" panose="02020603050405020304" pitchFamily="18" charset="0"/>
                <a:cs typeface="Arial"/>
                <a:sym typeface="Arial"/>
                <a:hlinkClick r:id="rId3"/>
              </a:rPr>
              <a:t>https://www.gettyimages.com.br/detail/foto/say-imagem-royalty-free/172793327?phrase=jogo+com+dadod&amp;adppopup=true</a:t>
            </a:r>
            <a:r>
              <a:rPr lang="pt-BR" sz="1100" b="0" i="0" u="none" strike="noStrike" cap="none" dirty="0">
                <a:solidFill>
                  <a:srgbClr val="231F20"/>
                </a:solidFill>
                <a:effectLst/>
                <a:latin typeface="Arial"/>
                <a:ea typeface="Times New Roman" panose="02020603050405020304" pitchFamily="18" charset="0"/>
                <a:cs typeface="Arial"/>
                <a:sym typeface="Arial"/>
              </a:rPr>
              <a:t> </a:t>
            </a:r>
          </a:p>
          <a:p>
            <a:pPr marL="0" indent="0" eaLnBrk="0" hangingPunct="0">
              <a:spcBef>
                <a:spcPts val="135"/>
              </a:spcBef>
              <a:spcAft>
                <a:spcPts val="0"/>
              </a:spcAft>
              <a:buNone/>
            </a:pPr>
            <a:endParaRPr lang="pt-BR" sz="1100" dirty="0">
              <a:solidFill>
                <a:srgbClr val="231F20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marL="0" indent="0" eaLnBrk="0" hangingPunct="0">
              <a:spcBef>
                <a:spcPts val="135"/>
              </a:spcBef>
              <a:spcAft>
                <a:spcPts val="0"/>
              </a:spcAft>
              <a:buNone/>
            </a:pPr>
            <a:endParaRPr lang="pt-BR" sz="1100" dirty="0">
              <a:solidFill>
                <a:srgbClr val="231F20"/>
              </a:solidFill>
              <a:effectLst/>
              <a:latin typeface="+mn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3297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 4 – </a:t>
            </a: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Getty Images. Disponível em:</a:t>
            </a:r>
          </a:p>
          <a:p>
            <a:pPr marL="158750" indent="0">
              <a:buNone/>
            </a:pP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https://www.gettyimages.com.br/detail/foto/girl-showing-ten-fingers-to-the-camera-imagem-royalty-free/1277186834?phrase=M%C3%83OS+E+DEDOS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0" marR="196850" lvl="0" indent="0" algn="just" defTabSz="914400" rtl="0" eaLnBrk="0" fontAlgn="auto" latin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231F20"/>
              </a:buClr>
              <a:buSzPts val="1200"/>
              <a:buNone/>
              <a:tabLst>
                <a:tab pos="234950" algn="l"/>
              </a:tabLst>
              <a:defRPr/>
            </a:pPr>
            <a:endParaRPr lang="pt-BR" sz="1100" dirty="0">
              <a:solidFill>
                <a:srgbClr val="231F20"/>
              </a:solidFill>
              <a:effectLst/>
              <a:latin typeface="+mn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6812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Slides 5 e 6 – </a:t>
            </a:r>
            <a:r>
              <a:rPr lang="pt-BR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Getty Images. Disponível em:</a:t>
            </a:r>
          </a:p>
          <a:p>
            <a:pPr marL="158750" indent="0">
              <a:buNone/>
            </a:pPr>
            <a:r>
              <a:rPr lang="pt-BR" sz="18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https://www.gettyimages.com.br/detail/foto/glad-child-in-stylish-clothes-imagem-royalty-free/1357570171?phrase=boy+sitting&amp;adppopup=true</a:t>
            </a:r>
            <a:endParaRPr lang="pt-BR" sz="18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800" kern="100" dirty="0">
              <a:effectLst/>
              <a:latin typeface="+mn-lt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5517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Slides 5 e 6 – </a:t>
            </a: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Getty Images. Disponível em:</a:t>
            </a:r>
          </a:p>
          <a:p>
            <a:pPr marL="158750" indent="0">
              <a:buNone/>
            </a:pP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https://www.gettyimages.com.br/detail/foto/glad-child-in-stylish-clothes-imagem-royalty-free/1357570171?phrase=boy+sitting&amp;adppopup=true</a:t>
            </a:r>
            <a:endParaRPr lang="pt-BR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25223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Slides 7 e 8 – </a:t>
            </a: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Getty Images. Disponível em:</a:t>
            </a:r>
          </a:p>
          <a:p>
            <a:pPr marL="158750" indent="0">
              <a:buNone/>
            </a:pP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https://www.gettyimages.com.br/detail/ilustra%C3%A7%C3%A3o/find-10-objects-in-the-picture-puzzle-hidden-ilustra%C3%A7%C3%A3o-royalty-free/1226120108?phrase=ILUSTRA%C3%87%C3%83O+DE+CRIAN%C3%87AS+NO+RECREIO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36377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Slides 7 e 8 – </a:t>
            </a: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Getty Images. Disponível em:</a:t>
            </a:r>
          </a:p>
          <a:p>
            <a:pPr marL="158750" indent="0">
              <a:buNone/>
            </a:pP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https://www.gettyimages.com.br/detail/ilustra%C3%A7%C3%A3o/find-10-objects-in-the-picture-puzzle-hidden-ilustra%C3%A7%C3%A3o-royalty-free/1226120108?phrase=ILUSTRA%C3%87%C3%83O+DE+CRIAN%C3%87AS+NO+RECREIO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858087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Slides 9 e 10 – </a:t>
            </a: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Getty Images. Disponível em: </a:t>
            </a:r>
          </a:p>
          <a:p>
            <a:pPr marL="158750" indent="0">
              <a:buNone/>
            </a:pP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https://www.gettyimages.com.br/detail/ilustra%C3%A7%C3%A3o/set-of-colourful-backpacks-with-zippers-and-ilustra%C3%A7%C3%A3o-royalty-free/481869248?phrase=ILUSTRA%C3%87%C3%83O+DE+MOCHILAS+COLORIDAS&amp;adppopup=true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34223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A - MAT">
  <p:cSld name="CAPA - MA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pic>
        <p:nvPicPr>
          <p:cNvPr id="11" name="Google Shape;11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3085" y="340600"/>
            <a:ext cx="1453288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29405" y="536802"/>
            <a:ext cx="1453288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57179" y="809985"/>
            <a:ext cx="138237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8"/>
          <p:cNvSpPr txBox="1"/>
          <p:nvPr/>
        </p:nvSpPr>
        <p:spPr>
          <a:xfrm rot="-5400000">
            <a:off x="11493153" y="1477365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15" name="Google Shape;15;p8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39549" y="340602"/>
            <a:ext cx="138237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8"/>
          <p:cNvSpPr/>
          <p:nvPr/>
        </p:nvSpPr>
        <p:spPr>
          <a:xfrm rot="-48255" flipH="1">
            <a:off x="10673069" y="1045337"/>
            <a:ext cx="1082625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666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6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686900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_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31" descr="Padrão do plano de fundo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"/>
            <a:ext cx="12188825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7826" y="662248"/>
            <a:ext cx="4047706" cy="140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83259" y="1099786"/>
            <a:ext cx="7879987" cy="48159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3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78" name="Google Shape;78;p31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31"/>
          <p:cNvSpPr/>
          <p:nvPr/>
        </p:nvSpPr>
        <p:spPr>
          <a:xfrm rot="-48255" flipH="1">
            <a:off x="799839" y="1071805"/>
            <a:ext cx="4155961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3732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sz="3732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4938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2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2" name="Google Shape;82;p32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32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4" name="Google Shape;84;p32"/>
          <p:cNvSpPr/>
          <p:nvPr/>
        </p:nvSpPr>
        <p:spPr>
          <a:xfrm rot="-120000">
            <a:off x="181657" y="183566"/>
            <a:ext cx="186426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599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5" name="Google Shape;85;p32"/>
          <p:cNvSpPr txBox="1">
            <a:spLocks noGrp="1"/>
          </p:cNvSpPr>
          <p:nvPr>
            <p:ph type="subTitle" idx="1" hasCustomPrompt="1"/>
          </p:nvPr>
        </p:nvSpPr>
        <p:spPr>
          <a:xfrm rot="-120000">
            <a:off x="176396" y="169231"/>
            <a:ext cx="1856683" cy="545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t-BR" dirty="0"/>
              <a:t>SLIDE X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4292008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1_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3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8" name="Google Shape;88;p33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33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91" name="Google Shape;91;p33"/>
          <p:cNvSpPr/>
          <p:nvPr/>
        </p:nvSpPr>
        <p:spPr>
          <a:xfrm>
            <a:off x="9800743" y="492692"/>
            <a:ext cx="1880215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71981" tIns="0" rIns="107972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0" u="none" strike="noStrike" cap="none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 sz="1400"/>
          </a:p>
        </p:txBody>
      </p:sp>
      <p:sp>
        <p:nvSpPr>
          <p:cNvPr id="92" name="Google Shape;92;p33"/>
          <p:cNvSpPr>
            <a:spLocks noGrp="1"/>
          </p:cNvSpPr>
          <p:nvPr>
            <p:ph type="pic" idx="2"/>
          </p:nvPr>
        </p:nvSpPr>
        <p:spPr>
          <a:xfrm>
            <a:off x="5768423" y="1022751"/>
            <a:ext cx="5912660" cy="37068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4" name="Google Shape;84;p32">
            <a:extLst>
              <a:ext uri="{FF2B5EF4-FFF2-40B4-BE49-F238E27FC236}">
                <a16:creationId xmlns:a16="http://schemas.microsoft.com/office/drawing/2014/main" id="{8BFDB7C3-3ADE-8263-4B1A-8B7F2EB7FD64}"/>
              </a:ext>
            </a:extLst>
          </p:cNvPr>
          <p:cNvSpPr/>
          <p:nvPr/>
        </p:nvSpPr>
        <p:spPr>
          <a:xfrm rot="-120000">
            <a:off x="181657" y="183566"/>
            <a:ext cx="186426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599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" name="Google Shape;85;p32">
            <a:extLst>
              <a:ext uri="{FF2B5EF4-FFF2-40B4-BE49-F238E27FC236}">
                <a16:creationId xmlns:a16="http://schemas.microsoft.com/office/drawing/2014/main" id="{B84E2FDE-371F-FAAE-84B3-8426CF32824A}"/>
              </a:ext>
            </a:extLst>
          </p:cNvPr>
          <p:cNvSpPr txBox="1">
            <a:spLocks noGrp="1"/>
          </p:cNvSpPr>
          <p:nvPr>
            <p:ph type="subTitle" idx="1" hasCustomPrompt="1"/>
          </p:nvPr>
        </p:nvSpPr>
        <p:spPr>
          <a:xfrm rot="-120000">
            <a:off x="176396" y="169231"/>
            <a:ext cx="1856683" cy="545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t-BR" dirty="0"/>
              <a:t>SLIDE X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8499711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Matemática">
  <p:cSld name="1. Capa - Matemátic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13409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 userDrawn="1">
  <p:cSld name="8. Aprofund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72" name="Google Shape;72;p18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08732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35433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Arial" panose="020B0604020202020204" pitchFamily="34" charset="0"/>
                <a:sym typeface="Lato"/>
              </a:defRPr>
            </a:lvl1pPr>
            <a:lvl2pPr marL="1218895" lvl="1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343" lvl="2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90" lvl="3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238" lvl="4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686" lvl="5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133" lvl="6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581" lvl="7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5028" lvl="8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/>
          </p:nvPr>
        </p:nvSpPr>
        <p:spPr>
          <a:xfrm>
            <a:off x="608441" y="898167"/>
            <a:ext cx="11165092" cy="676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Arial" panose="020B0604020202020204" pitchFamily="34" charset="0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68;p17">
            <a:extLst>
              <a:ext uri="{FF2B5EF4-FFF2-40B4-BE49-F238E27FC236}">
                <a16:creationId xmlns:a16="http://schemas.microsoft.com/office/drawing/2014/main" id="{90FEB611-3DAE-4761-5D18-FF9F331BF20F}"/>
              </a:ext>
            </a:extLst>
          </p:cNvPr>
          <p:cNvSpPr txBox="1">
            <a:spLocks noGrp="1"/>
          </p:cNvSpPr>
          <p:nvPr>
            <p:ph type="subTitle" idx="10"/>
          </p:nvPr>
        </p:nvSpPr>
        <p:spPr>
          <a:xfrm rot="-60000">
            <a:off x="175529" y="209627"/>
            <a:ext cx="5781097" cy="490000"/>
          </a:xfrm>
          <a:prstGeom prst="rect">
            <a:avLst/>
          </a:prstGeom>
          <a:solidFill>
            <a:srgbClr val="74489D"/>
          </a:solidFill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399" baseline="0">
                <a:solidFill>
                  <a:schemeClr val="bg1"/>
                </a:solidFill>
                <a:latin typeface="Grandstander SemiBold" panose="020B060402020202020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 dirty="0"/>
          </a:p>
        </p:txBody>
      </p:sp>
      <p:sp>
        <p:nvSpPr>
          <p:cNvPr id="4" name="Google Shape;83;p32">
            <a:extLst>
              <a:ext uri="{FF2B5EF4-FFF2-40B4-BE49-F238E27FC236}">
                <a16:creationId xmlns:a16="http://schemas.microsoft.com/office/drawing/2014/main" id="{5657D8AA-5992-AA08-A017-FC802B7C6244}"/>
              </a:ext>
            </a:extLst>
          </p:cNvPr>
          <p:cNvSpPr txBox="1"/>
          <p:nvPr userDrawn="1"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600872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20" name="Google Shape;20;p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6066053" y="300433"/>
            <a:ext cx="5880068" cy="6268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6423493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3" name="Google Shape;23;p9"/>
          <p:cNvSpPr txBox="1">
            <a:spLocks noGrp="1"/>
          </p:cNvSpPr>
          <p:nvPr>
            <p:ph type="body" idx="2"/>
          </p:nvPr>
        </p:nvSpPr>
        <p:spPr>
          <a:xfrm>
            <a:off x="579016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4" name="Google Shape;24;p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5" name="Google Shape;25;p9"/>
          <p:cNvSpPr/>
          <p:nvPr/>
        </p:nvSpPr>
        <p:spPr>
          <a:xfrm rot="-120000">
            <a:off x="181617" y="211659"/>
            <a:ext cx="200099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400"/>
          </a:p>
        </p:txBody>
      </p:sp>
      <p:sp>
        <p:nvSpPr>
          <p:cNvPr id="26" name="Google Shape;26;p9"/>
          <p:cNvSpPr/>
          <p:nvPr/>
        </p:nvSpPr>
        <p:spPr>
          <a:xfrm rot="-60038">
            <a:off x="6030473" y="194866"/>
            <a:ext cx="5014859" cy="489372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 DE APRENDIZAGEM</a:t>
            </a:r>
            <a:endParaRPr sz="1400" dirty="0"/>
          </a:p>
        </p:txBody>
      </p:sp>
    </p:spTree>
    <p:extLst>
      <p:ext uri="{BB962C8B-B14F-4D97-AF65-F5344CB8AC3E}">
        <p14:creationId xmlns:p14="http://schemas.microsoft.com/office/powerpoint/2010/main" val="21938655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2" userDrawn="1">
          <p15:clr>
            <a:srgbClr val="FBAE40"/>
          </p15:clr>
        </p15:guide>
        <p15:guide id="2" pos="511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29" name="Google Shape;29;p13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3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1" name="Google Shape;31;p13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32" name="Google Shape;32;p13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3" name="Google Shape;33;p13"/>
          <p:cNvSpPr/>
          <p:nvPr/>
        </p:nvSpPr>
        <p:spPr>
          <a:xfrm rot="-119958">
            <a:off x="181333" y="164823"/>
            <a:ext cx="2940125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3504261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VENCIANDO">
  <p:cSld name="VIVENCI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4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36" name="Google Shape;36;p1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8" name="Google Shape;38;p14"/>
          <p:cNvSpPr/>
          <p:nvPr/>
        </p:nvSpPr>
        <p:spPr>
          <a:xfrm rot="-119868">
            <a:off x="181697" y="168701"/>
            <a:ext cx="2718645" cy="504311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VIVENCIANDO</a:t>
            </a:r>
            <a:endParaRPr sz="1400"/>
          </a:p>
        </p:txBody>
      </p:sp>
      <p:sp>
        <p:nvSpPr>
          <p:cNvPr id="39" name="Google Shape;39;p14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0" name="Google Shape;40;p14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23299996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5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43" name="Google Shape;43;p15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15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5" name="Google Shape;45;p15"/>
          <p:cNvSpPr/>
          <p:nvPr/>
        </p:nvSpPr>
        <p:spPr>
          <a:xfrm rot="-119943">
            <a:off x="181502" y="174548"/>
            <a:ext cx="2381630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400"/>
          </a:p>
        </p:txBody>
      </p:sp>
      <p:sp>
        <p:nvSpPr>
          <p:cNvPr id="46" name="Google Shape;46;p15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7" name="Google Shape;47;p15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50120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RA SABER MAIS">
  <p:cSld name="PARA SABER MAI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9c09b808c8_0_134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50" name="Google Shape;50;g29c09b808c8_0_13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g29c09b808c8_0_13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2" name="Google Shape;52;g29c09b808c8_0_134"/>
          <p:cNvSpPr/>
          <p:nvPr/>
        </p:nvSpPr>
        <p:spPr>
          <a:xfrm rot="-119940">
            <a:off x="166724" y="177170"/>
            <a:ext cx="3396282" cy="53762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399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SABER MAIS</a:t>
            </a:r>
            <a:endParaRPr sz="2399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3" name="Google Shape;53;g29c09b808c8_0_134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4" name="Google Shape;54;g29c09b808c8_0_134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824101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57" name="Google Shape;57;p17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" name="Google Shape;58;p17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480743" y="673068"/>
            <a:ext cx="4000325" cy="5690667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7"/>
          <p:cNvSpPr txBox="1">
            <a:spLocks noGrp="1"/>
          </p:cNvSpPr>
          <p:nvPr>
            <p:ph type="body" idx="1"/>
          </p:nvPr>
        </p:nvSpPr>
        <p:spPr>
          <a:xfrm>
            <a:off x="4694295" y="987100"/>
            <a:ext cx="6912199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0" name="Google Shape;60;p17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1" name="Google Shape;61;p17"/>
          <p:cNvSpPr/>
          <p:nvPr/>
        </p:nvSpPr>
        <p:spPr>
          <a:xfrm rot="-120000">
            <a:off x="174880" y="168095"/>
            <a:ext cx="4511774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941240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9. Referências 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64" name="Google Shape;64;p1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9"/>
          <p:cNvSpPr txBox="1">
            <a:spLocks noGrp="1"/>
          </p:cNvSpPr>
          <p:nvPr>
            <p:ph type="body" idx="1"/>
          </p:nvPr>
        </p:nvSpPr>
        <p:spPr>
          <a:xfrm>
            <a:off x="495431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30117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6" name="Google Shape;66;p1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7" name="Google Shape;67;p19"/>
          <p:cNvSpPr/>
          <p:nvPr/>
        </p:nvSpPr>
        <p:spPr>
          <a:xfrm rot="-120106">
            <a:off x="181460" y="172149"/>
            <a:ext cx="2515781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2948200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oogle Shape;69;p11"/>
          <p:cNvGrpSpPr/>
          <p:nvPr/>
        </p:nvGrpSpPr>
        <p:grpSpPr>
          <a:xfrm>
            <a:off x="4282919" y="1616689"/>
            <a:ext cx="4029284" cy="3987200"/>
            <a:chOff x="3060625" y="1076550"/>
            <a:chExt cx="3022750" cy="2990400"/>
          </a:xfrm>
        </p:grpSpPr>
        <p:pic>
          <p:nvPicPr>
            <p:cNvPr id="70" name="Google Shape;70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" name="Google Shape;71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2" name="Google Shape;72;p1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814870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415492" y="593369"/>
            <a:ext cx="11357841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415492" y="1536633"/>
            <a:ext cx="11357841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2509910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8" r:id="rId13"/>
    <p:sldLayoutId id="2147483679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efape.educacao.sp.gov.br/curriculopaulista/wp-content/uploads/2023/02/Curriculo_Paulista-etapas-Educa%C3%A7%C3%A3o-Infantil-e-Ensino-Fundamental-ISBN.pdf" TargetMode="Externa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5.png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4.png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png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png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0.png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"/>
          <p:cNvSpPr txBox="1"/>
          <p:nvPr/>
        </p:nvSpPr>
        <p:spPr>
          <a:xfrm>
            <a:off x="615040" y="2666099"/>
            <a:ext cx="10958745" cy="1973886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4313"/>
              </a:srgbClr>
            </a:outerShdw>
          </a:effectLst>
        </p:spPr>
        <p:txBody>
          <a:bodyPr spcFirstLastPara="1" wrap="square" lIns="119969" tIns="23994" rIns="121868" bIns="23994" anchor="ctr" anchorCtr="0">
            <a:normAutofit/>
          </a:bodyPr>
          <a:lstStyle/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pt-BR" sz="4799" b="1" dirty="0">
                <a:latin typeface="Grandstander"/>
                <a:ea typeface="Grandstander"/>
                <a:cs typeface="Grandstander"/>
                <a:sym typeface="Grandstander"/>
              </a:rPr>
              <a:t>CONTAGEM E ESCRITA DE NÚMEROS </a:t>
            </a:r>
            <a:endParaRPr sz="4799" b="1" dirty="0"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168" name="Google Shape;168;p1"/>
          <p:cNvSpPr/>
          <p:nvPr/>
        </p:nvSpPr>
        <p:spPr>
          <a:xfrm rot="-48481" flipH="1">
            <a:off x="10628136" y="397660"/>
            <a:ext cx="1191008" cy="914688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>
              <a:buSzPts val="1200"/>
            </a:pPr>
            <a:r>
              <a:rPr lang="pt-BR" sz="5599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5599" u="sng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933" dirty="0">
              <a:solidFill>
                <a:schemeClr val="lt1"/>
              </a:solidFill>
            </a:endParaRPr>
          </a:p>
        </p:txBody>
      </p:sp>
      <p:sp>
        <p:nvSpPr>
          <p:cNvPr id="2" name="Google Shape;101;p10">
            <a:extLst>
              <a:ext uri="{FF2B5EF4-FFF2-40B4-BE49-F238E27FC236}">
                <a16:creationId xmlns:a16="http://schemas.microsoft.com/office/drawing/2014/main" id="{8B86D6A8-F3CC-E0CD-27E9-56ABCE21CAE3}"/>
              </a:ext>
            </a:extLst>
          </p:cNvPr>
          <p:cNvSpPr/>
          <p:nvPr/>
        </p:nvSpPr>
        <p:spPr>
          <a:xfrm flipH="1">
            <a:off x="315420" y="5453843"/>
            <a:ext cx="1893207" cy="440047"/>
          </a:xfrm>
          <a:prstGeom prst="roundRect">
            <a:avLst>
              <a:gd name="adj" fmla="val 43258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2133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2133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102;p10">
            <a:extLst>
              <a:ext uri="{FF2B5EF4-FFF2-40B4-BE49-F238E27FC236}">
                <a16:creationId xmlns:a16="http://schemas.microsoft.com/office/drawing/2014/main" id="{42578C9F-9262-F067-586E-57C403D79369}"/>
              </a:ext>
            </a:extLst>
          </p:cNvPr>
          <p:cNvSpPr/>
          <p:nvPr/>
        </p:nvSpPr>
        <p:spPr>
          <a:xfrm>
            <a:off x="280432" y="6070178"/>
            <a:ext cx="4922504" cy="440047"/>
          </a:xfrm>
          <a:prstGeom prst="roundRect">
            <a:avLst>
              <a:gd name="adj" fmla="val 49047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2133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105;p10">
            <a:extLst>
              <a:ext uri="{FF2B5EF4-FFF2-40B4-BE49-F238E27FC236}">
                <a16:creationId xmlns:a16="http://schemas.microsoft.com/office/drawing/2014/main" id="{6287BB54-6C25-B8C1-A7C7-6C1E19C4C2D9}"/>
              </a:ext>
            </a:extLst>
          </p:cNvPr>
          <p:cNvSpPr/>
          <p:nvPr/>
        </p:nvSpPr>
        <p:spPr>
          <a:xfrm rot="-120000">
            <a:off x="5340441" y="2271653"/>
            <a:ext cx="1504060" cy="478564"/>
          </a:xfrm>
          <a:prstGeom prst="roundRect">
            <a:avLst>
              <a:gd name="adj" fmla="val 47917"/>
            </a:avLst>
          </a:prstGeom>
          <a:solidFill>
            <a:srgbClr val="4B5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25</a:t>
            </a:r>
            <a:endParaRPr dirty="0"/>
          </a:p>
        </p:txBody>
      </p:sp>
      <p:sp>
        <p:nvSpPr>
          <p:cNvPr id="5" name="Google Shape;106;p10">
            <a:extLst>
              <a:ext uri="{FF2B5EF4-FFF2-40B4-BE49-F238E27FC236}">
                <a16:creationId xmlns:a16="http://schemas.microsoft.com/office/drawing/2014/main" id="{4D818FF1-B201-59FA-11B5-AE55F240C2A3}"/>
              </a:ext>
            </a:extLst>
          </p:cNvPr>
          <p:cNvSpPr/>
          <p:nvPr/>
        </p:nvSpPr>
        <p:spPr>
          <a:xfrm rot="-60000">
            <a:off x="4287732" y="4817560"/>
            <a:ext cx="3633824" cy="649527"/>
          </a:xfrm>
          <a:prstGeom prst="roundRect">
            <a:avLst>
              <a:gd name="adj" fmla="val 30970"/>
            </a:avLst>
          </a:prstGeom>
          <a:solidFill>
            <a:srgbClr val="4B5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MATEMÁTICA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2472EC2-46AC-C9E2-10A3-D7823EEAFEEF}"/>
              </a:ext>
            </a:extLst>
          </p:cNvPr>
          <p:cNvSpPr txBox="1"/>
          <p:nvPr/>
        </p:nvSpPr>
        <p:spPr>
          <a:xfrm>
            <a:off x="770280" y="1120509"/>
            <a:ext cx="10648263" cy="9383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066"/>
              </a:spcAft>
            </a:pPr>
            <a:r>
              <a:rPr lang="pt-BR" sz="2666" b="1" kern="100" dirty="0">
                <a:solidFill>
                  <a:srgbClr val="7030A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3. </a:t>
            </a:r>
            <a:r>
              <a:rPr lang="pt-BR" sz="2666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CONTE AS MOCHILAS E ESCREVA A QUANTIDADE CORRESPONDENTE:</a:t>
            </a:r>
          </a:p>
        </p:txBody>
      </p:sp>
      <p:sp>
        <p:nvSpPr>
          <p:cNvPr id="3" name="Retângulo: Cantos Arredondados 18">
            <a:extLst>
              <a:ext uri="{FF2B5EF4-FFF2-40B4-BE49-F238E27FC236}">
                <a16:creationId xmlns:a16="http://schemas.microsoft.com/office/drawing/2014/main" id="{45A68454-E79F-CE53-EA62-43C322FC8943}"/>
              </a:ext>
            </a:extLst>
          </p:cNvPr>
          <p:cNvSpPr/>
          <p:nvPr/>
        </p:nvSpPr>
        <p:spPr>
          <a:xfrm>
            <a:off x="2063695" y="5696206"/>
            <a:ext cx="959750" cy="647831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6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" name="Retângulo: Cantos Arredondados 19">
            <a:extLst>
              <a:ext uri="{FF2B5EF4-FFF2-40B4-BE49-F238E27FC236}">
                <a16:creationId xmlns:a16="http://schemas.microsoft.com/office/drawing/2014/main" id="{9E65D49A-77BE-B48D-D9FF-83F3F253E88B}"/>
              </a:ext>
            </a:extLst>
          </p:cNvPr>
          <p:cNvSpPr/>
          <p:nvPr/>
        </p:nvSpPr>
        <p:spPr>
          <a:xfrm>
            <a:off x="7095235" y="5696207"/>
            <a:ext cx="959750" cy="647831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5" name="Retângulo: Cantos Arredondados 20">
            <a:extLst>
              <a:ext uri="{FF2B5EF4-FFF2-40B4-BE49-F238E27FC236}">
                <a16:creationId xmlns:a16="http://schemas.microsoft.com/office/drawing/2014/main" id="{F063FB86-F899-7E76-BC50-4CBD67C5140B}"/>
              </a:ext>
            </a:extLst>
          </p:cNvPr>
          <p:cNvSpPr/>
          <p:nvPr/>
        </p:nvSpPr>
        <p:spPr>
          <a:xfrm>
            <a:off x="9611004" y="5696207"/>
            <a:ext cx="959750" cy="647831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8" name="Retângulo: Cantos Arredondados 21">
            <a:extLst>
              <a:ext uri="{FF2B5EF4-FFF2-40B4-BE49-F238E27FC236}">
                <a16:creationId xmlns:a16="http://schemas.microsoft.com/office/drawing/2014/main" id="{F9D6BDA1-AA4D-07E3-E407-95820A005CB4}"/>
              </a:ext>
            </a:extLst>
          </p:cNvPr>
          <p:cNvSpPr/>
          <p:nvPr/>
        </p:nvSpPr>
        <p:spPr>
          <a:xfrm>
            <a:off x="4579465" y="5700184"/>
            <a:ext cx="959750" cy="647831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0" name="Retângulo: Cantos Arredondados 22">
            <a:extLst>
              <a:ext uri="{FF2B5EF4-FFF2-40B4-BE49-F238E27FC236}">
                <a16:creationId xmlns:a16="http://schemas.microsoft.com/office/drawing/2014/main" id="{DC35527C-3AB0-E5CD-0522-18535B91330E}"/>
              </a:ext>
            </a:extLst>
          </p:cNvPr>
          <p:cNvSpPr/>
          <p:nvPr/>
        </p:nvSpPr>
        <p:spPr>
          <a:xfrm>
            <a:off x="1938362" y="2255543"/>
            <a:ext cx="8650704" cy="2209763"/>
          </a:xfrm>
          <a:prstGeom prst="roundRect">
            <a:avLst/>
          </a:prstGeom>
          <a:noFill/>
          <a:ln w="2857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E85910C6-D42F-C39C-C873-F429A13FA1B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9724" t="-5025" r="-33655" b="-7354"/>
          <a:stretch/>
        </p:blipFill>
        <p:spPr bwMode="auto">
          <a:xfrm>
            <a:off x="2105534" y="4582609"/>
            <a:ext cx="874132" cy="95015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4AF4ABCC-2C13-B182-8306-5C90E7EEC5C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25013" t="-8975" r="-33456" b="-7131"/>
          <a:stretch/>
        </p:blipFill>
        <p:spPr bwMode="auto">
          <a:xfrm>
            <a:off x="4742310" y="4543985"/>
            <a:ext cx="876072" cy="9522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CE7BDF12-0695-7407-6EFF-7E6B5C22335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22028" t="-3137" r="-27426" b="-6254"/>
          <a:stretch/>
        </p:blipFill>
        <p:spPr bwMode="auto">
          <a:xfrm>
            <a:off x="7176657" y="4580510"/>
            <a:ext cx="876072" cy="9522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24390047-6ECC-8F8E-01CD-7F5659DB4A6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24038" t="-2486" r="-24038" b="-5898"/>
          <a:stretch/>
        </p:blipFill>
        <p:spPr bwMode="auto">
          <a:xfrm>
            <a:off x="9645255" y="4553015"/>
            <a:ext cx="876072" cy="9522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5" name="Agrupar 14">
            <a:extLst>
              <a:ext uri="{FF2B5EF4-FFF2-40B4-BE49-F238E27FC236}">
                <a16:creationId xmlns:a16="http://schemas.microsoft.com/office/drawing/2014/main" id="{F918B9C6-A829-CA05-C44C-11BF4C9411C5}"/>
              </a:ext>
            </a:extLst>
          </p:cNvPr>
          <p:cNvGrpSpPr/>
          <p:nvPr/>
        </p:nvGrpSpPr>
        <p:grpSpPr>
          <a:xfrm>
            <a:off x="2105534" y="2403442"/>
            <a:ext cx="8381542" cy="1911270"/>
            <a:chOff x="1548321" y="2491808"/>
            <a:chExt cx="8381542" cy="1911270"/>
          </a:xfrm>
        </p:grpSpPr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0147B22A-5090-3A73-72A3-F757237468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-25013" t="-8975" r="-33456" b="-7131"/>
            <a:stretch/>
          </p:blipFill>
          <p:spPr bwMode="auto">
            <a:xfrm>
              <a:off x="1548321" y="2491809"/>
              <a:ext cx="876072" cy="95225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7" name="Picture 2">
              <a:extLst>
                <a:ext uri="{FF2B5EF4-FFF2-40B4-BE49-F238E27FC236}">
                  <a16:creationId xmlns:a16="http://schemas.microsoft.com/office/drawing/2014/main" id="{5EC81809-E2C9-F784-87D1-CF567E212E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-19724" t="-5025" r="-33655" b="-7354"/>
            <a:stretch/>
          </p:blipFill>
          <p:spPr bwMode="auto">
            <a:xfrm>
              <a:off x="2487717" y="2491808"/>
              <a:ext cx="874132" cy="950153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id="{0DD7857A-A119-4B02-2246-F7C87427FC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-22028" t="-3137" r="-27426" b="-6254"/>
            <a:stretch/>
          </p:blipFill>
          <p:spPr bwMode="auto">
            <a:xfrm>
              <a:off x="4362632" y="2491809"/>
              <a:ext cx="876072" cy="95225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B80CBA90-8902-6602-009E-C857D001C9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-25013" t="-8975" r="-33456" b="-7131"/>
            <a:stretch/>
          </p:blipFill>
          <p:spPr bwMode="auto">
            <a:xfrm>
              <a:off x="2486504" y="3450826"/>
              <a:ext cx="876072" cy="95225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0" name="Picture 2">
              <a:extLst>
                <a:ext uri="{FF2B5EF4-FFF2-40B4-BE49-F238E27FC236}">
                  <a16:creationId xmlns:a16="http://schemas.microsoft.com/office/drawing/2014/main" id="{BAEEAD94-D37B-38BA-FB24-2ECAA84873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-25013" t="-8975" r="-33456" b="-7131"/>
            <a:stretch/>
          </p:blipFill>
          <p:spPr bwMode="auto">
            <a:xfrm>
              <a:off x="3424688" y="3450826"/>
              <a:ext cx="876072" cy="95225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1" name="Picture 2">
              <a:extLst>
                <a:ext uri="{FF2B5EF4-FFF2-40B4-BE49-F238E27FC236}">
                  <a16:creationId xmlns:a16="http://schemas.microsoft.com/office/drawing/2014/main" id="{A0A100AD-506B-F521-E88D-9F6D8BD3D0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-25013" t="-8975" r="-33456" b="-7131"/>
            <a:stretch/>
          </p:blipFill>
          <p:spPr bwMode="auto">
            <a:xfrm>
              <a:off x="5301055" y="3450826"/>
              <a:ext cx="876072" cy="95225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2" name="Picture 2">
              <a:extLst>
                <a:ext uri="{FF2B5EF4-FFF2-40B4-BE49-F238E27FC236}">
                  <a16:creationId xmlns:a16="http://schemas.microsoft.com/office/drawing/2014/main" id="{638C0F0B-917A-8DCF-C013-6A2AE62AE8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-25013" t="-8975" r="-33456" b="-7131"/>
            <a:stretch/>
          </p:blipFill>
          <p:spPr bwMode="auto">
            <a:xfrm>
              <a:off x="7177422" y="3450826"/>
              <a:ext cx="876072" cy="95225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258AB45C-27B9-56DC-D358-77D11B3518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-25013" t="-8975" r="-33456" b="-7131"/>
            <a:stretch/>
          </p:blipFill>
          <p:spPr bwMode="auto">
            <a:xfrm>
              <a:off x="9053791" y="3450826"/>
              <a:ext cx="876072" cy="95225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4" name="Picture 2">
              <a:extLst>
                <a:ext uri="{FF2B5EF4-FFF2-40B4-BE49-F238E27FC236}">
                  <a16:creationId xmlns:a16="http://schemas.microsoft.com/office/drawing/2014/main" id="{93BCBCB8-1090-85EA-4468-C52C856927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-19724" t="-5025" r="-33655" b="-7354"/>
            <a:stretch/>
          </p:blipFill>
          <p:spPr bwMode="auto">
            <a:xfrm>
              <a:off x="3425174" y="2491808"/>
              <a:ext cx="874132" cy="950153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5" name="Picture 2">
              <a:extLst>
                <a:ext uri="{FF2B5EF4-FFF2-40B4-BE49-F238E27FC236}">
                  <a16:creationId xmlns:a16="http://schemas.microsoft.com/office/drawing/2014/main" id="{74A4B301-EC08-8CCA-7B00-8223CE398E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-19724" t="-5025" r="-33655" b="-7354"/>
            <a:stretch/>
          </p:blipFill>
          <p:spPr bwMode="auto">
            <a:xfrm>
              <a:off x="5302028" y="2491808"/>
              <a:ext cx="874132" cy="950153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6" name="Picture 2">
              <a:extLst>
                <a:ext uri="{FF2B5EF4-FFF2-40B4-BE49-F238E27FC236}">
                  <a16:creationId xmlns:a16="http://schemas.microsoft.com/office/drawing/2014/main" id="{9E57BBFE-C001-04C6-9465-2B8D951A22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-22028" t="-3137" r="-27426" b="-6254"/>
            <a:stretch/>
          </p:blipFill>
          <p:spPr bwMode="auto">
            <a:xfrm>
              <a:off x="6239484" y="2491809"/>
              <a:ext cx="876072" cy="95225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8" name="Picture 2">
              <a:extLst>
                <a:ext uri="{FF2B5EF4-FFF2-40B4-BE49-F238E27FC236}">
                  <a16:creationId xmlns:a16="http://schemas.microsoft.com/office/drawing/2014/main" id="{222BDD47-88AC-0C0F-6A58-66C90AEFD7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-19724" t="-5025" r="-33655" b="-7354"/>
            <a:stretch/>
          </p:blipFill>
          <p:spPr bwMode="auto">
            <a:xfrm>
              <a:off x="7178879" y="2491808"/>
              <a:ext cx="874132" cy="950153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55" name="Picture 2">
              <a:extLst>
                <a:ext uri="{FF2B5EF4-FFF2-40B4-BE49-F238E27FC236}">
                  <a16:creationId xmlns:a16="http://schemas.microsoft.com/office/drawing/2014/main" id="{1991958D-05CE-2E3B-4FA0-A4FAFE6CB6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-22028" t="-3137" r="-27426" b="-6254"/>
            <a:stretch/>
          </p:blipFill>
          <p:spPr bwMode="auto">
            <a:xfrm>
              <a:off x="8116335" y="2491809"/>
              <a:ext cx="876072" cy="95225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56" name="Picture 2">
              <a:extLst>
                <a:ext uri="{FF2B5EF4-FFF2-40B4-BE49-F238E27FC236}">
                  <a16:creationId xmlns:a16="http://schemas.microsoft.com/office/drawing/2014/main" id="{E63A3D51-2B3C-9273-6130-53B5E1F2B0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-19724" t="-5025" r="-33655" b="-7354"/>
            <a:stretch/>
          </p:blipFill>
          <p:spPr bwMode="auto">
            <a:xfrm>
              <a:off x="9055730" y="2491808"/>
              <a:ext cx="874132" cy="950153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43D03BB9-A887-CF10-E9AC-BDBD919036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-24038" t="-2486" r="-24038" b="-5898"/>
            <a:stretch/>
          </p:blipFill>
          <p:spPr bwMode="auto">
            <a:xfrm>
              <a:off x="1548321" y="3450826"/>
              <a:ext cx="876072" cy="95225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58" name="Picture 2">
              <a:extLst>
                <a:ext uri="{FF2B5EF4-FFF2-40B4-BE49-F238E27FC236}">
                  <a16:creationId xmlns:a16="http://schemas.microsoft.com/office/drawing/2014/main" id="{3AF69D15-6223-8BD4-D89E-FB7ED61C8F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-24038" t="-2486" r="-24038" b="-5898"/>
            <a:stretch/>
          </p:blipFill>
          <p:spPr bwMode="auto">
            <a:xfrm>
              <a:off x="4362872" y="3450826"/>
              <a:ext cx="876072" cy="95225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59" name="Picture 2">
              <a:extLst>
                <a:ext uri="{FF2B5EF4-FFF2-40B4-BE49-F238E27FC236}">
                  <a16:creationId xmlns:a16="http://schemas.microsoft.com/office/drawing/2014/main" id="{84CAC8F8-33AF-B7F3-32C4-5F0A076435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-24038" t="-2486" r="-24038" b="-5898"/>
            <a:stretch/>
          </p:blipFill>
          <p:spPr bwMode="auto">
            <a:xfrm>
              <a:off x="6239239" y="3450826"/>
              <a:ext cx="876072" cy="95225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60" name="Picture 2">
              <a:extLst>
                <a:ext uri="{FF2B5EF4-FFF2-40B4-BE49-F238E27FC236}">
                  <a16:creationId xmlns:a16="http://schemas.microsoft.com/office/drawing/2014/main" id="{B111BD83-40DB-AAF2-F92B-7D0B4A0746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-24038" t="-2486" r="-24038" b="-5898"/>
            <a:stretch/>
          </p:blipFill>
          <p:spPr bwMode="auto">
            <a:xfrm>
              <a:off x="8115606" y="3450826"/>
              <a:ext cx="876072" cy="95225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6" name="CaixaDeTexto 5">
            <a:extLst>
              <a:ext uri="{FF2B5EF4-FFF2-40B4-BE49-F238E27FC236}">
                <a16:creationId xmlns:a16="http://schemas.microsoft.com/office/drawing/2014/main" id="{0E605AE7-6AA7-D968-20D4-3189771EC6EE}"/>
              </a:ext>
            </a:extLst>
          </p:cNvPr>
          <p:cNvSpPr txBox="1"/>
          <p:nvPr/>
        </p:nvSpPr>
        <p:spPr>
          <a:xfrm>
            <a:off x="8934778" y="457621"/>
            <a:ext cx="2324235" cy="5198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066"/>
              </a:spcAft>
            </a:pPr>
            <a:r>
              <a:rPr lang="pt-BR" sz="2800" b="1" kern="1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CORREÇÃO</a:t>
            </a:r>
            <a:endParaRPr lang="pt-BR" sz="2800" kern="10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oogle Shape;184;p6">
            <a:extLst>
              <a:ext uri="{FF2B5EF4-FFF2-40B4-BE49-F238E27FC236}">
                <a16:creationId xmlns:a16="http://schemas.microsoft.com/office/drawing/2014/main" id="{7F9E1A33-43E1-B381-6C00-F3D75C739A9B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286644" y="457621"/>
            <a:ext cx="414819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12121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F5EEFAB3-0A99-4EBA-3067-E6D20C35AB1C}"/>
              </a:ext>
            </a:extLst>
          </p:cNvPr>
          <p:cNvSpPr txBox="1"/>
          <p:nvPr/>
        </p:nvSpPr>
        <p:spPr>
          <a:xfrm>
            <a:off x="500984" y="975768"/>
            <a:ext cx="11358562" cy="5201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600" b="1" kern="100" dirty="0">
                <a:solidFill>
                  <a:srgbClr val="7030A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4. </a:t>
            </a:r>
            <a:r>
              <a:rPr lang="pt-BR" sz="2600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OBSERVE  A IMAGEM DO FUNDO DO MAR.</a:t>
            </a:r>
          </a:p>
          <a:p>
            <a:endParaRPr lang="pt-BR" sz="2600" kern="10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pt-BR" sz="2600" kern="10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pt-BR" sz="2600" kern="10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pt-BR" sz="2600" kern="10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pt-BR" sz="2600" kern="10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pt-BR" sz="2600" kern="10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pt-BR" sz="2600" kern="10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pt-BR" sz="2600" kern="10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  <a:buClr>
                <a:srgbClr val="7030A0"/>
              </a:buClr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A. </a:t>
            </a:r>
            <a:r>
              <a:rPr lang="pt-BR" sz="2600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QUANTOS PEIXES HÁ? </a:t>
            </a:r>
            <a:r>
              <a:rPr lang="pt-BR" sz="2600" b="1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___</a:t>
            </a:r>
            <a:endParaRPr lang="pt-BR" sz="2600" kern="10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  <a:buClr>
                <a:srgbClr val="7030A0"/>
              </a:buClr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B. </a:t>
            </a:r>
            <a:r>
              <a:rPr lang="pt-BR" sz="2600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QUANTOS PEIXES FALTAM NA IMAGEM PARA COMPLETAR 15? </a:t>
            </a:r>
            <a:r>
              <a:rPr lang="pt-BR" sz="2600" b="1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___</a:t>
            </a:r>
            <a:endParaRPr lang="pt-BR" sz="2600" kern="10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  <a:buClr>
                <a:srgbClr val="7030A0"/>
              </a:buClr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C. </a:t>
            </a:r>
            <a:r>
              <a:rPr lang="pt-BR" sz="2600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SE VOCÊ TIRAR 3 PEIXES DA IMAGEM, QUANTOS VÃO RESTAR? </a:t>
            </a:r>
            <a:r>
              <a:rPr lang="pt-BR" sz="2600" b="1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__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937CEA6C-CE7D-E84F-2A9B-3DCDB87CEA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2942" r="2075" b="5017"/>
          <a:stretch/>
        </p:blipFill>
        <p:spPr bwMode="auto">
          <a:xfrm>
            <a:off x="4151753" y="1536690"/>
            <a:ext cx="3998032" cy="3070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Google Shape;198;p6">
            <a:extLst>
              <a:ext uri="{FF2B5EF4-FFF2-40B4-BE49-F238E27FC236}">
                <a16:creationId xmlns:a16="http://schemas.microsoft.com/office/drawing/2014/main" id="{1AA996BA-ED29-145E-173A-1A02FC8470CF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78045" y="457753"/>
            <a:ext cx="577729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23268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D21A83A5-BBED-0BCB-43EC-472386B74314}"/>
              </a:ext>
            </a:extLst>
          </p:cNvPr>
          <p:cNvSpPr txBox="1"/>
          <p:nvPr/>
        </p:nvSpPr>
        <p:spPr>
          <a:xfrm>
            <a:off x="486236" y="1056962"/>
            <a:ext cx="11358562" cy="5201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600" b="1" kern="100" dirty="0">
                <a:solidFill>
                  <a:srgbClr val="7030A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4. </a:t>
            </a:r>
            <a:r>
              <a:rPr lang="pt-BR" sz="2600" kern="100" dirty="0">
                <a:ea typeface="Calibri" panose="020F0502020204030204" pitchFamily="34" charset="0"/>
                <a:cs typeface="Arial" panose="020B0604020202020204" pitchFamily="34" charset="0"/>
              </a:rPr>
              <a:t>OBSERVE  A IMAGEM DO FUNDO DO MAR.</a:t>
            </a:r>
          </a:p>
          <a:p>
            <a:endParaRPr lang="pt-BR" sz="2600" kern="10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pt-BR" sz="2600" kern="10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pt-BR" sz="2600" kern="10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pt-BR" sz="2600" kern="10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pt-BR" sz="2600" kern="10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pt-BR" sz="2600" kern="10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pt-BR" sz="2600" kern="10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pt-BR" sz="2600" kern="10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  <a:buClr>
                <a:srgbClr val="7030A0"/>
              </a:buClr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A. </a:t>
            </a:r>
            <a:r>
              <a:rPr lang="pt-BR" sz="2600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QUANTOS PEIXES HÁ? </a:t>
            </a:r>
            <a:r>
              <a:rPr lang="pt-BR" sz="2600" b="1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13</a:t>
            </a:r>
            <a:endParaRPr lang="pt-BR" sz="2600" kern="10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  <a:buClr>
                <a:srgbClr val="7030A0"/>
              </a:buClr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B. </a:t>
            </a:r>
            <a:r>
              <a:rPr lang="pt-BR" sz="2600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QUANTOS PEIXES FALTAM NA IMAGEM PARA COMPLETAR 15? </a:t>
            </a:r>
            <a:r>
              <a:rPr lang="pt-BR" sz="2600" b="1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pt-BR" sz="2600" kern="10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  <a:buClr>
                <a:srgbClr val="7030A0"/>
              </a:buClr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C. </a:t>
            </a:r>
            <a:r>
              <a:rPr lang="pt-BR" sz="2600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SE VOCÊ TIRAR 3 PEIXES DA IMAGEM, QUANTOS VÃO RESTAR? </a:t>
            </a:r>
            <a:r>
              <a:rPr lang="pt-BR" sz="2600" b="1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11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B2B3E18-9244-8981-E411-92FE3C122C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2942" r="2075" b="5017"/>
          <a:stretch/>
        </p:blipFill>
        <p:spPr bwMode="auto">
          <a:xfrm>
            <a:off x="4166501" y="1679262"/>
            <a:ext cx="3998032" cy="3070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17C69543-5631-C612-E45C-A2B7507193B5}"/>
              </a:ext>
            </a:extLst>
          </p:cNvPr>
          <p:cNvSpPr txBox="1"/>
          <p:nvPr/>
        </p:nvSpPr>
        <p:spPr>
          <a:xfrm>
            <a:off x="8934778" y="457621"/>
            <a:ext cx="2324235" cy="5198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066"/>
              </a:spcAft>
            </a:pPr>
            <a:r>
              <a:rPr lang="pt-BR" sz="2800" b="1" kern="1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CORREÇÃO</a:t>
            </a:r>
            <a:endParaRPr lang="pt-BR" sz="2800" kern="10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oogle Shape;184;p6">
            <a:extLst>
              <a:ext uri="{FF2B5EF4-FFF2-40B4-BE49-F238E27FC236}">
                <a16:creationId xmlns:a16="http://schemas.microsoft.com/office/drawing/2014/main" id="{6F28EA1E-F194-F8F7-0DCF-648F2612AEA9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86644" y="457621"/>
            <a:ext cx="414819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26159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5923B5B-B58E-C7F3-5065-2E73279301B3}"/>
              </a:ext>
            </a:extLst>
          </p:cNvPr>
          <p:cNvSpPr txBox="1"/>
          <p:nvPr/>
        </p:nvSpPr>
        <p:spPr>
          <a:xfrm>
            <a:off x="482979" y="1965846"/>
            <a:ext cx="5898188" cy="4246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7030A0"/>
              </a:buClr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A. </a:t>
            </a:r>
            <a:r>
              <a:rPr lang="pt-BR" sz="2600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CONTE QUANTOS CAMINHÕES FELIPE TEM EM SUA COLEÇÃO. REGISTRE A QUANTIDADE.</a:t>
            </a:r>
          </a:p>
          <a:p>
            <a:pPr>
              <a:spcAft>
                <a:spcPts val="1200"/>
              </a:spcAft>
              <a:buClr>
                <a:srgbClr val="7030A0"/>
              </a:buClr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B. </a:t>
            </a:r>
            <a:r>
              <a:rPr lang="pt-BR" sz="2600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QUANTOS CARROS DE POLÍCIA HÁ? FAÇA UM </a:t>
            </a:r>
            <a:r>
              <a:rPr lang="pt-BR" sz="2600" b="1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X</a:t>
            </a:r>
            <a:r>
              <a:rPr lang="pt-BR" sz="2600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E REGISTRE A QUANTIDADE.</a:t>
            </a:r>
          </a:p>
          <a:p>
            <a:pPr>
              <a:spcAft>
                <a:spcPts val="1200"/>
              </a:spcAft>
              <a:buClr>
                <a:srgbClr val="7030A0"/>
              </a:buClr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C. </a:t>
            </a:r>
            <a:r>
              <a:rPr lang="pt-BR" sz="2600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QUANTOS CARROS FELIPE TEM EM SUA COLEÇÃO? </a:t>
            </a:r>
          </a:p>
          <a:p>
            <a:pPr>
              <a:spcAft>
                <a:spcPts val="1200"/>
              </a:spcAft>
            </a:pPr>
            <a:endParaRPr lang="pt-BR" sz="2600" kern="10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AACDCEBA-863D-AE62-87A5-4D6D784713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3379" t="-5213" r="-2536" b="-2623"/>
          <a:stretch/>
        </p:blipFill>
        <p:spPr bwMode="auto">
          <a:xfrm>
            <a:off x="6513401" y="1942512"/>
            <a:ext cx="5074745" cy="3637602"/>
          </a:xfrm>
          <a:prstGeom prst="rect">
            <a:avLst/>
          </a:prstGeom>
          <a:noFill/>
          <a:ln w="19050">
            <a:solidFill>
              <a:srgbClr val="7030A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60929CCB-8801-FCCC-090E-71854C3BC682}"/>
              </a:ext>
            </a:extLst>
          </p:cNvPr>
          <p:cNvSpPr txBox="1"/>
          <p:nvPr/>
        </p:nvSpPr>
        <p:spPr>
          <a:xfrm>
            <a:off x="497726" y="1057232"/>
            <a:ext cx="8792819" cy="499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5. </a:t>
            </a:r>
            <a:r>
              <a:rPr lang="pt-BR" sz="2600" kern="1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VEJA A COLEÇÃO DE CARRINHOS DE FELIPE. </a:t>
            </a:r>
          </a:p>
        </p:txBody>
      </p:sp>
      <p:sp>
        <p:nvSpPr>
          <p:cNvPr id="10" name="Retângulo: Cantos Arredondados 13">
            <a:extLst>
              <a:ext uri="{FF2B5EF4-FFF2-40B4-BE49-F238E27FC236}">
                <a16:creationId xmlns:a16="http://schemas.microsoft.com/office/drawing/2014/main" id="{BA5AE874-270E-B552-57D3-E99E5ABDB24F}"/>
              </a:ext>
            </a:extLst>
          </p:cNvPr>
          <p:cNvSpPr/>
          <p:nvPr/>
        </p:nvSpPr>
        <p:spPr>
          <a:xfrm>
            <a:off x="5074531" y="2788813"/>
            <a:ext cx="812588" cy="530179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666" b="1" dirty="0">
              <a:solidFill>
                <a:schemeClr val="tx1"/>
              </a:solidFill>
            </a:endParaRPr>
          </a:p>
        </p:txBody>
      </p:sp>
      <p:sp>
        <p:nvSpPr>
          <p:cNvPr id="12" name="Retângulo: Cantos Arredondados 14">
            <a:extLst>
              <a:ext uri="{FF2B5EF4-FFF2-40B4-BE49-F238E27FC236}">
                <a16:creationId xmlns:a16="http://schemas.microsoft.com/office/drawing/2014/main" id="{848B6FCD-36BD-BF69-647C-93EA3E8588B3}"/>
              </a:ext>
            </a:extLst>
          </p:cNvPr>
          <p:cNvSpPr/>
          <p:nvPr/>
        </p:nvSpPr>
        <p:spPr>
          <a:xfrm>
            <a:off x="3940774" y="5082612"/>
            <a:ext cx="812588" cy="530179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666" b="1" dirty="0">
              <a:solidFill>
                <a:schemeClr val="tx1"/>
              </a:solidFill>
            </a:endParaRPr>
          </a:p>
        </p:txBody>
      </p:sp>
      <p:sp>
        <p:nvSpPr>
          <p:cNvPr id="13" name="Retângulo: Cantos Arredondados 15">
            <a:extLst>
              <a:ext uri="{FF2B5EF4-FFF2-40B4-BE49-F238E27FC236}">
                <a16:creationId xmlns:a16="http://schemas.microsoft.com/office/drawing/2014/main" id="{B5C1F4B7-7FF1-89CE-F264-46BF45FEAD77}"/>
              </a:ext>
            </a:extLst>
          </p:cNvPr>
          <p:cNvSpPr/>
          <p:nvPr/>
        </p:nvSpPr>
        <p:spPr>
          <a:xfrm>
            <a:off x="2914566" y="4131791"/>
            <a:ext cx="812588" cy="530179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666" b="1" dirty="0">
              <a:solidFill>
                <a:schemeClr val="tx1"/>
              </a:solidFill>
            </a:endParaRPr>
          </a:p>
        </p:txBody>
      </p:sp>
      <p:pic>
        <p:nvPicPr>
          <p:cNvPr id="14" name="Google Shape;192;p6">
            <a:extLst>
              <a:ext uri="{FF2B5EF4-FFF2-40B4-BE49-F238E27FC236}">
                <a16:creationId xmlns:a16="http://schemas.microsoft.com/office/drawing/2014/main" id="{2752B1B5-43CD-451E-2FF4-EBE0AADB4CBB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09972" y="540926"/>
            <a:ext cx="478174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19644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078B34FD-712E-9ECC-7BD0-E5435A23597A}"/>
              </a:ext>
            </a:extLst>
          </p:cNvPr>
          <p:cNvSpPr txBox="1"/>
          <p:nvPr/>
        </p:nvSpPr>
        <p:spPr>
          <a:xfrm>
            <a:off x="482977" y="1965846"/>
            <a:ext cx="5898188" cy="4246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7030A0"/>
              </a:buClr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A. </a:t>
            </a:r>
            <a:r>
              <a:rPr lang="pt-BR" sz="2600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CONTE QUANTOS CAMINHÕES FELIPE TEM EM SUA COLEÇÃO. REGISTRE A QUANTIDADE.</a:t>
            </a:r>
          </a:p>
          <a:p>
            <a:pPr>
              <a:spcAft>
                <a:spcPts val="1200"/>
              </a:spcAft>
              <a:buClr>
                <a:srgbClr val="7030A0"/>
              </a:buClr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B. </a:t>
            </a:r>
            <a:r>
              <a:rPr lang="pt-BR" sz="2600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QUANTOS CARROS DE POLÍCIA HÁ? FAÇA UM </a:t>
            </a:r>
            <a:r>
              <a:rPr lang="pt-BR" sz="2600" b="1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X</a:t>
            </a:r>
            <a:r>
              <a:rPr lang="pt-BR" sz="2600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E REGISTRE A QUANTIDADE.</a:t>
            </a:r>
          </a:p>
          <a:p>
            <a:pPr>
              <a:spcAft>
                <a:spcPts val="1200"/>
              </a:spcAft>
              <a:buClr>
                <a:srgbClr val="7030A0"/>
              </a:buClr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C. </a:t>
            </a:r>
            <a:r>
              <a:rPr lang="pt-BR" sz="2600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QUANTOS CARROS FELIPE TEM EM SUA COLEÇÃO? </a:t>
            </a:r>
          </a:p>
          <a:p>
            <a:pPr>
              <a:spcAft>
                <a:spcPts val="1200"/>
              </a:spcAft>
            </a:pPr>
            <a:endParaRPr lang="pt-BR" sz="2600" kern="10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F3A4539-65CE-B747-2064-A8BFB20AF0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3379" t="-5213" r="-2536" b="-2623"/>
          <a:stretch/>
        </p:blipFill>
        <p:spPr bwMode="auto">
          <a:xfrm>
            <a:off x="6513401" y="1942512"/>
            <a:ext cx="5074745" cy="3637602"/>
          </a:xfrm>
          <a:prstGeom prst="rect">
            <a:avLst/>
          </a:prstGeom>
          <a:noFill/>
          <a:ln w="19050">
            <a:solidFill>
              <a:srgbClr val="7030A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Elipse 2">
            <a:extLst>
              <a:ext uri="{FF2B5EF4-FFF2-40B4-BE49-F238E27FC236}">
                <a16:creationId xmlns:a16="http://schemas.microsoft.com/office/drawing/2014/main" id="{1F9477F7-388E-601B-11C5-E2039F291E4E}"/>
              </a:ext>
            </a:extLst>
          </p:cNvPr>
          <p:cNvSpPr/>
          <p:nvPr/>
        </p:nvSpPr>
        <p:spPr>
          <a:xfrm>
            <a:off x="9762280" y="2062353"/>
            <a:ext cx="698318" cy="657165"/>
          </a:xfrm>
          <a:prstGeom prst="ellipse">
            <a:avLst/>
          </a:prstGeom>
          <a:noFill/>
          <a:ln w="2857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2FCDFE4A-67E4-6FA1-BD49-235068AD994A}"/>
              </a:ext>
            </a:extLst>
          </p:cNvPr>
          <p:cNvSpPr/>
          <p:nvPr/>
        </p:nvSpPr>
        <p:spPr>
          <a:xfrm>
            <a:off x="8701616" y="4911431"/>
            <a:ext cx="698318" cy="657165"/>
          </a:xfrm>
          <a:prstGeom prst="ellipse">
            <a:avLst/>
          </a:prstGeom>
          <a:noFill/>
          <a:ln w="2857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23E0E714-DE1D-FC6B-1335-E09B66CADC51}"/>
              </a:ext>
            </a:extLst>
          </p:cNvPr>
          <p:cNvSpPr/>
          <p:nvPr/>
        </p:nvSpPr>
        <p:spPr>
          <a:xfrm>
            <a:off x="9754014" y="2981219"/>
            <a:ext cx="698318" cy="657165"/>
          </a:xfrm>
          <a:prstGeom prst="ellipse">
            <a:avLst/>
          </a:prstGeom>
          <a:noFill/>
          <a:ln w="2857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8" name="Sinal de Multiplicação 7">
            <a:extLst>
              <a:ext uri="{FF2B5EF4-FFF2-40B4-BE49-F238E27FC236}">
                <a16:creationId xmlns:a16="http://schemas.microsoft.com/office/drawing/2014/main" id="{5CAAD5D4-D897-A517-806A-A690F4727A76}"/>
              </a:ext>
            </a:extLst>
          </p:cNvPr>
          <p:cNvSpPr/>
          <p:nvPr/>
        </p:nvSpPr>
        <p:spPr>
          <a:xfrm>
            <a:off x="6838336" y="5430566"/>
            <a:ext cx="330114" cy="317417"/>
          </a:xfrm>
          <a:prstGeom prst="mathMultiply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>
              <a:solidFill>
                <a:schemeClr val="tx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946C600-962D-7C16-B646-27CBAF826051}"/>
              </a:ext>
            </a:extLst>
          </p:cNvPr>
          <p:cNvSpPr txBox="1"/>
          <p:nvPr/>
        </p:nvSpPr>
        <p:spPr>
          <a:xfrm>
            <a:off x="497727" y="1057232"/>
            <a:ext cx="8792819" cy="499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5. </a:t>
            </a:r>
            <a:r>
              <a:rPr lang="pt-BR" sz="2600" kern="1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VEJA A COLEÇÃO DE CARRINHOS DE FELIPE. </a:t>
            </a: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18AE2F97-D850-A0DB-76BF-1107A4BE26E0}"/>
              </a:ext>
            </a:extLst>
          </p:cNvPr>
          <p:cNvSpPr/>
          <p:nvPr/>
        </p:nvSpPr>
        <p:spPr>
          <a:xfrm>
            <a:off x="5074529" y="2788813"/>
            <a:ext cx="812588" cy="530179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666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A21EE7FF-D559-B4A8-0BCB-A4566AA5DD0F}"/>
              </a:ext>
            </a:extLst>
          </p:cNvPr>
          <p:cNvSpPr/>
          <p:nvPr/>
        </p:nvSpPr>
        <p:spPr>
          <a:xfrm>
            <a:off x="3940772" y="5082612"/>
            <a:ext cx="812588" cy="530179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666" b="1" dirty="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C1486431-1C66-74D8-BA90-E3ABAF09AE8F}"/>
              </a:ext>
            </a:extLst>
          </p:cNvPr>
          <p:cNvSpPr/>
          <p:nvPr/>
        </p:nvSpPr>
        <p:spPr>
          <a:xfrm>
            <a:off x="2914564" y="4131791"/>
            <a:ext cx="812588" cy="530179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666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A98F6F71-38A5-9875-3BD9-2F0E45A08243}"/>
              </a:ext>
            </a:extLst>
          </p:cNvPr>
          <p:cNvSpPr txBox="1"/>
          <p:nvPr/>
        </p:nvSpPr>
        <p:spPr>
          <a:xfrm>
            <a:off x="8934778" y="457621"/>
            <a:ext cx="2324235" cy="5198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066"/>
              </a:spcAft>
            </a:pPr>
            <a:r>
              <a:rPr lang="pt-BR" sz="2800" b="1" kern="1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CORREÇÃO</a:t>
            </a:r>
            <a:endParaRPr lang="pt-BR" sz="2800" kern="10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oogle Shape;184;p6">
            <a:extLst>
              <a:ext uri="{FF2B5EF4-FFF2-40B4-BE49-F238E27FC236}">
                <a16:creationId xmlns:a16="http://schemas.microsoft.com/office/drawing/2014/main" id="{AE1BE710-9446-446D-B879-6233C984860B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86644" y="457621"/>
            <a:ext cx="414819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7350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9c03e3d857_0_22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marL="0" indent="0">
              <a:buNone/>
            </a:pPr>
            <a:endParaRPr lang="pt-BR" dirty="0">
              <a:effectLst/>
              <a:latin typeface="Segoe UI" panose="020B0502040204020203" pitchFamily="34" charset="0"/>
            </a:endParaRPr>
          </a:p>
          <a:p>
            <a:pPr marL="0" indent="0">
              <a:buNone/>
            </a:pPr>
            <a:endParaRPr lang="pt-BR" dirty="0">
              <a:latin typeface="Segoe UI" panose="020B0502040204020203" pitchFamily="34" charset="0"/>
            </a:endParaRPr>
          </a:p>
          <a:p>
            <a:pPr marL="0" indent="0">
              <a:buNone/>
            </a:pPr>
            <a:endParaRPr lang="pt-BR" dirty="0">
              <a:effectLst/>
              <a:latin typeface="Segoe UI" panose="020B0502040204020203" pitchFamily="34" charset="0"/>
            </a:endParaRPr>
          </a:p>
          <a:p>
            <a:pPr marL="0" indent="0">
              <a:buNone/>
            </a:pPr>
            <a:endParaRPr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E249C0C-FBEC-E65A-B16A-2D0A68145A0A}"/>
              </a:ext>
            </a:extLst>
          </p:cNvPr>
          <p:cNvSpPr txBox="1"/>
          <p:nvPr/>
        </p:nvSpPr>
        <p:spPr>
          <a:xfrm>
            <a:off x="4333804" y="673818"/>
            <a:ext cx="7550300" cy="13871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086" indent="-457086" eaLnBrk="0" hangingPunct="0">
              <a:spcBef>
                <a:spcPts val="347"/>
              </a:spcBef>
              <a:buClr>
                <a:srgbClr val="231F20"/>
              </a:buClr>
              <a:buSzPts val="1200"/>
              <a:buFont typeface="Arial" panose="020B0604020202020204" pitchFamily="34" charset="0"/>
              <a:buChar char="•"/>
              <a:tabLst>
                <a:tab pos="264094" algn="l"/>
              </a:tabLst>
            </a:pPr>
            <a:endParaRPr lang="pt-BR" sz="2666" dirty="0">
              <a:solidFill>
                <a:srgbClr val="231F20"/>
              </a:solidFill>
              <a:latin typeface="+mn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086" indent="-457086" eaLnBrk="0" hangingPunct="0">
              <a:spcBef>
                <a:spcPts val="180"/>
              </a:spcBef>
              <a:buClr>
                <a:srgbClr val="231F20"/>
              </a:buClr>
              <a:buSzPts val="1200"/>
              <a:buFont typeface="Arial" panose="020B0604020202020204" pitchFamily="34" charset="0"/>
              <a:buChar char="•"/>
              <a:tabLst>
                <a:tab pos="264094" algn="l"/>
              </a:tabLst>
            </a:pPr>
            <a:endParaRPr lang="pt-BR" sz="2666" dirty="0">
              <a:solidFill>
                <a:srgbClr val="231F2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086" indent="-457086" eaLnBrk="0" hangingPunct="0">
              <a:spcBef>
                <a:spcPts val="347"/>
              </a:spcBef>
              <a:buClr>
                <a:srgbClr val="231F20"/>
              </a:buClr>
              <a:buSzPts val="1200"/>
              <a:buFont typeface="Arial" panose="020B0604020202020204" pitchFamily="34" charset="0"/>
              <a:buChar char="•"/>
              <a:tabLst>
                <a:tab pos="264094" algn="l"/>
              </a:tabLst>
            </a:pPr>
            <a:endParaRPr lang="pt-BR" sz="2666" dirty="0">
              <a:solidFill>
                <a:srgbClr val="231F20"/>
              </a:solidFill>
              <a:latin typeface="+mn-lt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73F1B64-1649-627F-AE6C-9EB6087968E7}"/>
              </a:ext>
            </a:extLst>
          </p:cNvPr>
          <p:cNvSpPr txBox="1"/>
          <p:nvPr/>
        </p:nvSpPr>
        <p:spPr>
          <a:xfrm>
            <a:off x="5114440" y="1572458"/>
            <a:ext cx="6293049" cy="2174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indent="-355600">
              <a:buClr>
                <a:srgbClr val="74489D"/>
              </a:buClr>
              <a:buSzPts val="2000"/>
              <a:buFont typeface="Lato"/>
              <a:buChar char="●"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Arial" panose="020B0604020202020204" pitchFamily="34" charset="0"/>
                <a:sym typeface="Lato"/>
              </a:defRPr>
            </a:lvl1pPr>
            <a:lvl2pPr marL="9144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342000" indent="-342000">
              <a:buSzPct val="80000"/>
              <a:buFont typeface="Fonte do Sistema Regular"/>
              <a:buChar char="●"/>
            </a:pPr>
            <a:r>
              <a:rPr lang="pt-BR" sz="2600" dirty="0"/>
              <a:t>CONTAMOS GRUPOS DE OBJETOS E REGISTRAMOS O NUMERAL CORRESPONDENTE À QUANTIDADE CONTADA.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65;p42">
            <a:extLst>
              <a:ext uri="{FF2B5EF4-FFF2-40B4-BE49-F238E27FC236}">
                <a16:creationId xmlns:a16="http://schemas.microsoft.com/office/drawing/2014/main" id="{A4E64FA2-35C7-DE97-F9A9-63F9A18CB25F}"/>
              </a:ext>
            </a:extLst>
          </p:cNvPr>
          <p:cNvSpPr txBox="1">
            <a:spLocks/>
          </p:cNvSpPr>
          <p:nvPr/>
        </p:nvSpPr>
        <p:spPr>
          <a:xfrm>
            <a:off x="488802" y="872921"/>
            <a:ext cx="11191921" cy="3559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491" tIns="162491" rIns="162491" bIns="162491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SzPts val="1100"/>
              <a:buNone/>
            </a:pPr>
            <a:r>
              <a:rPr lang="pt-BR" sz="2000" dirty="0">
                <a:latin typeface="+mj-lt"/>
                <a:ea typeface="Arial"/>
                <a:cs typeface="Arial"/>
                <a:sym typeface="Arial"/>
              </a:rPr>
              <a:t>LEMOV, Doug. </a:t>
            </a:r>
            <a:r>
              <a:rPr lang="pt-BR" sz="2000" b="1" dirty="0">
                <a:latin typeface="+mj-lt"/>
                <a:ea typeface="Arial"/>
                <a:cs typeface="Arial"/>
                <a:sym typeface="Arial"/>
              </a:rPr>
              <a:t>Aula nota 10 3.0</a:t>
            </a:r>
            <a:r>
              <a:rPr lang="pt-BR" sz="2000" dirty="0">
                <a:latin typeface="+mj-lt"/>
                <a:ea typeface="Arial"/>
                <a:cs typeface="Arial"/>
                <a:sym typeface="Arial"/>
              </a:rPr>
              <a:t>: 63 técnicas para melhorar a gestão da sala de aula / Doug </a:t>
            </a:r>
            <a:r>
              <a:rPr lang="pt-BR" sz="2000" dirty="0" err="1">
                <a:latin typeface="+mj-lt"/>
                <a:ea typeface="Arial"/>
                <a:cs typeface="Arial"/>
                <a:sym typeface="Arial"/>
              </a:rPr>
              <a:t>Lemov</a:t>
            </a:r>
            <a:r>
              <a:rPr lang="pt-BR" sz="2000" dirty="0">
                <a:latin typeface="+mj-lt"/>
                <a:ea typeface="Arial"/>
                <a:cs typeface="Arial"/>
                <a:sym typeface="Arial"/>
              </a:rPr>
              <a:t>; tradução: Daniel Vieira, Sandra Maria </a:t>
            </a:r>
            <a:r>
              <a:rPr lang="pt-BR" sz="2000" dirty="0" err="1">
                <a:latin typeface="+mj-lt"/>
                <a:ea typeface="Arial"/>
                <a:cs typeface="Arial"/>
                <a:sym typeface="Arial"/>
              </a:rPr>
              <a:t>Mallmann</a:t>
            </a:r>
            <a:r>
              <a:rPr lang="pt-BR" sz="2000" dirty="0">
                <a:latin typeface="+mj-lt"/>
                <a:ea typeface="Arial"/>
                <a:cs typeface="Arial"/>
                <a:sym typeface="Arial"/>
              </a:rPr>
              <a:t> da Rosa; revisão técnica: Fausta Camargo, </a:t>
            </a:r>
            <a:r>
              <a:rPr lang="pt-BR" sz="2000" dirty="0" err="1">
                <a:latin typeface="+mj-lt"/>
                <a:ea typeface="Arial"/>
                <a:cs typeface="Arial"/>
                <a:sym typeface="Arial"/>
              </a:rPr>
              <a:t>Thuinie</a:t>
            </a:r>
            <a:r>
              <a:rPr lang="pt-BR" sz="2000" dirty="0"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pt-BR" sz="2000" dirty="0" err="1">
                <a:latin typeface="+mj-lt"/>
                <a:ea typeface="Arial"/>
                <a:cs typeface="Arial"/>
                <a:sym typeface="Arial"/>
              </a:rPr>
              <a:t>Daros</a:t>
            </a:r>
            <a:r>
              <a:rPr lang="pt-BR" sz="2000" dirty="0">
                <a:latin typeface="+mj-lt"/>
                <a:ea typeface="Arial"/>
                <a:cs typeface="Arial"/>
                <a:sym typeface="Arial"/>
              </a:rPr>
              <a:t>. 3. ed. Porto Alegre: Penso, 2023.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SzPts val="1100"/>
              <a:buNone/>
            </a:pPr>
            <a:r>
              <a:rPr lang="pt-BR" sz="2000" dirty="0">
                <a:solidFill>
                  <a:schemeClr val="tx1"/>
                </a:solidFill>
                <a:latin typeface="+mj-lt"/>
              </a:rPr>
              <a:t>OLIVEIRA, J. E.; DUARTE ROSSI, J. R. (</a:t>
            </a:r>
            <a:r>
              <a:rPr lang="pt-BR" sz="2000" dirty="0" err="1">
                <a:solidFill>
                  <a:schemeClr val="tx1"/>
                </a:solidFill>
                <a:latin typeface="+mj-lt"/>
              </a:rPr>
              <a:t>orgs</a:t>
            </a:r>
            <a:r>
              <a:rPr lang="pt-BR" sz="2000" dirty="0">
                <a:solidFill>
                  <a:schemeClr val="tx1"/>
                </a:solidFill>
                <a:latin typeface="+mj-lt"/>
              </a:rPr>
              <a:t>.). </a:t>
            </a:r>
            <a:r>
              <a:rPr lang="pt-BR" sz="2000" b="1" dirty="0">
                <a:solidFill>
                  <a:schemeClr val="tx1"/>
                </a:solidFill>
                <a:latin typeface="+mj-lt"/>
              </a:rPr>
              <a:t>Caderno 1</a:t>
            </a:r>
            <a:r>
              <a:rPr lang="pt-BR" sz="2000" dirty="0">
                <a:solidFill>
                  <a:schemeClr val="tx1"/>
                </a:solidFill>
                <a:latin typeface="+mj-lt"/>
              </a:rPr>
              <a:t>. Matemática, 1</a:t>
            </a:r>
            <a:r>
              <a:rPr lang="pt-BR" sz="2000" u="sng" baseline="30000" dirty="0">
                <a:solidFill>
                  <a:schemeClr val="tx1"/>
                </a:solidFill>
                <a:latin typeface="+mj-lt"/>
              </a:rPr>
              <a:t>o</a:t>
            </a:r>
            <a:r>
              <a:rPr lang="pt-BR" sz="2000" dirty="0">
                <a:latin typeface="+mj-lt"/>
              </a:rPr>
              <a:t> Ano – Caderno de Atividades 1. Sobral: Lyceum – Consultoria Educacional Ltda., 2021.</a:t>
            </a:r>
            <a:endParaRPr lang="pt-BR" sz="2000" dirty="0">
              <a:solidFill>
                <a:schemeClr val="tx1"/>
              </a:solidFill>
              <a:latin typeface="+mj-lt"/>
            </a:endParaRPr>
          </a:p>
          <a:p>
            <a:pPr marL="0" indent="0">
              <a:lnSpc>
                <a:spcPct val="100000"/>
              </a:lnSpc>
              <a:spcAft>
                <a:spcPts val="1200"/>
              </a:spcAft>
              <a:buSzPts val="1100"/>
              <a:buNone/>
            </a:pPr>
            <a:r>
              <a:rPr lang="pt-BR" sz="2000" dirty="0">
                <a:solidFill>
                  <a:schemeClr val="tx1"/>
                </a:solidFill>
                <a:latin typeface="+mj-lt"/>
              </a:rPr>
              <a:t>SÃO PAULO (Estado). Secretaria da Educação. </a:t>
            </a:r>
            <a:r>
              <a:rPr lang="pt-BR" sz="2000" b="1" dirty="0">
                <a:solidFill>
                  <a:schemeClr val="tx1"/>
                </a:solidFill>
                <a:latin typeface="+mj-lt"/>
              </a:rPr>
              <a:t>Currículo Paulista</a:t>
            </a:r>
            <a:r>
              <a:rPr lang="pt-BR" sz="2000" dirty="0">
                <a:solidFill>
                  <a:schemeClr val="tx1"/>
                </a:solidFill>
                <a:latin typeface="+mj-lt"/>
              </a:rPr>
              <a:t>, 2019. </a:t>
            </a:r>
            <a:r>
              <a:rPr lang="pt-BR" sz="2000" dirty="0">
                <a:latin typeface="+mj-lt"/>
              </a:rPr>
              <a:t>Disponível em: </a:t>
            </a:r>
            <a:r>
              <a:rPr lang="pt-BR" sz="2000" u="sng" dirty="0">
                <a:latin typeface="+mj-lt"/>
                <a:hlinkClick r:id="rId2"/>
              </a:rPr>
              <a:t>https://efape.educacao.sp.gov.br/</a:t>
            </a:r>
            <a:r>
              <a:rPr lang="pt-BR" sz="2000" u="sng" dirty="0" err="1">
                <a:latin typeface="+mj-lt"/>
                <a:hlinkClick r:id="rId2"/>
              </a:rPr>
              <a:t>curriculopaulista</a:t>
            </a:r>
            <a:r>
              <a:rPr lang="pt-BR" sz="2000" u="sng" dirty="0">
                <a:latin typeface="+mj-lt"/>
                <a:hlinkClick r:id="rId2"/>
              </a:rPr>
              <a:t>/</a:t>
            </a:r>
            <a:r>
              <a:rPr lang="pt-BR" sz="2000" u="sng" dirty="0" err="1">
                <a:latin typeface="+mj-lt"/>
                <a:hlinkClick r:id="rId2"/>
              </a:rPr>
              <a:t>wp-content</a:t>
            </a:r>
            <a:r>
              <a:rPr lang="pt-BR" sz="2000" u="sng" dirty="0">
                <a:latin typeface="+mj-lt"/>
                <a:hlinkClick r:id="rId2"/>
              </a:rPr>
              <a:t>/uploads/2023/02/Curriculo_Paulista-etapas-Educa%C3%A7%C3%A3o-Infantil-e-Ensino-Fundamental-ISBN.pdf</a:t>
            </a:r>
            <a:r>
              <a:rPr lang="pt-BR" sz="2000" dirty="0">
                <a:latin typeface="+mj-lt"/>
              </a:rPr>
              <a:t>. Acesso em: 19 ago. 2025.</a:t>
            </a:r>
            <a:endParaRPr lang="pt-BR" sz="20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880842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AD2AE6D4-E878-3404-4D44-E83046A058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4104" y="971878"/>
            <a:ext cx="11058319" cy="5429214"/>
          </a:xfrm>
        </p:spPr>
        <p:txBody>
          <a:bodyPr/>
          <a:lstStyle/>
          <a:p>
            <a:pPr>
              <a:spcAft>
                <a:spcPts val="1600"/>
              </a:spcAft>
            </a:pPr>
            <a:r>
              <a:rPr lang="pt-BR" b="1" dirty="0">
                <a:latin typeface="+mn-lt"/>
                <a:ea typeface="Lato" panose="020F0502020204030203" pitchFamily="34" charset="0"/>
              </a:rPr>
              <a:t>Lista de imagens e vídeos</a:t>
            </a:r>
            <a:endParaRPr lang="pt-BR" dirty="0">
              <a:latin typeface="+mn-lt"/>
            </a:endParaRPr>
          </a:p>
          <a:p>
            <a:pPr>
              <a:spcAft>
                <a:spcPts val="1600"/>
              </a:spcAft>
            </a:pPr>
            <a:r>
              <a:rPr lang="pt-BR" b="1" dirty="0">
                <a:latin typeface="+mn-lt"/>
              </a:rPr>
              <a:t>Slide 1 – </a:t>
            </a:r>
            <a:r>
              <a:rPr lang="pt-BR" dirty="0">
                <a:latin typeface="+mn-lt"/>
              </a:rPr>
              <a:t>Imagem de capa: SEDUC-SP.</a:t>
            </a:r>
          </a:p>
          <a:p>
            <a:pPr>
              <a:spcAft>
                <a:spcPts val="1600"/>
              </a:spcAft>
            </a:pPr>
            <a:r>
              <a:rPr lang="pt-BR" b="1" dirty="0">
                <a:latin typeface="+mn-lt"/>
              </a:rPr>
              <a:t>Slides 3 a 14 – © </a:t>
            </a:r>
            <a:r>
              <a:rPr lang="pt-BR" dirty="0">
                <a:latin typeface="+mn-lt"/>
              </a:rPr>
              <a:t>Getty Images. </a:t>
            </a:r>
            <a:endParaRPr lang="pt-BR" b="1" dirty="0">
              <a:latin typeface="+mn-lt"/>
            </a:endParaRPr>
          </a:p>
          <a:p>
            <a:pPr>
              <a:spcAft>
                <a:spcPts val="1600"/>
              </a:spcAft>
            </a:pPr>
            <a:endParaRPr lang="pt-BR" b="1" dirty="0">
              <a:latin typeface="+mn-lt"/>
            </a:endParaRPr>
          </a:p>
          <a:p>
            <a:pPr marL="0" marR="262401" algn="just" eaLnBrk="0" hangingPunct="0">
              <a:spcAft>
                <a:spcPts val="1600"/>
              </a:spcAft>
              <a:buClr>
                <a:srgbClr val="231F20"/>
              </a:buClr>
              <a:buSzPts val="1200"/>
              <a:tabLst>
                <a:tab pos="313188" algn="l"/>
              </a:tabLst>
              <a:defRPr/>
            </a:pPr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pPr marL="0" marR="262401" algn="just" eaLnBrk="0" hangingPunct="0">
              <a:spcAft>
                <a:spcPts val="1600"/>
              </a:spcAft>
              <a:buClr>
                <a:srgbClr val="231F20"/>
              </a:buClr>
              <a:buSzPts val="1200"/>
              <a:tabLst>
                <a:tab pos="313188" algn="l"/>
              </a:tabLst>
              <a:defRPr/>
            </a:pPr>
            <a:r>
              <a:rPr lang="pt-BR" b="1" dirty="0">
                <a:latin typeface="+mn-lt"/>
              </a:rPr>
              <a:t> </a:t>
            </a:r>
          </a:p>
          <a:p>
            <a:pPr marL="0" marR="262401" indent="0" algn="just" defTabSz="1218895" eaLnBrk="0" hangingPunct="0">
              <a:spcAft>
                <a:spcPts val="1600"/>
              </a:spcAft>
              <a:buClr>
                <a:srgbClr val="231F20"/>
              </a:buClr>
              <a:buSzPts val="1200"/>
              <a:tabLst>
                <a:tab pos="313188" algn="l"/>
              </a:tabLst>
              <a:defRPr/>
            </a:pPr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pPr>
              <a:spcAft>
                <a:spcPts val="1600"/>
              </a:spcAft>
            </a:pPr>
            <a:endParaRPr lang="pt-BR" b="1" dirty="0">
              <a:latin typeface="+mn-lt"/>
            </a:endParaRPr>
          </a:p>
          <a:p>
            <a:pPr>
              <a:spcAft>
                <a:spcPts val="1600"/>
              </a:spcAft>
            </a:pPr>
            <a:endParaRPr lang="pt-BR" b="1" dirty="0">
              <a:latin typeface="+mn-lt"/>
            </a:endParaRPr>
          </a:p>
          <a:p>
            <a:pPr marL="0" indent="0" defTabSz="1218895">
              <a:spcAft>
                <a:spcPts val="1600"/>
              </a:spcAft>
              <a:buClr>
                <a:srgbClr val="000000"/>
              </a:buClr>
              <a:buSzPts val="1100"/>
              <a:defRPr/>
            </a:pPr>
            <a:endParaRPr lang="pt-BR" dirty="0">
              <a:latin typeface="+mn-lt"/>
              <a:ea typeface="Times New Roman" panose="02020603050405020304" pitchFamily="18" charset="0"/>
            </a:endParaRPr>
          </a:p>
          <a:p>
            <a:pPr>
              <a:spcAft>
                <a:spcPts val="1600"/>
              </a:spcAft>
            </a:pPr>
            <a:endParaRPr lang="pt-BR" b="1" dirty="0">
              <a:latin typeface="+mn-lt"/>
            </a:endParaRPr>
          </a:p>
          <a:p>
            <a:pPr>
              <a:spcAft>
                <a:spcPts val="1600"/>
              </a:spcAft>
            </a:pPr>
            <a:endParaRPr lang="pt-BR" dirty="0">
              <a:latin typeface="+mn-lt"/>
            </a:endParaRPr>
          </a:p>
          <a:p>
            <a:pPr>
              <a:spcAft>
                <a:spcPts val="1600"/>
              </a:spcAft>
            </a:pPr>
            <a:endParaRPr lang="pt-BR" dirty="0">
              <a:latin typeface="+mn-lt"/>
            </a:endParaRPr>
          </a:p>
          <a:p>
            <a:pPr>
              <a:spcAft>
                <a:spcPts val="1600"/>
              </a:spcAft>
            </a:pPr>
            <a:endParaRPr lang="pt-BR" dirty="0">
              <a:latin typeface="+mn-lt"/>
            </a:endParaRPr>
          </a:p>
          <a:p>
            <a:pPr>
              <a:spcAft>
                <a:spcPts val="1600"/>
              </a:spcAft>
            </a:pPr>
            <a:endParaRPr lang="pt-BR" b="1" dirty="0">
              <a:latin typeface="+mn-lt"/>
              <a:ea typeface="Lato" panose="020F0502020204030203" pitchFamily="34" charset="0"/>
            </a:endParaRPr>
          </a:p>
          <a:p>
            <a:pPr>
              <a:spcAft>
                <a:spcPts val="1600"/>
              </a:spcAft>
            </a:pPr>
            <a:endParaRPr lang="pt-BR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43826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6"/>
          <p:cNvSpPr txBox="1"/>
          <p:nvPr/>
        </p:nvSpPr>
        <p:spPr>
          <a:xfrm>
            <a:off x="1508779" y="923735"/>
            <a:ext cx="3903548" cy="1642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dirty="0">
                <a:latin typeface="+mj-lt"/>
              </a:rPr>
              <a:t>Habilidade:</a:t>
            </a:r>
            <a:r>
              <a:rPr lang="pt-BR" sz="1600" dirty="0">
                <a:latin typeface="+mj-lt"/>
              </a:rPr>
              <a:t> </a:t>
            </a:r>
            <a:r>
              <a:rPr lang="pt-BR" sz="1600" b="0" i="0" u="none" strike="noStrike" dirty="0">
                <a:solidFill>
                  <a:srgbClr val="000000"/>
                </a:solidFill>
                <a:effectLst/>
                <a:latin typeface="+mj-lt"/>
              </a:rPr>
              <a:t>(EF01MA04) Contar a quantidade de objetos de coleções de no mínimo 20 unidades e apresentar o resultado por registros verbais e simbólicos, em situações de seu interesse, como jogos, brincadeiras, materiais da sala de aula, entre outros.</a:t>
            </a:r>
            <a:endParaRPr lang="pt-BR" sz="1600" dirty="0">
              <a:latin typeface="+mj-lt"/>
            </a:endParaRPr>
          </a:p>
          <a:p>
            <a:pPr>
              <a:spcBef>
                <a:spcPts val="1000"/>
              </a:spcBef>
              <a:buSzPts val="1600"/>
            </a:pPr>
            <a:r>
              <a:rPr lang="pt-BR" sz="1600" dirty="0">
                <a:latin typeface="+mj-lt"/>
              </a:rPr>
              <a:t> </a:t>
            </a:r>
            <a:endParaRPr sz="1600" dirty="0">
              <a:solidFill>
                <a:schemeClr val="dk1"/>
              </a:solidFill>
              <a:latin typeface="+mj-lt"/>
            </a:endParaRPr>
          </a:p>
        </p:txBody>
      </p:sp>
      <p:sp>
        <p:nvSpPr>
          <p:cNvPr id="155" name="Google Shape;155;p26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2</a:t>
            </a:r>
          </a:p>
        </p:txBody>
      </p:sp>
      <p:grpSp>
        <p:nvGrpSpPr>
          <p:cNvPr id="156" name="Google Shape;156;p26"/>
          <p:cNvGrpSpPr/>
          <p:nvPr/>
        </p:nvGrpSpPr>
        <p:grpSpPr>
          <a:xfrm>
            <a:off x="602660" y="923736"/>
            <a:ext cx="692128" cy="719813"/>
            <a:chOff x="512793" y="747344"/>
            <a:chExt cx="692308" cy="720000"/>
          </a:xfrm>
        </p:grpSpPr>
        <p:pic>
          <p:nvPicPr>
            <p:cNvPr id="157" name="Google Shape;157;p2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74734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8" name="Google Shape;158;p2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68021" y="815846"/>
              <a:ext cx="371963" cy="5292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Imagem 1">
            <a:extLst>
              <a:ext uri="{FF2B5EF4-FFF2-40B4-BE49-F238E27FC236}">
                <a16:creationId xmlns:a16="http://schemas.microsoft.com/office/drawing/2014/main" id="{A88750B3-55F3-675C-5713-6B2B7AD6ED2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690680" y="831514"/>
            <a:ext cx="5954906" cy="33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646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9c03e3d857_0_218"/>
          <p:cNvSpPr txBox="1">
            <a:spLocks noGrp="1"/>
          </p:cNvSpPr>
          <p:nvPr>
            <p:ph type="body" idx="1"/>
          </p:nvPr>
        </p:nvSpPr>
        <p:spPr>
          <a:xfrm>
            <a:off x="6183289" y="897280"/>
            <a:ext cx="5662725" cy="5688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indent="-457086">
              <a:buSzPct val="80000"/>
            </a:pPr>
            <a:r>
              <a:rPr lang="pt-BR" dirty="0"/>
              <a:t>CONTAR GRUPOS DE OBJETOS E REGISTRAR O NUMERAL CORRESPONDENTE À QUANTIDADE CONTADA. </a:t>
            </a:r>
          </a:p>
        </p:txBody>
      </p:sp>
      <p:sp>
        <p:nvSpPr>
          <p:cNvPr id="176" name="Google Shape;176;g29c03e3d857_0_218"/>
          <p:cNvSpPr txBox="1">
            <a:spLocks noGrp="1"/>
          </p:cNvSpPr>
          <p:nvPr>
            <p:ph type="body" idx="2"/>
          </p:nvPr>
        </p:nvSpPr>
        <p:spPr>
          <a:xfrm>
            <a:off x="579015" y="897280"/>
            <a:ext cx="5183050" cy="4958708"/>
          </a:xfrm>
          <a:prstGeom prst="rect">
            <a:avLst/>
          </a:prstGeom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indent="-457086">
              <a:buSzPct val="80000"/>
            </a:pPr>
            <a:r>
              <a:rPr lang="pt-BR" dirty="0"/>
              <a:t>CONTAGEM E REGISTRO DE NÚMEROS.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EEDCDDEF-C39B-4B28-A692-A3820184DD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SLIDE 3</a:t>
            </a:r>
          </a:p>
        </p:txBody>
      </p:sp>
      <p:sp>
        <p:nvSpPr>
          <p:cNvPr id="4" name="Google Shape;185;p27">
            <a:extLst>
              <a:ext uri="{FF2B5EF4-FFF2-40B4-BE49-F238E27FC236}">
                <a16:creationId xmlns:a16="http://schemas.microsoft.com/office/drawing/2014/main" id="{C7AB3397-042E-4529-BD9F-4EE6FE560919}"/>
              </a:ext>
            </a:extLst>
          </p:cNvPr>
          <p:cNvSpPr txBox="1"/>
          <p:nvPr/>
        </p:nvSpPr>
        <p:spPr>
          <a:xfrm>
            <a:off x="1227141" y="792533"/>
            <a:ext cx="4448791" cy="5213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pt-BR" sz="1500" b="1" dirty="0"/>
              <a:t>Dinâmica de condução: </a:t>
            </a:r>
            <a:r>
              <a:rPr lang="pt-BR" sz="1500" dirty="0">
                <a:latin typeface="Arial" panose="020B0604020202020204" pitchFamily="34" charset="0"/>
              </a:rPr>
              <a:t>caro professor, ap</a:t>
            </a:r>
            <a:r>
              <a:rPr lang="pt-BR" sz="1500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resente </a:t>
            </a:r>
            <a:r>
              <a:rPr lang="pt-BR" sz="1500" dirty="0">
                <a:latin typeface="Arial" panose="020B0604020202020204" pitchFamily="34" charset="0"/>
              </a:rPr>
              <a:t>aos estudantes um dado comum e explore os números que podem surgir em uma jogada. Em seguida, introduza dois dados e destaque que a maior soma possível é 12, obtida com 6 em cada dado. Esse momento inicial permite retomar a contagem oral e visual das faces, reforçando a compreensão dos limites numéricos do material.</a:t>
            </a:r>
          </a:p>
          <a:p>
            <a:pPr>
              <a:spcAft>
                <a:spcPts val="600"/>
              </a:spcAft>
            </a:pPr>
            <a:r>
              <a:rPr lang="pt-BR" sz="1500" dirty="0">
                <a:latin typeface="Arial" panose="020B0604020202020204" pitchFamily="34" charset="0"/>
              </a:rPr>
              <a:t>Organize a turma em duplas e entregue dois dados para cada uma. Oriente que realizem lançamentos livres, registrando os resultados em uma folha. Observe atentamente como cada criança realiza a contagem: algumas podem contar ponto por ponto, outras reconhecer os totais diretamente ou combinar os valores com estratégias próprias. Essas observações são fundamentais para compreender os diferentes modos de pensar o número e os níveis de aprendizagem presentes no grupo.</a:t>
            </a:r>
          </a:p>
        </p:txBody>
      </p:sp>
      <p:grpSp>
        <p:nvGrpSpPr>
          <p:cNvPr id="5" name="Google Shape;193;p27">
            <a:extLst>
              <a:ext uri="{FF2B5EF4-FFF2-40B4-BE49-F238E27FC236}">
                <a16:creationId xmlns:a16="http://schemas.microsoft.com/office/drawing/2014/main" id="{BCAD6C8D-797D-4A62-959B-13838212AAD6}"/>
              </a:ext>
            </a:extLst>
          </p:cNvPr>
          <p:cNvGrpSpPr/>
          <p:nvPr/>
        </p:nvGrpSpPr>
        <p:grpSpPr>
          <a:xfrm>
            <a:off x="398696" y="822029"/>
            <a:ext cx="692128" cy="719813"/>
            <a:chOff x="512793" y="2412643"/>
            <a:chExt cx="692308" cy="720000"/>
          </a:xfrm>
        </p:grpSpPr>
        <p:pic>
          <p:nvPicPr>
            <p:cNvPr id="6" name="Google Shape;194;p27">
              <a:extLst>
                <a:ext uri="{FF2B5EF4-FFF2-40B4-BE49-F238E27FC236}">
                  <a16:creationId xmlns:a16="http://schemas.microsoft.com/office/drawing/2014/main" id="{CD5E1DFB-2ABE-4DD5-A80B-D25A1AD02204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195;p27">
              <a:extLst>
                <a:ext uri="{FF2B5EF4-FFF2-40B4-BE49-F238E27FC236}">
                  <a16:creationId xmlns:a16="http://schemas.microsoft.com/office/drawing/2014/main" id="{CAE6B338-E688-46B7-988F-F5766C973784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Imagem 1">
            <a:extLst>
              <a:ext uri="{FF2B5EF4-FFF2-40B4-BE49-F238E27FC236}">
                <a16:creationId xmlns:a16="http://schemas.microsoft.com/office/drawing/2014/main" id="{ED0550F4-EC0A-4471-7A5B-4AF476DAF08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690681" y="831514"/>
            <a:ext cx="5954907" cy="334800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65958D26-7788-AA3F-B5CB-08F8594EC680}"/>
              </a:ext>
            </a:extLst>
          </p:cNvPr>
          <p:cNvSpPr txBox="1"/>
          <p:nvPr/>
        </p:nvSpPr>
        <p:spPr>
          <a:xfrm>
            <a:off x="1227141" y="5518654"/>
            <a:ext cx="1074041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sz="1500" dirty="0"/>
              <a:t>Após a exploração, proponha o desafio de encontrar diferentes formas de somar 10 e 12 pontos com os dois dados. Explique que, para 12, há apenas uma combinação possível (6 + 6), enquanto para 10 existem várias. Estimule o registro das combinações válidas e promova uma sistematização coletiva dos achados, valorizando o raciocínio lógico, a comparação de estratégias e a construção de significados numéricos em um contexto lúdico e colaborativo.</a:t>
            </a:r>
          </a:p>
        </p:txBody>
      </p:sp>
    </p:spTree>
    <p:extLst>
      <p:ext uri="{BB962C8B-B14F-4D97-AF65-F5344CB8AC3E}">
        <p14:creationId xmlns:p14="http://schemas.microsoft.com/office/powerpoint/2010/main" val="2141118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EEDCDDEF-C39B-4B28-A692-A3820184DD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SLIDE 3</a:t>
            </a:r>
          </a:p>
        </p:txBody>
      </p:sp>
      <p:sp>
        <p:nvSpPr>
          <p:cNvPr id="8" name="Google Shape;149;p26">
            <a:extLst>
              <a:ext uri="{FF2B5EF4-FFF2-40B4-BE49-F238E27FC236}">
                <a16:creationId xmlns:a16="http://schemas.microsoft.com/office/drawing/2014/main" id="{BA8EF762-4CB6-4D1C-8A60-A544F1C7D832}"/>
              </a:ext>
            </a:extLst>
          </p:cNvPr>
          <p:cNvSpPr txBox="1"/>
          <p:nvPr/>
        </p:nvSpPr>
        <p:spPr>
          <a:xfrm>
            <a:off x="1300162" y="1063877"/>
            <a:ext cx="4390519" cy="315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1200"/>
              </a:spcAft>
            </a:pPr>
            <a:r>
              <a:rPr lang="pt-BR" sz="1500" b="1" dirty="0">
                <a:latin typeface="+mj-lt"/>
              </a:rPr>
              <a:t>Expectativas de respostas:</a:t>
            </a:r>
            <a:endParaRPr lang="pt-BR" sz="1500" dirty="0">
              <a:effectLst/>
              <a:latin typeface="+mj-lt"/>
              <a:ea typeface="Times New Roman" panose="02020603050405020304" pitchFamily="18" charset="0"/>
            </a:endParaRPr>
          </a:p>
          <a:p>
            <a:pPr marL="342000" lvl="0" indent="-342000">
              <a:spcAft>
                <a:spcPts val="120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1500" dirty="0">
                <a:effectLst/>
                <a:latin typeface="+mj-lt"/>
                <a:ea typeface="Times New Roman" panose="02020603050405020304" pitchFamily="18" charset="0"/>
              </a:rPr>
              <a:t>Quais números podem sair em uma jogada com um dado? </a:t>
            </a:r>
            <a:br>
              <a:rPr lang="pt-BR" sz="15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pt-BR" sz="1500" dirty="0">
                <a:effectLst/>
                <a:latin typeface="+mj-lt"/>
                <a:ea typeface="Times New Roman" panose="02020603050405020304" pitchFamily="18" charset="0"/>
              </a:rPr>
              <a:t>Espera-se que </a:t>
            </a:r>
            <a:r>
              <a:rPr lang="pt-BR" sz="1500" dirty="0">
                <a:latin typeface="+mj-lt"/>
                <a:ea typeface="Times New Roman" panose="02020603050405020304" pitchFamily="18" charset="0"/>
              </a:rPr>
              <a:t>os estudantes</a:t>
            </a:r>
            <a:r>
              <a:rPr lang="pt-BR" sz="1500" dirty="0">
                <a:effectLst/>
                <a:latin typeface="+mj-lt"/>
                <a:ea typeface="Times New Roman" panose="02020603050405020304" pitchFamily="18" charset="0"/>
              </a:rPr>
              <a:t> respondam: 1, 2, 3, 4, 5 e 6. Caso omitam o 6 ou indiquem números fora do intervalo, retome a contagem com apoio dos dados.</a:t>
            </a:r>
          </a:p>
          <a:p>
            <a:pPr marL="342000" lvl="0" indent="-342000">
              <a:spcAft>
                <a:spcPts val="120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1500" dirty="0">
                <a:effectLst/>
                <a:latin typeface="+mj-lt"/>
                <a:ea typeface="Times New Roman" panose="02020603050405020304" pitchFamily="18" charset="0"/>
              </a:rPr>
              <a:t>Qual é a maior soma que podemos obter jogando dois dados juntos? </a:t>
            </a:r>
            <a:br>
              <a:rPr lang="pt-BR" sz="15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pt-BR" sz="1500" dirty="0">
                <a:effectLst/>
                <a:latin typeface="+mj-lt"/>
                <a:ea typeface="Times New Roman" panose="02020603050405020304" pitchFamily="18" charset="0"/>
              </a:rPr>
              <a:t>A resposta esperada é 12, obtida com 6 em cada dado. Essa pergunta ajuda a consolidar o entendimento dos limites do material.</a:t>
            </a:r>
          </a:p>
        </p:txBody>
      </p:sp>
      <p:grpSp>
        <p:nvGrpSpPr>
          <p:cNvPr id="9" name="Google Shape;159;p26">
            <a:extLst>
              <a:ext uri="{FF2B5EF4-FFF2-40B4-BE49-F238E27FC236}">
                <a16:creationId xmlns:a16="http://schemas.microsoft.com/office/drawing/2014/main" id="{CABA1172-2007-43A9-8AB4-C0C6EE092E48}"/>
              </a:ext>
            </a:extLst>
          </p:cNvPr>
          <p:cNvGrpSpPr/>
          <p:nvPr/>
        </p:nvGrpSpPr>
        <p:grpSpPr>
          <a:xfrm>
            <a:off x="398696" y="827903"/>
            <a:ext cx="692128" cy="719813"/>
            <a:chOff x="512793" y="3213794"/>
            <a:chExt cx="692308" cy="720000"/>
          </a:xfrm>
        </p:grpSpPr>
        <p:pic>
          <p:nvPicPr>
            <p:cNvPr id="10" name="Google Shape;160;p26">
              <a:extLst>
                <a:ext uri="{FF2B5EF4-FFF2-40B4-BE49-F238E27FC236}">
                  <a16:creationId xmlns:a16="http://schemas.microsoft.com/office/drawing/2014/main" id="{1A941BB6-A1AD-4EBE-8D32-D42DF542064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Google Shape;161;p26">
              <a:extLst>
                <a:ext uri="{FF2B5EF4-FFF2-40B4-BE49-F238E27FC236}">
                  <a16:creationId xmlns:a16="http://schemas.microsoft.com/office/drawing/2014/main" id="{D77F32C1-300C-475E-B612-8CDB671DAD48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22351" y="3321809"/>
              <a:ext cx="475101" cy="4751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" name="Imagem 3">
            <a:extLst>
              <a:ext uri="{FF2B5EF4-FFF2-40B4-BE49-F238E27FC236}">
                <a16:creationId xmlns:a16="http://schemas.microsoft.com/office/drawing/2014/main" id="{1DFD679E-679B-C31A-80F3-588EBFA44E9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690681" y="831514"/>
            <a:ext cx="5954907" cy="334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C45050BC-7BB8-B025-FEE7-D77D60B8EA0D}"/>
              </a:ext>
            </a:extLst>
          </p:cNvPr>
          <p:cNvSpPr txBox="1"/>
          <p:nvPr/>
        </p:nvSpPr>
        <p:spPr>
          <a:xfrm>
            <a:off x="1310684" y="4266200"/>
            <a:ext cx="1034542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000" indent="-342000">
              <a:spcAft>
                <a:spcPts val="1200"/>
              </a:spcAft>
              <a:buClr>
                <a:srgbClr val="7030A0"/>
              </a:buClr>
              <a:buSzPct val="80000"/>
              <a:buFont typeface="Fonte do Sistema Regular"/>
              <a:buChar char="●"/>
              <a:defRPr/>
            </a:pPr>
            <a:r>
              <a:rPr lang="pt-BR" sz="1500" dirty="0">
                <a:ea typeface="Times New Roman" panose="02020603050405020304" pitchFamily="18" charset="0"/>
              </a:rPr>
              <a:t>De quantas formas diferentes conseguimos somar 10 pontos usando dois dados?</a:t>
            </a:r>
            <a:br>
              <a:rPr lang="pt-BR" sz="1500" dirty="0">
                <a:ea typeface="Times New Roman" panose="02020603050405020304" pitchFamily="18" charset="0"/>
              </a:rPr>
            </a:br>
            <a:r>
              <a:rPr lang="pt-BR" sz="1500" dirty="0">
                <a:ea typeface="Times New Roman" panose="02020603050405020304" pitchFamily="18" charset="0"/>
              </a:rPr>
              <a:t>Os estudantes podem construir respostas como: 4 + 6, 6 + 4, 5 + 5. Se surgirem combinações como 3 + 7 ou 2 + 8, o professor pode promover uma discussão sobre os limites dos dados.</a:t>
            </a:r>
            <a:endParaRPr kumimoji="0" lang="pt-BR" sz="15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Arial"/>
              <a:sym typeface="Arial"/>
            </a:endParaRPr>
          </a:p>
          <a:p>
            <a:pPr marL="342000" marR="0" lvl="0" indent="-34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030A0"/>
              </a:buClr>
              <a:buSzPct val="80000"/>
              <a:buFont typeface="Fonte do Sistema Regular"/>
              <a:buChar char="●"/>
              <a:tabLst/>
              <a:defRPr/>
            </a:pPr>
            <a:r>
              <a:rPr kumimoji="0" lang="pt-BR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/>
                <a:sym typeface="Arial"/>
              </a:rPr>
              <a:t>Existe outra maneira, além de 6 + 6, de formar 12 com dois dados de seis faces? </a:t>
            </a:r>
            <a:br>
              <a:rPr kumimoji="0" lang="pt-BR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/>
                <a:sym typeface="Arial"/>
              </a:rPr>
            </a:br>
            <a:r>
              <a:rPr kumimoji="0" lang="pt-BR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/>
                <a:sym typeface="Arial"/>
              </a:rPr>
              <a:t>A resposta esperada é não. Essa pergunta reforça a ideia de esgotamento das combinações possíveis com apenas dois dados de 6 faces.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Espera-se que, com essas intervenções, os estudantes avancem na compreensão do número como resultado de diferentes composições, desenvolvendo estratégias de contagem, cálculo e raciocínio lógico.</a:t>
            </a:r>
          </a:p>
        </p:txBody>
      </p:sp>
    </p:spTree>
    <p:extLst>
      <p:ext uri="{BB962C8B-B14F-4D97-AF65-F5344CB8AC3E}">
        <p14:creationId xmlns:p14="http://schemas.microsoft.com/office/powerpoint/2010/main" val="24568343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EEDCDDEF-C39B-4B28-A692-A3820184DD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SLIDE 4</a:t>
            </a:r>
          </a:p>
        </p:txBody>
      </p:sp>
      <p:sp>
        <p:nvSpPr>
          <p:cNvPr id="4" name="Google Shape;185;p27">
            <a:extLst>
              <a:ext uri="{FF2B5EF4-FFF2-40B4-BE49-F238E27FC236}">
                <a16:creationId xmlns:a16="http://schemas.microsoft.com/office/drawing/2014/main" id="{C7AB3397-042E-4529-BD9F-4EE6FE560919}"/>
              </a:ext>
            </a:extLst>
          </p:cNvPr>
          <p:cNvSpPr txBox="1"/>
          <p:nvPr/>
        </p:nvSpPr>
        <p:spPr>
          <a:xfrm>
            <a:off x="1271589" y="822029"/>
            <a:ext cx="4363172" cy="5418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pt-BR" sz="1600" b="1" dirty="0">
                <a:latin typeface="+mj-lt"/>
              </a:rPr>
              <a:t>Dinâmica de condução: </a:t>
            </a:r>
            <a:r>
              <a:rPr lang="pt-BR" sz="1600" dirty="0">
                <a:latin typeface="+mj-lt"/>
              </a:rPr>
              <a:t>caro professor, organize as crianças em duplas com níveis de compreensão </a:t>
            </a:r>
            <a:r>
              <a:rPr lang="pt-BR" sz="1600" dirty="0">
                <a:effectLst/>
                <a:latin typeface="+mj-lt"/>
                <a:ea typeface="Times New Roman" panose="02020603050405020304" pitchFamily="18" charset="0"/>
              </a:rPr>
              <a:t>semelhantes para favorecer trocas potentes e garantir a participação ativa de ambas. Explique a dinâmica da atividade: cada criança, alternadamente, mostra uma quantidade de dedos com as duas mãos, e a outra deve dizer rapidamente o total representado.</a:t>
            </a:r>
          </a:p>
          <a:p>
            <a:pPr>
              <a:spcAft>
                <a:spcPts val="600"/>
              </a:spcAft>
            </a:pPr>
            <a:r>
              <a:rPr lang="pt-BR" sz="1600" dirty="0">
                <a:effectLst/>
                <a:latin typeface="+mj-lt"/>
                <a:ea typeface="Times New Roman" panose="02020603050405020304" pitchFamily="18" charset="0"/>
              </a:rPr>
              <a:t>Durante a atividade, observe como cada criança realiza a contagem: algumas apontam dedo a dedo, outras reconhecem o total diretamente ou agrupam os dedos em blocos. Essas estratégias revelam diferentes formas de pensar o número e construir o cálculo mental. Estimule a agilidade nas respostas, respeitando o tempo de cada criança, e promova trocas entre duplas para ampliar as interações.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82F484D1-7C54-41A4-8592-2E01445CAE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737089" y="852381"/>
            <a:ext cx="5935726" cy="3337216"/>
          </a:xfrm>
          <a:prstGeom prst="rect">
            <a:avLst/>
          </a:prstGeom>
        </p:spPr>
      </p:pic>
      <p:grpSp>
        <p:nvGrpSpPr>
          <p:cNvPr id="2" name="Google Shape;193;p27">
            <a:extLst>
              <a:ext uri="{FF2B5EF4-FFF2-40B4-BE49-F238E27FC236}">
                <a16:creationId xmlns:a16="http://schemas.microsoft.com/office/drawing/2014/main" id="{FD376267-23A7-7E1C-24EE-735E0533DAF1}"/>
              </a:ext>
            </a:extLst>
          </p:cNvPr>
          <p:cNvGrpSpPr/>
          <p:nvPr/>
        </p:nvGrpSpPr>
        <p:grpSpPr>
          <a:xfrm>
            <a:off x="398696" y="822029"/>
            <a:ext cx="692128" cy="719813"/>
            <a:chOff x="512793" y="2412643"/>
            <a:chExt cx="692308" cy="720000"/>
          </a:xfrm>
        </p:grpSpPr>
        <p:pic>
          <p:nvPicPr>
            <p:cNvPr id="9" name="Google Shape;194;p27">
              <a:extLst>
                <a:ext uri="{FF2B5EF4-FFF2-40B4-BE49-F238E27FC236}">
                  <a16:creationId xmlns:a16="http://schemas.microsoft.com/office/drawing/2014/main" id="{82818644-131A-AD02-74AC-A76694EB3D95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Google Shape;195;p27">
              <a:extLst>
                <a:ext uri="{FF2B5EF4-FFF2-40B4-BE49-F238E27FC236}">
                  <a16:creationId xmlns:a16="http://schemas.microsoft.com/office/drawing/2014/main" id="{A2E324BC-ACEB-A5A1-3217-7E2FDD0B4EF9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CaixaDeTexto 5">
            <a:extLst>
              <a:ext uri="{FF2B5EF4-FFF2-40B4-BE49-F238E27FC236}">
                <a16:creationId xmlns:a16="http://schemas.microsoft.com/office/drawing/2014/main" id="{42ADAB56-08B5-4C86-6AD0-6A996CF27E99}"/>
              </a:ext>
            </a:extLst>
          </p:cNvPr>
          <p:cNvSpPr txBox="1"/>
          <p:nvPr/>
        </p:nvSpPr>
        <p:spPr>
          <a:xfrm>
            <a:off x="1271589" y="5605137"/>
            <a:ext cx="104012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/>
                <a:sym typeface="Arial"/>
              </a:rPr>
              <a:t>Finalize propondo algumas adições simples no quadro (como 1 + 2, 3 + 3, 5 + 1, 5 + 5) e peça que as crianças respondam oralmente. Observe quem já memorizou alguns fatos básicos e quem ainda está construindo essas relações. </a:t>
            </a:r>
            <a:endParaRPr kumimoji="0" lang="pt-BR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329032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EEDCDDEF-C39B-4B28-A692-A3820184DD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SLIDE 4</a:t>
            </a:r>
          </a:p>
        </p:txBody>
      </p:sp>
      <p:sp>
        <p:nvSpPr>
          <p:cNvPr id="8" name="Google Shape;149;p26">
            <a:extLst>
              <a:ext uri="{FF2B5EF4-FFF2-40B4-BE49-F238E27FC236}">
                <a16:creationId xmlns:a16="http://schemas.microsoft.com/office/drawing/2014/main" id="{BA8EF762-4CB6-4D1C-8A60-A544F1C7D832}"/>
              </a:ext>
            </a:extLst>
          </p:cNvPr>
          <p:cNvSpPr txBox="1"/>
          <p:nvPr/>
        </p:nvSpPr>
        <p:spPr>
          <a:xfrm>
            <a:off x="1186521" y="876577"/>
            <a:ext cx="4442947" cy="3337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pt-BR" sz="1600" b="1" dirty="0">
                <a:latin typeface="+mj-lt"/>
              </a:rPr>
              <a:t>Expectativas de respostas:</a:t>
            </a:r>
            <a:endParaRPr lang="pt-BR" sz="1600" dirty="0">
              <a:effectLst/>
              <a:latin typeface="+mj-lt"/>
              <a:ea typeface="Times New Roman" panose="02020603050405020304" pitchFamily="18" charset="0"/>
            </a:endParaRPr>
          </a:p>
          <a:p>
            <a:pPr marL="285750" indent="-285750">
              <a:spcAft>
                <a:spcPts val="60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1600" dirty="0">
                <a:solidFill>
                  <a:schemeClr val="tx1"/>
                </a:solidFill>
                <a:effectLst/>
                <a:latin typeface="+mj-lt"/>
              </a:rPr>
              <a:t>Quantos dedos estão sendo mostrados?</a:t>
            </a:r>
            <a:br>
              <a:rPr lang="pt-BR" sz="1600" dirty="0">
                <a:solidFill>
                  <a:schemeClr val="tx1"/>
                </a:solidFill>
                <a:effectLst/>
                <a:latin typeface="+mj-lt"/>
              </a:rPr>
            </a:br>
            <a:r>
              <a:rPr lang="pt-BR" sz="1600" dirty="0">
                <a:solidFill>
                  <a:schemeClr val="tx1"/>
                </a:solidFill>
                <a:effectLst/>
                <a:latin typeface="+mj-lt"/>
              </a:rPr>
              <a:t>Alguns estudantes contarão dedo a dedo, outras reconhecerão o total diretamente ou agruparão os dedos em blocos. Essas estratégias revelam diferentes formas de pensar o número.</a:t>
            </a:r>
          </a:p>
          <a:p>
            <a:pPr marL="285750" indent="-285750">
              <a:spcAft>
                <a:spcPts val="60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1600" dirty="0">
                <a:solidFill>
                  <a:schemeClr val="tx1"/>
                </a:solidFill>
                <a:effectLst/>
                <a:latin typeface="+mj-lt"/>
              </a:rPr>
              <a:t>Como você sabe que são 8 dedos?</a:t>
            </a:r>
            <a:br>
              <a:rPr lang="pt-BR" sz="1600" dirty="0">
                <a:solidFill>
                  <a:schemeClr val="tx1"/>
                </a:solidFill>
                <a:effectLst/>
                <a:latin typeface="+mj-lt"/>
              </a:rPr>
            </a:br>
            <a:r>
              <a:rPr lang="pt-BR" sz="1600" dirty="0">
                <a:solidFill>
                  <a:schemeClr val="tx1"/>
                </a:solidFill>
                <a:effectLst/>
                <a:latin typeface="+mj-lt"/>
              </a:rPr>
              <a:t>Espera-se que </a:t>
            </a:r>
            <a:r>
              <a:rPr lang="pt-BR" sz="1600" dirty="0">
                <a:solidFill>
                  <a:schemeClr val="tx1"/>
                </a:solidFill>
                <a:latin typeface="+mj-lt"/>
              </a:rPr>
              <a:t>os estudantes</a:t>
            </a:r>
            <a:r>
              <a:rPr lang="pt-BR" sz="1600" dirty="0">
                <a:solidFill>
                  <a:schemeClr val="tx1"/>
                </a:solidFill>
                <a:effectLst/>
                <a:latin typeface="+mj-lt"/>
              </a:rPr>
              <a:t> expliquem por contagem, outras por memorização ou por agrupamento (ex.: “cinco em uma mão e três na outra”).</a:t>
            </a:r>
          </a:p>
        </p:txBody>
      </p:sp>
      <p:grpSp>
        <p:nvGrpSpPr>
          <p:cNvPr id="2" name="Google Shape;159;p26">
            <a:extLst>
              <a:ext uri="{FF2B5EF4-FFF2-40B4-BE49-F238E27FC236}">
                <a16:creationId xmlns:a16="http://schemas.microsoft.com/office/drawing/2014/main" id="{71D9C31D-A736-F1E8-C1B5-ABFCA6C4EAEA}"/>
              </a:ext>
            </a:extLst>
          </p:cNvPr>
          <p:cNvGrpSpPr/>
          <p:nvPr/>
        </p:nvGrpSpPr>
        <p:grpSpPr>
          <a:xfrm>
            <a:off x="398696" y="827903"/>
            <a:ext cx="692128" cy="719813"/>
            <a:chOff x="512793" y="3213794"/>
            <a:chExt cx="692308" cy="720000"/>
          </a:xfrm>
        </p:grpSpPr>
        <p:pic>
          <p:nvPicPr>
            <p:cNvPr id="4" name="Google Shape;160;p26">
              <a:extLst>
                <a:ext uri="{FF2B5EF4-FFF2-40B4-BE49-F238E27FC236}">
                  <a16:creationId xmlns:a16="http://schemas.microsoft.com/office/drawing/2014/main" id="{9055CE58-553B-B625-4CA8-DE1FB80690CA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Google Shape;161;p26">
              <a:extLst>
                <a:ext uri="{FF2B5EF4-FFF2-40B4-BE49-F238E27FC236}">
                  <a16:creationId xmlns:a16="http://schemas.microsoft.com/office/drawing/2014/main" id="{D5A4E999-DE80-B56E-DD4A-2BCD68A3479D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22351" y="3321809"/>
              <a:ext cx="475101" cy="4751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" name="Imagem 6">
            <a:extLst>
              <a:ext uri="{FF2B5EF4-FFF2-40B4-BE49-F238E27FC236}">
                <a16:creationId xmlns:a16="http://schemas.microsoft.com/office/drawing/2014/main" id="{55B01E52-444C-9C8E-2E0E-A030BAE283B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737089" y="852381"/>
            <a:ext cx="5935726" cy="3337216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B2DDD941-D747-49DA-CFBB-BD93680A02CC}"/>
              </a:ext>
            </a:extLst>
          </p:cNvPr>
          <p:cNvSpPr txBox="1"/>
          <p:nvPr/>
        </p:nvSpPr>
        <p:spPr>
          <a:xfrm>
            <a:off x="1171773" y="4086360"/>
            <a:ext cx="10730176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7030A0"/>
              </a:buClr>
              <a:buSzPct val="80000"/>
              <a:buFont typeface="Fonte do Sistema Regular"/>
              <a:buChar char="●"/>
              <a:defRPr/>
            </a:pPr>
            <a:r>
              <a:rPr lang="pt-BR" sz="1600" dirty="0">
                <a:solidFill>
                  <a:schemeClr val="tx1"/>
                </a:solidFill>
              </a:rPr>
              <a:t>Qual é a soma de 5 + 1? E de 3 + 3?</a:t>
            </a:r>
            <a:br>
              <a:rPr lang="pt-BR" sz="1600" dirty="0">
                <a:solidFill>
                  <a:schemeClr val="tx1"/>
                </a:solidFill>
              </a:rPr>
            </a:br>
            <a:r>
              <a:rPr lang="pt-BR" sz="1600" dirty="0">
                <a:solidFill>
                  <a:schemeClr val="tx1"/>
                </a:solidFill>
              </a:rPr>
              <a:t>Alguns estudantes responderão rapidamente, outros precisarão contar. Essas respostas ajudam a identificar quem já memorizou fatos básicos e quem ainda está construindo essas relações.</a:t>
            </a:r>
            <a:endParaRPr kumimoji="0" lang="pt-BR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ct val="80000"/>
              <a:buFont typeface="Fonte do Sistema Regular"/>
              <a:buChar char="●"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Tem outra forma de fazer 6 com os dedos?</a:t>
            </a:r>
            <a:b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</a:b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Espera-se que os estudantes explorem diferentes composições, como 4 + 2, 5 + 1, 3 + 3, entre outras, desenvolvendo flexibilidade no pensamento numérico.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Espera-se que, com essas intervenções, os estudantes ampliem sua compreensão sobre o número, desenvolvam estratégias pessoais de contagem, reconheçam diferentes composições numéricas e avancem na construção de fatos básicos, fortalecendo o raciocínio lógico e a autonomia no pensamento matemático.</a:t>
            </a:r>
          </a:p>
        </p:txBody>
      </p:sp>
    </p:spTree>
    <p:extLst>
      <p:ext uri="{BB962C8B-B14F-4D97-AF65-F5344CB8AC3E}">
        <p14:creationId xmlns:p14="http://schemas.microsoft.com/office/powerpoint/2010/main" val="13273572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EEDCDDEF-C39B-4B28-A692-A3820184DD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SLIDE 7</a:t>
            </a:r>
          </a:p>
        </p:txBody>
      </p:sp>
      <p:sp>
        <p:nvSpPr>
          <p:cNvPr id="4" name="Google Shape;185;p27">
            <a:extLst>
              <a:ext uri="{FF2B5EF4-FFF2-40B4-BE49-F238E27FC236}">
                <a16:creationId xmlns:a16="http://schemas.microsoft.com/office/drawing/2014/main" id="{C7AB3397-042E-4529-BD9F-4EE6FE560919}"/>
              </a:ext>
            </a:extLst>
          </p:cNvPr>
          <p:cNvSpPr txBox="1"/>
          <p:nvPr/>
        </p:nvSpPr>
        <p:spPr>
          <a:xfrm>
            <a:off x="1196753" y="886896"/>
            <a:ext cx="4434406" cy="2563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pt-BR" sz="1600" b="1" dirty="0">
                <a:latin typeface="+mj-lt"/>
              </a:rPr>
              <a:t>Dinâmica de condução: </a:t>
            </a:r>
            <a:r>
              <a:rPr lang="pt-BR" sz="1600" dirty="0">
                <a:latin typeface="+mj-lt"/>
              </a:rPr>
              <a:t>caro professor, apresente a imagem da atividade e convide os estudantes a observarem livremente, comentando o que veem. Esse momento inicial ativa conhecimentos prévios e permite que formulem hipóteses sobre o cenário. Em seguida, oriente a contagem das crianças na imagem, lembrando que contar até 14 sem omissões ou repetições é uma habilidade em construção no 1</a:t>
            </a:r>
            <a:r>
              <a:rPr lang="pt-BR" sz="1600" u="sng" baseline="30000" dirty="0">
                <a:latin typeface="+mj-lt"/>
              </a:rPr>
              <a:t>o</a:t>
            </a:r>
            <a:r>
              <a:rPr lang="pt-BR" sz="1600" dirty="0">
                <a:latin typeface="+mj-lt"/>
              </a:rPr>
              <a:t> ano. </a:t>
            </a:r>
          </a:p>
          <a:p>
            <a:pPr>
              <a:spcAft>
                <a:spcPts val="600"/>
              </a:spcAft>
            </a:pPr>
            <a:r>
              <a:rPr lang="pt-BR" sz="1600" dirty="0"/>
              <a:t>Enquanto realizam a tarefa, circule pela sala e observe as estratégias utilizadas: apontar com o dedo, contar com o olhar, fazer marcas ou agrupamentos visuais.</a:t>
            </a:r>
            <a:endParaRPr lang="pt-BR" sz="1600" dirty="0">
              <a:latin typeface="+mj-lt"/>
            </a:endParaRPr>
          </a:p>
        </p:txBody>
      </p:sp>
      <p:grpSp>
        <p:nvGrpSpPr>
          <p:cNvPr id="11" name="Google Shape;193;p27">
            <a:extLst>
              <a:ext uri="{FF2B5EF4-FFF2-40B4-BE49-F238E27FC236}">
                <a16:creationId xmlns:a16="http://schemas.microsoft.com/office/drawing/2014/main" id="{DB6D2DA2-AF56-ADAD-31F5-44A010842596}"/>
              </a:ext>
            </a:extLst>
          </p:cNvPr>
          <p:cNvGrpSpPr/>
          <p:nvPr/>
        </p:nvGrpSpPr>
        <p:grpSpPr>
          <a:xfrm>
            <a:off x="416842" y="916393"/>
            <a:ext cx="692128" cy="719813"/>
            <a:chOff x="512793" y="2412643"/>
            <a:chExt cx="692308" cy="720000"/>
          </a:xfrm>
        </p:grpSpPr>
        <p:pic>
          <p:nvPicPr>
            <p:cNvPr id="12" name="Google Shape;194;p27">
              <a:extLst>
                <a:ext uri="{FF2B5EF4-FFF2-40B4-BE49-F238E27FC236}">
                  <a16:creationId xmlns:a16="http://schemas.microsoft.com/office/drawing/2014/main" id="{E724C72D-C640-2212-2353-23AB370619B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Google Shape;195;p27">
              <a:extLst>
                <a:ext uri="{FF2B5EF4-FFF2-40B4-BE49-F238E27FC236}">
                  <a16:creationId xmlns:a16="http://schemas.microsoft.com/office/drawing/2014/main" id="{AB78DEB3-6E2D-E1B2-7D49-9ADBCD0E94D5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Imagem 1">
            <a:extLst>
              <a:ext uri="{FF2B5EF4-FFF2-40B4-BE49-F238E27FC236}">
                <a16:creationId xmlns:a16="http://schemas.microsoft.com/office/drawing/2014/main" id="{D70AB028-8BED-27A5-0E7B-E8AA9E509CE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737089" y="852381"/>
            <a:ext cx="5935725" cy="3337216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0FD71363-3E4E-2393-CA2D-70C283C2D839}"/>
              </a:ext>
            </a:extLst>
          </p:cNvPr>
          <p:cNvSpPr txBox="1"/>
          <p:nvPr/>
        </p:nvSpPr>
        <p:spPr>
          <a:xfrm>
            <a:off x="1200355" y="4497349"/>
            <a:ext cx="10598355" cy="16466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pt-BR" sz="1600" dirty="0"/>
              <a:t>Ao notar dificuldades, proponha perguntas que ajudem a organizar a contagem e evitar repetições. Sugira formas de agrupamento por posição (dentro/fora da água), cor das roupas ou critérios propostos pelas próprias crianças, ampliando o repertório de estratégias.</a:t>
            </a:r>
            <a:endParaRPr kumimoji="0" lang="pt-BR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Promova uma conversa coletiva sobre os diferentes resultados e formas de contagem utilizadas. Valorize as trocas entre os grupos e incentive a comparação de ideias, reconhecendo os avanços na construção da contagem e na organização do pensamento matemático.</a:t>
            </a:r>
          </a:p>
        </p:txBody>
      </p:sp>
    </p:spTree>
    <p:extLst>
      <p:ext uri="{BB962C8B-B14F-4D97-AF65-F5344CB8AC3E}">
        <p14:creationId xmlns:p14="http://schemas.microsoft.com/office/powerpoint/2010/main" val="16579249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EEDCDDEF-C39B-4B28-A692-A3820184DD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SLIDE 14</a:t>
            </a:r>
          </a:p>
        </p:txBody>
      </p:sp>
      <p:sp>
        <p:nvSpPr>
          <p:cNvPr id="4" name="Google Shape;185;p27">
            <a:extLst>
              <a:ext uri="{FF2B5EF4-FFF2-40B4-BE49-F238E27FC236}">
                <a16:creationId xmlns:a16="http://schemas.microsoft.com/office/drawing/2014/main" id="{C7AB3397-042E-4529-BD9F-4EE6FE560919}"/>
              </a:ext>
            </a:extLst>
          </p:cNvPr>
          <p:cNvSpPr txBox="1"/>
          <p:nvPr/>
        </p:nvSpPr>
        <p:spPr>
          <a:xfrm>
            <a:off x="1227141" y="881021"/>
            <a:ext cx="4407619" cy="4443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pt-BR" sz="1600" b="1" dirty="0">
                <a:latin typeface="+mj-lt"/>
              </a:rPr>
              <a:t>Dinâmica de condução: </a:t>
            </a:r>
            <a:r>
              <a:rPr lang="pt-BR" sz="1600" dirty="0">
                <a:latin typeface="+mj-lt"/>
              </a:rPr>
              <a:t>caro professor, ao propor a atividade com a coleção de carrinhos de Felipe, oriente os estudantes a observarem atentamente os diferentes tipos de veículos na imagem. Estimule uma conversa inicial sobre os critérios que usam para identificar caminhões, carros de polícia e outros veículos, valorizando suas experiências e formas de leitura da imagem.</a:t>
            </a:r>
          </a:p>
          <a:p>
            <a:pPr>
              <a:spcAft>
                <a:spcPts val="600"/>
              </a:spcAft>
            </a:pPr>
            <a:r>
              <a:rPr lang="pt-BR" sz="1600" dirty="0">
                <a:latin typeface="+mj-lt"/>
              </a:rPr>
              <a:t>Circule pela sala enquanto observam e classificam os veículos. Alguns estudantes podem se basear na cor, no tamanho ou na estrutura dos carrinhos. Peça que contem quantos caminhões há na coleção e registrem o número. Se houver dúvidas, promova discussões sobre o que diferencia um caminhão dos demais.</a:t>
            </a:r>
          </a:p>
        </p:txBody>
      </p:sp>
      <p:grpSp>
        <p:nvGrpSpPr>
          <p:cNvPr id="11" name="Google Shape;193;p27">
            <a:extLst>
              <a:ext uri="{FF2B5EF4-FFF2-40B4-BE49-F238E27FC236}">
                <a16:creationId xmlns:a16="http://schemas.microsoft.com/office/drawing/2014/main" id="{9405FE8C-E081-AC54-6275-46E85EF0C1E0}"/>
              </a:ext>
            </a:extLst>
          </p:cNvPr>
          <p:cNvGrpSpPr/>
          <p:nvPr/>
        </p:nvGrpSpPr>
        <p:grpSpPr>
          <a:xfrm>
            <a:off x="428192" y="895770"/>
            <a:ext cx="692128" cy="719813"/>
            <a:chOff x="512793" y="2412643"/>
            <a:chExt cx="692308" cy="720000"/>
          </a:xfrm>
        </p:grpSpPr>
        <p:pic>
          <p:nvPicPr>
            <p:cNvPr id="12" name="Google Shape;194;p27">
              <a:extLst>
                <a:ext uri="{FF2B5EF4-FFF2-40B4-BE49-F238E27FC236}">
                  <a16:creationId xmlns:a16="http://schemas.microsoft.com/office/drawing/2014/main" id="{5D0E5027-C216-00A3-11F4-475DD0AAB17F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Google Shape;195;p27">
              <a:extLst>
                <a:ext uri="{FF2B5EF4-FFF2-40B4-BE49-F238E27FC236}">
                  <a16:creationId xmlns:a16="http://schemas.microsoft.com/office/drawing/2014/main" id="{2751E942-51E5-EB79-41D0-D76B0038EA04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Imagem 1">
            <a:extLst>
              <a:ext uri="{FF2B5EF4-FFF2-40B4-BE49-F238E27FC236}">
                <a16:creationId xmlns:a16="http://schemas.microsoft.com/office/drawing/2014/main" id="{B544385A-87AE-46EC-9A69-BB2DA7F1BBE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737089" y="852381"/>
            <a:ext cx="5935725" cy="333721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AAF2DB3-CD38-4A9C-6A1D-BDA56A8D26A1}"/>
              </a:ext>
            </a:extLst>
          </p:cNvPr>
          <p:cNvSpPr txBox="1"/>
          <p:nvPr/>
        </p:nvSpPr>
        <p:spPr>
          <a:xfrm>
            <a:off x="1227140" y="5210334"/>
            <a:ext cx="1044567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Na sequência, oriente a identificação do carro de polícia e a marcação com um X. Depois, peça que contem o total de carrinhos. Observe como organizam a contagem: por agrupamento, um a um ou com apoio visual. A atividade envolve classificação, leitura de imagem, uso de critérios e registro de quantidades.</a:t>
            </a:r>
          </a:p>
        </p:txBody>
      </p:sp>
    </p:spTree>
    <p:extLst>
      <p:ext uri="{BB962C8B-B14F-4D97-AF65-F5344CB8AC3E}">
        <p14:creationId xmlns:p14="http://schemas.microsoft.com/office/powerpoint/2010/main" val="7567203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EEDCDDEF-C39B-4B28-A692-A3820184DD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SLIDE 14</a:t>
            </a:r>
          </a:p>
        </p:txBody>
      </p:sp>
      <p:sp>
        <p:nvSpPr>
          <p:cNvPr id="8" name="Google Shape;149;p26">
            <a:extLst>
              <a:ext uri="{FF2B5EF4-FFF2-40B4-BE49-F238E27FC236}">
                <a16:creationId xmlns:a16="http://schemas.microsoft.com/office/drawing/2014/main" id="{BA8EF762-4CB6-4D1C-8A60-A544F1C7D832}"/>
              </a:ext>
            </a:extLst>
          </p:cNvPr>
          <p:cNvSpPr txBox="1"/>
          <p:nvPr/>
        </p:nvSpPr>
        <p:spPr>
          <a:xfrm>
            <a:off x="1199797" y="798407"/>
            <a:ext cx="4537292" cy="3847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pt-BR" sz="1500" b="1" dirty="0">
                <a:latin typeface="+mj-lt"/>
              </a:rPr>
              <a:t>Expectativas de respostas:</a:t>
            </a:r>
            <a:endParaRPr lang="pt-BR" sz="1500" dirty="0">
              <a:effectLst/>
              <a:latin typeface="+mj-lt"/>
              <a:ea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pt-BR" sz="1500" b="1" dirty="0">
                <a:latin typeface="+mj-lt"/>
              </a:rPr>
              <a:t>A. Quantos caminhões Felipe tem em sua coleção?</a:t>
            </a:r>
          </a:p>
          <a:p>
            <a:pPr marL="285750" lvl="0" indent="-285750">
              <a:spcAft>
                <a:spcPts val="60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1500" dirty="0">
                <a:latin typeface="+mj-lt"/>
              </a:rPr>
              <a:t>Alguns estudantes podem identificar corretamente os 3 caminhões, observando características como tamanho, formato ou cor. </a:t>
            </a:r>
          </a:p>
          <a:p>
            <a:pPr marL="285750" lvl="0" indent="-285750">
              <a:spcAft>
                <a:spcPts val="60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1500" dirty="0">
                <a:latin typeface="+mj-lt"/>
              </a:rPr>
              <a:t>Outros podem confundir caminhões com outros veículos grandes (como trailers ou ônibus), indicando 4 ou 5 caminhões.</a:t>
            </a:r>
          </a:p>
          <a:p>
            <a:pPr marL="285750" lvl="0" indent="-285750">
              <a:spcAft>
                <a:spcPts val="60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1500" dirty="0">
                <a:latin typeface="+mj-lt"/>
              </a:rPr>
              <a:t>Alguns podem não saber diferenciar e responder com base em cor ou posição na imagem.</a:t>
            </a:r>
          </a:p>
          <a:p>
            <a:pPr>
              <a:spcAft>
                <a:spcPts val="600"/>
              </a:spcAft>
            </a:pPr>
            <a:r>
              <a:rPr lang="pt-BR" sz="1500" b="1" dirty="0">
                <a:latin typeface="+mj-lt"/>
              </a:rPr>
              <a:t>B. Quantos carros de polícia há?</a:t>
            </a:r>
          </a:p>
        </p:txBody>
      </p:sp>
      <p:grpSp>
        <p:nvGrpSpPr>
          <p:cNvPr id="2" name="Google Shape;159;p26">
            <a:extLst>
              <a:ext uri="{FF2B5EF4-FFF2-40B4-BE49-F238E27FC236}">
                <a16:creationId xmlns:a16="http://schemas.microsoft.com/office/drawing/2014/main" id="{A24F120A-9D5D-F570-6290-4CAE27523FE4}"/>
              </a:ext>
            </a:extLst>
          </p:cNvPr>
          <p:cNvGrpSpPr/>
          <p:nvPr/>
        </p:nvGrpSpPr>
        <p:grpSpPr>
          <a:xfrm>
            <a:off x="398696" y="827903"/>
            <a:ext cx="692128" cy="719813"/>
            <a:chOff x="512793" y="3213794"/>
            <a:chExt cx="692308" cy="720000"/>
          </a:xfrm>
        </p:grpSpPr>
        <p:pic>
          <p:nvPicPr>
            <p:cNvPr id="4" name="Google Shape;160;p26">
              <a:extLst>
                <a:ext uri="{FF2B5EF4-FFF2-40B4-BE49-F238E27FC236}">
                  <a16:creationId xmlns:a16="http://schemas.microsoft.com/office/drawing/2014/main" id="{1F5886B3-F163-44A1-7BBD-CB37217BD539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Google Shape;161;p26">
              <a:extLst>
                <a:ext uri="{FF2B5EF4-FFF2-40B4-BE49-F238E27FC236}">
                  <a16:creationId xmlns:a16="http://schemas.microsoft.com/office/drawing/2014/main" id="{263DC5A2-D1FF-37AF-8CFD-336D2C7BA3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22351" y="3321809"/>
              <a:ext cx="475101" cy="4751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" name="Imagem 6">
            <a:extLst>
              <a:ext uri="{FF2B5EF4-FFF2-40B4-BE49-F238E27FC236}">
                <a16:creationId xmlns:a16="http://schemas.microsoft.com/office/drawing/2014/main" id="{33F0FEDE-7CFC-E25C-2233-2AD80E10DFF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737089" y="852381"/>
            <a:ext cx="5935725" cy="3337215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8BABE314-A1A4-27FB-6114-F8E5A042BDB2}"/>
              </a:ext>
            </a:extLst>
          </p:cNvPr>
          <p:cNvSpPr txBox="1"/>
          <p:nvPr/>
        </p:nvSpPr>
        <p:spPr>
          <a:xfrm>
            <a:off x="1199797" y="4247629"/>
            <a:ext cx="10687403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7030A0"/>
              </a:buClr>
              <a:buSzPct val="80000"/>
              <a:buFont typeface="Fonte do Sistema Regular"/>
              <a:buChar char="●"/>
              <a:defRPr/>
            </a:pPr>
            <a:r>
              <a:rPr lang="pt-BR" sz="1500" dirty="0"/>
              <a:t>Estudantes que reconhecem símbolos visuais (sirene, cores, escrita) podem identificar corretamente o carro de polícia.</a:t>
            </a:r>
            <a:endParaRPr kumimoji="0" lang="pt-BR" sz="15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ct val="80000"/>
              <a:buFont typeface="Fonte do Sistema Regular"/>
              <a:buChar char="●"/>
              <a:tabLst/>
              <a:defRPr/>
            </a:pPr>
            <a:r>
              <a:rPr kumimoji="0" lang="pt-BR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Outros podem marcar mais de um carro por semelhança de cor (ex.: azul ou branco), indicando 2 ou mais.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ct val="80000"/>
              <a:buFont typeface="Fonte do Sistema Regular"/>
              <a:buChar char="●"/>
              <a:tabLst/>
              <a:defRPr/>
            </a:pPr>
            <a:r>
              <a:rPr kumimoji="0" lang="pt-BR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Alguns podem não identificar nenhum, por não reconhecerem os elementos característicos.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C. Quantos carrinhos Felipe tem no total?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ct val="80000"/>
              <a:buFont typeface="Fonte do Sistema Regular"/>
              <a:buChar char="●"/>
              <a:tabLst/>
              <a:defRPr/>
            </a:pPr>
            <a:r>
              <a:rPr kumimoji="0" lang="pt-BR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Alguns estudantes podem contar corretamente os 20 carrinhos, uma a um ou por agrupamento.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ct val="80000"/>
              <a:buFont typeface="Fonte do Sistema Regular"/>
              <a:buChar char="●"/>
              <a:tabLst/>
              <a:defRPr/>
            </a:pPr>
            <a:r>
              <a:rPr kumimoji="0" lang="pt-BR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Outros podem se perder na contagem, repetir ou omitir carrinhos, chegando a números como 18, 19 ou 21.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ct val="80000"/>
              <a:buFont typeface="Fonte do Sistema Regular"/>
              <a:buChar char="●"/>
              <a:tabLst/>
              <a:defRPr/>
            </a:pPr>
            <a:r>
              <a:rPr kumimoji="0" lang="pt-BR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Alguns podem usar estratégias como marcar com o dedo, fazer riscos ou contar em voz alta.</a:t>
            </a:r>
          </a:p>
        </p:txBody>
      </p:sp>
    </p:spTree>
    <p:extLst>
      <p:ext uri="{BB962C8B-B14F-4D97-AF65-F5344CB8AC3E}">
        <p14:creationId xmlns:p14="http://schemas.microsoft.com/office/powerpoint/2010/main" val="209763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70A3A3-ED9A-AA4B-80D9-268FF761D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12F68905-9752-FFC1-8F56-FD650472FF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SLIDE 15</a:t>
            </a:r>
          </a:p>
        </p:txBody>
      </p:sp>
      <p:sp>
        <p:nvSpPr>
          <p:cNvPr id="4" name="Google Shape;185;p27">
            <a:extLst>
              <a:ext uri="{FF2B5EF4-FFF2-40B4-BE49-F238E27FC236}">
                <a16:creationId xmlns:a16="http://schemas.microsoft.com/office/drawing/2014/main" id="{CF7576AC-B984-4497-442E-60B5A540E99E}"/>
              </a:ext>
            </a:extLst>
          </p:cNvPr>
          <p:cNvSpPr txBox="1"/>
          <p:nvPr/>
        </p:nvSpPr>
        <p:spPr>
          <a:xfrm>
            <a:off x="1227141" y="881021"/>
            <a:ext cx="4407619" cy="4443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pt-BR" sz="1600" b="1" dirty="0">
                <a:latin typeface="+mj-lt"/>
              </a:rPr>
              <a:t>Dinâmica de condução: </a:t>
            </a:r>
            <a:r>
              <a:rPr lang="pt-BR" sz="1600" dirty="0">
                <a:latin typeface="+mj-lt"/>
              </a:rPr>
              <a:t>caro professor, antes de ler o slide para os estudantes, questione-os:</a:t>
            </a:r>
          </a:p>
          <a:p>
            <a:pPr>
              <a:spcAft>
                <a:spcPts val="600"/>
              </a:spcAft>
            </a:pPr>
            <a:r>
              <a:rPr lang="pt-BR" sz="1600" dirty="0">
                <a:latin typeface="+mj-lt"/>
              </a:rPr>
              <a:t>“Quem gostaria de dizer o que foi que aprendeu hoje em nossa aula?”. </a:t>
            </a:r>
          </a:p>
          <a:p>
            <a:pPr>
              <a:spcAft>
                <a:spcPts val="600"/>
              </a:spcAft>
            </a:pPr>
            <a:r>
              <a:rPr lang="pt-BR" sz="1600" dirty="0">
                <a:latin typeface="+mj-lt"/>
              </a:rPr>
              <a:t>Ouça os estudantes e só depois leia os itens do slide. Retomar o que foi trabalhado tendo as atividades presentes é algo que ajuda a revisitar o que foi aprendido.</a:t>
            </a:r>
          </a:p>
        </p:txBody>
      </p:sp>
      <p:grpSp>
        <p:nvGrpSpPr>
          <p:cNvPr id="11" name="Google Shape;193;p27">
            <a:extLst>
              <a:ext uri="{FF2B5EF4-FFF2-40B4-BE49-F238E27FC236}">
                <a16:creationId xmlns:a16="http://schemas.microsoft.com/office/drawing/2014/main" id="{F0E9C454-EAAD-61F4-8EEA-DA446BA18344}"/>
              </a:ext>
            </a:extLst>
          </p:cNvPr>
          <p:cNvGrpSpPr/>
          <p:nvPr/>
        </p:nvGrpSpPr>
        <p:grpSpPr>
          <a:xfrm>
            <a:off x="428192" y="895770"/>
            <a:ext cx="692128" cy="719813"/>
            <a:chOff x="512793" y="2412643"/>
            <a:chExt cx="692308" cy="720000"/>
          </a:xfrm>
        </p:grpSpPr>
        <p:pic>
          <p:nvPicPr>
            <p:cNvPr id="12" name="Google Shape;194;p27">
              <a:extLst>
                <a:ext uri="{FF2B5EF4-FFF2-40B4-BE49-F238E27FC236}">
                  <a16:creationId xmlns:a16="http://schemas.microsoft.com/office/drawing/2014/main" id="{EDB1C47C-8849-9B77-F2E8-9A9686E6A930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Google Shape;195;p27">
              <a:extLst>
                <a:ext uri="{FF2B5EF4-FFF2-40B4-BE49-F238E27FC236}">
                  <a16:creationId xmlns:a16="http://schemas.microsoft.com/office/drawing/2014/main" id="{C25A6838-4DAA-A0B4-A5F3-B30E80E2D24C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Imagem 1">
            <a:extLst>
              <a:ext uri="{FF2B5EF4-FFF2-40B4-BE49-F238E27FC236}">
                <a16:creationId xmlns:a16="http://schemas.microsoft.com/office/drawing/2014/main" id="{8814F07B-42CF-D18B-9832-157DE20B04D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737090" y="852381"/>
            <a:ext cx="5935723" cy="3337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2931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6A1CBD7D-19B3-0820-3A8D-BBF8A4977402}"/>
              </a:ext>
            </a:extLst>
          </p:cNvPr>
          <p:cNvSpPr txBox="1"/>
          <p:nvPr/>
        </p:nvSpPr>
        <p:spPr>
          <a:xfrm>
            <a:off x="1314449" y="1003959"/>
            <a:ext cx="9104095" cy="5942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pt-BR" sz="3100" b="1" kern="100" dirty="0"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CONVERSE COM A TURMA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78085D43-B5FA-FB5B-1E2C-97FCA85352DE}"/>
              </a:ext>
            </a:extLst>
          </p:cNvPr>
          <p:cNvSpPr txBox="1"/>
          <p:nvPr/>
        </p:nvSpPr>
        <p:spPr>
          <a:xfrm>
            <a:off x="568716" y="1732934"/>
            <a:ext cx="8757543" cy="499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066"/>
              </a:spcAft>
            </a:pPr>
            <a:r>
              <a:rPr lang="pt-BR" sz="2600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VAMOS CONTAR? QUANTOS PONTOS HÁ?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CEE4E6B3-BFF4-686F-74C3-52889B63452A}"/>
              </a:ext>
            </a:extLst>
          </p:cNvPr>
          <p:cNvSpPr txBox="1"/>
          <p:nvPr/>
        </p:nvSpPr>
        <p:spPr>
          <a:xfrm>
            <a:off x="601234" y="5089909"/>
            <a:ext cx="8748020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600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COMO CONSEGUIR 10 PONTOS NOS DADOS? </a:t>
            </a:r>
          </a:p>
          <a:p>
            <a:pPr>
              <a:spcAft>
                <a:spcPts val="1200"/>
              </a:spcAft>
            </a:pPr>
            <a:r>
              <a:rPr lang="pt-BR" sz="2600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E 12 PONTOS? 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E36BAF9E-B5DC-D482-F307-7B2297A378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012" t="2110" r="594" b="53416"/>
          <a:stretch/>
        </p:blipFill>
        <p:spPr bwMode="auto">
          <a:xfrm>
            <a:off x="865939" y="2949620"/>
            <a:ext cx="2569701" cy="12147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1ADD82AC-A5E5-B7FF-A515-A40C7D88F218}"/>
              </a:ext>
            </a:extLst>
          </p:cNvPr>
          <p:cNvSpPr/>
          <p:nvPr/>
        </p:nvSpPr>
        <p:spPr>
          <a:xfrm>
            <a:off x="660226" y="2795891"/>
            <a:ext cx="2981127" cy="1585362"/>
          </a:xfrm>
          <a:prstGeom prst="roundRect">
            <a:avLst/>
          </a:prstGeom>
          <a:noFill/>
          <a:ln w="2857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FF0F8EC6-EB88-8669-2968-E98E7E711A46}"/>
              </a:ext>
            </a:extLst>
          </p:cNvPr>
          <p:cNvSpPr/>
          <p:nvPr/>
        </p:nvSpPr>
        <p:spPr>
          <a:xfrm>
            <a:off x="4288927" y="2809581"/>
            <a:ext cx="2981127" cy="1585362"/>
          </a:xfrm>
          <a:prstGeom prst="roundRect">
            <a:avLst/>
          </a:prstGeom>
          <a:noFill/>
          <a:ln w="2857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0032BA85-2D9B-928B-9F05-687C4C879D6D}"/>
              </a:ext>
            </a:extLst>
          </p:cNvPr>
          <p:cNvSpPr/>
          <p:nvPr/>
        </p:nvSpPr>
        <p:spPr>
          <a:xfrm>
            <a:off x="7917683" y="2809579"/>
            <a:ext cx="2981127" cy="1585362"/>
          </a:xfrm>
          <a:prstGeom prst="roundRect">
            <a:avLst/>
          </a:prstGeom>
          <a:noFill/>
          <a:ln w="2857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B5CB8D4-3D02-85F8-1E34-F88400B321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25" t="53514" r="34181" b="2012"/>
          <a:stretch/>
        </p:blipFill>
        <p:spPr bwMode="auto">
          <a:xfrm>
            <a:off x="4592215" y="2957674"/>
            <a:ext cx="2569701" cy="12147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DD1405B-348B-55C7-DC67-4698A5CAD3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56" t="1495" r="34450" b="54031"/>
          <a:stretch/>
        </p:blipFill>
        <p:spPr bwMode="auto">
          <a:xfrm>
            <a:off x="8222675" y="2981186"/>
            <a:ext cx="2569701" cy="12147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Google Shape;182;p6">
            <a:extLst>
              <a:ext uri="{FF2B5EF4-FFF2-40B4-BE49-F238E27FC236}">
                <a16:creationId xmlns:a16="http://schemas.microsoft.com/office/drawing/2014/main" id="{7DA1513A-C9D8-0ABB-A77C-1AC9D586C07F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7124" y="1067091"/>
            <a:ext cx="457630" cy="46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Agrupar 11">
            <a:extLst>
              <a:ext uri="{FF2B5EF4-FFF2-40B4-BE49-F238E27FC236}">
                <a16:creationId xmlns:a16="http://schemas.microsoft.com/office/drawing/2014/main" id="{60DE9830-2168-0A4E-86B2-10E41E9D5955}"/>
              </a:ext>
            </a:extLst>
          </p:cNvPr>
          <p:cNvGrpSpPr/>
          <p:nvPr/>
        </p:nvGrpSpPr>
        <p:grpSpPr>
          <a:xfrm>
            <a:off x="8962072" y="582065"/>
            <a:ext cx="2659795" cy="415517"/>
            <a:chOff x="289560" y="3851596"/>
            <a:chExt cx="2659795" cy="415517"/>
          </a:xfrm>
        </p:grpSpPr>
        <p:sp>
          <p:nvSpPr>
            <p:cNvPr id="13" name="CaixaDeTexto 7">
              <a:extLst>
                <a:ext uri="{FF2B5EF4-FFF2-40B4-BE49-F238E27FC236}">
                  <a16:creationId xmlns:a16="http://schemas.microsoft.com/office/drawing/2014/main" id="{03EFCC54-6332-5903-3B6E-27D46C4313DB}"/>
                </a:ext>
              </a:extLst>
            </p:cNvPr>
            <p:cNvSpPr txBox="1"/>
            <p:nvPr/>
          </p:nvSpPr>
          <p:spPr>
            <a:xfrm>
              <a:off x="532705" y="3910261"/>
              <a:ext cx="2416650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HÁBITOS DE DISCUSSÃO</a:t>
              </a:r>
            </a:p>
          </p:txBody>
        </p:sp>
        <p:pic>
          <p:nvPicPr>
            <p:cNvPr id="18" name="Gráfico 3">
              <a:extLst>
                <a:ext uri="{FF2B5EF4-FFF2-40B4-BE49-F238E27FC236}">
                  <a16:creationId xmlns:a16="http://schemas.microsoft.com/office/drawing/2014/main" id="{1FA79296-6A9C-D958-C70D-0C81802F9BF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89560" y="3851596"/>
              <a:ext cx="558800" cy="4155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20211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08802F48-7C14-AACC-75C7-FB71E9BB2687}"/>
              </a:ext>
            </a:extLst>
          </p:cNvPr>
          <p:cNvSpPr txBox="1"/>
          <p:nvPr/>
        </p:nvSpPr>
        <p:spPr>
          <a:xfrm>
            <a:off x="487223" y="1359110"/>
            <a:ext cx="6029081" cy="569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tabLst>
                <a:tab pos="314881" algn="l"/>
              </a:tabLst>
            </a:pPr>
            <a:r>
              <a:rPr lang="pt-BR" sz="3100" b="1" kern="100" dirty="0">
                <a:solidFill>
                  <a:srgbClr val="231F2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BRINCANDO COM OS DEDOS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C642D75-53C6-A892-4863-92A9F88BF22B}"/>
              </a:ext>
            </a:extLst>
          </p:cNvPr>
          <p:cNvSpPr txBox="1"/>
          <p:nvPr/>
        </p:nvSpPr>
        <p:spPr>
          <a:xfrm>
            <a:off x="487223" y="2894274"/>
            <a:ext cx="11302866" cy="2581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342900">
              <a:buClr>
                <a:srgbClr val="74489D"/>
              </a:buClr>
              <a:buSzPts val="2000"/>
              <a:buFont typeface="Lato"/>
              <a:buChar char="●"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Arial" panose="020B0604020202020204" pitchFamily="34" charset="0"/>
                <a:sym typeface="Lato"/>
              </a:defRPr>
            </a:lvl1pPr>
            <a:lvl2pPr marL="9144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>
              <a:spcAft>
                <a:spcPts val="1200"/>
              </a:spcAft>
            </a:pPr>
            <a:r>
              <a:rPr lang="pt-BR" sz="2600" dirty="0"/>
              <a:t>EM DUPLA, FIQUE DE FRENTE </a:t>
            </a:r>
            <a:br>
              <a:rPr lang="pt-BR" sz="2600" dirty="0"/>
            </a:br>
            <a:r>
              <a:rPr lang="pt-BR" sz="2600" dirty="0"/>
              <a:t>COM O COLEGA;</a:t>
            </a:r>
          </a:p>
          <a:p>
            <a:pPr>
              <a:spcAft>
                <a:spcPts val="1200"/>
              </a:spcAft>
            </a:pPr>
            <a:r>
              <a:rPr lang="pt-BR" sz="2600" dirty="0"/>
              <a:t>CADA UM, NA SUA VEZ, USANDO </a:t>
            </a:r>
            <a:br>
              <a:rPr lang="pt-BR" sz="2600" dirty="0"/>
            </a:br>
            <a:r>
              <a:rPr lang="pt-BR" sz="2600" dirty="0"/>
              <a:t>AS DUAS MÃOS, MOSTRA </a:t>
            </a:r>
            <a:br>
              <a:rPr lang="pt-BR" sz="2600" dirty="0"/>
            </a:br>
            <a:r>
              <a:rPr lang="pt-BR" sz="2600" dirty="0"/>
              <a:t>QUANTIDADES DE DEDOS PARA QUE O COLEGA, RAPIDAMENTE, DIGA O NÚMERO QUE REPRESENTA; </a:t>
            </a:r>
          </a:p>
          <a:p>
            <a:pPr>
              <a:spcAft>
                <a:spcPts val="1200"/>
              </a:spcAft>
            </a:pPr>
            <a:r>
              <a:rPr lang="pt-BR" sz="2600" dirty="0"/>
              <a:t>QUEM É O MAIS RÁPIDO? VOCÊ OU ELE? 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16584FE6-048E-26C2-B74B-FD330528A9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7108" r="14115"/>
          <a:stretch/>
        </p:blipFill>
        <p:spPr bwMode="auto">
          <a:xfrm>
            <a:off x="6969993" y="393332"/>
            <a:ext cx="4866136" cy="4102697"/>
          </a:xfrm>
          <a:prstGeom prst="rect">
            <a:avLst/>
          </a:prstGeom>
          <a:noFill/>
          <a:ln w="1905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0884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E0F079A2-58CB-C552-97B3-B8F83F853529}"/>
              </a:ext>
            </a:extLst>
          </p:cNvPr>
          <p:cNvSpPr txBox="1"/>
          <p:nvPr/>
        </p:nvSpPr>
        <p:spPr>
          <a:xfrm>
            <a:off x="519849" y="1237702"/>
            <a:ext cx="7904257" cy="4841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342900" indent="-342900"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Char char="●"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Arial" panose="020B0604020202020204" pitchFamily="34" charset="0"/>
              </a:defRPr>
            </a:lvl1pPr>
            <a:lvl2pPr marL="9144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2pPr>
            <a:lvl3pPr marL="13716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3pPr>
            <a:lvl4pPr marL="18288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4pPr>
            <a:lvl5pPr marL="22860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5pPr>
            <a:lvl6pPr marL="27432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6pPr>
            <a:lvl7pPr marL="32004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7pPr>
            <a:lvl8pPr marL="36576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8pPr>
            <a:lvl9pPr marL="41148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9pPr>
          </a:lstStyle>
          <a:p>
            <a:pPr marL="0" indent="0">
              <a:spcAft>
                <a:spcPts val="2400"/>
              </a:spcAft>
              <a:buNone/>
            </a:pPr>
            <a:r>
              <a:rPr lang="pt-BR" sz="2600" b="1" dirty="0">
                <a:solidFill>
                  <a:srgbClr val="7030A0"/>
                </a:solidFill>
              </a:rPr>
              <a:t>1. </a:t>
            </a:r>
            <a:r>
              <a:rPr lang="pt-BR" sz="2600" dirty="0"/>
              <a:t>VAMOS CONTAR? TEMOS MUITA COISA PARA CONTAR EM NOSSO CORPO. OBSERVE O MENINO A SEGUIR:</a:t>
            </a:r>
          </a:p>
          <a:p>
            <a:pPr marL="0" indent="0">
              <a:spcAft>
                <a:spcPts val="1200"/>
              </a:spcAft>
              <a:buSzPct val="100000"/>
              <a:buNone/>
            </a:pPr>
            <a:r>
              <a:rPr lang="pt-BR" sz="2600" b="1" dirty="0">
                <a:solidFill>
                  <a:srgbClr val="7030A0"/>
                </a:solidFill>
              </a:rPr>
              <a:t>A. </a:t>
            </a:r>
            <a:r>
              <a:rPr lang="pt-BR" sz="2600" dirty="0"/>
              <a:t>QUANTOS OLHOS ELE TEM? _____________</a:t>
            </a:r>
          </a:p>
          <a:p>
            <a:pPr marL="0" indent="0">
              <a:spcAft>
                <a:spcPts val="1200"/>
              </a:spcAft>
              <a:buSzPct val="100000"/>
              <a:buNone/>
            </a:pPr>
            <a:r>
              <a:rPr lang="pt-BR" sz="2600" b="1" dirty="0">
                <a:solidFill>
                  <a:srgbClr val="7030A0"/>
                </a:solidFill>
              </a:rPr>
              <a:t>B. </a:t>
            </a:r>
            <a:r>
              <a:rPr lang="pt-BR" sz="2600" dirty="0"/>
              <a:t>QUANTAS BOCAS? _____________________</a:t>
            </a:r>
          </a:p>
          <a:p>
            <a:pPr marL="0" indent="0">
              <a:spcAft>
                <a:spcPts val="1200"/>
              </a:spcAft>
              <a:buSzPct val="100000"/>
              <a:buNone/>
            </a:pPr>
            <a:r>
              <a:rPr lang="pt-BR" sz="2600" b="1" dirty="0">
                <a:solidFill>
                  <a:srgbClr val="7030A0"/>
                </a:solidFill>
              </a:rPr>
              <a:t>C. </a:t>
            </a:r>
            <a:r>
              <a:rPr lang="pt-BR" sz="2600" dirty="0"/>
              <a:t>QUANTOS PÉS? ________________________</a:t>
            </a:r>
          </a:p>
          <a:p>
            <a:pPr marL="0" indent="0">
              <a:spcAft>
                <a:spcPts val="1200"/>
              </a:spcAft>
              <a:buSzPct val="100000"/>
              <a:buNone/>
            </a:pPr>
            <a:r>
              <a:rPr lang="pt-BR" sz="2600" b="1" dirty="0">
                <a:solidFill>
                  <a:srgbClr val="7030A0"/>
                </a:solidFill>
              </a:rPr>
              <a:t>D. </a:t>
            </a:r>
            <a:r>
              <a:rPr lang="pt-BR" sz="2600" dirty="0"/>
              <a:t>QUANTAS ORELHAS? ___________________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90206E1-DF88-5E1D-3ECB-6D427F1220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7440" r="28164" b="8947"/>
          <a:stretch/>
        </p:blipFill>
        <p:spPr bwMode="auto">
          <a:xfrm>
            <a:off x="8596855" y="1237702"/>
            <a:ext cx="3214996" cy="4694545"/>
          </a:xfrm>
          <a:prstGeom prst="rect">
            <a:avLst/>
          </a:prstGeom>
          <a:noFill/>
          <a:ln w="1905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Google Shape;198;p6">
            <a:extLst>
              <a:ext uri="{FF2B5EF4-FFF2-40B4-BE49-F238E27FC236}">
                <a16:creationId xmlns:a16="http://schemas.microsoft.com/office/drawing/2014/main" id="{27AF6EE2-9593-037B-2163-E8DF71E1FF3E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78045" y="457753"/>
            <a:ext cx="577729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1473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8DFAA901-5670-530A-A0C5-66E71EDBC7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7440" r="28164" b="8947"/>
          <a:stretch/>
        </p:blipFill>
        <p:spPr bwMode="auto">
          <a:xfrm>
            <a:off x="8596855" y="1237702"/>
            <a:ext cx="3214996" cy="4694545"/>
          </a:xfrm>
          <a:prstGeom prst="rect">
            <a:avLst/>
          </a:prstGeom>
          <a:noFill/>
          <a:ln w="1905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7555982B-DCD7-4EB2-1DBD-C1E33F8B7579}"/>
              </a:ext>
            </a:extLst>
          </p:cNvPr>
          <p:cNvSpPr txBox="1"/>
          <p:nvPr/>
        </p:nvSpPr>
        <p:spPr>
          <a:xfrm>
            <a:off x="8934778" y="457621"/>
            <a:ext cx="2324235" cy="5198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066"/>
              </a:spcAft>
            </a:pPr>
            <a:r>
              <a:rPr lang="pt-BR" sz="2800" b="1" kern="1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CORREÇÃO</a:t>
            </a:r>
            <a:endParaRPr lang="pt-BR" sz="2800" kern="10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oogle Shape;184;p6">
            <a:extLst>
              <a:ext uri="{FF2B5EF4-FFF2-40B4-BE49-F238E27FC236}">
                <a16:creationId xmlns:a16="http://schemas.microsoft.com/office/drawing/2014/main" id="{5A0739CB-891A-33B9-0720-E073F3995CC7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86644" y="457621"/>
            <a:ext cx="414819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E1B17CDC-87E0-5470-F03B-9219162379A2}"/>
              </a:ext>
            </a:extLst>
          </p:cNvPr>
          <p:cNvSpPr txBox="1"/>
          <p:nvPr/>
        </p:nvSpPr>
        <p:spPr>
          <a:xfrm>
            <a:off x="519849" y="1237702"/>
            <a:ext cx="7904257" cy="3677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342900" indent="-342900"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Char char="●"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Arial" panose="020B0604020202020204" pitchFamily="34" charset="0"/>
              </a:defRPr>
            </a:lvl1pPr>
            <a:lvl2pPr marL="9144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2pPr>
            <a:lvl3pPr marL="13716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3pPr>
            <a:lvl4pPr marL="18288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4pPr>
            <a:lvl5pPr marL="22860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5pPr>
            <a:lvl6pPr marL="27432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6pPr>
            <a:lvl7pPr marL="32004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7pPr>
            <a:lvl8pPr marL="36576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8pPr>
            <a:lvl9pPr marL="41148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9pPr>
          </a:lstStyle>
          <a:p>
            <a:pPr marL="0" indent="0">
              <a:spcAft>
                <a:spcPts val="2400"/>
              </a:spcAft>
              <a:buNone/>
            </a:pPr>
            <a:r>
              <a:rPr lang="pt-BR" sz="2600" b="1" dirty="0">
                <a:solidFill>
                  <a:srgbClr val="7030A0"/>
                </a:solidFill>
              </a:rPr>
              <a:t>1. </a:t>
            </a:r>
            <a:r>
              <a:rPr lang="pt-BR" sz="2600" dirty="0"/>
              <a:t>VAMOS CONTAR? TEMOS MUITA COISA PARA CONTAR EM NOSSO CORPO. OBSERVE O MENINO A SEGUIR:</a:t>
            </a:r>
          </a:p>
          <a:p>
            <a:pPr marL="0" indent="0">
              <a:spcAft>
                <a:spcPts val="1200"/>
              </a:spcAft>
              <a:buSzPct val="100000"/>
              <a:buNone/>
            </a:pPr>
            <a:r>
              <a:rPr lang="pt-BR" sz="2600" b="1" dirty="0">
                <a:solidFill>
                  <a:srgbClr val="7030A0"/>
                </a:solidFill>
              </a:rPr>
              <a:t>A. </a:t>
            </a:r>
            <a:r>
              <a:rPr lang="pt-BR" sz="2600" dirty="0"/>
              <a:t>QUANTOS OLHOS ELE TEM? </a:t>
            </a:r>
            <a:r>
              <a:rPr lang="pt-BR" sz="2600" b="1" dirty="0"/>
              <a:t>2</a:t>
            </a:r>
          </a:p>
          <a:p>
            <a:pPr marL="0" indent="0">
              <a:spcAft>
                <a:spcPts val="1200"/>
              </a:spcAft>
              <a:buSzPct val="100000"/>
              <a:buNone/>
            </a:pPr>
            <a:r>
              <a:rPr lang="pt-BR" sz="2600" b="1" dirty="0">
                <a:solidFill>
                  <a:srgbClr val="7030A0"/>
                </a:solidFill>
              </a:rPr>
              <a:t>B. </a:t>
            </a:r>
            <a:r>
              <a:rPr lang="pt-BR" sz="2600" dirty="0"/>
              <a:t>QUANTAS BOCAS? </a:t>
            </a:r>
            <a:r>
              <a:rPr lang="pt-BR" sz="2600" b="1" dirty="0"/>
              <a:t>1</a:t>
            </a:r>
          </a:p>
          <a:p>
            <a:pPr marL="0" indent="0">
              <a:spcAft>
                <a:spcPts val="1200"/>
              </a:spcAft>
              <a:buSzPct val="100000"/>
              <a:buNone/>
            </a:pPr>
            <a:r>
              <a:rPr lang="pt-BR" sz="2600" b="1" dirty="0">
                <a:solidFill>
                  <a:srgbClr val="7030A0"/>
                </a:solidFill>
              </a:rPr>
              <a:t>C. </a:t>
            </a:r>
            <a:r>
              <a:rPr lang="pt-BR" sz="2600" dirty="0"/>
              <a:t>QUANTOS PÉS? </a:t>
            </a:r>
            <a:r>
              <a:rPr lang="pt-BR" sz="2600" b="1" dirty="0"/>
              <a:t>2</a:t>
            </a:r>
          </a:p>
          <a:p>
            <a:pPr marL="0" indent="0">
              <a:spcAft>
                <a:spcPts val="1200"/>
              </a:spcAft>
              <a:buSzPct val="100000"/>
              <a:buNone/>
            </a:pPr>
            <a:r>
              <a:rPr lang="pt-BR" sz="2600" b="1" dirty="0">
                <a:solidFill>
                  <a:srgbClr val="7030A0"/>
                </a:solidFill>
              </a:rPr>
              <a:t>D. </a:t>
            </a:r>
            <a:r>
              <a:rPr lang="pt-BR" sz="2600" dirty="0"/>
              <a:t>QUANTAS ORELHAS? </a:t>
            </a:r>
            <a:r>
              <a:rPr lang="pt-BR" sz="26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719892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A0A3C4A9-9838-C35A-C844-9D6C9C645D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1889" t="1682" r="1344" b="14798"/>
          <a:stretch/>
        </p:blipFill>
        <p:spPr bwMode="auto">
          <a:xfrm>
            <a:off x="6802440" y="1264617"/>
            <a:ext cx="4761916" cy="3588409"/>
          </a:xfrm>
          <a:prstGeom prst="rect">
            <a:avLst/>
          </a:prstGeom>
          <a:noFill/>
          <a:ln w="1905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0C7BB105-EACA-A7DC-575F-EDCF93C05F84}"/>
              </a:ext>
            </a:extLst>
          </p:cNvPr>
          <p:cNvSpPr txBox="1"/>
          <p:nvPr/>
        </p:nvSpPr>
        <p:spPr>
          <a:xfrm>
            <a:off x="587603" y="1264617"/>
            <a:ext cx="6170593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2. </a:t>
            </a:r>
            <a:r>
              <a:rPr lang="pt-BR" sz="2600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OBSERVE A IMAGEM. HOJE É DIA DE NADAR! </a:t>
            </a:r>
          </a:p>
          <a:p>
            <a:pPr>
              <a:spcAft>
                <a:spcPts val="1200"/>
              </a:spcAft>
              <a:buClr>
                <a:srgbClr val="7030A0"/>
              </a:buClr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A. </a:t>
            </a:r>
            <a:r>
              <a:rPr lang="pt-BR" sz="2600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QUANTAS CRIANÇAS HÁ NA IMAGEM? </a:t>
            </a:r>
            <a:r>
              <a:rPr lang="pt-BR" sz="2600" b="1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___</a:t>
            </a:r>
          </a:p>
          <a:p>
            <a:pPr>
              <a:spcAft>
                <a:spcPts val="1200"/>
              </a:spcAft>
              <a:buClr>
                <a:srgbClr val="7030A0"/>
              </a:buClr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B. </a:t>
            </a:r>
            <a:r>
              <a:rPr lang="pt-BR" sz="2600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QUANTAS ESTÃO FORA DA ÁGUA? </a:t>
            </a:r>
            <a:r>
              <a:rPr lang="pt-BR" sz="2600" b="1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___</a:t>
            </a:r>
          </a:p>
          <a:p>
            <a:pPr>
              <a:spcAft>
                <a:spcPts val="1200"/>
              </a:spcAft>
              <a:buClr>
                <a:srgbClr val="7030A0"/>
              </a:buClr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C. </a:t>
            </a:r>
            <a:r>
              <a:rPr lang="pt-BR" sz="2600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QUANTAS ESTÃO DENTRO DA ÁGUA? </a:t>
            </a:r>
            <a:r>
              <a:rPr lang="pt-BR" sz="2600" b="1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___</a:t>
            </a:r>
          </a:p>
          <a:p>
            <a:pPr>
              <a:spcAft>
                <a:spcPts val="1200"/>
              </a:spcAft>
              <a:buClr>
                <a:srgbClr val="7030A0"/>
              </a:buClr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D. </a:t>
            </a:r>
            <a:r>
              <a:rPr lang="pt-BR" sz="2600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QUANTAS SÃO MENINAS? </a:t>
            </a:r>
            <a:r>
              <a:rPr lang="pt-BR" sz="2600" b="1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___</a:t>
            </a:r>
          </a:p>
        </p:txBody>
      </p:sp>
      <p:pic>
        <p:nvPicPr>
          <p:cNvPr id="2" name="Google Shape;198;p6">
            <a:extLst>
              <a:ext uri="{FF2B5EF4-FFF2-40B4-BE49-F238E27FC236}">
                <a16:creationId xmlns:a16="http://schemas.microsoft.com/office/drawing/2014/main" id="{A368D6BB-C22B-961F-02A0-3E641B988849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78045" y="457753"/>
            <a:ext cx="577729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9288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B1A20592-EC1B-ED2F-4E81-97E62CEBCF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1889" t="1682" r="1344" b="14798"/>
          <a:stretch/>
        </p:blipFill>
        <p:spPr bwMode="auto">
          <a:xfrm>
            <a:off x="6802440" y="1264617"/>
            <a:ext cx="4761916" cy="3588409"/>
          </a:xfrm>
          <a:prstGeom prst="rect">
            <a:avLst/>
          </a:prstGeom>
          <a:noFill/>
          <a:ln w="1905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EC84F0B-BC93-F411-B4E8-4AF8935DCBB9}"/>
              </a:ext>
            </a:extLst>
          </p:cNvPr>
          <p:cNvSpPr txBox="1"/>
          <p:nvPr/>
        </p:nvSpPr>
        <p:spPr>
          <a:xfrm>
            <a:off x="587603" y="1264617"/>
            <a:ext cx="6170593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2. </a:t>
            </a:r>
            <a:r>
              <a:rPr lang="pt-BR" sz="2600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OBSERVE A IMAGEM. HOJE É DIA DE NADAR! </a:t>
            </a:r>
          </a:p>
          <a:p>
            <a:pPr>
              <a:spcAft>
                <a:spcPts val="1200"/>
              </a:spcAft>
              <a:buClr>
                <a:srgbClr val="7030A0"/>
              </a:buClr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A. </a:t>
            </a:r>
            <a:r>
              <a:rPr lang="pt-BR" sz="2600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QUANTAS CRIANÇAS HÁ NA IMAGEM? </a:t>
            </a:r>
            <a:r>
              <a:rPr lang="pt-BR" sz="2600" b="1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14</a:t>
            </a:r>
          </a:p>
          <a:p>
            <a:pPr>
              <a:spcAft>
                <a:spcPts val="1200"/>
              </a:spcAft>
              <a:buClr>
                <a:srgbClr val="7030A0"/>
              </a:buClr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B. </a:t>
            </a:r>
            <a:r>
              <a:rPr lang="pt-BR" sz="2600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QUANTAS ESTÃO FORA DA ÁGUA? </a:t>
            </a:r>
            <a:r>
              <a:rPr lang="pt-BR" sz="2600" b="1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8</a:t>
            </a:r>
          </a:p>
          <a:p>
            <a:pPr>
              <a:spcAft>
                <a:spcPts val="1200"/>
              </a:spcAft>
              <a:buClr>
                <a:srgbClr val="7030A0"/>
              </a:buClr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C. </a:t>
            </a:r>
            <a:r>
              <a:rPr lang="pt-BR" sz="2600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QUANTAS ESTÃO DENTRO DA ÁGUA? </a:t>
            </a:r>
            <a:r>
              <a:rPr lang="pt-BR" sz="2600" b="1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</a:p>
          <a:p>
            <a:pPr>
              <a:spcAft>
                <a:spcPts val="1200"/>
              </a:spcAft>
              <a:buClr>
                <a:srgbClr val="7030A0"/>
              </a:buClr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D. </a:t>
            </a:r>
            <a:r>
              <a:rPr lang="pt-BR" sz="2600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QUANTAS SÃO MENINAS? </a:t>
            </a:r>
            <a:r>
              <a:rPr lang="pt-BR" sz="2600" b="1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6943402-5F4A-558E-B87B-78056ACD8F25}"/>
              </a:ext>
            </a:extLst>
          </p:cNvPr>
          <p:cNvSpPr txBox="1"/>
          <p:nvPr/>
        </p:nvSpPr>
        <p:spPr>
          <a:xfrm>
            <a:off x="8934778" y="457621"/>
            <a:ext cx="2324235" cy="5198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066"/>
              </a:spcAft>
            </a:pPr>
            <a:r>
              <a:rPr lang="pt-BR" sz="2800" b="1" kern="1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CORREÇÃO</a:t>
            </a:r>
            <a:endParaRPr lang="pt-BR" sz="2800" kern="10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oogle Shape;184;p6">
            <a:extLst>
              <a:ext uri="{FF2B5EF4-FFF2-40B4-BE49-F238E27FC236}">
                <a16:creationId xmlns:a16="http://schemas.microsoft.com/office/drawing/2014/main" id="{39280C93-292D-B636-83F7-185264E1C43F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86644" y="457621"/>
            <a:ext cx="414819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4830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1409EA84-2ECE-5382-9EC3-FAEE39E2E79D}"/>
              </a:ext>
            </a:extLst>
          </p:cNvPr>
          <p:cNvSpPr txBox="1"/>
          <p:nvPr/>
        </p:nvSpPr>
        <p:spPr>
          <a:xfrm>
            <a:off x="770280" y="1120509"/>
            <a:ext cx="10648263" cy="9383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066"/>
              </a:spcAft>
            </a:pPr>
            <a:r>
              <a:rPr lang="pt-BR" sz="2666" b="1" kern="100" dirty="0">
                <a:solidFill>
                  <a:srgbClr val="7030A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3. </a:t>
            </a:r>
            <a:r>
              <a:rPr lang="pt-BR" sz="2666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CONTE AS MOCHILAS E ESCREVA A QUANTIDADE CORRESPONDENTE:</a:t>
            </a:r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9EA6E15B-454E-451E-348E-C856A2AE9C06}"/>
              </a:ext>
            </a:extLst>
          </p:cNvPr>
          <p:cNvSpPr/>
          <p:nvPr/>
        </p:nvSpPr>
        <p:spPr>
          <a:xfrm>
            <a:off x="4438831" y="5811309"/>
            <a:ext cx="959750" cy="647831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3B58ED58-7A9B-FCD0-0BAD-F4F2EA09234D}"/>
              </a:ext>
            </a:extLst>
          </p:cNvPr>
          <p:cNvSpPr/>
          <p:nvPr/>
        </p:nvSpPr>
        <p:spPr>
          <a:xfrm>
            <a:off x="1852744" y="5811310"/>
            <a:ext cx="959750" cy="647831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6692F98E-9F3D-62A1-35AF-FBAE88EEFF89}"/>
              </a:ext>
            </a:extLst>
          </p:cNvPr>
          <p:cNvSpPr/>
          <p:nvPr/>
        </p:nvSpPr>
        <p:spPr>
          <a:xfrm>
            <a:off x="7024918" y="5811307"/>
            <a:ext cx="959750" cy="647831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13514AF7-7B39-0A1E-78E6-985328604384}"/>
              </a:ext>
            </a:extLst>
          </p:cNvPr>
          <p:cNvSpPr/>
          <p:nvPr/>
        </p:nvSpPr>
        <p:spPr>
          <a:xfrm>
            <a:off x="9611004" y="5811307"/>
            <a:ext cx="959750" cy="647831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id="{1B6B1B45-0355-D328-ABDE-C6440B445ACF}"/>
              </a:ext>
            </a:extLst>
          </p:cNvPr>
          <p:cNvSpPr/>
          <p:nvPr/>
        </p:nvSpPr>
        <p:spPr>
          <a:xfrm>
            <a:off x="1938362" y="2255543"/>
            <a:ext cx="8650704" cy="2209763"/>
          </a:xfrm>
          <a:prstGeom prst="roundRect">
            <a:avLst/>
          </a:prstGeom>
          <a:noFill/>
          <a:ln w="2857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pic>
        <p:nvPicPr>
          <p:cNvPr id="38" name="Picture 2">
            <a:extLst>
              <a:ext uri="{FF2B5EF4-FFF2-40B4-BE49-F238E27FC236}">
                <a16:creationId xmlns:a16="http://schemas.microsoft.com/office/drawing/2014/main" id="{2178C720-804B-87E4-3F8A-F728626098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9724" t="-5025" r="-33655" b="-7354"/>
          <a:stretch/>
        </p:blipFill>
        <p:spPr bwMode="auto">
          <a:xfrm>
            <a:off x="1938362" y="4664041"/>
            <a:ext cx="874132" cy="95015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9" name="Picture 2">
            <a:extLst>
              <a:ext uri="{FF2B5EF4-FFF2-40B4-BE49-F238E27FC236}">
                <a16:creationId xmlns:a16="http://schemas.microsoft.com/office/drawing/2014/main" id="{1A40C314-1D88-3771-D1F8-3CAB987A022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25013" t="-8975" r="-33456" b="-7131"/>
          <a:stretch/>
        </p:blipFill>
        <p:spPr bwMode="auto">
          <a:xfrm>
            <a:off x="7024918" y="4661942"/>
            <a:ext cx="876072" cy="9522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0" name="Picture 2">
            <a:extLst>
              <a:ext uri="{FF2B5EF4-FFF2-40B4-BE49-F238E27FC236}">
                <a16:creationId xmlns:a16="http://schemas.microsoft.com/office/drawing/2014/main" id="{00A2B8A7-F22B-A6FE-AC10-B9B0481717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22028" t="-3137" r="-27426" b="-6254"/>
          <a:stretch/>
        </p:blipFill>
        <p:spPr bwMode="auto">
          <a:xfrm>
            <a:off x="4522509" y="4661942"/>
            <a:ext cx="876072" cy="9522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1" name="Picture 2">
            <a:extLst>
              <a:ext uri="{FF2B5EF4-FFF2-40B4-BE49-F238E27FC236}">
                <a16:creationId xmlns:a16="http://schemas.microsoft.com/office/drawing/2014/main" id="{1A420F8D-19D2-4742-1046-5E7FC517DA0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24038" t="-2486" r="-24038" b="-5898"/>
          <a:stretch/>
        </p:blipFill>
        <p:spPr bwMode="auto">
          <a:xfrm>
            <a:off x="9611003" y="4650854"/>
            <a:ext cx="876072" cy="9522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3" name="Agrupar 2">
            <a:extLst>
              <a:ext uri="{FF2B5EF4-FFF2-40B4-BE49-F238E27FC236}">
                <a16:creationId xmlns:a16="http://schemas.microsoft.com/office/drawing/2014/main" id="{C29F3A56-D316-44FC-86A2-FD1769972132}"/>
              </a:ext>
            </a:extLst>
          </p:cNvPr>
          <p:cNvGrpSpPr/>
          <p:nvPr/>
        </p:nvGrpSpPr>
        <p:grpSpPr>
          <a:xfrm>
            <a:off x="2105534" y="2403442"/>
            <a:ext cx="8381542" cy="1911270"/>
            <a:chOff x="1548321" y="2491808"/>
            <a:chExt cx="8381542" cy="1911270"/>
          </a:xfrm>
        </p:grpSpPr>
        <p:pic>
          <p:nvPicPr>
            <p:cNvPr id="15" name="Picture 2">
              <a:extLst>
                <a:ext uri="{FF2B5EF4-FFF2-40B4-BE49-F238E27FC236}">
                  <a16:creationId xmlns:a16="http://schemas.microsoft.com/office/drawing/2014/main" id="{9F086E95-3D57-FA48-505B-0A9C3B48E8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-25013" t="-8975" r="-33456" b="-7131"/>
            <a:stretch/>
          </p:blipFill>
          <p:spPr bwMode="auto">
            <a:xfrm>
              <a:off x="1548321" y="2491809"/>
              <a:ext cx="876072" cy="95225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92B9B6D7-D706-EA72-BF09-C69365F55F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-19724" t="-5025" r="-33655" b="-7354"/>
            <a:stretch/>
          </p:blipFill>
          <p:spPr bwMode="auto">
            <a:xfrm>
              <a:off x="2487717" y="2491808"/>
              <a:ext cx="874132" cy="950153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353C2C3B-C134-CB56-023B-C9BC497180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-22028" t="-3137" r="-27426" b="-6254"/>
            <a:stretch/>
          </p:blipFill>
          <p:spPr bwMode="auto">
            <a:xfrm>
              <a:off x="4362632" y="2491809"/>
              <a:ext cx="876072" cy="95225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0" name="Picture 2">
              <a:extLst>
                <a:ext uri="{FF2B5EF4-FFF2-40B4-BE49-F238E27FC236}">
                  <a16:creationId xmlns:a16="http://schemas.microsoft.com/office/drawing/2014/main" id="{2C861076-C3AF-47D3-E32A-7EA5364DC4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-25013" t="-8975" r="-33456" b="-7131"/>
            <a:stretch/>
          </p:blipFill>
          <p:spPr bwMode="auto">
            <a:xfrm>
              <a:off x="2486504" y="3450826"/>
              <a:ext cx="876072" cy="95225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1" name="Picture 2">
              <a:extLst>
                <a:ext uri="{FF2B5EF4-FFF2-40B4-BE49-F238E27FC236}">
                  <a16:creationId xmlns:a16="http://schemas.microsoft.com/office/drawing/2014/main" id="{8CC8BD5F-A3A0-65A0-16CB-C3B08DDA98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-25013" t="-8975" r="-33456" b="-7131"/>
            <a:stretch/>
          </p:blipFill>
          <p:spPr bwMode="auto">
            <a:xfrm>
              <a:off x="3424688" y="3450826"/>
              <a:ext cx="876072" cy="95225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3" name="Picture 2">
              <a:extLst>
                <a:ext uri="{FF2B5EF4-FFF2-40B4-BE49-F238E27FC236}">
                  <a16:creationId xmlns:a16="http://schemas.microsoft.com/office/drawing/2014/main" id="{87A4130A-D9E5-D110-91B1-78A95764D8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-25013" t="-8975" r="-33456" b="-7131"/>
            <a:stretch/>
          </p:blipFill>
          <p:spPr bwMode="auto">
            <a:xfrm>
              <a:off x="5301055" y="3450826"/>
              <a:ext cx="876072" cy="95225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5" name="Picture 2">
              <a:extLst>
                <a:ext uri="{FF2B5EF4-FFF2-40B4-BE49-F238E27FC236}">
                  <a16:creationId xmlns:a16="http://schemas.microsoft.com/office/drawing/2014/main" id="{AD6B5EEF-C6E7-F3F9-0546-5D7FA86AAC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-25013" t="-8975" r="-33456" b="-7131"/>
            <a:stretch/>
          </p:blipFill>
          <p:spPr bwMode="auto">
            <a:xfrm>
              <a:off x="7177422" y="3450826"/>
              <a:ext cx="876072" cy="95225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AB4E55B3-E969-77B7-7A04-987896BEE8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-25013" t="-8975" r="-33456" b="-7131"/>
            <a:stretch/>
          </p:blipFill>
          <p:spPr bwMode="auto">
            <a:xfrm>
              <a:off x="9053791" y="3450826"/>
              <a:ext cx="876072" cy="95225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9FADE191-6ED2-2F14-0D4C-D691363DC4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-19724" t="-5025" r="-33655" b="-7354"/>
            <a:stretch/>
          </p:blipFill>
          <p:spPr bwMode="auto">
            <a:xfrm>
              <a:off x="3425174" y="2491808"/>
              <a:ext cx="874132" cy="950153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43" name="Picture 2">
              <a:extLst>
                <a:ext uri="{FF2B5EF4-FFF2-40B4-BE49-F238E27FC236}">
                  <a16:creationId xmlns:a16="http://schemas.microsoft.com/office/drawing/2014/main" id="{92FAA8CF-D3DB-DF73-EF92-1AFBC73EE7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-19724" t="-5025" r="-33655" b="-7354"/>
            <a:stretch/>
          </p:blipFill>
          <p:spPr bwMode="auto">
            <a:xfrm>
              <a:off x="5302028" y="2491808"/>
              <a:ext cx="874132" cy="950153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44" name="Picture 2">
              <a:extLst>
                <a:ext uri="{FF2B5EF4-FFF2-40B4-BE49-F238E27FC236}">
                  <a16:creationId xmlns:a16="http://schemas.microsoft.com/office/drawing/2014/main" id="{4A1CF14C-18F9-5FA4-EED1-D9F7932437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-22028" t="-3137" r="-27426" b="-6254"/>
            <a:stretch/>
          </p:blipFill>
          <p:spPr bwMode="auto">
            <a:xfrm>
              <a:off x="6239484" y="2491809"/>
              <a:ext cx="876072" cy="95225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CD7B673F-5793-0DD7-FCDD-92182AB928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-19724" t="-5025" r="-33655" b="-7354"/>
            <a:stretch/>
          </p:blipFill>
          <p:spPr bwMode="auto">
            <a:xfrm>
              <a:off x="7178879" y="2491808"/>
              <a:ext cx="874132" cy="950153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D8E39ACE-3D51-1754-712E-005743FFC7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-22028" t="-3137" r="-27426" b="-6254"/>
            <a:stretch/>
          </p:blipFill>
          <p:spPr bwMode="auto">
            <a:xfrm>
              <a:off x="8116335" y="2491809"/>
              <a:ext cx="876072" cy="95225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47" name="Picture 2">
              <a:extLst>
                <a:ext uri="{FF2B5EF4-FFF2-40B4-BE49-F238E27FC236}">
                  <a16:creationId xmlns:a16="http://schemas.microsoft.com/office/drawing/2014/main" id="{9C1E8638-758A-8211-FA00-BE269F12EF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-19724" t="-5025" r="-33655" b="-7354"/>
            <a:stretch/>
          </p:blipFill>
          <p:spPr bwMode="auto">
            <a:xfrm>
              <a:off x="9055730" y="2491808"/>
              <a:ext cx="874132" cy="950153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48" name="Picture 2">
              <a:extLst>
                <a:ext uri="{FF2B5EF4-FFF2-40B4-BE49-F238E27FC236}">
                  <a16:creationId xmlns:a16="http://schemas.microsoft.com/office/drawing/2014/main" id="{F38BB005-BD4B-20AC-EE99-763371321E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-24038" t="-2486" r="-24038" b="-5898"/>
            <a:stretch/>
          </p:blipFill>
          <p:spPr bwMode="auto">
            <a:xfrm>
              <a:off x="1548321" y="3450826"/>
              <a:ext cx="876072" cy="95225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267CE589-67C1-0C11-A3BA-BC9278DAB2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-24038" t="-2486" r="-24038" b="-5898"/>
            <a:stretch/>
          </p:blipFill>
          <p:spPr bwMode="auto">
            <a:xfrm>
              <a:off x="4362872" y="3450826"/>
              <a:ext cx="876072" cy="95225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50" name="Picture 2">
              <a:extLst>
                <a:ext uri="{FF2B5EF4-FFF2-40B4-BE49-F238E27FC236}">
                  <a16:creationId xmlns:a16="http://schemas.microsoft.com/office/drawing/2014/main" id="{8391C32D-7820-CFC7-D931-629992B1B8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-24038" t="-2486" r="-24038" b="-5898"/>
            <a:stretch/>
          </p:blipFill>
          <p:spPr bwMode="auto">
            <a:xfrm>
              <a:off x="6239239" y="3450826"/>
              <a:ext cx="876072" cy="95225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51" name="Picture 2">
              <a:extLst>
                <a:ext uri="{FF2B5EF4-FFF2-40B4-BE49-F238E27FC236}">
                  <a16:creationId xmlns:a16="http://schemas.microsoft.com/office/drawing/2014/main" id="{9412D601-80FF-3835-2618-DD47A622F8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-24038" t="-2486" r="-24038" b="-5898"/>
            <a:stretch/>
          </p:blipFill>
          <p:spPr bwMode="auto">
            <a:xfrm>
              <a:off x="8115606" y="3450826"/>
              <a:ext cx="876072" cy="95225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2" name="Google Shape;198;p6">
            <a:extLst>
              <a:ext uri="{FF2B5EF4-FFF2-40B4-BE49-F238E27FC236}">
                <a16:creationId xmlns:a16="http://schemas.microsoft.com/office/drawing/2014/main" id="{419F2177-08A7-DD96-142B-1273D1013FD7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078045" y="457753"/>
            <a:ext cx="577729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6673832"/>
      </p:ext>
    </p:extLst>
  </p:cSld>
  <p:clrMapOvr>
    <a:masterClrMapping/>
  </p:clrMapOvr>
</p:sld>
</file>

<file path=ppt/theme/theme1.xml><?xml version="1.0" encoding="utf-8"?>
<a:theme xmlns:a="http://schemas.openxmlformats.org/drawingml/2006/main" name="2026 MA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6 MAT" id="{8AFDCE05-8396-40B4-BE85-5B403656AE7C}" vid="{133E047C-2644-4E78-A92F-6E932E14D0CD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fbeb102-8e9f-472b-adc1-a7108b369a00" xsi:nil="true"/>
    <lcf76f155ced4ddcb4097134ff3c332f xmlns="7700c5b6-cec6-4932-ab65-4424302d85df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6" ma:contentTypeDescription="Crie um novo documento." ma:contentTypeScope="" ma:versionID="aa271c5d318c85f66687f94006af10f8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1094412222b5621b24c86f2f3faf0e10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FE85D10-B6A2-4B2F-830A-6252098F4D50}">
  <ds:schemaRefs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dcmitype/"/>
    <ds:schemaRef ds:uri="http://schemas.microsoft.com/office/infopath/2007/PartnerControls"/>
    <ds:schemaRef ds:uri="http://purl.org/dc/elements/1.1/"/>
    <ds:schemaRef ds:uri="http://purl.org/dc/terms/"/>
    <ds:schemaRef ds:uri="ea1b7b51-7113-41d5-b42d-e3d894b4bbb2"/>
    <ds:schemaRef ds:uri="http://schemas.openxmlformats.org/package/2006/metadata/core-properties"/>
    <ds:schemaRef ds:uri="8df6c129-bb82-47a1-992e-9cb160171cc9"/>
    <ds:schemaRef ds:uri="23282bf3-dd78-4c17-b07e-b02110f1d20d"/>
    <ds:schemaRef ds:uri="d09e936c-bc97-4c41-937a-3f5035b1997a"/>
  </ds:schemaRefs>
</ds:datastoreItem>
</file>

<file path=customXml/itemProps2.xml><?xml version="1.0" encoding="utf-8"?>
<ds:datastoreItem xmlns:ds="http://schemas.openxmlformats.org/officeDocument/2006/customXml" ds:itemID="{787AE5E1-9D75-41B8-AA9F-F2B4B9C62A7A}"/>
</file>

<file path=customXml/itemProps3.xml><?xml version="1.0" encoding="utf-8"?>
<ds:datastoreItem xmlns:ds="http://schemas.openxmlformats.org/officeDocument/2006/customXml" ds:itemID="{10C204D7-8738-4FCC-AFC3-0C8EF0D8256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2026 MAT</Template>
  <TotalTime>3522</TotalTime>
  <Words>2889</Words>
  <Application>Microsoft Office PowerPoint</Application>
  <PresentationFormat>Personalizar</PresentationFormat>
  <Paragraphs>181</Paragraphs>
  <Slides>28</Slides>
  <Notes>26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28</vt:i4>
      </vt:variant>
    </vt:vector>
  </HeadingPairs>
  <TitlesOfParts>
    <vt:vector size="38" baseType="lpstr">
      <vt:lpstr>Arial</vt:lpstr>
      <vt:lpstr>Calibri</vt:lpstr>
      <vt:lpstr>Grandstander Medium</vt:lpstr>
      <vt:lpstr>Times New Roman</vt:lpstr>
      <vt:lpstr>Lato</vt:lpstr>
      <vt:lpstr>Grandstander SemiBold</vt:lpstr>
      <vt:lpstr>Grandstander</vt:lpstr>
      <vt:lpstr>Fonte do Sistema Regular</vt:lpstr>
      <vt:lpstr>Segoe UI</vt:lpstr>
      <vt:lpstr>2026 MAT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Viviane Da Costa Batista Pereira</dc:creator>
  <cp:lastModifiedBy>Viviane Da Costa Batista Pereira</cp:lastModifiedBy>
  <cp:revision>78</cp:revision>
  <dcterms:modified xsi:type="dcterms:W3CDTF">2025-10-06T11:43:58Z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