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90" r:id="rId16"/>
    <p:sldId id="291" r:id="rId17"/>
    <p:sldId id="293" r:id="rId18"/>
  </p:sldIdLst>
  <p:sldSz cx="18288000" cy="10287000"/>
  <p:notesSz cx="6858000" cy="9144000"/>
  <p:embeddedFontLst>
    <p:embeddedFont>
      <p:font typeface="Open Sans Bold" panose="020B0604020202020204" charset="0"/>
      <p:regular r:id="rId19"/>
    </p:embeddedFont>
    <p:embeddedFont>
      <p:font typeface="Sondos" panose="020B0604020202020204" charset="-78"/>
      <p:regular r:id="rId20"/>
    </p:embeddedFont>
    <p:embeddedFont>
      <p:font typeface="Urbanist" panose="020B0604020202020204" charset="0"/>
      <p:regular r:id="rId21"/>
      <p:bold r:id="rId22"/>
      <p:boldItalic r:id="rId23"/>
    </p:embeddedFont>
    <p:embeddedFont>
      <p:font typeface="Urbanist 1" panose="020B0604020202020204" charset="0"/>
      <p:regular r:id="rId24"/>
    </p:embeddedFont>
    <p:embeddedFont>
      <p:font typeface="Urbanist 1 Bold" panose="020B0604020202020204" charset="0"/>
      <p:regular r:id="rId25"/>
    </p:embeddedFont>
    <p:embeddedFont>
      <p:font typeface="Urbanist Bold" panose="020B0604020202020204" charset="0"/>
      <p:regular r:id="rId26"/>
    </p:embeddedFont>
    <p:embeddedFont>
      <p:font typeface="Urbanist Heavy" panose="020B0604020202020204" charset="0"/>
      <p:regular r:id="rId27"/>
    </p:embeddedFont>
    <p:embeddedFont>
      <p:font typeface="Urbanist Italics" panose="020B0604020202020204" charset="0"/>
      <p:regular r:id="rId28"/>
    </p:embeddedFont>
    <p:embeddedFont>
      <p:font typeface="Urbanist Medium" panose="020B0604020202020204" charset="0"/>
      <p:regular r:id="rId29"/>
    </p:embeddedFont>
    <p:embeddedFont>
      <p:font typeface="Urbanist Semi-Bold" panose="020B0604020202020204" charset="0"/>
      <p:regular r:id="rId30"/>
    </p:embeddedFont>
    <p:embeddedFont>
      <p:font typeface="Urbanist Ultra-Bold" panose="020B060402020202020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938424-A88A-4684-8727-8B87175D7F6A}" v="1" dt="2025-02-14T15:27:02.9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 autoAdjust="0"/>
    <p:restoredTop sz="94622" autoAdjust="0"/>
  </p:normalViewPr>
  <p:slideViewPr>
    <p:cSldViewPr>
      <p:cViewPr varScale="1">
        <p:scale>
          <a:sx n="35" d="100"/>
          <a:sy n="35" d="100"/>
        </p:scale>
        <p:origin x="1416" y="2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35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ardo lopes" userId="3f1d8bbc85cc748b" providerId="LiveId" clId="{A237FE00-2880-4C2F-84ED-F5E3A9856C5D}"/>
    <pc:docChg chg="custSel modSld">
      <pc:chgData name="ricardo lopes" userId="3f1d8bbc85cc748b" providerId="LiveId" clId="{A237FE00-2880-4C2F-84ED-F5E3A9856C5D}" dt="2024-11-01T02:17:02.210" v="58" actId="20577"/>
      <pc:docMkLst>
        <pc:docMk/>
      </pc:docMkLst>
      <pc:sldChg chg="modSp mod">
        <pc:chgData name="ricardo lopes" userId="3f1d8bbc85cc748b" providerId="LiveId" clId="{A237FE00-2880-4C2F-84ED-F5E3A9856C5D}" dt="2024-11-01T02:15:57.232" v="5" actId="20577"/>
        <pc:sldMkLst>
          <pc:docMk/>
          <pc:sldMk cId="0" sldId="256"/>
        </pc:sldMkLst>
      </pc:sldChg>
      <pc:sldChg chg="modSp mod">
        <pc:chgData name="ricardo lopes" userId="3f1d8bbc85cc748b" providerId="LiveId" clId="{A237FE00-2880-4C2F-84ED-F5E3A9856C5D}" dt="2024-11-01T02:16:42.374" v="40" actId="20577"/>
        <pc:sldMkLst>
          <pc:docMk/>
          <pc:sldMk cId="0" sldId="263"/>
        </pc:sldMkLst>
      </pc:sldChg>
      <pc:sldChg chg="addSp delSp modSp mod">
        <pc:chgData name="ricardo lopes" userId="3f1d8bbc85cc748b" providerId="LiveId" clId="{A237FE00-2880-4C2F-84ED-F5E3A9856C5D}" dt="2024-11-01T02:16:50.903" v="42"/>
        <pc:sldMkLst>
          <pc:docMk/>
          <pc:sldMk cId="0" sldId="264"/>
        </pc:sldMkLst>
      </pc:sldChg>
      <pc:sldChg chg="modSp mod">
        <pc:chgData name="ricardo lopes" userId="3f1d8bbc85cc748b" providerId="LiveId" clId="{A237FE00-2880-4C2F-84ED-F5E3A9856C5D}" dt="2024-11-01T02:17:02.210" v="58" actId="20577"/>
        <pc:sldMkLst>
          <pc:docMk/>
          <pc:sldMk cId="0" sldId="266"/>
        </pc:sldMkLst>
      </pc:sldChg>
    </pc:docChg>
  </pc:docChgLst>
  <pc:docChgLst>
    <pc:chgData name="ricardo lopes" userId="3f1d8bbc85cc748b" providerId="LiveId" clId="{62938424-A88A-4684-8727-8B87175D7F6A}"/>
    <pc:docChg chg="addSld delSld modSld">
      <pc:chgData name="ricardo lopes" userId="3f1d8bbc85cc748b" providerId="LiveId" clId="{62938424-A88A-4684-8727-8B87175D7F6A}" dt="2025-02-14T15:27:02.984" v="2"/>
      <pc:docMkLst>
        <pc:docMk/>
      </pc:docMkLst>
      <pc:sldChg chg="del">
        <pc:chgData name="ricardo lopes" userId="3f1d8bbc85cc748b" providerId="LiveId" clId="{62938424-A88A-4684-8727-8B87175D7F6A}" dt="2025-02-14T15:26:59.348" v="0" actId="47"/>
        <pc:sldMkLst>
          <pc:docMk/>
          <pc:sldMk cId="0" sldId="270"/>
        </pc:sldMkLst>
      </pc:sldChg>
      <pc:sldChg chg="del">
        <pc:chgData name="ricardo lopes" userId="3f1d8bbc85cc748b" providerId="LiveId" clId="{62938424-A88A-4684-8727-8B87175D7F6A}" dt="2025-02-14T15:26:59.348" v="0" actId="47"/>
        <pc:sldMkLst>
          <pc:docMk/>
          <pc:sldMk cId="0" sldId="271"/>
        </pc:sldMkLst>
      </pc:sldChg>
      <pc:sldChg chg="add">
        <pc:chgData name="ricardo lopes" userId="3f1d8bbc85cc748b" providerId="LiveId" clId="{62938424-A88A-4684-8727-8B87175D7F6A}" dt="2025-02-14T15:27:02.984" v="2"/>
        <pc:sldMkLst>
          <pc:docMk/>
          <pc:sldMk cId="0" sldId="290"/>
        </pc:sldMkLst>
      </pc:sldChg>
      <pc:sldChg chg="add">
        <pc:chgData name="ricardo lopes" userId="3f1d8bbc85cc748b" providerId="LiveId" clId="{62938424-A88A-4684-8727-8B87175D7F6A}" dt="2025-02-14T15:27:02.984" v="2"/>
        <pc:sldMkLst>
          <pc:docMk/>
          <pc:sldMk cId="0" sldId="291"/>
        </pc:sldMkLst>
      </pc:sldChg>
      <pc:sldChg chg="del">
        <pc:chgData name="ricardo lopes" userId="3f1d8bbc85cc748b" providerId="LiveId" clId="{62938424-A88A-4684-8727-8B87175D7F6A}" dt="2025-02-14T15:27:00.654" v="1" actId="47"/>
        <pc:sldMkLst>
          <pc:docMk/>
          <pc:sldMk cId="1039207427" sldId="292"/>
        </pc:sldMkLst>
      </pc:sldChg>
      <pc:sldChg chg="add">
        <pc:chgData name="ricardo lopes" userId="3f1d8bbc85cc748b" providerId="LiveId" clId="{62938424-A88A-4684-8727-8B87175D7F6A}" dt="2025-02-14T15:27:02.984" v="2"/>
        <pc:sldMkLst>
          <pc:docMk/>
          <pc:sldMk cId="1039207427" sldId="29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://www.fisiocarepet.com.br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2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fisiocarepet.com.br/cursos/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863080" cy="10288743"/>
            <a:chOff x="0" y="0"/>
            <a:chExt cx="15972092" cy="208992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72028" cy="20899247"/>
            </a:xfrm>
            <a:custGeom>
              <a:avLst/>
              <a:gdLst/>
              <a:ahLst/>
              <a:cxnLst/>
              <a:rect l="l" t="t" r="r" b="b"/>
              <a:pathLst>
                <a:path w="15972028" h="20899247">
                  <a:moveTo>
                    <a:pt x="0" y="0"/>
                  </a:moveTo>
                  <a:lnTo>
                    <a:pt x="0" y="20899247"/>
                  </a:lnTo>
                  <a:lnTo>
                    <a:pt x="8776462" y="20899247"/>
                  </a:lnTo>
                  <a:lnTo>
                    <a:pt x="15972028" y="8573262"/>
                  </a:lnTo>
                  <a:lnTo>
                    <a:pt x="11004550" y="0"/>
                  </a:lnTo>
                  <a:close/>
                </a:path>
              </a:pathLst>
            </a:custGeom>
            <a:blipFill>
              <a:blip r:embed="rId2"/>
              <a:stretch>
                <a:fillRect t="-949" b="-94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 rot="-10800000">
            <a:off x="5941836" y="8111610"/>
            <a:ext cx="2451270" cy="2177133"/>
            <a:chOff x="0" y="0"/>
            <a:chExt cx="772341" cy="6859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72341" cy="685967"/>
            </a:xfrm>
            <a:custGeom>
              <a:avLst/>
              <a:gdLst/>
              <a:ahLst/>
              <a:cxnLst/>
              <a:rect l="l" t="t" r="r" b="b"/>
              <a:pathLst>
                <a:path w="772341" h="685967">
                  <a:moveTo>
                    <a:pt x="386171" y="685967"/>
                  </a:moveTo>
                  <a:lnTo>
                    <a:pt x="772341" y="0"/>
                  </a:lnTo>
                  <a:lnTo>
                    <a:pt x="0" y="0"/>
                  </a:lnTo>
                  <a:lnTo>
                    <a:pt x="386171" y="685967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20678" y="10898"/>
              <a:ext cx="530985" cy="3565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3567425">
            <a:off x="3042624" y="-385219"/>
            <a:ext cx="7690820" cy="2023107"/>
            <a:chOff x="0" y="0"/>
            <a:chExt cx="1346908" cy="35431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46908" cy="354311"/>
            </a:xfrm>
            <a:custGeom>
              <a:avLst/>
              <a:gdLst/>
              <a:ahLst/>
              <a:cxnLst/>
              <a:rect l="l" t="t" r="r" b="b"/>
              <a:pathLst>
                <a:path w="1346908" h="354311">
                  <a:moveTo>
                    <a:pt x="1143708" y="0"/>
                  </a:moveTo>
                  <a:lnTo>
                    <a:pt x="0" y="0"/>
                  </a:lnTo>
                  <a:lnTo>
                    <a:pt x="203200" y="354311"/>
                  </a:lnTo>
                  <a:lnTo>
                    <a:pt x="1346908" y="354311"/>
                  </a:lnTo>
                  <a:lnTo>
                    <a:pt x="1143708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1600" y="-38100"/>
              <a:ext cx="1143708" cy="392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3567425">
            <a:off x="5521455" y="545174"/>
            <a:ext cx="4522503" cy="830410"/>
            <a:chOff x="0" y="0"/>
            <a:chExt cx="1929615" cy="35431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29615" cy="354311"/>
            </a:xfrm>
            <a:custGeom>
              <a:avLst/>
              <a:gdLst/>
              <a:ahLst/>
              <a:cxnLst/>
              <a:rect l="l" t="t" r="r" b="b"/>
              <a:pathLst>
                <a:path w="1929615" h="354311">
                  <a:moveTo>
                    <a:pt x="1726415" y="0"/>
                  </a:moveTo>
                  <a:lnTo>
                    <a:pt x="0" y="0"/>
                  </a:lnTo>
                  <a:lnTo>
                    <a:pt x="203200" y="354311"/>
                  </a:lnTo>
                  <a:lnTo>
                    <a:pt x="1929615" y="354311"/>
                  </a:lnTo>
                  <a:lnTo>
                    <a:pt x="1726415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1600" y="-38100"/>
              <a:ext cx="1726415" cy="392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3567425">
            <a:off x="5906595" y="9092134"/>
            <a:ext cx="4708710" cy="727767"/>
            <a:chOff x="0" y="0"/>
            <a:chExt cx="2292417" cy="35431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92417" cy="354311"/>
            </a:xfrm>
            <a:custGeom>
              <a:avLst/>
              <a:gdLst/>
              <a:ahLst/>
              <a:cxnLst/>
              <a:rect l="l" t="t" r="r" b="b"/>
              <a:pathLst>
                <a:path w="2292417" h="354311">
                  <a:moveTo>
                    <a:pt x="2089217" y="0"/>
                  </a:moveTo>
                  <a:lnTo>
                    <a:pt x="0" y="0"/>
                  </a:lnTo>
                  <a:lnTo>
                    <a:pt x="203200" y="354311"/>
                  </a:lnTo>
                  <a:lnTo>
                    <a:pt x="2292417" y="354311"/>
                  </a:lnTo>
                  <a:lnTo>
                    <a:pt x="2089217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1600" y="-38100"/>
              <a:ext cx="2089217" cy="392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-3587692">
            <a:off x="3703794" y="8540371"/>
            <a:ext cx="6506445" cy="309056"/>
          </a:xfrm>
          <a:custGeom>
            <a:avLst/>
            <a:gdLst/>
            <a:ahLst/>
            <a:cxnLst/>
            <a:rect l="l" t="t" r="r" b="b"/>
            <a:pathLst>
              <a:path w="6506445" h="309056">
                <a:moveTo>
                  <a:pt x="0" y="0"/>
                </a:moveTo>
                <a:lnTo>
                  <a:pt x="6506445" y="0"/>
                </a:lnTo>
                <a:lnTo>
                  <a:pt x="6506445" y="309056"/>
                </a:lnTo>
                <a:lnTo>
                  <a:pt x="0" y="309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7" name="Group 17"/>
          <p:cNvGrpSpPr/>
          <p:nvPr/>
        </p:nvGrpSpPr>
        <p:grpSpPr>
          <a:xfrm rot="7212503">
            <a:off x="1042007" y="8192320"/>
            <a:ext cx="10866833" cy="796584"/>
            <a:chOff x="0" y="0"/>
            <a:chExt cx="4892571" cy="35864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892571" cy="358646"/>
            </a:xfrm>
            <a:custGeom>
              <a:avLst/>
              <a:gdLst/>
              <a:ahLst/>
              <a:cxnLst/>
              <a:rect l="l" t="t" r="r" b="b"/>
              <a:pathLst>
                <a:path w="4892571" h="358646">
                  <a:moveTo>
                    <a:pt x="203200" y="0"/>
                  </a:moveTo>
                  <a:lnTo>
                    <a:pt x="4892571" y="0"/>
                  </a:lnTo>
                  <a:lnTo>
                    <a:pt x="4689371" y="358646"/>
                  </a:lnTo>
                  <a:lnTo>
                    <a:pt x="0" y="3586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01600" y="-38100"/>
              <a:ext cx="4689371" cy="396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 rot="-3587692">
            <a:off x="2418273" y="6901758"/>
            <a:ext cx="9498397" cy="451174"/>
          </a:xfrm>
          <a:custGeom>
            <a:avLst/>
            <a:gdLst/>
            <a:ahLst/>
            <a:cxnLst/>
            <a:rect l="l" t="t" r="r" b="b"/>
            <a:pathLst>
              <a:path w="9498397" h="451174">
                <a:moveTo>
                  <a:pt x="0" y="0"/>
                </a:moveTo>
                <a:lnTo>
                  <a:pt x="9498397" y="0"/>
                </a:lnTo>
                <a:lnTo>
                  <a:pt x="9498397" y="451174"/>
                </a:lnTo>
                <a:lnTo>
                  <a:pt x="0" y="4511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1" name="Group 21"/>
          <p:cNvGrpSpPr/>
          <p:nvPr/>
        </p:nvGrpSpPr>
        <p:grpSpPr>
          <a:xfrm rot="7212503">
            <a:off x="433558" y="7141880"/>
            <a:ext cx="11863906" cy="796584"/>
            <a:chOff x="0" y="0"/>
            <a:chExt cx="5341483" cy="35864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341484" cy="358646"/>
            </a:xfrm>
            <a:custGeom>
              <a:avLst/>
              <a:gdLst/>
              <a:ahLst/>
              <a:cxnLst/>
              <a:rect l="l" t="t" r="r" b="b"/>
              <a:pathLst>
                <a:path w="5341484" h="358646">
                  <a:moveTo>
                    <a:pt x="203200" y="0"/>
                  </a:moveTo>
                  <a:lnTo>
                    <a:pt x="5341484" y="0"/>
                  </a:lnTo>
                  <a:lnTo>
                    <a:pt x="5138284" y="358646"/>
                  </a:lnTo>
                  <a:lnTo>
                    <a:pt x="0" y="3586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01600" y="-38100"/>
              <a:ext cx="5138283" cy="396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6509723" y="8508723"/>
            <a:ext cx="749577" cy="749577"/>
          </a:xfrm>
          <a:custGeom>
            <a:avLst/>
            <a:gdLst/>
            <a:ahLst/>
            <a:cxnLst/>
            <a:rect l="l" t="t" r="r" b="b"/>
            <a:pathLst>
              <a:path w="749577" h="749577">
                <a:moveTo>
                  <a:pt x="0" y="0"/>
                </a:moveTo>
                <a:lnTo>
                  <a:pt x="749577" y="0"/>
                </a:lnTo>
                <a:lnTo>
                  <a:pt x="749577" y="749577"/>
                </a:lnTo>
                <a:lnTo>
                  <a:pt x="0" y="7495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5" name="Group 25"/>
          <p:cNvGrpSpPr/>
          <p:nvPr/>
        </p:nvGrpSpPr>
        <p:grpSpPr>
          <a:xfrm>
            <a:off x="7989462" y="6908879"/>
            <a:ext cx="849956" cy="535116"/>
            <a:chOff x="0" y="0"/>
            <a:chExt cx="575059" cy="36204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575059" cy="362046"/>
            </a:xfrm>
            <a:custGeom>
              <a:avLst/>
              <a:gdLst/>
              <a:ahLst/>
              <a:cxnLst/>
              <a:rect l="l" t="t" r="r" b="b"/>
              <a:pathLst>
                <a:path w="575059" h="362046">
                  <a:moveTo>
                    <a:pt x="203200" y="0"/>
                  </a:moveTo>
                  <a:lnTo>
                    <a:pt x="575059" y="0"/>
                  </a:lnTo>
                  <a:lnTo>
                    <a:pt x="371859" y="362046"/>
                  </a:lnTo>
                  <a:lnTo>
                    <a:pt x="0" y="3620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01600" y="-38100"/>
              <a:ext cx="371859" cy="400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8434493" y="6076169"/>
            <a:ext cx="854939" cy="570103"/>
            <a:chOff x="0" y="0"/>
            <a:chExt cx="542932" cy="36204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542932" cy="362046"/>
            </a:xfrm>
            <a:custGeom>
              <a:avLst/>
              <a:gdLst/>
              <a:ahLst/>
              <a:cxnLst/>
              <a:rect l="l" t="t" r="r" b="b"/>
              <a:pathLst>
                <a:path w="542932" h="362046">
                  <a:moveTo>
                    <a:pt x="203200" y="0"/>
                  </a:moveTo>
                  <a:lnTo>
                    <a:pt x="542932" y="0"/>
                  </a:lnTo>
                  <a:lnTo>
                    <a:pt x="339732" y="362046"/>
                  </a:lnTo>
                  <a:lnTo>
                    <a:pt x="0" y="3620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01600" y="-38100"/>
              <a:ext cx="339732" cy="400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16276986" y="626334"/>
            <a:ext cx="1215052" cy="1459148"/>
          </a:xfrm>
          <a:custGeom>
            <a:avLst/>
            <a:gdLst/>
            <a:ahLst/>
            <a:cxnLst/>
            <a:rect l="l" t="t" r="r" b="b"/>
            <a:pathLst>
              <a:path w="1215052" h="1459148">
                <a:moveTo>
                  <a:pt x="0" y="0"/>
                </a:moveTo>
                <a:lnTo>
                  <a:pt x="1215052" y="0"/>
                </a:lnTo>
                <a:lnTo>
                  <a:pt x="1215052" y="1459148"/>
                </a:lnTo>
                <a:lnTo>
                  <a:pt x="0" y="14591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2" name="TextBox 32"/>
          <p:cNvSpPr txBox="1"/>
          <p:nvPr/>
        </p:nvSpPr>
        <p:spPr>
          <a:xfrm>
            <a:off x="12206104" y="8782864"/>
            <a:ext cx="4096308" cy="382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199" u="sng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  <a:hlinkClick r:id="rId7" tooltip="http://www.fisiocarepet.com.br"/>
              </a:rPr>
              <a:t>www.fisiocarepet.com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4081777" y="8563789"/>
            <a:ext cx="2220635" cy="266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Visite o nosso site: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829474" y="5925937"/>
            <a:ext cx="5019501" cy="456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15"/>
              </a:lnSpc>
            </a:pPr>
            <a:r>
              <a:rPr lang="en-US" sz="2654" spc="53" dirty="0">
                <a:solidFill>
                  <a:srgbClr val="333333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TURMA RIO DE JANEIRO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829474" y="2289573"/>
            <a:ext cx="7458526" cy="3334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 dirty="0">
                <a:solidFill>
                  <a:srgbClr val="3333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54º CURSO INTENSIVO DE FISIOTERAPIA VETERINÁRIA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520139"/>
            <a:chOff x="0" y="0"/>
            <a:chExt cx="4816593" cy="4003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400366"/>
            </a:xfrm>
            <a:custGeom>
              <a:avLst/>
              <a:gdLst/>
              <a:ahLst/>
              <a:cxnLst/>
              <a:rect l="l" t="t" r="r" b="b"/>
              <a:pathLst>
                <a:path w="4816592" h="400366">
                  <a:moveTo>
                    <a:pt x="0" y="0"/>
                  </a:moveTo>
                  <a:lnTo>
                    <a:pt x="4816592" y="0"/>
                  </a:lnTo>
                  <a:lnTo>
                    <a:pt x="4816592" y="400366"/>
                  </a:lnTo>
                  <a:lnTo>
                    <a:pt x="0" y="400366"/>
                  </a:lnTo>
                  <a:close/>
                </a:path>
              </a:pathLst>
            </a:custGeom>
            <a:solidFill>
              <a:srgbClr val="F291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4384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8766861"/>
            <a:ext cx="18288000" cy="1520139"/>
            <a:chOff x="0" y="0"/>
            <a:chExt cx="4816593" cy="4003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400366"/>
            </a:xfrm>
            <a:custGeom>
              <a:avLst/>
              <a:gdLst/>
              <a:ahLst/>
              <a:cxnLst/>
              <a:rect l="l" t="t" r="r" b="b"/>
              <a:pathLst>
                <a:path w="4816592" h="400366">
                  <a:moveTo>
                    <a:pt x="0" y="0"/>
                  </a:moveTo>
                  <a:lnTo>
                    <a:pt x="4816592" y="0"/>
                  </a:lnTo>
                  <a:lnTo>
                    <a:pt x="4816592" y="400366"/>
                  </a:lnTo>
                  <a:lnTo>
                    <a:pt x="0" y="400366"/>
                  </a:lnTo>
                  <a:close/>
                </a:path>
              </a:pathLst>
            </a:custGeom>
            <a:solidFill>
              <a:srgbClr val="F291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4384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613184" y="5952691"/>
            <a:ext cx="11061633" cy="1325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59"/>
              </a:lnSpc>
            </a:pPr>
            <a:r>
              <a:rPr lang="en-US" sz="5999">
                <a:solidFill>
                  <a:srgbClr val="FFFFFF"/>
                </a:solidFill>
                <a:latin typeface="Urbanist Italics"/>
                <a:ea typeface="Urbanist Italics"/>
                <a:cs typeface="Urbanist Italics"/>
                <a:sym typeface="Urbanist Italics"/>
              </a:rPr>
              <a:t>Aula prática presencial I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309645" y="2815159"/>
            <a:ext cx="9668710" cy="3556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19"/>
              </a:lnSpc>
            </a:pPr>
            <a:r>
              <a:rPr lang="en-US" sz="11999">
                <a:solidFill>
                  <a:srgbClr val="FFFFFF"/>
                </a:solidFill>
                <a:latin typeface="Urbanist Bold"/>
                <a:ea typeface="Urbanist Bold"/>
                <a:cs typeface="Urbanist Bold"/>
                <a:sym typeface="Urbanist Bold"/>
              </a:rPr>
              <a:t>AULAS</a:t>
            </a:r>
          </a:p>
          <a:p>
            <a:pPr algn="ctr">
              <a:lnSpc>
                <a:spcPts val="13919"/>
              </a:lnSpc>
            </a:pPr>
            <a:r>
              <a:rPr lang="en-US" sz="11999">
                <a:solidFill>
                  <a:srgbClr val="FFFFFF"/>
                </a:solidFill>
                <a:latin typeface="Urbanist Bold"/>
                <a:ea typeface="Urbanist Bold"/>
                <a:cs typeface="Urbanist Bold"/>
                <a:sym typeface="Urbanist Bold"/>
              </a:rPr>
              <a:t>PRÁTICAS</a:t>
            </a:r>
          </a:p>
        </p:txBody>
      </p:sp>
      <p:sp>
        <p:nvSpPr>
          <p:cNvPr id="10" name="Freeform 10"/>
          <p:cNvSpPr/>
          <p:nvPr/>
        </p:nvSpPr>
        <p:spPr>
          <a:xfrm rot="-5400000">
            <a:off x="-513517" y="1862155"/>
            <a:ext cx="2268549" cy="1241515"/>
          </a:xfrm>
          <a:custGeom>
            <a:avLst/>
            <a:gdLst/>
            <a:ahLst/>
            <a:cxnLst/>
            <a:rect l="l" t="t" r="r" b="b"/>
            <a:pathLst>
              <a:path w="2268549" h="1241515">
                <a:moveTo>
                  <a:pt x="0" y="0"/>
                </a:moveTo>
                <a:lnTo>
                  <a:pt x="2268549" y="0"/>
                </a:lnTo>
                <a:lnTo>
                  <a:pt x="2268549" y="1241515"/>
                </a:lnTo>
                <a:lnTo>
                  <a:pt x="0" y="12415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 rot="-5400000">
            <a:off x="16532968" y="7186804"/>
            <a:ext cx="2268549" cy="1241515"/>
          </a:xfrm>
          <a:custGeom>
            <a:avLst/>
            <a:gdLst/>
            <a:ahLst/>
            <a:cxnLst/>
            <a:rect l="l" t="t" r="r" b="b"/>
            <a:pathLst>
              <a:path w="2268549" h="1241515">
                <a:moveTo>
                  <a:pt x="0" y="0"/>
                </a:moveTo>
                <a:lnTo>
                  <a:pt x="2268549" y="0"/>
                </a:lnTo>
                <a:lnTo>
                  <a:pt x="2268549" y="1241514"/>
                </a:lnTo>
                <a:lnTo>
                  <a:pt x="0" y="12415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002" y="0"/>
            <a:ext cx="7497744" cy="10843612"/>
          </a:xfrm>
          <a:prstGeom prst="rect">
            <a:avLst/>
          </a:prstGeom>
          <a:solidFill>
            <a:srgbClr val="95C31F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2910891" y="8097698"/>
            <a:ext cx="1423957" cy="1710020"/>
          </a:xfrm>
          <a:custGeom>
            <a:avLst/>
            <a:gdLst/>
            <a:ahLst/>
            <a:cxnLst/>
            <a:rect l="l" t="t" r="r" b="b"/>
            <a:pathLst>
              <a:path w="1423957" h="1710020">
                <a:moveTo>
                  <a:pt x="0" y="0"/>
                </a:moveTo>
                <a:lnTo>
                  <a:pt x="1423957" y="0"/>
                </a:lnTo>
                <a:lnTo>
                  <a:pt x="1423957" y="1710020"/>
                </a:lnTo>
                <a:lnTo>
                  <a:pt x="0" y="1710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4" name="Group 4"/>
          <p:cNvGrpSpPr/>
          <p:nvPr/>
        </p:nvGrpSpPr>
        <p:grpSpPr>
          <a:xfrm>
            <a:off x="8111123" y="1402190"/>
            <a:ext cx="7858909" cy="833754"/>
            <a:chOff x="0" y="0"/>
            <a:chExt cx="10478546" cy="111167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478574" cy="1111679"/>
            </a:xfrm>
            <a:custGeom>
              <a:avLst/>
              <a:gdLst/>
              <a:ahLst/>
              <a:cxnLst/>
              <a:rect l="l" t="t" r="r" b="b"/>
              <a:pathLst>
                <a:path w="10478574" h="1111679">
                  <a:moveTo>
                    <a:pt x="0" y="0"/>
                  </a:moveTo>
                  <a:lnTo>
                    <a:pt x="10478574" y="0"/>
                  </a:lnTo>
                  <a:lnTo>
                    <a:pt x="10478574" y="1111679"/>
                  </a:lnTo>
                  <a:lnTo>
                    <a:pt x="0" y="1111679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Freeform 6"/>
            <p:cNvSpPr/>
            <p:nvPr/>
          </p:nvSpPr>
          <p:spPr>
            <a:xfrm>
              <a:off x="-1524" y="-1524"/>
              <a:ext cx="10481622" cy="1114727"/>
            </a:xfrm>
            <a:custGeom>
              <a:avLst/>
              <a:gdLst/>
              <a:ahLst/>
              <a:cxnLst/>
              <a:rect l="l" t="t" r="r" b="b"/>
              <a:pathLst>
                <a:path w="10481622" h="1114727">
                  <a:moveTo>
                    <a:pt x="1524" y="0"/>
                  </a:moveTo>
                  <a:lnTo>
                    <a:pt x="10480098" y="0"/>
                  </a:lnTo>
                  <a:cubicBezTo>
                    <a:pt x="10480987" y="0"/>
                    <a:pt x="10481622" y="762"/>
                    <a:pt x="10481622" y="1524"/>
                  </a:cubicBezTo>
                  <a:lnTo>
                    <a:pt x="10481622" y="1113203"/>
                  </a:lnTo>
                  <a:cubicBezTo>
                    <a:pt x="10481622" y="1114092"/>
                    <a:pt x="10480860" y="1114727"/>
                    <a:pt x="10480098" y="1114727"/>
                  </a:cubicBezTo>
                  <a:lnTo>
                    <a:pt x="1524" y="1114727"/>
                  </a:lnTo>
                  <a:cubicBezTo>
                    <a:pt x="635" y="1114727"/>
                    <a:pt x="0" y="1113965"/>
                    <a:pt x="0" y="1113203"/>
                  </a:cubicBezTo>
                  <a:lnTo>
                    <a:pt x="0" y="1524"/>
                  </a:lnTo>
                  <a:cubicBezTo>
                    <a:pt x="0" y="635"/>
                    <a:pt x="762" y="0"/>
                    <a:pt x="1524" y="0"/>
                  </a:cubicBezTo>
                  <a:moveTo>
                    <a:pt x="1524" y="3641"/>
                  </a:moveTo>
                  <a:lnTo>
                    <a:pt x="1524" y="1524"/>
                  </a:lnTo>
                  <a:lnTo>
                    <a:pt x="3932" y="1524"/>
                  </a:lnTo>
                  <a:lnTo>
                    <a:pt x="3932" y="1113203"/>
                  </a:lnTo>
                  <a:lnTo>
                    <a:pt x="1524" y="1113203"/>
                  </a:lnTo>
                  <a:lnTo>
                    <a:pt x="1524" y="1111089"/>
                  </a:lnTo>
                  <a:lnTo>
                    <a:pt x="10480098" y="1111089"/>
                  </a:lnTo>
                  <a:lnTo>
                    <a:pt x="10480098" y="1113203"/>
                  </a:lnTo>
                  <a:lnTo>
                    <a:pt x="10477705" y="1113203"/>
                  </a:lnTo>
                  <a:lnTo>
                    <a:pt x="10477705" y="1524"/>
                  </a:lnTo>
                  <a:lnTo>
                    <a:pt x="10480098" y="1524"/>
                  </a:lnTo>
                  <a:lnTo>
                    <a:pt x="10480098" y="3641"/>
                  </a:lnTo>
                  <a:lnTo>
                    <a:pt x="1524" y="3641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10478546" cy="1121197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799"/>
                </a:lnSpc>
              </a:pPr>
              <a:r>
                <a:rPr lang="en-US" sz="3999" u="sng" dirty="0">
                  <a:solidFill>
                    <a:srgbClr val="FFFFFF"/>
                  </a:solidFill>
                  <a:latin typeface="Urbanist Bold"/>
                  <a:ea typeface="Urbanist Bold"/>
                  <a:cs typeface="Urbanist Bold"/>
                  <a:sym typeface="Urbanist Bold"/>
                </a:rPr>
                <a:t>Data: 25 de </a:t>
              </a:r>
              <a:r>
                <a:rPr lang="en-US" sz="3999" u="sng" dirty="0" err="1">
                  <a:solidFill>
                    <a:srgbClr val="FFFFFF"/>
                  </a:solidFill>
                  <a:latin typeface="Urbanist Bold"/>
                  <a:ea typeface="Urbanist Bold"/>
                  <a:cs typeface="Urbanist Bold"/>
                  <a:sym typeface="Urbanist Bold"/>
                </a:rPr>
                <a:t>Outubro</a:t>
              </a:r>
              <a:r>
                <a:rPr lang="en-US" sz="3999" u="sng" dirty="0">
                  <a:solidFill>
                    <a:srgbClr val="FFFFFF"/>
                  </a:solidFill>
                  <a:latin typeface="Urbanist Bold"/>
                  <a:ea typeface="Urbanist Bold"/>
                  <a:cs typeface="Urbanist Bold"/>
                  <a:sym typeface="Urbanist Bold"/>
                </a:rPr>
                <a:t> de 2025   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891956" y="8890956"/>
            <a:ext cx="2503468" cy="1396044"/>
            <a:chOff x="0" y="0"/>
            <a:chExt cx="659350" cy="3676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59350" cy="367682"/>
            </a:xfrm>
            <a:custGeom>
              <a:avLst/>
              <a:gdLst/>
              <a:ahLst/>
              <a:cxnLst/>
              <a:rect l="l" t="t" r="r" b="b"/>
              <a:pathLst>
                <a:path w="659350" h="367682">
                  <a:moveTo>
                    <a:pt x="0" y="0"/>
                  </a:moveTo>
                  <a:lnTo>
                    <a:pt x="659350" y="0"/>
                  </a:lnTo>
                  <a:lnTo>
                    <a:pt x="659350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59350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891956" y="6146"/>
            <a:ext cx="2503468" cy="1396044"/>
            <a:chOff x="0" y="0"/>
            <a:chExt cx="659350" cy="36768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59350" cy="367682"/>
            </a:xfrm>
            <a:custGeom>
              <a:avLst/>
              <a:gdLst/>
              <a:ahLst/>
              <a:cxnLst/>
              <a:rect l="l" t="t" r="r" b="b"/>
              <a:pathLst>
                <a:path w="659350" h="367682">
                  <a:moveTo>
                    <a:pt x="0" y="0"/>
                  </a:moveTo>
                  <a:lnTo>
                    <a:pt x="659350" y="0"/>
                  </a:lnTo>
                  <a:lnTo>
                    <a:pt x="659350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659350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0" y="2969939"/>
            <a:ext cx="7371741" cy="4762958"/>
          </a:xfrm>
          <a:custGeom>
            <a:avLst/>
            <a:gdLst/>
            <a:ahLst/>
            <a:cxnLst/>
            <a:rect l="l" t="t" r="r" b="b"/>
            <a:pathLst>
              <a:path w="7371741" h="4762958">
                <a:moveTo>
                  <a:pt x="0" y="0"/>
                </a:moveTo>
                <a:lnTo>
                  <a:pt x="7371741" y="0"/>
                </a:lnTo>
                <a:lnTo>
                  <a:pt x="7371741" y="4762958"/>
                </a:lnTo>
                <a:lnTo>
                  <a:pt x="0" y="4762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703" b="-8644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TextBox 15"/>
          <p:cNvSpPr txBox="1"/>
          <p:nvPr/>
        </p:nvSpPr>
        <p:spPr>
          <a:xfrm>
            <a:off x="558366" y="1085850"/>
            <a:ext cx="6129008" cy="167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>
                <a:solidFill>
                  <a:srgbClr val="333333"/>
                </a:solidFill>
                <a:latin typeface="Urbanist Heavy"/>
                <a:ea typeface="Urbanist Heavy"/>
                <a:cs typeface="Urbanist Heavy"/>
                <a:sym typeface="Urbanist Heavy"/>
              </a:rPr>
              <a:t>AULA PRÁTICA PRESENCIAL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111123" y="2622526"/>
            <a:ext cx="7858909" cy="6438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09h às 13h:</a:t>
            </a:r>
            <a:r>
              <a:rPr lang="en-US" sz="3300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 </a:t>
            </a:r>
          </a:p>
          <a:p>
            <a:pPr algn="l">
              <a:lnSpc>
                <a:spcPts val="3600"/>
              </a:lnSpc>
            </a:pPr>
            <a:endParaRPr lang="en-US" sz="3300">
              <a:solidFill>
                <a:srgbClr val="000000"/>
              </a:solidFill>
              <a:latin typeface="Urbanist"/>
              <a:ea typeface="Urbanist"/>
              <a:cs typeface="Urbanist"/>
              <a:sym typeface="Urbanist"/>
            </a:endParaRPr>
          </a:p>
          <a:p>
            <a:pPr marL="647702" lvl="1" indent="-323851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Discussão de casos; </a:t>
            </a:r>
          </a:p>
          <a:p>
            <a:pPr algn="l">
              <a:lnSpc>
                <a:spcPts val="3600"/>
              </a:lnSpc>
            </a:pPr>
            <a:endParaRPr lang="en-US" sz="3000">
              <a:solidFill>
                <a:srgbClr val="000000"/>
              </a:solidFill>
              <a:latin typeface="Urbanist Bold"/>
              <a:ea typeface="Urbanist Bold"/>
              <a:cs typeface="Urbanist Bold"/>
              <a:sym typeface="Urbanist Bold"/>
            </a:endParaRPr>
          </a:p>
          <a:p>
            <a:pPr marL="647702" lvl="1" indent="-323851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Prática de Exame ortopédico e neurológico;</a:t>
            </a:r>
          </a:p>
          <a:p>
            <a:pPr algn="l">
              <a:lnSpc>
                <a:spcPts val="3600"/>
              </a:lnSpc>
            </a:pPr>
            <a:endParaRPr lang="en-US" sz="3000">
              <a:solidFill>
                <a:srgbClr val="000000"/>
              </a:solidFill>
              <a:latin typeface="Urbanist Bold"/>
              <a:ea typeface="Urbanist Bold"/>
              <a:cs typeface="Urbanist Bold"/>
              <a:sym typeface="Urbanist Bold"/>
            </a:endParaRPr>
          </a:p>
          <a:p>
            <a:pPr marL="647702" lvl="1" indent="-323851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Prática das modalidades terapêuticos, hidroterapia e exercícios;</a:t>
            </a:r>
          </a:p>
          <a:p>
            <a:pPr algn="l">
              <a:lnSpc>
                <a:spcPts val="3600"/>
              </a:lnSpc>
            </a:pPr>
            <a:endParaRPr lang="en-US" sz="3000">
              <a:solidFill>
                <a:srgbClr val="000000"/>
              </a:solidFill>
              <a:latin typeface="Urbanist Bold"/>
              <a:ea typeface="Urbanist Bold"/>
              <a:cs typeface="Urbanist Bold"/>
              <a:sym typeface="Urbanist Bold"/>
            </a:endParaRPr>
          </a:p>
          <a:p>
            <a:pPr marL="647702" lvl="1" indent="-323851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Localização de lesões;</a:t>
            </a:r>
          </a:p>
          <a:p>
            <a:pPr algn="l">
              <a:lnSpc>
                <a:spcPts val="3600"/>
              </a:lnSpc>
            </a:pPr>
            <a:endParaRPr lang="en-US" sz="3000">
              <a:solidFill>
                <a:srgbClr val="000000"/>
              </a:solidFill>
              <a:latin typeface="Urbanist Bold"/>
              <a:ea typeface="Urbanist Bold"/>
              <a:cs typeface="Urbanist Bold"/>
              <a:sym typeface="Urbanist Bold"/>
            </a:endParaRPr>
          </a:p>
          <a:p>
            <a:pPr marL="647702" lvl="1" indent="-323851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Demonstração de protocolos Fisio Care em todas as afecções.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8411">
            <a:off x="16091914" y="-204771"/>
            <a:ext cx="2904053" cy="2553039"/>
            <a:chOff x="0" y="0"/>
            <a:chExt cx="692895" cy="6091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92895" cy="609144"/>
            </a:xfrm>
            <a:custGeom>
              <a:avLst/>
              <a:gdLst/>
              <a:ahLst/>
              <a:cxnLst/>
              <a:rect l="l" t="t" r="r" b="b"/>
              <a:pathLst>
                <a:path w="692895" h="609144">
                  <a:moveTo>
                    <a:pt x="0" y="0"/>
                  </a:moveTo>
                  <a:lnTo>
                    <a:pt x="692895" y="0"/>
                  </a:lnTo>
                  <a:lnTo>
                    <a:pt x="692895" y="609144"/>
                  </a:lnTo>
                  <a:lnTo>
                    <a:pt x="0" y="609144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92895" cy="647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8411">
            <a:off x="-76362" y="9010481"/>
            <a:ext cx="2904053" cy="2553039"/>
            <a:chOff x="0" y="0"/>
            <a:chExt cx="692895" cy="6091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92895" cy="609144"/>
            </a:xfrm>
            <a:custGeom>
              <a:avLst/>
              <a:gdLst/>
              <a:ahLst/>
              <a:cxnLst/>
              <a:rect l="l" t="t" r="r" b="b"/>
              <a:pathLst>
                <a:path w="692895" h="609144">
                  <a:moveTo>
                    <a:pt x="0" y="0"/>
                  </a:moveTo>
                  <a:lnTo>
                    <a:pt x="692895" y="0"/>
                  </a:lnTo>
                  <a:lnTo>
                    <a:pt x="692895" y="609144"/>
                  </a:lnTo>
                  <a:lnTo>
                    <a:pt x="0" y="609144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92895" cy="647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8411">
            <a:off x="14962686" y="-1560847"/>
            <a:ext cx="3685850" cy="2710668"/>
            <a:chOff x="0" y="0"/>
            <a:chExt cx="879428" cy="64675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79428" cy="646754"/>
            </a:xfrm>
            <a:custGeom>
              <a:avLst/>
              <a:gdLst/>
              <a:ahLst/>
              <a:cxnLst/>
              <a:rect l="l" t="t" r="r" b="b"/>
              <a:pathLst>
                <a:path w="879428" h="646754">
                  <a:moveTo>
                    <a:pt x="0" y="0"/>
                  </a:moveTo>
                  <a:lnTo>
                    <a:pt x="879428" y="0"/>
                  </a:lnTo>
                  <a:lnTo>
                    <a:pt x="879428" y="646754"/>
                  </a:lnTo>
                  <a:lnTo>
                    <a:pt x="0" y="646754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79428" cy="684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8411">
            <a:off x="-76177" y="8846179"/>
            <a:ext cx="8357827" cy="2710668"/>
            <a:chOff x="0" y="0"/>
            <a:chExt cx="1994142" cy="64675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94142" cy="646754"/>
            </a:xfrm>
            <a:custGeom>
              <a:avLst/>
              <a:gdLst/>
              <a:ahLst/>
              <a:cxnLst/>
              <a:rect l="l" t="t" r="r" b="b"/>
              <a:pathLst>
                <a:path w="1994142" h="646754">
                  <a:moveTo>
                    <a:pt x="0" y="0"/>
                  </a:moveTo>
                  <a:lnTo>
                    <a:pt x="1994142" y="0"/>
                  </a:lnTo>
                  <a:lnTo>
                    <a:pt x="1994142" y="646754"/>
                  </a:lnTo>
                  <a:lnTo>
                    <a:pt x="0" y="646754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994142" cy="684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4449506" y="5382076"/>
            <a:ext cx="1370524" cy="1370524"/>
          </a:xfrm>
          <a:custGeom>
            <a:avLst/>
            <a:gdLst/>
            <a:ahLst/>
            <a:cxnLst/>
            <a:rect l="l" t="t" r="r" b="b"/>
            <a:pathLst>
              <a:path w="1370524" h="1370524">
                <a:moveTo>
                  <a:pt x="0" y="0"/>
                </a:moveTo>
                <a:lnTo>
                  <a:pt x="1370524" y="0"/>
                </a:lnTo>
                <a:lnTo>
                  <a:pt x="1370524" y="1370524"/>
                </a:lnTo>
                <a:lnTo>
                  <a:pt x="0" y="1370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Freeform 15"/>
          <p:cNvSpPr/>
          <p:nvPr/>
        </p:nvSpPr>
        <p:spPr>
          <a:xfrm>
            <a:off x="4449506" y="3714595"/>
            <a:ext cx="1370524" cy="1370524"/>
          </a:xfrm>
          <a:custGeom>
            <a:avLst/>
            <a:gdLst/>
            <a:ahLst/>
            <a:cxnLst/>
            <a:rect l="l" t="t" r="r" b="b"/>
            <a:pathLst>
              <a:path w="1370524" h="1370524">
                <a:moveTo>
                  <a:pt x="0" y="0"/>
                </a:moveTo>
                <a:lnTo>
                  <a:pt x="1370524" y="0"/>
                </a:lnTo>
                <a:lnTo>
                  <a:pt x="1370524" y="1370524"/>
                </a:lnTo>
                <a:lnTo>
                  <a:pt x="0" y="13705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Freeform 16"/>
          <p:cNvSpPr/>
          <p:nvPr/>
        </p:nvSpPr>
        <p:spPr>
          <a:xfrm>
            <a:off x="15967514" y="1456185"/>
            <a:ext cx="1576427" cy="1893120"/>
          </a:xfrm>
          <a:custGeom>
            <a:avLst/>
            <a:gdLst/>
            <a:ahLst/>
            <a:cxnLst/>
            <a:rect l="l" t="t" r="r" b="b"/>
            <a:pathLst>
              <a:path w="1576427" h="1893120">
                <a:moveTo>
                  <a:pt x="0" y="0"/>
                </a:moveTo>
                <a:lnTo>
                  <a:pt x="1576427" y="0"/>
                </a:lnTo>
                <a:lnTo>
                  <a:pt x="1576427" y="1893119"/>
                </a:lnTo>
                <a:lnTo>
                  <a:pt x="0" y="18931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Freeform 17"/>
          <p:cNvSpPr/>
          <p:nvPr/>
        </p:nvSpPr>
        <p:spPr>
          <a:xfrm>
            <a:off x="7866913" y="3585323"/>
            <a:ext cx="10421087" cy="6708575"/>
          </a:xfrm>
          <a:custGeom>
            <a:avLst/>
            <a:gdLst/>
            <a:ahLst/>
            <a:cxnLst/>
            <a:rect l="l" t="t" r="r" b="b"/>
            <a:pathLst>
              <a:path w="10421087" h="6708575">
                <a:moveTo>
                  <a:pt x="0" y="0"/>
                </a:moveTo>
                <a:lnTo>
                  <a:pt x="10421087" y="0"/>
                </a:lnTo>
                <a:lnTo>
                  <a:pt x="10421087" y="6708575"/>
                </a:lnTo>
                <a:lnTo>
                  <a:pt x="0" y="67085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TextBox 18"/>
          <p:cNvSpPr txBox="1"/>
          <p:nvPr/>
        </p:nvSpPr>
        <p:spPr>
          <a:xfrm>
            <a:off x="1028700" y="1610908"/>
            <a:ext cx="11985573" cy="9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6999">
                <a:solidFill>
                  <a:srgbClr val="000000"/>
                </a:solidFill>
                <a:latin typeface="Urbanist Heavy"/>
                <a:ea typeface="Urbanist Heavy"/>
                <a:cs typeface="Urbanist Heavy"/>
                <a:sym typeface="Urbanist Heavy"/>
              </a:rPr>
              <a:t>LOCAL - </a:t>
            </a:r>
            <a:r>
              <a:rPr lang="en-US" sz="6999">
                <a:solidFill>
                  <a:srgbClr val="F29100"/>
                </a:solidFill>
                <a:latin typeface="Urbanist Heavy"/>
                <a:ea typeface="Urbanist Heavy"/>
                <a:cs typeface="Urbanist Heavy"/>
                <a:sym typeface="Urbanist Heavy"/>
              </a:rPr>
              <a:t>AULAS PRÁTICAS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700" y="3937451"/>
            <a:ext cx="6350337" cy="3508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Fisio Care Pet - Unidade Rio de Janeiro</a:t>
            </a:r>
          </a:p>
          <a:p>
            <a:pPr algn="l">
              <a:lnSpc>
                <a:spcPts val="5599"/>
              </a:lnSpc>
            </a:pPr>
            <a:endParaRPr lang="en-US" sz="3999">
              <a:solidFill>
                <a:srgbClr val="000000"/>
              </a:solidFill>
              <a:latin typeface="Urbanist Bold"/>
              <a:ea typeface="Urbanist Bold"/>
              <a:cs typeface="Urbanist Bold"/>
              <a:sym typeface="Urbanist Bold"/>
            </a:endParaRPr>
          </a:p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Jacarepagua - Rua Comendador Siqueira, 67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58656" y="1515355"/>
            <a:ext cx="14570688" cy="2789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999" dirty="0">
                <a:solidFill>
                  <a:srgbClr val="95C31F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INSCREVA-SE </a:t>
            </a:r>
          </a:p>
          <a:p>
            <a:pPr algn="ctr">
              <a:lnSpc>
                <a:spcPts val="7128"/>
              </a:lnSpc>
            </a:pPr>
            <a:r>
              <a:rPr lang="en-US" sz="6600" dirty="0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agora </a:t>
            </a:r>
            <a:r>
              <a:rPr lang="en-US" sz="6600" dirty="0" err="1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mesmo</a:t>
            </a:r>
            <a:r>
              <a:rPr lang="en-US" sz="6600" dirty="0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 e se </a:t>
            </a:r>
            <a:r>
              <a:rPr lang="en-US" sz="6600" dirty="0" err="1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torne</a:t>
            </a:r>
            <a:r>
              <a:rPr lang="en-US" sz="6600" dirty="0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 um </a:t>
            </a:r>
            <a:r>
              <a:rPr lang="en-US" sz="6600" dirty="0" err="1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profissional</a:t>
            </a:r>
            <a:r>
              <a:rPr lang="en-US" sz="6600" dirty="0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renomado</a:t>
            </a:r>
            <a:r>
              <a:rPr lang="en-US" sz="6600" dirty="0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517808" y="5057775"/>
            <a:ext cx="11252384" cy="2877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8"/>
              </a:lnSpc>
            </a:pPr>
            <a:r>
              <a:rPr lang="en-US" sz="4106" u="sng" dirty="0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  <a:hlinkClick r:id="rId2" tooltip="https://fisiocarepet.com.br/cursos/"/>
              </a:rPr>
              <a:t>fisiocarepet.com.br</a:t>
            </a:r>
          </a:p>
          <a:p>
            <a:pPr algn="ctr">
              <a:lnSpc>
                <a:spcPts val="5748"/>
              </a:lnSpc>
            </a:pPr>
            <a:endParaRPr lang="en-US" sz="4106" u="sng" dirty="0">
              <a:solidFill>
                <a:srgbClr val="000000"/>
              </a:solidFill>
              <a:latin typeface="Urbanist Bold"/>
              <a:ea typeface="Urbanist Bold"/>
              <a:cs typeface="Urbanist Bold"/>
              <a:sym typeface="Urbanist Bold"/>
              <a:hlinkClick r:id="rId2" tooltip="https://fisiocarepet.com.br/cursos/"/>
            </a:endParaRPr>
          </a:p>
          <a:p>
            <a:pPr algn="ctr">
              <a:lnSpc>
                <a:spcPts val="5748"/>
              </a:lnSpc>
            </a:pPr>
            <a:r>
              <a:rPr lang="en-US" sz="4106" dirty="0" err="1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Garanta</a:t>
            </a:r>
            <a:r>
              <a:rPr lang="en-US" sz="4106" dirty="0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 </a:t>
            </a:r>
            <a:r>
              <a:rPr lang="en-US" sz="4106" dirty="0" err="1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sua</a:t>
            </a:r>
            <a:r>
              <a:rPr lang="en-US" sz="4106" dirty="0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 </a:t>
            </a:r>
            <a:r>
              <a:rPr lang="en-US" sz="4106" dirty="0" err="1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participação</a:t>
            </a:r>
            <a:r>
              <a:rPr lang="en-US" sz="4106" dirty="0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 no </a:t>
            </a:r>
            <a:r>
              <a:rPr lang="en-US" sz="4106" dirty="0" err="1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melhor</a:t>
            </a:r>
            <a:r>
              <a:rPr lang="en-US" sz="4106" dirty="0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 </a:t>
            </a:r>
            <a:r>
              <a:rPr lang="en-US" sz="4106" dirty="0" err="1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curso</a:t>
            </a:r>
            <a:r>
              <a:rPr lang="en-US" sz="4106" dirty="0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 de </a:t>
            </a:r>
            <a:r>
              <a:rPr lang="en-US" sz="4106" dirty="0" err="1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formação</a:t>
            </a:r>
            <a:r>
              <a:rPr lang="en-US" sz="4106" dirty="0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 </a:t>
            </a:r>
            <a:r>
              <a:rPr lang="en-US" sz="4106" dirty="0" err="1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em</a:t>
            </a:r>
            <a:r>
              <a:rPr lang="en-US" sz="4106" dirty="0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 </a:t>
            </a:r>
            <a:r>
              <a:rPr lang="en-US" sz="4106" dirty="0" err="1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fisioterapia</a:t>
            </a:r>
            <a:r>
              <a:rPr lang="en-US" sz="4106" dirty="0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 </a:t>
            </a:r>
            <a:r>
              <a:rPr lang="en-US" sz="4106" dirty="0" err="1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veterinária</a:t>
            </a:r>
            <a:r>
              <a:rPr lang="en-US" sz="4106" dirty="0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 do </a:t>
            </a:r>
            <a:r>
              <a:rPr lang="en-US" sz="4106" dirty="0" err="1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Brasil</a:t>
            </a:r>
            <a:r>
              <a:rPr lang="en-US" sz="4106" dirty="0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6684397" y="0"/>
            <a:ext cx="1603603" cy="10287000"/>
            <a:chOff x="0" y="0"/>
            <a:chExt cx="358845" cy="23019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8845" cy="2301967"/>
            </a:xfrm>
            <a:custGeom>
              <a:avLst/>
              <a:gdLst/>
              <a:ahLst/>
              <a:cxnLst/>
              <a:rect l="l" t="t" r="r" b="b"/>
              <a:pathLst>
                <a:path w="358845" h="2301967">
                  <a:moveTo>
                    <a:pt x="0" y="0"/>
                  </a:moveTo>
                  <a:lnTo>
                    <a:pt x="358845" y="0"/>
                  </a:lnTo>
                  <a:lnTo>
                    <a:pt x="358845" y="2301967"/>
                  </a:lnTo>
                  <a:lnTo>
                    <a:pt x="0" y="2301967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58845" cy="23400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0"/>
            <a:ext cx="1603603" cy="10287000"/>
            <a:chOff x="0" y="0"/>
            <a:chExt cx="358845" cy="23019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58845" cy="2301967"/>
            </a:xfrm>
            <a:custGeom>
              <a:avLst/>
              <a:gdLst/>
              <a:ahLst/>
              <a:cxnLst/>
              <a:rect l="l" t="t" r="r" b="b"/>
              <a:pathLst>
                <a:path w="358845" h="2301967">
                  <a:moveTo>
                    <a:pt x="0" y="0"/>
                  </a:moveTo>
                  <a:lnTo>
                    <a:pt x="358845" y="0"/>
                  </a:lnTo>
                  <a:lnTo>
                    <a:pt x="358845" y="2301967"/>
                  </a:lnTo>
                  <a:lnTo>
                    <a:pt x="0" y="2301967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58845" cy="23400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03603" y="9258300"/>
            <a:ext cx="15080794" cy="1028700"/>
            <a:chOff x="0" y="0"/>
            <a:chExt cx="3374696" cy="23019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374696" cy="230197"/>
            </a:xfrm>
            <a:custGeom>
              <a:avLst/>
              <a:gdLst/>
              <a:ahLst/>
              <a:cxnLst/>
              <a:rect l="l" t="t" r="r" b="b"/>
              <a:pathLst>
                <a:path w="3374696" h="230197">
                  <a:moveTo>
                    <a:pt x="0" y="0"/>
                  </a:moveTo>
                  <a:lnTo>
                    <a:pt x="3374696" y="0"/>
                  </a:lnTo>
                  <a:lnTo>
                    <a:pt x="3374696" y="230197"/>
                  </a:lnTo>
                  <a:lnTo>
                    <a:pt x="0" y="230197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374696" cy="2682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8505991" y="8492119"/>
            <a:ext cx="1276018" cy="1532361"/>
          </a:xfrm>
          <a:custGeom>
            <a:avLst/>
            <a:gdLst/>
            <a:ahLst/>
            <a:cxnLst/>
            <a:rect l="l" t="t" r="r" b="b"/>
            <a:pathLst>
              <a:path w="1276018" h="1532361">
                <a:moveTo>
                  <a:pt x="0" y="0"/>
                </a:moveTo>
                <a:lnTo>
                  <a:pt x="1276018" y="0"/>
                </a:lnTo>
                <a:lnTo>
                  <a:pt x="1276018" y="1532362"/>
                </a:lnTo>
                <a:lnTo>
                  <a:pt x="0" y="15323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141895" y="4491132"/>
            <a:ext cx="8574886" cy="6917786"/>
            <a:chOff x="0" y="0"/>
            <a:chExt cx="1918840" cy="15480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8840" cy="1548024"/>
            </a:xfrm>
            <a:custGeom>
              <a:avLst/>
              <a:gdLst/>
              <a:ahLst/>
              <a:cxnLst/>
              <a:rect l="l" t="t" r="r" b="b"/>
              <a:pathLst>
                <a:path w="1918840" h="1548024">
                  <a:moveTo>
                    <a:pt x="0" y="0"/>
                  </a:moveTo>
                  <a:lnTo>
                    <a:pt x="1918840" y="0"/>
                  </a:lnTo>
                  <a:lnTo>
                    <a:pt x="1918840" y="1548024"/>
                  </a:lnTo>
                  <a:lnTo>
                    <a:pt x="0" y="1548024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918840" cy="15861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124451" y="-13368"/>
            <a:ext cx="2620743" cy="2405630"/>
            <a:chOff x="0" y="0"/>
            <a:chExt cx="586455" cy="5383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86455" cy="538318"/>
            </a:xfrm>
            <a:custGeom>
              <a:avLst/>
              <a:gdLst/>
              <a:ahLst/>
              <a:cxnLst/>
              <a:rect l="l" t="t" r="r" b="b"/>
              <a:pathLst>
                <a:path w="586455" h="538318">
                  <a:moveTo>
                    <a:pt x="0" y="0"/>
                  </a:moveTo>
                  <a:lnTo>
                    <a:pt x="586455" y="0"/>
                  </a:lnTo>
                  <a:lnTo>
                    <a:pt x="586455" y="538318"/>
                  </a:lnTo>
                  <a:lnTo>
                    <a:pt x="0" y="538318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86455" cy="576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156062" y="1104900"/>
            <a:ext cx="16131938" cy="1935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6999">
                <a:solidFill>
                  <a:srgbClr val="95C31F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DÚVIDAS?</a:t>
            </a:r>
          </a:p>
          <a:p>
            <a:pPr algn="l">
              <a:lnSpc>
                <a:spcPts val="7559"/>
              </a:lnSpc>
            </a:pPr>
            <a:r>
              <a:rPr lang="en-US" sz="6999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Estamos aqui para te ajudar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083898" y="4985849"/>
            <a:ext cx="5541941" cy="4047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67"/>
              </a:lnSpc>
            </a:pPr>
            <a:r>
              <a:rPr lang="en-US" sz="2906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Dados da Conta para Depósito: </a:t>
            </a:r>
          </a:p>
          <a:p>
            <a:pPr algn="l">
              <a:lnSpc>
                <a:spcPts val="6567"/>
              </a:lnSpc>
            </a:pPr>
            <a:r>
              <a:rPr lang="en-US" sz="2906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Banco Bradesco Ag 7748</a:t>
            </a:r>
          </a:p>
          <a:p>
            <a:pPr algn="l">
              <a:lnSpc>
                <a:spcPts val="6567"/>
              </a:lnSpc>
            </a:pPr>
            <a:r>
              <a:rPr lang="en-US" sz="2906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C.C90926-2 Fisio Care Pet Cursos de Pós-graduação</a:t>
            </a:r>
          </a:p>
          <a:p>
            <a:pPr algn="l">
              <a:lnSpc>
                <a:spcPts val="6567"/>
              </a:lnSpc>
            </a:pPr>
            <a:r>
              <a:rPr lang="en-US" sz="2906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Cnpj 50.621.509/0001-20 (pix)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156062" y="5140896"/>
            <a:ext cx="2005976" cy="1081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89"/>
              </a:lnSpc>
              <a:spcBef>
                <a:spcPct val="0"/>
              </a:spcBef>
            </a:pPr>
            <a:r>
              <a:rPr lang="en-US" sz="3564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Celular</a:t>
            </a:r>
          </a:p>
          <a:p>
            <a:pPr algn="ctr">
              <a:lnSpc>
                <a:spcPts val="3646"/>
              </a:lnSpc>
              <a:spcBef>
                <a:spcPct val="0"/>
              </a:spcBef>
            </a:pPr>
            <a:r>
              <a:rPr lang="en-US" sz="2604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11 97653-0774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156062" y="7156371"/>
            <a:ext cx="2303240" cy="1081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0"/>
              </a:lnSpc>
              <a:spcBef>
                <a:spcPct val="0"/>
              </a:spcBef>
            </a:pPr>
            <a:r>
              <a:rPr lang="en-US" sz="3564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Whats App</a:t>
            </a:r>
          </a:p>
          <a:p>
            <a:pPr algn="ctr">
              <a:lnSpc>
                <a:spcPts val="3646"/>
              </a:lnSpc>
              <a:spcBef>
                <a:spcPct val="0"/>
              </a:spcBef>
            </a:pPr>
            <a:r>
              <a:rPr lang="en-US" sz="2604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11 97653-0774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187823" y="5067300"/>
            <a:ext cx="4925372" cy="1081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0"/>
              </a:lnSpc>
              <a:spcBef>
                <a:spcPct val="0"/>
              </a:spcBef>
            </a:pPr>
            <a:r>
              <a:rPr lang="en-US" sz="3564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E-mail</a:t>
            </a:r>
          </a:p>
          <a:p>
            <a:pPr algn="l">
              <a:lnSpc>
                <a:spcPts val="3646"/>
              </a:lnSpc>
              <a:spcBef>
                <a:spcPct val="0"/>
              </a:spcBef>
            </a:pPr>
            <a:r>
              <a:rPr lang="en-US" sz="2604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fisiocarepetacademy@gmail.com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187823" y="7156371"/>
            <a:ext cx="3471693" cy="1081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0"/>
              </a:lnSpc>
              <a:spcBef>
                <a:spcPct val="0"/>
              </a:spcBef>
            </a:pPr>
            <a:r>
              <a:rPr lang="en-US" sz="3564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Instagram</a:t>
            </a:r>
          </a:p>
          <a:p>
            <a:pPr algn="ctr">
              <a:lnSpc>
                <a:spcPts val="3646"/>
              </a:lnSpc>
              <a:spcBef>
                <a:spcPct val="0"/>
              </a:spcBef>
            </a:pPr>
            <a:r>
              <a:rPr lang="en-US" sz="2604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@fisiocarepet.academy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156062" y="3744647"/>
            <a:ext cx="6532949" cy="746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1"/>
              </a:lnSpc>
              <a:spcBef>
                <a:spcPct val="0"/>
              </a:spcBef>
            </a:pPr>
            <a:r>
              <a:rPr lang="en-US" sz="4350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Entre em contato conosco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88079" y="0"/>
            <a:ext cx="13911842" cy="2314430"/>
            <a:chOff x="0" y="0"/>
            <a:chExt cx="3664024" cy="6095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64024" cy="609562"/>
            </a:xfrm>
            <a:custGeom>
              <a:avLst/>
              <a:gdLst/>
              <a:ahLst/>
              <a:cxnLst/>
              <a:rect l="l" t="t" r="r" b="b"/>
              <a:pathLst>
                <a:path w="3664024" h="609562">
                  <a:moveTo>
                    <a:pt x="0" y="0"/>
                  </a:moveTo>
                  <a:lnTo>
                    <a:pt x="3664024" y="0"/>
                  </a:lnTo>
                  <a:lnTo>
                    <a:pt x="3664024" y="609562"/>
                  </a:lnTo>
                  <a:lnTo>
                    <a:pt x="0" y="609562"/>
                  </a:lnTo>
                  <a:close/>
                </a:path>
              </a:pathLst>
            </a:custGeom>
            <a:solidFill>
              <a:srgbClr val="B1DF41">
                <a:alpha val="8000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664024" cy="6476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6927" y="4947773"/>
            <a:ext cx="9780579" cy="5483887"/>
          </a:xfrm>
          <a:custGeom>
            <a:avLst/>
            <a:gdLst/>
            <a:ahLst/>
            <a:cxnLst/>
            <a:rect l="l" t="t" r="r" b="b"/>
            <a:pathLst>
              <a:path w="9115263" h="5127336">
                <a:moveTo>
                  <a:pt x="0" y="0"/>
                </a:moveTo>
                <a:lnTo>
                  <a:pt x="9115263" y="0"/>
                </a:lnTo>
                <a:lnTo>
                  <a:pt x="9115263" y="5127335"/>
                </a:lnTo>
                <a:lnTo>
                  <a:pt x="0" y="51273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9570970" y="6145301"/>
            <a:ext cx="6261397" cy="2358404"/>
          </a:xfrm>
          <a:custGeom>
            <a:avLst/>
            <a:gdLst/>
            <a:ahLst/>
            <a:cxnLst/>
            <a:rect l="l" t="t" r="r" b="b"/>
            <a:pathLst>
              <a:path w="6261397" h="2358404">
                <a:moveTo>
                  <a:pt x="0" y="0"/>
                </a:moveTo>
                <a:lnTo>
                  <a:pt x="6261397" y="0"/>
                </a:lnTo>
                <a:lnTo>
                  <a:pt x="6261397" y="2358404"/>
                </a:lnTo>
                <a:lnTo>
                  <a:pt x="0" y="23584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873792" y="1104900"/>
            <a:ext cx="16540417" cy="9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999">
                <a:solidFill>
                  <a:srgbClr val="0071CE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PATROCINADORES DIAMANTE</a:t>
            </a:r>
          </a:p>
        </p:txBody>
      </p:sp>
      <p:sp>
        <p:nvSpPr>
          <p:cNvPr id="11" name="Freeform 11"/>
          <p:cNvSpPr/>
          <p:nvPr/>
        </p:nvSpPr>
        <p:spPr>
          <a:xfrm>
            <a:off x="76200" y="-114300"/>
            <a:ext cx="18287996" cy="10287000"/>
          </a:xfrm>
          <a:custGeom>
            <a:avLst/>
            <a:gdLst/>
            <a:ahLst/>
            <a:cxnLst/>
            <a:rect l="l" t="t" r="r" b="b"/>
            <a:pathLst>
              <a:path w="4816592" h="2709333">
                <a:moveTo>
                  <a:pt x="0" y="0"/>
                </a:moveTo>
                <a:lnTo>
                  <a:pt x="4816592" y="0"/>
                </a:lnTo>
                <a:lnTo>
                  <a:pt x="4816592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857250" cap="sq">
            <a:solidFill>
              <a:srgbClr val="F29100">
                <a:alpha val="80000"/>
              </a:srgbClr>
            </a:solidFill>
            <a:prstDash val="solid"/>
            <a:miter/>
          </a:ln>
        </p:spPr>
        <p:txBody>
          <a:bodyPr/>
          <a:lstStyle/>
          <a:p>
            <a:endParaRPr lang="pt-BR" dirty="0"/>
          </a:p>
        </p:txBody>
      </p:sp>
      <p:sp>
        <p:nvSpPr>
          <p:cNvPr id="12" name="TextBox 12"/>
          <p:cNvSpPr txBox="1"/>
          <p:nvPr/>
        </p:nvSpPr>
        <p:spPr>
          <a:xfrm>
            <a:off x="0" y="-144661"/>
            <a:ext cx="18288000" cy="104316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r>
              <a:rPr lang="en-US" sz="1899">
                <a:solidFill>
                  <a:srgbClr val="FFFFFF">
                    <a:alpha val="80000"/>
                  </a:srgbClr>
                </a:solidFill>
                <a:latin typeface="Urbanist 1"/>
                <a:ea typeface="Urbanist 1"/>
                <a:cs typeface="Urbanist 1"/>
                <a:sym typeface="Urbanist 1"/>
              </a:rPr>
              <a:t>Dúvidas? Estamos aqui para te ajudar</a:t>
            </a:r>
          </a:p>
          <a:p>
            <a:pPr algn="ctr">
              <a:lnSpc>
                <a:spcPts val="2659"/>
              </a:lnSpc>
            </a:pPr>
            <a:endParaRPr lang="en-US" sz="1899">
              <a:solidFill>
                <a:srgbClr val="FFFFFF">
                  <a:alpha val="80000"/>
                </a:srgbClr>
              </a:solidFill>
              <a:latin typeface="Urbanist 1"/>
              <a:ea typeface="Urbanist 1"/>
              <a:cs typeface="Urbanist 1"/>
              <a:sym typeface="Urbanist 1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CAE1907B-E6EC-F220-D865-1D9BADD8B5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2459091"/>
            <a:ext cx="10668000" cy="338150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88079" y="0"/>
            <a:ext cx="13911842" cy="2314430"/>
            <a:chOff x="0" y="0"/>
            <a:chExt cx="3664024" cy="6095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64024" cy="609562"/>
            </a:xfrm>
            <a:custGeom>
              <a:avLst/>
              <a:gdLst/>
              <a:ahLst/>
              <a:cxnLst/>
              <a:rect l="l" t="t" r="r" b="b"/>
              <a:pathLst>
                <a:path w="3664024" h="609562">
                  <a:moveTo>
                    <a:pt x="0" y="0"/>
                  </a:moveTo>
                  <a:lnTo>
                    <a:pt x="3664024" y="0"/>
                  </a:lnTo>
                  <a:lnTo>
                    <a:pt x="3664024" y="609562"/>
                  </a:lnTo>
                  <a:lnTo>
                    <a:pt x="0" y="609562"/>
                  </a:lnTo>
                  <a:close/>
                </a:path>
              </a:pathLst>
            </a:custGeom>
            <a:solidFill>
              <a:srgbClr val="B1DF41">
                <a:alpha val="8000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664024" cy="6476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086527" y="5722865"/>
            <a:ext cx="6736527" cy="3764035"/>
          </a:xfrm>
          <a:custGeom>
            <a:avLst/>
            <a:gdLst/>
            <a:ahLst/>
            <a:cxnLst/>
            <a:rect l="l" t="t" r="r" b="b"/>
            <a:pathLst>
              <a:path w="6736527" h="3764035">
                <a:moveTo>
                  <a:pt x="0" y="0"/>
                </a:moveTo>
                <a:lnTo>
                  <a:pt x="6736528" y="0"/>
                </a:lnTo>
                <a:lnTo>
                  <a:pt x="6736528" y="3764035"/>
                </a:lnTo>
                <a:lnTo>
                  <a:pt x="0" y="37640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4343400" y="2087879"/>
            <a:ext cx="9677400" cy="3764035"/>
          </a:xfrm>
          <a:custGeom>
            <a:avLst/>
            <a:gdLst/>
            <a:ahLst/>
            <a:cxnLst/>
            <a:rect l="l" t="t" r="r" b="b"/>
            <a:pathLst>
              <a:path w="8129139" h="3453296">
                <a:moveTo>
                  <a:pt x="0" y="0"/>
                </a:moveTo>
                <a:lnTo>
                  <a:pt x="8129139" y="0"/>
                </a:lnTo>
                <a:lnTo>
                  <a:pt x="8129139" y="3453296"/>
                </a:lnTo>
                <a:lnTo>
                  <a:pt x="0" y="34532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10561514" y="6230731"/>
            <a:ext cx="5266432" cy="2748304"/>
          </a:xfrm>
          <a:custGeom>
            <a:avLst/>
            <a:gdLst/>
            <a:ahLst/>
            <a:cxnLst/>
            <a:rect l="l" t="t" r="r" b="b"/>
            <a:pathLst>
              <a:path w="5266432" h="2748304">
                <a:moveTo>
                  <a:pt x="0" y="0"/>
                </a:moveTo>
                <a:lnTo>
                  <a:pt x="5266433" y="0"/>
                </a:lnTo>
                <a:lnTo>
                  <a:pt x="5266433" y="2748304"/>
                </a:lnTo>
                <a:lnTo>
                  <a:pt x="0" y="27483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873792" y="1104900"/>
            <a:ext cx="16540417" cy="9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999">
                <a:solidFill>
                  <a:srgbClr val="0071CE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PATROCINADORES DIAMANTE</a:t>
            </a:r>
          </a:p>
        </p:txBody>
      </p:sp>
      <p:sp>
        <p:nvSpPr>
          <p:cNvPr id="11" name="Freeform 11"/>
          <p:cNvSpPr/>
          <p:nvPr/>
        </p:nvSpPr>
        <p:spPr>
          <a:xfrm>
            <a:off x="0" y="0"/>
            <a:ext cx="18287996" cy="10287000"/>
          </a:xfrm>
          <a:custGeom>
            <a:avLst/>
            <a:gdLst/>
            <a:ahLst/>
            <a:cxnLst/>
            <a:rect l="l" t="t" r="r" b="b"/>
            <a:pathLst>
              <a:path w="4816592" h="2709333">
                <a:moveTo>
                  <a:pt x="0" y="0"/>
                </a:moveTo>
                <a:lnTo>
                  <a:pt x="4816592" y="0"/>
                </a:lnTo>
                <a:lnTo>
                  <a:pt x="4816592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857250" cap="sq">
            <a:solidFill>
              <a:srgbClr val="F29100">
                <a:alpha val="80000"/>
              </a:srgbClr>
            </a:solidFill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0" y="-144661"/>
            <a:ext cx="18288000" cy="104316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r>
              <a:rPr lang="en-US" sz="1899">
                <a:solidFill>
                  <a:srgbClr val="FFFFFF">
                    <a:alpha val="80000"/>
                  </a:srgbClr>
                </a:solidFill>
                <a:latin typeface="Urbanist 1"/>
                <a:ea typeface="Urbanist 1"/>
                <a:cs typeface="Urbanist 1"/>
                <a:sym typeface="Urbanist 1"/>
              </a:rPr>
              <a:t>Dúvidas? Estamos aqui para te ajudar</a:t>
            </a:r>
          </a:p>
          <a:p>
            <a:pPr algn="ctr">
              <a:lnSpc>
                <a:spcPts val="2659"/>
              </a:lnSpc>
            </a:pPr>
            <a:endParaRPr lang="en-US" sz="1899">
              <a:solidFill>
                <a:srgbClr val="FFFFFF">
                  <a:alpha val="80000"/>
                </a:srgbClr>
              </a:solidFill>
              <a:latin typeface="Urbanist 1"/>
              <a:ea typeface="Urbanist 1"/>
              <a:cs typeface="Urbanist 1"/>
              <a:sym typeface="Urbanist 1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188079" y="0"/>
            <a:ext cx="13911842" cy="2314430"/>
          </a:xfrm>
          <a:custGeom>
            <a:avLst/>
            <a:gdLst/>
            <a:ahLst/>
            <a:cxnLst/>
            <a:rect l="l" t="t" r="r" b="b"/>
            <a:pathLst>
              <a:path w="3664024" h="609562">
                <a:moveTo>
                  <a:pt x="0" y="0"/>
                </a:moveTo>
                <a:lnTo>
                  <a:pt x="3664024" y="0"/>
                </a:lnTo>
                <a:lnTo>
                  <a:pt x="3664024" y="609562"/>
                </a:lnTo>
                <a:lnTo>
                  <a:pt x="0" y="609562"/>
                </a:lnTo>
                <a:close/>
              </a:path>
            </a:pathLst>
          </a:custGeom>
          <a:solidFill>
            <a:srgbClr val="B1DF41">
              <a:alpha val="80000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2188079" y="-144661"/>
            <a:ext cx="13911842" cy="245909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873792" y="1104900"/>
            <a:ext cx="16540417" cy="9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999" dirty="0">
                <a:solidFill>
                  <a:srgbClr val="0071CE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PATROCINADORES OURO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0" cap="sq">
              <a:solidFill>
                <a:srgbClr val="F29100">
                  <a:alpha val="8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>
                      <a:alpha val="80000"/>
                    </a:srgbClr>
                  </a:solidFill>
                  <a:latin typeface="Urbanist 1"/>
                  <a:ea typeface="Urbanist 1"/>
                  <a:cs typeface="Urbanist 1"/>
                  <a:sym typeface="Urbanist 1"/>
                </a:rPr>
                <a:t>Dúvidas? Estamos aqui para te ajudar</a:t>
              </a:r>
            </a:p>
            <a:p>
              <a:pPr algn="ctr">
                <a:lnSpc>
                  <a:spcPts val="2659"/>
                </a:lnSpc>
              </a:pPr>
              <a:endParaRPr lang="en-US" sz="1899">
                <a:solidFill>
                  <a:srgbClr val="FFFFFF">
                    <a:alpha val="80000"/>
                  </a:srgbClr>
                </a:solidFill>
                <a:latin typeface="Urbanist 1"/>
                <a:ea typeface="Urbanist 1"/>
                <a:cs typeface="Urbanist 1"/>
                <a:sym typeface="Urbanist 1"/>
              </a:endParaRPr>
            </a:p>
          </p:txBody>
        </p:sp>
      </p:grpSp>
      <p:pic>
        <p:nvPicPr>
          <p:cNvPr id="5" name="Imagem 4" descr="Uma imagem contendo Logotipo&#10;&#10;O conteúdo gerado por IA pode estar incorreto.">
            <a:extLst>
              <a:ext uri="{FF2B5EF4-FFF2-40B4-BE49-F238E27FC236}">
                <a16:creationId xmlns:a16="http://schemas.microsoft.com/office/drawing/2014/main" id="{183CDC0C-01FB-FEC4-60C6-EFBE1E6F6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724" y="3659084"/>
            <a:ext cx="5804547" cy="1758778"/>
          </a:xfrm>
          <a:prstGeom prst="rect">
            <a:avLst/>
          </a:prstGeom>
        </p:spPr>
      </p:pic>
      <p:pic>
        <p:nvPicPr>
          <p:cNvPr id="6" name="Picture 6" descr="Estamos para ayudarte – Canis">
            <a:extLst>
              <a:ext uri="{FF2B5EF4-FFF2-40B4-BE49-F238E27FC236}">
                <a16:creationId xmlns:a16="http://schemas.microsoft.com/office/drawing/2014/main" id="{F1D245DF-8849-09E5-EC44-CB93FCE70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259" y="6362700"/>
            <a:ext cx="6237012" cy="1758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207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43050" y="-631074"/>
            <a:ext cx="5899557" cy="11628162"/>
            <a:chOff x="0" y="0"/>
            <a:chExt cx="1553793" cy="30625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53793" cy="3062561"/>
            </a:xfrm>
            <a:custGeom>
              <a:avLst/>
              <a:gdLst/>
              <a:ahLst/>
              <a:cxnLst/>
              <a:rect l="l" t="t" r="r" b="b"/>
              <a:pathLst>
                <a:path w="1553793" h="3062561">
                  <a:moveTo>
                    <a:pt x="0" y="0"/>
                  </a:moveTo>
                  <a:lnTo>
                    <a:pt x="1553793" y="0"/>
                  </a:lnTo>
                  <a:lnTo>
                    <a:pt x="1553793" y="3062561"/>
                  </a:lnTo>
                  <a:lnTo>
                    <a:pt x="0" y="30625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553793" cy="31197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1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10791588">
            <a:off x="15860522" y="-617290"/>
            <a:ext cx="3601342" cy="3291979"/>
            <a:chOff x="0" y="0"/>
            <a:chExt cx="859265" cy="78545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59265" cy="785452"/>
            </a:xfrm>
            <a:custGeom>
              <a:avLst/>
              <a:gdLst/>
              <a:ahLst/>
              <a:cxnLst/>
              <a:rect l="l" t="t" r="r" b="b"/>
              <a:pathLst>
                <a:path w="859265" h="785452">
                  <a:moveTo>
                    <a:pt x="0" y="0"/>
                  </a:moveTo>
                  <a:lnTo>
                    <a:pt x="859265" y="0"/>
                  </a:lnTo>
                  <a:lnTo>
                    <a:pt x="859265" y="785452"/>
                  </a:lnTo>
                  <a:lnTo>
                    <a:pt x="0" y="785452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59265" cy="823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10791588">
            <a:off x="16883410" y="-899643"/>
            <a:ext cx="2809180" cy="2710668"/>
            <a:chOff x="0" y="0"/>
            <a:chExt cx="670258" cy="64675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0258" cy="646754"/>
            </a:xfrm>
            <a:custGeom>
              <a:avLst/>
              <a:gdLst/>
              <a:ahLst/>
              <a:cxnLst/>
              <a:rect l="l" t="t" r="r" b="b"/>
              <a:pathLst>
                <a:path w="670258" h="646754">
                  <a:moveTo>
                    <a:pt x="0" y="0"/>
                  </a:moveTo>
                  <a:lnTo>
                    <a:pt x="670258" y="0"/>
                  </a:lnTo>
                  <a:lnTo>
                    <a:pt x="670258" y="646754"/>
                  </a:lnTo>
                  <a:lnTo>
                    <a:pt x="0" y="646754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0258" cy="684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753187" y="-248775"/>
            <a:ext cx="10507759" cy="10566065"/>
            <a:chOff x="0" y="0"/>
            <a:chExt cx="2092778" cy="2104390"/>
          </a:xfrm>
        </p:grpSpPr>
        <p:sp>
          <p:nvSpPr>
            <p:cNvPr id="12" name="Freeform 12"/>
            <p:cNvSpPr/>
            <p:nvPr/>
          </p:nvSpPr>
          <p:spPr>
            <a:xfrm>
              <a:off x="10083" y="-1270"/>
              <a:ext cx="2100474" cy="2115820"/>
            </a:xfrm>
            <a:custGeom>
              <a:avLst/>
              <a:gdLst/>
              <a:ahLst/>
              <a:cxnLst/>
              <a:rect l="l" t="t" r="r" b="b"/>
              <a:pathLst>
                <a:path w="2100474" h="2115820">
                  <a:moveTo>
                    <a:pt x="2079945" y="800100"/>
                  </a:moveTo>
                  <a:cubicBezTo>
                    <a:pt x="2079028" y="624840"/>
                    <a:pt x="2071695" y="412750"/>
                    <a:pt x="2071695" y="222250"/>
                  </a:cubicBezTo>
                  <a:cubicBezTo>
                    <a:pt x="2071695" y="170180"/>
                    <a:pt x="2070778" y="66040"/>
                    <a:pt x="2066194" y="13970"/>
                  </a:cubicBezTo>
                  <a:cubicBezTo>
                    <a:pt x="1956193" y="13970"/>
                    <a:pt x="1837941" y="1270"/>
                    <a:pt x="1727023" y="1270"/>
                  </a:cubicBezTo>
                  <a:cubicBezTo>
                    <a:pt x="1150432" y="3810"/>
                    <a:pt x="579341" y="0"/>
                    <a:pt x="3667" y="1270"/>
                  </a:cubicBezTo>
                  <a:cubicBezTo>
                    <a:pt x="3667" y="171450"/>
                    <a:pt x="0" y="360680"/>
                    <a:pt x="917" y="530860"/>
                  </a:cubicBezTo>
                  <a:cubicBezTo>
                    <a:pt x="2751" y="848360"/>
                    <a:pt x="5501" y="1167130"/>
                    <a:pt x="5501" y="1484630"/>
                  </a:cubicBezTo>
                  <a:cubicBezTo>
                    <a:pt x="5501" y="1638300"/>
                    <a:pt x="4584" y="1790700"/>
                    <a:pt x="10084" y="1944370"/>
                  </a:cubicBezTo>
                  <a:cubicBezTo>
                    <a:pt x="11917" y="1993900"/>
                    <a:pt x="13751" y="2042160"/>
                    <a:pt x="17417" y="2091690"/>
                  </a:cubicBezTo>
                  <a:cubicBezTo>
                    <a:pt x="138419" y="2094230"/>
                    <a:pt x="258504" y="2098040"/>
                    <a:pt x="379505" y="2103120"/>
                  </a:cubicBezTo>
                  <a:cubicBezTo>
                    <a:pt x="701260" y="2115820"/>
                    <a:pt x="1013847" y="2095500"/>
                    <a:pt x="1345685" y="2104390"/>
                  </a:cubicBezTo>
                  <a:cubicBezTo>
                    <a:pt x="1595938" y="2110740"/>
                    <a:pt x="1841608" y="2091690"/>
                    <a:pt x="2095395" y="2091690"/>
                  </a:cubicBezTo>
                  <a:cubicBezTo>
                    <a:pt x="2095395" y="2075180"/>
                    <a:pt x="2096665" y="1978660"/>
                    <a:pt x="2097935" y="1962150"/>
                  </a:cubicBezTo>
                  <a:cubicBezTo>
                    <a:pt x="2100475" y="1863090"/>
                    <a:pt x="2086505" y="1677670"/>
                    <a:pt x="2087775" y="1578610"/>
                  </a:cubicBezTo>
                  <a:cubicBezTo>
                    <a:pt x="2094125" y="1170940"/>
                    <a:pt x="2081778" y="1151890"/>
                    <a:pt x="2079945" y="800100"/>
                  </a:cubicBezTo>
                  <a:close/>
                </a:path>
              </a:pathLst>
            </a:custGeom>
            <a:blipFill>
              <a:blip r:embed="rId2"/>
              <a:stretch>
                <a:fillRect l="-16790" t="-12" r="-17144" b="-12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752504" y="9530406"/>
            <a:ext cx="2716132" cy="3427602"/>
            <a:chOff x="0" y="0"/>
            <a:chExt cx="607801" cy="76701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07801" cy="767010"/>
            </a:xfrm>
            <a:custGeom>
              <a:avLst/>
              <a:gdLst/>
              <a:ahLst/>
              <a:cxnLst/>
              <a:rect l="l" t="t" r="r" b="b"/>
              <a:pathLst>
                <a:path w="607801" h="767010">
                  <a:moveTo>
                    <a:pt x="0" y="0"/>
                  </a:moveTo>
                  <a:lnTo>
                    <a:pt x="607801" y="0"/>
                  </a:lnTo>
                  <a:lnTo>
                    <a:pt x="607801" y="767010"/>
                  </a:lnTo>
                  <a:lnTo>
                    <a:pt x="0" y="767010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607801" cy="805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5662488" y="784401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17"/>
          <p:cNvSpPr txBox="1"/>
          <p:nvPr/>
        </p:nvSpPr>
        <p:spPr>
          <a:xfrm>
            <a:off x="10173672" y="1852558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>
                <a:solidFill>
                  <a:srgbClr val="333333"/>
                </a:solidFill>
                <a:latin typeface="Urbanist Bold"/>
                <a:ea typeface="Urbanist Bold"/>
                <a:cs typeface="Urbanist Bold"/>
                <a:sym typeface="Urbanist Bold"/>
              </a:rPr>
              <a:t>01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173672" y="2817134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333333"/>
                </a:solidFill>
                <a:latin typeface="Urbanist Bold"/>
                <a:ea typeface="Urbanist Bold"/>
                <a:cs typeface="Urbanist Bold"/>
                <a:sym typeface="Urbanist Bold"/>
              </a:rPr>
              <a:t>04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173672" y="3781710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333333"/>
                </a:solidFill>
                <a:latin typeface="Urbanist Bold"/>
                <a:ea typeface="Urbanist Bold"/>
                <a:cs typeface="Urbanist Bold"/>
                <a:sym typeface="Urbanist Bold"/>
              </a:rPr>
              <a:t>05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173672" y="4746286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333333"/>
                </a:solidFill>
                <a:latin typeface="Urbanist Bold"/>
                <a:ea typeface="Urbanist Bold"/>
                <a:cs typeface="Urbanist Bold"/>
                <a:sym typeface="Urbanist Bold"/>
              </a:rPr>
              <a:t>08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173672" y="5710862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333333"/>
                </a:solidFill>
                <a:latin typeface="Urbanist Bold"/>
                <a:ea typeface="Urbanist Bold"/>
                <a:cs typeface="Urbanist Bold"/>
                <a:sym typeface="Urbanist Bold"/>
              </a:rPr>
              <a:t>10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173672" y="6675439"/>
            <a:ext cx="783636" cy="608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333333"/>
                </a:solidFill>
                <a:latin typeface="Urbanist Bold"/>
                <a:ea typeface="Urbanist Bold"/>
                <a:cs typeface="Urbanist Bold"/>
                <a:sym typeface="Urbanist Bold"/>
              </a:rPr>
              <a:t>12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173672" y="7640015"/>
            <a:ext cx="783636" cy="608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333333"/>
                </a:solidFill>
                <a:latin typeface="Urbanist Bold"/>
                <a:ea typeface="Urbanist Bold"/>
                <a:cs typeface="Urbanist Bold"/>
                <a:sym typeface="Urbanist Bold"/>
              </a:rPr>
              <a:t>15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375844" y="1942933"/>
            <a:ext cx="2185585" cy="416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9"/>
              </a:lnSpc>
            </a:pPr>
            <a:r>
              <a:rPr lang="en-US" sz="2449" spc="195">
                <a:solidFill>
                  <a:srgbClr val="000000"/>
                </a:solidFill>
                <a:latin typeface="Sondos"/>
                <a:ea typeface="Sondos"/>
                <a:cs typeface="Sondos"/>
                <a:sym typeface="Sondos"/>
              </a:rPr>
              <a:t>INFORMAÇÕES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375844" y="2905703"/>
            <a:ext cx="2682697" cy="416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9"/>
              </a:lnSpc>
            </a:pPr>
            <a:r>
              <a:rPr lang="en-US" sz="2449" spc="195">
                <a:solidFill>
                  <a:srgbClr val="000000"/>
                </a:solidFill>
                <a:latin typeface="Sondos"/>
                <a:ea typeface="Sondos"/>
                <a:cs typeface="Sondos"/>
                <a:sym typeface="Sondos"/>
              </a:rPr>
              <a:t>COORDENADORES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375844" y="3868473"/>
            <a:ext cx="2682697" cy="416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9"/>
              </a:lnSpc>
            </a:pPr>
            <a:r>
              <a:rPr lang="en-US" sz="2449" spc="195">
                <a:solidFill>
                  <a:srgbClr val="000000"/>
                </a:solidFill>
                <a:latin typeface="Sondos"/>
                <a:ea typeface="Sondos"/>
                <a:cs typeface="Sondos"/>
                <a:sym typeface="Sondos"/>
              </a:rPr>
              <a:t>PALESTRANTES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375844" y="4831243"/>
            <a:ext cx="3024560" cy="392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9"/>
              </a:lnSpc>
            </a:pPr>
            <a:r>
              <a:rPr lang="en-US" sz="2449" spc="195" dirty="0">
                <a:solidFill>
                  <a:srgbClr val="000000"/>
                </a:solidFill>
                <a:latin typeface="Sondos"/>
                <a:ea typeface="Sondos"/>
                <a:cs typeface="Sondos"/>
                <a:sym typeface="Sondos"/>
              </a:rPr>
              <a:t>CRONOGRAMA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375844" y="5794013"/>
            <a:ext cx="4754976" cy="416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9"/>
              </a:lnSpc>
            </a:pPr>
            <a:r>
              <a:rPr lang="en-US" sz="2449" spc="195">
                <a:solidFill>
                  <a:srgbClr val="000000"/>
                </a:solidFill>
                <a:latin typeface="Sondos"/>
                <a:ea typeface="Sondos"/>
                <a:cs typeface="Sondos"/>
                <a:sym typeface="Sondos"/>
              </a:rPr>
              <a:t>AULAS PRÁTICAS PRESENCIAIS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375844" y="6756783"/>
            <a:ext cx="2185585" cy="392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9"/>
              </a:lnSpc>
            </a:pPr>
            <a:r>
              <a:rPr lang="en-US" sz="2449" spc="195" dirty="0">
                <a:solidFill>
                  <a:srgbClr val="000000"/>
                </a:solidFill>
                <a:latin typeface="Sondos"/>
                <a:ea typeface="Sondos"/>
                <a:cs typeface="Sondos"/>
                <a:sym typeface="Sondos"/>
              </a:rPr>
              <a:t>LOCALIZAÇÃO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375844" y="7719553"/>
            <a:ext cx="3024560" cy="3924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29"/>
              </a:lnSpc>
            </a:pPr>
            <a:r>
              <a:rPr lang="en-US" sz="2449" spc="195" dirty="0">
                <a:solidFill>
                  <a:srgbClr val="000000"/>
                </a:solidFill>
                <a:latin typeface="Sondos"/>
                <a:ea typeface="Sondos"/>
                <a:cs typeface="Sondos"/>
                <a:sym typeface="Sondos"/>
              </a:rPr>
              <a:t>PATROCINADORES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3621854">
            <a:off x="14602643" y="1291274"/>
            <a:ext cx="6356947" cy="715549"/>
            <a:chOff x="0" y="0"/>
            <a:chExt cx="3334256" cy="3753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34256" cy="375309"/>
            </a:xfrm>
            <a:custGeom>
              <a:avLst/>
              <a:gdLst/>
              <a:ahLst/>
              <a:cxnLst/>
              <a:rect l="l" t="t" r="r" b="b"/>
              <a:pathLst>
                <a:path w="3334256" h="375309">
                  <a:moveTo>
                    <a:pt x="3131056" y="0"/>
                  </a:moveTo>
                  <a:lnTo>
                    <a:pt x="0" y="0"/>
                  </a:lnTo>
                  <a:lnTo>
                    <a:pt x="203200" y="375309"/>
                  </a:lnTo>
                  <a:lnTo>
                    <a:pt x="3334256" y="375309"/>
                  </a:lnTo>
                  <a:lnTo>
                    <a:pt x="3131056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3131056" cy="4134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3621854">
            <a:off x="16379315" y="-1487257"/>
            <a:ext cx="5363385" cy="3116330"/>
            <a:chOff x="0" y="0"/>
            <a:chExt cx="2813127" cy="16345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13127" cy="1634533"/>
            </a:xfrm>
            <a:custGeom>
              <a:avLst/>
              <a:gdLst/>
              <a:ahLst/>
              <a:cxnLst/>
              <a:rect l="l" t="t" r="r" b="b"/>
              <a:pathLst>
                <a:path w="2813127" h="1634533">
                  <a:moveTo>
                    <a:pt x="2609927" y="0"/>
                  </a:moveTo>
                  <a:lnTo>
                    <a:pt x="0" y="0"/>
                  </a:lnTo>
                  <a:lnTo>
                    <a:pt x="203200" y="1634533"/>
                  </a:lnTo>
                  <a:lnTo>
                    <a:pt x="2813127" y="1634533"/>
                  </a:lnTo>
                  <a:lnTo>
                    <a:pt x="2609927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2609927" cy="16726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88982">
            <a:off x="16158368" y="1022269"/>
            <a:ext cx="897521" cy="570103"/>
            <a:chOff x="0" y="0"/>
            <a:chExt cx="509567" cy="32367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09567" cy="323676"/>
            </a:xfrm>
            <a:custGeom>
              <a:avLst/>
              <a:gdLst/>
              <a:ahLst/>
              <a:cxnLst/>
              <a:rect l="l" t="t" r="r" b="b"/>
              <a:pathLst>
                <a:path w="509567" h="323676">
                  <a:moveTo>
                    <a:pt x="306367" y="0"/>
                  </a:moveTo>
                  <a:lnTo>
                    <a:pt x="0" y="0"/>
                  </a:lnTo>
                  <a:lnTo>
                    <a:pt x="203200" y="323676"/>
                  </a:lnTo>
                  <a:lnTo>
                    <a:pt x="509567" y="323676"/>
                  </a:lnTo>
                  <a:lnTo>
                    <a:pt x="306367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306367" cy="3617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88982">
            <a:off x="16598782" y="1866321"/>
            <a:ext cx="871714" cy="535116"/>
            <a:chOff x="0" y="0"/>
            <a:chExt cx="527274" cy="32367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27274" cy="323676"/>
            </a:xfrm>
            <a:custGeom>
              <a:avLst/>
              <a:gdLst/>
              <a:ahLst/>
              <a:cxnLst/>
              <a:rect l="l" t="t" r="r" b="b"/>
              <a:pathLst>
                <a:path w="527274" h="323676">
                  <a:moveTo>
                    <a:pt x="324074" y="0"/>
                  </a:moveTo>
                  <a:lnTo>
                    <a:pt x="0" y="0"/>
                  </a:lnTo>
                  <a:lnTo>
                    <a:pt x="203200" y="323676"/>
                  </a:lnTo>
                  <a:lnTo>
                    <a:pt x="527274" y="323676"/>
                  </a:lnTo>
                  <a:lnTo>
                    <a:pt x="324074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324074" cy="3617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7285669">
            <a:off x="-2420693" y="1075378"/>
            <a:ext cx="5985408" cy="796584"/>
            <a:chOff x="0" y="0"/>
            <a:chExt cx="2694809" cy="35864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94809" cy="358646"/>
            </a:xfrm>
            <a:custGeom>
              <a:avLst/>
              <a:gdLst/>
              <a:ahLst/>
              <a:cxnLst/>
              <a:rect l="l" t="t" r="r" b="b"/>
              <a:pathLst>
                <a:path w="2694809" h="358646">
                  <a:moveTo>
                    <a:pt x="203200" y="0"/>
                  </a:moveTo>
                  <a:lnTo>
                    <a:pt x="2694809" y="0"/>
                  </a:lnTo>
                  <a:lnTo>
                    <a:pt x="2491609" y="358646"/>
                  </a:lnTo>
                  <a:lnTo>
                    <a:pt x="0" y="3586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01600" y="-38100"/>
              <a:ext cx="2491609" cy="396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7285669">
            <a:off x="-3414723" y="-231855"/>
            <a:ext cx="5694404" cy="2008597"/>
            <a:chOff x="0" y="0"/>
            <a:chExt cx="2563790" cy="90433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563790" cy="904330"/>
            </a:xfrm>
            <a:custGeom>
              <a:avLst/>
              <a:gdLst/>
              <a:ahLst/>
              <a:cxnLst/>
              <a:rect l="l" t="t" r="r" b="b"/>
              <a:pathLst>
                <a:path w="2563790" h="904330">
                  <a:moveTo>
                    <a:pt x="203200" y="0"/>
                  </a:moveTo>
                  <a:lnTo>
                    <a:pt x="2563790" y="0"/>
                  </a:lnTo>
                  <a:lnTo>
                    <a:pt x="2360590" y="904330"/>
                  </a:lnTo>
                  <a:lnTo>
                    <a:pt x="0" y="90433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01600" y="-38100"/>
              <a:ext cx="2360590" cy="9424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73165">
            <a:off x="783224" y="1858467"/>
            <a:ext cx="849956" cy="535116"/>
            <a:chOff x="0" y="0"/>
            <a:chExt cx="575059" cy="36204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75059" cy="362046"/>
            </a:xfrm>
            <a:custGeom>
              <a:avLst/>
              <a:gdLst/>
              <a:ahLst/>
              <a:cxnLst/>
              <a:rect l="l" t="t" r="r" b="b"/>
              <a:pathLst>
                <a:path w="575059" h="362046">
                  <a:moveTo>
                    <a:pt x="203200" y="0"/>
                  </a:moveTo>
                  <a:lnTo>
                    <a:pt x="575059" y="0"/>
                  </a:lnTo>
                  <a:lnTo>
                    <a:pt x="371859" y="362046"/>
                  </a:lnTo>
                  <a:lnTo>
                    <a:pt x="0" y="3620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01600" y="-38100"/>
              <a:ext cx="371859" cy="400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 rot="73165">
            <a:off x="1245503" y="1035465"/>
            <a:ext cx="854939" cy="570103"/>
            <a:chOff x="0" y="0"/>
            <a:chExt cx="542932" cy="36204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42932" cy="362046"/>
            </a:xfrm>
            <a:custGeom>
              <a:avLst/>
              <a:gdLst/>
              <a:ahLst/>
              <a:cxnLst/>
              <a:rect l="l" t="t" r="r" b="b"/>
              <a:pathLst>
                <a:path w="542932" h="362046">
                  <a:moveTo>
                    <a:pt x="203200" y="0"/>
                  </a:moveTo>
                  <a:lnTo>
                    <a:pt x="542932" y="0"/>
                  </a:lnTo>
                  <a:lnTo>
                    <a:pt x="339732" y="362046"/>
                  </a:lnTo>
                  <a:lnTo>
                    <a:pt x="0" y="3620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01600" y="-38100"/>
              <a:ext cx="339732" cy="400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028700" y="3008656"/>
            <a:ext cx="5410200" cy="6024913"/>
            <a:chOff x="0" y="0"/>
            <a:chExt cx="1252177" cy="139445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252177" cy="1394451"/>
            </a:xfrm>
            <a:custGeom>
              <a:avLst/>
              <a:gdLst/>
              <a:ahLst/>
              <a:cxnLst/>
              <a:rect l="l" t="t" r="r" b="b"/>
              <a:pathLst>
                <a:path w="1252177" h="1394451">
                  <a:moveTo>
                    <a:pt x="0" y="0"/>
                  </a:moveTo>
                  <a:lnTo>
                    <a:pt x="1252177" y="0"/>
                  </a:lnTo>
                  <a:lnTo>
                    <a:pt x="1252177" y="1394451"/>
                  </a:lnTo>
                  <a:lnTo>
                    <a:pt x="0" y="1394451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252177" cy="14325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6438900" y="3008656"/>
            <a:ext cx="5410200" cy="6024913"/>
            <a:chOff x="0" y="0"/>
            <a:chExt cx="1252177" cy="1394451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252177" cy="1394451"/>
            </a:xfrm>
            <a:custGeom>
              <a:avLst/>
              <a:gdLst/>
              <a:ahLst/>
              <a:cxnLst/>
              <a:rect l="l" t="t" r="r" b="b"/>
              <a:pathLst>
                <a:path w="1252177" h="1394451">
                  <a:moveTo>
                    <a:pt x="0" y="0"/>
                  </a:moveTo>
                  <a:lnTo>
                    <a:pt x="1252177" y="0"/>
                  </a:lnTo>
                  <a:lnTo>
                    <a:pt x="1252177" y="1394451"/>
                  </a:lnTo>
                  <a:lnTo>
                    <a:pt x="0" y="1394451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252177" cy="14325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849100" y="3008656"/>
            <a:ext cx="5410200" cy="6024913"/>
            <a:chOff x="0" y="0"/>
            <a:chExt cx="1252177" cy="139445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252177" cy="1394451"/>
            </a:xfrm>
            <a:custGeom>
              <a:avLst/>
              <a:gdLst/>
              <a:ahLst/>
              <a:cxnLst/>
              <a:rect l="l" t="t" r="r" b="b"/>
              <a:pathLst>
                <a:path w="1252177" h="1394451">
                  <a:moveTo>
                    <a:pt x="0" y="0"/>
                  </a:moveTo>
                  <a:lnTo>
                    <a:pt x="1252177" y="0"/>
                  </a:lnTo>
                  <a:lnTo>
                    <a:pt x="1252177" y="1394451"/>
                  </a:lnTo>
                  <a:lnTo>
                    <a:pt x="0" y="1394451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1252177" cy="14325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2448981" y="1985430"/>
            <a:ext cx="2663837" cy="2663837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3333"/>
            </a:solidFill>
            <a:ln w="133350" cap="sq">
              <a:solidFill>
                <a:srgbClr val="185200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7812082" y="1985430"/>
            <a:ext cx="2663837" cy="2663837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3333"/>
            </a:solidFill>
            <a:ln w="133350" cap="sq">
              <a:solidFill>
                <a:srgbClr val="185200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3222282" y="1985430"/>
            <a:ext cx="2663837" cy="2663837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3333"/>
            </a:solidFill>
            <a:ln w="133350" cap="sq">
              <a:solidFill>
                <a:srgbClr val="185200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3001184" y="2423691"/>
            <a:ext cx="1559431" cy="1787314"/>
          </a:xfrm>
          <a:custGeom>
            <a:avLst/>
            <a:gdLst/>
            <a:ahLst/>
            <a:cxnLst/>
            <a:rect l="l" t="t" r="r" b="b"/>
            <a:pathLst>
              <a:path w="1559431" h="1787314">
                <a:moveTo>
                  <a:pt x="0" y="0"/>
                </a:moveTo>
                <a:lnTo>
                  <a:pt x="1559431" y="0"/>
                </a:lnTo>
                <a:lnTo>
                  <a:pt x="1559431" y="1787314"/>
                </a:lnTo>
                <a:lnTo>
                  <a:pt x="0" y="1787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5" name="Freeform 45"/>
          <p:cNvSpPr/>
          <p:nvPr/>
        </p:nvSpPr>
        <p:spPr>
          <a:xfrm>
            <a:off x="13808845" y="2623236"/>
            <a:ext cx="1490710" cy="1388224"/>
          </a:xfrm>
          <a:custGeom>
            <a:avLst/>
            <a:gdLst/>
            <a:ahLst/>
            <a:cxnLst/>
            <a:rect l="l" t="t" r="r" b="b"/>
            <a:pathLst>
              <a:path w="1490710" h="1388224">
                <a:moveTo>
                  <a:pt x="0" y="0"/>
                </a:moveTo>
                <a:lnTo>
                  <a:pt x="1490710" y="0"/>
                </a:lnTo>
                <a:lnTo>
                  <a:pt x="1490710" y="1388224"/>
                </a:lnTo>
                <a:lnTo>
                  <a:pt x="0" y="13882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6" name="Freeform 46"/>
          <p:cNvSpPr/>
          <p:nvPr/>
        </p:nvSpPr>
        <p:spPr>
          <a:xfrm>
            <a:off x="8477333" y="2623236"/>
            <a:ext cx="1333333" cy="1409071"/>
          </a:xfrm>
          <a:custGeom>
            <a:avLst/>
            <a:gdLst/>
            <a:ahLst/>
            <a:cxnLst/>
            <a:rect l="l" t="t" r="r" b="b"/>
            <a:pathLst>
              <a:path w="1333333" h="1409071">
                <a:moveTo>
                  <a:pt x="0" y="0"/>
                </a:moveTo>
                <a:lnTo>
                  <a:pt x="1333334" y="0"/>
                </a:lnTo>
                <a:lnTo>
                  <a:pt x="1333334" y="1409071"/>
                </a:lnTo>
                <a:lnTo>
                  <a:pt x="0" y="14090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7" name="TextBox 47"/>
          <p:cNvSpPr txBox="1"/>
          <p:nvPr/>
        </p:nvSpPr>
        <p:spPr>
          <a:xfrm>
            <a:off x="1365896" y="5077736"/>
            <a:ext cx="4735809" cy="420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4"/>
              </a:lnSpc>
            </a:pPr>
            <a:r>
              <a:rPr lang="en-US" sz="2958" spc="-88">
                <a:solidFill>
                  <a:srgbClr val="FFFFFF"/>
                </a:solidFill>
                <a:latin typeface="Urbanist Bold"/>
                <a:ea typeface="Urbanist Bold"/>
                <a:cs typeface="Urbanist Bold"/>
                <a:sym typeface="Urbanist Bold"/>
              </a:rPr>
              <a:t>Público Alvo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6884801" y="5077736"/>
            <a:ext cx="4518398" cy="420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4"/>
              </a:lnSpc>
            </a:pPr>
            <a:r>
              <a:rPr lang="en-US" sz="2958" spc="-88">
                <a:solidFill>
                  <a:srgbClr val="FFFFFF"/>
                </a:solidFill>
                <a:latin typeface="Urbanist Bold"/>
                <a:ea typeface="Urbanist Bold"/>
                <a:cs typeface="Urbanist Bold"/>
                <a:sym typeface="Urbanist Bold"/>
              </a:rPr>
              <a:t>Acompanhamento prático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2186296" y="5077736"/>
            <a:ext cx="4735809" cy="420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4"/>
              </a:lnSpc>
            </a:pPr>
            <a:r>
              <a:rPr lang="en-US" sz="2958" spc="-88">
                <a:solidFill>
                  <a:srgbClr val="FFFFFF"/>
                </a:solidFill>
                <a:latin typeface="Urbanist Bold"/>
                <a:ea typeface="Urbanist Bold"/>
                <a:cs typeface="Urbanist Bold"/>
                <a:sym typeface="Urbanist Bold"/>
              </a:rPr>
              <a:t>Vagas na Fisio Care Pet 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365896" y="6171476"/>
            <a:ext cx="4735809" cy="1717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1"/>
              </a:lnSpc>
            </a:pPr>
            <a:r>
              <a:rPr lang="en-US" sz="2320">
                <a:solidFill>
                  <a:srgbClr val="FFFFFF"/>
                </a:solidFill>
                <a:latin typeface="Urbanist Bold"/>
                <a:ea typeface="Urbanist Bold"/>
                <a:cs typeface="Urbanist Bold"/>
                <a:sym typeface="Urbanist Bold"/>
              </a:rPr>
              <a:t>Somente veterinários e estudantes de veterinária que estiverem cursando pelo menos o 2  semestre (quinto ano) poderão realizar o curso.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6776096" y="6110690"/>
            <a:ext cx="4735809" cy="1717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1"/>
              </a:lnSpc>
            </a:pPr>
            <a:r>
              <a:rPr lang="en-US" sz="2320">
                <a:solidFill>
                  <a:srgbClr val="FFFFFF"/>
                </a:solidFill>
                <a:latin typeface="Urbanist Bold"/>
                <a:ea typeface="Urbanist Bold"/>
                <a:cs typeface="Urbanist Bold"/>
                <a:sym typeface="Urbanist Bold"/>
              </a:rPr>
              <a:t>Para concluir a certificação o aluno deverá acompanhar por 200 horas a rotina de alguma das UNIDADES da Fisio Care Pet. Totalizando quase 250 horas de aprendizado.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2186296" y="6171476"/>
            <a:ext cx="4735809" cy="1031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1"/>
              </a:lnSpc>
            </a:pPr>
            <a:r>
              <a:rPr lang="en-US" sz="2320">
                <a:solidFill>
                  <a:srgbClr val="FFFFFF"/>
                </a:solidFill>
                <a:latin typeface="Urbanist Bold"/>
                <a:ea typeface="Urbanist Bold"/>
                <a:cs typeface="Urbanist Bold"/>
                <a:sym typeface="Urbanist Bold"/>
              </a:rPr>
              <a:t>Esse curso te capacitará nos processos de seleção para novas vagas na Fisio Care Pet.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4707684" y="6846915"/>
            <a:ext cx="110656" cy="226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85"/>
              </a:lnSpc>
              <a:spcBef>
                <a:spcPct val="0"/>
              </a:spcBef>
            </a:pPr>
            <a:r>
              <a:rPr lang="en-US" sz="1257">
                <a:solidFill>
                  <a:srgbClr val="FFFFFF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o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78664" y="4739387"/>
            <a:ext cx="4637723" cy="3914132"/>
            <a:chOff x="0" y="0"/>
            <a:chExt cx="1037804" cy="8758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37804" cy="875883"/>
            </a:xfrm>
            <a:custGeom>
              <a:avLst/>
              <a:gdLst/>
              <a:ahLst/>
              <a:cxnLst/>
              <a:rect l="l" t="t" r="r" b="b"/>
              <a:pathLst>
                <a:path w="1037804" h="875883">
                  <a:moveTo>
                    <a:pt x="0" y="0"/>
                  </a:moveTo>
                  <a:lnTo>
                    <a:pt x="1037804" y="0"/>
                  </a:lnTo>
                  <a:lnTo>
                    <a:pt x="1037804" y="875883"/>
                  </a:lnTo>
                  <a:lnTo>
                    <a:pt x="0" y="875883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37804" cy="913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310171" y="-318455"/>
            <a:ext cx="11538461" cy="11125422"/>
            <a:chOff x="0" y="0"/>
            <a:chExt cx="1055235" cy="101746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55235" cy="1017461"/>
            </a:xfrm>
            <a:custGeom>
              <a:avLst/>
              <a:gdLst/>
              <a:ahLst/>
              <a:cxnLst/>
              <a:rect l="l" t="t" r="r" b="b"/>
              <a:pathLst>
                <a:path w="1055235" h="1017461">
                  <a:moveTo>
                    <a:pt x="852035" y="0"/>
                  </a:moveTo>
                  <a:lnTo>
                    <a:pt x="0" y="0"/>
                  </a:lnTo>
                  <a:lnTo>
                    <a:pt x="203200" y="1017461"/>
                  </a:lnTo>
                  <a:lnTo>
                    <a:pt x="1055235" y="1017461"/>
                  </a:lnTo>
                  <a:lnTo>
                    <a:pt x="852035" y="0"/>
                  </a:lnTo>
                  <a:close/>
                </a:path>
              </a:pathLst>
            </a:custGeom>
            <a:blipFill>
              <a:blip r:embed="rId2"/>
              <a:stretch>
                <a:fillRect l="-121607" r="-28" b="-2929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504154" y="1973265"/>
            <a:ext cx="9021846" cy="8871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3"/>
              </a:lnSpc>
              <a:spcBef>
                <a:spcPct val="0"/>
              </a:spcBef>
            </a:pPr>
            <a:r>
              <a:rPr lang="en-US" sz="5195" dirty="0">
                <a:solidFill>
                  <a:srgbClr val="FFFFFF"/>
                </a:solidFill>
                <a:latin typeface="Urbanist Heavy"/>
                <a:ea typeface="Urbanist Heavy"/>
                <a:cs typeface="Urbanist Heavy"/>
                <a:sym typeface="Urbanist Heavy"/>
              </a:rPr>
              <a:t>Prof. Esp. Ricardo S. Lopes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504154" y="2988166"/>
            <a:ext cx="8054413" cy="4951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CEO da Fisio Care Pet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Autor do livro “Fisiatria em Pequenos Animais” 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Pós-graduado em Ortopedia Veterinária pela USP 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Presidente da ANFIVET (2019-22) 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Diretor Científico da ANFIVET (2022-25)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Coordenador da pós-graduação em fisioterapia veterinária da FAMESP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Curso do CCRP – University of Tennessee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504154" y="1405474"/>
            <a:ext cx="4892294" cy="67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5"/>
              </a:lnSpc>
            </a:pPr>
            <a:r>
              <a:rPr lang="en-US" sz="4763">
                <a:solidFill>
                  <a:srgbClr val="FFFFFF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PALESTRANTE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7259300" y="9258300"/>
            <a:ext cx="3896849" cy="3510018"/>
            <a:chOff x="0" y="0"/>
            <a:chExt cx="872015" cy="78545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72015" cy="785452"/>
            </a:xfrm>
            <a:custGeom>
              <a:avLst/>
              <a:gdLst/>
              <a:ahLst/>
              <a:cxnLst/>
              <a:rect l="l" t="t" r="r" b="b"/>
              <a:pathLst>
                <a:path w="872015" h="785452">
                  <a:moveTo>
                    <a:pt x="0" y="0"/>
                  </a:moveTo>
                  <a:lnTo>
                    <a:pt x="872015" y="0"/>
                  </a:lnTo>
                  <a:lnTo>
                    <a:pt x="872015" y="785452"/>
                  </a:lnTo>
                  <a:lnTo>
                    <a:pt x="0" y="785452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72015" cy="823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538727" y="-956299"/>
            <a:ext cx="1875096" cy="2792259"/>
            <a:chOff x="0" y="0"/>
            <a:chExt cx="419599" cy="62483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19599" cy="624836"/>
            </a:xfrm>
            <a:custGeom>
              <a:avLst/>
              <a:gdLst/>
              <a:ahLst/>
              <a:cxnLst/>
              <a:rect l="l" t="t" r="r" b="b"/>
              <a:pathLst>
                <a:path w="419599" h="624836">
                  <a:moveTo>
                    <a:pt x="0" y="0"/>
                  </a:moveTo>
                  <a:lnTo>
                    <a:pt x="419599" y="0"/>
                  </a:lnTo>
                  <a:lnTo>
                    <a:pt x="419599" y="624836"/>
                  </a:lnTo>
                  <a:lnTo>
                    <a:pt x="0" y="624836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419599" cy="662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59300" y="9258300"/>
            <a:ext cx="3896849" cy="3510018"/>
            <a:chOff x="0" y="0"/>
            <a:chExt cx="872015" cy="7854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2015" cy="785452"/>
            </a:xfrm>
            <a:custGeom>
              <a:avLst/>
              <a:gdLst/>
              <a:ahLst/>
              <a:cxnLst/>
              <a:rect l="l" t="t" r="r" b="b"/>
              <a:pathLst>
                <a:path w="872015" h="785452">
                  <a:moveTo>
                    <a:pt x="0" y="0"/>
                  </a:moveTo>
                  <a:lnTo>
                    <a:pt x="872015" y="0"/>
                  </a:lnTo>
                  <a:lnTo>
                    <a:pt x="872015" y="785452"/>
                  </a:lnTo>
                  <a:lnTo>
                    <a:pt x="0" y="785452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72015" cy="823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38727" y="-956299"/>
            <a:ext cx="1875096" cy="2792259"/>
            <a:chOff x="0" y="0"/>
            <a:chExt cx="419599" cy="6248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9599" cy="624836"/>
            </a:xfrm>
            <a:custGeom>
              <a:avLst/>
              <a:gdLst/>
              <a:ahLst/>
              <a:cxnLst/>
              <a:rect l="l" t="t" r="r" b="b"/>
              <a:pathLst>
                <a:path w="419599" h="624836">
                  <a:moveTo>
                    <a:pt x="0" y="0"/>
                  </a:moveTo>
                  <a:lnTo>
                    <a:pt x="419599" y="0"/>
                  </a:lnTo>
                  <a:lnTo>
                    <a:pt x="419599" y="624836"/>
                  </a:lnTo>
                  <a:lnTo>
                    <a:pt x="0" y="624836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19599" cy="662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549603" y="4806739"/>
            <a:ext cx="6355205" cy="5901022"/>
            <a:chOff x="0" y="0"/>
            <a:chExt cx="1422132" cy="132049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22132" cy="1320498"/>
            </a:xfrm>
            <a:custGeom>
              <a:avLst/>
              <a:gdLst/>
              <a:ahLst/>
              <a:cxnLst/>
              <a:rect l="l" t="t" r="r" b="b"/>
              <a:pathLst>
                <a:path w="1422132" h="1320498">
                  <a:moveTo>
                    <a:pt x="0" y="0"/>
                  </a:moveTo>
                  <a:lnTo>
                    <a:pt x="1422132" y="0"/>
                  </a:lnTo>
                  <a:lnTo>
                    <a:pt x="1422132" y="1320498"/>
                  </a:lnTo>
                  <a:lnTo>
                    <a:pt x="0" y="1320498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422132" cy="13585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1166939" y="439830"/>
            <a:ext cx="9311705" cy="11221021"/>
          </a:xfrm>
          <a:custGeom>
            <a:avLst/>
            <a:gdLst/>
            <a:ahLst/>
            <a:cxnLst/>
            <a:rect l="l" t="t" r="r" b="b"/>
            <a:pathLst>
              <a:path w="9311705" h="11221021">
                <a:moveTo>
                  <a:pt x="0" y="0"/>
                </a:moveTo>
                <a:lnTo>
                  <a:pt x="9311705" y="0"/>
                </a:lnTo>
                <a:lnTo>
                  <a:pt x="9311705" y="11221022"/>
                </a:lnTo>
                <a:lnTo>
                  <a:pt x="0" y="112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61" b="-256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8058521" y="2096756"/>
            <a:ext cx="8927482" cy="784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9"/>
              </a:lnSpc>
              <a:spcBef>
                <a:spcPct val="0"/>
              </a:spcBef>
            </a:pPr>
            <a:r>
              <a:rPr lang="en-US" sz="4578">
                <a:solidFill>
                  <a:srgbClr val="FFFFFF"/>
                </a:solidFill>
                <a:latin typeface="Urbanist Heavy"/>
                <a:ea typeface="Urbanist Heavy"/>
                <a:cs typeface="Urbanist Heavy"/>
                <a:sym typeface="Urbanist Heavy"/>
              </a:rPr>
              <a:t>Prof. Esp. Nívea Maria Veturiano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058521" y="3129783"/>
            <a:ext cx="9200779" cy="6247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5011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Pós-graduada em Acupuntura Veterinária pelo Instituto Bioethicus</a:t>
            </a:r>
          </a:p>
          <a:p>
            <a:pPr marL="604519" lvl="1" indent="-302260" algn="l">
              <a:lnSpc>
                <a:spcPts val="5011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Certificada Em Fisioterapia Veterinária pela Fisio Care Pet Academy</a:t>
            </a:r>
          </a:p>
          <a:p>
            <a:pPr marL="604519" lvl="1" indent="-302260" algn="l">
              <a:lnSpc>
                <a:spcPts val="5011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Pós-graduada em Fisioterapia Veterinária pela FAMESP</a:t>
            </a:r>
          </a:p>
          <a:p>
            <a:pPr marL="604519" lvl="1" indent="-302260" algn="l">
              <a:lnSpc>
                <a:spcPts val="5011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Pós-graduada em Neurologia e Neurocirurgia Veterinária - UFAPE Intercursos.</a:t>
            </a:r>
          </a:p>
          <a:p>
            <a:pPr marL="604519" lvl="1" indent="-302260" algn="l">
              <a:lnSpc>
                <a:spcPts val="5011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Coordenadora da pós-graduação em Fisioterapia e Acupuntura Veterinária da FAMESP.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058521" y="1519461"/>
            <a:ext cx="4892294" cy="67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5"/>
              </a:lnSpc>
            </a:pPr>
            <a:r>
              <a:rPr lang="en-US" sz="4763">
                <a:solidFill>
                  <a:srgbClr val="FFFFFF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PALESTRANTE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59300" y="9258300"/>
            <a:ext cx="3896849" cy="3510018"/>
            <a:chOff x="0" y="0"/>
            <a:chExt cx="872015" cy="7854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2015" cy="785452"/>
            </a:xfrm>
            <a:custGeom>
              <a:avLst/>
              <a:gdLst/>
              <a:ahLst/>
              <a:cxnLst/>
              <a:rect l="l" t="t" r="r" b="b"/>
              <a:pathLst>
                <a:path w="872015" h="785452">
                  <a:moveTo>
                    <a:pt x="0" y="0"/>
                  </a:moveTo>
                  <a:lnTo>
                    <a:pt x="872015" y="0"/>
                  </a:lnTo>
                  <a:lnTo>
                    <a:pt x="872015" y="785452"/>
                  </a:lnTo>
                  <a:lnTo>
                    <a:pt x="0" y="785452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72015" cy="823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38727" y="-956299"/>
            <a:ext cx="1875096" cy="2792259"/>
            <a:chOff x="0" y="0"/>
            <a:chExt cx="419599" cy="6248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9599" cy="624836"/>
            </a:xfrm>
            <a:custGeom>
              <a:avLst/>
              <a:gdLst/>
              <a:ahLst/>
              <a:cxnLst/>
              <a:rect l="l" t="t" r="r" b="b"/>
              <a:pathLst>
                <a:path w="419599" h="624836">
                  <a:moveTo>
                    <a:pt x="0" y="0"/>
                  </a:moveTo>
                  <a:lnTo>
                    <a:pt x="419599" y="0"/>
                  </a:lnTo>
                  <a:lnTo>
                    <a:pt x="419599" y="624836"/>
                  </a:lnTo>
                  <a:lnTo>
                    <a:pt x="0" y="624836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19599" cy="662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178664" y="4773063"/>
            <a:ext cx="3762144" cy="5901022"/>
            <a:chOff x="0" y="0"/>
            <a:chExt cx="841872" cy="132049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41872" cy="1320498"/>
            </a:xfrm>
            <a:custGeom>
              <a:avLst/>
              <a:gdLst/>
              <a:ahLst/>
              <a:cxnLst/>
              <a:rect l="l" t="t" r="r" b="b"/>
              <a:pathLst>
                <a:path w="841872" h="1320498">
                  <a:moveTo>
                    <a:pt x="0" y="0"/>
                  </a:moveTo>
                  <a:lnTo>
                    <a:pt x="841872" y="0"/>
                  </a:lnTo>
                  <a:lnTo>
                    <a:pt x="841872" y="1320498"/>
                  </a:lnTo>
                  <a:lnTo>
                    <a:pt x="0" y="1320498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41872" cy="13585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094320" y="3322960"/>
            <a:ext cx="6510826" cy="3677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4927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Certificada em Fisiatria Veterinária pela Fisio Care Pet Cursos</a:t>
            </a:r>
          </a:p>
          <a:p>
            <a:pPr marL="604519" lvl="1" indent="-302260" algn="l">
              <a:lnSpc>
                <a:spcPts val="4927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 Pós-graduada em Fisioterapia Veterinária</a:t>
            </a:r>
          </a:p>
          <a:p>
            <a:pPr marL="604519" lvl="1" indent="-302260" algn="l">
              <a:lnSpc>
                <a:spcPts val="4927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Responsável pela Unidade Fisio Care Pet Guarulhos</a:t>
            </a:r>
          </a:p>
        </p:txBody>
      </p:sp>
      <p:sp>
        <p:nvSpPr>
          <p:cNvPr id="12" name="Freeform 12"/>
          <p:cNvSpPr/>
          <p:nvPr/>
        </p:nvSpPr>
        <p:spPr>
          <a:xfrm>
            <a:off x="-221336" y="-756021"/>
            <a:ext cx="8404207" cy="11058167"/>
          </a:xfrm>
          <a:custGeom>
            <a:avLst/>
            <a:gdLst/>
            <a:ahLst/>
            <a:cxnLst/>
            <a:rect l="l" t="t" r="r" b="b"/>
            <a:pathLst>
              <a:path w="8404207" h="11058167">
                <a:moveTo>
                  <a:pt x="0" y="0"/>
                </a:moveTo>
                <a:lnTo>
                  <a:pt x="8404207" y="0"/>
                </a:lnTo>
                <a:lnTo>
                  <a:pt x="8404207" y="11058167"/>
                </a:lnTo>
                <a:lnTo>
                  <a:pt x="0" y="110581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TextBox 13"/>
          <p:cNvSpPr txBox="1"/>
          <p:nvPr/>
        </p:nvSpPr>
        <p:spPr>
          <a:xfrm>
            <a:off x="8182871" y="2460900"/>
            <a:ext cx="9605604" cy="784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9"/>
              </a:lnSpc>
              <a:spcBef>
                <a:spcPct val="0"/>
              </a:spcBef>
            </a:pPr>
            <a:r>
              <a:rPr lang="en-US" sz="4578">
                <a:solidFill>
                  <a:srgbClr val="FFFFFF"/>
                </a:solidFill>
                <a:latin typeface="Urbanist Heavy"/>
                <a:ea typeface="Urbanist Heavy"/>
                <a:cs typeface="Urbanist Heavy"/>
                <a:sym typeface="Urbanist Heavy"/>
              </a:rPr>
              <a:t> Prof. Esp. Camila Rugeri Chinelatto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373371" y="1883585"/>
            <a:ext cx="4892294" cy="67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5"/>
              </a:lnSpc>
            </a:pPr>
            <a:r>
              <a:rPr lang="en-US" sz="4763">
                <a:solidFill>
                  <a:srgbClr val="FFFFFF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PALESTRANTE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446536" y="-290425"/>
            <a:ext cx="19181073" cy="10824962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6272004" y="8479878"/>
            <a:ext cx="1296405" cy="1556844"/>
          </a:xfrm>
          <a:custGeom>
            <a:avLst/>
            <a:gdLst/>
            <a:ahLst/>
            <a:cxnLst/>
            <a:rect l="l" t="t" r="r" b="b"/>
            <a:pathLst>
              <a:path w="1296405" h="1556844">
                <a:moveTo>
                  <a:pt x="0" y="0"/>
                </a:moveTo>
                <a:lnTo>
                  <a:pt x="1296405" y="0"/>
                </a:lnTo>
                <a:lnTo>
                  <a:pt x="1296405" y="1556844"/>
                </a:lnTo>
                <a:lnTo>
                  <a:pt x="0" y="15568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8137282" y="2789055"/>
            <a:ext cx="9122018" cy="6154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4927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Mestre pela UNESP Botucatu</a:t>
            </a:r>
          </a:p>
          <a:p>
            <a:pPr marL="604519" lvl="1" indent="-302260" algn="l">
              <a:lnSpc>
                <a:spcPts val="4927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Doutoranda pela Universidat de les llles Balears </a:t>
            </a:r>
          </a:p>
          <a:p>
            <a:pPr marL="604519" lvl="1" indent="-302260" algn="l">
              <a:lnSpc>
                <a:spcPts val="4927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Certificada em Fisioterapia Veterinária pela CCRP, Tennessee University, EUA</a:t>
            </a:r>
          </a:p>
          <a:p>
            <a:pPr marL="604519" lvl="1" indent="-302260" algn="l">
              <a:lnSpc>
                <a:spcPts val="4927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Professora - Instrutora na Europa e América do Sul do CCRP</a:t>
            </a:r>
          </a:p>
          <a:p>
            <a:pPr marL="604519" lvl="1" indent="-302260" algn="l">
              <a:lnSpc>
                <a:spcPts val="4927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Vice presidente da Associação Ibero Americana de Fisiatría Veterinaria ( AIFISVET)</a:t>
            </a:r>
          </a:p>
          <a:p>
            <a:pPr marL="604519" lvl="1" indent="-302260" algn="l">
              <a:lnSpc>
                <a:spcPts val="4927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Autora do Livro “Fisiatria em Pequenos Animais” </a:t>
            </a:r>
          </a:p>
          <a:p>
            <a:pPr algn="l">
              <a:lnSpc>
                <a:spcPts val="4927"/>
              </a:lnSpc>
            </a:pPr>
            <a:endParaRPr lang="en-US" sz="2799">
              <a:solidFill>
                <a:srgbClr val="000000"/>
              </a:solidFill>
              <a:latin typeface="Urbanist Semi-Bold"/>
              <a:ea typeface="Urbanist Semi-Bold"/>
              <a:cs typeface="Urbanist Semi-Bold"/>
              <a:sym typeface="Urbanist Semi-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2036684" y="1146503"/>
            <a:ext cx="9737260" cy="9140497"/>
          </a:xfrm>
          <a:custGeom>
            <a:avLst/>
            <a:gdLst/>
            <a:ahLst/>
            <a:cxnLst/>
            <a:rect l="l" t="t" r="r" b="b"/>
            <a:pathLst>
              <a:path w="9737260" h="9140497">
                <a:moveTo>
                  <a:pt x="0" y="0"/>
                </a:moveTo>
                <a:lnTo>
                  <a:pt x="9737261" y="0"/>
                </a:lnTo>
                <a:lnTo>
                  <a:pt x="9737261" y="9140497"/>
                </a:lnTo>
                <a:lnTo>
                  <a:pt x="0" y="91404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652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7149986" y="1364449"/>
            <a:ext cx="8512502" cy="42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40"/>
              </a:lnSpc>
              <a:spcBef>
                <a:spcPct val="0"/>
              </a:spcBef>
            </a:pPr>
            <a:r>
              <a:rPr lang="en-US" sz="3000" u="none" strike="noStrike">
                <a:solidFill>
                  <a:srgbClr val="000000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PALESTRANTE INTERNACIONAL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149986" y="1686394"/>
            <a:ext cx="9122018" cy="887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3"/>
              </a:lnSpc>
              <a:spcBef>
                <a:spcPct val="0"/>
              </a:spcBef>
            </a:pPr>
            <a:r>
              <a:rPr lang="en-US" sz="5195">
                <a:solidFill>
                  <a:srgbClr val="000000"/>
                </a:solidFill>
                <a:latin typeface="Urbanist Heavy"/>
                <a:ea typeface="Urbanist Heavy"/>
                <a:cs typeface="Urbanist Heavy"/>
                <a:sym typeface="Urbanist Heavy"/>
              </a:rPr>
              <a:t>Prof. MSc CCRP Renata Diniz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358108">
            <a:off x="1831752" y="4525577"/>
            <a:ext cx="10608807" cy="903814"/>
          </a:xfrm>
          <a:custGeom>
            <a:avLst/>
            <a:gdLst/>
            <a:ahLst/>
            <a:cxnLst/>
            <a:rect l="l" t="t" r="r" b="b"/>
            <a:pathLst>
              <a:path w="10608807" h="903814">
                <a:moveTo>
                  <a:pt x="0" y="0"/>
                </a:moveTo>
                <a:lnTo>
                  <a:pt x="10608806" y="0"/>
                </a:lnTo>
                <a:lnTo>
                  <a:pt x="10608806" y="903814"/>
                </a:lnTo>
                <a:lnTo>
                  <a:pt x="0" y="9038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 l="-54181" t="-16172" r="-5418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-5400000">
            <a:off x="18450" y="739896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6" name="Group 6"/>
          <p:cNvGrpSpPr/>
          <p:nvPr/>
        </p:nvGrpSpPr>
        <p:grpSpPr>
          <a:xfrm>
            <a:off x="16985448" y="6146"/>
            <a:ext cx="1302552" cy="1442813"/>
            <a:chOff x="0" y="0"/>
            <a:chExt cx="343059" cy="38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10458" y="340179"/>
            <a:ext cx="5848886" cy="6031967"/>
            <a:chOff x="0" y="0"/>
            <a:chExt cx="7798514" cy="8042622"/>
          </a:xfrm>
        </p:grpSpPr>
        <p:sp>
          <p:nvSpPr>
            <p:cNvPr id="10" name="TextBox 10"/>
            <p:cNvSpPr txBox="1"/>
            <p:nvPr/>
          </p:nvSpPr>
          <p:spPr>
            <a:xfrm>
              <a:off x="0" y="0"/>
              <a:ext cx="7798514" cy="27600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171"/>
                </a:lnSpc>
              </a:pPr>
              <a:r>
                <a:rPr lang="en-US" sz="6809">
                  <a:solidFill>
                    <a:srgbClr val="FFFFFF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Cronograma</a:t>
              </a:r>
            </a:p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>
                  <a:solidFill>
                    <a:srgbClr val="FFFFFF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do Curso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592173"/>
              <a:ext cx="7798514" cy="44504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68"/>
                </a:lnSpc>
              </a:pP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36 horas de aulas Online </a:t>
              </a: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disponibilizadas</a:t>
              </a: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 </a:t>
              </a: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até</a:t>
              </a: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 </a:t>
              </a: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dia</a:t>
              </a: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 20 de </a:t>
              </a: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Outubro</a:t>
              </a:r>
              <a:endParaRPr lang="en-US" sz="2912" dirty="0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endParaRPr>
            </a:p>
            <a:p>
              <a:pPr algn="l">
                <a:lnSpc>
                  <a:spcPts val="4368"/>
                </a:lnSpc>
              </a:pPr>
              <a:endParaRPr lang="en-US" sz="2912" dirty="0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endParaRPr>
            </a:p>
            <a:p>
              <a:pPr marL="0" lvl="0" indent="0" algn="l">
                <a:lnSpc>
                  <a:spcPts val="4368"/>
                </a:lnSpc>
                <a:spcBef>
                  <a:spcPct val="0"/>
                </a:spcBef>
              </a:pP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08 horas de aulas </a:t>
              </a: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práticas</a:t>
              </a: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 </a:t>
              </a: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dia</a:t>
              </a: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 25 de </a:t>
              </a: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Outubro</a:t>
              </a: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 de 2025</a:t>
              </a:r>
            </a:p>
          </p:txBody>
        </p:sp>
      </p:grpSp>
      <p:sp>
        <p:nvSpPr>
          <p:cNvPr id="12" name="AutoShape 12"/>
          <p:cNvSpPr/>
          <p:nvPr/>
        </p:nvSpPr>
        <p:spPr>
          <a:xfrm>
            <a:off x="6856421" y="0"/>
            <a:ext cx="11431579" cy="1448960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13" name="TextBox 13"/>
          <p:cNvSpPr txBox="1"/>
          <p:nvPr/>
        </p:nvSpPr>
        <p:spPr>
          <a:xfrm>
            <a:off x="7231405" y="1862904"/>
            <a:ext cx="10681611" cy="8111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Anatomia;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Interpretação de radiografias, tomografias e ressonâncias;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Controle de dor em pacientes neurológicos e com osteoartrose; 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Protocolos Fisio Care Pet em todas as afecções ortopédicas; 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Protocolos de neuroreabilitação Fisio Care Pet;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Reais particularidades da reabilitação em felinos;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358108">
            <a:off x="1831752" y="4525577"/>
            <a:ext cx="10608807" cy="903814"/>
          </a:xfrm>
          <a:custGeom>
            <a:avLst/>
            <a:gdLst/>
            <a:ahLst/>
            <a:cxnLst/>
            <a:rect l="l" t="t" r="r" b="b"/>
            <a:pathLst>
              <a:path w="10608807" h="903814">
                <a:moveTo>
                  <a:pt x="0" y="0"/>
                </a:moveTo>
                <a:lnTo>
                  <a:pt x="10608806" y="0"/>
                </a:lnTo>
                <a:lnTo>
                  <a:pt x="10608806" y="903814"/>
                </a:lnTo>
                <a:lnTo>
                  <a:pt x="0" y="9038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 l="-54181" t="-16172" r="-5418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-5400000">
            <a:off x="18450" y="739896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6" name="Group 6"/>
          <p:cNvGrpSpPr/>
          <p:nvPr/>
        </p:nvGrpSpPr>
        <p:grpSpPr>
          <a:xfrm>
            <a:off x="16985448" y="6146"/>
            <a:ext cx="1302552" cy="1442813"/>
            <a:chOff x="0" y="0"/>
            <a:chExt cx="343059" cy="38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AutoShape 9"/>
          <p:cNvSpPr/>
          <p:nvPr/>
        </p:nvSpPr>
        <p:spPr>
          <a:xfrm>
            <a:off x="6856421" y="0"/>
            <a:ext cx="11431579" cy="1448960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7231405" y="2323582"/>
            <a:ext cx="10681611" cy="6472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Lesão em cães atletas e sua reabilitação; 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Fisiatria em animais geriatras; 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Principais modalidades terapêuticas: Hidroterapia, Laserterapia, Ultrassom, Eletro, Campo Magnético, Radiofrequência, Sistema Indutivo SIS, técnicas de massagem e exercícios terapêuticos; 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Tratamento da obesidade canina pela fisiatria;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10458" y="340179"/>
            <a:ext cx="5848886" cy="2070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71"/>
              </a:lnSpc>
            </a:pPr>
            <a:r>
              <a:rPr lang="en-US" sz="6809">
                <a:solidFill>
                  <a:srgbClr val="FFFFFF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Cronograma</a:t>
            </a:r>
          </a:p>
          <a:p>
            <a:pPr marL="0" lvl="0" indent="0" algn="l">
              <a:lnSpc>
                <a:spcPts val="8171"/>
              </a:lnSpc>
              <a:spcBef>
                <a:spcPct val="0"/>
              </a:spcBef>
            </a:pPr>
            <a:r>
              <a:rPr lang="en-US" sz="6809">
                <a:solidFill>
                  <a:srgbClr val="FFFFFF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do Curso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8A2B7353-5D74-DC8D-2657-67280EB69450}"/>
              </a:ext>
            </a:extLst>
          </p:cNvPr>
          <p:cNvSpPr txBox="1"/>
          <p:nvPr/>
        </p:nvSpPr>
        <p:spPr>
          <a:xfrm>
            <a:off x="510458" y="3034309"/>
            <a:ext cx="5848886" cy="3337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68"/>
              </a:lnSpc>
            </a:pPr>
            <a:r>
              <a:rPr lang="en-US" sz="2912" dirty="0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rPr>
              <a:t>36 horas de aulas Online </a:t>
            </a:r>
            <a:r>
              <a:rPr lang="en-US" sz="2912" dirty="0" err="1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rPr>
              <a:t>disponibilizadas</a:t>
            </a:r>
            <a:r>
              <a:rPr lang="en-US" sz="2912" dirty="0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rPr>
              <a:t> </a:t>
            </a:r>
            <a:r>
              <a:rPr lang="en-US" sz="2912" dirty="0" err="1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rPr>
              <a:t>até</a:t>
            </a:r>
            <a:r>
              <a:rPr lang="en-US" sz="2912" dirty="0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rPr>
              <a:t> </a:t>
            </a:r>
            <a:r>
              <a:rPr lang="en-US" sz="2912" dirty="0" err="1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rPr>
              <a:t>dia</a:t>
            </a:r>
            <a:r>
              <a:rPr lang="en-US" sz="2912" dirty="0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rPr>
              <a:t> 20 de </a:t>
            </a:r>
            <a:r>
              <a:rPr lang="en-US" sz="2912" dirty="0" err="1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rPr>
              <a:t>Outubro</a:t>
            </a:r>
            <a:endParaRPr lang="en-US" sz="2912" dirty="0">
              <a:solidFill>
                <a:srgbClr val="FFFFFF"/>
              </a:solidFill>
              <a:latin typeface="Urbanist"/>
              <a:ea typeface="Urbanist"/>
              <a:cs typeface="Urbanist"/>
              <a:sym typeface="Urbanist"/>
            </a:endParaRPr>
          </a:p>
          <a:p>
            <a:pPr algn="l">
              <a:lnSpc>
                <a:spcPts val="4368"/>
              </a:lnSpc>
            </a:pPr>
            <a:endParaRPr lang="en-US" sz="2912" dirty="0">
              <a:solidFill>
                <a:srgbClr val="FFFFFF"/>
              </a:solidFill>
              <a:latin typeface="Urbanist"/>
              <a:ea typeface="Urbanist"/>
              <a:cs typeface="Urbanist"/>
              <a:sym typeface="Urbanist"/>
            </a:endParaRPr>
          </a:p>
          <a:p>
            <a:pPr marL="0" lvl="0" indent="0" algn="l">
              <a:lnSpc>
                <a:spcPts val="4368"/>
              </a:lnSpc>
              <a:spcBef>
                <a:spcPct val="0"/>
              </a:spcBef>
            </a:pPr>
            <a:r>
              <a:rPr lang="en-US" sz="2912" dirty="0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rPr>
              <a:t>08 horas de aulas </a:t>
            </a:r>
            <a:r>
              <a:rPr lang="en-US" sz="2912" dirty="0" err="1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rPr>
              <a:t>práticas</a:t>
            </a:r>
            <a:r>
              <a:rPr lang="en-US" sz="2912" dirty="0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rPr>
              <a:t> </a:t>
            </a:r>
            <a:r>
              <a:rPr lang="en-US" sz="2912" dirty="0" err="1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rPr>
              <a:t>dia</a:t>
            </a:r>
            <a:r>
              <a:rPr lang="en-US" sz="2912" dirty="0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rPr>
              <a:t> 25 de </a:t>
            </a:r>
            <a:r>
              <a:rPr lang="en-US" sz="2912" dirty="0" err="1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rPr>
              <a:t>Outubro</a:t>
            </a:r>
            <a:r>
              <a:rPr lang="en-US" sz="2912" dirty="0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rPr>
              <a:t> de 2025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637</Words>
  <Application>Microsoft Office PowerPoint</Application>
  <PresentationFormat>Personalizar</PresentationFormat>
  <Paragraphs>120</Paragraphs>
  <Slides>17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31" baseType="lpstr">
      <vt:lpstr>Urbanist 1 Bold</vt:lpstr>
      <vt:lpstr>Urbanist Medium</vt:lpstr>
      <vt:lpstr>Calibri</vt:lpstr>
      <vt:lpstr>Open Sans Bold</vt:lpstr>
      <vt:lpstr>Urbanist 1</vt:lpstr>
      <vt:lpstr>Sondos</vt:lpstr>
      <vt:lpstr>Urbanist Semi-Bold</vt:lpstr>
      <vt:lpstr>Urbanist Italics</vt:lpstr>
      <vt:lpstr>Urbanist</vt:lpstr>
      <vt:lpstr>Urbanist Bold</vt:lpstr>
      <vt:lpstr>Urbanist Heavy</vt:lpstr>
      <vt:lpstr>Urbanist Ultra-Bold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47º Curso Intensivo de Fisioterapia Veterinária Rio de Janeiro</dc:title>
  <dc:creator>ricardo lopes</dc:creator>
  <cp:lastModifiedBy>ricardo lopes</cp:lastModifiedBy>
  <cp:revision>3</cp:revision>
  <dcterms:created xsi:type="dcterms:W3CDTF">2006-08-16T00:00:00Z</dcterms:created>
  <dcterms:modified xsi:type="dcterms:W3CDTF">2025-02-14T15:27:11Z</dcterms:modified>
  <dc:identifier>DAGJ098Xtp0</dc:identifier>
</cp:coreProperties>
</file>