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QF+4CGjKdRRZYhcdSQDGhRobJ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a-DK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Hvad er hadtale? &gt; Medborgerskab &gt; </a:t>
            </a:r>
            <a:r>
              <a:rPr b="1" i="0" lang="da-DK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Spillet om farver</a:t>
            </a:r>
            <a:endParaRPr b="1" i="0" sz="14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118200" y="853500"/>
            <a:ext cx="3332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da-DK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Spillet om farver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13017" y="1698005"/>
            <a:ext cx="1402407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5567" y="2949242"/>
            <a:ext cx="546422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54550" y="1698006"/>
            <a:ext cx="1402407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6020946" y="11550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 flipH="1">
            <a:off x="7149386" y="11550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6535025" y="2414625"/>
            <a:ext cx="547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da-DK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/>
        </p:nvSpPr>
        <p:spPr>
          <a:xfrm>
            <a:off x="1389000" y="161088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Opgave:</a:t>
            </a: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da-DK" sz="2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b="0" i="0" lang="da-DK" sz="2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"Os" og "Dem"-ord</a:t>
            </a:r>
            <a:endParaRPr b="0" i="0" sz="24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709800" y="1219350"/>
            <a:ext cx="8638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Tænk igen på anden runde.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Hvilke ord og udtryk blev brugt til at skabe splittelse?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709800" y="2192375"/>
            <a:ext cx="8638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Skriv disse ord ned under to overskrifter: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236600" y="2895750"/>
            <a:ext cx="26139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Positive ("Os")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903100" y="2895750"/>
            <a:ext cx="2974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Negative ("Dem")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10"/>
          <p:cNvCxnSpPr/>
          <p:nvPr/>
        </p:nvCxnSpPr>
        <p:spPr>
          <a:xfrm>
            <a:off x="4825575" y="3019175"/>
            <a:ext cx="0" cy="2118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0"/>
          <p:cNvCxnSpPr/>
          <p:nvPr/>
        </p:nvCxnSpPr>
        <p:spPr>
          <a:xfrm>
            <a:off x="685875" y="3613425"/>
            <a:ext cx="8279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800" y="246325"/>
            <a:ext cx="597400" cy="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1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da-DK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a-DK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/>
        </p:nvSpPr>
        <p:spPr>
          <a:xfrm>
            <a:off x="908550" y="398725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Organisation: 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jer op i tre grupper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024" y="1292525"/>
            <a:ext cx="1435125" cy="82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2075" y="1292525"/>
            <a:ext cx="1435125" cy="8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872588" y="2119325"/>
            <a:ext cx="25440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Røde Overbevisere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"/>
          <p:cNvGrpSpPr/>
          <p:nvPr/>
        </p:nvGrpSpPr>
        <p:grpSpPr>
          <a:xfrm>
            <a:off x="5993825" y="1292525"/>
            <a:ext cx="2801700" cy="1653600"/>
            <a:chOff x="5612825" y="1140125"/>
            <a:chExt cx="2801700" cy="1653600"/>
          </a:xfrm>
        </p:grpSpPr>
        <p:pic>
          <p:nvPicPr>
            <p:cNvPr id="124" name="Google Shape;124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da-DK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Blå Overbevisere</a:t>
              </a:r>
              <a:endPara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3497625" y="2119325"/>
            <a:ext cx="25440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publikum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886288" y="3291400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Formål: 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overbevise publikum om at de skal slutte sig til dit hold.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4944475" y="2770800"/>
            <a:ext cx="3765900" cy="1775400"/>
          </a:xfrm>
          <a:prstGeom prst="roundRect">
            <a:avLst>
              <a:gd fmla="val 16667" name="adj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886300" y="129100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Første runde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3"/>
          <p:cNvGrpSpPr/>
          <p:nvPr/>
        </p:nvGrpSpPr>
        <p:grpSpPr>
          <a:xfrm>
            <a:off x="733888" y="2971875"/>
            <a:ext cx="2544000" cy="1653600"/>
            <a:chOff x="491588" y="1140125"/>
            <a:chExt cx="2544000" cy="1653600"/>
          </a:xfrm>
        </p:grpSpPr>
        <p:pic>
          <p:nvPicPr>
            <p:cNvPr id="135" name="Google Shape;13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6024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"/>
            <p:cNvSpPr txBox="1"/>
            <p:nvPr/>
          </p:nvSpPr>
          <p:spPr>
            <a:xfrm>
              <a:off x="491588" y="19669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da-DK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Røde Overbevisere</a:t>
              </a:r>
              <a:endPara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3125490" y="3798675"/>
            <a:ext cx="1435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904650" y="662925"/>
            <a:ext cx="80967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 kun at </a:t>
            </a:r>
            <a:r>
              <a:rPr b="0" i="0" lang="da-DK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bruge informationen på dit kort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skal du overbevise tilhørerne, så de slutter sig til dit hold.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(Du skal beslutte dig for hvilke egenskaber du vil tale om og hvem i din gruppe, der skal holde "salgstalen").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5312742" y="2504625"/>
            <a:ext cx="34893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 har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da-DK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minutter</a:t>
            </a:r>
            <a:r>
              <a:rPr b="0" i="0" lang="da-DK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til at fremlægge din sag.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3250" y="3306250"/>
            <a:ext cx="600250" cy="6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908550" y="246325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da-DK" sz="48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Hvem vælger du?</a:t>
            </a:r>
            <a:endParaRPr b="0" i="0" sz="48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1326863" y="1307500"/>
            <a:ext cx="2544000" cy="1653600"/>
            <a:chOff x="491588" y="1140125"/>
            <a:chExt cx="2544000" cy="1653600"/>
          </a:xfrm>
        </p:grpSpPr>
        <p:pic>
          <p:nvPicPr>
            <p:cNvPr id="147" name="Google Shape;14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6024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4"/>
            <p:cNvSpPr txBox="1"/>
            <p:nvPr/>
          </p:nvSpPr>
          <p:spPr>
            <a:xfrm>
              <a:off x="491588" y="19669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da-DK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Røde Overbevisere</a:t>
              </a:r>
              <a:endPara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5624425" y="1307500"/>
            <a:ext cx="2801700" cy="1653600"/>
            <a:chOff x="5612825" y="1140125"/>
            <a:chExt cx="2801700" cy="1653600"/>
          </a:xfrm>
        </p:grpSpPr>
        <p:pic>
          <p:nvPicPr>
            <p:cNvPr id="150" name="Google Shape;15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4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da-DK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Blå Overbevisere</a:t>
              </a:r>
              <a:endPara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4"/>
          <p:cNvSpPr txBox="1"/>
          <p:nvPr/>
        </p:nvSpPr>
        <p:spPr>
          <a:xfrm>
            <a:off x="732751" y="3012388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Rejs dig og stil dig ved siden af det hold, der har overbevist dig.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732751" y="3890500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Hvad fik dig til at slutte dig til dem?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/>
          <p:nvPr/>
        </p:nvSpPr>
        <p:spPr>
          <a:xfrm>
            <a:off x="4944475" y="2770800"/>
            <a:ext cx="3765900" cy="1775400"/>
          </a:xfrm>
          <a:prstGeom prst="roundRect">
            <a:avLst>
              <a:gd fmla="val 16667" name="adj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86300" y="52900"/>
            <a:ext cx="627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Anden runde 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Ny runde, nye kort!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277890" y="3798675"/>
            <a:ext cx="1435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904650" y="586725"/>
            <a:ext cx="80967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 kun at </a:t>
            </a:r>
            <a:r>
              <a:rPr b="0" i="0" lang="da-DK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bruge informationen på dit kort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skal du overbevise tilhørerne, så de slutter sig til dit hold.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(Du skal beslutte dig for hvilke egenskaber du vil tale om og hvem i din gruppe, der skal holde "salgstalen").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5"/>
          <p:cNvGrpSpPr/>
          <p:nvPr/>
        </p:nvGrpSpPr>
        <p:grpSpPr>
          <a:xfrm>
            <a:off x="598150" y="2971875"/>
            <a:ext cx="2801700" cy="1653600"/>
            <a:chOff x="5612825" y="1140125"/>
            <a:chExt cx="2801700" cy="1653600"/>
          </a:xfrm>
        </p:grpSpPr>
        <p:pic>
          <p:nvPicPr>
            <p:cNvPr id="163" name="Google Shape;16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5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da-DK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Blå Overbevisere</a:t>
              </a:r>
              <a:endPara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5305308" y="2504625"/>
            <a:ext cx="3489300" cy="22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 har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da-DK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minutter</a:t>
            </a:r>
            <a:r>
              <a:rPr b="0" i="0" lang="da-DK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til at fremlægge din sag.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3250" y="3306250"/>
            <a:ext cx="600250" cy="6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908550" y="246325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da-DK" sz="48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Hvem vælger du?</a:t>
            </a:r>
            <a:endParaRPr b="1" i="0" sz="48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6"/>
          <p:cNvGrpSpPr/>
          <p:nvPr/>
        </p:nvGrpSpPr>
        <p:grpSpPr>
          <a:xfrm>
            <a:off x="1326863" y="1307500"/>
            <a:ext cx="2544000" cy="1653600"/>
            <a:chOff x="491588" y="1140125"/>
            <a:chExt cx="2544000" cy="1653600"/>
          </a:xfrm>
        </p:grpSpPr>
        <p:pic>
          <p:nvPicPr>
            <p:cNvPr id="173" name="Google Shape;17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6024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6"/>
            <p:cNvSpPr txBox="1"/>
            <p:nvPr/>
          </p:nvSpPr>
          <p:spPr>
            <a:xfrm>
              <a:off x="491588" y="19669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da-DK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Røde Overbevisere</a:t>
              </a:r>
              <a:endPara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6"/>
          <p:cNvGrpSpPr/>
          <p:nvPr/>
        </p:nvGrpSpPr>
        <p:grpSpPr>
          <a:xfrm>
            <a:off x="5624425" y="1307500"/>
            <a:ext cx="2801700" cy="1653600"/>
            <a:chOff x="5612825" y="1140125"/>
            <a:chExt cx="2801700" cy="1653600"/>
          </a:xfrm>
        </p:grpSpPr>
        <p:pic>
          <p:nvPicPr>
            <p:cNvPr id="176" name="Google Shape;17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6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da-DK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Blå Overbevisere</a:t>
              </a:r>
              <a:endPara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6"/>
          <p:cNvSpPr txBox="1"/>
          <p:nvPr/>
        </p:nvSpPr>
        <p:spPr>
          <a:xfrm>
            <a:off x="732751" y="3012388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Rejs dig og stil dig ved siden af det hold, der har overbevist dig.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732751" y="3890500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Hvad fik dig til at slutte dig til dem?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/>
        </p:nvSpPr>
        <p:spPr>
          <a:xfrm>
            <a:off x="908550" y="246325"/>
            <a:ext cx="77667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48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Hvad er forskellen?</a:t>
            </a:r>
            <a:endParaRPr b="0" i="0" sz="48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32751" y="3012388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Lagde du mærke til nogen forskel mellem første og anden runde?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732751" y="3890500"/>
            <a:ext cx="81183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Hvorfor tror du det var tilfældet?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113" y="1225525"/>
            <a:ext cx="2543573" cy="163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304800" y="231675"/>
            <a:ext cx="882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da-DK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Første runde = social identifikation</a:t>
            </a:r>
            <a:endParaRPr b="0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475" y="1532325"/>
            <a:ext cx="2685104" cy="26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3883375" y="1724088"/>
            <a:ext cx="48357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 tillægger os en gruppes identitet, og den måde vi ser os selv på, er knyttet til at være en del af denne gruppe.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at styrke vores egen anseelse vil vi fokusere på vores gruppes </a:t>
            </a: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positive egenskaber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(og nogen gange overdrive dem!)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304800" y="231675"/>
            <a:ext cx="88218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da-DK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Anden runde = Social sammenligning</a:t>
            </a:r>
            <a:endParaRPr b="0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3883375" y="1876488"/>
            <a:ext cx="48357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 diskriminerer imod en anden gruppe </a:t>
            </a: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(dem)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at få vores egen gruppe </a:t>
            </a: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(os)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til at tage sig stærkere ud.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at opretholde vores egen gruppes selvbillede fokuserer vi på den anden gruppes </a:t>
            </a:r>
            <a:r>
              <a:rPr b="1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negative egenskaber</a:t>
            </a:r>
            <a:r>
              <a:rPr b="0" i="0" lang="da-D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 overdriver dem.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9"/>
          <p:cNvGrpSpPr/>
          <p:nvPr/>
        </p:nvGrpSpPr>
        <p:grpSpPr>
          <a:xfrm>
            <a:off x="2332175" y="3031250"/>
            <a:ext cx="1396776" cy="1368673"/>
            <a:chOff x="2227525" y="3496200"/>
            <a:chExt cx="1396776" cy="1368673"/>
          </a:xfrm>
        </p:grpSpPr>
        <p:pic>
          <p:nvPicPr>
            <p:cNvPr id="202" name="Google Shape;20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7525" y="3496200"/>
              <a:ext cx="1396776" cy="1368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06160" y="4155725"/>
              <a:ext cx="439500" cy="439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9"/>
          <p:cNvGrpSpPr/>
          <p:nvPr/>
        </p:nvGrpSpPr>
        <p:grpSpPr>
          <a:xfrm>
            <a:off x="689968" y="1127969"/>
            <a:ext cx="1871646" cy="1833779"/>
            <a:chOff x="339600" y="1151900"/>
            <a:chExt cx="2018601" cy="1977974"/>
          </a:xfrm>
        </p:grpSpPr>
        <p:pic>
          <p:nvPicPr>
            <p:cNvPr id="205" name="Google Shape;20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9600" y="1151900"/>
              <a:ext cx="2018601" cy="1977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29463" y="2139274"/>
              <a:ext cx="638875" cy="638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