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96" name="Google Shape;9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51" name="Google Shape;15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58" name="Google Shape;15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65" name="Google Shape;16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72" name="Google Shape;17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Expanding how we look at religion for the 21</a:t>
            </a:r>
            <a:r>
              <a:rPr b="0" baseline="30000" i="0" lang="en-US" sz="1200" u="none" cap="none" strike="noStrike">
                <a:solidFill>
                  <a:schemeClr val="dk1"/>
                </a:solidFill>
                <a:latin typeface="Calibri"/>
                <a:ea typeface="Calibri"/>
                <a:cs typeface="Calibri"/>
                <a:sym typeface="Calibri"/>
              </a:rPr>
              <a:t>st</a:t>
            </a:r>
            <a:r>
              <a:rPr b="0" i="0" lang="en-US" sz="1200" u="none" cap="none" strike="noStrike">
                <a:solidFill>
                  <a:schemeClr val="dk1"/>
                </a:solidFill>
                <a:latin typeface="Calibri"/>
                <a:ea typeface="Calibri"/>
                <a:cs typeface="Calibri"/>
                <a:sym typeface="Calibri"/>
              </a:rPr>
              <a:t> century.</a:t>
            </a:r>
            <a:endParaRPr/>
          </a:p>
        </p:txBody>
      </p:sp>
      <p:sp>
        <p:nvSpPr>
          <p:cNvPr id="173" name="Google Shape;17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1" name="Google Shape;18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88" name="Google Shape;18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95" name="Google Shape;1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1" name="Google Shape;20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7" name="Google Shape;20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2" name="Google Shape;21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2" name="Google Shape;10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7" name="Google Shape;21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3" name="Google Shape;22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41" name="Google Shape;24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0" name="Google Shape;25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3" name="Google Shape;26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7" name="Google Shape;27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6" name="Google Shape;30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7" name="Google Shape;32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2" name="Google Shape;34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74" name="Google Shape;37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8" name="Google Shape;10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96" name="Google Shape;39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18" name="Google Shape;41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24" name="Google Shape;42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49" name="Google Shape;449;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71" name="Google Shape;47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77" name="Google Shape;47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18" name="Google Shape;51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24" name="Google Shape;524;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30" name="Google Shape;53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61" name="Google Shape;561;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15" name="Google Shape;11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68" name="Google Shape;56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99" name="Google Shape;599;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08" name="Google Shape;608;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53" name="Google Shape;65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60" name="Google Shape;660;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66" name="Google Shape;66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2" name="Google Shape;12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27" name="Google Shape;12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3" name="Google Shape;13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39" name="Google Shape;1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45" name="Google Shape;14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
          <p:cNvSpPr txBox="1"/>
          <p:nvPr/>
        </p:nvSpPr>
        <p:spPr>
          <a:xfrm>
            <a:off x="1828800" y="3159125"/>
            <a:ext cx="457200" cy="1035050"/>
          </a:xfrm>
          <a:prstGeom prst="rect">
            <a:avLst/>
          </a:prstGeom>
          <a:noFill/>
          <a:ln>
            <a:noFill/>
          </a:ln>
        </p:spPr>
        <p:txBody>
          <a:bodyPr anchorCtr="0" anchor="ctr" bIns="9125" lIns="0" spcFirstLastPara="1" rIns="0" wrap="square" tIns="9125">
            <a:noAutofit/>
          </a:bodyPr>
          <a:lstStyle/>
          <a:p>
            <a:pPr indent="0" lvl="0" marL="0" marR="0" rtl="0" algn="l">
              <a:spcBef>
                <a:spcPts val="0"/>
              </a:spcBef>
              <a:spcAft>
                <a:spcPts val="0"/>
              </a:spcAft>
              <a:buNone/>
            </a:pPr>
            <a:r>
              <a:rPr b="0" i="0" lang="en-US" sz="6600" u="none" cap="none" strike="noStrike">
                <a:solidFill>
                  <a:schemeClr val="lt1"/>
                </a:solidFill>
                <a:latin typeface="Times New Roman"/>
                <a:ea typeface="Times New Roman"/>
                <a:cs typeface="Times New Roman"/>
                <a:sym typeface="Times New Roman"/>
              </a:rPr>
              <a:t>{</a:t>
            </a:r>
            <a:endParaRPr b="0" i="0" sz="6600" u="none" cap="none" strike="noStrike">
              <a:solidFill>
                <a:schemeClr val="lt1"/>
              </a:solidFill>
              <a:latin typeface="Times New Roman"/>
              <a:ea typeface="Times New Roman"/>
              <a:cs typeface="Times New Roman"/>
              <a:sym typeface="Times New Roman"/>
            </a:endParaRPr>
          </a:p>
        </p:txBody>
      </p:sp>
      <p:sp>
        <p:nvSpPr>
          <p:cNvPr id="21" name="Google Shape;21;p2"/>
          <p:cNvSpPr txBox="1"/>
          <p:nvPr>
            <p:ph type="ctrTitle"/>
          </p:nvPr>
        </p:nvSpPr>
        <p:spPr>
          <a:xfrm>
            <a:off x="777240" y="1219200"/>
            <a:ext cx="7543800" cy="21526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60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22" name="Google Shape;22;p2"/>
          <p:cNvSpPr txBox="1"/>
          <p:nvPr>
            <p:ph idx="1" type="subTitle"/>
          </p:nvPr>
        </p:nvSpPr>
        <p:spPr>
          <a:xfrm>
            <a:off x="2133600" y="3375491"/>
            <a:ext cx="6172200" cy="685800"/>
          </a:xfrm>
          <a:prstGeom prst="rect">
            <a:avLst/>
          </a:prstGeom>
          <a:noFill/>
          <a:ln>
            <a:noFill/>
          </a:ln>
        </p:spPr>
        <p:txBody>
          <a:bodyPr anchorCtr="0" anchor="ctr" bIns="91425" lIns="91425" spcFirstLastPara="1" rIns="91425" wrap="square" tIns="91425">
            <a:noAutofit/>
          </a:bodyPr>
          <a:lstStyle>
            <a:lvl1pPr indent="0" lvl="0" marL="0" marR="0" rtl="0" algn="l">
              <a:spcBef>
                <a:spcPts val="420"/>
              </a:spcBef>
              <a:spcAft>
                <a:spcPts val="0"/>
              </a:spcAft>
              <a:buClr>
                <a:schemeClr val="lt1"/>
              </a:buClr>
              <a:buSzPts val="1260"/>
              <a:buFont typeface="Noto Sans Symbols"/>
              <a:buNone/>
              <a:defRPr b="0" i="0" sz="2100" u="none" cap="none" strike="noStrike">
                <a:solidFill>
                  <a:schemeClr val="lt1"/>
                </a:solidFill>
                <a:latin typeface="Times New Roman"/>
                <a:ea typeface="Times New Roman"/>
                <a:cs typeface="Times New Roman"/>
                <a:sym typeface="Times New Roman"/>
              </a:defRPr>
            </a:lvl1pPr>
            <a:lvl2pPr indent="0" lvl="1" marL="457200" marR="0" rtl="0" algn="ctr">
              <a:spcBef>
                <a:spcPts val="380"/>
              </a:spcBef>
              <a:spcAft>
                <a:spcPts val="0"/>
              </a:spcAft>
              <a:buClr>
                <a:schemeClr val="lt1"/>
              </a:buClr>
              <a:buSzPts val="1140"/>
              <a:buFont typeface="Noto Sans Symbols"/>
              <a:buNone/>
              <a:defRPr b="0" i="0" sz="1900" u="none" cap="none" strike="noStrike">
                <a:solidFill>
                  <a:schemeClr val="lt1"/>
                </a:solidFill>
                <a:latin typeface="Times New Roman"/>
                <a:ea typeface="Times New Roman"/>
                <a:cs typeface="Times New Roman"/>
                <a:sym typeface="Times New Roman"/>
              </a:defRPr>
            </a:lvl2pPr>
            <a:lvl3pPr indent="0" lvl="2" marL="914400" marR="0" rtl="0" algn="ctr">
              <a:spcBef>
                <a:spcPts val="340"/>
              </a:spcBef>
              <a:spcAft>
                <a:spcPts val="0"/>
              </a:spcAft>
              <a:buClr>
                <a:schemeClr val="lt1"/>
              </a:buClr>
              <a:buSzPts val="1020"/>
              <a:buFont typeface="Noto Sans Symbols"/>
              <a:buNone/>
              <a:defRPr b="0" i="0" sz="1700" u="none" cap="none" strike="noStrike">
                <a:solidFill>
                  <a:schemeClr val="lt1"/>
                </a:solidFill>
                <a:latin typeface="Times New Roman"/>
                <a:ea typeface="Times New Roman"/>
                <a:cs typeface="Times New Roman"/>
                <a:sym typeface="Times New Roman"/>
              </a:defRPr>
            </a:lvl3pPr>
            <a:lvl4pPr indent="0" lvl="3" marL="1371600" marR="0" rtl="0" algn="ctr">
              <a:spcBef>
                <a:spcPts val="320"/>
              </a:spcBef>
              <a:spcAft>
                <a:spcPts val="0"/>
              </a:spcAft>
              <a:buClr>
                <a:schemeClr val="lt1"/>
              </a:buClr>
              <a:buSzPts val="960"/>
              <a:buFont typeface="Noto Sans Symbols"/>
              <a:buNone/>
              <a:defRPr b="0" i="0" sz="1600" u="none" cap="none" strike="noStrike">
                <a:solidFill>
                  <a:schemeClr val="lt1"/>
                </a:solidFill>
                <a:latin typeface="Times New Roman"/>
                <a:ea typeface="Times New Roman"/>
                <a:cs typeface="Times New Roman"/>
                <a:sym typeface="Times New Roman"/>
              </a:defRPr>
            </a:lvl4pPr>
            <a:lvl5pPr indent="0" lvl="4" marL="1828800" marR="0" rtl="0" algn="ctr">
              <a:spcBef>
                <a:spcPts val="300"/>
              </a:spcBef>
              <a:spcAft>
                <a:spcPts val="0"/>
              </a:spcAft>
              <a:buClr>
                <a:schemeClr val="lt1"/>
              </a:buClr>
              <a:buSzPts val="900"/>
              <a:buFont typeface="Noto Sans Symbols"/>
              <a:buNone/>
              <a:defRPr b="0" i="0" sz="1500" u="none" cap="none" strike="noStrike">
                <a:solidFill>
                  <a:schemeClr val="lt1"/>
                </a:solidFill>
                <a:latin typeface="Times New Roman"/>
                <a:ea typeface="Times New Roman"/>
                <a:cs typeface="Times New Roman"/>
                <a:sym typeface="Times New Roman"/>
              </a:defRPr>
            </a:lvl5pPr>
            <a:lvl6pPr indent="0" lvl="5" marL="2286000" marR="0" rtl="0" algn="ctr">
              <a:spcBef>
                <a:spcPts val="280"/>
              </a:spcBef>
              <a:spcAft>
                <a:spcPts val="0"/>
              </a:spcAft>
              <a:buClr>
                <a:schemeClr val="lt1"/>
              </a:buClr>
              <a:buSzPts val="840"/>
              <a:buFont typeface="Noto Sans Symbols"/>
              <a:buNone/>
              <a:defRPr b="0" i="0" sz="1400" u="none" cap="none" strike="noStrike">
                <a:solidFill>
                  <a:schemeClr val="lt1"/>
                </a:solidFill>
                <a:latin typeface="Times New Roman"/>
                <a:ea typeface="Times New Roman"/>
                <a:cs typeface="Times New Roman"/>
                <a:sym typeface="Times New Roman"/>
              </a:defRPr>
            </a:lvl6pPr>
            <a:lvl7pPr indent="0" lvl="6" marL="2743200" marR="0" rtl="0" algn="ctr">
              <a:spcBef>
                <a:spcPts val="280"/>
              </a:spcBef>
              <a:spcAft>
                <a:spcPts val="0"/>
              </a:spcAft>
              <a:buClr>
                <a:schemeClr val="lt1"/>
              </a:buClr>
              <a:buSzPts val="840"/>
              <a:buFont typeface="Noto Sans Symbols"/>
              <a:buNone/>
              <a:defRPr b="0" i="0" sz="1400" u="none" cap="none" strike="noStrike">
                <a:solidFill>
                  <a:schemeClr val="lt1"/>
                </a:solidFill>
                <a:latin typeface="Times New Roman"/>
                <a:ea typeface="Times New Roman"/>
                <a:cs typeface="Times New Roman"/>
                <a:sym typeface="Times New Roman"/>
              </a:defRPr>
            </a:lvl7pPr>
            <a:lvl8pPr indent="0" lvl="7" marL="3200400" marR="0" rtl="0" algn="ctr">
              <a:spcBef>
                <a:spcPts val="280"/>
              </a:spcBef>
              <a:spcAft>
                <a:spcPts val="0"/>
              </a:spcAft>
              <a:buClr>
                <a:schemeClr val="lt1"/>
              </a:buClr>
              <a:buSzPts val="840"/>
              <a:buFont typeface="Noto Sans Symbols"/>
              <a:buNone/>
              <a:defRPr b="0" i="0" sz="1400" u="none" cap="none" strike="noStrike">
                <a:solidFill>
                  <a:schemeClr val="lt1"/>
                </a:solidFill>
                <a:latin typeface="Times New Roman"/>
                <a:ea typeface="Times New Roman"/>
                <a:cs typeface="Times New Roman"/>
                <a:sym typeface="Times New Roman"/>
              </a:defRPr>
            </a:lvl8pPr>
            <a:lvl9pPr indent="0" lvl="8" marL="3657600" marR="0" rtl="0" algn="ctr">
              <a:spcBef>
                <a:spcPts val="280"/>
              </a:spcBef>
              <a:spcAft>
                <a:spcPts val="0"/>
              </a:spcAft>
              <a:buClr>
                <a:schemeClr val="lt1"/>
              </a:buClr>
              <a:buSzPts val="840"/>
              <a:buFont typeface="Noto Sans Symbols"/>
              <a:buNone/>
              <a:defRPr b="0" i="0" sz="1400" u="none" cap="none" strike="noStrike">
                <a:solidFill>
                  <a:schemeClr val="lt1"/>
                </a:solidFill>
                <a:latin typeface="Times New Roman"/>
                <a:ea typeface="Times New Roman"/>
                <a:cs typeface="Times New Roman"/>
                <a:sym typeface="Times New Roman"/>
              </a:defRPr>
            </a:lvl9pPr>
          </a:lstStyle>
          <a:p/>
        </p:txBody>
      </p:sp>
      <p:sp>
        <p:nvSpPr>
          <p:cNvPr id="23" name="Google Shape;23;p2"/>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24" name="Google Shape;24;p2"/>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25" name="Google Shape;25;p2"/>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11"/>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84" name="Google Shape;84;p11"/>
          <p:cNvSpPr txBox="1"/>
          <p:nvPr>
            <p:ph idx="1" type="body"/>
          </p:nvPr>
        </p:nvSpPr>
        <p:spPr>
          <a:xfrm rot="5400000">
            <a:off x="3276600" y="-457200"/>
            <a:ext cx="3505199" cy="5791200"/>
          </a:xfrm>
          <a:prstGeom prst="rect">
            <a:avLst/>
          </a:prstGeom>
          <a:noFill/>
          <a:ln>
            <a:noFill/>
          </a:ln>
        </p:spPr>
        <p:txBody>
          <a:bodyPr anchorCtr="0" anchor="t" bIns="91425" lIns="91425" spcFirstLastPara="1" rIns="91425" wrap="square" tIns="91425">
            <a:noAutofit/>
          </a:bodyPr>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Times New Roman"/>
                <a:ea typeface="Times New Roman"/>
                <a:cs typeface="Times New Roman"/>
                <a:sym typeface="Times New Roman"/>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Times New Roman"/>
                <a:ea typeface="Times New Roman"/>
                <a:cs typeface="Times New Roman"/>
                <a:sym typeface="Times New Roman"/>
              </a:defRPr>
            </a:lvl2pPr>
            <a:lvl3pPr indent="-293370"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Times New Roman"/>
                <a:ea typeface="Times New Roman"/>
                <a:cs typeface="Times New Roman"/>
                <a:sym typeface="Times New Roman"/>
              </a:defRPr>
            </a:lvl5pPr>
            <a:lvl6pPr indent="-281940"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6pPr>
            <a:lvl7pPr indent="-281940"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9pPr>
          </a:lstStyle>
          <a:p/>
        </p:txBody>
      </p:sp>
      <p:sp>
        <p:nvSpPr>
          <p:cNvPr id="85" name="Google Shape;85;p11"/>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86" name="Google Shape;86;p11"/>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87" name="Google Shape;87;p11"/>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sz="16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16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16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16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16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16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16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16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16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12"/>
          <p:cNvSpPr txBox="1"/>
          <p:nvPr>
            <p:ph type="title"/>
          </p:nvPr>
        </p:nvSpPr>
        <p:spPr>
          <a:xfrm rot="5400000">
            <a:off x="-914400" y="2133601"/>
            <a:ext cx="5181600" cy="21336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90" name="Google Shape;90;p12"/>
          <p:cNvSpPr txBox="1"/>
          <p:nvPr>
            <p:ph idx="1" type="body"/>
          </p:nvPr>
        </p:nvSpPr>
        <p:spPr>
          <a:xfrm rot="5400000">
            <a:off x="3124200" y="457201"/>
            <a:ext cx="4572000" cy="5029200"/>
          </a:xfrm>
          <a:prstGeom prst="rect">
            <a:avLst/>
          </a:prstGeom>
          <a:noFill/>
          <a:ln>
            <a:noFill/>
          </a:ln>
        </p:spPr>
        <p:txBody>
          <a:bodyPr anchorCtr="0" anchor="t" bIns="91425" lIns="91425" spcFirstLastPara="1" rIns="91425" wrap="square" tIns="91425">
            <a:noAutofit/>
          </a:bodyPr>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Times New Roman"/>
                <a:ea typeface="Times New Roman"/>
                <a:cs typeface="Times New Roman"/>
                <a:sym typeface="Times New Roman"/>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Times New Roman"/>
                <a:ea typeface="Times New Roman"/>
                <a:cs typeface="Times New Roman"/>
                <a:sym typeface="Times New Roman"/>
              </a:defRPr>
            </a:lvl2pPr>
            <a:lvl3pPr indent="-293370"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Times New Roman"/>
                <a:ea typeface="Times New Roman"/>
                <a:cs typeface="Times New Roman"/>
                <a:sym typeface="Times New Roman"/>
              </a:defRPr>
            </a:lvl5pPr>
            <a:lvl6pPr indent="-281940"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6pPr>
            <a:lvl7pPr indent="-281940"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9pPr>
          </a:lstStyle>
          <a:p/>
        </p:txBody>
      </p:sp>
      <p:sp>
        <p:nvSpPr>
          <p:cNvPr id="91" name="Google Shape;91;p12"/>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2" name="Google Shape;92;p12"/>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3" name="Google Shape;93;p12"/>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sz="16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16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16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16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16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16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16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16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16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3"/>
          <p:cNvSpPr txBox="1"/>
          <p:nvPr>
            <p:ph idx="1" type="body"/>
          </p:nvPr>
        </p:nvSpPr>
        <p:spPr>
          <a:xfrm>
            <a:off x="2133600" y="685800"/>
            <a:ext cx="6096000" cy="3657600"/>
          </a:xfrm>
          <a:prstGeom prst="rect">
            <a:avLst/>
          </a:prstGeom>
          <a:noFill/>
          <a:ln>
            <a:noFill/>
          </a:ln>
        </p:spPr>
        <p:txBody>
          <a:bodyPr anchorCtr="0" anchor="ctr" bIns="91425" lIns="91425" spcFirstLastPara="1" rIns="91425" wrap="square" tIns="91425">
            <a:noAutofit/>
          </a:bodyPr>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Times New Roman"/>
                <a:ea typeface="Times New Roman"/>
                <a:cs typeface="Times New Roman"/>
                <a:sym typeface="Times New Roman"/>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Times New Roman"/>
                <a:ea typeface="Times New Roman"/>
                <a:cs typeface="Times New Roman"/>
                <a:sym typeface="Times New Roman"/>
              </a:defRPr>
            </a:lvl2pPr>
            <a:lvl3pPr indent="-293370"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Times New Roman"/>
                <a:ea typeface="Times New Roman"/>
                <a:cs typeface="Times New Roman"/>
                <a:sym typeface="Times New Roman"/>
              </a:defRPr>
            </a:lvl5pPr>
            <a:lvl6pPr indent="-281940"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6pPr>
            <a:lvl7pPr indent="-281940"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9pPr>
          </a:lstStyle>
          <a:p/>
        </p:txBody>
      </p:sp>
      <p:sp>
        <p:nvSpPr>
          <p:cNvPr id="28" name="Google Shape;28;p3"/>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29" name="Google Shape;29;p3"/>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0" name="Google Shape;30;p3"/>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1" name="Google Shape;31;p3"/>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 name="Shape 32"/>
        <p:cNvGrpSpPr/>
        <p:nvPr/>
      </p:nvGrpSpPr>
      <p:grpSpPr>
        <a:xfrm>
          <a:off x="0" y="0"/>
          <a:ext cx="0" cy="0"/>
          <a:chOff x="0" y="0"/>
          <a:chExt cx="0" cy="0"/>
        </a:xfrm>
      </p:grpSpPr>
      <p:sp>
        <p:nvSpPr>
          <p:cNvPr id="33" name="Google Shape;33;p4"/>
          <p:cNvSpPr txBox="1"/>
          <p:nvPr/>
        </p:nvSpPr>
        <p:spPr>
          <a:xfrm>
            <a:off x="5329238" y="1774825"/>
            <a:ext cx="457200" cy="12303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chemeClr val="lt1"/>
                </a:solidFill>
                <a:latin typeface="Times New Roman"/>
                <a:ea typeface="Times New Roman"/>
                <a:cs typeface="Times New Roman"/>
                <a:sym typeface="Times New Roman"/>
              </a:rPr>
              <a:t>{</a:t>
            </a:r>
            <a:endParaRPr b="0" i="0" sz="8000" u="none" cap="none" strike="noStrike">
              <a:solidFill>
                <a:schemeClr val="lt1"/>
              </a:solidFill>
              <a:latin typeface="Times New Roman"/>
              <a:ea typeface="Times New Roman"/>
              <a:cs typeface="Times New Roman"/>
              <a:sym typeface="Times New Roman"/>
            </a:endParaRPr>
          </a:p>
        </p:txBody>
      </p:sp>
      <p:sp>
        <p:nvSpPr>
          <p:cNvPr id="34" name="Google Shape;34;p4"/>
          <p:cNvSpPr txBox="1"/>
          <p:nvPr>
            <p:ph idx="1" type="body"/>
          </p:nvPr>
        </p:nvSpPr>
        <p:spPr>
          <a:xfrm>
            <a:off x="838200" y="685801"/>
            <a:ext cx="4343400" cy="3429000"/>
          </a:xfrm>
          <a:prstGeom prst="rect">
            <a:avLst/>
          </a:prstGeom>
          <a:noFill/>
          <a:ln>
            <a:noFill/>
          </a:ln>
        </p:spPr>
        <p:txBody>
          <a:bodyPr anchorCtr="0" anchor="ctr" bIns="91425" lIns="91425" spcFirstLastPara="1" rIns="91425" wrap="square" tIns="91425">
            <a:noAutofit/>
          </a:bodyPr>
          <a:lstStyle>
            <a:lvl1pPr indent="-320040" lvl="0" marL="457200" marR="0" rtl="0" algn="l">
              <a:spcBef>
                <a:spcPts val="480"/>
              </a:spcBef>
              <a:spcAft>
                <a:spcPts val="0"/>
              </a:spcAft>
              <a:buClr>
                <a:schemeClr val="lt1"/>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1pPr>
            <a:lvl2pPr indent="-312420" lvl="1" marL="914400" marR="0" rtl="0" algn="l">
              <a:spcBef>
                <a:spcPts val="440"/>
              </a:spcBef>
              <a:spcAft>
                <a:spcPts val="0"/>
              </a:spcAft>
              <a:buClr>
                <a:schemeClr val="lt1"/>
              </a:buClr>
              <a:buSzPts val="1320"/>
              <a:buFont typeface="Noto Sans Symbols"/>
              <a:buChar char="❧"/>
              <a:defRPr b="0" i="0" sz="2200" u="none" cap="none" strike="noStrike">
                <a:solidFill>
                  <a:schemeClr val="lt1"/>
                </a:solidFill>
                <a:latin typeface="Times New Roman"/>
                <a:ea typeface="Times New Roman"/>
                <a:cs typeface="Times New Roman"/>
                <a:sym typeface="Times New Roman"/>
              </a:defRPr>
            </a:lvl2pPr>
            <a:lvl3pPr indent="-304800" lvl="2" marL="13716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3pPr>
            <a:lvl4pPr indent="-297180" lvl="3" marL="18288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4pPr>
            <a:lvl5pPr indent="-297180" lvl="4" marL="22860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35" name="Google Shape;35;p4"/>
          <p:cNvSpPr txBox="1"/>
          <p:nvPr>
            <p:ph idx="2" type="body"/>
          </p:nvPr>
        </p:nvSpPr>
        <p:spPr>
          <a:xfrm>
            <a:off x="5715000" y="685801"/>
            <a:ext cx="2590800" cy="3429000"/>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320"/>
              </a:spcBef>
              <a:spcAft>
                <a:spcPts val="0"/>
              </a:spcAft>
              <a:buClr>
                <a:schemeClr val="lt1"/>
              </a:buClr>
              <a:buSzPts val="1260"/>
              <a:buFont typeface="Noto Sans Symbols"/>
              <a:buNone/>
              <a:defRPr b="0" i="0" sz="1600" u="none" cap="none" strike="noStrike">
                <a:solidFill>
                  <a:schemeClr val="lt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lt1"/>
              </a:buClr>
              <a:buSzPts val="1140"/>
              <a:buFont typeface="Noto Sans Symbols"/>
              <a:buNone/>
              <a:defRPr b="0" i="0" sz="12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lt1"/>
              </a:buClr>
              <a:buSzPts val="1020"/>
              <a:buFont typeface="Noto Sans Symbols"/>
              <a:buNone/>
              <a:defRPr b="0" i="0" sz="10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lt1"/>
              </a:buClr>
              <a:buSzPts val="960"/>
              <a:buFont typeface="Noto Sans Symbols"/>
              <a:buNone/>
              <a:defRPr b="0" i="0" sz="9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lt1"/>
              </a:buClr>
              <a:buSzPts val="900"/>
              <a:buFont typeface="Noto Sans Symbols"/>
              <a:buNone/>
              <a:defRPr b="0" i="0" sz="9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lt1"/>
              </a:buClr>
              <a:buSzPts val="840"/>
              <a:buFont typeface="Noto Sans Symbols"/>
              <a:buNone/>
              <a:defRPr b="0" i="0" sz="9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lt1"/>
              </a:buClr>
              <a:buSzPts val="840"/>
              <a:buFont typeface="Noto Sans Symbols"/>
              <a:buNone/>
              <a:defRPr b="0" i="0" sz="9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lt1"/>
              </a:buClr>
              <a:buSzPts val="840"/>
              <a:buFont typeface="Noto Sans Symbols"/>
              <a:buNone/>
              <a:defRPr b="0" i="0" sz="9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lt1"/>
              </a:buClr>
              <a:buSzPts val="840"/>
              <a:buFont typeface="Noto Sans Symbols"/>
              <a:buNone/>
              <a:defRPr b="0" i="0" sz="900" u="none" cap="none" strike="noStrike">
                <a:solidFill>
                  <a:schemeClr val="lt1"/>
                </a:solidFill>
                <a:latin typeface="Times New Roman"/>
                <a:ea typeface="Times New Roman"/>
                <a:cs typeface="Times New Roman"/>
                <a:sym typeface="Times New Roman"/>
              </a:defRPr>
            </a:lvl9pPr>
          </a:lstStyle>
          <a:p/>
        </p:txBody>
      </p:sp>
      <p:sp>
        <p:nvSpPr>
          <p:cNvPr id="36" name="Google Shape;36;p4"/>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37" name="Google Shape;37;p4"/>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8" name="Google Shape;38;p4"/>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39" name="Google Shape;39;p4"/>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5"/>
          <p:cNvSpPr txBox="1"/>
          <p:nvPr/>
        </p:nvSpPr>
        <p:spPr>
          <a:xfrm>
            <a:off x="4267200" y="4075113"/>
            <a:ext cx="457200" cy="101441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6600">
                <a:solidFill>
                  <a:schemeClr val="lt1"/>
                </a:solidFill>
                <a:latin typeface="Times New Roman"/>
                <a:ea typeface="Times New Roman"/>
                <a:cs typeface="Times New Roman"/>
                <a:sym typeface="Times New Roman"/>
              </a:rPr>
              <a:t>{</a:t>
            </a:r>
            <a:endParaRPr sz="6600">
              <a:solidFill>
                <a:schemeClr val="lt1"/>
              </a:solidFill>
              <a:latin typeface="Times New Roman"/>
              <a:ea typeface="Times New Roman"/>
              <a:cs typeface="Times New Roman"/>
              <a:sym typeface="Times New Roman"/>
            </a:endParaRPr>
          </a:p>
        </p:txBody>
      </p:sp>
      <p:sp>
        <p:nvSpPr>
          <p:cNvPr id="42" name="Google Shape;42;p5"/>
          <p:cNvSpPr txBox="1"/>
          <p:nvPr>
            <p:ph idx="1" type="body"/>
          </p:nvPr>
        </p:nvSpPr>
        <p:spPr>
          <a:xfrm>
            <a:off x="4572000" y="4267368"/>
            <a:ext cx="3733800" cy="731520"/>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360"/>
              </a:spcBef>
              <a:spcAft>
                <a:spcPts val="0"/>
              </a:spcAft>
              <a:buClr>
                <a:schemeClr val="lt1"/>
              </a:buClr>
              <a:buSzPts val="1260"/>
              <a:buFont typeface="Noto Sans Symbols"/>
              <a:buNone/>
              <a:defRPr b="0" i="0" sz="1800" u="none" cap="none" strike="noStrike">
                <a:solidFill>
                  <a:schemeClr val="lt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lt1"/>
              </a:buClr>
              <a:buSzPts val="1140"/>
              <a:buFont typeface="Noto Sans Symbols"/>
              <a:buNone/>
              <a:defRPr b="0" i="0" sz="18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lt1"/>
              </a:buClr>
              <a:buSzPts val="1020"/>
              <a:buFont typeface="Noto Sans Symbols"/>
              <a:buNone/>
              <a:defRPr b="0" i="0" sz="16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lt1"/>
              </a:buClr>
              <a:buSzPts val="960"/>
              <a:buFont typeface="Noto Sans Symbols"/>
              <a:buNone/>
              <a:defRPr b="0" i="0" sz="14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lt1"/>
              </a:buClr>
              <a:buSzPts val="900"/>
              <a:buFont typeface="Noto Sans Symbols"/>
              <a:buNone/>
              <a:defRPr b="0" i="0" sz="14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lt1"/>
              </a:buClr>
              <a:buSzPts val="840"/>
              <a:buFont typeface="Noto Sans Symbols"/>
              <a:buNone/>
              <a:defRPr b="0" i="0" sz="14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lt1"/>
              </a:buClr>
              <a:buSzPts val="840"/>
              <a:buFont typeface="Noto Sans Symbols"/>
              <a:buNone/>
              <a:defRPr b="0" i="0" sz="14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lt1"/>
              </a:buClr>
              <a:buSzPts val="840"/>
              <a:buFont typeface="Noto Sans Symbols"/>
              <a:buNone/>
              <a:defRPr b="0" i="0" sz="14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lt1"/>
              </a:buClr>
              <a:buSzPts val="840"/>
              <a:buFont typeface="Noto Sans Symbols"/>
              <a:buNone/>
              <a:defRPr b="0" i="0" sz="1400" u="none" cap="none" strike="noStrike">
                <a:solidFill>
                  <a:schemeClr val="lt1"/>
                </a:solidFill>
                <a:latin typeface="Times New Roman"/>
                <a:ea typeface="Times New Roman"/>
                <a:cs typeface="Times New Roman"/>
                <a:sym typeface="Times New Roman"/>
              </a:defRPr>
            </a:lvl9pPr>
          </a:lstStyle>
          <a:p/>
        </p:txBody>
      </p:sp>
      <p:sp>
        <p:nvSpPr>
          <p:cNvPr id="43" name="Google Shape;43;p5"/>
          <p:cNvSpPr txBox="1"/>
          <p:nvPr>
            <p:ph type="title"/>
          </p:nvPr>
        </p:nvSpPr>
        <p:spPr>
          <a:xfrm>
            <a:off x="2286000" y="1905000"/>
            <a:ext cx="6035040" cy="235000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lt1"/>
              </a:buClr>
              <a:buSzPts val="1400"/>
              <a:buFont typeface="Times New Roman"/>
              <a:buNone/>
              <a:defRPr b="0" i="0" sz="54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44" name="Google Shape;44;p5"/>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45" name="Google Shape;45;p5"/>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sz="16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16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16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16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16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16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16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16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16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46" name="Google Shape;46;p5"/>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6"/>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49" name="Google Shape;49;p6"/>
          <p:cNvSpPr txBox="1"/>
          <p:nvPr>
            <p:ph idx="1" type="body"/>
          </p:nvPr>
        </p:nvSpPr>
        <p:spPr>
          <a:xfrm>
            <a:off x="1344168" y="658368"/>
            <a:ext cx="3273552" cy="3429000"/>
          </a:xfrm>
          <a:prstGeom prst="rect">
            <a:avLst/>
          </a:prstGeom>
          <a:noFill/>
          <a:ln>
            <a:noFill/>
          </a:ln>
        </p:spPr>
        <p:txBody>
          <a:bodyPr anchorCtr="0" anchor="ctr" bIns="91425" lIns="91425" spcFirstLastPara="1" rIns="91425" wrap="square" tIns="91425">
            <a:noAutofit/>
          </a:bodyPr>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Times New Roman"/>
                <a:ea typeface="Times New Roman"/>
                <a:cs typeface="Times New Roman"/>
                <a:sym typeface="Times New Roman"/>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Times New Roman"/>
                <a:ea typeface="Times New Roman"/>
                <a:cs typeface="Times New Roman"/>
                <a:sym typeface="Times New Roman"/>
              </a:defRPr>
            </a:lvl2pPr>
            <a:lvl3pPr indent="-293370"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Times New Roman"/>
                <a:ea typeface="Times New Roman"/>
                <a:cs typeface="Times New Roman"/>
                <a:sym typeface="Times New Roman"/>
              </a:defRPr>
            </a:lvl5pPr>
            <a:lvl6pPr indent="-281940"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6pPr>
            <a:lvl7pPr indent="-281940"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9pPr>
          </a:lstStyle>
          <a:p/>
        </p:txBody>
      </p:sp>
      <p:sp>
        <p:nvSpPr>
          <p:cNvPr id="50" name="Google Shape;50;p6"/>
          <p:cNvSpPr txBox="1"/>
          <p:nvPr>
            <p:ph idx="2" type="body"/>
          </p:nvPr>
        </p:nvSpPr>
        <p:spPr>
          <a:xfrm>
            <a:off x="5029200" y="658368"/>
            <a:ext cx="3273552" cy="3432175"/>
          </a:xfrm>
          <a:prstGeom prst="rect">
            <a:avLst/>
          </a:prstGeom>
          <a:noFill/>
          <a:ln>
            <a:noFill/>
          </a:ln>
        </p:spPr>
        <p:txBody>
          <a:bodyPr anchorCtr="0" anchor="ctr" bIns="91425" lIns="91425" spcFirstLastPara="1" rIns="91425" wrap="square" tIns="91425">
            <a:noAutofit/>
          </a:bodyPr>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Times New Roman"/>
                <a:ea typeface="Times New Roman"/>
                <a:cs typeface="Times New Roman"/>
                <a:sym typeface="Times New Roman"/>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Times New Roman"/>
                <a:ea typeface="Times New Roman"/>
                <a:cs typeface="Times New Roman"/>
                <a:sym typeface="Times New Roman"/>
              </a:defRPr>
            </a:lvl2pPr>
            <a:lvl3pPr indent="-293370"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Times New Roman"/>
                <a:ea typeface="Times New Roman"/>
                <a:cs typeface="Times New Roman"/>
                <a:sym typeface="Times New Roman"/>
              </a:defRPr>
            </a:lvl5pPr>
            <a:lvl6pPr indent="-281940"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6pPr>
            <a:lvl7pPr indent="-281940"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9pPr>
          </a:lstStyle>
          <a:p/>
        </p:txBody>
      </p:sp>
      <p:sp>
        <p:nvSpPr>
          <p:cNvPr id="51" name="Google Shape;51;p6"/>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52" name="Google Shape;52;p6"/>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53" name="Google Shape;53;p6"/>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sz="16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16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16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16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16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16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16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16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16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7"/>
          <p:cNvSpPr txBox="1"/>
          <p:nvPr/>
        </p:nvSpPr>
        <p:spPr>
          <a:xfrm>
            <a:off x="1057275" y="520700"/>
            <a:ext cx="457200" cy="9223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6000">
                <a:solidFill>
                  <a:schemeClr val="lt1"/>
                </a:solidFill>
                <a:latin typeface="Times New Roman"/>
                <a:ea typeface="Times New Roman"/>
                <a:cs typeface="Times New Roman"/>
                <a:sym typeface="Times New Roman"/>
              </a:rPr>
              <a:t>{</a:t>
            </a:r>
            <a:endParaRPr sz="6000">
              <a:solidFill>
                <a:schemeClr val="lt1"/>
              </a:solidFill>
              <a:latin typeface="Times New Roman"/>
              <a:ea typeface="Times New Roman"/>
              <a:cs typeface="Times New Roman"/>
              <a:sym typeface="Times New Roman"/>
            </a:endParaRPr>
          </a:p>
        </p:txBody>
      </p:sp>
      <p:sp>
        <p:nvSpPr>
          <p:cNvPr id="56" name="Google Shape;56;p7"/>
          <p:cNvSpPr txBox="1"/>
          <p:nvPr/>
        </p:nvSpPr>
        <p:spPr>
          <a:xfrm>
            <a:off x="4779963" y="520700"/>
            <a:ext cx="457200" cy="9223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6000">
                <a:solidFill>
                  <a:schemeClr val="lt1"/>
                </a:solidFill>
                <a:latin typeface="Times New Roman"/>
                <a:ea typeface="Times New Roman"/>
                <a:cs typeface="Times New Roman"/>
                <a:sym typeface="Times New Roman"/>
              </a:rPr>
              <a:t>{</a:t>
            </a:r>
            <a:endParaRPr sz="6000">
              <a:solidFill>
                <a:schemeClr val="lt1"/>
              </a:solidFill>
              <a:latin typeface="Times New Roman"/>
              <a:ea typeface="Times New Roman"/>
              <a:cs typeface="Times New Roman"/>
              <a:sym typeface="Times New Roman"/>
            </a:endParaRPr>
          </a:p>
        </p:txBody>
      </p:sp>
      <p:sp>
        <p:nvSpPr>
          <p:cNvPr id="57" name="Google Shape;57;p7"/>
          <p:cNvSpPr txBox="1"/>
          <p:nvPr>
            <p:ph idx="1" type="body"/>
          </p:nvPr>
        </p:nvSpPr>
        <p:spPr>
          <a:xfrm>
            <a:off x="1341120" y="661976"/>
            <a:ext cx="3273552" cy="639762"/>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440"/>
              </a:spcBef>
              <a:spcAft>
                <a:spcPts val="0"/>
              </a:spcAft>
              <a:buClr>
                <a:schemeClr val="lt1"/>
              </a:buClr>
              <a:buSzPts val="1260"/>
              <a:buFont typeface="Noto Sans Symbols"/>
              <a:buNone/>
              <a:defRPr b="0" i="0" sz="2200" u="none" cap="none" strike="noStrike">
                <a:solidFill>
                  <a:schemeClr val="lt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lt1"/>
              </a:buClr>
              <a:buSzPts val="1140"/>
              <a:buFont typeface="Noto Sans Symbols"/>
              <a:buNone/>
              <a:defRPr b="1" i="0" sz="20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lt1"/>
              </a:buClr>
              <a:buSzPts val="1020"/>
              <a:buFont typeface="Noto Sans Symbols"/>
              <a:buNone/>
              <a:defRPr b="1" i="0" sz="18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lt1"/>
              </a:buClr>
              <a:buSzPts val="960"/>
              <a:buFont typeface="Noto Sans Symbols"/>
              <a:buNone/>
              <a:defRPr b="1" i="0" sz="16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lt1"/>
              </a:buClr>
              <a:buSzPts val="900"/>
              <a:buFont typeface="Noto Sans Symbols"/>
              <a:buNone/>
              <a:defRPr b="1" i="0" sz="16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lt1"/>
              </a:buClr>
              <a:buSzPts val="840"/>
              <a:buFont typeface="Noto Sans Symbols"/>
              <a:buNone/>
              <a:defRPr b="1" i="0" sz="16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lt1"/>
              </a:buClr>
              <a:buSzPts val="840"/>
              <a:buFont typeface="Noto Sans Symbols"/>
              <a:buNone/>
              <a:defRPr b="1" i="0" sz="16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lt1"/>
              </a:buClr>
              <a:buSzPts val="840"/>
              <a:buFont typeface="Noto Sans Symbols"/>
              <a:buNone/>
              <a:defRPr b="1" i="0" sz="16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lt1"/>
              </a:buClr>
              <a:buSzPts val="840"/>
              <a:buFont typeface="Noto Sans Symbols"/>
              <a:buNone/>
              <a:defRPr b="1" i="0" sz="1600" u="none" cap="none" strike="noStrike">
                <a:solidFill>
                  <a:schemeClr val="lt1"/>
                </a:solidFill>
                <a:latin typeface="Times New Roman"/>
                <a:ea typeface="Times New Roman"/>
                <a:cs typeface="Times New Roman"/>
                <a:sym typeface="Times New Roman"/>
              </a:defRPr>
            </a:lvl9pPr>
          </a:lstStyle>
          <a:p/>
        </p:txBody>
      </p:sp>
      <p:sp>
        <p:nvSpPr>
          <p:cNvPr id="58" name="Google Shape;58;p7"/>
          <p:cNvSpPr txBox="1"/>
          <p:nvPr>
            <p:ph idx="2" type="body"/>
          </p:nvPr>
        </p:nvSpPr>
        <p:spPr>
          <a:xfrm>
            <a:off x="1344168" y="1371600"/>
            <a:ext cx="3276600" cy="2743200"/>
          </a:xfrm>
          <a:prstGeom prst="rect">
            <a:avLst/>
          </a:prstGeom>
          <a:noFill/>
          <a:ln>
            <a:noFill/>
          </a:ln>
        </p:spPr>
        <p:txBody>
          <a:bodyPr anchorCtr="0" anchor="t" bIns="91425" lIns="91425" spcFirstLastPara="1" rIns="91425" wrap="square" tIns="91425">
            <a:noAutofit/>
          </a:bodyPr>
          <a:lstStyle>
            <a:lvl1pPr indent="-320040" lvl="0" marL="457200" marR="0" rtl="0" algn="l">
              <a:spcBef>
                <a:spcPts val="480"/>
              </a:spcBef>
              <a:spcAft>
                <a:spcPts val="0"/>
              </a:spcAft>
              <a:buClr>
                <a:schemeClr val="lt1"/>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1pPr>
            <a:lvl2pPr indent="-304800" lvl="1" marL="9144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297180" lvl="2" marL="13716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9560" lvl="4" marL="22860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289560" lvl="5" marL="27432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6pPr>
            <a:lvl7pPr indent="-289560" lvl="6" marL="32004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7pPr>
            <a:lvl8pPr indent="-289560" lvl="7" marL="36576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8pPr>
            <a:lvl9pPr indent="-289560" lvl="8" marL="4114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59" name="Google Shape;59;p7"/>
          <p:cNvSpPr txBox="1"/>
          <p:nvPr>
            <p:ph idx="3" type="body"/>
          </p:nvPr>
        </p:nvSpPr>
        <p:spPr>
          <a:xfrm>
            <a:off x="5029200" y="661976"/>
            <a:ext cx="3273552" cy="639762"/>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440"/>
              </a:spcBef>
              <a:spcAft>
                <a:spcPts val="0"/>
              </a:spcAft>
              <a:buClr>
                <a:schemeClr val="lt1"/>
              </a:buClr>
              <a:buSzPts val="1260"/>
              <a:buFont typeface="Noto Sans Symbols"/>
              <a:buNone/>
              <a:defRPr b="0" i="0" sz="2200" u="none" cap="none" strike="noStrike">
                <a:solidFill>
                  <a:schemeClr val="lt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lt1"/>
              </a:buClr>
              <a:buSzPts val="1140"/>
              <a:buFont typeface="Noto Sans Symbols"/>
              <a:buNone/>
              <a:defRPr b="1" i="0" sz="20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lt1"/>
              </a:buClr>
              <a:buSzPts val="1020"/>
              <a:buFont typeface="Noto Sans Symbols"/>
              <a:buNone/>
              <a:defRPr b="1" i="0" sz="18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lt1"/>
              </a:buClr>
              <a:buSzPts val="960"/>
              <a:buFont typeface="Noto Sans Symbols"/>
              <a:buNone/>
              <a:defRPr b="1" i="0" sz="16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lt1"/>
              </a:buClr>
              <a:buSzPts val="900"/>
              <a:buFont typeface="Noto Sans Symbols"/>
              <a:buNone/>
              <a:defRPr b="1" i="0" sz="16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lt1"/>
              </a:buClr>
              <a:buSzPts val="840"/>
              <a:buFont typeface="Noto Sans Symbols"/>
              <a:buNone/>
              <a:defRPr b="1" i="0" sz="16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lt1"/>
              </a:buClr>
              <a:buSzPts val="840"/>
              <a:buFont typeface="Noto Sans Symbols"/>
              <a:buNone/>
              <a:defRPr b="1" i="0" sz="16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lt1"/>
              </a:buClr>
              <a:buSzPts val="840"/>
              <a:buFont typeface="Noto Sans Symbols"/>
              <a:buNone/>
              <a:defRPr b="1" i="0" sz="16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lt1"/>
              </a:buClr>
              <a:buSzPts val="840"/>
              <a:buFont typeface="Noto Sans Symbols"/>
              <a:buNone/>
              <a:defRPr b="1" i="0" sz="1600" u="none" cap="none" strike="noStrike">
                <a:solidFill>
                  <a:schemeClr val="lt1"/>
                </a:solidFill>
                <a:latin typeface="Times New Roman"/>
                <a:ea typeface="Times New Roman"/>
                <a:cs typeface="Times New Roman"/>
                <a:sym typeface="Times New Roman"/>
              </a:defRPr>
            </a:lvl9pPr>
          </a:lstStyle>
          <a:p/>
        </p:txBody>
      </p:sp>
      <p:sp>
        <p:nvSpPr>
          <p:cNvPr id="60" name="Google Shape;60;p7"/>
          <p:cNvSpPr txBox="1"/>
          <p:nvPr>
            <p:ph idx="4" type="body"/>
          </p:nvPr>
        </p:nvSpPr>
        <p:spPr>
          <a:xfrm>
            <a:off x="5029200" y="1371600"/>
            <a:ext cx="3273552" cy="2743200"/>
          </a:xfrm>
          <a:prstGeom prst="rect">
            <a:avLst/>
          </a:prstGeom>
          <a:noFill/>
          <a:ln>
            <a:noFill/>
          </a:ln>
        </p:spPr>
        <p:txBody>
          <a:bodyPr anchorCtr="0" anchor="t" bIns="91425" lIns="91425" spcFirstLastPara="1" rIns="91425" wrap="square" tIns="91425">
            <a:noAutofit/>
          </a:bodyPr>
          <a:lstStyle>
            <a:lvl1pPr indent="-320040" lvl="0" marL="457200" marR="0" rtl="0" algn="l">
              <a:spcBef>
                <a:spcPts val="480"/>
              </a:spcBef>
              <a:spcAft>
                <a:spcPts val="0"/>
              </a:spcAft>
              <a:buClr>
                <a:schemeClr val="lt1"/>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1pPr>
            <a:lvl2pPr indent="-304800" lvl="1" marL="9144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297180" lvl="2" marL="13716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9560" lvl="4" marL="22860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289560" lvl="5" marL="27432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6pPr>
            <a:lvl7pPr indent="-289560" lvl="6" marL="32004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7pPr>
            <a:lvl8pPr indent="-289560" lvl="7" marL="36576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8pPr>
            <a:lvl9pPr indent="-289560" lvl="8" marL="4114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61" name="Google Shape;61;p7"/>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62" name="Google Shape;62;p7"/>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3" name="Google Shape;63;p7"/>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sz="16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16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16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16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16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16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16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16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16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64" name="Google Shape;64;p7"/>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8"/>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67" name="Google Shape;67;p8"/>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8" name="Google Shape;68;p8"/>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9" name="Google Shape;69;p8"/>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sz="16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16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16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16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16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16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16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16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16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9"/>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72" name="Google Shape;72;p9"/>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73" name="Google Shape;73;p9"/>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sz="16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16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16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16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16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16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16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16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16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10"/>
          <p:cNvSpPr txBox="1"/>
          <p:nvPr/>
        </p:nvSpPr>
        <p:spPr>
          <a:xfrm>
            <a:off x="2435225" y="3332163"/>
            <a:ext cx="457200" cy="92233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6000">
                <a:solidFill>
                  <a:schemeClr val="lt1"/>
                </a:solidFill>
                <a:latin typeface="Times New Roman"/>
                <a:ea typeface="Times New Roman"/>
                <a:cs typeface="Times New Roman"/>
                <a:sym typeface="Times New Roman"/>
              </a:rPr>
              <a:t>{</a:t>
            </a:r>
            <a:endParaRPr sz="6000">
              <a:solidFill>
                <a:schemeClr val="lt1"/>
              </a:solidFill>
              <a:latin typeface="Times New Roman"/>
              <a:ea typeface="Times New Roman"/>
              <a:cs typeface="Times New Roman"/>
              <a:sym typeface="Times New Roman"/>
            </a:endParaRPr>
          </a:p>
        </p:txBody>
      </p:sp>
      <p:sp>
        <p:nvSpPr>
          <p:cNvPr id="76" name="Google Shape;76;p10"/>
          <p:cNvSpPr/>
          <p:nvPr>
            <p:ph idx="2" type="pic"/>
          </p:nvPr>
        </p:nvSpPr>
        <p:spPr>
          <a:xfrm>
            <a:off x="1219200" y="612775"/>
            <a:ext cx="6705600" cy="2546985"/>
          </a:xfrm>
          <a:prstGeom prst="rect">
            <a:avLst/>
          </a:prstGeom>
          <a:noFill/>
          <a:ln>
            <a:noFill/>
          </a:ln>
        </p:spPr>
        <p:txBody>
          <a:bodyPr anchorCtr="0" anchor="ctr" bIns="91425" lIns="91425" spcFirstLastPara="1" rIns="91425" wrap="square" tIns="91425">
            <a:noAutofit/>
          </a:bodyPr>
          <a:lstStyle>
            <a:lvl1pPr indent="0" lvl="0" marL="0" marR="0" rtl="0" algn="l">
              <a:spcBef>
                <a:spcPts val="640"/>
              </a:spcBef>
              <a:spcAft>
                <a:spcPts val="0"/>
              </a:spcAft>
              <a:buClr>
                <a:schemeClr val="lt1"/>
              </a:buClr>
              <a:buSzPts val="1400"/>
              <a:buFont typeface="Noto Sans Symbols"/>
              <a:buNone/>
              <a:defRPr b="0" i="0" sz="3200" u="none" cap="none" strike="noStrike">
                <a:solidFill>
                  <a:schemeClr val="lt1"/>
                </a:solidFill>
                <a:latin typeface="Times New Roman"/>
                <a:ea typeface="Times New Roman"/>
                <a:cs typeface="Times New Roman"/>
                <a:sym typeface="Times New Roman"/>
              </a:defRPr>
            </a:lvl1pPr>
            <a:lvl2pPr indent="0" lvl="1" marL="457200" marR="0" rtl="0" algn="l">
              <a:spcBef>
                <a:spcPts val="560"/>
              </a:spcBef>
              <a:spcAft>
                <a:spcPts val="0"/>
              </a:spcAft>
              <a:buClr>
                <a:schemeClr val="lt1"/>
              </a:buClr>
              <a:buSzPts val="1400"/>
              <a:buFont typeface="Noto Sans Symbols"/>
              <a:buNone/>
              <a:defRPr b="0" i="0" sz="2800" u="none" cap="none" strike="noStrike">
                <a:solidFill>
                  <a:schemeClr val="lt1"/>
                </a:solidFill>
                <a:latin typeface="Times New Roman"/>
                <a:ea typeface="Times New Roman"/>
                <a:cs typeface="Times New Roman"/>
                <a:sym typeface="Times New Roman"/>
              </a:defRPr>
            </a:lvl2pPr>
            <a:lvl3pPr indent="0" lvl="2" marL="914400" marR="0" rtl="0" algn="l">
              <a:spcBef>
                <a:spcPts val="480"/>
              </a:spcBef>
              <a:spcAft>
                <a:spcPts val="0"/>
              </a:spcAft>
              <a:buClr>
                <a:schemeClr val="lt1"/>
              </a:buClr>
              <a:buSzPts val="1400"/>
              <a:buFont typeface="Noto Sans Symbols"/>
              <a:buNone/>
              <a:defRPr b="0" i="0" sz="2400" u="none" cap="none" strike="noStrike">
                <a:solidFill>
                  <a:schemeClr val="lt1"/>
                </a:solidFill>
                <a:latin typeface="Times New Roman"/>
                <a:ea typeface="Times New Roman"/>
                <a:cs typeface="Times New Roman"/>
                <a:sym typeface="Times New Roman"/>
              </a:defRPr>
            </a:lvl3pPr>
            <a:lvl4pPr indent="0" lvl="3" marL="1371600" marR="0" rtl="0" algn="l">
              <a:spcBef>
                <a:spcPts val="400"/>
              </a:spcBef>
              <a:spcAft>
                <a:spcPts val="0"/>
              </a:spcAft>
              <a:buClr>
                <a:schemeClr val="lt1"/>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4pPr>
            <a:lvl5pPr indent="0" lvl="4" marL="1828800" marR="0" rtl="0" algn="l">
              <a:spcBef>
                <a:spcPts val="400"/>
              </a:spcBef>
              <a:spcAft>
                <a:spcPts val="0"/>
              </a:spcAft>
              <a:buClr>
                <a:schemeClr val="lt1"/>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5pPr>
            <a:lvl6pPr indent="0" lvl="5" marL="2286000" marR="0" rtl="0" algn="l">
              <a:spcBef>
                <a:spcPts val="400"/>
              </a:spcBef>
              <a:spcAft>
                <a:spcPts val="0"/>
              </a:spcAft>
              <a:buClr>
                <a:schemeClr val="lt1"/>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6pPr>
            <a:lvl7pPr indent="0" lvl="6" marL="2743200" marR="0" rtl="0" algn="l">
              <a:spcBef>
                <a:spcPts val="400"/>
              </a:spcBef>
              <a:spcAft>
                <a:spcPts val="0"/>
              </a:spcAft>
              <a:buClr>
                <a:schemeClr val="lt1"/>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7pPr>
            <a:lvl8pPr indent="0" lvl="7" marL="3200400" marR="0" rtl="0" algn="l">
              <a:spcBef>
                <a:spcPts val="400"/>
              </a:spcBef>
              <a:spcAft>
                <a:spcPts val="0"/>
              </a:spcAft>
              <a:buClr>
                <a:schemeClr val="lt1"/>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8pPr>
            <a:lvl9pPr indent="0" lvl="8" marL="3657600" marR="0" rtl="0" algn="l">
              <a:spcBef>
                <a:spcPts val="400"/>
              </a:spcBef>
              <a:spcAft>
                <a:spcPts val="0"/>
              </a:spcAft>
              <a:buClr>
                <a:schemeClr val="lt1"/>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9pPr>
          </a:lstStyle>
          <a:p/>
        </p:txBody>
      </p:sp>
      <p:sp>
        <p:nvSpPr>
          <p:cNvPr id="77" name="Google Shape;77;p10"/>
          <p:cNvSpPr txBox="1"/>
          <p:nvPr>
            <p:ph idx="1" type="body"/>
          </p:nvPr>
        </p:nvSpPr>
        <p:spPr>
          <a:xfrm>
            <a:off x="2743200" y="3453047"/>
            <a:ext cx="5029200" cy="720804"/>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320"/>
              </a:spcBef>
              <a:spcAft>
                <a:spcPts val="0"/>
              </a:spcAft>
              <a:buClr>
                <a:schemeClr val="lt1"/>
              </a:buClr>
              <a:buSzPts val="1260"/>
              <a:buFont typeface="Noto Sans Symbols"/>
              <a:buNone/>
              <a:defRPr b="0" i="0" sz="1600" u="none" cap="none" strike="noStrike">
                <a:solidFill>
                  <a:schemeClr val="lt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lt1"/>
              </a:buClr>
              <a:buSzPts val="1140"/>
              <a:buFont typeface="Noto Sans Symbols"/>
              <a:buNone/>
              <a:defRPr b="0" i="0" sz="12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lt1"/>
              </a:buClr>
              <a:buSzPts val="1020"/>
              <a:buFont typeface="Noto Sans Symbols"/>
              <a:buNone/>
              <a:defRPr b="0" i="0" sz="10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lt1"/>
              </a:buClr>
              <a:buSzPts val="960"/>
              <a:buFont typeface="Noto Sans Symbols"/>
              <a:buNone/>
              <a:defRPr b="0" i="0" sz="9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lt1"/>
              </a:buClr>
              <a:buSzPts val="900"/>
              <a:buFont typeface="Noto Sans Symbols"/>
              <a:buNone/>
              <a:defRPr b="0" i="0" sz="9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lt1"/>
              </a:buClr>
              <a:buSzPts val="840"/>
              <a:buFont typeface="Noto Sans Symbols"/>
              <a:buNone/>
              <a:defRPr b="0" i="0" sz="9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lt1"/>
              </a:buClr>
              <a:buSzPts val="840"/>
              <a:buFont typeface="Noto Sans Symbols"/>
              <a:buNone/>
              <a:defRPr b="0" i="0" sz="9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lt1"/>
              </a:buClr>
              <a:buSzPts val="840"/>
              <a:buFont typeface="Noto Sans Symbols"/>
              <a:buNone/>
              <a:defRPr b="0" i="0" sz="9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lt1"/>
              </a:buClr>
              <a:buSzPts val="840"/>
              <a:buFont typeface="Noto Sans Symbols"/>
              <a:buNone/>
              <a:defRPr b="0" i="0" sz="900" u="none" cap="none" strike="noStrike">
                <a:solidFill>
                  <a:schemeClr val="lt1"/>
                </a:solidFill>
                <a:latin typeface="Times New Roman"/>
                <a:ea typeface="Times New Roman"/>
                <a:cs typeface="Times New Roman"/>
                <a:sym typeface="Times New Roman"/>
              </a:defRPr>
            </a:lvl9pPr>
          </a:lstStyle>
          <a:p/>
        </p:txBody>
      </p:sp>
      <p:sp>
        <p:nvSpPr>
          <p:cNvPr id="78" name="Google Shape;78;p10"/>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79" name="Google Shape;79;p10"/>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80" name="Google Shape;80;p10"/>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sz="1600">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sz="1600">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sz="1600">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sz="1600">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sz="1600">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sz="1600">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sz="1600">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sz="1600">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sz="1600">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
        <p:nvSpPr>
          <p:cNvPr id="81" name="Google Shape;81;p10"/>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100">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gradFill>
            <a:gsLst>
              <a:gs pos="0">
                <a:srgbClr val="4F4651">
                  <a:alpha val="35686"/>
                </a:srgbClr>
              </a:gs>
              <a:gs pos="100000">
                <a:srgbClr val="242852">
                  <a:alpha val="9804"/>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 name="Google Shape;11;p1"/>
          <p:cNvSpPr/>
          <p:nvPr/>
        </p:nvSpPr>
        <p:spPr>
          <a:xfrm rot="-1875725">
            <a:off x="1373221" y="1038440"/>
            <a:ext cx="7240620" cy="5706987"/>
          </a:xfrm>
          <a:prstGeom prst="ellipse">
            <a:avLst/>
          </a:prstGeom>
          <a:gradFill>
            <a:gsLst>
              <a:gs pos="0">
                <a:srgbClr val="C3BCC5">
                  <a:alpha val="6667"/>
                </a:srgbClr>
              </a:gs>
              <a:gs pos="58000">
                <a:srgbClr val="242852">
                  <a:alpha val="0"/>
                </a:srgbClr>
              </a:gs>
              <a:gs pos="100000">
                <a:srgbClr val="242852">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2" name="Google Shape;12;p1"/>
          <p:cNvSpPr/>
          <p:nvPr/>
        </p:nvSpPr>
        <p:spPr>
          <a:xfrm rot="-3943090">
            <a:off x="-274211" y="1165875"/>
            <a:ext cx="5538472" cy="4480459"/>
          </a:xfrm>
          <a:prstGeom prst="ellipse">
            <a:avLst/>
          </a:prstGeom>
          <a:gradFill>
            <a:gsLst>
              <a:gs pos="0">
                <a:srgbClr val="C3BCC5">
                  <a:alpha val="7843"/>
                </a:srgbClr>
              </a:gs>
              <a:gs pos="58000">
                <a:srgbClr val="242852">
                  <a:alpha val="0"/>
                </a:srgbClr>
              </a:gs>
              <a:gs pos="100000">
                <a:srgbClr val="242852">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3" name="Google Shape;13;p1"/>
          <p:cNvSpPr/>
          <p:nvPr/>
        </p:nvSpPr>
        <p:spPr>
          <a:xfrm rot="-1875725">
            <a:off x="3277955" y="116854"/>
            <a:ext cx="6479362" cy="4754757"/>
          </a:xfrm>
          <a:prstGeom prst="ellipse">
            <a:avLst/>
          </a:prstGeom>
          <a:gradFill>
            <a:gsLst>
              <a:gs pos="0">
                <a:srgbClr val="C3BCC5">
                  <a:alpha val="7843"/>
                </a:srgbClr>
              </a:gs>
              <a:gs pos="58000">
                <a:srgbClr val="242852">
                  <a:alpha val="0"/>
                </a:srgbClr>
              </a:gs>
              <a:gs pos="100000">
                <a:srgbClr val="242852">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4" name="Google Shape;14;p1"/>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SzPts val="1400"/>
              <a:buNone/>
              <a:defRPr b="0" i="0" sz="49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SzPts val="1400"/>
              <a:buNone/>
              <a:defRPr b="0" i="0" sz="1800" u="none" cap="none" strike="noStrike">
                <a:solidFill>
                  <a:schemeClr val="lt2"/>
                </a:solidFill>
              </a:defRPr>
            </a:lvl6pPr>
            <a:lvl7pPr indent="0" lvl="6" marL="0" marR="0" rtl="0" algn="l">
              <a:spcBef>
                <a:spcPts val="0"/>
              </a:spcBef>
              <a:spcAft>
                <a:spcPts val="0"/>
              </a:spcAft>
              <a:buSzPts val="1400"/>
              <a:buNone/>
              <a:defRPr b="0" i="0" sz="1800" u="none" cap="none" strike="noStrike">
                <a:solidFill>
                  <a:schemeClr val="lt2"/>
                </a:solidFill>
              </a:defRPr>
            </a:lvl7pPr>
            <a:lvl8pPr indent="0" lvl="7" marL="0" marR="0" rtl="0" algn="l">
              <a:spcBef>
                <a:spcPts val="0"/>
              </a:spcBef>
              <a:spcAft>
                <a:spcPts val="0"/>
              </a:spcAft>
              <a:buSzPts val="1400"/>
              <a:buNone/>
              <a:defRPr b="0" i="0" sz="1800" u="none" cap="none" strike="noStrike">
                <a:solidFill>
                  <a:schemeClr val="lt2"/>
                </a:solidFill>
              </a:defRPr>
            </a:lvl8pPr>
            <a:lvl9pPr indent="0" lvl="8" marL="0" marR="0" rtl="0" algn="l">
              <a:spcBef>
                <a:spcPts val="0"/>
              </a:spcBef>
              <a:spcAft>
                <a:spcPts val="0"/>
              </a:spcAft>
              <a:buSzPts val="1400"/>
              <a:buNone/>
              <a:defRPr b="0" i="0" sz="1800" u="none" cap="none" strike="noStrike">
                <a:solidFill>
                  <a:schemeClr val="lt2"/>
                </a:solidFill>
              </a:defRPr>
            </a:lvl9pPr>
          </a:lstStyle>
          <a:p/>
        </p:txBody>
      </p:sp>
      <p:sp>
        <p:nvSpPr>
          <p:cNvPr id="15" name="Google Shape;15;p1"/>
          <p:cNvSpPr txBox="1"/>
          <p:nvPr>
            <p:ph idx="1" type="body"/>
          </p:nvPr>
        </p:nvSpPr>
        <p:spPr>
          <a:xfrm>
            <a:off x="2133600" y="685800"/>
            <a:ext cx="6096000" cy="3657600"/>
          </a:xfrm>
          <a:prstGeom prst="rect">
            <a:avLst/>
          </a:prstGeom>
          <a:noFill/>
          <a:ln>
            <a:noFill/>
          </a:ln>
        </p:spPr>
        <p:txBody>
          <a:bodyPr anchorCtr="0" anchor="ctr" bIns="91425" lIns="91425" spcFirstLastPara="1" rIns="91425" wrap="square" tIns="91425">
            <a:noAutofit/>
          </a:bodyPr>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Times New Roman"/>
                <a:ea typeface="Times New Roman"/>
                <a:cs typeface="Times New Roman"/>
                <a:sym typeface="Times New Roman"/>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Times New Roman"/>
                <a:ea typeface="Times New Roman"/>
                <a:cs typeface="Times New Roman"/>
                <a:sym typeface="Times New Roman"/>
              </a:defRPr>
            </a:lvl2pPr>
            <a:lvl3pPr indent="-293370"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Times New Roman"/>
                <a:ea typeface="Times New Roman"/>
                <a:cs typeface="Times New Roman"/>
                <a:sym typeface="Times New Roman"/>
              </a:defRPr>
            </a:lvl5pPr>
            <a:lvl6pPr indent="-281940"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6pPr>
            <a:lvl7pPr indent="-281940"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Times New Roman"/>
                <a:ea typeface="Times New Roman"/>
                <a:cs typeface="Times New Roman"/>
                <a:sym typeface="Times New Roman"/>
              </a:defRPr>
            </a:lvl9pPr>
          </a:lstStyle>
          <a:p/>
        </p:txBody>
      </p:sp>
      <p:sp>
        <p:nvSpPr>
          <p:cNvPr id="16" name="Google Shape;16;p1"/>
          <p:cNvSpPr txBox="1"/>
          <p:nvPr>
            <p:ph idx="10" type="dt"/>
          </p:nvPr>
        </p:nvSpPr>
        <p:spPr>
          <a:xfrm>
            <a:off x="6172200" y="6154738"/>
            <a:ext cx="2133600" cy="365125"/>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100" u="none" cap="none" strike="noStrike">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7" name="Google Shape;17;p1"/>
          <p:cNvSpPr txBox="1"/>
          <p:nvPr>
            <p:ph idx="11" type="ftr"/>
          </p:nvPr>
        </p:nvSpPr>
        <p:spPr>
          <a:xfrm>
            <a:off x="822325" y="6154738"/>
            <a:ext cx="4572000" cy="36512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100" u="none" cap="none" strike="noStrike">
                <a:solidFill>
                  <a:schemeClr val="lt1"/>
                </a:solidFill>
                <a:latin typeface="Times New Roman"/>
                <a:ea typeface="Times New Roman"/>
                <a:cs typeface="Times New Roman"/>
                <a:sym typeface="Times New Roman"/>
              </a:defRPr>
            </a:lvl1pPr>
            <a:lvl2pPr indent="0" lvl="1" marL="457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8" name="Google Shape;18;p1"/>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1pPr>
            <a:lvl2pPr indent="0" lvl="1"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2pPr>
            <a:lvl3pPr indent="0" lvl="2"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3pPr>
            <a:lvl4pPr indent="0" lvl="3"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4pPr>
            <a:lvl5pPr indent="0" lvl="4"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5pPr>
            <a:lvl6pPr indent="0" lvl="5"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6pPr>
            <a:lvl7pPr indent="0" lvl="6"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7pPr>
            <a:lvl8pPr indent="0" lvl="7"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8pPr>
            <a:lvl9pPr indent="0" lvl="8" marL="0" marR="0" rtl="0" algn="l">
              <a:spcBef>
                <a:spcPts val="0"/>
              </a:spcBef>
              <a:spcAft>
                <a:spcPts val="0"/>
              </a:spcAft>
              <a:buNone/>
              <a:defRPr b="0" i="0" sz="1600" u="none" cap="none" strike="noStrike">
                <a:solidFill>
                  <a:schemeClr val="lt1"/>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en.wikipedia.org/wiki/Belief_system" TargetMode="External"/><Relationship Id="rId4" Type="http://schemas.openxmlformats.org/officeDocument/2006/relationships/hyperlink" Target="http://en.wikipedia.org/wiki/Cultural_system" TargetMode="External"/><Relationship Id="rId5" Type="http://schemas.openxmlformats.org/officeDocument/2006/relationships/hyperlink" Target="http://en.wikipedia.org/wiki/World_view" TargetMode="External"/><Relationship Id="rId6" Type="http://schemas.openxmlformats.org/officeDocument/2006/relationships/hyperlink" Target="http://en.wikipedia.org/wiki/Huma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3"/>
          <p:cNvSpPr txBox="1"/>
          <p:nvPr>
            <p:ph type="ctrTitle"/>
          </p:nvPr>
        </p:nvSpPr>
        <p:spPr>
          <a:xfrm>
            <a:off x="777875" y="1219200"/>
            <a:ext cx="7915275" cy="18573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chemeClr val="lt1"/>
                </a:solidFill>
                <a:latin typeface="Times New Roman"/>
                <a:ea typeface="Times New Roman"/>
                <a:cs typeface="Times New Roman"/>
                <a:sym typeface="Times New Roman"/>
              </a:rPr>
              <a:t>Struggling toward a behavioral consideration of culture</a:t>
            </a:r>
            <a:endParaRPr b="0" i="0" sz="4400" u="none" cap="none" strike="noStrike">
              <a:solidFill>
                <a:schemeClr val="lt1"/>
              </a:solidFill>
              <a:latin typeface="Times New Roman"/>
              <a:ea typeface="Times New Roman"/>
              <a:cs typeface="Times New Roman"/>
              <a:sym typeface="Times New Roman"/>
            </a:endParaRPr>
          </a:p>
        </p:txBody>
      </p:sp>
      <p:sp>
        <p:nvSpPr>
          <p:cNvPr id="99" name="Google Shape;99;p13"/>
          <p:cNvSpPr txBox="1"/>
          <p:nvPr>
            <p:ph idx="1" type="subTitle"/>
          </p:nvPr>
        </p:nvSpPr>
        <p:spPr>
          <a:xfrm>
            <a:off x="2133600" y="3375025"/>
            <a:ext cx="6172200" cy="68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Font typeface="Noto Sans Symbols"/>
              <a:buNone/>
            </a:pPr>
            <a:r>
              <a:rPr b="0" i="0" lang="en-US" sz="2100" u="none" cap="none" strike="noStrike">
                <a:solidFill>
                  <a:schemeClr val="lt1"/>
                </a:solidFill>
                <a:latin typeface="Times New Roman"/>
                <a:ea typeface="Times New Roman"/>
                <a:cs typeface="Times New Roman"/>
                <a:sym typeface="Times New Roman"/>
              </a:rPr>
              <a:t>Susan M Wilczynski</a:t>
            </a:r>
            <a:endParaRPr b="0" i="0" sz="21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idx="1" type="body"/>
          </p:nvPr>
        </p:nvSpPr>
        <p:spPr>
          <a:xfrm>
            <a:off x="2133600" y="700088"/>
            <a:ext cx="6096000" cy="4087812"/>
          </a:xfrm>
          <a:prstGeom prst="rect">
            <a:avLst/>
          </a:prstGeom>
          <a:noFill/>
          <a:ln>
            <a:noFill/>
          </a:ln>
        </p:spPr>
        <p:txBody>
          <a:bodyPr anchorCtr="0" anchor="ctr" bIns="45700" lIns="91425" spcFirstLastPara="1" rIns="91425" wrap="square" tIns="45700">
            <a:noAutofit/>
          </a:bodyPr>
          <a:lstStyle/>
          <a:p>
            <a:pPr indent="-260350" lvl="0" marL="273050" marR="0" rtl="0" algn="l">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“…government is the use of the power to punish…governmental agencies often resort to other kinds of control.”</a:t>
            </a:r>
            <a:endParaRPr/>
          </a:p>
          <a:p>
            <a:pPr indent="-180340" lvl="0" marL="273050" marR="0" rtl="0" algn="l">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0350" lvl="0" marL="273050" marR="0" rtl="0" algn="l">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“The source of the power to punish determines the composition of the agency in the stricter sense. </a:t>
            </a:r>
            <a:endParaRPr/>
          </a:p>
          <a:p>
            <a:pPr indent="-180340" lvl="0" marL="273050" marR="0" rtl="0" algn="l">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0350" lvl="0" marL="273050" marR="0" rtl="0" algn="l">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“The strong or clever man is a sort of personal government whose power derives from his strength or skill.”</a:t>
            </a:r>
            <a:endParaRPr/>
          </a:p>
        </p:txBody>
      </p:sp>
      <p:sp>
        <p:nvSpPr>
          <p:cNvPr id="154" name="Google Shape;154;p22"/>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Government Agency</a:t>
            </a:r>
            <a:endParaRPr b="0" i="0" sz="4900" u="none" cap="none" strike="noStrike">
              <a:solidFill>
                <a:schemeClr val="lt1"/>
              </a:solidFill>
              <a:latin typeface="Times New Roman"/>
              <a:ea typeface="Times New Roman"/>
              <a:cs typeface="Times New Roman"/>
              <a:sym typeface="Times New Roman"/>
            </a:endParaRPr>
          </a:p>
        </p:txBody>
      </p:sp>
      <p:sp>
        <p:nvSpPr>
          <p:cNvPr id="155" name="Google Shape;155;p22"/>
          <p:cNvSpPr/>
          <p:nvPr/>
        </p:nvSpPr>
        <p:spPr>
          <a:xfrm>
            <a:off x="3870325" y="6038850"/>
            <a:ext cx="4826000"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t>
            </a:r>
            <a:r>
              <a:rPr i="1" lang="en-US" sz="1800">
                <a:solidFill>
                  <a:schemeClr val="lt1"/>
                </a:solidFill>
                <a:latin typeface="Times New Roman"/>
                <a:ea typeface="Times New Roman"/>
                <a:cs typeface="Times New Roman"/>
                <a:sym typeface="Times New Roman"/>
              </a:rPr>
              <a:t>B F Skinner, Science and Human Behavior, 1953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idx="1" type="body"/>
          </p:nvPr>
        </p:nvSpPr>
        <p:spPr>
          <a:xfrm>
            <a:off x="2133600" y="320675"/>
            <a:ext cx="6096000" cy="4556125"/>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90000"/>
              </a:lnSpc>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Uses power to restrain behavior that could threaten the group. </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Typically uses power to deem some behavior “illegal” and to punish engagement in these behaviors.</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Emphasis on “obedient” behavior – that is, conformity that is brought under the control of verbal behavior.</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Member behavior may be influenced by witnessing the punishment of other members.</a:t>
            </a:r>
            <a:endParaRPr/>
          </a:p>
        </p:txBody>
      </p:sp>
      <p:sp>
        <p:nvSpPr>
          <p:cNvPr id="161" name="Google Shape;161;p23"/>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Governmental Agency</a:t>
            </a:r>
            <a:endParaRPr b="0" i="0" sz="4900" u="none" cap="none" strike="noStrike">
              <a:solidFill>
                <a:schemeClr val="lt1"/>
              </a:solidFill>
              <a:latin typeface="Times New Roman"/>
              <a:ea typeface="Times New Roman"/>
              <a:cs typeface="Times New Roman"/>
              <a:sym typeface="Times New Roman"/>
            </a:endParaRPr>
          </a:p>
        </p:txBody>
      </p:sp>
      <p:sp>
        <p:nvSpPr>
          <p:cNvPr id="162" name="Google Shape;162;p23"/>
          <p:cNvSpPr/>
          <p:nvPr/>
        </p:nvSpPr>
        <p:spPr>
          <a:xfrm>
            <a:off x="3667125" y="6080125"/>
            <a:ext cx="48260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t>
            </a:r>
            <a:r>
              <a:rPr i="1" lang="en-US" sz="1800">
                <a:solidFill>
                  <a:schemeClr val="lt1"/>
                </a:solidFill>
                <a:latin typeface="Times New Roman"/>
                <a:ea typeface="Times New Roman"/>
                <a:cs typeface="Times New Roman"/>
                <a:sym typeface="Times New Roman"/>
              </a:rPr>
              <a:t>B F Skinner, Science and Human Behavior, 1953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ph idx="1" type="body"/>
          </p:nvPr>
        </p:nvSpPr>
        <p:spPr>
          <a:xfrm>
            <a:off x="2133600" y="685800"/>
            <a:ext cx="6096000" cy="3657600"/>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“Reinforcements are arranged by the educational agency for the purposes of conditioning. “</a:t>
            </a:r>
            <a:endParaRPr/>
          </a:p>
          <a:p>
            <a:pPr indent="-181610" lvl="0" marL="274320" marR="0" rtl="0" algn="l">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Educational agency should be interpreted broadly (e.g., family can be an educational agency).</a:t>
            </a:r>
            <a:endParaRPr b="0" i="0" sz="2100" u="none" cap="none" strike="noStrike">
              <a:solidFill>
                <a:schemeClr val="lt1"/>
              </a:solidFill>
              <a:latin typeface="Times New Roman"/>
              <a:ea typeface="Times New Roman"/>
              <a:cs typeface="Times New Roman"/>
              <a:sym typeface="Times New Roman"/>
            </a:endParaRPr>
          </a:p>
        </p:txBody>
      </p:sp>
      <p:sp>
        <p:nvSpPr>
          <p:cNvPr id="168" name="Google Shape;168;p24"/>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Education</a:t>
            </a:r>
            <a:endParaRPr b="0" i="0" sz="4900" u="none" cap="none" strike="noStrike">
              <a:solidFill>
                <a:schemeClr val="lt1"/>
              </a:solidFill>
              <a:latin typeface="Times New Roman"/>
              <a:ea typeface="Times New Roman"/>
              <a:cs typeface="Times New Roman"/>
              <a:sym typeface="Times New Roman"/>
            </a:endParaRPr>
          </a:p>
        </p:txBody>
      </p:sp>
      <p:sp>
        <p:nvSpPr>
          <p:cNvPr id="169" name="Google Shape;169;p24"/>
          <p:cNvSpPr/>
          <p:nvPr/>
        </p:nvSpPr>
        <p:spPr>
          <a:xfrm>
            <a:off x="3667125" y="5853113"/>
            <a:ext cx="48260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t>
            </a:r>
            <a:r>
              <a:rPr i="1" lang="en-US" sz="1800">
                <a:solidFill>
                  <a:schemeClr val="lt1"/>
                </a:solidFill>
                <a:latin typeface="Times New Roman"/>
                <a:ea typeface="Times New Roman"/>
                <a:cs typeface="Times New Roman"/>
                <a:sym typeface="Times New Roman"/>
              </a:rPr>
              <a:t>B F Skinner, Science and Human Behavior, 1953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idx="1" type="body"/>
          </p:nvPr>
        </p:nvSpPr>
        <p:spPr>
          <a:xfrm>
            <a:off x="2133600" y="406400"/>
            <a:ext cx="6716713" cy="4470400"/>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90000"/>
              </a:lnSpc>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“Behavior is classified, not simply as ‘good’ and ‘bad’ or ‘legal’ and ‘illegal,’ but as ‘moral’ and ‘immoral’ or ‘virtuous’ and ‘sinful’”</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“The agency punishes sinful behavior in such a way that it automatically generates an aversive condition which the individual describes as a ‘sense of sin.’”</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“The religious agency usually establishes a repertoire of obedience for future use, and it may also set up extremely powerful self-control to guarantee a measure of controlled behavior in the absence of the religious agent.</a:t>
            </a:r>
            <a:endParaRPr b="0" i="0" sz="2100" u="none" cap="none" strike="noStrike">
              <a:solidFill>
                <a:schemeClr val="lt1"/>
              </a:solidFill>
              <a:latin typeface="Times New Roman"/>
              <a:ea typeface="Times New Roman"/>
              <a:cs typeface="Times New Roman"/>
              <a:sym typeface="Times New Roman"/>
            </a:endParaRPr>
          </a:p>
        </p:txBody>
      </p:sp>
      <p:sp>
        <p:nvSpPr>
          <p:cNvPr id="176" name="Google Shape;176;p25"/>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Religion</a:t>
            </a:r>
            <a:endParaRPr b="0" i="0" sz="4900" u="none" cap="none" strike="noStrike">
              <a:solidFill>
                <a:schemeClr val="lt1"/>
              </a:solidFill>
              <a:latin typeface="Times New Roman"/>
              <a:ea typeface="Times New Roman"/>
              <a:cs typeface="Times New Roman"/>
              <a:sym typeface="Times New Roman"/>
            </a:endParaRPr>
          </a:p>
        </p:txBody>
      </p:sp>
      <p:sp>
        <p:nvSpPr>
          <p:cNvPr id="177" name="Google Shape;177;p25"/>
          <p:cNvSpPr/>
          <p:nvPr/>
        </p:nvSpPr>
        <p:spPr>
          <a:xfrm>
            <a:off x="3667125" y="5853113"/>
            <a:ext cx="48260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t>
            </a:r>
            <a:r>
              <a:rPr i="1" lang="en-US" sz="1800">
                <a:solidFill>
                  <a:schemeClr val="lt1"/>
                </a:solidFill>
                <a:latin typeface="Times New Roman"/>
                <a:ea typeface="Times New Roman"/>
                <a:cs typeface="Times New Roman"/>
                <a:sym typeface="Times New Roman"/>
              </a:rPr>
              <a:t>B F Skinner, Science and Human Behavior, 1953</a:t>
            </a:r>
            <a:endParaRPr/>
          </a:p>
        </p:txBody>
      </p:sp>
      <p:sp>
        <p:nvSpPr>
          <p:cNvPr id="178" name="Google Shape;178;p25"/>
          <p:cNvSpPr/>
          <p:nvPr/>
        </p:nvSpPr>
        <p:spPr>
          <a:xfrm>
            <a:off x="2425700" y="2260600"/>
            <a:ext cx="6067128" cy="2819400"/>
          </a:xfrm>
          <a:prstGeom prst="wedgeRectCallout">
            <a:avLst>
              <a:gd fmla="val -61023" name="adj1"/>
              <a:gd fmla="val 49437" name="adj2"/>
            </a:avLst>
          </a:prstGeom>
          <a:gradFill>
            <a:gsLst>
              <a:gs pos="0">
                <a:schemeClr val="accent1"/>
              </a:gs>
              <a:gs pos="100000">
                <a:srgbClr val="236BA9"/>
              </a:gs>
            </a:gsLst>
            <a:lin ang="4140000" scaled="0"/>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A </a:t>
            </a:r>
            <a:r>
              <a:rPr b="1" lang="en-US" sz="2800">
                <a:solidFill>
                  <a:schemeClr val="lt1"/>
                </a:solidFill>
                <a:latin typeface="Times New Roman"/>
                <a:ea typeface="Times New Roman"/>
                <a:cs typeface="Times New Roman"/>
                <a:sym typeface="Times New Roman"/>
              </a:rPr>
              <a:t>religion</a:t>
            </a:r>
            <a:r>
              <a:rPr lang="en-US" sz="2800">
                <a:solidFill>
                  <a:schemeClr val="lt1"/>
                </a:solidFill>
                <a:latin typeface="Times New Roman"/>
                <a:ea typeface="Times New Roman"/>
                <a:cs typeface="Times New Roman"/>
                <a:sym typeface="Times New Roman"/>
              </a:rPr>
              <a:t> is an organized collection of </a:t>
            </a:r>
            <a:r>
              <a:rPr lang="en-US" sz="2800" u="sng">
                <a:solidFill>
                  <a:schemeClr val="hlink"/>
                </a:solidFill>
                <a:latin typeface="Times New Roman"/>
                <a:ea typeface="Times New Roman"/>
                <a:cs typeface="Times New Roman"/>
                <a:sym typeface="Times New Roman"/>
                <a:hlinkClick r:id="rId3"/>
              </a:rPr>
              <a:t>beliefs</a:t>
            </a:r>
            <a:r>
              <a:rPr lang="en-US" sz="2800">
                <a:solidFill>
                  <a:schemeClr val="lt1"/>
                </a:solidFill>
                <a:latin typeface="Times New Roman"/>
                <a:ea typeface="Times New Roman"/>
                <a:cs typeface="Times New Roman"/>
                <a:sym typeface="Times New Roman"/>
              </a:rPr>
              <a:t>, </a:t>
            </a:r>
            <a:r>
              <a:rPr lang="en-US" sz="2800" u="sng">
                <a:solidFill>
                  <a:schemeClr val="hlink"/>
                </a:solidFill>
                <a:latin typeface="Times New Roman"/>
                <a:ea typeface="Times New Roman"/>
                <a:cs typeface="Times New Roman"/>
                <a:sym typeface="Times New Roman"/>
                <a:hlinkClick r:id="rId4"/>
              </a:rPr>
              <a:t>cultural systems</a:t>
            </a:r>
            <a:r>
              <a:rPr lang="en-US" sz="2800">
                <a:solidFill>
                  <a:schemeClr val="lt1"/>
                </a:solidFill>
                <a:latin typeface="Times New Roman"/>
                <a:ea typeface="Times New Roman"/>
                <a:cs typeface="Times New Roman"/>
                <a:sym typeface="Times New Roman"/>
              </a:rPr>
              <a:t>, and </a:t>
            </a:r>
            <a:r>
              <a:rPr lang="en-US" sz="2800" u="sng">
                <a:solidFill>
                  <a:schemeClr val="hlink"/>
                </a:solidFill>
                <a:latin typeface="Times New Roman"/>
                <a:ea typeface="Times New Roman"/>
                <a:cs typeface="Times New Roman"/>
                <a:sym typeface="Times New Roman"/>
                <a:hlinkClick r:id="rId5"/>
              </a:rPr>
              <a:t>world views</a:t>
            </a:r>
            <a:r>
              <a:rPr lang="en-US" sz="2800">
                <a:solidFill>
                  <a:schemeClr val="lt1"/>
                </a:solidFill>
                <a:latin typeface="Times New Roman"/>
                <a:ea typeface="Times New Roman"/>
                <a:cs typeface="Times New Roman"/>
                <a:sym typeface="Times New Roman"/>
              </a:rPr>
              <a:t> that relate </a:t>
            </a:r>
            <a:r>
              <a:rPr lang="en-US" sz="2800" u="sng">
                <a:solidFill>
                  <a:schemeClr val="hlink"/>
                </a:solidFill>
                <a:latin typeface="Times New Roman"/>
                <a:ea typeface="Times New Roman"/>
                <a:cs typeface="Times New Roman"/>
                <a:sym typeface="Times New Roman"/>
                <a:hlinkClick r:id="rId6"/>
              </a:rPr>
              <a:t>humanity</a:t>
            </a:r>
            <a:r>
              <a:rPr lang="en-US" sz="2800">
                <a:solidFill>
                  <a:schemeClr val="lt1"/>
                </a:solidFill>
                <a:latin typeface="Times New Roman"/>
                <a:ea typeface="Times New Roman"/>
                <a:cs typeface="Times New Roman"/>
                <a:sym typeface="Times New Roman"/>
              </a:rPr>
              <a:t> to an order of existence.</a:t>
            </a:r>
            <a:endParaRPr/>
          </a:p>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			-Wikipedia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500"/>
                                        <p:tgtEl>
                                          <p:spTgt spid="17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500"/>
                                        <p:tgtEl>
                                          <p:spTgt spid="17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500"/>
                                        <p:tgtEl>
                                          <p:spTgt spid="17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Effect filter="fade" transition="in">
                                      <p:cBhvr>
                                        <p:cTn dur="500"/>
                                        <p:tgtEl>
                                          <p:spTgt spid="17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animEffect filter="fade" transition="in">
                                      <p:cBhvr>
                                        <p:cTn dur="500"/>
                                        <p:tgtEl>
                                          <p:spTgt spid="1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idx="1" type="body"/>
          </p:nvPr>
        </p:nvSpPr>
        <p:spPr>
          <a:xfrm>
            <a:off x="2133600" y="685800"/>
            <a:ext cx="6096000" cy="3657600"/>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Salary/paycheck</a:t>
            </a:r>
            <a:endParaRPr/>
          </a:p>
          <a:p>
            <a:pPr indent="-181610" lvl="0" marL="274320" marR="0" rtl="0" algn="l">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Consideration: The schedule of reinforcement for behavioral consultants versus consultees</a:t>
            </a:r>
            <a:endParaRPr b="0" i="0" sz="2100" u="none" cap="none" strike="noStrike">
              <a:solidFill>
                <a:schemeClr val="lt1"/>
              </a:solidFill>
              <a:latin typeface="Times New Roman"/>
              <a:ea typeface="Times New Roman"/>
              <a:cs typeface="Times New Roman"/>
              <a:sym typeface="Times New Roman"/>
            </a:endParaRPr>
          </a:p>
        </p:txBody>
      </p:sp>
      <p:sp>
        <p:nvSpPr>
          <p:cNvPr id="184" name="Google Shape;184;p26"/>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Economics</a:t>
            </a:r>
            <a:endParaRPr b="0" i="0" sz="4900" u="none" cap="none" strike="noStrike">
              <a:solidFill>
                <a:schemeClr val="lt1"/>
              </a:solidFill>
              <a:latin typeface="Times New Roman"/>
              <a:ea typeface="Times New Roman"/>
              <a:cs typeface="Times New Roman"/>
              <a:sym typeface="Times New Roman"/>
            </a:endParaRPr>
          </a:p>
        </p:txBody>
      </p:sp>
      <p:sp>
        <p:nvSpPr>
          <p:cNvPr id="185" name="Google Shape;185;p26"/>
          <p:cNvSpPr/>
          <p:nvPr/>
        </p:nvSpPr>
        <p:spPr>
          <a:xfrm>
            <a:off x="3756025" y="6038850"/>
            <a:ext cx="4826000"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t>
            </a:r>
            <a:r>
              <a:rPr i="1" lang="en-US" sz="1800">
                <a:solidFill>
                  <a:schemeClr val="lt1"/>
                </a:solidFill>
                <a:latin typeface="Times New Roman"/>
                <a:ea typeface="Times New Roman"/>
                <a:cs typeface="Times New Roman"/>
                <a:sym typeface="Times New Roman"/>
              </a:rPr>
              <a:t>B F Skinner, Science and Human Behavior, 1953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idx="1" type="body"/>
          </p:nvPr>
        </p:nvSpPr>
        <p:spPr>
          <a:xfrm>
            <a:off x="2133600" y="685800"/>
            <a:ext cx="6096000" cy="4191000"/>
          </a:xfrm>
          <a:prstGeom prst="rect">
            <a:avLst/>
          </a:prstGeom>
          <a:noFill/>
          <a:ln>
            <a:noFill/>
          </a:ln>
        </p:spPr>
        <p:txBody>
          <a:bodyPr anchorCtr="0" anchor="ctr" bIns="45700" lIns="91425" spcFirstLastPara="1" rIns="91425" wrap="square" tIns="45700">
            <a:noAutofit/>
          </a:bodyPr>
          <a:lstStyle/>
          <a:p>
            <a:pPr indent="-5588" lvl="0" marL="18288" marR="0" rtl="0" algn="l">
              <a:lnSpc>
                <a:spcPct val="80000"/>
              </a:lnSpc>
              <a:spcBef>
                <a:spcPts val="0"/>
              </a:spcBef>
              <a:spcAft>
                <a:spcPts val="0"/>
              </a:spcAft>
              <a:buClr>
                <a:schemeClr val="lt1"/>
              </a:buClr>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lnSpc>
                <a:spcPct val="8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“Assurances of help, various forms of evidence which make such assurances effective, the prestige of the therapist, reports of improvement in other patients, slight signs of early improvement in the patient himself, evidences of the wisdom of the therapist in other matters – all enter into the process, but in much too complex a way to be analyzed here.”</a:t>
            </a:r>
            <a:endParaRPr/>
          </a:p>
          <a:p>
            <a:pPr indent="-187630" lvl="0" marL="274320" marR="0" rtl="0" algn="l">
              <a:lnSpc>
                <a:spcPct val="8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lnSpc>
                <a:spcPct val="8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These are the actions of the behavioral consultant attempting to change the behavior of a third party via the consultee.</a:t>
            </a:r>
            <a:endParaRPr/>
          </a:p>
          <a:p>
            <a:pPr indent="-187630" lvl="0" marL="274320" marR="0" rtl="0" algn="l">
              <a:lnSpc>
                <a:spcPct val="8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lnSpc>
                <a:spcPct val="8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Also share characteristics in common with Ronnie’s requirements for effective leadership</a:t>
            </a:r>
            <a:endParaRPr b="0" i="0" sz="1943" u="none" cap="none" strike="noStrike">
              <a:solidFill>
                <a:schemeClr val="lt1"/>
              </a:solidFill>
              <a:latin typeface="Times New Roman"/>
              <a:ea typeface="Times New Roman"/>
              <a:cs typeface="Times New Roman"/>
              <a:sym typeface="Times New Roman"/>
            </a:endParaRPr>
          </a:p>
        </p:txBody>
      </p:sp>
      <p:sp>
        <p:nvSpPr>
          <p:cNvPr id="191" name="Google Shape;191;p27"/>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Psychotherapy</a:t>
            </a:r>
            <a:endParaRPr b="0" i="0" sz="4900" u="none" cap="none" strike="noStrike">
              <a:solidFill>
                <a:schemeClr val="lt1"/>
              </a:solidFill>
              <a:latin typeface="Times New Roman"/>
              <a:ea typeface="Times New Roman"/>
              <a:cs typeface="Times New Roman"/>
              <a:sym typeface="Times New Roman"/>
            </a:endParaRPr>
          </a:p>
        </p:txBody>
      </p:sp>
      <p:sp>
        <p:nvSpPr>
          <p:cNvPr id="192" name="Google Shape;192;p27"/>
          <p:cNvSpPr/>
          <p:nvPr/>
        </p:nvSpPr>
        <p:spPr>
          <a:xfrm>
            <a:off x="3667125" y="6038850"/>
            <a:ext cx="4826000"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t>
            </a:r>
            <a:r>
              <a:rPr i="1" lang="en-US" sz="1800">
                <a:solidFill>
                  <a:schemeClr val="lt1"/>
                </a:solidFill>
                <a:latin typeface="Times New Roman"/>
                <a:ea typeface="Times New Roman"/>
                <a:cs typeface="Times New Roman"/>
                <a:sym typeface="Times New Roman"/>
              </a:rPr>
              <a:t>B F Skinner, Science and Human Behavior, 1953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idx="1" type="body"/>
          </p:nvPr>
        </p:nvSpPr>
        <p:spPr>
          <a:xfrm>
            <a:off x="2133600" y="685800"/>
            <a:ext cx="6096000" cy="3657600"/>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Example: “..the police and military may be recruited after appropriate education, they may be controlled through economic measures, or they may act under religious pressure.”</a:t>
            </a:r>
            <a:endParaRPr b="0" i="0" sz="2100" u="none" cap="none" strike="noStrike">
              <a:solidFill>
                <a:schemeClr val="lt1"/>
              </a:solidFill>
              <a:latin typeface="Times New Roman"/>
              <a:ea typeface="Times New Roman"/>
              <a:cs typeface="Times New Roman"/>
              <a:sym typeface="Times New Roman"/>
            </a:endParaRPr>
          </a:p>
        </p:txBody>
      </p:sp>
      <p:sp>
        <p:nvSpPr>
          <p:cNvPr id="198" name="Google Shape;198;p28"/>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Interaction of agencies</a:t>
            </a:r>
            <a:endParaRPr b="0" i="0" sz="49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idx="1" type="body"/>
          </p:nvPr>
        </p:nvSpPr>
        <p:spPr>
          <a:xfrm>
            <a:off x="2133600" y="685800"/>
            <a:ext cx="6096000" cy="3657600"/>
          </a:xfrm>
          <a:prstGeom prst="rect">
            <a:avLst/>
          </a:prstGeom>
          <a:noFill/>
          <a:ln>
            <a:noFill/>
          </a:ln>
        </p:spPr>
        <p:txBody>
          <a:bodyPr anchorCtr="0" anchor="ctr" bIns="45700" lIns="91425" spcFirstLastPara="1" rIns="91425" wrap="square" tIns="45700">
            <a:noAutofit/>
          </a:bodyPr>
          <a:lstStyle/>
          <a:p>
            <a:pPr indent="-181610" lvl="0" marL="274320" marR="0" rtl="0" algn="l">
              <a:spcBef>
                <a:spcPts val="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p:txBody>
      </p:sp>
      <p:sp>
        <p:nvSpPr>
          <p:cNvPr id="204" name="Google Shape;204;p29"/>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Agencies have agents who take action to forward the maintenance and promotion of the organization.</a:t>
            </a:r>
            <a:endParaRPr b="0" i="0" sz="49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Why should practicing behavior analysts care about culture?</a:t>
            </a:r>
            <a:endParaRPr b="0" i="0" sz="49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idx="1" type="body"/>
          </p:nvPr>
        </p:nvSpPr>
        <p:spPr>
          <a:xfrm>
            <a:off x="2133600" y="685800"/>
            <a:ext cx="6096000" cy="3657600"/>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Culture can impact treatment acceptability, selection, adaptation, fidelity, and maintenance in the face of changes that are not immediate or appear to be worsening.</a:t>
            </a:r>
            <a:endParaRPr b="0" i="0" sz="21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777875" y="4876800"/>
            <a:ext cx="7907338"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Is culture an appropriate topic for behavior analysis?</a:t>
            </a:r>
            <a:endParaRPr b="0" i="0" sz="4900" u="none" cap="none" strike="noStrike">
              <a:solidFill>
                <a:schemeClr val="lt1"/>
              </a:solidFill>
              <a:latin typeface="Times New Roman"/>
              <a:ea typeface="Times New Roman"/>
              <a:cs typeface="Times New Roman"/>
              <a:sym typeface="Times New Roman"/>
            </a:endParaRPr>
          </a:p>
        </p:txBody>
      </p:sp>
      <p:sp>
        <p:nvSpPr>
          <p:cNvPr id="105" name="Google Shape;105;p14"/>
          <p:cNvSpPr txBox="1"/>
          <p:nvPr/>
        </p:nvSpPr>
        <p:spPr>
          <a:xfrm>
            <a:off x="777875" y="774700"/>
            <a:ext cx="7566025" cy="1570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Times New Roman"/>
                <a:ea typeface="Times New Roman"/>
                <a:cs typeface="Times New Roman"/>
                <a:sym typeface="Times New Roman"/>
              </a:rPr>
              <a:t>“Begin in the beginning,” the King said very gravely, “and go on till you come to the end: then stop.”</a:t>
            </a:r>
            <a:endParaRPr/>
          </a:p>
          <a:p>
            <a:pPr indent="0" lvl="0" marL="0" marR="0" rtl="0" algn="l">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a:p>
            <a:pPr indent="0" lvl="0" marL="0" marR="0" rtl="0" algn="r">
              <a:spcBef>
                <a:spcPts val="0"/>
              </a:spcBef>
              <a:spcAft>
                <a:spcPts val="0"/>
              </a:spcAft>
              <a:buNone/>
            </a:pPr>
            <a:r>
              <a:rPr b="0" i="0" lang="en-US" sz="2400" u="none" cap="none" strike="noStrike">
                <a:solidFill>
                  <a:schemeClr val="lt1"/>
                </a:solidFill>
                <a:latin typeface="Times New Roman"/>
                <a:ea typeface="Times New Roman"/>
                <a:cs typeface="Times New Roman"/>
                <a:sym typeface="Times New Roman"/>
              </a:rPr>
              <a:t>-Alice’s Adventures in Wonderland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idx="1" type="body"/>
          </p:nvPr>
        </p:nvSpPr>
        <p:spPr>
          <a:xfrm>
            <a:off x="2133600" y="685800"/>
            <a:ext cx="6469063" cy="3657600"/>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Definition - The extent to which a given treatment is deemed palatable by relevant stakeholders. </a:t>
            </a:r>
            <a:endParaRPr/>
          </a:p>
          <a:p>
            <a:pPr indent="-5588" lvl="0" marL="18288" marR="0" rtl="0" algn="l">
              <a:spcBef>
                <a:spcPts val="420"/>
              </a:spcBef>
              <a:spcAft>
                <a:spcPts val="0"/>
              </a:spcAft>
              <a:buClr>
                <a:schemeClr val="lt1"/>
              </a:buClr>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Without acceptability, all other factors associated with positive outcomes are unlikely to occur.</a:t>
            </a:r>
            <a:endParaRPr b="0" i="0" sz="2100" u="none" cap="none" strike="noStrike">
              <a:solidFill>
                <a:schemeClr val="lt1"/>
              </a:solidFill>
              <a:latin typeface="Times New Roman"/>
              <a:ea typeface="Times New Roman"/>
              <a:cs typeface="Times New Roman"/>
              <a:sym typeface="Times New Roman"/>
            </a:endParaRPr>
          </a:p>
        </p:txBody>
      </p:sp>
      <p:sp>
        <p:nvSpPr>
          <p:cNvPr id="220" name="Google Shape;220;p32"/>
          <p:cNvSpPr txBox="1"/>
          <p:nvPr>
            <p:ph type="title"/>
          </p:nvPr>
        </p:nvSpPr>
        <p:spPr>
          <a:xfrm>
            <a:off x="355600" y="4876800"/>
            <a:ext cx="86106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chemeClr val="lt1"/>
                </a:solidFill>
                <a:latin typeface="Times New Roman"/>
                <a:ea typeface="Times New Roman"/>
                <a:cs typeface="Times New Roman"/>
                <a:sym typeface="Times New Roman"/>
              </a:rPr>
              <a:t>Example: Treatment Acceptability</a:t>
            </a:r>
            <a:endParaRPr b="0" i="0" sz="44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33"/>
          <p:cNvGrpSpPr/>
          <p:nvPr/>
        </p:nvGrpSpPr>
        <p:grpSpPr>
          <a:xfrm>
            <a:off x="527050" y="242888"/>
            <a:ext cx="5081588" cy="4681537"/>
            <a:chOff x="372045" y="282209"/>
            <a:chExt cx="5080357" cy="4682104"/>
          </a:xfrm>
        </p:grpSpPr>
        <p:sp>
          <p:nvSpPr>
            <p:cNvPr id="226" name="Google Shape;226;p33"/>
            <p:cNvSpPr/>
            <p:nvPr/>
          </p:nvSpPr>
          <p:spPr>
            <a:xfrm>
              <a:off x="372045" y="282209"/>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27" name="Google Shape;227;p33"/>
            <p:cNvSpPr txBox="1"/>
            <p:nvPr/>
          </p:nvSpPr>
          <p:spPr>
            <a:xfrm>
              <a:off x="1731938" y="411339"/>
              <a:ext cx="242471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Antecedents &amp; Consequences</a:t>
              </a:r>
              <a:endParaRPr/>
            </a:p>
          </p:txBody>
        </p:sp>
      </p:grpSp>
      <p:sp>
        <p:nvSpPr>
          <p:cNvPr id="228" name="Google Shape;228;p33"/>
          <p:cNvSpPr txBox="1"/>
          <p:nvPr>
            <p:ph type="title"/>
          </p:nvPr>
        </p:nvSpPr>
        <p:spPr>
          <a:xfrm>
            <a:off x="685800" y="5530850"/>
            <a:ext cx="8164513"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3600" u="none" cap="none" strike="noStrike">
                <a:solidFill>
                  <a:schemeClr val="lt1"/>
                </a:solidFill>
                <a:latin typeface="Times New Roman"/>
                <a:ea typeface="Times New Roman"/>
                <a:cs typeface="Times New Roman"/>
                <a:sym typeface="Times New Roman"/>
              </a:rPr>
              <a:t>Conceptualize treatment acceptability as resulting from two concentric circles</a:t>
            </a:r>
            <a:endParaRPr b="0" i="0" sz="3600" u="none" cap="none" strike="noStrike">
              <a:solidFill>
                <a:schemeClr val="lt1"/>
              </a:solidFill>
              <a:latin typeface="Times New Roman"/>
              <a:ea typeface="Times New Roman"/>
              <a:cs typeface="Times New Roman"/>
              <a:sym typeface="Times New Roman"/>
            </a:endParaRPr>
          </a:p>
        </p:txBody>
      </p:sp>
      <p:grpSp>
        <p:nvGrpSpPr>
          <p:cNvPr id="229" name="Google Shape;229;p33"/>
          <p:cNvGrpSpPr/>
          <p:nvPr/>
        </p:nvGrpSpPr>
        <p:grpSpPr>
          <a:xfrm>
            <a:off x="1824038" y="1501775"/>
            <a:ext cx="2373312" cy="2166938"/>
            <a:chOff x="1744771" y="1475184"/>
            <a:chExt cx="2373397" cy="2167879"/>
          </a:xfrm>
        </p:grpSpPr>
        <p:sp>
          <p:nvSpPr>
            <p:cNvPr id="230" name="Google Shape;230;p33"/>
            <p:cNvSpPr/>
            <p:nvPr/>
          </p:nvSpPr>
          <p:spPr>
            <a:xfrm>
              <a:off x="1744771" y="1475184"/>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31" name="Google Shape;231;p33"/>
            <p:cNvSpPr txBox="1"/>
            <p:nvPr/>
          </p:nvSpPr>
          <p:spPr>
            <a:xfrm>
              <a:off x="2039840" y="2214115"/>
              <a:ext cx="206549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Learning History</a:t>
              </a:r>
              <a:endParaRPr/>
            </a:p>
          </p:txBody>
        </p:sp>
      </p:grpSp>
      <p:grpSp>
        <p:nvGrpSpPr>
          <p:cNvPr id="232" name="Google Shape;232;p33"/>
          <p:cNvGrpSpPr/>
          <p:nvPr/>
        </p:nvGrpSpPr>
        <p:grpSpPr>
          <a:xfrm>
            <a:off x="4184650" y="559040"/>
            <a:ext cx="2762250" cy="1371360"/>
            <a:chOff x="4183898" y="559040"/>
            <a:chExt cx="2763002" cy="1371360"/>
          </a:xfrm>
        </p:grpSpPr>
        <p:cxnSp>
          <p:nvCxnSpPr>
            <p:cNvPr id="233" name="Google Shape;233;p33"/>
            <p:cNvCxnSpPr/>
            <p:nvPr/>
          </p:nvCxnSpPr>
          <p:spPr>
            <a:xfrm flipH="1">
              <a:off x="4183898" y="673100"/>
              <a:ext cx="2763002" cy="1257300"/>
            </a:xfrm>
            <a:prstGeom prst="straightConnector1">
              <a:avLst/>
            </a:prstGeom>
            <a:noFill/>
            <a:ln cap="flat" cmpd="sng" w="228600">
              <a:solidFill>
                <a:schemeClr val="accent1"/>
              </a:solidFill>
              <a:prstDash val="solid"/>
              <a:round/>
              <a:headEnd len="sm" w="sm" type="none"/>
              <a:tailEnd len="med" w="med" type="stealth"/>
            </a:ln>
          </p:spPr>
        </p:cxnSp>
        <p:sp>
          <p:nvSpPr>
            <p:cNvPr id="234" name="Google Shape;234;p33"/>
            <p:cNvSpPr txBox="1"/>
            <p:nvPr/>
          </p:nvSpPr>
          <p:spPr>
            <a:xfrm rot="-1351274">
              <a:off x="5054600" y="904925"/>
              <a:ext cx="1879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Immediate</a:t>
              </a:r>
              <a:endParaRPr/>
            </a:p>
          </p:txBody>
        </p:sp>
      </p:grpSp>
      <p:grpSp>
        <p:nvGrpSpPr>
          <p:cNvPr id="235" name="Google Shape;235;p33"/>
          <p:cNvGrpSpPr/>
          <p:nvPr/>
        </p:nvGrpSpPr>
        <p:grpSpPr>
          <a:xfrm>
            <a:off x="5467350" y="1117600"/>
            <a:ext cx="2762250" cy="1257300"/>
            <a:chOff x="5466598" y="1117600"/>
            <a:chExt cx="2763002" cy="1257300"/>
          </a:xfrm>
        </p:grpSpPr>
        <p:cxnSp>
          <p:nvCxnSpPr>
            <p:cNvPr id="236" name="Google Shape;236;p33"/>
            <p:cNvCxnSpPr/>
            <p:nvPr/>
          </p:nvCxnSpPr>
          <p:spPr>
            <a:xfrm flipH="1">
              <a:off x="5466598" y="1117600"/>
              <a:ext cx="2763002" cy="1257300"/>
            </a:xfrm>
            <a:prstGeom prst="straightConnector1">
              <a:avLst/>
            </a:prstGeom>
            <a:noFill/>
            <a:ln cap="flat" cmpd="sng" w="228600">
              <a:solidFill>
                <a:schemeClr val="accent1"/>
              </a:solidFill>
              <a:prstDash val="solid"/>
              <a:round/>
              <a:headEnd len="sm" w="sm" type="none"/>
              <a:tailEnd len="med" w="med" type="stealth"/>
            </a:ln>
          </p:spPr>
        </p:cxnSp>
        <p:sp>
          <p:nvSpPr>
            <p:cNvPr id="237" name="Google Shape;237;p33"/>
            <p:cNvSpPr txBox="1"/>
            <p:nvPr/>
          </p:nvSpPr>
          <p:spPr>
            <a:xfrm rot="-1351274">
              <a:off x="6145860" y="1463485"/>
              <a:ext cx="1879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Future</a:t>
              </a:r>
              <a:endParaRPr/>
            </a:p>
          </p:txBody>
        </p:sp>
      </p:grpSp>
      <p:pic>
        <p:nvPicPr>
          <p:cNvPr descr="rbrb_2750.png" id="238" name="Google Shape;238;p33"/>
          <p:cNvPicPr preferRelativeResize="0"/>
          <p:nvPr/>
        </p:nvPicPr>
        <p:blipFill rotWithShape="1">
          <a:blip r:embed="rId3">
            <a:alphaModFix/>
          </a:blip>
          <a:srcRect b="0" l="0" r="0" t="0"/>
          <a:stretch/>
        </p:blipFill>
        <p:spPr>
          <a:xfrm>
            <a:off x="6881813" y="0"/>
            <a:ext cx="2262187" cy="2609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2"/>
                                        </p:tgtEl>
                                        <p:attrNameLst>
                                          <p:attrName>style.visibility</p:attrName>
                                        </p:attrNameLst>
                                      </p:cBhvr>
                                      <p:to>
                                        <p:strVal val="visible"/>
                                      </p:to>
                                    </p:set>
                                    <p:anim calcmode="lin" valueType="num">
                                      <p:cBhvr additive="base">
                                        <p:cTn dur="500"/>
                                        <p:tgtEl>
                                          <p:spTgt spid="2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4"/>
          <p:cNvSpPr txBox="1"/>
          <p:nvPr>
            <p:ph idx="1" type="body"/>
          </p:nvPr>
        </p:nvSpPr>
        <p:spPr>
          <a:xfrm>
            <a:off x="5811838" y="404813"/>
            <a:ext cx="3105150" cy="5470525"/>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90000"/>
              </a:lnSpc>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Have you had the opportunity to attempt this treatment?</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Has this treatment worked before? </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With this client? </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A similar client? </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In a similar setting? </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With similar supports available? </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p:txBody>
      </p:sp>
      <p:sp>
        <p:nvSpPr>
          <p:cNvPr id="244" name="Google Shape;244;p34"/>
          <p:cNvSpPr txBox="1"/>
          <p:nvPr>
            <p:ph type="title"/>
          </p:nvPr>
        </p:nvSpPr>
        <p:spPr>
          <a:xfrm>
            <a:off x="560388" y="5530850"/>
            <a:ext cx="6742112"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200" u="none" cap="none" strike="noStrike">
                <a:solidFill>
                  <a:schemeClr val="lt1"/>
                </a:solidFill>
                <a:latin typeface="Times New Roman"/>
                <a:ea typeface="Times New Roman"/>
                <a:cs typeface="Times New Roman"/>
                <a:sym typeface="Times New Roman"/>
              </a:rPr>
              <a:t>Learning History: Treatment Aceptability</a:t>
            </a:r>
            <a:endParaRPr b="0" i="0" sz="4200" u="none" cap="none" strike="noStrike">
              <a:solidFill>
                <a:schemeClr val="lt1"/>
              </a:solidFill>
              <a:latin typeface="Times New Roman"/>
              <a:ea typeface="Times New Roman"/>
              <a:cs typeface="Times New Roman"/>
              <a:sym typeface="Times New Roman"/>
            </a:endParaRPr>
          </a:p>
        </p:txBody>
      </p:sp>
      <p:sp>
        <p:nvSpPr>
          <p:cNvPr id="245" name="Google Shape;245;p34"/>
          <p:cNvSpPr/>
          <p:nvPr/>
        </p:nvSpPr>
        <p:spPr>
          <a:xfrm>
            <a:off x="1744771" y="1475184"/>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46" name="Google Shape;246;p34"/>
          <p:cNvSpPr txBox="1"/>
          <p:nvPr/>
        </p:nvSpPr>
        <p:spPr>
          <a:xfrm>
            <a:off x="1970088" y="2214563"/>
            <a:ext cx="2065337"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Learning History</a:t>
            </a:r>
            <a:endParaRPr/>
          </a:p>
        </p:txBody>
      </p:sp>
      <p:sp>
        <p:nvSpPr>
          <p:cNvPr id="247" name="Google Shape;247;p34"/>
          <p:cNvSpPr/>
          <p:nvPr/>
        </p:nvSpPr>
        <p:spPr>
          <a:xfrm>
            <a:off x="3938558" y="2214115"/>
            <a:ext cx="1873055" cy="369332"/>
          </a:xfrm>
          <a:prstGeom prst="leftArrow">
            <a:avLst>
              <a:gd fmla="val 50000" name="adj1"/>
              <a:gd fmla="val 50000" name="adj2"/>
            </a:avLst>
          </a:prstGeom>
          <a:solidFill>
            <a:schemeClr val="dk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5"/>
          <p:cNvSpPr txBox="1"/>
          <p:nvPr>
            <p:ph idx="1" type="body"/>
          </p:nvPr>
        </p:nvSpPr>
        <p:spPr>
          <a:xfrm>
            <a:off x="5786438" y="700088"/>
            <a:ext cx="2770187" cy="4449762"/>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a:t>
            </a:r>
            <a:endParaRPr/>
          </a:p>
          <a:p>
            <a:pPr indent="-187630" lvl="0" marL="274320" marR="0" rtl="0" algn="l">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Response effort </a:t>
            </a:r>
            <a:endParaRPr/>
          </a:p>
          <a:p>
            <a:pPr indent="-187630" lvl="0" marL="274320" marR="0" rtl="0" algn="l">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Time</a:t>
            </a:r>
            <a:endParaRPr/>
          </a:p>
          <a:p>
            <a:pPr indent="-187630" lvl="0" marL="274320" marR="0" rtl="0" algn="l">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Resource constraint</a:t>
            </a:r>
            <a:endParaRPr/>
          </a:p>
          <a:p>
            <a:pPr indent="-187630" lvl="0" marL="274320" marR="0" rtl="0" algn="l">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Environmental constraint </a:t>
            </a:r>
            <a:endParaRPr/>
          </a:p>
          <a:p>
            <a:pPr indent="-187630" lvl="0" marL="274320" marR="0" rtl="0" algn="l">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Client preference/resistance</a:t>
            </a:r>
            <a:endParaRPr b="0" i="0" sz="1943" u="none" cap="none" strike="noStrike">
              <a:solidFill>
                <a:schemeClr val="lt1"/>
              </a:solidFill>
              <a:latin typeface="Times New Roman"/>
              <a:ea typeface="Times New Roman"/>
              <a:cs typeface="Times New Roman"/>
              <a:sym typeface="Times New Roman"/>
            </a:endParaRPr>
          </a:p>
        </p:txBody>
      </p:sp>
      <p:sp>
        <p:nvSpPr>
          <p:cNvPr id="253" name="Google Shape;253;p35"/>
          <p:cNvSpPr txBox="1"/>
          <p:nvPr/>
        </p:nvSpPr>
        <p:spPr>
          <a:xfrm>
            <a:off x="2039938" y="2214563"/>
            <a:ext cx="2065337"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Learning History</a:t>
            </a:r>
            <a:endParaRPr/>
          </a:p>
        </p:txBody>
      </p:sp>
      <p:sp>
        <p:nvSpPr>
          <p:cNvPr id="254" name="Google Shape;254;p35"/>
          <p:cNvSpPr txBox="1"/>
          <p:nvPr/>
        </p:nvSpPr>
        <p:spPr>
          <a:xfrm>
            <a:off x="1887538" y="371475"/>
            <a:ext cx="2424112" cy="646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Antecedents &amp; Consequences</a:t>
            </a:r>
            <a:endParaRPr/>
          </a:p>
        </p:txBody>
      </p:sp>
      <p:grpSp>
        <p:nvGrpSpPr>
          <p:cNvPr id="255" name="Google Shape;255;p35"/>
          <p:cNvGrpSpPr/>
          <p:nvPr/>
        </p:nvGrpSpPr>
        <p:grpSpPr>
          <a:xfrm>
            <a:off x="527050" y="242888"/>
            <a:ext cx="5081588" cy="4681537"/>
            <a:chOff x="372045" y="282209"/>
            <a:chExt cx="5080357" cy="4682104"/>
          </a:xfrm>
        </p:grpSpPr>
        <p:sp>
          <p:nvSpPr>
            <p:cNvPr id="256" name="Google Shape;256;p35"/>
            <p:cNvSpPr/>
            <p:nvPr/>
          </p:nvSpPr>
          <p:spPr>
            <a:xfrm>
              <a:off x="372045" y="282209"/>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57" name="Google Shape;257;p35"/>
            <p:cNvSpPr txBox="1"/>
            <p:nvPr/>
          </p:nvSpPr>
          <p:spPr>
            <a:xfrm>
              <a:off x="1731938" y="411339"/>
              <a:ext cx="242471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Antecedents &amp; Consequences</a:t>
              </a:r>
              <a:endParaRPr/>
            </a:p>
          </p:txBody>
        </p:sp>
      </p:grpSp>
      <p:sp>
        <p:nvSpPr>
          <p:cNvPr id="258" name="Google Shape;258;p35"/>
          <p:cNvSpPr/>
          <p:nvPr/>
        </p:nvSpPr>
        <p:spPr>
          <a:xfrm>
            <a:off x="4940299" y="2214115"/>
            <a:ext cx="876301" cy="369332"/>
          </a:xfrm>
          <a:prstGeom prst="leftArrow">
            <a:avLst>
              <a:gd fmla="val 50000" name="adj1"/>
              <a:gd fmla="val 50000" name="adj2"/>
            </a:avLst>
          </a:prstGeom>
          <a:solidFill>
            <a:schemeClr val="dk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59" name="Google Shape;259;p35"/>
          <p:cNvSpPr/>
          <p:nvPr/>
        </p:nvSpPr>
        <p:spPr>
          <a:xfrm>
            <a:off x="1909871" y="1475184"/>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60" name="Google Shape;260;p35"/>
          <p:cNvSpPr txBox="1"/>
          <p:nvPr>
            <p:ph type="title"/>
          </p:nvPr>
        </p:nvSpPr>
        <p:spPr>
          <a:xfrm>
            <a:off x="685800" y="5530850"/>
            <a:ext cx="80645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200" u="none" cap="none" strike="noStrike">
                <a:solidFill>
                  <a:schemeClr val="lt1"/>
                </a:solidFill>
                <a:latin typeface="Times New Roman"/>
                <a:ea typeface="Times New Roman"/>
                <a:cs typeface="Times New Roman"/>
                <a:sym typeface="Times New Roman"/>
              </a:rPr>
              <a:t>Antecedents/Consequences: Treatment Acceptability</a:t>
            </a:r>
            <a:endParaRPr b="0" i="0" sz="4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36"/>
          <p:cNvGrpSpPr/>
          <p:nvPr/>
        </p:nvGrpSpPr>
        <p:grpSpPr>
          <a:xfrm>
            <a:off x="527050" y="242888"/>
            <a:ext cx="5081588" cy="4681537"/>
            <a:chOff x="527773" y="242395"/>
            <a:chExt cx="5080357" cy="4682104"/>
          </a:xfrm>
        </p:grpSpPr>
        <p:grpSp>
          <p:nvGrpSpPr>
            <p:cNvPr id="266" name="Google Shape;266;p36"/>
            <p:cNvGrpSpPr/>
            <p:nvPr/>
          </p:nvGrpSpPr>
          <p:grpSpPr>
            <a:xfrm>
              <a:off x="527773" y="242395"/>
              <a:ext cx="5080357" cy="4682104"/>
              <a:chOff x="372045" y="282209"/>
              <a:chExt cx="5080357" cy="4682104"/>
            </a:xfrm>
          </p:grpSpPr>
          <p:sp>
            <p:nvSpPr>
              <p:cNvPr id="267" name="Google Shape;267;p36"/>
              <p:cNvSpPr/>
              <p:nvPr/>
            </p:nvSpPr>
            <p:spPr>
              <a:xfrm>
                <a:off x="372045" y="282209"/>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68" name="Google Shape;268;p36"/>
              <p:cNvSpPr txBox="1"/>
              <p:nvPr/>
            </p:nvSpPr>
            <p:spPr>
              <a:xfrm>
                <a:off x="1731938" y="411339"/>
                <a:ext cx="242471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Antecedents &amp; Consequences</a:t>
                </a:r>
                <a:endParaRPr/>
              </a:p>
            </p:txBody>
          </p:sp>
        </p:grpSp>
        <p:sp>
          <p:nvSpPr>
            <p:cNvPr id="269" name="Google Shape;269;p36"/>
            <p:cNvSpPr/>
            <p:nvPr/>
          </p:nvSpPr>
          <p:spPr>
            <a:xfrm>
              <a:off x="1909871" y="1475184"/>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270" name="Google Shape;270;p36"/>
          <p:cNvSpPr txBox="1"/>
          <p:nvPr/>
        </p:nvSpPr>
        <p:spPr>
          <a:xfrm>
            <a:off x="2039938" y="2214563"/>
            <a:ext cx="2065337"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Learning History</a:t>
            </a:r>
            <a:endParaRPr/>
          </a:p>
        </p:txBody>
      </p:sp>
      <p:sp>
        <p:nvSpPr>
          <p:cNvPr id="271" name="Google Shape;271;p36"/>
          <p:cNvSpPr txBox="1"/>
          <p:nvPr/>
        </p:nvSpPr>
        <p:spPr>
          <a:xfrm>
            <a:off x="1887538" y="371475"/>
            <a:ext cx="2424112" cy="646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Antecedents &amp; Consequences</a:t>
            </a:r>
            <a:endParaRPr/>
          </a:p>
        </p:txBody>
      </p:sp>
      <p:sp>
        <p:nvSpPr>
          <p:cNvPr id="272" name="Google Shape;272;p36"/>
          <p:cNvSpPr/>
          <p:nvPr/>
        </p:nvSpPr>
        <p:spPr>
          <a:xfrm>
            <a:off x="4635499" y="2214115"/>
            <a:ext cx="1265923" cy="369332"/>
          </a:xfrm>
          <a:prstGeom prst="leftArrow">
            <a:avLst>
              <a:gd fmla="val 50000" name="adj1"/>
              <a:gd fmla="val 50000" name="adj2"/>
            </a:avLst>
          </a:prstGeom>
          <a:solidFill>
            <a:schemeClr val="dk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73" name="Google Shape;273;p36"/>
          <p:cNvSpPr txBox="1"/>
          <p:nvPr>
            <p:ph type="title"/>
          </p:nvPr>
        </p:nvSpPr>
        <p:spPr>
          <a:xfrm>
            <a:off x="-25400" y="5867400"/>
            <a:ext cx="80645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200" u="none" cap="none" strike="noStrike">
                <a:solidFill>
                  <a:schemeClr val="lt1"/>
                </a:solidFill>
                <a:latin typeface="Times New Roman"/>
                <a:ea typeface="Times New Roman"/>
                <a:cs typeface="Times New Roman"/>
                <a:sym typeface="Times New Roman"/>
              </a:rPr>
              <a:t>A/C…Verbal Communities: Treatment Acceptability</a:t>
            </a:r>
            <a:endParaRPr b="0" i="0" sz="4200" u="none" cap="none" strike="noStrike">
              <a:solidFill>
                <a:schemeClr val="lt1"/>
              </a:solidFill>
              <a:latin typeface="Times New Roman"/>
              <a:ea typeface="Times New Roman"/>
              <a:cs typeface="Times New Roman"/>
              <a:sym typeface="Times New Roman"/>
            </a:endParaRPr>
          </a:p>
        </p:txBody>
      </p:sp>
      <p:sp>
        <p:nvSpPr>
          <p:cNvPr id="274" name="Google Shape;274;p36"/>
          <p:cNvSpPr txBox="1"/>
          <p:nvPr>
            <p:ph idx="1" type="body"/>
          </p:nvPr>
        </p:nvSpPr>
        <p:spPr>
          <a:xfrm>
            <a:off x="5857875" y="98425"/>
            <a:ext cx="3384550" cy="5637213"/>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90000"/>
              </a:lnSpc>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Membership in professional organizations</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Other professionals in setting</a:t>
            </a:r>
            <a:endParaRPr b="0" i="0" sz="2100" u="none" cap="none" strike="noStrike">
              <a:solidFill>
                <a:schemeClr val="lt1"/>
              </a:solidFill>
              <a:latin typeface="Times New Roman"/>
              <a:ea typeface="Times New Roman"/>
              <a:cs typeface="Times New Roman"/>
              <a:sym typeface="Times New Roman"/>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Parents</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Attendance at trainings</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Popular media</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Social media</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Administrators</a:t>
            </a:r>
            <a:endParaRPr b="0" i="0" sz="21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pSp>
        <p:nvGrpSpPr>
          <p:cNvPr id="279" name="Google Shape;279;p37"/>
          <p:cNvGrpSpPr/>
          <p:nvPr/>
        </p:nvGrpSpPr>
        <p:grpSpPr>
          <a:xfrm>
            <a:off x="527050" y="242888"/>
            <a:ext cx="5081588" cy="4681537"/>
            <a:chOff x="527773" y="242395"/>
            <a:chExt cx="5080357" cy="4682104"/>
          </a:xfrm>
        </p:grpSpPr>
        <p:sp>
          <p:nvSpPr>
            <p:cNvPr id="280" name="Google Shape;280;p37"/>
            <p:cNvSpPr/>
            <p:nvPr/>
          </p:nvSpPr>
          <p:spPr>
            <a:xfrm>
              <a:off x="52777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81" name="Google Shape;281;p37"/>
            <p:cNvSpPr/>
            <p:nvPr/>
          </p:nvSpPr>
          <p:spPr>
            <a:xfrm>
              <a:off x="1909871" y="1475184"/>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282" name="Google Shape;282;p37"/>
          <p:cNvSpPr txBox="1"/>
          <p:nvPr/>
        </p:nvSpPr>
        <p:spPr>
          <a:xfrm>
            <a:off x="1887538" y="371475"/>
            <a:ext cx="2424112" cy="646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Antecedents &amp; Consequences</a:t>
            </a:r>
            <a:endParaRPr/>
          </a:p>
        </p:txBody>
      </p:sp>
      <p:sp>
        <p:nvSpPr>
          <p:cNvPr id="283" name="Google Shape;283;p37"/>
          <p:cNvSpPr txBox="1"/>
          <p:nvPr/>
        </p:nvSpPr>
        <p:spPr>
          <a:xfrm>
            <a:off x="2117725" y="2239963"/>
            <a:ext cx="2066925"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Learning History</a:t>
            </a:r>
            <a:endParaRPr/>
          </a:p>
        </p:txBody>
      </p:sp>
      <p:sp>
        <p:nvSpPr>
          <p:cNvPr id="284" name="Google Shape;284;p37"/>
          <p:cNvSpPr txBox="1"/>
          <p:nvPr>
            <p:ph idx="1" type="body"/>
          </p:nvPr>
        </p:nvSpPr>
        <p:spPr>
          <a:xfrm>
            <a:off x="5822950" y="242888"/>
            <a:ext cx="3105150" cy="5287962"/>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90000"/>
              </a:lnSpc>
              <a:spcBef>
                <a:spcPts val="0"/>
              </a:spcBef>
              <a:spcAft>
                <a:spcPts val="0"/>
              </a:spcAft>
              <a:buClr>
                <a:schemeClr val="lt1"/>
              </a:buClr>
              <a:buSzPts val="1071"/>
              <a:buFont typeface="Noto Sans Symbols"/>
              <a:buChar char="❧"/>
            </a:pPr>
            <a:r>
              <a:rPr b="0" i="0" lang="en-US" sz="1785" u="none" cap="none" strike="noStrike">
                <a:solidFill>
                  <a:schemeClr val="lt1"/>
                </a:solidFill>
                <a:latin typeface="Times New Roman"/>
                <a:ea typeface="Times New Roman"/>
                <a:cs typeface="Times New Roman"/>
                <a:sym typeface="Times New Roman"/>
              </a:rPr>
              <a:t>Traditional demographic variables considered from a behavior analytic cultural perspective</a:t>
            </a:r>
            <a:endParaRPr/>
          </a:p>
          <a:p>
            <a:pPr indent="-232474" lvl="0" marL="274320" marR="0" rtl="0" algn="l">
              <a:lnSpc>
                <a:spcPct val="90000"/>
              </a:lnSpc>
              <a:spcBef>
                <a:spcPts val="153"/>
              </a:spcBef>
              <a:spcAft>
                <a:spcPts val="0"/>
              </a:spcAft>
              <a:buClr>
                <a:schemeClr val="lt1"/>
              </a:buClr>
              <a:buSzPts val="459"/>
              <a:buFont typeface="Noto Sans Symbols"/>
              <a:buNone/>
            </a:pPr>
            <a:r>
              <a:t/>
            </a:r>
            <a:endParaRPr b="0" i="0" sz="765"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340"/>
              </a:spcBef>
              <a:spcAft>
                <a:spcPts val="0"/>
              </a:spcAft>
              <a:buClr>
                <a:schemeClr val="lt1"/>
              </a:buClr>
              <a:buSzPts val="1020"/>
              <a:buFont typeface="Noto Sans Symbols"/>
              <a:buChar char="❧"/>
            </a:pPr>
            <a:r>
              <a:rPr b="0" i="0" lang="en-US" sz="1700" u="none" cap="none" strike="noStrike">
                <a:solidFill>
                  <a:schemeClr val="lt1"/>
                </a:solidFill>
                <a:latin typeface="Times New Roman"/>
                <a:ea typeface="Times New Roman"/>
                <a:cs typeface="Times New Roman"/>
                <a:sym typeface="Times New Roman"/>
              </a:rPr>
              <a:t>We typically do not focus on these variables because we consider them topographical groupings.</a:t>
            </a:r>
            <a:endParaRPr/>
          </a:p>
          <a:p>
            <a:pPr indent="-232474" lvl="0" marL="274320" marR="0" rtl="0" algn="l">
              <a:lnSpc>
                <a:spcPct val="90000"/>
              </a:lnSpc>
              <a:spcBef>
                <a:spcPts val="153"/>
              </a:spcBef>
              <a:spcAft>
                <a:spcPts val="0"/>
              </a:spcAft>
              <a:buClr>
                <a:schemeClr val="lt1"/>
              </a:buClr>
              <a:buSzPts val="459"/>
              <a:buFont typeface="Noto Sans Symbols"/>
              <a:buNone/>
            </a:pPr>
            <a:r>
              <a:t/>
            </a:r>
            <a:endParaRPr b="0" i="0" sz="765"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340"/>
              </a:spcBef>
              <a:spcAft>
                <a:spcPts val="0"/>
              </a:spcAft>
              <a:buClr>
                <a:schemeClr val="lt1"/>
              </a:buClr>
              <a:buSzPts val="1020"/>
              <a:buFont typeface="Noto Sans Symbols"/>
              <a:buChar char="❧"/>
            </a:pPr>
            <a:r>
              <a:rPr b="0" i="0" lang="en-US" sz="1700" u="none" cap="none" strike="noStrike">
                <a:solidFill>
                  <a:schemeClr val="lt1"/>
                </a:solidFill>
                <a:latin typeface="Times New Roman"/>
                <a:ea typeface="Times New Roman"/>
                <a:cs typeface="Times New Roman"/>
                <a:sym typeface="Times New Roman"/>
              </a:rPr>
              <a:t>“Most groups are not well organized and the accepted practices of the group are not consistently applied by its membership.”</a:t>
            </a:r>
            <a:endParaRPr/>
          </a:p>
          <a:p>
            <a:pPr indent="-232474" lvl="0" marL="274320" marR="0" rtl="0" algn="l">
              <a:lnSpc>
                <a:spcPct val="90000"/>
              </a:lnSpc>
              <a:spcBef>
                <a:spcPts val="153"/>
              </a:spcBef>
              <a:spcAft>
                <a:spcPts val="0"/>
              </a:spcAft>
              <a:buClr>
                <a:schemeClr val="lt1"/>
              </a:buClr>
              <a:buSzPts val="459"/>
              <a:buFont typeface="Noto Sans Symbols"/>
              <a:buNone/>
            </a:pPr>
            <a:r>
              <a:t/>
            </a:r>
            <a:endParaRPr b="0" i="0" sz="765"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340"/>
              </a:spcBef>
              <a:spcAft>
                <a:spcPts val="0"/>
              </a:spcAft>
              <a:buClr>
                <a:schemeClr val="lt1"/>
              </a:buClr>
              <a:buSzPts val="1020"/>
              <a:buFont typeface="Noto Sans Symbols"/>
              <a:buChar char="❧"/>
            </a:pPr>
            <a:r>
              <a:rPr b="0" i="0" lang="en-US" sz="1700" u="none" cap="none" strike="noStrike">
                <a:solidFill>
                  <a:schemeClr val="lt1"/>
                </a:solidFill>
                <a:latin typeface="Times New Roman"/>
                <a:ea typeface="Times New Roman"/>
                <a:cs typeface="Times New Roman"/>
                <a:sym typeface="Times New Roman"/>
              </a:rPr>
              <a:t>Demographic variables are weakly organized  groups which inconsistently demand conformity or obedience.</a:t>
            </a:r>
            <a:endParaRPr/>
          </a:p>
          <a:p>
            <a:pPr indent="-196850" lvl="0" marL="274320" marR="0" rtl="0" algn="l">
              <a:lnSpc>
                <a:spcPct val="90000"/>
              </a:lnSpc>
              <a:spcBef>
                <a:spcPts val="340"/>
              </a:spcBef>
              <a:spcAft>
                <a:spcPts val="0"/>
              </a:spcAft>
              <a:buClr>
                <a:schemeClr val="lt1"/>
              </a:buClr>
              <a:buSzPts val="1020"/>
              <a:buFont typeface="Noto Sans Symbols"/>
              <a:buNone/>
            </a:pPr>
            <a:r>
              <a:t/>
            </a:r>
            <a:endParaRPr b="0" i="0" sz="1700" u="none" cap="none" strike="noStrike">
              <a:solidFill>
                <a:schemeClr val="lt1"/>
              </a:solidFill>
              <a:latin typeface="Times New Roman"/>
              <a:ea typeface="Times New Roman"/>
              <a:cs typeface="Times New Roman"/>
              <a:sym typeface="Times New Roman"/>
            </a:endParaRPr>
          </a:p>
          <a:p>
            <a:pPr indent="-193612" lvl="0" marL="274320" marR="0" rtl="0" algn="l">
              <a:lnSpc>
                <a:spcPct val="90000"/>
              </a:lnSpc>
              <a:spcBef>
                <a:spcPts val="357"/>
              </a:spcBef>
              <a:spcAft>
                <a:spcPts val="0"/>
              </a:spcAft>
              <a:buClr>
                <a:schemeClr val="lt1"/>
              </a:buClr>
              <a:buSzPts val="1071"/>
              <a:buFont typeface="Noto Sans Symbols"/>
              <a:buNone/>
            </a:pPr>
            <a:r>
              <a:t/>
            </a:r>
            <a:endParaRPr b="0" i="0" sz="1785" u="none" cap="none" strike="noStrike">
              <a:solidFill>
                <a:schemeClr val="lt1"/>
              </a:solidFill>
              <a:latin typeface="Times New Roman"/>
              <a:ea typeface="Times New Roman"/>
              <a:cs typeface="Times New Roman"/>
              <a:sym typeface="Times New Roman"/>
            </a:endParaRPr>
          </a:p>
        </p:txBody>
      </p:sp>
      <p:sp>
        <p:nvSpPr>
          <p:cNvPr id="285" name="Google Shape;285;p37"/>
          <p:cNvSpPr txBox="1"/>
          <p:nvPr>
            <p:ph type="title"/>
          </p:nvPr>
        </p:nvSpPr>
        <p:spPr>
          <a:xfrm>
            <a:off x="685800" y="5530850"/>
            <a:ext cx="82423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200" u="none" cap="none" strike="noStrike">
                <a:solidFill>
                  <a:schemeClr val="lt1"/>
                </a:solidFill>
                <a:latin typeface="Times New Roman"/>
                <a:ea typeface="Times New Roman"/>
                <a:cs typeface="Times New Roman"/>
                <a:sym typeface="Times New Roman"/>
              </a:rPr>
              <a:t>Demographic (cultural) variables</a:t>
            </a:r>
            <a:endParaRPr b="0" i="0" sz="4200" u="none" cap="none" strike="noStrike">
              <a:solidFill>
                <a:schemeClr val="lt1"/>
              </a:solidFill>
              <a:latin typeface="Times New Roman"/>
              <a:ea typeface="Times New Roman"/>
              <a:cs typeface="Times New Roman"/>
              <a:sym typeface="Times New Roman"/>
            </a:endParaRPr>
          </a:p>
        </p:txBody>
      </p:sp>
      <p:grpSp>
        <p:nvGrpSpPr>
          <p:cNvPr id="286" name="Google Shape;286;p37"/>
          <p:cNvGrpSpPr/>
          <p:nvPr/>
        </p:nvGrpSpPr>
        <p:grpSpPr>
          <a:xfrm>
            <a:off x="3861584" y="1962638"/>
            <a:ext cx="1590818" cy="1411045"/>
            <a:chOff x="3861584" y="1962638"/>
            <a:chExt cx="1590818" cy="1411045"/>
          </a:xfrm>
        </p:grpSpPr>
        <p:sp>
          <p:nvSpPr>
            <p:cNvPr id="287" name="Google Shape;287;p37"/>
            <p:cNvSpPr/>
            <p:nvPr/>
          </p:nvSpPr>
          <p:spPr>
            <a:xfrm>
              <a:off x="3861584" y="1962638"/>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88" name="Google Shape;288;p37"/>
            <p:cNvSpPr txBox="1"/>
            <p:nvPr/>
          </p:nvSpPr>
          <p:spPr>
            <a:xfrm>
              <a:off x="4246458" y="2385952"/>
              <a:ext cx="1205943" cy="36933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grpSp>
      <p:grpSp>
        <p:nvGrpSpPr>
          <p:cNvPr id="289" name="Google Shape;289;p37"/>
          <p:cNvGrpSpPr/>
          <p:nvPr/>
        </p:nvGrpSpPr>
        <p:grpSpPr>
          <a:xfrm>
            <a:off x="2989201" y="3180484"/>
            <a:ext cx="1590818" cy="1411045"/>
            <a:chOff x="2989201" y="3180484"/>
            <a:chExt cx="1590818" cy="1411045"/>
          </a:xfrm>
        </p:grpSpPr>
        <p:sp>
          <p:nvSpPr>
            <p:cNvPr id="290" name="Google Shape;290;p37"/>
            <p:cNvSpPr/>
            <p:nvPr/>
          </p:nvSpPr>
          <p:spPr>
            <a:xfrm>
              <a:off x="2989201" y="3180484"/>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91" name="Google Shape;291;p37"/>
            <p:cNvSpPr txBox="1"/>
            <p:nvPr/>
          </p:nvSpPr>
          <p:spPr>
            <a:xfrm>
              <a:off x="3386905" y="3747578"/>
              <a:ext cx="795409" cy="36933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grpSp>
      <p:grpSp>
        <p:nvGrpSpPr>
          <p:cNvPr id="292" name="Google Shape;292;p37"/>
          <p:cNvGrpSpPr/>
          <p:nvPr/>
        </p:nvGrpSpPr>
        <p:grpSpPr>
          <a:xfrm>
            <a:off x="3066175" y="697096"/>
            <a:ext cx="1590818" cy="1411045"/>
            <a:chOff x="3066175" y="697096"/>
            <a:chExt cx="1590818" cy="1411045"/>
          </a:xfrm>
        </p:grpSpPr>
        <p:sp>
          <p:nvSpPr>
            <p:cNvPr id="293" name="Google Shape;293;p37"/>
            <p:cNvSpPr/>
            <p:nvPr/>
          </p:nvSpPr>
          <p:spPr>
            <a:xfrm>
              <a:off x="3066175" y="697096"/>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94" name="Google Shape;294;p37"/>
            <p:cNvSpPr txBox="1"/>
            <p:nvPr/>
          </p:nvSpPr>
          <p:spPr>
            <a:xfrm>
              <a:off x="3310834" y="943849"/>
              <a:ext cx="1180285" cy="92333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Suburban/Urban/Rural</a:t>
              </a:r>
              <a:endParaRPr sz="1800">
                <a:solidFill>
                  <a:srgbClr val="5963B8"/>
                </a:solidFill>
                <a:latin typeface="Times New Roman"/>
                <a:ea typeface="Times New Roman"/>
                <a:cs typeface="Times New Roman"/>
                <a:sym typeface="Times New Roman"/>
              </a:endParaRPr>
            </a:p>
          </p:txBody>
        </p:sp>
      </p:grpSp>
      <p:grpSp>
        <p:nvGrpSpPr>
          <p:cNvPr id="295" name="Google Shape;295;p37"/>
          <p:cNvGrpSpPr/>
          <p:nvPr/>
        </p:nvGrpSpPr>
        <p:grpSpPr>
          <a:xfrm>
            <a:off x="1481209" y="608207"/>
            <a:ext cx="1590818" cy="1411045"/>
            <a:chOff x="1481209" y="608207"/>
            <a:chExt cx="1590818" cy="1411045"/>
          </a:xfrm>
        </p:grpSpPr>
        <p:sp>
          <p:nvSpPr>
            <p:cNvPr id="296" name="Google Shape;296;p37"/>
            <p:cNvSpPr/>
            <p:nvPr/>
          </p:nvSpPr>
          <p:spPr>
            <a:xfrm>
              <a:off x="1481209" y="608207"/>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97" name="Google Shape;297;p37"/>
            <p:cNvSpPr txBox="1"/>
            <p:nvPr/>
          </p:nvSpPr>
          <p:spPr>
            <a:xfrm>
              <a:off x="1627754" y="1024683"/>
              <a:ext cx="1205943" cy="36933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grpSp>
      <p:grpSp>
        <p:nvGrpSpPr>
          <p:cNvPr id="298" name="Google Shape;298;p37"/>
          <p:cNvGrpSpPr/>
          <p:nvPr/>
        </p:nvGrpSpPr>
        <p:grpSpPr>
          <a:xfrm>
            <a:off x="685800" y="1860014"/>
            <a:ext cx="1590818" cy="1411045"/>
            <a:chOff x="685800" y="1860014"/>
            <a:chExt cx="1590818" cy="1411045"/>
          </a:xfrm>
        </p:grpSpPr>
        <p:sp>
          <p:nvSpPr>
            <p:cNvPr id="299" name="Google Shape;299;p37"/>
            <p:cNvSpPr/>
            <p:nvPr/>
          </p:nvSpPr>
          <p:spPr>
            <a:xfrm>
              <a:off x="685800" y="1860014"/>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00" name="Google Shape;300;p37"/>
            <p:cNvSpPr txBox="1"/>
            <p:nvPr/>
          </p:nvSpPr>
          <p:spPr>
            <a:xfrm>
              <a:off x="885212" y="2283328"/>
              <a:ext cx="1205943" cy="36933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grpSp>
      <p:grpSp>
        <p:nvGrpSpPr>
          <p:cNvPr id="301" name="Google Shape;301;p37"/>
          <p:cNvGrpSpPr/>
          <p:nvPr/>
        </p:nvGrpSpPr>
        <p:grpSpPr>
          <a:xfrm>
            <a:off x="1357955" y="3152411"/>
            <a:ext cx="1590818" cy="1411045"/>
            <a:chOff x="1357955" y="3152411"/>
            <a:chExt cx="1590818" cy="1411045"/>
          </a:xfrm>
        </p:grpSpPr>
        <p:sp>
          <p:nvSpPr>
            <p:cNvPr id="302" name="Google Shape;302;p37"/>
            <p:cNvSpPr/>
            <p:nvPr/>
          </p:nvSpPr>
          <p:spPr>
            <a:xfrm>
              <a:off x="1357955" y="3152411"/>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03" name="Google Shape;303;p37"/>
            <p:cNvSpPr txBox="1"/>
            <p:nvPr/>
          </p:nvSpPr>
          <p:spPr>
            <a:xfrm>
              <a:off x="1481209" y="3601125"/>
              <a:ext cx="1467564" cy="646331"/>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28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pSp>
        <p:nvGrpSpPr>
          <p:cNvPr id="308" name="Google Shape;308;p38"/>
          <p:cNvGrpSpPr/>
          <p:nvPr/>
        </p:nvGrpSpPr>
        <p:grpSpPr>
          <a:xfrm>
            <a:off x="527050" y="242888"/>
            <a:ext cx="5081588" cy="4681537"/>
            <a:chOff x="527773" y="242395"/>
            <a:chExt cx="5080357" cy="4682104"/>
          </a:xfrm>
        </p:grpSpPr>
        <p:sp>
          <p:nvSpPr>
            <p:cNvPr id="309" name="Google Shape;309;p38"/>
            <p:cNvSpPr/>
            <p:nvPr/>
          </p:nvSpPr>
          <p:spPr>
            <a:xfrm>
              <a:off x="52777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10" name="Google Shape;310;p38"/>
            <p:cNvSpPr/>
            <p:nvPr/>
          </p:nvSpPr>
          <p:spPr>
            <a:xfrm>
              <a:off x="1909871" y="1475184"/>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311" name="Google Shape;311;p38"/>
          <p:cNvSpPr txBox="1"/>
          <p:nvPr>
            <p:ph type="title"/>
          </p:nvPr>
        </p:nvSpPr>
        <p:spPr>
          <a:xfrm>
            <a:off x="685800" y="5530850"/>
            <a:ext cx="82423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200" u="none" cap="none" strike="noStrike">
                <a:solidFill>
                  <a:schemeClr val="lt1"/>
                </a:solidFill>
                <a:latin typeface="Times New Roman"/>
                <a:ea typeface="Times New Roman"/>
                <a:cs typeface="Times New Roman"/>
                <a:sym typeface="Times New Roman"/>
              </a:rPr>
              <a:t>Demographic (cultural) variables</a:t>
            </a:r>
            <a:endParaRPr b="0" i="0" sz="4200" u="none" cap="none" strike="noStrike">
              <a:solidFill>
                <a:schemeClr val="lt1"/>
              </a:solidFill>
              <a:latin typeface="Times New Roman"/>
              <a:ea typeface="Times New Roman"/>
              <a:cs typeface="Times New Roman"/>
              <a:sym typeface="Times New Roman"/>
            </a:endParaRPr>
          </a:p>
        </p:txBody>
      </p:sp>
      <p:sp>
        <p:nvSpPr>
          <p:cNvPr id="312" name="Google Shape;312;p38"/>
          <p:cNvSpPr/>
          <p:nvPr/>
        </p:nvSpPr>
        <p:spPr>
          <a:xfrm>
            <a:off x="3861584" y="1962638"/>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13" name="Google Shape;313;p38"/>
          <p:cNvSpPr txBox="1"/>
          <p:nvPr/>
        </p:nvSpPr>
        <p:spPr>
          <a:xfrm>
            <a:off x="4246563" y="2386013"/>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sp>
        <p:nvSpPr>
          <p:cNvPr id="314" name="Google Shape;314;p38"/>
          <p:cNvSpPr/>
          <p:nvPr/>
        </p:nvSpPr>
        <p:spPr>
          <a:xfrm>
            <a:off x="2989201" y="318048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15" name="Google Shape;315;p38"/>
          <p:cNvSpPr txBox="1"/>
          <p:nvPr/>
        </p:nvSpPr>
        <p:spPr>
          <a:xfrm>
            <a:off x="3386138" y="3748088"/>
            <a:ext cx="7969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sp>
        <p:nvSpPr>
          <p:cNvPr id="316" name="Google Shape;316;p38"/>
          <p:cNvSpPr/>
          <p:nvPr/>
        </p:nvSpPr>
        <p:spPr>
          <a:xfrm>
            <a:off x="3144733" y="553062"/>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17" name="Google Shape;317;p38"/>
          <p:cNvSpPr txBox="1"/>
          <p:nvPr/>
        </p:nvSpPr>
        <p:spPr>
          <a:xfrm>
            <a:off x="3595688" y="795338"/>
            <a:ext cx="1206500" cy="9239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Suburban/Urban/Rural</a:t>
            </a:r>
            <a:endParaRPr sz="1800">
              <a:solidFill>
                <a:srgbClr val="5963B8"/>
              </a:solidFill>
              <a:latin typeface="Times New Roman"/>
              <a:ea typeface="Times New Roman"/>
              <a:cs typeface="Times New Roman"/>
              <a:sym typeface="Times New Roman"/>
            </a:endParaRPr>
          </a:p>
        </p:txBody>
      </p:sp>
      <p:sp>
        <p:nvSpPr>
          <p:cNvPr id="318" name="Google Shape;318;p38"/>
          <p:cNvSpPr/>
          <p:nvPr/>
        </p:nvSpPr>
        <p:spPr>
          <a:xfrm>
            <a:off x="1481209" y="608207"/>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19" name="Google Shape;319;p38"/>
          <p:cNvSpPr txBox="1"/>
          <p:nvPr/>
        </p:nvSpPr>
        <p:spPr>
          <a:xfrm>
            <a:off x="1627188" y="1023938"/>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sp>
        <p:nvSpPr>
          <p:cNvPr id="320" name="Google Shape;320;p38"/>
          <p:cNvSpPr/>
          <p:nvPr/>
        </p:nvSpPr>
        <p:spPr>
          <a:xfrm>
            <a:off x="685800" y="186001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21" name="Google Shape;321;p38"/>
          <p:cNvSpPr txBox="1"/>
          <p:nvPr/>
        </p:nvSpPr>
        <p:spPr>
          <a:xfrm>
            <a:off x="885825" y="2282825"/>
            <a:ext cx="1204913"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sp>
        <p:nvSpPr>
          <p:cNvPr id="322" name="Google Shape;322;p38"/>
          <p:cNvSpPr/>
          <p:nvPr/>
        </p:nvSpPr>
        <p:spPr>
          <a:xfrm>
            <a:off x="1357955" y="3152411"/>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23" name="Google Shape;323;p38"/>
          <p:cNvSpPr txBox="1"/>
          <p:nvPr/>
        </p:nvSpPr>
        <p:spPr>
          <a:xfrm>
            <a:off x="1319213" y="3600450"/>
            <a:ext cx="1514475" cy="64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sp>
        <p:nvSpPr>
          <p:cNvPr id="324" name="Google Shape;324;p38"/>
          <p:cNvSpPr txBox="1"/>
          <p:nvPr>
            <p:ph idx="1" type="body"/>
          </p:nvPr>
        </p:nvSpPr>
        <p:spPr>
          <a:xfrm>
            <a:off x="5822950" y="636588"/>
            <a:ext cx="3105150" cy="4238625"/>
          </a:xfrm>
          <a:prstGeom prst="rect">
            <a:avLst/>
          </a:prstGeom>
          <a:noFill/>
          <a:ln>
            <a:noFill/>
          </a:ln>
        </p:spPr>
        <p:txBody>
          <a:bodyPr anchorCtr="0" anchor="ctr" bIns="45700" lIns="91425" spcFirstLastPara="1" rIns="91425" wrap="square" tIns="45700">
            <a:noAutofit/>
          </a:bodyPr>
          <a:lstStyle/>
          <a:p>
            <a:pPr indent="-5588" lvl="0" marL="18288" marR="0" rtl="0" algn="l">
              <a:spcBef>
                <a:spcPts val="0"/>
              </a:spcBef>
              <a:spcAft>
                <a:spcPts val="0"/>
              </a:spcAft>
              <a:buClr>
                <a:schemeClr val="lt1"/>
              </a:buClr>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185420" lvl="0" marL="274320" marR="0" rtl="0" algn="l">
              <a:spcBef>
                <a:spcPts val="400"/>
              </a:spcBef>
              <a:spcAft>
                <a:spcPts val="0"/>
              </a:spcAft>
              <a:buClr>
                <a:schemeClr val="lt1"/>
              </a:buClr>
              <a:buSzPts val="1200"/>
              <a:buFont typeface="Noto Sans Symbols"/>
              <a:buNone/>
            </a:pPr>
            <a:r>
              <a:t/>
            </a:r>
            <a:endParaRPr b="0" i="0" sz="2000" u="none" cap="none" strike="noStrike">
              <a:solidFill>
                <a:schemeClr val="lt1"/>
              </a:solidFill>
              <a:latin typeface="Times New Roman"/>
              <a:ea typeface="Times New Roman"/>
              <a:cs typeface="Times New Roman"/>
              <a:sym typeface="Times New Roman"/>
            </a:endParaRPr>
          </a:p>
          <a:p>
            <a:pPr indent="-261620" lvl="0" marL="274320" marR="0" rtl="0" algn="l">
              <a:spcBef>
                <a:spcPts val="400"/>
              </a:spcBef>
              <a:spcAft>
                <a:spcPts val="0"/>
              </a:spcAft>
              <a:buClr>
                <a:schemeClr val="lt1"/>
              </a:buClr>
              <a:buSzPts val="1200"/>
              <a:buFont typeface="Noto Sans Symbols"/>
              <a:buChar char="❧"/>
            </a:pPr>
            <a:r>
              <a:rPr b="0" i="0" lang="en-US" sz="2000" u="none" cap="none" strike="noStrike">
                <a:solidFill>
                  <a:schemeClr val="lt1"/>
                </a:solidFill>
                <a:latin typeface="Times New Roman"/>
                <a:ea typeface="Times New Roman"/>
                <a:cs typeface="Times New Roman"/>
                <a:sym typeface="Times New Roman"/>
              </a:rPr>
              <a:t>Demographic groups represented as transparent because they are weakly controlling (contrast with controlling agencies).</a:t>
            </a:r>
            <a:endParaRPr/>
          </a:p>
          <a:p>
            <a:pPr indent="-185420" lvl="0" marL="274320" marR="0" rtl="0" algn="l">
              <a:spcBef>
                <a:spcPts val="400"/>
              </a:spcBef>
              <a:spcAft>
                <a:spcPts val="0"/>
              </a:spcAft>
              <a:buClr>
                <a:schemeClr val="lt1"/>
              </a:buClr>
              <a:buSzPts val="1200"/>
              <a:buFont typeface="Noto Sans Symbols"/>
              <a:buNone/>
            </a:pPr>
            <a:r>
              <a:t/>
            </a:r>
            <a:endParaRPr b="0" i="0" sz="2000" u="none" cap="none" strike="noStrike">
              <a:solidFill>
                <a:schemeClr val="lt1"/>
              </a:solidFill>
              <a:latin typeface="Times New Roman"/>
              <a:ea typeface="Times New Roman"/>
              <a:cs typeface="Times New Roman"/>
              <a:sym typeface="Times New Roman"/>
            </a:endParaRPr>
          </a:p>
          <a:p>
            <a:pPr indent="-261620" lvl="0" marL="274320" marR="0" rtl="0" algn="l">
              <a:spcBef>
                <a:spcPts val="400"/>
              </a:spcBef>
              <a:spcAft>
                <a:spcPts val="0"/>
              </a:spcAft>
              <a:buClr>
                <a:schemeClr val="lt1"/>
              </a:buClr>
              <a:buSzPts val="1200"/>
              <a:buFont typeface="Noto Sans Symbols"/>
              <a:buChar char="❧"/>
            </a:pPr>
            <a:r>
              <a:rPr b="0" i="0" lang="en-US" sz="2000" u="none" cap="none" strike="noStrike">
                <a:solidFill>
                  <a:schemeClr val="lt1"/>
                </a:solidFill>
                <a:latin typeface="Times New Roman"/>
                <a:ea typeface="Times New Roman"/>
                <a:cs typeface="Times New Roman"/>
                <a:sym typeface="Times New Roman"/>
              </a:rPr>
              <a:t>Weak does not mean irrelevancy.</a:t>
            </a:r>
            <a:endParaRPr/>
          </a:p>
          <a:p>
            <a:pPr indent="-185420" lvl="0" marL="274320" marR="0" rtl="0" algn="l">
              <a:spcBef>
                <a:spcPts val="400"/>
              </a:spcBef>
              <a:spcAft>
                <a:spcPts val="0"/>
              </a:spcAft>
              <a:buClr>
                <a:schemeClr val="lt1"/>
              </a:buClr>
              <a:buSzPts val="1200"/>
              <a:buFont typeface="Noto Sans Symbols"/>
              <a:buNone/>
            </a:pPr>
            <a:r>
              <a:t/>
            </a:r>
            <a:endParaRPr b="0" i="0" sz="2000" u="none" cap="none" strike="noStrike">
              <a:solidFill>
                <a:schemeClr val="lt1"/>
              </a:solidFill>
              <a:latin typeface="Times New Roman"/>
              <a:ea typeface="Times New Roman"/>
              <a:cs typeface="Times New Roman"/>
              <a:sym typeface="Times New Roman"/>
            </a:endParaRPr>
          </a:p>
          <a:p>
            <a:pPr indent="-181610" lvl="0" marL="274320" marR="0" rtl="0" algn="l">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9"/>
          <p:cNvSpPr txBox="1"/>
          <p:nvPr>
            <p:ph idx="1" type="body"/>
          </p:nvPr>
        </p:nvSpPr>
        <p:spPr>
          <a:xfrm>
            <a:off x="5541963" y="371475"/>
            <a:ext cx="3387725" cy="5546725"/>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80000"/>
              </a:lnSpc>
              <a:spcBef>
                <a:spcPts val="0"/>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SUR &amp; Learning History – Likelihood of accessing training</a:t>
            </a:r>
            <a:endParaRPr/>
          </a:p>
          <a:p>
            <a:pPr indent="-187630" lvl="0" marL="274320" marR="0" rtl="0" algn="l">
              <a:lnSpc>
                <a:spcPct val="8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lnSpc>
                <a:spcPct val="8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SUR &amp; A/C – Availability of resources</a:t>
            </a:r>
            <a:endParaRPr/>
          </a:p>
          <a:p>
            <a:pPr indent="-187630" lvl="0" marL="274320" marR="0" rtl="0" algn="l">
              <a:lnSpc>
                <a:spcPct val="8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lnSpc>
                <a:spcPct val="8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SUR &amp; Verbal Communities – </a:t>
            </a:r>
            <a:endParaRPr/>
          </a:p>
          <a:p>
            <a:pPr indent="-259080" lvl="1" marL="640080" marR="0" rtl="0" algn="l">
              <a:lnSpc>
                <a:spcPct val="8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Unavailability of larger verbal communities that can endorse a new treatment</a:t>
            </a:r>
            <a:endParaRPr/>
          </a:p>
          <a:p>
            <a:pPr indent="-259080" lvl="1" marL="640080" marR="0" rtl="0" algn="l">
              <a:lnSpc>
                <a:spcPct val="8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Availability of verbal communities that maintain the status quo</a:t>
            </a:r>
            <a:endParaRPr/>
          </a:p>
          <a:p>
            <a:pPr indent="-192138" lvl="1" marL="640080" marR="0" rtl="0" algn="l">
              <a:lnSpc>
                <a:spcPct val="80000"/>
              </a:lnSpc>
              <a:spcBef>
                <a:spcPts val="351"/>
              </a:spcBef>
              <a:spcAft>
                <a:spcPts val="0"/>
              </a:spcAft>
              <a:buClr>
                <a:schemeClr val="lt1"/>
              </a:buClr>
              <a:buSzPts val="1054"/>
              <a:buFont typeface="Noto Sans Symbols"/>
              <a:buNone/>
            </a:pPr>
            <a:r>
              <a:t/>
            </a:r>
            <a:endParaRPr b="0" i="0" sz="1758" u="none" cap="none" strike="noStrike">
              <a:solidFill>
                <a:schemeClr val="lt1"/>
              </a:solidFill>
              <a:latin typeface="Times New Roman"/>
              <a:ea typeface="Times New Roman"/>
              <a:cs typeface="Times New Roman"/>
              <a:sym typeface="Times New Roman"/>
            </a:endParaRPr>
          </a:p>
          <a:p>
            <a:pPr indent="-187630" lvl="0" marL="274320" marR="0" rtl="0" algn="l">
              <a:lnSpc>
                <a:spcPct val="8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5588" lvl="0" marL="18288" marR="0" rtl="0" algn="l">
              <a:lnSpc>
                <a:spcPct val="80000"/>
              </a:lnSpc>
              <a:spcBef>
                <a:spcPts val="388"/>
              </a:spcBef>
              <a:spcAft>
                <a:spcPts val="0"/>
              </a:spcAft>
              <a:buClr>
                <a:schemeClr val="lt1"/>
              </a:buClr>
              <a:buFont typeface="Noto Sans Symbols"/>
              <a:buNone/>
            </a:pPr>
            <a:r>
              <a:rPr b="0" i="0" lang="en-US" sz="1943" u="none" cap="none" strike="noStrike">
                <a:solidFill>
                  <a:schemeClr val="lt1"/>
                </a:solidFill>
                <a:latin typeface="Times New Roman"/>
                <a:ea typeface="Times New Roman"/>
                <a:cs typeface="Times New Roman"/>
                <a:sym typeface="Times New Roman"/>
              </a:rPr>
              <a:t>  </a:t>
            </a:r>
            <a:endParaRPr/>
          </a:p>
          <a:p>
            <a:pPr indent="-5588" lvl="0" marL="18288" marR="0" rtl="0" algn="l">
              <a:lnSpc>
                <a:spcPct val="80000"/>
              </a:lnSpc>
              <a:spcBef>
                <a:spcPts val="388"/>
              </a:spcBef>
              <a:spcAft>
                <a:spcPts val="0"/>
              </a:spcAft>
              <a:buClr>
                <a:schemeClr val="lt1"/>
              </a:buClr>
              <a:buFont typeface="Noto Sans Symbols"/>
              <a:buNone/>
            </a:pPr>
            <a:r>
              <a:rPr b="0" i="0" lang="en-US" sz="1943" u="none" cap="none" strike="noStrike">
                <a:solidFill>
                  <a:schemeClr val="lt1"/>
                </a:solidFill>
                <a:latin typeface="Times New Roman"/>
                <a:ea typeface="Times New Roman"/>
                <a:cs typeface="Times New Roman"/>
                <a:sym typeface="Times New Roman"/>
              </a:rPr>
              <a:t>  </a:t>
            </a:r>
            <a:endParaRPr/>
          </a:p>
          <a:p>
            <a:pPr indent="-5588" lvl="0" marL="18288" marR="0" rtl="0" algn="l">
              <a:lnSpc>
                <a:spcPct val="80000"/>
              </a:lnSpc>
              <a:spcBef>
                <a:spcPts val="388"/>
              </a:spcBef>
              <a:spcAft>
                <a:spcPts val="0"/>
              </a:spcAft>
              <a:buClr>
                <a:schemeClr val="lt1"/>
              </a:buClr>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p:txBody>
      </p:sp>
      <p:grpSp>
        <p:nvGrpSpPr>
          <p:cNvPr id="330" name="Google Shape;330;p39"/>
          <p:cNvGrpSpPr/>
          <p:nvPr/>
        </p:nvGrpSpPr>
        <p:grpSpPr>
          <a:xfrm>
            <a:off x="527050" y="242888"/>
            <a:ext cx="5081588" cy="4681537"/>
            <a:chOff x="372045" y="282209"/>
            <a:chExt cx="5080357" cy="4682104"/>
          </a:xfrm>
        </p:grpSpPr>
        <p:sp>
          <p:nvSpPr>
            <p:cNvPr id="331" name="Google Shape;331;p39"/>
            <p:cNvSpPr/>
            <p:nvPr/>
          </p:nvSpPr>
          <p:spPr>
            <a:xfrm>
              <a:off x="372045" y="282209"/>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32" name="Google Shape;332;p39"/>
            <p:cNvSpPr txBox="1"/>
            <p:nvPr/>
          </p:nvSpPr>
          <p:spPr>
            <a:xfrm>
              <a:off x="1731938" y="411339"/>
              <a:ext cx="2424717"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Antecedents &amp; Consequences</a:t>
              </a:r>
              <a:endParaRPr/>
            </a:p>
          </p:txBody>
        </p:sp>
      </p:grpSp>
      <p:sp>
        <p:nvSpPr>
          <p:cNvPr id="333" name="Google Shape;333;p39"/>
          <p:cNvSpPr txBox="1"/>
          <p:nvPr>
            <p:ph type="title"/>
          </p:nvPr>
        </p:nvSpPr>
        <p:spPr>
          <a:xfrm>
            <a:off x="685800" y="4924425"/>
            <a:ext cx="8243888" cy="157162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200" u="none" cap="none" strike="noStrike">
                <a:solidFill>
                  <a:schemeClr val="lt1"/>
                </a:solidFill>
                <a:latin typeface="Times New Roman"/>
                <a:ea typeface="Times New Roman"/>
                <a:cs typeface="Times New Roman"/>
                <a:sym typeface="Times New Roman"/>
              </a:rPr>
              <a:t>Example: Suburban/Urban/Rural</a:t>
            </a:r>
            <a:endParaRPr b="0" i="0" sz="4200" u="none" cap="none" strike="noStrike">
              <a:solidFill>
                <a:schemeClr val="lt1"/>
              </a:solidFill>
              <a:latin typeface="Times New Roman"/>
              <a:ea typeface="Times New Roman"/>
              <a:cs typeface="Times New Roman"/>
              <a:sym typeface="Times New Roman"/>
            </a:endParaRPr>
          </a:p>
        </p:txBody>
      </p:sp>
      <p:grpSp>
        <p:nvGrpSpPr>
          <p:cNvPr id="334" name="Google Shape;334;p39"/>
          <p:cNvGrpSpPr/>
          <p:nvPr/>
        </p:nvGrpSpPr>
        <p:grpSpPr>
          <a:xfrm>
            <a:off x="1824038" y="1501775"/>
            <a:ext cx="2373312" cy="2166938"/>
            <a:chOff x="1744771" y="1475184"/>
            <a:chExt cx="2373397" cy="2167879"/>
          </a:xfrm>
        </p:grpSpPr>
        <p:sp>
          <p:nvSpPr>
            <p:cNvPr id="335" name="Google Shape;335;p39"/>
            <p:cNvSpPr/>
            <p:nvPr/>
          </p:nvSpPr>
          <p:spPr>
            <a:xfrm>
              <a:off x="1744771" y="1475184"/>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36" name="Google Shape;336;p39"/>
            <p:cNvSpPr txBox="1"/>
            <p:nvPr/>
          </p:nvSpPr>
          <p:spPr>
            <a:xfrm>
              <a:off x="2039840" y="2214115"/>
              <a:ext cx="206549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Learning History</a:t>
              </a:r>
              <a:endParaRPr/>
            </a:p>
          </p:txBody>
        </p:sp>
      </p:grpSp>
      <p:sp>
        <p:nvSpPr>
          <p:cNvPr id="337" name="Google Shape;337;p39"/>
          <p:cNvSpPr/>
          <p:nvPr/>
        </p:nvSpPr>
        <p:spPr>
          <a:xfrm>
            <a:off x="3370975" y="544696"/>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38" name="Google Shape;338;p39"/>
          <p:cNvSpPr txBox="1"/>
          <p:nvPr/>
        </p:nvSpPr>
        <p:spPr>
          <a:xfrm>
            <a:off x="3692525" y="804863"/>
            <a:ext cx="1204913" cy="9223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Suburban/Urban/Rural</a:t>
            </a:r>
            <a:endParaRPr sz="1800">
              <a:solidFill>
                <a:srgbClr val="5963B8"/>
              </a:solidFill>
              <a:latin typeface="Times New Roman"/>
              <a:ea typeface="Times New Roman"/>
              <a:cs typeface="Times New Roman"/>
              <a:sym typeface="Times New Roman"/>
            </a:endParaRPr>
          </a:p>
        </p:txBody>
      </p:sp>
      <p:sp>
        <p:nvSpPr>
          <p:cNvPr id="339" name="Google Shape;339;p39"/>
          <p:cNvSpPr txBox="1"/>
          <p:nvPr/>
        </p:nvSpPr>
        <p:spPr>
          <a:xfrm>
            <a:off x="63500" y="4765675"/>
            <a:ext cx="9026525" cy="189865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Font typeface="Times New Roman"/>
              <a:buNone/>
            </a:pPr>
            <a:r>
              <a:rPr lang="en-US" sz="3000">
                <a:solidFill>
                  <a:schemeClr val="lt1"/>
                </a:solidFill>
                <a:latin typeface="Times New Roman"/>
                <a:ea typeface="Times New Roman"/>
                <a:cs typeface="Times New Roman"/>
                <a:sym typeface="Times New Roman"/>
              </a:rPr>
              <a:t>Treatment will be considered more or less acceptable based on this interplay between weakly organized groups and behavioral processes</a:t>
            </a:r>
            <a:endParaRPr sz="30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3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0"/>
          <p:cNvSpPr txBox="1"/>
          <p:nvPr>
            <p:ph type="title"/>
          </p:nvPr>
        </p:nvSpPr>
        <p:spPr>
          <a:xfrm>
            <a:off x="685800" y="5530850"/>
            <a:ext cx="8307388"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Interaction of demographic groups and learning history as well as antecedent/consequences</a:t>
            </a:r>
            <a:endParaRPr b="0" i="0" sz="2800" u="none" cap="none" strike="noStrike">
              <a:solidFill>
                <a:schemeClr val="lt1"/>
              </a:solidFill>
              <a:latin typeface="Times New Roman"/>
              <a:ea typeface="Times New Roman"/>
              <a:cs typeface="Times New Roman"/>
              <a:sym typeface="Times New Roman"/>
            </a:endParaRPr>
          </a:p>
        </p:txBody>
      </p:sp>
      <p:sp>
        <p:nvSpPr>
          <p:cNvPr id="345" name="Google Shape;345;p40"/>
          <p:cNvSpPr/>
          <p:nvPr/>
        </p:nvSpPr>
        <p:spPr>
          <a:xfrm>
            <a:off x="54024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46" name="Google Shape;346;p40"/>
          <p:cNvSpPr/>
          <p:nvPr/>
        </p:nvSpPr>
        <p:spPr>
          <a:xfrm>
            <a:off x="1917399" y="1457125"/>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47" name="Google Shape;347;p40"/>
          <p:cNvSpPr/>
          <p:nvPr/>
        </p:nvSpPr>
        <p:spPr>
          <a:xfrm>
            <a:off x="3861584" y="1962638"/>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48" name="Google Shape;348;p40"/>
          <p:cNvSpPr txBox="1"/>
          <p:nvPr/>
        </p:nvSpPr>
        <p:spPr>
          <a:xfrm>
            <a:off x="4246563" y="2386013"/>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sp>
        <p:nvSpPr>
          <p:cNvPr id="349" name="Google Shape;349;p40"/>
          <p:cNvSpPr/>
          <p:nvPr/>
        </p:nvSpPr>
        <p:spPr>
          <a:xfrm>
            <a:off x="2989201" y="318048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50" name="Google Shape;350;p40"/>
          <p:cNvSpPr txBox="1"/>
          <p:nvPr/>
        </p:nvSpPr>
        <p:spPr>
          <a:xfrm>
            <a:off x="3386138" y="3748088"/>
            <a:ext cx="7969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sp>
        <p:nvSpPr>
          <p:cNvPr id="351" name="Google Shape;351;p40"/>
          <p:cNvSpPr/>
          <p:nvPr/>
        </p:nvSpPr>
        <p:spPr>
          <a:xfrm>
            <a:off x="3066175" y="697096"/>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52" name="Google Shape;352;p40"/>
          <p:cNvSpPr txBox="1"/>
          <p:nvPr/>
        </p:nvSpPr>
        <p:spPr>
          <a:xfrm>
            <a:off x="3502025" y="957263"/>
            <a:ext cx="1204913"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Urban/Rural</a:t>
            </a:r>
            <a:endParaRPr sz="1800">
              <a:solidFill>
                <a:srgbClr val="5963B8"/>
              </a:solidFill>
              <a:latin typeface="Times New Roman"/>
              <a:ea typeface="Times New Roman"/>
              <a:cs typeface="Times New Roman"/>
              <a:sym typeface="Times New Roman"/>
            </a:endParaRPr>
          </a:p>
        </p:txBody>
      </p:sp>
      <p:sp>
        <p:nvSpPr>
          <p:cNvPr id="353" name="Google Shape;353;p40"/>
          <p:cNvSpPr/>
          <p:nvPr/>
        </p:nvSpPr>
        <p:spPr>
          <a:xfrm>
            <a:off x="1448145" y="601369"/>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54" name="Google Shape;354;p40"/>
          <p:cNvSpPr txBox="1"/>
          <p:nvPr/>
        </p:nvSpPr>
        <p:spPr>
          <a:xfrm>
            <a:off x="1627188" y="1023938"/>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sp>
        <p:nvSpPr>
          <p:cNvPr id="355" name="Google Shape;355;p40"/>
          <p:cNvSpPr/>
          <p:nvPr/>
        </p:nvSpPr>
        <p:spPr>
          <a:xfrm>
            <a:off x="524446" y="186001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56" name="Google Shape;356;p40"/>
          <p:cNvSpPr txBox="1"/>
          <p:nvPr/>
        </p:nvSpPr>
        <p:spPr>
          <a:xfrm>
            <a:off x="885825" y="2282825"/>
            <a:ext cx="1204913"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sp>
        <p:nvSpPr>
          <p:cNvPr id="357" name="Google Shape;357;p40"/>
          <p:cNvSpPr/>
          <p:nvPr/>
        </p:nvSpPr>
        <p:spPr>
          <a:xfrm>
            <a:off x="1319855" y="3177811"/>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58" name="Google Shape;358;p40"/>
          <p:cNvSpPr txBox="1"/>
          <p:nvPr/>
        </p:nvSpPr>
        <p:spPr>
          <a:xfrm>
            <a:off x="1319213" y="3600450"/>
            <a:ext cx="1514475" cy="64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sp>
        <p:nvSpPr>
          <p:cNvPr id="359" name="Google Shape;359;p40"/>
          <p:cNvSpPr txBox="1"/>
          <p:nvPr>
            <p:ph idx="1" type="body"/>
          </p:nvPr>
        </p:nvSpPr>
        <p:spPr>
          <a:xfrm>
            <a:off x="5888038" y="381000"/>
            <a:ext cx="3105150" cy="4711700"/>
          </a:xfrm>
          <a:prstGeom prst="rect">
            <a:avLst/>
          </a:prstGeom>
          <a:noFill/>
          <a:ln>
            <a:noFill/>
          </a:ln>
        </p:spPr>
        <p:txBody>
          <a:bodyPr anchorCtr="0" anchor="ctr" bIns="45700" lIns="91425" spcFirstLastPara="1" rIns="91425" wrap="square" tIns="45700">
            <a:noAutofit/>
          </a:bodyPr>
          <a:lstStyle/>
          <a:p>
            <a:pPr indent="-231140" lvl="0" marL="274320" marR="0" rtl="0" algn="l">
              <a:spcBef>
                <a:spcPts val="0"/>
              </a:spcBef>
              <a:spcAft>
                <a:spcPts val="0"/>
              </a:spcAft>
              <a:buClr>
                <a:schemeClr val="lt1"/>
              </a:buClr>
              <a:buSzPts val="480"/>
              <a:buFont typeface="Noto Sans Symbols"/>
              <a:buNone/>
            </a:pPr>
            <a:r>
              <a:t/>
            </a:r>
            <a:endParaRPr b="0" i="0" sz="800" u="none" cap="none" strike="noStrike">
              <a:solidFill>
                <a:schemeClr val="lt1"/>
              </a:solidFill>
              <a:latin typeface="Times New Roman"/>
              <a:ea typeface="Times New Roman"/>
              <a:cs typeface="Times New Roman"/>
              <a:sym typeface="Times New Roman"/>
            </a:endParaRPr>
          </a:p>
          <a:p>
            <a:pPr indent="-261620" lvl="0" marL="274320" marR="0" rtl="0" algn="l">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The relationship between weakly organized group membership and behavioral processes (learning history; A/C) can be bidirectional.</a:t>
            </a:r>
            <a:endParaRPr/>
          </a:p>
        </p:txBody>
      </p:sp>
      <p:sp>
        <p:nvSpPr>
          <p:cNvPr id="360" name="Google Shape;360;p40"/>
          <p:cNvSpPr/>
          <p:nvPr/>
        </p:nvSpPr>
        <p:spPr>
          <a:xfrm rot="3502893">
            <a:off x="2411550" y="1873054"/>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61" name="Google Shape;361;p40"/>
          <p:cNvSpPr/>
          <p:nvPr/>
        </p:nvSpPr>
        <p:spPr>
          <a:xfrm rot="-2144155">
            <a:off x="2516294" y="697096"/>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62" name="Google Shape;362;p40"/>
          <p:cNvSpPr/>
          <p:nvPr/>
        </p:nvSpPr>
        <p:spPr>
          <a:xfrm rot="-1370103">
            <a:off x="4979496" y="2056032"/>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63" name="Google Shape;363;p40"/>
          <p:cNvSpPr/>
          <p:nvPr/>
        </p:nvSpPr>
        <p:spPr>
          <a:xfrm rot="2093957">
            <a:off x="846947" y="1808597"/>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64" name="Google Shape;364;p40"/>
          <p:cNvSpPr/>
          <p:nvPr/>
        </p:nvSpPr>
        <p:spPr>
          <a:xfrm flipH="1" rot="10800000">
            <a:off x="1133389" y="3454845"/>
            <a:ext cx="472907" cy="182859"/>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65" name="Google Shape;365;p40"/>
          <p:cNvSpPr/>
          <p:nvPr/>
        </p:nvSpPr>
        <p:spPr>
          <a:xfrm>
            <a:off x="4420539" y="3918966"/>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66" name="Google Shape;366;p40"/>
          <p:cNvSpPr/>
          <p:nvPr/>
        </p:nvSpPr>
        <p:spPr>
          <a:xfrm>
            <a:off x="4426637" y="1295043"/>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67" name="Google Shape;367;p40"/>
          <p:cNvSpPr/>
          <p:nvPr/>
        </p:nvSpPr>
        <p:spPr>
          <a:xfrm>
            <a:off x="1854701" y="2541976"/>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68" name="Google Shape;368;p40"/>
          <p:cNvSpPr/>
          <p:nvPr/>
        </p:nvSpPr>
        <p:spPr>
          <a:xfrm>
            <a:off x="3625130" y="2640948"/>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69" name="Google Shape;369;p40"/>
          <p:cNvSpPr/>
          <p:nvPr/>
        </p:nvSpPr>
        <p:spPr>
          <a:xfrm rot="-1981873">
            <a:off x="2266555" y="3211585"/>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70" name="Google Shape;370;p40"/>
          <p:cNvSpPr/>
          <p:nvPr/>
        </p:nvSpPr>
        <p:spPr>
          <a:xfrm rot="-2346805">
            <a:off x="3163280" y="1931080"/>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71" name="Google Shape;371;p40"/>
          <p:cNvSpPr/>
          <p:nvPr/>
        </p:nvSpPr>
        <p:spPr>
          <a:xfrm rot="-6934148">
            <a:off x="3054695" y="3237429"/>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1"/>
          <p:cNvSpPr txBox="1"/>
          <p:nvPr>
            <p:ph type="title"/>
          </p:nvPr>
        </p:nvSpPr>
        <p:spPr>
          <a:xfrm>
            <a:off x="685800" y="5530850"/>
            <a:ext cx="8307388"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Example: Bidirectionality</a:t>
            </a:r>
            <a:endParaRPr b="0" i="0" sz="2800" u="none" cap="none" strike="noStrike">
              <a:solidFill>
                <a:schemeClr val="lt1"/>
              </a:solidFill>
              <a:latin typeface="Times New Roman"/>
              <a:ea typeface="Times New Roman"/>
              <a:cs typeface="Times New Roman"/>
              <a:sym typeface="Times New Roman"/>
            </a:endParaRPr>
          </a:p>
        </p:txBody>
      </p:sp>
      <p:sp>
        <p:nvSpPr>
          <p:cNvPr id="377" name="Google Shape;377;p41"/>
          <p:cNvSpPr/>
          <p:nvPr/>
        </p:nvSpPr>
        <p:spPr>
          <a:xfrm>
            <a:off x="54024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78" name="Google Shape;378;p41"/>
          <p:cNvSpPr/>
          <p:nvPr/>
        </p:nvSpPr>
        <p:spPr>
          <a:xfrm>
            <a:off x="1917399" y="1457125"/>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79" name="Google Shape;379;p41"/>
          <p:cNvSpPr/>
          <p:nvPr/>
        </p:nvSpPr>
        <p:spPr>
          <a:xfrm>
            <a:off x="3861584" y="1962638"/>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80" name="Google Shape;380;p41"/>
          <p:cNvSpPr txBox="1"/>
          <p:nvPr/>
        </p:nvSpPr>
        <p:spPr>
          <a:xfrm>
            <a:off x="4246563" y="2386013"/>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sp>
        <p:nvSpPr>
          <p:cNvPr id="381" name="Google Shape;381;p41"/>
          <p:cNvSpPr/>
          <p:nvPr/>
        </p:nvSpPr>
        <p:spPr>
          <a:xfrm>
            <a:off x="2989201" y="318048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82" name="Google Shape;382;p41"/>
          <p:cNvSpPr txBox="1"/>
          <p:nvPr/>
        </p:nvSpPr>
        <p:spPr>
          <a:xfrm>
            <a:off x="3386138" y="3748088"/>
            <a:ext cx="7969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sp>
        <p:nvSpPr>
          <p:cNvPr id="383" name="Google Shape;383;p41"/>
          <p:cNvSpPr/>
          <p:nvPr/>
        </p:nvSpPr>
        <p:spPr>
          <a:xfrm>
            <a:off x="3066175" y="697096"/>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84" name="Google Shape;384;p41"/>
          <p:cNvSpPr txBox="1"/>
          <p:nvPr/>
        </p:nvSpPr>
        <p:spPr>
          <a:xfrm>
            <a:off x="3502025" y="957263"/>
            <a:ext cx="1204913"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Urban/Rural</a:t>
            </a:r>
            <a:endParaRPr sz="1800">
              <a:solidFill>
                <a:srgbClr val="5963B8"/>
              </a:solidFill>
              <a:latin typeface="Times New Roman"/>
              <a:ea typeface="Times New Roman"/>
              <a:cs typeface="Times New Roman"/>
              <a:sym typeface="Times New Roman"/>
            </a:endParaRPr>
          </a:p>
        </p:txBody>
      </p:sp>
      <p:sp>
        <p:nvSpPr>
          <p:cNvPr id="385" name="Google Shape;385;p41"/>
          <p:cNvSpPr/>
          <p:nvPr/>
        </p:nvSpPr>
        <p:spPr>
          <a:xfrm>
            <a:off x="1448145" y="601369"/>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86" name="Google Shape;386;p41"/>
          <p:cNvSpPr txBox="1"/>
          <p:nvPr/>
        </p:nvSpPr>
        <p:spPr>
          <a:xfrm>
            <a:off x="1627188" y="1023938"/>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sp>
        <p:nvSpPr>
          <p:cNvPr id="387" name="Google Shape;387;p41"/>
          <p:cNvSpPr/>
          <p:nvPr/>
        </p:nvSpPr>
        <p:spPr>
          <a:xfrm>
            <a:off x="524446" y="186001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88" name="Google Shape;388;p41"/>
          <p:cNvSpPr txBox="1"/>
          <p:nvPr/>
        </p:nvSpPr>
        <p:spPr>
          <a:xfrm>
            <a:off x="885825" y="2282825"/>
            <a:ext cx="1204913"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sp>
        <p:nvSpPr>
          <p:cNvPr id="389" name="Google Shape;389;p41"/>
          <p:cNvSpPr/>
          <p:nvPr/>
        </p:nvSpPr>
        <p:spPr>
          <a:xfrm>
            <a:off x="1319855" y="3177811"/>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0" name="Google Shape;390;p41"/>
          <p:cNvSpPr txBox="1"/>
          <p:nvPr/>
        </p:nvSpPr>
        <p:spPr>
          <a:xfrm>
            <a:off x="1319213" y="3600450"/>
            <a:ext cx="1514475" cy="64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sp>
        <p:nvSpPr>
          <p:cNvPr id="391" name="Google Shape;391;p41"/>
          <p:cNvSpPr txBox="1"/>
          <p:nvPr>
            <p:ph idx="1" type="body"/>
          </p:nvPr>
        </p:nvSpPr>
        <p:spPr>
          <a:xfrm>
            <a:off x="5888038" y="381000"/>
            <a:ext cx="3105150" cy="6064250"/>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80000"/>
              </a:lnSpc>
              <a:spcBef>
                <a:spcPts val="0"/>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I am a female and my learning history is that “nice” interventions should be used.</a:t>
            </a:r>
            <a:endParaRPr/>
          </a:p>
          <a:p>
            <a:pPr indent="-233426" lvl="0" marL="274320" marR="0" rtl="0" algn="l">
              <a:lnSpc>
                <a:spcPct val="80000"/>
              </a:lnSpc>
              <a:spcBef>
                <a:spcPts val="148"/>
              </a:spcBef>
              <a:spcAft>
                <a:spcPts val="0"/>
              </a:spcAft>
              <a:buClr>
                <a:schemeClr val="lt1"/>
              </a:buClr>
              <a:buSzPts val="444"/>
              <a:buFont typeface="Noto Sans Symbols"/>
              <a:buNone/>
            </a:pPr>
            <a:r>
              <a:t/>
            </a:r>
            <a:endParaRPr b="0" i="0" sz="740" u="none" cap="none" strike="noStrike">
              <a:solidFill>
                <a:schemeClr val="lt1"/>
              </a:solidFill>
              <a:latin typeface="Times New Roman"/>
              <a:ea typeface="Times New Roman"/>
              <a:cs typeface="Times New Roman"/>
              <a:sym typeface="Times New Roman"/>
            </a:endParaRPr>
          </a:p>
          <a:p>
            <a:pPr indent="-261620" lvl="0" marL="274320" marR="0" rtl="0" algn="l">
              <a:lnSpc>
                <a:spcPct val="8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I spend more time with other females as a means of building strength via numbers (control contingencies).</a:t>
            </a:r>
            <a:endParaRPr/>
          </a:p>
          <a:p>
            <a:pPr indent="-233426" lvl="0" marL="274320" marR="0" rtl="0" algn="l">
              <a:lnSpc>
                <a:spcPct val="80000"/>
              </a:lnSpc>
              <a:spcBef>
                <a:spcPts val="148"/>
              </a:spcBef>
              <a:spcAft>
                <a:spcPts val="0"/>
              </a:spcAft>
              <a:buClr>
                <a:schemeClr val="lt1"/>
              </a:buClr>
              <a:buSzPts val="444"/>
              <a:buFont typeface="Noto Sans Symbols"/>
              <a:buNone/>
            </a:pPr>
            <a:r>
              <a:t/>
            </a:r>
            <a:endParaRPr b="0" i="0" sz="740" u="none" cap="none" strike="noStrike">
              <a:solidFill>
                <a:schemeClr val="lt1"/>
              </a:solidFill>
              <a:latin typeface="Times New Roman"/>
              <a:ea typeface="Times New Roman"/>
              <a:cs typeface="Times New Roman"/>
              <a:sym typeface="Times New Roman"/>
            </a:endParaRPr>
          </a:p>
          <a:p>
            <a:pPr indent="-261620" lvl="0" marL="274320" marR="0" rtl="0" algn="l">
              <a:lnSpc>
                <a:spcPct val="8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By connecting more with other females, certain verbal behaviors are reinforced (e.g., “extinction is a mean method – my heart is too big to ignore a child who is suffering”).</a:t>
            </a:r>
            <a:endParaRPr/>
          </a:p>
          <a:p>
            <a:pPr indent="-259080" lvl="1" marL="640080" marR="0" rtl="0" algn="l">
              <a:lnSpc>
                <a:spcPct val="8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Effectively increasing my participation in a group verbal community.</a:t>
            </a:r>
            <a:endParaRPr b="0" i="0" sz="1758" u="none" cap="none" strike="noStrike">
              <a:solidFill>
                <a:schemeClr val="lt1"/>
              </a:solidFill>
              <a:latin typeface="Times New Roman"/>
              <a:ea typeface="Times New Roman"/>
              <a:cs typeface="Times New Roman"/>
              <a:sym typeface="Times New Roman"/>
            </a:endParaRPr>
          </a:p>
          <a:p>
            <a:pPr indent="-259080" lvl="1" marL="640080" marR="0" rtl="0" algn="l">
              <a:lnSpc>
                <a:spcPct val="8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My conformity with group views increases.</a:t>
            </a:r>
            <a:endParaRPr/>
          </a:p>
          <a:p>
            <a:pPr indent="-187630" lvl="0" marL="274320" marR="0" rtl="0" algn="l">
              <a:lnSpc>
                <a:spcPct val="8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p:txBody>
      </p:sp>
      <p:sp>
        <p:nvSpPr>
          <p:cNvPr id="392" name="Google Shape;392;p41"/>
          <p:cNvSpPr/>
          <p:nvPr/>
        </p:nvSpPr>
        <p:spPr>
          <a:xfrm rot="-1370103">
            <a:off x="4979496" y="2056032"/>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3" name="Google Shape;393;p41"/>
          <p:cNvSpPr/>
          <p:nvPr/>
        </p:nvSpPr>
        <p:spPr>
          <a:xfrm>
            <a:off x="3625130" y="2640948"/>
            <a:ext cx="472907" cy="197944"/>
          </a:xfrm>
          <a:prstGeom prst="leftRightArrow">
            <a:avLst>
              <a:gd fmla="val 50000" name="adj1"/>
              <a:gd fmla="val 50000" name="adj2"/>
            </a:avLst>
          </a:prstGeom>
          <a:solidFill>
            <a:srgbClr val="4F465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culture-globe.gif" id="110" name="Google Shape;110;p15"/>
          <p:cNvPicPr preferRelativeResize="0"/>
          <p:nvPr>
            <p:ph idx="1" type="body"/>
          </p:nvPr>
        </p:nvPicPr>
        <p:blipFill rotWithShape="1">
          <a:blip r:embed="rId3">
            <a:alphaModFix/>
          </a:blip>
          <a:srcRect b="9993" l="0" r="0" t="9993"/>
          <a:stretch/>
        </p:blipFill>
        <p:spPr>
          <a:xfrm>
            <a:off x="4795838" y="692150"/>
            <a:ext cx="3852862" cy="3040063"/>
          </a:xfrm>
          <a:prstGeom prst="rect">
            <a:avLst/>
          </a:prstGeom>
          <a:noFill/>
          <a:ln>
            <a:noFill/>
          </a:ln>
        </p:spPr>
      </p:pic>
      <p:sp>
        <p:nvSpPr>
          <p:cNvPr id="111" name="Google Shape;111;p15"/>
          <p:cNvSpPr txBox="1"/>
          <p:nvPr>
            <p:ph idx="2" type="body"/>
          </p:nvPr>
        </p:nvSpPr>
        <p:spPr>
          <a:xfrm>
            <a:off x="328613" y="542925"/>
            <a:ext cx="3976687" cy="52911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Font typeface="Noto Sans Symbols"/>
              <a:buNone/>
            </a:pPr>
            <a:r>
              <a:rPr b="0" i="0" lang="en-US" sz="2400" u="none" cap="none" strike="noStrike">
                <a:solidFill>
                  <a:schemeClr val="lt1"/>
                </a:solidFill>
                <a:latin typeface="Times New Roman"/>
                <a:ea typeface="Times New Roman"/>
                <a:cs typeface="Times New Roman"/>
                <a:sym typeface="Times New Roman"/>
              </a:rPr>
              <a:t>“The group exercises an ethical control over each of its members mainly through its power to reinforce or punish. </a:t>
            </a:r>
            <a:endParaRPr/>
          </a:p>
          <a:p>
            <a:pPr indent="0" lvl="0" marL="0" marR="0" rtl="0" algn="l">
              <a:spcBef>
                <a:spcPts val="480"/>
              </a:spcBef>
              <a:spcAft>
                <a:spcPts val="0"/>
              </a:spcAft>
              <a:buClr>
                <a:schemeClr val="lt1"/>
              </a:buClr>
              <a:buFont typeface="Noto Sans Symbols"/>
              <a:buNone/>
            </a:pPr>
            <a:r>
              <a:t/>
            </a:r>
            <a:endParaRPr b="0" i="0" sz="2400" u="none" cap="none" strike="noStrike">
              <a:solidFill>
                <a:schemeClr val="lt1"/>
              </a:solidFill>
              <a:latin typeface="Times New Roman"/>
              <a:ea typeface="Times New Roman"/>
              <a:cs typeface="Times New Roman"/>
              <a:sym typeface="Times New Roman"/>
            </a:endParaRPr>
          </a:p>
          <a:p>
            <a:pPr indent="0" lvl="0" marL="0" marR="0" rtl="0" algn="l">
              <a:spcBef>
                <a:spcPts val="480"/>
              </a:spcBef>
              <a:spcAft>
                <a:spcPts val="0"/>
              </a:spcAft>
              <a:buClr>
                <a:schemeClr val="lt1"/>
              </a:buClr>
              <a:buFont typeface="Noto Sans Symbols"/>
              <a:buNone/>
            </a:pPr>
            <a:r>
              <a:rPr b="0" i="0" lang="en-US" sz="2400" u="none" cap="none" strike="noStrike">
                <a:solidFill>
                  <a:schemeClr val="lt1"/>
                </a:solidFill>
                <a:latin typeface="Times New Roman"/>
                <a:ea typeface="Times New Roman"/>
                <a:cs typeface="Times New Roman"/>
                <a:sym typeface="Times New Roman"/>
              </a:rPr>
              <a:t>The power is derived from sheer number and from the importance of the other people in the life of each member.”</a:t>
            </a:r>
            <a:endParaRPr/>
          </a:p>
          <a:p>
            <a:pPr indent="0" lvl="0" marL="0" marR="0" rtl="0" algn="l">
              <a:spcBef>
                <a:spcPts val="320"/>
              </a:spcBef>
              <a:spcAft>
                <a:spcPts val="0"/>
              </a:spcAft>
              <a:buClr>
                <a:schemeClr val="lt1"/>
              </a:buClr>
              <a:buFont typeface="Noto Sans Symbols"/>
              <a:buNone/>
            </a:pPr>
            <a:r>
              <a:rPr b="0" i="0" lang="en-US" sz="1600" u="none" cap="none" strike="noStrike">
                <a:solidFill>
                  <a:schemeClr val="lt1"/>
                </a:solidFill>
                <a:latin typeface="Times New Roman"/>
                <a:ea typeface="Times New Roman"/>
                <a:cs typeface="Times New Roman"/>
                <a:sym typeface="Times New Roman"/>
              </a:rPr>
              <a:t>			</a:t>
            </a:r>
            <a:endParaRPr/>
          </a:p>
        </p:txBody>
      </p:sp>
      <p:sp>
        <p:nvSpPr>
          <p:cNvPr id="112" name="Google Shape;112;p15"/>
          <p:cNvSpPr/>
          <p:nvPr/>
        </p:nvSpPr>
        <p:spPr>
          <a:xfrm>
            <a:off x="3667125" y="5668963"/>
            <a:ext cx="48260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Times New Roman"/>
                <a:ea typeface="Times New Roman"/>
                <a:cs typeface="Times New Roman"/>
                <a:sym typeface="Times New Roman"/>
              </a:rPr>
              <a:t>-</a:t>
            </a:r>
            <a:r>
              <a:rPr b="0" i="1" lang="en-US" sz="1800" u="none" cap="none" strike="noStrike">
                <a:solidFill>
                  <a:schemeClr val="lt1"/>
                </a:solidFill>
                <a:latin typeface="Times New Roman"/>
                <a:ea typeface="Times New Roman"/>
                <a:cs typeface="Times New Roman"/>
                <a:sym typeface="Times New Roman"/>
              </a:rPr>
              <a:t>B F Skinner, Science and Human Behavior, 1953</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pSp>
        <p:nvGrpSpPr>
          <p:cNvPr id="398" name="Google Shape;398;p42"/>
          <p:cNvGrpSpPr/>
          <p:nvPr/>
        </p:nvGrpSpPr>
        <p:grpSpPr>
          <a:xfrm>
            <a:off x="527050" y="242888"/>
            <a:ext cx="5081588" cy="4681537"/>
            <a:chOff x="527773" y="242395"/>
            <a:chExt cx="5080357" cy="4682104"/>
          </a:xfrm>
        </p:grpSpPr>
        <p:sp>
          <p:nvSpPr>
            <p:cNvPr id="399" name="Google Shape;399;p42"/>
            <p:cNvSpPr/>
            <p:nvPr/>
          </p:nvSpPr>
          <p:spPr>
            <a:xfrm>
              <a:off x="52777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0" name="Google Shape;400;p42"/>
            <p:cNvSpPr/>
            <p:nvPr/>
          </p:nvSpPr>
          <p:spPr>
            <a:xfrm>
              <a:off x="1909871" y="1475184"/>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401" name="Google Shape;401;p42"/>
          <p:cNvSpPr/>
          <p:nvPr/>
        </p:nvSpPr>
        <p:spPr>
          <a:xfrm>
            <a:off x="1909871" y="1475184"/>
            <a:ext cx="2373397" cy="2167879"/>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2" name="Google Shape;402;p42"/>
          <p:cNvSpPr txBox="1"/>
          <p:nvPr>
            <p:ph idx="1" type="body"/>
          </p:nvPr>
        </p:nvSpPr>
        <p:spPr>
          <a:xfrm>
            <a:off x="5868988" y="128588"/>
            <a:ext cx="3103562" cy="5402262"/>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90000"/>
              </a:lnSpc>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Situational differences can influence our learning histories and A/C (including our verbal communities) – they can impact our behaviors, including treatment acceptability.</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These situational differences also interact with the weakly organized groups – increasing or decreasing adherence to group rules</a:t>
            </a:r>
            <a:endParaRPr/>
          </a:p>
          <a:p>
            <a:pPr indent="-181610" lvl="0" marL="274320" marR="0" rtl="0" algn="l">
              <a:lnSpc>
                <a:spcPct val="90000"/>
              </a:lnSpc>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p:txBody>
      </p:sp>
      <p:sp>
        <p:nvSpPr>
          <p:cNvPr id="403" name="Google Shape;403;p42"/>
          <p:cNvSpPr txBox="1"/>
          <p:nvPr>
            <p:ph type="title"/>
          </p:nvPr>
        </p:nvSpPr>
        <p:spPr>
          <a:xfrm>
            <a:off x="685800" y="5530850"/>
            <a:ext cx="828675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chemeClr val="lt1"/>
                </a:solidFill>
                <a:latin typeface="Times New Roman"/>
                <a:ea typeface="Times New Roman"/>
                <a:cs typeface="Times New Roman"/>
                <a:sym typeface="Times New Roman"/>
              </a:rPr>
              <a:t>Demographic (cultural) variables</a:t>
            </a:r>
            <a:endParaRPr b="0" i="0" sz="4000" u="none" cap="none" strike="noStrike">
              <a:solidFill>
                <a:schemeClr val="lt1"/>
              </a:solidFill>
              <a:latin typeface="Times New Roman"/>
              <a:ea typeface="Times New Roman"/>
              <a:cs typeface="Times New Roman"/>
              <a:sym typeface="Times New Roman"/>
            </a:endParaRPr>
          </a:p>
        </p:txBody>
      </p:sp>
      <p:sp>
        <p:nvSpPr>
          <p:cNvPr id="404" name="Google Shape;404;p42"/>
          <p:cNvSpPr/>
          <p:nvPr/>
        </p:nvSpPr>
        <p:spPr>
          <a:xfrm>
            <a:off x="3861584" y="1962638"/>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5" name="Google Shape;405;p42"/>
          <p:cNvSpPr txBox="1"/>
          <p:nvPr/>
        </p:nvSpPr>
        <p:spPr>
          <a:xfrm>
            <a:off x="4246563" y="2386013"/>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sp>
        <p:nvSpPr>
          <p:cNvPr id="406" name="Google Shape;406;p42"/>
          <p:cNvSpPr/>
          <p:nvPr/>
        </p:nvSpPr>
        <p:spPr>
          <a:xfrm>
            <a:off x="2989201" y="318048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7" name="Google Shape;407;p42"/>
          <p:cNvSpPr txBox="1"/>
          <p:nvPr/>
        </p:nvSpPr>
        <p:spPr>
          <a:xfrm>
            <a:off x="3386138" y="3748088"/>
            <a:ext cx="7969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sp>
        <p:nvSpPr>
          <p:cNvPr id="408" name="Google Shape;408;p42"/>
          <p:cNvSpPr/>
          <p:nvPr/>
        </p:nvSpPr>
        <p:spPr>
          <a:xfrm>
            <a:off x="3066175" y="697096"/>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9" name="Google Shape;409;p42"/>
          <p:cNvSpPr txBox="1"/>
          <p:nvPr/>
        </p:nvSpPr>
        <p:spPr>
          <a:xfrm>
            <a:off x="3400425" y="1071563"/>
            <a:ext cx="1204913"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Urban/Rural</a:t>
            </a:r>
            <a:endParaRPr sz="1800">
              <a:solidFill>
                <a:srgbClr val="5963B8"/>
              </a:solidFill>
              <a:latin typeface="Times New Roman"/>
              <a:ea typeface="Times New Roman"/>
              <a:cs typeface="Times New Roman"/>
              <a:sym typeface="Times New Roman"/>
            </a:endParaRPr>
          </a:p>
        </p:txBody>
      </p:sp>
      <p:sp>
        <p:nvSpPr>
          <p:cNvPr id="410" name="Google Shape;410;p42"/>
          <p:cNvSpPr/>
          <p:nvPr/>
        </p:nvSpPr>
        <p:spPr>
          <a:xfrm>
            <a:off x="1448145" y="601369"/>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11" name="Google Shape;411;p42"/>
          <p:cNvSpPr txBox="1"/>
          <p:nvPr/>
        </p:nvSpPr>
        <p:spPr>
          <a:xfrm>
            <a:off x="1627188" y="1023938"/>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sp>
        <p:nvSpPr>
          <p:cNvPr id="412" name="Google Shape;412;p42"/>
          <p:cNvSpPr/>
          <p:nvPr/>
        </p:nvSpPr>
        <p:spPr>
          <a:xfrm>
            <a:off x="524446" y="186001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13" name="Google Shape;413;p42"/>
          <p:cNvSpPr txBox="1"/>
          <p:nvPr/>
        </p:nvSpPr>
        <p:spPr>
          <a:xfrm>
            <a:off x="885825" y="2282825"/>
            <a:ext cx="1204913"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sp>
        <p:nvSpPr>
          <p:cNvPr id="414" name="Google Shape;414;p42"/>
          <p:cNvSpPr/>
          <p:nvPr/>
        </p:nvSpPr>
        <p:spPr>
          <a:xfrm>
            <a:off x="1319855" y="3177811"/>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15" name="Google Shape;415;p42"/>
          <p:cNvSpPr txBox="1"/>
          <p:nvPr/>
        </p:nvSpPr>
        <p:spPr>
          <a:xfrm>
            <a:off x="1319213" y="3600450"/>
            <a:ext cx="1514475" cy="64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descr="pizza.jpeg" id="420" name="Google Shape;420;p43"/>
          <p:cNvPicPr preferRelativeResize="0"/>
          <p:nvPr>
            <p:ph idx="1" type="body"/>
          </p:nvPr>
        </p:nvPicPr>
        <p:blipFill rotWithShape="1">
          <a:blip r:embed="rId3">
            <a:alphaModFix/>
          </a:blip>
          <a:srcRect b="1865" l="0" r="0" t="1865"/>
          <a:stretch/>
        </p:blipFill>
        <p:spPr>
          <a:xfrm>
            <a:off x="2133600" y="685800"/>
            <a:ext cx="6096000" cy="3657600"/>
          </a:xfrm>
          <a:prstGeom prst="rect">
            <a:avLst/>
          </a:prstGeom>
          <a:noFill/>
          <a:ln>
            <a:noFill/>
          </a:ln>
        </p:spPr>
      </p:pic>
      <p:sp>
        <p:nvSpPr>
          <p:cNvPr id="421" name="Google Shape;421;p43"/>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To add another layer</a:t>
            </a:r>
            <a:endParaRPr b="0" i="0" sz="49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4"/>
          <p:cNvSpPr/>
          <p:nvPr/>
        </p:nvSpPr>
        <p:spPr>
          <a:xfrm>
            <a:off x="52777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27" name="Google Shape;427;p44"/>
          <p:cNvSpPr/>
          <p:nvPr/>
        </p:nvSpPr>
        <p:spPr>
          <a:xfrm>
            <a:off x="1828672" y="1442352"/>
            <a:ext cx="2475005" cy="2417884"/>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428" name="Google Shape;428;p44"/>
          <p:cNvGrpSpPr/>
          <p:nvPr/>
        </p:nvGrpSpPr>
        <p:grpSpPr>
          <a:xfrm>
            <a:off x="3860800" y="1962150"/>
            <a:ext cx="1592263" cy="1411288"/>
            <a:chOff x="3861584" y="1962638"/>
            <a:chExt cx="1590818" cy="1411045"/>
          </a:xfrm>
        </p:grpSpPr>
        <p:sp>
          <p:nvSpPr>
            <p:cNvPr id="429" name="Google Shape;429;p44"/>
            <p:cNvSpPr/>
            <p:nvPr/>
          </p:nvSpPr>
          <p:spPr>
            <a:xfrm>
              <a:off x="3861584" y="1962638"/>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0" name="Google Shape;430;p44"/>
            <p:cNvSpPr txBox="1"/>
            <p:nvPr/>
          </p:nvSpPr>
          <p:spPr>
            <a:xfrm>
              <a:off x="4246997" y="2386428"/>
              <a:ext cx="1205405" cy="3682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grpSp>
      <p:grpSp>
        <p:nvGrpSpPr>
          <p:cNvPr id="431" name="Google Shape;431;p44"/>
          <p:cNvGrpSpPr/>
          <p:nvPr/>
        </p:nvGrpSpPr>
        <p:grpSpPr>
          <a:xfrm>
            <a:off x="2989263" y="3179763"/>
            <a:ext cx="1590675" cy="1411287"/>
            <a:chOff x="2989201" y="3180484"/>
            <a:chExt cx="1590818" cy="1411045"/>
          </a:xfrm>
        </p:grpSpPr>
        <p:sp>
          <p:nvSpPr>
            <p:cNvPr id="432" name="Google Shape;432;p44"/>
            <p:cNvSpPr/>
            <p:nvPr/>
          </p:nvSpPr>
          <p:spPr>
            <a:xfrm>
              <a:off x="2989201" y="318048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3" name="Google Shape;433;p44"/>
            <p:cNvSpPr txBox="1"/>
            <p:nvPr/>
          </p:nvSpPr>
          <p:spPr>
            <a:xfrm>
              <a:off x="3386112" y="3747124"/>
              <a:ext cx="795408" cy="3698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grpSp>
      <p:grpSp>
        <p:nvGrpSpPr>
          <p:cNvPr id="434" name="Google Shape;434;p44"/>
          <p:cNvGrpSpPr/>
          <p:nvPr/>
        </p:nvGrpSpPr>
        <p:grpSpPr>
          <a:xfrm>
            <a:off x="3065463" y="696913"/>
            <a:ext cx="1592262" cy="1411287"/>
            <a:chOff x="3066175" y="697096"/>
            <a:chExt cx="1590818" cy="1411045"/>
          </a:xfrm>
        </p:grpSpPr>
        <p:sp>
          <p:nvSpPr>
            <p:cNvPr id="435" name="Google Shape;435;p44"/>
            <p:cNvSpPr/>
            <p:nvPr/>
          </p:nvSpPr>
          <p:spPr>
            <a:xfrm>
              <a:off x="3066175" y="697096"/>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6" name="Google Shape;436;p44"/>
            <p:cNvSpPr txBox="1"/>
            <p:nvPr/>
          </p:nvSpPr>
          <p:spPr>
            <a:xfrm>
              <a:off x="3399248" y="1070094"/>
              <a:ext cx="1206991" cy="64758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Urban/Rural</a:t>
              </a:r>
              <a:endParaRPr sz="1800">
                <a:solidFill>
                  <a:srgbClr val="5963B8"/>
                </a:solidFill>
                <a:latin typeface="Times New Roman"/>
                <a:ea typeface="Times New Roman"/>
                <a:cs typeface="Times New Roman"/>
                <a:sym typeface="Times New Roman"/>
              </a:endParaRPr>
            </a:p>
          </p:txBody>
        </p:sp>
      </p:grpSp>
      <p:grpSp>
        <p:nvGrpSpPr>
          <p:cNvPr id="437" name="Google Shape;437;p44"/>
          <p:cNvGrpSpPr/>
          <p:nvPr/>
        </p:nvGrpSpPr>
        <p:grpSpPr>
          <a:xfrm>
            <a:off x="1447800" y="601663"/>
            <a:ext cx="1590675" cy="1411287"/>
            <a:chOff x="1448145" y="601369"/>
            <a:chExt cx="1590818" cy="1411045"/>
          </a:xfrm>
        </p:grpSpPr>
        <p:sp>
          <p:nvSpPr>
            <p:cNvPr id="438" name="Google Shape;438;p44"/>
            <p:cNvSpPr/>
            <p:nvPr/>
          </p:nvSpPr>
          <p:spPr>
            <a:xfrm>
              <a:off x="1448145" y="601369"/>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9" name="Google Shape;439;p44"/>
            <p:cNvSpPr txBox="1"/>
            <p:nvPr/>
          </p:nvSpPr>
          <p:spPr>
            <a:xfrm>
              <a:off x="1627549" y="1025158"/>
              <a:ext cx="1206608" cy="3682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grpSp>
      <p:grpSp>
        <p:nvGrpSpPr>
          <p:cNvPr id="440" name="Google Shape;440;p44"/>
          <p:cNvGrpSpPr/>
          <p:nvPr/>
        </p:nvGrpSpPr>
        <p:grpSpPr>
          <a:xfrm>
            <a:off x="523875" y="1860550"/>
            <a:ext cx="1590675" cy="1411288"/>
            <a:chOff x="524446" y="1860014"/>
            <a:chExt cx="1590818" cy="1411045"/>
          </a:xfrm>
        </p:grpSpPr>
        <p:sp>
          <p:nvSpPr>
            <p:cNvPr id="441" name="Google Shape;441;p44"/>
            <p:cNvSpPr/>
            <p:nvPr/>
          </p:nvSpPr>
          <p:spPr>
            <a:xfrm>
              <a:off x="524446" y="1860014"/>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42" name="Google Shape;442;p44"/>
            <p:cNvSpPr txBox="1"/>
            <p:nvPr/>
          </p:nvSpPr>
          <p:spPr>
            <a:xfrm>
              <a:off x="884841" y="2283804"/>
              <a:ext cx="1206608" cy="3682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grpSp>
      <p:grpSp>
        <p:nvGrpSpPr>
          <p:cNvPr id="443" name="Google Shape;443;p44"/>
          <p:cNvGrpSpPr/>
          <p:nvPr/>
        </p:nvGrpSpPr>
        <p:grpSpPr>
          <a:xfrm>
            <a:off x="1319213" y="3178175"/>
            <a:ext cx="1590675" cy="1411288"/>
            <a:chOff x="1319855" y="3177811"/>
            <a:chExt cx="1590818" cy="1411045"/>
          </a:xfrm>
        </p:grpSpPr>
        <p:sp>
          <p:nvSpPr>
            <p:cNvPr id="444" name="Google Shape;444;p44"/>
            <p:cNvSpPr/>
            <p:nvPr/>
          </p:nvSpPr>
          <p:spPr>
            <a:xfrm>
              <a:off x="1319855" y="3177811"/>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45" name="Google Shape;445;p44"/>
            <p:cNvSpPr txBox="1"/>
            <p:nvPr/>
          </p:nvSpPr>
          <p:spPr>
            <a:xfrm>
              <a:off x="1319855" y="3601601"/>
              <a:ext cx="1514611" cy="6460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grpSp>
      <p:sp>
        <p:nvSpPr>
          <p:cNvPr id="446" name="Google Shape;446;p44"/>
          <p:cNvSpPr txBox="1"/>
          <p:nvPr>
            <p:ph idx="1" type="body"/>
          </p:nvPr>
        </p:nvSpPr>
        <p:spPr>
          <a:xfrm>
            <a:off x="5868988" y="128588"/>
            <a:ext cx="3103562" cy="5243512"/>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80000"/>
              </a:lnSpc>
              <a:spcBef>
                <a:spcPts val="0"/>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At any given time, situational differences can have a strong impact on our learning histories.</a:t>
            </a:r>
            <a:endParaRPr/>
          </a:p>
          <a:p>
            <a:pPr indent="-187630" lvl="0" marL="274320" marR="0" rtl="0" algn="l">
              <a:lnSpc>
                <a:spcPct val="8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lnSpc>
                <a:spcPct val="8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And these situational differences interact with specific weakly organized groups</a:t>
            </a:r>
            <a:endParaRPr/>
          </a:p>
          <a:p>
            <a:pPr indent="-259080" lvl="1" marL="640080" marR="0" rtl="0" algn="l">
              <a:lnSpc>
                <a:spcPct val="8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Temporarily inflating the value of and conformity to some weakly organized groups </a:t>
            </a:r>
            <a:endParaRPr/>
          </a:p>
          <a:p>
            <a:pPr indent="-259080" lvl="1" marL="640080" marR="0" rtl="0" algn="l">
              <a:lnSpc>
                <a:spcPct val="8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Temporarily deflating the value of and conformity to other weakly organized groups.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0" st="0"/>
                                            </p:txEl>
                                          </p:spTgt>
                                        </p:tgtEl>
                                        <p:attrNameLst>
                                          <p:attrName>style.visibility</p:attrName>
                                        </p:attrNameLst>
                                      </p:cBhvr>
                                      <p:to>
                                        <p:strVal val="visible"/>
                                      </p:to>
                                    </p:set>
                                    <p:animEffect filter="fade" transition="in">
                                      <p:cBhvr>
                                        <p:cTn dur="500"/>
                                        <p:tgtEl>
                                          <p:spTgt spid="4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1" st="1"/>
                                            </p:txEl>
                                          </p:spTgt>
                                        </p:tgtEl>
                                        <p:attrNameLst>
                                          <p:attrName>style.visibility</p:attrName>
                                        </p:attrNameLst>
                                      </p:cBhvr>
                                      <p:to>
                                        <p:strVal val="visible"/>
                                      </p:to>
                                    </p:set>
                                    <p:animEffect filter="fade" transition="in">
                                      <p:cBhvr>
                                        <p:cTn dur="500"/>
                                        <p:tgtEl>
                                          <p:spTgt spid="4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2" st="2"/>
                                            </p:txEl>
                                          </p:spTgt>
                                        </p:tgtEl>
                                        <p:attrNameLst>
                                          <p:attrName>style.visibility</p:attrName>
                                        </p:attrNameLst>
                                      </p:cBhvr>
                                      <p:to>
                                        <p:strVal val="visible"/>
                                      </p:to>
                                    </p:set>
                                    <p:animEffect filter="fade" transition="in">
                                      <p:cBhvr>
                                        <p:cTn dur="500"/>
                                        <p:tgtEl>
                                          <p:spTgt spid="4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3" st="3"/>
                                            </p:txEl>
                                          </p:spTgt>
                                        </p:tgtEl>
                                        <p:attrNameLst>
                                          <p:attrName>style.visibility</p:attrName>
                                        </p:attrNameLst>
                                      </p:cBhvr>
                                      <p:to>
                                        <p:strVal val="visible"/>
                                      </p:to>
                                    </p:set>
                                    <p:animEffect filter="fade" transition="in">
                                      <p:cBhvr>
                                        <p:cTn dur="500"/>
                                        <p:tgtEl>
                                          <p:spTgt spid="4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4" st="4"/>
                                            </p:txEl>
                                          </p:spTgt>
                                        </p:tgtEl>
                                        <p:attrNameLst>
                                          <p:attrName>style.visibility</p:attrName>
                                        </p:attrNameLst>
                                      </p:cBhvr>
                                      <p:to>
                                        <p:strVal val="visible"/>
                                      </p:to>
                                    </p:set>
                                    <p:animEffect filter="fade" transition="in">
                                      <p:cBhvr>
                                        <p:cTn dur="500"/>
                                        <p:tgtEl>
                                          <p:spTgt spid="44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5"/>
          <p:cNvSpPr/>
          <p:nvPr/>
        </p:nvSpPr>
        <p:spPr>
          <a:xfrm>
            <a:off x="52777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52" name="Google Shape;452;p45"/>
          <p:cNvSpPr/>
          <p:nvPr/>
        </p:nvSpPr>
        <p:spPr>
          <a:xfrm>
            <a:off x="2115264" y="1621457"/>
            <a:ext cx="2021520" cy="1979668"/>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53" name="Google Shape;453;p45"/>
          <p:cNvSpPr/>
          <p:nvPr/>
        </p:nvSpPr>
        <p:spPr>
          <a:xfrm>
            <a:off x="3861584" y="1962638"/>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54" name="Google Shape;454;p45"/>
          <p:cNvSpPr txBox="1"/>
          <p:nvPr/>
        </p:nvSpPr>
        <p:spPr>
          <a:xfrm>
            <a:off x="4246563" y="2386013"/>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sp>
        <p:nvSpPr>
          <p:cNvPr id="455" name="Google Shape;455;p45"/>
          <p:cNvSpPr/>
          <p:nvPr/>
        </p:nvSpPr>
        <p:spPr>
          <a:xfrm>
            <a:off x="2989201" y="3180484"/>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56" name="Google Shape;456;p45"/>
          <p:cNvSpPr txBox="1"/>
          <p:nvPr/>
        </p:nvSpPr>
        <p:spPr>
          <a:xfrm>
            <a:off x="3386138" y="3748088"/>
            <a:ext cx="7969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grpSp>
        <p:nvGrpSpPr>
          <p:cNvPr id="457" name="Google Shape;457;p45"/>
          <p:cNvGrpSpPr/>
          <p:nvPr/>
        </p:nvGrpSpPr>
        <p:grpSpPr>
          <a:xfrm>
            <a:off x="3065463" y="696913"/>
            <a:ext cx="1592262" cy="1411287"/>
            <a:chOff x="3066175" y="697096"/>
            <a:chExt cx="1590818" cy="1411045"/>
          </a:xfrm>
        </p:grpSpPr>
        <p:sp>
          <p:nvSpPr>
            <p:cNvPr id="458" name="Google Shape;458;p45"/>
            <p:cNvSpPr/>
            <p:nvPr/>
          </p:nvSpPr>
          <p:spPr>
            <a:xfrm>
              <a:off x="3066175" y="697096"/>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59" name="Google Shape;459;p45"/>
            <p:cNvSpPr txBox="1"/>
            <p:nvPr/>
          </p:nvSpPr>
          <p:spPr>
            <a:xfrm>
              <a:off x="3399248" y="795504"/>
              <a:ext cx="1206991" cy="923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Suburban/Urban/Rural</a:t>
              </a:r>
              <a:endParaRPr sz="1800">
                <a:solidFill>
                  <a:srgbClr val="5963B8"/>
                </a:solidFill>
                <a:latin typeface="Times New Roman"/>
                <a:ea typeface="Times New Roman"/>
                <a:cs typeface="Times New Roman"/>
                <a:sym typeface="Times New Roman"/>
              </a:endParaRPr>
            </a:p>
          </p:txBody>
        </p:sp>
      </p:grpSp>
      <p:sp>
        <p:nvSpPr>
          <p:cNvPr id="460" name="Google Shape;460;p45"/>
          <p:cNvSpPr/>
          <p:nvPr/>
        </p:nvSpPr>
        <p:spPr>
          <a:xfrm>
            <a:off x="1448145" y="601369"/>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61" name="Google Shape;461;p45"/>
          <p:cNvSpPr txBox="1"/>
          <p:nvPr/>
        </p:nvSpPr>
        <p:spPr>
          <a:xfrm>
            <a:off x="1627188" y="1023938"/>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grpSp>
        <p:nvGrpSpPr>
          <p:cNvPr id="462" name="Google Shape;462;p45"/>
          <p:cNvGrpSpPr/>
          <p:nvPr/>
        </p:nvGrpSpPr>
        <p:grpSpPr>
          <a:xfrm>
            <a:off x="523875" y="1860550"/>
            <a:ext cx="1590675" cy="1411288"/>
            <a:chOff x="524446" y="1860014"/>
            <a:chExt cx="1590818" cy="1411045"/>
          </a:xfrm>
        </p:grpSpPr>
        <p:sp>
          <p:nvSpPr>
            <p:cNvPr id="463" name="Google Shape;463;p45"/>
            <p:cNvSpPr/>
            <p:nvPr/>
          </p:nvSpPr>
          <p:spPr>
            <a:xfrm>
              <a:off x="524446" y="186001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64" name="Google Shape;464;p45"/>
            <p:cNvSpPr txBox="1"/>
            <p:nvPr/>
          </p:nvSpPr>
          <p:spPr>
            <a:xfrm>
              <a:off x="884841" y="2283804"/>
              <a:ext cx="1206608" cy="3682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grpSp>
      <p:grpSp>
        <p:nvGrpSpPr>
          <p:cNvPr id="465" name="Google Shape;465;p45"/>
          <p:cNvGrpSpPr/>
          <p:nvPr/>
        </p:nvGrpSpPr>
        <p:grpSpPr>
          <a:xfrm>
            <a:off x="1319213" y="3178175"/>
            <a:ext cx="1590675" cy="1411288"/>
            <a:chOff x="1319855" y="3177811"/>
            <a:chExt cx="1590818" cy="1411045"/>
          </a:xfrm>
        </p:grpSpPr>
        <p:sp>
          <p:nvSpPr>
            <p:cNvPr id="466" name="Google Shape;466;p45"/>
            <p:cNvSpPr/>
            <p:nvPr/>
          </p:nvSpPr>
          <p:spPr>
            <a:xfrm>
              <a:off x="1319855" y="3177811"/>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67" name="Google Shape;467;p45"/>
            <p:cNvSpPr txBox="1"/>
            <p:nvPr/>
          </p:nvSpPr>
          <p:spPr>
            <a:xfrm>
              <a:off x="1319855" y="3601601"/>
              <a:ext cx="1514611" cy="6460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grpSp>
      <p:sp>
        <p:nvSpPr>
          <p:cNvPr id="468" name="Google Shape;468;p45"/>
          <p:cNvSpPr txBox="1"/>
          <p:nvPr>
            <p:ph idx="1" type="body"/>
          </p:nvPr>
        </p:nvSpPr>
        <p:spPr>
          <a:xfrm>
            <a:off x="5868988" y="128588"/>
            <a:ext cx="3103562" cy="6430962"/>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80000"/>
              </a:lnSpc>
              <a:spcBef>
                <a:spcPts val="0"/>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Situational differences can also have a strong impact on our antecedent/consequences</a:t>
            </a:r>
            <a:endParaRPr/>
          </a:p>
          <a:p>
            <a:pPr indent="-187630" lvl="0" marL="274320" marR="0" rtl="0" algn="l">
              <a:lnSpc>
                <a:spcPct val="8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lnSpc>
                <a:spcPct val="8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And these situational differences interact with specific weakly controlling groups</a:t>
            </a:r>
            <a:endParaRPr/>
          </a:p>
          <a:p>
            <a:pPr indent="-259080" lvl="1" marL="640080" marR="0" rtl="0" algn="l">
              <a:lnSpc>
                <a:spcPct val="8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Temporarily inflating the value of and conformity to some weakly organized groups.</a:t>
            </a:r>
            <a:endParaRPr/>
          </a:p>
          <a:p>
            <a:pPr indent="-259080" lvl="1" marL="640080" marR="0" rtl="0" algn="l">
              <a:lnSpc>
                <a:spcPct val="8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 Temporarily deflating the value of and conformity to other weakly organized groups.</a:t>
            </a:r>
            <a:endParaRPr/>
          </a:p>
          <a:p>
            <a:pPr indent="-259080" lvl="1" marL="640080" marR="0" rtl="0" algn="l">
              <a:lnSpc>
                <a:spcPct val="8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With some weakly organized groups having very small impact on contingencies.</a:t>
            </a:r>
            <a:endParaRPr b="0" i="0" sz="1758" u="none" cap="none" strike="noStrike">
              <a:solidFill>
                <a:schemeClr val="lt1"/>
              </a:solidFill>
              <a:latin typeface="Times New Roman"/>
              <a:ea typeface="Times New Roman"/>
              <a:cs typeface="Times New Roman"/>
              <a:sym typeface="Times New Roman"/>
            </a:endParaRPr>
          </a:p>
          <a:p>
            <a:pPr indent="-187630" lvl="0" marL="274320" marR="0" rtl="0" algn="l">
              <a:lnSpc>
                <a:spcPct val="8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0" st="0"/>
                                            </p:txEl>
                                          </p:spTgt>
                                        </p:tgtEl>
                                        <p:attrNameLst>
                                          <p:attrName>style.visibility</p:attrName>
                                        </p:attrNameLst>
                                      </p:cBhvr>
                                      <p:to>
                                        <p:strVal val="visible"/>
                                      </p:to>
                                    </p:set>
                                    <p:animEffect filter="fade" transition="in">
                                      <p:cBhvr>
                                        <p:cTn dur="500"/>
                                        <p:tgtEl>
                                          <p:spTgt spid="4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1" st="1"/>
                                            </p:txEl>
                                          </p:spTgt>
                                        </p:tgtEl>
                                        <p:attrNameLst>
                                          <p:attrName>style.visibility</p:attrName>
                                        </p:attrNameLst>
                                      </p:cBhvr>
                                      <p:to>
                                        <p:strVal val="visible"/>
                                      </p:to>
                                    </p:set>
                                    <p:animEffect filter="fade" transition="in">
                                      <p:cBhvr>
                                        <p:cTn dur="500"/>
                                        <p:tgtEl>
                                          <p:spTgt spid="4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2" st="2"/>
                                            </p:txEl>
                                          </p:spTgt>
                                        </p:tgtEl>
                                        <p:attrNameLst>
                                          <p:attrName>style.visibility</p:attrName>
                                        </p:attrNameLst>
                                      </p:cBhvr>
                                      <p:to>
                                        <p:strVal val="visible"/>
                                      </p:to>
                                    </p:set>
                                    <p:animEffect filter="fade" transition="in">
                                      <p:cBhvr>
                                        <p:cTn dur="500"/>
                                        <p:tgtEl>
                                          <p:spTgt spid="4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3" st="3"/>
                                            </p:txEl>
                                          </p:spTgt>
                                        </p:tgtEl>
                                        <p:attrNameLst>
                                          <p:attrName>style.visibility</p:attrName>
                                        </p:attrNameLst>
                                      </p:cBhvr>
                                      <p:to>
                                        <p:strVal val="visible"/>
                                      </p:to>
                                    </p:set>
                                    <p:animEffect filter="fade" transition="in">
                                      <p:cBhvr>
                                        <p:cTn dur="500"/>
                                        <p:tgtEl>
                                          <p:spTgt spid="4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4" st="4"/>
                                            </p:txEl>
                                          </p:spTgt>
                                        </p:tgtEl>
                                        <p:attrNameLst>
                                          <p:attrName>style.visibility</p:attrName>
                                        </p:attrNameLst>
                                      </p:cBhvr>
                                      <p:to>
                                        <p:strVal val="visible"/>
                                      </p:to>
                                    </p:set>
                                    <p:animEffect filter="fade" transition="in">
                                      <p:cBhvr>
                                        <p:cTn dur="500"/>
                                        <p:tgtEl>
                                          <p:spTgt spid="4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5" st="5"/>
                                            </p:txEl>
                                          </p:spTgt>
                                        </p:tgtEl>
                                        <p:attrNameLst>
                                          <p:attrName>style.visibility</p:attrName>
                                        </p:attrNameLst>
                                      </p:cBhvr>
                                      <p:to>
                                        <p:strVal val="visible"/>
                                      </p:to>
                                    </p:set>
                                    <p:animEffect filter="fade" transition="in">
                                      <p:cBhvr>
                                        <p:cTn dur="500"/>
                                        <p:tgtEl>
                                          <p:spTgt spid="4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xEl>
                                              <p:pRg end="6" st="6"/>
                                            </p:txEl>
                                          </p:spTgt>
                                        </p:tgtEl>
                                        <p:attrNameLst>
                                          <p:attrName>style.visibility</p:attrName>
                                        </p:attrNameLst>
                                      </p:cBhvr>
                                      <p:to>
                                        <p:strVal val="visible"/>
                                      </p:to>
                                    </p:set>
                                    <p:animEffect filter="fade" transition="in">
                                      <p:cBhvr>
                                        <p:cTn dur="500"/>
                                        <p:tgtEl>
                                          <p:spTgt spid="46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6"/>
          <p:cNvSpPr txBox="1"/>
          <p:nvPr>
            <p:ph idx="1" type="body"/>
          </p:nvPr>
        </p:nvSpPr>
        <p:spPr>
          <a:xfrm>
            <a:off x="2133600" y="685800"/>
            <a:ext cx="6096000" cy="3657600"/>
          </a:xfrm>
          <a:prstGeom prst="rect">
            <a:avLst/>
          </a:prstGeom>
          <a:noFill/>
          <a:ln>
            <a:noFill/>
          </a:ln>
        </p:spPr>
        <p:txBody>
          <a:bodyPr anchorCtr="0" anchor="ctr" bIns="45700" lIns="91425" spcFirstLastPara="1" rIns="91425" wrap="square" tIns="45700">
            <a:noAutofit/>
          </a:bodyPr>
          <a:lstStyle/>
          <a:p>
            <a:pPr indent="-181610" lvl="0" marL="274320" marR="0" rtl="0" algn="l">
              <a:spcBef>
                <a:spcPts val="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p:txBody>
      </p:sp>
      <p:sp>
        <p:nvSpPr>
          <p:cNvPr id="474" name="Google Shape;474;p46"/>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What are these situational differences?</a:t>
            </a:r>
            <a:endParaRPr b="0" i="0" sz="49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7"/>
          <p:cNvSpPr/>
          <p:nvPr/>
        </p:nvSpPr>
        <p:spPr>
          <a:xfrm>
            <a:off x="52777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80" name="Google Shape;480;p47"/>
          <p:cNvSpPr/>
          <p:nvPr/>
        </p:nvSpPr>
        <p:spPr>
          <a:xfrm>
            <a:off x="2115264" y="1621457"/>
            <a:ext cx="2021520" cy="1979668"/>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81" name="Google Shape;481;p47"/>
          <p:cNvSpPr/>
          <p:nvPr/>
        </p:nvSpPr>
        <p:spPr>
          <a:xfrm>
            <a:off x="3861584" y="1962638"/>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82" name="Google Shape;482;p47"/>
          <p:cNvSpPr txBox="1"/>
          <p:nvPr/>
        </p:nvSpPr>
        <p:spPr>
          <a:xfrm>
            <a:off x="4246563" y="2386013"/>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sp>
        <p:nvSpPr>
          <p:cNvPr id="483" name="Google Shape;483;p47"/>
          <p:cNvSpPr/>
          <p:nvPr/>
        </p:nvSpPr>
        <p:spPr>
          <a:xfrm>
            <a:off x="2989201" y="3180484"/>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84" name="Google Shape;484;p47"/>
          <p:cNvSpPr txBox="1"/>
          <p:nvPr/>
        </p:nvSpPr>
        <p:spPr>
          <a:xfrm>
            <a:off x="3386138" y="3748088"/>
            <a:ext cx="7969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sp>
        <p:nvSpPr>
          <p:cNvPr id="485" name="Google Shape;485;p47"/>
          <p:cNvSpPr/>
          <p:nvPr/>
        </p:nvSpPr>
        <p:spPr>
          <a:xfrm>
            <a:off x="3066175" y="697096"/>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86" name="Google Shape;486;p47"/>
          <p:cNvSpPr txBox="1"/>
          <p:nvPr/>
        </p:nvSpPr>
        <p:spPr>
          <a:xfrm>
            <a:off x="3400425" y="1071563"/>
            <a:ext cx="1204913" cy="9223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Suburban/Urban/Rural</a:t>
            </a:r>
            <a:endParaRPr sz="1800">
              <a:solidFill>
                <a:srgbClr val="5963B8"/>
              </a:solidFill>
              <a:latin typeface="Times New Roman"/>
              <a:ea typeface="Times New Roman"/>
              <a:cs typeface="Times New Roman"/>
              <a:sym typeface="Times New Roman"/>
            </a:endParaRPr>
          </a:p>
        </p:txBody>
      </p:sp>
      <p:sp>
        <p:nvSpPr>
          <p:cNvPr id="487" name="Google Shape;487;p47"/>
          <p:cNvSpPr/>
          <p:nvPr/>
        </p:nvSpPr>
        <p:spPr>
          <a:xfrm>
            <a:off x="1448145" y="601369"/>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88" name="Google Shape;488;p47"/>
          <p:cNvSpPr txBox="1"/>
          <p:nvPr/>
        </p:nvSpPr>
        <p:spPr>
          <a:xfrm>
            <a:off x="1627188" y="1023938"/>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sp>
        <p:nvSpPr>
          <p:cNvPr id="489" name="Google Shape;489;p47"/>
          <p:cNvSpPr/>
          <p:nvPr/>
        </p:nvSpPr>
        <p:spPr>
          <a:xfrm>
            <a:off x="524446" y="186001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90" name="Google Shape;490;p47"/>
          <p:cNvSpPr txBox="1"/>
          <p:nvPr/>
        </p:nvSpPr>
        <p:spPr>
          <a:xfrm>
            <a:off x="885825" y="2282825"/>
            <a:ext cx="1204913"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sp>
        <p:nvSpPr>
          <p:cNvPr id="491" name="Google Shape;491;p47"/>
          <p:cNvSpPr/>
          <p:nvPr/>
        </p:nvSpPr>
        <p:spPr>
          <a:xfrm>
            <a:off x="1319855" y="3177811"/>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92" name="Google Shape;492;p47"/>
          <p:cNvSpPr txBox="1"/>
          <p:nvPr/>
        </p:nvSpPr>
        <p:spPr>
          <a:xfrm>
            <a:off x="1319213" y="3600450"/>
            <a:ext cx="1514475" cy="64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sp>
        <p:nvSpPr>
          <p:cNvPr id="493" name="Google Shape;493;p47"/>
          <p:cNvSpPr txBox="1"/>
          <p:nvPr/>
        </p:nvSpPr>
        <p:spPr>
          <a:xfrm>
            <a:off x="685800" y="5530850"/>
            <a:ext cx="74676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Font typeface="Times New Roman"/>
              <a:buNone/>
            </a:pPr>
            <a:r>
              <a:rPr lang="en-US" sz="2800">
                <a:solidFill>
                  <a:schemeClr val="lt1"/>
                </a:solidFill>
                <a:latin typeface="Times New Roman"/>
                <a:ea typeface="Times New Roman"/>
                <a:cs typeface="Times New Roman"/>
                <a:sym typeface="Times New Roman"/>
              </a:rPr>
              <a:t>Well-organized controlling agencies</a:t>
            </a:r>
            <a:endParaRPr sz="2800">
              <a:solidFill>
                <a:schemeClr val="lt1"/>
              </a:solidFill>
              <a:latin typeface="Times New Roman"/>
              <a:ea typeface="Times New Roman"/>
              <a:cs typeface="Times New Roman"/>
              <a:sym typeface="Times New Roman"/>
            </a:endParaRPr>
          </a:p>
        </p:txBody>
      </p:sp>
      <p:sp>
        <p:nvSpPr>
          <p:cNvPr id="494" name="Google Shape;494;p47"/>
          <p:cNvSpPr txBox="1"/>
          <p:nvPr/>
        </p:nvSpPr>
        <p:spPr>
          <a:xfrm>
            <a:off x="778801" y="3137134"/>
            <a:ext cx="2336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GOVERNMENTAL</a:t>
            </a:r>
            <a:endParaRPr b="1" sz="1800" cap="none">
              <a:solidFill>
                <a:srgbClr val="002374"/>
              </a:solidFill>
              <a:latin typeface="Times New Roman"/>
              <a:ea typeface="Times New Roman"/>
              <a:cs typeface="Times New Roman"/>
              <a:sym typeface="Times New Roman"/>
            </a:endParaRPr>
          </a:p>
        </p:txBody>
      </p:sp>
      <p:sp>
        <p:nvSpPr>
          <p:cNvPr id="495" name="Google Shape;495;p47"/>
          <p:cNvSpPr txBox="1"/>
          <p:nvPr/>
        </p:nvSpPr>
        <p:spPr>
          <a:xfrm>
            <a:off x="1020101" y="2652660"/>
            <a:ext cx="20955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EDUCATIONAL</a:t>
            </a:r>
            <a:endParaRPr b="1" sz="1800" cap="none">
              <a:solidFill>
                <a:srgbClr val="002374"/>
              </a:solidFill>
              <a:latin typeface="Times New Roman"/>
              <a:ea typeface="Times New Roman"/>
              <a:cs typeface="Times New Roman"/>
              <a:sym typeface="Times New Roman"/>
            </a:endParaRPr>
          </a:p>
        </p:txBody>
      </p:sp>
      <p:sp>
        <p:nvSpPr>
          <p:cNvPr id="496" name="Google Shape;496;p47"/>
          <p:cNvSpPr txBox="1"/>
          <p:nvPr/>
        </p:nvSpPr>
        <p:spPr>
          <a:xfrm>
            <a:off x="3386905" y="2652660"/>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ECONOMIC</a:t>
            </a:r>
            <a:endParaRPr b="1" sz="1800" cap="none">
              <a:solidFill>
                <a:srgbClr val="002374"/>
              </a:solidFill>
              <a:latin typeface="Times New Roman"/>
              <a:ea typeface="Times New Roman"/>
              <a:cs typeface="Times New Roman"/>
              <a:sym typeface="Times New Roman"/>
            </a:endParaRPr>
          </a:p>
        </p:txBody>
      </p:sp>
      <p:sp>
        <p:nvSpPr>
          <p:cNvPr id="497" name="Google Shape;497;p47"/>
          <p:cNvSpPr txBox="1"/>
          <p:nvPr/>
        </p:nvSpPr>
        <p:spPr>
          <a:xfrm>
            <a:off x="685799" y="3378246"/>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RELIGIOUS</a:t>
            </a:r>
            <a:endParaRPr b="1" sz="1800" cap="none">
              <a:solidFill>
                <a:srgbClr val="002374"/>
              </a:solidFill>
              <a:latin typeface="Times New Roman"/>
              <a:ea typeface="Times New Roman"/>
              <a:cs typeface="Times New Roman"/>
              <a:sym typeface="Times New Roman"/>
            </a:endParaRPr>
          </a:p>
        </p:txBody>
      </p:sp>
      <p:sp>
        <p:nvSpPr>
          <p:cNvPr id="498" name="Google Shape;498;p47"/>
          <p:cNvSpPr txBox="1"/>
          <p:nvPr/>
        </p:nvSpPr>
        <p:spPr>
          <a:xfrm>
            <a:off x="685799" y="1252125"/>
            <a:ext cx="2997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PSYCHOTHERAPEUTIC</a:t>
            </a:r>
            <a:endParaRPr b="1" sz="1800" cap="none">
              <a:solidFill>
                <a:srgbClr val="002374"/>
              </a:solidFill>
              <a:latin typeface="Times New Roman"/>
              <a:ea typeface="Times New Roman"/>
              <a:cs typeface="Times New Roman"/>
              <a:sym typeface="Times New Roman"/>
            </a:endParaRPr>
          </a:p>
        </p:txBody>
      </p:sp>
      <p:sp>
        <p:nvSpPr>
          <p:cNvPr id="499" name="Google Shape;499;p47"/>
          <p:cNvSpPr txBox="1"/>
          <p:nvPr/>
        </p:nvSpPr>
        <p:spPr>
          <a:xfrm>
            <a:off x="805574" y="2914427"/>
            <a:ext cx="2997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PSYCHOTHERAPEUTIC</a:t>
            </a:r>
            <a:endParaRPr b="1" sz="1800" cap="none">
              <a:solidFill>
                <a:srgbClr val="002374"/>
              </a:solidFill>
              <a:latin typeface="Times New Roman"/>
              <a:ea typeface="Times New Roman"/>
              <a:cs typeface="Times New Roman"/>
              <a:sym typeface="Times New Roman"/>
            </a:endParaRPr>
          </a:p>
        </p:txBody>
      </p:sp>
      <p:sp>
        <p:nvSpPr>
          <p:cNvPr id="500" name="Google Shape;500;p47"/>
          <p:cNvSpPr txBox="1"/>
          <p:nvPr/>
        </p:nvSpPr>
        <p:spPr>
          <a:xfrm>
            <a:off x="2184399" y="3468425"/>
            <a:ext cx="2997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PSYCHOTHERAPEUTIC</a:t>
            </a:r>
            <a:endParaRPr b="1" sz="1800" cap="none">
              <a:solidFill>
                <a:srgbClr val="002374"/>
              </a:solidFill>
              <a:latin typeface="Times New Roman"/>
              <a:ea typeface="Times New Roman"/>
              <a:cs typeface="Times New Roman"/>
              <a:sym typeface="Times New Roman"/>
            </a:endParaRPr>
          </a:p>
        </p:txBody>
      </p:sp>
      <p:sp>
        <p:nvSpPr>
          <p:cNvPr id="501" name="Google Shape;501;p47"/>
          <p:cNvSpPr txBox="1"/>
          <p:nvPr/>
        </p:nvSpPr>
        <p:spPr>
          <a:xfrm>
            <a:off x="1909658" y="840017"/>
            <a:ext cx="2336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GOVERNMENTAL</a:t>
            </a:r>
            <a:endParaRPr b="1" sz="1800" cap="none">
              <a:solidFill>
                <a:srgbClr val="002374"/>
              </a:solidFill>
              <a:latin typeface="Times New Roman"/>
              <a:ea typeface="Times New Roman"/>
              <a:cs typeface="Times New Roman"/>
              <a:sym typeface="Times New Roman"/>
            </a:endParaRPr>
          </a:p>
        </p:txBody>
      </p:sp>
      <p:sp>
        <p:nvSpPr>
          <p:cNvPr id="502" name="Google Shape;502;p47"/>
          <p:cNvSpPr txBox="1"/>
          <p:nvPr/>
        </p:nvSpPr>
        <p:spPr>
          <a:xfrm>
            <a:off x="702163" y="2108141"/>
            <a:ext cx="2336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GOVERNMENTAL</a:t>
            </a:r>
            <a:endParaRPr b="1" sz="1800" cap="none">
              <a:solidFill>
                <a:srgbClr val="002374"/>
              </a:solidFill>
              <a:latin typeface="Times New Roman"/>
              <a:ea typeface="Times New Roman"/>
              <a:cs typeface="Times New Roman"/>
              <a:sym typeface="Times New Roman"/>
            </a:endParaRPr>
          </a:p>
        </p:txBody>
      </p:sp>
      <p:sp>
        <p:nvSpPr>
          <p:cNvPr id="503" name="Google Shape;503;p47"/>
          <p:cNvSpPr txBox="1"/>
          <p:nvPr/>
        </p:nvSpPr>
        <p:spPr>
          <a:xfrm>
            <a:off x="3115601" y="2385952"/>
            <a:ext cx="2336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GOVERNMENTAL</a:t>
            </a:r>
            <a:endParaRPr b="1" sz="1800" cap="none">
              <a:solidFill>
                <a:srgbClr val="002374"/>
              </a:solidFill>
              <a:latin typeface="Times New Roman"/>
              <a:ea typeface="Times New Roman"/>
              <a:cs typeface="Times New Roman"/>
              <a:sym typeface="Times New Roman"/>
            </a:endParaRPr>
          </a:p>
        </p:txBody>
      </p:sp>
      <p:sp>
        <p:nvSpPr>
          <p:cNvPr id="504" name="Google Shape;504;p47"/>
          <p:cNvSpPr txBox="1"/>
          <p:nvPr/>
        </p:nvSpPr>
        <p:spPr>
          <a:xfrm>
            <a:off x="1909658" y="4089163"/>
            <a:ext cx="2336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GOVERNMENTAL</a:t>
            </a:r>
            <a:endParaRPr b="1" sz="1800" cap="none">
              <a:solidFill>
                <a:srgbClr val="002374"/>
              </a:solidFill>
              <a:latin typeface="Times New Roman"/>
              <a:ea typeface="Times New Roman"/>
              <a:cs typeface="Times New Roman"/>
              <a:sym typeface="Times New Roman"/>
            </a:endParaRPr>
          </a:p>
        </p:txBody>
      </p:sp>
      <p:sp>
        <p:nvSpPr>
          <p:cNvPr id="505" name="Google Shape;505;p47"/>
          <p:cNvSpPr txBox="1"/>
          <p:nvPr/>
        </p:nvSpPr>
        <p:spPr>
          <a:xfrm>
            <a:off x="3356901" y="1621457"/>
            <a:ext cx="20955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EDUCATIONAL</a:t>
            </a:r>
            <a:endParaRPr b="1" sz="1800" cap="none">
              <a:solidFill>
                <a:srgbClr val="002374"/>
              </a:solidFill>
              <a:latin typeface="Times New Roman"/>
              <a:ea typeface="Times New Roman"/>
              <a:cs typeface="Times New Roman"/>
              <a:sym typeface="Times New Roman"/>
            </a:endParaRPr>
          </a:p>
        </p:txBody>
      </p:sp>
      <p:sp>
        <p:nvSpPr>
          <p:cNvPr id="506" name="Google Shape;506;p47"/>
          <p:cNvSpPr txBox="1"/>
          <p:nvPr/>
        </p:nvSpPr>
        <p:spPr>
          <a:xfrm>
            <a:off x="2115264" y="512430"/>
            <a:ext cx="20955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EDUCATIONAL</a:t>
            </a:r>
            <a:endParaRPr b="1" sz="1800" cap="none">
              <a:solidFill>
                <a:srgbClr val="002374"/>
              </a:solidFill>
              <a:latin typeface="Times New Roman"/>
              <a:ea typeface="Times New Roman"/>
              <a:cs typeface="Times New Roman"/>
              <a:sym typeface="Times New Roman"/>
            </a:endParaRPr>
          </a:p>
        </p:txBody>
      </p:sp>
      <p:sp>
        <p:nvSpPr>
          <p:cNvPr id="507" name="Google Shape;507;p47"/>
          <p:cNvSpPr txBox="1"/>
          <p:nvPr/>
        </p:nvSpPr>
        <p:spPr>
          <a:xfrm>
            <a:off x="893701" y="1717180"/>
            <a:ext cx="20955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EDUCATIONAL</a:t>
            </a:r>
            <a:endParaRPr b="1" sz="1800" cap="none">
              <a:solidFill>
                <a:srgbClr val="002374"/>
              </a:solidFill>
              <a:latin typeface="Times New Roman"/>
              <a:ea typeface="Times New Roman"/>
              <a:cs typeface="Times New Roman"/>
              <a:sym typeface="Times New Roman"/>
            </a:endParaRPr>
          </a:p>
        </p:txBody>
      </p:sp>
      <p:sp>
        <p:nvSpPr>
          <p:cNvPr id="508" name="Google Shape;508;p47"/>
          <p:cNvSpPr txBox="1"/>
          <p:nvPr/>
        </p:nvSpPr>
        <p:spPr>
          <a:xfrm>
            <a:off x="3512630" y="2952468"/>
            <a:ext cx="20955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EDUCATIONAL</a:t>
            </a:r>
            <a:endParaRPr b="1" sz="1800" cap="none">
              <a:solidFill>
                <a:srgbClr val="002374"/>
              </a:solidFill>
              <a:latin typeface="Times New Roman"/>
              <a:ea typeface="Times New Roman"/>
              <a:cs typeface="Times New Roman"/>
              <a:sym typeface="Times New Roman"/>
            </a:endParaRPr>
          </a:p>
        </p:txBody>
      </p:sp>
      <p:sp>
        <p:nvSpPr>
          <p:cNvPr id="509" name="Google Shape;509;p47"/>
          <p:cNvSpPr txBox="1"/>
          <p:nvPr/>
        </p:nvSpPr>
        <p:spPr>
          <a:xfrm>
            <a:off x="1238964" y="3737749"/>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ECONOMIC</a:t>
            </a:r>
            <a:endParaRPr b="1" sz="1800" cap="none">
              <a:solidFill>
                <a:srgbClr val="002374"/>
              </a:solidFill>
              <a:latin typeface="Times New Roman"/>
              <a:ea typeface="Times New Roman"/>
              <a:cs typeface="Times New Roman"/>
              <a:sym typeface="Times New Roman"/>
            </a:endParaRPr>
          </a:p>
        </p:txBody>
      </p:sp>
      <p:sp>
        <p:nvSpPr>
          <p:cNvPr id="510" name="Google Shape;510;p47"/>
          <p:cNvSpPr txBox="1"/>
          <p:nvPr/>
        </p:nvSpPr>
        <p:spPr>
          <a:xfrm>
            <a:off x="1033358" y="886183"/>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ECONOMIC</a:t>
            </a:r>
            <a:endParaRPr b="1" sz="1800" cap="none">
              <a:solidFill>
                <a:srgbClr val="002374"/>
              </a:solidFill>
              <a:latin typeface="Times New Roman"/>
              <a:ea typeface="Times New Roman"/>
              <a:cs typeface="Times New Roman"/>
              <a:sym typeface="Times New Roman"/>
            </a:endParaRPr>
          </a:p>
        </p:txBody>
      </p:sp>
      <p:sp>
        <p:nvSpPr>
          <p:cNvPr id="511" name="Google Shape;511;p47"/>
          <p:cNvSpPr txBox="1"/>
          <p:nvPr/>
        </p:nvSpPr>
        <p:spPr>
          <a:xfrm>
            <a:off x="3334464" y="1252125"/>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ECONOMIC</a:t>
            </a:r>
            <a:endParaRPr b="1" sz="1800" cap="none">
              <a:solidFill>
                <a:srgbClr val="002374"/>
              </a:solidFill>
              <a:latin typeface="Times New Roman"/>
              <a:ea typeface="Times New Roman"/>
              <a:cs typeface="Times New Roman"/>
              <a:sym typeface="Times New Roman"/>
            </a:endParaRPr>
          </a:p>
        </p:txBody>
      </p:sp>
      <p:sp>
        <p:nvSpPr>
          <p:cNvPr id="512" name="Google Shape;512;p47"/>
          <p:cNvSpPr txBox="1"/>
          <p:nvPr/>
        </p:nvSpPr>
        <p:spPr>
          <a:xfrm>
            <a:off x="3306014" y="3837757"/>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RELIGIOUS</a:t>
            </a:r>
            <a:endParaRPr b="1" sz="1800" cap="none">
              <a:solidFill>
                <a:srgbClr val="002374"/>
              </a:solidFill>
              <a:latin typeface="Times New Roman"/>
              <a:ea typeface="Times New Roman"/>
              <a:cs typeface="Times New Roman"/>
              <a:sym typeface="Times New Roman"/>
            </a:endParaRPr>
          </a:p>
        </p:txBody>
      </p:sp>
      <p:sp>
        <p:nvSpPr>
          <p:cNvPr id="513" name="Google Shape;513;p47"/>
          <p:cNvSpPr txBox="1"/>
          <p:nvPr/>
        </p:nvSpPr>
        <p:spPr>
          <a:xfrm>
            <a:off x="1647134" y="2370151"/>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RELIGIOUS</a:t>
            </a:r>
            <a:endParaRPr b="1" sz="1800" cap="none">
              <a:solidFill>
                <a:srgbClr val="002374"/>
              </a:solidFill>
              <a:latin typeface="Times New Roman"/>
              <a:ea typeface="Times New Roman"/>
              <a:cs typeface="Times New Roman"/>
              <a:sym typeface="Times New Roman"/>
            </a:endParaRPr>
          </a:p>
        </p:txBody>
      </p:sp>
      <p:sp>
        <p:nvSpPr>
          <p:cNvPr id="514" name="Google Shape;514;p47"/>
          <p:cNvSpPr txBox="1"/>
          <p:nvPr/>
        </p:nvSpPr>
        <p:spPr>
          <a:xfrm>
            <a:off x="3729377" y="2016620"/>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RELIGIOUS</a:t>
            </a:r>
            <a:endParaRPr b="1" sz="1800" cap="none">
              <a:solidFill>
                <a:srgbClr val="002374"/>
              </a:solidFill>
              <a:latin typeface="Times New Roman"/>
              <a:ea typeface="Times New Roman"/>
              <a:cs typeface="Times New Roman"/>
              <a:sym typeface="Times New Roman"/>
            </a:endParaRPr>
          </a:p>
        </p:txBody>
      </p:sp>
      <p:sp>
        <p:nvSpPr>
          <p:cNvPr id="515" name="Google Shape;515;p47"/>
          <p:cNvSpPr txBox="1"/>
          <p:nvPr>
            <p:ph idx="1" type="body"/>
          </p:nvPr>
        </p:nvSpPr>
        <p:spPr>
          <a:xfrm>
            <a:off x="5837238" y="279400"/>
            <a:ext cx="3105150" cy="4965700"/>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Situational differences are the result of the contingencies the </a:t>
            </a:r>
            <a:r>
              <a:rPr b="0" i="0" lang="en-US" sz="2100" u="none" cap="none" strike="noStrike">
                <a:solidFill>
                  <a:srgbClr val="0E57C4"/>
                </a:solidFill>
                <a:latin typeface="Times New Roman"/>
                <a:ea typeface="Times New Roman"/>
                <a:cs typeface="Times New Roman"/>
                <a:sym typeface="Times New Roman"/>
              </a:rPr>
              <a:t>controlling agencies </a:t>
            </a:r>
            <a:r>
              <a:rPr b="0" i="0" lang="en-US" sz="2100" u="none" cap="none" strike="noStrike">
                <a:solidFill>
                  <a:schemeClr val="lt1"/>
                </a:solidFill>
                <a:latin typeface="Times New Roman"/>
                <a:ea typeface="Times New Roman"/>
                <a:cs typeface="Times New Roman"/>
                <a:sym typeface="Times New Roman"/>
              </a:rPr>
              <a:t>bring to bear at any given moment</a:t>
            </a:r>
            <a:endParaRPr/>
          </a:p>
          <a:p>
            <a:pPr indent="-259080" lvl="1" marL="640080" marR="0" rtl="0" algn="l">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Direct impact on learning histories and A/C</a:t>
            </a:r>
            <a:endParaRPr/>
          </a:p>
          <a:p>
            <a:pPr indent="-259080" lvl="1" marL="640080" marR="0" rtl="0" algn="l">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Direct impact on weakly controlled groups</a:t>
            </a:r>
            <a:endParaRPr/>
          </a:p>
          <a:p>
            <a:pPr indent="-259080" lvl="1" marL="640080" marR="0" rtl="0" algn="l">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Bi-directional relationship at both levels</a:t>
            </a:r>
            <a:endParaRPr b="0" i="0" sz="19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8"/>
          <p:cNvSpPr txBox="1"/>
          <p:nvPr>
            <p:ph idx="1" type="body"/>
          </p:nvPr>
        </p:nvSpPr>
        <p:spPr>
          <a:xfrm>
            <a:off x="407988" y="2114550"/>
            <a:ext cx="8167687" cy="5157788"/>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Government &amp; Economic</a:t>
            </a:r>
            <a:endParaRPr/>
          </a:p>
          <a:p>
            <a:pPr indent="-259080" lvl="1" marL="640080" marR="0" rtl="0" algn="l">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Required to use treatments shown to have research support</a:t>
            </a:r>
            <a:endParaRPr/>
          </a:p>
          <a:p>
            <a:pPr indent="-259080" lvl="1" marL="640080" marR="0" rtl="0" algn="l">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School funding conditioned on assessment scores</a:t>
            </a:r>
            <a:endParaRPr/>
          </a:p>
          <a:p>
            <a:pPr indent="-186690" lvl="1" marL="640080" marR="0" rtl="0" algn="l">
              <a:spcBef>
                <a:spcPts val="380"/>
              </a:spcBef>
              <a:spcAft>
                <a:spcPts val="0"/>
              </a:spcAft>
              <a:buClr>
                <a:schemeClr val="lt1"/>
              </a:buClr>
              <a:buSzPts val="1140"/>
              <a:buFont typeface="Noto Sans Symbols"/>
              <a:buNone/>
            </a:pPr>
            <a:r>
              <a:t/>
            </a:r>
            <a:endParaRPr b="0" i="0" sz="1900" u="none" cap="none" strike="noStrike">
              <a:solidFill>
                <a:schemeClr val="lt1"/>
              </a:solidFill>
              <a:latin typeface="Times New Roman"/>
              <a:ea typeface="Times New Roman"/>
              <a:cs typeface="Times New Roman"/>
              <a:sym typeface="Times New Roman"/>
            </a:endParaRPr>
          </a:p>
          <a:p>
            <a:pPr indent="-261620" lvl="0" marL="274320" marR="0" rtl="0" algn="l">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Religion &amp; Educational</a:t>
            </a:r>
            <a:endParaRPr/>
          </a:p>
          <a:p>
            <a:pPr indent="-259080" lvl="1" marL="640080" marR="0" rtl="0" algn="l">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Some treatments produce “better” people</a:t>
            </a:r>
            <a:endParaRPr/>
          </a:p>
          <a:p>
            <a:pPr indent="-259080" lvl="1" marL="640080" marR="0" rtl="0" algn="l">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Some treatments are “immoral”</a:t>
            </a:r>
            <a:endParaRPr/>
          </a:p>
          <a:p>
            <a:pPr indent="-186690" lvl="1" marL="640080" marR="0" rtl="0" algn="l">
              <a:spcBef>
                <a:spcPts val="380"/>
              </a:spcBef>
              <a:spcAft>
                <a:spcPts val="0"/>
              </a:spcAft>
              <a:buClr>
                <a:schemeClr val="lt1"/>
              </a:buClr>
              <a:buSzPts val="1140"/>
              <a:buFont typeface="Noto Sans Symbols"/>
              <a:buNone/>
            </a:pPr>
            <a:r>
              <a:t/>
            </a:r>
            <a:endParaRPr b="0" i="0" sz="1900" u="none" cap="none" strike="noStrike">
              <a:solidFill>
                <a:schemeClr val="lt1"/>
              </a:solidFill>
              <a:latin typeface="Times New Roman"/>
              <a:ea typeface="Times New Roman"/>
              <a:cs typeface="Times New Roman"/>
              <a:sym typeface="Times New Roman"/>
            </a:endParaRPr>
          </a:p>
          <a:p>
            <a:pPr indent="-261620" lvl="0" marL="274320" marR="0" rtl="0" algn="l">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Psychotherapy &amp; Government</a:t>
            </a:r>
            <a:endParaRPr/>
          </a:p>
          <a:p>
            <a:pPr indent="-259080" lvl="1" marL="640080" marR="0" rtl="0" algn="l">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Consultant has a good reputation</a:t>
            </a:r>
            <a:endParaRPr/>
          </a:p>
          <a:p>
            <a:pPr indent="-259080" lvl="1" marL="640080" marR="0" rtl="0" algn="l">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Consultant reports treatment has worked with others and is evidence-based</a:t>
            </a:r>
            <a:endParaRPr/>
          </a:p>
          <a:p>
            <a:pPr indent="-181610" lvl="0" marL="274320" marR="0" rtl="0" algn="l">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a:p>
            <a:pPr indent="-186690" lvl="1" marL="640080" marR="0" rtl="0" algn="l">
              <a:spcBef>
                <a:spcPts val="380"/>
              </a:spcBef>
              <a:spcAft>
                <a:spcPts val="0"/>
              </a:spcAft>
              <a:buClr>
                <a:schemeClr val="lt1"/>
              </a:buClr>
              <a:buSzPts val="1140"/>
              <a:buFont typeface="Noto Sans Symbols"/>
              <a:buNone/>
            </a:pPr>
            <a:r>
              <a:t/>
            </a:r>
            <a:endParaRPr b="0" i="0" sz="1900" u="none" cap="none" strike="noStrike">
              <a:solidFill>
                <a:schemeClr val="lt1"/>
              </a:solidFill>
              <a:latin typeface="Times New Roman"/>
              <a:ea typeface="Times New Roman"/>
              <a:cs typeface="Times New Roman"/>
              <a:sym typeface="Times New Roman"/>
            </a:endParaRPr>
          </a:p>
          <a:p>
            <a:pPr indent="-186690" lvl="1" marL="640080" marR="0" rtl="0" algn="l">
              <a:spcBef>
                <a:spcPts val="380"/>
              </a:spcBef>
              <a:spcAft>
                <a:spcPts val="0"/>
              </a:spcAft>
              <a:buClr>
                <a:schemeClr val="lt1"/>
              </a:buClr>
              <a:buSzPts val="1140"/>
              <a:buFont typeface="Noto Sans Symbols"/>
              <a:buNone/>
            </a:pPr>
            <a:r>
              <a:t/>
            </a:r>
            <a:endParaRPr b="0" i="0" sz="1900" u="none" cap="none" strike="noStrike">
              <a:solidFill>
                <a:schemeClr val="lt1"/>
              </a:solidFill>
              <a:latin typeface="Times New Roman"/>
              <a:ea typeface="Times New Roman"/>
              <a:cs typeface="Times New Roman"/>
              <a:sym typeface="Times New Roman"/>
            </a:endParaRPr>
          </a:p>
          <a:p>
            <a:pPr indent="-181610" lvl="0" marL="274320" marR="0" rtl="0" algn="l">
              <a:spcBef>
                <a:spcPts val="42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p:txBody>
      </p:sp>
      <p:sp>
        <p:nvSpPr>
          <p:cNvPr id="521" name="Google Shape;521;p48"/>
          <p:cNvSpPr txBox="1"/>
          <p:nvPr>
            <p:ph type="title"/>
          </p:nvPr>
        </p:nvSpPr>
        <p:spPr>
          <a:xfrm>
            <a:off x="217488" y="230188"/>
            <a:ext cx="8712200" cy="145891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chemeClr val="lt1"/>
                </a:solidFill>
                <a:latin typeface="Times New Roman"/>
                <a:ea typeface="Times New Roman"/>
                <a:cs typeface="Times New Roman"/>
                <a:sym typeface="Times New Roman"/>
              </a:rPr>
              <a:t>Agencies &amp; Interactive Effects: Treatment Acceptability</a:t>
            </a:r>
            <a:endParaRPr b="0" i="0" sz="44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0" st="0"/>
                                            </p:txEl>
                                          </p:spTgt>
                                        </p:tgtEl>
                                        <p:attrNameLst>
                                          <p:attrName>style.visibility</p:attrName>
                                        </p:attrNameLst>
                                      </p:cBhvr>
                                      <p:to>
                                        <p:strVal val="visible"/>
                                      </p:to>
                                    </p:set>
                                    <p:animEffect filter="fade" transition="in">
                                      <p:cBhvr>
                                        <p:cTn dur="500"/>
                                        <p:tgtEl>
                                          <p:spTgt spid="5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1" st="1"/>
                                            </p:txEl>
                                          </p:spTgt>
                                        </p:tgtEl>
                                        <p:attrNameLst>
                                          <p:attrName>style.visibility</p:attrName>
                                        </p:attrNameLst>
                                      </p:cBhvr>
                                      <p:to>
                                        <p:strVal val="visible"/>
                                      </p:to>
                                    </p:set>
                                    <p:animEffect filter="fade" transition="in">
                                      <p:cBhvr>
                                        <p:cTn dur="500"/>
                                        <p:tgtEl>
                                          <p:spTgt spid="5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2" st="2"/>
                                            </p:txEl>
                                          </p:spTgt>
                                        </p:tgtEl>
                                        <p:attrNameLst>
                                          <p:attrName>style.visibility</p:attrName>
                                        </p:attrNameLst>
                                      </p:cBhvr>
                                      <p:to>
                                        <p:strVal val="visible"/>
                                      </p:to>
                                    </p:set>
                                    <p:animEffect filter="fade" transition="in">
                                      <p:cBhvr>
                                        <p:cTn dur="500"/>
                                        <p:tgtEl>
                                          <p:spTgt spid="5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3" st="3"/>
                                            </p:txEl>
                                          </p:spTgt>
                                        </p:tgtEl>
                                        <p:attrNameLst>
                                          <p:attrName>style.visibility</p:attrName>
                                        </p:attrNameLst>
                                      </p:cBhvr>
                                      <p:to>
                                        <p:strVal val="visible"/>
                                      </p:to>
                                    </p:set>
                                    <p:animEffect filter="fade" transition="in">
                                      <p:cBhvr>
                                        <p:cTn dur="500"/>
                                        <p:tgtEl>
                                          <p:spTgt spid="5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4" st="4"/>
                                            </p:txEl>
                                          </p:spTgt>
                                        </p:tgtEl>
                                        <p:attrNameLst>
                                          <p:attrName>style.visibility</p:attrName>
                                        </p:attrNameLst>
                                      </p:cBhvr>
                                      <p:to>
                                        <p:strVal val="visible"/>
                                      </p:to>
                                    </p:set>
                                    <p:animEffect filter="fade" transition="in">
                                      <p:cBhvr>
                                        <p:cTn dur="500"/>
                                        <p:tgtEl>
                                          <p:spTgt spid="5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5" st="5"/>
                                            </p:txEl>
                                          </p:spTgt>
                                        </p:tgtEl>
                                        <p:attrNameLst>
                                          <p:attrName>style.visibility</p:attrName>
                                        </p:attrNameLst>
                                      </p:cBhvr>
                                      <p:to>
                                        <p:strVal val="visible"/>
                                      </p:to>
                                    </p:set>
                                    <p:animEffect filter="fade" transition="in">
                                      <p:cBhvr>
                                        <p:cTn dur="500"/>
                                        <p:tgtEl>
                                          <p:spTgt spid="5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6" st="6"/>
                                            </p:txEl>
                                          </p:spTgt>
                                        </p:tgtEl>
                                        <p:attrNameLst>
                                          <p:attrName>style.visibility</p:attrName>
                                        </p:attrNameLst>
                                      </p:cBhvr>
                                      <p:to>
                                        <p:strVal val="visible"/>
                                      </p:to>
                                    </p:set>
                                    <p:animEffect filter="fade" transition="in">
                                      <p:cBhvr>
                                        <p:cTn dur="500"/>
                                        <p:tgtEl>
                                          <p:spTgt spid="52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7" st="7"/>
                                            </p:txEl>
                                          </p:spTgt>
                                        </p:tgtEl>
                                        <p:attrNameLst>
                                          <p:attrName>style.visibility</p:attrName>
                                        </p:attrNameLst>
                                      </p:cBhvr>
                                      <p:to>
                                        <p:strVal val="visible"/>
                                      </p:to>
                                    </p:set>
                                    <p:animEffect filter="fade" transition="in">
                                      <p:cBhvr>
                                        <p:cTn dur="500"/>
                                        <p:tgtEl>
                                          <p:spTgt spid="52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8" st="8"/>
                                            </p:txEl>
                                          </p:spTgt>
                                        </p:tgtEl>
                                        <p:attrNameLst>
                                          <p:attrName>style.visibility</p:attrName>
                                        </p:attrNameLst>
                                      </p:cBhvr>
                                      <p:to>
                                        <p:strVal val="visible"/>
                                      </p:to>
                                    </p:set>
                                    <p:animEffect filter="fade" transition="in">
                                      <p:cBhvr>
                                        <p:cTn dur="500"/>
                                        <p:tgtEl>
                                          <p:spTgt spid="52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9" st="9"/>
                                            </p:txEl>
                                          </p:spTgt>
                                        </p:tgtEl>
                                        <p:attrNameLst>
                                          <p:attrName>style.visibility</p:attrName>
                                        </p:attrNameLst>
                                      </p:cBhvr>
                                      <p:to>
                                        <p:strVal val="visible"/>
                                      </p:to>
                                    </p:set>
                                    <p:animEffect filter="fade" transition="in">
                                      <p:cBhvr>
                                        <p:cTn dur="500"/>
                                        <p:tgtEl>
                                          <p:spTgt spid="52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10" st="10"/>
                                            </p:txEl>
                                          </p:spTgt>
                                        </p:tgtEl>
                                        <p:attrNameLst>
                                          <p:attrName>style.visibility</p:attrName>
                                        </p:attrNameLst>
                                      </p:cBhvr>
                                      <p:to>
                                        <p:strVal val="visible"/>
                                      </p:to>
                                    </p:set>
                                    <p:animEffect filter="fade" transition="in">
                                      <p:cBhvr>
                                        <p:cTn dur="500"/>
                                        <p:tgtEl>
                                          <p:spTgt spid="52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11" st="11"/>
                                            </p:txEl>
                                          </p:spTgt>
                                        </p:tgtEl>
                                        <p:attrNameLst>
                                          <p:attrName>style.visibility</p:attrName>
                                        </p:attrNameLst>
                                      </p:cBhvr>
                                      <p:to>
                                        <p:strVal val="visible"/>
                                      </p:to>
                                    </p:set>
                                    <p:animEffect filter="fade" transition="in">
                                      <p:cBhvr>
                                        <p:cTn dur="500"/>
                                        <p:tgtEl>
                                          <p:spTgt spid="52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12" st="12"/>
                                            </p:txEl>
                                          </p:spTgt>
                                        </p:tgtEl>
                                        <p:attrNameLst>
                                          <p:attrName>style.visibility</p:attrName>
                                        </p:attrNameLst>
                                      </p:cBhvr>
                                      <p:to>
                                        <p:strVal val="visible"/>
                                      </p:to>
                                    </p:set>
                                    <p:animEffect filter="fade" transition="in">
                                      <p:cBhvr>
                                        <p:cTn dur="500"/>
                                        <p:tgtEl>
                                          <p:spTgt spid="52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13" st="13"/>
                                            </p:txEl>
                                          </p:spTgt>
                                        </p:tgtEl>
                                        <p:attrNameLst>
                                          <p:attrName>style.visibility</p:attrName>
                                        </p:attrNameLst>
                                      </p:cBhvr>
                                      <p:to>
                                        <p:strVal val="visible"/>
                                      </p:to>
                                    </p:set>
                                    <p:animEffect filter="fade" transition="in">
                                      <p:cBhvr>
                                        <p:cTn dur="500"/>
                                        <p:tgtEl>
                                          <p:spTgt spid="520">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xEl>
                                              <p:pRg end="14" st="14"/>
                                            </p:txEl>
                                          </p:spTgt>
                                        </p:tgtEl>
                                        <p:attrNameLst>
                                          <p:attrName>style.visibility</p:attrName>
                                        </p:attrNameLst>
                                      </p:cBhvr>
                                      <p:to>
                                        <p:strVal val="visible"/>
                                      </p:to>
                                    </p:set>
                                    <p:animEffect filter="fade" transition="in">
                                      <p:cBhvr>
                                        <p:cTn dur="500"/>
                                        <p:tgtEl>
                                          <p:spTgt spid="520">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9"/>
          <p:cNvSpPr txBox="1"/>
          <p:nvPr>
            <p:ph idx="1" type="body"/>
          </p:nvPr>
        </p:nvSpPr>
        <p:spPr>
          <a:xfrm>
            <a:off x="2133600" y="685800"/>
            <a:ext cx="6096000" cy="3657600"/>
          </a:xfrm>
          <a:prstGeom prst="rect">
            <a:avLst/>
          </a:prstGeom>
          <a:noFill/>
          <a:ln>
            <a:noFill/>
          </a:ln>
        </p:spPr>
        <p:txBody>
          <a:bodyPr anchorCtr="0" anchor="ctr" bIns="45700" lIns="91425" spcFirstLastPara="1" rIns="91425" wrap="square" tIns="45700">
            <a:noAutofit/>
          </a:bodyPr>
          <a:lstStyle/>
          <a:p>
            <a:pPr indent="-181610" lvl="0" marL="274320" marR="0" rtl="0" algn="l">
              <a:spcBef>
                <a:spcPts val="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p:txBody>
      </p:sp>
      <p:sp>
        <p:nvSpPr>
          <p:cNvPr id="527" name="Google Shape;527;p49"/>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Put together…</a:t>
            </a:r>
            <a:endParaRPr b="0" i="0" sz="49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0"/>
          <p:cNvSpPr txBox="1"/>
          <p:nvPr>
            <p:ph idx="1" type="body"/>
          </p:nvPr>
        </p:nvSpPr>
        <p:spPr>
          <a:xfrm>
            <a:off x="5541963" y="641350"/>
            <a:ext cx="3602037" cy="5803900"/>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90000"/>
              </a:lnSpc>
              <a:spcBef>
                <a:spcPts val="0"/>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Learning history may be more relevant for an </a:t>
            </a:r>
            <a:r>
              <a:rPr b="0" i="0" lang="en-US" sz="1943" u="none" cap="none" strike="noStrike">
                <a:solidFill>
                  <a:srgbClr val="0E58C4"/>
                </a:solidFill>
                <a:latin typeface="Times New Roman"/>
                <a:ea typeface="Times New Roman"/>
                <a:cs typeface="Times New Roman"/>
                <a:sym typeface="Times New Roman"/>
              </a:rPr>
              <a:t>older teacher</a:t>
            </a:r>
            <a:r>
              <a:rPr b="0" i="0" lang="en-US" sz="1943" u="none" cap="none" strike="noStrike">
                <a:solidFill>
                  <a:schemeClr val="lt1"/>
                </a:solidFill>
                <a:latin typeface="Times New Roman"/>
                <a:ea typeface="Times New Roman"/>
                <a:cs typeface="Times New Roman"/>
                <a:sym typeface="Times New Roman"/>
              </a:rPr>
              <a:t> from an </a:t>
            </a:r>
            <a:r>
              <a:rPr b="0" i="0" lang="en-US" sz="1943" u="none" cap="none" strike="noStrike">
                <a:solidFill>
                  <a:srgbClr val="0E58C4"/>
                </a:solidFill>
                <a:latin typeface="Times New Roman"/>
                <a:ea typeface="Times New Roman"/>
                <a:cs typeface="Times New Roman"/>
                <a:sym typeface="Times New Roman"/>
              </a:rPr>
              <a:t>affluent community</a:t>
            </a:r>
            <a:r>
              <a:rPr b="0" i="0" lang="en-US" sz="1943" u="none" cap="none" strike="noStrike">
                <a:solidFill>
                  <a:schemeClr val="lt1"/>
                </a:solidFill>
                <a:latin typeface="Times New Roman"/>
                <a:ea typeface="Times New Roman"/>
                <a:cs typeface="Times New Roman"/>
                <a:sym typeface="Times New Roman"/>
              </a:rPr>
              <a:t> in spite of controlling governmental and economic agencies because:</a:t>
            </a:r>
            <a:endParaRPr/>
          </a:p>
          <a:p>
            <a:pPr indent="-233426" lvl="0" marL="274320" marR="0" rtl="0" algn="l">
              <a:lnSpc>
                <a:spcPct val="90000"/>
              </a:lnSpc>
              <a:spcBef>
                <a:spcPts val="148"/>
              </a:spcBef>
              <a:spcAft>
                <a:spcPts val="0"/>
              </a:spcAft>
              <a:buClr>
                <a:schemeClr val="lt1"/>
              </a:buClr>
              <a:buSzPts val="444"/>
              <a:buFont typeface="Noto Sans Symbols"/>
              <a:buNone/>
            </a:pPr>
            <a:r>
              <a:t/>
            </a:r>
            <a:endParaRPr b="0" i="0" sz="740" u="none" cap="none" strike="noStrike">
              <a:solidFill>
                <a:schemeClr val="lt1"/>
              </a:solidFill>
              <a:latin typeface="Times New Roman"/>
              <a:ea typeface="Times New Roman"/>
              <a:cs typeface="Times New Roman"/>
              <a:sym typeface="Times New Roman"/>
            </a:endParaRPr>
          </a:p>
          <a:p>
            <a:pPr indent="-259080" lvl="1" marL="640080" marR="0" rtl="0" algn="l">
              <a:lnSpc>
                <a:spcPct val="9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Economic Agency</a:t>
            </a:r>
            <a:endParaRPr/>
          </a:p>
          <a:p>
            <a:pPr indent="-256540" lvl="2" marL="1005840" marR="0" rtl="0" algn="l">
              <a:lnSpc>
                <a:spcPct val="90000"/>
              </a:lnSpc>
              <a:spcBef>
                <a:spcPts val="314"/>
              </a:spcBef>
              <a:spcAft>
                <a:spcPts val="0"/>
              </a:spcAft>
              <a:buClr>
                <a:schemeClr val="lt1"/>
              </a:buClr>
              <a:buSzPts val="943"/>
              <a:buFont typeface="Noto Sans Symbols"/>
              <a:buChar char="•"/>
            </a:pPr>
            <a:r>
              <a:rPr b="0" i="0" lang="en-US" sz="1573" u="none" cap="none" strike="noStrike">
                <a:solidFill>
                  <a:schemeClr val="lt1"/>
                </a:solidFill>
                <a:latin typeface="Times New Roman"/>
                <a:ea typeface="Times New Roman"/>
                <a:cs typeface="Times New Roman"/>
                <a:sym typeface="Times New Roman"/>
              </a:rPr>
              <a:t>Already economically well off </a:t>
            </a:r>
            <a:endParaRPr b="0" i="0" sz="1573" u="none" cap="none" strike="noStrike">
              <a:solidFill>
                <a:schemeClr val="lt1"/>
              </a:solidFill>
              <a:latin typeface="Times New Roman"/>
              <a:ea typeface="Times New Roman"/>
              <a:cs typeface="Times New Roman"/>
              <a:sym typeface="Times New Roman"/>
            </a:endParaRPr>
          </a:p>
          <a:p>
            <a:pPr indent="-256540" lvl="2" marL="1005840" marR="0" rtl="0" algn="l">
              <a:lnSpc>
                <a:spcPct val="90000"/>
              </a:lnSpc>
              <a:spcBef>
                <a:spcPts val="314"/>
              </a:spcBef>
              <a:spcAft>
                <a:spcPts val="0"/>
              </a:spcAft>
              <a:buClr>
                <a:schemeClr val="lt1"/>
              </a:buClr>
              <a:buSzPts val="943"/>
              <a:buFont typeface="Noto Sans Symbols"/>
              <a:buChar char="•"/>
            </a:pPr>
            <a:r>
              <a:rPr b="0" i="0" lang="en-US" sz="1573" u="none" cap="none" strike="noStrike">
                <a:solidFill>
                  <a:schemeClr val="lt1"/>
                </a:solidFill>
                <a:latin typeface="Times New Roman"/>
                <a:ea typeface="Times New Roman"/>
                <a:cs typeface="Times New Roman"/>
                <a:sym typeface="Times New Roman"/>
              </a:rPr>
              <a:t>More difficult to fire a tenured 18 year teacher</a:t>
            </a:r>
            <a:endParaRPr/>
          </a:p>
          <a:p>
            <a:pPr indent="-256540" lvl="2" marL="1005840" marR="0" rtl="0" algn="l">
              <a:lnSpc>
                <a:spcPct val="90000"/>
              </a:lnSpc>
              <a:spcBef>
                <a:spcPts val="314"/>
              </a:spcBef>
              <a:spcAft>
                <a:spcPts val="0"/>
              </a:spcAft>
              <a:buClr>
                <a:schemeClr val="lt1"/>
              </a:buClr>
              <a:buSzPts val="943"/>
              <a:buFont typeface="Noto Sans Symbols"/>
              <a:buChar char="•"/>
            </a:pPr>
            <a:r>
              <a:rPr b="0" i="0" lang="en-US" sz="1573" u="none" cap="none" strike="noStrike">
                <a:solidFill>
                  <a:schemeClr val="lt1"/>
                </a:solidFill>
                <a:latin typeface="Times New Roman"/>
                <a:ea typeface="Times New Roman"/>
                <a:cs typeface="Times New Roman"/>
                <a:sym typeface="Times New Roman"/>
              </a:rPr>
              <a:t>“Fad” treatments come and go without consequence.</a:t>
            </a:r>
            <a:endParaRPr/>
          </a:p>
          <a:p>
            <a:pPr indent="-192138" lvl="1" marL="640080" marR="0" rtl="0" algn="l">
              <a:lnSpc>
                <a:spcPct val="90000"/>
              </a:lnSpc>
              <a:spcBef>
                <a:spcPts val="351"/>
              </a:spcBef>
              <a:spcAft>
                <a:spcPts val="0"/>
              </a:spcAft>
              <a:buClr>
                <a:schemeClr val="lt1"/>
              </a:buClr>
              <a:buSzPts val="1054"/>
              <a:buFont typeface="Noto Sans Symbols"/>
              <a:buNone/>
            </a:pPr>
            <a:r>
              <a:t/>
            </a:r>
            <a:endParaRPr b="0" i="0" sz="1758" u="none" cap="none" strike="noStrike">
              <a:solidFill>
                <a:schemeClr val="lt1"/>
              </a:solidFill>
              <a:latin typeface="Times New Roman"/>
              <a:ea typeface="Times New Roman"/>
              <a:cs typeface="Times New Roman"/>
              <a:sym typeface="Times New Roman"/>
            </a:endParaRPr>
          </a:p>
          <a:p>
            <a:pPr indent="-259080" lvl="1" marL="640080" marR="0" rtl="0" algn="l">
              <a:lnSpc>
                <a:spcPct val="9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Governmental/Economic Agencies</a:t>
            </a:r>
            <a:endParaRPr/>
          </a:p>
          <a:p>
            <a:pPr indent="-256540" lvl="2" marL="1005840" marR="0" rtl="0" algn="l">
              <a:lnSpc>
                <a:spcPct val="90000"/>
              </a:lnSpc>
              <a:spcBef>
                <a:spcPts val="314"/>
              </a:spcBef>
              <a:spcAft>
                <a:spcPts val="0"/>
              </a:spcAft>
              <a:buClr>
                <a:schemeClr val="lt1"/>
              </a:buClr>
              <a:buSzPts val="943"/>
              <a:buFont typeface="Noto Sans Symbols"/>
              <a:buChar char="•"/>
            </a:pPr>
            <a:r>
              <a:rPr b="0" i="0" lang="en-US" sz="1573" u="none" cap="none" strike="noStrike">
                <a:solidFill>
                  <a:schemeClr val="lt1"/>
                </a:solidFill>
                <a:latin typeface="Times New Roman"/>
                <a:ea typeface="Times New Roman"/>
                <a:cs typeface="Times New Roman"/>
                <a:sym typeface="Times New Roman"/>
              </a:rPr>
              <a:t>Resources already available for an alternate preferred treatment.</a:t>
            </a:r>
            <a:endParaRPr/>
          </a:p>
        </p:txBody>
      </p:sp>
      <p:sp>
        <p:nvSpPr>
          <p:cNvPr id="533" name="Google Shape;533;p50"/>
          <p:cNvSpPr txBox="1"/>
          <p:nvPr>
            <p:ph type="title"/>
          </p:nvPr>
        </p:nvSpPr>
        <p:spPr>
          <a:xfrm>
            <a:off x="685800" y="5530850"/>
            <a:ext cx="51054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3400" u="none" cap="none" strike="noStrike">
                <a:solidFill>
                  <a:schemeClr val="lt1"/>
                </a:solidFill>
                <a:latin typeface="Times New Roman"/>
                <a:ea typeface="Times New Roman"/>
                <a:cs typeface="Times New Roman"/>
                <a:sym typeface="Times New Roman"/>
              </a:rPr>
              <a:t>Example #1: Treatment Acceptability</a:t>
            </a:r>
            <a:endParaRPr b="0" i="0" sz="3400" u="none" cap="none" strike="noStrike">
              <a:solidFill>
                <a:schemeClr val="lt1"/>
              </a:solidFill>
              <a:latin typeface="Times New Roman"/>
              <a:ea typeface="Times New Roman"/>
              <a:cs typeface="Times New Roman"/>
              <a:sym typeface="Times New Roman"/>
            </a:endParaRPr>
          </a:p>
        </p:txBody>
      </p:sp>
      <p:grpSp>
        <p:nvGrpSpPr>
          <p:cNvPr id="534" name="Google Shape;534;p50"/>
          <p:cNvGrpSpPr/>
          <p:nvPr/>
        </p:nvGrpSpPr>
        <p:grpSpPr>
          <a:xfrm>
            <a:off x="527050" y="242888"/>
            <a:ext cx="5081588" cy="4681537"/>
            <a:chOff x="527773" y="242395"/>
            <a:chExt cx="5080357" cy="4682104"/>
          </a:xfrm>
        </p:grpSpPr>
        <p:sp>
          <p:nvSpPr>
            <p:cNvPr id="535" name="Google Shape;535;p50"/>
            <p:cNvSpPr/>
            <p:nvPr/>
          </p:nvSpPr>
          <p:spPr>
            <a:xfrm>
              <a:off x="52777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36" name="Google Shape;536;p50"/>
            <p:cNvSpPr/>
            <p:nvPr/>
          </p:nvSpPr>
          <p:spPr>
            <a:xfrm>
              <a:off x="1230955" y="874896"/>
              <a:ext cx="3645845" cy="3265304"/>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537" name="Google Shape;537;p50"/>
          <p:cNvSpPr txBox="1"/>
          <p:nvPr/>
        </p:nvSpPr>
        <p:spPr>
          <a:xfrm>
            <a:off x="4246563" y="2386013"/>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sp>
        <p:nvSpPr>
          <p:cNvPr id="538" name="Google Shape;538;p50"/>
          <p:cNvSpPr txBox="1"/>
          <p:nvPr/>
        </p:nvSpPr>
        <p:spPr>
          <a:xfrm>
            <a:off x="3386138" y="3748088"/>
            <a:ext cx="7969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sp>
        <p:nvSpPr>
          <p:cNvPr id="539" name="Google Shape;539;p50"/>
          <p:cNvSpPr txBox="1"/>
          <p:nvPr/>
        </p:nvSpPr>
        <p:spPr>
          <a:xfrm>
            <a:off x="1627188" y="1023938"/>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sp>
        <p:nvSpPr>
          <p:cNvPr id="540" name="Google Shape;540;p50"/>
          <p:cNvSpPr txBox="1"/>
          <p:nvPr/>
        </p:nvSpPr>
        <p:spPr>
          <a:xfrm>
            <a:off x="1319213" y="3600450"/>
            <a:ext cx="1514475" cy="64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grpSp>
        <p:nvGrpSpPr>
          <p:cNvPr id="541" name="Google Shape;541;p50"/>
          <p:cNvGrpSpPr/>
          <p:nvPr/>
        </p:nvGrpSpPr>
        <p:grpSpPr>
          <a:xfrm>
            <a:off x="3861584" y="1962638"/>
            <a:ext cx="1590818" cy="1411045"/>
            <a:chOff x="3861584" y="1962638"/>
            <a:chExt cx="1590818" cy="1411045"/>
          </a:xfrm>
        </p:grpSpPr>
        <p:sp>
          <p:nvSpPr>
            <p:cNvPr id="542" name="Google Shape;542;p50"/>
            <p:cNvSpPr/>
            <p:nvPr/>
          </p:nvSpPr>
          <p:spPr>
            <a:xfrm>
              <a:off x="3861584" y="1962638"/>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43" name="Google Shape;543;p50"/>
            <p:cNvSpPr txBox="1"/>
            <p:nvPr/>
          </p:nvSpPr>
          <p:spPr>
            <a:xfrm>
              <a:off x="4246458" y="2385952"/>
              <a:ext cx="12059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grpSp>
      <p:grpSp>
        <p:nvGrpSpPr>
          <p:cNvPr id="544" name="Google Shape;544;p50"/>
          <p:cNvGrpSpPr/>
          <p:nvPr/>
        </p:nvGrpSpPr>
        <p:grpSpPr>
          <a:xfrm>
            <a:off x="2989201" y="3180484"/>
            <a:ext cx="1590818" cy="1411045"/>
            <a:chOff x="2989201" y="3180484"/>
            <a:chExt cx="1590818" cy="1411045"/>
          </a:xfrm>
        </p:grpSpPr>
        <p:sp>
          <p:nvSpPr>
            <p:cNvPr id="545" name="Google Shape;545;p50"/>
            <p:cNvSpPr/>
            <p:nvPr/>
          </p:nvSpPr>
          <p:spPr>
            <a:xfrm>
              <a:off x="2989201" y="318048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46" name="Google Shape;546;p50"/>
            <p:cNvSpPr txBox="1"/>
            <p:nvPr/>
          </p:nvSpPr>
          <p:spPr>
            <a:xfrm>
              <a:off x="3386905" y="3747578"/>
              <a:ext cx="7954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grpSp>
      <p:grpSp>
        <p:nvGrpSpPr>
          <p:cNvPr id="547" name="Google Shape;547;p50"/>
          <p:cNvGrpSpPr/>
          <p:nvPr/>
        </p:nvGrpSpPr>
        <p:grpSpPr>
          <a:xfrm>
            <a:off x="3071813" y="693738"/>
            <a:ext cx="1590675" cy="1411287"/>
            <a:chOff x="3066175" y="697096"/>
            <a:chExt cx="1590818" cy="1411045"/>
          </a:xfrm>
        </p:grpSpPr>
        <p:sp>
          <p:nvSpPr>
            <p:cNvPr id="548" name="Google Shape;548;p50"/>
            <p:cNvSpPr/>
            <p:nvPr/>
          </p:nvSpPr>
          <p:spPr>
            <a:xfrm>
              <a:off x="3066175" y="697096"/>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49" name="Google Shape;549;p50"/>
            <p:cNvSpPr txBox="1"/>
            <p:nvPr/>
          </p:nvSpPr>
          <p:spPr>
            <a:xfrm>
              <a:off x="3399580" y="1070094"/>
              <a:ext cx="1206608" cy="923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Suburban/Urban/Rural</a:t>
              </a:r>
              <a:endParaRPr sz="1800">
                <a:solidFill>
                  <a:srgbClr val="5963B8"/>
                </a:solidFill>
                <a:latin typeface="Times New Roman"/>
                <a:ea typeface="Times New Roman"/>
                <a:cs typeface="Times New Roman"/>
                <a:sym typeface="Times New Roman"/>
              </a:endParaRPr>
            </a:p>
          </p:txBody>
        </p:sp>
      </p:grpSp>
      <p:grpSp>
        <p:nvGrpSpPr>
          <p:cNvPr id="550" name="Google Shape;550;p50"/>
          <p:cNvGrpSpPr/>
          <p:nvPr/>
        </p:nvGrpSpPr>
        <p:grpSpPr>
          <a:xfrm>
            <a:off x="1481209" y="608207"/>
            <a:ext cx="1590818" cy="1411045"/>
            <a:chOff x="1481209" y="608207"/>
            <a:chExt cx="1590818" cy="1411045"/>
          </a:xfrm>
        </p:grpSpPr>
        <p:sp>
          <p:nvSpPr>
            <p:cNvPr id="551" name="Google Shape;551;p50"/>
            <p:cNvSpPr/>
            <p:nvPr/>
          </p:nvSpPr>
          <p:spPr>
            <a:xfrm>
              <a:off x="1481209" y="608207"/>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52" name="Google Shape;552;p50"/>
            <p:cNvSpPr txBox="1"/>
            <p:nvPr/>
          </p:nvSpPr>
          <p:spPr>
            <a:xfrm>
              <a:off x="1627754" y="1024683"/>
              <a:ext cx="12059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grpSp>
      <p:grpSp>
        <p:nvGrpSpPr>
          <p:cNvPr id="553" name="Google Shape;553;p50"/>
          <p:cNvGrpSpPr/>
          <p:nvPr/>
        </p:nvGrpSpPr>
        <p:grpSpPr>
          <a:xfrm>
            <a:off x="590550" y="1871663"/>
            <a:ext cx="1592263" cy="1409700"/>
            <a:chOff x="2072482" y="2328266"/>
            <a:chExt cx="1590818" cy="1411045"/>
          </a:xfrm>
        </p:grpSpPr>
        <p:sp>
          <p:nvSpPr>
            <p:cNvPr id="554" name="Google Shape;554;p50"/>
            <p:cNvSpPr/>
            <p:nvPr/>
          </p:nvSpPr>
          <p:spPr>
            <a:xfrm>
              <a:off x="2072482" y="2328266"/>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55" name="Google Shape;555;p50"/>
            <p:cNvSpPr txBox="1"/>
            <p:nvPr/>
          </p:nvSpPr>
          <p:spPr>
            <a:xfrm>
              <a:off x="2272325" y="2750944"/>
              <a:ext cx="1205405" cy="3702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grpSp>
      <p:grpSp>
        <p:nvGrpSpPr>
          <p:cNvPr id="556" name="Google Shape;556;p50"/>
          <p:cNvGrpSpPr/>
          <p:nvPr/>
        </p:nvGrpSpPr>
        <p:grpSpPr>
          <a:xfrm>
            <a:off x="1319855" y="3152411"/>
            <a:ext cx="1628918" cy="1411045"/>
            <a:chOff x="1319855" y="3152411"/>
            <a:chExt cx="1628918" cy="1411045"/>
          </a:xfrm>
        </p:grpSpPr>
        <p:sp>
          <p:nvSpPr>
            <p:cNvPr id="557" name="Google Shape;557;p50"/>
            <p:cNvSpPr/>
            <p:nvPr/>
          </p:nvSpPr>
          <p:spPr>
            <a:xfrm>
              <a:off x="1357955" y="3152411"/>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58" name="Google Shape;558;p50"/>
            <p:cNvSpPr txBox="1"/>
            <p:nvPr/>
          </p:nvSpPr>
          <p:spPr>
            <a:xfrm>
              <a:off x="1319855" y="3601125"/>
              <a:ext cx="151384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1"/>
          <p:cNvSpPr txBox="1"/>
          <p:nvPr>
            <p:ph type="title"/>
          </p:nvPr>
        </p:nvSpPr>
        <p:spPr>
          <a:xfrm>
            <a:off x="685800" y="553085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Example #1</a:t>
            </a:r>
            <a:endParaRPr b="0" i="0" sz="4900" u="none" cap="none" strike="noStrike">
              <a:solidFill>
                <a:schemeClr val="lt1"/>
              </a:solidFill>
              <a:latin typeface="Times New Roman"/>
              <a:ea typeface="Times New Roman"/>
              <a:cs typeface="Times New Roman"/>
              <a:sym typeface="Times New Roman"/>
            </a:endParaRPr>
          </a:p>
        </p:txBody>
      </p:sp>
      <p:sp>
        <p:nvSpPr>
          <p:cNvPr id="564" name="Google Shape;564;p51"/>
          <p:cNvSpPr txBox="1"/>
          <p:nvPr/>
        </p:nvSpPr>
        <p:spPr>
          <a:xfrm>
            <a:off x="469900" y="1216025"/>
            <a:ext cx="8204200" cy="2554288"/>
          </a:xfrm>
          <a:prstGeom prst="rect">
            <a:avLst/>
          </a:prstGeom>
          <a:solidFill>
            <a:schemeClr val="lt1"/>
          </a:solidFill>
          <a:ln cap="flat" cmpd="sng" w="190500">
            <a:solidFill>
              <a:srgbClr val="4F465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72B62"/>
                </a:solidFill>
                <a:latin typeface="Times New Roman"/>
                <a:ea typeface="Times New Roman"/>
                <a:cs typeface="Times New Roman"/>
                <a:sym typeface="Times New Roman"/>
              </a:rPr>
              <a:t>LESS LIKELY TO FIND NEW TREATMENT ACCEPTABLE AND LESS LIKELY TO RESPOND TO CONSULTANT’S EFFORT TO INCREASE TREATMENT ACCEPTABILITY</a:t>
            </a:r>
            <a:endParaRPr/>
          </a:p>
        </p:txBody>
      </p:sp>
      <p:sp>
        <p:nvSpPr>
          <p:cNvPr id="565" name="Google Shape;565;p51"/>
          <p:cNvSpPr txBox="1"/>
          <p:nvPr/>
        </p:nvSpPr>
        <p:spPr>
          <a:xfrm>
            <a:off x="358775" y="1216025"/>
            <a:ext cx="8593138" cy="4032250"/>
          </a:xfrm>
          <a:prstGeom prst="rect">
            <a:avLst/>
          </a:prstGeom>
          <a:solidFill>
            <a:schemeClr val="lt1"/>
          </a:solidFill>
          <a:ln cap="flat" cmpd="sng" w="190500">
            <a:solidFill>
              <a:srgbClr val="4F465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072B62"/>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072B62"/>
                </a:solidFill>
                <a:latin typeface="Times New Roman"/>
                <a:ea typeface="Times New Roman"/>
                <a:cs typeface="Times New Roman"/>
                <a:sym typeface="Times New Roman"/>
              </a:rPr>
              <a:t>CONSULTANT MIGHT ATTEND STRONGLY HOW ANTECEDENTS/CONSEQUENCES MIGHT STILL BE ALTERED</a:t>
            </a:r>
            <a:endParaRPr/>
          </a:p>
          <a:p>
            <a:pPr indent="0" lvl="0" marL="0" marR="0" rtl="0" algn="l">
              <a:spcBef>
                <a:spcPts val="0"/>
              </a:spcBef>
              <a:spcAft>
                <a:spcPts val="0"/>
              </a:spcAft>
              <a:buNone/>
            </a:pPr>
            <a:r>
              <a:t/>
            </a:r>
            <a:endParaRPr sz="3200">
              <a:solidFill>
                <a:srgbClr val="072B62"/>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072B62"/>
                </a:solidFill>
                <a:latin typeface="Times New Roman"/>
                <a:ea typeface="Times New Roman"/>
                <a:cs typeface="Times New Roman"/>
                <a:sym typeface="Times New Roman"/>
              </a:rPr>
              <a:t>HOW DO YOU REDUCE RESPONSE EFFORT?</a:t>
            </a:r>
            <a:endParaRPr/>
          </a:p>
          <a:p>
            <a:pPr indent="0" lvl="0" marL="0" marR="0" rtl="0" algn="l">
              <a:spcBef>
                <a:spcPts val="0"/>
              </a:spcBef>
              <a:spcAft>
                <a:spcPts val="0"/>
              </a:spcAft>
              <a:buNone/>
            </a:pPr>
            <a:r>
              <a:t/>
            </a:r>
            <a:endParaRPr sz="3200">
              <a:solidFill>
                <a:srgbClr val="072B6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6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idx="1" type="body"/>
          </p:nvPr>
        </p:nvSpPr>
        <p:spPr>
          <a:xfrm>
            <a:off x="2168525" y="493713"/>
            <a:ext cx="6407150" cy="4291012"/>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320"/>
              <a:buFont typeface="Noto Sans Symbols"/>
              <a:buChar char="❧"/>
            </a:pPr>
            <a:r>
              <a:rPr b="0" i="0" lang="en-US" sz="2200" u="none" cap="none" strike="noStrike">
                <a:solidFill>
                  <a:schemeClr val="lt1"/>
                </a:solidFill>
                <a:latin typeface="Times New Roman"/>
                <a:ea typeface="Times New Roman"/>
                <a:cs typeface="Times New Roman"/>
                <a:sym typeface="Times New Roman"/>
              </a:rPr>
              <a:t>“Most groups are not well organized and the accepted practices of the group are not consistently applied by its membership.”</a:t>
            </a:r>
            <a:endParaRPr/>
          </a:p>
          <a:p>
            <a:pPr indent="-177800" lvl="0" marL="274320" marR="0" rtl="0" algn="l">
              <a:spcBef>
                <a:spcPts val="440"/>
              </a:spcBef>
              <a:spcAft>
                <a:spcPts val="0"/>
              </a:spcAft>
              <a:buClr>
                <a:schemeClr val="lt1"/>
              </a:buClr>
              <a:buSzPts val="1320"/>
              <a:buFont typeface="Noto Sans Symbols"/>
              <a:buNone/>
            </a:pPr>
            <a:r>
              <a:t/>
            </a:r>
            <a:endParaRPr b="0" i="0" sz="2200" u="none" cap="none" strike="noStrike">
              <a:solidFill>
                <a:schemeClr val="lt1"/>
              </a:solidFill>
              <a:latin typeface="Times New Roman"/>
              <a:ea typeface="Times New Roman"/>
              <a:cs typeface="Times New Roman"/>
              <a:sym typeface="Times New Roman"/>
            </a:endParaRPr>
          </a:p>
          <a:p>
            <a:pPr indent="-261620" lvl="0" marL="274320" marR="0" rtl="0" algn="l">
              <a:spcBef>
                <a:spcPts val="440"/>
              </a:spcBef>
              <a:spcAft>
                <a:spcPts val="0"/>
              </a:spcAft>
              <a:buClr>
                <a:schemeClr val="lt1"/>
              </a:buClr>
              <a:buSzPts val="1320"/>
              <a:buFont typeface="Noto Sans Symbols"/>
              <a:buChar char="❧"/>
            </a:pPr>
            <a:r>
              <a:rPr b="0" i="0" lang="en-US" sz="2200" u="none" cap="none" strike="noStrike">
                <a:solidFill>
                  <a:schemeClr val="lt1"/>
                </a:solidFill>
                <a:latin typeface="Times New Roman"/>
                <a:ea typeface="Times New Roman"/>
                <a:cs typeface="Times New Roman"/>
                <a:sym typeface="Times New Roman"/>
              </a:rPr>
              <a:t>“'Controlling agencies” are better organized and manipulate variables that promote the group as a whole. Examples: </a:t>
            </a:r>
            <a:endParaRPr/>
          </a:p>
          <a:p>
            <a:pPr indent="-259080" lvl="1" marL="640080" marR="0" rtl="0" algn="l">
              <a:spcBef>
                <a:spcPts val="360"/>
              </a:spcBef>
              <a:spcAft>
                <a:spcPts val="0"/>
              </a:spcAft>
              <a:buClr>
                <a:schemeClr val="lt1"/>
              </a:buClr>
              <a:buSzPts val="1080"/>
              <a:buFont typeface="Noto Sans Symbols"/>
              <a:buChar char="❧"/>
            </a:pPr>
            <a:r>
              <a:rPr b="0" i="0" lang="en-US" sz="1800" u="none" cap="none" strike="noStrike">
                <a:solidFill>
                  <a:schemeClr val="lt1"/>
                </a:solidFill>
                <a:latin typeface="Times New Roman"/>
                <a:ea typeface="Times New Roman"/>
                <a:cs typeface="Times New Roman"/>
                <a:sym typeface="Times New Roman"/>
              </a:rPr>
              <a:t>Government</a:t>
            </a:r>
            <a:endParaRPr/>
          </a:p>
          <a:p>
            <a:pPr indent="-259080" lvl="1" marL="640080" marR="0" rtl="0" algn="l">
              <a:spcBef>
                <a:spcPts val="360"/>
              </a:spcBef>
              <a:spcAft>
                <a:spcPts val="0"/>
              </a:spcAft>
              <a:buClr>
                <a:schemeClr val="lt1"/>
              </a:buClr>
              <a:buSzPts val="1080"/>
              <a:buFont typeface="Noto Sans Symbols"/>
              <a:buChar char="❧"/>
            </a:pPr>
            <a:r>
              <a:rPr b="0" i="0" lang="en-US" sz="1800" u="none" cap="none" strike="noStrike">
                <a:solidFill>
                  <a:schemeClr val="lt1"/>
                </a:solidFill>
                <a:latin typeface="Times New Roman"/>
                <a:ea typeface="Times New Roman"/>
                <a:cs typeface="Times New Roman"/>
                <a:sym typeface="Times New Roman"/>
              </a:rPr>
              <a:t>Education</a:t>
            </a:r>
            <a:endParaRPr/>
          </a:p>
          <a:p>
            <a:pPr indent="-259080" lvl="1" marL="640080" marR="0" rtl="0" algn="l">
              <a:spcBef>
                <a:spcPts val="360"/>
              </a:spcBef>
              <a:spcAft>
                <a:spcPts val="0"/>
              </a:spcAft>
              <a:buClr>
                <a:schemeClr val="lt1"/>
              </a:buClr>
              <a:buSzPts val="1080"/>
              <a:buFont typeface="Noto Sans Symbols"/>
              <a:buChar char="❧"/>
            </a:pPr>
            <a:r>
              <a:rPr b="0" i="0" lang="en-US" sz="1800" u="none" cap="none" strike="noStrike">
                <a:solidFill>
                  <a:schemeClr val="lt1"/>
                </a:solidFill>
                <a:latin typeface="Times New Roman"/>
                <a:ea typeface="Times New Roman"/>
                <a:cs typeface="Times New Roman"/>
                <a:sym typeface="Times New Roman"/>
              </a:rPr>
              <a:t>Religion</a:t>
            </a:r>
            <a:endParaRPr/>
          </a:p>
          <a:p>
            <a:pPr indent="-259080" lvl="1" marL="640080" marR="0" rtl="0" algn="l">
              <a:spcBef>
                <a:spcPts val="360"/>
              </a:spcBef>
              <a:spcAft>
                <a:spcPts val="0"/>
              </a:spcAft>
              <a:buClr>
                <a:schemeClr val="lt1"/>
              </a:buClr>
              <a:buSzPts val="1080"/>
              <a:buFont typeface="Noto Sans Symbols"/>
              <a:buChar char="❧"/>
            </a:pPr>
            <a:r>
              <a:rPr b="0" i="0" lang="en-US" sz="1800" u="none" cap="none" strike="noStrike">
                <a:solidFill>
                  <a:schemeClr val="lt1"/>
                </a:solidFill>
                <a:latin typeface="Times New Roman"/>
                <a:ea typeface="Times New Roman"/>
                <a:cs typeface="Times New Roman"/>
                <a:sym typeface="Times New Roman"/>
              </a:rPr>
              <a:t>Economics</a:t>
            </a:r>
            <a:endParaRPr/>
          </a:p>
          <a:p>
            <a:pPr indent="-259080" lvl="1" marL="640080" marR="0" rtl="0" algn="l">
              <a:spcBef>
                <a:spcPts val="360"/>
              </a:spcBef>
              <a:spcAft>
                <a:spcPts val="0"/>
              </a:spcAft>
              <a:buClr>
                <a:schemeClr val="lt1"/>
              </a:buClr>
              <a:buSzPts val="1080"/>
              <a:buFont typeface="Noto Sans Symbols"/>
              <a:buChar char="❧"/>
            </a:pPr>
            <a:r>
              <a:rPr b="0" i="0" lang="en-US" sz="1800" u="none" cap="none" strike="noStrike">
                <a:solidFill>
                  <a:schemeClr val="lt1"/>
                </a:solidFill>
                <a:latin typeface="Times New Roman"/>
                <a:ea typeface="Times New Roman"/>
                <a:cs typeface="Times New Roman"/>
                <a:sym typeface="Times New Roman"/>
              </a:rPr>
              <a:t>Psychotherapy</a:t>
            </a:r>
            <a:endParaRPr/>
          </a:p>
          <a:p>
            <a:pPr indent="-190500" lvl="1" marL="640080" marR="0" rtl="0" algn="l">
              <a:spcBef>
                <a:spcPts val="360"/>
              </a:spcBef>
              <a:spcAft>
                <a:spcPts val="0"/>
              </a:spcAft>
              <a:buClr>
                <a:schemeClr val="lt1"/>
              </a:buClr>
              <a:buSzPts val="1080"/>
              <a:buFont typeface="Noto Sans Symbols"/>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8" name="Google Shape;118;p16"/>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Agencies</a:t>
            </a:r>
            <a:endParaRPr b="0" i="0" sz="4900" u="none" cap="none" strike="noStrike">
              <a:solidFill>
                <a:schemeClr val="lt1"/>
              </a:solidFill>
              <a:latin typeface="Times New Roman"/>
              <a:ea typeface="Times New Roman"/>
              <a:cs typeface="Times New Roman"/>
              <a:sym typeface="Times New Roman"/>
            </a:endParaRPr>
          </a:p>
        </p:txBody>
      </p:sp>
      <p:sp>
        <p:nvSpPr>
          <p:cNvPr id="119" name="Google Shape;119;p16"/>
          <p:cNvSpPr/>
          <p:nvPr/>
        </p:nvSpPr>
        <p:spPr>
          <a:xfrm>
            <a:off x="3667125" y="5668963"/>
            <a:ext cx="48260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t>
            </a:r>
            <a:r>
              <a:rPr i="1" lang="en-US" sz="1800">
                <a:solidFill>
                  <a:schemeClr val="lt1"/>
                </a:solidFill>
                <a:latin typeface="Times New Roman"/>
                <a:ea typeface="Times New Roman"/>
                <a:cs typeface="Times New Roman"/>
                <a:sym typeface="Times New Roman"/>
              </a:rPr>
              <a:t>B F Skinner, Science and Human Behavior, 1953</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2"/>
          <p:cNvSpPr txBox="1"/>
          <p:nvPr>
            <p:ph idx="1" type="body"/>
          </p:nvPr>
        </p:nvSpPr>
        <p:spPr>
          <a:xfrm>
            <a:off x="5541963" y="641350"/>
            <a:ext cx="3602037" cy="5970588"/>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90000"/>
              </a:lnSpc>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A/C may be more relevant for a </a:t>
            </a:r>
            <a:r>
              <a:rPr b="0" i="0" lang="en-US" sz="2100" u="none" cap="none" strike="noStrike">
                <a:solidFill>
                  <a:srgbClr val="0000FF"/>
                </a:solidFill>
                <a:latin typeface="Times New Roman"/>
                <a:ea typeface="Times New Roman"/>
                <a:cs typeface="Times New Roman"/>
                <a:sym typeface="Times New Roman"/>
              </a:rPr>
              <a:t>beginning, bachelor’s level</a:t>
            </a:r>
            <a:r>
              <a:rPr b="0" i="0" lang="en-US" sz="2100" u="none" cap="none" strike="noStrike">
                <a:solidFill>
                  <a:schemeClr val="lt1"/>
                </a:solidFill>
                <a:latin typeface="Times New Roman"/>
                <a:ea typeface="Times New Roman"/>
                <a:cs typeface="Times New Roman"/>
                <a:sym typeface="Times New Roman"/>
              </a:rPr>
              <a:t> teacher because:</a:t>
            </a:r>
            <a:endParaRPr/>
          </a:p>
          <a:p>
            <a:pPr indent="-231140" lvl="0" marL="274320" marR="0" rtl="0" algn="l">
              <a:lnSpc>
                <a:spcPct val="90000"/>
              </a:lnSpc>
              <a:spcBef>
                <a:spcPts val="160"/>
              </a:spcBef>
              <a:spcAft>
                <a:spcPts val="0"/>
              </a:spcAft>
              <a:buClr>
                <a:schemeClr val="lt1"/>
              </a:buClr>
              <a:buSzPts val="480"/>
              <a:buFont typeface="Noto Sans Symbols"/>
              <a:buNone/>
            </a:pPr>
            <a:r>
              <a:t/>
            </a:r>
            <a:endParaRPr b="0" i="0" sz="800" u="none" cap="none" strike="noStrike">
              <a:solidFill>
                <a:schemeClr val="lt1"/>
              </a:solidFill>
              <a:latin typeface="Times New Roman"/>
              <a:ea typeface="Times New Roman"/>
              <a:cs typeface="Times New Roman"/>
              <a:sym typeface="Times New Roman"/>
            </a:endParaRPr>
          </a:p>
          <a:p>
            <a:pPr indent="-259080" lvl="1" marL="640080" marR="0" rtl="0" algn="l">
              <a:lnSpc>
                <a:spcPct val="90000"/>
              </a:lnSpc>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Economic</a:t>
            </a:r>
            <a:endParaRPr/>
          </a:p>
          <a:p>
            <a:pPr indent="-256540" lvl="2" marL="1005840" marR="0" rtl="0" algn="l">
              <a:lnSpc>
                <a:spcPct val="90000"/>
              </a:lnSpc>
              <a:spcBef>
                <a:spcPts val="340"/>
              </a:spcBef>
              <a:spcAft>
                <a:spcPts val="0"/>
              </a:spcAft>
              <a:buClr>
                <a:schemeClr val="lt1"/>
              </a:buClr>
              <a:buSzPts val="1020"/>
              <a:buFont typeface="Noto Sans Symbols"/>
              <a:buChar char="•"/>
            </a:pPr>
            <a:r>
              <a:rPr b="0" i="0" lang="en-US" sz="1700" u="none" cap="none" strike="noStrike">
                <a:solidFill>
                  <a:schemeClr val="lt1"/>
                </a:solidFill>
                <a:latin typeface="Times New Roman"/>
                <a:ea typeface="Times New Roman"/>
                <a:cs typeface="Times New Roman"/>
                <a:sym typeface="Times New Roman"/>
              </a:rPr>
              <a:t>Lots of student loans to pay off &amp; fear of being fired</a:t>
            </a:r>
            <a:endParaRPr/>
          </a:p>
          <a:p>
            <a:pPr indent="-186690" lvl="1" marL="640080" marR="0" rtl="0" algn="l">
              <a:lnSpc>
                <a:spcPct val="90000"/>
              </a:lnSpc>
              <a:spcBef>
                <a:spcPts val="380"/>
              </a:spcBef>
              <a:spcAft>
                <a:spcPts val="0"/>
              </a:spcAft>
              <a:buClr>
                <a:schemeClr val="lt1"/>
              </a:buClr>
              <a:buSzPts val="1140"/>
              <a:buFont typeface="Noto Sans Symbols"/>
              <a:buNone/>
            </a:pPr>
            <a:r>
              <a:t/>
            </a:r>
            <a:endParaRPr b="0" i="0" sz="1900" u="none" cap="none" strike="noStrike">
              <a:solidFill>
                <a:schemeClr val="lt1"/>
              </a:solidFill>
              <a:latin typeface="Times New Roman"/>
              <a:ea typeface="Times New Roman"/>
              <a:cs typeface="Times New Roman"/>
              <a:sym typeface="Times New Roman"/>
            </a:endParaRPr>
          </a:p>
          <a:p>
            <a:pPr indent="-259080" lvl="1" marL="640080" marR="0" rtl="0" algn="l">
              <a:lnSpc>
                <a:spcPct val="90000"/>
              </a:lnSpc>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Educational/Religious</a:t>
            </a:r>
            <a:endParaRPr/>
          </a:p>
          <a:p>
            <a:pPr indent="-256540" lvl="2" marL="1005840" marR="0" rtl="0" algn="l">
              <a:lnSpc>
                <a:spcPct val="90000"/>
              </a:lnSpc>
              <a:spcBef>
                <a:spcPts val="340"/>
              </a:spcBef>
              <a:spcAft>
                <a:spcPts val="0"/>
              </a:spcAft>
              <a:buClr>
                <a:schemeClr val="lt1"/>
              </a:buClr>
              <a:buSzPts val="1020"/>
              <a:buFont typeface="Noto Sans Symbols"/>
              <a:buChar char="•"/>
            </a:pPr>
            <a:r>
              <a:rPr b="0" i="0" lang="en-US" sz="1700" u="none" cap="none" strike="noStrike">
                <a:solidFill>
                  <a:schemeClr val="lt1"/>
                </a:solidFill>
                <a:latin typeface="Times New Roman"/>
                <a:ea typeface="Times New Roman"/>
                <a:cs typeface="Times New Roman"/>
                <a:sym typeface="Times New Roman"/>
              </a:rPr>
              <a:t>Good teachers control their classrooms</a:t>
            </a:r>
            <a:endParaRPr/>
          </a:p>
          <a:p>
            <a:pPr indent="-256540" lvl="2" marL="1005840" marR="0" rtl="0" algn="l">
              <a:lnSpc>
                <a:spcPct val="90000"/>
              </a:lnSpc>
              <a:spcBef>
                <a:spcPts val="340"/>
              </a:spcBef>
              <a:spcAft>
                <a:spcPts val="0"/>
              </a:spcAft>
              <a:buClr>
                <a:schemeClr val="lt1"/>
              </a:buClr>
              <a:buSzPts val="1020"/>
              <a:buFont typeface="Noto Sans Symbols"/>
              <a:buChar char="•"/>
            </a:pPr>
            <a:r>
              <a:rPr b="0" i="0" lang="en-US" sz="1700" u="none" cap="none" strike="noStrike">
                <a:solidFill>
                  <a:schemeClr val="lt1"/>
                </a:solidFill>
                <a:latin typeface="Times New Roman"/>
                <a:ea typeface="Times New Roman"/>
                <a:cs typeface="Times New Roman"/>
                <a:sym typeface="Times New Roman"/>
              </a:rPr>
              <a:t>More senior teachers judge a classroom with disruptive behavior</a:t>
            </a:r>
            <a:endParaRPr/>
          </a:p>
          <a:p>
            <a:pPr indent="-266700" lvl="3" marL="1371600" marR="0" rtl="0" algn="l">
              <a:lnSpc>
                <a:spcPct val="90000"/>
              </a:lnSpc>
              <a:spcBef>
                <a:spcPts val="320"/>
              </a:spcBef>
              <a:spcAft>
                <a:spcPts val="0"/>
              </a:spcAft>
              <a:buClr>
                <a:schemeClr val="lt1"/>
              </a:buClr>
              <a:buSzPts val="960"/>
              <a:buFont typeface="Noto Sans Symbols"/>
              <a:buChar char="❧"/>
            </a:pPr>
            <a:r>
              <a:rPr b="0" i="0" lang="en-US" sz="1600" u="none" cap="none" strike="noStrike">
                <a:solidFill>
                  <a:schemeClr val="lt1"/>
                </a:solidFill>
                <a:latin typeface="Times New Roman"/>
                <a:ea typeface="Times New Roman"/>
                <a:cs typeface="Times New Roman"/>
                <a:sym typeface="Times New Roman"/>
              </a:rPr>
              <a:t>A treatment recommendation from a teacher on Pinterest might be readily available and equally result in escape from social shaming.</a:t>
            </a:r>
            <a:endParaRPr/>
          </a:p>
        </p:txBody>
      </p:sp>
      <p:sp>
        <p:nvSpPr>
          <p:cNvPr id="571" name="Google Shape;571;p52"/>
          <p:cNvSpPr txBox="1"/>
          <p:nvPr>
            <p:ph type="title"/>
          </p:nvPr>
        </p:nvSpPr>
        <p:spPr>
          <a:xfrm>
            <a:off x="685800" y="5530850"/>
            <a:ext cx="63246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3400" u="none" cap="none" strike="noStrike">
                <a:solidFill>
                  <a:schemeClr val="lt1"/>
                </a:solidFill>
                <a:latin typeface="Times New Roman"/>
                <a:ea typeface="Times New Roman"/>
                <a:cs typeface="Times New Roman"/>
                <a:sym typeface="Times New Roman"/>
              </a:rPr>
              <a:t>Example #2: Treatment Acceptability</a:t>
            </a:r>
            <a:endParaRPr b="0" i="0" sz="3400" u="none" cap="none" strike="noStrike">
              <a:solidFill>
                <a:schemeClr val="lt1"/>
              </a:solidFill>
              <a:latin typeface="Times New Roman"/>
              <a:ea typeface="Times New Roman"/>
              <a:cs typeface="Times New Roman"/>
              <a:sym typeface="Times New Roman"/>
            </a:endParaRPr>
          </a:p>
        </p:txBody>
      </p:sp>
      <p:grpSp>
        <p:nvGrpSpPr>
          <p:cNvPr id="572" name="Google Shape;572;p52"/>
          <p:cNvGrpSpPr/>
          <p:nvPr/>
        </p:nvGrpSpPr>
        <p:grpSpPr>
          <a:xfrm>
            <a:off x="527050" y="242888"/>
            <a:ext cx="5081588" cy="4681537"/>
            <a:chOff x="527773" y="242395"/>
            <a:chExt cx="5080357" cy="4682104"/>
          </a:xfrm>
        </p:grpSpPr>
        <p:sp>
          <p:nvSpPr>
            <p:cNvPr id="573" name="Google Shape;573;p52"/>
            <p:cNvSpPr/>
            <p:nvPr/>
          </p:nvSpPr>
          <p:spPr>
            <a:xfrm>
              <a:off x="52777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74" name="Google Shape;574;p52"/>
            <p:cNvSpPr/>
            <p:nvPr/>
          </p:nvSpPr>
          <p:spPr>
            <a:xfrm>
              <a:off x="1972162" y="1726747"/>
              <a:ext cx="2199730" cy="1873537"/>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575" name="Google Shape;575;p52"/>
          <p:cNvSpPr txBox="1"/>
          <p:nvPr/>
        </p:nvSpPr>
        <p:spPr>
          <a:xfrm>
            <a:off x="4246563" y="2386013"/>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sp>
        <p:nvSpPr>
          <p:cNvPr id="576" name="Google Shape;576;p52"/>
          <p:cNvSpPr txBox="1"/>
          <p:nvPr/>
        </p:nvSpPr>
        <p:spPr>
          <a:xfrm>
            <a:off x="3386138" y="3748088"/>
            <a:ext cx="7969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sp>
        <p:nvSpPr>
          <p:cNvPr id="577" name="Google Shape;577;p52"/>
          <p:cNvSpPr txBox="1"/>
          <p:nvPr/>
        </p:nvSpPr>
        <p:spPr>
          <a:xfrm>
            <a:off x="1627188" y="1023938"/>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grpSp>
        <p:nvGrpSpPr>
          <p:cNvPr id="578" name="Google Shape;578;p52"/>
          <p:cNvGrpSpPr/>
          <p:nvPr/>
        </p:nvGrpSpPr>
        <p:grpSpPr>
          <a:xfrm>
            <a:off x="3861584" y="1962638"/>
            <a:ext cx="1590818" cy="1411045"/>
            <a:chOff x="3861584" y="1962638"/>
            <a:chExt cx="1590818" cy="1411045"/>
          </a:xfrm>
        </p:grpSpPr>
        <p:sp>
          <p:nvSpPr>
            <p:cNvPr id="579" name="Google Shape;579;p52"/>
            <p:cNvSpPr/>
            <p:nvPr/>
          </p:nvSpPr>
          <p:spPr>
            <a:xfrm>
              <a:off x="3861584" y="1962638"/>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80" name="Google Shape;580;p52"/>
            <p:cNvSpPr txBox="1"/>
            <p:nvPr/>
          </p:nvSpPr>
          <p:spPr>
            <a:xfrm>
              <a:off x="4246458" y="2385952"/>
              <a:ext cx="12059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grpSp>
      <p:grpSp>
        <p:nvGrpSpPr>
          <p:cNvPr id="581" name="Google Shape;581;p52"/>
          <p:cNvGrpSpPr/>
          <p:nvPr/>
        </p:nvGrpSpPr>
        <p:grpSpPr>
          <a:xfrm>
            <a:off x="2989201" y="3180484"/>
            <a:ext cx="1590818" cy="1411045"/>
            <a:chOff x="2989201" y="3180484"/>
            <a:chExt cx="1590818" cy="1411045"/>
          </a:xfrm>
        </p:grpSpPr>
        <p:sp>
          <p:nvSpPr>
            <p:cNvPr id="582" name="Google Shape;582;p52"/>
            <p:cNvSpPr/>
            <p:nvPr/>
          </p:nvSpPr>
          <p:spPr>
            <a:xfrm>
              <a:off x="2989201" y="318048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83" name="Google Shape;583;p52"/>
            <p:cNvSpPr txBox="1"/>
            <p:nvPr/>
          </p:nvSpPr>
          <p:spPr>
            <a:xfrm>
              <a:off x="3386905" y="3747578"/>
              <a:ext cx="7954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grpSp>
      <p:grpSp>
        <p:nvGrpSpPr>
          <p:cNvPr id="584" name="Google Shape;584;p52"/>
          <p:cNvGrpSpPr/>
          <p:nvPr/>
        </p:nvGrpSpPr>
        <p:grpSpPr>
          <a:xfrm>
            <a:off x="3071813" y="693738"/>
            <a:ext cx="1590675" cy="1411287"/>
            <a:chOff x="3066175" y="697096"/>
            <a:chExt cx="1590818" cy="1411045"/>
          </a:xfrm>
        </p:grpSpPr>
        <p:sp>
          <p:nvSpPr>
            <p:cNvPr id="585" name="Google Shape;585;p52"/>
            <p:cNvSpPr/>
            <p:nvPr/>
          </p:nvSpPr>
          <p:spPr>
            <a:xfrm>
              <a:off x="3066175" y="697096"/>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86" name="Google Shape;586;p52"/>
            <p:cNvSpPr txBox="1"/>
            <p:nvPr/>
          </p:nvSpPr>
          <p:spPr>
            <a:xfrm>
              <a:off x="3399580" y="1070094"/>
              <a:ext cx="1206608" cy="923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Suburban/Urban/Rural</a:t>
              </a:r>
              <a:endParaRPr sz="1800">
                <a:solidFill>
                  <a:srgbClr val="5963B8"/>
                </a:solidFill>
                <a:latin typeface="Times New Roman"/>
                <a:ea typeface="Times New Roman"/>
                <a:cs typeface="Times New Roman"/>
                <a:sym typeface="Times New Roman"/>
              </a:endParaRPr>
            </a:p>
          </p:txBody>
        </p:sp>
      </p:grpSp>
      <p:grpSp>
        <p:nvGrpSpPr>
          <p:cNvPr id="587" name="Google Shape;587;p52"/>
          <p:cNvGrpSpPr/>
          <p:nvPr/>
        </p:nvGrpSpPr>
        <p:grpSpPr>
          <a:xfrm>
            <a:off x="1481209" y="608207"/>
            <a:ext cx="1590818" cy="1411045"/>
            <a:chOff x="1481209" y="608207"/>
            <a:chExt cx="1590818" cy="1411045"/>
          </a:xfrm>
        </p:grpSpPr>
        <p:sp>
          <p:nvSpPr>
            <p:cNvPr id="588" name="Google Shape;588;p52"/>
            <p:cNvSpPr/>
            <p:nvPr/>
          </p:nvSpPr>
          <p:spPr>
            <a:xfrm>
              <a:off x="1481209" y="608207"/>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89" name="Google Shape;589;p52"/>
            <p:cNvSpPr txBox="1"/>
            <p:nvPr/>
          </p:nvSpPr>
          <p:spPr>
            <a:xfrm>
              <a:off x="1627754" y="1024683"/>
              <a:ext cx="120594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grpSp>
      <p:grpSp>
        <p:nvGrpSpPr>
          <p:cNvPr id="590" name="Google Shape;590;p52"/>
          <p:cNvGrpSpPr/>
          <p:nvPr/>
        </p:nvGrpSpPr>
        <p:grpSpPr>
          <a:xfrm>
            <a:off x="590550" y="1871663"/>
            <a:ext cx="1592263" cy="1409700"/>
            <a:chOff x="2072482" y="2328266"/>
            <a:chExt cx="1590818" cy="1411045"/>
          </a:xfrm>
        </p:grpSpPr>
        <p:sp>
          <p:nvSpPr>
            <p:cNvPr id="591" name="Google Shape;591;p52"/>
            <p:cNvSpPr/>
            <p:nvPr/>
          </p:nvSpPr>
          <p:spPr>
            <a:xfrm>
              <a:off x="2072482" y="2328266"/>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92" name="Google Shape;592;p52"/>
            <p:cNvSpPr txBox="1"/>
            <p:nvPr/>
          </p:nvSpPr>
          <p:spPr>
            <a:xfrm>
              <a:off x="2272325" y="2750944"/>
              <a:ext cx="1205405" cy="3702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grpSp>
      <p:grpSp>
        <p:nvGrpSpPr>
          <p:cNvPr id="593" name="Google Shape;593;p52"/>
          <p:cNvGrpSpPr/>
          <p:nvPr/>
        </p:nvGrpSpPr>
        <p:grpSpPr>
          <a:xfrm>
            <a:off x="1274763" y="3295650"/>
            <a:ext cx="1628775" cy="1411288"/>
            <a:chOff x="1274630" y="3295693"/>
            <a:chExt cx="1628918" cy="1411045"/>
          </a:xfrm>
        </p:grpSpPr>
        <p:sp>
          <p:nvSpPr>
            <p:cNvPr id="594" name="Google Shape;594;p52"/>
            <p:cNvSpPr/>
            <p:nvPr/>
          </p:nvSpPr>
          <p:spPr>
            <a:xfrm>
              <a:off x="1312730" y="3295693"/>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95" name="Google Shape;595;p52"/>
            <p:cNvSpPr txBox="1"/>
            <p:nvPr/>
          </p:nvSpPr>
          <p:spPr>
            <a:xfrm>
              <a:off x="1274630" y="3744879"/>
              <a:ext cx="1514608" cy="6460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grpSp>
      <p:sp>
        <p:nvSpPr>
          <p:cNvPr id="596" name="Google Shape;596;p52"/>
          <p:cNvSpPr/>
          <p:nvPr/>
        </p:nvSpPr>
        <p:spPr>
          <a:xfrm>
            <a:off x="2583588" y="845386"/>
            <a:ext cx="4896876" cy="2522571"/>
          </a:xfrm>
          <a:prstGeom prst="wedgeRectCallout">
            <a:avLst>
              <a:gd fmla="val 58846" name="adj1"/>
              <a:gd fmla="val 45890" name="adj2"/>
            </a:avLst>
          </a:prstGeom>
          <a:gradFill>
            <a:gsLst>
              <a:gs pos="0">
                <a:schemeClr val="accent1"/>
              </a:gs>
              <a:gs pos="100000">
                <a:srgbClr val="236BA9"/>
              </a:gs>
            </a:gsLst>
            <a:lin ang="4140000" scaled="0"/>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“The agency punishes sinful behavior in such a way that it automatically generates an aversive condition which the individual describes as a ‘sense of sin.’”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0" st="0"/>
                                            </p:txEl>
                                          </p:spTgt>
                                        </p:tgtEl>
                                        <p:attrNameLst>
                                          <p:attrName>style.visibility</p:attrName>
                                        </p:attrNameLst>
                                      </p:cBhvr>
                                      <p:to>
                                        <p:strVal val="visible"/>
                                      </p:to>
                                    </p:set>
                                    <p:animEffect filter="fade" transition="in">
                                      <p:cBhvr>
                                        <p:cTn dur="500"/>
                                        <p:tgtEl>
                                          <p:spTgt spid="5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1" st="1"/>
                                            </p:txEl>
                                          </p:spTgt>
                                        </p:tgtEl>
                                        <p:attrNameLst>
                                          <p:attrName>style.visibility</p:attrName>
                                        </p:attrNameLst>
                                      </p:cBhvr>
                                      <p:to>
                                        <p:strVal val="visible"/>
                                      </p:to>
                                    </p:set>
                                    <p:animEffect filter="fade" transition="in">
                                      <p:cBhvr>
                                        <p:cTn dur="500"/>
                                        <p:tgtEl>
                                          <p:spTgt spid="5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2" st="2"/>
                                            </p:txEl>
                                          </p:spTgt>
                                        </p:tgtEl>
                                        <p:attrNameLst>
                                          <p:attrName>style.visibility</p:attrName>
                                        </p:attrNameLst>
                                      </p:cBhvr>
                                      <p:to>
                                        <p:strVal val="visible"/>
                                      </p:to>
                                    </p:set>
                                    <p:animEffect filter="fade" transition="in">
                                      <p:cBhvr>
                                        <p:cTn dur="500"/>
                                        <p:tgtEl>
                                          <p:spTgt spid="5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3" st="3"/>
                                            </p:txEl>
                                          </p:spTgt>
                                        </p:tgtEl>
                                        <p:attrNameLst>
                                          <p:attrName>style.visibility</p:attrName>
                                        </p:attrNameLst>
                                      </p:cBhvr>
                                      <p:to>
                                        <p:strVal val="visible"/>
                                      </p:to>
                                    </p:set>
                                    <p:animEffect filter="fade" transition="in">
                                      <p:cBhvr>
                                        <p:cTn dur="500"/>
                                        <p:tgtEl>
                                          <p:spTgt spid="5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4" st="4"/>
                                            </p:txEl>
                                          </p:spTgt>
                                        </p:tgtEl>
                                        <p:attrNameLst>
                                          <p:attrName>style.visibility</p:attrName>
                                        </p:attrNameLst>
                                      </p:cBhvr>
                                      <p:to>
                                        <p:strVal val="visible"/>
                                      </p:to>
                                    </p:set>
                                    <p:animEffect filter="fade" transition="in">
                                      <p:cBhvr>
                                        <p:cTn dur="500"/>
                                        <p:tgtEl>
                                          <p:spTgt spid="5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5" st="5"/>
                                            </p:txEl>
                                          </p:spTgt>
                                        </p:tgtEl>
                                        <p:attrNameLst>
                                          <p:attrName>style.visibility</p:attrName>
                                        </p:attrNameLst>
                                      </p:cBhvr>
                                      <p:to>
                                        <p:strVal val="visible"/>
                                      </p:to>
                                    </p:set>
                                    <p:animEffect filter="fade" transition="in">
                                      <p:cBhvr>
                                        <p:cTn dur="500"/>
                                        <p:tgtEl>
                                          <p:spTgt spid="5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6" st="6"/>
                                            </p:txEl>
                                          </p:spTgt>
                                        </p:tgtEl>
                                        <p:attrNameLst>
                                          <p:attrName>style.visibility</p:attrName>
                                        </p:attrNameLst>
                                      </p:cBhvr>
                                      <p:to>
                                        <p:strVal val="visible"/>
                                      </p:to>
                                    </p:set>
                                    <p:animEffect filter="fade" transition="in">
                                      <p:cBhvr>
                                        <p:cTn dur="500"/>
                                        <p:tgtEl>
                                          <p:spTgt spid="5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7" st="7"/>
                                            </p:txEl>
                                          </p:spTgt>
                                        </p:tgtEl>
                                        <p:attrNameLst>
                                          <p:attrName>style.visibility</p:attrName>
                                        </p:attrNameLst>
                                      </p:cBhvr>
                                      <p:to>
                                        <p:strVal val="visible"/>
                                      </p:to>
                                    </p:set>
                                    <p:animEffect filter="fade" transition="in">
                                      <p:cBhvr>
                                        <p:cTn dur="500"/>
                                        <p:tgtEl>
                                          <p:spTgt spid="5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8" st="8"/>
                                            </p:txEl>
                                          </p:spTgt>
                                        </p:tgtEl>
                                        <p:attrNameLst>
                                          <p:attrName>style.visibility</p:attrName>
                                        </p:attrNameLst>
                                      </p:cBhvr>
                                      <p:to>
                                        <p:strVal val="visible"/>
                                      </p:to>
                                    </p:set>
                                    <p:animEffect filter="fade" transition="in">
                                      <p:cBhvr>
                                        <p:cTn dur="500"/>
                                        <p:tgtEl>
                                          <p:spTgt spid="5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53"/>
          <p:cNvSpPr txBox="1"/>
          <p:nvPr>
            <p:ph idx="1" type="body"/>
          </p:nvPr>
        </p:nvSpPr>
        <p:spPr>
          <a:xfrm>
            <a:off x="2133600" y="685800"/>
            <a:ext cx="6096000" cy="3657600"/>
          </a:xfrm>
          <a:prstGeom prst="rect">
            <a:avLst/>
          </a:prstGeom>
          <a:noFill/>
          <a:ln>
            <a:noFill/>
          </a:ln>
        </p:spPr>
        <p:txBody>
          <a:bodyPr anchorCtr="0" anchor="ctr" bIns="45700" lIns="91425" spcFirstLastPara="1" rIns="91425" wrap="square" tIns="45700">
            <a:noAutofit/>
          </a:bodyPr>
          <a:lstStyle/>
          <a:p>
            <a:pPr indent="-181610" lvl="0" marL="274320" marR="0" rtl="0" algn="l">
              <a:spcBef>
                <a:spcPts val="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p:txBody>
      </p:sp>
      <p:sp>
        <p:nvSpPr>
          <p:cNvPr id="602" name="Google Shape;602;p53"/>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Example #2</a:t>
            </a:r>
            <a:endParaRPr b="0" i="0" sz="4900" u="none" cap="none" strike="noStrike">
              <a:solidFill>
                <a:schemeClr val="lt1"/>
              </a:solidFill>
              <a:latin typeface="Times New Roman"/>
              <a:ea typeface="Times New Roman"/>
              <a:cs typeface="Times New Roman"/>
              <a:sym typeface="Times New Roman"/>
            </a:endParaRPr>
          </a:p>
        </p:txBody>
      </p:sp>
      <p:sp>
        <p:nvSpPr>
          <p:cNvPr id="603" name="Google Shape;603;p53"/>
          <p:cNvSpPr txBox="1"/>
          <p:nvPr/>
        </p:nvSpPr>
        <p:spPr>
          <a:xfrm>
            <a:off x="222250" y="811213"/>
            <a:ext cx="8620125" cy="5140325"/>
          </a:xfrm>
          <a:prstGeom prst="rect">
            <a:avLst/>
          </a:prstGeom>
          <a:solidFill>
            <a:schemeClr val="lt1"/>
          </a:solidFill>
          <a:ln cap="flat" cmpd="sng" w="190500">
            <a:solidFill>
              <a:srgbClr val="4F465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rgbClr val="072B62"/>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rgbClr val="072B62"/>
                </a:solidFill>
                <a:latin typeface="Times New Roman"/>
                <a:ea typeface="Times New Roman"/>
                <a:cs typeface="Times New Roman"/>
                <a:sym typeface="Times New Roman"/>
              </a:rPr>
              <a:t>BEHAVIORAL CONSULTANT MIGHT BRING VARIABLES ASSOCIATED WITH PSYCHOTHERAPEUTIC AGENCY TO BEAR.</a:t>
            </a:r>
            <a:endParaRPr/>
          </a:p>
          <a:p>
            <a:pPr indent="0" lvl="0" marL="0" marR="0" rtl="0" algn="l">
              <a:spcBef>
                <a:spcPts val="0"/>
              </a:spcBef>
              <a:spcAft>
                <a:spcPts val="0"/>
              </a:spcAft>
              <a:buNone/>
            </a:pPr>
            <a:r>
              <a:t/>
            </a:r>
            <a:endParaRPr sz="3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rgbClr val="1B1E3D"/>
                </a:solidFill>
                <a:latin typeface="Times New Roman"/>
                <a:ea typeface="Times New Roman"/>
                <a:cs typeface="Times New Roman"/>
                <a:sym typeface="Times New Roman"/>
              </a:rPr>
              <a:t>“Assurances of help, various forms of evidence which make such assurances effective, the prestige of the therapist, reports of improvement in other patients, slight signs of early improvement in the patient himself, evidences of the wisdom of the therapist in other matters – all enter into the process, but in much too complex a way to be analyzed here.”</a:t>
            </a:r>
            <a:endParaRPr/>
          </a:p>
          <a:p>
            <a:pPr indent="0" lvl="0" marL="0" marR="0" rtl="0" algn="l">
              <a:spcBef>
                <a:spcPts val="0"/>
              </a:spcBef>
              <a:spcAft>
                <a:spcPts val="0"/>
              </a:spcAft>
              <a:buNone/>
            </a:pPr>
            <a:r>
              <a:t/>
            </a:r>
            <a:endParaRPr sz="2400">
              <a:solidFill>
                <a:srgbClr val="1B1E3D"/>
              </a:solidFill>
              <a:latin typeface="Times New Roman"/>
              <a:ea typeface="Times New Roman"/>
              <a:cs typeface="Times New Roman"/>
              <a:sym typeface="Times New Roman"/>
            </a:endParaRPr>
          </a:p>
        </p:txBody>
      </p:sp>
      <p:sp>
        <p:nvSpPr>
          <p:cNvPr id="604" name="Google Shape;604;p53"/>
          <p:cNvSpPr txBox="1"/>
          <p:nvPr/>
        </p:nvSpPr>
        <p:spPr>
          <a:xfrm>
            <a:off x="428625" y="2371725"/>
            <a:ext cx="8204200" cy="1568450"/>
          </a:xfrm>
          <a:prstGeom prst="rect">
            <a:avLst/>
          </a:prstGeom>
          <a:solidFill>
            <a:schemeClr val="lt1"/>
          </a:solidFill>
          <a:ln cap="flat" cmpd="sng" w="190500">
            <a:solidFill>
              <a:srgbClr val="4F465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72B62"/>
                </a:solidFill>
                <a:latin typeface="Times New Roman"/>
                <a:ea typeface="Times New Roman"/>
                <a:cs typeface="Times New Roman"/>
                <a:sym typeface="Times New Roman"/>
              </a:rPr>
              <a:t>MORE LIKELY TO RESPOND TO CONSULTANT’S EFFORT TO INCREASE TREATMENT ACCEPTABILITY</a:t>
            </a:r>
            <a:endParaRPr/>
          </a:p>
        </p:txBody>
      </p:sp>
      <p:sp>
        <p:nvSpPr>
          <p:cNvPr id="605" name="Google Shape;605;p53"/>
          <p:cNvSpPr txBox="1"/>
          <p:nvPr/>
        </p:nvSpPr>
        <p:spPr>
          <a:xfrm rot="-1553818">
            <a:off x="-190500" y="2352675"/>
            <a:ext cx="9286875"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lt1"/>
                </a:solidFill>
                <a:latin typeface="Times New Roman"/>
                <a:ea typeface="Times New Roman"/>
                <a:cs typeface="Times New Roman"/>
                <a:sym typeface="Times New Roman"/>
              </a:rPr>
              <a:t>THESE ARE JUST TWO EXAMPLES…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0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54"/>
          <p:cNvSpPr/>
          <p:nvPr/>
        </p:nvSpPr>
        <p:spPr>
          <a:xfrm>
            <a:off x="527773" y="242395"/>
            <a:ext cx="5080357" cy="4682104"/>
          </a:xfrm>
          <a:prstGeom prst="ellipse">
            <a:avLst/>
          </a:prstGeom>
          <a:gradFill>
            <a:gsLst>
              <a:gs pos="0">
                <a:srgbClr val="4F4651"/>
              </a:gs>
              <a:gs pos="46000">
                <a:srgbClr val="4F4651"/>
              </a:gs>
              <a:gs pos="100000">
                <a:srgbClr val="FFFFFF"/>
              </a:gs>
            </a:gsLst>
            <a:path path="circle">
              <a:fillToRect b="50%" l="50%" r="50%" t="50%"/>
            </a:path>
            <a:tileRect/>
          </a:gra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11" name="Google Shape;611;p54"/>
          <p:cNvSpPr txBox="1"/>
          <p:nvPr/>
        </p:nvSpPr>
        <p:spPr>
          <a:xfrm>
            <a:off x="6580188" y="1023938"/>
            <a:ext cx="2174875" cy="12017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Although this is complicated…</a:t>
            </a:r>
            <a:endParaRPr/>
          </a:p>
        </p:txBody>
      </p:sp>
      <p:sp>
        <p:nvSpPr>
          <p:cNvPr id="612" name="Google Shape;612;p54"/>
          <p:cNvSpPr/>
          <p:nvPr/>
        </p:nvSpPr>
        <p:spPr>
          <a:xfrm>
            <a:off x="2115264" y="1621457"/>
            <a:ext cx="2021520" cy="1979668"/>
          </a:xfrm>
          <a:prstGeom prst="ellipse">
            <a:avLst/>
          </a:prstGeom>
          <a:solidFill>
            <a:schemeClr val="lt1"/>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13" name="Google Shape;613;p54"/>
          <p:cNvSpPr/>
          <p:nvPr/>
        </p:nvSpPr>
        <p:spPr>
          <a:xfrm>
            <a:off x="3861584" y="1962638"/>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14" name="Google Shape;614;p54"/>
          <p:cNvSpPr txBox="1"/>
          <p:nvPr/>
        </p:nvSpPr>
        <p:spPr>
          <a:xfrm>
            <a:off x="4246563" y="2386013"/>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Gender</a:t>
            </a:r>
            <a:endParaRPr sz="1800">
              <a:solidFill>
                <a:srgbClr val="5963B8"/>
              </a:solidFill>
              <a:latin typeface="Times New Roman"/>
              <a:ea typeface="Times New Roman"/>
              <a:cs typeface="Times New Roman"/>
              <a:sym typeface="Times New Roman"/>
            </a:endParaRPr>
          </a:p>
        </p:txBody>
      </p:sp>
      <p:sp>
        <p:nvSpPr>
          <p:cNvPr id="615" name="Google Shape;615;p54"/>
          <p:cNvSpPr/>
          <p:nvPr/>
        </p:nvSpPr>
        <p:spPr>
          <a:xfrm>
            <a:off x="2989201" y="3180484"/>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16" name="Google Shape;616;p54"/>
          <p:cNvSpPr txBox="1"/>
          <p:nvPr/>
        </p:nvSpPr>
        <p:spPr>
          <a:xfrm>
            <a:off x="3386138" y="3748088"/>
            <a:ext cx="796925"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SES</a:t>
            </a:r>
            <a:endParaRPr sz="1800">
              <a:solidFill>
                <a:srgbClr val="5963B8"/>
              </a:solidFill>
              <a:latin typeface="Times New Roman"/>
              <a:ea typeface="Times New Roman"/>
              <a:cs typeface="Times New Roman"/>
              <a:sym typeface="Times New Roman"/>
            </a:endParaRPr>
          </a:p>
        </p:txBody>
      </p:sp>
      <p:sp>
        <p:nvSpPr>
          <p:cNvPr id="617" name="Google Shape;617;p54"/>
          <p:cNvSpPr/>
          <p:nvPr/>
        </p:nvSpPr>
        <p:spPr>
          <a:xfrm>
            <a:off x="3066175" y="697096"/>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18" name="Google Shape;618;p54"/>
          <p:cNvSpPr txBox="1"/>
          <p:nvPr/>
        </p:nvSpPr>
        <p:spPr>
          <a:xfrm>
            <a:off x="3400425" y="1071563"/>
            <a:ext cx="1204913"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Urban/Rural</a:t>
            </a:r>
            <a:endParaRPr sz="1800">
              <a:solidFill>
                <a:srgbClr val="5963B8"/>
              </a:solidFill>
              <a:latin typeface="Times New Roman"/>
              <a:ea typeface="Times New Roman"/>
              <a:cs typeface="Times New Roman"/>
              <a:sym typeface="Times New Roman"/>
            </a:endParaRPr>
          </a:p>
        </p:txBody>
      </p:sp>
      <p:sp>
        <p:nvSpPr>
          <p:cNvPr id="619" name="Google Shape;619;p54"/>
          <p:cNvSpPr/>
          <p:nvPr/>
        </p:nvSpPr>
        <p:spPr>
          <a:xfrm>
            <a:off x="1448145" y="601369"/>
            <a:ext cx="1590818" cy="1411045"/>
          </a:xfrm>
          <a:prstGeom prst="ellipse">
            <a:avLst/>
          </a:prstGeom>
          <a:solidFill>
            <a:srgbClr val="FFFFFF"/>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20" name="Google Shape;620;p54"/>
          <p:cNvSpPr txBox="1"/>
          <p:nvPr/>
        </p:nvSpPr>
        <p:spPr>
          <a:xfrm>
            <a:off x="1627188" y="1023938"/>
            <a:ext cx="12065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Ethnicity</a:t>
            </a:r>
            <a:endParaRPr sz="1800">
              <a:solidFill>
                <a:srgbClr val="5963B8"/>
              </a:solidFill>
              <a:latin typeface="Times New Roman"/>
              <a:ea typeface="Times New Roman"/>
              <a:cs typeface="Times New Roman"/>
              <a:sym typeface="Times New Roman"/>
            </a:endParaRPr>
          </a:p>
        </p:txBody>
      </p:sp>
      <p:sp>
        <p:nvSpPr>
          <p:cNvPr id="621" name="Google Shape;621;p54"/>
          <p:cNvSpPr/>
          <p:nvPr/>
        </p:nvSpPr>
        <p:spPr>
          <a:xfrm>
            <a:off x="524446" y="1860014"/>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22" name="Google Shape;622;p54"/>
          <p:cNvSpPr txBox="1"/>
          <p:nvPr/>
        </p:nvSpPr>
        <p:spPr>
          <a:xfrm>
            <a:off x="885825" y="2282825"/>
            <a:ext cx="1204913"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Age</a:t>
            </a:r>
            <a:endParaRPr sz="1800">
              <a:solidFill>
                <a:srgbClr val="5963B8"/>
              </a:solidFill>
              <a:latin typeface="Times New Roman"/>
              <a:ea typeface="Times New Roman"/>
              <a:cs typeface="Times New Roman"/>
              <a:sym typeface="Times New Roman"/>
            </a:endParaRPr>
          </a:p>
        </p:txBody>
      </p:sp>
      <p:sp>
        <p:nvSpPr>
          <p:cNvPr id="623" name="Google Shape;623;p54"/>
          <p:cNvSpPr/>
          <p:nvPr/>
        </p:nvSpPr>
        <p:spPr>
          <a:xfrm>
            <a:off x="1319855" y="3177811"/>
            <a:ext cx="1590818" cy="1411045"/>
          </a:xfrm>
          <a:prstGeom prst="ellipse">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24" name="Google Shape;624;p54"/>
          <p:cNvSpPr txBox="1"/>
          <p:nvPr/>
        </p:nvSpPr>
        <p:spPr>
          <a:xfrm>
            <a:off x="1319213" y="3600450"/>
            <a:ext cx="1514475" cy="64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5963B8"/>
                </a:solidFill>
                <a:latin typeface="Times New Roman"/>
                <a:ea typeface="Times New Roman"/>
                <a:cs typeface="Times New Roman"/>
                <a:sym typeface="Times New Roman"/>
              </a:rPr>
              <a:t>Educational level</a:t>
            </a:r>
            <a:endParaRPr sz="1800">
              <a:solidFill>
                <a:srgbClr val="5963B8"/>
              </a:solidFill>
              <a:latin typeface="Times New Roman"/>
              <a:ea typeface="Times New Roman"/>
              <a:cs typeface="Times New Roman"/>
              <a:sym typeface="Times New Roman"/>
            </a:endParaRPr>
          </a:p>
        </p:txBody>
      </p:sp>
      <p:sp>
        <p:nvSpPr>
          <p:cNvPr id="625" name="Google Shape;625;p54"/>
          <p:cNvSpPr txBox="1"/>
          <p:nvPr/>
        </p:nvSpPr>
        <p:spPr>
          <a:xfrm>
            <a:off x="206375" y="5934075"/>
            <a:ext cx="9075738"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Font typeface="Times New Roman"/>
              <a:buNone/>
            </a:pPr>
            <a:r>
              <a:rPr lang="en-US" sz="2800">
                <a:solidFill>
                  <a:schemeClr val="lt1"/>
                </a:solidFill>
                <a:latin typeface="Times New Roman"/>
                <a:ea typeface="Times New Roman"/>
                <a:cs typeface="Times New Roman"/>
                <a:sym typeface="Times New Roman"/>
              </a:rPr>
              <a:t>			 acting based on their learning histories as well as antecedents/consequences</a:t>
            </a:r>
            <a:endParaRPr sz="2800">
              <a:solidFill>
                <a:schemeClr val="lt1"/>
              </a:solidFill>
              <a:latin typeface="Times New Roman"/>
              <a:ea typeface="Times New Roman"/>
              <a:cs typeface="Times New Roman"/>
              <a:sym typeface="Times New Roman"/>
            </a:endParaRPr>
          </a:p>
        </p:txBody>
      </p:sp>
      <p:sp>
        <p:nvSpPr>
          <p:cNvPr id="626" name="Google Shape;626;p54"/>
          <p:cNvSpPr txBox="1"/>
          <p:nvPr/>
        </p:nvSpPr>
        <p:spPr>
          <a:xfrm>
            <a:off x="778801" y="3137134"/>
            <a:ext cx="2336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GOVERNMENTAL</a:t>
            </a:r>
            <a:endParaRPr b="1" sz="1800" cap="none">
              <a:solidFill>
                <a:srgbClr val="002374"/>
              </a:solidFill>
              <a:latin typeface="Times New Roman"/>
              <a:ea typeface="Times New Roman"/>
              <a:cs typeface="Times New Roman"/>
              <a:sym typeface="Times New Roman"/>
            </a:endParaRPr>
          </a:p>
        </p:txBody>
      </p:sp>
      <p:sp>
        <p:nvSpPr>
          <p:cNvPr id="627" name="Google Shape;627;p54"/>
          <p:cNvSpPr txBox="1"/>
          <p:nvPr/>
        </p:nvSpPr>
        <p:spPr>
          <a:xfrm>
            <a:off x="1020101" y="2652660"/>
            <a:ext cx="20955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EDUCATIONAL</a:t>
            </a:r>
            <a:endParaRPr b="1" sz="1800" cap="none">
              <a:solidFill>
                <a:srgbClr val="002374"/>
              </a:solidFill>
              <a:latin typeface="Times New Roman"/>
              <a:ea typeface="Times New Roman"/>
              <a:cs typeface="Times New Roman"/>
              <a:sym typeface="Times New Roman"/>
            </a:endParaRPr>
          </a:p>
        </p:txBody>
      </p:sp>
      <p:sp>
        <p:nvSpPr>
          <p:cNvPr id="628" name="Google Shape;628;p54"/>
          <p:cNvSpPr txBox="1"/>
          <p:nvPr/>
        </p:nvSpPr>
        <p:spPr>
          <a:xfrm>
            <a:off x="3386905" y="2652660"/>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ECONOMIC</a:t>
            </a:r>
            <a:endParaRPr b="1" sz="1800" cap="none">
              <a:solidFill>
                <a:srgbClr val="002374"/>
              </a:solidFill>
              <a:latin typeface="Times New Roman"/>
              <a:ea typeface="Times New Roman"/>
              <a:cs typeface="Times New Roman"/>
              <a:sym typeface="Times New Roman"/>
            </a:endParaRPr>
          </a:p>
        </p:txBody>
      </p:sp>
      <p:sp>
        <p:nvSpPr>
          <p:cNvPr id="629" name="Google Shape;629;p54"/>
          <p:cNvSpPr txBox="1"/>
          <p:nvPr/>
        </p:nvSpPr>
        <p:spPr>
          <a:xfrm>
            <a:off x="685799" y="3378246"/>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RELIGIOUS</a:t>
            </a:r>
            <a:endParaRPr b="1" sz="1800" cap="none">
              <a:solidFill>
                <a:srgbClr val="002374"/>
              </a:solidFill>
              <a:latin typeface="Times New Roman"/>
              <a:ea typeface="Times New Roman"/>
              <a:cs typeface="Times New Roman"/>
              <a:sym typeface="Times New Roman"/>
            </a:endParaRPr>
          </a:p>
        </p:txBody>
      </p:sp>
      <p:sp>
        <p:nvSpPr>
          <p:cNvPr id="630" name="Google Shape;630;p54"/>
          <p:cNvSpPr txBox="1"/>
          <p:nvPr/>
        </p:nvSpPr>
        <p:spPr>
          <a:xfrm>
            <a:off x="685799" y="1252125"/>
            <a:ext cx="2997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PSYCHOTHERAPEUTIC</a:t>
            </a:r>
            <a:endParaRPr b="1" sz="1800" cap="none">
              <a:solidFill>
                <a:srgbClr val="002374"/>
              </a:solidFill>
              <a:latin typeface="Times New Roman"/>
              <a:ea typeface="Times New Roman"/>
              <a:cs typeface="Times New Roman"/>
              <a:sym typeface="Times New Roman"/>
            </a:endParaRPr>
          </a:p>
        </p:txBody>
      </p:sp>
      <p:sp>
        <p:nvSpPr>
          <p:cNvPr id="631" name="Google Shape;631;p54"/>
          <p:cNvSpPr txBox="1"/>
          <p:nvPr/>
        </p:nvSpPr>
        <p:spPr>
          <a:xfrm>
            <a:off x="805574" y="2914427"/>
            <a:ext cx="2997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PSYCHOTHERAPEUTIC</a:t>
            </a:r>
            <a:endParaRPr b="1" sz="1800" cap="none">
              <a:solidFill>
                <a:srgbClr val="002374"/>
              </a:solidFill>
              <a:latin typeface="Times New Roman"/>
              <a:ea typeface="Times New Roman"/>
              <a:cs typeface="Times New Roman"/>
              <a:sym typeface="Times New Roman"/>
            </a:endParaRPr>
          </a:p>
        </p:txBody>
      </p:sp>
      <p:sp>
        <p:nvSpPr>
          <p:cNvPr id="632" name="Google Shape;632;p54"/>
          <p:cNvSpPr txBox="1"/>
          <p:nvPr/>
        </p:nvSpPr>
        <p:spPr>
          <a:xfrm>
            <a:off x="2184399" y="3468425"/>
            <a:ext cx="2997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PSYCHOTHERAPEUTIC</a:t>
            </a:r>
            <a:endParaRPr b="1" sz="1800" cap="none">
              <a:solidFill>
                <a:srgbClr val="002374"/>
              </a:solidFill>
              <a:latin typeface="Times New Roman"/>
              <a:ea typeface="Times New Roman"/>
              <a:cs typeface="Times New Roman"/>
              <a:sym typeface="Times New Roman"/>
            </a:endParaRPr>
          </a:p>
        </p:txBody>
      </p:sp>
      <p:sp>
        <p:nvSpPr>
          <p:cNvPr id="633" name="Google Shape;633;p54"/>
          <p:cNvSpPr txBox="1"/>
          <p:nvPr/>
        </p:nvSpPr>
        <p:spPr>
          <a:xfrm>
            <a:off x="1909658" y="840017"/>
            <a:ext cx="2336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GOVERNMENTAL</a:t>
            </a:r>
            <a:endParaRPr b="1" sz="1800" cap="none">
              <a:solidFill>
                <a:srgbClr val="002374"/>
              </a:solidFill>
              <a:latin typeface="Times New Roman"/>
              <a:ea typeface="Times New Roman"/>
              <a:cs typeface="Times New Roman"/>
              <a:sym typeface="Times New Roman"/>
            </a:endParaRPr>
          </a:p>
        </p:txBody>
      </p:sp>
      <p:sp>
        <p:nvSpPr>
          <p:cNvPr id="634" name="Google Shape;634;p54"/>
          <p:cNvSpPr txBox="1"/>
          <p:nvPr/>
        </p:nvSpPr>
        <p:spPr>
          <a:xfrm>
            <a:off x="702163" y="2108141"/>
            <a:ext cx="2336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GOVERNMENTAL</a:t>
            </a:r>
            <a:endParaRPr b="1" sz="1800" cap="none">
              <a:solidFill>
                <a:srgbClr val="002374"/>
              </a:solidFill>
              <a:latin typeface="Times New Roman"/>
              <a:ea typeface="Times New Roman"/>
              <a:cs typeface="Times New Roman"/>
              <a:sym typeface="Times New Roman"/>
            </a:endParaRPr>
          </a:p>
        </p:txBody>
      </p:sp>
      <p:sp>
        <p:nvSpPr>
          <p:cNvPr id="635" name="Google Shape;635;p54"/>
          <p:cNvSpPr txBox="1"/>
          <p:nvPr/>
        </p:nvSpPr>
        <p:spPr>
          <a:xfrm>
            <a:off x="3115601" y="2385952"/>
            <a:ext cx="2336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GOVERNMENTAL</a:t>
            </a:r>
            <a:endParaRPr b="1" sz="1800" cap="none">
              <a:solidFill>
                <a:srgbClr val="002374"/>
              </a:solidFill>
              <a:latin typeface="Times New Roman"/>
              <a:ea typeface="Times New Roman"/>
              <a:cs typeface="Times New Roman"/>
              <a:sym typeface="Times New Roman"/>
            </a:endParaRPr>
          </a:p>
        </p:txBody>
      </p:sp>
      <p:sp>
        <p:nvSpPr>
          <p:cNvPr id="636" name="Google Shape;636;p54"/>
          <p:cNvSpPr txBox="1"/>
          <p:nvPr/>
        </p:nvSpPr>
        <p:spPr>
          <a:xfrm>
            <a:off x="1909658" y="4089163"/>
            <a:ext cx="23368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GOVERNMENTAL</a:t>
            </a:r>
            <a:endParaRPr b="1" sz="1800" cap="none">
              <a:solidFill>
                <a:srgbClr val="002374"/>
              </a:solidFill>
              <a:latin typeface="Times New Roman"/>
              <a:ea typeface="Times New Roman"/>
              <a:cs typeface="Times New Roman"/>
              <a:sym typeface="Times New Roman"/>
            </a:endParaRPr>
          </a:p>
        </p:txBody>
      </p:sp>
      <p:sp>
        <p:nvSpPr>
          <p:cNvPr id="637" name="Google Shape;637;p54"/>
          <p:cNvSpPr txBox="1"/>
          <p:nvPr/>
        </p:nvSpPr>
        <p:spPr>
          <a:xfrm>
            <a:off x="3356901" y="1621457"/>
            <a:ext cx="20955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EDUCATIONAL</a:t>
            </a:r>
            <a:endParaRPr b="1" sz="1800" cap="none">
              <a:solidFill>
                <a:srgbClr val="002374"/>
              </a:solidFill>
              <a:latin typeface="Times New Roman"/>
              <a:ea typeface="Times New Roman"/>
              <a:cs typeface="Times New Roman"/>
              <a:sym typeface="Times New Roman"/>
            </a:endParaRPr>
          </a:p>
        </p:txBody>
      </p:sp>
      <p:sp>
        <p:nvSpPr>
          <p:cNvPr id="638" name="Google Shape;638;p54"/>
          <p:cNvSpPr txBox="1"/>
          <p:nvPr/>
        </p:nvSpPr>
        <p:spPr>
          <a:xfrm>
            <a:off x="2115264" y="512430"/>
            <a:ext cx="20955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EDUCATIONAL</a:t>
            </a:r>
            <a:endParaRPr b="1" sz="1800" cap="none">
              <a:solidFill>
                <a:srgbClr val="002374"/>
              </a:solidFill>
              <a:latin typeface="Times New Roman"/>
              <a:ea typeface="Times New Roman"/>
              <a:cs typeface="Times New Roman"/>
              <a:sym typeface="Times New Roman"/>
            </a:endParaRPr>
          </a:p>
        </p:txBody>
      </p:sp>
      <p:sp>
        <p:nvSpPr>
          <p:cNvPr id="639" name="Google Shape;639;p54"/>
          <p:cNvSpPr txBox="1"/>
          <p:nvPr/>
        </p:nvSpPr>
        <p:spPr>
          <a:xfrm>
            <a:off x="893701" y="1717180"/>
            <a:ext cx="20955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EDUCATIONAL</a:t>
            </a:r>
            <a:endParaRPr b="1" sz="1800" cap="none">
              <a:solidFill>
                <a:srgbClr val="002374"/>
              </a:solidFill>
              <a:latin typeface="Times New Roman"/>
              <a:ea typeface="Times New Roman"/>
              <a:cs typeface="Times New Roman"/>
              <a:sym typeface="Times New Roman"/>
            </a:endParaRPr>
          </a:p>
        </p:txBody>
      </p:sp>
      <p:sp>
        <p:nvSpPr>
          <p:cNvPr id="640" name="Google Shape;640;p54"/>
          <p:cNvSpPr txBox="1"/>
          <p:nvPr/>
        </p:nvSpPr>
        <p:spPr>
          <a:xfrm>
            <a:off x="3512630" y="2952468"/>
            <a:ext cx="20955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EDUCATIONAL</a:t>
            </a:r>
            <a:endParaRPr b="1" sz="1800" cap="none">
              <a:solidFill>
                <a:srgbClr val="002374"/>
              </a:solidFill>
              <a:latin typeface="Times New Roman"/>
              <a:ea typeface="Times New Roman"/>
              <a:cs typeface="Times New Roman"/>
              <a:sym typeface="Times New Roman"/>
            </a:endParaRPr>
          </a:p>
        </p:txBody>
      </p:sp>
      <p:sp>
        <p:nvSpPr>
          <p:cNvPr id="641" name="Google Shape;641;p54"/>
          <p:cNvSpPr txBox="1"/>
          <p:nvPr/>
        </p:nvSpPr>
        <p:spPr>
          <a:xfrm>
            <a:off x="1238964" y="3737749"/>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ECONOMIC</a:t>
            </a:r>
            <a:endParaRPr b="1" sz="1800" cap="none">
              <a:solidFill>
                <a:srgbClr val="002374"/>
              </a:solidFill>
              <a:latin typeface="Times New Roman"/>
              <a:ea typeface="Times New Roman"/>
              <a:cs typeface="Times New Roman"/>
              <a:sym typeface="Times New Roman"/>
            </a:endParaRPr>
          </a:p>
        </p:txBody>
      </p:sp>
      <p:sp>
        <p:nvSpPr>
          <p:cNvPr id="642" name="Google Shape;642;p54"/>
          <p:cNvSpPr txBox="1"/>
          <p:nvPr/>
        </p:nvSpPr>
        <p:spPr>
          <a:xfrm>
            <a:off x="1033358" y="886183"/>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ECONOMIC</a:t>
            </a:r>
            <a:endParaRPr b="1" sz="1800" cap="none">
              <a:solidFill>
                <a:srgbClr val="002374"/>
              </a:solidFill>
              <a:latin typeface="Times New Roman"/>
              <a:ea typeface="Times New Roman"/>
              <a:cs typeface="Times New Roman"/>
              <a:sym typeface="Times New Roman"/>
            </a:endParaRPr>
          </a:p>
        </p:txBody>
      </p:sp>
      <p:sp>
        <p:nvSpPr>
          <p:cNvPr id="643" name="Google Shape;643;p54"/>
          <p:cNvSpPr txBox="1"/>
          <p:nvPr/>
        </p:nvSpPr>
        <p:spPr>
          <a:xfrm>
            <a:off x="3334464" y="1252125"/>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ECONOMIC</a:t>
            </a:r>
            <a:endParaRPr b="1" sz="1800" cap="none">
              <a:solidFill>
                <a:srgbClr val="002374"/>
              </a:solidFill>
              <a:latin typeface="Times New Roman"/>
              <a:ea typeface="Times New Roman"/>
              <a:cs typeface="Times New Roman"/>
              <a:sym typeface="Times New Roman"/>
            </a:endParaRPr>
          </a:p>
        </p:txBody>
      </p:sp>
      <p:sp>
        <p:nvSpPr>
          <p:cNvPr id="644" name="Google Shape;644;p54"/>
          <p:cNvSpPr txBox="1"/>
          <p:nvPr/>
        </p:nvSpPr>
        <p:spPr>
          <a:xfrm>
            <a:off x="3306014" y="3837757"/>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RELIGIOUS</a:t>
            </a:r>
            <a:endParaRPr b="1" sz="1800" cap="none">
              <a:solidFill>
                <a:srgbClr val="002374"/>
              </a:solidFill>
              <a:latin typeface="Times New Roman"/>
              <a:ea typeface="Times New Roman"/>
              <a:cs typeface="Times New Roman"/>
              <a:sym typeface="Times New Roman"/>
            </a:endParaRPr>
          </a:p>
        </p:txBody>
      </p:sp>
      <p:sp>
        <p:nvSpPr>
          <p:cNvPr id="645" name="Google Shape;645;p54"/>
          <p:cNvSpPr txBox="1"/>
          <p:nvPr/>
        </p:nvSpPr>
        <p:spPr>
          <a:xfrm>
            <a:off x="1647134" y="2370151"/>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RELIGIOUS</a:t>
            </a:r>
            <a:endParaRPr b="1" sz="1800" cap="none">
              <a:solidFill>
                <a:srgbClr val="002374"/>
              </a:solidFill>
              <a:latin typeface="Times New Roman"/>
              <a:ea typeface="Times New Roman"/>
              <a:cs typeface="Times New Roman"/>
              <a:sym typeface="Times New Roman"/>
            </a:endParaRPr>
          </a:p>
        </p:txBody>
      </p:sp>
      <p:sp>
        <p:nvSpPr>
          <p:cNvPr id="646" name="Google Shape;646;p54"/>
          <p:cNvSpPr txBox="1"/>
          <p:nvPr/>
        </p:nvSpPr>
        <p:spPr>
          <a:xfrm>
            <a:off x="3729377" y="2016620"/>
            <a:ext cx="17526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cap="none">
                <a:solidFill>
                  <a:srgbClr val="002374"/>
                </a:solidFill>
                <a:latin typeface="Times New Roman"/>
                <a:ea typeface="Times New Roman"/>
                <a:cs typeface="Times New Roman"/>
                <a:sym typeface="Times New Roman"/>
              </a:rPr>
              <a:t>RELIGIOUS</a:t>
            </a:r>
            <a:endParaRPr b="1" sz="1800" cap="none">
              <a:solidFill>
                <a:srgbClr val="002374"/>
              </a:solidFill>
              <a:latin typeface="Times New Roman"/>
              <a:ea typeface="Times New Roman"/>
              <a:cs typeface="Times New Roman"/>
              <a:sym typeface="Times New Roman"/>
            </a:endParaRPr>
          </a:p>
        </p:txBody>
      </p:sp>
      <p:pic>
        <p:nvPicPr>
          <p:cNvPr descr="Circles with people.jpg" id="647" name="Google Shape;647;p54"/>
          <p:cNvPicPr preferRelativeResize="0"/>
          <p:nvPr/>
        </p:nvPicPr>
        <p:blipFill rotWithShape="1">
          <a:blip r:embed="rId3">
            <a:alphaModFix/>
          </a:blip>
          <a:srcRect b="0" l="0" r="0" t="0"/>
          <a:stretch/>
        </p:blipFill>
        <p:spPr>
          <a:xfrm>
            <a:off x="-334963" y="179388"/>
            <a:ext cx="9583738" cy="5757862"/>
          </a:xfrm>
          <a:prstGeom prst="rect">
            <a:avLst/>
          </a:prstGeom>
          <a:noFill/>
          <a:ln>
            <a:noFill/>
          </a:ln>
        </p:spPr>
      </p:pic>
      <p:sp>
        <p:nvSpPr>
          <p:cNvPr id="648" name="Google Shape;648;p54"/>
          <p:cNvSpPr/>
          <p:nvPr/>
        </p:nvSpPr>
        <p:spPr>
          <a:xfrm>
            <a:off x="761769" y="143389"/>
            <a:ext cx="6897990" cy="5757206"/>
          </a:xfrm>
          <a:prstGeom prst="ellipse">
            <a:avLst/>
          </a:prstGeom>
          <a:solidFill>
            <a:schemeClr val="accent6">
              <a:alpha val="34902"/>
            </a:scheme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49" name="Google Shape;649;p54"/>
          <p:cNvSpPr/>
          <p:nvPr/>
        </p:nvSpPr>
        <p:spPr>
          <a:xfrm>
            <a:off x="2560663" y="1589856"/>
            <a:ext cx="3152241" cy="2725223"/>
          </a:xfrm>
          <a:prstGeom prst="ellipse">
            <a:avLst/>
          </a:prstGeom>
          <a:solidFill>
            <a:schemeClr val="lt1">
              <a:alpha val="40000"/>
            </a:scheme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50" name="Google Shape;650;p54"/>
          <p:cNvSpPr txBox="1"/>
          <p:nvPr/>
        </p:nvSpPr>
        <p:spPr>
          <a:xfrm>
            <a:off x="234950" y="5518150"/>
            <a:ext cx="74676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Font typeface="Times New Roman"/>
              <a:buNone/>
            </a:pPr>
            <a:r>
              <a:rPr lang="en-US" sz="2800">
                <a:solidFill>
                  <a:schemeClr val="lt1"/>
                </a:solidFill>
                <a:latin typeface="Times New Roman"/>
                <a:ea typeface="Times New Roman"/>
                <a:cs typeface="Times New Roman"/>
                <a:sym typeface="Times New Roman"/>
              </a:rPr>
              <a:t>Still just people…	</a:t>
            </a:r>
            <a:endParaRPr sz="2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par>
                                <p:cTn fill="hold" nodeType="with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5"/>
          <p:cNvSpPr txBox="1"/>
          <p:nvPr/>
        </p:nvSpPr>
        <p:spPr>
          <a:xfrm>
            <a:off x="206375" y="5934075"/>
            <a:ext cx="9075738"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lt1"/>
              </a:buClr>
              <a:buFont typeface="Times New Roman"/>
              <a:buNone/>
            </a:pPr>
            <a:r>
              <a:t/>
            </a:r>
            <a:endParaRPr sz="2800">
              <a:solidFill>
                <a:schemeClr val="lt1"/>
              </a:solidFill>
              <a:latin typeface="Times New Roman"/>
              <a:ea typeface="Times New Roman"/>
              <a:cs typeface="Times New Roman"/>
              <a:sym typeface="Times New Roman"/>
            </a:endParaRPr>
          </a:p>
        </p:txBody>
      </p:sp>
      <p:pic>
        <p:nvPicPr>
          <p:cNvPr descr="Circles with people.jpg" id="656" name="Google Shape;656;p55"/>
          <p:cNvPicPr preferRelativeResize="0"/>
          <p:nvPr/>
        </p:nvPicPr>
        <p:blipFill rotWithShape="1">
          <a:blip r:embed="rId3">
            <a:alphaModFix/>
          </a:blip>
          <a:srcRect b="0" l="0" r="0" t="0"/>
          <a:stretch/>
        </p:blipFill>
        <p:spPr>
          <a:xfrm>
            <a:off x="-479425" y="-17463"/>
            <a:ext cx="5641975" cy="3321051"/>
          </a:xfrm>
          <a:prstGeom prst="rect">
            <a:avLst/>
          </a:prstGeom>
          <a:noFill/>
          <a:ln>
            <a:noFill/>
          </a:ln>
        </p:spPr>
      </p:pic>
      <p:sp>
        <p:nvSpPr>
          <p:cNvPr id="657" name="Google Shape;657;p55"/>
          <p:cNvSpPr txBox="1"/>
          <p:nvPr>
            <p:ph idx="1" type="body"/>
          </p:nvPr>
        </p:nvSpPr>
        <p:spPr>
          <a:xfrm>
            <a:off x="5541963" y="641350"/>
            <a:ext cx="3602037" cy="5803900"/>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Leaders are agents representing the interest of the controlling agency.</a:t>
            </a:r>
            <a:endParaRPr/>
          </a:p>
          <a:p>
            <a:pPr indent="-261620" lvl="0" marL="274320" marR="0" rtl="0" algn="l">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Leaders are also members of weakly controlled organizations.</a:t>
            </a:r>
            <a:endParaRPr/>
          </a:p>
          <a:p>
            <a:pPr indent="-261620" lvl="0" marL="274320" marR="0" rtl="0" algn="l">
              <a:spcBef>
                <a:spcPts val="420"/>
              </a:spcBef>
              <a:spcAft>
                <a:spcPts val="0"/>
              </a:spcAft>
              <a:buClr>
                <a:schemeClr val="lt1"/>
              </a:buClr>
              <a:buSzPts val="1260"/>
              <a:buFont typeface="Noto Sans Symbols"/>
              <a:buChar char="❧"/>
            </a:pPr>
            <a:r>
              <a:rPr b="0" i="0" lang="en-US" sz="2100" u="none" cap="none" strike="noStrike">
                <a:solidFill>
                  <a:schemeClr val="lt1"/>
                </a:solidFill>
                <a:latin typeface="Times New Roman"/>
                <a:ea typeface="Times New Roman"/>
                <a:cs typeface="Times New Roman"/>
                <a:sym typeface="Times New Roman"/>
              </a:rPr>
              <a:t>Effective leaders</a:t>
            </a:r>
            <a:endParaRPr/>
          </a:p>
          <a:p>
            <a:pPr indent="-259080" lvl="1" marL="640080" marR="0" rtl="0" algn="l">
              <a:spcBef>
                <a:spcPts val="380"/>
              </a:spcBef>
              <a:spcAft>
                <a:spcPts val="0"/>
              </a:spcAft>
              <a:buClr>
                <a:schemeClr val="lt1"/>
              </a:buClr>
              <a:buSzPts val="1140"/>
              <a:buFont typeface="Noto Sans Symbols"/>
              <a:buChar char="❧"/>
            </a:pPr>
            <a:r>
              <a:rPr b="0" i="0" lang="en-US" sz="1900" u="none" cap="none" strike="noStrike">
                <a:solidFill>
                  <a:schemeClr val="lt1"/>
                </a:solidFill>
                <a:latin typeface="Times New Roman"/>
                <a:ea typeface="Times New Roman"/>
                <a:cs typeface="Times New Roman"/>
                <a:sym typeface="Times New Roman"/>
              </a:rPr>
              <a:t>Will increase treatment acceptability on a systems level by considering “cultural variables.”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7">
                                            <p:txEl>
                                              <p:pRg end="0" st="0"/>
                                            </p:txEl>
                                          </p:spTgt>
                                        </p:tgtEl>
                                        <p:attrNameLst>
                                          <p:attrName>style.visibility</p:attrName>
                                        </p:attrNameLst>
                                      </p:cBhvr>
                                      <p:to>
                                        <p:strVal val="visible"/>
                                      </p:to>
                                    </p:set>
                                    <p:animEffect filter="fade" transition="in">
                                      <p:cBhvr>
                                        <p:cTn dur="500"/>
                                        <p:tgtEl>
                                          <p:spTgt spid="65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657">
                                            <p:txEl>
                                              <p:pRg end="1" st="1"/>
                                            </p:txEl>
                                          </p:spTgt>
                                        </p:tgtEl>
                                        <p:attrNameLst>
                                          <p:attrName>style.visibility</p:attrName>
                                        </p:attrNameLst>
                                      </p:cBhvr>
                                      <p:to>
                                        <p:strVal val="visible"/>
                                      </p:to>
                                    </p:set>
                                    <p:animEffect filter="fade" transition="in">
                                      <p:cBhvr>
                                        <p:cTn dur="500"/>
                                        <p:tgtEl>
                                          <p:spTgt spid="65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57">
                                            <p:txEl>
                                              <p:pRg end="2" st="2"/>
                                            </p:txEl>
                                          </p:spTgt>
                                        </p:tgtEl>
                                        <p:attrNameLst>
                                          <p:attrName>style.visibility</p:attrName>
                                        </p:attrNameLst>
                                      </p:cBhvr>
                                      <p:to>
                                        <p:strVal val="visible"/>
                                      </p:to>
                                    </p:set>
                                    <p:animEffect filter="fade" transition="in">
                                      <p:cBhvr>
                                        <p:cTn dur="500"/>
                                        <p:tgtEl>
                                          <p:spTgt spid="65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657">
                                            <p:txEl>
                                              <p:pRg end="3" st="3"/>
                                            </p:txEl>
                                          </p:spTgt>
                                        </p:tgtEl>
                                        <p:attrNameLst>
                                          <p:attrName>style.visibility</p:attrName>
                                        </p:attrNameLst>
                                      </p:cBhvr>
                                      <p:to>
                                        <p:strVal val="visible"/>
                                      </p:to>
                                    </p:set>
                                    <p:animEffect filter="fade" transition="in">
                                      <p:cBhvr>
                                        <p:cTn dur="500"/>
                                        <p:tgtEl>
                                          <p:spTgt spid="65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56"/>
          <p:cNvSpPr txBox="1"/>
          <p:nvPr>
            <p:ph idx="1" type="body"/>
          </p:nvPr>
        </p:nvSpPr>
        <p:spPr>
          <a:xfrm>
            <a:off x="2133600" y="168275"/>
            <a:ext cx="6096000" cy="5067300"/>
          </a:xfrm>
          <a:prstGeom prst="rect">
            <a:avLst/>
          </a:prstGeom>
          <a:noFill/>
          <a:ln>
            <a:noFill/>
          </a:ln>
        </p:spPr>
        <p:txBody>
          <a:bodyPr anchorCtr="0" anchor="ctr" bIns="45700" lIns="91425" spcFirstLastPara="1" rIns="91425" wrap="square" tIns="45700">
            <a:noAutofit/>
          </a:bodyPr>
          <a:lstStyle/>
          <a:p>
            <a:pPr indent="-261620" lvl="0" marL="274320" marR="0" rtl="0" algn="l">
              <a:lnSpc>
                <a:spcPct val="90000"/>
              </a:lnSpc>
              <a:spcBef>
                <a:spcPts val="0"/>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Careful description of how agencies exert control.</a:t>
            </a:r>
            <a:endParaRPr/>
          </a:p>
          <a:p>
            <a:pPr indent="-187630" lvl="0" marL="274320" marR="0" rtl="0" algn="l">
              <a:lnSpc>
                <a:spcPct val="9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What happens when agencies exert “too much” control? Do weakly organized groups increase their impact?</a:t>
            </a:r>
            <a:endParaRPr/>
          </a:p>
          <a:p>
            <a:pPr indent="-187630" lvl="0" marL="274320" marR="0" rtl="0" algn="l">
              <a:lnSpc>
                <a:spcPct val="90000"/>
              </a:lnSpc>
              <a:spcBef>
                <a:spcPts val="388"/>
              </a:spcBef>
              <a:spcAft>
                <a:spcPts val="0"/>
              </a:spcAft>
              <a:buClr>
                <a:schemeClr val="lt1"/>
              </a:buClr>
              <a:buSzPts val="1165"/>
              <a:buFont typeface="Noto Sans Symbols"/>
              <a:buNone/>
            </a:pPr>
            <a:r>
              <a:t/>
            </a:r>
            <a:endParaRPr b="0" i="0" sz="1943"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Where does the culture of a school come in?</a:t>
            </a:r>
            <a:endParaRPr/>
          </a:p>
          <a:p>
            <a:pPr indent="-259080" lvl="1" marL="640080" marR="0" rtl="0" algn="l">
              <a:lnSpc>
                <a:spcPct val="9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Controlling agency?</a:t>
            </a:r>
            <a:endParaRPr/>
          </a:p>
          <a:p>
            <a:pPr indent="-259080" lvl="1" marL="640080" marR="0" rtl="0" algn="l">
              <a:lnSpc>
                <a:spcPct val="9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Weakly organized group?</a:t>
            </a:r>
            <a:endParaRPr/>
          </a:p>
          <a:p>
            <a:pPr indent="-259080" lvl="1" marL="640080" marR="0" rtl="0" algn="l">
              <a:lnSpc>
                <a:spcPct val="9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How do you distinguish between these two?</a:t>
            </a:r>
            <a:endParaRPr/>
          </a:p>
          <a:p>
            <a:pPr indent="-192138" lvl="1" marL="640080" marR="0" rtl="0" algn="l">
              <a:lnSpc>
                <a:spcPct val="90000"/>
              </a:lnSpc>
              <a:spcBef>
                <a:spcPts val="351"/>
              </a:spcBef>
              <a:spcAft>
                <a:spcPts val="0"/>
              </a:spcAft>
              <a:buClr>
                <a:schemeClr val="lt1"/>
              </a:buClr>
              <a:buSzPts val="1054"/>
              <a:buFont typeface="Noto Sans Symbols"/>
              <a:buNone/>
            </a:pPr>
            <a:r>
              <a:t/>
            </a:r>
            <a:endParaRPr b="0" i="0" sz="1758" u="none" cap="none" strike="noStrike">
              <a:solidFill>
                <a:schemeClr val="lt1"/>
              </a:solidFill>
              <a:latin typeface="Times New Roman"/>
              <a:ea typeface="Times New Roman"/>
              <a:cs typeface="Times New Roman"/>
              <a:sym typeface="Times New Roman"/>
            </a:endParaRPr>
          </a:p>
          <a:p>
            <a:pPr indent="-261620" lvl="0" marL="274320" marR="0" rtl="0" algn="l">
              <a:lnSpc>
                <a:spcPct val="90000"/>
              </a:lnSpc>
              <a:spcBef>
                <a:spcPts val="388"/>
              </a:spcBef>
              <a:spcAft>
                <a:spcPts val="0"/>
              </a:spcAft>
              <a:buClr>
                <a:schemeClr val="lt1"/>
              </a:buClr>
              <a:buSzPts val="1165"/>
              <a:buFont typeface="Noto Sans Symbols"/>
              <a:buChar char="❧"/>
            </a:pPr>
            <a:r>
              <a:rPr b="0" i="0" lang="en-US" sz="1943" u="none" cap="none" strike="noStrike">
                <a:solidFill>
                  <a:schemeClr val="lt1"/>
                </a:solidFill>
                <a:latin typeface="Times New Roman"/>
                <a:ea typeface="Times New Roman"/>
                <a:cs typeface="Times New Roman"/>
                <a:sym typeface="Times New Roman"/>
              </a:rPr>
              <a:t>Evidence-Based Practice</a:t>
            </a:r>
            <a:endParaRPr/>
          </a:p>
          <a:p>
            <a:pPr indent="-259080" lvl="1" marL="640080" marR="0" rtl="0" algn="l">
              <a:lnSpc>
                <a:spcPct val="90000"/>
              </a:lnSpc>
              <a:spcBef>
                <a:spcPts val="351"/>
              </a:spcBef>
              <a:spcAft>
                <a:spcPts val="0"/>
              </a:spcAft>
              <a:buClr>
                <a:schemeClr val="lt1"/>
              </a:buClr>
              <a:buSzPts val="1054"/>
              <a:buFont typeface="Noto Sans Symbols"/>
              <a:buChar char="❧"/>
            </a:pPr>
            <a:r>
              <a:rPr b="0" i="0" lang="en-US" sz="1758" u="none" cap="none" strike="noStrike">
                <a:solidFill>
                  <a:schemeClr val="lt1"/>
                </a:solidFill>
                <a:latin typeface="Times New Roman"/>
                <a:ea typeface="Times New Roman"/>
                <a:cs typeface="Times New Roman"/>
                <a:sym typeface="Times New Roman"/>
              </a:rPr>
              <a:t>BAE, professional judgment, client values &amp; context</a:t>
            </a:r>
            <a:endParaRPr/>
          </a:p>
          <a:p>
            <a:pPr indent="-256540" lvl="2" marL="1005840" marR="0" rtl="0" algn="l">
              <a:lnSpc>
                <a:spcPct val="90000"/>
              </a:lnSpc>
              <a:spcBef>
                <a:spcPts val="314"/>
              </a:spcBef>
              <a:spcAft>
                <a:spcPts val="0"/>
              </a:spcAft>
              <a:buClr>
                <a:schemeClr val="lt1"/>
              </a:buClr>
              <a:buSzPts val="943"/>
              <a:buFont typeface="Noto Sans Symbols"/>
              <a:buChar char="•"/>
            </a:pPr>
            <a:r>
              <a:rPr b="0" i="0" lang="en-US" sz="1573" u="none" cap="none" strike="noStrike">
                <a:solidFill>
                  <a:schemeClr val="lt1"/>
                </a:solidFill>
                <a:latin typeface="Times New Roman"/>
                <a:ea typeface="Times New Roman"/>
                <a:cs typeface="Times New Roman"/>
                <a:sym typeface="Times New Roman"/>
              </a:rPr>
              <a:t>Professional judgment – membership of weakly organized groups.</a:t>
            </a:r>
            <a:endParaRPr/>
          </a:p>
          <a:p>
            <a:pPr indent="-256540" lvl="2" marL="1005840" marR="0" rtl="0" algn="l">
              <a:lnSpc>
                <a:spcPct val="90000"/>
              </a:lnSpc>
              <a:spcBef>
                <a:spcPts val="314"/>
              </a:spcBef>
              <a:spcAft>
                <a:spcPts val="0"/>
              </a:spcAft>
              <a:buClr>
                <a:schemeClr val="lt1"/>
              </a:buClr>
              <a:buSzPts val="943"/>
              <a:buFont typeface="Noto Sans Symbols"/>
              <a:buChar char="•"/>
            </a:pPr>
            <a:r>
              <a:rPr b="0" i="0" lang="en-US" sz="1573" u="none" cap="none" strike="noStrike">
                <a:solidFill>
                  <a:schemeClr val="lt1"/>
                </a:solidFill>
                <a:latin typeface="Times New Roman"/>
                <a:ea typeface="Times New Roman"/>
                <a:cs typeface="Times New Roman"/>
                <a:sym typeface="Times New Roman"/>
              </a:rPr>
              <a:t>Client values &amp; context - result of group membership; group membership influences perspective on CVC</a:t>
            </a:r>
            <a:endParaRPr/>
          </a:p>
          <a:p>
            <a:pPr indent="-196647" lvl="2" marL="1005840" marR="0" rtl="0" algn="l">
              <a:lnSpc>
                <a:spcPct val="90000"/>
              </a:lnSpc>
              <a:spcBef>
                <a:spcPts val="314"/>
              </a:spcBef>
              <a:spcAft>
                <a:spcPts val="0"/>
              </a:spcAft>
              <a:buClr>
                <a:schemeClr val="lt1"/>
              </a:buClr>
              <a:buSzPts val="943"/>
              <a:buFont typeface="Noto Sans Symbols"/>
              <a:buNone/>
            </a:pPr>
            <a:r>
              <a:t/>
            </a:r>
            <a:endParaRPr b="0" i="0" sz="1573" u="none" cap="none" strike="noStrike">
              <a:solidFill>
                <a:schemeClr val="lt1"/>
              </a:solidFill>
              <a:latin typeface="Times New Roman"/>
              <a:ea typeface="Times New Roman"/>
              <a:cs typeface="Times New Roman"/>
              <a:sym typeface="Times New Roman"/>
            </a:endParaRPr>
          </a:p>
        </p:txBody>
      </p:sp>
      <p:sp>
        <p:nvSpPr>
          <p:cNvPr id="663" name="Google Shape;663;p56"/>
          <p:cNvSpPr txBox="1"/>
          <p:nvPr>
            <p:ph type="title"/>
          </p:nvPr>
        </p:nvSpPr>
        <p:spPr>
          <a:xfrm>
            <a:off x="777875" y="4876800"/>
            <a:ext cx="7543800" cy="9144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900" u="none" cap="none" strike="noStrike">
                <a:solidFill>
                  <a:schemeClr val="lt1"/>
                </a:solidFill>
                <a:latin typeface="Times New Roman"/>
                <a:ea typeface="Times New Roman"/>
                <a:cs typeface="Times New Roman"/>
                <a:sym typeface="Times New Roman"/>
              </a:rPr>
              <a:t>Many pieces remain</a:t>
            </a:r>
            <a:endParaRPr b="0" i="0" sz="49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57"/>
          <p:cNvSpPr txBox="1"/>
          <p:nvPr>
            <p:ph idx="1" type="body"/>
          </p:nvPr>
        </p:nvSpPr>
        <p:spPr>
          <a:xfrm>
            <a:off x="2133600" y="-244475"/>
            <a:ext cx="6672263" cy="4846638"/>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200"/>
              <a:buFont typeface="Noto Sans Symbols"/>
              <a:buChar char="❧"/>
            </a:pPr>
            <a:r>
              <a:rPr b="1" i="0" lang="en-US" sz="2000" u="none" cap="none" strike="noStrike">
                <a:solidFill>
                  <a:schemeClr val="lt1"/>
                </a:solidFill>
                <a:latin typeface="Times New Roman"/>
                <a:ea typeface="Times New Roman"/>
                <a:cs typeface="Times New Roman"/>
                <a:sym typeface="Times New Roman"/>
              </a:rPr>
              <a:t>Does this make sense? Is this too complicated? Unclear?</a:t>
            </a:r>
            <a:endParaRPr/>
          </a:p>
          <a:p>
            <a:pPr indent="-231140" lvl="0" marL="274320" marR="0" rtl="0" algn="l">
              <a:spcBef>
                <a:spcPts val="160"/>
              </a:spcBef>
              <a:spcAft>
                <a:spcPts val="0"/>
              </a:spcAft>
              <a:buClr>
                <a:schemeClr val="lt1"/>
              </a:buClr>
              <a:buSzPts val="480"/>
              <a:buFont typeface="Noto Sans Symbols"/>
              <a:buNone/>
            </a:pPr>
            <a:r>
              <a:t/>
            </a:r>
            <a:endParaRPr b="1" i="0" sz="800" u="none" cap="none" strike="noStrike">
              <a:solidFill>
                <a:schemeClr val="lt1"/>
              </a:solidFill>
              <a:latin typeface="Times New Roman"/>
              <a:ea typeface="Times New Roman"/>
              <a:cs typeface="Times New Roman"/>
              <a:sym typeface="Times New Roman"/>
            </a:endParaRPr>
          </a:p>
          <a:p>
            <a:pPr indent="-261620" lvl="0" marL="274320" marR="0" rtl="0" algn="l">
              <a:spcBef>
                <a:spcPts val="400"/>
              </a:spcBef>
              <a:spcAft>
                <a:spcPts val="0"/>
              </a:spcAft>
              <a:buClr>
                <a:schemeClr val="lt1"/>
              </a:buClr>
              <a:buSzPts val="1200"/>
              <a:buFont typeface="Noto Sans Symbols"/>
              <a:buChar char="❧"/>
            </a:pPr>
            <a:r>
              <a:rPr b="1" i="0" lang="en-US" sz="2000" u="none" cap="none" strike="noStrike">
                <a:solidFill>
                  <a:schemeClr val="lt1"/>
                </a:solidFill>
                <a:latin typeface="Times New Roman"/>
                <a:ea typeface="Times New Roman"/>
                <a:cs typeface="Times New Roman"/>
                <a:sym typeface="Times New Roman"/>
              </a:rPr>
              <a:t>Does it tie the larger cultural literature in other fields to ours in a way that</a:t>
            </a:r>
            <a:endParaRPr/>
          </a:p>
          <a:p>
            <a:pPr indent="-259080" lvl="1" marL="640080" marR="0" rtl="0" algn="l">
              <a:spcBef>
                <a:spcPts val="400"/>
              </a:spcBef>
              <a:spcAft>
                <a:spcPts val="0"/>
              </a:spcAft>
              <a:buClr>
                <a:schemeClr val="lt1"/>
              </a:buClr>
              <a:buSzPts val="1200"/>
              <a:buFont typeface="Noto Sans Symbols"/>
              <a:buChar char="❧"/>
            </a:pPr>
            <a:r>
              <a:rPr b="1" i="0" lang="en-US" sz="2000" u="none" cap="none" strike="noStrike">
                <a:solidFill>
                  <a:schemeClr val="lt1"/>
                </a:solidFill>
                <a:latin typeface="Times New Roman"/>
                <a:ea typeface="Times New Roman"/>
                <a:cs typeface="Times New Roman"/>
                <a:sym typeface="Times New Roman"/>
              </a:rPr>
              <a:t>Helps us benefit from their research</a:t>
            </a:r>
            <a:endParaRPr/>
          </a:p>
          <a:p>
            <a:pPr indent="-259080" lvl="1" marL="640080" marR="0" rtl="0" algn="l">
              <a:spcBef>
                <a:spcPts val="400"/>
              </a:spcBef>
              <a:spcAft>
                <a:spcPts val="0"/>
              </a:spcAft>
              <a:buClr>
                <a:schemeClr val="lt1"/>
              </a:buClr>
              <a:buSzPts val="1200"/>
              <a:buFont typeface="Noto Sans Symbols"/>
              <a:buChar char="❧"/>
            </a:pPr>
            <a:r>
              <a:rPr b="1" i="0" lang="en-US" sz="2000" u="none" cap="none" strike="noStrike">
                <a:solidFill>
                  <a:schemeClr val="lt1"/>
                </a:solidFill>
                <a:latin typeface="Times New Roman"/>
                <a:ea typeface="Times New Roman"/>
                <a:cs typeface="Times New Roman"/>
                <a:sym typeface="Times New Roman"/>
              </a:rPr>
              <a:t>Builds a bridge between behavior analysis and other fields</a:t>
            </a:r>
            <a:endParaRPr/>
          </a:p>
          <a:p>
            <a:pPr indent="-5588" lvl="0" marL="18288" marR="0" rtl="0" algn="l">
              <a:spcBef>
                <a:spcPts val="160"/>
              </a:spcBef>
              <a:spcAft>
                <a:spcPts val="0"/>
              </a:spcAft>
              <a:buClr>
                <a:schemeClr val="lt1"/>
              </a:buClr>
              <a:buFont typeface="Noto Sans Symbols"/>
              <a:buNone/>
            </a:pPr>
            <a:r>
              <a:t/>
            </a:r>
            <a:endParaRPr b="1" i="0" sz="800" u="none" cap="none" strike="noStrike">
              <a:solidFill>
                <a:schemeClr val="lt1"/>
              </a:solidFill>
              <a:latin typeface="Times New Roman"/>
              <a:ea typeface="Times New Roman"/>
              <a:cs typeface="Times New Roman"/>
              <a:sym typeface="Times New Roman"/>
            </a:endParaRPr>
          </a:p>
          <a:p>
            <a:pPr indent="-261620" lvl="0" marL="274320" marR="0" rtl="0" algn="l">
              <a:spcBef>
                <a:spcPts val="400"/>
              </a:spcBef>
              <a:spcAft>
                <a:spcPts val="0"/>
              </a:spcAft>
              <a:buClr>
                <a:schemeClr val="lt1"/>
              </a:buClr>
              <a:buSzPts val="1200"/>
              <a:buFont typeface="Noto Sans Symbols"/>
              <a:buChar char="❧"/>
            </a:pPr>
            <a:r>
              <a:rPr b="1" i="0" lang="en-US" sz="2000" u="none" cap="none" strike="noStrike">
                <a:solidFill>
                  <a:schemeClr val="lt1"/>
                </a:solidFill>
                <a:latin typeface="Times New Roman"/>
                <a:ea typeface="Times New Roman"/>
                <a:cs typeface="Times New Roman"/>
                <a:sym typeface="Times New Roman"/>
              </a:rPr>
              <a:t>Could it enhance our practice?</a:t>
            </a:r>
            <a:endParaRPr/>
          </a:p>
          <a:p>
            <a:pPr indent="-231140" lvl="0" marL="274320" marR="0" rtl="0" algn="l">
              <a:spcBef>
                <a:spcPts val="160"/>
              </a:spcBef>
              <a:spcAft>
                <a:spcPts val="0"/>
              </a:spcAft>
              <a:buClr>
                <a:schemeClr val="lt1"/>
              </a:buClr>
              <a:buSzPts val="480"/>
              <a:buFont typeface="Noto Sans Symbols"/>
              <a:buNone/>
            </a:pPr>
            <a:r>
              <a:t/>
            </a:r>
            <a:endParaRPr b="1" i="0" sz="800" u="none" cap="none" strike="noStrike">
              <a:solidFill>
                <a:schemeClr val="lt1"/>
              </a:solidFill>
              <a:latin typeface="Times New Roman"/>
              <a:ea typeface="Times New Roman"/>
              <a:cs typeface="Times New Roman"/>
              <a:sym typeface="Times New Roman"/>
            </a:endParaRPr>
          </a:p>
          <a:p>
            <a:pPr indent="-261620" lvl="0" marL="274320" marR="0" rtl="0" algn="l">
              <a:spcBef>
                <a:spcPts val="400"/>
              </a:spcBef>
              <a:spcAft>
                <a:spcPts val="0"/>
              </a:spcAft>
              <a:buClr>
                <a:schemeClr val="lt1"/>
              </a:buClr>
              <a:buSzPts val="1200"/>
              <a:buFont typeface="Noto Sans Symbols"/>
              <a:buChar char="❧"/>
            </a:pPr>
            <a:r>
              <a:rPr b="1" i="0" lang="en-US" sz="2000" u="none" cap="none" strike="noStrike">
                <a:solidFill>
                  <a:schemeClr val="lt1"/>
                </a:solidFill>
                <a:latin typeface="Times New Roman"/>
                <a:ea typeface="Times New Roman"/>
                <a:cs typeface="Times New Roman"/>
                <a:sym typeface="Times New Roman"/>
              </a:rPr>
              <a:t>Should I use a pizza analogy (crust = A/C; sauce = learning history; weakly controlling groups = toppings; strong controlling agencies= cheese(s)</a:t>
            </a:r>
            <a:endParaRPr b="1" i="0" sz="2000" u="none" cap="none" strike="noStrike">
              <a:solidFill>
                <a:schemeClr val="lt1"/>
              </a:solidFill>
              <a:latin typeface="Times New Roman"/>
              <a:ea typeface="Times New Roman"/>
              <a:cs typeface="Times New Roman"/>
              <a:sym typeface="Times New Roman"/>
            </a:endParaRPr>
          </a:p>
        </p:txBody>
      </p:sp>
      <p:sp>
        <p:nvSpPr>
          <p:cNvPr id="669" name="Google Shape;669;p57"/>
          <p:cNvSpPr txBox="1"/>
          <p:nvPr>
            <p:ph type="title"/>
          </p:nvPr>
        </p:nvSpPr>
        <p:spPr>
          <a:xfrm>
            <a:off x="525463" y="4737100"/>
            <a:ext cx="8377237" cy="1682750"/>
          </a:xfrm>
          <a:prstGeom prst="rect">
            <a:avLst/>
          </a:prstGeom>
          <a:solidFill>
            <a:schemeClr val="lt1"/>
          </a:solid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5963B8"/>
                </a:solidFill>
                <a:latin typeface="Times New Roman"/>
                <a:ea typeface="Times New Roman"/>
                <a:cs typeface="Times New Roman"/>
                <a:sym typeface="Times New Roman"/>
              </a:rPr>
              <a:t>Humbly Requesting Feedback</a:t>
            </a:r>
            <a:br>
              <a:rPr b="0" i="0" lang="en-US" sz="4400" u="none" cap="none" strike="noStrike">
                <a:solidFill>
                  <a:srgbClr val="5963B8"/>
                </a:solidFill>
                <a:latin typeface="Times New Roman"/>
                <a:ea typeface="Times New Roman"/>
                <a:cs typeface="Times New Roman"/>
                <a:sym typeface="Times New Roman"/>
              </a:rPr>
            </a:br>
            <a:r>
              <a:rPr b="0" i="0" lang="en-US" sz="4400" u="none" cap="none" strike="noStrike">
                <a:solidFill>
                  <a:srgbClr val="5963B8"/>
                </a:solidFill>
                <a:latin typeface="Times New Roman"/>
                <a:ea typeface="Times New Roman"/>
                <a:cs typeface="Times New Roman"/>
                <a:sym typeface="Times New Roman"/>
              </a:rPr>
              <a:t>smwilczynski@bsu.edu</a:t>
            </a:r>
            <a:br>
              <a:rPr b="0" i="0" lang="en-US" sz="800" u="none" cap="none" strike="noStrike">
                <a:solidFill>
                  <a:srgbClr val="5963B8"/>
                </a:solidFill>
                <a:latin typeface="Times New Roman"/>
                <a:ea typeface="Times New Roman"/>
                <a:cs typeface="Times New Roman"/>
                <a:sym typeface="Times New Roman"/>
              </a:rPr>
            </a:br>
            <a:endParaRPr b="0" i="0" sz="800" u="none" cap="none" strike="noStrike">
              <a:solidFill>
                <a:srgbClr val="5963B8"/>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idx="1" type="body"/>
          </p:nvPr>
        </p:nvSpPr>
        <p:spPr>
          <a:xfrm>
            <a:off x="795338" y="269875"/>
            <a:ext cx="7967662" cy="5668963"/>
          </a:xfrm>
          <a:prstGeom prst="rect">
            <a:avLst/>
          </a:prstGeom>
          <a:noFill/>
          <a:ln>
            <a:noFill/>
          </a:ln>
        </p:spPr>
        <p:txBody>
          <a:bodyPr anchorCtr="0" anchor="ctr" bIns="45700" lIns="91425" spcFirstLastPara="1" rIns="91425" wrap="square" tIns="45700">
            <a:noAutofit/>
          </a:bodyPr>
          <a:lstStyle/>
          <a:p>
            <a:pPr indent="-261620" lvl="0" marL="274320" marR="0" rtl="0" algn="l">
              <a:spcBef>
                <a:spcPts val="0"/>
              </a:spcBef>
              <a:spcAft>
                <a:spcPts val="0"/>
              </a:spcAft>
              <a:buClr>
                <a:schemeClr val="lt1"/>
              </a:buClr>
              <a:buSzPts val="1320"/>
              <a:buFont typeface="Noto Sans Symbols"/>
              <a:buChar char="❧"/>
            </a:pPr>
            <a:r>
              <a:rPr b="0" i="0" lang="en-US" sz="2200" u="none" cap="none" strike="noStrike">
                <a:solidFill>
                  <a:schemeClr val="lt1"/>
                </a:solidFill>
                <a:latin typeface="Times New Roman"/>
                <a:ea typeface="Times New Roman"/>
                <a:cs typeface="Times New Roman"/>
                <a:sym typeface="Times New Roman"/>
              </a:rPr>
              <a:t>Culture is the cumulative and interactive effect of multiple weakly organized groups and multiple controlling agencies on the behavior of the individual.</a:t>
            </a:r>
            <a:endParaRPr/>
          </a:p>
          <a:p>
            <a:pPr indent="-177800" lvl="0" marL="274320" marR="0" rtl="0" algn="l">
              <a:spcBef>
                <a:spcPts val="440"/>
              </a:spcBef>
              <a:spcAft>
                <a:spcPts val="0"/>
              </a:spcAft>
              <a:buClr>
                <a:schemeClr val="lt1"/>
              </a:buClr>
              <a:buSzPts val="1320"/>
              <a:buFont typeface="Noto Sans Symbols"/>
              <a:buNone/>
            </a:pPr>
            <a:r>
              <a:t/>
            </a:r>
            <a:endParaRPr b="0" i="0" sz="2200" u="none" cap="none" strike="noStrike">
              <a:solidFill>
                <a:schemeClr val="lt1"/>
              </a:solidFill>
              <a:latin typeface="Times New Roman"/>
              <a:ea typeface="Times New Roman"/>
              <a:cs typeface="Times New Roman"/>
              <a:sym typeface="Times New Roman"/>
            </a:endParaRPr>
          </a:p>
          <a:p>
            <a:pPr indent="0" lvl="0" marL="0" marR="0" rtl="0" algn="l">
              <a:spcBef>
                <a:spcPts val="360"/>
              </a:spcBef>
              <a:spcAft>
                <a:spcPts val="0"/>
              </a:spcAft>
              <a:buClr>
                <a:schemeClr val="lt1"/>
              </a:buClr>
              <a:buFont typeface="Noto Sans Symbols"/>
              <a:buNone/>
            </a:pPr>
            <a:r>
              <a:rPr b="0" i="0" lang="en-US" sz="1800" u="none" cap="none" strike="noStrike">
                <a:solidFill>
                  <a:schemeClr val="lt1"/>
                </a:solidFill>
                <a:latin typeface="Times New Roman"/>
                <a:ea typeface="Times New Roman"/>
                <a:cs typeface="Times New Roman"/>
                <a:sym typeface="Times New Roman"/>
              </a:rPr>
              <a:t>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idx="1" type="body"/>
          </p:nvPr>
        </p:nvSpPr>
        <p:spPr>
          <a:xfrm>
            <a:off x="795338" y="269875"/>
            <a:ext cx="7967662" cy="5668963"/>
          </a:xfrm>
          <a:prstGeom prst="rect">
            <a:avLst/>
          </a:prstGeom>
          <a:noFill/>
          <a:ln>
            <a:noFill/>
          </a:ln>
        </p:spPr>
        <p:txBody>
          <a:bodyPr anchorCtr="0" anchor="ctr" bIns="45700" lIns="91425" spcFirstLastPara="1" rIns="91425" wrap="square" tIns="45700">
            <a:noAutofit/>
          </a:bodyPr>
          <a:lstStyle/>
          <a:p>
            <a:pPr indent="-4763" lvl="0" marL="17463" marR="0" rtl="0" algn="l">
              <a:spcBef>
                <a:spcPts val="0"/>
              </a:spcBef>
              <a:spcAft>
                <a:spcPts val="0"/>
              </a:spcAft>
              <a:buClr>
                <a:schemeClr val="lt1"/>
              </a:buClr>
              <a:buFont typeface="Noto Sans Symbols"/>
              <a:buNone/>
            </a:pPr>
            <a:r>
              <a:t/>
            </a:r>
            <a:endParaRPr b="0" i="0" sz="2200" u="none" cap="none" strike="noStrike">
              <a:solidFill>
                <a:schemeClr val="lt1"/>
              </a:solidFill>
              <a:latin typeface="Times New Roman"/>
              <a:ea typeface="Times New Roman"/>
              <a:cs typeface="Times New Roman"/>
              <a:sym typeface="Times New Roman"/>
            </a:endParaRPr>
          </a:p>
          <a:p>
            <a:pPr indent="-4763" lvl="0" marL="17463" marR="0" rtl="0" algn="l">
              <a:spcBef>
                <a:spcPts val="440"/>
              </a:spcBef>
              <a:spcAft>
                <a:spcPts val="0"/>
              </a:spcAft>
              <a:buClr>
                <a:schemeClr val="lt1"/>
              </a:buClr>
              <a:buSzPts val="1320"/>
              <a:buFont typeface="Noto Sans Symbols"/>
              <a:buChar char="❧"/>
            </a:pPr>
            <a:r>
              <a:rPr b="0" i="0" lang="en-US" sz="2200" u="none" cap="none" strike="noStrike">
                <a:solidFill>
                  <a:schemeClr val="lt1"/>
                </a:solidFill>
                <a:latin typeface="Times New Roman"/>
                <a:ea typeface="Times New Roman"/>
                <a:cs typeface="Times New Roman"/>
                <a:sym typeface="Times New Roman"/>
              </a:rPr>
              <a:t>To be able to predict human behavior in relation to culture, “…We must identify the individuals composing the agency and explain why they have the power to manipulate the variables which the agency employs. </a:t>
            </a:r>
            <a:r>
              <a:rPr b="0" i="0" lang="en-US" sz="1800" u="none" cap="none" strike="noStrike">
                <a:solidFill>
                  <a:schemeClr val="lt1"/>
                </a:solidFill>
                <a:latin typeface="Times New Roman"/>
                <a:ea typeface="Times New Roman"/>
                <a:cs typeface="Times New Roman"/>
                <a:sym typeface="Times New Roman"/>
              </a:rPr>
              <a:t>		 	</a:t>
            </a:r>
            <a:endParaRPr/>
          </a:p>
        </p:txBody>
      </p:sp>
      <p:sp>
        <p:nvSpPr>
          <p:cNvPr id="130" name="Google Shape;130;p18"/>
          <p:cNvSpPr/>
          <p:nvPr/>
        </p:nvSpPr>
        <p:spPr>
          <a:xfrm>
            <a:off x="3667125" y="5668963"/>
            <a:ext cx="48260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t>
            </a:r>
            <a:r>
              <a:rPr i="1" lang="en-US" sz="1800">
                <a:solidFill>
                  <a:schemeClr val="lt1"/>
                </a:solidFill>
                <a:latin typeface="Times New Roman"/>
                <a:ea typeface="Times New Roman"/>
                <a:cs typeface="Times New Roman"/>
                <a:sym typeface="Times New Roman"/>
              </a:rPr>
              <a:t>B F Skinner, Science and Human Behavior, 1953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idx="1" type="body"/>
          </p:nvPr>
        </p:nvSpPr>
        <p:spPr>
          <a:xfrm>
            <a:off x="795338" y="269875"/>
            <a:ext cx="7967662" cy="5668963"/>
          </a:xfrm>
          <a:prstGeom prst="rect">
            <a:avLst/>
          </a:prstGeom>
          <a:noFill/>
          <a:ln>
            <a:noFill/>
          </a:ln>
        </p:spPr>
        <p:txBody>
          <a:bodyPr anchorCtr="0" anchor="ctr" bIns="45700" lIns="91425" spcFirstLastPara="1" rIns="91425" wrap="square" tIns="45700">
            <a:noAutofit/>
          </a:bodyPr>
          <a:lstStyle/>
          <a:p>
            <a:pPr indent="-4763" lvl="0" marL="17463" marR="0" rtl="0" algn="l">
              <a:spcBef>
                <a:spcPts val="0"/>
              </a:spcBef>
              <a:spcAft>
                <a:spcPts val="0"/>
              </a:spcAft>
              <a:buClr>
                <a:schemeClr val="lt1"/>
              </a:buClr>
              <a:buFont typeface="Noto Sans Symbols"/>
              <a:buNone/>
            </a:pPr>
            <a:r>
              <a:t/>
            </a:r>
            <a:endParaRPr b="0" i="0" sz="2200" u="none" cap="none" strike="noStrike">
              <a:solidFill>
                <a:schemeClr val="lt1"/>
              </a:solidFill>
              <a:latin typeface="Times New Roman"/>
              <a:ea typeface="Times New Roman"/>
              <a:cs typeface="Times New Roman"/>
              <a:sym typeface="Times New Roman"/>
            </a:endParaRPr>
          </a:p>
          <a:p>
            <a:pPr indent="-4763" lvl="0" marL="17463" marR="0" rtl="0" algn="l">
              <a:spcBef>
                <a:spcPts val="440"/>
              </a:spcBef>
              <a:spcAft>
                <a:spcPts val="0"/>
              </a:spcAft>
              <a:buClr>
                <a:schemeClr val="lt1"/>
              </a:buClr>
              <a:buSzPts val="1320"/>
              <a:buFont typeface="Noto Sans Symbols"/>
              <a:buChar char="❧"/>
            </a:pPr>
            <a:r>
              <a:rPr b="0" i="0" lang="en-US" sz="2200" u="none" cap="none" strike="noStrike">
                <a:solidFill>
                  <a:schemeClr val="lt1"/>
                </a:solidFill>
                <a:latin typeface="Times New Roman"/>
                <a:ea typeface="Times New Roman"/>
                <a:cs typeface="Times New Roman"/>
                <a:sym typeface="Times New Roman"/>
              </a:rPr>
              <a:t>“We must also analyze the general effect on the controllee, and show how this leads to a return reinforcement which explains the continuing existence of the agency…”</a:t>
            </a:r>
            <a:r>
              <a:rPr b="0" i="0" lang="en-US" sz="1800" u="none" cap="none" strike="noStrike">
                <a:solidFill>
                  <a:schemeClr val="lt1"/>
                </a:solidFill>
                <a:latin typeface="Times New Roman"/>
                <a:ea typeface="Times New Roman"/>
                <a:cs typeface="Times New Roman"/>
                <a:sym typeface="Times New Roman"/>
              </a:rPr>
              <a:t>		 	</a:t>
            </a:r>
            <a:endParaRPr b="0" i="0" sz="1800" u="none" cap="none" strike="noStrike">
              <a:solidFill>
                <a:schemeClr val="lt1"/>
              </a:solidFill>
              <a:latin typeface="Times New Roman"/>
              <a:ea typeface="Times New Roman"/>
              <a:cs typeface="Times New Roman"/>
              <a:sym typeface="Times New Roman"/>
            </a:endParaRPr>
          </a:p>
        </p:txBody>
      </p:sp>
      <p:sp>
        <p:nvSpPr>
          <p:cNvPr id="136" name="Google Shape;136;p19"/>
          <p:cNvSpPr/>
          <p:nvPr/>
        </p:nvSpPr>
        <p:spPr>
          <a:xfrm>
            <a:off x="3667125" y="5668963"/>
            <a:ext cx="48260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t>
            </a:r>
            <a:r>
              <a:rPr i="1" lang="en-US" sz="1800">
                <a:solidFill>
                  <a:schemeClr val="lt1"/>
                </a:solidFill>
                <a:latin typeface="Times New Roman"/>
                <a:ea typeface="Times New Roman"/>
                <a:cs typeface="Times New Roman"/>
                <a:sym typeface="Times New Roman"/>
              </a:rPr>
              <a:t>B F Skinner, Science and Human Behavior, 1953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idx="1" type="body"/>
          </p:nvPr>
        </p:nvSpPr>
        <p:spPr>
          <a:xfrm>
            <a:off x="795338" y="269875"/>
            <a:ext cx="7967662" cy="5668963"/>
          </a:xfrm>
          <a:prstGeom prst="rect">
            <a:avLst/>
          </a:prstGeom>
          <a:noFill/>
          <a:ln>
            <a:noFill/>
          </a:ln>
        </p:spPr>
        <p:txBody>
          <a:bodyPr anchorCtr="0" anchor="ctr" bIns="45700" lIns="91425" spcFirstLastPara="1" rIns="91425" wrap="square" tIns="45700">
            <a:noAutofit/>
          </a:bodyPr>
          <a:lstStyle/>
          <a:p>
            <a:pPr indent="-4763" lvl="0" marL="17463" marR="0" rtl="0" algn="l">
              <a:spcBef>
                <a:spcPts val="0"/>
              </a:spcBef>
              <a:spcAft>
                <a:spcPts val="0"/>
              </a:spcAft>
              <a:buClr>
                <a:schemeClr val="lt1"/>
              </a:buClr>
              <a:buFont typeface="Noto Sans Symbols"/>
              <a:buNone/>
            </a:pPr>
            <a:r>
              <a:t/>
            </a:r>
            <a:endParaRPr b="0" i="0" sz="2200" u="none" cap="none" strike="noStrike">
              <a:solidFill>
                <a:schemeClr val="lt1"/>
              </a:solidFill>
              <a:latin typeface="Times New Roman"/>
              <a:ea typeface="Times New Roman"/>
              <a:cs typeface="Times New Roman"/>
              <a:sym typeface="Times New Roman"/>
            </a:endParaRPr>
          </a:p>
          <a:p>
            <a:pPr indent="-4763" lvl="0" marL="17463" marR="0" rtl="0" algn="l">
              <a:spcBef>
                <a:spcPts val="440"/>
              </a:spcBef>
              <a:spcAft>
                <a:spcPts val="0"/>
              </a:spcAft>
              <a:buClr>
                <a:schemeClr val="lt1"/>
              </a:buClr>
              <a:buSzPts val="1320"/>
              <a:buFont typeface="Noto Sans Symbols"/>
              <a:buChar char="❧"/>
            </a:pPr>
            <a:r>
              <a:rPr b="0" i="0" lang="en-US" sz="2200" u="none" cap="none" strike="noStrike">
                <a:solidFill>
                  <a:schemeClr val="lt1"/>
                </a:solidFill>
                <a:latin typeface="Times New Roman"/>
                <a:ea typeface="Times New Roman"/>
                <a:cs typeface="Times New Roman"/>
                <a:sym typeface="Times New Roman"/>
              </a:rPr>
              <a:t>“…The classification of controlling variables, the study of basic processes, and the analysis of complex arrangements of variables and of the interaction of two or more individuals in a social system are all indispensible.”             </a:t>
            </a:r>
            <a:endParaRPr/>
          </a:p>
          <a:p>
            <a:pPr indent="-4763" lvl="0" marL="17463" marR="0" rtl="0" algn="l">
              <a:spcBef>
                <a:spcPts val="360"/>
              </a:spcBef>
              <a:spcAft>
                <a:spcPts val="0"/>
              </a:spcAft>
              <a:buClr>
                <a:schemeClr val="lt1"/>
              </a:buClr>
              <a:buFont typeface="Noto Sans Symbols"/>
              <a:buNone/>
            </a:pPr>
            <a:r>
              <a:rPr b="0" i="0" lang="en-US" sz="1800" u="none" cap="none" strike="noStrike">
                <a:solidFill>
                  <a:schemeClr val="lt1"/>
                </a:solidFill>
                <a:latin typeface="Times New Roman"/>
                <a:ea typeface="Times New Roman"/>
                <a:cs typeface="Times New Roman"/>
                <a:sym typeface="Times New Roman"/>
              </a:rPr>
              <a:t>		 	</a:t>
            </a:r>
            <a:endParaRPr/>
          </a:p>
        </p:txBody>
      </p:sp>
      <p:sp>
        <p:nvSpPr>
          <p:cNvPr id="142" name="Google Shape;142;p20"/>
          <p:cNvSpPr/>
          <p:nvPr/>
        </p:nvSpPr>
        <p:spPr>
          <a:xfrm>
            <a:off x="3667125" y="5668963"/>
            <a:ext cx="48260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a:t>
            </a:r>
            <a:r>
              <a:rPr i="1" lang="en-US" sz="1800">
                <a:solidFill>
                  <a:schemeClr val="lt1"/>
                </a:solidFill>
                <a:latin typeface="Times New Roman"/>
                <a:ea typeface="Times New Roman"/>
                <a:cs typeface="Times New Roman"/>
                <a:sym typeface="Times New Roman"/>
              </a:rPr>
              <a:t>B F Skinner, Science and Human Behavior, 1953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ph idx="1" type="body"/>
          </p:nvPr>
        </p:nvSpPr>
        <p:spPr>
          <a:xfrm>
            <a:off x="2133600" y="685800"/>
            <a:ext cx="6096000" cy="3657600"/>
          </a:xfrm>
          <a:prstGeom prst="rect">
            <a:avLst/>
          </a:prstGeom>
          <a:noFill/>
          <a:ln>
            <a:noFill/>
          </a:ln>
        </p:spPr>
        <p:txBody>
          <a:bodyPr anchorCtr="0" anchor="ctr" bIns="45700" lIns="91425" spcFirstLastPara="1" rIns="91425" wrap="square" tIns="45700">
            <a:noAutofit/>
          </a:bodyPr>
          <a:lstStyle/>
          <a:p>
            <a:pPr indent="-181610" lvl="0" marL="274320" marR="0" rtl="0" algn="l">
              <a:spcBef>
                <a:spcPts val="0"/>
              </a:spcBef>
              <a:spcAft>
                <a:spcPts val="0"/>
              </a:spcAft>
              <a:buClr>
                <a:schemeClr val="lt1"/>
              </a:buClr>
              <a:buSzPts val="1260"/>
              <a:buFont typeface="Noto Sans Symbols"/>
              <a:buNone/>
            </a:pPr>
            <a:r>
              <a:t/>
            </a:r>
            <a:endParaRPr b="0" i="0" sz="2100" u="none" cap="none" strike="noStrike">
              <a:solidFill>
                <a:schemeClr val="lt1"/>
              </a:solidFill>
              <a:latin typeface="Times New Roman"/>
              <a:ea typeface="Times New Roman"/>
              <a:cs typeface="Times New Roman"/>
              <a:sym typeface="Times New Roman"/>
            </a:endParaRPr>
          </a:p>
        </p:txBody>
      </p:sp>
      <p:sp>
        <p:nvSpPr>
          <p:cNvPr id="148" name="Google Shape;148;p21"/>
          <p:cNvSpPr txBox="1"/>
          <p:nvPr>
            <p:ph type="title"/>
          </p:nvPr>
        </p:nvSpPr>
        <p:spPr>
          <a:xfrm rot="-1439521">
            <a:off x="-84138" y="2255838"/>
            <a:ext cx="9304338" cy="171291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4200" u="none" cap="none" strike="noStrike">
                <a:solidFill>
                  <a:schemeClr val="lt1"/>
                </a:solidFill>
                <a:latin typeface="Times New Roman"/>
                <a:ea typeface="Times New Roman"/>
                <a:cs typeface="Times New Roman"/>
                <a:sym typeface="Times New Roman"/>
              </a:rPr>
              <a:t>Yes, Virginia, culture is an appropriate topic for behavior analysts.</a:t>
            </a:r>
            <a:endParaRPr b="0" i="0" sz="4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mental">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