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E3944-CE8B-421B-B7A0-6D0B8BAF0263}">
  <a:tblStyle styleId="{039E3944-CE8B-421B-B7A0-6D0B8BAF02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52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ffce7b49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ffce7b49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caae411c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caae411c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ffce7b49b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ffce7b49b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09bf96a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09bf96a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094173d5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094173d5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aae411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aae411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caae411c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caae411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caae411c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caae411c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caae411c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caae411c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caae411c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caae411c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dirty="0"/>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15">
            <a:alphaModFix/>
          </a:blip>
          <a:srcRect/>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16">
            <a:alphaModFix/>
          </a:blip>
          <a:src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hackinghate.eu/documents/1802444/3070967/Hacking_Online_Hate-Research_Repo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5"/>
          <p:cNvPicPr preferRelativeResize="0"/>
          <p:nvPr/>
        </p:nvPicPr>
        <p:blipFill>
          <a:blip r:embed="rId3">
            <a:alphaModFix/>
          </a:blip>
          <a:stretch>
            <a:fillRect/>
          </a:stretch>
        </p:blipFill>
        <p:spPr>
          <a:xfrm>
            <a:off x="8273610" y="4743825"/>
            <a:ext cx="801965" cy="331626"/>
          </a:xfrm>
          <a:prstGeom prst="rect">
            <a:avLst/>
          </a:prstGeom>
          <a:noFill/>
          <a:ln>
            <a:noFill/>
          </a:ln>
        </p:spPr>
      </p:pic>
      <p:sp>
        <p:nvSpPr>
          <p:cNvPr id="104" name="Google Shape;104;p25"/>
          <p:cNvSpPr txBox="1"/>
          <p:nvPr/>
        </p:nvSpPr>
        <p:spPr>
          <a:xfrm>
            <a:off x="1118200" y="53850"/>
            <a:ext cx="59514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a:solidFill>
                  <a:srgbClr val="5D7C8A"/>
                </a:solidFill>
              </a:rPr>
              <a:t>Was ist Hassrede? &gt; Medienanalyse &gt; </a:t>
            </a:r>
            <a:r>
              <a:rPr lang="de-DE" b="1">
                <a:solidFill>
                  <a:srgbClr val="5D7C8A"/>
                </a:solidFill>
              </a:rPr>
              <a:t>Xorg, der Xenovier</a:t>
            </a:r>
            <a:endParaRPr b="1" dirty="0">
              <a:solidFill>
                <a:srgbClr val="5D7C8A"/>
              </a:solidFill>
            </a:endParaRPr>
          </a:p>
        </p:txBody>
      </p:sp>
      <p:sp>
        <p:nvSpPr>
          <p:cNvPr id="105" name="Google Shape;105;p25"/>
          <p:cNvSpPr txBox="1"/>
          <p:nvPr/>
        </p:nvSpPr>
        <p:spPr>
          <a:xfrm>
            <a:off x="1118200" y="853500"/>
            <a:ext cx="3810300" cy="272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4800" b="1">
                <a:solidFill>
                  <a:schemeClr val="dk1"/>
                </a:solidFill>
              </a:rPr>
              <a:t>Xorg, der Xenovier</a:t>
            </a:r>
            <a:endParaRPr sz="4800" b="1" dirty="0"/>
          </a:p>
        </p:txBody>
      </p:sp>
      <p:pic>
        <p:nvPicPr>
          <p:cNvPr id="106" name="Google Shape;106;p25"/>
          <p:cNvPicPr preferRelativeResize="0"/>
          <p:nvPr/>
        </p:nvPicPr>
        <p:blipFill rotWithShape="1">
          <a:blip r:embed="rId4">
            <a:alphaModFix/>
          </a:blip>
          <a:srcRect t="39" b="29"/>
          <a:stretch/>
        </p:blipFill>
        <p:spPr>
          <a:xfrm>
            <a:off x="1" y="0"/>
            <a:ext cx="497998" cy="5143498"/>
          </a:xfrm>
          <a:prstGeom prst="rect">
            <a:avLst/>
          </a:prstGeom>
          <a:noFill/>
          <a:ln>
            <a:noFill/>
          </a:ln>
        </p:spPr>
      </p:pic>
      <p:pic>
        <p:nvPicPr>
          <p:cNvPr id="107" name="Google Shape;107;p25"/>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08" name="Google Shape;108;p25"/>
          <p:cNvPicPr preferRelativeResize="0"/>
          <p:nvPr/>
        </p:nvPicPr>
        <p:blipFill rotWithShape="1">
          <a:blip r:embed="rId6">
            <a:alphaModFix/>
          </a:blip>
          <a:srcRect/>
          <a:stretch/>
        </p:blipFill>
        <p:spPr>
          <a:xfrm>
            <a:off x="570791" y="53850"/>
            <a:ext cx="547399" cy="458650"/>
          </a:xfrm>
          <a:prstGeom prst="rect">
            <a:avLst/>
          </a:prstGeom>
          <a:noFill/>
          <a:ln>
            <a:noFill/>
          </a:ln>
        </p:spPr>
      </p:pic>
      <p:pic>
        <p:nvPicPr>
          <p:cNvPr id="109" name="Google Shape;109;p25"/>
          <p:cNvPicPr preferRelativeResize="0"/>
          <p:nvPr/>
        </p:nvPicPr>
        <p:blipFill rotWithShape="1">
          <a:blip r:embed="rId3">
            <a:alphaModFix/>
          </a:blip>
          <a:srcRect/>
          <a:stretch/>
        </p:blipFill>
        <p:spPr>
          <a:xfrm>
            <a:off x="8273610" y="4743825"/>
            <a:ext cx="801965" cy="331626"/>
          </a:xfrm>
          <a:prstGeom prst="rect">
            <a:avLst/>
          </a:prstGeom>
          <a:noFill/>
          <a:ln>
            <a:noFill/>
          </a:ln>
        </p:spPr>
      </p:pic>
      <p:pic>
        <p:nvPicPr>
          <p:cNvPr id="110" name="Google Shape;110;p25"/>
          <p:cNvPicPr preferRelativeResize="0"/>
          <p:nvPr/>
        </p:nvPicPr>
        <p:blipFill>
          <a:blip r:embed="rId7">
            <a:alphaModFix/>
          </a:blip>
          <a:stretch>
            <a:fillRect/>
          </a:stretch>
        </p:blipFill>
        <p:spPr>
          <a:xfrm>
            <a:off x="5361325" y="934679"/>
            <a:ext cx="3014775" cy="2946775"/>
          </a:xfrm>
          <a:prstGeom prst="rect">
            <a:avLst/>
          </a:prstGeom>
          <a:noFill/>
          <a:ln>
            <a:noFill/>
          </a:ln>
        </p:spPr>
      </p:pic>
      <p:pic>
        <p:nvPicPr>
          <p:cNvPr id="10" name="Grafik 9">
            <a:extLst>
              <a:ext uri="{FF2B5EF4-FFF2-40B4-BE49-F238E27FC236}">
                <a16:creationId xmlns:a16="http://schemas.microsoft.com/office/drawing/2014/main" id="{A72418B0-7109-4BD1-9578-C1736F6D823E}"/>
              </a:ext>
            </a:extLst>
          </p:cNvPr>
          <p:cNvPicPr>
            <a:picLocks noChangeAspect="1"/>
          </p:cNvPicPr>
          <p:nvPr/>
        </p:nvPicPr>
        <p:blipFill>
          <a:blip r:embed="rId8"/>
          <a:stretch>
            <a:fillRect/>
          </a:stretch>
        </p:blipFill>
        <p:spPr>
          <a:xfrm>
            <a:off x="22246" y="2979767"/>
            <a:ext cx="401752" cy="20134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Google Shape;181;p34"/>
          <p:cNvGraphicFramePr/>
          <p:nvPr>
            <p:extLst>
              <p:ext uri="{D42A27DB-BD31-4B8C-83A1-F6EECF244321}">
                <p14:modId xmlns:p14="http://schemas.microsoft.com/office/powerpoint/2010/main" val="2239658736"/>
              </p:ext>
            </p:extLst>
          </p:nvPr>
        </p:nvGraphicFramePr>
        <p:xfrm>
          <a:off x="706150" y="744825"/>
          <a:ext cx="8241250" cy="3722400"/>
        </p:xfrm>
        <a:graphic>
          <a:graphicData uri="http://schemas.openxmlformats.org/drawingml/2006/table">
            <a:tbl>
              <a:tblPr>
                <a:noFill/>
                <a:tableStyleId>{039E3944-CE8B-421B-B7A0-6D0B8BAF0263}</a:tableStyleId>
              </a:tblPr>
              <a:tblGrid>
                <a:gridCol w="1648250">
                  <a:extLst>
                    <a:ext uri="{9D8B030D-6E8A-4147-A177-3AD203B41FA5}">
                      <a16:colId xmlns:a16="http://schemas.microsoft.com/office/drawing/2014/main" val="20000"/>
                    </a:ext>
                  </a:extLst>
                </a:gridCol>
                <a:gridCol w="1648250">
                  <a:extLst>
                    <a:ext uri="{9D8B030D-6E8A-4147-A177-3AD203B41FA5}">
                      <a16:colId xmlns:a16="http://schemas.microsoft.com/office/drawing/2014/main" val="20001"/>
                    </a:ext>
                  </a:extLst>
                </a:gridCol>
                <a:gridCol w="1648250">
                  <a:extLst>
                    <a:ext uri="{9D8B030D-6E8A-4147-A177-3AD203B41FA5}">
                      <a16:colId xmlns:a16="http://schemas.microsoft.com/office/drawing/2014/main" val="20002"/>
                    </a:ext>
                  </a:extLst>
                </a:gridCol>
                <a:gridCol w="1648250">
                  <a:extLst>
                    <a:ext uri="{9D8B030D-6E8A-4147-A177-3AD203B41FA5}">
                      <a16:colId xmlns:a16="http://schemas.microsoft.com/office/drawing/2014/main" val="20003"/>
                    </a:ext>
                  </a:extLst>
                </a:gridCol>
                <a:gridCol w="1648250">
                  <a:extLst>
                    <a:ext uri="{9D8B030D-6E8A-4147-A177-3AD203B41FA5}">
                      <a16:colId xmlns:a16="http://schemas.microsoft.com/office/drawing/2014/main" val="20004"/>
                    </a:ext>
                  </a:extLst>
                </a:gridCol>
              </a:tblGrid>
              <a:tr h="1861200">
                <a:tc>
                  <a:txBody>
                    <a:bodyPr/>
                    <a:lstStyle/>
                    <a:p>
                      <a:pPr marL="0" lvl="0" indent="0" algn="ctr" rtl="0">
                        <a:spcBef>
                          <a:spcPts val="0"/>
                        </a:spcBef>
                        <a:spcAft>
                          <a:spcPts val="0"/>
                        </a:spcAft>
                        <a:buNone/>
                      </a:pPr>
                      <a:r>
                        <a:rPr lang="de-DE" sz="1400" b="1">
                          <a:solidFill>
                            <a:srgbClr val="5D7C8A"/>
                          </a:solidFill>
                        </a:rPr>
                        <a:t>Alter</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a:solidFill>
                            <a:srgbClr val="5D7C8A"/>
                          </a:solidFill>
                        </a:rPr>
                        <a:t>Rasse</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a:solidFill>
                            <a:srgbClr val="5D7C8A"/>
                          </a:solidFill>
                        </a:rPr>
                        <a:t>Hautfarbe</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a:solidFill>
                            <a:srgbClr val="5D7C8A"/>
                          </a:solidFill>
                        </a:rPr>
                        <a:t>Abstammung</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a:solidFill>
                            <a:srgbClr val="5D7C8A"/>
                          </a:solidFill>
                        </a:rPr>
                        <a:t>Nationalität/</a:t>
                      </a:r>
                      <a:br>
                        <a:rPr lang="en" sz="1400" b="1">
                          <a:solidFill>
                            <a:srgbClr val="5D7C8A"/>
                          </a:solidFill>
                        </a:rPr>
                      </a:br>
                      <a:r>
                        <a:rPr lang="de-DE" sz="1400" b="1">
                          <a:solidFill>
                            <a:srgbClr val="5D7C8A"/>
                          </a:solidFill>
                        </a:rPr>
                        <a:t>Ethnische Herkunft</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861200">
                <a:tc>
                  <a:txBody>
                    <a:bodyPr/>
                    <a:lstStyle/>
                    <a:p>
                      <a:pPr marL="0" lvl="0" indent="0" algn="ctr" rtl="0">
                        <a:spcBef>
                          <a:spcPts val="0"/>
                        </a:spcBef>
                        <a:spcAft>
                          <a:spcPts val="0"/>
                        </a:spcAft>
                        <a:buNone/>
                      </a:pPr>
                      <a:r>
                        <a:rPr lang="de-DE" sz="1400" b="1">
                          <a:solidFill>
                            <a:srgbClr val="5D7C8A"/>
                          </a:solidFill>
                        </a:rPr>
                        <a:t>Sprache</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a:solidFill>
                            <a:srgbClr val="5D7C8A"/>
                          </a:solidFill>
                        </a:rPr>
                        <a:t>Religion</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a:solidFill>
                            <a:srgbClr val="5D7C8A"/>
                          </a:solidFill>
                        </a:rPr>
                        <a:t>Sexuelle Orientierung</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dirty="0">
                          <a:solidFill>
                            <a:srgbClr val="5D7C8A"/>
                          </a:solidFill>
                        </a:rPr>
                        <a:t>Geschlecht/</a:t>
                      </a:r>
                      <a:br>
                        <a:rPr lang="en" sz="1400" b="1" dirty="0">
                          <a:solidFill>
                            <a:srgbClr val="5D7C8A"/>
                          </a:solidFill>
                        </a:rPr>
                      </a:br>
                      <a:r>
                        <a:rPr lang="de-DE" sz="1400" b="1" dirty="0">
                          <a:solidFill>
                            <a:srgbClr val="5D7C8A"/>
                          </a:solidFill>
                        </a:rPr>
                        <a:t>Geschlechts-</a:t>
                      </a:r>
                      <a:br>
                        <a:rPr lang="de-DE" sz="1400" b="1" dirty="0">
                          <a:solidFill>
                            <a:srgbClr val="5D7C8A"/>
                          </a:solidFill>
                        </a:rPr>
                      </a:br>
                      <a:r>
                        <a:rPr lang="de-DE" sz="1400" b="1" dirty="0" err="1">
                          <a:solidFill>
                            <a:srgbClr val="5D7C8A"/>
                          </a:solidFill>
                        </a:rPr>
                        <a:t>identität</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400" b="1" dirty="0">
                          <a:solidFill>
                            <a:srgbClr val="5D7C8A"/>
                          </a:solidFill>
                        </a:rPr>
                        <a:t>Behinderung</a:t>
                      </a:r>
                      <a:endParaRPr sz="1400" b="1" dirty="0">
                        <a:solidFill>
                          <a:srgbClr val="5D7C8A"/>
                        </a:solidFill>
                      </a:endParaRPr>
                    </a:p>
                  </a:txBody>
                  <a:tcPr marL="91425" marR="91425" marT="68575" marB="68575">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182" name="Google Shape;182;p34"/>
          <p:cNvSpPr/>
          <p:nvPr/>
        </p:nvSpPr>
        <p:spPr>
          <a:xfrm>
            <a:off x="4425825" y="1524900"/>
            <a:ext cx="801900" cy="804600"/>
          </a:xfrm>
          <a:prstGeom prst="ellipse">
            <a:avLst/>
          </a:prstGeom>
          <a:gradFill>
            <a:gsLst>
              <a:gs pos="0">
                <a:srgbClr val="F3F3F3"/>
              </a:gs>
              <a:gs pos="45000">
                <a:srgbClr val="999999"/>
              </a:gs>
              <a:gs pos="100000">
                <a:srgbClr val="000000"/>
              </a:gs>
            </a:gsLst>
            <a:lin ang="10800025"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3" name="Google Shape;183;p34"/>
          <p:cNvPicPr preferRelativeResize="0"/>
          <p:nvPr/>
        </p:nvPicPr>
        <p:blipFill>
          <a:blip r:embed="rId3">
            <a:alphaModFix/>
          </a:blip>
          <a:stretch>
            <a:fillRect/>
          </a:stretch>
        </p:blipFill>
        <p:spPr>
          <a:xfrm>
            <a:off x="5650900" y="983494"/>
            <a:ext cx="1628061" cy="1628061"/>
          </a:xfrm>
          <a:prstGeom prst="rect">
            <a:avLst/>
          </a:prstGeom>
          <a:noFill/>
          <a:ln>
            <a:noFill/>
          </a:ln>
        </p:spPr>
      </p:pic>
      <p:pic>
        <p:nvPicPr>
          <p:cNvPr id="184" name="Google Shape;184;p34"/>
          <p:cNvPicPr preferRelativeResize="0"/>
          <p:nvPr/>
        </p:nvPicPr>
        <p:blipFill>
          <a:blip r:embed="rId4">
            <a:alphaModFix/>
          </a:blip>
          <a:stretch>
            <a:fillRect/>
          </a:stretch>
        </p:blipFill>
        <p:spPr>
          <a:xfrm>
            <a:off x="7702125" y="1526253"/>
            <a:ext cx="801900" cy="801900"/>
          </a:xfrm>
          <a:prstGeom prst="rect">
            <a:avLst/>
          </a:prstGeom>
          <a:noFill/>
          <a:ln>
            <a:noFill/>
          </a:ln>
        </p:spPr>
      </p:pic>
      <p:pic>
        <p:nvPicPr>
          <p:cNvPr id="185" name="Google Shape;185;p34"/>
          <p:cNvPicPr preferRelativeResize="0"/>
          <p:nvPr/>
        </p:nvPicPr>
        <p:blipFill>
          <a:blip r:embed="rId5">
            <a:alphaModFix/>
          </a:blip>
          <a:stretch>
            <a:fillRect/>
          </a:stretch>
        </p:blipFill>
        <p:spPr>
          <a:xfrm>
            <a:off x="2726788" y="3352550"/>
            <a:ext cx="895200" cy="895200"/>
          </a:xfrm>
          <a:prstGeom prst="rect">
            <a:avLst/>
          </a:prstGeom>
          <a:noFill/>
          <a:ln>
            <a:noFill/>
          </a:ln>
        </p:spPr>
      </p:pic>
      <p:pic>
        <p:nvPicPr>
          <p:cNvPr id="186" name="Google Shape;186;p34"/>
          <p:cNvPicPr preferRelativeResize="0"/>
          <p:nvPr/>
        </p:nvPicPr>
        <p:blipFill>
          <a:blip r:embed="rId6">
            <a:alphaModFix/>
          </a:blip>
          <a:stretch>
            <a:fillRect/>
          </a:stretch>
        </p:blipFill>
        <p:spPr>
          <a:xfrm>
            <a:off x="4352168" y="3352550"/>
            <a:ext cx="895200" cy="895200"/>
          </a:xfrm>
          <a:prstGeom prst="rect">
            <a:avLst/>
          </a:prstGeom>
          <a:noFill/>
          <a:ln>
            <a:noFill/>
          </a:ln>
        </p:spPr>
      </p:pic>
      <p:pic>
        <p:nvPicPr>
          <p:cNvPr id="187" name="Google Shape;187;p34"/>
          <p:cNvPicPr preferRelativeResize="0"/>
          <p:nvPr/>
        </p:nvPicPr>
        <p:blipFill>
          <a:blip r:embed="rId7">
            <a:alphaModFix/>
          </a:blip>
          <a:stretch>
            <a:fillRect/>
          </a:stretch>
        </p:blipFill>
        <p:spPr>
          <a:xfrm>
            <a:off x="5977550" y="3323625"/>
            <a:ext cx="1069650" cy="1069650"/>
          </a:xfrm>
          <a:prstGeom prst="rect">
            <a:avLst/>
          </a:prstGeom>
          <a:noFill/>
          <a:ln>
            <a:noFill/>
          </a:ln>
        </p:spPr>
      </p:pic>
      <p:grpSp>
        <p:nvGrpSpPr>
          <p:cNvPr id="188" name="Google Shape;188;p34"/>
          <p:cNvGrpSpPr/>
          <p:nvPr/>
        </p:nvGrpSpPr>
        <p:grpSpPr>
          <a:xfrm>
            <a:off x="7448276" y="2993325"/>
            <a:ext cx="1344649" cy="1399950"/>
            <a:chOff x="7257176" y="3091125"/>
            <a:chExt cx="1344649" cy="1399950"/>
          </a:xfrm>
        </p:grpSpPr>
        <p:pic>
          <p:nvPicPr>
            <p:cNvPr id="189" name="Google Shape;189;p34"/>
            <p:cNvPicPr preferRelativeResize="0"/>
            <p:nvPr/>
          </p:nvPicPr>
          <p:blipFill>
            <a:blip r:embed="rId8">
              <a:alphaModFix/>
            </a:blip>
            <a:stretch>
              <a:fillRect/>
            </a:stretch>
          </p:blipFill>
          <p:spPr>
            <a:xfrm>
              <a:off x="7959000" y="3848250"/>
              <a:ext cx="642825" cy="642825"/>
            </a:xfrm>
            <a:prstGeom prst="rect">
              <a:avLst/>
            </a:prstGeom>
            <a:noFill/>
            <a:ln>
              <a:noFill/>
            </a:ln>
          </p:spPr>
        </p:pic>
        <p:pic>
          <p:nvPicPr>
            <p:cNvPr id="190" name="Google Shape;190;p34"/>
            <p:cNvPicPr preferRelativeResize="0"/>
            <p:nvPr/>
          </p:nvPicPr>
          <p:blipFill>
            <a:blip r:embed="rId9">
              <a:alphaModFix/>
            </a:blip>
            <a:stretch>
              <a:fillRect/>
            </a:stretch>
          </p:blipFill>
          <p:spPr>
            <a:xfrm>
              <a:off x="7662400" y="3091125"/>
              <a:ext cx="642825" cy="642825"/>
            </a:xfrm>
            <a:prstGeom prst="rect">
              <a:avLst/>
            </a:prstGeom>
            <a:noFill/>
            <a:ln>
              <a:noFill/>
            </a:ln>
          </p:spPr>
        </p:pic>
        <p:pic>
          <p:nvPicPr>
            <p:cNvPr id="191" name="Google Shape;191;p34"/>
            <p:cNvPicPr preferRelativeResize="0"/>
            <p:nvPr/>
          </p:nvPicPr>
          <p:blipFill>
            <a:blip r:embed="rId10">
              <a:alphaModFix/>
            </a:blip>
            <a:stretch>
              <a:fillRect/>
            </a:stretch>
          </p:blipFill>
          <p:spPr>
            <a:xfrm>
              <a:off x="7257176" y="3941966"/>
              <a:ext cx="247206" cy="247206"/>
            </a:xfrm>
            <a:prstGeom prst="rect">
              <a:avLst/>
            </a:prstGeom>
            <a:noFill/>
            <a:ln>
              <a:noFill/>
            </a:ln>
          </p:spPr>
        </p:pic>
        <p:pic>
          <p:nvPicPr>
            <p:cNvPr id="192" name="Google Shape;192;p34"/>
            <p:cNvPicPr preferRelativeResize="0"/>
            <p:nvPr/>
          </p:nvPicPr>
          <p:blipFill>
            <a:blip r:embed="rId11">
              <a:alphaModFix/>
            </a:blip>
            <a:stretch>
              <a:fillRect/>
            </a:stretch>
          </p:blipFill>
          <p:spPr>
            <a:xfrm>
              <a:off x="7614719" y="3906563"/>
              <a:ext cx="247206" cy="247206"/>
            </a:xfrm>
            <a:prstGeom prst="rect">
              <a:avLst/>
            </a:prstGeom>
            <a:noFill/>
            <a:ln>
              <a:noFill/>
            </a:ln>
          </p:spPr>
        </p:pic>
        <p:pic>
          <p:nvPicPr>
            <p:cNvPr id="193" name="Google Shape;193;p34"/>
            <p:cNvPicPr preferRelativeResize="0"/>
            <p:nvPr/>
          </p:nvPicPr>
          <p:blipFill>
            <a:blip r:embed="rId12">
              <a:alphaModFix/>
            </a:blip>
            <a:stretch>
              <a:fillRect/>
            </a:stretch>
          </p:blipFill>
          <p:spPr>
            <a:xfrm>
              <a:off x="7562374" y="4079239"/>
              <a:ext cx="354621" cy="354624"/>
            </a:xfrm>
            <a:prstGeom prst="rect">
              <a:avLst/>
            </a:prstGeom>
            <a:noFill/>
            <a:ln>
              <a:noFill/>
            </a:ln>
          </p:spPr>
        </p:pic>
      </p:grpSp>
      <p:pic>
        <p:nvPicPr>
          <p:cNvPr id="194" name="Google Shape;194;p34"/>
          <p:cNvPicPr preferRelativeResize="0"/>
          <p:nvPr/>
        </p:nvPicPr>
        <p:blipFill>
          <a:blip r:embed="rId13">
            <a:alphaModFix/>
          </a:blip>
          <a:stretch>
            <a:fillRect/>
          </a:stretch>
        </p:blipFill>
        <p:spPr>
          <a:xfrm>
            <a:off x="1031774" y="3323619"/>
            <a:ext cx="953061" cy="953061"/>
          </a:xfrm>
          <a:prstGeom prst="rect">
            <a:avLst/>
          </a:prstGeom>
          <a:noFill/>
          <a:ln>
            <a:noFill/>
          </a:ln>
        </p:spPr>
      </p:pic>
      <p:pic>
        <p:nvPicPr>
          <p:cNvPr id="195" name="Google Shape;195;p34"/>
          <p:cNvPicPr preferRelativeResize="0"/>
          <p:nvPr/>
        </p:nvPicPr>
        <p:blipFill>
          <a:blip r:embed="rId14">
            <a:alphaModFix/>
          </a:blip>
          <a:stretch>
            <a:fillRect/>
          </a:stretch>
        </p:blipFill>
        <p:spPr>
          <a:xfrm>
            <a:off x="1060712" y="1479600"/>
            <a:ext cx="895200" cy="895200"/>
          </a:xfrm>
          <a:prstGeom prst="rect">
            <a:avLst/>
          </a:prstGeom>
          <a:noFill/>
          <a:ln>
            <a:noFill/>
          </a:ln>
        </p:spPr>
      </p:pic>
      <p:sp>
        <p:nvSpPr>
          <p:cNvPr id="196" name="Google Shape;196;p34"/>
          <p:cNvSpPr txBox="1"/>
          <p:nvPr/>
        </p:nvSpPr>
        <p:spPr>
          <a:xfrm>
            <a:off x="503775" y="107350"/>
            <a:ext cx="8646000" cy="5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a:t>Runde 3 - Geschützte Merkmale</a:t>
            </a:r>
            <a:endParaRPr sz="3000" dirty="0"/>
          </a:p>
        </p:txBody>
      </p:sp>
      <p:pic>
        <p:nvPicPr>
          <p:cNvPr id="197" name="Google Shape;197;p34"/>
          <p:cNvPicPr preferRelativeResize="0"/>
          <p:nvPr/>
        </p:nvPicPr>
        <p:blipFill>
          <a:blip r:embed="rId15">
            <a:alphaModFix/>
          </a:blip>
          <a:stretch>
            <a:fillRect/>
          </a:stretch>
        </p:blipFill>
        <p:spPr>
          <a:xfrm>
            <a:off x="2852975" y="1482528"/>
            <a:ext cx="642825" cy="889339"/>
          </a:xfrm>
          <a:prstGeom prst="rect">
            <a:avLst/>
          </a:prstGeom>
          <a:noFill/>
          <a:ln>
            <a:noFill/>
          </a:ln>
        </p:spPr>
      </p:pic>
      <p:pic>
        <p:nvPicPr>
          <p:cNvPr id="19" name="Grafik 18">
            <a:extLst>
              <a:ext uri="{FF2B5EF4-FFF2-40B4-BE49-F238E27FC236}">
                <a16:creationId xmlns:a16="http://schemas.microsoft.com/office/drawing/2014/main" id="{4ADBB4C5-F414-4D06-BCFB-EA455EC2EE66}"/>
              </a:ext>
            </a:extLst>
          </p:cNvPr>
          <p:cNvPicPr>
            <a:picLocks noChangeAspect="1"/>
          </p:cNvPicPr>
          <p:nvPr/>
        </p:nvPicPr>
        <p:blipFill>
          <a:blip r:embed="rId16"/>
          <a:stretch>
            <a:fillRect/>
          </a:stretch>
        </p:blipFill>
        <p:spPr>
          <a:xfrm>
            <a:off x="22246" y="2979767"/>
            <a:ext cx="401752" cy="20134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5"/>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03" name="Google Shape;203;p35"/>
          <p:cNvPicPr preferRelativeResize="0"/>
          <p:nvPr/>
        </p:nvPicPr>
        <p:blipFill>
          <a:blip r:embed="rId4">
            <a:alphaModFix/>
          </a:blip>
          <a:stretch>
            <a:fillRect/>
          </a:stretch>
        </p:blipFill>
        <p:spPr>
          <a:xfrm>
            <a:off x="38286" y="512500"/>
            <a:ext cx="421426" cy="353098"/>
          </a:xfrm>
          <a:prstGeom prst="rect">
            <a:avLst/>
          </a:prstGeom>
          <a:noFill/>
          <a:ln>
            <a:noFill/>
          </a:ln>
        </p:spPr>
      </p:pic>
      <p:pic>
        <p:nvPicPr>
          <p:cNvPr id="204" name="Google Shape;204;p35"/>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05" name="Google Shape;205;p35"/>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a:solidFill>
                  <a:srgbClr val="F7931D"/>
                </a:solidFill>
              </a:rPr>
              <a:t>www.hackinghate.eu</a:t>
            </a:r>
            <a:endParaRPr sz="3600" b="1" dirty="0">
              <a:solidFill>
                <a:srgbClr val="F7931D"/>
              </a:solidFill>
            </a:endParaRPr>
          </a:p>
        </p:txBody>
      </p:sp>
      <p:sp>
        <p:nvSpPr>
          <p:cNvPr id="206" name="Google Shape;206;p35"/>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a:solidFill>
                  <a:srgbClr val="F7931D"/>
                </a:solidFill>
              </a:rPr>
              <a:t>#SELMA_eu</a:t>
            </a:r>
            <a:endParaRPr sz="2500" b="1" dirty="0">
              <a:solidFill>
                <a:srgbClr val="F7931D"/>
              </a:solidFill>
            </a:endParaRPr>
          </a:p>
        </p:txBody>
      </p:sp>
      <p:pic>
        <p:nvPicPr>
          <p:cNvPr id="207" name="Google Shape;207;p35"/>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08" name="Google Shape;208;p35"/>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09" name="Google Shape;209;p35"/>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10" name="Google Shape;210;p35"/>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11" name="Google Shape;211;p35"/>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12" name="Google Shape;212;p35"/>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13" name="Google Shape;213;p35"/>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14" name="Google Shape;214;p35"/>
          <p:cNvPicPr preferRelativeResize="0"/>
          <p:nvPr/>
        </p:nvPicPr>
        <p:blipFill rotWithShape="1">
          <a:blip r:embed="rId13">
            <a:alphaModFix/>
          </a:blip>
          <a:srcRect/>
          <a:stretch/>
        </p:blipFill>
        <p:spPr>
          <a:xfrm>
            <a:off x="7750125" y="4627775"/>
            <a:ext cx="1142175" cy="291250"/>
          </a:xfrm>
          <a:prstGeom prst="rect">
            <a:avLst/>
          </a:prstGeom>
          <a:noFill/>
          <a:ln>
            <a:noFill/>
          </a:ln>
        </p:spPr>
      </p:pic>
      <p:pic>
        <p:nvPicPr>
          <p:cNvPr id="15" name="Grafik 14">
            <a:extLst>
              <a:ext uri="{FF2B5EF4-FFF2-40B4-BE49-F238E27FC236}">
                <a16:creationId xmlns:a16="http://schemas.microsoft.com/office/drawing/2014/main" id="{6934F519-A344-447A-BEB1-BAEE7ABB59A7}"/>
              </a:ext>
            </a:extLst>
          </p:cNvPr>
          <p:cNvPicPr>
            <a:picLocks noChangeAspect="1"/>
          </p:cNvPicPr>
          <p:nvPr/>
        </p:nvPicPr>
        <p:blipFill>
          <a:blip r:embed="rId14"/>
          <a:stretch>
            <a:fillRect/>
          </a:stretch>
        </p:blipFill>
        <p:spPr>
          <a:xfrm>
            <a:off x="22246" y="2979767"/>
            <a:ext cx="401752" cy="2013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p:nvPr/>
        </p:nvSpPr>
        <p:spPr>
          <a:xfrm>
            <a:off x="1393375" y="2296550"/>
            <a:ext cx="7477200" cy="2125800"/>
          </a:xfrm>
          <a:prstGeom prst="round2DiagRect">
            <a:avLst>
              <a:gd name="adj1" fmla="val 16667"/>
              <a:gd name="adj2" fmla="val 0"/>
            </a:avLst>
          </a:prstGeom>
          <a:solidFill>
            <a:srgbClr val="5D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6"/>
          <p:cNvSpPr txBox="1"/>
          <p:nvPr/>
        </p:nvSpPr>
        <p:spPr>
          <a:xfrm>
            <a:off x="2432575" y="415469"/>
            <a:ext cx="65649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dirty="0">
                <a:solidFill>
                  <a:schemeClr val="dk1"/>
                </a:solidFill>
              </a:rPr>
              <a:t>Xorg ist vor kurzem vom Planeten Xenovia gekommen und hat sich einen eigenen </a:t>
            </a:r>
            <a:r>
              <a:rPr lang="de-DE" sz="2000" dirty="0" err="1">
                <a:solidFill>
                  <a:schemeClr val="dk1"/>
                </a:solidFill>
              </a:rPr>
              <a:t>Social</a:t>
            </a:r>
            <a:r>
              <a:rPr lang="de-DE" sz="2000" dirty="0">
                <a:solidFill>
                  <a:schemeClr val="dk1"/>
                </a:solidFill>
              </a:rPr>
              <a:t> Media-Account erstellt. Schon bald bekommt er jede Menge Nachrichten, doch manche haben ihn ziemlich geschockt. </a:t>
            </a:r>
            <a:endParaRPr sz="2000" dirty="0">
              <a:solidFill>
                <a:schemeClr val="dk1"/>
              </a:solidFill>
            </a:endParaRPr>
          </a:p>
          <a:p>
            <a:pPr marL="0" lvl="0" indent="0" algn="l" rtl="0">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None/>
            </a:pPr>
            <a:endParaRPr dirty="0"/>
          </a:p>
        </p:txBody>
      </p:sp>
      <p:sp>
        <p:nvSpPr>
          <p:cNvPr id="117" name="Google Shape;117;p26"/>
          <p:cNvSpPr txBox="1"/>
          <p:nvPr/>
        </p:nvSpPr>
        <p:spPr>
          <a:xfrm>
            <a:off x="1664075" y="2375500"/>
            <a:ext cx="7206600" cy="19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rPr>
              <a:t>Die Karten auf den folgenden Folien zeigen die Nachrichten, die Xorg bekommen hat.</a:t>
            </a: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None/>
            </a:pPr>
            <a:r>
              <a:rPr lang="de-DE" sz="1800" dirty="0">
                <a:solidFill>
                  <a:srgbClr val="FFFFFF"/>
                </a:solidFill>
              </a:rPr>
              <a:t>Die Karten können ausgedruckt, ausgeschnitten und für die Unterrichtseinheit </a:t>
            </a:r>
            <a:r>
              <a:rPr lang="de-DE" sz="1800" b="1" dirty="0">
                <a:solidFill>
                  <a:srgbClr val="FFFFFF"/>
                </a:solidFill>
              </a:rPr>
              <a:t>Thema 1 - Woran erkenne ich Hassrede?</a:t>
            </a:r>
            <a:r>
              <a:rPr lang="de-DE" sz="1800" dirty="0">
                <a:solidFill>
                  <a:srgbClr val="FFFFFF"/>
                </a:solidFill>
              </a:rPr>
              <a:t> aus dem Bereich </a:t>
            </a:r>
            <a:r>
              <a:rPr lang="de-DE" sz="1800" b="1" dirty="0">
                <a:solidFill>
                  <a:srgbClr val="FFFFFF"/>
                </a:solidFill>
              </a:rPr>
              <a:t>Medienanalyse</a:t>
            </a:r>
            <a:r>
              <a:rPr lang="de-DE" sz="1800" dirty="0">
                <a:solidFill>
                  <a:srgbClr val="FFFFFF"/>
                </a:solidFill>
              </a:rPr>
              <a:t> verwendet werden.</a:t>
            </a:r>
            <a:endParaRPr sz="1800" b="1" dirty="0">
              <a:solidFill>
                <a:srgbClr val="FFFFFF"/>
              </a:solidFill>
            </a:endParaRPr>
          </a:p>
        </p:txBody>
      </p:sp>
      <p:pic>
        <p:nvPicPr>
          <p:cNvPr id="118" name="Google Shape;118;p26"/>
          <p:cNvPicPr preferRelativeResize="0"/>
          <p:nvPr/>
        </p:nvPicPr>
        <p:blipFill>
          <a:blip r:embed="rId3">
            <a:alphaModFix/>
          </a:blip>
          <a:stretch>
            <a:fillRect/>
          </a:stretch>
        </p:blipFill>
        <p:spPr>
          <a:xfrm>
            <a:off x="917625" y="563871"/>
            <a:ext cx="1443300" cy="1410746"/>
          </a:xfrm>
          <a:prstGeom prst="rect">
            <a:avLst/>
          </a:prstGeom>
          <a:noFill/>
          <a:ln>
            <a:noFill/>
          </a:ln>
        </p:spPr>
      </p:pic>
      <p:pic>
        <p:nvPicPr>
          <p:cNvPr id="6" name="Grafik 5">
            <a:extLst>
              <a:ext uri="{FF2B5EF4-FFF2-40B4-BE49-F238E27FC236}">
                <a16:creationId xmlns:a16="http://schemas.microsoft.com/office/drawing/2014/main" id="{EBE70E40-E17E-41CD-9BC2-D3D03FE5E964}"/>
              </a:ext>
            </a:extLst>
          </p:cNvPr>
          <p:cNvPicPr>
            <a:picLocks noChangeAspect="1"/>
          </p:cNvPicPr>
          <p:nvPr/>
        </p:nvPicPr>
        <p:blipFill>
          <a:blip r:embed="rId4"/>
          <a:stretch>
            <a:fillRect/>
          </a:stretch>
        </p:blipFill>
        <p:spPr>
          <a:xfrm>
            <a:off x="22246" y="2979767"/>
            <a:ext cx="401752" cy="201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27"/>
          <p:cNvGraphicFramePr/>
          <p:nvPr>
            <p:extLst>
              <p:ext uri="{D42A27DB-BD31-4B8C-83A1-F6EECF244321}">
                <p14:modId xmlns:p14="http://schemas.microsoft.com/office/powerpoint/2010/main" val="3078775246"/>
              </p:ext>
            </p:extLst>
          </p:nvPr>
        </p:nvGraphicFramePr>
        <p:xfrm>
          <a:off x="658400" y="254906"/>
          <a:ext cx="8350200" cy="4382700"/>
        </p:xfrm>
        <a:graphic>
          <a:graphicData uri="http://schemas.openxmlformats.org/drawingml/2006/table">
            <a:tbl>
              <a:tblPr>
                <a:noFill/>
                <a:tableStyleId>{039E3944-CE8B-421B-B7A0-6D0B8BAF0263}</a:tableStyleId>
              </a:tblPr>
              <a:tblGrid>
                <a:gridCol w="2087550">
                  <a:extLst>
                    <a:ext uri="{9D8B030D-6E8A-4147-A177-3AD203B41FA5}">
                      <a16:colId xmlns:a16="http://schemas.microsoft.com/office/drawing/2014/main" val="20000"/>
                    </a:ext>
                  </a:extLst>
                </a:gridCol>
                <a:gridCol w="2087550">
                  <a:extLst>
                    <a:ext uri="{9D8B030D-6E8A-4147-A177-3AD203B41FA5}">
                      <a16:colId xmlns:a16="http://schemas.microsoft.com/office/drawing/2014/main" val="20001"/>
                    </a:ext>
                  </a:extLst>
                </a:gridCol>
                <a:gridCol w="2087550">
                  <a:extLst>
                    <a:ext uri="{9D8B030D-6E8A-4147-A177-3AD203B41FA5}">
                      <a16:colId xmlns:a16="http://schemas.microsoft.com/office/drawing/2014/main" val="20002"/>
                    </a:ext>
                  </a:extLst>
                </a:gridCol>
                <a:gridCol w="2087550">
                  <a:extLst>
                    <a:ext uri="{9D8B030D-6E8A-4147-A177-3AD203B41FA5}">
                      <a16:colId xmlns:a16="http://schemas.microsoft.com/office/drawing/2014/main" val="20003"/>
                    </a:ext>
                  </a:extLst>
                </a:gridCol>
              </a:tblGrid>
              <a:tr h="1095675">
                <a:tc>
                  <a:txBody>
                    <a:bodyPr/>
                    <a:lstStyle/>
                    <a:p>
                      <a:pPr marL="0" lvl="0" indent="0" algn="ctr" rtl="0">
                        <a:spcBef>
                          <a:spcPts val="0"/>
                        </a:spcBef>
                        <a:spcAft>
                          <a:spcPts val="0"/>
                        </a:spcAft>
                        <a:buNone/>
                      </a:pPr>
                      <a:r>
                        <a:rPr lang="de-DE" sz="1100" dirty="0">
                          <a:solidFill>
                            <a:schemeClr val="dk1"/>
                          </a:solidFill>
                        </a:rPr>
                        <a:t>OMG! Du bist ja grün, wie EKLIG!</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solidFill>
                            <a:schemeClr val="dk1"/>
                          </a:solidFill>
                        </a:rPr>
                        <a:t>Wenn du schon hier bist, streng dich wenigstens an, unsere Sprache zu lernen!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solidFill>
                            <a:schemeClr val="dk1"/>
                          </a:solidFill>
                        </a:rPr>
                        <a:t>Warum bleibst du nicht bei deinen Leuten?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solidFill>
                            <a:schemeClr val="dk1"/>
                          </a:solidFill>
                        </a:rPr>
                        <a:t>Aliens wie du treiben unser Land noch in den Ruin.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095675">
                <a:tc>
                  <a:txBody>
                    <a:bodyPr/>
                    <a:lstStyle/>
                    <a:p>
                      <a:pPr marL="0" lvl="0" indent="0" algn="ctr" rtl="0">
                        <a:spcBef>
                          <a:spcPts val="0"/>
                        </a:spcBef>
                        <a:spcAft>
                          <a:spcPts val="0"/>
                        </a:spcAft>
                        <a:buNone/>
                      </a:pPr>
                      <a:r>
                        <a:rPr lang="de-DE" sz="1100" dirty="0">
                          <a:solidFill>
                            <a:schemeClr val="dk1"/>
                          </a:solidFill>
                        </a:rPr>
                        <a:t>Ich hoffe, du wirst krank und stirbst.</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t>Warum kommen die Xenovier immer zu uns - Geh nach Hause!</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solidFill>
                            <a:schemeClr val="dk1"/>
                          </a:solidFill>
                        </a:rPr>
                        <a:t>Nett, dich kennenzulernen. Schön, dass du uns mal besuchst!</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t>Denkst du, du kannst einfach herkommen und uns mit deinen drei Beinen die Jobs klauen?!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95675">
                <a:tc>
                  <a:txBody>
                    <a:bodyPr/>
                    <a:lstStyle/>
                    <a:p>
                      <a:pPr marL="0" lvl="0" indent="0" algn="ctr" rtl="0">
                        <a:spcBef>
                          <a:spcPts val="0"/>
                        </a:spcBef>
                        <a:spcAft>
                          <a:spcPts val="0"/>
                        </a:spcAft>
                        <a:buNone/>
                      </a:pPr>
                      <a:r>
                        <a:rPr lang="de-DE" sz="1100" dirty="0"/>
                        <a:t>Sind deine Kids auch so hässlich?</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t>Ver**** dich!</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t>Isch mach disch fertig, alda!!</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t>#XenoviersRaus</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95675">
                <a:tc>
                  <a:txBody>
                    <a:bodyPr/>
                    <a:lstStyle/>
                    <a:p>
                      <a:pPr marL="0" lvl="0" indent="0" algn="ctr" rtl="0">
                        <a:spcBef>
                          <a:spcPts val="0"/>
                        </a:spcBef>
                        <a:spcAft>
                          <a:spcPts val="0"/>
                        </a:spcAft>
                        <a:buNone/>
                      </a:pPr>
                      <a:endParaRPr sz="14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err="1"/>
                        <a:t>Xenovier</a:t>
                      </a:r>
                      <a:r>
                        <a:rPr lang="de-DE" sz="1100" dirty="0"/>
                        <a:t> sind faule Hunde</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t>Xorg verpiss dich!</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dirty="0">
                          <a:solidFill>
                            <a:schemeClr val="tx1"/>
                          </a:solidFill>
                        </a:rPr>
                        <a:t>Wie viele Aliens braucht man zum Wechseln einer Glühbirne? Keine, die leuchten nur.</a:t>
                      </a:r>
                      <a:endParaRPr sz="1100" dirty="0">
                        <a:solidFill>
                          <a:schemeClr val="tx1"/>
                        </a:solidFill>
                      </a:endParaRPr>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124" name="Google Shape;124;p27"/>
          <p:cNvPicPr preferRelativeResize="0"/>
          <p:nvPr/>
        </p:nvPicPr>
        <p:blipFill>
          <a:blip r:embed="rId3">
            <a:alphaModFix/>
          </a:blip>
          <a:stretch>
            <a:fillRect/>
          </a:stretch>
        </p:blipFill>
        <p:spPr>
          <a:xfrm>
            <a:off x="1233450" y="3573769"/>
            <a:ext cx="924450" cy="1022963"/>
          </a:xfrm>
          <a:prstGeom prst="rect">
            <a:avLst/>
          </a:prstGeom>
          <a:noFill/>
          <a:ln>
            <a:noFill/>
          </a:ln>
        </p:spPr>
      </p:pic>
      <p:pic>
        <p:nvPicPr>
          <p:cNvPr id="4" name="Grafik 3">
            <a:extLst>
              <a:ext uri="{FF2B5EF4-FFF2-40B4-BE49-F238E27FC236}">
                <a16:creationId xmlns:a16="http://schemas.microsoft.com/office/drawing/2014/main" id="{20E3439E-0833-4C57-8B8F-59F54FA125B6}"/>
              </a:ext>
            </a:extLst>
          </p:cNvPr>
          <p:cNvPicPr>
            <a:picLocks noChangeAspect="1"/>
          </p:cNvPicPr>
          <p:nvPr/>
        </p:nvPicPr>
        <p:blipFill>
          <a:blip r:embed="rId4"/>
          <a:stretch>
            <a:fillRect/>
          </a:stretch>
        </p:blipFill>
        <p:spPr>
          <a:xfrm>
            <a:off x="22246" y="2979767"/>
            <a:ext cx="401752" cy="20134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Google Shape;129;p28"/>
          <p:cNvGraphicFramePr/>
          <p:nvPr>
            <p:extLst>
              <p:ext uri="{D42A27DB-BD31-4B8C-83A1-F6EECF244321}">
                <p14:modId xmlns:p14="http://schemas.microsoft.com/office/powerpoint/2010/main" val="1254997323"/>
              </p:ext>
            </p:extLst>
          </p:nvPr>
        </p:nvGraphicFramePr>
        <p:xfrm>
          <a:off x="742225" y="215081"/>
          <a:ext cx="8214900" cy="4382700"/>
        </p:xfrm>
        <a:graphic>
          <a:graphicData uri="http://schemas.openxmlformats.org/drawingml/2006/table">
            <a:tbl>
              <a:tblPr>
                <a:noFill/>
                <a:tableStyleId>{039E3944-CE8B-421B-B7A0-6D0B8BAF0263}</a:tableStyleId>
              </a:tblPr>
              <a:tblGrid>
                <a:gridCol w="2053725">
                  <a:extLst>
                    <a:ext uri="{9D8B030D-6E8A-4147-A177-3AD203B41FA5}">
                      <a16:colId xmlns:a16="http://schemas.microsoft.com/office/drawing/2014/main" val="20000"/>
                    </a:ext>
                  </a:extLst>
                </a:gridCol>
                <a:gridCol w="2053725">
                  <a:extLst>
                    <a:ext uri="{9D8B030D-6E8A-4147-A177-3AD203B41FA5}">
                      <a16:colId xmlns:a16="http://schemas.microsoft.com/office/drawing/2014/main" val="20001"/>
                    </a:ext>
                  </a:extLst>
                </a:gridCol>
                <a:gridCol w="2053725">
                  <a:extLst>
                    <a:ext uri="{9D8B030D-6E8A-4147-A177-3AD203B41FA5}">
                      <a16:colId xmlns:a16="http://schemas.microsoft.com/office/drawing/2014/main" val="20002"/>
                    </a:ext>
                  </a:extLst>
                </a:gridCol>
                <a:gridCol w="2053725">
                  <a:extLst>
                    <a:ext uri="{9D8B030D-6E8A-4147-A177-3AD203B41FA5}">
                      <a16:colId xmlns:a16="http://schemas.microsoft.com/office/drawing/2014/main" val="20003"/>
                    </a:ext>
                  </a:extLst>
                </a:gridCol>
              </a:tblGrid>
              <a:tr h="1095675">
                <a:tc>
                  <a:txBody>
                    <a:bodyPr/>
                    <a:lstStyle/>
                    <a:p>
                      <a:pPr marL="0" lvl="0" indent="0" algn="ctr" rtl="0">
                        <a:spcBef>
                          <a:spcPts val="0"/>
                        </a:spcBef>
                        <a:spcAft>
                          <a:spcPts val="0"/>
                        </a:spcAft>
                        <a:buNone/>
                      </a:pPr>
                      <a:r>
                        <a:rPr lang="de-DE" sz="1100">
                          <a:solidFill>
                            <a:schemeClr val="dk1"/>
                          </a:solidFill>
                        </a:rPr>
                        <a:t>Ich hasse alle Xenovier.</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Deine Mutter stinkt, ich wette, die isst Schleim zum Frühstück.</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Ich dachte, der Staat sorgt dafür, dass ihr draußen bleibt.</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Willkommen Xorg, wann gehst du wieder?</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095675">
                <a:tc>
                  <a:txBody>
                    <a:bodyPr/>
                    <a:lstStyle/>
                    <a:p>
                      <a:pPr marL="0" lvl="0" indent="0" algn="ctr" rtl="0">
                        <a:spcBef>
                          <a:spcPts val="0"/>
                        </a:spcBef>
                        <a:spcAft>
                          <a:spcPts val="0"/>
                        </a:spcAft>
                        <a:buNone/>
                      </a:pPr>
                      <a:r>
                        <a:rPr lang="de-DE" sz="1100"/>
                        <a:t>Oh, ist echt cool, wenn jemand versucht, einer von uns zu sein...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Halt dich bloß von meiner Tochter und meinem Sohn fern...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Willst du mein Freund sein?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Wir lieben Xenovier!</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95675">
                <a:tc>
                  <a:txBody>
                    <a:bodyPr/>
                    <a:lstStyle/>
                    <a:p>
                      <a:pPr marL="0" lvl="0" indent="0" algn="ctr" rtl="0">
                        <a:spcBef>
                          <a:spcPts val="0"/>
                        </a:spcBef>
                        <a:spcAft>
                          <a:spcPts val="0"/>
                        </a:spcAft>
                        <a:buNone/>
                      </a:pPr>
                      <a:r>
                        <a:rPr lang="de-DE" sz="1100"/>
                        <a:t>Du bist das Beste, was der Menschheit je passiert ist!</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Im Profil steht, du bist 400 Jahre alt?! Was willste, Opa?</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Echt wahr - alle Xenovier stammen von ekligen Weltraum-Schnecken ab!</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Was kommt raus, wenn man Schnecken und Idioten kreuzt?</a:t>
                      </a:r>
                      <a:endParaRPr sz="1100" dirty="0"/>
                    </a:p>
                    <a:p>
                      <a:pPr marL="0" lvl="0" indent="0" algn="ctr" rtl="0">
                        <a:spcBef>
                          <a:spcPts val="0"/>
                        </a:spcBef>
                        <a:spcAft>
                          <a:spcPts val="0"/>
                        </a:spcAft>
                        <a:buNone/>
                      </a:pPr>
                      <a:r>
                        <a:rPr lang="de-DE" sz="1100"/>
                        <a:t>#Xenovier</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95675">
                <a:tc>
                  <a:txBody>
                    <a:bodyPr/>
                    <a:lstStyle/>
                    <a:p>
                      <a:pPr marL="0" lvl="0" indent="0" algn="ctr" rtl="0">
                        <a:spcBef>
                          <a:spcPts val="0"/>
                        </a:spcBef>
                        <a:spcAft>
                          <a:spcPts val="0"/>
                        </a:spcAft>
                        <a:buClr>
                          <a:schemeClr val="dk1"/>
                        </a:buClr>
                        <a:buSzPts val="800"/>
                        <a:buFont typeface="Arial"/>
                        <a:buNone/>
                      </a:pPr>
                      <a:r>
                        <a:rPr lang="de-DE" sz="1100" dirty="0">
                          <a:solidFill>
                            <a:schemeClr val="tx1"/>
                          </a:solidFill>
                        </a:rPr>
                        <a:t>Woher nimmst du das Recht, menschliche Medien zu nutzen? Vergiss nicht, wo du hingehörst</a:t>
                      </a:r>
                      <a:endParaRPr sz="1400" dirty="0">
                        <a:solidFill>
                          <a:schemeClr val="tx1"/>
                        </a:solidFill>
                      </a:endParaRPr>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Kannst du das hier überhaupt lesen?</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de-DE" sz="1100"/>
                        <a:t>Ich hoffe, du willst uns nicht deine kranke Religion aufzwingen. An was glaubst du eigentlich? An Schleimgötter oder was?</a:t>
                      </a: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100" dirty="0"/>
                    </a:p>
                  </a:txBody>
                  <a:tcPr marL="91425" marR="91425" marT="68575" marB="68575" anchor="ctr">
                    <a:lnL w="28575" cap="flat" cmpd="sng">
                      <a:solidFill>
                        <a:srgbClr val="5D7C8A"/>
                      </a:solidFill>
                      <a:prstDash val="solid"/>
                      <a:round/>
                      <a:headEnd type="none" w="sm" len="sm"/>
                      <a:tailEnd type="none" w="sm" len="sm"/>
                    </a:lnL>
                    <a:lnR w="28575" cap="flat" cmpd="sng">
                      <a:solidFill>
                        <a:srgbClr val="5D7C8A"/>
                      </a:solidFill>
                      <a:prstDash val="solid"/>
                      <a:round/>
                      <a:headEnd type="none" w="sm" len="sm"/>
                      <a:tailEnd type="none" w="sm" len="sm"/>
                    </a:lnR>
                    <a:lnT w="28575" cap="flat" cmpd="sng">
                      <a:solidFill>
                        <a:srgbClr val="5D7C8A"/>
                      </a:solidFill>
                      <a:prstDash val="solid"/>
                      <a:round/>
                      <a:headEnd type="none" w="sm" len="sm"/>
                      <a:tailEnd type="none" w="sm" len="sm"/>
                    </a:lnT>
                    <a:lnB w="28575" cap="flat" cmpd="sng">
                      <a:solidFill>
                        <a:srgbClr val="5D7C8A"/>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130" name="Google Shape;130;p28"/>
          <p:cNvPicPr preferRelativeResize="0"/>
          <p:nvPr/>
        </p:nvPicPr>
        <p:blipFill>
          <a:blip r:embed="rId3">
            <a:alphaModFix/>
          </a:blip>
          <a:stretch>
            <a:fillRect/>
          </a:stretch>
        </p:blipFill>
        <p:spPr>
          <a:xfrm>
            <a:off x="7441550" y="3538144"/>
            <a:ext cx="924450" cy="1022963"/>
          </a:xfrm>
          <a:prstGeom prst="rect">
            <a:avLst/>
          </a:prstGeom>
          <a:noFill/>
          <a:ln>
            <a:noFill/>
          </a:ln>
        </p:spPr>
      </p:pic>
      <p:pic>
        <p:nvPicPr>
          <p:cNvPr id="4" name="Grafik 3">
            <a:extLst>
              <a:ext uri="{FF2B5EF4-FFF2-40B4-BE49-F238E27FC236}">
                <a16:creationId xmlns:a16="http://schemas.microsoft.com/office/drawing/2014/main" id="{B4C79C5A-8E32-438A-856D-4989E71C5650}"/>
              </a:ext>
            </a:extLst>
          </p:cNvPr>
          <p:cNvPicPr>
            <a:picLocks noChangeAspect="1"/>
          </p:cNvPicPr>
          <p:nvPr/>
        </p:nvPicPr>
        <p:blipFill>
          <a:blip r:embed="rId4"/>
          <a:stretch>
            <a:fillRect/>
          </a:stretch>
        </p:blipFill>
        <p:spPr>
          <a:xfrm>
            <a:off x="22246" y="2979767"/>
            <a:ext cx="401752" cy="20134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780275" y="2353200"/>
            <a:ext cx="8090400" cy="2242200"/>
          </a:xfrm>
          <a:prstGeom prst="round2DiagRect">
            <a:avLst>
              <a:gd name="adj1" fmla="val 16667"/>
              <a:gd name="adj2" fmla="val 0"/>
            </a:avLst>
          </a:prstGeom>
          <a:solidFill>
            <a:srgbClr val="5D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9"/>
          <p:cNvSpPr txBox="1"/>
          <p:nvPr/>
        </p:nvSpPr>
        <p:spPr>
          <a:xfrm>
            <a:off x="498000" y="271400"/>
            <a:ext cx="86460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600" b="1">
                <a:solidFill>
                  <a:srgbClr val="5D7C8A"/>
                </a:solidFill>
              </a:rPr>
              <a:t>Runde 1 - Positiv oder negativ?</a:t>
            </a:r>
            <a:endParaRPr sz="3600" b="1" dirty="0">
              <a:solidFill>
                <a:srgbClr val="5D7C8A"/>
              </a:solidFill>
            </a:endParaRPr>
          </a:p>
        </p:txBody>
      </p:sp>
      <p:sp>
        <p:nvSpPr>
          <p:cNvPr id="137" name="Google Shape;137;p29"/>
          <p:cNvSpPr txBox="1"/>
          <p:nvPr/>
        </p:nvSpPr>
        <p:spPr>
          <a:xfrm>
            <a:off x="1740050" y="1055500"/>
            <a:ext cx="6211500" cy="115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DE" sz="2000">
                <a:solidFill>
                  <a:schemeClr val="dk1"/>
                </a:solidFill>
              </a:rPr>
              <a:t>Sortiere die Karten mit Aussagen über Xorg, den Xenovier, nach </a:t>
            </a:r>
            <a:br>
              <a:rPr lang="en" sz="2000">
                <a:solidFill>
                  <a:schemeClr val="dk1"/>
                </a:solidFill>
              </a:rPr>
            </a:br>
            <a:r>
              <a:rPr lang="de-DE" sz="2000" b="1">
                <a:solidFill>
                  <a:srgbClr val="38761D"/>
                </a:solidFill>
              </a:rPr>
              <a:t>positiv</a:t>
            </a:r>
            <a:r>
              <a:rPr lang="de-DE" sz="2000">
                <a:solidFill>
                  <a:schemeClr val="dk1"/>
                </a:solidFill>
              </a:rPr>
              <a:t>, </a:t>
            </a:r>
            <a:r>
              <a:rPr lang="de-DE" sz="2000" b="1">
                <a:solidFill>
                  <a:srgbClr val="FF0000"/>
                </a:solidFill>
              </a:rPr>
              <a:t>negativ</a:t>
            </a:r>
            <a:r>
              <a:rPr lang="de-DE" sz="2000">
                <a:solidFill>
                  <a:schemeClr val="dk1"/>
                </a:solidFill>
              </a:rPr>
              <a:t> oder </a:t>
            </a:r>
            <a:r>
              <a:rPr lang="de-DE" sz="2000" b="1">
                <a:solidFill>
                  <a:srgbClr val="FF9900"/>
                </a:solidFill>
              </a:rPr>
              <a:t>neutral</a:t>
            </a:r>
            <a:r>
              <a:rPr lang="de-DE" sz="2000">
                <a:solidFill>
                  <a:schemeClr val="dk1"/>
                </a:solidFill>
              </a:rPr>
              <a:t> (bzw. nicht eindeutig). </a:t>
            </a:r>
            <a:endParaRPr sz="2000" dirty="0">
              <a:solidFill>
                <a:schemeClr val="dk1"/>
              </a:solidFill>
            </a:endParaRPr>
          </a:p>
          <a:p>
            <a:pPr marL="0" lvl="0" indent="0" algn="l" rtl="0">
              <a:lnSpc>
                <a:spcPct val="115000"/>
              </a:lnSpc>
              <a:spcBef>
                <a:spcPts val="0"/>
              </a:spcBef>
              <a:spcAft>
                <a:spcPts val="0"/>
              </a:spcAft>
              <a:buNone/>
            </a:pPr>
            <a:endParaRPr dirty="0"/>
          </a:p>
        </p:txBody>
      </p:sp>
      <p:sp>
        <p:nvSpPr>
          <p:cNvPr id="138" name="Google Shape;138;p29"/>
          <p:cNvSpPr txBox="1"/>
          <p:nvPr/>
        </p:nvSpPr>
        <p:spPr>
          <a:xfrm>
            <a:off x="909350" y="2420100"/>
            <a:ext cx="78729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a:solidFill>
                  <a:srgbClr val="FFFFFF"/>
                </a:solidFill>
              </a:rPr>
              <a:t>Beantworte danach folgende Fragen:</a:t>
            </a:r>
            <a:endParaRPr sz="1800" dirty="0">
              <a:solidFill>
                <a:srgbClr val="FFFFFF"/>
              </a:solidFill>
            </a:endParaRPr>
          </a:p>
          <a:p>
            <a:pPr marL="0" lvl="0" indent="0" algn="l" rtl="0">
              <a:spcBef>
                <a:spcPts val="0"/>
              </a:spcBef>
              <a:spcAft>
                <a:spcPts val="0"/>
              </a:spcAft>
              <a:buClr>
                <a:schemeClr val="dk1"/>
              </a:buClr>
              <a:buSzPts val="1100"/>
              <a:buFont typeface="Arial"/>
              <a:buNone/>
            </a:pP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a:solidFill>
                  <a:srgbClr val="FFFFFF"/>
                </a:solidFill>
              </a:rPr>
              <a:t>Welche Aussagen waren eindeutig positiv?</a:t>
            </a: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a:solidFill>
                  <a:srgbClr val="FFFFFF"/>
                </a:solidFill>
              </a:rPr>
              <a:t>Welche waren eindeutig negativ?</a:t>
            </a: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a:solidFill>
                  <a:srgbClr val="FFFFFF"/>
                </a:solidFill>
              </a:rPr>
              <a:t>Welche Aussagen waren nicht eindeutig?</a:t>
            </a: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a:solidFill>
                  <a:srgbClr val="FFFFFF"/>
                </a:solidFill>
              </a:rPr>
              <a:t>Gab es Aussagen, die positiv oder neutral wirkten, aber negativ gemeint sein könnten? (z. B. Sarkasmus, Ironie)</a:t>
            </a:r>
            <a:endParaRPr sz="1800" dirty="0">
              <a:solidFill>
                <a:srgbClr val="FFFFFF"/>
              </a:solidFill>
            </a:endParaRPr>
          </a:p>
        </p:txBody>
      </p:sp>
      <p:pic>
        <p:nvPicPr>
          <p:cNvPr id="6" name="Grafik 5">
            <a:extLst>
              <a:ext uri="{FF2B5EF4-FFF2-40B4-BE49-F238E27FC236}">
                <a16:creationId xmlns:a16="http://schemas.microsoft.com/office/drawing/2014/main" id="{F83CDC0C-9E05-4640-A67F-1C4AED903F53}"/>
              </a:ext>
            </a:extLst>
          </p:cNvPr>
          <p:cNvPicPr>
            <a:picLocks noChangeAspect="1"/>
          </p:cNvPicPr>
          <p:nvPr/>
        </p:nvPicPr>
        <p:blipFill>
          <a:blip r:embed="rId3"/>
          <a:stretch>
            <a:fillRect/>
          </a:stretch>
        </p:blipFill>
        <p:spPr>
          <a:xfrm>
            <a:off x="22246" y="2979767"/>
            <a:ext cx="401752" cy="20134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p:nvPr/>
        </p:nvSpPr>
        <p:spPr>
          <a:xfrm>
            <a:off x="1016038" y="0"/>
            <a:ext cx="73464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a:t>Runde 1 - Positiv oder negativ?</a:t>
            </a:r>
            <a:endParaRPr sz="3000" dirty="0"/>
          </a:p>
        </p:txBody>
      </p:sp>
      <p:grpSp>
        <p:nvGrpSpPr>
          <p:cNvPr id="144" name="Google Shape;144;p30"/>
          <p:cNvGrpSpPr/>
          <p:nvPr/>
        </p:nvGrpSpPr>
        <p:grpSpPr>
          <a:xfrm>
            <a:off x="2332174" y="246825"/>
            <a:ext cx="5183301" cy="5143500"/>
            <a:chOff x="2292374" y="0"/>
            <a:chExt cx="5183301" cy="5143500"/>
          </a:xfrm>
        </p:grpSpPr>
        <p:pic>
          <p:nvPicPr>
            <p:cNvPr id="145" name="Google Shape;145;p30"/>
            <p:cNvPicPr preferRelativeResize="0"/>
            <p:nvPr/>
          </p:nvPicPr>
          <p:blipFill>
            <a:blip r:embed="rId3">
              <a:alphaModFix/>
            </a:blip>
            <a:stretch>
              <a:fillRect/>
            </a:stretch>
          </p:blipFill>
          <p:spPr>
            <a:xfrm rot="-5400000">
              <a:off x="2332175" y="0"/>
              <a:ext cx="5143500" cy="5143500"/>
            </a:xfrm>
            <a:prstGeom prst="rect">
              <a:avLst/>
            </a:prstGeom>
            <a:noFill/>
            <a:ln>
              <a:noFill/>
            </a:ln>
          </p:spPr>
        </p:pic>
        <p:sp>
          <p:nvSpPr>
            <p:cNvPr id="146" name="Google Shape;146;p30"/>
            <p:cNvSpPr/>
            <p:nvPr/>
          </p:nvSpPr>
          <p:spPr>
            <a:xfrm>
              <a:off x="5771225" y="1978650"/>
              <a:ext cx="1186200" cy="1186200"/>
            </a:xfrm>
            <a:prstGeom prst="ellipse">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0"/>
            <p:cNvSpPr txBox="1"/>
            <p:nvPr/>
          </p:nvSpPr>
          <p:spPr>
            <a:xfrm rot="-5400000">
              <a:off x="5895975" y="1845338"/>
              <a:ext cx="791400" cy="151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9600" b="1">
                  <a:solidFill>
                    <a:srgbClr val="FFFFFF"/>
                  </a:solidFill>
                </a:rPr>
                <a:t>+</a:t>
              </a:r>
              <a:endParaRPr sz="9600" b="1" dirty="0">
                <a:solidFill>
                  <a:srgbClr val="FFFFFF"/>
                </a:solidFill>
              </a:endParaRPr>
            </a:p>
          </p:txBody>
        </p:sp>
        <p:sp>
          <p:nvSpPr>
            <p:cNvPr id="148" name="Google Shape;148;p30"/>
            <p:cNvSpPr/>
            <p:nvPr/>
          </p:nvSpPr>
          <p:spPr>
            <a:xfrm>
              <a:off x="2850425" y="1978650"/>
              <a:ext cx="1186200" cy="11862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30"/>
            <p:cNvSpPr txBox="1"/>
            <p:nvPr/>
          </p:nvSpPr>
          <p:spPr>
            <a:xfrm rot="-5400000">
              <a:off x="2730074" y="1770200"/>
              <a:ext cx="791400" cy="16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12000" b="1">
                  <a:solidFill>
                    <a:srgbClr val="FFFFFF"/>
                  </a:solidFill>
                </a:rPr>
                <a:t>-</a:t>
              </a:r>
              <a:endParaRPr sz="12000" b="1" dirty="0">
                <a:solidFill>
                  <a:srgbClr val="FFFFFF"/>
                </a:solidFill>
              </a:endParaRPr>
            </a:p>
          </p:txBody>
        </p:sp>
        <p:sp>
          <p:nvSpPr>
            <p:cNvPr id="150" name="Google Shape;150;p30"/>
            <p:cNvSpPr/>
            <p:nvPr/>
          </p:nvSpPr>
          <p:spPr>
            <a:xfrm>
              <a:off x="4310825" y="1978650"/>
              <a:ext cx="1186200" cy="11862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0" name="Grafik 9">
            <a:extLst>
              <a:ext uri="{FF2B5EF4-FFF2-40B4-BE49-F238E27FC236}">
                <a16:creationId xmlns:a16="http://schemas.microsoft.com/office/drawing/2014/main" id="{FFF51E51-78D1-4F17-808C-A7F5A823DEA6}"/>
              </a:ext>
            </a:extLst>
          </p:cNvPr>
          <p:cNvPicPr>
            <a:picLocks noChangeAspect="1"/>
          </p:cNvPicPr>
          <p:nvPr/>
        </p:nvPicPr>
        <p:blipFill>
          <a:blip r:embed="rId4"/>
          <a:stretch>
            <a:fillRect/>
          </a:stretch>
        </p:blipFill>
        <p:spPr>
          <a:xfrm>
            <a:off x="22246" y="2979767"/>
            <a:ext cx="401752" cy="20134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p:nvPr/>
        </p:nvSpPr>
        <p:spPr>
          <a:xfrm>
            <a:off x="629250" y="2382200"/>
            <a:ext cx="8421000" cy="2312100"/>
          </a:xfrm>
          <a:prstGeom prst="round2DiagRect">
            <a:avLst>
              <a:gd name="adj1" fmla="val 16667"/>
              <a:gd name="adj2" fmla="val 0"/>
            </a:avLst>
          </a:prstGeom>
          <a:solidFill>
            <a:srgbClr val="5D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1"/>
          <p:cNvSpPr txBox="1"/>
          <p:nvPr/>
        </p:nvSpPr>
        <p:spPr>
          <a:xfrm>
            <a:off x="459700" y="155125"/>
            <a:ext cx="86844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600" b="1" dirty="0">
                <a:solidFill>
                  <a:srgbClr val="5D7C8A"/>
                </a:solidFill>
              </a:rPr>
              <a:t>Runde 2 - Grenzen überschreiten</a:t>
            </a:r>
            <a:endParaRPr sz="3600" b="1" dirty="0">
              <a:solidFill>
                <a:srgbClr val="5D7C8A"/>
              </a:solidFill>
            </a:endParaRPr>
          </a:p>
        </p:txBody>
      </p:sp>
      <p:sp>
        <p:nvSpPr>
          <p:cNvPr id="157" name="Google Shape;157;p31"/>
          <p:cNvSpPr txBox="1"/>
          <p:nvPr/>
        </p:nvSpPr>
        <p:spPr>
          <a:xfrm>
            <a:off x="723000" y="946881"/>
            <a:ext cx="8421000" cy="241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DE" sz="1700" dirty="0">
                <a:solidFill>
                  <a:schemeClr val="dk1"/>
                </a:solidFill>
              </a:rPr>
              <a:t>Sortiere die Karten mit Aussagen über Xorg, den Xenovier, nach </a:t>
            </a:r>
            <a:r>
              <a:rPr lang="de-DE" sz="1700" b="1" dirty="0">
                <a:solidFill>
                  <a:srgbClr val="6AA84F"/>
                </a:solidFill>
              </a:rPr>
              <a:t>legal</a:t>
            </a:r>
            <a:r>
              <a:rPr lang="de-DE" sz="1700" dirty="0">
                <a:solidFill>
                  <a:schemeClr val="dk1"/>
                </a:solidFill>
              </a:rPr>
              <a:t> oder </a:t>
            </a:r>
            <a:r>
              <a:rPr lang="de-DE" sz="1700" b="1" dirty="0">
                <a:solidFill>
                  <a:srgbClr val="FF0000"/>
                </a:solidFill>
              </a:rPr>
              <a:t>illegal</a:t>
            </a:r>
            <a:r>
              <a:rPr lang="de-DE" sz="1700" dirty="0">
                <a:solidFill>
                  <a:schemeClr val="dk1"/>
                </a:solidFill>
              </a:rPr>
              <a:t>. </a:t>
            </a:r>
            <a:endParaRPr sz="1700" dirty="0">
              <a:solidFill>
                <a:schemeClr val="dk1"/>
              </a:solidFill>
            </a:endParaRPr>
          </a:p>
          <a:p>
            <a:pPr marL="0" lvl="0" indent="0" algn="l" rtl="0">
              <a:lnSpc>
                <a:spcPct val="115000"/>
              </a:lnSpc>
              <a:spcBef>
                <a:spcPts val="0"/>
              </a:spcBef>
              <a:spcAft>
                <a:spcPts val="0"/>
              </a:spcAft>
              <a:buNone/>
            </a:pPr>
            <a:r>
              <a:rPr lang="de-DE" i="1" dirty="0">
                <a:solidFill>
                  <a:schemeClr val="dk1"/>
                </a:solidFill>
              </a:rPr>
              <a:t>Bei manchen Aussagen fällt eine Zuordnung schwer. Wenn es nicht eindeutig ist, ob eine Äußerung gegen das Gesetz verstößt, kann eine Karte auch in der Mitte abgelegt werden, und zwar je nachdem, wie nah sie einem Gesetzesverstoß kommt, mehr in Richtung legal oder illegal.</a:t>
            </a:r>
            <a:endParaRPr i="1" dirty="0"/>
          </a:p>
        </p:txBody>
      </p:sp>
      <p:sp>
        <p:nvSpPr>
          <p:cNvPr id="158" name="Google Shape;158;p31"/>
          <p:cNvSpPr txBox="1"/>
          <p:nvPr/>
        </p:nvSpPr>
        <p:spPr>
          <a:xfrm>
            <a:off x="764350" y="2382200"/>
            <a:ext cx="8350200" cy="24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rPr>
              <a:t>Beantworte danach folgende Fragen:</a:t>
            </a: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dirty="0">
                <a:solidFill>
                  <a:srgbClr val="FFFFFF"/>
                </a:solidFill>
              </a:rPr>
              <a:t>Gibt es Aussagen, die eindeutig illegal sind? Woran erkennst du das?</a:t>
            </a: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dirty="0">
                <a:solidFill>
                  <a:srgbClr val="FFFFFF"/>
                </a:solidFill>
              </a:rPr>
              <a:t>Was hat dich zweifeln lassen, ob eine Aussage legal oder illegal ist? </a:t>
            </a:r>
            <a:endParaRPr sz="1800" dirty="0">
              <a:solidFill>
                <a:srgbClr val="FFFFFF"/>
              </a:solidFill>
            </a:endParaRPr>
          </a:p>
          <a:p>
            <a:pPr marL="457200" lvl="0" indent="-342900" algn="l" rtl="0">
              <a:spcBef>
                <a:spcPts val="0"/>
              </a:spcBef>
              <a:spcAft>
                <a:spcPts val="0"/>
              </a:spcAft>
              <a:buClr>
                <a:srgbClr val="FFFFFF"/>
              </a:buClr>
              <a:buSzPts val="1800"/>
              <a:buChar char="●"/>
            </a:pPr>
            <a:r>
              <a:rPr lang="de-DE" sz="1800" dirty="0">
                <a:solidFill>
                  <a:srgbClr val="FFFFFF"/>
                </a:solidFill>
              </a:rPr>
              <a:t>Was müsstest du noch wissen, um eine klare Entscheidung zu treffen? </a:t>
            </a:r>
            <a:br>
              <a:rPr lang="de-DE" sz="1800" dirty="0">
                <a:solidFill>
                  <a:srgbClr val="FFFFFF"/>
                </a:solidFill>
              </a:rPr>
            </a:br>
            <a:r>
              <a:rPr lang="de-DE" sz="1800" dirty="0">
                <a:solidFill>
                  <a:srgbClr val="FFFFFF"/>
                </a:solidFill>
              </a:rPr>
              <a:t>(z. B. mehr Kontext, mehr Informationen über die Gesetzgebung in deinem Land, andere Inhalte des Absenders usw.)</a:t>
            </a:r>
            <a:endParaRPr sz="1800" dirty="0">
              <a:solidFill>
                <a:srgbClr val="FFFFFF"/>
              </a:solidFill>
            </a:endParaRPr>
          </a:p>
        </p:txBody>
      </p:sp>
      <p:pic>
        <p:nvPicPr>
          <p:cNvPr id="6" name="Grafik 5">
            <a:extLst>
              <a:ext uri="{FF2B5EF4-FFF2-40B4-BE49-F238E27FC236}">
                <a16:creationId xmlns:a16="http://schemas.microsoft.com/office/drawing/2014/main" id="{9A8AAD75-8AB3-46F9-A43B-183FCC3B906B}"/>
              </a:ext>
            </a:extLst>
          </p:cNvPr>
          <p:cNvPicPr>
            <a:picLocks noChangeAspect="1"/>
          </p:cNvPicPr>
          <p:nvPr/>
        </p:nvPicPr>
        <p:blipFill>
          <a:blip r:embed="rId3"/>
          <a:stretch>
            <a:fillRect/>
          </a:stretch>
        </p:blipFill>
        <p:spPr>
          <a:xfrm>
            <a:off x="22246" y="2979767"/>
            <a:ext cx="401752" cy="20134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p:nvPr/>
        </p:nvSpPr>
        <p:spPr>
          <a:xfrm>
            <a:off x="498000" y="0"/>
            <a:ext cx="86556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a:t>Runde 2 - Grenzen überschreiten</a:t>
            </a:r>
            <a:endParaRPr sz="3000" dirty="0"/>
          </a:p>
        </p:txBody>
      </p:sp>
      <p:cxnSp>
        <p:nvCxnSpPr>
          <p:cNvPr id="164" name="Google Shape;164;p32"/>
          <p:cNvCxnSpPr>
            <a:stCxn id="165" idx="1"/>
          </p:cNvCxnSpPr>
          <p:nvPr/>
        </p:nvCxnSpPr>
        <p:spPr>
          <a:xfrm>
            <a:off x="1" y="2571749"/>
            <a:ext cx="9153600" cy="14400"/>
          </a:xfrm>
          <a:prstGeom prst="straightConnector1">
            <a:avLst/>
          </a:prstGeom>
          <a:noFill/>
          <a:ln w="76200" cap="flat" cmpd="sng">
            <a:solidFill>
              <a:srgbClr val="FF0000"/>
            </a:solidFill>
            <a:prstDash val="solid"/>
            <a:round/>
            <a:headEnd type="none" w="med" len="med"/>
            <a:tailEnd type="none" w="med" len="med"/>
          </a:ln>
        </p:spPr>
      </p:cxnSp>
      <p:sp>
        <p:nvSpPr>
          <p:cNvPr id="166" name="Google Shape;166;p32"/>
          <p:cNvSpPr txBox="1"/>
          <p:nvPr/>
        </p:nvSpPr>
        <p:spPr>
          <a:xfrm>
            <a:off x="2815550" y="793188"/>
            <a:ext cx="42888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7200">
                <a:solidFill>
                  <a:srgbClr val="D9EAD3"/>
                </a:solidFill>
              </a:rPr>
              <a:t>LEGAL </a:t>
            </a:r>
            <a:br>
              <a:rPr lang="en" sz="7200">
                <a:solidFill>
                  <a:srgbClr val="D9EAD3"/>
                </a:solidFill>
              </a:rPr>
            </a:br>
            <a:r>
              <a:rPr lang="de-DE" sz="2500">
                <a:solidFill>
                  <a:srgbClr val="D9EAD3"/>
                </a:solidFill>
              </a:rPr>
              <a:t>(freie Meinungsäußerung)</a:t>
            </a:r>
            <a:endParaRPr sz="2500" dirty="0">
              <a:solidFill>
                <a:srgbClr val="D9EAD3"/>
              </a:solidFill>
            </a:endParaRPr>
          </a:p>
        </p:txBody>
      </p:sp>
      <p:sp>
        <p:nvSpPr>
          <p:cNvPr id="167" name="Google Shape;167;p32"/>
          <p:cNvSpPr txBox="1"/>
          <p:nvPr/>
        </p:nvSpPr>
        <p:spPr>
          <a:xfrm>
            <a:off x="2042075" y="2892189"/>
            <a:ext cx="5915400" cy="20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7200" dirty="0">
                <a:solidFill>
                  <a:srgbClr val="F4CCCC"/>
                </a:solidFill>
              </a:rPr>
              <a:t>ILLEGAL </a:t>
            </a:r>
            <a:br>
              <a:rPr lang="en" sz="7200" dirty="0">
                <a:solidFill>
                  <a:srgbClr val="F4CCCC"/>
                </a:solidFill>
              </a:rPr>
            </a:br>
            <a:r>
              <a:rPr lang="de-DE" sz="2500" dirty="0">
                <a:solidFill>
                  <a:srgbClr val="F4CCCC"/>
                </a:solidFill>
              </a:rPr>
              <a:t>(</a:t>
            </a:r>
            <a:r>
              <a:rPr lang="de-DE" sz="2500" dirty="0" err="1">
                <a:solidFill>
                  <a:srgbClr val="F4CCCC"/>
                </a:solidFill>
              </a:rPr>
              <a:t>Hassrede</a:t>
            </a:r>
            <a:r>
              <a:rPr lang="de-DE" sz="2500" dirty="0">
                <a:solidFill>
                  <a:srgbClr val="F4CCCC"/>
                </a:solidFill>
              </a:rPr>
              <a:t> bzw. verstößt gegen </a:t>
            </a:r>
            <a:br>
              <a:rPr lang="en" sz="2500" dirty="0">
                <a:solidFill>
                  <a:srgbClr val="F4CCCC"/>
                </a:solidFill>
              </a:rPr>
            </a:br>
            <a:r>
              <a:rPr lang="de-DE" sz="2500" dirty="0">
                <a:solidFill>
                  <a:srgbClr val="F4CCCC"/>
                </a:solidFill>
              </a:rPr>
              <a:t>ein Gesetz in deinem Land)</a:t>
            </a:r>
            <a:endParaRPr sz="2500" dirty="0">
              <a:solidFill>
                <a:srgbClr val="F4CCCC"/>
              </a:solidFill>
            </a:endParaRPr>
          </a:p>
        </p:txBody>
      </p:sp>
      <p:pic>
        <p:nvPicPr>
          <p:cNvPr id="6" name="Grafik 5">
            <a:extLst>
              <a:ext uri="{FF2B5EF4-FFF2-40B4-BE49-F238E27FC236}">
                <a16:creationId xmlns:a16="http://schemas.microsoft.com/office/drawing/2014/main" id="{0489C912-1BBF-4D49-91F6-48EF8BD2D99F}"/>
              </a:ext>
            </a:extLst>
          </p:cNvPr>
          <p:cNvPicPr>
            <a:picLocks noChangeAspect="1"/>
          </p:cNvPicPr>
          <p:nvPr/>
        </p:nvPicPr>
        <p:blipFill>
          <a:blip r:embed="rId3"/>
          <a:stretch>
            <a:fillRect/>
          </a:stretch>
        </p:blipFill>
        <p:spPr>
          <a:xfrm>
            <a:off x="22246" y="2979767"/>
            <a:ext cx="401752" cy="20134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p:nvPr/>
        </p:nvSpPr>
        <p:spPr>
          <a:xfrm>
            <a:off x="720075" y="2571750"/>
            <a:ext cx="8245200" cy="2023649"/>
          </a:xfrm>
          <a:prstGeom prst="round2DiagRect">
            <a:avLst>
              <a:gd name="adj1" fmla="val 16667"/>
              <a:gd name="adj2" fmla="val 0"/>
            </a:avLst>
          </a:prstGeom>
          <a:solidFill>
            <a:srgbClr val="5D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3"/>
          <p:cNvSpPr txBox="1"/>
          <p:nvPr/>
        </p:nvSpPr>
        <p:spPr>
          <a:xfrm>
            <a:off x="498000" y="139200"/>
            <a:ext cx="86460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600" b="1" dirty="0">
                <a:solidFill>
                  <a:srgbClr val="5D7C8A"/>
                </a:solidFill>
              </a:rPr>
              <a:t>Runde 3 - Geschützte Merkmale</a:t>
            </a:r>
            <a:endParaRPr sz="3600" b="1" dirty="0">
              <a:solidFill>
                <a:srgbClr val="5D7C8A"/>
              </a:solidFill>
            </a:endParaRPr>
          </a:p>
        </p:txBody>
      </p:sp>
      <p:sp>
        <p:nvSpPr>
          <p:cNvPr id="174" name="Google Shape;174;p33"/>
          <p:cNvSpPr txBox="1"/>
          <p:nvPr/>
        </p:nvSpPr>
        <p:spPr>
          <a:xfrm>
            <a:off x="720075" y="833634"/>
            <a:ext cx="8245200" cy="6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DE" sz="1800" dirty="0">
                <a:solidFill>
                  <a:schemeClr val="dk1"/>
                </a:solidFill>
              </a:rPr>
              <a:t>Sortiere die Karten mit Aussagen über Xorg, den Xenovier, nach den </a:t>
            </a:r>
            <a:r>
              <a:rPr lang="de-DE" sz="1800" b="1" dirty="0">
                <a:solidFill>
                  <a:srgbClr val="5D7C8A"/>
                </a:solidFill>
              </a:rPr>
              <a:t>geschützten personenbezogenen Merkmalen</a:t>
            </a:r>
            <a:r>
              <a:rPr lang="de-DE" sz="1800" dirty="0">
                <a:solidFill>
                  <a:schemeClr val="dk1"/>
                </a:solidFill>
              </a:rPr>
              <a:t>, auf die sie sich beziehen. </a:t>
            </a:r>
            <a:endParaRPr sz="1800" dirty="0">
              <a:solidFill>
                <a:schemeClr val="dk1"/>
              </a:solidFill>
            </a:endParaRPr>
          </a:p>
          <a:p>
            <a:pPr marL="0" lvl="0" indent="0" algn="l" rtl="0">
              <a:lnSpc>
                <a:spcPct val="115000"/>
              </a:lnSpc>
              <a:spcBef>
                <a:spcPts val="0"/>
              </a:spcBef>
              <a:spcAft>
                <a:spcPts val="0"/>
              </a:spcAft>
              <a:buNone/>
            </a:pPr>
            <a:r>
              <a:rPr lang="de-DE" sz="1600" i="1" dirty="0">
                <a:solidFill>
                  <a:schemeClr val="dk1"/>
                </a:solidFill>
              </a:rPr>
              <a:t>Manche Aussagen beziehen sich auf mehrere geschützte Merkmale. </a:t>
            </a:r>
            <a:br>
              <a:rPr lang="en" sz="1600" i="1" dirty="0">
                <a:solidFill>
                  <a:schemeClr val="dk1"/>
                </a:solidFill>
              </a:rPr>
            </a:br>
            <a:r>
              <a:rPr lang="de-DE" sz="1600" i="1" dirty="0">
                <a:solidFill>
                  <a:schemeClr val="dk1"/>
                </a:solidFill>
              </a:rPr>
              <a:t>In diesem Fall sollte die Karte (wenn möglich) unter dem Merkmal eingeordnet werden, das am schärfsten angegriffen wird.</a:t>
            </a:r>
            <a:endParaRPr sz="1600" i="1" dirty="0"/>
          </a:p>
        </p:txBody>
      </p:sp>
      <p:sp>
        <p:nvSpPr>
          <p:cNvPr id="175" name="Google Shape;175;p33"/>
          <p:cNvSpPr txBox="1"/>
          <p:nvPr/>
        </p:nvSpPr>
        <p:spPr>
          <a:xfrm>
            <a:off x="814875" y="2571750"/>
            <a:ext cx="8150400" cy="22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500" dirty="0">
                <a:solidFill>
                  <a:srgbClr val="FFFFFF"/>
                </a:solidFill>
              </a:rPr>
              <a:t>Beantworte danach folgende Fragen:</a:t>
            </a:r>
            <a:endParaRPr sz="1500" dirty="0">
              <a:solidFill>
                <a:srgbClr val="FFFFFF"/>
              </a:solidFill>
            </a:endParaRPr>
          </a:p>
          <a:p>
            <a:pPr marL="457200" lvl="0" indent="-330200" algn="l" rtl="0">
              <a:spcBef>
                <a:spcPts val="0"/>
              </a:spcBef>
              <a:spcAft>
                <a:spcPts val="0"/>
              </a:spcAft>
              <a:buClr>
                <a:srgbClr val="FFFFFF"/>
              </a:buClr>
              <a:buSzPts val="1600"/>
              <a:buChar char="●"/>
            </a:pPr>
            <a:r>
              <a:rPr lang="de-DE" sz="1500" dirty="0">
                <a:solidFill>
                  <a:srgbClr val="FFFFFF"/>
                </a:solidFill>
              </a:rPr>
              <a:t>Ist dir im Netz bereits „Hass“ begegnet? Welche Merkmale wurden dabei angegriffen? </a:t>
            </a:r>
            <a:endParaRPr sz="1500" dirty="0">
              <a:solidFill>
                <a:srgbClr val="FFFFFF"/>
              </a:solidFill>
            </a:endParaRPr>
          </a:p>
          <a:p>
            <a:pPr marL="457200" lvl="0" indent="-330200" algn="l" rtl="0">
              <a:spcBef>
                <a:spcPts val="0"/>
              </a:spcBef>
              <a:spcAft>
                <a:spcPts val="0"/>
              </a:spcAft>
              <a:buClr>
                <a:srgbClr val="FFFFFF"/>
              </a:buClr>
              <a:buSzPts val="1600"/>
              <a:buChar char="●"/>
            </a:pPr>
            <a:r>
              <a:rPr lang="de-DE" sz="1500" dirty="0">
                <a:solidFill>
                  <a:srgbClr val="FFFFFF"/>
                </a:solidFill>
              </a:rPr>
              <a:t>Gibt es deiner Erfahrung nach Merkmale, die im Internet öfter Ziel von Hasskommentaren werden?</a:t>
            </a:r>
            <a:endParaRPr sz="1500" dirty="0">
              <a:solidFill>
                <a:srgbClr val="FFFFFF"/>
              </a:solidFill>
            </a:endParaRPr>
          </a:p>
          <a:p>
            <a:pPr marL="457200" lvl="0" indent="-330200" algn="l" rtl="0">
              <a:spcBef>
                <a:spcPts val="0"/>
              </a:spcBef>
              <a:spcAft>
                <a:spcPts val="0"/>
              </a:spcAft>
              <a:buClr>
                <a:srgbClr val="FFFFFF"/>
              </a:buClr>
              <a:buSzPts val="1600"/>
              <a:buChar char="●"/>
            </a:pPr>
            <a:r>
              <a:rPr lang="de-DE" sz="1500" dirty="0">
                <a:solidFill>
                  <a:srgbClr val="FFFFFF"/>
                </a:solidFill>
              </a:rPr>
              <a:t>Unterscheiden sich die angegriffenen Merkmale in den verschiedenen Online-Medien/Aktivitäten? </a:t>
            </a:r>
            <a:endParaRPr sz="1500" dirty="0">
              <a:solidFill>
                <a:srgbClr val="FFFFFF"/>
              </a:solidFill>
            </a:endParaRPr>
          </a:p>
          <a:p>
            <a:pPr marL="457200" lvl="0" indent="-330200" algn="l" rtl="0">
              <a:spcBef>
                <a:spcPts val="0"/>
              </a:spcBef>
              <a:spcAft>
                <a:spcPts val="0"/>
              </a:spcAft>
              <a:buClr>
                <a:srgbClr val="FFFFFF"/>
              </a:buClr>
              <a:buSzPts val="1600"/>
              <a:buChar char="●"/>
            </a:pPr>
            <a:r>
              <a:rPr lang="de-DE" sz="1500" dirty="0">
                <a:solidFill>
                  <a:srgbClr val="FFFFFF"/>
                </a:solidFill>
              </a:rPr>
              <a:t>Was ist die Reaktion auf Hassrede in verschiedenen Online-Medien/Diensten? Unterscheidet sich die Reaktion je nach Dienst/App/Community? </a:t>
            </a:r>
            <a:endParaRPr sz="1500" dirty="0">
              <a:solidFill>
                <a:srgbClr val="FFFFFF"/>
              </a:solidFill>
            </a:endParaRPr>
          </a:p>
        </p:txBody>
      </p:sp>
      <p:sp>
        <p:nvSpPr>
          <p:cNvPr id="176" name="Google Shape;176;p33"/>
          <p:cNvSpPr txBox="1"/>
          <p:nvPr/>
        </p:nvSpPr>
        <p:spPr>
          <a:xfrm>
            <a:off x="2312625" y="4662275"/>
            <a:ext cx="5940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DE" sz="800" dirty="0">
                <a:solidFill>
                  <a:schemeClr val="dk1"/>
                </a:solidFill>
              </a:rPr>
              <a:t>Wenn du wissen willst, warum diese Merkmale im Vereinten Königreich geschützt sind, siehe  </a:t>
            </a:r>
            <a:r>
              <a:rPr lang="de-DE" sz="800" u="sng" dirty="0">
                <a:solidFill>
                  <a:srgbClr val="1155CC"/>
                </a:solidFill>
                <a:hlinkClick r:id="rId3"/>
              </a:rPr>
              <a:t>Forschungsbericht</a:t>
            </a:r>
            <a:r>
              <a:rPr lang="de-DE" sz="800" dirty="0">
                <a:solidFill>
                  <a:schemeClr val="dk1"/>
                </a:solidFill>
              </a:rPr>
              <a:t>, Kapitel 4.4, Seite 44.</a:t>
            </a:r>
            <a:endParaRPr sz="800" dirty="0"/>
          </a:p>
        </p:txBody>
      </p:sp>
      <p:pic>
        <p:nvPicPr>
          <p:cNvPr id="7" name="Grafik 6">
            <a:extLst>
              <a:ext uri="{FF2B5EF4-FFF2-40B4-BE49-F238E27FC236}">
                <a16:creationId xmlns:a16="http://schemas.microsoft.com/office/drawing/2014/main" id="{1BD853A6-0526-42F1-B7AE-C3ED3A157746}"/>
              </a:ext>
            </a:extLst>
          </p:cNvPr>
          <p:cNvPicPr>
            <a:picLocks noChangeAspect="1"/>
          </p:cNvPicPr>
          <p:nvPr/>
        </p:nvPicPr>
        <p:blipFill>
          <a:blip r:embed="rId4"/>
          <a:stretch>
            <a:fillRect/>
          </a:stretch>
        </p:blipFill>
        <p:spPr>
          <a:xfrm>
            <a:off x="22246" y="2979767"/>
            <a:ext cx="401752" cy="201343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Bildschirmpräsentation (16:9)</PresentationFormat>
  <Paragraphs>81</Paragraphs>
  <Slides>11</Slides>
  <Notes>11</Notes>
  <HiddenSlides>0</HiddenSlides>
  <MMClips>0</MMClips>
  <ScaleCrop>false</ScaleCrop>
  <HeadingPairs>
    <vt:vector size="6" baseType="variant">
      <vt:variant>
        <vt:lpstr>Verwendete Schriftarten</vt:lpstr>
      </vt:variant>
      <vt:variant>
        <vt:i4>1</vt:i4>
      </vt:variant>
      <vt:variant>
        <vt:lpstr>Design</vt:lpstr>
      </vt:variant>
      <vt:variant>
        <vt:i4>2</vt:i4>
      </vt:variant>
      <vt:variant>
        <vt:lpstr>Folientitel</vt:lpstr>
      </vt:variant>
      <vt:variant>
        <vt:i4>11</vt:i4>
      </vt:variant>
    </vt:vector>
  </HeadingPairs>
  <TitlesOfParts>
    <vt:vector size="14" baseType="lpstr">
      <vt:lpstr>Arial</vt:lpstr>
      <vt:lpstr>Simple Light</vt:lpstr>
      <vt:lpstr>Simple Light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Groschup, Friederike</cp:lastModifiedBy>
  <cp:revision>7</cp:revision>
  <dcterms:modified xsi:type="dcterms:W3CDTF">2019-10-02T09:36:38Z</dcterms:modified>
</cp:coreProperties>
</file>