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41" autoAdjust="0"/>
    <p:restoredTop sz="96292" autoAdjust="0"/>
  </p:normalViewPr>
  <p:slideViewPr>
    <p:cSldViewPr snapToGrid="0" showGuides="1">
      <p:cViewPr varScale="1">
        <p:scale>
          <a:sx n="106" d="100"/>
          <a:sy n="106" d="100"/>
        </p:scale>
        <p:origin x="648" y="7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CDCF0-CAFF-4F88-C02B-B81505C8E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2982849B-C4A7-C3E7-2749-E9367F33750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/>
          </a:bodyPr>
          <a:lstStyle/>
          <a:p>
            <a:r>
              <a:rPr lang="en-US"/>
              <a:t>Why Digital Transformation Still Matters</a:t>
            </a:r>
            <a:endParaRPr lang="en-US" dirty="0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4D8DCC54-9E67-04B4-4AB1-4437521E12D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599" y="6251750"/>
            <a:ext cx="286613" cy="221599"/>
          </a:xfrm>
        </p:spPr>
        <p:txBody>
          <a:bodyPr>
            <a:normAutofit/>
          </a:bodyPr>
          <a:lstStyle/>
          <a:p>
            <a:r>
              <a:rPr lang="en-US"/>
              <a:t>01</a:t>
            </a:r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2BED575-5B98-FB49-389B-C34E6D03C08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97337B8D-9037-8944-83E0-05B52FC69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fld id="{E494F7E3-3625-40F1-897C-DFFB67D50095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4F5F4FD9-CAA2-2279-E09B-78CB1DD87B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3700"/>
            <a:ext cx="10972800" cy="757238"/>
          </a:xfrm>
        </p:spPr>
        <p:txBody>
          <a:bodyPr>
            <a:noAutofit/>
          </a:bodyPr>
          <a:lstStyle/>
          <a:p>
            <a:r>
              <a:rPr lang="en-US" dirty="0"/>
              <a:t>Why Digital Transformation Still Matters It's not just about tech — it’s about staying competitive and resilient.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15F728-3827-5C4F-601F-31AB07694552}"/>
              </a:ext>
            </a:extLst>
          </p:cNvPr>
          <p:cNvSpPr txBox="1"/>
          <p:nvPr/>
        </p:nvSpPr>
        <p:spPr>
          <a:xfrm>
            <a:off x="609599" y="2074088"/>
            <a:ext cx="5392776" cy="14862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 marL="285750" indent="-285750">
              <a:lnSpc>
                <a:spcPct val="114000"/>
              </a:lnSpc>
              <a:buClr>
                <a:schemeClr val="accent4"/>
              </a:buClr>
              <a:buSzPct val="120000"/>
              <a:buFont typeface="Montserrat" pitchFamily="2" charset="0"/>
              <a:buChar char="›"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Market conditions and customer expectations are shifting in a rapid pace. </a:t>
            </a:r>
          </a:p>
          <a:p>
            <a:endParaRPr lang="en-US" dirty="0"/>
          </a:p>
          <a:p>
            <a:r>
              <a:rPr lang="en-US" dirty="0"/>
              <a:t>Digital transformation helps businesses stay agile and seize new opportunities.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6304598-AACC-57BE-B1EC-80A0F53E75CD}"/>
              </a:ext>
            </a:extLst>
          </p:cNvPr>
          <p:cNvCxnSpPr>
            <a:cxnSpLocks/>
          </p:cNvCxnSpPr>
          <p:nvPr/>
        </p:nvCxnSpPr>
        <p:spPr>
          <a:xfrm>
            <a:off x="609600" y="1922753"/>
            <a:ext cx="5392775" cy="0"/>
          </a:xfrm>
          <a:prstGeom prst="line">
            <a:avLst/>
          </a:prstGeom>
          <a:ln w="25400">
            <a:gradFill flip="none" rotWithShape="1">
              <a:gsLst>
                <a:gs pos="43000">
                  <a:schemeClr val="accent4"/>
                </a:gs>
                <a:gs pos="100000">
                  <a:schemeClr val="accent1">
                    <a:lumMod val="30000"/>
                    <a:lumOff val="70000"/>
                    <a:alpha val="11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4C56FB3-81FD-6311-C1AC-77D9EAEF0188}"/>
              </a:ext>
            </a:extLst>
          </p:cNvPr>
          <p:cNvSpPr txBox="1">
            <a:spLocks/>
          </p:cNvSpPr>
          <p:nvPr/>
        </p:nvSpPr>
        <p:spPr>
          <a:xfrm>
            <a:off x="609600" y="1611349"/>
            <a:ext cx="5392775" cy="23336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tx2"/>
                </a:solidFill>
                <a:latin typeface="Montserrat SemiBold" pitchFamily="2" charset="0"/>
              </a:rPr>
              <a:t>A Constantly Evolving Business Environment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0CC1C5-6534-79DF-F778-55F1D9B1FCA5}"/>
              </a:ext>
            </a:extLst>
          </p:cNvPr>
          <p:cNvSpPr txBox="1">
            <a:spLocks/>
          </p:cNvSpPr>
          <p:nvPr/>
        </p:nvSpPr>
        <p:spPr>
          <a:xfrm>
            <a:off x="6189624" y="2074087"/>
            <a:ext cx="5392776" cy="14862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 marL="285750" indent="-285750">
              <a:buClr>
                <a:schemeClr val="accent4"/>
              </a:buClr>
              <a:buSzPct val="120000"/>
              <a:buFont typeface="Montserrat" pitchFamily="2" charset="0"/>
              <a:buChar char="›"/>
              <a:defRPr sz="1400">
                <a:solidFill>
                  <a:schemeClr val="tx2"/>
                </a:solidFill>
              </a:defRPr>
            </a:lvl1pPr>
          </a:lstStyle>
          <a:p>
            <a:pPr>
              <a:lnSpc>
                <a:spcPct val="114000"/>
              </a:lnSpc>
            </a:pPr>
            <a:r>
              <a:rPr lang="en-US" dirty="0"/>
              <a:t>Customers expect seamless, personalized experiences on every channel.</a:t>
            </a:r>
          </a:p>
          <a:p>
            <a:pPr>
              <a:lnSpc>
                <a:spcPct val="114000"/>
              </a:lnSpc>
            </a:pPr>
            <a:endParaRPr lang="en-US" dirty="0"/>
          </a:p>
          <a:p>
            <a:pPr>
              <a:lnSpc>
                <a:spcPct val="114000"/>
              </a:lnSpc>
            </a:pPr>
            <a:r>
              <a:rPr lang="en-US" dirty="0"/>
              <a:t>Digital tools harness data, automate processes, and improve service delivery.</a:t>
            </a:r>
          </a:p>
          <a:p>
            <a:pPr>
              <a:lnSpc>
                <a:spcPct val="114000"/>
              </a:lnSpc>
            </a:pP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EE0EF14-00EC-7071-DF6C-5EAAE94B593C}"/>
              </a:ext>
            </a:extLst>
          </p:cNvPr>
          <p:cNvCxnSpPr>
            <a:cxnSpLocks/>
          </p:cNvCxnSpPr>
          <p:nvPr/>
        </p:nvCxnSpPr>
        <p:spPr>
          <a:xfrm>
            <a:off x="6189624" y="1922753"/>
            <a:ext cx="5392775" cy="0"/>
          </a:xfrm>
          <a:prstGeom prst="line">
            <a:avLst/>
          </a:prstGeom>
          <a:ln w="25400">
            <a:gradFill flip="none" rotWithShape="1">
              <a:gsLst>
                <a:gs pos="43000">
                  <a:schemeClr val="accent4"/>
                </a:gs>
                <a:gs pos="100000">
                  <a:schemeClr val="accent1">
                    <a:lumMod val="30000"/>
                    <a:lumOff val="70000"/>
                    <a:alpha val="11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75B56956-E495-00C5-4210-633F4CD97CC8}"/>
              </a:ext>
            </a:extLst>
          </p:cNvPr>
          <p:cNvSpPr txBox="1">
            <a:spLocks/>
          </p:cNvSpPr>
          <p:nvPr/>
        </p:nvSpPr>
        <p:spPr>
          <a:xfrm>
            <a:off x="6189624" y="1611349"/>
            <a:ext cx="5392775" cy="23336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Meeting Rising Customer Expectations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FE190B-1DCE-2EED-FB34-916336591DB0}"/>
              </a:ext>
            </a:extLst>
          </p:cNvPr>
          <p:cNvSpPr txBox="1"/>
          <p:nvPr/>
        </p:nvSpPr>
        <p:spPr>
          <a:xfrm>
            <a:off x="609599" y="4411993"/>
            <a:ext cx="5392776" cy="14862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 marL="285750" indent="-285750">
              <a:buClr>
                <a:schemeClr val="accent4"/>
              </a:buClr>
              <a:buSzPct val="120000"/>
              <a:buFont typeface="Montserrat" pitchFamily="2" charset="0"/>
              <a:buChar char="›"/>
              <a:defRPr sz="1400">
                <a:solidFill>
                  <a:schemeClr val="tx2"/>
                </a:solidFill>
              </a:defRPr>
            </a:lvl1pPr>
          </a:lstStyle>
          <a:p>
            <a:pPr>
              <a:lnSpc>
                <a:spcPct val="114000"/>
              </a:lnSpc>
            </a:pPr>
            <a:r>
              <a:rPr lang="en-US" dirty="0"/>
              <a:t>Operational resilience is critical in today’s uncertain environment.</a:t>
            </a:r>
          </a:p>
          <a:p>
            <a:pPr>
              <a:lnSpc>
                <a:spcPct val="114000"/>
              </a:lnSpc>
            </a:pPr>
            <a:endParaRPr lang="en-US" dirty="0"/>
          </a:p>
          <a:p>
            <a:pPr>
              <a:lnSpc>
                <a:spcPct val="114000"/>
              </a:lnSpc>
            </a:pPr>
            <a:r>
              <a:rPr lang="en-US" dirty="0"/>
              <a:t>Digital transformation streamlines operations and enables smarter, real-time decisions.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8B87BC2-3A50-DA76-9AFC-2E086B84A423}"/>
              </a:ext>
            </a:extLst>
          </p:cNvPr>
          <p:cNvCxnSpPr>
            <a:cxnSpLocks/>
          </p:cNvCxnSpPr>
          <p:nvPr/>
        </p:nvCxnSpPr>
        <p:spPr>
          <a:xfrm>
            <a:off x="609600" y="4260658"/>
            <a:ext cx="5392775" cy="0"/>
          </a:xfrm>
          <a:prstGeom prst="line">
            <a:avLst/>
          </a:prstGeom>
          <a:ln w="25400">
            <a:gradFill flip="none" rotWithShape="1">
              <a:gsLst>
                <a:gs pos="43000">
                  <a:schemeClr val="accent4"/>
                </a:gs>
                <a:gs pos="100000">
                  <a:schemeClr val="accent1">
                    <a:lumMod val="30000"/>
                    <a:lumOff val="70000"/>
                    <a:alpha val="11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57556BCC-3CEC-7D54-0320-A811FECDA2A9}"/>
              </a:ext>
            </a:extLst>
          </p:cNvPr>
          <p:cNvSpPr txBox="1">
            <a:spLocks/>
          </p:cNvSpPr>
          <p:nvPr/>
        </p:nvSpPr>
        <p:spPr>
          <a:xfrm>
            <a:off x="609600" y="3949254"/>
            <a:ext cx="5392775" cy="23336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Enabling Operational Resilience and Efficiency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04E511-441B-0C14-FB4D-A29BE72A06D3}"/>
              </a:ext>
            </a:extLst>
          </p:cNvPr>
          <p:cNvSpPr txBox="1">
            <a:spLocks/>
          </p:cNvSpPr>
          <p:nvPr/>
        </p:nvSpPr>
        <p:spPr>
          <a:xfrm>
            <a:off x="6189624" y="4411992"/>
            <a:ext cx="5392776" cy="14862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 marL="285750" indent="-285750">
              <a:buClr>
                <a:schemeClr val="accent4"/>
              </a:buClr>
              <a:buSzPct val="120000"/>
              <a:buFont typeface="Montserrat" pitchFamily="2" charset="0"/>
              <a:buChar char="›"/>
              <a:defRPr sz="1400">
                <a:solidFill>
                  <a:schemeClr val="tx2"/>
                </a:solidFill>
              </a:defRPr>
            </a:lvl1pPr>
          </a:lstStyle>
          <a:p>
            <a:pPr>
              <a:lnSpc>
                <a:spcPct val="114000"/>
              </a:lnSpc>
            </a:pPr>
            <a:r>
              <a:rPr lang="en-US" dirty="0"/>
              <a:t>Hybrid work and digital collaboration have redefined business operations.</a:t>
            </a:r>
          </a:p>
          <a:p>
            <a:pPr>
              <a:lnSpc>
                <a:spcPct val="114000"/>
              </a:lnSpc>
            </a:pPr>
            <a:endParaRPr lang="en-US" dirty="0"/>
          </a:p>
          <a:p>
            <a:pPr>
              <a:lnSpc>
                <a:spcPct val="114000"/>
              </a:lnSpc>
            </a:pPr>
            <a:r>
              <a:rPr lang="en-US" dirty="0"/>
              <a:t>Employees need flexible, user-friendly tools and transparent communication to thrive.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AF7C4B-5B2E-5430-9A4C-E1FEB3AF25FE}"/>
              </a:ext>
            </a:extLst>
          </p:cNvPr>
          <p:cNvCxnSpPr>
            <a:cxnSpLocks/>
          </p:cNvCxnSpPr>
          <p:nvPr/>
        </p:nvCxnSpPr>
        <p:spPr>
          <a:xfrm>
            <a:off x="6189624" y="4260658"/>
            <a:ext cx="5392775" cy="0"/>
          </a:xfrm>
          <a:prstGeom prst="line">
            <a:avLst/>
          </a:prstGeom>
          <a:ln w="25400">
            <a:gradFill flip="none" rotWithShape="1">
              <a:gsLst>
                <a:gs pos="43000">
                  <a:schemeClr val="accent4"/>
                </a:gs>
                <a:gs pos="100000">
                  <a:schemeClr val="accent1">
                    <a:lumMod val="30000"/>
                    <a:lumOff val="70000"/>
                    <a:alpha val="11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296C081D-3711-88D5-9E03-20ADC56AA9BD}"/>
              </a:ext>
            </a:extLst>
          </p:cNvPr>
          <p:cNvSpPr txBox="1">
            <a:spLocks/>
          </p:cNvSpPr>
          <p:nvPr/>
        </p:nvSpPr>
        <p:spPr>
          <a:xfrm>
            <a:off x="6189624" y="3949254"/>
            <a:ext cx="5392775" cy="23336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Montserrat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Empowering the Future Workforce</a:t>
            </a:r>
          </a:p>
        </p:txBody>
      </p:sp>
    </p:spTree>
    <p:extLst>
      <p:ext uri="{BB962C8B-B14F-4D97-AF65-F5344CB8AC3E}">
        <p14:creationId xmlns:p14="http://schemas.microsoft.com/office/powerpoint/2010/main" val="357321503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8718</TotalTime>
  <Words>132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62</cp:revision>
  <dcterms:created xsi:type="dcterms:W3CDTF">2025-04-10T11:11:23Z</dcterms:created>
  <dcterms:modified xsi:type="dcterms:W3CDTF">2025-10-16T06:25:44Z</dcterms:modified>
  <cp:category/>
</cp:coreProperties>
</file>