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a5a8df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a5a8df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5e5821d0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5e5821d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95e5821d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95e5821d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95e5821d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95e5821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95e5821d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95e5821d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95e5821d0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95e5821d0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0a5a8df1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0a5a8df1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0" name="Google Shape;1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3.png"/><Relationship Id="rId13" Type="http://schemas.openxmlformats.org/officeDocument/2006/relationships/image" Target="../media/image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el-G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l-GR" sz="4800"/>
              <a:t>Παράγοντες αλλαγής</a:t>
            </a:r>
            <a:endParaRPr b="1" sz="4800"/>
          </a:p>
        </p:txBody>
      </p:sp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9100" y="936325"/>
            <a:ext cx="3278124" cy="327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el-GR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76B042"/>
                </a:solidFill>
              </a:rPr>
              <a:t>Ποιος είναι ο ρόλος μου και τι μπορώ να κάνω; &gt; ΚΣΑ &gt; </a:t>
            </a:r>
            <a:r>
              <a:rPr b="1" lang="el-GR">
                <a:solidFill>
                  <a:srgbClr val="76B042"/>
                </a:solidFill>
              </a:rPr>
              <a:t>Παράγοντες αλλαγής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5399" y="1095600"/>
            <a:ext cx="645524" cy="64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667875" y="908725"/>
            <a:ext cx="31140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el-G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/>
              <a:t>Τι είναι αυτό που κάνει καλό έναν </a:t>
            </a:r>
            <a:r>
              <a:rPr b="1" lang="el-GR" sz="3600">
                <a:solidFill>
                  <a:srgbClr val="76B042"/>
                </a:solidFill>
              </a:rPr>
              <a:t>στοχευμένο πράκτορα</a:t>
            </a:r>
            <a:r>
              <a:rPr lang="el-GR" sz="3600"/>
              <a:t>?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b="10362" l="0" r="0" t="0"/>
          <a:stretch/>
        </p:blipFill>
        <p:spPr>
          <a:xfrm>
            <a:off x="4000500" y="0"/>
            <a:ext cx="5143500" cy="46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7250" y="1662388"/>
            <a:ext cx="970000" cy="18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/>
        </p:nvSpPr>
        <p:spPr>
          <a:xfrm>
            <a:off x="3780075" y="912475"/>
            <a:ext cx="48549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l-GR" sz="3600">
                <a:solidFill>
                  <a:schemeClr val="dk1"/>
                </a:solidFill>
              </a:rPr>
              <a:t>Διακριτικότητα 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l-GR" sz="3600">
                <a:solidFill>
                  <a:schemeClr val="dk1"/>
                </a:solidFill>
              </a:rPr>
              <a:t>Γνώσεις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l-GR" sz="3600">
                <a:solidFill>
                  <a:schemeClr val="dk1"/>
                </a:solidFill>
              </a:rPr>
              <a:t>Δεξιότητες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l-GR" sz="3600">
                <a:solidFill>
                  <a:schemeClr val="dk1"/>
                </a:solidFill>
              </a:rPr>
              <a:t>Κατανόηση του στόχου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71" name="Google Shape;1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75" y="430615"/>
            <a:ext cx="2130000" cy="3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0"/>
          <p:cNvPicPr preferRelativeResize="0"/>
          <p:nvPr/>
        </p:nvPicPr>
        <p:blipFill rotWithShape="1">
          <a:blip r:embed="rId3">
            <a:alphaModFix/>
          </a:blip>
          <a:srcRect b="9934" l="9494" r="0" t="0"/>
          <a:stretch/>
        </p:blipFill>
        <p:spPr>
          <a:xfrm>
            <a:off x="488450" y="0"/>
            <a:ext cx="4655050" cy="46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0"/>
          <p:cNvSpPr txBox="1"/>
          <p:nvPr/>
        </p:nvSpPr>
        <p:spPr>
          <a:xfrm>
            <a:off x="5336875" y="953125"/>
            <a:ext cx="35439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el-G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/>
              <a:t>Τι ικανότητες χρειάζονται για να είναι </a:t>
            </a:r>
            <a:r>
              <a:rPr b="1" lang="el-GR" sz="3600">
                <a:solidFill>
                  <a:srgbClr val="76B042"/>
                </a:solidFill>
              </a:rPr>
              <a:t>επιτυχημένος</a:t>
            </a:r>
            <a:r>
              <a:rPr lang="el-GR" sz="3600"/>
              <a:t>?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78" name="Google Shape;1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263" y="1775950"/>
            <a:ext cx="2026975" cy="1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/>
          <p:nvPr/>
        </p:nvSpPr>
        <p:spPr>
          <a:xfrm>
            <a:off x="759725" y="343375"/>
            <a:ext cx="4854900" cy="41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Το να καταλαβαίνει </a:t>
            </a:r>
            <a:r>
              <a:rPr b="1" lang="el-GR" sz="2400">
                <a:solidFill>
                  <a:srgbClr val="76B042"/>
                </a:solidFill>
              </a:rPr>
              <a:t>που</a:t>
            </a:r>
            <a:r>
              <a:rPr lang="el-GR" sz="2400">
                <a:solidFill>
                  <a:schemeClr val="dk1"/>
                </a:solidFill>
              </a:rPr>
              <a:t> και </a:t>
            </a:r>
            <a:r>
              <a:rPr b="1" lang="el-GR" sz="2400">
                <a:solidFill>
                  <a:srgbClr val="76B042"/>
                </a:solidFill>
              </a:rPr>
              <a:t>πότε</a:t>
            </a:r>
            <a:r>
              <a:rPr lang="el-GR" sz="2400">
                <a:solidFill>
                  <a:schemeClr val="dk1"/>
                </a:solidFill>
              </a:rPr>
              <a:t> να εμπλακεί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Να βρίσκει τη σωστή στιγμή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Να εστιάζει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Η γλώσσα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Οι επικοινωνιακές δεξιότητες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Η κατανόηση της κατάστασης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Να βρίσκει τρόπους διαφυγής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Η αυτοάμυνα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Η αντοχή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el-G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l-GR" sz="2400">
                <a:solidFill>
                  <a:schemeClr val="dk1"/>
                </a:solidFill>
              </a:rPr>
              <a:t>Το θάρρος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84" name="Google Shape;1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818" y="979825"/>
            <a:ext cx="3242975" cy="25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/>
        </p:nvSpPr>
        <p:spPr>
          <a:xfrm>
            <a:off x="3189725" y="1428350"/>
            <a:ext cx="3208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el-G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</a:rPr>
              <a:t>Αυτές οι </a:t>
            </a:r>
            <a:r>
              <a:rPr b="1" lang="el-GR" sz="3600">
                <a:solidFill>
                  <a:srgbClr val="76B042"/>
                </a:solidFill>
              </a:rPr>
              <a:t>δεξιότητες</a:t>
            </a:r>
            <a:r>
              <a:rPr lang="el-GR" sz="3600">
                <a:solidFill>
                  <a:schemeClr val="dk1"/>
                </a:solidFill>
              </a:rPr>
              <a:t> μπορούν να σας βοηθήσουν να καταπολεμήσετε το μίσος στο διαδίκτυο!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90" name="Google Shape;1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00" y="932338"/>
            <a:ext cx="2123125" cy="349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0425" y="1040225"/>
            <a:ext cx="2257075" cy="32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3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el-G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199" name="Google Shape;199;p43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el-G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