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814FD7E-F468-406E-921A-A8A7CB7C43B2}">
  <a:tblStyle styleId="{0814FD7E-F468-406E-921A-A8A7CB7C43B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0" name="Google Shape;330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2" name="Google Shape;372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4" name="Google Shape;414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6" name="Google Shape;456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8" name="Google Shape;498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3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0" name="Google Shape;540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7" name="Google Shape;547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54" name="Google Shape;554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9" name="Google Shape;239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1" name="Google Shape;281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3" name="Google Shape;323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20" Type="http://schemas.openxmlformats.org/officeDocument/2006/relationships/image" Target="../media/image6.png"/><Relationship Id="rId11" Type="http://schemas.openxmlformats.org/officeDocument/2006/relationships/image" Target="../media/image41.png"/><Relationship Id="rId22" Type="http://schemas.openxmlformats.org/officeDocument/2006/relationships/image" Target="../media/image23.png"/><Relationship Id="rId10" Type="http://schemas.openxmlformats.org/officeDocument/2006/relationships/image" Target="../media/image1.png"/><Relationship Id="rId21" Type="http://schemas.openxmlformats.org/officeDocument/2006/relationships/image" Target="../media/image11.png"/><Relationship Id="rId13" Type="http://schemas.openxmlformats.org/officeDocument/2006/relationships/image" Target="../media/image5.png"/><Relationship Id="rId12" Type="http://schemas.openxmlformats.org/officeDocument/2006/relationships/image" Target="../media/image51.png"/><Relationship Id="rId23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5.png"/><Relationship Id="rId9" Type="http://schemas.openxmlformats.org/officeDocument/2006/relationships/image" Target="../media/image9.png"/><Relationship Id="rId15" Type="http://schemas.openxmlformats.org/officeDocument/2006/relationships/image" Target="../media/image8.png"/><Relationship Id="rId14" Type="http://schemas.openxmlformats.org/officeDocument/2006/relationships/image" Target="../media/image62.png"/><Relationship Id="rId17" Type="http://schemas.openxmlformats.org/officeDocument/2006/relationships/image" Target="../media/image13.png"/><Relationship Id="rId16" Type="http://schemas.openxmlformats.org/officeDocument/2006/relationships/image" Target="../media/image3.png"/><Relationship Id="rId5" Type="http://schemas.openxmlformats.org/officeDocument/2006/relationships/image" Target="../media/image10.png"/><Relationship Id="rId19" Type="http://schemas.openxmlformats.org/officeDocument/2006/relationships/image" Target="../media/image2.png"/><Relationship Id="rId6" Type="http://schemas.openxmlformats.org/officeDocument/2006/relationships/image" Target="../media/image61.png"/><Relationship Id="rId18" Type="http://schemas.openxmlformats.org/officeDocument/2006/relationships/image" Target="../media/image4.png"/><Relationship Id="rId7" Type="http://schemas.openxmlformats.org/officeDocument/2006/relationships/image" Target="../media/image7.png"/><Relationship Id="rId8" Type="http://schemas.openxmlformats.org/officeDocument/2006/relationships/image" Target="../media/image4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Expanded Model of Evidence-based Practice in Special Education</a:t>
            </a:r>
            <a:endParaRPr/>
          </a:p>
        </p:txBody>
      </p:sp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3"/>
          <p:cNvSpPr txBox="1"/>
          <p:nvPr>
            <p:ph type="title"/>
          </p:nvPr>
        </p:nvSpPr>
        <p:spPr>
          <a:xfrm>
            <a:off x="1676400" y="609600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(How do we make it work?)</a:t>
            </a:r>
            <a:endParaRPr/>
          </a:p>
        </p:txBody>
      </p:sp>
      <p:sp>
        <p:nvSpPr>
          <p:cNvPr id="333" name="Google Shape;333;p23"/>
          <p:cNvSpPr txBox="1"/>
          <p:nvPr>
            <p:ph idx="1" type="body"/>
          </p:nvPr>
        </p:nvSpPr>
        <p:spPr>
          <a:xfrm>
            <a:off x="1752600" y="1981200"/>
            <a:ext cx="6705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primary question is how to place an intervention within a specific context.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Very little research on how to move evidence-based interventions into practice settings.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Until questions around implementation are answered the ultimate promise of evidence-based education will go unfulfilled.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One of most important tasks of implementation is analyze contingencies operating on various stakeholders in practice settings and how they influence adoption and sustainability of an intervention.</a:t>
            </a:r>
            <a:endParaRPr/>
          </a:p>
        </p:txBody>
      </p:sp>
      <p:grpSp>
        <p:nvGrpSpPr>
          <p:cNvPr id="334" name="Google Shape;334;p23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335" name="Google Shape;335;p23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23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337" name="Google Shape;337;p23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23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3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0" name="Google Shape;340;p23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341" name="Google Shape;341;p23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23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43" name="Google Shape;343;p23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44" name="Google Shape;344;p23"/>
            <p:cNvCxnSpPr>
              <a:stCxn id="341" idx="4"/>
              <a:endCxn id="339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45" name="Google Shape;345;p23"/>
            <p:cNvCxnSpPr>
              <a:stCxn id="339" idx="4"/>
              <a:endCxn id="343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46" name="Google Shape;346;p23"/>
            <p:cNvCxnSpPr>
              <a:stCxn id="343" idx="4"/>
              <a:endCxn id="338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347" name="Google Shape;347;p23"/>
            <p:cNvCxnSpPr>
              <a:stCxn id="338" idx="6"/>
              <a:endCxn id="343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48" name="Google Shape;348;p23"/>
            <p:cNvCxnSpPr>
              <a:stCxn id="338" idx="6"/>
              <a:endCxn id="339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49" name="Google Shape;349;p23"/>
            <p:cNvCxnSpPr>
              <a:stCxn id="338" idx="6"/>
              <a:endCxn id="342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350" name="Google Shape;350;p23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3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23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353" name="Google Shape;353;p23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354" name="Google Shape;354;p23"/>
            <p:cNvSpPr txBox="1"/>
            <p:nvPr/>
          </p:nvSpPr>
          <p:spPr>
            <a:xfrm rot="-5400000">
              <a:off x="4421" y="850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355" name="Google Shape;355;p23"/>
            <p:cNvSpPr txBox="1"/>
            <p:nvPr/>
          </p:nvSpPr>
          <p:spPr>
            <a:xfrm rot="-5400000">
              <a:off x="4371" y="2997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356" name="Google Shape;356;p23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357" name="Google Shape;357;p23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358" name="Google Shape;358;p23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359" name="Google Shape;359;p23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360" name="Google Shape;360;p2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1" name="Google Shape;361;p2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2" name="Google Shape;362;p2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3" name="Google Shape;363;p2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4" name="Google Shape;364;p23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65" name="Google Shape;365;p23"/>
          <p:cNvGrpSpPr/>
          <p:nvPr/>
        </p:nvGrpSpPr>
        <p:grpSpPr>
          <a:xfrm>
            <a:off x="304800" y="3790950"/>
            <a:ext cx="984250" cy="1390650"/>
            <a:chOff x="4970" y="2388"/>
            <a:chExt cx="620" cy="876"/>
          </a:xfrm>
        </p:grpSpPr>
        <p:sp>
          <p:nvSpPr>
            <p:cNvPr id="366" name="Google Shape;366;p23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23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pic>
          <p:nvPicPr>
            <p:cNvPr id="368" name="Google Shape;368;p2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4"/>
          <p:cNvSpPr txBox="1"/>
          <p:nvPr>
            <p:ph type="title"/>
          </p:nvPr>
        </p:nvSpPr>
        <p:spPr>
          <a:xfrm>
            <a:off x="1752600" y="609600"/>
            <a:ext cx="6705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Implementation: Some of the questions</a:t>
            </a:r>
            <a:endParaRPr/>
          </a:p>
        </p:txBody>
      </p:sp>
      <p:sp>
        <p:nvSpPr>
          <p:cNvPr id="375" name="Google Shape;375;p24"/>
          <p:cNvSpPr txBox="1"/>
          <p:nvPr>
            <p:ph idx="1" type="body"/>
          </p:nvPr>
        </p:nvSpPr>
        <p:spPr>
          <a:xfrm>
            <a:off x="1752600" y="1981200"/>
            <a:ext cx="6705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do we increase the interest in evidence-based interventions in practice settings?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organizational features are necessary to support evidence-based interventions?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steps are necessary to move practitioners to an evidence-based intervention after a history with other interventions?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do we write policy and regulations so that it is possible to implement evidence-based interventions at a broad level?</a:t>
            </a:r>
            <a:endParaRPr/>
          </a:p>
        </p:txBody>
      </p:sp>
      <p:grpSp>
        <p:nvGrpSpPr>
          <p:cNvPr id="376" name="Google Shape;376;p24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377" name="Google Shape;377;p24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24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379" name="Google Shape;379;p24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24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24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82" name="Google Shape;382;p24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383" name="Google Shape;383;p24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4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5" name="Google Shape;385;p24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86" name="Google Shape;386;p24"/>
            <p:cNvCxnSpPr>
              <a:stCxn id="383" idx="4"/>
              <a:endCxn id="381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87" name="Google Shape;387;p24"/>
            <p:cNvCxnSpPr>
              <a:stCxn id="381" idx="4"/>
              <a:endCxn id="385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88" name="Google Shape;388;p24"/>
            <p:cNvCxnSpPr>
              <a:stCxn id="385" idx="4"/>
              <a:endCxn id="380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389" name="Google Shape;389;p24"/>
            <p:cNvCxnSpPr>
              <a:stCxn id="380" idx="6"/>
              <a:endCxn id="385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90" name="Google Shape;390;p24"/>
            <p:cNvCxnSpPr>
              <a:stCxn id="380" idx="6"/>
              <a:endCxn id="381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91" name="Google Shape;391;p24"/>
            <p:cNvCxnSpPr>
              <a:stCxn id="380" idx="6"/>
              <a:endCxn id="384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392" name="Google Shape;392;p24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24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24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395" name="Google Shape;395;p24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396" name="Google Shape;396;p24"/>
            <p:cNvSpPr txBox="1"/>
            <p:nvPr/>
          </p:nvSpPr>
          <p:spPr>
            <a:xfrm rot="-5400000">
              <a:off x="4418" y="853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397" name="Google Shape;397;p24"/>
            <p:cNvSpPr txBox="1"/>
            <p:nvPr/>
          </p:nvSpPr>
          <p:spPr>
            <a:xfrm rot="-5400000">
              <a:off x="4368" y="3000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398" name="Google Shape;398;p24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399" name="Google Shape;399;p24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400" name="Google Shape;400;p24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401" name="Google Shape;401;p24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02" name="Google Shape;402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3" name="Google Shape;403;p2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4" name="Google Shape;404;p2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5" name="Google Shape;405;p2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06" name="Google Shape;406;p24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7" name="Google Shape;407;p24"/>
          <p:cNvGrpSpPr/>
          <p:nvPr/>
        </p:nvGrpSpPr>
        <p:grpSpPr>
          <a:xfrm>
            <a:off x="304800" y="3790950"/>
            <a:ext cx="984250" cy="1390650"/>
            <a:chOff x="4970" y="2388"/>
            <a:chExt cx="620" cy="876"/>
          </a:xfrm>
        </p:grpSpPr>
        <p:sp>
          <p:nvSpPr>
            <p:cNvPr id="408" name="Google Shape;408;p24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4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pic>
          <p:nvPicPr>
            <p:cNvPr id="410" name="Google Shape;410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5"/>
          <p:cNvSpPr txBox="1"/>
          <p:nvPr>
            <p:ph type="title"/>
          </p:nvPr>
        </p:nvSpPr>
        <p:spPr>
          <a:xfrm>
            <a:off x="1676400" y="609600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Monitoring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(Is it Working?)</a:t>
            </a:r>
            <a:endParaRPr/>
          </a:p>
        </p:txBody>
      </p:sp>
      <p:sp>
        <p:nvSpPr>
          <p:cNvPr id="417" name="Google Shape;417;p25"/>
          <p:cNvSpPr txBox="1"/>
          <p:nvPr>
            <p:ph idx="1" type="body"/>
          </p:nvPr>
        </p:nvSpPr>
        <p:spPr>
          <a:xfrm>
            <a:off x="1752600" y="1981200"/>
            <a:ext cx="6705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Effectiveness research guides us to implement specific interventions in specific settings to solve specific problems.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Generalizing from effectiveness research to a particular setting is always a leap in deductive logic and confidence is less than 1.0.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assure that the intervention is actually being effective must monitor the impact of the intervention in the setting (practice-based evidence).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ineffective must change one or more components  of the intervention until positive effects are accomplished.</a:t>
            </a:r>
            <a:endParaRPr/>
          </a:p>
        </p:txBody>
      </p:sp>
      <p:grpSp>
        <p:nvGrpSpPr>
          <p:cNvPr id="418" name="Google Shape;418;p25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419" name="Google Shape;419;p25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5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421" name="Google Shape;421;p25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5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24" name="Google Shape;424;p25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425" name="Google Shape;425;p25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Google Shape;426;p25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27" name="Google Shape;427;p25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428" name="Google Shape;428;p25"/>
            <p:cNvCxnSpPr>
              <a:stCxn id="425" idx="4"/>
              <a:endCxn id="423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29" name="Google Shape;429;p25"/>
            <p:cNvCxnSpPr>
              <a:stCxn id="423" idx="4"/>
              <a:endCxn id="427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30" name="Google Shape;430;p25"/>
            <p:cNvCxnSpPr>
              <a:stCxn id="427" idx="4"/>
              <a:endCxn id="422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431" name="Google Shape;431;p25"/>
            <p:cNvCxnSpPr>
              <a:stCxn id="422" idx="6"/>
              <a:endCxn id="427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32" name="Google Shape;432;p25"/>
            <p:cNvCxnSpPr>
              <a:stCxn id="422" idx="6"/>
              <a:endCxn id="423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33" name="Google Shape;433;p25"/>
            <p:cNvCxnSpPr>
              <a:stCxn id="422" idx="6"/>
              <a:endCxn id="426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434" name="Google Shape;434;p25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5" name="Google Shape;435;p25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5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437" name="Google Shape;437;p25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438" name="Google Shape;438;p25"/>
            <p:cNvSpPr txBox="1"/>
            <p:nvPr/>
          </p:nvSpPr>
          <p:spPr>
            <a:xfrm rot="-5400000">
              <a:off x="4419" y="852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439" name="Google Shape;439;p25"/>
            <p:cNvSpPr txBox="1"/>
            <p:nvPr/>
          </p:nvSpPr>
          <p:spPr>
            <a:xfrm rot="-5400000">
              <a:off x="4369" y="2999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440" name="Google Shape;440;p25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441" name="Google Shape;441;p25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442" name="Google Shape;442;p25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443" name="Google Shape;443;p25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44" name="Google Shape;444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5" name="Google Shape;445;p2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6" name="Google Shape;446;p2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7" name="Google Shape;447;p2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48" name="Google Shape;448;p25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9" name="Google Shape;449;p25"/>
          <p:cNvGrpSpPr/>
          <p:nvPr/>
        </p:nvGrpSpPr>
        <p:grpSpPr>
          <a:xfrm>
            <a:off x="0" y="5486400"/>
            <a:ext cx="1524000" cy="990600"/>
            <a:chOff x="4800" y="3456"/>
            <a:chExt cx="960" cy="624"/>
          </a:xfrm>
        </p:grpSpPr>
        <p:sp>
          <p:nvSpPr>
            <p:cNvPr id="450" name="Google Shape;450;p25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5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52" name="Google Shape;452;p2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6"/>
          <p:cNvSpPr txBox="1"/>
          <p:nvPr>
            <p:ph type="title"/>
          </p:nvPr>
        </p:nvSpPr>
        <p:spPr>
          <a:xfrm>
            <a:off x="1676400" y="609600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Monitoring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(Is it Working?)</a:t>
            </a:r>
            <a:endParaRPr/>
          </a:p>
        </p:txBody>
      </p:sp>
      <p:sp>
        <p:nvSpPr>
          <p:cNvPr id="459" name="Google Shape;459;p26"/>
          <p:cNvSpPr txBox="1"/>
          <p:nvPr>
            <p:ph idx="1" type="body"/>
          </p:nvPr>
        </p:nvSpPr>
        <p:spPr>
          <a:xfrm>
            <a:off x="1676400" y="1981200"/>
            <a:ext cx="6781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monitoring is informed by efficacy and effectiveness research but it also informs both efficacy and effectiveness research.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Identifies areas where a new intervention is required because it is not effective under some conditions.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Identifies populations, settings, conditions that may be boundary conditions for an intervention unless it is modified in some way.</a:t>
            </a:r>
            <a:endParaRPr/>
          </a:p>
        </p:txBody>
      </p:sp>
      <p:grpSp>
        <p:nvGrpSpPr>
          <p:cNvPr id="460" name="Google Shape;460;p26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461" name="Google Shape;461;p26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26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463" name="Google Shape;463;p26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26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26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6" name="Google Shape;466;p26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467" name="Google Shape;467;p26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8" name="Google Shape;468;p26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9" name="Google Shape;469;p26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470" name="Google Shape;470;p26"/>
            <p:cNvCxnSpPr>
              <a:stCxn id="467" idx="4"/>
              <a:endCxn id="465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1" name="Google Shape;471;p26"/>
            <p:cNvCxnSpPr>
              <a:stCxn id="465" idx="4"/>
              <a:endCxn id="469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2" name="Google Shape;472;p26"/>
            <p:cNvCxnSpPr>
              <a:stCxn id="469" idx="4"/>
              <a:endCxn id="464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473" name="Google Shape;473;p26"/>
            <p:cNvCxnSpPr>
              <a:stCxn id="464" idx="6"/>
              <a:endCxn id="469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4" name="Google Shape;474;p26"/>
            <p:cNvCxnSpPr>
              <a:stCxn id="464" idx="6"/>
              <a:endCxn id="465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5" name="Google Shape;475;p26"/>
            <p:cNvCxnSpPr>
              <a:stCxn id="464" idx="6"/>
              <a:endCxn id="468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476" name="Google Shape;476;p26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7" name="Google Shape;477;p26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26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479" name="Google Shape;479;p26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480" name="Google Shape;480;p26"/>
            <p:cNvSpPr txBox="1"/>
            <p:nvPr/>
          </p:nvSpPr>
          <p:spPr>
            <a:xfrm rot="-5400000">
              <a:off x="4419" y="852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481" name="Google Shape;481;p26"/>
            <p:cNvSpPr txBox="1"/>
            <p:nvPr/>
          </p:nvSpPr>
          <p:spPr>
            <a:xfrm rot="-5400000">
              <a:off x="4369" y="2999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482" name="Google Shape;482;p26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483" name="Google Shape;483;p26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484" name="Google Shape;484;p26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485" name="Google Shape;485;p26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86" name="Google Shape;486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7" name="Google Shape;487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8" name="Google Shape;488;p2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9" name="Google Shape;489;p2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90" name="Google Shape;490;p26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1" name="Google Shape;491;p26"/>
          <p:cNvGrpSpPr/>
          <p:nvPr/>
        </p:nvGrpSpPr>
        <p:grpSpPr>
          <a:xfrm>
            <a:off x="0" y="5486400"/>
            <a:ext cx="1524000" cy="990600"/>
            <a:chOff x="4800" y="3456"/>
            <a:chExt cx="960" cy="624"/>
          </a:xfrm>
        </p:grpSpPr>
        <p:sp>
          <p:nvSpPr>
            <p:cNvPr id="492" name="Google Shape;492;p26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6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94" name="Google Shape;494;p2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27"/>
          <p:cNvSpPr txBox="1"/>
          <p:nvPr>
            <p:ph type="title"/>
          </p:nvPr>
        </p:nvSpPr>
        <p:spPr>
          <a:xfrm>
            <a:off x="1752600" y="609600"/>
            <a:ext cx="6705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Monitoring</a:t>
            </a:r>
            <a:endParaRPr/>
          </a:p>
        </p:txBody>
      </p:sp>
      <p:sp>
        <p:nvSpPr>
          <p:cNvPr id="501" name="Google Shape;501;p27"/>
          <p:cNvSpPr txBox="1"/>
          <p:nvPr>
            <p:ph idx="1" type="body"/>
          </p:nvPr>
        </p:nvSpPr>
        <p:spPr>
          <a:xfrm>
            <a:off x="1752600" y="1524000"/>
            <a:ext cx="6629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Ultimately, in special education the unit of analysis is the individual student so it is fundamental that data reflect performance at this level rather than aggregate measures.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measures should meet acceptable criteria so that we can have reasonable confidence in the data.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Must choose measures that reflect important outcomes and can be linked to other important outcomes.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Curriculum based measurement is a well-established method for sampling academic performance of individual students.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Currently, IEP defines important goals and what is to be measured.  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Little evidence that goals are selected through systematic process or that measures are reliable and valid.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02" name="Google Shape;502;p27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503" name="Google Shape;503;p27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27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505" name="Google Shape;505;p27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27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27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08" name="Google Shape;508;p27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509" name="Google Shape;509;p27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0" name="Google Shape;510;p27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11" name="Google Shape;511;p27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12" name="Google Shape;512;p27"/>
            <p:cNvCxnSpPr>
              <a:stCxn id="509" idx="4"/>
              <a:endCxn id="507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3" name="Google Shape;513;p27"/>
            <p:cNvCxnSpPr>
              <a:stCxn id="507" idx="4"/>
              <a:endCxn id="511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4" name="Google Shape;514;p27"/>
            <p:cNvCxnSpPr>
              <a:stCxn id="511" idx="4"/>
              <a:endCxn id="506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515" name="Google Shape;515;p27"/>
            <p:cNvCxnSpPr>
              <a:stCxn id="506" idx="6"/>
              <a:endCxn id="511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6" name="Google Shape;516;p27"/>
            <p:cNvCxnSpPr>
              <a:stCxn id="506" idx="6"/>
              <a:endCxn id="507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7" name="Google Shape;517;p27"/>
            <p:cNvCxnSpPr>
              <a:stCxn id="506" idx="6"/>
              <a:endCxn id="510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518" name="Google Shape;518;p27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27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27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521" name="Google Shape;521;p27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522" name="Google Shape;522;p27"/>
            <p:cNvSpPr txBox="1"/>
            <p:nvPr/>
          </p:nvSpPr>
          <p:spPr>
            <a:xfrm rot="-5400000">
              <a:off x="4421" y="850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523" name="Google Shape;523;p27"/>
            <p:cNvSpPr txBox="1"/>
            <p:nvPr/>
          </p:nvSpPr>
          <p:spPr>
            <a:xfrm rot="-5400000">
              <a:off x="4371" y="2997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524" name="Google Shape;524;p27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525" name="Google Shape;525;p27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526" name="Google Shape;526;p27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527" name="Google Shape;527;p27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528" name="Google Shape;528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9" name="Google Shape;529;p2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0" name="Google Shape;530;p2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1" name="Google Shape;531;p27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32" name="Google Shape;532;p27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33" name="Google Shape;533;p27"/>
          <p:cNvGrpSpPr/>
          <p:nvPr/>
        </p:nvGrpSpPr>
        <p:grpSpPr>
          <a:xfrm>
            <a:off x="0" y="5486400"/>
            <a:ext cx="1524000" cy="990600"/>
            <a:chOff x="4800" y="3456"/>
            <a:chExt cx="960" cy="624"/>
          </a:xfrm>
        </p:grpSpPr>
        <p:sp>
          <p:nvSpPr>
            <p:cNvPr id="534" name="Google Shape;534;p27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7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536" name="Google Shape;536;p2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an Evidence-based Culture through a Gap Analysis</a:t>
            </a:r>
            <a:endParaRPr/>
          </a:p>
        </p:txBody>
      </p:sp>
      <p:sp>
        <p:nvSpPr>
          <p:cNvPr id="543" name="Google Shape;543;p2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function of a Gap Analysis is to identify the gap between current performance and desired performance; the contingencies that account for the gap; and interventions that will close the gap.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Through analysis can develop a scope and sequence for interventions so that evidence-based culture can develop.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29"/>
          <p:cNvSpPr txBox="1"/>
          <p:nvPr>
            <p:ph type="title"/>
          </p:nvPr>
        </p:nvSpPr>
        <p:spPr>
          <a:xfrm>
            <a:off x="685800" y="1524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 of Gap Analysis</a:t>
            </a:r>
            <a:endParaRPr/>
          </a:p>
        </p:txBody>
      </p:sp>
      <p:graphicFrame>
        <p:nvGraphicFramePr>
          <p:cNvPr id="550" name="Google Shape;550;p29"/>
          <p:cNvGraphicFramePr/>
          <p:nvPr/>
        </p:nvGraphicFramePr>
        <p:xfrm>
          <a:off x="685800" y="1066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{0814FD7E-F468-406E-921A-A8A7CB7C43B2}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763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Goal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Current Conditions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Contingencies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Intervention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14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All interventions in special education are evidence-based.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Many interventions have no empirical basis.  Interventions selected by teacher and other professionals responsible for implementation.  Reflect training and preferences rather than empirical basis.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Char char="•"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No systematic process to inform decision makers of evidence-based interventions in a particular area.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Char char="•"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Parents can influence nature of intervention through advocacy.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Char char="•"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No quality control system.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Char char="•"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Establish data base of evidence-based interventions (best available evidence).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Char char="•"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Work with parents to select from an array of evidence-based procedures.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Char char="•"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Establish QA system that reviews interventions.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Summary</a:t>
            </a:r>
            <a:endParaRPr/>
          </a:p>
        </p:txBody>
      </p:sp>
      <p:sp>
        <p:nvSpPr>
          <p:cNvPr id="557" name="Google Shape;557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 is more than simply having the evidence.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all of the necessary components for an evidence-based culture are well established.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Powerful contingencies are in place to mitigate against moving toward evidence-based education.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Analysis of these contingencies through a Gap Analysis can provide some guidance as how to proceed.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Active intervention will be required.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Evidence-based: Why Now?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Child Left Behind (NCLB) language calls for interventions to be based on scientific research.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over 100 references in the language of NCLB to scientific research.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 with many federal policies there is no clear definition of what constitutes evidence-based.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term evidence-based is not well defined in the professional literature.  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is no consensus on what constitutes evidence.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Expanded Model of Evidence-based Practice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purpose of this paper is to define the primary components of an evidence-based culture, their functions, and how they relate to each other.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1700" y="6096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43000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87550" y="1600200"/>
            <a:ext cx="5168900" cy="414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4495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53200" y="2286000"/>
            <a:ext cx="469900" cy="2528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04495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733800" y="2782888"/>
            <a:ext cx="15240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733800" y="2789238"/>
            <a:ext cx="15240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765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642100" y="2438400"/>
            <a:ext cx="254000" cy="2211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3860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057400" y="2286000"/>
            <a:ext cx="3810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7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128" name="Google Shape;128;p17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131" name="Google Shape;131;p1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26987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24384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4" name="Google Shape;134;p17"/>
          <p:cNvGrpSpPr/>
          <p:nvPr/>
        </p:nvGrpSpPr>
        <p:grpSpPr>
          <a:xfrm>
            <a:off x="2406650" y="1981200"/>
            <a:ext cx="1600200" cy="749300"/>
            <a:chOff x="1584" y="1248"/>
            <a:chExt cx="1008" cy="472"/>
          </a:xfrm>
        </p:grpSpPr>
        <p:pic>
          <p:nvPicPr>
            <p:cNvPr descr="ICON CMK background" id="135" name="Google Shape;135;p1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1584" y="1248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6" name="Google Shape;136;p17"/>
            <p:cNvPicPr preferRelativeResize="0"/>
            <p:nvPr/>
          </p:nvPicPr>
          <p:blipFill rotWithShape="1">
            <a:blip r:embed="rId19">
              <a:alphaModFix/>
            </a:blip>
            <a:srcRect b="0" l="0" r="0" t="0"/>
            <a:stretch/>
          </p:blipFill>
          <p:spPr>
            <a:xfrm>
              <a:off x="1664" y="1384"/>
              <a:ext cx="848" cy="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7" name="Google Shape;137;p17"/>
          <p:cNvGrpSpPr/>
          <p:nvPr/>
        </p:nvGrpSpPr>
        <p:grpSpPr>
          <a:xfrm>
            <a:off x="4800600" y="1981200"/>
            <a:ext cx="1841500" cy="749300"/>
            <a:chOff x="3016" y="1248"/>
            <a:chExt cx="1160" cy="472"/>
          </a:xfrm>
        </p:grpSpPr>
        <p:pic>
          <p:nvPicPr>
            <p:cNvPr descr="ICON CMK background" id="138" name="Google Shape;138;p1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3120" y="1248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9" name="Google Shape;139;p17"/>
            <p:cNvPicPr preferRelativeResize="0"/>
            <p:nvPr/>
          </p:nvPicPr>
          <p:blipFill rotWithShape="1">
            <a:blip r:embed="rId20">
              <a:alphaModFix/>
            </a:blip>
            <a:srcRect b="0" l="0" r="0" t="0"/>
            <a:stretch/>
          </p:blipFill>
          <p:spPr>
            <a:xfrm>
              <a:off x="3016" y="1384"/>
              <a:ext cx="1160" cy="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0" name="Google Shape;140;p17"/>
          <p:cNvGrpSpPr/>
          <p:nvPr/>
        </p:nvGrpSpPr>
        <p:grpSpPr>
          <a:xfrm>
            <a:off x="4800600" y="4311650"/>
            <a:ext cx="1841500" cy="749300"/>
            <a:chOff x="3024" y="2736"/>
            <a:chExt cx="1160" cy="472"/>
          </a:xfrm>
        </p:grpSpPr>
        <p:pic>
          <p:nvPicPr>
            <p:cNvPr descr="ICON CMK background" id="141" name="Google Shape;141;p1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3120" y="2736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2" name="Google Shape;142;p17"/>
            <p:cNvPicPr preferRelativeResize="0"/>
            <p:nvPr/>
          </p:nvPicPr>
          <p:blipFill rotWithShape="1">
            <a:blip r:embed="rId21">
              <a:alphaModFix/>
            </a:blip>
            <a:srcRect b="0" l="0" r="0" t="0"/>
            <a:stretch/>
          </p:blipFill>
          <p:spPr>
            <a:xfrm>
              <a:off x="3024" y="2872"/>
              <a:ext cx="1160" cy="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3" name="Google Shape;143;p17"/>
          <p:cNvGrpSpPr/>
          <p:nvPr/>
        </p:nvGrpSpPr>
        <p:grpSpPr>
          <a:xfrm>
            <a:off x="2286000" y="4311650"/>
            <a:ext cx="1841500" cy="749300"/>
            <a:chOff x="1536" y="2696"/>
            <a:chExt cx="1160" cy="472"/>
          </a:xfrm>
        </p:grpSpPr>
        <p:pic>
          <p:nvPicPr>
            <p:cNvPr descr="ICON CMK background" id="144" name="Google Shape;144;p1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1612" y="2696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17"/>
            <p:cNvPicPr preferRelativeResize="0"/>
            <p:nvPr/>
          </p:nvPicPr>
          <p:blipFill rotWithShape="1">
            <a:blip r:embed="rId22">
              <a:alphaModFix/>
            </a:blip>
            <a:srcRect b="0" l="0" r="0" t="0"/>
            <a:stretch/>
          </p:blipFill>
          <p:spPr>
            <a:xfrm>
              <a:off x="1536" y="2832"/>
              <a:ext cx="1160" cy="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6" name="Google Shape;146;p17"/>
          <p:cNvSpPr txBox="1"/>
          <p:nvPr/>
        </p:nvSpPr>
        <p:spPr>
          <a:xfrm>
            <a:off x="4038600" y="57912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7"/>
          <p:cNvSpPr/>
          <p:nvPr/>
        </p:nvSpPr>
        <p:spPr>
          <a:xfrm>
            <a:off x="4038600" y="57150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  <p:pic>
        <p:nvPicPr>
          <p:cNvPr id="148" name="Google Shape;148;p17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181600" y="51054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7"/>
          <p:cNvSpPr/>
          <p:nvPr/>
        </p:nvSpPr>
        <p:spPr>
          <a:xfrm>
            <a:off x="2438400" y="0"/>
            <a:ext cx="4427538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to Practice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Efficacy Research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(What Works?)</a:t>
            </a:r>
            <a:endParaRPr/>
          </a:p>
        </p:txBody>
      </p:sp>
      <p:sp>
        <p:nvSpPr>
          <p:cNvPr id="156" name="Google Shape;156;p18"/>
          <p:cNvSpPr txBox="1"/>
          <p:nvPr>
            <p:ph idx="1" type="body"/>
          </p:nvPr>
        </p:nvSpPr>
        <p:spPr>
          <a:xfrm>
            <a:off x="1828800" y="1905000"/>
            <a:ext cx="6629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Primary concern is demonstration relationship between independent and dependent variable (causal relations).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Precision is key to unambiguous statement of causation.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Experimentally controlled so threats to internal validity are minimized.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Currently, this is the most common form of published educational research.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7" name="Google Shape;157;p18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158" name="Google Shape;158;p18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8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160" name="Google Shape;160;p18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3" name="Google Shape;163;p18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164" name="Google Shape;164;p18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18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6" name="Google Shape;166;p18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7" name="Google Shape;167;p18"/>
            <p:cNvCxnSpPr>
              <a:stCxn id="164" idx="4"/>
              <a:endCxn id="162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168" name="Google Shape;168;p18"/>
            <p:cNvCxnSpPr>
              <a:stCxn id="162" idx="4"/>
              <a:endCxn id="166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169" name="Google Shape;169;p18"/>
            <p:cNvCxnSpPr>
              <a:stCxn id="166" idx="4"/>
              <a:endCxn id="161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170" name="Google Shape;170;p18"/>
            <p:cNvCxnSpPr>
              <a:stCxn id="161" idx="6"/>
              <a:endCxn id="166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171" name="Google Shape;171;p18"/>
            <p:cNvCxnSpPr>
              <a:stCxn id="161" idx="6"/>
              <a:endCxn id="162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172" name="Google Shape;172;p18"/>
            <p:cNvCxnSpPr>
              <a:stCxn id="161" idx="6"/>
              <a:endCxn id="165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173" name="Google Shape;173;p18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8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8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176" name="Google Shape;176;p18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177" name="Google Shape;177;p18"/>
            <p:cNvSpPr txBox="1"/>
            <p:nvPr/>
          </p:nvSpPr>
          <p:spPr>
            <a:xfrm rot="-5400000">
              <a:off x="4422" y="849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178" name="Google Shape;178;p18"/>
            <p:cNvSpPr txBox="1"/>
            <p:nvPr/>
          </p:nvSpPr>
          <p:spPr>
            <a:xfrm rot="-5400000">
              <a:off x="4372" y="2996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179" name="Google Shape;179;p18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180" name="Google Shape;180;p18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181" name="Google Shape;181;p18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182" name="Google Shape;182;p18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183" name="Google Shape;183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4" name="Google Shape;184;p1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oogle Shape;185;p1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6" name="Google Shape;186;p1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7" name="Google Shape;187;p18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8" name="Google Shape;188;p18"/>
          <p:cNvGrpSpPr/>
          <p:nvPr/>
        </p:nvGrpSpPr>
        <p:grpSpPr>
          <a:xfrm>
            <a:off x="304800" y="381000"/>
            <a:ext cx="928688" cy="685800"/>
            <a:chOff x="1836" y="792"/>
            <a:chExt cx="648" cy="432"/>
          </a:xfrm>
        </p:grpSpPr>
        <p:sp>
          <p:nvSpPr>
            <p:cNvPr id="189" name="Google Shape;189;p18"/>
            <p:cNvSpPr/>
            <p:nvPr/>
          </p:nvSpPr>
          <p:spPr>
            <a:xfrm>
              <a:off x="1836" y="792"/>
              <a:ext cx="648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8"/>
            <p:cNvSpPr txBox="1"/>
            <p:nvPr/>
          </p:nvSpPr>
          <p:spPr>
            <a:xfrm>
              <a:off x="1836" y="900"/>
              <a:ext cx="648" cy="2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1" name="Google Shape;191;p18"/>
          <p:cNvSpPr txBox="1"/>
          <p:nvPr/>
        </p:nvSpPr>
        <p:spPr>
          <a:xfrm>
            <a:off x="311150" y="1143000"/>
            <a:ext cx="984250" cy="5175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works?</a:t>
            </a:r>
            <a:endParaRPr/>
          </a:p>
        </p:txBody>
      </p:sp>
      <p:pic>
        <p:nvPicPr>
          <p:cNvPr id="192" name="Google Shape;19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4513" y="641350"/>
            <a:ext cx="520700" cy="16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"/>
          <p:cNvSpPr txBox="1"/>
          <p:nvPr>
            <p:ph type="title"/>
          </p:nvPr>
        </p:nvSpPr>
        <p:spPr>
          <a:xfrm>
            <a:off x="2209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Characteristics of Efficacy research</a:t>
            </a:r>
            <a:endParaRPr/>
          </a:p>
        </p:txBody>
      </p:sp>
      <p:sp>
        <p:nvSpPr>
          <p:cNvPr id="199" name="Google Shape;199;p19"/>
          <p:cNvSpPr txBox="1"/>
          <p:nvPr>
            <p:ph idx="1" type="body"/>
          </p:nvPr>
        </p:nvSpPr>
        <p:spPr>
          <a:xfrm>
            <a:off x="1752600" y="1981200"/>
            <a:ext cx="6705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Conducted in highly controlled settings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Implemented by well trained change agents.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Relatively small N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always easy to immediately translate to practice.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0" name="Google Shape;200;p19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201" name="Google Shape;201;p19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9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203" name="Google Shape;203;p19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6" name="Google Shape;206;p19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207" name="Google Shape;207;p19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08;p19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9" name="Google Shape;209;p19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10" name="Google Shape;210;p19"/>
            <p:cNvCxnSpPr>
              <a:stCxn id="207" idx="4"/>
              <a:endCxn id="205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11" name="Google Shape;211;p19"/>
            <p:cNvCxnSpPr>
              <a:stCxn id="205" idx="4"/>
              <a:endCxn id="209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12" name="Google Shape;212;p19"/>
            <p:cNvCxnSpPr>
              <a:stCxn id="209" idx="4"/>
              <a:endCxn id="204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213" name="Google Shape;213;p19"/>
            <p:cNvCxnSpPr>
              <a:stCxn id="204" idx="6"/>
              <a:endCxn id="209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14" name="Google Shape;214;p19"/>
            <p:cNvCxnSpPr>
              <a:stCxn id="204" idx="6"/>
              <a:endCxn id="205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15" name="Google Shape;215;p19"/>
            <p:cNvCxnSpPr>
              <a:stCxn id="204" idx="6"/>
              <a:endCxn id="208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216" name="Google Shape;216;p19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19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9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219" name="Google Shape;219;p19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220" name="Google Shape;220;p19"/>
            <p:cNvSpPr txBox="1"/>
            <p:nvPr/>
          </p:nvSpPr>
          <p:spPr>
            <a:xfrm rot="-5400000">
              <a:off x="4423" y="848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221" name="Google Shape;221;p19"/>
            <p:cNvSpPr txBox="1"/>
            <p:nvPr/>
          </p:nvSpPr>
          <p:spPr>
            <a:xfrm rot="-5400000">
              <a:off x="4373" y="2995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222" name="Google Shape;222;p19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223" name="Google Shape;223;p19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224" name="Google Shape;224;p19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225" name="Google Shape;225;p19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226" name="Google Shape;226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7" name="Google Shape;227;p1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8" name="Google Shape;228;p1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9" name="Google Shape;229;p1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0" name="Google Shape;230;p19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1" name="Google Shape;231;p19"/>
          <p:cNvGrpSpPr/>
          <p:nvPr/>
        </p:nvGrpSpPr>
        <p:grpSpPr>
          <a:xfrm>
            <a:off x="304800" y="381000"/>
            <a:ext cx="928688" cy="685800"/>
            <a:chOff x="1836" y="792"/>
            <a:chExt cx="648" cy="432"/>
          </a:xfrm>
        </p:grpSpPr>
        <p:sp>
          <p:nvSpPr>
            <p:cNvPr id="232" name="Google Shape;232;p19"/>
            <p:cNvSpPr/>
            <p:nvPr/>
          </p:nvSpPr>
          <p:spPr>
            <a:xfrm>
              <a:off x="1836" y="792"/>
              <a:ext cx="648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9"/>
            <p:cNvSpPr txBox="1"/>
            <p:nvPr/>
          </p:nvSpPr>
          <p:spPr>
            <a:xfrm>
              <a:off x="1836" y="900"/>
              <a:ext cx="648" cy="2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" name="Google Shape;234;p19"/>
          <p:cNvSpPr txBox="1"/>
          <p:nvPr/>
        </p:nvSpPr>
        <p:spPr>
          <a:xfrm>
            <a:off x="311150" y="1143000"/>
            <a:ext cx="984250" cy="5175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works?</a:t>
            </a:r>
            <a:endParaRPr/>
          </a:p>
        </p:txBody>
      </p:sp>
      <p:pic>
        <p:nvPicPr>
          <p:cNvPr id="235" name="Google Shape;23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4513" y="641350"/>
            <a:ext cx="520700" cy="16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0"/>
          <p:cNvSpPr txBox="1"/>
          <p:nvPr>
            <p:ph type="title"/>
          </p:nvPr>
        </p:nvSpPr>
        <p:spPr>
          <a:xfrm>
            <a:off x="685800" y="1524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Effectiveness Research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(When Does it Work?)</a:t>
            </a:r>
            <a:endParaRPr/>
          </a:p>
        </p:txBody>
      </p:sp>
      <p:sp>
        <p:nvSpPr>
          <p:cNvPr id="242" name="Google Shape;242;p20"/>
          <p:cNvSpPr txBox="1"/>
          <p:nvPr>
            <p:ph idx="1" type="body"/>
          </p:nvPr>
        </p:nvSpPr>
        <p:spPr>
          <a:xfrm>
            <a:off x="1828800" y="1600200"/>
            <a:ext cx="6629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Overall goal is taking interventions to scale and evaluating the robustness when implemented in more typical practice settings.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Primarily concerned with answering questions of  external validity or generality of effects. 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whom does the intervention work?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what settings can it work?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necessary minimum conditions for an intervention to be effective?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limitations and constraints on the impact</a:t>
            </a: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grpSp>
        <p:nvGrpSpPr>
          <p:cNvPr id="243" name="Google Shape;243;p20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244" name="Google Shape;244;p20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0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246" name="Google Shape;246;p20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0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0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0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250" name="Google Shape;250;p20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0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0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53" name="Google Shape;253;p20"/>
            <p:cNvCxnSpPr>
              <a:stCxn id="250" idx="4"/>
              <a:endCxn id="248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54" name="Google Shape;254;p20"/>
            <p:cNvCxnSpPr>
              <a:stCxn id="248" idx="4"/>
              <a:endCxn id="252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55" name="Google Shape;255;p20"/>
            <p:cNvCxnSpPr>
              <a:stCxn id="252" idx="4"/>
              <a:endCxn id="247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256" name="Google Shape;256;p20"/>
            <p:cNvCxnSpPr>
              <a:stCxn id="247" idx="6"/>
              <a:endCxn id="252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57" name="Google Shape;257;p20"/>
            <p:cNvCxnSpPr>
              <a:stCxn id="247" idx="6"/>
              <a:endCxn id="248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58" name="Google Shape;258;p20"/>
            <p:cNvCxnSpPr>
              <a:stCxn id="247" idx="6"/>
              <a:endCxn id="251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259" name="Google Shape;259;p20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20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0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262" name="Google Shape;262;p20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263" name="Google Shape;263;p20"/>
            <p:cNvSpPr txBox="1"/>
            <p:nvPr/>
          </p:nvSpPr>
          <p:spPr>
            <a:xfrm rot="-5400000">
              <a:off x="4426" y="845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264" name="Google Shape;264;p20"/>
            <p:cNvSpPr txBox="1"/>
            <p:nvPr/>
          </p:nvSpPr>
          <p:spPr>
            <a:xfrm rot="-5400000">
              <a:off x="4376" y="2992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265" name="Google Shape;265;p20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266" name="Google Shape;266;p20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267" name="Google Shape;267;p20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268" name="Google Shape;268;p20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269" name="Google Shape;269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0" name="Google Shape;270;p2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1" name="Google Shape;271;p2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2" name="Google Shape;272;p20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3" name="Google Shape;273;p20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4" name="Google Shape;274;p20"/>
          <p:cNvGrpSpPr/>
          <p:nvPr/>
        </p:nvGrpSpPr>
        <p:grpSpPr>
          <a:xfrm>
            <a:off x="311150" y="2095500"/>
            <a:ext cx="984250" cy="1409700"/>
            <a:chOff x="4991" y="1320"/>
            <a:chExt cx="620" cy="888"/>
          </a:xfrm>
        </p:grpSpPr>
        <p:sp>
          <p:nvSpPr>
            <p:cNvPr id="275" name="Google Shape;275;p20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0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pic>
          <p:nvPicPr>
            <p:cNvPr id="277" name="Google Shape;277;p20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1"/>
          <p:cNvSpPr txBox="1"/>
          <p:nvPr>
            <p:ph type="title"/>
          </p:nvPr>
        </p:nvSpPr>
        <p:spPr>
          <a:xfrm>
            <a:off x="1600200" y="152400"/>
            <a:ext cx="68580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Effectiveness Research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(When Does it Work?)</a:t>
            </a:r>
            <a:endParaRPr/>
          </a:p>
        </p:txBody>
      </p:sp>
      <p:sp>
        <p:nvSpPr>
          <p:cNvPr id="284" name="Google Shape;284;p21"/>
          <p:cNvSpPr txBox="1"/>
          <p:nvPr>
            <p:ph idx="1" type="body"/>
          </p:nvPr>
        </p:nvSpPr>
        <p:spPr>
          <a:xfrm>
            <a:off x="1752600" y="1600200"/>
            <a:ext cx="6705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Efficacy research informs effectiveness research.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Suggests specific dimensions to examine: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Parameters of independent variable.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Extensions to different subject populations.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Extensions to different settings.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Extensions to different change agents.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Rigor is still critical.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Precision of impact on independent variable may be reduced as a function of change of evaluation methods and changes in unit of analysis (impact on classroom rather than individual student).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Efficacy research has established the power of the independent variable in more precise manner than may be possible with effectiveness research.</a:t>
            </a:r>
            <a:endParaRPr/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68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5" name="Google Shape;285;p21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286" name="Google Shape;286;p21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21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Large grid" id="288" name="Google Shape;288;p21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21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21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1" name="Google Shape;291;p21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292" name="Google Shape;292;p21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21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4" name="Google Shape;294;p21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95" name="Google Shape;295;p21"/>
            <p:cNvCxnSpPr>
              <a:stCxn id="292" idx="4"/>
              <a:endCxn id="290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96" name="Google Shape;296;p21"/>
            <p:cNvCxnSpPr>
              <a:stCxn id="290" idx="4"/>
              <a:endCxn id="294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97" name="Google Shape;297;p21"/>
            <p:cNvCxnSpPr>
              <a:stCxn id="294" idx="4"/>
              <a:endCxn id="289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298" name="Google Shape;298;p21"/>
            <p:cNvCxnSpPr>
              <a:stCxn id="289" idx="6"/>
              <a:endCxn id="294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299" name="Google Shape;299;p21"/>
            <p:cNvCxnSpPr>
              <a:stCxn id="289" idx="6"/>
              <a:endCxn id="290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00" name="Google Shape;300;p21"/>
            <p:cNvCxnSpPr>
              <a:stCxn id="289" idx="6"/>
              <a:endCxn id="293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301" name="Google Shape;301;p21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21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1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304" name="Google Shape;304;p21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305" name="Google Shape;305;p21"/>
            <p:cNvSpPr txBox="1"/>
            <p:nvPr/>
          </p:nvSpPr>
          <p:spPr>
            <a:xfrm rot="-5400000">
              <a:off x="4423" y="848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306" name="Google Shape;306;p21"/>
            <p:cNvSpPr txBox="1"/>
            <p:nvPr/>
          </p:nvSpPr>
          <p:spPr>
            <a:xfrm rot="-5400000">
              <a:off x="4373" y="2995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307" name="Google Shape;307;p21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308" name="Google Shape;308;p21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309" name="Google Shape;309;p21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310" name="Google Shape;310;p21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311" name="Google Shape;311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2" name="Google Shape;312;p2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3" name="Google Shape;313;p2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4" name="Google Shape;314;p2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15" name="Google Shape;315;p21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6" name="Google Shape;316;p21"/>
          <p:cNvGrpSpPr/>
          <p:nvPr/>
        </p:nvGrpSpPr>
        <p:grpSpPr>
          <a:xfrm>
            <a:off x="311150" y="2095500"/>
            <a:ext cx="984250" cy="1409700"/>
            <a:chOff x="4991" y="1320"/>
            <a:chExt cx="620" cy="888"/>
          </a:xfrm>
        </p:grpSpPr>
        <p:sp>
          <p:nvSpPr>
            <p:cNvPr id="317" name="Google Shape;317;p21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21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pic>
          <p:nvPicPr>
            <p:cNvPr id="319" name="Google Shape;319;p2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2"/>
          <p:cNvSpPr txBox="1"/>
          <p:nvPr>
            <p:ph type="title"/>
          </p:nvPr>
        </p:nvSpPr>
        <p:spPr>
          <a:xfrm>
            <a:off x="685800" y="152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an Evidence-base</a:t>
            </a:r>
            <a:endParaRPr/>
          </a:p>
        </p:txBody>
      </p:sp>
      <p:sp>
        <p:nvSpPr>
          <p:cNvPr id="326" name="Google Shape;326;p22"/>
          <p:cNvSpPr txBox="1"/>
          <p:nvPr>
            <p:ph idx="1" type="body"/>
          </p:nvPr>
        </p:nvSpPr>
        <p:spPr>
          <a:xfrm>
            <a:off x="685800" y="1143000"/>
            <a:ext cx="7772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single study is sufficient to demonstrate that an intervention is effective.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Science depends on both direct and systematic replication.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Currently, there is no consensus about the quantity or quality of evidence necessary to establish an intervention is evidence-based.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Works Clearinghouse suggests:	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Randomized trials in at least two settings.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Many subjects (150 per condition).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Settings similar to decision maker’s school.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conditions met then meets criteria for strong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conditions not met then may meet criteria for possible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does not meet criteria for possible evidence, then conclude that the intervention is not supported by meaningful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 mention of single subject research methods.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