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y="5143500" cx="9144000"/>
  <p:notesSz cx="6858000" cy="9144000"/>
  <p:embeddedFontLst>
    <p:embeddedFont>
      <p:font typeface="Lato"/>
      <p:regular r:id="rId34"/>
      <p:bold r:id="rId35"/>
      <p:italic r:id="rId36"/>
      <p:boldItalic r:id="rId37"/>
    </p:embeddedFont>
    <p:embeddedFont>
      <p:font typeface="Lato Light"/>
      <p:regular r:id="rId38"/>
      <p:bold r:id="rId39"/>
      <p:italic r:id="rId40"/>
      <p:boldItalic r:id="rId41"/>
    </p:embeddedFont>
    <p:embeddedFont>
      <p:font typeface="Lato Black"/>
      <p:bold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27">
          <p15:clr>
            <a:srgbClr val="A4A3A4"/>
          </p15:clr>
        </p15:guide>
      </p15:sldGuideLst>
    </p:ext>
    <p:ext uri="GoogleSlidesCustomDataVersion2">
      <go:slidesCustomData xmlns:go="http://customooxmlschemas.google.com/" r:id="rId44" roundtripDataSignature="AMtx7mj/xlvDIwR0jNlpcvgTJUsKQaN2b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B967E6D-16EC-446A-9052-53BF8F70A64D}">
  <a:tblStyle styleId="{CB967E6D-16EC-446A-9052-53BF8F70A64D}"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F8182FD2-163C-49CF-8AC0-ED5D5665954C}"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27"/>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atoLight-italic.fntdata"/><Relationship Id="rId20" Type="http://schemas.openxmlformats.org/officeDocument/2006/relationships/slide" Target="slides/slide14.xml"/><Relationship Id="rId42" Type="http://schemas.openxmlformats.org/officeDocument/2006/relationships/font" Target="fonts/LatoBlack-bold.fntdata"/><Relationship Id="rId41" Type="http://schemas.openxmlformats.org/officeDocument/2006/relationships/font" Target="fonts/LatoLight-boldItalic.fntdata"/><Relationship Id="rId22" Type="http://schemas.openxmlformats.org/officeDocument/2006/relationships/slide" Target="slides/slide16.xml"/><Relationship Id="rId44" Type="http://customschemas.google.com/relationships/presentationmetadata" Target="metadata"/><Relationship Id="rId21" Type="http://schemas.openxmlformats.org/officeDocument/2006/relationships/slide" Target="slides/slide15.xml"/><Relationship Id="rId43" Type="http://schemas.openxmlformats.org/officeDocument/2006/relationships/font" Target="fonts/LatoBlack-boldItalic.fntdata"/><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Lato-bold.fntdata"/><Relationship Id="rId12" Type="http://schemas.openxmlformats.org/officeDocument/2006/relationships/slide" Target="slides/slide6.xml"/><Relationship Id="rId34" Type="http://schemas.openxmlformats.org/officeDocument/2006/relationships/font" Target="fonts/Lato-regular.fntdata"/><Relationship Id="rId15" Type="http://schemas.openxmlformats.org/officeDocument/2006/relationships/slide" Target="slides/slide9.xml"/><Relationship Id="rId37" Type="http://schemas.openxmlformats.org/officeDocument/2006/relationships/font" Target="fonts/Lato-boldItalic.fntdata"/><Relationship Id="rId14" Type="http://schemas.openxmlformats.org/officeDocument/2006/relationships/slide" Target="slides/slide8.xml"/><Relationship Id="rId36" Type="http://schemas.openxmlformats.org/officeDocument/2006/relationships/font" Target="fonts/Lato-italic.fntdata"/><Relationship Id="rId17" Type="http://schemas.openxmlformats.org/officeDocument/2006/relationships/slide" Target="slides/slide11.xml"/><Relationship Id="rId39" Type="http://schemas.openxmlformats.org/officeDocument/2006/relationships/font" Target="fonts/LatoLight-bold.fntdata"/><Relationship Id="rId16" Type="http://schemas.openxmlformats.org/officeDocument/2006/relationships/slide" Target="slides/slide10.xml"/><Relationship Id="rId38" Type="http://schemas.openxmlformats.org/officeDocument/2006/relationships/font" Target="fonts/LatoLight-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 name="Google Shape;4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a1331757e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 name="Google Shape;113;g2a1331757e4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a:solidFill>
                  <a:schemeClr val="dk1"/>
                </a:solidFill>
                <a:latin typeface="Lato"/>
                <a:ea typeface="Lato"/>
                <a:cs typeface="Lato"/>
                <a:sym typeface="Lato"/>
              </a:rPr>
              <a:t>Teacher explanation </a:t>
            </a:r>
            <a:endParaRPr b="1">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latin typeface="Lato"/>
                <a:ea typeface="Lato"/>
                <a:cs typeface="Lato"/>
                <a:sym typeface="Lato"/>
              </a:rPr>
              <a:t>Highlight to students that these deductions benefit society as a whole regardless of their income whereas other deductions  such as pensions and student loan can be considered as individual investments.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33a3fd75cc9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 name="Google Shape;123;g33a3fd75cc9_0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Teacher delivery   </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Teacher gets feedback from the students and develops this using the information on the slide. </a:t>
            </a:r>
            <a:endParaRPr>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Teacher may be able to draw on their own knowledge too.</a:t>
            </a:r>
            <a:endParaRPr>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Give students a chance to add missing detail to their answers.</a:t>
            </a:r>
            <a:endParaRPr>
              <a:latin typeface="Lato"/>
              <a:ea typeface="Lato"/>
              <a:cs typeface="Lato"/>
              <a:sym typeface="Lato"/>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9eb1f3fc0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9eb1f3fc0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 name="Google Shape;150;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 name="Google Shape;157;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Lato"/>
              <a:ea typeface="Lato"/>
              <a:cs typeface="Lato"/>
              <a:sym typeface="Lato"/>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 name="Google Shape;177;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a:solidFill>
                  <a:schemeClr val="dk1"/>
                </a:solidFill>
                <a:latin typeface="Lato"/>
                <a:ea typeface="Lato"/>
                <a:cs typeface="Lato"/>
                <a:sym typeface="Lato"/>
              </a:rPr>
              <a:t>Teacher delivery   </a:t>
            </a:r>
            <a:endParaRPr b="1">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rPr lang="en-GB">
                <a:solidFill>
                  <a:schemeClr val="dk1"/>
                </a:solidFill>
                <a:latin typeface="Lato"/>
                <a:ea typeface="Lato"/>
                <a:cs typeface="Lato"/>
                <a:sym typeface="Lato"/>
              </a:rPr>
              <a:t>Read ‘state pensions’ together as a class and then allow students to work in pairs to read about the other types of pension.</a:t>
            </a:r>
            <a:endParaRPr>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Lato"/>
              <a:ea typeface="Lato"/>
              <a:cs typeface="Lato"/>
              <a:sym typeface="Lat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33fa82ff45e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 name="Google Shape;185;g33fa82ff45e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a:solidFill>
                  <a:schemeClr val="dk1"/>
                </a:solidFill>
                <a:latin typeface="Lato"/>
                <a:ea typeface="Lato"/>
                <a:cs typeface="Lato"/>
                <a:sym typeface="Lato"/>
              </a:rPr>
              <a:t>Teacher delivery   </a:t>
            </a:r>
            <a:endParaRPr b="1">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rPr lang="en-GB">
                <a:solidFill>
                  <a:schemeClr val="dk1"/>
                </a:solidFill>
                <a:latin typeface="Lato"/>
                <a:ea typeface="Lato"/>
                <a:cs typeface="Lato"/>
                <a:sym typeface="Lato"/>
              </a:rPr>
              <a:t>Read ‘state pensions’ together as a class and then allow students to work in pairs to read about the other types of pension.</a:t>
            </a:r>
            <a:endParaRPr>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Lato"/>
              <a:ea typeface="Lato"/>
              <a:cs typeface="Lato"/>
              <a:sym typeface="Lato"/>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 name="Google Shape;19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a:solidFill>
                  <a:schemeClr val="dk1"/>
                </a:solidFill>
                <a:latin typeface="Lato"/>
                <a:ea typeface="Lato"/>
                <a:cs typeface="Lato"/>
                <a:sym typeface="Lato"/>
              </a:rPr>
              <a:t>Teacher delivery   </a:t>
            </a:r>
            <a:endParaRPr b="1">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Read the case study as a class and then give students time to draw out the key factors that need to be considered - these are highlighted on the next slide.</a:t>
            </a:r>
            <a:endParaRPr>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latin typeface="Lato"/>
                <a:ea typeface="Lato"/>
                <a:cs typeface="Lato"/>
                <a:sym typeface="Lato"/>
              </a:rPr>
              <a:t>Give students further time to refer to their notes from the previous activity to suggest which pension options might be best for the case study.</a:t>
            </a:r>
            <a:endParaRPr>
              <a:latin typeface="Lato"/>
              <a:ea typeface="Lato"/>
              <a:cs typeface="Lato"/>
              <a:sym typeface="Lato"/>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solidFill>
                  <a:schemeClr val="dk1"/>
                </a:solidFill>
                <a:latin typeface="Lato"/>
                <a:ea typeface="Lato"/>
                <a:cs typeface="Lato"/>
                <a:sym typeface="Lato"/>
              </a:rPr>
              <a:t>Teacher delivery   </a:t>
            </a:r>
            <a:endParaRPr b="1">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Use prompt questions to draw out why these factors are significant.</a:t>
            </a:r>
            <a:endParaRPr>
              <a:latin typeface="Lato"/>
              <a:ea typeface="Lato"/>
              <a:cs typeface="Lato"/>
              <a:sym typeface="Lato"/>
            </a:endParaRPr>
          </a:p>
          <a:p>
            <a:pPr indent="0" lvl="0" marL="0" rtl="0" algn="l">
              <a:lnSpc>
                <a:spcPct val="100000"/>
              </a:lnSpc>
              <a:spcBef>
                <a:spcPts val="0"/>
              </a:spcBef>
              <a:spcAft>
                <a:spcPts val="0"/>
              </a:spcAft>
              <a:buSzPts val="1100"/>
              <a:buNone/>
            </a:pPr>
            <a:r>
              <a:t/>
            </a:r>
            <a:endParaRPr>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What are the pension options for someone who is self-employed?</a:t>
            </a:r>
            <a:endParaRPr>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What other gaps might people have in the work history?</a:t>
            </a:r>
            <a:endParaRPr>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Is ten years enough time to be able to receive a pension?</a:t>
            </a:r>
            <a:endParaRPr>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What are the implications of having a family? - consider lifestyle like holidays or being able to support grandchildren</a:t>
            </a:r>
            <a:endParaRPr>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Is a pension an investment? </a:t>
            </a:r>
            <a:endParaRPr>
              <a:latin typeface="Lato"/>
              <a:ea typeface="Lato"/>
              <a:cs typeface="Lato"/>
              <a:sym typeface="Lato"/>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4" name="Google Shape;214;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 name="Shape 49"/>
        <p:cNvGrpSpPr/>
        <p:nvPr/>
      </p:nvGrpSpPr>
      <p:grpSpPr>
        <a:xfrm>
          <a:off x="0" y="0"/>
          <a:ext cx="0" cy="0"/>
          <a:chOff x="0" y="0"/>
          <a:chExt cx="0" cy="0"/>
        </a:xfrm>
      </p:grpSpPr>
      <p:sp>
        <p:nvSpPr>
          <p:cNvPr id="50" name="Google Shape;50;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 name="Google Shape;51;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 name="Google Shape;224;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 name="Google Shape;231;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a:solidFill>
                  <a:schemeClr val="dk1"/>
                </a:solidFill>
                <a:latin typeface="Lato"/>
                <a:ea typeface="Lato"/>
                <a:cs typeface="Lato"/>
                <a:sym typeface="Lato"/>
              </a:rPr>
              <a:t>Teacher delivery </a:t>
            </a:r>
            <a:endParaRPr b="1">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latin typeface="Lato"/>
                <a:ea typeface="Lato"/>
                <a:cs typeface="Lato"/>
                <a:sym typeface="Lato"/>
              </a:rPr>
              <a:t>Students work in pairs, using  what they have learnt about pensions and how they work to try to come up with as many different benefits of having a pension as they can. </a:t>
            </a:r>
            <a:endParaRPr>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b="1" lang="en-GB">
                <a:solidFill>
                  <a:schemeClr val="dk1"/>
                </a:solidFill>
                <a:latin typeface="Lato"/>
                <a:ea typeface="Lato"/>
                <a:cs typeface="Lato"/>
                <a:sym typeface="Lato"/>
              </a:rPr>
              <a:t>Teacher explanation</a:t>
            </a:r>
            <a:endParaRPr b="1">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latin typeface="Lato"/>
                <a:ea typeface="Lato"/>
                <a:cs typeface="Lato"/>
                <a:sym typeface="Lato"/>
              </a:rPr>
              <a:t>Draw on the point that people do have the choice to opt out, inviting students to suggest reasons people might make this decision and the impact of this decision.</a:t>
            </a:r>
            <a:endParaRPr>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t/>
            </a:r>
            <a:endParaRPr>
              <a:latin typeface="Lato"/>
              <a:ea typeface="Lato"/>
              <a:cs typeface="Lato"/>
              <a:sym typeface="Lato"/>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0" name="Google Shape;240;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Teacher delivery</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Teacher goes through benefits on the slide and any others students may have introduced (some more able students might identify that currently the government does not have enough money to pay into pensions and this alleviates this pressure, if individuals have a pension pot).</a:t>
            </a:r>
            <a:endParaRPr>
              <a:latin typeface="Lato"/>
              <a:ea typeface="Lato"/>
              <a:cs typeface="Lato"/>
              <a:sym typeface="Lato"/>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2" name="Google Shape;252;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9" name="Google Shape;259;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Clr>
                <a:schemeClr val="dk1"/>
              </a:buClr>
              <a:buSzPts val="1100"/>
              <a:buFont typeface="Arial"/>
              <a:buNone/>
            </a:pPr>
            <a:r>
              <a:t/>
            </a:r>
            <a:endParaRPr sz="1400">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sz="14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 name="Google Shape;273;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Teacher delivery </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solidFill>
                  <a:schemeClr val="dk1"/>
                </a:solidFill>
                <a:latin typeface="Lato"/>
                <a:ea typeface="Lato"/>
                <a:cs typeface="Lato"/>
                <a:sym typeface="Lato"/>
              </a:rPr>
              <a:t>Students have an opportunity to ask further questions (time depending). Teachers can signpost other resources for further information.</a:t>
            </a:r>
            <a:endParaRPr>
              <a:latin typeface="Lato"/>
              <a:ea typeface="Lato"/>
              <a:cs typeface="Lato"/>
              <a:sym typeface="Lato"/>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9" name="Google Shape;279;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8a5baefba4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7" name="Google Shape;297;g28a5baefba4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 name="Google Shape;57;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77272"/>
              </a:lnSpc>
              <a:spcBef>
                <a:spcPts val="0"/>
              </a:spcBef>
              <a:spcAft>
                <a:spcPts val="0"/>
              </a:spcAft>
              <a:buClr>
                <a:schemeClr val="dk1"/>
              </a:buClr>
              <a:buSzPts val="1100"/>
              <a:buFont typeface="Arial"/>
              <a:buNone/>
            </a:pPr>
            <a:r>
              <a:rPr b="1" lang="en-GB">
                <a:solidFill>
                  <a:schemeClr val="dk1"/>
                </a:solidFill>
                <a:latin typeface="Lato"/>
                <a:ea typeface="Lato"/>
                <a:cs typeface="Lato"/>
                <a:sym typeface="Lato"/>
              </a:rPr>
              <a:t>Teacher delivery</a:t>
            </a:r>
            <a:endParaRPr b="1">
              <a:solidFill>
                <a:schemeClr val="dk1"/>
              </a:solidFill>
              <a:latin typeface="Lato"/>
              <a:ea typeface="Lato"/>
              <a:cs typeface="Lato"/>
              <a:sym typeface="Lato"/>
            </a:endParaRPr>
          </a:p>
          <a:p>
            <a:pPr indent="-298450" lvl="0" marL="457200" rtl="0" algn="l">
              <a:spcBef>
                <a:spcPts val="0"/>
              </a:spcBef>
              <a:spcAft>
                <a:spcPts val="0"/>
              </a:spcAft>
              <a:buClr>
                <a:schemeClr val="dk1"/>
              </a:buClr>
              <a:buSzPts val="1100"/>
              <a:buFont typeface="Lato"/>
              <a:buChar char="●"/>
            </a:pPr>
            <a:r>
              <a:rPr lang="en-GB">
                <a:solidFill>
                  <a:schemeClr val="dk1"/>
                </a:solidFill>
                <a:latin typeface="Lato"/>
                <a:ea typeface="Lato"/>
                <a:cs typeface="Lato"/>
                <a:sym typeface="Lato"/>
              </a:rPr>
              <a:t>Students should be invited to ask questions and they should be provided with an opportunity to ask questions anonymously. It is useful to have a question box or allocated space on the whiteboard for students to share questions.</a:t>
            </a:r>
            <a:endParaRPr>
              <a:solidFill>
                <a:schemeClr val="dk1"/>
              </a:solidFill>
              <a:latin typeface="Lato"/>
              <a:ea typeface="Lato"/>
              <a:cs typeface="Lato"/>
              <a:sym typeface="Lato"/>
            </a:endParaRPr>
          </a:p>
          <a:p>
            <a:pPr indent="-298450" lvl="0" marL="457200" rtl="0" algn="l">
              <a:spcBef>
                <a:spcPts val="0"/>
              </a:spcBef>
              <a:spcAft>
                <a:spcPts val="0"/>
              </a:spcAft>
              <a:buClr>
                <a:schemeClr val="dk1"/>
              </a:buClr>
              <a:buSzPts val="1100"/>
              <a:buFont typeface="Lato"/>
              <a:buChar char="●"/>
            </a:pPr>
            <a:r>
              <a:rPr lang="en-GB">
                <a:solidFill>
                  <a:schemeClr val="dk1"/>
                </a:solidFill>
                <a:latin typeface="Lato"/>
                <a:ea typeface="Lato"/>
                <a:cs typeface="Lato"/>
                <a:sym typeface="Lato"/>
              </a:rPr>
              <a:t>It is suggested that students are provided with post-its or slips to write their questions on and as the teacher circulates throughout the lesson these questions can be collected and answers throughout the session or using an allocated ‘question time’ at the end of the session.</a:t>
            </a:r>
            <a:endParaRPr>
              <a:solidFill>
                <a:schemeClr val="dk1"/>
              </a:solidFill>
              <a:latin typeface="Lato"/>
              <a:ea typeface="Lato"/>
              <a:cs typeface="Lato"/>
              <a:sym typeface="Lato"/>
            </a:endParaRPr>
          </a:p>
          <a:p>
            <a:pPr indent="-298450" lvl="0" marL="457200" rtl="0" algn="l">
              <a:spcBef>
                <a:spcPts val="0"/>
              </a:spcBef>
              <a:spcAft>
                <a:spcPts val="0"/>
              </a:spcAft>
              <a:buClr>
                <a:schemeClr val="dk1"/>
              </a:buClr>
              <a:buSzPts val="1100"/>
              <a:buFont typeface="Lato"/>
              <a:buChar char="●"/>
            </a:pPr>
            <a:r>
              <a:rPr lang="en-GB">
                <a:solidFill>
                  <a:schemeClr val="dk1"/>
                </a:solidFill>
                <a:latin typeface="Lato"/>
                <a:ea typeface="Lato"/>
                <a:cs typeface="Lato"/>
                <a:sym typeface="Lato"/>
              </a:rPr>
              <a:t>Students can be invited to respond to questions asked by their peers. If responses to questions are based on personal preference or opinion, the teacher should be clear to preface any answers with this.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 name="Google Shape;64;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latin typeface="Lato"/>
              <a:ea typeface="Lato"/>
              <a:cs typeface="Lato"/>
              <a:sym typeface="Lato"/>
            </a:endParaRPr>
          </a:p>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 name="Google Shape;7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 name="Google Shape;7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 name="Google Shape;8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a:solidFill>
                  <a:schemeClr val="dk1"/>
                </a:solidFill>
                <a:latin typeface="Lato"/>
                <a:ea typeface="Lato"/>
                <a:cs typeface="Lato"/>
                <a:sym typeface="Lato"/>
              </a:rPr>
              <a:t>Teacher delivery</a:t>
            </a:r>
            <a:endParaRPr b="1">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latin typeface="Lato"/>
                <a:ea typeface="Lato"/>
                <a:cs typeface="Lato"/>
                <a:sym typeface="Lato"/>
              </a:rPr>
              <a:t>Play the video twice. First time- give students a chance to listen. Second time - students watch the clip and answer the questions before they share their responses with the rest of the class.</a:t>
            </a:r>
            <a:endParaRPr>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latin typeface="Lato"/>
                <a:ea typeface="Lato"/>
                <a:cs typeface="Lato"/>
                <a:sym typeface="Lato"/>
              </a:rPr>
              <a:t>The answers for each question are developed on the following slides.</a:t>
            </a:r>
            <a:endParaRPr>
              <a:solidFill>
                <a:schemeClr val="dk1"/>
              </a:solidFill>
              <a:latin typeface="Lato"/>
              <a:ea typeface="Lato"/>
              <a:cs typeface="Lato"/>
              <a:sym typeface="Lato"/>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 name="Google Shape;9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Teacher delivery   </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Teacher gets feedback from the students and develops this using the information on the slide. </a:t>
            </a:r>
            <a:endParaRPr>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Teacher may be able to draw on their own knowledge too.</a:t>
            </a:r>
            <a:endParaRPr>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Give students a chance to add missing detail to their answers.</a:t>
            </a:r>
            <a:endParaRPr>
              <a:latin typeface="Lato"/>
              <a:ea typeface="Lato"/>
              <a:cs typeface="Lato"/>
              <a:sym typeface="Lato"/>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33a3fd75cc9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 name="Google Shape;104;g33a3fd75cc9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Teacher delivery   </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Teacher gets feedback from the students and develops this using the information on the slide. </a:t>
            </a:r>
            <a:endParaRPr>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Teacher may be able to draw on their own knowledge too.</a:t>
            </a:r>
            <a:endParaRPr>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Give students a chance to add missing detail to their answers.</a:t>
            </a:r>
            <a:endParaRPr>
              <a:latin typeface="Lato"/>
              <a:ea typeface="Lato"/>
              <a:cs typeface="Lato"/>
              <a:sym typeface="Lato"/>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solidFill>
          <a:srgbClr val="262A33"/>
        </a:solidFill>
      </p:bgPr>
    </p:bg>
    <p:spTree>
      <p:nvGrpSpPr>
        <p:cNvPr id="6" name="Shape 6"/>
        <p:cNvGrpSpPr/>
        <p:nvPr/>
      </p:nvGrpSpPr>
      <p:grpSpPr>
        <a:xfrm>
          <a:off x="0" y="0"/>
          <a:ext cx="0" cy="0"/>
          <a:chOff x="0" y="0"/>
          <a:chExt cx="0" cy="0"/>
        </a:xfrm>
      </p:grpSpPr>
      <p:sp>
        <p:nvSpPr>
          <p:cNvPr id="7" name="Google Shape;7;g324f0599464_0_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8" name="Google Shape;8;g324f0599464_0_1"/>
          <p:cNvPicPr preferRelativeResize="0"/>
          <p:nvPr/>
        </p:nvPicPr>
        <p:blipFill rotWithShape="1">
          <a:blip r:embed="rId2">
            <a:alphaModFix/>
          </a:blip>
          <a:srcRect b="-5225" l="-1905" r="-1092" t="-5236"/>
          <a:stretch/>
        </p:blipFill>
        <p:spPr>
          <a:xfrm>
            <a:off x="426625" y="302950"/>
            <a:ext cx="2516427" cy="696225"/>
          </a:xfrm>
          <a:prstGeom prst="rect">
            <a:avLst/>
          </a:prstGeom>
          <a:noFill/>
          <a:ln>
            <a:noFill/>
          </a:ln>
        </p:spPr>
      </p:pic>
      <p:pic>
        <p:nvPicPr>
          <p:cNvPr id="9" name="Google Shape;9;g324f0599464_0_1"/>
          <p:cNvPicPr preferRelativeResize="0"/>
          <p:nvPr/>
        </p:nvPicPr>
        <p:blipFill rotWithShape="1">
          <a:blip r:embed="rId3">
            <a:alphaModFix/>
          </a:blip>
          <a:srcRect b="-2283" l="-4222" r="-3758" t="-2440"/>
          <a:stretch/>
        </p:blipFill>
        <p:spPr>
          <a:xfrm rot="-5400000">
            <a:off x="7182681" y="3219806"/>
            <a:ext cx="2039601" cy="1978026"/>
          </a:xfrm>
          <a:prstGeom prst="rect">
            <a:avLst/>
          </a:prstGeom>
          <a:noFill/>
          <a:ln>
            <a:noFill/>
          </a:ln>
        </p:spPr>
      </p:pic>
    </p:spTree>
  </p:cSld>
  <p:clrMapOvr>
    <a:masterClrMapping/>
  </p:clrMapOvr>
  <p:extLst>
    <p:ext uri="{DCECCB84-F9BA-43D5-87BE-67443E8EF086}">
      <p15:sldGuideLst>
        <p15:guide id="1" pos="302">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1 1 1">
  <p:cSld name="Section slide 1_1_1">
    <p:spTree>
      <p:nvGrpSpPr>
        <p:cNvPr id="28" name="Shape 28"/>
        <p:cNvGrpSpPr/>
        <p:nvPr/>
      </p:nvGrpSpPr>
      <p:grpSpPr>
        <a:xfrm>
          <a:off x="0" y="0"/>
          <a:ext cx="0" cy="0"/>
          <a:chOff x="0" y="0"/>
          <a:chExt cx="0" cy="0"/>
        </a:xfrm>
      </p:grpSpPr>
      <p:sp>
        <p:nvSpPr>
          <p:cNvPr id="29" name="Google Shape;29;g324f0599464_0_23"/>
          <p:cNvSpPr/>
          <p:nvPr/>
        </p:nvSpPr>
        <p:spPr>
          <a:xfrm>
            <a:off x="0" y="0"/>
            <a:ext cx="9144000" cy="1015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5">
  <p:cSld name="TITLE_AND_TWO_COLUMNS_6">
    <p:spTree>
      <p:nvGrpSpPr>
        <p:cNvPr id="30" name="Shape 30"/>
        <p:cNvGrpSpPr/>
        <p:nvPr/>
      </p:nvGrpSpPr>
      <p:grpSpPr>
        <a:xfrm>
          <a:off x="0" y="0"/>
          <a:ext cx="0" cy="0"/>
          <a:chOff x="0" y="0"/>
          <a:chExt cx="0" cy="0"/>
        </a:xfrm>
      </p:grpSpPr>
      <p:sp>
        <p:nvSpPr>
          <p:cNvPr id="31" name="Google Shape;31;g324f0599464_0_25"/>
          <p:cNvSpPr/>
          <p:nvPr/>
        </p:nvSpPr>
        <p:spPr>
          <a:xfrm>
            <a:off x="0" y="0"/>
            <a:ext cx="9144000" cy="1015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2" name="Google Shape;32;g324f0599464_0_25"/>
          <p:cNvPicPr preferRelativeResize="0"/>
          <p:nvPr/>
        </p:nvPicPr>
        <p:blipFill rotWithShape="1">
          <a:blip r:embed="rId2">
            <a:alphaModFix/>
          </a:blip>
          <a:srcRect b="-9684" l="-7535" r="-5779" t="-8129"/>
          <a:stretch/>
        </p:blipFill>
        <p:spPr>
          <a:xfrm>
            <a:off x="8071200" y="4312800"/>
            <a:ext cx="835000" cy="643375"/>
          </a:xfrm>
          <a:prstGeom prst="rect">
            <a:avLst/>
          </a:prstGeom>
          <a:noFill/>
          <a:ln>
            <a:noFill/>
          </a:ln>
        </p:spPr>
      </p:pic>
      <p:sp>
        <p:nvSpPr>
          <p:cNvPr id="33" name="Google Shape;33;g324f0599464_0_25"/>
          <p:cNvSpPr txBox="1"/>
          <p:nvPr>
            <p:ph type="title"/>
          </p:nvPr>
        </p:nvSpPr>
        <p:spPr>
          <a:xfrm>
            <a:off x="378000" y="252000"/>
            <a:ext cx="8613600" cy="643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2"/>
              </a:buClr>
              <a:buSzPts val="2800"/>
              <a:buFont typeface="Lato"/>
              <a:buNone/>
              <a:defRPr b="1" sz="2800">
                <a:solidFill>
                  <a:schemeClr val="accent2"/>
                </a:solidFill>
                <a:latin typeface="Lato"/>
                <a:ea typeface="Lato"/>
                <a:cs typeface="Lato"/>
                <a:sym typeface="Lato"/>
              </a:defRPr>
            </a:lvl1pPr>
            <a:lvl2pPr lvl="1">
              <a:spcBef>
                <a:spcPts val="0"/>
              </a:spcBef>
              <a:spcAft>
                <a:spcPts val="0"/>
              </a:spcAft>
              <a:buClr>
                <a:schemeClr val="accent2"/>
              </a:buClr>
              <a:buSzPts val="2800"/>
              <a:buFont typeface="Lato"/>
              <a:buNone/>
              <a:defRPr b="1" sz="2800">
                <a:solidFill>
                  <a:schemeClr val="accent2"/>
                </a:solidFill>
                <a:latin typeface="Lato"/>
                <a:ea typeface="Lato"/>
                <a:cs typeface="Lato"/>
                <a:sym typeface="Lato"/>
              </a:defRPr>
            </a:lvl2pPr>
            <a:lvl3pPr lvl="2">
              <a:spcBef>
                <a:spcPts val="0"/>
              </a:spcBef>
              <a:spcAft>
                <a:spcPts val="0"/>
              </a:spcAft>
              <a:buClr>
                <a:schemeClr val="accent2"/>
              </a:buClr>
              <a:buSzPts val="2800"/>
              <a:buFont typeface="Lato"/>
              <a:buNone/>
              <a:defRPr b="1" sz="2800">
                <a:solidFill>
                  <a:schemeClr val="accent2"/>
                </a:solidFill>
                <a:latin typeface="Lato"/>
                <a:ea typeface="Lato"/>
                <a:cs typeface="Lato"/>
                <a:sym typeface="Lato"/>
              </a:defRPr>
            </a:lvl3pPr>
            <a:lvl4pPr lvl="3">
              <a:spcBef>
                <a:spcPts val="0"/>
              </a:spcBef>
              <a:spcAft>
                <a:spcPts val="0"/>
              </a:spcAft>
              <a:buClr>
                <a:schemeClr val="accent2"/>
              </a:buClr>
              <a:buSzPts val="2800"/>
              <a:buFont typeface="Lato"/>
              <a:buNone/>
              <a:defRPr b="1" sz="2800">
                <a:solidFill>
                  <a:schemeClr val="accent2"/>
                </a:solidFill>
                <a:latin typeface="Lato"/>
                <a:ea typeface="Lato"/>
                <a:cs typeface="Lato"/>
                <a:sym typeface="Lato"/>
              </a:defRPr>
            </a:lvl4pPr>
            <a:lvl5pPr lvl="4">
              <a:spcBef>
                <a:spcPts val="0"/>
              </a:spcBef>
              <a:spcAft>
                <a:spcPts val="0"/>
              </a:spcAft>
              <a:buClr>
                <a:schemeClr val="accent2"/>
              </a:buClr>
              <a:buSzPts val="2800"/>
              <a:buFont typeface="Lato"/>
              <a:buNone/>
              <a:defRPr b="1" sz="2800">
                <a:solidFill>
                  <a:schemeClr val="accent2"/>
                </a:solidFill>
                <a:latin typeface="Lato"/>
                <a:ea typeface="Lato"/>
                <a:cs typeface="Lato"/>
                <a:sym typeface="Lato"/>
              </a:defRPr>
            </a:lvl5pPr>
            <a:lvl6pPr lvl="5">
              <a:spcBef>
                <a:spcPts val="0"/>
              </a:spcBef>
              <a:spcAft>
                <a:spcPts val="0"/>
              </a:spcAft>
              <a:buClr>
                <a:schemeClr val="accent2"/>
              </a:buClr>
              <a:buSzPts val="2800"/>
              <a:buFont typeface="Lato"/>
              <a:buNone/>
              <a:defRPr b="1" sz="2800">
                <a:solidFill>
                  <a:schemeClr val="accent2"/>
                </a:solidFill>
                <a:latin typeface="Lato"/>
                <a:ea typeface="Lato"/>
                <a:cs typeface="Lato"/>
                <a:sym typeface="Lato"/>
              </a:defRPr>
            </a:lvl6pPr>
            <a:lvl7pPr lvl="6">
              <a:spcBef>
                <a:spcPts val="0"/>
              </a:spcBef>
              <a:spcAft>
                <a:spcPts val="0"/>
              </a:spcAft>
              <a:buClr>
                <a:schemeClr val="accent2"/>
              </a:buClr>
              <a:buSzPts val="2800"/>
              <a:buFont typeface="Lato"/>
              <a:buNone/>
              <a:defRPr b="1" sz="2800">
                <a:solidFill>
                  <a:schemeClr val="accent2"/>
                </a:solidFill>
                <a:latin typeface="Lato"/>
                <a:ea typeface="Lato"/>
                <a:cs typeface="Lato"/>
                <a:sym typeface="Lato"/>
              </a:defRPr>
            </a:lvl7pPr>
            <a:lvl8pPr lvl="7">
              <a:spcBef>
                <a:spcPts val="0"/>
              </a:spcBef>
              <a:spcAft>
                <a:spcPts val="0"/>
              </a:spcAft>
              <a:buClr>
                <a:schemeClr val="accent2"/>
              </a:buClr>
              <a:buSzPts val="2800"/>
              <a:buFont typeface="Lato"/>
              <a:buNone/>
              <a:defRPr b="1" sz="2800">
                <a:solidFill>
                  <a:schemeClr val="accent2"/>
                </a:solidFill>
                <a:latin typeface="Lato"/>
                <a:ea typeface="Lato"/>
                <a:cs typeface="Lato"/>
                <a:sym typeface="Lato"/>
              </a:defRPr>
            </a:lvl8pPr>
            <a:lvl9pPr lvl="8">
              <a:spcBef>
                <a:spcPts val="0"/>
              </a:spcBef>
              <a:spcAft>
                <a:spcPts val="0"/>
              </a:spcAft>
              <a:buClr>
                <a:schemeClr val="accent2"/>
              </a:buClr>
              <a:buSzPts val="2800"/>
              <a:buFont typeface="Lato"/>
              <a:buNone/>
              <a:defRPr b="1" sz="2800">
                <a:solidFill>
                  <a:schemeClr val="accent2"/>
                </a:solidFill>
                <a:latin typeface="Lato"/>
                <a:ea typeface="Lato"/>
                <a:cs typeface="Lato"/>
                <a:sym typeface="Lato"/>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type="titleOnly">
  <p:cSld name="TITLE_ONLY">
    <p:bg>
      <p:bgPr>
        <a:solidFill>
          <a:srgbClr val="262A33"/>
        </a:solidFill>
      </p:bgPr>
    </p:bg>
    <p:spTree>
      <p:nvGrpSpPr>
        <p:cNvPr id="34" name="Shape 34"/>
        <p:cNvGrpSpPr/>
        <p:nvPr/>
      </p:nvGrpSpPr>
      <p:grpSpPr>
        <a:xfrm>
          <a:off x="0" y="0"/>
          <a:ext cx="0" cy="0"/>
          <a:chOff x="0" y="0"/>
          <a:chExt cx="0" cy="0"/>
        </a:xfrm>
      </p:grpSpPr>
      <p:pic>
        <p:nvPicPr>
          <p:cNvPr id="35" name="Google Shape;35;g324f0599464_0_28"/>
          <p:cNvPicPr preferRelativeResize="0"/>
          <p:nvPr/>
        </p:nvPicPr>
        <p:blipFill rotWithShape="1">
          <a:blip r:embed="rId2">
            <a:alphaModFix/>
          </a:blip>
          <a:srcRect b="-8418" l="-5677" r="-7637" t="-10644"/>
          <a:stretch/>
        </p:blipFill>
        <p:spPr>
          <a:xfrm>
            <a:off x="8069450" y="4311925"/>
            <a:ext cx="835000" cy="6502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p:cSld name="TITLE_ONLY_1">
    <p:bg>
      <p:bgPr>
        <a:solidFill>
          <a:srgbClr val="0543B3"/>
        </a:solidFill>
      </p:bgPr>
    </p:bg>
    <p:spTree>
      <p:nvGrpSpPr>
        <p:cNvPr id="36" name="Shape 36"/>
        <p:cNvGrpSpPr/>
        <p:nvPr/>
      </p:nvGrpSpPr>
      <p:grpSpPr>
        <a:xfrm>
          <a:off x="0" y="0"/>
          <a:ext cx="0" cy="0"/>
          <a:chOff x="0" y="0"/>
          <a:chExt cx="0" cy="0"/>
        </a:xfrm>
      </p:grpSpPr>
      <p:pic>
        <p:nvPicPr>
          <p:cNvPr id="37" name="Google Shape;37;g324f0599464_0_30"/>
          <p:cNvPicPr preferRelativeResize="0"/>
          <p:nvPr/>
        </p:nvPicPr>
        <p:blipFill rotWithShape="1">
          <a:blip r:embed="rId2">
            <a:alphaModFix/>
          </a:blip>
          <a:srcRect b="-8418" l="-5677" r="-7637" t="-10644"/>
          <a:stretch/>
        </p:blipFill>
        <p:spPr>
          <a:xfrm>
            <a:off x="8069450" y="4311925"/>
            <a:ext cx="835000" cy="6502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1">
  <p:cSld name="Section slide 1">
    <p:spTree>
      <p:nvGrpSpPr>
        <p:cNvPr id="38" name="Shape 38"/>
        <p:cNvGrpSpPr/>
        <p:nvPr/>
      </p:nvGrpSpPr>
      <p:grpSpPr>
        <a:xfrm>
          <a:off x="0" y="0"/>
          <a:ext cx="0" cy="0"/>
          <a:chOff x="0" y="0"/>
          <a:chExt cx="0" cy="0"/>
        </a:xfrm>
      </p:grpSpPr>
      <p:sp>
        <p:nvSpPr>
          <p:cNvPr id="39" name="Google Shape;39;g324f0599464_0_32"/>
          <p:cNvSpPr/>
          <p:nvPr/>
        </p:nvSpPr>
        <p:spPr>
          <a:xfrm>
            <a:off x="0" y="0"/>
            <a:ext cx="9144000" cy="1015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0" name="Google Shape;40;g324f0599464_0_32"/>
          <p:cNvPicPr preferRelativeResize="0"/>
          <p:nvPr/>
        </p:nvPicPr>
        <p:blipFill rotWithShape="1">
          <a:blip r:embed="rId2">
            <a:alphaModFix/>
          </a:blip>
          <a:srcRect b="-9684" l="-7535" r="-5779" t="-8129"/>
          <a:stretch/>
        </p:blipFill>
        <p:spPr>
          <a:xfrm>
            <a:off x="8055750" y="4325600"/>
            <a:ext cx="835000" cy="64337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1">
  <p:cSld name="Divider/pullout 1">
    <p:bg>
      <p:bgPr>
        <a:solidFill>
          <a:srgbClr val="0543B3"/>
        </a:solidFill>
      </p:bgPr>
    </p:bg>
    <p:spTree>
      <p:nvGrpSpPr>
        <p:cNvPr id="41" name="Shape 41"/>
        <p:cNvGrpSpPr/>
        <p:nvPr/>
      </p:nvGrpSpPr>
      <p:grpSpPr>
        <a:xfrm>
          <a:off x="0" y="0"/>
          <a:ext cx="0" cy="0"/>
          <a:chOff x="0" y="0"/>
          <a:chExt cx="0" cy="0"/>
        </a:xfrm>
      </p:grpSpPr>
      <p:pic>
        <p:nvPicPr>
          <p:cNvPr id="42" name="Google Shape;42;g324f0599464_0_35"/>
          <p:cNvPicPr preferRelativeResize="0"/>
          <p:nvPr/>
        </p:nvPicPr>
        <p:blipFill rotWithShape="1">
          <a:blip r:embed="rId2">
            <a:alphaModFix/>
          </a:blip>
          <a:srcRect b="-8418" l="-5677" r="-7637" t="-10644"/>
          <a:stretch/>
        </p:blipFill>
        <p:spPr>
          <a:xfrm>
            <a:off x="8069450" y="4311925"/>
            <a:ext cx="835000" cy="6502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p:cSld name="TITLE_AND_TWO_COLUMNS_1">
    <p:spTree>
      <p:nvGrpSpPr>
        <p:cNvPr id="10" name="Shape 10"/>
        <p:cNvGrpSpPr/>
        <p:nvPr/>
      </p:nvGrpSpPr>
      <p:grpSpPr>
        <a:xfrm>
          <a:off x="0" y="0"/>
          <a:ext cx="0" cy="0"/>
          <a:chOff x="0" y="0"/>
          <a:chExt cx="0" cy="0"/>
        </a:xfrm>
      </p:grpSpPr>
      <p:pic>
        <p:nvPicPr>
          <p:cNvPr id="11" name="Google Shape;11;g324f0599464_0_5"/>
          <p:cNvPicPr preferRelativeResize="0"/>
          <p:nvPr/>
        </p:nvPicPr>
        <p:blipFill rotWithShape="1">
          <a:blip r:embed="rId2">
            <a:alphaModFix/>
          </a:blip>
          <a:srcRect b="-9684" l="-7535" r="-5779" t="-8129"/>
          <a:stretch/>
        </p:blipFill>
        <p:spPr>
          <a:xfrm>
            <a:off x="8071200" y="4312800"/>
            <a:ext cx="835000" cy="6433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ype="tx">
  <p:cSld name="TITLE_AND_BODY">
    <p:bg>
      <p:bgPr>
        <a:solidFill>
          <a:srgbClr val="262A33"/>
        </a:solidFill>
      </p:bgPr>
    </p:bg>
    <p:spTree>
      <p:nvGrpSpPr>
        <p:cNvPr id="12" name="Shape 12"/>
        <p:cNvGrpSpPr/>
        <p:nvPr/>
      </p:nvGrpSpPr>
      <p:grpSpPr>
        <a:xfrm>
          <a:off x="0" y="0"/>
          <a:ext cx="0" cy="0"/>
          <a:chOff x="0" y="0"/>
          <a:chExt cx="0" cy="0"/>
        </a:xfrm>
      </p:grpSpPr>
      <p:pic>
        <p:nvPicPr>
          <p:cNvPr id="13" name="Google Shape;13;g324f0599464_0_7"/>
          <p:cNvPicPr preferRelativeResize="0"/>
          <p:nvPr/>
        </p:nvPicPr>
        <p:blipFill rotWithShape="1">
          <a:blip r:embed="rId2">
            <a:alphaModFix/>
          </a:blip>
          <a:srcRect b="-8418" l="-5677" r="-7637" t="-10644"/>
          <a:stretch/>
        </p:blipFill>
        <p:spPr>
          <a:xfrm>
            <a:off x="8069450" y="4311925"/>
            <a:ext cx="835000" cy="6444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TITLE_AND_BODY_1">
    <p:bg>
      <p:bgPr>
        <a:solidFill>
          <a:srgbClr val="0543B3"/>
        </a:solidFill>
      </p:bgPr>
    </p:bg>
    <p:spTree>
      <p:nvGrpSpPr>
        <p:cNvPr id="14" name="Shape 14"/>
        <p:cNvGrpSpPr/>
        <p:nvPr/>
      </p:nvGrpSpPr>
      <p:grpSpPr>
        <a:xfrm>
          <a:off x="0" y="0"/>
          <a:ext cx="0" cy="0"/>
          <a:chOff x="0" y="0"/>
          <a:chExt cx="0" cy="0"/>
        </a:xfrm>
      </p:grpSpPr>
      <p:pic>
        <p:nvPicPr>
          <p:cNvPr id="15" name="Google Shape;15;g324f0599464_0_9"/>
          <p:cNvPicPr preferRelativeResize="0"/>
          <p:nvPr/>
        </p:nvPicPr>
        <p:blipFill rotWithShape="1">
          <a:blip r:embed="rId2">
            <a:alphaModFix/>
          </a:blip>
          <a:srcRect b="-8418" l="-5677" r="-7637" t="-10644"/>
          <a:stretch/>
        </p:blipFill>
        <p:spPr>
          <a:xfrm>
            <a:off x="8069450" y="4311925"/>
            <a:ext cx="835000" cy="6444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type="twoColTx">
  <p:cSld name="TITLE_AND_TWO_COLUMNS">
    <p:spTree>
      <p:nvGrpSpPr>
        <p:cNvPr id="16" name="Shape 16"/>
        <p:cNvGrpSpPr/>
        <p:nvPr/>
      </p:nvGrpSpPr>
      <p:grpSpPr>
        <a:xfrm>
          <a:off x="0" y="0"/>
          <a:ext cx="0" cy="0"/>
          <a:chOff x="0" y="0"/>
          <a:chExt cx="0" cy="0"/>
        </a:xfrm>
      </p:grpSpPr>
      <p:sp>
        <p:nvSpPr>
          <p:cNvPr id="17" name="Google Shape;17;g324f0599464_0_11"/>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 name="Google Shape;18;g324f0599464_0_11"/>
          <p:cNvPicPr preferRelativeResize="0"/>
          <p:nvPr/>
        </p:nvPicPr>
        <p:blipFill rotWithShape="1">
          <a:blip r:embed="rId2">
            <a:alphaModFix/>
          </a:blip>
          <a:srcRect b="-9684" l="-7535" r="-5779" t="-8129"/>
          <a:stretch/>
        </p:blipFill>
        <p:spPr>
          <a:xfrm>
            <a:off x="8071200" y="4312800"/>
            <a:ext cx="835000" cy="6433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3">
  <p:cSld name="TITLE_AND_TWO_COLUMNS_7">
    <p:spTree>
      <p:nvGrpSpPr>
        <p:cNvPr id="19" name="Shape 19"/>
        <p:cNvGrpSpPr/>
        <p:nvPr/>
      </p:nvGrpSpPr>
      <p:grpSpPr>
        <a:xfrm>
          <a:off x="0" y="0"/>
          <a:ext cx="0" cy="0"/>
          <a:chOff x="0" y="0"/>
          <a:chExt cx="0" cy="0"/>
        </a:xfrm>
      </p:grpSpPr>
      <p:sp>
        <p:nvSpPr>
          <p:cNvPr id="20" name="Google Shape;20;g324f0599464_0_14"/>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1">
  <p:cSld name="Divider slide 2">
    <p:bg>
      <p:bgPr>
        <a:solidFill>
          <a:schemeClr val="accent1"/>
        </a:solidFill>
      </p:bgPr>
    </p:bg>
    <p:spTree>
      <p:nvGrpSpPr>
        <p:cNvPr id="21" name="Shape 21"/>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2">
  <p:cSld name="TITLE_AND_TWO_COLUMNS_2">
    <p:bg>
      <p:bgPr>
        <a:solidFill>
          <a:schemeClr val="accent1"/>
        </a:solidFill>
      </p:bgPr>
    </p:bg>
    <p:spTree>
      <p:nvGrpSpPr>
        <p:cNvPr id="22" name="Shape 22"/>
        <p:cNvGrpSpPr/>
        <p:nvPr/>
      </p:nvGrpSpPr>
      <p:grpSpPr>
        <a:xfrm>
          <a:off x="0" y="0"/>
          <a:ext cx="0" cy="0"/>
          <a:chOff x="0" y="0"/>
          <a:chExt cx="0" cy="0"/>
        </a:xfrm>
      </p:grpSpPr>
      <p:sp>
        <p:nvSpPr>
          <p:cNvPr id="23" name="Google Shape;23;g324f0599464_0_17"/>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 name="Google Shape;24;g324f0599464_0_17"/>
          <p:cNvPicPr preferRelativeResize="0"/>
          <p:nvPr/>
        </p:nvPicPr>
        <p:blipFill rotWithShape="1">
          <a:blip r:embed="rId2">
            <a:alphaModFix/>
          </a:blip>
          <a:srcRect b="-8418" l="-5677" r="-7637" t="-10644"/>
          <a:stretch/>
        </p:blipFill>
        <p:spPr>
          <a:xfrm>
            <a:off x="8069450" y="4311925"/>
            <a:ext cx="835000" cy="6444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2">
  <p:cSld name="TITLE_2">
    <p:bg>
      <p:bgPr>
        <a:solidFill>
          <a:schemeClr val="accent1"/>
        </a:solidFill>
      </p:bgPr>
    </p:bg>
    <p:spTree>
      <p:nvGrpSpPr>
        <p:cNvPr id="25" name="Shape 25"/>
        <p:cNvGrpSpPr/>
        <p:nvPr/>
      </p:nvGrpSpPr>
      <p:grpSpPr>
        <a:xfrm>
          <a:off x="0" y="0"/>
          <a:ext cx="0" cy="0"/>
          <a:chOff x="0" y="0"/>
          <a:chExt cx="0" cy="0"/>
        </a:xfrm>
      </p:grpSpPr>
      <p:pic>
        <p:nvPicPr>
          <p:cNvPr id="26" name="Google Shape;26;g324f0599464_0_20"/>
          <p:cNvPicPr preferRelativeResize="0"/>
          <p:nvPr/>
        </p:nvPicPr>
        <p:blipFill rotWithShape="1">
          <a:blip r:embed="rId2">
            <a:alphaModFix/>
          </a:blip>
          <a:srcRect b="-5225" l="-1905" r="-1092" t="-5236"/>
          <a:stretch/>
        </p:blipFill>
        <p:spPr>
          <a:xfrm>
            <a:off x="426625" y="222564"/>
            <a:ext cx="2516427" cy="696225"/>
          </a:xfrm>
          <a:prstGeom prst="rect">
            <a:avLst/>
          </a:prstGeom>
          <a:noFill/>
          <a:ln>
            <a:noFill/>
          </a:ln>
        </p:spPr>
      </p:pic>
      <p:pic>
        <p:nvPicPr>
          <p:cNvPr id="27" name="Google Shape;27;g324f0599464_0_20"/>
          <p:cNvPicPr preferRelativeResize="0"/>
          <p:nvPr/>
        </p:nvPicPr>
        <p:blipFill rotWithShape="1">
          <a:blip r:embed="rId3">
            <a:alphaModFix/>
          </a:blip>
          <a:srcRect b="-2272" l="-4222" r="-3758" t="-2440"/>
          <a:stretch/>
        </p:blipFill>
        <p:spPr>
          <a:xfrm rot="-5400000">
            <a:off x="7184749" y="3227346"/>
            <a:ext cx="2039601" cy="1978026"/>
          </a:xfrm>
          <a:prstGeom prst="rect">
            <a:avLst/>
          </a:prstGeom>
          <a:noFill/>
          <a:ln>
            <a:noFill/>
          </a:ln>
        </p:spPr>
      </p:pic>
    </p:spTree>
  </p:cSld>
  <p:clrMapOvr>
    <a:masterClrMapping/>
  </p:clrMapOvr>
  <p:extLst>
    <p:ext uri="{DCECCB84-F9BA-43D5-87BE-67443E8EF086}">
      <p15:sldGuideLst>
        <p15:guide id="1" pos="302">
          <p15:clr>
            <a:srgbClr val="FA7B17"/>
          </p15:clr>
        </p15:guide>
      </p15:sldGuideLst>
    </p:ext>
  </p:extLs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18.png"/><Relationship Id="rId5" Type="http://schemas.openxmlformats.org/officeDocument/2006/relationships/image" Target="../media/image20.png"/><Relationship Id="rId6"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27.png"/><Relationship Id="rId4" Type="http://schemas.openxmlformats.org/officeDocument/2006/relationships/image" Target="../media/image21.png"/><Relationship Id="rId5" Type="http://schemas.openxmlformats.org/officeDocument/2006/relationships/image" Target="../media/image9.png"/><Relationship Id="rId6"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15.png"/><Relationship Id="rId4" Type="http://schemas.openxmlformats.org/officeDocument/2006/relationships/image" Target="../media/image14.png"/><Relationship Id="rId5" Type="http://schemas.openxmlformats.org/officeDocument/2006/relationships/hyperlink" Target="https://www.moneyhelper.org.uk/en/pensions-and-retirement/pensions-basics/why-save-into-a-pension"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5.png"/><Relationship Id="rId4" Type="http://schemas.openxmlformats.org/officeDocument/2006/relationships/image" Target="../media/image31.png"/><Relationship Id="rId5"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hyperlink" Target="https://www.moneyhelper.org.uk/en/pensions-and-retirement/pension-wise" TargetMode="External"/><Relationship Id="rId4" Type="http://schemas.openxmlformats.org/officeDocument/2006/relationships/hyperlink" Target="https://www.citizensadvice.org.uk/debt-and-money/pensions/types-of-pension/workplace-pensions/" TargetMode="External"/><Relationship Id="rId5" Type="http://schemas.openxmlformats.org/officeDocument/2006/relationships/image" Target="../media/image26.png"/><Relationship Id="rId6" Type="http://schemas.openxmlformats.org/officeDocument/2006/relationships/image" Target="../media/image17.png"/><Relationship Id="rId7" Type="http://schemas.openxmlformats.org/officeDocument/2006/relationships/image" Target="../media/image28.png"/><Relationship Id="rId8" Type="http://schemas.openxmlformats.org/officeDocument/2006/relationships/hyperlink" Target="https://www.gov.uk/new-state-pension"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hyperlink" Target="https://resources.ftflic.com/" TargetMode="External"/><Relationship Id="rId4" Type="http://schemas.openxmlformats.org/officeDocument/2006/relationships/hyperlink" Target="https://maps.org.uk/en/our-work/pensions" TargetMode="External"/><Relationship Id="rId5" Type="http://schemas.openxmlformats.org/officeDocument/2006/relationships/hyperlink" Target="https://www.pensionattention.co.uk/" TargetMode="External"/><Relationship Id="rId6" Type="http://schemas.openxmlformats.org/officeDocument/2006/relationships/hyperlink" Target="https://www.investopedia.com/terms/p/pensionplan.asp"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3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hyperlink" Target="http://www.youtube.com/watch?v=AFVYSwKWwKo" TargetMode="External"/><Relationship Id="rId4" Type="http://schemas.openxmlformats.org/officeDocument/2006/relationships/image" Target="../media/image24.jpg"/><Relationship Id="rId5" Type="http://schemas.openxmlformats.org/officeDocument/2006/relationships/hyperlink" Target="http://www.youtube.com/watch?v=AFVYSwKWwKo"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A33"/>
        </a:solidFill>
      </p:bgPr>
    </p:bg>
    <p:spTree>
      <p:nvGrpSpPr>
        <p:cNvPr id="46" name="Shape 46"/>
        <p:cNvGrpSpPr/>
        <p:nvPr/>
      </p:nvGrpSpPr>
      <p:grpSpPr>
        <a:xfrm>
          <a:off x="0" y="0"/>
          <a:ext cx="0" cy="0"/>
          <a:chOff x="0" y="0"/>
          <a:chExt cx="0" cy="0"/>
        </a:xfrm>
      </p:grpSpPr>
      <p:sp>
        <p:nvSpPr>
          <p:cNvPr id="47" name="Google Shape;47;p1"/>
          <p:cNvSpPr txBox="1"/>
          <p:nvPr/>
        </p:nvSpPr>
        <p:spPr>
          <a:xfrm>
            <a:off x="360375" y="4529800"/>
            <a:ext cx="6681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FF8022"/>
                </a:solidFill>
                <a:latin typeface="Arial"/>
                <a:ea typeface="Arial"/>
                <a:cs typeface="Arial"/>
                <a:sym typeface="Arial"/>
              </a:rPr>
              <a:t>This session is aimed at </a:t>
            </a:r>
            <a:r>
              <a:rPr b="1" lang="en-GB" sz="1000">
                <a:solidFill>
                  <a:srgbClr val="FF8022"/>
                </a:solidFill>
              </a:rPr>
              <a:t>Key Stage 4 &amp; 5 </a:t>
            </a:r>
            <a:r>
              <a:rPr b="1" i="0" lang="en-GB" sz="1000" u="none" cap="none" strike="noStrike">
                <a:solidFill>
                  <a:srgbClr val="FF8022"/>
                </a:solidFill>
                <a:latin typeface="Arial"/>
                <a:ea typeface="Arial"/>
                <a:cs typeface="Arial"/>
                <a:sym typeface="Arial"/>
              </a:rPr>
              <a:t>(recommended for Year 12 and above)</a:t>
            </a:r>
            <a:endParaRPr b="1" i="0" sz="1000" u="none" cap="none" strike="noStrike">
              <a:solidFill>
                <a:srgbClr val="FF8022"/>
              </a:solidFill>
              <a:latin typeface="Arial"/>
              <a:ea typeface="Arial"/>
              <a:cs typeface="Arial"/>
              <a:sym typeface="Arial"/>
            </a:endParaRPr>
          </a:p>
        </p:txBody>
      </p:sp>
      <p:sp>
        <p:nvSpPr>
          <p:cNvPr id="48" name="Google Shape;48;p1"/>
          <p:cNvSpPr txBox="1"/>
          <p:nvPr/>
        </p:nvSpPr>
        <p:spPr>
          <a:xfrm>
            <a:off x="360375" y="1253100"/>
            <a:ext cx="5870700" cy="1884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rPr b="1" i="0" lang="en-GB" sz="4800" u="none" cap="none" strike="noStrike">
                <a:solidFill>
                  <a:srgbClr val="FFFFFF"/>
                </a:solidFill>
                <a:latin typeface="Lato Black"/>
                <a:ea typeface="Lato Black"/>
                <a:cs typeface="Lato Black"/>
                <a:sym typeface="Lato Black"/>
              </a:rPr>
              <a:t>How to prepare for your financial future</a:t>
            </a:r>
            <a:endParaRPr b="1" i="0" sz="4800" u="none" cap="none" strike="noStrike">
              <a:solidFill>
                <a:srgbClr val="FFFFFF"/>
              </a:solidFill>
              <a:latin typeface="Lato Black"/>
              <a:ea typeface="Lato Black"/>
              <a:cs typeface="Lato Black"/>
              <a:sym typeface="Lato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g2a1331757e4_0_0"/>
          <p:cNvSpPr txBox="1"/>
          <p:nvPr/>
        </p:nvSpPr>
        <p:spPr>
          <a:xfrm>
            <a:off x="5694725" y="1107550"/>
            <a:ext cx="3360600" cy="13854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543B3"/>
                </a:solidFill>
                <a:latin typeface="Lato Black"/>
                <a:ea typeface="Lato Black"/>
                <a:cs typeface="Lato Black"/>
                <a:sym typeface="Lato Black"/>
              </a:rPr>
              <a:t>Pension</a:t>
            </a:r>
            <a:endParaRPr b="1" i="0" sz="1800" u="none" cap="none" strike="noStrike">
              <a:solidFill>
                <a:srgbClr val="0543B3"/>
              </a:solidFill>
              <a:latin typeface="Lato Black"/>
              <a:ea typeface="Lato Black"/>
              <a:cs typeface="Lato Black"/>
              <a:sym typeface="Lato Black"/>
            </a:endParaRPr>
          </a:p>
          <a:p>
            <a:pPr indent="-166201" lvl="0" marL="360001" rtl="0" algn="l">
              <a:spcBef>
                <a:spcPts val="0"/>
              </a:spcBef>
              <a:spcAft>
                <a:spcPts val="0"/>
              </a:spcAft>
              <a:buSzPts val="1200"/>
              <a:buFont typeface="Lato"/>
              <a:buChar char="•"/>
            </a:pPr>
            <a:r>
              <a:rPr lang="en-GB" sz="1200">
                <a:solidFill>
                  <a:schemeClr val="dk1"/>
                </a:solidFill>
                <a:latin typeface="Lato"/>
                <a:ea typeface="Lato"/>
                <a:cs typeface="Lato"/>
                <a:sym typeface="Lato"/>
              </a:rPr>
              <a:t>Some people also pay into a pension, and their employer will contribute too.</a:t>
            </a:r>
            <a:endParaRPr sz="1200">
              <a:solidFill>
                <a:schemeClr val="dk1"/>
              </a:solidFill>
              <a:latin typeface="Lato"/>
              <a:ea typeface="Lato"/>
              <a:cs typeface="Lato"/>
              <a:sym typeface="Lato"/>
            </a:endParaRPr>
          </a:p>
          <a:p>
            <a:pPr indent="-166201" lvl="0" marL="360001" rtl="0" algn="l">
              <a:spcBef>
                <a:spcPts val="0"/>
              </a:spcBef>
              <a:spcAft>
                <a:spcPts val="0"/>
              </a:spcAft>
              <a:buClr>
                <a:schemeClr val="dk1"/>
              </a:buClr>
              <a:buSzPts val="1200"/>
              <a:buFont typeface="Lato"/>
              <a:buChar char="•"/>
            </a:pPr>
            <a:r>
              <a:rPr lang="en-GB" sz="1200">
                <a:solidFill>
                  <a:schemeClr val="dk1"/>
                </a:solidFill>
                <a:latin typeface="Lato"/>
                <a:ea typeface="Lato"/>
                <a:cs typeface="Lato"/>
                <a:sym typeface="Lato"/>
              </a:rPr>
              <a:t>Employees can decide what percentage of their salary is contributed towards their pension.</a:t>
            </a:r>
            <a:endParaRPr b="1" sz="1800">
              <a:solidFill>
                <a:srgbClr val="0543B3"/>
              </a:solidFill>
              <a:latin typeface="Lato Black"/>
              <a:ea typeface="Lato Black"/>
              <a:cs typeface="Lato Black"/>
              <a:sym typeface="Lato Black"/>
            </a:endParaRPr>
          </a:p>
        </p:txBody>
      </p:sp>
      <p:sp>
        <p:nvSpPr>
          <p:cNvPr id="116" name="Google Shape;116;g2a1331757e4_0_0"/>
          <p:cNvSpPr txBox="1"/>
          <p:nvPr>
            <p:ph type="title"/>
          </p:nvPr>
        </p:nvSpPr>
        <p:spPr>
          <a:xfrm>
            <a:off x="378000" y="252000"/>
            <a:ext cx="8613600" cy="64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lt1"/>
                </a:solidFill>
              </a:rPr>
              <a:t>Workplace pension</a:t>
            </a:r>
            <a:endParaRPr>
              <a:solidFill>
                <a:schemeClr val="lt1"/>
              </a:solidFill>
            </a:endParaRPr>
          </a:p>
        </p:txBody>
      </p:sp>
      <p:pic>
        <p:nvPicPr>
          <p:cNvPr id="117" name="Google Shape;117;g2a1331757e4_0_0"/>
          <p:cNvPicPr preferRelativeResize="0"/>
          <p:nvPr/>
        </p:nvPicPr>
        <p:blipFill>
          <a:blip r:embed="rId3">
            <a:alphaModFix/>
          </a:blip>
          <a:stretch>
            <a:fillRect/>
          </a:stretch>
        </p:blipFill>
        <p:spPr>
          <a:xfrm>
            <a:off x="0" y="1181550"/>
            <a:ext cx="4639925" cy="3666000"/>
          </a:xfrm>
          <a:prstGeom prst="rect">
            <a:avLst/>
          </a:prstGeom>
          <a:noFill/>
          <a:ln>
            <a:noFill/>
          </a:ln>
        </p:spPr>
      </p:pic>
      <p:cxnSp>
        <p:nvCxnSpPr>
          <p:cNvPr id="118" name="Google Shape;118;g2a1331757e4_0_0"/>
          <p:cNvCxnSpPr>
            <a:stCxn id="119" idx="3"/>
          </p:cNvCxnSpPr>
          <p:nvPr/>
        </p:nvCxnSpPr>
        <p:spPr>
          <a:xfrm flipH="1" rot="10800000">
            <a:off x="4521200" y="1279900"/>
            <a:ext cx="1221900" cy="1040700"/>
          </a:xfrm>
          <a:prstGeom prst="bentConnector3">
            <a:avLst>
              <a:gd fmla="val 50000" name="adj1"/>
            </a:avLst>
          </a:prstGeom>
          <a:noFill/>
          <a:ln cap="flat" cmpd="sng" w="28575">
            <a:solidFill>
              <a:schemeClr val="accent1"/>
            </a:solidFill>
            <a:prstDash val="solid"/>
            <a:round/>
            <a:headEnd len="sm" w="sm" type="none"/>
            <a:tailEnd len="sm" w="sm" type="none"/>
          </a:ln>
        </p:spPr>
      </p:cxnSp>
      <p:sp>
        <p:nvSpPr>
          <p:cNvPr id="119" name="Google Shape;119;g2a1331757e4_0_0"/>
          <p:cNvSpPr/>
          <p:nvPr/>
        </p:nvSpPr>
        <p:spPr>
          <a:xfrm>
            <a:off x="2734100" y="2256850"/>
            <a:ext cx="1787100" cy="127500"/>
          </a:xfrm>
          <a:prstGeom prst="rect">
            <a:avLst/>
          </a:prstGeom>
          <a:solidFill>
            <a:srgbClr val="0080FF">
              <a:alpha val="2431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20" name="Google Shape;120;g2a1331757e4_0_0"/>
          <p:cNvSpPr txBox="1"/>
          <p:nvPr/>
        </p:nvSpPr>
        <p:spPr>
          <a:xfrm>
            <a:off x="5365625" y="2867825"/>
            <a:ext cx="3689700" cy="1108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3000"/>
              </a:spcAft>
              <a:buNone/>
            </a:pPr>
            <a:r>
              <a:rPr lang="en-GB" sz="1200">
                <a:solidFill>
                  <a:srgbClr val="323132"/>
                </a:solidFill>
                <a:highlight>
                  <a:srgbClr val="FFFFFF"/>
                </a:highlight>
                <a:latin typeface="Lato"/>
                <a:ea typeface="Lato"/>
                <a:cs typeface="Lato"/>
                <a:sym typeface="Lato"/>
              </a:rPr>
              <a:t>In April 2021, the gap in employee workplace pension participation rates between the public (91%) and private sectors (75%) was among its lowest levels, mainly driven by increased participation in the private sector up from 32% in 2012.</a:t>
            </a:r>
            <a:endParaRPr sz="1200">
              <a:solidFill>
                <a:srgbClr val="323132"/>
              </a:solidFill>
              <a:highlight>
                <a:srgbClr val="FFFFFF"/>
              </a:highlight>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g33a3fd75cc9_0_24"/>
          <p:cNvSpPr txBox="1"/>
          <p:nvPr>
            <p:ph type="title"/>
          </p:nvPr>
        </p:nvSpPr>
        <p:spPr>
          <a:xfrm>
            <a:off x="378000" y="252000"/>
            <a:ext cx="8613600" cy="64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900">
                <a:solidFill>
                  <a:schemeClr val="lt1"/>
                </a:solidFill>
              </a:rPr>
              <a:t>Activity 1: What is a pension?</a:t>
            </a:r>
            <a:endParaRPr>
              <a:solidFill>
                <a:schemeClr val="lt1"/>
              </a:solidFill>
            </a:endParaRPr>
          </a:p>
        </p:txBody>
      </p:sp>
      <p:sp>
        <p:nvSpPr>
          <p:cNvPr id="126" name="Google Shape;126;g33a3fd75cc9_0_24"/>
          <p:cNvSpPr/>
          <p:nvPr/>
        </p:nvSpPr>
        <p:spPr>
          <a:xfrm>
            <a:off x="63750" y="1245750"/>
            <a:ext cx="2659500" cy="3105300"/>
          </a:xfrm>
          <a:prstGeom prst="flowChartMagneticTape">
            <a:avLst/>
          </a:prstGeom>
          <a:solidFill>
            <a:schemeClr val="accent2"/>
          </a:solidFill>
          <a:ln>
            <a:noFill/>
          </a:ln>
        </p:spPr>
        <p:txBody>
          <a:bodyPr anchorCtr="0" anchor="ctr" bIns="378000" lIns="36000" spcFirstLastPara="1" rIns="91425" wrap="square" tIns="342000">
            <a:noAutofit/>
          </a:bodyPr>
          <a:lstStyle/>
          <a:p>
            <a:pPr indent="0" lvl="0" marL="0" rtl="0" algn="l">
              <a:spcBef>
                <a:spcPts val="0"/>
              </a:spcBef>
              <a:spcAft>
                <a:spcPts val="0"/>
              </a:spcAft>
              <a:buNone/>
            </a:pPr>
            <a:r>
              <a:rPr b="1" lang="en-GB" sz="2100">
                <a:solidFill>
                  <a:schemeClr val="dk2"/>
                </a:solidFill>
                <a:latin typeface="Lato"/>
                <a:ea typeface="Lato"/>
                <a:cs typeface="Lato"/>
                <a:sym typeface="Lato"/>
              </a:rPr>
              <a:t>3. How old do you have to be before you can start getting money from your pension?</a:t>
            </a:r>
            <a:endParaRPr b="1" sz="2100">
              <a:solidFill>
                <a:schemeClr val="dk2"/>
              </a:solidFill>
              <a:latin typeface="Lato"/>
              <a:ea typeface="Lato"/>
              <a:cs typeface="Lato"/>
              <a:sym typeface="Lato"/>
            </a:endParaRPr>
          </a:p>
        </p:txBody>
      </p:sp>
      <p:sp>
        <p:nvSpPr>
          <p:cNvPr id="127" name="Google Shape;127;g33a3fd75cc9_0_24"/>
          <p:cNvSpPr txBox="1"/>
          <p:nvPr/>
        </p:nvSpPr>
        <p:spPr>
          <a:xfrm>
            <a:off x="2615200" y="1070825"/>
            <a:ext cx="2329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28" name="Google Shape;128;g33a3fd75cc9_0_24"/>
          <p:cNvSpPr txBox="1"/>
          <p:nvPr/>
        </p:nvSpPr>
        <p:spPr>
          <a:xfrm>
            <a:off x="1263925" y="1126825"/>
            <a:ext cx="5696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t/>
            </a:r>
            <a:endParaRPr b="0" i="0" sz="1400" u="none" cap="none" strike="noStrike">
              <a:solidFill>
                <a:schemeClr val="dk1"/>
              </a:solidFill>
              <a:latin typeface="Lato"/>
              <a:ea typeface="Lato"/>
              <a:cs typeface="Lato"/>
              <a:sym typeface="Lato"/>
            </a:endParaRPr>
          </a:p>
        </p:txBody>
      </p:sp>
      <p:sp>
        <p:nvSpPr>
          <p:cNvPr id="129" name="Google Shape;129;g33a3fd75cc9_0_24"/>
          <p:cNvSpPr txBox="1"/>
          <p:nvPr/>
        </p:nvSpPr>
        <p:spPr>
          <a:xfrm>
            <a:off x="2808650" y="1325175"/>
            <a:ext cx="5517000" cy="240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800"/>
              <a:buFont typeface="Arial"/>
              <a:buNone/>
            </a:pPr>
            <a:r>
              <a:rPr lang="en-GB" sz="1800">
                <a:latin typeface="Lato"/>
                <a:ea typeface="Lato"/>
                <a:cs typeface="Lato"/>
                <a:sym typeface="Lato"/>
              </a:rPr>
              <a:t>You can only start receiving payments from your pension fund when you are at least 55 years old. </a:t>
            </a:r>
            <a:endParaRPr sz="1800">
              <a:latin typeface="Lato"/>
              <a:ea typeface="Lato"/>
              <a:cs typeface="Lato"/>
              <a:sym typeface="Lato"/>
            </a:endParaRPr>
          </a:p>
          <a:p>
            <a:pPr indent="0" lvl="0" marL="0" rtl="0" algn="l">
              <a:spcBef>
                <a:spcPts val="0"/>
              </a:spcBef>
              <a:spcAft>
                <a:spcPts val="0"/>
              </a:spcAft>
              <a:buClr>
                <a:srgbClr val="000000"/>
              </a:buClr>
              <a:buSzPts val="1800"/>
              <a:buFont typeface="Arial"/>
              <a:buNone/>
            </a:pPr>
            <a:r>
              <a:t/>
            </a:r>
            <a:endParaRPr sz="1800">
              <a:latin typeface="Lato"/>
              <a:ea typeface="Lato"/>
              <a:cs typeface="Lato"/>
              <a:sym typeface="Lato"/>
            </a:endParaRPr>
          </a:p>
          <a:p>
            <a:pPr indent="0" lvl="0" marL="0" rtl="0" algn="l">
              <a:spcBef>
                <a:spcPts val="0"/>
              </a:spcBef>
              <a:spcAft>
                <a:spcPts val="0"/>
              </a:spcAft>
              <a:buClr>
                <a:srgbClr val="000000"/>
              </a:buClr>
              <a:buSzPts val="1800"/>
              <a:buFont typeface="Arial"/>
              <a:buNone/>
            </a:pPr>
            <a:r>
              <a:rPr lang="en-GB" sz="1800">
                <a:latin typeface="Lato"/>
                <a:ea typeface="Lato"/>
                <a:cs typeface="Lato"/>
                <a:sym typeface="Lato"/>
              </a:rPr>
              <a:t>For a state pension this currently is 66 years (for men &amp; women) but will gradually increase from 2026.</a:t>
            </a:r>
            <a:endParaRPr sz="1800">
              <a:latin typeface="Lato"/>
              <a:ea typeface="Lato"/>
              <a:cs typeface="Lato"/>
              <a:sym typeface="Lato"/>
            </a:endParaRPr>
          </a:p>
          <a:p>
            <a:pPr indent="0" lvl="0" marL="0" rtl="0" algn="l">
              <a:spcBef>
                <a:spcPts val="0"/>
              </a:spcBef>
              <a:spcAft>
                <a:spcPts val="0"/>
              </a:spcAft>
              <a:buClr>
                <a:srgbClr val="000000"/>
              </a:buClr>
              <a:buSzPts val="1800"/>
              <a:buFont typeface="Arial"/>
              <a:buNone/>
            </a:pPr>
            <a:r>
              <a:t/>
            </a:r>
            <a:endParaRPr sz="1800">
              <a:latin typeface="Lato"/>
              <a:ea typeface="Lato"/>
              <a:cs typeface="Lato"/>
              <a:sym typeface="Lato"/>
            </a:endParaRPr>
          </a:p>
          <a:p>
            <a:pPr indent="0" lvl="0" marL="0" rtl="0" algn="l">
              <a:spcBef>
                <a:spcPts val="0"/>
              </a:spcBef>
              <a:spcAft>
                <a:spcPts val="0"/>
              </a:spcAft>
              <a:buClr>
                <a:srgbClr val="000000"/>
              </a:buClr>
              <a:buSzPts val="1800"/>
              <a:buFont typeface="Arial"/>
              <a:buNone/>
            </a:pPr>
            <a:r>
              <a:rPr lang="en-GB" sz="1800">
                <a:latin typeface="Lato"/>
                <a:ea typeface="Lato"/>
                <a:cs typeface="Lato"/>
                <a:sym typeface="Lato"/>
              </a:rPr>
              <a:t>This varies considerably according to the type of pension you have been contributing to.</a:t>
            </a:r>
            <a:endParaRPr sz="1500">
              <a:solidFill>
                <a:schemeClr val="dk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g29eb1f3fc07_0_0"/>
          <p:cNvSpPr/>
          <p:nvPr/>
        </p:nvSpPr>
        <p:spPr>
          <a:xfrm>
            <a:off x="4597241" y="1777469"/>
            <a:ext cx="1837800" cy="1731900"/>
          </a:xfrm>
          <a:prstGeom prst="roundRect">
            <a:avLst>
              <a:gd fmla="val 16667" name="adj"/>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5" name="Google Shape;135;g29eb1f3fc07_0_0"/>
          <p:cNvPicPr preferRelativeResize="0"/>
          <p:nvPr/>
        </p:nvPicPr>
        <p:blipFill>
          <a:blip r:embed="rId3">
            <a:alphaModFix/>
          </a:blip>
          <a:stretch>
            <a:fillRect/>
          </a:stretch>
        </p:blipFill>
        <p:spPr>
          <a:xfrm>
            <a:off x="4839388" y="1987506"/>
            <a:ext cx="1457242" cy="1311567"/>
          </a:xfrm>
          <a:prstGeom prst="rect">
            <a:avLst/>
          </a:prstGeom>
          <a:noFill/>
          <a:ln>
            <a:noFill/>
          </a:ln>
        </p:spPr>
      </p:pic>
      <p:pic>
        <p:nvPicPr>
          <p:cNvPr id="136" name="Google Shape;136;g29eb1f3fc07_0_0"/>
          <p:cNvPicPr preferRelativeResize="0"/>
          <p:nvPr/>
        </p:nvPicPr>
        <p:blipFill>
          <a:blip r:embed="rId4">
            <a:alphaModFix/>
          </a:blip>
          <a:stretch>
            <a:fillRect/>
          </a:stretch>
        </p:blipFill>
        <p:spPr>
          <a:xfrm>
            <a:off x="6991527" y="1879615"/>
            <a:ext cx="1500337" cy="1527177"/>
          </a:xfrm>
          <a:prstGeom prst="rect">
            <a:avLst/>
          </a:prstGeom>
          <a:noFill/>
          <a:ln>
            <a:noFill/>
          </a:ln>
        </p:spPr>
      </p:pic>
      <p:sp>
        <p:nvSpPr>
          <p:cNvPr id="137" name="Google Shape;137;g29eb1f3fc07_0_0"/>
          <p:cNvSpPr/>
          <p:nvPr/>
        </p:nvSpPr>
        <p:spPr>
          <a:xfrm>
            <a:off x="6822749" y="1777425"/>
            <a:ext cx="1837800" cy="1731900"/>
          </a:xfrm>
          <a:prstGeom prst="roundRect">
            <a:avLst>
              <a:gd fmla="val 16667" name="adj"/>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8" name="Google Shape;138;g29eb1f3fc07_0_0"/>
          <p:cNvPicPr preferRelativeResize="0"/>
          <p:nvPr/>
        </p:nvPicPr>
        <p:blipFill>
          <a:blip r:embed="rId5">
            <a:alphaModFix/>
          </a:blip>
          <a:stretch>
            <a:fillRect/>
          </a:stretch>
        </p:blipFill>
        <p:spPr>
          <a:xfrm>
            <a:off x="2704523" y="1991139"/>
            <a:ext cx="1449173" cy="1304305"/>
          </a:xfrm>
          <a:prstGeom prst="rect">
            <a:avLst/>
          </a:prstGeom>
          <a:noFill/>
          <a:ln>
            <a:noFill/>
          </a:ln>
        </p:spPr>
      </p:pic>
      <p:sp>
        <p:nvSpPr>
          <p:cNvPr id="139" name="Google Shape;139;g29eb1f3fc07_0_0"/>
          <p:cNvSpPr/>
          <p:nvPr/>
        </p:nvSpPr>
        <p:spPr>
          <a:xfrm>
            <a:off x="252600" y="1777469"/>
            <a:ext cx="1837800" cy="1731900"/>
          </a:xfrm>
          <a:prstGeom prst="roundRect">
            <a:avLst>
              <a:gd fmla="val 16667" name="adj"/>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g29eb1f3fc07_0_0"/>
          <p:cNvSpPr/>
          <p:nvPr/>
        </p:nvSpPr>
        <p:spPr>
          <a:xfrm>
            <a:off x="2424921" y="1777469"/>
            <a:ext cx="1837800" cy="1731900"/>
          </a:xfrm>
          <a:prstGeom prst="roundRect">
            <a:avLst>
              <a:gd fmla="val 16667" name="adj"/>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1" name="Google Shape;141;g29eb1f3fc07_0_0"/>
          <p:cNvPicPr preferRelativeResize="0"/>
          <p:nvPr/>
        </p:nvPicPr>
        <p:blipFill>
          <a:blip r:embed="rId6">
            <a:alphaModFix/>
          </a:blip>
          <a:stretch>
            <a:fillRect/>
          </a:stretch>
        </p:blipFill>
        <p:spPr>
          <a:xfrm>
            <a:off x="481698" y="2022438"/>
            <a:ext cx="1379621" cy="1241706"/>
          </a:xfrm>
          <a:prstGeom prst="rect">
            <a:avLst/>
          </a:prstGeom>
          <a:noFill/>
          <a:ln>
            <a:noFill/>
          </a:ln>
        </p:spPr>
      </p:pic>
      <p:sp>
        <p:nvSpPr>
          <p:cNvPr id="142" name="Google Shape;142;g29eb1f3fc07_0_0"/>
          <p:cNvSpPr/>
          <p:nvPr/>
        </p:nvSpPr>
        <p:spPr>
          <a:xfrm>
            <a:off x="252600" y="3659949"/>
            <a:ext cx="1763400" cy="531000"/>
          </a:xfrm>
          <a:prstGeom prst="roundRect">
            <a:avLst>
              <a:gd fmla="val 16667" name="adj"/>
            </a:avLst>
          </a:prstGeom>
          <a:solidFill>
            <a:srgbClr val="0543B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lang="en-GB" sz="1600">
                <a:solidFill>
                  <a:schemeClr val="lt1"/>
                </a:solidFill>
                <a:latin typeface="Lato"/>
                <a:ea typeface="Lato"/>
                <a:cs typeface="Lato"/>
                <a:sym typeface="Lato"/>
              </a:rPr>
              <a:t>Living costs</a:t>
            </a:r>
            <a:endParaRPr b="1" i="0" sz="1600" u="none" cap="none" strike="noStrike">
              <a:solidFill>
                <a:schemeClr val="lt1"/>
              </a:solidFill>
              <a:latin typeface="Lato"/>
              <a:ea typeface="Lato"/>
              <a:cs typeface="Lato"/>
              <a:sym typeface="Lato"/>
            </a:endParaRPr>
          </a:p>
        </p:txBody>
      </p:sp>
      <p:sp>
        <p:nvSpPr>
          <p:cNvPr id="143" name="Google Shape;143;g29eb1f3fc07_0_0"/>
          <p:cNvSpPr/>
          <p:nvPr/>
        </p:nvSpPr>
        <p:spPr>
          <a:xfrm>
            <a:off x="2462191" y="3659949"/>
            <a:ext cx="1763400" cy="531000"/>
          </a:xfrm>
          <a:prstGeom prst="roundRect">
            <a:avLst>
              <a:gd fmla="val 16667" name="adj"/>
            </a:avLst>
          </a:prstGeom>
          <a:solidFill>
            <a:srgbClr val="0543B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lang="en-GB" sz="1600">
                <a:solidFill>
                  <a:schemeClr val="lt1"/>
                </a:solidFill>
                <a:latin typeface="Lato"/>
                <a:ea typeface="Lato"/>
                <a:cs typeface="Lato"/>
                <a:sym typeface="Lato"/>
              </a:rPr>
              <a:t>Healthcare </a:t>
            </a:r>
            <a:r>
              <a:rPr b="1" lang="en-GB" sz="1600">
                <a:solidFill>
                  <a:schemeClr val="lt1"/>
                </a:solidFill>
                <a:latin typeface="Lato"/>
                <a:ea typeface="Lato"/>
                <a:cs typeface="Lato"/>
                <a:sym typeface="Lato"/>
              </a:rPr>
              <a:t>costs</a:t>
            </a:r>
            <a:endParaRPr b="1" i="0" sz="1600" u="none" cap="none" strike="noStrike">
              <a:solidFill>
                <a:schemeClr val="lt1"/>
              </a:solidFill>
              <a:latin typeface="Lato"/>
              <a:ea typeface="Lato"/>
              <a:cs typeface="Lato"/>
              <a:sym typeface="Lato"/>
            </a:endParaRPr>
          </a:p>
        </p:txBody>
      </p:sp>
      <p:sp>
        <p:nvSpPr>
          <p:cNvPr id="144" name="Google Shape;144;g29eb1f3fc07_0_0"/>
          <p:cNvSpPr/>
          <p:nvPr/>
        </p:nvSpPr>
        <p:spPr>
          <a:xfrm>
            <a:off x="4634528" y="3659949"/>
            <a:ext cx="1763400" cy="531000"/>
          </a:xfrm>
          <a:prstGeom prst="roundRect">
            <a:avLst>
              <a:gd fmla="val 16667" name="adj"/>
            </a:avLst>
          </a:prstGeom>
          <a:solidFill>
            <a:srgbClr val="0543B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lang="en-GB" sz="1600">
                <a:solidFill>
                  <a:schemeClr val="lt1"/>
                </a:solidFill>
                <a:latin typeface="Lato"/>
                <a:ea typeface="Lato"/>
                <a:cs typeface="Lato"/>
                <a:sym typeface="Lato"/>
              </a:rPr>
              <a:t>Supporting family</a:t>
            </a:r>
            <a:endParaRPr b="1" i="0" sz="1600" u="none" cap="none" strike="noStrike">
              <a:solidFill>
                <a:schemeClr val="lt1"/>
              </a:solidFill>
              <a:latin typeface="Lato"/>
              <a:ea typeface="Lato"/>
              <a:cs typeface="Lato"/>
              <a:sym typeface="Lato"/>
            </a:endParaRPr>
          </a:p>
        </p:txBody>
      </p:sp>
      <p:sp>
        <p:nvSpPr>
          <p:cNvPr id="145" name="Google Shape;145;g29eb1f3fc07_0_0"/>
          <p:cNvSpPr txBox="1"/>
          <p:nvPr>
            <p:ph type="title"/>
          </p:nvPr>
        </p:nvSpPr>
        <p:spPr>
          <a:xfrm>
            <a:off x="378000" y="252000"/>
            <a:ext cx="8613600" cy="64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900">
                <a:solidFill>
                  <a:schemeClr val="lt1"/>
                </a:solidFill>
              </a:rPr>
              <a:t>Planning for retirement</a:t>
            </a:r>
            <a:endParaRPr>
              <a:solidFill>
                <a:schemeClr val="lt1"/>
              </a:solidFill>
            </a:endParaRPr>
          </a:p>
        </p:txBody>
      </p:sp>
      <p:sp>
        <p:nvSpPr>
          <p:cNvPr id="146" name="Google Shape;146;g29eb1f3fc07_0_0"/>
          <p:cNvSpPr/>
          <p:nvPr/>
        </p:nvSpPr>
        <p:spPr>
          <a:xfrm>
            <a:off x="6860076" y="3659949"/>
            <a:ext cx="1763400" cy="531000"/>
          </a:xfrm>
          <a:prstGeom prst="roundRect">
            <a:avLst>
              <a:gd fmla="val 16667" name="adj"/>
            </a:avLst>
          </a:prstGeom>
          <a:solidFill>
            <a:srgbClr val="0543B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lang="en-GB" sz="1600">
                <a:solidFill>
                  <a:schemeClr val="lt1"/>
                </a:solidFill>
                <a:latin typeface="Lato"/>
                <a:ea typeface="Lato"/>
                <a:cs typeface="Lato"/>
                <a:sym typeface="Lato"/>
              </a:rPr>
              <a:t>Leisure activities</a:t>
            </a:r>
            <a:endParaRPr b="1" i="0" sz="1600" u="none" cap="none" strike="noStrike">
              <a:solidFill>
                <a:schemeClr val="lt1"/>
              </a:solidFill>
              <a:latin typeface="Lato"/>
              <a:ea typeface="Lato"/>
              <a:cs typeface="Lato"/>
              <a:sym typeface="Lato"/>
            </a:endParaRPr>
          </a:p>
        </p:txBody>
      </p:sp>
      <p:sp>
        <p:nvSpPr>
          <p:cNvPr id="147" name="Google Shape;147;g29eb1f3fc07_0_0"/>
          <p:cNvSpPr txBox="1"/>
          <p:nvPr/>
        </p:nvSpPr>
        <p:spPr>
          <a:xfrm>
            <a:off x="109263" y="1138213"/>
            <a:ext cx="8694600" cy="4617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543B3"/>
                </a:solidFill>
                <a:latin typeface="Lato Black"/>
                <a:ea typeface="Lato Black"/>
                <a:cs typeface="Lato Black"/>
                <a:sym typeface="Lato Black"/>
              </a:rPr>
              <a:t>What do people spend their pension on?</a:t>
            </a:r>
            <a:endParaRPr b="1" i="0" sz="1800" u="none" cap="none" strike="noStrike">
              <a:solidFill>
                <a:srgbClr val="0543B3"/>
              </a:solidFill>
              <a:latin typeface="Lato Black"/>
              <a:ea typeface="Lato Black"/>
              <a:cs typeface="Lato Black"/>
              <a:sym typeface="Lato Black"/>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14"/>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14"/>
          <p:cNvSpPr txBox="1"/>
          <p:nvPr/>
        </p:nvSpPr>
        <p:spPr>
          <a:xfrm>
            <a:off x="360374" y="629069"/>
            <a:ext cx="6625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154" name="Google Shape;154;p14"/>
          <p:cNvSpPr txBox="1"/>
          <p:nvPr/>
        </p:nvSpPr>
        <p:spPr>
          <a:xfrm>
            <a:off x="488175" y="1197875"/>
            <a:ext cx="7769100" cy="2945700"/>
          </a:xfrm>
          <a:prstGeom prst="rect">
            <a:avLst/>
          </a:prstGeom>
          <a:noFill/>
          <a:ln>
            <a:noFill/>
          </a:ln>
        </p:spPr>
        <p:txBody>
          <a:bodyPr anchorCtr="0" anchor="t" bIns="91425" lIns="91425" spcFirstLastPara="1" rIns="91425" wrap="square" tIns="91425">
            <a:spAutoFit/>
          </a:bodyPr>
          <a:lstStyle/>
          <a:p>
            <a:pPr indent="-374650" lvl="0" marL="457200" marR="0" rtl="0" algn="l">
              <a:lnSpc>
                <a:spcPct val="107000"/>
              </a:lnSpc>
              <a:spcBef>
                <a:spcPts val="1000"/>
              </a:spcBef>
              <a:spcAft>
                <a:spcPts val="0"/>
              </a:spcAft>
              <a:buClr>
                <a:srgbClr val="00FF00"/>
              </a:buClr>
              <a:buSzPts val="2300"/>
              <a:buFont typeface="Lato"/>
              <a:buChar char="●"/>
            </a:pPr>
            <a:r>
              <a:rPr b="1" i="0" lang="en-GB" sz="2300" u="none" cap="none" strike="noStrike">
                <a:solidFill>
                  <a:srgbClr val="00FF00"/>
                </a:solidFill>
                <a:latin typeface="Lato"/>
                <a:ea typeface="Lato"/>
                <a:cs typeface="Lato"/>
                <a:sym typeface="Lato"/>
              </a:rPr>
              <a:t>Describe what a pension is</a:t>
            </a:r>
            <a:endParaRPr b="1" i="0" sz="2300" u="none" cap="none" strike="noStrike">
              <a:solidFill>
                <a:srgbClr val="00FF00"/>
              </a:solidFill>
              <a:latin typeface="Lato"/>
              <a:ea typeface="Lato"/>
              <a:cs typeface="Lato"/>
              <a:sym typeface="Lato"/>
            </a:endParaRPr>
          </a:p>
          <a:p>
            <a:pPr indent="-374650" lvl="0" marL="457200" marR="0" rtl="0" algn="l">
              <a:lnSpc>
                <a:spcPct val="107000"/>
              </a:lnSpc>
              <a:spcBef>
                <a:spcPts val="1000"/>
              </a:spcBef>
              <a:spcAft>
                <a:spcPts val="0"/>
              </a:spcAft>
              <a:buClr>
                <a:schemeClr val="lt1"/>
              </a:buClr>
              <a:buSzPts val="2300"/>
              <a:buFont typeface="Lato"/>
              <a:buChar char="●"/>
            </a:pPr>
            <a:r>
              <a:rPr b="1" i="0" lang="en-GB" sz="2300" u="none" cap="none" strike="noStrike">
                <a:solidFill>
                  <a:schemeClr val="lt1"/>
                </a:solidFill>
                <a:latin typeface="Lato"/>
                <a:ea typeface="Lato"/>
                <a:cs typeface="Lato"/>
                <a:sym typeface="Lato"/>
              </a:rPr>
              <a:t>Identify the different types of pensions that exist and how they work</a:t>
            </a:r>
            <a:endParaRPr b="1" i="0" sz="2300" u="none" cap="none" strike="noStrike">
              <a:solidFill>
                <a:schemeClr val="lt1"/>
              </a:solidFill>
              <a:latin typeface="Lato"/>
              <a:ea typeface="Lato"/>
              <a:cs typeface="Lato"/>
              <a:sym typeface="Lato"/>
            </a:endParaRPr>
          </a:p>
          <a:p>
            <a:pPr indent="-374650" lvl="0" marL="457200" marR="0" rtl="0" algn="l">
              <a:lnSpc>
                <a:spcPct val="107000"/>
              </a:lnSpc>
              <a:spcBef>
                <a:spcPts val="1000"/>
              </a:spcBef>
              <a:spcAft>
                <a:spcPts val="0"/>
              </a:spcAft>
              <a:buClr>
                <a:schemeClr val="lt1"/>
              </a:buClr>
              <a:buSzPts val="2300"/>
              <a:buFont typeface="Lato"/>
              <a:buChar char="●"/>
            </a:pPr>
            <a:r>
              <a:rPr b="1" i="0" lang="en-GB" sz="2300" u="none" cap="none" strike="noStrike">
                <a:solidFill>
                  <a:schemeClr val="lt1"/>
                </a:solidFill>
                <a:latin typeface="Lato"/>
                <a:ea typeface="Lato"/>
                <a:cs typeface="Lato"/>
                <a:sym typeface="Lato"/>
              </a:rPr>
              <a:t>Explain the benefits of paying into a pension</a:t>
            </a:r>
            <a:endParaRPr b="1" i="0" sz="2300" u="none" cap="none" strike="noStrike">
              <a:solidFill>
                <a:schemeClr val="lt1"/>
              </a:solidFill>
              <a:latin typeface="Lato"/>
              <a:ea typeface="Lato"/>
              <a:cs typeface="Lato"/>
              <a:sym typeface="Lato"/>
            </a:endParaRPr>
          </a:p>
          <a:p>
            <a:pPr indent="0" lvl="0" marL="457200" marR="0" rtl="0" algn="l">
              <a:lnSpc>
                <a:spcPct val="107000"/>
              </a:lnSpc>
              <a:spcBef>
                <a:spcPts val="1000"/>
              </a:spcBef>
              <a:spcAft>
                <a:spcPts val="0"/>
              </a:spcAft>
              <a:buClr>
                <a:srgbClr val="000000"/>
              </a:buClr>
              <a:buSzPts val="2200"/>
              <a:buFont typeface="Arial"/>
              <a:buNone/>
            </a:pPr>
            <a:r>
              <a:t/>
            </a:r>
            <a:endParaRPr b="1" i="0" sz="2300" u="none" cap="none" strike="noStrike">
              <a:solidFill>
                <a:schemeClr val="lt1"/>
              </a:solidFill>
              <a:latin typeface="Lato"/>
              <a:ea typeface="Lato"/>
              <a:cs typeface="Lato"/>
              <a:sym typeface="Lato"/>
            </a:endParaRPr>
          </a:p>
          <a:p>
            <a:pPr indent="0" lvl="0" marL="914400" marR="0" rtl="0" algn="l">
              <a:lnSpc>
                <a:spcPct val="100000"/>
              </a:lnSpc>
              <a:spcBef>
                <a:spcPts val="1000"/>
              </a:spcBef>
              <a:spcAft>
                <a:spcPts val="0"/>
              </a:spcAft>
              <a:buClr>
                <a:srgbClr val="000000"/>
              </a:buClr>
              <a:buSzPts val="2200"/>
              <a:buFont typeface="Arial"/>
              <a:buNone/>
            </a:pPr>
            <a:r>
              <a:t/>
            </a:r>
            <a:endParaRPr b="0" i="0" sz="2300" u="none" cap="none" strike="noStrike">
              <a:solidFill>
                <a:srgbClr val="B7B7B7"/>
              </a:solidFill>
              <a:latin typeface="Lato Light"/>
              <a:ea typeface="Lato Light"/>
              <a:cs typeface="Lato Light"/>
              <a:sym typeface="Lato 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15"/>
          <p:cNvSpPr/>
          <p:nvPr/>
        </p:nvSpPr>
        <p:spPr>
          <a:xfrm>
            <a:off x="5573676" y="2060414"/>
            <a:ext cx="2055600" cy="1902600"/>
          </a:xfrm>
          <a:prstGeom prst="roundRect">
            <a:avLst>
              <a:gd fmla="val 16667" name="adj"/>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15"/>
          <p:cNvSpPr/>
          <p:nvPr/>
        </p:nvSpPr>
        <p:spPr>
          <a:xfrm>
            <a:off x="3152103" y="2060414"/>
            <a:ext cx="2055600" cy="1902600"/>
          </a:xfrm>
          <a:prstGeom prst="roundRect">
            <a:avLst>
              <a:gd fmla="val 16667" name="adj"/>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1" name="Google Shape;161;p15"/>
          <p:cNvPicPr preferRelativeResize="0"/>
          <p:nvPr/>
        </p:nvPicPr>
        <p:blipFill rotWithShape="1">
          <a:blip r:embed="rId3">
            <a:alphaModFix/>
          </a:blip>
          <a:srcRect b="0" l="0" r="0" t="0"/>
          <a:stretch/>
        </p:blipFill>
        <p:spPr>
          <a:xfrm>
            <a:off x="835720" y="2191858"/>
            <a:ext cx="1845183" cy="1639824"/>
          </a:xfrm>
          <a:prstGeom prst="rect">
            <a:avLst/>
          </a:prstGeom>
          <a:noFill/>
          <a:ln>
            <a:noFill/>
          </a:ln>
        </p:spPr>
      </p:pic>
      <p:pic>
        <p:nvPicPr>
          <p:cNvPr id="162" name="Google Shape;162;p15"/>
          <p:cNvPicPr preferRelativeResize="0"/>
          <p:nvPr/>
        </p:nvPicPr>
        <p:blipFill rotWithShape="1">
          <a:blip r:embed="rId4">
            <a:alphaModFix/>
          </a:blip>
          <a:srcRect b="0" l="0" r="0" t="0"/>
          <a:stretch/>
        </p:blipFill>
        <p:spPr>
          <a:xfrm>
            <a:off x="3382690" y="2303299"/>
            <a:ext cx="1594388" cy="1416941"/>
          </a:xfrm>
          <a:prstGeom prst="rect">
            <a:avLst/>
          </a:prstGeom>
          <a:noFill/>
          <a:ln>
            <a:noFill/>
          </a:ln>
        </p:spPr>
      </p:pic>
      <p:grpSp>
        <p:nvGrpSpPr>
          <p:cNvPr id="163" name="Google Shape;163;p15"/>
          <p:cNvGrpSpPr/>
          <p:nvPr/>
        </p:nvGrpSpPr>
        <p:grpSpPr>
          <a:xfrm>
            <a:off x="5721291" y="2191868"/>
            <a:ext cx="1738201" cy="1639824"/>
            <a:chOff x="7239000" y="2032150"/>
            <a:chExt cx="1794550" cy="1905000"/>
          </a:xfrm>
        </p:grpSpPr>
        <p:pic>
          <p:nvPicPr>
            <p:cNvPr id="164" name="Google Shape;164;p15"/>
            <p:cNvPicPr preferRelativeResize="0"/>
            <p:nvPr/>
          </p:nvPicPr>
          <p:blipFill rotWithShape="1">
            <a:blip r:embed="rId5">
              <a:alphaModFix/>
            </a:blip>
            <a:srcRect b="0" l="0" r="5793" t="0"/>
            <a:stretch/>
          </p:blipFill>
          <p:spPr>
            <a:xfrm>
              <a:off x="7239000" y="2032150"/>
              <a:ext cx="1794550" cy="1905000"/>
            </a:xfrm>
            <a:prstGeom prst="rect">
              <a:avLst/>
            </a:prstGeom>
            <a:noFill/>
            <a:ln>
              <a:noFill/>
            </a:ln>
          </p:spPr>
        </p:pic>
        <p:pic>
          <p:nvPicPr>
            <p:cNvPr id="165" name="Google Shape;165;p15"/>
            <p:cNvPicPr preferRelativeResize="0"/>
            <p:nvPr/>
          </p:nvPicPr>
          <p:blipFill rotWithShape="1">
            <a:blip r:embed="rId6">
              <a:alphaModFix/>
            </a:blip>
            <a:srcRect b="0" l="0" r="0" t="0"/>
            <a:stretch/>
          </p:blipFill>
          <p:spPr>
            <a:xfrm>
              <a:off x="7843625" y="3177100"/>
              <a:ext cx="286150" cy="286150"/>
            </a:xfrm>
            <a:prstGeom prst="rect">
              <a:avLst/>
            </a:prstGeom>
            <a:noFill/>
            <a:ln>
              <a:noFill/>
            </a:ln>
          </p:spPr>
        </p:pic>
        <p:pic>
          <p:nvPicPr>
            <p:cNvPr id="166" name="Google Shape;166;p15"/>
            <p:cNvPicPr preferRelativeResize="0"/>
            <p:nvPr/>
          </p:nvPicPr>
          <p:blipFill rotWithShape="1">
            <a:blip r:embed="rId6">
              <a:alphaModFix/>
            </a:blip>
            <a:srcRect b="0" l="0" r="0" t="0"/>
            <a:stretch/>
          </p:blipFill>
          <p:spPr>
            <a:xfrm>
              <a:off x="7760075" y="2659300"/>
              <a:ext cx="369700" cy="286150"/>
            </a:xfrm>
            <a:prstGeom prst="rect">
              <a:avLst/>
            </a:prstGeom>
            <a:noFill/>
            <a:ln>
              <a:noFill/>
            </a:ln>
          </p:spPr>
        </p:pic>
      </p:grpSp>
      <p:sp>
        <p:nvSpPr>
          <p:cNvPr id="167" name="Google Shape;167;p15"/>
          <p:cNvSpPr/>
          <p:nvPr/>
        </p:nvSpPr>
        <p:spPr>
          <a:xfrm>
            <a:off x="730530" y="2060414"/>
            <a:ext cx="2055600" cy="1902600"/>
          </a:xfrm>
          <a:prstGeom prst="roundRect">
            <a:avLst>
              <a:gd fmla="val 16667" name="adj"/>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15"/>
          <p:cNvSpPr/>
          <p:nvPr/>
        </p:nvSpPr>
        <p:spPr>
          <a:xfrm>
            <a:off x="730525" y="1334725"/>
            <a:ext cx="2031300" cy="576900"/>
          </a:xfrm>
          <a:prstGeom prst="roundRect">
            <a:avLst>
              <a:gd fmla="val 16667" name="adj"/>
            </a:avLst>
          </a:prstGeom>
          <a:solidFill>
            <a:srgbClr val="0543B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lt1"/>
                </a:solidFill>
                <a:latin typeface="Lato"/>
                <a:ea typeface="Lato"/>
                <a:cs typeface="Lato"/>
                <a:sym typeface="Lato"/>
              </a:rPr>
              <a:t>State pension</a:t>
            </a:r>
            <a:endParaRPr b="1" i="0" sz="1600" u="none" cap="none" strike="noStrike">
              <a:solidFill>
                <a:schemeClr val="lt1"/>
              </a:solidFill>
              <a:latin typeface="Lato"/>
              <a:ea typeface="Lato"/>
              <a:cs typeface="Lato"/>
              <a:sym typeface="Lato"/>
            </a:endParaRPr>
          </a:p>
        </p:txBody>
      </p:sp>
      <p:sp>
        <p:nvSpPr>
          <p:cNvPr id="169" name="Google Shape;169;p15"/>
          <p:cNvSpPr/>
          <p:nvPr/>
        </p:nvSpPr>
        <p:spPr>
          <a:xfrm>
            <a:off x="3164238" y="1334725"/>
            <a:ext cx="2031300" cy="576900"/>
          </a:xfrm>
          <a:prstGeom prst="roundRect">
            <a:avLst>
              <a:gd fmla="val 16667" name="adj"/>
            </a:avLst>
          </a:prstGeom>
          <a:solidFill>
            <a:srgbClr val="0543B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lt1"/>
                </a:solidFill>
                <a:latin typeface="Lato"/>
                <a:ea typeface="Lato"/>
                <a:cs typeface="Lato"/>
                <a:sym typeface="Lato"/>
              </a:rPr>
              <a:t>Workplace pension</a:t>
            </a:r>
            <a:endParaRPr b="1" i="0" sz="1600" u="none" cap="none" strike="noStrike">
              <a:solidFill>
                <a:schemeClr val="lt1"/>
              </a:solidFill>
              <a:latin typeface="Lato"/>
              <a:ea typeface="Lato"/>
              <a:cs typeface="Lato"/>
              <a:sym typeface="Lato"/>
            </a:endParaRPr>
          </a:p>
        </p:txBody>
      </p:sp>
      <p:sp>
        <p:nvSpPr>
          <p:cNvPr id="170" name="Google Shape;170;p15"/>
          <p:cNvSpPr/>
          <p:nvPr/>
        </p:nvSpPr>
        <p:spPr>
          <a:xfrm>
            <a:off x="5597963" y="1334725"/>
            <a:ext cx="2031300" cy="576900"/>
          </a:xfrm>
          <a:prstGeom prst="roundRect">
            <a:avLst>
              <a:gd fmla="val 16667" name="adj"/>
            </a:avLst>
          </a:prstGeom>
          <a:solidFill>
            <a:srgbClr val="0543B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lt1"/>
                </a:solidFill>
                <a:latin typeface="Lato"/>
                <a:ea typeface="Lato"/>
                <a:cs typeface="Lato"/>
                <a:sym typeface="Lato"/>
              </a:rPr>
              <a:t>Private pension</a:t>
            </a:r>
            <a:endParaRPr b="1" i="0" sz="1600" u="none" cap="none" strike="noStrike">
              <a:solidFill>
                <a:schemeClr val="lt1"/>
              </a:solidFill>
              <a:latin typeface="Lato"/>
              <a:ea typeface="Lato"/>
              <a:cs typeface="Lato"/>
              <a:sym typeface="Lato"/>
            </a:endParaRPr>
          </a:p>
        </p:txBody>
      </p:sp>
      <p:sp>
        <p:nvSpPr>
          <p:cNvPr id="171" name="Google Shape;171;p15"/>
          <p:cNvSpPr/>
          <p:nvPr/>
        </p:nvSpPr>
        <p:spPr>
          <a:xfrm>
            <a:off x="814525" y="4111925"/>
            <a:ext cx="1863300" cy="7239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chemeClr val="accent1"/>
                </a:solidFill>
                <a:latin typeface="Lato"/>
                <a:ea typeface="Lato"/>
                <a:cs typeface="Lato"/>
                <a:sym typeface="Lato"/>
              </a:rPr>
              <a:t>The government</a:t>
            </a:r>
            <a:endParaRPr b="0" i="0" sz="1600" u="none" cap="none" strike="noStrike">
              <a:solidFill>
                <a:schemeClr val="accent1"/>
              </a:solidFill>
              <a:latin typeface="Lato"/>
              <a:ea typeface="Lato"/>
              <a:cs typeface="Lato"/>
              <a:sym typeface="Lato"/>
            </a:endParaRPr>
          </a:p>
        </p:txBody>
      </p:sp>
      <p:sp>
        <p:nvSpPr>
          <p:cNvPr id="172" name="Google Shape;172;p15"/>
          <p:cNvSpPr/>
          <p:nvPr/>
        </p:nvSpPr>
        <p:spPr>
          <a:xfrm>
            <a:off x="3248238" y="4116000"/>
            <a:ext cx="1863300" cy="7239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chemeClr val="accent1"/>
                </a:solidFill>
                <a:latin typeface="Lato"/>
                <a:ea typeface="Lato"/>
                <a:cs typeface="Lato"/>
                <a:sym typeface="Lato"/>
              </a:rPr>
              <a:t>Employees/</a:t>
            </a:r>
            <a:endParaRPr b="0" i="0" sz="1600" u="none" cap="none" strike="noStrike">
              <a:solidFill>
                <a:schemeClr val="accen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chemeClr val="accent1"/>
                </a:solidFill>
                <a:latin typeface="Lato"/>
                <a:ea typeface="Lato"/>
                <a:cs typeface="Lato"/>
                <a:sym typeface="Lato"/>
              </a:rPr>
              <a:t>Employers</a:t>
            </a:r>
            <a:endParaRPr b="0" i="0" sz="1600" u="none" cap="none" strike="noStrike">
              <a:solidFill>
                <a:schemeClr val="accent1"/>
              </a:solidFill>
              <a:latin typeface="Lato"/>
              <a:ea typeface="Lato"/>
              <a:cs typeface="Lato"/>
              <a:sym typeface="Lato"/>
            </a:endParaRPr>
          </a:p>
        </p:txBody>
      </p:sp>
      <p:sp>
        <p:nvSpPr>
          <p:cNvPr id="173" name="Google Shape;173;p15"/>
          <p:cNvSpPr/>
          <p:nvPr/>
        </p:nvSpPr>
        <p:spPr>
          <a:xfrm>
            <a:off x="5538125" y="4111925"/>
            <a:ext cx="2175000" cy="7239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0" i="0" lang="en-GB" sz="1500" u="none" cap="none" strike="noStrike">
                <a:solidFill>
                  <a:schemeClr val="accent1"/>
                </a:solidFill>
                <a:latin typeface="Lato"/>
                <a:ea typeface="Lato"/>
                <a:cs typeface="Lato"/>
                <a:sym typeface="Lato"/>
              </a:rPr>
              <a:t>Any individual</a:t>
            </a:r>
            <a:endParaRPr b="0" i="0" sz="1500" u="none" cap="none" strike="noStrike">
              <a:solidFill>
                <a:schemeClr val="accen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500"/>
              <a:buFont typeface="Arial"/>
              <a:buNone/>
            </a:pPr>
            <a:r>
              <a:rPr b="0" i="0" lang="en-GB" sz="1500" u="none" cap="none" strike="noStrike">
                <a:solidFill>
                  <a:schemeClr val="accent1"/>
                </a:solidFill>
                <a:latin typeface="Lato"/>
                <a:ea typeface="Lato"/>
                <a:cs typeface="Lato"/>
                <a:sym typeface="Lato"/>
              </a:rPr>
              <a:t>Government tax break</a:t>
            </a:r>
            <a:endParaRPr b="0" i="0" sz="1500" u="none" cap="none" strike="noStrike">
              <a:solidFill>
                <a:schemeClr val="accent1"/>
              </a:solidFill>
              <a:latin typeface="Lato"/>
              <a:ea typeface="Lato"/>
              <a:cs typeface="Lato"/>
              <a:sym typeface="Lato"/>
            </a:endParaRPr>
          </a:p>
        </p:txBody>
      </p:sp>
      <p:sp>
        <p:nvSpPr>
          <p:cNvPr id="174" name="Google Shape;174;p15"/>
          <p:cNvSpPr txBox="1"/>
          <p:nvPr>
            <p:ph type="title"/>
          </p:nvPr>
        </p:nvSpPr>
        <p:spPr>
          <a:xfrm>
            <a:off x="378000" y="252000"/>
            <a:ext cx="8613600" cy="64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900">
                <a:solidFill>
                  <a:schemeClr val="lt1"/>
                </a:solidFill>
              </a:rPr>
              <a:t>What types of pensions are there?</a:t>
            </a:r>
            <a:endParaRPr>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16"/>
          <p:cNvSpPr txBox="1"/>
          <p:nvPr/>
        </p:nvSpPr>
        <p:spPr>
          <a:xfrm>
            <a:off x="131050" y="1211875"/>
            <a:ext cx="4939800" cy="326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Lato"/>
                <a:ea typeface="Lato"/>
                <a:cs typeface="Lato"/>
                <a:sym typeface="Lato"/>
              </a:rPr>
              <a:t>Activity  2</a:t>
            </a:r>
            <a:endParaRPr b="1" i="0" sz="16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Lato"/>
                <a:ea typeface="Lato"/>
                <a:cs typeface="Lato"/>
                <a:sym typeface="Lato"/>
              </a:rPr>
              <a:t>In pair</a:t>
            </a:r>
            <a:r>
              <a:rPr b="1" lang="en-GB" sz="1600">
                <a:solidFill>
                  <a:schemeClr val="dk1"/>
                </a:solidFill>
                <a:latin typeface="Lato"/>
                <a:ea typeface="Lato"/>
                <a:cs typeface="Lato"/>
                <a:sym typeface="Lato"/>
              </a:rPr>
              <a:t>s, </a:t>
            </a:r>
            <a:r>
              <a:rPr b="1" i="0" lang="en-GB" sz="1600" u="none" cap="none" strike="noStrike">
                <a:solidFill>
                  <a:schemeClr val="dk1"/>
                </a:solidFill>
                <a:latin typeface="Lato"/>
                <a:ea typeface="Lato"/>
                <a:cs typeface="Lato"/>
                <a:sym typeface="Lato"/>
              </a:rPr>
              <a:t>complete the worksheet on the main types of pensions</a:t>
            </a:r>
            <a:r>
              <a:rPr b="1" lang="en-GB" sz="1600">
                <a:solidFill>
                  <a:schemeClr val="dk1"/>
                </a:solidFill>
                <a:latin typeface="Lato"/>
                <a:ea typeface="Lato"/>
                <a:cs typeface="Lato"/>
                <a:sym typeface="Lato"/>
              </a:rPr>
              <a:t>:</a:t>
            </a:r>
            <a:endParaRPr b="1" i="0" sz="16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Lato"/>
              <a:ea typeface="Lato"/>
              <a:cs typeface="Lato"/>
              <a:sym typeface="Lato"/>
            </a:endParaRPr>
          </a:p>
          <a:p>
            <a:pPr indent="-330200" lvl="0" marL="457200" marR="0" rtl="0" algn="l">
              <a:lnSpc>
                <a:spcPct val="100000"/>
              </a:lnSpc>
              <a:spcBef>
                <a:spcPts val="0"/>
              </a:spcBef>
              <a:spcAft>
                <a:spcPts val="0"/>
              </a:spcAft>
              <a:buClr>
                <a:schemeClr val="dk1"/>
              </a:buClr>
              <a:buSzPts val="1600"/>
              <a:buFont typeface="Lato"/>
              <a:buAutoNum type="arabicPeriod"/>
            </a:pPr>
            <a:r>
              <a:rPr b="0" i="0" lang="en-GB" sz="1600" u="none" cap="none" strike="noStrike">
                <a:solidFill>
                  <a:schemeClr val="dk1"/>
                </a:solidFill>
                <a:latin typeface="Lato"/>
                <a:ea typeface="Lato"/>
                <a:cs typeface="Lato"/>
                <a:sym typeface="Lato"/>
              </a:rPr>
              <a:t>State pensions</a:t>
            </a:r>
            <a:endParaRPr b="0" i="0" sz="1600" u="none" cap="none" strike="noStrike">
              <a:solidFill>
                <a:schemeClr val="dk1"/>
              </a:solidFill>
              <a:latin typeface="Lato"/>
              <a:ea typeface="Lato"/>
              <a:cs typeface="Lato"/>
              <a:sym typeface="Lato"/>
            </a:endParaRPr>
          </a:p>
          <a:p>
            <a:pPr indent="0" lvl="0" marL="914400" marR="0" rtl="0" algn="l">
              <a:lnSpc>
                <a:spcPct val="100000"/>
              </a:lnSpc>
              <a:spcBef>
                <a:spcPts val="0"/>
              </a:spcBef>
              <a:spcAft>
                <a:spcPts val="0"/>
              </a:spcAft>
              <a:buNone/>
            </a:pPr>
            <a:r>
              <a:t/>
            </a:r>
            <a:endParaRPr b="0" i="0" sz="800" u="none" cap="none" strike="noStrike">
              <a:solidFill>
                <a:schemeClr val="dk1"/>
              </a:solidFill>
              <a:latin typeface="Lato"/>
              <a:ea typeface="Lato"/>
              <a:cs typeface="Lato"/>
              <a:sym typeface="Lato"/>
            </a:endParaRPr>
          </a:p>
          <a:p>
            <a:pPr indent="-330200" lvl="0" marL="457200" marR="0" rtl="0" algn="l">
              <a:lnSpc>
                <a:spcPct val="100000"/>
              </a:lnSpc>
              <a:spcBef>
                <a:spcPts val="0"/>
              </a:spcBef>
              <a:spcAft>
                <a:spcPts val="0"/>
              </a:spcAft>
              <a:buClr>
                <a:schemeClr val="dk1"/>
              </a:buClr>
              <a:buSzPts val="1600"/>
              <a:buFont typeface="Lato"/>
              <a:buAutoNum type="arabicPeriod"/>
            </a:pPr>
            <a:r>
              <a:rPr b="0" i="0" lang="en-GB" sz="1600" u="none" cap="none" strike="noStrike">
                <a:solidFill>
                  <a:schemeClr val="dk1"/>
                </a:solidFill>
                <a:latin typeface="Lato"/>
                <a:ea typeface="Lato"/>
                <a:cs typeface="Lato"/>
                <a:sym typeface="Lato"/>
              </a:rPr>
              <a:t>Defined contribution pensions (a type of workplace pension)</a:t>
            </a:r>
            <a:endParaRPr b="0" i="0" sz="1600" u="none" cap="none" strike="noStrike">
              <a:solidFill>
                <a:schemeClr val="dk1"/>
              </a:solidFill>
              <a:latin typeface="Lato"/>
              <a:ea typeface="Lato"/>
              <a:cs typeface="Lato"/>
              <a:sym typeface="Lato"/>
            </a:endParaRPr>
          </a:p>
          <a:p>
            <a:pPr indent="0" lvl="0" marL="914400" marR="0" rtl="0" algn="l">
              <a:lnSpc>
                <a:spcPct val="100000"/>
              </a:lnSpc>
              <a:spcBef>
                <a:spcPts val="0"/>
              </a:spcBef>
              <a:spcAft>
                <a:spcPts val="0"/>
              </a:spcAft>
              <a:buNone/>
            </a:pPr>
            <a:r>
              <a:t/>
            </a:r>
            <a:endParaRPr b="0" i="0" sz="800" u="none" cap="none" strike="noStrike">
              <a:solidFill>
                <a:schemeClr val="dk1"/>
              </a:solidFill>
              <a:latin typeface="Lato"/>
              <a:ea typeface="Lato"/>
              <a:cs typeface="Lato"/>
              <a:sym typeface="Lato"/>
            </a:endParaRPr>
          </a:p>
          <a:p>
            <a:pPr indent="-330200" lvl="0" marL="457200" marR="0" rtl="0" algn="l">
              <a:lnSpc>
                <a:spcPct val="100000"/>
              </a:lnSpc>
              <a:spcBef>
                <a:spcPts val="0"/>
              </a:spcBef>
              <a:spcAft>
                <a:spcPts val="0"/>
              </a:spcAft>
              <a:buClr>
                <a:schemeClr val="dk1"/>
              </a:buClr>
              <a:buSzPts val="1600"/>
              <a:buFont typeface="Lato"/>
              <a:buAutoNum type="arabicPeriod"/>
            </a:pPr>
            <a:r>
              <a:rPr b="0" i="0" lang="en-GB" sz="1600" u="none" cap="none" strike="noStrike">
                <a:solidFill>
                  <a:schemeClr val="dk1"/>
                </a:solidFill>
                <a:latin typeface="Lato"/>
                <a:ea typeface="Lato"/>
                <a:cs typeface="Lato"/>
                <a:sym typeface="Lato"/>
              </a:rPr>
              <a:t>Defined benefit pensions (a type of workplace or private pension)</a:t>
            </a:r>
            <a:endParaRPr b="0" i="0" sz="1600" u="none" cap="none" strike="noStrike">
              <a:solidFill>
                <a:schemeClr val="dk1"/>
              </a:solidFill>
              <a:latin typeface="Lato"/>
              <a:ea typeface="Lato"/>
              <a:cs typeface="Lato"/>
              <a:sym typeface="Lato"/>
            </a:endParaRPr>
          </a:p>
          <a:p>
            <a:pPr indent="0" lvl="0" marL="914400" marR="0" rtl="0" algn="l">
              <a:lnSpc>
                <a:spcPct val="100000"/>
              </a:lnSpc>
              <a:spcBef>
                <a:spcPts val="0"/>
              </a:spcBef>
              <a:spcAft>
                <a:spcPts val="0"/>
              </a:spcAft>
              <a:buNone/>
            </a:pPr>
            <a:r>
              <a:t/>
            </a:r>
            <a:endParaRPr b="0" i="0" sz="800" u="none" cap="none" strike="noStrike">
              <a:solidFill>
                <a:schemeClr val="dk1"/>
              </a:solidFill>
              <a:latin typeface="Lato"/>
              <a:ea typeface="Lato"/>
              <a:cs typeface="Lato"/>
              <a:sym typeface="Lato"/>
            </a:endParaRPr>
          </a:p>
          <a:p>
            <a:pPr indent="-330200" lvl="0" marL="457200" marR="0" rtl="0" algn="l">
              <a:lnSpc>
                <a:spcPct val="100000"/>
              </a:lnSpc>
              <a:spcBef>
                <a:spcPts val="0"/>
              </a:spcBef>
              <a:spcAft>
                <a:spcPts val="0"/>
              </a:spcAft>
              <a:buClr>
                <a:schemeClr val="dk1"/>
              </a:buClr>
              <a:buSzPts val="1600"/>
              <a:buFont typeface="Lato"/>
              <a:buAutoNum type="arabicPeriod"/>
            </a:pPr>
            <a:r>
              <a:rPr b="0" i="0" lang="en-GB" sz="1600" u="none" cap="none" strike="noStrike">
                <a:solidFill>
                  <a:schemeClr val="dk1"/>
                </a:solidFill>
                <a:latin typeface="Lato"/>
                <a:ea typeface="Lato"/>
                <a:cs typeface="Lato"/>
                <a:sym typeface="Lato"/>
              </a:rPr>
              <a:t>Private pensions - if you are self employed or want to top up (a state or workplace pension)</a:t>
            </a:r>
            <a:endParaRPr b="0" i="0" sz="1600" u="none" cap="none" strike="noStrike">
              <a:solidFill>
                <a:schemeClr val="dk1"/>
              </a:solidFill>
              <a:latin typeface="Lato"/>
              <a:ea typeface="Lato"/>
              <a:cs typeface="Lato"/>
              <a:sym typeface="Lato"/>
            </a:endParaRPr>
          </a:p>
        </p:txBody>
      </p:sp>
      <p:sp>
        <p:nvSpPr>
          <p:cNvPr id="180" name="Google Shape;180;p16"/>
          <p:cNvSpPr txBox="1"/>
          <p:nvPr/>
        </p:nvSpPr>
        <p:spPr>
          <a:xfrm>
            <a:off x="78900" y="4820500"/>
            <a:ext cx="4898100" cy="25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1" lang="en-GB" sz="1000" u="none" cap="none" strike="noStrike">
                <a:solidFill>
                  <a:srgbClr val="FF8022"/>
                </a:solidFill>
                <a:latin typeface="Lato"/>
                <a:ea typeface="Lato"/>
                <a:cs typeface="Lato"/>
                <a:sym typeface="Lato"/>
              </a:rPr>
              <a:t>Resource </a:t>
            </a:r>
            <a:r>
              <a:rPr i="1" lang="en-GB" sz="1000">
                <a:solidFill>
                  <a:srgbClr val="FF8022"/>
                </a:solidFill>
                <a:latin typeface="Lato"/>
                <a:ea typeface="Lato"/>
                <a:cs typeface="Lato"/>
                <a:sym typeface="Lato"/>
              </a:rPr>
              <a:t>1</a:t>
            </a:r>
            <a:endParaRPr b="0" i="1" sz="1000" u="none" cap="none" strike="noStrike">
              <a:solidFill>
                <a:srgbClr val="FF8022"/>
              </a:solidFill>
              <a:latin typeface="Lato"/>
              <a:ea typeface="Lato"/>
              <a:cs typeface="Lato"/>
              <a:sym typeface="Lato"/>
            </a:endParaRPr>
          </a:p>
        </p:txBody>
      </p:sp>
      <p:sp>
        <p:nvSpPr>
          <p:cNvPr id="181" name="Google Shape;181;p16"/>
          <p:cNvSpPr txBox="1"/>
          <p:nvPr>
            <p:ph type="title"/>
          </p:nvPr>
        </p:nvSpPr>
        <p:spPr>
          <a:xfrm>
            <a:off x="378000" y="252000"/>
            <a:ext cx="8613600" cy="64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lt1"/>
                </a:solidFill>
              </a:rPr>
              <a:t>Types of Pension &amp; how they work</a:t>
            </a:r>
            <a:endParaRPr>
              <a:solidFill>
                <a:schemeClr val="lt1"/>
              </a:solidFill>
            </a:endParaRPr>
          </a:p>
        </p:txBody>
      </p:sp>
      <p:pic>
        <p:nvPicPr>
          <p:cNvPr id="182" name="Google Shape;182;p16"/>
          <p:cNvPicPr preferRelativeResize="0"/>
          <p:nvPr/>
        </p:nvPicPr>
        <p:blipFill>
          <a:blip r:embed="rId3">
            <a:alphaModFix/>
          </a:blip>
          <a:stretch>
            <a:fillRect/>
          </a:stretch>
        </p:blipFill>
        <p:spPr>
          <a:xfrm>
            <a:off x="6162991" y="1211875"/>
            <a:ext cx="2158109" cy="3070598"/>
          </a:xfrm>
          <a:prstGeom prst="rect">
            <a:avLst/>
          </a:prstGeom>
          <a:noFill/>
          <a:ln cap="flat" cmpd="sng" w="19050">
            <a:solidFill>
              <a:schemeClr val="accent2"/>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g33fa82ff45e_0_6"/>
          <p:cNvSpPr txBox="1"/>
          <p:nvPr/>
        </p:nvSpPr>
        <p:spPr>
          <a:xfrm>
            <a:off x="78900" y="4820500"/>
            <a:ext cx="4898100" cy="25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1" lang="en-GB" sz="1000" u="none" cap="none" strike="noStrike">
                <a:solidFill>
                  <a:srgbClr val="FF8022"/>
                </a:solidFill>
                <a:latin typeface="Lato"/>
                <a:ea typeface="Lato"/>
                <a:cs typeface="Lato"/>
                <a:sym typeface="Lato"/>
              </a:rPr>
              <a:t>Resource </a:t>
            </a:r>
            <a:r>
              <a:rPr i="1" lang="en-GB" sz="1000">
                <a:solidFill>
                  <a:srgbClr val="FF8022"/>
                </a:solidFill>
                <a:latin typeface="Lato"/>
                <a:ea typeface="Lato"/>
                <a:cs typeface="Lato"/>
                <a:sym typeface="Lato"/>
              </a:rPr>
              <a:t>1</a:t>
            </a:r>
            <a:endParaRPr b="0" i="1" sz="1000" u="none" cap="none" strike="noStrike">
              <a:solidFill>
                <a:srgbClr val="FF8022"/>
              </a:solidFill>
              <a:latin typeface="Lato"/>
              <a:ea typeface="Lato"/>
              <a:cs typeface="Lato"/>
              <a:sym typeface="Lato"/>
            </a:endParaRPr>
          </a:p>
        </p:txBody>
      </p:sp>
      <p:sp>
        <p:nvSpPr>
          <p:cNvPr id="188" name="Google Shape;188;g33fa82ff45e_0_6"/>
          <p:cNvSpPr txBox="1"/>
          <p:nvPr>
            <p:ph type="title"/>
          </p:nvPr>
        </p:nvSpPr>
        <p:spPr>
          <a:xfrm>
            <a:off x="378000" y="252000"/>
            <a:ext cx="8613600" cy="64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lt1"/>
                </a:solidFill>
              </a:rPr>
              <a:t>Types of Pension &amp; how they work</a:t>
            </a:r>
            <a:endParaRPr>
              <a:solidFill>
                <a:schemeClr val="lt1"/>
              </a:solidFill>
            </a:endParaRPr>
          </a:p>
        </p:txBody>
      </p:sp>
      <p:graphicFrame>
        <p:nvGraphicFramePr>
          <p:cNvPr id="189" name="Google Shape;189;g33fa82ff45e_0_6"/>
          <p:cNvGraphicFramePr/>
          <p:nvPr/>
        </p:nvGraphicFramePr>
        <p:xfrm>
          <a:off x="304750" y="1290425"/>
          <a:ext cx="3000000" cy="3000000"/>
        </p:xfrm>
        <a:graphic>
          <a:graphicData uri="http://schemas.openxmlformats.org/drawingml/2006/table">
            <a:tbl>
              <a:tblPr>
                <a:noFill/>
                <a:tableStyleId>{F8182FD2-163C-49CF-8AC0-ED5D5665954C}</a:tableStyleId>
              </a:tblPr>
              <a:tblGrid>
                <a:gridCol w="1838275"/>
                <a:gridCol w="5532150"/>
              </a:tblGrid>
              <a:tr h="190500">
                <a:tc>
                  <a:txBody>
                    <a:bodyPr/>
                    <a:lstStyle/>
                    <a:p>
                      <a:pPr indent="0" lvl="0" marL="0" rtl="0" algn="l">
                        <a:lnSpc>
                          <a:spcPct val="115000"/>
                        </a:lnSpc>
                        <a:spcBef>
                          <a:spcPts val="0"/>
                        </a:spcBef>
                        <a:spcAft>
                          <a:spcPts val="0"/>
                        </a:spcAft>
                        <a:buNone/>
                      </a:pPr>
                      <a:r>
                        <a:rPr b="1" lang="en-GB">
                          <a:solidFill>
                            <a:schemeClr val="lt1"/>
                          </a:solidFill>
                          <a:latin typeface="Lato"/>
                          <a:ea typeface="Lato"/>
                          <a:cs typeface="Lato"/>
                          <a:sym typeface="Lato"/>
                        </a:rPr>
                        <a:t>Type of Pension</a:t>
                      </a:r>
                      <a:endParaRPr b="1">
                        <a:solidFill>
                          <a:schemeClr val="lt1"/>
                        </a:solidFill>
                        <a:latin typeface="Lato"/>
                        <a:ea typeface="Lato"/>
                        <a:cs typeface="Lato"/>
                        <a:sym typeface="Lato"/>
                      </a:endParaRPr>
                    </a:p>
                  </a:txBody>
                  <a:tcPr marT="91425" marB="91425" marR="91425" marL="91425">
                    <a:solidFill>
                      <a:schemeClr val="accent1"/>
                    </a:solidFill>
                  </a:tcPr>
                </a:tc>
                <a:tc>
                  <a:txBody>
                    <a:bodyPr/>
                    <a:lstStyle/>
                    <a:p>
                      <a:pPr indent="0" lvl="0" marL="0" rtl="0" algn="l">
                        <a:lnSpc>
                          <a:spcPct val="115000"/>
                        </a:lnSpc>
                        <a:spcBef>
                          <a:spcPts val="0"/>
                        </a:spcBef>
                        <a:spcAft>
                          <a:spcPts val="0"/>
                        </a:spcAft>
                        <a:buNone/>
                      </a:pPr>
                      <a:r>
                        <a:rPr b="1" lang="en-GB">
                          <a:solidFill>
                            <a:schemeClr val="lt1"/>
                          </a:solidFill>
                          <a:latin typeface="Lato"/>
                          <a:ea typeface="Lato"/>
                          <a:cs typeface="Lato"/>
                          <a:sym typeface="Lato"/>
                        </a:rPr>
                        <a:t>Description</a:t>
                      </a:r>
                      <a:endParaRPr b="1">
                        <a:solidFill>
                          <a:schemeClr val="lt1"/>
                        </a:solidFill>
                        <a:latin typeface="Lato"/>
                        <a:ea typeface="Lato"/>
                        <a:cs typeface="Lato"/>
                        <a:sym typeface="Lato"/>
                      </a:endParaRPr>
                    </a:p>
                  </a:txBody>
                  <a:tcPr marT="91425" marB="91425" marR="91425" marL="91425">
                    <a:solidFill>
                      <a:schemeClr val="accent1"/>
                    </a:solidFill>
                  </a:tcPr>
                </a:tc>
              </a:tr>
              <a:tr h="190500">
                <a:tc>
                  <a:txBody>
                    <a:bodyPr/>
                    <a:lstStyle/>
                    <a:p>
                      <a:pPr indent="0" lvl="0" marL="0" rtl="0" algn="l">
                        <a:spcBef>
                          <a:spcPts val="0"/>
                        </a:spcBef>
                        <a:spcAft>
                          <a:spcPts val="0"/>
                        </a:spcAft>
                        <a:buNone/>
                      </a:pPr>
                      <a:r>
                        <a:rPr b="1" lang="en-GB" sz="1500">
                          <a:latin typeface="Lato"/>
                          <a:ea typeface="Lato"/>
                          <a:cs typeface="Lato"/>
                          <a:sym typeface="Lato"/>
                        </a:rPr>
                        <a:t>State Pensions</a:t>
                      </a:r>
                      <a:endParaRPr b="1" sz="1500">
                        <a:latin typeface="Lato"/>
                        <a:ea typeface="Lato"/>
                        <a:cs typeface="Lato"/>
                        <a:sym typeface="Lato"/>
                      </a:endParaRPr>
                    </a:p>
                  </a:txBody>
                  <a:tcPr marT="91425" marB="91425" marR="91425" marL="91425"/>
                </a:tc>
                <a:tc>
                  <a:txBody>
                    <a:bodyPr/>
                    <a:lstStyle/>
                    <a:p>
                      <a:pPr indent="0" lvl="0" marL="0" rtl="0" algn="l">
                        <a:spcBef>
                          <a:spcPts val="0"/>
                        </a:spcBef>
                        <a:spcAft>
                          <a:spcPts val="0"/>
                        </a:spcAft>
                        <a:buNone/>
                      </a:pPr>
                      <a:r>
                        <a:rPr lang="en-GB" sz="1500">
                          <a:latin typeface="Lato"/>
                          <a:ea typeface="Lato"/>
                          <a:cs typeface="Lato"/>
                          <a:sym typeface="Lato"/>
                        </a:rPr>
                        <a:t>Government-provided pension based on National Insurance contributions during your working life.</a:t>
                      </a:r>
                      <a:endParaRPr sz="1500">
                        <a:latin typeface="Lato"/>
                        <a:ea typeface="Lato"/>
                        <a:cs typeface="Lato"/>
                        <a:sym typeface="Lato"/>
                      </a:endParaRPr>
                    </a:p>
                  </a:txBody>
                  <a:tcPr marT="91425" marB="91425" marR="91425" marL="91425"/>
                </a:tc>
              </a:tr>
              <a:tr h="190500">
                <a:tc>
                  <a:txBody>
                    <a:bodyPr/>
                    <a:lstStyle/>
                    <a:p>
                      <a:pPr indent="0" lvl="0" marL="0" rtl="0" algn="l">
                        <a:spcBef>
                          <a:spcPts val="0"/>
                        </a:spcBef>
                        <a:spcAft>
                          <a:spcPts val="0"/>
                        </a:spcAft>
                        <a:buNone/>
                      </a:pPr>
                      <a:r>
                        <a:rPr b="1" lang="en-GB" sz="1500">
                          <a:latin typeface="Lato"/>
                          <a:ea typeface="Lato"/>
                          <a:cs typeface="Lato"/>
                          <a:sym typeface="Lato"/>
                        </a:rPr>
                        <a:t>Defined Contribution Pensions</a:t>
                      </a:r>
                      <a:endParaRPr b="1" sz="1500">
                        <a:latin typeface="Lato"/>
                        <a:ea typeface="Lato"/>
                        <a:cs typeface="Lato"/>
                        <a:sym typeface="Lato"/>
                      </a:endParaRPr>
                    </a:p>
                  </a:txBody>
                  <a:tcPr marT="91425" marB="91425" marR="91425" marL="91425"/>
                </a:tc>
                <a:tc>
                  <a:txBody>
                    <a:bodyPr/>
                    <a:lstStyle/>
                    <a:p>
                      <a:pPr indent="0" lvl="0" marL="0" rtl="0" algn="l">
                        <a:spcBef>
                          <a:spcPts val="0"/>
                        </a:spcBef>
                        <a:spcAft>
                          <a:spcPts val="0"/>
                        </a:spcAft>
                        <a:buNone/>
                      </a:pPr>
                      <a:r>
                        <a:rPr lang="en-GB" sz="1500">
                          <a:latin typeface="Lato"/>
                          <a:ea typeface="Lato"/>
                          <a:cs typeface="Lato"/>
                          <a:sym typeface="Lato"/>
                        </a:rPr>
                        <a:t>Pensions where contributions from both employee and employer determine the retirement amount.</a:t>
                      </a:r>
                      <a:endParaRPr sz="1500">
                        <a:latin typeface="Lato"/>
                        <a:ea typeface="Lato"/>
                        <a:cs typeface="Lato"/>
                        <a:sym typeface="Lato"/>
                      </a:endParaRPr>
                    </a:p>
                  </a:txBody>
                  <a:tcPr marT="91425" marB="91425" marR="91425" marL="91425"/>
                </a:tc>
              </a:tr>
              <a:tr h="190500">
                <a:tc>
                  <a:txBody>
                    <a:bodyPr/>
                    <a:lstStyle/>
                    <a:p>
                      <a:pPr indent="0" lvl="0" marL="0" rtl="0" algn="l">
                        <a:spcBef>
                          <a:spcPts val="0"/>
                        </a:spcBef>
                        <a:spcAft>
                          <a:spcPts val="0"/>
                        </a:spcAft>
                        <a:buNone/>
                      </a:pPr>
                      <a:r>
                        <a:rPr b="1" lang="en-GB" sz="1500">
                          <a:latin typeface="Lato"/>
                          <a:ea typeface="Lato"/>
                          <a:cs typeface="Lato"/>
                          <a:sym typeface="Lato"/>
                        </a:rPr>
                        <a:t>Defined Benefit Pensions</a:t>
                      </a:r>
                      <a:endParaRPr b="1" sz="1500">
                        <a:latin typeface="Lato"/>
                        <a:ea typeface="Lato"/>
                        <a:cs typeface="Lato"/>
                        <a:sym typeface="Lato"/>
                      </a:endParaRPr>
                    </a:p>
                  </a:txBody>
                  <a:tcPr marT="91425" marB="91425" marR="91425" marL="91425"/>
                </a:tc>
                <a:tc>
                  <a:txBody>
                    <a:bodyPr/>
                    <a:lstStyle/>
                    <a:p>
                      <a:pPr indent="0" lvl="0" marL="0" rtl="0" algn="l">
                        <a:spcBef>
                          <a:spcPts val="0"/>
                        </a:spcBef>
                        <a:spcAft>
                          <a:spcPts val="0"/>
                        </a:spcAft>
                        <a:buNone/>
                      </a:pPr>
                      <a:r>
                        <a:rPr lang="en-GB" sz="1500">
                          <a:latin typeface="Lato"/>
                          <a:ea typeface="Lato"/>
                          <a:cs typeface="Lato"/>
                          <a:sym typeface="Lato"/>
                        </a:rPr>
                        <a:t>Pensions providing a guaranteed income based on salary and years of service.</a:t>
                      </a:r>
                      <a:endParaRPr sz="1500">
                        <a:latin typeface="Lato"/>
                        <a:ea typeface="Lato"/>
                        <a:cs typeface="Lato"/>
                        <a:sym typeface="Lato"/>
                      </a:endParaRPr>
                    </a:p>
                  </a:txBody>
                  <a:tcPr marT="91425" marB="91425" marR="91425" marL="91425"/>
                </a:tc>
              </a:tr>
              <a:tr h="190500">
                <a:tc>
                  <a:txBody>
                    <a:bodyPr/>
                    <a:lstStyle/>
                    <a:p>
                      <a:pPr indent="0" lvl="0" marL="0" rtl="0" algn="l">
                        <a:spcBef>
                          <a:spcPts val="0"/>
                        </a:spcBef>
                        <a:spcAft>
                          <a:spcPts val="0"/>
                        </a:spcAft>
                        <a:buNone/>
                      </a:pPr>
                      <a:r>
                        <a:rPr b="1" lang="en-GB" sz="1500">
                          <a:latin typeface="Lato"/>
                          <a:ea typeface="Lato"/>
                          <a:cs typeface="Lato"/>
                          <a:sym typeface="Lato"/>
                        </a:rPr>
                        <a:t>Private Pensions</a:t>
                      </a:r>
                      <a:endParaRPr b="1" sz="1500">
                        <a:latin typeface="Lato"/>
                        <a:ea typeface="Lato"/>
                        <a:cs typeface="Lato"/>
                        <a:sym typeface="Lato"/>
                      </a:endParaRPr>
                    </a:p>
                  </a:txBody>
                  <a:tcPr marT="91425" marB="91425" marR="91425" marL="91425"/>
                </a:tc>
                <a:tc>
                  <a:txBody>
                    <a:bodyPr/>
                    <a:lstStyle/>
                    <a:p>
                      <a:pPr indent="0" lvl="0" marL="0" rtl="0" algn="l">
                        <a:spcBef>
                          <a:spcPts val="0"/>
                        </a:spcBef>
                        <a:spcAft>
                          <a:spcPts val="0"/>
                        </a:spcAft>
                        <a:buNone/>
                      </a:pPr>
                      <a:r>
                        <a:rPr lang="en-GB" sz="1500">
                          <a:latin typeface="Lato"/>
                          <a:ea typeface="Lato"/>
                          <a:cs typeface="Lato"/>
                          <a:sym typeface="Lato"/>
                        </a:rPr>
                        <a:t>Pensions set up individually through insurance companies or financial institutions.</a:t>
                      </a:r>
                      <a:endParaRPr sz="1500">
                        <a:latin typeface="Lato"/>
                        <a:ea typeface="Lato"/>
                        <a:cs typeface="Lato"/>
                        <a:sym typeface="Lato"/>
                      </a:endParaRPr>
                    </a:p>
                  </a:txBody>
                  <a:tcPr marT="91425" marB="91425" marR="91425" marL="91425"/>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17"/>
          <p:cNvSpPr txBox="1"/>
          <p:nvPr/>
        </p:nvSpPr>
        <p:spPr>
          <a:xfrm>
            <a:off x="2309725" y="1110950"/>
            <a:ext cx="6598200" cy="2432100"/>
          </a:xfrm>
          <a:prstGeom prst="rect">
            <a:avLst/>
          </a:prstGeom>
          <a:solidFill>
            <a:schemeClr val="accent6"/>
          </a:solid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GB" sz="1400" u="none" cap="none" strike="noStrike">
                <a:solidFill>
                  <a:srgbClr val="000000"/>
                </a:solidFill>
                <a:latin typeface="Lato"/>
                <a:ea typeface="Lato"/>
                <a:cs typeface="Lato"/>
                <a:sym typeface="Lato"/>
              </a:rPr>
              <a:t>Jorge is 45 and has a varied work history. </a:t>
            </a:r>
            <a:endParaRPr b="0"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0" i="0" lang="en-GB" sz="1400" u="none" cap="none" strike="noStrike">
                <a:solidFill>
                  <a:srgbClr val="000000"/>
                </a:solidFill>
                <a:latin typeface="Lato"/>
                <a:ea typeface="Lato"/>
                <a:cs typeface="Lato"/>
                <a:sym typeface="Lato"/>
              </a:rPr>
              <a:t>He started out running his own business but did not realise he should be saving money for his pension.</a:t>
            </a:r>
            <a:endParaRPr b="0"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0" i="0" lang="en-GB" sz="1400" u="none" cap="none" strike="noStrike">
                <a:solidFill>
                  <a:srgbClr val="000000"/>
                </a:solidFill>
                <a:latin typeface="Lato"/>
                <a:ea typeface="Lato"/>
                <a:cs typeface="Lato"/>
                <a:sym typeface="Lato"/>
              </a:rPr>
              <a:t>Unfortunately, he had to take a period of time off work due to ill-health. This meant closing down his business. </a:t>
            </a:r>
            <a:endParaRPr b="0"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0" i="0" lang="en-GB" sz="1400" u="none" cap="none" strike="noStrike">
                <a:solidFill>
                  <a:srgbClr val="000000"/>
                </a:solidFill>
                <a:latin typeface="Lato"/>
                <a:ea typeface="Lato"/>
                <a:cs typeface="Lato"/>
                <a:sym typeface="Lato"/>
              </a:rPr>
              <a:t>For the last 10 years he has worked with the local council, where he has paid into a pension, in order to secure a more stable income to provide for his family.</a:t>
            </a:r>
            <a:endParaRPr b="0"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0" i="0" lang="en-GB" sz="1400" u="none" cap="none" strike="noStrike">
                <a:solidFill>
                  <a:srgbClr val="000000"/>
                </a:solidFill>
                <a:latin typeface="Lato"/>
                <a:ea typeface="Lato"/>
                <a:cs typeface="Lato"/>
                <a:sym typeface="Lato"/>
              </a:rPr>
              <a:t>Jorge cares about climate change and would like to invest in new green energy solutions but he knows he needs to prioritise saving into his pension.</a:t>
            </a:r>
            <a:endParaRPr b="0"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0" i="0" sz="6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1" i="0" lang="en-GB" sz="1400" u="none" cap="none" strike="noStrike">
                <a:solidFill>
                  <a:schemeClr val="accent2"/>
                </a:solidFill>
                <a:latin typeface="Lato"/>
                <a:ea typeface="Lato"/>
                <a:cs typeface="Lato"/>
                <a:sym typeface="Lato"/>
              </a:rPr>
              <a:t>What type of pension should Jorge opt for?</a:t>
            </a:r>
            <a:endParaRPr b="0" i="0" sz="1400" u="none" cap="none" strike="noStrike">
              <a:solidFill>
                <a:srgbClr val="000000"/>
              </a:solidFill>
              <a:latin typeface="Lato"/>
              <a:ea typeface="Lato"/>
              <a:cs typeface="Lato"/>
              <a:sym typeface="Lato"/>
            </a:endParaRPr>
          </a:p>
        </p:txBody>
      </p:sp>
      <p:sp>
        <p:nvSpPr>
          <p:cNvPr id="195" name="Google Shape;195;p17"/>
          <p:cNvSpPr/>
          <p:nvPr/>
        </p:nvSpPr>
        <p:spPr>
          <a:xfrm>
            <a:off x="604300" y="3742250"/>
            <a:ext cx="1614000" cy="890400"/>
          </a:xfrm>
          <a:prstGeom prst="roundRect">
            <a:avLst>
              <a:gd fmla="val 16667" name="adj"/>
            </a:avLst>
          </a:prstGeom>
          <a:solidFill>
            <a:srgbClr val="0543B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lt1"/>
                </a:solidFill>
                <a:latin typeface="Lato"/>
                <a:ea typeface="Lato"/>
                <a:cs typeface="Lato"/>
                <a:sym typeface="Lato"/>
              </a:rPr>
              <a:t>State </a:t>
            </a:r>
            <a:r>
              <a:rPr b="1" lang="en-GB" sz="1600">
                <a:solidFill>
                  <a:schemeClr val="lt1"/>
                </a:solidFill>
                <a:latin typeface="Lato"/>
                <a:ea typeface="Lato"/>
                <a:cs typeface="Lato"/>
                <a:sym typeface="Lato"/>
              </a:rPr>
              <a:t>p</a:t>
            </a:r>
            <a:r>
              <a:rPr b="1" i="0" lang="en-GB" sz="1600" u="none" cap="none" strike="noStrike">
                <a:solidFill>
                  <a:schemeClr val="lt1"/>
                </a:solidFill>
                <a:latin typeface="Lato"/>
                <a:ea typeface="Lato"/>
                <a:cs typeface="Lato"/>
                <a:sym typeface="Lato"/>
              </a:rPr>
              <a:t>ension</a:t>
            </a:r>
            <a:endParaRPr b="1" i="0" sz="1600" u="none" cap="none" strike="noStrike">
              <a:solidFill>
                <a:schemeClr val="lt1"/>
              </a:solidFill>
              <a:latin typeface="Lato"/>
              <a:ea typeface="Lato"/>
              <a:cs typeface="Lato"/>
              <a:sym typeface="Lato"/>
            </a:endParaRPr>
          </a:p>
        </p:txBody>
      </p:sp>
      <p:sp>
        <p:nvSpPr>
          <p:cNvPr id="196" name="Google Shape;196;p17"/>
          <p:cNvSpPr/>
          <p:nvPr/>
        </p:nvSpPr>
        <p:spPr>
          <a:xfrm>
            <a:off x="2466087" y="3742250"/>
            <a:ext cx="1614000" cy="890400"/>
          </a:xfrm>
          <a:prstGeom prst="roundRect">
            <a:avLst>
              <a:gd fmla="val 16667" name="adj"/>
            </a:avLst>
          </a:prstGeom>
          <a:solidFill>
            <a:srgbClr val="0543B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lt1"/>
                </a:solidFill>
                <a:latin typeface="Lato"/>
                <a:ea typeface="Lato"/>
                <a:cs typeface="Lato"/>
                <a:sym typeface="Lato"/>
              </a:rPr>
              <a:t>Defined contribution pension</a:t>
            </a:r>
            <a:endParaRPr b="1" i="0" sz="1600" u="none" cap="none" strike="noStrike">
              <a:solidFill>
                <a:schemeClr val="lt1"/>
              </a:solidFill>
              <a:latin typeface="Lato"/>
              <a:ea typeface="Lato"/>
              <a:cs typeface="Lato"/>
              <a:sym typeface="Lato"/>
            </a:endParaRPr>
          </a:p>
        </p:txBody>
      </p:sp>
      <p:sp>
        <p:nvSpPr>
          <p:cNvPr id="197" name="Google Shape;197;p17"/>
          <p:cNvSpPr/>
          <p:nvPr/>
        </p:nvSpPr>
        <p:spPr>
          <a:xfrm>
            <a:off x="4327866" y="3742250"/>
            <a:ext cx="1614000" cy="890400"/>
          </a:xfrm>
          <a:prstGeom prst="roundRect">
            <a:avLst>
              <a:gd fmla="val 16667" name="adj"/>
            </a:avLst>
          </a:prstGeom>
          <a:solidFill>
            <a:srgbClr val="0543B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lt1"/>
                </a:solidFill>
                <a:latin typeface="Lato"/>
                <a:ea typeface="Lato"/>
                <a:cs typeface="Lato"/>
                <a:sym typeface="Lato"/>
              </a:rPr>
              <a:t>Defined benefit pension</a:t>
            </a:r>
            <a:endParaRPr b="1" i="0" sz="1600" u="none" cap="none" strike="noStrike">
              <a:solidFill>
                <a:schemeClr val="lt1"/>
              </a:solidFill>
              <a:latin typeface="Lato"/>
              <a:ea typeface="Lato"/>
              <a:cs typeface="Lato"/>
              <a:sym typeface="Lato"/>
            </a:endParaRPr>
          </a:p>
        </p:txBody>
      </p:sp>
      <p:sp>
        <p:nvSpPr>
          <p:cNvPr id="198" name="Google Shape;198;p17"/>
          <p:cNvSpPr/>
          <p:nvPr/>
        </p:nvSpPr>
        <p:spPr>
          <a:xfrm>
            <a:off x="6189652" y="3742250"/>
            <a:ext cx="1614000" cy="890400"/>
          </a:xfrm>
          <a:prstGeom prst="roundRect">
            <a:avLst>
              <a:gd fmla="val 16667" name="adj"/>
            </a:avLst>
          </a:prstGeom>
          <a:solidFill>
            <a:srgbClr val="0543B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lt1"/>
                </a:solidFill>
                <a:latin typeface="Lato"/>
                <a:ea typeface="Lato"/>
                <a:cs typeface="Lato"/>
                <a:sym typeface="Lato"/>
              </a:rPr>
              <a:t>Private pension</a:t>
            </a:r>
            <a:endParaRPr b="1" i="0" sz="1600" u="none" cap="none" strike="noStrike">
              <a:solidFill>
                <a:schemeClr val="lt1"/>
              </a:solidFill>
              <a:latin typeface="Lato"/>
              <a:ea typeface="Lato"/>
              <a:cs typeface="Lato"/>
              <a:sym typeface="Lato"/>
            </a:endParaRPr>
          </a:p>
        </p:txBody>
      </p:sp>
      <p:pic>
        <p:nvPicPr>
          <p:cNvPr id="199" name="Google Shape;199;p17"/>
          <p:cNvPicPr preferRelativeResize="0"/>
          <p:nvPr/>
        </p:nvPicPr>
        <p:blipFill rotWithShape="1">
          <a:blip r:embed="rId3">
            <a:alphaModFix/>
          </a:blip>
          <a:srcRect b="0" l="0" r="0" t="0"/>
          <a:stretch/>
        </p:blipFill>
        <p:spPr>
          <a:xfrm>
            <a:off x="360375" y="1261050"/>
            <a:ext cx="1613998" cy="1613998"/>
          </a:xfrm>
          <a:prstGeom prst="rect">
            <a:avLst/>
          </a:prstGeom>
          <a:noFill/>
          <a:ln>
            <a:noFill/>
          </a:ln>
        </p:spPr>
      </p:pic>
      <p:sp>
        <p:nvSpPr>
          <p:cNvPr id="200" name="Google Shape;200;p17"/>
          <p:cNvSpPr txBox="1"/>
          <p:nvPr>
            <p:ph type="title"/>
          </p:nvPr>
        </p:nvSpPr>
        <p:spPr>
          <a:xfrm>
            <a:off x="378000" y="252000"/>
            <a:ext cx="8613600" cy="64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lt1"/>
                </a:solidFill>
              </a:rPr>
              <a:t>Case study</a:t>
            </a:r>
            <a:endParaRPr>
              <a:solidFill>
                <a:schemeClr val="l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18"/>
          <p:cNvSpPr txBox="1"/>
          <p:nvPr/>
        </p:nvSpPr>
        <p:spPr>
          <a:xfrm>
            <a:off x="2309725" y="1110950"/>
            <a:ext cx="6598200" cy="2432100"/>
          </a:xfrm>
          <a:prstGeom prst="rect">
            <a:avLst/>
          </a:prstGeom>
          <a:solidFill>
            <a:schemeClr val="accent6"/>
          </a:solid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GB" sz="1400" u="none" cap="none" strike="noStrike">
                <a:solidFill>
                  <a:srgbClr val="000000"/>
                </a:solidFill>
                <a:latin typeface="Lato"/>
                <a:ea typeface="Lato"/>
                <a:cs typeface="Lato"/>
                <a:sym typeface="Lato"/>
              </a:rPr>
              <a:t>Jorge is 45 and has a varied work history. </a:t>
            </a:r>
            <a:endParaRPr b="0"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0" i="0" lang="en-GB" sz="1400" u="none" cap="none" strike="noStrike">
                <a:solidFill>
                  <a:srgbClr val="000000"/>
                </a:solidFill>
                <a:latin typeface="Lato"/>
                <a:ea typeface="Lato"/>
                <a:cs typeface="Lato"/>
                <a:sym typeface="Lato"/>
              </a:rPr>
              <a:t>He started out running his own business but </a:t>
            </a:r>
            <a:r>
              <a:rPr b="1" i="0" lang="en-GB" sz="1400" u="none" cap="none" strike="noStrike">
                <a:solidFill>
                  <a:schemeClr val="accent1"/>
                </a:solidFill>
                <a:latin typeface="Lato"/>
                <a:ea typeface="Lato"/>
                <a:cs typeface="Lato"/>
                <a:sym typeface="Lato"/>
              </a:rPr>
              <a:t>did not realise he should be saving money for his pension.</a:t>
            </a:r>
            <a:endParaRPr b="1" i="0" sz="1400" u="none" cap="none" strike="noStrike">
              <a:solidFill>
                <a:schemeClr val="accen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0" i="0" lang="en-GB" sz="1400" u="none" cap="none" strike="noStrike">
                <a:solidFill>
                  <a:srgbClr val="000000"/>
                </a:solidFill>
                <a:latin typeface="Lato"/>
                <a:ea typeface="Lato"/>
                <a:cs typeface="Lato"/>
                <a:sym typeface="Lato"/>
              </a:rPr>
              <a:t>Unfortunately, he had to take a period of</a:t>
            </a:r>
            <a:r>
              <a:rPr b="1" i="0" lang="en-GB" sz="1400" u="none" cap="none" strike="noStrike">
                <a:solidFill>
                  <a:schemeClr val="accent1"/>
                </a:solidFill>
                <a:latin typeface="Lato"/>
                <a:ea typeface="Lato"/>
                <a:cs typeface="Lato"/>
                <a:sym typeface="Lato"/>
              </a:rPr>
              <a:t> time off work due to ill-health.</a:t>
            </a:r>
            <a:r>
              <a:rPr b="0" i="0" lang="en-GB" sz="1400" u="none" cap="none" strike="noStrike">
                <a:solidFill>
                  <a:srgbClr val="000000"/>
                </a:solidFill>
                <a:latin typeface="Lato"/>
                <a:ea typeface="Lato"/>
                <a:cs typeface="Lato"/>
                <a:sym typeface="Lato"/>
              </a:rPr>
              <a:t> This meant closing down his business. </a:t>
            </a:r>
            <a:endParaRPr b="0"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0" i="0" lang="en-GB" sz="1400" u="none" cap="none" strike="noStrike">
                <a:solidFill>
                  <a:srgbClr val="000000"/>
                </a:solidFill>
                <a:latin typeface="Lato"/>
                <a:ea typeface="Lato"/>
                <a:cs typeface="Lato"/>
                <a:sym typeface="Lato"/>
              </a:rPr>
              <a:t>For the last </a:t>
            </a:r>
            <a:r>
              <a:rPr b="1" i="0" lang="en-GB" sz="1400" u="none" cap="none" strike="noStrike">
                <a:solidFill>
                  <a:schemeClr val="accent1"/>
                </a:solidFill>
                <a:latin typeface="Lato"/>
                <a:ea typeface="Lato"/>
                <a:cs typeface="Lato"/>
                <a:sym typeface="Lato"/>
              </a:rPr>
              <a:t>10 years he has worked with the local council</a:t>
            </a:r>
            <a:r>
              <a:rPr b="0" i="0" lang="en-GB" sz="1400" u="none" cap="none" strike="noStrike">
                <a:solidFill>
                  <a:srgbClr val="000000"/>
                </a:solidFill>
                <a:latin typeface="Lato"/>
                <a:ea typeface="Lato"/>
                <a:cs typeface="Lato"/>
                <a:sym typeface="Lato"/>
              </a:rPr>
              <a:t>, where he has paid into a pension, in order to secure a more stable income to </a:t>
            </a:r>
            <a:r>
              <a:rPr b="1" i="0" lang="en-GB" sz="1400" u="none" cap="none" strike="noStrike">
                <a:solidFill>
                  <a:schemeClr val="accent1"/>
                </a:solidFill>
                <a:latin typeface="Lato"/>
                <a:ea typeface="Lato"/>
                <a:cs typeface="Lato"/>
                <a:sym typeface="Lato"/>
              </a:rPr>
              <a:t>provide for his family</a:t>
            </a:r>
            <a:r>
              <a:rPr b="0" i="0" lang="en-GB" sz="1400" u="none" cap="none" strike="noStrike">
                <a:solidFill>
                  <a:srgbClr val="000000"/>
                </a:solidFill>
                <a:latin typeface="Lato"/>
                <a:ea typeface="Lato"/>
                <a:cs typeface="Lato"/>
                <a:sym typeface="Lato"/>
              </a:rPr>
              <a:t>.</a:t>
            </a:r>
            <a:endParaRPr b="0"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0" i="0" lang="en-GB" sz="1400" u="none" cap="none" strike="noStrike">
                <a:solidFill>
                  <a:srgbClr val="000000"/>
                </a:solidFill>
                <a:latin typeface="Lato"/>
                <a:ea typeface="Lato"/>
                <a:cs typeface="Lato"/>
                <a:sym typeface="Lato"/>
              </a:rPr>
              <a:t>Jorge </a:t>
            </a:r>
            <a:r>
              <a:rPr b="1" i="0" lang="en-GB" sz="1400" u="none" cap="none" strike="noStrike">
                <a:solidFill>
                  <a:schemeClr val="accent1"/>
                </a:solidFill>
                <a:latin typeface="Lato"/>
                <a:ea typeface="Lato"/>
                <a:cs typeface="Lato"/>
                <a:sym typeface="Lato"/>
              </a:rPr>
              <a:t>cares about climate change and would like to invest in new green energy solutions</a:t>
            </a:r>
            <a:r>
              <a:rPr b="0" i="0" lang="en-GB" sz="1400" u="none" cap="none" strike="noStrike">
                <a:solidFill>
                  <a:srgbClr val="000000"/>
                </a:solidFill>
                <a:latin typeface="Lato"/>
                <a:ea typeface="Lato"/>
                <a:cs typeface="Lato"/>
                <a:sym typeface="Lato"/>
              </a:rPr>
              <a:t> but he knows he needs to prioritise saving into his pension.</a:t>
            </a:r>
            <a:endParaRPr b="0"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0" i="0" sz="6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1" i="0" lang="en-GB" sz="1400" u="none" cap="none" strike="noStrike">
                <a:solidFill>
                  <a:schemeClr val="accent2"/>
                </a:solidFill>
                <a:latin typeface="Lato"/>
                <a:ea typeface="Lato"/>
                <a:cs typeface="Lato"/>
                <a:sym typeface="Lato"/>
              </a:rPr>
              <a:t>What type of pension should Jorge opt for?</a:t>
            </a:r>
            <a:endParaRPr b="0" i="0" sz="1400" u="none" cap="none" strike="noStrike">
              <a:solidFill>
                <a:srgbClr val="000000"/>
              </a:solidFill>
              <a:latin typeface="Lato"/>
              <a:ea typeface="Lato"/>
              <a:cs typeface="Lato"/>
              <a:sym typeface="Lato"/>
            </a:endParaRPr>
          </a:p>
        </p:txBody>
      </p:sp>
      <p:sp>
        <p:nvSpPr>
          <p:cNvPr id="206" name="Google Shape;206;p18"/>
          <p:cNvSpPr/>
          <p:nvPr/>
        </p:nvSpPr>
        <p:spPr>
          <a:xfrm>
            <a:off x="604300" y="3742250"/>
            <a:ext cx="1614000" cy="890400"/>
          </a:xfrm>
          <a:prstGeom prst="roundRect">
            <a:avLst>
              <a:gd fmla="val 16667" name="adj"/>
            </a:avLst>
          </a:prstGeom>
          <a:solidFill>
            <a:srgbClr val="0543B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lt1"/>
                </a:solidFill>
                <a:latin typeface="Lato"/>
                <a:ea typeface="Lato"/>
                <a:cs typeface="Lato"/>
                <a:sym typeface="Lato"/>
              </a:rPr>
              <a:t>State pension</a:t>
            </a:r>
            <a:endParaRPr b="1" i="0" sz="1600" u="none" cap="none" strike="noStrike">
              <a:solidFill>
                <a:schemeClr val="lt1"/>
              </a:solidFill>
              <a:latin typeface="Lato"/>
              <a:ea typeface="Lato"/>
              <a:cs typeface="Lato"/>
              <a:sym typeface="Lato"/>
            </a:endParaRPr>
          </a:p>
        </p:txBody>
      </p:sp>
      <p:sp>
        <p:nvSpPr>
          <p:cNvPr id="207" name="Google Shape;207;p18"/>
          <p:cNvSpPr/>
          <p:nvPr/>
        </p:nvSpPr>
        <p:spPr>
          <a:xfrm>
            <a:off x="2466087" y="3742250"/>
            <a:ext cx="1614000" cy="890400"/>
          </a:xfrm>
          <a:prstGeom prst="roundRect">
            <a:avLst>
              <a:gd fmla="val 16667" name="adj"/>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lt1"/>
                </a:solidFill>
                <a:latin typeface="Lato"/>
                <a:ea typeface="Lato"/>
                <a:cs typeface="Lato"/>
                <a:sym typeface="Lato"/>
              </a:rPr>
              <a:t>Defined contribution pension</a:t>
            </a:r>
            <a:endParaRPr b="1" i="0" sz="1600" u="none" cap="none" strike="noStrike">
              <a:solidFill>
                <a:schemeClr val="lt1"/>
              </a:solidFill>
              <a:latin typeface="Lato"/>
              <a:ea typeface="Lato"/>
              <a:cs typeface="Lato"/>
              <a:sym typeface="Lato"/>
            </a:endParaRPr>
          </a:p>
        </p:txBody>
      </p:sp>
      <p:sp>
        <p:nvSpPr>
          <p:cNvPr id="208" name="Google Shape;208;p18"/>
          <p:cNvSpPr/>
          <p:nvPr/>
        </p:nvSpPr>
        <p:spPr>
          <a:xfrm>
            <a:off x="4327866" y="3742250"/>
            <a:ext cx="1614000" cy="890400"/>
          </a:xfrm>
          <a:prstGeom prst="roundRect">
            <a:avLst>
              <a:gd fmla="val 16667" name="adj"/>
            </a:avLst>
          </a:prstGeom>
          <a:solidFill>
            <a:srgbClr val="0543B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lt1"/>
                </a:solidFill>
                <a:latin typeface="Lato"/>
                <a:ea typeface="Lato"/>
                <a:cs typeface="Lato"/>
                <a:sym typeface="Lato"/>
              </a:rPr>
              <a:t>Defined benefit pension</a:t>
            </a:r>
            <a:endParaRPr b="1" i="0" sz="1600" u="none" cap="none" strike="noStrike">
              <a:solidFill>
                <a:schemeClr val="lt1"/>
              </a:solidFill>
              <a:latin typeface="Lato"/>
              <a:ea typeface="Lato"/>
              <a:cs typeface="Lato"/>
              <a:sym typeface="Lato"/>
            </a:endParaRPr>
          </a:p>
        </p:txBody>
      </p:sp>
      <p:sp>
        <p:nvSpPr>
          <p:cNvPr id="209" name="Google Shape;209;p18"/>
          <p:cNvSpPr/>
          <p:nvPr/>
        </p:nvSpPr>
        <p:spPr>
          <a:xfrm>
            <a:off x="6189652" y="3742250"/>
            <a:ext cx="1614000" cy="890400"/>
          </a:xfrm>
          <a:prstGeom prst="roundRect">
            <a:avLst>
              <a:gd fmla="val 16667" name="adj"/>
            </a:avLst>
          </a:prstGeom>
          <a:solidFill>
            <a:srgbClr val="0543B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lt1"/>
                </a:solidFill>
                <a:latin typeface="Lato"/>
                <a:ea typeface="Lato"/>
                <a:cs typeface="Lato"/>
                <a:sym typeface="Lato"/>
              </a:rPr>
              <a:t>Private pension</a:t>
            </a:r>
            <a:endParaRPr b="1" i="0" sz="1600" u="none" cap="none" strike="noStrike">
              <a:solidFill>
                <a:schemeClr val="lt1"/>
              </a:solidFill>
              <a:latin typeface="Lato"/>
              <a:ea typeface="Lato"/>
              <a:cs typeface="Lato"/>
              <a:sym typeface="Lato"/>
            </a:endParaRPr>
          </a:p>
        </p:txBody>
      </p:sp>
      <p:pic>
        <p:nvPicPr>
          <p:cNvPr id="210" name="Google Shape;210;p18"/>
          <p:cNvPicPr preferRelativeResize="0"/>
          <p:nvPr/>
        </p:nvPicPr>
        <p:blipFill rotWithShape="1">
          <a:blip r:embed="rId3">
            <a:alphaModFix/>
          </a:blip>
          <a:srcRect b="0" l="0" r="0" t="0"/>
          <a:stretch/>
        </p:blipFill>
        <p:spPr>
          <a:xfrm>
            <a:off x="360375" y="1261050"/>
            <a:ext cx="1613998" cy="1613998"/>
          </a:xfrm>
          <a:prstGeom prst="rect">
            <a:avLst/>
          </a:prstGeom>
          <a:noFill/>
          <a:ln>
            <a:noFill/>
          </a:ln>
        </p:spPr>
      </p:pic>
      <p:sp>
        <p:nvSpPr>
          <p:cNvPr id="211" name="Google Shape;211;p18"/>
          <p:cNvSpPr txBox="1"/>
          <p:nvPr>
            <p:ph type="title"/>
          </p:nvPr>
        </p:nvSpPr>
        <p:spPr>
          <a:xfrm>
            <a:off x="378000" y="252000"/>
            <a:ext cx="8613600" cy="64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lt1"/>
                </a:solidFill>
              </a:rPr>
              <a:t>Case study</a:t>
            </a:r>
            <a:endParaRPr>
              <a:solidFill>
                <a:schemeClr val="lt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19"/>
          <p:cNvSpPr txBox="1"/>
          <p:nvPr/>
        </p:nvSpPr>
        <p:spPr>
          <a:xfrm>
            <a:off x="2309725" y="1110950"/>
            <a:ext cx="6598200" cy="831300"/>
          </a:xfrm>
          <a:prstGeom prst="rect">
            <a:avLst/>
          </a:prstGeom>
          <a:solidFill>
            <a:schemeClr val="accent6"/>
          </a:solid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GB" sz="1400" u="none" cap="none" strike="noStrike">
                <a:solidFill>
                  <a:schemeClr val="dk1"/>
                </a:solidFill>
                <a:latin typeface="Lato"/>
                <a:ea typeface="Lato"/>
                <a:cs typeface="Lato"/>
                <a:sym typeface="Lato"/>
              </a:rPr>
              <a:t>Jorge will be entitled to an amount of his state pension as he has made contributions for at least 10 years. This payment may not be enough to offer any support to his family when he retires.</a:t>
            </a:r>
            <a:endParaRPr b="0" i="0" sz="1400" u="none" cap="none" strike="noStrike">
              <a:solidFill>
                <a:schemeClr val="dk1"/>
              </a:solidFill>
              <a:latin typeface="Lato"/>
              <a:ea typeface="Lato"/>
              <a:cs typeface="Lato"/>
              <a:sym typeface="Lato"/>
            </a:endParaRPr>
          </a:p>
        </p:txBody>
      </p:sp>
      <p:pic>
        <p:nvPicPr>
          <p:cNvPr id="217" name="Google Shape;217;p19"/>
          <p:cNvPicPr preferRelativeResize="0"/>
          <p:nvPr/>
        </p:nvPicPr>
        <p:blipFill rotWithShape="1">
          <a:blip r:embed="rId3">
            <a:alphaModFix/>
          </a:blip>
          <a:srcRect b="0" l="0" r="0" t="0"/>
          <a:stretch/>
        </p:blipFill>
        <p:spPr>
          <a:xfrm>
            <a:off x="360375" y="1337250"/>
            <a:ext cx="1613998" cy="1613998"/>
          </a:xfrm>
          <a:prstGeom prst="rect">
            <a:avLst/>
          </a:prstGeom>
          <a:noFill/>
          <a:ln>
            <a:noFill/>
          </a:ln>
        </p:spPr>
      </p:pic>
      <p:sp>
        <p:nvSpPr>
          <p:cNvPr id="218" name="Google Shape;218;p19"/>
          <p:cNvSpPr txBox="1"/>
          <p:nvPr/>
        </p:nvSpPr>
        <p:spPr>
          <a:xfrm>
            <a:off x="2309725" y="4368500"/>
            <a:ext cx="6598200" cy="615600"/>
          </a:xfrm>
          <a:prstGeom prst="rect">
            <a:avLst/>
          </a:prstGeom>
          <a:solidFill>
            <a:schemeClr val="accent2"/>
          </a:solid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GB" sz="1400" u="none" cap="none" strike="noStrike">
                <a:solidFill>
                  <a:schemeClr val="dk2"/>
                </a:solidFill>
                <a:latin typeface="Lato"/>
                <a:ea typeface="Lato"/>
                <a:cs typeface="Lato"/>
                <a:sym typeface="Lato"/>
              </a:rPr>
              <a:t>Jorge will benefit from seeking advice from a financial adviser if he is unsure about his pension options.</a:t>
            </a:r>
            <a:endParaRPr b="1" i="0" sz="1400" u="none" cap="none" strike="noStrike">
              <a:solidFill>
                <a:schemeClr val="dk2"/>
              </a:solidFill>
              <a:latin typeface="Lato"/>
              <a:ea typeface="Lato"/>
              <a:cs typeface="Lato"/>
              <a:sym typeface="Lato"/>
            </a:endParaRPr>
          </a:p>
        </p:txBody>
      </p:sp>
      <p:sp>
        <p:nvSpPr>
          <p:cNvPr id="219" name="Google Shape;219;p19"/>
          <p:cNvSpPr txBox="1"/>
          <p:nvPr/>
        </p:nvSpPr>
        <p:spPr>
          <a:xfrm>
            <a:off x="2309725" y="2038350"/>
            <a:ext cx="6598200" cy="1046700"/>
          </a:xfrm>
          <a:prstGeom prst="rect">
            <a:avLst/>
          </a:prstGeom>
          <a:no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Lato"/>
                <a:ea typeface="Lato"/>
                <a:cs typeface="Lato"/>
                <a:sym typeface="Lato"/>
              </a:rPr>
              <a:t>The defined benefit pension  guarantees a specific payout based on Jorge’s years of service and final salary. The defined benefit pension might be more appealing because Jorge has gaps in his employment, as it's less dependent on consistent contributions. But it might not provide as much flexibility in investment choices. </a:t>
            </a:r>
            <a:endParaRPr b="0" i="0" sz="1400" u="none" cap="none" strike="noStrike">
              <a:solidFill>
                <a:schemeClr val="dk1"/>
              </a:solidFill>
              <a:latin typeface="Lato"/>
              <a:ea typeface="Lato"/>
              <a:cs typeface="Lato"/>
              <a:sym typeface="Lato"/>
            </a:endParaRPr>
          </a:p>
        </p:txBody>
      </p:sp>
      <p:sp>
        <p:nvSpPr>
          <p:cNvPr id="220" name="Google Shape;220;p19"/>
          <p:cNvSpPr txBox="1"/>
          <p:nvPr/>
        </p:nvSpPr>
        <p:spPr>
          <a:xfrm>
            <a:off x="2309725" y="3181150"/>
            <a:ext cx="6598200" cy="1046700"/>
          </a:xfrm>
          <a:prstGeom prst="rect">
            <a:avLst/>
          </a:prstGeom>
          <a:no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Lato"/>
                <a:ea typeface="Lato"/>
                <a:cs typeface="Lato"/>
                <a:sym typeface="Lato"/>
              </a:rPr>
              <a:t>The defined contribution pension could be good if Jorge wants more control over his investments and could allow him to catch up on retirement savings. His employer might also match his contribution. However, his pension amount here depends on the investment performance.</a:t>
            </a:r>
            <a:endParaRPr b="0" i="0" sz="1400" u="none" cap="none" strike="noStrike">
              <a:solidFill>
                <a:schemeClr val="dk1"/>
              </a:solidFill>
              <a:latin typeface="Lato"/>
              <a:ea typeface="Lato"/>
              <a:cs typeface="Lato"/>
              <a:sym typeface="Lato"/>
            </a:endParaRPr>
          </a:p>
        </p:txBody>
      </p:sp>
      <p:sp>
        <p:nvSpPr>
          <p:cNvPr id="221" name="Google Shape;221;p19"/>
          <p:cNvSpPr txBox="1"/>
          <p:nvPr>
            <p:ph type="title"/>
          </p:nvPr>
        </p:nvSpPr>
        <p:spPr>
          <a:xfrm>
            <a:off x="378000" y="252000"/>
            <a:ext cx="8613600" cy="64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lt1"/>
                </a:solidFill>
              </a:rPr>
              <a:t>Case study</a:t>
            </a:r>
            <a:endParaRPr>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 name="Shape 52"/>
        <p:cNvGrpSpPr/>
        <p:nvPr/>
      </p:nvGrpSpPr>
      <p:grpSpPr>
        <a:xfrm>
          <a:off x="0" y="0"/>
          <a:ext cx="0" cy="0"/>
          <a:chOff x="0" y="0"/>
          <a:chExt cx="0" cy="0"/>
        </a:xfrm>
      </p:grpSpPr>
      <p:graphicFrame>
        <p:nvGraphicFramePr>
          <p:cNvPr id="53" name="Google Shape;53;p2"/>
          <p:cNvGraphicFramePr/>
          <p:nvPr/>
        </p:nvGraphicFramePr>
        <p:xfrm>
          <a:off x="637650" y="1743175"/>
          <a:ext cx="3000000" cy="3000000"/>
        </p:xfrm>
        <a:graphic>
          <a:graphicData uri="http://schemas.openxmlformats.org/drawingml/2006/table">
            <a:tbl>
              <a:tblPr>
                <a:noFill/>
                <a:tableStyleId>{CB967E6D-16EC-446A-9052-53BF8F70A64D}</a:tableStyleId>
              </a:tblPr>
              <a:tblGrid>
                <a:gridCol w="1311450"/>
                <a:gridCol w="1311450"/>
                <a:gridCol w="1311450"/>
                <a:gridCol w="1311450"/>
                <a:gridCol w="1311450"/>
                <a:gridCol w="1311450"/>
              </a:tblGrid>
              <a:tr h="491225">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Session 1</a:t>
                      </a:r>
                      <a:endParaRPr b="1" sz="1400" u="none" cap="none" strike="noStrike">
                        <a:solidFill>
                          <a:schemeClr val="dk1"/>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9CB9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Session 2</a:t>
                      </a:r>
                      <a:endParaRPr b="1" sz="1400" u="none" cap="none" strike="noStrike">
                        <a:solidFill>
                          <a:schemeClr val="dk1"/>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9CB9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Session 3</a:t>
                      </a:r>
                      <a:endParaRPr b="1" sz="1400" u="none" cap="none" strike="noStrike">
                        <a:solidFill>
                          <a:schemeClr val="dk1"/>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9CB9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Session 4</a:t>
                      </a:r>
                      <a:endParaRPr b="1" sz="1400" u="none" cap="none" strike="noStrike">
                        <a:solidFill>
                          <a:schemeClr val="dk1"/>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Session 5</a:t>
                      </a:r>
                      <a:endParaRPr b="1" sz="1400" u="none" cap="none" strike="noStrike">
                        <a:solidFill>
                          <a:schemeClr val="dk1"/>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9CB9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Session 6</a:t>
                      </a:r>
                      <a:endParaRPr b="1" sz="1400" u="none" cap="none" strike="noStrike">
                        <a:solidFill>
                          <a:schemeClr val="dk1"/>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9CB9C"/>
                    </a:solidFill>
                  </a:tcPr>
                </a:tc>
              </a:tr>
              <a:tr h="951025">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Lato"/>
                          <a:ea typeface="Lato"/>
                          <a:cs typeface="Lato"/>
                          <a:sym typeface="Lato"/>
                        </a:rPr>
                        <a:t>The economy</a:t>
                      </a:r>
                      <a:endParaRPr sz="1400" u="none" cap="none" strike="noStrike">
                        <a:solidFill>
                          <a:schemeClr val="dk1"/>
                        </a:solidFill>
                        <a:latin typeface="Lato"/>
                        <a:ea typeface="Lato"/>
                        <a:cs typeface="Lato"/>
                        <a:sym typeface="Lato"/>
                      </a:endParaRPr>
                    </a:p>
                  </a:txBody>
                  <a:tcPr marT="63500" marB="63500" marR="63500" marL="63500"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Lato"/>
                          <a:ea typeface="Lato"/>
                          <a:cs typeface="Lato"/>
                          <a:sym typeface="Lato"/>
                        </a:rPr>
                        <a:t>Mortgages</a:t>
                      </a:r>
                      <a:endParaRPr sz="1400" u="none" cap="none" strike="noStrike">
                        <a:solidFill>
                          <a:schemeClr val="dk1"/>
                        </a:solidFill>
                        <a:latin typeface="Lato"/>
                        <a:ea typeface="Lato"/>
                        <a:cs typeface="Lato"/>
                        <a:sym typeface="Lato"/>
                      </a:endParaRPr>
                    </a:p>
                  </a:txBody>
                  <a:tcPr marT="63500" marB="63500" marR="63500" marL="63500"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latin typeface="Lato"/>
                          <a:ea typeface="Lato"/>
                          <a:cs typeface="Lato"/>
                          <a:sym typeface="Lato"/>
                        </a:rPr>
                        <a:t>Credit cards</a:t>
                      </a:r>
                      <a:endParaRPr sz="1400" u="none" cap="none" strike="noStrike">
                        <a:latin typeface="Lato"/>
                        <a:ea typeface="Lato"/>
                        <a:cs typeface="Lato"/>
                        <a:sym typeface="Lato"/>
                      </a:endParaRPr>
                    </a:p>
                  </a:txBody>
                  <a:tcPr marT="63500" marB="63500" marR="63500" marL="63500"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accent2"/>
                          </a:solidFill>
                          <a:latin typeface="Lato"/>
                          <a:ea typeface="Lato"/>
                          <a:cs typeface="Lato"/>
                          <a:sym typeface="Lato"/>
                        </a:rPr>
                        <a:t>Pensions </a:t>
                      </a:r>
                      <a:endParaRPr b="1" sz="1400" u="none" cap="none" strike="noStrike">
                        <a:solidFill>
                          <a:schemeClr val="accent2"/>
                        </a:solidFill>
                        <a:latin typeface="Lato"/>
                        <a:ea typeface="Lato"/>
                        <a:cs typeface="Lato"/>
                        <a:sym typeface="Lato"/>
                      </a:endParaRPr>
                    </a:p>
                  </a:txBody>
                  <a:tcPr marT="63500" marB="63500" marR="63500" marL="63500"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Lato"/>
                          <a:ea typeface="Lato"/>
                          <a:cs typeface="Lato"/>
                          <a:sym typeface="Lato"/>
                        </a:rPr>
                        <a:t>ISAs</a:t>
                      </a:r>
                      <a:endParaRPr sz="1400" u="none" cap="none" strike="noStrike">
                        <a:solidFill>
                          <a:schemeClr val="dk1"/>
                        </a:solidFill>
                        <a:latin typeface="Lato"/>
                        <a:ea typeface="Lato"/>
                        <a:cs typeface="Lato"/>
                        <a:sym typeface="Lato"/>
                      </a:endParaRPr>
                    </a:p>
                  </a:txBody>
                  <a:tcPr marT="63500" marB="63500" marR="63500" marL="63500"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400"/>
                        <a:buFont typeface="Arial"/>
                        <a:buNone/>
                      </a:pPr>
                      <a:r>
                        <a:rPr lang="en-GB">
                          <a:solidFill>
                            <a:schemeClr val="dk1"/>
                          </a:solidFill>
                          <a:latin typeface="Lato"/>
                          <a:ea typeface="Lato"/>
                          <a:cs typeface="Lato"/>
                          <a:sym typeface="Lato"/>
                        </a:rPr>
                        <a:t>Financial decisions</a:t>
                      </a:r>
                      <a:endParaRPr sz="1400" u="none" cap="none" strike="noStrike">
                        <a:solidFill>
                          <a:srgbClr val="262A33"/>
                        </a:solidFill>
                        <a:latin typeface="Lato"/>
                        <a:ea typeface="Lato"/>
                        <a:cs typeface="Lato"/>
                        <a:sym typeface="Lato"/>
                      </a:endParaRPr>
                    </a:p>
                  </a:txBody>
                  <a:tcPr marT="63500" marB="63500" marR="63500" marL="63500"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r>
            </a:tbl>
          </a:graphicData>
        </a:graphic>
      </p:graphicFrame>
      <p:sp>
        <p:nvSpPr>
          <p:cNvPr id="54" name="Google Shape;54;p2"/>
          <p:cNvSpPr txBox="1"/>
          <p:nvPr>
            <p:ph type="title"/>
          </p:nvPr>
        </p:nvSpPr>
        <p:spPr>
          <a:xfrm>
            <a:off x="360375" y="172375"/>
            <a:ext cx="8613600" cy="64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900">
                <a:solidFill>
                  <a:schemeClr val="lt1"/>
                </a:solidFill>
              </a:rPr>
              <a:t>Unit outline</a:t>
            </a:r>
            <a:endParaRPr>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20"/>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20"/>
          <p:cNvSpPr txBox="1"/>
          <p:nvPr/>
        </p:nvSpPr>
        <p:spPr>
          <a:xfrm>
            <a:off x="360374" y="629069"/>
            <a:ext cx="6625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228" name="Google Shape;228;p20"/>
          <p:cNvSpPr txBox="1"/>
          <p:nvPr/>
        </p:nvSpPr>
        <p:spPr>
          <a:xfrm>
            <a:off x="488175" y="1197875"/>
            <a:ext cx="7769100" cy="2520000"/>
          </a:xfrm>
          <a:prstGeom prst="rect">
            <a:avLst/>
          </a:prstGeom>
          <a:noFill/>
          <a:ln>
            <a:noFill/>
          </a:ln>
        </p:spPr>
        <p:txBody>
          <a:bodyPr anchorCtr="0" anchor="t" bIns="91425" lIns="91425" spcFirstLastPara="1" rIns="91425" wrap="square" tIns="91425">
            <a:spAutoFit/>
          </a:bodyPr>
          <a:lstStyle/>
          <a:p>
            <a:pPr indent="-381000" lvl="0" marL="457200" marR="0" rtl="0" algn="l">
              <a:lnSpc>
                <a:spcPct val="107000"/>
              </a:lnSpc>
              <a:spcBef>
                <a:spcPts val="0"/>
              </a:spcBef>
              <a:spcAft>
                <a:spcPts val="0"/>
              </a:spcAft>
              <a:buClr>
                <a:srgbClr val="00FF00"/>
              </a:buClr>
              <a:buSzPts val="2400"/>
              <a:buFont typeface="Lato"/>
              <a:buChar char="●"/>
            </a:pPr>
            <a:r>
              <a:rPr b="1" i="0" lang="en-GB" sz="2400" u="none" cap="none" strike="noStrike">
                <a:solidFill>
                  <a:srgbClr val="00FF00"/>
                </a:solidFill>
                <a:latin typeface="Lato"/>
                <a:ea typeface="Lato"/>
                <a:cs typeface="Lato"/>
                <a:sym typeface="Lato"/>
              </a:rPr>
              <a:t>Describe what a pension is</a:t>
            </a:r>
            <a:endParaRPr b="1" i="0" sz="2400" u="none" cap="none" strike="noStrike">
              <a:solidFill>
                <a:srgbClr val="00FF00"/>
              </a:solidFill>
              <a:latin typeface="Lato"/>
              <a:ea typeface="Lato"/>
              <a:cs typeface="Lato"/>
              <a:sym typeface="Lato"/>
            </a:endParaRPr>
          </a:p>
          <a:p>
            <a:pPr indent="-381000" lvl="0" marL="457200" marR="0" rtl="0" algn="l">
              <a:lnSpc>
                <a:spcPct val="107000"/>
              </a:lnSpc>
              <a:spcBef>
                <a:spcPts val="1000"/>
              </a:spcBef>
              <a:spcAft>
                <a:spcPts val="0"/>
              </a:spcAft>
              <a:buClr>
                <a:srgbClr val="00FF00"/>
              </a:buClr>
              <a:buSzPts val="2400"/>
              <a:buFont typeface="Lato"/>
              <a:buChar char="●"/>
            </a:pPr>
            <a:r>
              <a:rPr b="1" lang="en-GB" sz="2400">
                <a:solidFill>
                  <a:srgbClr val="00FF00"/>
                </a:solidFill>
                <a:latin typeface="Lato"/>
                <a:ea typeface="Lato"/>
                <a:cs typeface="Lato"/>
                <a:sym typeface="Lato"/>
              </a:rPr>
              <a:t>Identify</a:t>
            </a:r>
            <a:r>
              <a:rPr b="1" i="0" lang="en-GB" sz="2400" u="none" cap="none" strike="noStrike">
                <a:solidFill>
                  <a:srgbClr val="00FF00"/>
                </a:solidFill>
                <a:latin typeface="Lato"/>
                <a:ea typeface="Lato"/>
                <a:cs typeface="Lato"/>
                <a:sym typeface="Lato"/>
              </a:rPr>
              <a:t> the different types of pensions that exist and how they work</a:t>
            </a:r>
            <a:endParaRPr b="1" i="0" sz="2400" u="none" cap="none" strike="noStrike">
              <a:solidFill>
                <a:srgbClr val="00FF00"/>
              </a:solidFill>
              <a:latin typeface="Lato"/>
              <a:ea typeface="Lato"/>
              <a:cs typeface="Lato"/>
              <a:sym typeface="Lato"/>
            </a:endParaRPr>
          </a:p>
          <a:p>
            <a:pPr indent="-381000" lvl="0" marL="457200" marR="0" rtl="0" algn="l">
              <a:lnSpc>
                <a:spcPct val="107000"/>
              </a:lnSpc>
              <a:spcBef>
                <a:spcPts val="1000"/>
              </a:spcBef>
              <a:spcAft>
                <a:spcPts val="0"/>
              </a:spcAft>
              <a:buClr>
                <a:schemeClr val="lt1"/>
              </a:buClr>
              <a:buSzPts val="2400"/>
              <a:buFont typeface="Lato"/>
              <a:buChar char="●"/>
            </a:pPr>
            <a:r>
              <a:rPr b="1" i="0" lang="en-GB" sz="2400" u="none" cap="none" strike="noStrike">
                <a:solidFill>
                  <a:schemeClr val="lt1"/>
                </a:solidFill>
                <a:latin typeface="Lato"/>
                <a:ea typeface="Lato"/>
                <a:cs typeface="Lato"/>
                <a:sym typeface="Lato"/>
              </a:rPr>
              <a:t>Explain the benefits of paying into a pension</a:t>
            </a:r>
            <a:endParaRPr b="1" i="0" sz="2400" u="none" cap="none" strike="noStrike">
              <a:solidFill>
                <a:schemeClr val="lt1"/>
              </a:solidFill>
              <a:latin typeface="Lato"/>
              <a:ea typeface="Lato"/>
              <a:cs typeface="Lato"/>
              <a:sym typeface="Lato"/>
            </a:endParaRPr>
          </a:p>
          <a:p>
            <a:pPr indent="0" lvl="0" marL="914400" marR="0" rtl="0" algn="l">
              <a:lnSpc>
                <a:spcPct val="100000"/>
              </a:lnSpc>
              <a:spcBef>
                <a:spcPts val="1000"/>
              </a:spcBef>
              <a:spcAft>
                <a:spcPts val="1000"/>
              </a:spcAft>
              <a:buClr>
                <a:srgbClr val="000000"/>
              </a:buClr>
              <a:buSzPts val="2200"/>
              <a:buFont typeface="Arial"/>
              <a:buNone/>
            </a:pPr>
            <a:r>
              <a:t/>
            </a:r>
            <a:endParaRPr b="0" i="0" sz="2400" u="none" cap="none" strike="noStrike">
              <a:solidFill>
                <a:srgbClr val="B7B7B7"/>
              </a:solidFill>
              <a:latin typeface="Lato Light"/>
              <a:ea typeface="Lato Light"/>
              <a:cs typeface="Lato Light"/>
              <a:sym typeface="Lato 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21"/>
          <p:cNvSpPr txBox="1"/>
          <p:nvPr/>
        </p:nvSpPr>
        <p:spPr>
          <a:xfrm>
            <a:off x="2615200" y="1070825"/>
            <a:ext cx="2329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34" name="Google Shape;234;p21"/>
          <p:cNvSpPr txBox="1"/>
          <p:nvPr/>
        </p:nvSpPr>
        <p:spPr>
          <a:xfrm>
            <a:off x="1828800" y="2975450"/>
            <a:ext cx="6926700" cy="126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Lato"/>
                <a:ea typeface="Lato"/>
                <a:cs typeface="Lato"/>
                <a:sym typeface="Lato"/>
              </a:rPr>
              <a:t>Discussion:</a:t>
            </a:r>
            <a:endParaRPr b="1"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lang="en-GB">
                <a:latin typeface="Lato"/>
                <a:ea typeface="Lato"/>
                <a:cs typeface="Lato"/>
                <a:sym typeface="Lato"/>
              </a:rPr>
              <a:t>List as many advantages and disadvantages as possible for </a:t>
            </a:r>
            <a:r>
              <a:rPr lang="en-GB">
                <a:latin typeface="Lato"/>
                <a:ea typeface="Lato"/>
                <a:cs typeface="Lato"/>
                <a:sym typeface="Lato"/>
              </a:rPr>
              <a:t>Sarah</a:t>
            </a:r>
            <a:r>
              <a:rPr lang="en-GB">
                <a:latin typeface="Lato"/>
                <a:ea typeface="Lato"/>
                <a:cs typeface="Lato"/>
                <a:sym typeface="Lato"/>
              </a:rPr>
              <a:t> putting savings into her pension pot in her 20s</a:t>
            </a:r>
            <a:endParaRPr b="0"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Lato"/>
                <a:ea typeface="Lato"/>
                <a:cs typeface="Lato"/>
                <a:sym typeface="Lato"/>
              </a:rPr>
              <a:t>Stretch </a:t>
            </a:r>
            <a:r>
              <a:rPr b="0" i="0" lang="en-GB" sz="1400" u="none" cap="none" strike="noStrike">
                <a:solidFill>
                  <a:srgbClr val="000000"/>
                </a:solidFill>
                <a:latin typeface="Lato"/>
                <a:ea typeface="Lato"/>
                <a:cs typeface="Lato"/>
                <a:sym typeface="Lato"/>
              </a:rPr>
              <a:t>- What is the most important reason for you to want to save into a pension pot?</a:t>
            </a:r>
            <a:endParaRPr b="0" i="0" sz="1400" u="none" cap="none" strike="noStrike">
              <a:solidFill>
                <a:srgbClr val="000000"/>
              </a:solidFill>
              <a:latin typeface="Lato"/>
              <a:ea typeface="Lato"/>
              <a:cs typeface="Lato"/>
              <a:sym typeface="Lato"/>
            </a:endParaRPr>
          </a:p>
        </p:txBody>
      </p:sp>
      <p:pic>
        <p:nvPicPr>
          <p:cNvPr id="235" name="Google Shape;235;p21"/>
          <p:cNvPicPr preferRelativeResize="0"/>
          <p:nvPr/>
        </p:nvPicPr>
        <p:blipFill rotWithShape="1">
          <a:blip r:embed="rId3">
            <a:alphaModFix/>
          </a:blip>
          <a:srcRect b="0" l="0" r="0" t="0"/>
          <a:stretch/>
        </p:blipFill>
        <p:spPr>
          <a:xfrm>
            <a:off x="314875" y="1255600"/>
            <a:ext cx="1237499" cy="1237499"/>
          </a:xfrm>
          <a:prstGeom prst="rect">
            <a:avLst/>
          </a:prstGeom>
          <a:noFill/>
          <a:ln>
            <a:noFill/>
          </a:ln>
        </p:spPr>
      </p:pic>
      <p:sp>
        <p:nvSpPr>
          <p:cNvPr id="236" name="Google Shape;236;p21"/>
          <p:cNvSpPr txBox="1"/>
          <p:nvPr/>
        </p:nvSpPr>
        <p:spPr>
          <a:xfrm>
            <a:off x="1828800" y="1266825"/>
            <a:ext cx="6926700" cy="1473000"/>
          </a:xfrm>
          <a:prstGeom prst="rect">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GB">
                <a:solidFill>
                  <a:schemeClr val="dk1"/>
                </a:solidFill>
                <a:latin typeface="Lato"/>
                <a:ea typeface="Lato"/>
                <a:cs typeface="Lato"/>
                <a:sym typeface="Lato"/>
              </a:rPr>
              <a:t>Sarah</a:t>
            </a:r>
            <a:r>
              <a:rPr b="0" i="0" lang="en-GB" sz="1400" u="none" cap="none" strike="noStrike">
                <a:solidFill>
                  <a:schemeClr val="dk1"/>
                </a:solidFill>
                <a:latin typeface="Lato"/>
                <a:ea typeface="Lato"/>
                <a:cs typeface="Lato"/>
                <a:sym typeface="Lato"/>
              </a:rPr>
              <a:t> is in her 20s. </a:t>
            </a:r>
            <a:endParaRPr b="0" i="0"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lang="en-GB">
                <a:solidFill>
                  <a:schemeClr val="dk1"/>
                </a:solidFill>
                <a:latin typeface="Lato"/>
                <a:ea typeface="Lato"/>
                <a:cs typeface="Lato"/>
                <a:sym typeface="Lato"/>
              </a:rPr>
              <a:t>She hasn’t </a:t>
            </a:r>
            <a:r>
              <a:rPr b="0" i="0" lang="en-GB" sz="1400" u="none" cap="none" strike="noStrike">
                <a:solidFill>
                  <a:schemeClr val="dk1"/>
                </a:solidFill>
                <a:latin typeface="Lato"/>
                <a:ea typeface="Lato"/>
                <a:cs typeface="Lato"/>
                <a:sym typeface="Lato"/>
              </a:rPr>
              <a:t>decided on her career yet but has always worked with a stable income.</a:t>
            </a:r>
            <a:endParaRPr b="0" i="0"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lang="en-GB">
                <a:solidFill>
                  <a:schemeClr val="dk1"/>
                </a:solidFill>
                <a:latin typeface="Lato"/>
                <a:ea typeface="Lato"/>
                <a:cs typeface="Lato"/>
                <a:sym typeface="Lato"/>
              </a:rPr>
              <a:t>Sarah</a:t>
            </a:r>
            <a:r>
              <a:rPr b="0" i="0" lang="en-GB" sz="1400" u="none" cap="none" strike="noStrike">
                <a:solidFill>
                  <a:schemeClr val="dk1"/>
                </a:solidFill>
                <a:latin typeface="Lato"/>
                <a:ea typeface="Lato"/>
                <a:cs typeface="Lato"/>
                <a:sym typeface="Lato"/>
              </a:rPr>
              <a:t> does not make any contributions to her pension. She believes she’s too young to be thinking about retirement and would rather enjoy the money she has especially as things can be tight with the rising cost of living.</a:t>
            </a:r>
            <a:endParaRPr b="0" i="0" sz="1400" u="none" cap="none" strike="noStrike">
              <a:solidFill>
                <a:schemeClr val="dk1"/>
              </a:solidFill>
              <a:latin typeface="Lato"/>
              <a:ea typeface="Lato"/>
              <a:cs typeface="Lato"/>
              <a:sym typeface="Lato"/>
            </a:endParaRPr>
          </a:p>
        </p:txBody>
      </p:sp>
      <p:sp>
        <p:nvSpPr>
          <p:cNvPr id="237" name="Google Shape;237;p21"/>
          <p:cNvSpPr txBox="1"/>
          <p:nvPr>
            <p:ph type="title"/>
          </p:nvPr>
        </p:nvSpPr>
        <p:spPr>
          <a:xfrm>
            <a:off x="378000" y="252000"/>
            <a:ext cx="8613600" cy="64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900">
                <a:solidFill>
                  <a:schemeClr val="lt1"/>
                </a:solidFill>
              </a:rPr>
              <a:t>What are the benefits of having a pension?</a:t>
            </a:r>
            <a:endParaRPr>
              <a:solidFill>
                <a:schemeClr val="lt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22"/>
          <p:cNvSpPr txBox="1"/>
          <p:nvPr/>
        </p:nvSpPr>
        <p:spPr>
          <a:xfrm>
            <a:off x="2615200" y="1070825"/>
            <a:ext cx="2329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3" name="Google Shape;243;p22"/>
          <p:cNvSpPr txBox="1"/>
          <p:nvPr/>
        </p:nvSpPr>
        <p:spPr>
          <a:xfrm>
            <a:off x="131450" y="1406050"/>
            <a:ext cx="6312300" cy="2596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Lato"/>
                <a:ea typeface="Lato"/>
                <a:cs typeface="Lato"/>
                <a:sym typeface="Lato"/>
              </a:rPr>
              <a:t>Some benefits of having a pension may include:</a:t>
            </a:r>
            <a:endParaRPr b="1" i="0" sz="1600" u="none" cap="none" strike="noStrike">
              <a:solidFill>
                <a:srgbClr val="000000"/>
              </a:solidFill>
              <a:latin typeface="Lato"/>
              <a:ea typeface="Lato"/>
              <a:cs typeface="Lato"/>
              <a:sym typeface="Lato"/>
            </a:endParaRPr>
          </a:p>
          <a:p>
            <a:pPr indent="-330200" lvl="0" marL="457200" marR="0" rtl="0" algn="l">
              <a:lnSpc>
                <a:spcPct val="100000"/>
              </a:lnSpc>
              <a:spcBef>
                <a:spcPts val="1000"/>
              </a:spcBef>
              <a:spcAft>
                <a:spcPts val="0"/>
              </a:spcAft>
              <a:buClr>
                <a:srgbClr val="000000"/>
              </a:buClr>
              <a:buSzPts val="1600"/>
              <a:buFont typeface="Lato"/>
              <a:buChar char="●"/>
            </a:pPr>
            <a:r>
              <a:rPr b="0" i="0" lang="en-GB" sz="1600" u="none" cap="none" strike="noStrike">
                <a:solidFill>
                  <a:srgbClr val="000000"/>
                </a:solidFill>
                <a:latin typeface="Lato"/>
                <a:ea typeface="Lato"/>
                <a:cs typeface="Lato"/>
                <a:sym typeface="Lato"/>
              </a:rPr>
              <a:t>A person can save enough money to live comfortably when you retire</a:t>
            </a:r>
            <a:endParaRPr b="0" i="0" sz="600" u="none" cap="none" strike="noStrike">
              <a:solidFill>
                <a:srgbClr val="000000"/>
              </a:solidFill>
              <a:latin typeface="Lato"/>
              <a:ea typeface="Lato"/>
              <a:cs typeface="Lato"/>
              <a:sym typeface="Lato"/>
            </a:endParaRPr>
          </a:p>
          <a:p>
            <a:pPr indent="-330200" lvl="0" marL="457200" marR="0" rtl="0" algn="l">
              <a:lnSpc>
                <a:spcPct val="100000"/>
              </a:lnSpc>
              <a:spcBef>
                <a:spcPts val="1000"/>
              </a:spcBef>
              <a:spcAft>
                <a:spcPts val="0"/>
              </a:spcAft>
              <a:buClr>
                <a:srgbClr val="000000"/>
              </a:buClr>
              <a:buSzPts val="1600"/>
              <a:buFont typeface="Lato"/>
              <a:buChar char="●"/>
            </a:pPr>
            <a:r>
              <a:rPr b="0" i="0" lang="en-GB" sz="1600" u="none" cap="none" strike="noStrike">
                <a:solidFill>
                  <a:srgbClr val="000000"/>
                </a:solidFill>
                <a:latin typeface="Lato"/>
                <a:ea typeface="Lato"/>
                <a:cs typeface="Lato"/>
                <a:sym typeface="Lato"/>
              </a:rPr>
              <a:t>A person gets reductions in tax on their income (wages/salary)</a:t>
            </a:r>
            <a:endParaRPr b="0" i="0" sz="1600" u="none" cap="none" strike="noStrike">
              <a:solidFill>
                <a:srgbClr val="000000"/>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Lato"/>
              <a:ea typeface="Lato"/>
              <a:cs typeface="Lato"/>
              <a:sym typeface="Lato"/>
            </a:endParaRPr>
          </a:p>
          <a:p>
            <a:pPr indent="-330200" lvl="0" marL="457200" marR="0" rtl="0" algn="l">
              <a:lnSpc>
                <a:spcPct val="100000"/>
              </a:lnSpc>
              <a:spcBef>
                <a:spcPts val="0"/>
              </a:spcBef>
              <a:spcAft>
                <a:spcPts val="0"/>
              </a:spcAft>
              <a:buClr>
                <a:srgbClr val="000000"/>
              </a:buClr>
              <a:buSzPts val="1600"/>
              <a:buFont typeface="Lato"/>
              <a:buChar char="●"/>
            </a:pPr>
            <a:r>
              <a:rPr b="0" i="0" lang="en-GB" sz="1600" u="none" cap="none" strike="noStrike">
                <a:solidFill>
                  <a:srgbClr val="000000"/>
                </a:solidFill>
                <a:latin typeface="Lato"/>
                <a:ea typeface="Lato"/>
                <a:cs typeface="Lato"/>
                <a:sym typeface="Lato"/>
              </a:rPr>
              <a:t>A person with a pension pot can get free government contributions to their pension pot through the workplace pension and if they are self-employed and have a private pension</a:t>
            </a:r>
            <a:endParaRPr b="0" i="0" sz="1600" u="none" cap="none" strike="noStrike">
              <a:solidFill>
                <a:srgbClr val="000000"/>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Lato"/>
              <a:ea typeface="Lato"/>
              <a:cs typeface="Lato"/>
              <a:sym typeface="Lato"/>
            </a:endParaRPr>
          </a:p>
          <a:p>
            <a:pPr indent="-330200" lvl="0" marL="457200" marR="0" rtl="0" algn="l">
              <a:lnSpc>
                <a:spcPct val="100000"/>
              </a:lnSpc>
              <a:spcBef>
                <a:spcPts val="0"/>
              </a:spcBef>
              <a:spcAft>
                <a:spcPts val="1000"/>
              </a:spcAft>
              <a:buClr>
                <a:srgbClr val="000000"/>
              </a:buClr>
              <a:buSzPts val="1600"/>
              <a:buFont typeface="Lato"/>
              <a:buChar char="●"/>
            </a:pPr>
            <a:r>
              <a:rPr b="0" i="0" lang="en-GB" sz="1600" u="none" cap="none" strike="noStrike">
                <a:solidFill>
                  <a:srgbClr val="000000"/>
                </a:solidFill>
                <a:latin typeface="Lato"/>
                <a:ea typeface="Lato"/>
                <a:cs typeface="Lato"/>
                <a:sym typeface="Lato"/>
              </a:rPr>
              <a:t>A pension is a great way to save money in the long term</a:t>
            </a:r>
            <a:endParaRPr b="0" i="0" sz="1600" u="none" cap="none" strike="noStrike">
              <a:solidFill>
                <a:srgbClr val="000000"/>
              </a:solidFill>
              <a:latin typeface="Lato"/>
              <a:ea typeface="Lato"/>
              <a:cs typeface="Lato"/>
              <a:sym typeface="Lato"/>
            </a:endParaRPr>
          </a:p>
        </p:txBody>
      </p:sp>
      <p:pic>
        <p:nvPicPr>
          <p:cNvPr id="244" name="Google Shape;244;p22"/>
          <p:cNvPicPr preferRelativeResize="0"/>
          <p:nvPr/>
        </p:nvPicPr>
        <p:blipFill rotWithShape="1">
          <a:blip r:embed="rId3">
            <a:alphaModFix/>
          </a:blip>
          <a:srcRect b="0" l="0" r="0" t="0"/>
          <a:stretch/>
        </p:blipFill>
        <p:spPr>
          <a:xfrm>
            <a:off x="6824475" y="1751650"/>
            <a:ext cx="1905000" cy="1905000"/>
          </a:xfrm>
          <a:prstGeom prst="rect">
            <a:avLst/>
          </a:prstGeom>
          <a:noFill/>
          <a:ln>
            <a:noFill/>
          </a:ln>
        </p:spPr>
      </p:pic>
      <p:grpSp>
        <p:nvGrpSpPr>
          <p:cNvPr id="245" name="Google Shape;245;p22"/>
          <p:cNvGrpSpPr/>
          <p:nvPr/>
        </p:nvGrpSpPr>
        <p:grpSpPr>
          <a:xfrm>
            <a:off x="7768000" y="2882950"/>
            <a:ext cx="696400" cy="696400"/>
            <a:chOff x="7058950" y="1056275"/>
            <a:chExt cx="696400" cy="696400"/>
          </a:xfrm>
        </p:grpSpPr>
        <p:sp>
          <p:nvSpPr>
            <p:cNvPr id="246" name="Google Shape;246;p22"/>
            <p:cNvSpPr/>
            <p:nvPr/>
          </p:nvSpPr>
          <p:spPr>
            <a:xfrm>
              <a:off x="7132800" y="1146475"/>
              <a:ext cx="548700" cy="5160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7" name="Google Shape;247;p22"/>
            <p:cNvPicPr preferRelativeResize="0"/>
            <p:nvPr/>
          </p:nvPicPr>
          <p:blipFill rotWithShape="1">
            <a:blip r:embed="rId4">
              <a:alphaModFix/>
            </a:blip>
            <a:srcRect b="0" l="0" r="0" t="0"/>
            <a:stretch/>
          </p:blipFill>
          <p:spPr>
            <a:xfrm>
              <a:off x="7058950" y="1056275"/>
              <a:ext cx="696400" cy="696400"/>
            </a:xfrm>
            <a:prstGeom prst="rect">
              <a:avLst/>
            </a:prstGeom>
            <a:noFill/>
            <a:ln>
              <a:noFill/>
            </a:ln>
          </p:spPr>
        </p:pic>
      </p:grpSp>
      <p:sp>
        <p:nvSpPr>
          <p:cNvPr id="248" name="Google Shape;248;p22"/>
          <p:cNvSpPr txBox="1"/>
          <p:nvPr/>
        </p:nvSpPr>
        <p:spPr>
          <a:xfrm>
            <a:off x="76200" y="4800600"/>
            <a:ext cx="67170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GB" sz="800" u="sng" cap="none" strike="noStrike">
                <a:solidFill>
                  <a:schemeClr val="accent2"/>
                </a:solidFill>
                <a:latin typeface="Lato"/>
                <a:ea typeface="Lato"/>
                <a:cs typeface="Lato"/>
                <a:sym typeface="Lato"/>
                <a:hlinkClick r:id="rId5">
                  <a:extLst>
                    <a:ext uri="{A12FA001-AC4F-418D-AE19-62706E023703}">
                      <ahyp:hlinkClr val="tx"/>
                    </a:ext>
                  </a:extLst>
                </a:hlinkClick>
              </a:rPr>
              <a:t>https://www.moneyhelper.org.uk/en/pensions-and-retirement/pensions-basics/why-save-into-a-pension</a:t>
            </a:r>
            <a:r>
              <a:rPr b="0" i="0" lang="en-GB" sz="800" u="none" cap="none" strike="noStrike">
                <a:solidFill>
                  <a:schemeClr val="accent2"/>
                </a:solidFill>
                <a:latin typeface="Lato"/>
                <a:ea typeface="Lato"/>
                <a:cs typeface="Lato"/>
                <a:sym typeface="Lato"/>
              </a:rPr>
              <a:t> </a:t>
            </a:r>
            <a:endParaRPr b="0" i="0" sz="800" u="none" cap="none" strike="noStrike">
              <a:solidFill>
                <a:schemeClr val="accent2"/>
              </a:solidFill>
              <a:latin typeface="Lato"/>
              <a:ea typeface="Lato"/>
              <a:cs typeface="Lato"/>
              <a:sym typeface="Lato"/>
            </a:endParaRPr>
          </a:p>
        </p:txBody>
      </p:sp>
      <p:sp>
        <p:nvSpPr>
          <p:cNvPr id="249" name="Google Shape;249;p22"/>
          <p:cNvSpPr txBox="1"/>
          <p:nvPr>
            <p:ph type="title"/>
          </p:nvPr>
        </p:nvSpPr>
        <p:spPr>
          <a:xfrm>
            <a:off x="378000" y="252000"/>
            <a:ext cx="8613600" cy="64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900">
                <a:solidFill>
                  <a:schemeClr val="lt1"/>
                </a:solidFill>
              </a:rPr>
              <a:t>Benefits of having a pension</a:t>
            </a:r>
            <a:endParaRPr>
              <a:solidFill>
                <a:schemeClr val="lt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23"/>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23"/>
          <p:cNvSpPr txBox="1"/>
          <p:nvPr/>
        </p:nvSpPr>
        <p:spPr>
          <a:xfrm>
            <a:off x="360374" y="629069"/>
            <a:ext cx="6625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256" name="Google Shape;256;p23"/>
          <p:cNvSpPr txBox="1"/>
          <p:nvPr/>
        </p:nvSpPr>
        <p:spPr>
          <a:xfrm>
            <a:off x="488175" y="1197875"/>
            <a:ext cx="7769100" cy="26973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Describe what a pension is</a:t>
            </a:r>
            <a:endParaRPr b="1" i="0" sz="2200" u="none" cap="none" strike="noStrike">
              <a:solidFill>
                <a:srgbClr val="00FF00"/>
              </a:solidFill>
              <a:latin typeface="Lato"/>
              <a:ea typeface="Lato"/>
              <a:cs typeface="Lato"/>
              <a:sym typeface="Lato"/>
            </a:endParaRPr>
          </a:p>
          <a:p>
            <a:pPr indent="0" lvl="0" marL="457200" marR="0" rtl="0" algn="l">
              <a:lnSpc>
                <a:spcPct val="107000"/>
              </a:lnSpc>
              <a:spcBef>
                <a:spcPts val="0"/>
              </a:spcBef>
              <a:spcAft>
                <a:spcPts val="0"/>
              </a:spcAft>
              <a:buClr>
                <a:srgbClr val="000000"/>
              </a:buClr>
              <a:buSzPts val="2200"/>
              <a:buFont typeface="Arial"/>
              <a:buNone/>
            </a:pPr>
            <a:r>
              <a:t/>
            </a:r>
            <a:endParaRPr b="1" i="0" sz="2200" u="none" cap="none" strike="noStrike">
              <a:solidFill>
                <a:srgbClr val="00FF00"/>
              </a:solidFill>
              <a:latin typeface="Lato"/>
              <a:ea typeface="Lato"/>
              <a:cs typeface="Lato"/>
              <a:sym typeface="Lato"/>
            </a:endParaRPr>
          </a:p>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Identify the different types of pensions that exist and how they work</a:t>
            </a:r>
            <a:endParaRPr b="1" i="0" sz="2200" u="none" cap="none" strike="noStrike">
              <a:solidFill>
                <a:srgbClr val="00FF00"/>
              </a:solidFill>
              <a:latin typeface="Lato"/>
              <a:ea typeface="Lato"/>
              <a:cs typeface="Lato"/>
              <a:sym typeface="Lato"/>
            </a:endParaRPr>
          </a:p>
          <a:p>
            <a:pPr indent="0" lvl="0" marL="457200" marR="0" rtl="0" algn="l">
              <a:lnSpc>
                <a:spcPct val="107000"/>
              </a:lnSpc>
              <a:spcBef>
                <a:spcPts val="0"/>
              </a:spcBef>
              <a:spcAft>
                <a:spcPts val="0"/>
              </a:spcAft>
              <a:buClr>
                <a:srgbClr val="000000"/>
              </a:buClr>
              <a:buSzPts val="2200"/>
              <a:buFont typeface="Arial"/>
              <a:buNone/>
            </a:pPr>
            <a:r>
              <a:t/>
            </a:r>
            <a:endParaRPr b="1" i="0" sz="2200" u="none" cap="none" strike="noStrike">
              <a:solidFill>
                <a:srgbClr val="00FF00"/>
              </a:solidFill>
              <a:latin typeface="Lato"/>
              <a:ea typeface="Lato"/>
              <a:cs typeface="Lato"/>
              <a:sym typeface="Lato"/>
            </a:endParaRPr>
          </a:p>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Explain the benefits of paying into a pension</a:t>
            </a:r>
            <a:endParaRPr b="1" i="0" sz="2200" u="none" cap="none" strike="noStrike">
              <a:solidFill>
                <a:srgbClr val="00FF00"/>
              </a:solidFill>
              <a:latin typeface="Lato"/>
              <a:ea typeface="Lato"/>
              <a:cs typeface="Lato"/>
              <a:sym typeface="Lato"/>
            </a:endParaRPr>
          </a:p>
          <a:p>
            <a:pPr indent="0" lvl="0" marL="9144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B7B7B7"/>
              </a:solidFill>
              <a:latin typeface="Lato Light"/>
              <a:ea typeface="Lato Light"/>
              <a:cs typeface="Lato Light"/>
              <a:sym typeface="Lato 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24"/>
          <p:cNvSpPr txBox="1"/>
          <p:nvPr/>
        </p:nvSpPr>
        <p:spPr>
          <a:xfrm>
            <a:off x="495400" y="403100"/>
            <a:ext cx="7288800" cy="1158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2900" u="none" cap="none" strike="noStrike">
                <a:solidFill>
                  <a:schemeClr val="lt1"/>
                </a:solidFill>
                <a:latin typeface="Lato"/>
                <a:ea typeface="Lato"/>
                <a:cs typeface="Lato"/>
                <a:sym typeface="Lato"/>
              </a:rPr>
              <a:t>What are the three most important things you have learnt about pensions today?</a:t>
            </a:r>
            <a:endParaRPr b="1" i="0" sz="2900" u="none" cap="none" strike="noStrike">
              <a:solidFill>
                <a:schemeClr val="lt1"/>
              </a:solidFill>
              <a:latin typeface="Lato"/>
              <a:ea typeface="Lato"/>
              <a:cs typeface="Lato"/>
              <a:sym typeface="Lato"/>
            </a:endParaRPr>
          </a:p>
        </p:txBody>
      </p:sp>
      <p:pic>
        <p:nvPicPr>
          <p:cNvPr id="262" name="Google Shape;262;p24"/>
          <p:cNvPicPr preferRelativeResize="0"/>
          <p:nvPr/>
        </p:nvPicPr>
        <p:blipFill rotWithShape="1">
          <a:blip r:embed="rId3">
            <a:alphaModFix/>
          </a:blip>
          <a:srcRect b="0" l="0" r="0" t="0"/>
          <a:stretch/>
        </p:blipFill>
        <p:spPr>
          <a:xfrm rot="672513">
            <a:off x="3352078" y="1969699"/>
            <a:ext cx="2572630" cy="2661621"/>
          </a:xfrm>
          <a:prstGeom prst="rect">
            <a:avLst/>
          </a:prstGeom>
          <a:noFill/>
          <a:ln>
            <a:noFill/>
          </a:ln>
        </p:spPr>
      </p:pic>
      <p:sp>
        <p:nvSpPr>
          <p:cNvPr id="263" name="Google Shape;263;p24"/>
          <p:cNvSpPr txBox="1"/>
          <p:nvPr/>
        </p:nvSpPr>
        <p:spPr>
          <a:xfrm rot="199820">
            <a:off x="3786572" y="2615807"/>
            <a:ext cx="1843613" cy="643094"/>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chemeClr val="dk2"/>
                </a:solidFill>
                <a:latin typeface="Lato Black"/>
                <a:ea typeface="Lato Black"/>
                <a:cs typeface="Lato Black"/>
                <a:sym typeface="Lato Black"/>
              </a:rPr>
              <a:t>2.</a:t>
            </a:r>
            <a:endParaRPr b="1" i="0" sz="2000" u="none" cap="none" strike="noStrike">
              <a:solidFill>
                <a:schemeClr val="dk2"/>
              </a:solidFill>
              <a:latin typeface="Lato Black"/>
              <a:ea typeface="Lato Black"/>
              <a:cs typeface="Lato Black"/>
              <a:sym typeface="Lato Black"/>
            </a:endParaRPr>
          </a:p>
        </p:txBody>
      </p:sp>
      <p:sp>
        <p:nvSpPr>
          <p:cNvPr id="264" name="Google Shape;264;p24"/>
          <p:cNvSpPr/>
          <p:nvPr/>
        </p:nvSpPr>
        <p:spPr>
          <a:xfrm rot="-97172">
            <a:off x="4628821" y="2190551"/>
            <a:ext cx="201681" cy="201681"/>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65" name="Google Shape;265;p24"/>
          <p:cNvPicPr preferRelativeResize="0"/>
          <p:nvPr/>
        </p:nvPicPr>
        <p:blipFill rotWithShape="1">
          <a:blip r:embed="rId4">
            <a:alphaModFix/>
          </a:blip>
          <a:srcRect b="0" l="0" r="0" t="0"/>
          <a:stretch/>
        </p:blipFill>
        <p:spPr>
          <a:xfrm>
            <a:off x="6073124" y="1708635"/>
            <a:ext cx="2313644" cy="2714990"/>
          </a:xfrm>
          <a:prstGeom prst="rect">
            <a:avLst/>
          </a:prstGeom>
          <a:noFill/>
          <a:ln>
            <a:noFill/>
          </a:ln>
        </p:spPr>
      </p:pic>
      <p:sp>
        <p:nvSpPr>
          <p:cNvPr id="266" name="Google Shape;266;p24"/>
          <p:cNvSpPr/>
          <p:nvPr/>
        </p:nvSpPr>
        <p:spPr>
          <a:xfrm rot="-97172">
            <a:off x="6835210" y="2194512"/>
            <a:ext cx="201681" cy="201681"/>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67" name="Google Shape;267;p24"/>
          <p:cNvSpPr txBox="1"/>
          <p:nvPr/>
        </p:nvSpPr>
        <p:spPr>
          <a:xfrm rot="-491745">
            <a:off x="6430018" y="2369017"/>
            <a:ext cx="1740375" cy="643185"/>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chemeClr val="dk2"/>
                </a:solidFill>
                <a:latin typeface="Lato Black"/>
                <a:ea typeface="Lato Black"/>
                <a:cs typeface="Lato Black"/>
                <a:sym typeface="Lato Black"/>
              </a:rPr>
              <a:t>3.</a:t>
            </a:r>
            <a:endParaRPr b="0" i="0" sz="1400" u="none" cap="none" strike="noStrike">
              <a:solidFill>
                <a:srgbClr val="000000"/>
              </a:solidFill>
              <a:latin typeface="Arial"/>
              <a:ea typeface="Arial"/>
              <a:cs typeface="Arial"/>
              <a:sym typeface="Arial"/>
            </a:endParaRPr>
          </a:p>
        </p:txBody>
      </p:sp>
      <p:pic>
        <p:nvPicPr>
          <p:cNvPr id="268" name="Google Shape;268;p24"/>
          <p:cNvPicPr preferRelativeResize="0"/>
          <p:nvPr/>
        </p:nvPicPr>
        <p:blipFill rotWithShape="1">
          <a:blip r:embed="rId5">
            <a:alphaModFix/>
          </a:blip>
          <a:srcRect b="0" l="0" r="0" t="0"/>
          <a:stretch/>
        </p:blipFill>
        <p:spPr>
          <a:xfrm rot="177664">
            <a:off x="631436" y="1973090"/>
            <a:ext cx="2687958" cy="2654773"/>
          </a:xfrm>
          <a:prstGeom prst="rect">
            <a:avLst/>
          </a:prstGeom>
          <a:noFill/>
          <a:ln>
            <a:noFill/>
          </a:ln>
        </p:spPr>
      </p:pic>
      <p:sp>
        <p:nvSpPr>
          <p:cNvPr id="269" name="Google Shape;269;p24"/>
          <p:cNvSpPr txBox="1"/>
          <p:nvPr/>
        </p:nvSpPr>
        <p:spPr>
          <a:xfrm rot="-204546">
            <a:off x="862894" y="2652035"/>
            <a:ext cx="2224837" cy="687312"/>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chemeClr val="dk1"/>
                </a:solidFill>
                <a:latin typeface="Lato Black"/>
                <a:ea typeface="Lato Black"/>
                <a:cs typeface="Lato Black"/>
                <a:sym typeface="Lato Black"/>
              </a:rPr>
              <a:t>1.</a:t>
            </a:r>
            <a:endParaRPr b="0" i="0" sz="1400" u="none" cap="none" strike="noStrike">
              <a:solidFill>
                <a:srgbClr val="000000"/>
              </a:solidFill>
              <a:latin typeface="Arial"/>
              <a:ea typeface="Arial"/>
              <a:cs typeface="Arial"/>
              <a:sym typeface="Arial"/>
            </a:endParaRPr>
          </a:p>
        </p:txBody>
      </p:sp>
      <p:sp>
        <p:nvSpPr>
          <p:cNvPr id="270" name="Google Shape;270;p24"/>
          <p:cNvSpPr/>
          <p:nvPr/>
        </p:nvSpPr>
        <p:spPr>
          <a:xfrm>
            <a:off x="1561741" y="2358855"/>
            <a:ext cx="201600" cy="2016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25"/>
          <p:cNvSpPr txBox="1"/>
          <p:nvPr/>
        </p:nvSpPr>
        <p:spPr>
          <a:xfrm>
            <a:off x="0" y="985063"/>
            <a:ext cx="9144000" cy="9606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8000"/>
              <a:buFont typeface="Arial"/>
              <a:buNone/>
            </a:pPr>
            <a:r>
              <a:rPr b="1" i="0" lang="en-GB" sz="5600" u="none" cap="none" strike="noStrike">
                <a:solidFill>
                  <a:schemeClr val="lt1"/>
                </a:solidFill>
                <a:latin typeface="Lato Black"/>
                <a:ea typeface="Lato Black"/>
                <a:cs typeface="Lato Black"/>
                <a:sym typeface="Lato Black"/>
              </a:rPr>
              <a:t>Any questions?</a:t>
            </a:r>
            <a:endParaRPr b="1" i="0" sz="5600" u="none" cap="none" strike="noStrike">
              <a:solidFill>
                <a:schemeClr val="accent2"/>
              </a:solidFill>
              <a:latin typeface="Lato Black"/>
              <a:ea typeface="Lato Black"/>
              <a:cs typeface="Lato Black"/>
              <a:sym typeface="Lato Black"/>
            </a:endParaRPr>
          </a:p>
        </p:txBody>
      </p:sp>
      <p:sp>
        <p:nvSpPr>
          <p:cNvPr id="276" name="Google Shape;276;p25"/>
          <p:cNvSpPr/>
          <p:nvPr/>
        </p:nvSpPr>
        <p:spPr>
          <a:xfrm>
            <a:off x="3806600" y="2159450"/>
            <a:ext cx="1734900" cy="1483800"/>
          </a:xfrm>
          <a:prstGeom prst="rect">
            <a:avLst/>
          </a:prstGeom>
          <a:solidFill>
            <a:srgbClr val="FF802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GB" sz="9600" u="none" cap="none" strike="noStrike">
                <a:solidFill>
                  <a:srgbClr val="000000"/>
                </a:solidFill>
                <a:latin typeface="Lato Black"/>
                <a:ea typeface="Lato Black"/>
                <a:cs typeface="Lato Black"/>
                <a:sym typeface="Lato Black"/>
              </a:rPr>
              <a:t>?</a:t>
            </a:r>
            <a:endParaRPr b="0" i="0" sz="9600" u="none" cap="none" strike="noStrike">
              <a:solidFill>
                <a:srgbClr val="000000"/>
              </a:solidFill>
              <a:latin typeface="Lato Black"/>
              <a:ea typeface="Lato Black"/>
              <a:cs typeface="Lato Black"/>
              <a:sym typeface="Lato Black"/>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26"/>
          <p:cNvSpPr/>
          <p:nvPr/>
        </p:nvSpPr>
        <p:spPr>
          <a:xfrm>
            <a:off x="6177819" y="1184061"/>
            <a:ext cx="2846400" cy="19956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26"/>
          <p:cNvSpPr txBox="1"/>
          <p:nvPr/>
        </p:nvSpPr>
        <p:spPr>
          <a:xfrm>
            <a:off x="110800" y="391125"/>
            <a:ext cx="84897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800"/>
              <a:buFont typeface="Arial"/>
              <a:buNone/>
            </a:pPr>
            <a:r>
              <a:rPr b="1" i="0" lang="en-GB" sz="1800" u="none" cap="none" strike="noStrike">
                <a:solidFill>
                  <a:schemeClr val="lt1"/>
                </a:solidFill>
                <a:latin typeface="Lato"/>
                <a:ea typeface="Lato"/>
                <a:cs typeface="Lato"/>
                <a:sym typeface="Lato"/>
              </a:rPr>
              <a:t>Services available for people who have concerns about their personal finances</a:t>
            </a:r>
            <a:endParaRPr b="0" i="0" sz="1400" u="none" cap="none" strike="noStrike">
              <a:solidFill>
                <a:schemeClr val="lt1"/>
              </a:solidFill>
              <a:latin typeface="Arial"/>
              <a:ea typeface="Arial"/>
              <a:cs typeface="Arial"/>
              <a:sym typeface="Arial"/>
            </a:endParaRPr>
          </a:p>
        </p:txBody>
      </p:sp>
      <p:sp>
        <p:nvSpPr>
          <p:cNvPr id="283" name="Google Shape;283;p26"/>
          <p:cNvSpPr txBox="1"/>
          <p:nvPr/>
        </p:nvSpPr>
        <p:spPr>
          <a:xfrm>
            <a:off x="182550" y="3376400"/>
            <a:ext cx="8778900" cy="738900"/>
          </a:xfrm>
          <a:prstGeom prst="rect">
            <a:avLst/>
          </a:prstGeom>
          <a:no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lt1"/>
                </a:solidFill>
                <a:latin typeface="Lato"/>
                <a:ea typeface="Lato"/>
                <a:cs typeface="Lato"/>
                <a:sym typeface="Lato"/>
              </a:rPr>
              <a:t>At school, you can speak with an adult you trust. </a:t>
            </a:r>
            <a:endParaRPr b="1" i="0" sz="18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lt1"/>
                </a:solidFill>
                <a:latin typeface="Lato"/>
                <a:ea typeface="Lato"/>
                <a:cs typeface="Lato"/>
                <a:sym typeface="Lato"/>
              </a:rPr>
              <a:t>This could be your form tutor, head of year or the school’s safeguarding officer</a:t>
            </a:r>
            <a:endParaRPr b="1" i="0" sz="1800" u="none" cap="none" strike="noStrike">
              <a:solidFill>
                <a:schemeClr val="lt1"/>
              </a:solidFill>
              <a:latin typeface="Lato"/>
              <a:ea typeface="Lato"/>
              <a:cs typeface="Lato"/>
              <a:sym typeface="Lato"/>
            </a:endParaRPr>
          </a:p>
        </p:txBody>
      </p:sp>
      <p:sp>
        <p:nvSpPr>
          <p:cNvPr id="284" name="Google Shape;284;p26"/>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85" name="Google Shape;285;p26"/>
          <p:cNvGrpSpPr/>
          <p:nvPr/>
        </p:nvGrpSpPr>
        <p:grpSpPr>
          <a:xfrm>
            <a:off x="3164819" y="1184021"/>
            <a:ext cx="2846301" cy="1995658"/>
            <a:chOff x="3237025" y="1184050"/>
            <a:chExt cx="2914500" cy="2094300"/>
          </a:xfrm>
        </p:grpSpPr>
        <p:sp>
          <p:nvSpPr>
            <p:cNvPr id="286" name="Google Shape;286;p26"/>
            <p:cNvSpPr/>
            <p:nvPr/>
          </p:nvSpPr>
          <p:spPr>
            <a:xfrm>
              <a:off x="3237025" y="1184050"/>
              <a:ext cx="2914500" cy="20943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26"/>
            <p:cNvSpPr txBox="1"/>
            <p:nvPr/>
          </p:nvSpPr>
          <p:spPr>
            <a:xfrm>
              <a:off x="4896416" y="1358600"/>
              <a:ext cx="1204200" cy="940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300"/>
                <a:buFont typeface="Arial"/>
                <a:buNone/>
              </a:pPr>
              <a:r>
                <a:rPr b="0" i="0" lang="en-GB" sz="1400" u="none" cap="none" strike="noStrike">
                  <a:solidFill>
                    <a:schemeClr val="lt1"/>
                  </a:solidFill>
                  <a:latin typeface="Lato"/>
                  <a:ea typeface="Lato"/>
                  <a:cs typeface="Lato"/>
                  <a:sym typeface="Lato"/>
                </a:rPr>
                <a:t>Money Helper - </a:t>
              </a:r>
              <a:r>
                <a:rPr b="0" i="0" lang="en-GB" sz="1400" u="sng" cap="none" strike="noStrike">
                  <a:solidFill>
                    <a:schemeClr val="lt1"/>
                  </a:solidFill>
                  <a:latin typeface="Lato"/>
                  <a:ea typeface="Lato"/>
                  <a:cs typeface="Lato"/>
                  <a:sym typeface="Lato"/>
                  <a:hlinkClick r:id="rId3">
                    <a:extLst>
                      <a:ext uri="{A12FA001-AC4F-418D-AE19-62706E023703}">
                        <ahyp:hlinkClr val="tx"/>
                      </a:ext>
                    </a:extLst>
                  </a:hlinkClick>
                </a:rPr>
                <a:t>Pensions</a:t>
              </a:r>
              <a:endParaRPr b="0" i="0" sz="1400" u="none" cap="none" strike="noStrike">
                <a:solidFill>
                  <a:schemeClr val="lt1"/>
                </a:solidFill>
                <a:latin typeface="Lato"/>
                <a:ea typeface="Lato"/>
                <a:cs typeface="Lato"/>
                <a:sym typeface="Lato"/>
              </a:endParaRPr>
            </a:p>
          </p:txBody>
        </p:sp>
      </p:grpSp>
      <p:grpSp>
        <p:nvGrpSpPr>
          <p:cNvPr id="288" name="Google Shape;288;p26"/>
          <p:cNvGrpSpPr/>
          <p:nvPr/>
        </p:nvGrpSpPr>
        <p:grpSpPr>
          <a:xfrm>
            <a:off x="151999" y="1183981"/>
            <a:ext cx="2846301" cy="1995658"/>
            <a:chOff x="463400" y="1321175"/>
            <a:chExt cx="2914500" cy="2094300"/>
          </a:xfrm>
        </p:grpSpPr>
        <p:sp>
          <p:nvSpPr>
            <p:cNvPr id="289" name="Google Shape;289;p26"/>
            <p:cNvSpPr/>
            <p:nvPr/>
          </p:nvSpPr>
          <p:spPr>
            <a:xfrm>
              <a:off x="463400" y="1321175"/>
              <a:ext cx="2914500" cy="20943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26"/>
            <p:cNvSpPr txBox="1"/>
            <p:nvPr/>
          </p:nvSpPr>
          <p:spPr>
            <a:xfrm>
              <a:off x="1284136" y="1648293"/>
              <a:ext cx="2032200" cy="680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300"/>
                <a:buFont typeface="Arial"/>
                <a:buNone/>
              </a:pPr>
              <a:r>
                <a:rPr b="0" i="0" lang="en-GB" sz="1400" u="none" cap="none" strike="noStrike">
                  <a:solidFill>
                    <a:schemeClr val="lt1"/>
                  </a:solidFill>
                  <a:latin typeface="Lato"/>
                  <a:ea typeface="Lato"/>
                  <a:cs typeface="Lato"/>
                  <a:sym typeface="Lato"/>
                </a:rPr>
                <a:t>Citizens Advice - </a:t>
              </a:r>
              <a:r>
                <a:rPr b="0" i="0" lang="en-GB" sz="1400" u="sng" cap="none" strike="noStrike">
                  <a:solidFill>
                    <a:schemeClr val="lt1"/>
                  </a:solidFill>
                  <a:latin typeface="Lato"/>
                  <a:ea typeface="Lato"/>
                  <a:cs typeface="Lato"/>
                  <a:sym typeface="Lato"/>
                  <a:hlinkClick r:id="rId4">
                    <a:extLst>
                      <a:ext uri="{A12FA001-AC4F-418D-AE19-62706E023703}">
                        <ahyp:hlinkClr val="tx"/>
                      </a:ext>
                    </a:extLst>
                  </a:hlinkClick>
                </a:rPr>
                <a:t>Workplace pensions </a:t>
              </a:r>
              <a:endParaRPr b="0" i="0" sz="1400" u="none" cap="none" strike="noStrike">
                <a:solidFill>
                  <a:schemeClr val="lt1"/>
                </a:solidFill>
                <a:latin typeface="Lato"/>
                <a:ea typeface="Lato"/>
                <a:cs typeface="Lato"/>
                <a:sym typeface="Lato"/>
              </a:endParaRPr>
            </a:p>
          </p:txBody>
        </p:sp>
        <p:pic>
          <p:nvPicPr>
            <p:cNvPr id="291" name="Google Shape;291;p26"/>
            <p:cNvPicPr preferRelativeResize="0"/>
            <p:nvPr/>
          </p:nvPicPr>
          <p:blipFill rotWithShape="1">
            <a:blip r:embed="rId5">
              <a:alphaModFix/>
            </a:blip>
            <a:srcRect b="0" l="0" r="0" t="0"/>
            <a:stretch/>
          </p:blipFill>
          <p:spPr>
            <a:xfrm>
              <a:off x="532125" y="1499913"/>
              <a:ext cx="813554" cy="928675"/>
            </a:xfrm>
            <a:prstGeom prst="rect">
              <a:avLst/>
            </a:prstGeom>
            <a:noFill/>
            <a:ln>
              <a:noFill/>
            </a:ln>
          </p:spPr>
        </p:pic>
      </p:grpSp>
      <p:pic>
        <p:nvPicPr>
          <p:cNvPr id="292" name="Google Shape;292;p26"/>
          <p:cNvPicPr preferRelativeResize="0"/>
          <p:nvPr/>
        </p:nvPicPr>
        <p:blipFill rotWithShape="1">
          <a:blip r:embed="rId6">
            <a:alphaModFix/>
          </a:blip>
          <a:srcRect b="0" l="0" r="0" t="0"/>
          <a:stretch/>
        </p:blipFill>
        <p:spPr>
          <a:xfrm>
            <a:off x="3316625" y="1436413"/>
            <a:ext cx="1390650" cy="733425"/>
          </a:xfrm>
          <a:prstGeom prst="rect">
            <a:avLst/>
          </a:prstGeom>
          <a:noFill/>
          <a:ln cap="flat" cmpd="sng" w="28575">
            <a:solidFill>
              <a:srgbClr val="FF8022"/>
            </a:solidFill>
            <a:prstDash val="solid"/>
            <a:round/>
            <a:headEnd len="sm" w="sm" type="none"/>
            <a:tailEnd len="sm" w="sm" type="none"/>
          </a:ln>
        </p:spPr>
      </p:pic>
      <p:pic>
        <p:nvPicPr>
          <p:cNvPr id="293" name="Google Shape;293;p26"/>
          <p:cNvPicPr preferRelativeResize="0"/>
          <p:nvPr/>
        </p:nvPicPr>
        <p:blipFill rotWithShape="1">
          <a:blip r:embed="rId7">
            <a:alphaModFix/>
          </a:blip>
          <a:srcRect b="0" l="0" r="0" t="0"/>
          <a:stretch/>
        </p:blipFill>
        <p:spPr>
          <a:xfrm>
            <a:off x="6317000" y="1436425"/>
            <a:ext cx="1390650" cy="733425"/>
          </a:xfrm>
          <a:prstGeom prst="rect">
            <a:avLst/>
          </a:prstGeom>
          <a:noFill/>
          <a:ln cap="flat" cmpd="sng" w="28575">
            <a:solidFill>
              <a:schemeClr val="accent2"/>
            </a:solidFill>
            <a:prstDash val="solid"/>
            <a:round/>
            <a:headEnd len="sm" w="sm" type="none"/>
            <a:tailEnd len="sm" w="sm" type="none"/>
          </a:ln>
        </p:spPr>
      </p:pic>
      <p:sp>
        <p:nvSpPr>
          <p:cNvPr id="294" name="Google Shape;294;p26"/>
          <p:cNvSpPr txBox="1"/>
          <p:nvPr/>
        </p:nvSpPr>
        <p:spPr>
          <a:xfrm>
            <a:off x="7757180" y="1350350"/>
            <a:ext cx="1176000" cy="895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300"/>
              <a:buFont typeface="Arial"/>
              <a:buNone/>
            </a:pPr>
            <a:r>
              <a:rPr b="0" i="0" lang="en-GB" sz="1400" u="none" cap="none" strike="noStrike">
                <a:solidFill>
                  <a:schemeClr val="lt1"/>
                </a:solidFill>
                <a:latin typeface="Lato"/>
                <a:ea typeface="Lato"/>
                <a:cs typeface="Lato"/>
                <a:sym typeface="Lato"/>
              </a:rPr>
              <a:t>Gov UK - </a:t>
            </a:r>
            <a:r>
              <a:rPr b="0" i="0" lang="en-GB" sz="1400" u="sng" cap="none" strike="noStrike">
                <a:solidFill>
                  <a:schemeClr val="lt1"/>
                </a:solidFill>
                <a:latin typeface="Lato"/>
                <a:ea typeface="Lato"/>
                <a:cs typeface="Lato"/>
                <a:sym typeface="Lato"/>
                <a:hlinkClick r:id="rId8">
                  <a:extLst>
                    <a:ext uri="{A12FA001-AC4F-418D-AE19-62706E023703}">
                      <ahyp:hlinkClr val="tx"/>
                    </a:ext>
                  </a:extLst>
                </a:hlinkClick>
              </a:rPr>
              <a:t>State pensions</a:t>
            </a:r>
            <a:endParaRPr b="0" i="0" sz="1400" u="none" cap="none" strike="noStrike">
              <a:solidFill>
                <a:schemeClr val="lt1"/>
              </a:solidFill>
              <a:latin typeface="Lato"/>
              <a:ea typeface="Lato"/>
              <a:cs typeface="Lato"/>
              <a:sym typeface="La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298" name="Shape 298"/>
        <p:cNvGrpSpPr/>
        <p:nvPr/>
      </p:nvGrpSpPr>
      <p:grpSpPr>
        <a:xfrm>
          <a:off x="0" y="0"/>
          <a:ext cx="0" cy="0"/>
          <a:chOff x="0" y="0"/>
          <a:chExt cx="0" cy="0"/>
        </a:xfrm>
      </p:grpSpPr>
      <p:sp>
        <p:nvSpPr>
          <p:cNvPr id="299" name="Google Shape;299;g28a5baefba4_0_0"/>
          <p:cNvSpPr txBox="1"/>
          <p:nvPr/>
        </p:nvSpPr>
        <p:spPr>
          <a:xfrm>
            <a:off x="462425" y="1142575"/>
            <a:ext cx="7875600" cy="3018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n-GB" sz="1800" u="none" cap="none" strike="noStrike">
                <a:solidFill>
                  <a:schemeClr val="lt1"/>
                </a:solidFill>
                <a:latin typeface="Lato Black"/>
                <a:ea typeface="Lato Black"/>
                <a:cs typeface="Lato Black"/>
                <a:sym typeface="Lato Black"/>
              </a:rPr>
              <a:t>Articles to extend learning</a:t>
            </a:r>
            <a:r>
              <a:rPr b="1" i="0" lang="en-GB" sz="3600" u="none" cap="none" strike="noStrike">
                <a:solidFill>
                  <a:schemeClr val="lt1"/>
                </a:solidFill>
                <a:latin typeface="Lato Black"/>
                <a:ea typeface="Lato Black"/>
                <a:cs typeface="Lato Black"/>
                <a:sym typeface="Lato Black"/>
              </a:rPr>
              <a:t> </a:t>
            </a:r>
            <a:endParaRPr b="1" i="0" sz="3600" u="none" cap="none" strike="noStrike">
              <a:solidFill>
                <a:schemeClr val="lt1"/>
              </a:solidFill>
              <a:latin typeface="Lato Black"/>
              <a:ea typeface="Lato Black"/>
              <a:cs typeface="Lato Black"/>
              <a:sym typeface="Lato Black"/>
            </a:endParaRPr>
          </a:p>
          <a:p>
            <a:pPr indent="0" lvl="0" marL="0" rtl="0" algn="l">
              <a:lnSpc>
                <a:spcPct val="115000"/>
              </a:lnSpc>
              <a:spcBef>
                <a:spcPts val="0"/>
              </a:spcBef>
              <a:spcAft>
                <a:spcPts val="0"/>
              </a:spcAft>
              <a:buNone/>
            </a:pPr>
            <a:r>
              <a:rPr lang="en-GB">
                <a:solidFill>
                  <a:schemeClr val="lt1"/>
                </a:solidFill>
                <a:latin typeface="Lato"/>
                <a:ea typeface="Lato"/>
                <a:cs typeface="Lato"/>
                <a:sym typeface="Lato"/>
              </a:rPr>
              <a:t>Please visit the  FLIC learning hub - </a:t>
            </a:r>
            <a:r>
              <a:rPr lang="en-GB" u="sng">
                <a:solidFill>
                  <a:schemeClr val="lt1"/>
                </a:solidFill>
                <a:latin typeface="Lato"/>
                <a:ea typeface="Lato"/>
                <a:cs typeface="Lato"/>
                <a:sym typeface="Lato"/>
                <a:hlinkClick r:id="rId3">
                  <a:extLst>
                    <a:ext uri="{A12FA001-AC4F-418D-AE19-62706E023703}">
                      <ahyp:hlinkClr val="tx"/>
                    </a:ext>
                  </a:extLst>
                </a:hlinkClick>
              </a:rPr>
              <a:t>https://resources.ftflic.com/</a:t>
            </a:r>
            <a:r>
              <a:rPr lang="en-GB">
                <a:solidFill>
                  <a:schemeClr val="lt1"/>
                </a:solidFill>
                <a:latin typeface="Lato"/>
                <a:ea typeface="Lato"/>
                <a:cs typeface="Lato"/>
                <a:sym typeface="Lato"/>
              </a:rPr>
              <a:t>   for further resources</a:t>
            </a:r>
            <a:endParaRPr>
              <a:solidFill>
                <a:schemeClr val="lt1"/>
              </a:solidFill>
              <a:latin typeface="Lato"/>
              <a:ea typeface="Lato"/>
              <a:cs typeface="Lato"/>
              <a:sym typeface="Lato"/>
            </a:endParaRPr>
          </a:p>
          <a:p>
            <a:pPr indent="0" lvl="0" marL="0" rtl="0" algn="l">
              <a:lnSpc>
                <a:spcPct val="115000"/>
              </a:lnSpc>
              <a:spcBef>
                <a:spcPts val="0"/>
              </a:spcBef>
              <a:spcAft>
                <a:spcPts val="0"/>
              </a:spcAft>
              <a:buNone/>
            </a:pPr>
            <a:r>
              <a:t/>
            </a:r>
            <a:endParaRPr>
              <a:solidFill>
                <a:schemeClr val="lt1"/>
              </a:solidFill>
              <a:latin typeface="Lato"/>
              <a:ea typeface="Lato"/>
              <a:cs typeface="Lato"/>
              <a:sym typeface="Lato"/>
            </a:endParaRPr>
          </a:p>
          <a:p>
            <a:pPr indent="-317500" lvl="0" marL="457200" rtl="0" algn="l">
              <a:lnSpc>
                <a:spcPct val="115000"/>
              </a:lnSpc>
              <a:spcBef>
                <a:spcPts val="0"/>
              </a:spcBef>
              <a:spcAft>
                <a:spcPts val="0"/>
              </a:spcAft>
              <a:buClr>
                <a:schemeClr val="lt1"/>
              </a:buClr>
              <a:buSzPts val="1400"/>
              <a:buFont typeface="Lato"/>
              <a:buChar char="●"/>
            </a:pPr>
            <a:r>
              <a:rPr lang="en-GB" u="sng">
                <a:solidFill>
                  <a:schemeClr val="lt1"/>
                </a:solidFill>
                <a:latin typeface="Lato"/>
                <a:ea typeface="Lato"/>
                <a:cs typeface="Lato"/>
                <a:sym typeface="Lato"/>
                <a:hlinkClick r:id="rId4">
                  <a:extLst>
                    <a:ext uri="{A12FA001-AC4F-418D-AE19-62706E023703}">
                      <ahyp:hlinkClr val="tx"/>
                    </a:ext>
                  </a:extLst>
                </a:hlinkClick>
              </a:rPr>
              <a:t>Money and Pensions Service</a:t>
            </a:r>
            <a:endParaRPr>
              <a:solidFill>
                <a:schemeClr val="lt1"/>
              </a:solidFill>
              <a:latin typeface="Lato"/>
              <a:ea typeface="Lato"/>
              <a:cs typeface="Lato"/>
              <a:sym typeface="Lato"/>
            </a:endParaRPr>
          </a:p>
          <a:p>
            <a:pPr indent="-317500" lvl="0" marL="457200" rtl="0" algn="l">
              <a:lnSpc>
                <a:spcPct val="115000"/>
              </a:lnSpc>
              <a:spcBef>
                <a:spcPts val="0"/>
              </a:spcBef>
              <a:spcAft>
                <a:spcPts val="0"/>
              </a:spcAft>
              <a:buClr>
                <a:schemeClr val="lt1"/>
              </a:buClr>
              <a:buSzPts val="1400"/>
              <a:buFont typeface="Lato"/>
              <a:buChar char="●"/>
            </a:pPr>
            <a:r>
              <a:rPr lang="en-GB" u="sng">
                <a:solidFill>
                  <a:schemeClr val="lt1"/>
                </a:solidFill>
                <a:latin typeface="Lato"/>
                <a:ea typeface="Lato"/>
                <a:cs typeface="Lato"/>
                <a:sym typeface="Lato"/>
                <a:hlinkClick r:id="rId5">
                  <a:extLst>
                    <a:ext uri="{A12FA001-AC4F-418D-AE19-62706E023703}">
                      <ahyp:hlinkClr val="tx"/>
                    </a:ext>
                  </a:extLst>
                </a:hlinkClick>
              </a:rPr>
              <a:t>Pension Attention</a:t>
            </a:r>
            <a:r>
              <a:rPr lang="en-GB" u="sng">
                <a:solidFill>
                  <a:schemeClr val="lt1"/>
                </a:solidFill>
                <a:latin typeface="Lato"/>
                <a:ea typeface="Lato"/>
                <a:cs typeface="Lato"/>
                <a:sym typeface="Lato"/>
              </a:rPr>
              <a:t> Campaign</a:t>
            </a:r>
            <a:endParaRPr u="sng">
              <a:solidFill>
                <a:schemeClr val="lt1"/>
              </a:solidFill>
              <a:latin typeface="Lato"/>
              <a:ea typeface="Lato"/>
              <a:cs typeface="Lato"/>
              <a:sym typeface="Lato"/>
            </a:endParaRPr>
          </a:p>
          <a:p>
            <a:pPr indent="-317500" lvl="0" marL="457200" rtl="0" algn="l">
              <a:lnSpc>
                <a:spcPct val="115000"/>
              </a:lnSpc>
              <a:spcBef>
                <a:spcPts val="0"/>
              </a:spcBef>
              <a:spcAft>
                <a:spcPts val="0"/>
              </a:spcAft>
              <a:buClr>
                <a:schemeClr val="lt1"/>
              </a:buClr>
              <a:buSzPts val="1400"/>
              <a:buFont typeface="Lato"/>
              <a:buChar char="●"/>
            </a:pPr>
            <a:r>
              <a:rPr lang="en-GB" u="sng">
                <a:solidFill>
                  <a:schemeClr val="lt1"/>
                </a:solidFill>
                <a:latin typeface="Lato"/>
                <a:ea typeface="Lato"/>
                <a:cs typeface="Lato"/>
                <a:sym typeface="Lato"/>
                <a:hlinkClick r:id="rId6">
                  <a:extLst>
                    <a:ext uri="{A12FA001-AC4F-418D-AE19-62706E023703}">
                      <ahyp:hlinkClr val="tx"/>
                    </a:ext>
                  </a:extLst>
                </a:hlinkClick>
              </a:rPr>
              <a:t>Investopedia - What is a pension? </a:t>
            </a:r>
            <a:endParaRPr>
              <a:solidFill>
                <a:schemeClr val="lt1"/>
              </a:solidFill>
              <a:latin typeface="Lato"/>
              <a:ea typeface="Lato"/>
              <a:cs typeface="Lato"/>
              <a:sym typeface="Lato"/>
            </a:endParaRPr>
          </a:p>
          <a:p>
            <a:pPr indent="0" lvl="0" marL="457200" rtl="0" algn="l">
              <a:lnSpc>
                <a:spcPct val="150000"/>
              </a:lnSpc>
              <a:spcBef>
                <a:spcPts val="0"/>
              </a:spcBef>
              <a:spcAft>
                <a:spcPts val="0"/>
              </a:spcAft>
              <a:buNone/>
            </a:pPr>
            <a:r>
              <a:t/>
            </a:r>
            <a:endParaRPr>
              <a:solidFill>
                <a:schemeClr val="lt1"/>
              </a:solidFill>
              <a:latin typeface="Lato"/>
              <a:ea typeface="Lato"/>
              <a:cs typeface="Lato"/>
              <a:sym typeface="Lato"/>
            </a:endParaRPr>
          </a:p>
          <a:p>
            <a:pPr indent="0" lvl="0" marL="457200" marR="0" rtl="0" algn="l">
              <a:lnSpc>
                <a:spcPct val="123076"/>
              </a:lnSpc>
              <a:spcBef>
                <a:spcPts val="1200"/>
              </a:spcBef>
              <a:spcAft>
                <a:spcPts val="0"/>
              </a:spcAft>
              <a:buClr>
                <a:srgbClr val="000000"/>
              </a:buClr>
              <a:buSzPts val="1400"/>
              <a:buFont typeface="Arial"/>
              <a:buNone/>
            </a:pPr>
            <a:r>
              <a:t/>
            </a:r>
            <a:endParaRPr b="0" i="0" sz="14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lt1"/>
              </a:solidFill>
              <a:latin typeface="Lato"/>
              <a:ea typeface="Lato"/>
              <a:cs typeface="Lato"/>
              <a:sym typeface="Lato"/>
            </a:endParaRPr>
          </a:p>
        </p:txBody>
      </p:sp>
      <p:sp>
        <p:nvSpPr>
          <p:cNvPr id="300" name="Google Shape;300;g28a5baefba4_0_0"/>
          <p:cNvSpPr txBox="1"/>
          <p:nvPr/>
        </p:nvSpPr>
        <p:spPr>
          <a:xfrm>
            <a:off x="1640100" y="403675"/>
            <a:ext cx="5863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3600"/>
              <a:buFont typeface="Arial"/>
              <a:buNone/>
            </a:pPr>
            <a:r>
              <a:rPr b="1" i="0" lang="en-GB" sz="2900" u="none" cap="none" strike="noStrike">
                <a:solidFill>
                  <a:schemeClr val="lt1"/>
                </a:solidFill>
                <a:latin typeface="Lato"/>
                <a:ea typeface="Lato"/>
                <a:cs typeface="Lato"/>
                <a:sym typeface="Lato"/>
              </a:rPr>
              <a:t>Links to learn more!</a:t>
            </a:r>
            <a:endParaRPr b="1" i="0" sz="2900" u="none" cap="none" strike="noStrike">
              <a:solidFill>
                <a:srgbClr val="000000"/>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3"/>
          <p:cNvSpPr txBox="1"/>
          <p:nvPr/>
        </p:nvSpPr>
        <p:spPr>
          <a:xfrm>
            <a:off x="360375" y="270375"/>
            <a:ext cx="80310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Having a respectful learning environment</a:t>
            </a:r>
            <a:endParaRPr b="1" i="0" sz="2900" u="none" cap="none" strike="noStrike">
              <a:solidFill>
                <a:srgbClr val="FF8022"/>
              </a:solidFill>
              <a:latin typeface="Lato"/>
              <a:ea typeface="Lato"/>
              <a:cs typeface="Lato"/>
              <a:sym typeface="Lato"/>
            </a:endParaRPr>
          </a:p>
        </p:txBody>
      </p:sp>
      <p:sp>
        <p:nvSpPr>
          <p:cNvPr id="60" name="Google Shape;60;p3"/>
          <p:cNvSpPr txBox="1"/>
          <p:nvPr/>
        </p:nvSpPr>
        <p:spPr>
          <a:xfrm>
            <a:off x="324100" y="1254075"/>
            <a:ext cx="7638000" cy="19086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listen to each other respectfully</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avoid making judgements or assumptions about others</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comment on what has been said, not the person who has said it</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won’t put anyone on the spot and we have the right to pass</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not share personal stories or ask personal questions</a:t>
            </a:r>
            <a:endParaRPr b="1" i="0" sz="1600" u="none" cap="none" strike="noStrike">
              <a:solidFill>
                <a:schemeClr val="accent2"/>
              </a:solidFill>
              <a:latin typeface="Lato"/>
              <a:ea typeface="Lato"/>
              <a:cs typeface="Lato"/>
              <a:sym typeface="Lato"/>
            </a:endParaRPr>
          </a:p>
        </p:txBody>
      </p:sp>
      <p:sp>
        <p:nvSpPr>
          <p:cNvPr id="61" name="Google Shape;61;p3"/>
          <p:cNvSpPr txBox="1"/>
          <p:nvPr/>
        </p:nvSpPr>
        <p:spPr>
          <a:xfrm>
            <a:off x="418625" y="3452475"/>
            <a:ext cx="8242200" cy="677100"/>
          </a:xfrm>
          <a:prstGeom prst="rect">
            <a:avLst/>
          </a:prstGeom>
          <a:noFill/>
          <a:ln cap="flat" cmpd="sng" w="28575">
            <a:solidFill>
              <a:srgbClr val="FF802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FFFFFF"/>
                </a:solidFill>
                <a:latin typeface="Lato"/>
                <a:ea typeface="Lato"/>
                <a:cs typeface="Lato"/>
                <a:sym typeface="Lato"/>
              </a:rPr>
              <a:t>If there is a question that you do not wish to ask aloud, you can write it on a Post-it Note which will be collected throughout the session and answered at the end</a:t>
            </a:r>
            <a:endParaRPr b="1" i="0" sz="1600" u="none" cap="none" strike="noStrike">
              <a:solidFill>
                <a:srgbClr val="FFFFFF"/>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4"/>
          <p:cNvSpPr txBox="1"/>
          <p:nvPr/>
        </p:nvSpPr>
        <p:spPr>
          <a:xfrm>
            <a:off x="311700" y="3442550"/>
            <a:ext cx="8520600" cy="792600"/>
          </a:xfrm>
          <a:prstGeom prst="rect">
            <a:avLst/>
          </a:prstGeom>
          <a:noFill/>
          <a:ln>
            <a:noFill/>
          </a:ln>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595959"/>
              </a:solidFill>
              <a:latin typeface="Arial"/>
              <a:ea typeface="Arial"/>
              <a:cs typeface="Arial"/>
              <a:sym typeface="Arial"/>
            </a:endParaRPr>
          </a:p>
        </p:txBody>
      </p:sp>
      <p:sp>
        <p:nvSpPr>
          <p:cNvPr id="67" name="Google Shape;67;p4"/>
          <p:cNvSpPr txBox="1"/>
          <p:nvPr/>
        </p:nvSpPr>
        <p:spPr>
          <a:xfrm>
            <a:off x="0" y="1491150"/>
            <a:ext cx="9144000" cy="13854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8000"/>
              <a:buFont typeface="Arial"/>
              <a:buNone/>
            </a:pPr>
            <a:r>
              <a:rPr b="0" i="0" lang="en-GB" sz="2400" u="none" cap="none" strike="noStrike">
                <a:solidFill>
                  <a:schemeClr val="lt1"/>
                </a:solidFill>
                <a:latin typeface="Lato"/>
                <a:ea typeface="Lato"/>
                <a:cs typeface="Lato"/>
                <a:sym typeface="Lato"/>
              </a:rPr>
              <a:t>Session 4:</a:t>
            </a:r>
            <a:endParaRPr b="0" i="0" sz="2400" u="none" cap="none" strike="noStrike">
              <a:solidFill>
                <a:schemeClr val="lt1"/>
              </a:solidFill>
              <a:latin typeface="Lato"/>
              <a:ea typeface="Lato"/>
              <a:cs typeface="Lato"/>
              <a:sym typeface="Lato"/>
            </a:endParaRPr>
          </a:p>
          <a:p>
            <a:pPr indent="0" lvl="0" marL="0" marR="0" rtl="0" algn="ctr">
              <a:lnSpc>
                <a:spcPct val="90000"/>
              </a:lnSpc>
              <a:spcBef>
                <a:spcPts val="0"/>
              </a:spcBef>
              <a:spcAft>
                <a:spcPts val="0"/>
              </a:spcAft>
              <a:buClr>
                <a:srgbClr val="000000"/>
              </a:buClr>
              <a:buSzPts val="8000"/>
              <a:buFont typeface="Arial"/>
              <a:buNone/>
            </a:pPr>
            <a:r>
              <a:rPr b="1" i="0" lang="en-GB" sz="5600" u="none" cap="none" strike="noStrike">
                <a:solidFill>
                  <a:schemeClr val="lt1"/>
                </a:solidFill>
                <a:latin typeface="Lato Black"/>
                <a:ea typeface="Lato Black"/>
                <a:cs typeface="Lato Black"/>
                <a:sym typeface="Lato Black"/>
              </a:rPr>
              <a:t>Pensions</a:t>
            </a:r>
            <a:endParaRPr b="1" i="0" sz="5600" u="none" cap="none" strike="noStrike">
              <a:solidFill>
                <a:schemeClr val="accent2"/>
              </a:solidFill>
              <a:latin typeface="Lato Black"/>
              <a:ea typeface="Lato Black"/>
              <a:cs typeface="Lato Black"/>
              <a:sym typeface="Lato Black"/>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5"/>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5"/>
          <p:cNvSpPr txBox="1"/>
          <p:nvPr/>
        </p:nvSpPr>
        <p:spPr>
          <a:xfrm>
            <a:off x="360374" y="629069"/>
            <a:ext cx="6625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74" name="Google Shape;74;p5"/>
          <p:cNvSpPr txBox="1"/>
          <p:nvPr/>
        </p:nvSpPr>
        <p:spPr>
          <a:xfrm>
            <a:off x="488175" y="1197875"/>
            <a:ext cx="7769100" cy="25551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50000"/>
              </a:lnSpc>
              <a:spcBef>
                <a:spcPts val="0"/>
              </a:spcBef>
              <a:spcAft>
                <a:spcPts val="0"/>
              </a:spcAft>
              <a:buClr>
                <a:schemeClr val="accent2"/>
              </a:buClr>
              <a:buSzPts val="2200"/>
              <a:buFont typeface="Lato"/>
              <a:buChar char="●"/>
            </a:pPr>
            <a:r>
              <a:rPr b="1" i="0" lang="en-GB" sz="2200" u="none" cap="none" strike="noStrike">
                <a:solidFill>
                  <a:schemeClr val="lt1"/>
                </a:solidFill>
                <a:latin typeface="Lato"/>
                <a:ea typeface="Lato"/>
                <a:cs typeface="Lato"/>
                <a:sym typeface="Lato"/>
              </a:rPr>
              <a:t>Describe what a pension is</a:t>
            </a:r>
            <a:endParaRPr b="1" i="0" sz="2200" u="none" cap="none" strike="noStrike">
              <a:solidFill>
                <a:schemeClr val="lt1"/>
              </a:solidFill>
              <a:latin typeface="Lato"/>
              <a:ea typeface="Lato"/>
              <a:cs typeface="Lato"/>
              <a:sym typeface="Lato"/>
            </a:endParaRPr>
          </a:p>
          <a:p>
            <a:pPr indent="-368300" lvl="0" marL="457200" marR="0" rtl="0" algn="l">
              <a:lnSpc>
                <a:spcPct val="150000"/>
              </a:lnSpc>
              <a:spcBef>
                <a:spcPts val="0"/>
              </a:spcBef>
              <a:spcAft>
                <a:spcPts val="0"/>
              </a:spcAft>
              <a:buClr>
                <a:schemeClr val="accent2"/>
              </a:buClr>
              <a:buSzPts val="2200"/>
              <a:buFont typeface="Lato"/>
              <a:buChar char="●"/>
            </a:pPr>
            <a:r>
              <a:rPr b="1" i="0" lang="en-GB" sz="2200" u="none" cap="none" strike="noStrike">
                <a:solidFill>
                  <a:schemeClr val="lt1"/>
                </a:solidFill>
                <a:latin typeface="Lato"/>
                <a:ea typeface="Lato"/>
                <a:cs typeface="Lato"/>
                <a:sym typeface="Lato"/>
              </a:rPr>
              <a:t>Identify the different types of pensions that exist and how they work</a:t>
            </a:r>
            <a:endParaRPr b="1" i="0" sz="2200" u="none" cap="none" strike="noStrike">
              <a:solidFill>
                <a:schemeClr val="lt1"/>
              </a:solidFill>
              <a:latin typeface="Lato"/>
              <a:ea typeface="Lato"/>
              <a:cs typeface="Lato"/>
              <a:sym typeface="Lato"/>
            </a:endParaRPr>
          </a:p>
          <a:p>
            <a:pPr indent="-368300" lvl="0" marL="457200" marR="0" rtl="0" algn="l">
              <a:lnSpc>
                <a:spcPct val="150000"/>
              </a:lnSpc>
              <a:spcBef>
                <a:spcPts val="0"/>
              </a:spcBef>
              <a:spcAft>
                <a:spcPts val="0"/>
              </a:spcAft>
              <a:buClr>
                <a:schemeClr val="accent2"/>
              </a:buClr>
              <a:buSzPts val="2200"/>
              <a:buFont typeface="Lato"/>
              <a:buChar char="●"/>
            </a:pPr>
            <a:r>
              <a:rPr b="1" i="0" lang="en-GB" sz="2200" u="none" cap="none" strike="noStrike">
                <a:solidFill>
                  <a:schemeClr val="lt1"/>
                </a:solidFill>
                <a:latin typeface="Lato"/>
                <a:ea typeface="Lato"/>
                <a:cs typeface="Lato"/>
                <a:sym typeface="Lato"/>
              </a:rPr>
              <a:t>Explain the benefits of paying into a pension</a:t>
            </a:r>
            <a:endParaRPr b="1" i="0" sz="2200" u="none" cap="none" strike="noStrike">
              <a:solidFill>
                <a:schemeClr val="lt1"/>
              </a:solidFill>
              <a:latin typeface="Lato"/>
              <a:ea typeface="Lato"/>
              <a:cs typeface="Lato"/>
              <a:sym typeface="Lato"/>
            </a:endParaRPr>
          </a:p>
          <a:p>
            <a:pPr indent="0" lvl="0" marL="914400" marR="0" rtl="0" algn="l">
              <a:lnSpc>
                <a:spcPct val="150000"/>
              </a:lnSpc>
              <a:spcBef>
                <a:spcPts val="0"/>
              </a:spcBef>
              <a:spcAft>
                <a:spcPts val="0"/>
              </a:spcAft>
              <a:buClr>
                <a:srgbClr val="000000"/>
              </a:buClr>
              <a:buSzPts val="2200"/>
              <a:buFont typeface="Arial"/>
              <a:buNone/>
            </a:pPr>
            <a:r>
              <a:t/>
            </a:r>
            <a:endParaRPr b="0" i="0" sz="2200" u="none" cap="none" strike="noStrike">
              <a:solidFill>
                <a:srgbClr val="B7B7B7"/>
              </a:solidFill>
              <a:latin typeface="Lato Light"/>
              <a:ea typeface="Lato Light"/>
              <a:cs typeface="Lato Light"/>
              <a:sym typeface="Lato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6"/>
          <p:cNvSpPr txBox="1"/>
          <p:nvPr/>
        </p:nvSpPr>
        <p:spPr>
          <a:xfrm flipH="1">
            <a:off x="1270650" y="4470375"/>
            <a:ext cx="6828300" cy="6312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1800"/>
              <a:buFont typeface="Arial"/>
              <a:buNone/>
            </a:pPr>
            <a:r>
              <a:rPr b="1" lang="en-GB" sz="2900">
                <a:solidFill>
                  <a:schemeClr val="accent2"/>
                </a:solidFill>
                <a:latin typeface="Lato"/>
                <a:ea typeface="Lato"/>
                <a:cs typeface="Lato"/>
                <a:sym typeface="Lato"/>
              </a:rPr>
              <a:t>Write down as many ideas as you can</a:t>
            </a:r>
            <a:endParaRPr b="1" i="0" sz="2000" u="none" cap="none" strike="noStrike">
              <a:solidFill>
                <a:schemeClr val="dk1"/>
              </a:solidFill>
              <a:latin typeface="Lato"/>
              <a:ea typeface="Lato"/>
              <a:cs typeface="Lato"/>
              <a:sym typeface="Lato"/>
            </a:endParaRPr>
          </a:p>
        </p:txBody>
      </p:sp>
      <p:sp>
        <p:nvSpPr>
          <p:cNvPr id="80" name="Google Shape;80;p6"/>
          <p:cNvSpPr txBox="1"/>
          <p:nvPr/>
        </p:nvSpPr>
        <p:spPr>
          <a:xfrm flipH="1">
            <a:off x="823850" y="1058850"/>
            <a:ext cx="8001000" cy="1077300"/>
          </a:xfrm>
          <a:prstGeom prst="rect">
            <a:avLst/>
          </a:prstGeom>
          <a:noFill/>
          <a:ln>
            <a:noFill/>
          </a:ln>
        </p:spPr>
        <p:txBody>
          <a:bodyPr anchorCtr="0" anchor="t" bIns="91425" lIns="91425" spcFirstLastPara="1" rIns="91425" wrap="square" tIns="91425">
            <a:normAutofit/>
          </a:bodyPr>
          <a:lstStyle/>
          <a:p>
            <a:pPr indent="0" lvl="0" marL="457200" marR="0" rtl="0" algn="l">
              <a:lnSpc>
                <a:spcPct val="100000"/>
              </a:lnSpc>
              <a:spcBef>
                <a:spcPts val="0"/>
              </a:spcBef>
              <a:spcAft>
                <a:spcPts val="0"/>
              </a:spcAft>
              <a:buClr>
                <a:srgbClr val="000000"/>
              </a:buClr>
              <a:buSzPts val="1800"/>
              <a:buFont typeface="Arial"/>
              <a:buNone/>
            </a:pPr>
            <a:r>
              <a:rPr b="1" lang="en-GB" sz="2900">
                <a:solidFill>
                  <a:schemeClr val="accent2"/>
                </a:solidFill>
                <a:latin typeface="Lato"/>
                <a:ea typeface="Lato"/>
                <a:cs typeface="Lato"/>
                <a:sym typeface="Lato"/>
              </a:rPr>
              <a:t>What comes to mind when you hear the word ‘pensions’</a:t>
            </a:r>
            <a:r>
              <a:rPr b="1" i="0" lang="en-GB" sz="2900" u="none" cap="none" strike="noStrike">
                <a:solidFill>
                  <a:schemeClr val="accent2"/>
                </a:solidFill>
                <a:latin typeface="Lato"/>
                <a:ea typeface="Lato"/>
                <a:cs typeface="Lato"/>
                <a:sym typeface="Lato"/>
              </a:rPr>
              <a:t>?</a:t>
            </a:r>
            <a:endParaRPr b="1" i="0" sz="2000" u="none" cap="none" strike="noStrike">
              <a:solidFill>
                <a:schemeClr val="dk1"/>
              </a:solidFill>
              <a:latin typeface="Lato"/>
              <a:ea typeface="Lato"/>
              <a:cs typeface="Lato"/>
              <a:sym typeface="Lato"/>
            </a:endParaRPr>
          </a:p>
        </p:txBody>
      </p:sp>
      <p:sp>
        <p:nvSpPr>
          <p:cNvPr id="81" name="Google Shape;81;p6"/>
          <p:cNvSpPr txBox="1"/>
          <p:nvPr>
            <p:ph type="title"/>
          </p:nvPr>
        </p:nvSpPr>
        <p:spPr>
          <a:xfrm>
            <a:off x="378000" y="252000"/>
            <a:ext cx="8613600" cy="64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lt1"/>
                </a:solidFill>
              </a:rPr>
              <a:t>Starter</a:t>
            </a:r>
            <a:endParaRPr>
              <a:solidFill>
                <a:schemeClr val="lt1"/>
              </a:solidFill>
            </a:endParaRPr>
          </a:p>
        </p:txBody>
      </p:sp>
      <p:pic>
        <p:nvPicPr>
          <p:cNvPr id="82" name="Google Shape;82;p6" title="noun-word-cloud-195993.png"/>
          <p:cNvPicPr preferRelativeResize="0"/>
          <p:nvPr/>
        </p:nvPicPr>
        <p:blipFill rotWithShape="1">
          <a:blip r:embed="rId3">
            <a:alphaModFix/>
          </a:blip>
          <a:srcRect b="30477" l="0" r="0" t="21708"/>
          <a:stretch/>
        </p:blipFill>
        <p:spPr>
          <a:xfrm>
            <a:off x="2215850" y="2170775"/>
            <a:ext cx="4937900" cy="2361151"/>
          </a:xfrm>
          <a:prstGeom prst="rect">
            <a:avLst/>
          </a:prstGeom>
          <a:noFill/>
          <a:ln>
            <a:noFill/>
          </a:ln>
        </p:spPr>
      </p:pic>
      <p:sp>
        <p:nvSpPr>
          <p:cNvPr id="83" name="Google Shape;83;p6"/>
          <p:cNvSpPr txBox="1"/>
          <p:nvPr/>
        </p:nvSpPr>
        <p:spPr>
          <a:xfrm flipH="1">
            <a:off x="3470250" y="2898626"/>
            <a:ext cx="2429100" cy="582900"/>
          </a:xfrm>
          <a:prstGeom prst="rect">
            <a:avLst/>
          </a:prstGeom>
          <a:noFill/>
          <a:ln>
            <a:noFill/>
          </a:ln>
        </p:spPr>
        <p:txBody>
          <a:bodyPr anchorCtr="0" anchor="t" bIns="91425" lIns="91425" spcFirstLastPara="1" rIns="91425" wrap="square" tIns="91425">
            <a:normAutofit/>
          </a:bodyPr>
          <a:lstStyle/>
          <a:p>
            <a:pPr indent="0" lvl="0" marL="457200" marR="0" rtl="0" algn="l">
              <a:lnSpc>
                <a:spcPct val="100000"/>
              </a:lnSpc>
              <a:spcBef>
                <a:spcPts val="0"/>
              </a:spcBef>
              <a:spcAft>
                <a:spcPts val="0"/>
              </a:spcAft>
              <a:buClr>
                <a:srgbClr val="000000"/>
              </a:buClr>
              <a:buSzPts val="1800"/>
              <a:buFont typeface="Arial"/>
              <a:buNone/>
            </a:pPr>
            <a:r>
              <a:rPr b="1" lang="en-GB" sz="2300">
                <a:solidFill>
                  <a:schemeClr val="dk1"/>
                </a:solidFill>
                <a:latin typeface="Lato"/>
                <a:ea typeface="Lato"/>
                <a:cs typeface="Lato"/>
                <a:sym typeface="Lato"/>
              </a:rPr>
              <a:t>pensions</a:t>
            </a:r>
            <a:endParaRPr b="1" i="0" u="none" cap="none" strike="noStrike">
              <a:solidFill>
                <a:schemeClr val="dk1"/>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0"/>
          <p:cNvSpPr txBox="1"/>
          <p:nvPr/>
        </p:nvSpPr>
        <p:spPr>
          <a:xfrm>
            <a:off x="378000" y="252000"/>
            <a:ext cx="8613600" cy="6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900">
                <a:solidFill>
                  <a:schemeClr val="lt1"/>
                </a:solidFill>
                <a:latin typeface="Lato"/>
                <a:ea typeface="Lato"/>
                <a:cs typeface="Lato"/>
                <a:sym typeface="Lato"/>
              </a:rPr>
              <a:t>What is a pension?</a:t>
            </a:r>
            <a:endParaRPr b="1" sz="2800">
              <a:solidFill>
                <a:schemeClr val="lt1"/>
              </a:solidFill>
              <a:latin typeface="Lato"/>
              <a:ea typeface="Lato"/>
              <a:cs typeface="Lato"/>
              <a:sym typeface="Lato"/>
            </a:endParaRPr>
          </a:p>
        </p:txBody>
      </p:sp>
      <p:sp>
        <p:nvSpPr>
          <p:cNvPr id="89" name="Google Shape;89;p10"/>
          <p:cNvSpPr txBox="1"/>
          <p:nvPr/>
        </p:nvSpPr>
        <p:spPr>
          <a:xfrm>
            <a:off x="116275" y="1128500"/>
            <a:ext cx="8953500" cy="1139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GB" sz="1800" u="none" cap="none" strike="noStrike">
                <a:solidFill>
                  <a:srgbClr val="0543B3"/>
                </a:solidFill>
                <a:latin typeface="Lato"/>
                <a:ea typeface="Lato"/>
                <a:cs typeface="Lato"/>
                <a:sym typeface="Lato"/>
              </a:rPr>
              <a:t>Throughout working life a person can choose to invest into their future by paying into a pension, often from their monthly salary. </a:t>
            </a:r>
            <a:endParaRPr b="0" i="0" sz="1800" u="none" cap="none" strike="noStrike">
              <a:solidFill>
                <a:srgbClr val="0543B3"/>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0" i="0" sz="800" u="none" cap="none" strike="noStrike">
              <a:solidFill>
                <a:srgbClr val="0543B3"/>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0" i="0" lang="en-GB" sz="1800" u="none" cap="none" strike="noStrike">
                <a:solidFill>
                  <a:srgbClr val="0543B3"/>
                </a:solidFill>
                <a:latin typeface="Lato"/>
                <a:ea typeface="Lato"/>
                <a:cs typeface="Lato"/>
                <a:sym typeface="Lato"/>
              </a:rPr>
              <a:t>Watch the following video  (</a:t>
            </a:r>
            <a:r>
              <a:rPr b="1" i="0" lang="en-GB" sz="1800" u="none" cap="none" strike="noStrike">
                <a:solidFill>
                  <a:srgbClr val="0543B3"/>
                </a:solidFill>
                <a:latin typeface="Lato"/>
                <a:ea typeface="Lato"/>
                <a:cs typeface="Lato"/>
                <a:sym typeface="Lato"/>
              </a:rPr>
              <a:t>up to 1</a:t>
            </a:r>
            <a:r>
              <a:rPr b="1" lang="en-GB" sz="1800">
                <a:solidFill>
                  <a:srgbClr val="0543B3"/>
                </a:solidFill>
                <a:latin typeface="Lato"/>
                <a:ea typeface="Lato"/>
                <a:cs typeface="Lato"/>
                <a:sym typeface="Lato"/>
              </a:rPr>
              <a:t>m30s</a:t>
            </a:r>
            <a:r>
              <a:rPr b="0" i="0" lang="en-GB" sz="1800" u="none" cap="none" strike="noStrike">
                <a:solidFill>
                  <a:srgbClr val="0543B3"/>
                </a:solidFill>
                <a:latin typeface="Lato"/>
                <a:ea typeface="Lato"/>
                <a:cs typeface="Lato"/>
                <a:sym typeface="Lato"/>
              </a:rPr>
              <a:t>): </a:t>
            </a:r>
            <a:endParaRPr b="0" i="0" sz="1800" u="none" cap="none" strike="noStrike">
              <a:solidFill>
                <a:srgbClr val="0543B3"/>
              </a:solidFill>
              <a:latin typeface="Lato"/>
              <a:ea typeface="Lato"/>
              <a:cs typeface="Lato"/>
              <a:sym typeface="Lato"/>
            </a:endParaRPr>
          </a:p>
        </p:txBody>
      </p:sp>
      <p:pic>
        <p:nvPicPr>
          <p:cNvPr descr="We explain how pensions work, including workplace pensions (auto enrolment), your State Pension and the NOW: Pensions Trust ('the Scheme'), to help you work out how much your future pension savings might be worth. Pay your pension some attention - your future self will thank you!&#10;&#10;Discover NOW: Pensions online:&#10;Web: https://www.nowpensions.com&#10;LinkedIn: https://www.linkedin.com/company/nowpensions&#10;Twitter: https://www.twitter.com/nowpensions&#10;Facebook: https://www.facebook.com/nowpensions" id="90" name="Google Shape;90;p10" title="Pension basics explained">
            <a:hlinkClick r:id="rId3"/>
          </p:cNvPr>
          <p:cNvPicPr preferRelativeResize="0"/>
          <p:nvPr/>
        </p:nvPicPr>
        <p:blipFill rotWithShape="1">
          <a:blip r:embed="rId4">
            <a:alphaModFix/>
          </a:blip>
          <a:srcRect b="0" l="0" r="0" t="0"/>
          <a:stretch/>
        </p:blipFill>
        <p:spPr>
          <a:xfrm>
            <a:off x="5097775" y="2313200"/>
            <a:ext cx="3438525" cy="1872775"/>
          </a:xfrm>
          <a:prstGeom prst="rect">
            <a:avLst/>
          </a:prstGeom>
          <a:noFill/>
          <a:ln cap="flat" cmpd="sng" w="28575">
            <a:solidFill>
              <a:srgbClr val="FF8022"/>
            </a:solidFill>
            <a:prstDash val="solid"/>
            <a:round/>
            <a:headEnd len="sm" w="sm" type="none"/>
            <a:tailEnd len="sm" w="sm" type="none"/>
          </a:ln>
        </p:spPr>
      </p:pic>
      <p:sp>
        <p:nvSpPr>
          <p:cNvPr id="91" name="Google Shape;91;p10"/>
          <p:cNvSpPr txBox="1"/>
          <p:nvPr/>
        </p:nvSpPr>
        <p:spPr>
          <a:xfrm>
            <a:off x="5097775" y="425175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rgbClr val="0543B3"/>
                </a:solidFill>
                <a:latin typeface="Lato"/>
                <a:ea typeface="Lato"/>
                <a:cs typeface="Lato"/>
                <a:sym typeface="Lato"/>
              </a:rPr>
              <a:t>Video: </a:t>
            </a:r>
            <a:r>
              <a:rPr b="1" lang="en-GB" u="sng">
                <a:solidFill>
                  <a:srgbClr val="0543B3"/>
                </a:solidFill>
                <a:latin typeface="Lato"/>
                <a:ea typeface="Lato"/>
                <a:cs typeface="Lato"/>
                <a:sym typeface="Lato"/>
                <a:hlinkClick r:id="rId5">
                  <a:extLst>
                    <a:ext uri="{A12FA001-AC4F-418D-AE19-62706E023703}">
                      <ahyp:hlinkClr val="tx"/>
                    </a:ext>
                  </a:extLst>
                </a:hlinkClick>
              </a:rPr>
              <a:t>Pension basics explained</a:t>
            </a:r>
            <a:endParaRPr b="1">
              <a:solidFill>
                <a:srgbClr val="0543B3"/>
              </a:solidFill>
              <a:latin typeface="Lato"/>
              <a:ea typeface="Lato"/>
              <a:cs typeface="Lato"/>
              <a:sym typeface="Lato"/>
            </a:endParaRPr>
          </a:p>
        </p:txBody>
      </p:sp>
      <p:sp>
        <p:nvSpPr>
          <p:cNvPr id="92" name="Google Shape;92;p10"/>
          <p:cNvSpPr txBox="1"/>
          <p:nvPr/>
        </p:nvSpPr>
        <p:spPr>
          <a:xfrm>
            <a:off x="116275" y="2313200"/>
            <a:ext cx="4796400" cy="180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rgbClr val="0543B3"/>
                </a:solidFill>
                <a:latin typeface="Lato"/>
                <a:ea typeface="Lato"/>
                <a:cs typeface="Lato"/>
                <a:sym typeface="Lato"/>
              </a:rPr>
              <a:t>Answer the questions below.</a:t>
            </a:r>
            <a:endParaRPr b="1" sz="1800">
              <a:solidFill>
                <a:srgbClr val="0543B3"/>
              </a:solidFill>
              <a:latin typeface="Lato"/>
              <a:ea typeface="Lato"/>
              <a:cs typeface="Lato"/>
              <a:sym typeface="Lato"/>
            </a:endParaRPr>
          </a:p>
          <a:p>
            <a:pPr indent="0" lvl="0" marL="0" rtl="0" algn="l">
              <a:spcBef>
                <a:spcPts val="0"/>
              </a:spcBef>
              <a:spcAft>
                <a:spcPts val="0"/>
              </a:spcAft>
              <a:buNone/>
            </a:pPr>
            <a:r>
              <a:t/>
            </a:r>
            <a:endParaRPr sz="1000">
              <a:solidFill>
                <a:srgbClr val="0543B3"/>
              </a:solidFill>
              <a:latin typeface="Lato"/>
              <a:ea typeface="Lato"/>
              <a:cs typeface="Lato"/>
              <a:sym typeface="Lato"/>
            </a:endParaRPr>
          </a:p>
          <a:p>
            <a:pPr indent="-342900" lvl="0" marL="457200" rtl="0" algn="l">
              <a:lnSpc>
                <a:spcPct val="115000"/>
              </a:lnSpc>
              <a:spcBef>
                <a:spcPts val="0"/>
              </a:spcBef>
              <a:spcAft>
                <a:spcPts val="0"/>
              </a:spcAft>
              <a:buClr>
                <a:srgbClr val="0543B3"/>
              </a:buClr>
              <a:buSzPts val="1800"/>
              <a:buFont typeface="Lato"/>
              <a:buAutoNum type="arabicPeriod"/>
            </a:pPr>
            <a:r>
              <a:rPr lang="en-GB" sz="1800">
                <a:solidFill>
                  <a:srgbClr val="0543B3"/>
                </a:solidFill>
                <a:latin typeface="Lato"/>
                <a:ea typeface="Lato"/>
                <a:cs typeface="Lato"/>
                <a:sym typeface="Lato"/>
              </a:rPr>
              <a:t>What is a pension?</a:t>
            </a:r>
            <a:endParaRPr sz="1800">
              <a:solidFill>
                <a:srgbClr val="0543B3"/>
              </a:solidFill>
              <a:latin typeface="Lato"/>
              <a:ea typeface="Lato"/>
              <a:cs typeface="Lato"/>
              <a:sym typeface="Lato"/>
            </a:endParaRPr>
          </a:p>
          <a:p>
            <a:pPr indent="-342900" lvl="0" marL="457200" rtl="0" algn="l">
              <a:lnSpc>
                <a:spcPct val="115000"/>
              </a:lnSpc>
              <a:spcBef>
                <a:spcPts val="0"/>
              </a:spcBef>
              <a:spcAft>
                <a:spcPts val="0"/>
              </a:spcAft>
              <a:buClr>
                <a:srgbClr val="0543B3"/>
              </a:buClr>
              <a:buSzPts val="1800"/>
              <a:buFont typeface="Lato"/>
              <a:buAutoNum type="arabicPeriod"/>
            </a:pPr>
            <a:r>
              <a:rPr lang="en-GB" sz="1800">
                <a:solidFill>
                  <a:srgbClr val="0543B3"/>
                </a:solidFill>
                <a:latin typeface="Lato"/>
                <a:ea typeface="Lato"/>
                <a:cs typeface="Lato"/>
                <a:sym typeface="Lato"/>
              </a:rPr>
              <a:t>What is auto enrolment?</a:t>
            </a:r>
            <a:endParaRPr sz="1800">
              <a:solidFill>
                <a:srgbClr val="0543B3"/>
              </a:solidFill>
              <a:latin typeface="Lato"/>
              <a:ea typeface="Lato"/>
              <a:cs typeface="Lato"/>
              <a:sym typeface="Lato"/>
            </a:endParaRPr>
          </a:p>
          <a:p>
            <a:pPr indent="-342900" lvl="0" marL="457200" rtl="0" algn="l">
              <a:spcBef>
                <a:spcPts val="0"/>
              </a:spcBef>
              <a:spcAft>
                <a:spcPts val="0"/>
              </a:spcAft>
              <a:buClr>
                <a:srgbClr val="0543B3"/>
              </a:buClr>
              <a:buSzPts val="1800"/>
              <a:buFont typeface="Lato"/>
              <a:buAutoNum type="arabicPeriod"/>
            </a:pPr>
            <a:r>
              <a:rPr lang="en-GB" sz="1800">
                <a:solidFill>
                  <a:srgbClr val="0543B3"/>
                </a:solidFill>
                <a:latin typeface="Lato"/>
                <a:ea typeface="Lato"/>
                <a:cs typeface="Lato"/>
                <a:sym typeface="Lato"/>
              </a:rPr>
              <a:t>How old do you have to be before you can start getting money from your pension?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1"/>
          <p:cNvSpPr txBox="1"/>
          <p:nvPr>
            <p:ph type="title"/>
          </p:nvPr>
        </p:nvSpPr>
        <p:spPr>
          <a:xfrm>
            <a:off x="378000" y="252000"/>
            <a:ext cx="8613600" cy="64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900">
                <a:solidFill>
                  <a:schemeClr val="lt1"/>
                </a:solidFill>
              </a:rPr>
              <a:t>Activity 1: What is a pension?</a:t>
            </a:r>
            <a:endParaRPr>
              <a:solidFill>
                <a:schemeClr val="lt1"/>
              </a:solidFill>
            </a:endParaRPr>
          </a:p>
        </p:txBody>
      </p:sp>
      <p:sp>
        <p:nvSpPr>
          <p:cNvPr id="98" name="Google Shape;98;p11"/>
          <p:cNvSpPr/>
          <p:nvPr/>
        </p:nvSpPr>
        <p:spPr>
          <a:xfrm>
            <a:off x="260825" y="1721025"/>
            <a:ext cx="2206500" cy="2050200"/>
          </a:xfrm>
          <a:prstGeom prst="flowChartMagneticTape">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GB" sz="2200" u="none" cap="none" strike="noStrike">
                <a:solidFill>
                  <a:schemeClr val="dk2"/>
                </a:solidFill>
                <a:latin typeface="Lato"/>
                <a:ea typeface="Lato"/>
                <a:cs typeface="Lato"/>
                <a:sym typeface="Lato"/>
              </a:rPr>
              <a:t>1. What is a pension?</a:t>
            </a:r>
            <a:endParaRPr b="1" i="0" sz="2200" u="none" cap="none" strike="noStrike">
              <a:solidFill>
                <a:schemeClr val="dk2"/>
              </a:solidFill>
              <a:latin typeface="Lato"/>
              <a:ea typeface="Lato"/>
              <a:cs typeface="Lato"/>
              <a:sym typeface="Lato"/>
            </a:endParaRPr>
          </a:p>
        </p:txBody>
      </p:sp>
      <p:sp>
        <p:nvSpPr>
          <p:cNvPr id="99" name="Google Shape;99;p11"/>
          <p:cNvSpPr txBox="1"/>
          <p:nvPr/>
        </p:nvSpPr>
        <p:spPr>
          <a:xfrm>
            <a:off x="2615200" y="1070825"/>
            <a:ext cx="2329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00" name="Google Shape;100;p11"/>
          <p:cNvSpPr txBox="1"/>
          <p:nvPr/>
        </p:nvSpPr>
        <p:spPr>
          <a:xfrm>
            <a:off x="1263925" y="1126825"/>
            <a:ext cx="5696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t/>
            </a:r>
            <a:endParaRPr b="0" i="0" sz="1400" u="none" cap="none" strike="noStrike">
              <a:solidFill>
                <a:schemeClr val="dk1"/>
              </a:solidFill>
              <a:latin typeface="Lato"/>
              <a:ea typeface="Lato"/>
              <a:cs typeface="Lato"/>
              <a:sym typeface="Lato"/>
            </a:endParaRPr>
          </a:p>
        </p:txBody>
      </p:sp>
      <p:sp>
        <p:nvSpPr>
          <p:cNvPr id="101" name="Google Shape;101;p11"/>
          <p:cNvSpPr txBox="1"/>
          <p:nvPr/>
        </p:nvSpPr>
        <p:spPr>
          <a:xfrm>
            <a:off x="2808650" y="1325175"/>
            <a:ext cx="5517000" cy="338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343A40"/>
                </a:solidFill>
                <a:latin typeface="Lato"/>
                <a:ea typeface="Lato"/>
                <a:cs typeface="Lato"/>
                <a:sym typeface="Lato"/>
              </a:rPr>
              <a:t>A </a:t>
            </a:r>
            <a:r>
              <a:rPr b="1" i="0" lang="en-GB" sz="1600" u="none" cap="none" strike="noStrike">
                <a:solidFill>
                  <a:srgbClr val="343A40"/>
                </a:solidFill>
                <a:latin typeface="Lato"/>
                <a:ea typeface="Lato"/>
                <a:cs typeface="Lato"/>
                <a:sym typeface="Lato"/>
              </a:rPr>
              <a:t>pot of money for a person for when they retire.</a:t>
            </a:r>
            <a:r>
              <a:rPr b="0" i="0" lang="en-GB" sz="1600" u="none" cap="none" strike="noStrike">
                <a:solidFill>
                  <a:srgbClr val="343A40"/>
                </a:solidFill>
                <a:latin typeface="Lato"/>
                <a:ea typeface="Lato"/>
                <a:cs typeface="Lato"/>
                <a:sym typeface="Lato"/>
              </a:rPr>
              <a:t> This may be to use when they decide to work less (semi-retire) or stop working entirely (retire).</a:t>
            </a:r>
            <a:endParaRPr b="0" i="0" sz="1600" u="none" cap="none" strike="noStrike">
              <a:solidFill>
                <a:srgbClr val="343A4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43A4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343A40"/>
                </a:solidFill>
                <a:latin typeface="Lato"/>
                <a:ea typeface="Lato"/>
                <a:cs typeface="Lato"/>
                <a:sym typeface="Lato"/>
              </a:rPr>
              <a:t>So, it is a retirement fund </a:t>
            </a:r>
            <a:r>
              <a:rPr b="1" i="0" lang="en-GB" sz="1600" u="none" cap="none" strike="noStrike">
                <a:solidFill>
                  <a:srgbClr val="343A40"/>
                </a:solidFill>
                <a:latin typeface="Lato"/>
                <a:ea typeface="Lato"/>
                <a:cs typeface="Lato"/>
                <a:sym typeface="Lato"/>
              </a:rPr>
              <a:t>built up over the course of a person’s working life</a:t>
            </a:r>
            <a:r>
              <a:rPr b="0" i="0" lang="en-GB" sz="1600" u="none" cap="none" strike="noStrike">
                <a:solidFill>
                  <a:srgbClr val="343A40"/>
                </a:solidFill>
                <a:latin typeface="Lato"/>
                <a:ea typeface="Lato"/>
                <a:cs typeface="Lato"/>
                <a:sym typeface="Lato"/>
              </a:rPr>
              <a:t>. </a:t>
            </a:r>
            <a:endParaRPr b="0" i="0" sz="1600" u="none" cap="none" strike="noStrike">
              <a:solidFill>
                <a:srgbClr val="343A4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43A4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343A40"/>
                </a:solidFill>
                <a:latin typeface="Lato"/>
                <a:ea typeface="Lato"/>
                <a:cs typeface="Lato"/>
                <a:sym typeface="Lato"/>
              </a:rPr>
              <a:t>A person makes </a:t>
            </a:r>
            <a:r>
              <a:rPr b="1" i="0" lang="en-GB" sz="1600" u="none" cap="none" strike="noStrike">
                <a:solidFill>
                  <a:srgbClr val="343A40"/>
                </a:solidFill>
                <a:latin typeface="Lato"/>
                <a:ea typeface="Lato"/>
                <a:cs typeface="Lato"/>
                <a:sym typeface="Lato"/>
              </a:rPr>
              <a:t>regular contributions</a:t>
            </a:r>
            <a:r>
              <a:rPr b="0" i="0" lang="en-GB" sz="1600" u="none" cap="none" strike="noStrike">
                <a:solidFill>
                  <a:srgbClr val="343A40"/>
                </a:solidFill>
                <a:latin typeface="Lato"/>
                <a:ea typeface="Lato"/>
                <a:cs typeface="Lato"/>
                <a:sym typeface="Lato"/>
              </a:rPr>
              <a:t> and typically the money is invested, with the aim to grow the savings over time. </a:t>
            </a:r>
            <a:endParaRPr b="0" i="0" sz="1600" u="none" cap="none" strike="noStrike">
              <a:solidFill>
                <a:srgbClr val="343A4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43A4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343A40"/>
                </a:solidFill>
                <a:latin typeface="Lato"/>
                <a:ea typeface="Lato"/>
                <a:cs typeface="Lato"/>
                <a:sym typeface="Lato"/>
              </a:rPr>
              <a:t>In contrast to other types of long-term saving, pensions come with the added benefit of </a:t>
            </a:r>
            <a:r>
              <a:rPr b="1" i="0" lang="en-GB" sz="1600" u="none" cap="none" strike="noStrike">
                <a:solidFill>
                  <a:srgbClr val="343A40"/>
                </a:solidFill>
                <a:latin typeface="Lato"/>
                <a:ea typeface="Lato"/>
                <a:cs typeface="Lato"/>
                <a:sym typeface="Lato"/>
              </a:rPr>
              <a:t>tax relief</a:t>
            </a:r>
            <a:r>
              <a:rPr b="0" i="0" lang="en-GB" sz="1600" u="none" cap="none" strike="noStrike">
                <a:solidFill>
                  <a:srgbClr val="343A40"/>
                </a:solidFill>
                <a:latin typeface="Lato"/>
                <a:ea typeface="Lato"/>
                <a:cs typeface="Lato"/>
                <a:sym typeface="Lato"/>
              </a:rPr>
              <a:t>.</a:t>
            </a:r>
            <a:endParaRPr b="0" i="0" sz="1600" u="none" cap="none" strike="noStrike">
              <a:solidFill>
                <a:srgbClr val="000000"/>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g33a3fd75cc9_0_8"/>
          <p:cNvSpPr txBox="1"/>
          <p:nvPr>
            <p:ph type="title"/>
          </p:nvPr>
        </p:nvSpPr>
        <p:spPr>
          <a:xfrm>
            <a:off x="378000" y="252000"/>
            <a:ext cx="8613600" cy="64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900">
                <a:solidFill>
                  <a:schemeClr val="lt1"/>
                </a:solidFill>
              </a:rPr>
              <a:t>Activity 1: What is a pension?</a:t>
            </a:r>
            <a:endParaRPr>
              <a:solidFill>
                <a:schemeClr val="lt1"/>
              </a:solidFill>
            </a:endParaRPr>
          </a:p>
        </p:txBody>
      </p:sp>
      <p:sp>
        <p:nvSpPr>
          <p:cNvPr id="107" name="Google Shape;107;g33a3fd75cc9_0_8"/>
          <p:cNvSpPr/>
          <p:nvPr/>
        </p:nvSpPr>
        <p:spPr>
          <a:xfrm>
            <a:off x="260825" y="1721025"/>
            <a:ext cx="2206500" cy="2050200"/>
          </a:xfrm>
          <a:prstGeom prst="flowChartMagneticTape">
            <a:avLst/>
          </a:prstGeom>
          <a:solidFill>
            <a:schemeClr val="accent2"/>
          </a:solidFill>
          <a:ln>
            <a:noFill/>
          </a:ln>
        </p:spPr>
        <p:txBody>
          <a:bodyPr anchorCtr="0" anchor="ctr" bIns="91425" lIns="0" spcFirstLastPara="1" rIns="91425" wrap="square" tIns="90000">
            <a:noAutofit/>
          </a:bodyPr>
          <a:lstStyle/>
          <a:p>
            <a:pPr indent="0" lvl="0" marL="0" rtl="0" algn="l">
              <a:spcBef>
                <a:spcPts val="0"/>
              </a:spcBef>
              <a:spcAft>
                <a:spcPts val="0"/>
              </a:spcAft>
              <a:buClr>
                <a:srgbClr val="000000"/>
              </a:buClr>
              <a:buSzPts val="2200"/>
              <a:buFont typeface="Arial"/>
              <a:buNone/>
            </a:pPr>
            <a:r>
              <a:rPr b="1" lang="en-GB" sz="2200">
                <a:solidFill>
                  <a:schemeClr val="dk2"/>
                </a:solidFill>
                <a:latin typeface="Lato"/>
                <a:ea typeface="Lato"/>
                <a:cs typeface="Lato"/>
                <a:sym typeface="Lato"/>
              </a:rPr>
              <a:t>2. What is auto enrolment?</a:t>
            </a:r>
            <a:endParaRPr b="1" sz="2200">
              <a:solidFill>
                <a:schemeClr val="dk2"/>
              </a:solidFill>
              <a:latin typeface="Lato"/>
              <a:ea typeface="Lato"/>
              <a:cs typeface="Lato"/>
              <a:sym typeface="Lato"/>
            </a:endParaRPr>
          </a:p>
        </p:txBody>
      </p:sp>
      <p:sp>
        <p:nvSpPr>
          <p:cNvPr id="108" name="Google Shape;108;g33a3fd75cc9_0_8"/>
          <p:cNvSpPr txBox="1"/>
          <p:nvPr/>
        </p:nvSpPr>
        <p:spPr>
          <a:xfrm>
            <a:off x="2615200" y="1070825"/>
            <a:ext cx="2329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09" name="Google Shape;109;g33a3fd75cc9_0_8"/>
          <p:cNvSpPr txBox="1"/>
          <p:nvPr/>
        </p:nvSpPr>
        <p:spPr>
          <a:xfrm>
            <a:off x="1263925" y="1126825"/>
            <a:ext cx="5696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t/>
            </a:r>
            <a:endParaRPr b="0" i="0" sz="1400" u="none" cap="none" strike="noStrike">
              <a:solidFill>
                <a:schemeClr val="dk1"/>
              </a:solidFill>
              <a:latin typeface="Lato"/>
              <a:ea typeface="Lato"/>
              <a:cs typeface="Lato"/>
              <a:sym typeface="Lato"/>
            </a:endParaRPr>
          </a:p>
        </p:txBody>
      </p:sp>
      <p:sp>
        <p:nvSpPr>
          <p:cNvPr id="110" name="Google Shape;110;g33a3fd75cc9_0_8"/>
          <p:cNvSpPr txBox="1"/>
          <p:nvPr/>
        </p:nvSpPr>
        <p:spPr>
          <a:xfrm>
            <a:off x="2808650" y="1325175"/>
            <a:ext cx="55170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500">
                <a:solidFill>
                  <a:schemeClr val="dk1"/>
                </a:solidFill>
                <a:latin typeface="Lato"/>
                <a:ea typeface="Lato"/>
                <a:cs typeface="Lato"/>
                <a:sym typeface="Lato"/>
              </a:rPr>
              <a:t>Auto enrolment</a:t>
            </a:r>
            <a:r>
              <a:rPr lang="en-GB" sz="1500">
                <a:solidFill>
                  <a:schemeClr val="dk1"/>
                </a:solidFill>
                <a:latin typeface="Lato"/>
                <a:ea typeface="Lato"/>
                <a:cs typeface="Lato"/>
                <a:sym typeface="Lato"/>
              </a:rPr>
              <a:t> automatically signs employees up for a workplace pension. Introduced by the Pensions Act 2008, it requires UK employers to enroll eligible staff and contribute to their pension.</a:t>
            </a:r>
            <a:endParaRPr sz="1500">
              <a:solidFill>
                <a:schemeClr val="dk1"/>
              </a:solidFill>
              <a:latin typeface="Lato"/>
              <a:ea typeface="Lato"/>
              <a:cs typeface="Lato"/>
              <a:sym typeface="Lato"/>
            </a:endParaRPr>
          </a:p>
          <a:p>
            <a:pPr indent="0" lvl="0" marL="0" rtl="0" algn="l">
              <a:spcBef>
                <a:spcPts val="0"/>
              </a:spcBef>
              <a:spcAft>
                <a:spcPts val="0"/>
              </a:spcAft>
              <a:buNone/>
            </a:pPr>
            <a:r>
              <a:t/>
            </a:r>
            <a:endParaRPr sz="1500">
              <a:solidFill>
                <a:schemeClr val="dk1"/>
              </a:solidFill>
              <a:latin typeface="Lato"/>
              <a:ea typeface="Lato"/>
              <a:cs typeface="Lato"/>
              <a:sym typeface="Lato"/>
            </a:endParaRPr>
          </a:p>
          <a:p>
            <a:pPr indent="0" lvl="0" marL="0" rtl="0" algn="l">
              <a:spcBef>
                <a:spcPts val="0"/>
              </a:spcBef>
              <a:spcAft>
                <a:spcPts val="0"/>
              </a:spcAft>
              <a:buNone/>
            </a:pPr>
            <a:r>
              <a:rPr lang="en-GB" sz="1500">
                <a:solidFill>
                  <a:schemeClr val="dk1"/>
                </a:solidFill>
                <a:latin typeface="Lato"/>
                <a:ea typeface="Lato"/>
                <a:cs typeface="Lato"/>
                <a:sym typeface="Lato"/>
              </a:rPr>
              <a:t>The initiative, rolled out from 2012 to 2018, aims to prevent people not having enough retirement savings. By 2018, all companies had to comply with the rules.</a:t>
            </a:r>
            <a:endParaRPr sz="1500">
              <a:solidFill>
                <a:schemeClr val="dk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FLIC_Presentation_No_pages">
  <a:themeElements>
    <a:clrScheme name="Simple Light">
      <a:dk1>
        <a:srgbClr val="262A33"/>
      </a:dk1>
      <a:lt1>
        <a:srgbClr val="FFFFFF"/>
      </a:lt1>
      <a:dk2>
        <a:srgbClr val="262A33"/>
      </a:dk2>
      <a:lt2>
        <a:srgbClr val="262A33"/>
      </a:lt2>
      <a:accent1>
        <a:srgbClr val="0543B3"/>
      </a:accent1>
      <a:accent2>
        <a:srgbClr val="FF8022"/>
      </a:accent2>
      <a:accent3>
        <a:srgbClr val="51FF00"/>
      </a:accent3>
      <a:accent4>
        <a:srgbClr val="FFFFFF"/>
      </a:accent4>
      <a:accent5>
        <a:srgbClr val="FFFFFF"/>
      </a:accent5>
      <a:accent6>
        <a:srgbClr val="FFFFFF"/>
      </a:accent6>
      <a:hlink>
        <a:srgbClr val="0543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Charlotte Jessop</dc:creator>
</cp:coreProperties>
</file>