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unsplash.com/photos/nx3N6enkY_k" TargetMode="External"/><Relationship Id="rId3" Type="http://schemas.openxmlformats.org/officeDocument/2006/relationships/hyperlink" Target="https://unsplash.com/photos/XMGaBN4fM58" TargetMode="External"/><Relationship Id="rId4" Type="http://schemas.openxmlformats.org/officeDocument/2006/relationships/hyperlink" Target="https://unsplash.com/photos/w55SpMmoPgE" TargetMode="External"/><Relationship Id="rId5" Type="http://schemas.openxmlformats.org/officeDocument/2006/relationships/hyperlink" Target="https://unsplash.com/photos/mGFJIUD9yiM" TargetMode="External"/><Relationship Id="rId6" Type="http://schemas.openxmlformats.org/officeDocument/2006/relationships/hyperlink" Target="https://pixabay.com/vectors/movie-film-negative-cinema-146704/" TargetMode="Externa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unsplash.com/photos/nx3N6enkY_k" TargetMode="External"/><Relationship Id="rId3" Type="http://schemas.openxmlformats.org/officeDocument/2006/relationships/hyperlink" Target="https://unsplash.com/photos/XMGaBN4fM58" TargetMode="External"/><Relationship Id="rId4" Type="http://schemas.openxmlformats.org/officeDocument/2006/relationships/hyperlink" Target="https://unsplash.com/photos/w55SpMmoPgE" TargetMode="External"/><Relationship Id="rId5" Type="http://schemas.openxmlformats.org/officeDocument/2006/relationships/hyperlink" Target="https://unsplash.com/photos/mGFJIUD9yiM" TargetMode="External"/><Relationship Id="rId6" Type="http://schemas.openxmlformats.org/officeDocument/2006/relationships/hyperlink" Target="https://pixabay.com/vectors/movie-film-negative-cinema-146704/" TargetMode="Externa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pixabay.com/vectors/brain-human-anatomy-outline-25606/" TargetMode="External"/><Relationship Id="rId3" Type="http://schemas.openxmlformats.org/officeDocument/2006/relationships/hyperlink" Target="https://publicdomainvectors.org/en/free-clipart/Vector-clip-art-of-human-brain-in-2-colors/21877.html" TargetMode="External"/><Relationship Id="rId4" Type="http://schemas.openxmlformats.org/officeDocument/2006/relationships/hyperlink" Target="https://iconscout.com/icon/hand-867" TargetMode="External"/><Relationship Id="rId5" Type="http://schemas.openxmlformats.org/officeDocument/2006/relationships/hyperlink" Target="https://pixabay.com/vectors/gene-icon-genetics-icon-dna-icon-3184531/" TargetMode="Externa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46263db57c_1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46263db57c_1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46263db57c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46263db57c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50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46263db57c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46263db57c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46263db57c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46263db57c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18674cc995_0_1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18674cc995_0_1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DRG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46263db57c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46263db57c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DRG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46263db57c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346263db57c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DRG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46263db57c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46263db57c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DRG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46263db57c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346263db57c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DRG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46263db57c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346263db57c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DRG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46263db57c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46263db57c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DRG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19a314e70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19a314e70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https://unsplash.com/photos/nx3N6enkY_k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https://unsplash.com/photos/XMGaBN4fM58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https://unsplash.com/photos/w55SpMmoPgE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https://unsplash.com/photos/mGFJIUD9yiM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https://pixabay.com/vectors/movie-film-negative-cinema-146704/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46263db57c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346263db57c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46263db57c_1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46263db57c_1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46263db57c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346263db57c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46263db57c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346263db57c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46263db57c_1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46263db57c_1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1e810f34a5_2_5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11e810f34a5_2_5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11a33894616_0_10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11a33894616_0_10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346263db57c_1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346263db57c_1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https://unsplash.com/photos/nx3N6enkY_k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https://unsplash.com/photos/XMGaBN4fM58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https://unsplash.com/photos/w55SpMmoPgE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https://unsplash.com/photos/mGFJIUD9yiM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https://pixabay.com/vectors/movie-film-negative-cinema-146704/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18674cc995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18674cc995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Descriptive, not </a:t>
            </a:r>
            <a:r>
              <a:rPr lang="en"/>
              <a:t>prescriptive</a:t>
            </a:r>
            <a:r>
              <a:rPr lang="en"/>
              <a:t> - meant to evoke ponder and wonder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 hands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Brain -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https://pixabay.com/vectors/brain-human-anatomy-outline-25606/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Brain 2 -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https://publicdomainvectors.org/en/free-clipart/Vector-clip-art-of-human-brain-in-2-colors/21877.html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Hand -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https://iconscout.com/icon/hand-867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DNA - </a:t>
            </a:r>
            <a:r>
              <a:rPr lang="en" u="sng">
                <a:solidFill>
                  <a:schemeClr val="hlink"/>
                </a:solidFill>
                <a:hlinkClick r:id="rId5"/>
              </a:rPr>
              <a:t>https://pixabay.com/vectors/gene-icon-genetics-icon-dna-icon-3184531/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1e810f34a5_2_3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1e810f34a5_2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1e810f34a5_2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1e810f34a5_2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46263db57c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46263db57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1e810f34a5_2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1e810f34a5_2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22222"/>
                </a:solidFill>
                <a:highlight>
                  <a:srgbClr val="FFFFFF"/>
                </a:highlight>
              </a:rPr>
              <a:t>AP</a:t>
            </a:r>
            <a:endParaRPr sz="100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1e810f34a5_2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1e810f34a5_2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50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46263db57c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46263db57c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50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7" name="Google Shape;37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8" name="Google Shape;38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6" name="Google Shape;4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6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51" name="Google Shape;51;p16"/>
          <p:cNvSpPr txBox="1"/>
          <p:nvPr>
            <p:ph idx="1" type="body"/>
          </p:nvPr>
        </p:nvSpPr>
        <p:spPr>
          <a:xfrm>
            <a:off x="1610525" y="1152475"/>
            <a:ext cx="6840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6"/>
          <p:cNvSpPr txBox="1"/>
          <p:nvPr>
            <p:ph idx="2" type="body"/>
          </p:nvPr>
        </p:nvSpPr>
        <p:spPr>
          <a:xfrm>
            <a:off x="1610525" y="-3832125"/>
            <a:ext cx="6840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1800"/>
              <a:buChar char="●"/>
              <a:defRPr>
                <a:solidFill>
                  <a:srgbClr val="4285F4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1400"/>
              <a:buChar char="○"/>
              <a:defRPr>
                <a:solidFill>
                  <a:srgbClr val="4285F4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1400"/>
              <a:buChar char="■"/>
              <a:defRPr>
                <a:solidFill>
                  <a:srgbClr val="4285F4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1400"/>
              <a:buChar char="●"/>
              <a:defRPr>
                <a:solidFill>
                  <a:srgbClr val="4285F4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1400"/>
              <a:buChar char="○"/>
              <a:defRPr>
                <a:solidFill>
                  <a:srgbClr val="4285F4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1400"/>
              <a:buChar char="■"/>
              <a:defRPr>
                <a:solidFill>
                  <a:srgbClr val="4285F4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1400"/>
              <a:buChar char="●"/>
              <a:defRPr>
                <a:solidFill>
                  <a:srgbClr val="4285F4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1400"/>
              <a:buChar char="○"/>
              <a:defRPr>
                <a:solidFill>
                  <a:srgbClr val="4285F4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1400"/>
              <a:buChar char="■"/>
              <a:defRPr>
                <a:solidFill>
                  <a:srgbClr val="4285F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7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55" name="Google Shape;55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6" name="Google Shape;56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8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1" name="Google Shape;61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7" name="Google Shape;67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8" name="Google Shape;68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71" name="Google Shape;71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4" name="Google Shape;74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5" name="Google Shape;75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5" name="Google Shape;15;p4"/>
          <p:cNvSpPr txBox="1"/>
          <p:nvPr>
            <p:ph idx="1" type="body"/>
          </p:nvPr>
        </p:nvSpPr>
        <p:spPr>
          <a:xfrm>
            <a:off x="1610525" y="1152475"/>
            <a:ext cx="6840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8" name="Google Shape;18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9" name="Google Shape;19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4" name="Google Shape;2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" name="Google Shape;29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0" name="Google Shape;30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1" name="Google Shape;31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34" name="Google Shape;3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Comfortaa"/>
              <a:buNone/>
              <a:defRPr b="1" sz="32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Comfortaa"/>
              <a:buNone/>
              <a:defRPr b="1" sz="32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Comfortaa"/>
              <a:buNone/>
              <a:defRPr b="1" sz="32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Comfortaa"/>
              <a:buNone/>
              <a:defRPr b="1" sz="32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Comfortaa"/>
              <a:buNone/>
              <a:defRPr b="1" sz="32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Comfortaa"/>
              <a:buNone/>
              <a:defRPr b="1" sz="32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Comfortaa"/>
              <a:buNone/>
              <a:defRPr b="1" sz="32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Comfortaa"/>
              <a:buNone/>
              <a:defRPr b="1" sz="32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Comfortaa"/>
              <a:buNone/>
              <a:defRPr b="1" sz="32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mata"/>
              <a:buChar char="●"/>
              <a:defRPr sz="1800">
                <a:solidFill>
                  <a:srgbClr val="434343"/>
                </a:solidFill>
                <a:latin typeface="Armata"/>
                <a:ea typeface="Armata"/>
                <a:cs typeface="Armata"/>
                <a:sym typeface="Armata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mata"/>
              <a:buChar char="○"/>
              <a:defRPr>
                <a:solidFill>
                  <a:srgbClr val="434343"/>
                </a:solidFill>
                <a:latin typeface="Armata"/>
                <a:ea typeface="Armata"/>
                <a:cs typeface="Armata"/>
                <a:sym typeface="Armata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mata"/>
              <a:buChar char="■"/>
              <a:defRPr>
                <a:solidFill>
                  <a:srgbClr val="434343"/>
                </a:solidFill>
                <a:latin typeface="Armata"/>
                <a:ea typeface="Armata"/>
                <a:cs typeface="Armata"/>
                <a:sym typeface="Armata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mata"/>
              <a:buChar char="●"/>
              <a:defRPr>
                <a:solidFill>
                  <a:srgbClr val="434343"/>
                </a:solidFill>
                <a:latin typeface="Armata"/>
                <a:ea typeface="Armata"/>
                <a:cs typeface="Armata"/>
                <a:sym typeface="Armata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mata"/>
              <a:buChar char="○"/>
              <a:defRPr>
                <a:solidFill>
                  <a:srgbClr val="434343"/>
                </a:solidFill>
                <a:latin typeface="Armata"/>
                <a:ea typeface="Armata"/>
                <a:cs typeface="Armata"/>
                <a:sym typeface="Armata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mata"/>
              <a:buChar char="■"/>
              <a:defRPr>
                <a:solidFill>
                  <a:srgbClr val="434343"/>
                </a:solidFill>
                <a:latin typeface="Armata"/>
                <a:ea typeface="Armata"/>
                <a:cs typeface="Armata"/>
                <a:sym typeface="Armata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mata"/>
              <a:buChar char="●"/>
              <a:defRPr>
                <a:solidFill>
                  <a:srgbClr val="434343"/>
                </a:solidFill>
                <a:latin typeface="Armata"/>
                <a:ea typeface="Armata"/>
                <a:cs typeface="Armata"/>
                <a:sym typeface="Armata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mata"/>
              <a:buChar char="○"/>
              <a:defRPr>
                <a:solidFill>
                  <a:srgbClr val="434343"/>
                </a:solidFill>
                <a:latin typeface="Armata"/>
                <a:ea typeface="Armata"/>
                <a:cs typeface="Armata"/>
                <a:sym typeface="Armata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mata"/>
              <a:buChar char="■"/>
              <a:defRPr>
                <a:solidFill>
                  <a:srgbClr val="434343"/>
                </a:solidFill>
                <a:latin typeface="Armata"/>
                <a:ea typeface="Armata"/>
                <a:cs typeface="Armata"/>
                <a:sym typeface="Armata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3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Comfortaa"/>
              <a:buNone/>
              <a:defRPr b="1" sz="32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Comfortaa"/>
              <a:buNone/>
              <a:defRPr b="1" sz="32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Comfortaa"/>
              <a:buNone/>
              <a:defRPr b="1" sz="32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Comfortaa"/>
              <a:buNone/>
              <a:defRPr b="1" sz="32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Comfortaa"/>
              <a:buNone/>
              <a:defRPr b="1" sz="32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Comfortaa"/>
              <a:buNone/>
              <a:defRPr b="1" sz="32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Comfortaa"/>
              <a:buNone/>
              <a:defRPr b="1" sz="32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Comfortaa"/>
              <a:buNone/>
              <a:defRPr b="1" sz="32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Comfortaa"/>
              <a:buNone/>
              <a:defRPr b="1" sz="32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/>
        </p:txBody>
      </p:sp>
      <p:sp>
        <p:nvSpPr>
          <p:cNvPr id="43" name="Google Shape;43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mata"/>
              <a:buChar char="●"/>
              <a:defRPr sz="1800">
                <a:solidFill>
                  <a:srgbClr val="434343"/>
                </a:solidFill>
                <a:latin typeface="Armata"/>
                <a:ea typeface="Armata"/>
                <a:cs typeface="Armata"/>
                <a:sym typeface="Armata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mata"/>
              <a:buChar char="○"/>
              <a:defRPr>
                <a:solidFill>
                  <a:srgbClr val="434343"/>
                </a:solidFill>
                <a:latin typeface="Armata"/>
                <a:ea typeface="Armata"/>
                <a:cs typeface="Armata"/>
                <a:sym typeface="Armata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mata"/>
              <a:buChar char="■"/>
              <a:defRPr>
                <a:solidFill>
                  <a:srgbClr val="434343"/>
                </a:solidFill>
                <a:latin typeface="Armata"/>
                <a:ea typeface="Armata"/>
                <a:cs typeface="Armata"/>
                <a:sym typeface="Armata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mata"/>
              <a:buChar char="●"/>
              <a:defRPr>
                <a:solidFill>
                  <a:srgbClr val="434343"/>
                </a:solidFill>
                <a:latin typeface="Armata"/>
                <a:ea typeface="Armata"/>
                <a:cs typeface="Armata"/>
                <a:sym typeface="Armata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mata"/>
              <a:buChar char="○"/>
              <a:defRPr>
                <a:solidFill>
                  <a:srgbClr val="434343"/>
                </a:solidFill>
                <a:latin typeface="Armata"/>
                <a:ea typeface="Armata"/>
                <a:cs typeface="Armata"/>
                <a:sym typeface="Armata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mata"/>
              <a:buChar char="■"/>
              <a:defRPr>
                <a:solidFill>
                  <a:srgbClr val="434343"/>
                </a:solidFill>
                <a:latin typeface="Armata"/>
                <a:ea typeface="Armata"/>
                <a:cs typeface="Armata"/>
                <a:sym typeface="Armata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mata"/>
              <a:buChar char="●"/>
              <a:defRPr>
                <a:solidFill>
                  <a:srgbClr val="434343"/>
                </a:solidFill>
                <a:latin typeface="Armata"/>
                <a:ea typeface="Armata"/>
                <a:cs typeface="Armata"/>
                <a:sym typeface="Armata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mata"/>
              <a:buChar char="○"/>
              <a:defRPr>
                <a:solidFill>
                  <a:srgbClr val="434343"/>
                </a:solidFill>
                <a:latin typeface="Armata"/>
                <a:ea typeface="Armata"/>
                <a:cs typeface="Armata"/>
                <a:sym typeface="Armata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mata"/>
              <a:buChar char="■"/>
              <a:defRPr>
                <a:solidFill>
                  <a:srgbClr val="434343"/>
                </a:solidFill>
                <a:latin typeface="Armata"/>
                <a:ea typeface="Armata"/>
                <a:cs typeface="Armata"/>
                <a:sym typeface="Armata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Relationship Id="rId4" Type="http://schemas.openxmlformats.org/officeDocument/2006/relationships/image" Target="../media/image2.png"/><Relationship Id="rId11" Type="http://schemas.openxmlformats.org/officeDocument/2006/relationships/image" Target="../media/image11.png"/><Relationship Id="rId10" Type="http://schemas.openxmlformats.org/officeDocument/2006/relationships/image" Target="../media/image12.png"/><Relationship Id="rId12" Type="http://schemas.openxmlformats.org/officeDocument/2006/relationships/image" Target="../media/image3.png"/><Relationship Id="rId9" Type="http://schemas.openxmlformats.org/officeDocument/2006/relationships/image" Target="../media/image7.png"/><Relationship Id="rId5" Type="http://schemas.openxmlformats.org/officeDocument/2006/relationships/image" Target="../media/image1.png"/><Relationship Id="rId6" Type="http://schemas.openxmlformats.org/officeDocument/2006/relationships/image" Target="../media/image14.png"/><Relationship Id="rId7" Type="http://schemas.openxmlformats.org/officeDocument/2006/relationships/image" Target="../media/image4.png"/><Relationship Id="rId8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hyperlink" Target="mailto:proietti@gmail.com" TargetMode="External"/><Relationship Id="rId10" Type="http://schemas.openxmlformats.org/officeDocument/2006/relationships/hyperlink" Target="http://www.flcc.edu" TargetMode="External"/><Relationship Id="rId13" Type="http://schemas.openxmlformats.org/officeDocument/2006/relationships/image" Target="../media/image20.png"/><Relationship Id="rId12" Type="http://schemas.openxmlformats.org/officeDocument/2006/relationships/hyperlink" Target="https://www.todaysinnovator.com/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hyperlink" Target="mailto:daveghidiu@gmail.com" TargetMode="External"/><Relationship Id="rId5" Type="http://schemas.openxmlformats.org/officeDocument/2006/relationships/image" Target="../media/image9.png"/><Relationship Id="rId6" Type="http://schemas.openxmlformats.org/officeDocument/2006/relationships/image" Target="../media/image30.png"/><Relationship Id="rId7" Type="http://schemas.openxmlformats.org/officeDocument/2006/relationships/image" Target="../media/image34.png"/><Relationship Id="rId8" Type="http://schemas.openxmlformats.org/officeDocument/2006/relationships/hyperlink" Target="http://2ksummer.com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1" Type="http://schemas.openxmlformats.org/officeDocument/2006/relationships/hyperlink" Target="https://campnets.com/" TargetMode="External"/><Relationship Id="rId10" Type="http://schemas.openxmlformats.org/officeDocument/2006/relationships/hyperlink" Target="https://www.cory.camp/p/cample.html" TargetMode="External"/><Relationship Id="rId12" Type="http://schemas.openxmlformats.org/officeDocument/2006/relationships/hyperlink" Target="http://www.2ksummer.com" TargetMode="External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www.cory.camp/" TargetMode="External"/><Relationship Id="rId4" Type="http://schemas.openxmlformats.org/officeDocument/2006/relationships/hyperlink" Target="https://www.cory.camp/p/material-for-100th.html" TargetMode="External"/><Relationship Id="rId9" Type="http://schemas.openxmlformats.org/officeDocument/2006/relationships/hyperlink" Target="https://www.cory.camp/p/valentine.html" TargetMode="External"/><Relationship Id="rId5" Type="http://schemas.openxmlformats.org/officeDocument/2006/relationships/hyperlink" Target="https://www.cory.camp/p/material-for-100th.html" TargetMode="External"/><Relationship Id="rId6" Type="http://schemas.openxmlformats.org/officeDocument/2006/relationships/hyperlink" Target="https://www.cory.camp/p/material-for-100th.html" TargetMode="External"/><Relationship Id="rId7" Type="http://schemas.openxmlformats.org/officeDocument/2006/relationships/hyperlink" Target="https://www.cory.camp/p/cory-news.html" TargetMode="External"/><Relationship Id="rId8" Type="http://schemas.openxmlformats.org/officeDocument/2006/relationships/hyperlink" Target="https://www.cory.camp/p/march-madness.html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://www.2ksummer.com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://www.2ksummer.com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png"/><Relationship Id="rId4" Type="http://schemas.openxmlformats.org/officeDocument/2006/relationships/image" Target="../media/image33.png"/><Relationship Id="rId5" Type="http://schemas.openxmlformats.org/officeDocument/2006/relationships/image" Target="../media/image28.png"/><Relationship Id="rId6" Type="http://schemas.openxmlformats.org/officeDocument/2006/relationships/image" Target="../media/image27.png"/><Relationship Id="rId7" Type="http://schemas.openxmlformats.org/officeDocument/2006/relationships/image" Target="../media/image25.png"/><Relationship Id="rId8" Type="http://schemas.openxmlformats.org/officeDocument/2006/relationships/hyperlink" Target="http://www.2ksummer.com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1" Type="http://schemas.openxmlformats.org/officeDocument/2006/relationships/hyperlink" Target="mailto:proietti@gmail.com" TargetMode="External"/><Relationship Id="rId10" Type="http://schemas.openxmlformats.org/officeDocument/2006/relationships/hyperlink" Target="http://www.flcc.edu" TargetMode="External"/><Relationship Id="rId13" Type="http://schemas.openxmlformats.org/officeDocument/2006/relationships/image" Target="../media/image20.png"/><Relationship Id="rId12" Type="http://schemas.openxmlformats.org/officeDocument/2006/relationships/hyperlink" Target="https://www.todaysinnovator.com/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hyperlink" Target="mailto:daveghidiu@gmail.com" TargetMode="External"/><Relationship Id="rId5" Type="http://schemas.openxmlformats.org/officeDocument/2006/relationships/image" Target="../media/image9.png"/><Relationship Id="rId6" Type="http://schemas.openxmlformats.org/officeDocument/2006/relationships/image" Target="../media/image30.png"/><Relationship Id="rId7" Type="http://schemas.openxmlformats.org/officeDocument/2006/relationships/image" Target="../media/image34.png"/><Relationship Id="rId8" Type="http://schemas.openxmlformats.org/officeDocument/2006/relationships/hyperlink" Target="http://2ksummer.com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png"/><Relationship Id="rId4" Type="http://schemas.openxmlformats.org/officeDocument/2006/relationships/image" Target="../media/image22.png"/><Relationship Id="rId5" Type="http://schemas.openxmlformats.org/officeDocument/2006/relationships/image" Target="../media/image3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2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25"/>
          <p:cNvPicPr preferRelativeResize="0"/>
          <p:nvPr/>
        </p:nvPicPr>
        <p:blipFill rotWithShape="1">
          <a:blip r:embed="rId3">
            <a:alphaModFix/>
          </a:blip>
          <a:srcRect b="31587" l="0" r="0" t="1688"/>
          <a:stretch/>
        </p:blipFill>
        <p:spPr>
          <a:xfrm>
            <a:off x="5491638" y="3465000"/>
            <a:ext cx="1600200" cy="160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25"/>
          <p:cNvPicPr preferRelativeResize="0"/>
          <p:nvPr/>
        </p:nvPicPr>
        <p:blipFill rotWithShape="1">
          <a:blip r:embed="rId4">
            <a:alphaModFix/>
          </a:blip>
          <a:srcRect b="33333" l="0" r="0" t="0"/>
          <a:stretch/>
        </p:blipFill>
        <p:spPr>
          <a:xfrm>
            <a:off x="3773013" y="3466013"/>
            <a:ext cx="1600200" cy="1600200"/>
          </a:xfrm>
          <a:prstGeom prst="roundRect">
            <a:avLst>
              <a:gd fmla="val 0" name="adj"/>
            </a:avLst>
          </a:prstGeom>
          <a:noFill/>
          <a:ln>
            <a:noFill/>
          </a:ln>
        </p:spPr>
      </p:pic>
      <p:pic>
        <p:nvPicPr>
          <p:cNvPr id="84" name="Google Shape;84;p25"/>
          <p:cNvPicPr preferRelativeResize="0"/>
          <p:nvPr/>
        </p:nvPicPr>
        <p:blipFill rotWithShape="1">
          <a:blip r:embed="rId5">
            <a:alphaModFix/>
          </a:blip>
          <a:srcRect b="29959" l="0" r="0" t="3373"/>
          <a:stretch/>
        </p:blipFill>
        <p:spPr>
          <a:xfrm>
            <a:off x="5491600" y="1770654"/>
            <a:ext cx="1600200" cy="1600200"/>
          </a:xfrm>
          <a:prstGeom prst="roundRect">
            <a:avLst>
              <a:gd fmla="val 0" name="adj"/>
            </a:avLst>
          </a:prstGeom>
          <a:noFill/>
          <a:ln>
            <a:noFill/>
          </a:ln>
        </p:spPr>
      </p:pic>
      <p:pic>
        <p:nvPicPr>
          <p:cNvPr id="85" name="Google Shape;85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52275" y="76225"/>
            <a:ext cx="1602412" cy="1602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71918" y="76225"/>
            <a:ext cx="1602412" cy="1602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5491540" y="78357"/>
            <a:ext cx="1598152" cy="1598149"/>
          </a:xfrm>
          <a:prstGeom prst="rect">
            <a:avLst/>
          </a:prstGeom>
          <a:noFill/>
          <a:ln cap="flat" cmpd="sng" w="9525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8" name="Google Shape;88;p25"/>
          <p:cNvPicPr preferRelativeResize="0"/>
          <p:nvPr/>
        </p:nvPicPr>
        <p:blipFill rotWithShape="1">
          <a:blip r:embed="rId9">
            <a:alphaModFix/>
          </a:blip>
          <a:srcRect b="33337" l="0" r="0" t="0"/>
          <a:stretch/>
        </p:blipFill>
        <p:spPr>
          <a:xfrm>
            <a:off x="2052310" y="1770639"/>
            <a:ext cx="1602300" cy="1602300"/>
          </a:xfrm>
          <a:prstGeom prst="roundRect">
            <a:avLst>
              <a:gd fmla="val 0" name="adj"/>
            </a:avLst>
          </a:prstGeom>
          <a:noFill/>
          <a:ln>
            <a:noFill/>
          </a:ln>
        </p:spPr>
      </p:pic>
      <p:pic>
        <p:nvPicPr>
          <p:cNvPr id="89" name="Google Shape;89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052310" y="3464983"/>
            <a:ext cx="1602300" cy="1602300"/>
          </a:xfrm>
          <a:prstGeom prst="roundRect">
            <a:avLst>
              <a:gd fmla="val 0" name="adj"/>
            </a:avLst>
          </a:prstGeom>
          <a:noFill/>
          <a:ln>
            <a:noFill/>
          </a:ln>
        </p:spPr>
      </p:pic>
      <p:grpSp>
        <p:nvGrpSpPr>
          <p:cNvPr id="90" name="Google Shape;90;p25"/>
          <p:cNvGrpSpPr/>
          <p:nvPr/>
        </p:nvGrpSpPr>
        <p:grpSpPr>
          <a:xfrm rot="-413987">
            <a:off x="3325757" y="1206367"/>
            <a:ext cx="2604883" cy="2699517"/>
            <a:chOff x="3317900" y="1199150"/>
            <a:chExt cx="2435275" cy="2570425"/>
          </a:xfrm>
        </p:grpSpPr>
        <p:pic>
          <p:nvPicPr>
            <p:cNvPr id="91" name="Google Shape;91;p25" title="Screenshot 2025-03-29 at 11.41.39 AM.png"/>
            <p:cNvPicPr preferRelativeResize="0"/>
            <p:nvPr/>
          </p:nvPicPr>
          <p:blipFill rotWithShape="1">
            <a:blip r:embed="rId11">
              <a:alphaModFix/>
            </a:blip>
            <a:srcRect b="0" l="0" r="74265" t="0"/>
            <a:stretch/>
          </p:blipFill>
          <p:spPr>
            <a:xfrm>
              <a:off x="3441625" y="1199150"/>
              <a:ext cx="1598150" cy="137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" name="Google Shape;92;p25" title="Screenshot 2025-03-29 at 11.41.39 AM.png"/>
            <p:cNvPicPr preferRelativeResize="0"/>
            <p:nvPr/>
          </p:nvPicPr>
          <p:blipFill rotWithShape="1">
            <a:blip r:embed="rId11">
              <a:alphaModFix/>
            </a:blip>
            <a:srcRect b="0" l="24999" r="36996" t="0"/>
            <a:stretch/>
          </p:blipFill>
          <p:spPr>
            <a:xfrm>
              <a:off x="3317900" y="1770650"/>
              <a:ext cx="2360124" cy="137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25" title="Screenshot 2025-03-29 at 11.41.39 AM.png"/>
            <p:cNvPicPr preferRelativeResize="0"/>
            <p:nvPr/>
          </p:nvPicPr>
          <p:blipFill rotWithShape="1">
            <a:blip r:embed="rId11">
              <a:alphaModFix/>
            </a:blip>
            <a:srcRect b="0" l="61995" r="0" t="0"/>
            <a:stretch/>
          </p:blipFill>
          <p:spPr>
            <a:xfrm>
              <a:off x="3393075" y="2397975"/>
              <a:ext cx="2360100" cy="1371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4" name="Google Shape;94;p25"/>
          <p:cNvGrpSpPr/>
          <p:nvPr/>
        </p:nvGrpSpPr>
        <p:grpSpPr>
          <a:xfrm rot="-413937">
            <a:off x="3376919" y="1261293"/>
            <a:ext cx="2495718" cy="2586366"/>
            <a:chOff x="3317900" y="1199150"/>
            <a:chExt cx="2435275" cy="2570425"/>
          </a:xfrm>
        </p:grpSpPr>
        <p:pic>
          <p:nvPicPr>
            <p:cNvPr id="95" name="Google Shape;95;p25" title="Screenshot 2025-03-29 at 11.41.39 AM.png"/>
            <p:cNvPicPr preferRelativeResize="0"/>
            <p:nvPr/>
          </p:nvPicPr>
          <p:blipFill rotWithShape="1">
            <a:blip r:embed="rId12">
              <a:alphaModFix/>
            </a:blip>
            <a:srcRect b="0" l="0" r="74265" t="0"/>
            <a:stretch/>
          </p:blipFill>
          <p:spPr>
            <a:xfrm>
              <a:off x="3441625" y="1199150"/>
              <a:ext cx="1598150" cy="137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" name="Google Shape;96;p25" title="Screenshot 2025-03-29 at 11.41.39 AM.png"/>
            <p:cNvPicPr preferRelativeResize="0"/>
            <p:nvPr/>
          </p:nvPicPr>
          <p:blipFill rotWithShape="1">
            <a:blip r:embed="rId12">
              <a:alphaModFix/>
            </a:blip>
            <a:srcRect b="0" l="24999" r="36996" t="0"/>
            <a:stretch/>
          </p:blipFill>
          <p:spPr>
            <a:xfrm>
              <a:off x="3317900" y="1770650"/>
              <a:ext cx="2360124" cy="137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97;p25" title="Screenshot 2025-03-29 at 11.41.39 AM.png"/>
            <p:cNvPicPr preferRelativeResize="0"/>
            <p:nvPr/>
          </p:nvPicPr>
          <p:blipFill rotWithShape="1">
            <a:blip r:embed="rId12">
              <a:alphaModFix/>
            </a:blip>
            <a:srcRect b="0" l="61995" r="0" t="0"/>
            <a:stretch/>
          </p:blipFill>
          <p:spPr>
            <a:xfrm>
              <a:off x="3393075" y="2397975"/>
              <a:ext cx="2360100" cy="13716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4"/>
          <p:cNvSpPr txBox="1"/>
          <p:nvPr>
            <p:ph idx="4294967295" type="title"/>
          </p:nvPr>
        </p:nvSpPr>
        <p:spPr>
          <a:xfrm>
            <a:off x="0" y="0"/>
            <a:ext cx="9144000" cy="913500"/>
          </a:xfrm>
          <a:prstGeom prst="rect">
            <a:avLst/>
          </a:prstGeom>
          <a:solidFill>
            <a:srgbClr val="434343"/>
          </a:solidFill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4200">
                <a:solidFill>
                  <a:schemeClr val="lt1"/>
                </a:solidFill>
              </a:rPr>
              <a:t>INNOVATION</a:t>
            </a:r>
            <a:endParaRPr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28" name="Google Shape;228;p34"/>
          <p:cNvSpPr txBox="1"/>
          <p:nvPr/>
        </p:nvSpPr>
        <p:spPr>
          <a:xfrm>
            <a:off x="195000" y="1055250"/>
            <a:ext cx="8754000" cy="3033000"/>
          </a:xfrm>
          <a:prstGeom prst="rect">
            <a:avLst/>
          </a:prstGeom>
          <a:solidFill>
            <a:srgbClr val="FF499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Alumni associations thrive when they invite ideas, support, and leadership from outside the usual circle. Reaching out to less-involved alumni often uncovers new energy, skills, and perspectives.</a:t>
            </a:r>
            <a:endParaRPr b="1" sz="23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29" name="Google Shape;229;p34"/>
          <p:cNvSpPr txBox="1"/>
          <p:nvPr/>
        </p:nvSpPr>
        <p:spPr>
          <a:xfrm>
            <a:off x="195000" y="4347925"/>
            <a:ext cx="8754000" cy="572400"/>
          </a:xfrm>
          <a:prstGeom prst="rect">
            <a:avLst/>
          </a:prstGeom>
          <a:solidFill>
            <a:srgbClr val="FF499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Inclusion fuels innovation, engagement, and support.</a:t>
            </a:r>
            <a:endParaRPr b="1" sz="23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5"/>
          <p:cNvSpPr txBox="1"/>
          <p:nvPr>
            <p:ph idx="4294967295" type="title"/>
          </p:nvPr>
        </p:nvSpPr>
        <p:spPr>
          <a:xfrm>
            <a:off x="298600" y="168075"/>
            <a:ext cx="8546700" cy="480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5000">
                <a:solidFill>
                  <a:srgbClr val="1E90FF"/>
                </a:solidFill>
                <a:latin typeface="Coustard"/>
                <a:ea typeface="Coustard"/>
                <a:cs typeface="Coustard"/>
                <a:sym typeface="Coustard"/>
              </a:rPr>
              <a:t>Alumni Archetypes</a:t>
            </a:r>
            <a:endParaRPr b="0" sz="5000">
              <a:solidFill>
                <a:srgbClr val="1E90FF"/>
              </a:solidFill>
              <a:latin typeface="Coustard"/>
              <a:ea typeface="Coustard"/>
              <a:cs typeface="Coustard"/>
              <a:sym typeface="Coustar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E9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36"/>
          <p:cNvSpPr txBox="1"/>
          <p:nvPr/>
        </p:nvSpPr>
        <p:spPr>
          <a:xfrm>
            <a:off x="233925" y="104975"/>
            <a:ext cx="5348400" cy="477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The “Community Champion”</a:t>
            </a:r>
            <a:br>
              <a:rPr b="1" lang="en" sz="1600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</a:br>
            <a:endParaRPr b="1">
              <a:solidFill>
                <a:srgbClr val="FFFFFF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Key</a:t>
            </a:r>
            <a:r>
              <a:rPr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 </a:t>
            </a:r>
            <a:r>
              <a:rPr b="1"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Traits</a:t>
            </a:r>
            <a:endParaRPr b="1">
              <a:solidFill>
                <a:srgbClr val="FFFFFF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mata"/>
              <a:buChar char="●"/>
            </a:pPr>
            <a:r>
              <a:rPr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Highly invested in the camp’s culture and mission</a:t>
            </a:r>
            <a:endParaRPr>
              <a:solidFill>
                <a:srgbClr val="FFFFFF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mata"/>
              <a:buChar char="●"/>
            </a:pPr>
            <a:r>
              <a:rPr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Sees the alumni community as an extended family</a:t>
            </a:r>
            <a:endParaRPr>
              <a:solidFill>
                <a:srgbClr val="FFFFFF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mata"/>
              <a:buChar char="●"/>
            </a:pPr>
            <a:r>
              <a:rPr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Often volunteers, attends events, and actively leads initiatives</a:t>
            </a:r>
            <a:endParaRPr>
              <a:solidFill>
                <a:srgbClr val="FFFFFF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1"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</a:br>
            <a:r>
              <a:rPr b="1"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Motivations</a:t>
            </a:r>
            <a:endParaRPr b="1">
              <a:solidFill>
                <a:srgbClr val="FFFFFF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mata"/>
              <a:buChar char="●"/>
            </a:pPr>
            <a:r>
              <a:rPr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Desire to preserve and pass on the camp’s legacy</a:t>
            </a:r>
            <a:endParaRPr>
              <a:solidFill>
                <a:srgbClr val="FFFFFF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mata"/>
              <a:buChar char="●"/>
            </a:pPr>
            <a:r>
              <a:rPr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Gains personal fulfillment from contributing and being recognized as a leader</a:t>
            </a:r>
            <a:endParaRPr>
              <a:solidFill>
                <a:srgbClr val="FFFFFF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1"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</a:br>
            <a:r>
              <a:rPr b="1"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Engagement</a:t>
            </a:r>
            <a:r>
              <a:rPr b="1"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 Opportunities: </a:t>
            </a:r>
            <a:r>
              <a:rPr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Committee roles, event-planning tasks, encourage them to invite their networks, serve as ambassadors on social media, and champion campaigns</a:t>
            </a:r>
            <a:endParaRPr>
              <a:solidFill>
                <a:srgbClr val="FFFFFF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Armata"/>
              <a:ea typeface="Armata"/>
              <a:cs typeface="Armata"/>
              <a:sym typeface="Armata"/>
            </a:endParaRPr>
          </a:p>
        </p:txBody>
      </p:sp>
      <p:pic>
        <p:nvPicPr>
          <p:cNvPr id="241" name="Google Shape;24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8000" y="1063050"/>
            <a:ext cx="3017400" cy="30174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7"/>
          <p:cNvSpPr/>
          <p:nvPr/>
        </p:nvSpPr>
        <p:spPr>
          <a:xfrm>
            <a:off x="-187500" y="0"/>
            <a:ext cx="9331500" cy="5143500"/>
          </a:xfrm>
          <a:prstGeom prst="rect">
            <a:avLst/>
          </a:prstGeom>
          <a:solidFill>
            <a:srgbClr val="2EC4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7" name="Google Shape;24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1063050"/>
            <a:ext cx="3017400" cy="30174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48" name="Google Shape;248;p37"/>
          <p:cNvSpPr txBox="1"/>
          <p:nvPr/>
        </p:nvSpPr>
        <p:spPr>
          <a:xfrm>
            <a:off x="3310500" y="114500"/>
            <a:ext cx="5348400" cy="477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The “Nostalgic Lurker”</a:t>
            </a:r>
            <a:br>
              <a:rPr b="1" lang="en" sz="1600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</a:br>
            <a:endParaRPr b="1">
              <a:solidFill>
                <a:srgbClr val="FFFFFF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Key</a:t>
            </a:r>
            <a:r>
              <a:rPr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 </a:t>
            </a:r>
            <a:r>
              <a:rPr b="1"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Traits</a:t>
            </a:r>
            <a:endParaRPr b="1">
              <a:solidFill>
                <a:srgbClr val="FFFFFF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mata"/>
              <a:buChar char="●"/>
            </a:pPr>
            <a:r>
              <a:rPr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Fond memories of camp but limited day-to-day connection</a:t>
            </a:r>
            <a:endParaRPr>
              <a:solidFill>
                <a:srgbClr val="FFFFFF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mata"/>
              <a:buChar char="●"/>
            </a:pPr>
            <a:r>
              <a:rPr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Rarely engages with camp communications but still feels a warm sentimental attachment</a:t>
            </a:r>
            <a:endParaRPr>
              <a:solidFill>
                <a:srgbClr val="FFFFFF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mata"/>
              <a:buChar char="●"/>
            </a:pPr>
            <a:r>
              <a:rPr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Doesn’t immediately see how to get involved or why it matters</a:t>
            </a:r>
            <a:endParaRPr>
              <a:solidFill>
                <a:srgbClr val="FFFFFF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b="1"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</a:br>
            <a:r>
              <a:rPr b="1"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Motivations</a:t>
            </a:r>
            <a:endParaRPr b="1">
              <a:solidFill>
                <a:srgbClr val="FFFFFF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mata"/>
              <a:buChar char="●"/>
            </a:pPr>
            <a:r>
              <a:rPr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Feels nostalgic about past experiences and friendships</a:t>
            </a:r>
            <a:endParaRPr>
              <a:solidFill>
                <a:srgbClr val="FFFFFF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mata"/>
              <a:buChar char="●"/>
            </a:pPr>
            <a:r>
              <a:rPr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Might engage around milestone anniversaries or reunion events</a:t>
            </a:r>
            <a:endParaRPr>
              <a:solidFill>
                <a:srgbClr val="FFFFFF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1"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</a:br>
            <a:r>
              <a:rPr b="1"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Personal Invitation</a:t>
            </a:r>
            <a:r>
              <a:rPr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: Direct outreach for a low-commitment opportunity, like a casual alumni meet-up or a digital “memory share.”</a:t>
            </a:r>
            <a:endParaRPr>
              <a:solidFill>
                <a:srgbClr val="FFFFFF"/>
              </a:solidFill>
              <a:latin typeface="Armata"/>
              <a:ea typeface="Armata"/>
              <a:cs typeface="Armata"/>
              <a:sym typeface="Armat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8"/>
          <p:cNvSpPr/>
          <p:nvPr/>
        </p:nvSpPr>
        <p:spPr>
          <a:xfrm>
            <a:off x="0" y="0"/>
            <a:ext cx="9210600" cy="5143500"/>
          </a:xfrm>
          <a:prstGeom prst="rect">
            <a:avLst/>
          </a:prstGeom>
          <a:solidFill>
            <a:srgbClr val="FF499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38"/>
          <p:cNvSpPr txBox="1"/>
          <p:nvPr/>
        </p:nvSpPr>
        <p:spPr>
          <a:xfrm>
            <a:off x="233925" y="104975"/>
            <a:ext cx="5348400" cy="477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The “Transactionally Engaged”</a:t>
            </a:r>
            <a:br>
              <a:rPr b="1" lang="en" sz="1600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</a:br>
            <a:endParaRPr b="1">
              <a:solidFill>
                <a:srgbClr val="FFFFFF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Key</a:t>
            </a:r>
            <a:r>
              <a:rPr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 </a:t>
            </a:r>
            <a:r>
              <a:rPr b="1"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Traits</a:t>
            </a:r>
            <a:endParaRPr b="1">
              <a:solidFill>
                <a:srgbClr val="FFFFFF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mata"/>
              <a:buChar char="●"/>
            </a:pPr>
            <a:r>
              <a:rPr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Willing to give financially or sponsor initiatives, but less interested in social or community-building aspects</a:t>
            </a:r>
            <a:endParaRPr>
              <a:solidFill>
                <a:srgbClr val="FFFFFF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mata"/>
              <a:buChar char="●"/>
            </a:pPr>
            <a:r>
              <a:rPr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Views support largely as a way to “give back” but expects clear results and acknowledgment</a:t>
            </a:r>
            <a:endParaRPr>
              <a:solidFill>
                <a:srgbClr val="FFFFFF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1"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</a:br>
            <a:r>
              <a:rPr b="1"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Motivations</a:t>
            </a:r>
            <a:endParaRPr b="1">
              <a:solidFill>
                <a:srgbClr val="FFFFFF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mata"/>
              <a:buChar char="●"/>
            </a:pPr>
            <a:r>
              <a:rPr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Strong sense of loyalty but primarily sees involvement as a philanthropic act</a:t>
            </a:r>
            <a:endParaRPr>
              <a:solidFill>
                <a:srgbClr val="FFFFFF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mata"/>
              <a:buChar char="●"/>
            </a:pPr>
            <a:r>
              <a:rPr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Looks for measurable impact (e.g., scholarship funding, infrastructure improvements)</a:t>
            </a:r>
            <a:endParaRPr>
              <a:solidFill>
                <a:srgbClr val="FFFFFF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1"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</a:br>
            <a:r>
              <a:rPr b="1"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Tailored Communication</a:t>
            </a:r>
            <a:r>
              <a:rPr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: </a:t>
            </a:r>
            <a:r>
              <a:rPr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Offer meaningful recognition or updates about funded projects, so they see the ROI of their contributions</a:t>
            </a:r>
            <a:endParaRPr>
              <a:solidFill>
                <a:srgbClr val="FFFFFF"/>
              </a:solidFill>
              <a:latin typeface="Armata"/>
              <a:ea typeface="Armata"/>
              <a:cs typeface="Armata"/>
              <a:sym typeface="Armata"/>
            </a:endParaRPr>
          </a:p>
        </p:txBody>
      </p:sp>
      <p:pic>
        <p:nvPicPr>
          <p:cNvPr id="255" name="Google Shape;25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8000" y="1063050"/>
            <a:ext cx="3017400" cy="30174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BC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39"/>
          <p:cNvSpPr txBox="1"/>
          <p:nvPr/>
        </p:nvSpPr>
        <p:spPr>
          <a:xfrm>
            <a:off x="3529575" y="183150"/>
            <a:ext cx="5348400" cy="477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2"/>
                </a:solidFill>
                <a:latin typeface="Armata"/>
                <a:ea typeface="Armata"/>
                <a:cs typeface="Armata"/>
                <a:sym typeface="Armata"/>
              </a:rPr>
              <a:t>The “Casual Connector”</a:t>
            </a:r>
            <a:br>
              <a:rPr b="1" lang="en" sz="1600">
                <a:solidFill>
                  <a:schemeClr val="dk2"/>
                </a:solidFill>
                <a:latin typeface="Armata"/>
                <a:ea typeface="Armata"/>
                <a:cs typeface="Armata"/>
                <a:sym typeface="Armata"/>
              </a:rPr>
            </a:br>
            <a:endParaRPr b="1">
              <a:solidFill>
                <a:schemeClr val="dk2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Armata"/>
                <a:ea typeface="Armata"/>
                <a:cs typeface="Armata"/>
                <a:sym typeface="Armata"/>
              </a:rPr>
              <a:t>Key</a:t>
            </a:r>
            <a:r>
              <a:rPr lang="en">
                <a:solidFill>
                  <a:schemeClr val="dk2"/>
                </a:solidFill>
                <a:latin typeface="Armata"/>
                <a:ea typeface="Armata"/>
                <a:cs typeface="Armata"/>
                <a:sym typeface="Armata"/>
              </a:rPr>
              <a:t> </a:t>
            </a:r>
            <a:r>
              <a:rPr b="1" lang="en">
                <a:solidFill>
                  <a:schemeClr val="dk2"/>
                </a:solidFill>
                <a:latin typeface="Armata"/>
                <a:ea typeface="Armata"/>
                <a:cs typeface="Armata"/>
                <a:sym typeface="Armata"/>
              </a:rPr>
              <a:t>Traits</a:t>
            </a:r>
            <a:endParaRPr b="1">
              <a:solidFill>
                <a:schemeClr val="dk2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mata"/>
              <a:buChar char="●"/>
            </a:pPr>
            <a:r>
              <a:rPr lang="en">
                <a:solidFill>
                  <a:schemeClr val="dk2"/>
                </a:solidFill>
                <a:latin typeface="Armata"/>
                <a:ea typeface="Armata"/>
                <a:cs typeface="Armata"/>
                <a:sym typeface="Armata"/>
              </a:rPr>
              <a:t>Enjoys socializing and networking with other alums, but doesn’t want heavy responsibilities</a:t>
            </a:r>
            <a:endParaRPr>
              <a:solidFill>
                <a:schemeClr val="dk2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mata"/>
              <a:buChar char="●"/>
            </a:pPr>
            <a:r>
              <a:rPr lang="en">
                <a:solidFill>
                  <a:schemeClr val="dk2"/>
                </a:solidFill>
                <a:latin typeface="Armata"/>
                <a:ea typeface="Armata"/>
                <a:cs typeface="Armata"/>
                <a:sym typeface="Armata"/>
              </a:rPr>
              <a:t>Prefers fun, low-pressure events like happy hours, reunions, or online gatherings</a:t>
            </a:r>
            <a:endParaRPr>
              <a:solidFill>
                <a:schemeClr val="dk2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1" lang="en">
                <a:solidFill>
                  <a:schemeClr val="dk2"/>
                </a:solidFill>
                <a:latin typeface="Armata"/>
                <a:ea typeface="Armata"/>
                <a:cs typeface="Armata"/>
                <a:sym typeface="Armata"/>
              </a:rPr>
            </a:br>
            <a:r>
              <a:rPr b="1" lang="en">
                <a:solidFill>
                  <a:schemeClr val="dk2"/>
                </a:solidFill>
                <a:latin typeface="Armata"/>
                <a:ea typeface="Armata"/>
                <a:cs typeface="Armata"/>
                <a:sym typeface="Armata"/>
              </a:rPr>
              <a:t>Motivations</a:t>
            </a:r>
            <a:endParaRPr b="1">
              <a:solidFill>
                <a:schemeClr val="dk2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mata"/>
              <a:buChar char="●"/>
            </a:pPr>
            <a:r>
              <a:rPr lang="en">
                <a:solidFill>
                  <a:schemeClr val="dk2"/>
                </a:solidFill>
                <a:latin typeface="Armata"/>
                <a:ea typeface="Armata"/>
                <a:cs typeface="Armata"/>
                <a:sym typeface="Armata"/>
              </a:rPr>
              <a:t>Stays engaged if the experience is enjoyable and convenient</a:t>
            </a:r>
            <a:endParaRPr>
              <a:solidFill>
                <a:schemeClr val="dk2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mata"/>
              <a:buChar char="●"/>
            </a:pPr>
            <a:r>
              <a:rPr lang="en">
                <a:solidFill>
                  <a:schemeClr val="dk2"/>
                </a:solidFill>
                <a:latin typeface="Armata"/>
                <a:ea typeface="Armata"/>
                <a:cs typeface="Armata"/>
                <a:sym typeface="Armata"/>
              </a:rPr>
              <a:t>Primarily driven by friendships and lighthearted social connections</a:t>
            </a:r>
            <a:endParaRPr>
              <a:solidFill>
                <a:schemeClr val="dk2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1" lang="en">
                <a:solidFill>
                  <a:schemeClr val="dk2"/>
                </a:solidFill>
                <a:latin typeface="Armata"/>
                <a:ea typeface="Armata"/>
                <a:cs typeface="Armata"/>
                <a:sym typeface="Armata"/>
              </a:rPr>
            </a:br>
            <a:r>
              <a:rPr b="1" lang="en">
                <a:solidFill>
                  <a:schemeClr val="dk2"/>
                </a:solidFill>
                <a:latin typeface="Armata"/>
                <a:ea typeface="Armata"/>
                <a:cs typeface="Armata"/>
                <a:sym typeface="Armata"/>
              </a:rPr>
              <a:t>Short-Term Volunteer Roles: </a:t>
            </a:r>
            <a:r>
              <a:rPr lang="en">
                <a:solidFill>
                  <a:schemeClr val="dk2"/>
                </a:solidFill>
                <a:latin typeface="Armata"/>
                <a:ea typeface="Armata"/>
                <a:cs typeface="Armata"/>
                <a:sym typeface="Armata"/>
              </a:rPr>
              <a:t>Quick bursts of help (e.g., set-up for an event) rather than ongoing leadership</a:t>
            </a:r>
            <a:endParaRPr>
              <a:solidFill>
                <a:schemeClr val="dk2"/>
              </a:solidFill>
              <a:latin typeface="Armata"/>
              <a:ea typeface="Armata"/>
              <a:cs typeface="Armata"/>
              <a:sym typeface="Armata"/>
            </a:endParaRPr>
          </a:p>
        </p:txBody>
      </p:sp>
      <p:pic>
        <p:nvPicPr>
          <p:cNvPr id="262" name="Google Shape;26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78188" y="1063038"/>
            <a:ext cx="3017400" cy="30174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E9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40"/>
          <p:cNvSpPr txBox="1"/>
          <p:nvPr/>
        </p:nvSpPr>
        <p:spPr>
          <a:xfrm>
            <a:off x="233925" y="104975"/>
            <a:ext cx="5348400" cy="477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The “Sporadic Superfan”</a:t>
            </a:r>
            <a:br>
              <a:rPr b="1" lang="en" sz="1600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</a:br>
            <a:endParaRPr b="1">
              <a:solidFill>
                <a:srgbClr val="FFFFFF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Key</a:t>
            </a:r>
            <a:r>
              <a:rPr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 </a:t>
            </a:r>
            <a:r>
              <a:rPr b="1"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Traits</a:t>
            </a:r>
            <a:endParaRPr b="1">
              <a:solidFill>
                <a:srgbClr val="FFFFFF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mata"/>
              <a:buChar char="●"/>
            </a:pPr>
            <a:r>
              <a:rPr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Periods of intense involvement (volunteering or donating) followed by lulls of limited engagement</a:t>
            </a:r>
            <a:endParaRPr>
              <a:solidFill>
                <a:srgbClr val="FFFFFF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mata"/>
              <a:buChar char="●"/>
            </a:pPr>
            <a:r>
              <a:rPr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Engagement spikes around certain times (e.g., personal life milestones, camp anniversaries)</a:t>
            </a:r>
            <a:endParaRPr>
              <a:solidFill>
                <a:srgbClr val="FFFFFF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1"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</a:br>
            <a:r>
              <a:rPr b="1"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Motivations</a:t>
            </a:r>
            <a:endParaRPr b="1">
              <a:solidFill>
                <a:srgbClr val="FFFFFF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mata"/>
              <a:buChar char="●"/>
            </a:pPr>
            <a:r>
              <a:rPr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Emotional attachments triggered by specific life events or camp-related celebrations</a:t>
            </a:r>
            <a:endParaRPr>
              <a:solidFill>
                <a:srgbClr val="FFFFFF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mata"/>
              <a:buChar char="●"/>
            </a:pPr>
            <a:r>
              <a:rPr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Enjoys contributing when they feel personally connected, but may drop off when other life priorities arise</a:t>
            </a:r>
            <a:endParaRPr>
              <a:solidFill>
                <a:srgbClr val="FFFFFF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1"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</a:br>
            <a:r>
              <a:rPr b="1"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Invite at the Right Time, Offer the Right Fit</a:t>
            </a:r>
            <a:r>
              <a:rPr b="1"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: </a:t>
            </a:r>
            <a:r>
              <a:rPr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Use life or camp milestones to reconnect—and provide flexible ways to get involved.</a:t>
            </a:r>
            <a:endParaRPr>
              <a:solidFill>
                <a:srgbClr val="FFFFFF"/>
              </a:solidFill>
              <a:latin typeface="Armata"/>
              <a:ea typeface="Armata"/>
              <a:cs typeface="Armata"/>
              <a:sym typeface="Armata"/>
            </a:endParaRPr>
          </a:p>
        </p:txBody>
      </p:sp>
      <p:pic>
        <p:nvPicPr>
          <p:cNvPr id="269" name="Google Shape;269;p40"/>
          <p:cNvPicPr preferRelativeResize="0"/>
          <p:nvPr/>
        </p:nvPicPr>
        <p:blipFill rotWithShape="1">
          <a:blip r:embed="rId3">
            <a:alphaModFix/>
          </a:blip>
          <a:srcRect b="33337" l="0" r="0" t="0"/>
          <a:stretch/>
        </p:blipFill>
        <p:spPr>
          <a:xfrm>
            <a:off x="5897900" y="1063000"/>
            <a:ext cx="3017400" cy="30174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EC4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41"/>
          <p:cNvSpPr txBox="1"/>
          <p:nvPr/>
        </p:nvSpPr>
        <p:spPr>
          <a:xfrm>
            <a:off x="3643875" y="183150"/>
            <a:ext cx="5348400" cy="477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The “Detached Doubter”</a:t>
            </a:r>
            <a:br>
              <a:rPr b="1" lang="en" sz="1600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</a:br>
            <a:endParaRPr b="1">
              <a:solidFill>
                <a:srgbClr val="FFFFFF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Key</a:t>
            </a:r>
            <a:r>
              <a:rPr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 </a:t>
            </a:r>
            <a:r>
              <a:rPr b="1"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Traits</a:t>
            </a:r>
            <a:endParaRPr b="1">
              <a:solidFill>
                <a:srgbClr val="FFFFFF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mata"/>
              <a:buChar char="●"/>
            </a:pPr>
            <a:r>
              <a:rPr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Minimal sense of community affiliation; might question the camp’s current relevance or leadership</a:t>
            </a:r>
            <a:endParaRPr>
              <a:solidFill>
                <a:srgbClr val="FFFFFF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mata"/>
              <a:buChar char="●"/>
            </a:pPr>
            <a:r>
              <a:rPr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Often feels their camp experience is in the past and doesn’t see the ongoing value of staying connected</a:t>
            </a:r>
            <a:endParaRPr>
              <a:solidFill>
                <a:srgbClr val="FFFFFF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1"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</a:br>
            <a:r>
              <a:rPr b="1"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Motivations</a:t>
            </a:r>
            <a:endParaRPr b="1">
              <a:solidFill>
                <a:srgbClr val="FFFFFF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mata"/>
              <a:buChar char="●"/>
            </a:pPr>
            <a:r>
              <a:rPr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May have had neutral or mixed experiences at camp, or simply moved on in life</a:t>
            </a:r>
            <a:endParaRPr>
              <a:solidFill>
                <a:srgbClr val="FFFFFF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mata"/>
              <a:buChar char="●"/>
            </a:pPr>
            <a:r>
              <a:rPr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Needs a strong reason to see how the alumni association benefits them or future campers</a:t>
            </a:r>
            <a:endParaRPr>
              <a:solidFill>
                <a:srgbClr val="FFFFFF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One-on-One Connection: </a:t>
            </a:r>
            <a:r>
              <a:rPr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A personal ask from a respected peer or staff member can break through skepticism</a:t>
            </a:r>
            <a:endParaRPr b="1">
              <a:solidFill>
                <a:srgbClr val="FFFFFF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Armata"/>
              <a:ea typeface="Armata"/>
              <a:cs typeface="Armata"/>
              <a:sym typeface="Armata"/>
            </a:endParaRPr>
          </a:p>
        </p:txBody>
      </p:sp>
      <p:pic>
        <p:nvPicPr>
          <p:cNvPr id="276" name="Google Shape;276;p41"/>
          <p:cNvPicPr preferRelativeResize="0"/>
          <p:nvPr/>
        </p:nvPicPr>
        <p:blipFill rotWithShape="1">
          <a:blip r:embed="rId3">
            <a:alphaModFix/>
          </a:blip>
          <a:srcRect b="29959" l="0" r="0" t="3373"/>
          <a:stretch/>
        </p:blipFill>
        <p:spPr>
          <a:xfrm>
            <a:off x="228600" y="1063004"/>
            <a:ext cx="3017400" cy="30174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499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42"/>
          <p:cNvSpPr txBox="1"/>
          <p:nvPr/>
        </p:nvSpPr>
        <p:spPr>
          <a:xfrm>
            <a:off x="233925" y="104975"/>
            <a:ext cx="5348400" cy="477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The “Glory Days Guardian”</a:t>
            </a:r>
            <a:br>
              <a:rPr b="1" lang="en" sz="1600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</a:br>
            <a:endParaRPr b="1">
              <a:solidFill>
                <a:srgbClr val="FFFFFF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Key</a:t>
            </a:r>
            <a:r>
              <a:rPr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 </a:t>
            </a:r>
            <a:r>
              <a:rPr b="1"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Traits</a:t>
            </a:r>
            <a:endParaRPr b="1">
              <a:solidFill>
                <a:srgbClr val="FFFFFF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mata"/>
              <a:buChar char="●"/>
            </a:pPr>
            <a:r>
              <a:rPr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Minimal sense of community affiliation; might </a:t>
            </a:r>
            <a:r>
              <a:rPr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Deeply attached to their version of camp—usually from 20–40 years ago</a:t>
            </a:r>
            <a:endParaRPr>
              <a:solidFill>
                <a:srgbClr val="FFFFFF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mata"/>
              <a:buChar char="●"/>
            </a:pPr>
            <a:r>
              <a:rPr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Skeptical or openly critical of any changes to traditions, staff, programming, or facilities</a:t>
            </a:r>
            <a:endParaRPr>
              <a:solidFill>
                <a:srgbClr val="FFFFFF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1"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</a:br>
            <a:r>
              <a:rPr b="1"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Motivations</a:t>
            </a:r>
            <a:endParaRPr b="1">
              <a:solidFill>
                <a:srgbClr val="FFFFFF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mata"/>
              <a:buChar char="●"/>
            </a:pPr>
            <a:r>
              <a:rPr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Strong identity tied to the past version of camp</a:t>
            </a:r>
            <a:endParaRPr>
              <a:solidFill>
                <a:srgbClr val="FFFFFF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mata"/>
              <a:buChar char="●"/>
            </a:pPr>
            <a:r>
              <a:rPr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Often feels like a protector of legacy—but can become a gatekeeper instead</a:t>
            </a:r>
            <a:endParaRPr>
              <a:solidFill>
                <a:srgbClr val="FFFFFF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Offer Low-Stakes Involvement: </a:t>
            </a:r>
            <a:r>
              <a:rPr lang="en">
                <a:solidFill>
                  <a:srgbClr val="FFFFFF"/>
                </a:solidFill>
                <a:latin typeface="Armata"/>
                <a:ea typeface="Armata"/>
                <a:cs typeface="Armata"/>
                <a:sym typeface="Armata"/>
              </a:rPr>
              <a:t>They may be unlikely to adapt, but they still care. Give them roles that tap into pride without requiring philosophical alignment—like sponsoring scholarships named after beloved former staff</a:t>
            </a:r>
            <a:endParaRPr>
              <a:solidFill>
                <a:srgbClr val="FFFFFF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Armata"/>
              <a:ea typeface="Armata"/>
              <a:cs typeface="Armata"/>
              <a:sym typeface="Armata"/>
            </a:endParaRPr>
          </a:p>
        </p:txBody>
      </p:sp>
      <p:pic>
        <p:nvPicPr>
          <p:cNvPr id="283" name="Google Shape;283;p42"/>
          <p:cNvPicPr preferRelativeResize="0"/>
          <p:nvPr/>
        </p:nvPicPr>
        <p:blipFill rotWithShape="1">
          <a:blip r:embed="rId3">
            <a:alphaModFix/>
          </a:blip>
          <a:srcRect b="33333" l="0" r="0" t="0"/>
          <a:stretch/>
        </p:blipFill>
        <p:spPr>
          <a:xfrm>
            <a:off x="5897938" y="1062938"/>
            <a:ext cx="3017400" cy="30174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BC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43"/>
          <p:cNvSpPr txBox="1"/>
          <p:nvPr/>
        </p:nvSpPr>
        <p:spPr>
          <a:xfrm>
            <a:off x="3491475" y="124025"/>
            <a:ext cx="5348400" cy="477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2"/>
                </a:solidFill>
                <a:latin typeface="Armata"/>
                <a:ea typeface="Armata"/>
                <a:cs typeface="Armata"/>
                <a:sym typeface="Armata"/>
              </a:rPr>
              <a:t>The “Embedded Alum”</a:t>
            </a:r>
            <a:br>
              <a:rPr b="1" lang="en" sz="1600">
                <a:solidFill>
                  <a:schemeClr val="dk2"/>
                </a:solidFill>
                <a:latin typeface="Armata"/>
                <a:ea typeface="Armata"/>
                <a:cs typeface="Armata"/>
                <a:sym typeface="Armata"/>
              </a:rPr>
            </a:br>
            <a:endParaRPr b="1">
              <a:solidFill>
                <a:schemeClr val="dk2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Armata"/>
                <a:ea typeface="Armata"/>
                <a:cs typeface="Armata"/>
                <a:sym typeface="Armata"/>
              </a:rPr>
              <a:t>Key</a:t>
            </a:r>
            <a:r>
              <a:rPr lang="en">
                <a:solidFill>
                  <a:schemeClr val="dk2"/>
                </a:solidFill>
                <a:latin typeface="Armata"/>
                <a:ea typeface="Armata"/>
                <a:cs typeface="Armata"/>
                <a:sym typeface="Armata"/>
              </a:rPr>
              <a:t> </a:t>
            </a:r>
            <a:r>
              <a:rPr b="1" lang="en">
                <a:solidFill>
                  <a:schemeClr val="dk2"/>
                </a:solidFill>
                <a:latin typeface="Armata"/>
                <a:ea typeface="Armata"/>
                <a:cs typeface="Armata"/>
                <a:sym typeface="Armata"/>
              </a:rPr>
              <a:t>Traits</a:t>
            </a:r>
            <a:endParaRPr b="1">
              <a:solidFill>
                <a:schemeClr val="dk2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mata"/>
              <a:buChar char="●"/>
            </a:pPr>
            <a:r>
              <a:rPr lang="en">
                <a:solidFill>
                  <a:schemeClr val="dk2"/>
                </a:solidFill>
                <a:latin typeface="Armata"/>
                <a:ea typeface="Armata"/>
                <a:cs typeface="Armata"/>
                <a:sym typeface="Armata"/>
              </a:rPr>
              <a:t>Often overlooked as part of the alumni community because they’re “still around”</a:t>
            </a:r>
            <a:endParaRPr>
              <a:solidFill>
                <a:schemeClr val="dk2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mata"/>
              <a:buChar char="●"/>
            </a:pPr>
            <a:r>
              <a:rPr lang="en">
                <a:solidFill>
                  <a:schemeClr val="dk2"/>
                </a:solidFill>
                <a:latin typeface="Armata"/>
                <a:ea typeface="Armata"/>
                <a:cs typeface="Armata"/>
                <a:sym typeface="Armata"/>
              </a:rPr>
              <a:t>Balances respect for tradition with firsthand insight into what today’s campers need</a:t>
            </a:r>
            <a:endParaRPr>
              <a:solidFill>
                <a:schemeClr val="dk2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1" lang="en">
                <a:solidFill>
                  <a:schemeClr val="dk2"/>
                </a:solidFill>
                <a:latin typeface="Armata"/>
                <a:ea typeface="Armata"/>
                <a:cs typeface="Armata"/>
                <a:sym typeface="Armata"/>
              </a:rPr>
            </a:br>
            <a:r>
              <a:rPr b="1" lang="en">
                <a:solidFill>
                  <a:schemeClr val="dk2"/>
                </a:solidFill>
                <a:latin typeface="Armata"/>
                <a:ea typeface="Armata"/>
                <a:cs typeface="Armata"/>
                <a:sym typeface="Armata"/>
              </a:rPr>
              <a:t>Motivations</a:t>
            </a:r>
            <a:endParaRPr b="1">
              <a:solidFill>
                <a:schemeClr val="dk2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mata"/>
              <a:buChar char="●"/>
            </a:pPr>
            <a:r>
              <a:rPr lang="en">
                <a:solidFill>
                  <a:schemeClr val="dk2"/>
                </a:solidFill>
                <a:latin typeface="Armata"/>
                <a:ea typeface="Armata"/>
                <a:cs typeface="Armata"/>
                <a:sym typeface="Armata"/>
              </a:rPr>
              <a:t>Committed to evolving camp for the next generation</a:t>
            </a:r>
            <a:endParaRPr>
              <a:solidFill>
                <a:schemeClr val="dk2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mata"/>
              <a:buChar char="●"/>
            </a:pPr>
            <a:r>
              <a:rPr lang="en">
                <a:solidFill>
                  <a:schemeClr val="dk2"/>
                </a:solidFill>
                <a:latin typeface="Armata"/>
                <a:ea typeface="Armata"/>
                <a:cs typeface="Armata"/>
                <a:sym typeface="Armata"/>
              </a:rPr>
              <a:t>Craves connection to alumni they look up to—staff they admired, legends they heard about, people who shaped camp’s legacy</a:t>
            </a:r>
            <a:endParaRPr>
              <a:solidFill>
                <a:schemeClr val="dk2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Armata"/>
                <a:ea typeface="Armata"/>
                <a:cs typeface="Armata"/>
                <a:sym typeface="Armata"/>
              </a:rPr>
              <a:t>Equip Them as Alumni Ambassadors: </a:t>
            </a:r>
            <a:r>
              <a:rPr lang="en">
                <a:solidFill>
                  <a:schemeClr val="dk2"/>
                </a:solidFill>
                <a:latin typeface="Armata"/>
                <a:ea typeface="Armata"/>
                <a:cs typeface="Armata"/>
                <a:sym typeface="Armata"/>
              </a:rPr>
              <a:t>Support them in creating bridges—helping current staff identify as alumni and showing older alumni what camp has become.</a:t>
            </a:r>
            <a:endParaRPr>
              <a:solidFill>
                <a:schemeClr val="dk2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Armata"/>
              <a:ea typeface="Armata"/>
              <a:cs typeface="Armata"/>
              <a:sym typeface="Armata"/>
            </a:endParaRPr>
          </a:p>
        </p:txBody>
      </p:sp>
      <p:pic>
        <p:nvPicPr>
          <p:cNvPr id="290" name="Google Shape;290;p43"/>
          <p:cNvPicPr preferRelativeResize="0"/>
          <p:nvPr/>
        </p:nvPicPr>
        <p:blipFill rotWithShape="1">
          <a:blip r:embed="rId3">
            <a:alphaModFix/>
          </a:blip>
          <a:srcRect b="31587" l="0" r="0" t="1688"/>
          <a:stretch/>
        </p:blipFill>
        <p:spPr>
          <a:xfrm>
            <a:off x="228588" y="1062888"/>
            <a:ext cx="3017400" cy="30174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26"/>
          <p:cNvGrpSpPr/>
          <p:nvPr/>
        </p:nvGrpSpPr>
        <p:grpSpPr>
          <a:xfrm>
            <a:off x="229648" y="-280118"/>
            <a:ext cx="1560968" cy="5703745"/>
            <a:chOff x="-557290" y="-5986043"/>
            <a:chExt cx="1560968" cy="5703745"/>
          </a:xfrm>
        </p:grpSpPr>
        <p:grpSp>
          <p:nvGrpSpPr>
            <p:cNvPr id="103" name="Google Shape;103;p26"/>
            <p:cNvGrpSpPr/>
            <p:nvPr/>
          </p:nvGrpSpPr>
          <p:grpSpPr>
            <a:xfrm>
              <a:off x="-557290" y="-5986043"/>
              <a:ext cx="1560968" cy="5703745"/>
              <a:chOff x="-1395490" y="-5986043"/>
              <a:chExt cx="1560968" cy="5703745"/>
            </a:xfrm>
          </p:grpSpPr>
          <p:grpSp>
            <p:nvGrpSpPr>
              <p:cNvPr id="104" name="Google Shape;104;p26"/>
              <p:cNvGrpSpPr/>
              <p:nvPr/>
            </p:nvGrpSpPr>
            <p:grpSpPr>
              <a:xfrm>
                <a:off x="-1395490" y="-3138026"/>
                <a:ext cx="1560968" cy="2855728"/>
                <a:chOff x="-1395490" y="-3138026"/>
                <a:chExt cx="1560968" cy="2855728"/>
              </a:xfrm>
            </p:grpSpPr>
            <p:pic>
              <p:nvPicPr>
                <p:cNvPr id="105" name="Google Shape;105;p26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 rot="10800000">
                  <a:off x="-1395489" y="-1714013"/>
                  <a:ext cx="1560967" cy="143171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6" name="Google Shape;106;p26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-1395490" y="-3138026"/>
                  <a:ext cx="1560967" cy="143171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07" name="Google Shape;107;p26"/>
              <p:cNvGrpSpPr/>
              <p:nvPr/>
            </p:nvGrpSpPr>
            <p:grpSpPr>
              <a:xfrm>
                <a:off x="-1395490" y="-5986043"/>
                <a:ext cx="1560968" cy="2855728"/>
                <a:chOff x="9092000" y="8"/>
                <a:chExt cx="2159313" cy="3950377"/>
              </a:xfrm>
            </p:grpSpPr>
            <p:pic>
              <p:nvPicPr>
                <p:cNvPr id="108" name="Google Shape;108;p26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9092000" y="8"/>
                  <a:ext cx="2159313" cy="198051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9" name="Google Shape;109;p26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 rot="10800000">
                  <a:off x="9092000" y="1969869"/>
                  <a:ext cx="2159313" cy="198051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pic>
          <p:nvPicPr>
            <p:cNvPr id="110" name="Google Shape;110;p2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526188" y="-2916250"/>
              <a:ext cx="1508700" cy="1005900"/>
            </a:xfrm>
            <a:prstGeom prst="roundRect">
              <a:avLst>
                <a:gd fmla="val 2059" name="adj"/>
              </a:avLst>
            </a:prstGeom>
            <a:noFill/>
            <a:ln>
              <a:noFill/>
            </a:ln>
          </p:spPr>
        </p:pic>
        <p:pic>
          <p:nvPicPr>
            <p:cNvPr id="111" name="Google Shape;111;p2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-539135" y="-4347150"/>
              <a:ext cx="1508700" cy="1005900"/>
            </a:xfrm>
            <a:prstGeom prst="roundRect">
              <a:avLst>
                <a:gd fmla="val 4062" name="adj"/>
              </a:avLst>
            </a:prstGeom>
            <a:noFill/>
            <a:ln>
              <a:noFill/>
            </a:ln>
          </p:spPr>
        </p:pic>
        <p:pic>
          <p:nvPicPr>
            <p:cNvPr id="112" name="Google Shape;112;p2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-527920" y="-1487686"/>
              <a:ext cx="1508700" cy="1005900"/>
            </a:xfrm>
            <a:prstGeom prst="roundRect">
              <a:avLst>
                <a:gd fmla="val 4811" name="adj"/>
              </a:avLst>
            </a:prstGeom>
            <a:noFill/>
            <a:ln>
              <a:noFill/>
            </a:ln>
          </p:spPr>
        </p:pic>
        <p:pic>
          <p:nvPicPr>
            <p:cNvPr id="113" name="Google Shape;113;p2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-527914" y="-5768206"/>
              <a:ext cx="1508700" cy="1005900"/>
            </a:xfrm>
            <a:prstGeom prst="roundRect">
              <a:avLst>
                <a:gd fmla="val 5601" name="adj"/>
              </a:avLst>
            </a:prstGeom>
            <a:noFill/>
            <a:ln>
              <a:noFill/>
            </a:ln>
          </p:spPr>
        </p:pic>
      </p:grpSp>
      <p:sp>
        <p:nvSpPr>
          <p:cNvPr id="114" name="Google Shape;114;p26"/>
          <p:cNvSpPr txBox="1"/>
          <p:nvPr/>
        </p:nvSpPr>
        <p:spPr>
          <a:xfrm>
            <a:off x="3177700" y="4239900"/>
            <a:ext cx="4540200" cy="94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2800">
                <a:solidFill>
                  <a:schemeClr val="hlink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8"/>
              </a:rPr>
              <a:t>2ksummer.com</a:t>
            </a:r>
            <a:endParaRPr b="1" sz="2800">
              <a:solidFill>
                <a:srgbClr val="3C40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115" name="Google Shape;115;p26"/>
          <p:cNvGrpSpPr/>
          <p:nvPr/>
        </p:nvGrpSpPr>
        <p:grpSpPr>
          <a:xfrm>
            <a:off x="1916656" y="4536081"/>
            <a:ext cx="1111430" cy="510900"/>
            <a:chOff x="5048856" y="4235781"/>
            <a:chExt cx="1111430" cy="510900"/>
          </a:xfrm>
        </p:grpSpPr>
        <p:sp>
          <p:nvSpPr>
            <p:cNvPr id="116" name="Google Shape;116;p26"/>
            <p:cNvSpPr/>
            <p:nvPr/>
          </p:nvSpPr>
          <p:spPr>
            <a:xfrm>
              <a:off x="5649386" y="4235781"/>
              <a:ext cx="510900" cy="510900"/>
            </a:xfrm>
            <a:prstGeom prst="ellipse">
              <a:avLst/>
            </a:prstGeom>
            <a:solidFill>
              <a:srgbClr val="FFFFFF"/>
            </a:solidFill>
            <a:ln cap="flat" cmpd="sng" w="2857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17" name="Google Shape;117;p26"/>
            <p:cNvGrpSpPr/>
            <p:nvPr/>
          </p:nvGrpSpPr>
          <p:grpSpPr>
            <a:xfrm>
              <a:off x="5838370" y="4314069"/>
              <a:ext cx="132669" cy="354240"/>
              <a:chOff x="4703061" y="5141257"/>
              <a:chExt cx="94736" cy="252957"/>
            </a:xfrm>
          </p:grpSpPr>
          <p:sp>
            <p:nvSpPr>
              <p:cNvPr id="118" name="Google Shape;118;p26"/>
              <p:cNvSpPr/>
              <p:nvPr/>
            </p:nvSpPr>
            <p:spPr>
              <a:xfrm>
                <a:off x="4722841" y="5141257"/>
                <a:ext cx="55200" cy="55200"/>
              </a:xfrm>
              <a:prstGeom prst="ellipse">
                <a:avLst/>
              </a:prstGeom>
              <a:solidFill>
                <a:srgbClr val="434343"/>
              </a:solidFill>
              <a:ln cap="flat" cmpd="sng" w="9525">
                <a:solidFill>
                  <a:srgbClr val="43434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19" name="Google Shape;119;p26"/>
              <p:cNvGrpSpPr/>
              <p:nvPr/>
            </p:nvGrpSpPr>
            <p:grpSpPr>
              <a:xfrm>
                <a:off x="4703061" y="5205381"/>
                <a:ext cx="94736" cy="188832"/>
                <a:chOff x="2595275" y="3962525"/>
                <a:chExt cx="262500" cy="523225"/>
              </a:xfrm>
            </p:grpSpPr>
            <p:grpSp>
              <p:nvGrpSpPr>
                <p:cNvPr id="120" name="Google Shape;120;p26"/>
                <p:cNvGrpSpPr/>
                <p:nvPr/>
              </p:nvGrpSpPr>
              <p:grpSpPr>
                <a:xfrm>
                  <a:off x="2595275" y="3962525"/>
                  <a:ext cx="262500" cy="255933"/>
                  <a:chOff x="2595275" y="3962525"/>
                  <a:chExt cx="262500" cy="255933"/>
                </a:xfrm>
              </p:grpSpPr>
              <p:sp>
                <p:nvSpPr>
                  <p:cNvPr id="121" name="Google Shape;121;p26"/>
                  <p:cNvSpPr/>
                  <p:nvPr/>
                </p:nvSpPr>
                <p:spPr>
                  <a:xfrm>
                    <a:off x="2595275" y="3962525"/>
                    <a:ext cx="262500" cy="167400"/>
                  </a:xfrm>
                  <a:prstGeom prst="roundRect">
                    <a:avLst>
                      <a:gd fmla="val 23163" name="adj"/>
                    </a:avLst>
                  </a:prstGeom>
                  <a:solidFill>
                    <a:srgbClr val="434343"/>
                  </a:solidFill>
                  <a:ln cap="flat" cmpd="sng" w="9525">
                    <a:solidFill>
                      <a:srgbClr val="434343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22" name="Google Shape;122;p26"/>
                  <p:cNvSpPr/>
                  <p:nvPr/>
                </p:nvSpPr>
                <p:spPr>
                  <a:xfrm>
                    <a:off x="2595275" y="4051058"/>
                    <a:ext cx="262500" cy="167400"/>
                  </a:xfrm>
                  <a:prstGeom prst="roundRect">
                    <a:avLst>
                      <a:gd fmla="val 0" name="adj"/>
                    </a:avLst>
                  </a:prstGeom>
                  <a:solidFill>
                    <a:srgbClr val="434343"/>
                  </a:solidFill>
                  <a:ln cap="flat" cmpd="sng" w="9525">
                    <a:solidFill>
                      <a:srgbClr val="434343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sp>
              <p:nvSpPr>
                <p:cNvPr id="123" name="Google Shape;123;p26"/>
                <p:cNvSpPr/>
                <p:nvPr/>
              </p:nvSpPr>
              <p:spPr>
                <a:xfrm>
                  <a:off x="2648075" y="4203450"/>
                  <a:ext cx="156900" cy="282300"/>
                </a:xfrm>
                <a:prstGeom prst="roundRect">
                  <a:avLst>
                    <a:gd fmla="val 0" name="adj"/>
                  </a:avLst>
                </a:prstGeom>
                <a:solidFill>
                  <a:srgbClr val="434343"/>
                </a:solidFill>
                <a:ln cap="flat" cmpd="sng" w="9525">
                  <a:solidFill>
                    <a:srgbClr val="43434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124" name="Google Shape;124;p26"/>
            <p:cNvSpPr/>
            <p:nvPr/>
          </p:nvSpPr>
          <p:spPr>
            <a:xfrm>
              <a:off x="5048856" y="4235781"/>
              <a:ext cx="510900" cy="510900"/>
            </a:xfrm>
            <a:prstGeom prst="ellipse">
              <a:avLst/>
            </a:prstGeom>
            <a:solidFill>
              <a:srgbClr val="FFFFFF"/>
            </a:solidFill>
            <a:ln cap="flat" cmpd="sng" w="2857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25" name="Google Shape;125;p26"/>
            <p:cNvGrpSpPr/>
            <p:nvPr/>
          </p:nvGrpSpPr>
          <p:grpSpPr>
            <a:xfrm>
              <a:off x="5118959" y="4383783"/>
              <a:ext cx="367830" cy="213784"/>
              <a:chOff x="358595" y="481050"/>
              <a:chExt cx="727800" cy="423000"/>
            </a:xfrm>
          </p:grpSpPr>
          <p:sp>
            <p:nvSpPr>
              <p:cNvPr id="126" name="Google Shape;126;p26"/>
              <p:cNvSpPr/>
              <p:nvPr/>
            </p:nvSpPr>
            <p:spPr>
              <a:xfrm rot="-9899883">
                <a:off x="397409" y="519864"/>
                <a:ext cx="345371" cy="345371"/>
              </a:xfrm>
              <a:prstGeom prst="blockArc">
                <a:avLst>
                  <a:gd fmla="val 12186663" name="adj1"/>
                  <a:gd fmla="val 7539014" name="adj2"/>
                  <a:gd fmla="val 21183" name="adj3"/>
                </a:avLst>
              </a:prstGeom>
              <a:solidFill>
                <a:srgbClr val="434343"/>
              </a:solidFill>
              <a:ln cap="flat" cmpd="sng" w="9525">
                <a:solidFill>
                  <a:srgbClr val="43434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" name="Google Shape;127;p26"/>
              <p:cNvSpPr/>
              <p:nvPr/>
            </p:nvSpPr>
            <p:spPr>
              <a:xfrm rot="-9899883">
                <a:off x="702209" y="519864"/>
                <a:ext cx="345371" cy="345371"/>
              </a:xfrm>
              <a:prstGeom prst="blockArc">
                <a:avLst>
                  <a:gd fmla="val 12186663" name="adj1"/>
                  <a:gd fmla="val 7539014" name="adj2"/>
                  <a:gd fmla="val 21183" name="adj3"/>
                </a:avLst>
              </a:prstGeom>
              <a:solidFill>
                <a:srgbClr val="434343"/>
              </a:solidFill>
              <a:ln cap="flat" cmpd="sng" w="9525">
                <a:solidFill>
                  <a:srgbClr val="43434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28" name="Google Shape;128;p26"/>
          <p:cNvSpPr txBox="1"/>
          <p:nvPr/>
        </p:nvSpPr>
        <p:spPr>
          <a:xfrm>
            <a:off x="1916651" y="27125"/>
            <a:ext cx="6913200" cy="25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1" lang="en" sz="4400">
                <a:solidFill>
                  <a:srgbClr val="3C4043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b="1" lang="en" sz="4400">
                <a:solidFill>
                  <a:srgbClr val="3C4043"/>
                </a:solidFill>
                <a:latin typeface="Rubik"/>
                <a:ea typeface="Rubik"/>
                <a:cs typeface="Rubik"/>
                <a:sym typeface="Rubik"/>
              </a:rPr>
              <a:t>BUILDING ALUMNI ASSOCIATIONS</a:t>
            </a:r>
            <a:endParaRPr b="1" sz="4400">
              <a:solidFill>
                <a:srgbClr val="3C4043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9" name="Google Shape;129;p26"/>
          <p:cNvSpPr txBox="1"/>
          <p:nvPr/>
        </p:nvSpPr>
        <p:spPr>
          <a:xfrm>
            <a:off x="1917225" y="1688050"/>
            <a:ext cx="6913200" cy="9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3C4043"/>
                </a:solidFill>
                <a:latin typeface="Comfortaa"/>
                <a:ea typeface="Comfortaa"/>
                <a:cs typeface="Comfortaa"/>
                <a:sym typeface="Comfortaa"/>
              </a:rPr>
              <a:t>That Drive Engagement and Support</a:t>
            </a:r>
            <a:endParaRPr sz="2700">
              <a:solidFill>
                <a:srgbClr val="3C40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130" name="Google Shape;130;p26"/>
          <p:cNvGrpSpPr/>
          <p:nvPr/>
        </p:nvGrpSpPr>
        <p:grpSpPr>
          <a:xfrm>
            <a:off x="1989076" y="2326163"/>
            <a:ext cx="3366649" cy="1415112"/>
            <a:chOff x="294376" y="3469163"/>
            <a:chExt cx="3366649" cy="1415112"/>
          </a:xfrm>
        </p:grpSpPr>
        <p:sp>
          <p:nvSpPr>
            <p:cNvPr id="131" name="Google Shape;131;p26"/>
            <p:cNvSpPr/>
            <p:nvPr/>
          </p:nvSpPr>
          <p:spPr>
            <a:xfrm>
              <a:off x="294376" y="3469175"/>
              <a:ext cx="3366600" cy="1415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19620000" dist="28575">
                <a:srgbClr val="B7B7B7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132" name="Google Shape;132;p26"/>
            <p:cNvSpPr/>
            <p:nvPr/>
          </p:nvSpPr>
          <p:spPr>
            <a:xfrm rot="5400000">
              <a:off x="-280677" y="4070363"/>
              <a:ext cx="1415100" cy="212700"/>
            </a:xfrm>
            <a:prstGeom prst="rect">
              <a:avLst/>
            </a:prstGeom>
            <a:solidFill>
              <a:srgbClr val="1E9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26"/>
            <p:cNvSpPr txBox="1"/>
            <p:nvPr/>
          </p:nvSpPr>
          <p:spPr>
            <a:xfrm>
              <a:off x="533225" y="3469175"/>
              <a:ext cx="3127800" cy="141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rmAutofit lnSpcReduction="10000"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lang="en" sz="1900">
                  <a:solidFill>
                    <a:srgbClr val="3C4043"/>
                  </a:solidFill>
                  <a:latin typeface="Comfortaa"/>
                  <a:ea typeface="Comfortaa"/>
                  <a:cs typeface="Comfortaa"/>
                  <a:sym typeface="Comfortaa"/>
                </a:rPr>
                <a:t>Dave Ghidiu</a:t>
              </a:r>
              <a:endParaRPr sz="1900">
                <a:solidFill>
                  <a:srgbClr val="3C4043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500">
                  <a:solidFill>
                    <a:schemeClr val="hlink"/>
                  </a:solidFill>
                  <a:uFill>
                    <a:noFill/>
                  </a:uFill>
                  <a:latin typeface="Comfortaa"/>
                  <a:ea typeface="Comfortaa"/>
                  <a:cs typeface="Comfortaa"/>
                  <a:sym typeface="Comfortaa"/>
                  <a:hlinkClick r:id="rId9"/>
                </a:rPr>
                <a:t>daveghidiu@gmail.com</a:t>
              </a:r>
              <a:endParaRPr b="1" sz="1500">
                <a:solidFill>
                  <a:srgbClr val="3C4043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rgbClr val="3C4043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chemeClr val="hlink"/>
                  </a:solidFill>
                  <a:uFill>
                    <a:noFill/>
                  </a:uFill>
                  <a:latin typeface="Comfortaa"/>
                  <a:ea typeface="Comfortaa"/>
                  <a:cs typeface="Comfortaa"/>
                  <a:sym typeface="Comfortaa"/>
                  <a:hlinkClick r:id="rId10"/>
                </a:rPr>
                <a:t>Finger Lakes Community College</a:t>
              </a:r>
              <a:endParaRPr sz="1800">
                <a:solidFill>
                  <a:srgbClr val="3C4043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134" name="Google Shape;134;p26"/>
          <p:cNvSpPr/>
          <p:nvPr/>
        </p:nvSpPr>
        <p:spPr>
          <a:xfrm>
            <a:off x="5496496" y="2326163"/>
            <a:ext cx="3365100" cy="1415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19620000" dist="28575">
              <a:srgbClr val="B7B7B7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35" name="Google Shape;135;p26"/>
          <p:cNvSpPr/>
          <p:nvPr/>
        </p:nvSpPr>
        <p:spPr>
          <a:xfrm rot="5400000">
            <a:off x="4921434" y="2927363"/>
            <a:ext cx="1415100" cy="212700"/>
          </a:xfrm>
          <a:prstGeom prst="rect">
            <a:avLst/>
          </a:prstGeom>
          <a:solidFill>
            <a:srgbClr val="02B38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6"/>
          <p:cNvSpPr txBox="1"/>
          <p:nvPr/>
        </p:nvSpPr>
        <p:spPr>
          <a:xfrm>
            <a:off x="5735354" y="2326175"/>
            <a:ext cx="3127800" cy="14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3C4043"/>
                </a:solidFill>
                <a:latin typeface="Comfortaa"/>
                <a:ea typeface="Comfortaa"/>
                <a:cs typeface="Comfortaa"/>
                <a:sym typeface="Comfortaa"/>
              </a:rPr>
              <a:t>Aaron Proietti</a:t>
            </a:r>
            <a:endParaRPr sz="1900">
              <a:solidFill>
                <a:srgbClr val="3C40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hlink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11"/>
              </a:rPr>
              <a:t>proietti@gmail.com</a:t>
            </a:r>
            <a:endParaRPr b="1" sz="1500">
              <a:solidFill>
                <a:srgbClr val="3C40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3C40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hlink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12"/>
              </a:rPr>
              <a:t>Today’s Innovator</a:t>
            </a:r>
            <a:endParaRPr b="1" sz="1800">
              <a:solidFill>
                <a:srgbClr val="3C40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37" name="Google Shape;137;p26"/>
          <p:cNvPicPr preferRelativeResize="0"/>
          <p:nvPr/>
        </p:nvPicPr>
        <p:blipFill rotWithShape="1">
          <a:blip r:embed="rId13">
            <a:alphaModFix/>
          </a:blip>
          <a:srcRect b="30841" l="30841" r="30841" t="30841"/>
          <a:stretch/>
        </p:blipFill>
        <p:spPr>
          <a:xfrm>
            <a:off x="7635666" y="3849475"/>
            <a:ext cx="1219651" cy="1219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4"/>
          <p:cNvSpPr txBox="1"/>
          <p:nvPr>
            <p:ph idx="4294967295" type="title"/>
          </p:nvPr>
        </p:nvSpPr>
        <p:spPr>
          <a:xfrm>
            <a:off x="298600" y="168075"/>
            <a:ext cx="8546700" cy="480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5000">
                <a:solidFill>
                  <a:srgbClr val="1E90FF"/>
                </a:solidFill>
                <a:latin typeface="Coustard"/>
                <a:ea typeface="Coustard"/>
                <a:cs typeface="Coustard"/>
                <a:sym typeface="Coustard"/>
              </a:rPr>
              <a:t>Show &amp; Tell</a:t>
            </a:r>
            <a:endParaRPr b="0" sz="5000">
              <a:solidFill>
                <a:srgbClr val="1E90FF"/>
              </a:solidFill>
              <a:latin typeface="Coustard"/>
              <a:ea typeface="Coustard"/>
              <a:cs typeface="Coustard"/>
              <a:sym typeface="Coustar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5"/>
          <p:cNvSpPr txBox="1"/>
          <p:nvPr>
            <p:ph type="title"/>
          </p:nvPr>
        </p:nvSpPr>
        <p:spPr>
          <a:xfrm>
            <a:off x="0" y="0"/>
            <a:ext cx="8439300" cy="913500"/>
          </a:xfrm>
          <a:prstGeom prst="rect">
            <a:avLst/>
          </a:prstGeom>
          <a:solidFill>
            <a:srgbClr val="434343"/>
          </a:solidFill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DIGITAL ENGAGEMENT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01" name="Google Shape;301;p45"/>
          <p:cNvSpPr/>
          <p:nvPr/>
        </p:nvSpPr>
        <p:spPr>
          <a:xfrm>
            <a:off x="8318500" y="-136075"/>
            <a:ext cx="855300" cy="5279700"/>
          </a:xfrm>
          <a:prstGeom prst="rect">
            <a:avLst/>
          </a:prstGeom>
          <a:solidFill>
            <a:srgbClr val="1E9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45"/>
          <p:cNvSpPr/>
          <p:nvPr/>
        </p:nvSpPr>
        <p:spPr>
          <a:xfrm>
            <a:off x="1919100" y="6244075"/>
            <a:ext cx="1497300" cy="853500"/>
          </a:xfrm>
          <a:prstGeom prst="rect">
            <a:avLst/>
          </a:prstGeom>
          <a:solidFill>
            <a:srgbClr val="FF499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45"/>
          <p:cNvSpPr/>
          <p:nvPr/>
        </p:nvSpPr>
        <p:spPr>
          <a:xfrm>
            <a:off x="0" y="6244075"/>
            <a:ext cx="1497300" cy="853500"/>
          </a:xfrm>
          <a:prstGeom prst="rect">
            <a:avLst/>
          </a:prstGeom>
          <a:solidFill>
            <a:srgbClr val="1E96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45"/>
          <p:cNvSpPr/>
          <p:nvPr/>
        </p:nvSpPr>
        <p:spPr>
          <a:xfrm>
            <a:off x="5757300" y="6244075"/>
            <a:ext cx="1497300" cy="853500"/>
          </a:xfrm>
          <a:prstGeom prst="rect">
            <a:avLst/>
          </a:prstGeom>
          <a:solidFill>
            <a:srgbClr val="499F6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45"/>
          <p:cNvSpPr/>
          <p:nvPr/>
        </p:nvSpPr>
        <p:spPr>
          <a:xfrm>
            <a:off x="3838200" y="6244075"/>
            <a:ext cx="1497300" cy="853500"/>
          </a:xfrm>
          <a:prstGeom prst="rect">
            <a:avLst/>
          </a:prstGeom>
          <a:solidFill>
            <a:srgbClr val="263D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45"/>
          <p:cNvSpPr/>
          <p:nvPr/>
        </p:nvSpPr>
        <p:spPr>
          <a:xfrm>
            <a:off x="7676400" y="6244075"/>
            <a:ext cx="1497300" cy="853500"/>
          </a:xfrm>
          <a:prstGeom prst="rect">
            <a:avLst/>
          </a:prstGeom>
          <a:solidFill>
            <a:srgbClr val="2EC4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45"/>
          <p:cNvSpPr txBox="1"/>
          <p:nvPr/>
        </p:nvSpPr>
        <p:spPr>
          <a:xfrm>
            <a:off x="195000" y="1055250"/>
            <a:ext cx="7896600" cy="3979500"/>
          </a:xfrm>
          <a:prstGeom prst="rect">
            <a:avLst/>
          </a:prstGeom>
          <a:solidFill>
            <a:srgbClr val="FF499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Comfortaa"/>
              <a:buChar char="●"/>
            </a:pPr>
            <a:r>
              <a:rPr b="1" lang="en" sz="2300">
                <a:solidFill>
                  <a:srgbClr val="FFFFFF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Cory.camp website</a:t>
            </a:r>
            <a:endParaRPr b="1" sz="23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Comfortaa"/>
              <a:buChar char="●"/>
            </a:pPr>
            <a:r>
              <a:rPr b="1" lang="en" sz="2300">
                <a:solidFill>
                  <a:srgbClr val="FFFFFF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Home for 100</a:t>
            </a:r>
            <a:r>
              <a:rPr b="1" baseline="30000" lang="en" sz="2300">
                <a:solidFill>
                  <a:srgbClr val="FFFFFF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th</a:t>
            </a:r>
            <a:r>
              <a:rPr b="1" lang="en" sz="2300">
                <a:solidFill>
                  <a:srgbClr val="FFFFFF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artifacts</a:t>
            </a:r>
            <a:endParaRPr b="1" sz="23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Comfortaa"/>
              <a:buChar char="●"/>
            </a:pPr>
            <a:r>
              <a:rPr b="1" lang="en" sz="2300">
                <a:solidFill>
                  <a:srgbClr val="FFFFFF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Cory News</a:t>
            </a:r>
            <a:endParaRPr b="1" sz="23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Comfortaa"/>
              <a:buChar char="●"/>
            </a:pPr>
            <a:r>
              <a:rPr b="1" lang="en" sz="2300">
                <a:solidFill>
                  <a:srgbClr val="FFFFFF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March Madness Brackets</a:t>
            </a:r>
            <a:endParaRPr b="1" sz="23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Comfortaa"/>
              <a:buChar char="●"/>
            </a:pPr>
            <a:r>
              <a:rPr b="1" lang="en" sz="2300">
                <a:solidFill>
                  <a:srgbClr val="FFFFFF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Cory-tine ❤</a:t>
            </a:r>
            <a:endParaRPr b="1" sz="23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Comfortaa"/>
              <a:buChar char="●"/>
            </a:pPr>
            <a:r>
              <a:rPr b="1" lang="en" sz="2300">
                <a:solidFill>
                  <a:srgbClr val="FFFFFF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Cample</a:t>
            </a:r>
            <a:endParaRPr b="1" sz="23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Comfortaa"/>
              <a:buChar char="●"/>
            </a:pPr>
            <a:r>
              <a:rPr b="1" lang="en" sz="2300">
                <a:solidFill>
                  <a:srgbClr val="FFFFFF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Virtual Programs</a:t>
            </a:r>
            <a:endParaRPr b="1" sz="23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Comfortaa"/>
              <a:buChar char="●"/>
            </a:pPr>
            <a:r>
              <a:rPr b="1" lang="en" sz="23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Social Media</a:t>
            </a:r>
            <a:endParaRPr b="1" sz="23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08" name="Google Shape;308;p45"/>
          <p:cNvSpPr txBox="1"/>
          <p:nvPr/>
        </p:nvSpPr>
        <p:spPr>
          <a:xfrm rot="-5400000">
            <a:off x="6184000" y="2170800"/>
            <a:ext cx="5106900" cy="83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FFFFFF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www.2ksummer.com</a:t>
            </a:r>
            <a:endParaRPr b="1" sz="21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6"/>
          <p:cNvSpPr txBox="1"/>
          <p:nvPr/>
        </p:nvSpPr>
        <p:spPr>
          <a:xfrm>
            <a:off x="195000" y="1055250"/>
            <a:ext cx="7896600" cy="3979500"/>
          </a:xfrm>
          <a:prstGeom prst="rect">
            <a:avLst/>
          </a:prstGeom>
          <a:solidFill>
            <a:srgbClr val="2EC4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Comfortaa"/>
              <a:buChar char="●"/>
            </a:pPr>
            <a:r>
              <a:rPr b="1" lang="en" sz="23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History and Legacy Preservation</a:t>
            </a:r>
            <a:endParaRPr b="1" sz="23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Comfortaa"/>
              <a:buChar char="●"/>
            </a:pPr>
            <a:r>
              <a:rPr b="1" lang="en" sz="23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Alumni Visits</a:t>
            </a:r>
            <a:endParaRPr b="1" sz="23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Comfortaa"/>
              <a:buChar char="●"/>
            </a:pPr>
            <a:r>
              <a:rPr b="1" lang="en" sz="23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Reunion Design/Hosting</a:t>
            </a:r>
            <a:endParaRPr b="1" sz="23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Comfortaa"/>
              <a:buChar char="●"/>
            </a:pPr>
            <a:r>
              <a:rPr b="1" lang="en" sz="23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Holiday Parties</a:t>
            </a:r>
            <a:endParaRPr b="1" sz="23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Comfortaa"/>
              <a:buChar char="●"/>
            </a:pPr>
            <a:r>
              <a:rPr b="1" lang="en" sz="23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Summer Involvement (Training, Banquets, Checkout Table)</a:t>
            </a:r>
            <a:endParaRPr b="1" sz="23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Comfortaa"/>
              <a:buChar char="●"/>
            </a:pPr>
            <a:r>
              <a:rPr b="1" lang="en" sz="23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Volunteer Weekends</a:t>
            </a:r>
            <a:endParaRPr b="1" sz="23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Comfortaa"/>
              <a:buChar char="●"/>
            </a:pPr>
            <a:r>
              <a:rPr b="1" lang="en" sz="23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Staff Thank Yous</a:t>
            </a:r>
            <a:endParaRPr b="1" sz="23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Comfortaa"/>
              <a:buChar char="●"/>
            </a:pPr>
            <a:r>
              <a:rPr b="1" lang="en" sz="23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Awards and Recognition</a:t>
            </a:r>
            <a:endParaRPr b="1" sz="23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14" name="Google Shape;314;p46"/>
          <p:cNvSpPr txBox="1"/>
          <p:nvPr>
            <p:ph type="title"/>
          </p:nvPr>
        </p:nvSpPr>
        <p:spPr>
          <a:xfrm>
            <a:off x="0" y="0"/>
            <a:ext cx="8439300" cy="913500"/>
          </a:xfrm>
          <a:prstGeom prst="rect">
            <a:avLst/>
          </a:prstGeom>
          <a:solidFill>
            <a:srgbClr val="434343"/>
          </a:solidFill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OTHER ENGAGEMENT ACTIVITIES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15" name="Google Shape;315;p46"/>
          <p:cNvSpPr/>
          <p:nvPr/>
        </p:nvSpPr>
        <p:spPr>
          <a:xfrm>
            <a:off x="8318500" y="-136075"/>
            <a:ext cx="855300" cy="5279700"/>
          </a:xfrm>
          <a:prstGeom prst="rect">
            <a:avLst/>
          </a:prstGeom>
          <a:solidFill>
            <a:srgbClr val="1E9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46"/>
          <p:cNvSpPr txBox="1"/>
          <p:nvPr/>
        </p:nvSpPr>
        <p:spPr>
          <a:xfrm rot="-5400000">
            <a:off x="6184000" y="2170800"/>
            <a:ext cx="5106900" cy="83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FFFFFF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www.2ksummer.com</a:t>
            </a:r>
            <a:endParaRPr b="1" sz="21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17" name="Google Shape;317;p46"/>
          <p:cNvSpPr/>
          <p:nvPr/>
        </p:nvSpPr>
        <p:spPr>
          <a:xfrm>
            <a:off x="1919100" y="6244075"/>
            <a:ext cx="1497300" cy="853500"/>
          </a:xfrm>
          <a:prstGeom prst="rect">
            <a:avLst/>
          </a:prstGeom>
          <a:solidFill>
            <a:srgbClr val="FF499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46"/>
          <p:cNvSpPr/>
          <p:nvPr/>
        </p:nvSpPr>
        <p:spPr>
          <a:xfrm>
            <a:off x="0" y="6244075"/>
            <a:ext cx="1497300" cy="853500"/>
          </a:xfrm>
          <a:prstGeom prst="rect">
            <a:avLst/>
          </a:prstGeom>
          <a:solidFill>
            <a:srgbClr val="1E96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46"/>
          <p:cNvSpPr/>
          <p:nvPr/>
        </p:nvSpPr>
        <p:spPr>
          <a:xfrm>
            <a:off x="5757300" y="6244075"/>
            <a:ext cx="1497300" cy="853500"/>
          </a:xfrm>
          <a:prstGeom prst="rect">
            <a:avLst/>
          </a:prstGeom>
          <a:solidFill>
            <a:srgbClr val="499F6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46"/>
          <p:cNvSpPr/>
          <p:nvPr/>
        </p:nvSpPr>
        <p:spPr>
          <a:xfrm>
            <a:off x="3838200" y="6244075"/>
            <a:ext cx="1497300" cy="853500"/>
          </a:xfrm>
          <a:prstGeom prst="rect">
            <a:avLst/>
          </a:prstGeom>
          <a:solidFill>
            <a:srgbClr val="263D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46"/>
          <p:cNvSpPr/>
          <p:nvPr/>
        </p:nvSpPr>
        <p:spPr>
          <a:xfrm>
            <a:off x="7676400" y="6244075"/>
            <a:ext cx="1497300" cy="853500"/>
          </a:xfrm>
          <a:prstGeom prst="rect">
            <a:avLst/>
          </a:prstGeom>
          <a:solidFill>
            <a:srgbClr val="2EC4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7"/>
          <p:cNvSpPr txBox="1"/>
          <p:nvPr/>
        </p:nvSpPr>
        <p:spPr>
          <a:xfrm>
            <a:off x="195000" y="1055250"/>
            <a:ext cx="7896600" cy="3979500"/>
          </a:xfrm>
          <a:prstGeom prst="rect">
            <a:avLst/>
          </a:prstGeom>
          <a:solidFill>
            <a:srgbClr val="FBBC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Comfortaa"/>
              <a:buChar char="●"/>
            </a:pPr>
            <a:r>
              <a:rPr b="1" lang="en" sz="23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Behavioral Covenants</a:t>
            </a:r>
            <a:endParaRPr b="1" sz="23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Comfortaa"/>
              <a:buChar char="●"/>
            </a:pPr>
            <a:r>
              <a:rPr b="1" lang="en" sz="23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Governance/Association Charter</a:t>
            </a:r>
            <a:endParaRPr b="1" sz="23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Comfortaa"/>
              <a:buChar char="●"/>
            </a:pPr>
            <a:r>
              <a:rPr b="1" lang="en" sz="23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Open Association Meetings</a:t>
            </a:r>
            <a:endParaRPr b="1" sz="23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Comfortaa"/>
              <a:buChar char="●"/>
            </a:pPr>
            <a:r>
              <a:rPr b="1" lang="en" sz="23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Database Management</a:t>
            </a:r>
            <a:endParaRPr b="1" sz="23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Comfortaa"/>
              <a:buChar char="●"/>
            </a:pPr>
            <a:r>
              <a:rPr b="1" lang="en" sz="23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Gear Sales</a:t>
            </a:r>
            <a:endParaRPr b="1" sz="23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27" name="Google Shape;327;p47"/>
          <p:cNvSpPr txBox="1"/>
          <p:nvPr>
            <p:ph type="title"/>
          </p:nvPr>
        </p:nvSpPr>
        <p:spPr>
          <a:xfrm>
            <a:off x="0" y="0"/>
            <a:ext cx="8439300" cy="913500"/>
          </a:xfrm>
          <a:prstGeom prst="rect">
            <a:avLst/>
          </a:prstGeom>
          <a:solidFill>
            <a:srgbClr val="434343"/>
          </a:solidFill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ORGANIZATIONAL INFRASTRUCTURE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28" name="Google Shape;328;p47"/>
          <p:cNvSpPr/>
          <p:nvPr/>
        </p:nvSpPr>
        <p:spPr>
          <a:xfrm>
            <a:off x="8318500" y="-136075"/>
            <a:ext cx="855300" cy="5279700"/>
          </a:xfrm>
          <a:prstGeom prst="rect">
            <a:avLst/>
          </a:prstGeom>
          <a:solidFill>
            <a:srgbClr val="1E9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47"/>
          <p:cNvSpPr/>
          <p:nvPr/>
        </p:nvSpPr>
        <p:spPr>
          <a:xfrm>
            <a:off x="1919100" y="6244075"/>
            <a:ext cx="1497300" cy="853500"/>
          </a:xfrm>
          <a:prstGeom prst="rect">
            <a:avLst/>
          </a:prstGeom>
          <a:solidFill>
            <a:srgbClr val="FF499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47"/>
          <p:cNvSpPr/>
          <p:nvPr/>
        </p:nvSpPr>
        <p:spPr>
          <a:xfrm>
            <a:off x="0" y="6244075"/>
            <a:ext cx="1497300" cy="853500"/>
          </a:xfrm>
          <a:prstGeom prst="rect">
            <a:avLst/>
          </a:prstGeom>
          <a:solidFill>
            <a:srgbClr val="1E96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47"/>
          <p:cNvSpPr/>
          <p:nvPr/>
        </p:nvSpPr>
        <p:spPr>
          <a:xfrm>
            <a:off x="5757300" y="6244075"/>
            <a:ext cx="1497300" cy="853500"/>
          </a:xfrm>
          <a:prstGeom prst="rect">
            <a:avLst/>
          </a:prstGeom>
          <a:solidFill>
            <a:srgbClr val="499F6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47"/>
          <p:cNvSpPr/>
          <p:nvPr/>
        </p:nvSpPr>
        <p:spPr>
          <a:xfrm>
            <a:off x="3838200" y="6244075"/>
            <a:ext cx="1497300" cy="853500"/>
          </a:xfrm>
          <a:prstGeom prst="rect">
            <a:avLst/>
          </a:prstGeom>
          <a:solidFill>
            <a:srgbClr val="263D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47"/>
          <p:cNvSpPr/>
          <p:nvPr/>
        </p:nvSpPr>
        <p:spPr>
          <a:xfrm>
            <a:off x="7676400" y="6244075"/>
            <a:ext cx="1497300" cy="853500"/>
          </a:xfrm>
          <a:prstGeom prst="rect">
            <a:avLst/>
          </a:prstGeom>
          <a:solidFill>
            <a:srgbClr val="2EC4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47"/>
          <p:cNvSpPr txBox="1"/>
          <p:nvPr/>
        </p:nvSpPr>
        <p:spPr>
          <a:xfrm rot="-5400000">
            <a:off x="6184000" y="2170800"/>
            <a:ext cx="5106900" cy="83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FFFFFF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www.2ksummer.com</a:t>
            </a:r>
            <a:endParaRPr b="1" sz="21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8"/>
          <p:cNvSpPr/>
          <p:nvPr/>
        </p:nvSpPr>
        <p:spPr>
          <a:xfrm>
            <a:off x="1919100" y="6244075"/>
            <a:ext cx="1497300" cy="853500"/>
          </a:xfrm>
          <a:prstGeom prst="rect">
            <a:avLst/>
          </a:prstGeom>
          <a:solidFill>
            <a:srgbClr val="FF499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48"/>
          <p:cNvSpPr/>
          <p:nvPr/>
        </p:nvSpPr>
        <p:spPr>
          <a:xfrm>
            <a:off x="0" y="6244075"/>
            <a:ext cx="1497300" cy="853500"/>
          </a:xfrm>
          <a:prstGeom prst="rect">
            <a:avLst/>
          </a:prstGeom>
          <a:solidFill>
            <a:srgbClr val="1E96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48"/>
          <p:cNvSpPr/>
          <p:nvPr/>
        </p:nvSpPr>
        <p:spPr>
          <a:xfrm>
            <a:off x="5757300" y="6244075"/>
            <a:ext cx="1497300" cy="853500"/>
          </a:xfrm>
          <a:prstGeom prst="rect">
            <a:avLst/>
          </a:prstGeom>
          <a:solidFill>
            <a:srgbClr val="499F6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48"/>
          <p:cNvSpPr/>
          <p:nvPr/>
        </p:nvSpPr>
        <p:spPr>
          <a:xfrm>
            <a:off x="3838200" y="6244075"/>
            <a:ext cx="1497300" cy="853500"/>
          </a:xfrm>
          <a:prstGeom prst="rect">
            <a:avLst/>
          </a:prstGeom>
          <a:solidFill>
            <a:srgbClr val="263D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48"/>
          <p:cNvSpPr/>
          <p:nvPr/>
        </p:nvSpPr>
        <p:spPr>
          <a:xfrm>
            <a:off x="7676400" y="6244075"/>
            <a:ext cx="1497300" cy="853500"/>
          </a:xfrm>
          <a:prstGeom prst="rect">
            <a:avLst/>
          </a:prstGeom>
          <a:solidFill>
            <a:srgbClr val="2EC4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48"/>
          <p:cNvSpPr txBox="1"/>
          <p:nvPr/>
        </p:nvSpPr>
        <p:spPr>
          <a:xfrm rot="371681">
            <a:off x="1371451" y="2513276"/>
            <a:ext cx="1187132" cy="112405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</p:txBody>
      </p:sp>
      <p:sp>
        <p:nvSpPr>
          <p:cNvPr id="345" name="Google Shape;345;p48"/>
          <p:cNvSpPr txBox="1"/>
          <p:nvPr/>
        </p:nvSpPr>
        <p:spPr>
          <a:xfrm rot="-1238548">
            <a:off x="2674762" y="2462851"/>
            <a:ext cx="1187115" cy="112398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</p:txBody>
      </p:sp>
      <p:sp>
        <p:nvSpPr>
          <p:cNvPr id="346" name="Google Shape;346;p48"/>
          <p:cNvSpPr txBox="1"/>
          <p:nvPr/>
        </p:nvSpPr>
        <p:spPr>
          <a:xfrm rot="-899915">
            <a:off x="3958259" y="2163475"/>
            <a:ext cx="1187040" cy="112402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</p:txBody>
      </p:sp>
      <p:sp>
        <p:nvSpPr>
          <p:cNvPr id="347" name="Google Shape;347;p48"/>
          <p:cNvSpPr txBox="1"/>
          <p:nvPr/>
        </p:nvSpPr>
        <p:spPr>
          <a:xfrm rot="-1345029">
            <a:off x="5817556" y="2119086"/>
            <a:ext cx="1187107" cy="112415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</p:txBody>
      </p:sp>
      <p:sp>
        <p:nvSpPr>
          <p:cNvPr id="348" name="Google Shape;348;p48"/>
          <p:cNvSpPr txBox="1"/>
          <p:nvPr/>
        </p:nvSpPr>
        <p:spPr>
          <a:xfrm rot="-1407316">
            <a:off x="522586" y="1174986"/>
            <a:ext cx="1187088" cy="112433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</p:txBody>
      </p:sp>
      <p:sp>
        <p:nvSpPr>
          <p:cNvPr id="349" name="Google Shape;349;p48"/>
          <p:cNvSpPr txBox="1"/>
          <p:nvPr/>
        </p:nvSpPr>
        <p:spPr>
          <a:xfrm rot="300969">
            <a:off x="1676212" y="1154597"/>
            <a:ext cx="1187147" cy="112421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</p:txBody>
      </p:sp>
      <p:sp>
        <p:nvSpPr>
          <p:cNvPr id="350" name="Google Shape;350;p48"/>
          <p:cNvSpPr txBox="1"/>
          <p:nvPr/>
        </p:nvSpPr>
        <p:spPr>
          <a:xfrm rot="-1157198">
            <a:off x="2961817" y="1060213"/>
            <a:ext cx="1187124" cy="11242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</p:txBody>
      </p:sp>
      <p:grpSp>
        <p:nvGrpSpPr>
          <p:cNvPr id="351" name="Google Shape;351;p48"/>
          <p:cNvGrpSpPr/>
          <p:nvPr/>
        </p:nvGrpSpPr>
        <p:grpSpPr>
          <a:xfrm>
            <a:off x="1478200" y="1105145"/>
            <a:ext cx="1331309" cy="1311174"/>
            <a:chOff x="4773325" y="21648025"/>
            <a:chExt cx="3320800" cy="3270575"/>
          </a:xfrm>
        </p:grpSpPr>
        <p:pic>
          <p:nvPicPr>
            <p:cNvPr id="352" name="Google Shape;352;p48"/>
            <p:cNvPicPr preferRelativeResize="0"/>
            <p:nvPr/>
          </p:nvPicPr>
          <p:blipFill rotWithShape="1">
            <a:blip r:embed="rId3">
              <a:alphaModFix/>
            </a:blip>
            <a:srcRect b="0" l="0" r="8130" t="10442"/>
            <a:stretch/>
          </p:blipFill>
          <p:spPr>
            <a:xfrm>
              <a:off x="4773325" y="21648025"/>
              <a:ext cx="3320800" cy="3270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3" name="Google Shape;353;p48"/>
            <p:cNvSpPr txBox="1"/>
            <p:nvPr/>
          </p:nvSpPr>
          <p:spPr>
            <a:xfrm rot="317090">
              <a:off x="5357723" y="22230676"/>
              <a:ext cx="2478636" cy="20962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rmAutofit lnSpcReduction="10000"/>
            </a:bodyPr>
            <a:lstStyle/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SzPts val="358"/>
                <a:buNone/>
              </a:pPr>
              <a:r>
                <a:rPr b="1" lang="en" sz="810">
                  <a:latin typeface="Rock Salt"/>
                  <a:ea typeface="Rock Salt"/>
                  <a:cs typeface="Rock Salt"/>
                  <a:sym typeface="Rock Salt"/>
                </a:rPr>
                <a:t>If you are chasing down all campers, you might not be chasing a reality</a:t>
              </a:r>
              <a:endParaRPr b="1" sz="810">
                <a:latin typeface="Rock Salt"/>
                <a:ea typeface="Rock Salt"/>
                <a:cs typeface="Rock Salt"/>
                <a:sym typeface="Rock Salt"/>
              </a:endParaRPr>
            </a:p>
          </p:txBody>
        </p:sp>
      </p:grpSp>
      <p:grpSp>
        <p:nvGrpSpPr>
          <p:cNvPr id="354" name="Google Shape;354;p48"/>
          <p:cNvGrpSpPr/>
          <p:nvPr/>
        </p:nvGrpSpPr>
        <p:grpSpPr>
          <a:xfrm>
            <a:off x="3644694" y="2011930"/>
            <a:ext cx="1658634" cy="1636093"/>
            <a:chOff x="10177400" y="23909899"/>
            <a:chExt cx="4137276" cy="4081051"/>
          </a:xfrm>
        </p:grpSpPr>
        <p:pic>
          <p:nvPicPr>
            <p:cNvPr id="355" name="Google Shape;355;p48"/>
            <p:cNvPicPr preferRelativeResize="0"/>
            <p:nvPr/>
          </p:nvPicPr>
          <p:blipFill rotWithShape="1">
            <a:blip r:embed="rId3">
              <a:alphaModFix/>
            </a:blip>
            <a:srcRect b="0" l="0" r="7527" t="10770"/>
            <a:stretch/>
          </p:blipFill>
          <p:spPr>
            <a:xfrm rot="-1000747">
              <a:off x="10574743" y="24321025"/>
              <a:ext cx="3342589" cy="32587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6" name="Google Shape;356;p48"/>
            <p:cNvSpPr txBox="1"/>
            <p:nvPr/>
          </p:nvSpPr>
          <p:spPr>
            <a:xfrm rot="-647558">
              <a:off x="10972372" y="24624590"/>
              <a:ext cx="2991109" cy="25891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rmAutofit fontScale="92500" lnSpcReduction="10000"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59420"/>
                <a:buNone/>
              </a:pPr>
              <a:r>
                <a:rPr b="1" lang="en" sz="1219">
                  <a:latin typeface="Walter Turncoat"/>
                  <a:ea typeface="Walter Turncoat"/>
                  <a:cs typeface="Walter Turncoat"/>
                  <a:sym typeface="Walter Turncoat"/>
                </a:rPr>
                <a:t>How do you work in tandem with an association (YMCA)?</a:t>
              </a:r>
              <a:endParaRPr b="1" sz="1219">
                <a:latin typeface="Walter Turncoat"/>
                <a:ea typeface="Walter Turncoat"/>
                <a:cs typeface="Walter Turncoat"/>
                <a:sym typeface="Walter Turncoat"/>
              </a:endParaRPr>
            </a:p>
          </p:txBody>
        </p:sp>
      </p:grpSp>
      <p:grpSp>
        <p:nvGrpSpPr>
          <p:cNvPr id="357" name="Google Shape;357;p48"/>
          <p:cNvGrpSpPr/>
          <p:nvPr/>
        </p:nvGrpSpPr>
        <p:grpSpPr>
          <a:xfrm>
            <a:off x="360236" y="1105141"/>
            <a:ext cx="1469090" cy="1479050"/>
            <a:chOff x="1984690" y="21648015"/>
            <a:chExt cx="3664480" cy="3689324"/>
          </a:xfrm>
        </p:grpSpPr>
        <p:pic>
          <p:nvPicPr>
            <p:cNvPr id="358" name="Google Shape;358;p4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984690" y="21648015"/>
              <a:ext cx="3664480" cy="36893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9" name="Google Shape;359;p48"/>
            <p:cNvSpPr txBox="1"/>
            <p:nvPr/>
          </p:nvSpPr>
          <p:spPr>
            <a:xfrm rot="-1297388">
              <a:off x="2558303" y="22195000"/>
              <a:ext cx="2560380" cy="22280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SzPts val="440"/>
                <a:buNone/>
              </a:pPr>
              <a:r>
                <a:rPr b="1" lang="en" sz="1320">
                  <a:latin typeface="Nothing You Could Do"/>
                  <a:ea typeface="Nothing You Could Do"/>
                  <a:cs typeface="Nothing You Could Do"/>
                  <a:sym typeface="Nothing You Could Do"/>
                </a:rPr>
                <a:t>The camp database is not our database</a:t>
              </a:r>
              <a:endParaRPr b="1" sz="1320">
                <a:latin typeface="Nothing You Could Do"/>
                <a:ea typeface="Nothing You Could Do"/>
                <a:cs typeface="Nothing You Could Do"/>
                <a:sym typeface="Nothing You Could Do"/>
              </a:endParaRPr>
            </a:p>
          </p:txBody>
        </p:sp>
      </p:grpSp>
      <p:grpSp>
        <p:nvGrpSpPr>
          <p:cNvPr id="360" name="Google Shape;360;p48"/>
          <p:cNvGrpSpPr/>
          <p:nvPr/>
        </p:nvGrpSpPr>
        <p:grpSpPr>
          <a:xfrm>
            <a:off x="2394583" y="2339964"/>
            <a:ext cx="1653349" cy="1384430"/>
            <a:chOff x="7059138" y="24728143"/>
            <a:chExt cx="4124092" cy="3453306"/>
          </a:xfrm>
        </p:grpSpPr>
        <p:pic>
          <p:nvPicPr>
            <p:cNvPr id="361" name="Google Shape;361;p4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059138" y="24728143"/>
              <a:ext cx="4124092" cy="345330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62" name="Google Shape;362;p48"/>
            <p:cNvGrpSpPr/>
            <p:nvPr/>
          </p:nvGrpSpPr>
          <p:grpSpPr>
            <a:xfrm>
              <a:off x="7489416" y="25127865"/>
              <a:ext cx="3239400" cy="2872200"/>
              <a:chOff x="7489416" y="25127865"/>
              <a:chExt cx="3239400" cy="2872200"/>
            </a:xfrm>
          </p:grpSpPr>
          <p:sp>
            <p:nvSpPr>
              <p:cNvPr id="363" name="Google Shape;363;p48"/>
              <p:cNvSpPr txBox="1"/>
              <p:nvPr/>
            </p:nvSpPr>
            <p:spPr>
              <a:xfrm rot="-1398321">
                <a:off x="7704035" y="25773482"/>
                <a:ext cx="2685077" cy="8088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2800">
                  <a:latin typeface="Architects Daughter"/>
                  <a:ea typeface="Architects Daughter"/>
                  <a:cs typeface="Architects Daughter"/>
                  <a:sym typeface="Architects Daughter"/>
                </a:endParaRPr>
              </a:p>
            </p:txBody>
          </p:sp>
          <p:sp>
            <p:nvSpPr>
              <p:cNvPr id="364" name="Google Shape;364;p48"/>
              <p:cNvSpPr txBox="1"/>
              <p:nvPr/>
            </p:nvSpPr>
            <p:spPr>
              <a:xfrm rot="-1262361">
                <a:off x="7766671" y="25541757"/>
                <a:ext cx="2684891" cy="20444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rmAutofit fontScale="40000" lnSpcReduction="10000"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39285"/>
                  <a:buFont typeface="Arial"/>
                  <a:buNone/>
                </a:pPr>
                <a:r>
                  <a:rPr b="1" lang="en" sz="2800">
                    <a:latin typeface="Architects Daughter"/>
                    <a:ea typeface="Architects Daughter"/>
                    <a:cs typeface="Architects Daughter"/>
                    <a:sym typeface="Architects Daughter"/>
                  </a:rPr>
                  <a:t>ALUMNI WEEK at the end of the summer!</a:t>
                </a:r>
                <a:endParaRPr b="1" sz="2800">
                  <a:latin typeface="Architects Daughter"/>
                  <a:ea typeface="Architects Daughter"/>
                  <a:cs typeface="Architects Daughter"/>
                  <a:sym typeface="Architects Daughter"/>
                </a:endParaRPr>
              </a:p>
            </p:txBody>
          </p:sp>
        </p:grpSp>
      </p:grpSp>
      <p:grpSp>
        <p:nvGrpSpPr>
          <p:cNvPr id="365" name="Google Shape;365;p48"/>
          <p:cNvGrpSpPr/>
          <p:nvPr/>
        </p:nvGrpSpPr>
        <p:grpSpPr>
          <a:xfrm>
            <a:off x="1153001" y="2416322"/>
            <a:ext cx="1331311" cy="1231712"/>
            <a:chOff x="3962153" y="24918610"/>
            <a:chExt cx="3320805" cy="3072366"/>
          </a:xfrm>
        </p:grpSpPr>
        <p:pic>
          <p:nvPicPr>
            <p:cNvPr id="366" name="Google Shape;366;p4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962153" y="24918610"/>
              <a:ext cx="3320805" cy="30723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7" name="Google Shape;367;p48"/>
            <p:cNvSpPr txBox="1"/>
            <p:nvPr/>
          </p:nvSpPr>
          <p:spPr>
            <a:xfrm rot="606846">
              <a:off x="4529570" y="25198914"/>
              <a:ext cx="2514678" cy="24823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rmAutofit fontScale="47500"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800">
                  <a:latin typeface="Indie Flower"/>
                  <a:ea typeface="Indie Flower"/>
                  <a:cs typeface="Indie Flower"/>
                  <a:sym typeface="Indie Flower"/>
                </a:rPr>
                <a:t>Interview alumni and write </a:t>
              </a:r>
              <a:r>
                <a:rPr b="1" lang="en" sz="2800">
                  <a:latin typeface="Indie Flower"/>
                  <a:ea typeface="Indie Flower"/>
                  <a:cs typeface="Indie Flower"/>
                  <a:sym typeface="Indie Flower"/>
                </a:rPr>
                <a:t>article</a:t>
              </a:r>
              <a:r>
                <a:rPr b="1" lang="en" sz="2800">
                  <a:latin typeface="Indie Flower"/>
                  <a:ea typeface="Indie Flower"/>
                  <a:cs typeface="Indie Flower"/>
                  <a:sym typeface="Indie Flower"/>
                </a:rPr>
                <a:t> about them!</a:t>
              </a:r>
              <a:endParaRPr b="1" sz="2800">
                <a:latin typeface="Indie Flower"/>
                <a:ea typeface="Indie Flower"/>
                <a:cs typeface="Indie Flower"/>
                <a:sym typeface="Indie Flower"/>
              </a:endParaRPr>
            </a:p>
          </p:txBody>
        </p:sp>
      </p:grpSp>
      <p:grpSp>
        <p:nvGrpSpPr>
          <p:cNvPr id="368" name="Google Shape;368;p48"/>
          <p:cNvGrpSpPr/>
          <p:nvPr/>
        </p:nvGrpSpPr>
        <p:grpSpPr>
          <a:xfrm>
            <a:off x="2737947" y="922333"/>
            <a:ext cx="1543789" cy="1523870"/>
            <a:chOff x="7915622" y="21192022"/>
            <a:chExt cx="3850809" cy="3801121"/>
          </a:xfrm>
        </p:grpSpPr>
        <p:pic>
          <p:nvPicPr>
            <p:cNvPr id="369" name="Google Shape;369;p4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15622" y="21192022"/>
              <a:ext cx="3850809" cy="38011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0" name="Google Shape;370;p48"/>
            <p:cNvSpPr txBox="1"/>
            <p:nvPr/>
          </p:nvSpPr>
          <p:spPr>
            <a:xfrm rot="-1199345">
              <a:off x="8638088" y="22265313"/>
              <a:ext cx="2703888" cy="18179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rmAutofit fontScale="55000" lnSpcReduction="10000"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400">
                  <a:latin typeface="Homemade Apple"/>
                  <a:ea typeface="Homemade Apple"/>
                  <a:cs typeface="Homemade Apple"/>
                  <a:sym typeface="Homemade Apple"/>
                </a:rPr>
                <a:t>We don't reach out to minors</a:t>
              </a:r>
              <a:endParaRPr b="1" sz="2400"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  <p:grpSp>
        <p:nvGrpSpPr>
          <p:cNvPr id="371" name="Google Shape;371;p48"/>
          <p:cNvGrpSpPr/>
          <p:nvPr/>
        </p:nvGrpSpPr>
        <p:grpSpPr>
          <a:xfrm rot="-345005">
            <a:off x="4742455" y="1018969"/>
            <a:ext cx="2274996" cy="2327455"/>
            <a:chOff x="1984690" y="21648015"/>
            <a:chExt cx="3664480" cy="3689324"/>
          </a:xfrm>
        </p:grpSpPr>
        <p:pic>
          <p:nvPicPr>
            <p:cNvPr id="372" name="Google Shape;372;p4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984690" y="21648015"/>
              <a:ext cx="3664480" cy="36893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3" name="Google Shape;373;p48"/>
            <p:cNvSpPr txBox="1"/>
            <p:nvPr/>
          </p:nvSpPr>
          <p:spPr>
            <a:xfrm rot="-1297543">
              <a:off x="2742978" y="22392177"/>
              <a:ext cx="2343560" cy="18178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rmAutofit fontScale="85000"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SzPct val="40445"/>
                <a:buNone/>
              </a:pPr>
              <a:r>
                <a:rPr b="1" lang="en" sz="1761">
                  <a:latin typeface="Nothing You Could Do"/>
                  <a:ea typeface="Nothing You Could Do"/>
                  <a:cs typeface="Nothing You Could Do"/>
                  <a:sym typeface="Nothing You Could Do"/>
                </a:rPr>
                <a:t>ANYONE who has been at camp is an alumni</a:t>
              </a:r>
              <a:endParaRPr b="1" sz="1761">
                <a:latin typeface="Nothing You Could Do"/>
                <a:ea typeface="Nothing You Could Do"/>
                <a:cs typeface="Nothing You Could Do"/>
                <a:sym typeface="Nothing You Could Do"/>
              </a:endParaRPr>
            </a:p>
          </p:txBody>
        </p:sp>
      </p:grpSp>
      <p:grpSp>
        <p:nvGrpSpPr>
          <p:cNvPr id="374" name="Google Shape;374;p48"/>
          <p:cNvGrpSpPr/>
          <p:nvPr/>
        </p:nvGrpSpPr>
        <p:grpSpPr>
          <a:xfrm>
            <a:off x="-6218000" y="1105145"/>
            <a:ext cx="1331309" cy="1311174"/>
            <a:chOff x="4773325" y="21648025"/>
            <a:chExt cx="3320800" cy="3270575"/>
          </a:xfrm>
        </p:grpSpPr>
        <p:pic>
          <p:nvPicPr>
            <p:cNvPr id="375" name="Google Shape;375;p48"/>
            <p:cNvPicPr preferRelativeResize="0"/>
            <p:nvPr/>
          </p:nvPicPr>
          <p:blipFill rotWithShape="1">
            <a:blip r:embed="rId3">
              <a:alphaModFix/>
            </a:blip>
            <a:srcRect b="0" l="0" r="8130" t="10442"/>
            <a:stretch/>
          </p:blipFill>
          <p:spPr>
            <a:xfrm>
              <a:off x="4773325" y="21648025"/>
              <a:ext cx="3320800" cy="3270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6" name="Google Shape;376;p48"/>
            <p:cNvSpPr txBox="1"/>
            <p:nvPr/>
          </p:nvSpPr>
          <p:spPr>
            <a:xfrm rot="317136">
              <a:off x="5654916" y="22602028"/>
              <a:ext cx="1980019" cy="15777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800">
                <a:latin typeface="Rock Salt"/>
                <a:ea typeface="Rock Salt"/>
                <a:cs typeface="Rock Salt"/>
                <a:sym typeface="Rock Salt"/>
              </a:endParaRPr>
            </a:p>
          </p:txBody>
        </p:sp>
      </p:grpSp>
      <p:grpSp>
        <p:nvGrpSpPr>
          <p:cNvPr id="377" name="Google Shape;377;p48"/>
          <p:cNvGrpSpPr/>
          <p:nvPr/>
        </p:nvGrpSpPr>
        <p:grpSpPr>
          <a:xfrm>
            <a:off x="-4051506" y="2011930"/>
            <a:ext cx="1658634" cy="1636093"/>
            <a:chOff x="10177400" y="23909899"/>
            <a:chExt cx="4137276" cy="4081051"/>
          </a:xfrm>
        </p:grpSpPr>
        <p:pic>
          <p:nvPicPr>
            <p:cNvPr id="378" name="Google Shape;378;p48"/>
            <p:cNvPicPr preferRelativeResize="0"/>
            <p:nvPr/>
          </p:nvPicPr>
          <p:blipFill rotWithShape="1">
            <a:blip r:embed="rId3">
              <a:alphaModFix/>
            </a:blip>
            <a:srcRect b="0" l="0" r="7527" t="10770"/>
            <a:stretch/>
          </p:blipFill>
          <p:spPr>
            <a:xfrm rot="-1000747">
              <a:off x="10574743" y="24321025"/>
              <a:ext cx="3342589" cy="32587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9" name="Google Shape;379;p48"/>
            <p:cNvSpPr txBox="1"/>
            <p:nvPr/>
          </p:nvSpPr>
          <p:spPr>
            <a:xfrm rot="-647561">
              <a:off x="11193436" y="24935576"/>
              <a:ext cx="2685096" cy="18235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800">
                <a:latin typeface="Walter Turncoat"/>
                <a:ea typeface="Walter Turncoat"/>
                <a:cs typeface="Walter Turncoat"/>
                <a:sym typeface="Walter Turncoat"/>
              </a:endParaRPr>
            </a:p>
          </p:txBody>
        </p:sp>
      </p:grpSp>
      <p:grpSp>
        <p:nvGrpSpPr>
          <p:cNvPr id="380" name="Google Shape;380;p48"/>
          <p:cNvGrpSpPr/>
          <p:nvPr/>
        </p:nvGrpSpPr>
        <p:grpSpPr>
          <a:xfrm>
            <a:off x="-7335964" y="1105141"/>
            <a:ext cx="1478974" cy="1479050"/>
            <a:chOff x="1984690" y="21648015"/>
            <a:chExt cx="3689135" cy="3689324"/>
          </a:xfrm>
        </p:grpSpPr>
        <p:pic>
          <p:nvPicPr>
            <p:cNvPr id="381" name="Google Shape;381;p4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984690" y="21648015"/>
              <a:ext cx="3664480" cy="36893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2" name="Google Shape;382;p48"/>
            <p:cNvSpPr txBox="1"/>
            <p:nvPr/>
          </p:nvSpPr>
          <p:spPr>
            <a:xfrm rot="-1297389">
              <a:off x="2730343" y="22325886"/>
              <a:ext cx="2703663" cy="18178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600">
                <a:latin typeface="Nothing You Could Do"/>
                <a:ea typeface="Nothing You Could Do"/>
                <a:cs typeface="Nothing You Could Do"/>
                <a:sym typeface="Nothing You Could Do"/>
              </a:endParaRPr>
            </a:p>
          </p:txBody>
        </p:sp>
      </p:grpSp>
      <p:grpSp>
        <p:nvGrpSpPr>
          <p:cNvPr id="383" name="Google Shape;383;p48"/>
          <p:cNvGrpSpPr/>
          <p:nvPr/>
        </p:nvGrpSpPr>
        <p:grpSpPr>
          <a:xfrm>
            <a:off x="-5301617" y="2339964"/>
            <a:ext cx="1653349" cy="1384430"/>
            <a:chOff x="7059138" y="24728143"/>
            <a:chExt cx="4124092" cy="3453306"/>
          </a:xfrm>
        </p:grpSpPr>
        <p:pic>
          <p:nvPicPr>
            <p:cNvPr id="384" name="Google Shape;384;p4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059138" y="24728143"/>
              <a:ext cx="4124092" cy="345330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85" name="Google Shape;385;p48"/>
            <p:cNvGrpSpPr/>
            <p:nvPr/>
          </p:nvGrpSpPr>
          <p:grpSpPr>
            <a:xfrm>
              <a:off x="7653524" y="25275350"/>
              <a:ext cx="2871171" cy="2106384"/>
              <a:chOff x="7653524" y="25275350"/>
              <a:chExt cx="2871171" cy="2106384"/>
            </a:xfrm>
          </p:grpSpPr>
          <p:sp>
            <p:nvSpPr>
              <p:cNvPr id="386" name="Google Shape;386;p48"/>
              <p:cNvSpPr txBox="1"/>
              <p:nvPr/>
            </p:nvSpPr>
            <p:spPr>
              <a:xfrm rot="-1398321">
                <a:off x="7704035" y="25773482"/>
                <a:ext cx="2685077" cy="8088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2800">
                  <a:latin typeface="Architects Daughter"/>
                  <a:ea typeface="Architects Daughter"/>
                  <a:cs typeface="Architects Daughter"/>
                  <a:sym typeface="Architects Daughter"/>
                </a:endParaRPr>
              </a:p>
            </p:txBody>
          </p:sp>
          <p:sp>
            <p:nvSpPr>
              <p:cNvPr id="387" name="Google Shape;387;p48"/>
              <p:cNvSpPr txBox="1"/>
              <p:nvPr/>
            </p:nvSpPr>
            <p:spPr>
              <a:xfrm rot="-1002470">
                <a:off x="7780170" y="26204114"/>
                <a:ext cx="2684950" cy="8087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1" sz="2800">
                  <a:latin typeface="Architects Daughter"/>
                  <a:ea typeface="Architects Daughter"/>
                  <a:cs typeface="Architects Daughter"/>
                  <a:sym typeface="Architects Daughter"/>
                </a:endParaRPr>
              </a:p>
            </p:txBody>
          </p:sp>
        </p:grpSp>
      </p:grpSp>
      <p:grpSp>
        <p:nvGrpSpPr>
          <p:cNvPr id="388" name="Google Shape;388;p48"/>
          <p:cNvGrpSpPr/>
          <p:nvPr/>
        </p:nvGrpSpPr>
        <p:grpSpPr>
          <a:xfrm rot="938469">
            <a:off x="3350654" y="3688707"/>
            <a:ext cx="1479149" cy="1479225"/>
            <a:chOff x="1984690" y="21648015"/>
            <a:chExt cx="3689135" cy="3689324"/>
          </a:xfrm>
        </p:grpSpPr>
        <p:pic>
          <p:nvPicPr>
            <p:cNvPr id="389" name="Google Shape;389;p4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984690" y="21648015"/>
              <a:ext cx="3664480" cy="36893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0" name="Google Shape;390;p48"/>
            <p:cNvSpPr txBox="1"/>
            <p:nvPr/>
          </p:nvSpPr>
          <p:spPr>
            <a:xfrm rot="-1297389">
              <a:off x="2730343" y="22325886"/>
              <a:ext cx="2703663" cy="18178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400"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  <p:grpSp>
        <p:nvGrpSpPr>
          <p:cNvPr id="391" name="Google Shape;391;p48"/>
          <p:cNvGrpSpPr/>
          <p:nvPr/>
        </p:nvGrpSpPr>
        <p:grpSpPr>
          <a:xfrm>
            <a:off x="-6543199" y="2416322"/>
            <a:ext cx="1331311" cy="1231712"/>
            <a:chOff x="3962153" y="24918610"/>
            <a:chExt cx="3320805" cy="3072366"/>
          </a:xfrm>
        </p:grpSpPr>
        <p:pic>
          <p:nvPicPr>
            <p:cNvPr id="392" name="Google Shape;392;p4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962153" y="24918610"/>
              <a:ext cx="3320805" cy="30723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3" name="Google Shape;393;p48"/>
            <p:cNvSpPr txBox="1"/>
            <p:nvPr/>
          </p:nvSpPr>
          <p:spPr>
            <a:xfrm rot="606840">
              <a:off x="4625739" y="25897845"/>
              <a:ext cx="2263575" cy="7883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800">
                <a:latin typeface="Indie Flower"/>
                <a:ea typeface="Indie Flower"/>
                <a:cs typeface="Indie Flower"/>
                <a:sym typeface="Indie Flower"/>
              </a:endParaRPr>
            </a:p>
          </p:txBody>
        </p:sp>
      </p:grpSp>
      <p:grpSp>
        <p:nvGrpSpPr>
          <p:cNvPr id="394" name="Google Shape;394;p48"/>
          <p:cNvGrpSpPr/>
          <p:nvPr/>
        </p:nvGrpSpPr>
        <p:grpSpPr>
          <a:xfrm>
            <a:off x="5847697" y="2948148"/>
            <a:ext cx="1563382" cy="1550480"/>
            <a:chOff x="-4958253" y="895723"/>
            <a:chExt cx="1563382" cy="1550480"/>
          </a:xfrm>
        </p:grpSpPr>
        <p:sp>
          <p:nvSpPr>
            <p:cNvPr id="395" name="Google Shape;395;p48"/>
            <p:cNvSpPr txBox="1"/>
            <p:nvPr/>
          </p:nvSpPr>
          <p:spPr>
            <a:xfrm rot="-1157198">
              <a:off x="-4734383" y="1060213"/>
              <a:ext cx="1187124" cy="1124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rm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rgbClr val="000000"/>
                </a:solidFill>
              </a:endParaRPr>
            </a:p>
          </p:txBody>
        </p:sp>
        <p:grpSp>
          <p:nvGrpSpPr>
            <p:cNvPr id="396" name="Google Shape;396;p48"/>
            <p:cNvGrpSpPr/>
            <p:nvPr/>
          </p:nvGrpSpPr>
          <p:grpSpPr>
            <a:xfrm>
              <a:off x="-4958253" y="922333"/>
              <a:ext cx="1543789" cy="1523870"/>
              <a:chOff x="7915622" y="21192022"/>
              <a:chExt cx="3850809" cy="3801121"/>
            </a:xfrm>
          </p:grpSpPr>
          <p:pic>
            <p:nvPicPr>
              <p:cNvPr id="397" name="Google Shape;397;p48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7915622" y="21192022"/>
                <a:ext cx="3850809" cy="380112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98" name="Google Shape;398;p48"/>
              <p:cNvSpPr txBox="1"/>
              <p:nvPr/>
            </p:nvSpPr>
            <p:spPr>
              <a:xfrm rot="-1199345">
                <a:off x="8638088" y="22265313"/>
                <a:ext cx="2703888" cy="18179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2400">
                  <a:latin typeface="Homemade Apple"/>
                  <a:ea typeface="Homemade Apple"/>
                  <a:cs typeface="Homemade Apple"/>
                  <a:sym typeface="Homemade Apple"/>
                </a:endParaRPr>
              </a:p>
            </p:txBody>
          </p:sp>
        </p:grpSp>
      </p:grpSp>
      <p:grpSp>
        <p:nvGrpSpPr>
          <p:cNvPr id="399" name="Google Shape;399;p48"/>
          <p:cNvGrpSpPr/>
          <p:nvPr/>
        </p:nvGrpSpPr>
        <p:grpSpPr>
          <a:xfrm>
            <a:off x="-157560" y="2011924"/>
            <a:ext cx="1973273" cy="1961407"/>
            <a:chOff x="1368211" y="26317903"/>
            <a:chExt cx="4922108" cy="4892509"/>
          </a:xfrm>
        </p:grpSpPr>
        <p:pic>
          <p:nvPicPr>
            <p:cNvPr id="400" name="Google Shape;400;p4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1205300">
              <a:off x="1903860" y="26863597"/>
              <a:ext cx="3850809" cy="38011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1" name="Google Shape;401;p48"/>
            <p:cNvSpPr txBox="1"/>
            <p:nvPr/>
          </p:nvSpPr>
          <p:spPr>
            <a:xfrm rot="126882">
              <a:off x="2607770" y="27546305"/>
              <a:ext cx="2983732" cy="22269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latin typeface="Nothing You Could Do"/>
                  <a:ea typeface="Nothing You Could Do"/>
                  <a:cs typeface="Nothing You Could Do"/>
                  <a:sym typeface="Nothing You Could Do"/>
                </a:rPr>
                <a:t>We have monthly </a:t>
              </a:r>
              <a:r>
                <a:rPr b="1" lang="en" sz="1600">
                  <a:latin typeface="Nothing You Could Do"/>
                  <a:ea typeface="Nothing You Could Do"/>
                  <a:cs typeface="Nothing You Could Do"/>
                  <a:sym typeface="Nothing You Could Do"/>
                </a:rPr>
                <a:t>activities</a:t>
              </a:r>
              <a:r>
                <a:rPr b="1" lang="en" sz="1600">
                  <a:latin typeface="Nothing You Could Do"/>
                  <a:ea typeface="Nothing You Could Do"/>
                  <a:cs typeface="Nothing You Could Do"/>
                  <a:sym typeface="Nothing You Could Do"/>
                </a:rPr>
                <a:t>!</a:t>
              </a:r>
              <a:endParaRPr b="1" sz="1600">
                <a:latin typeface="Nothing You Could Do"/>
                <a:ea typeface="Nothing You Could Do"/>
                <a:cs typeface="Nothing You Could Do"/>
                <a:sym typeface="Nothing You Could Do"/>
              </a:endParaRPr>
            </a:p>
          </p:txBody>
        </p:sp>
      </p:grpSp>
      <p:grpSp>
        <p:nvGrpSpPr>
          <p:cNvPr id="402" name="Google Shape;402;p48"/>
          <p:cNvGrpSpPr/>
          <p:nvPr/>
        </p:nvGrpSpPr>
        <p:grpSpPr>
          <a:xfrm rot="-826786">
            <a:off x="4498570" y="3500833"/>
            <a:ext cx="1331443" cy="1231833"/>
            <a:chOff x="3962153" y="24918610"/>
            <a:chExt cx="3320805" cy="3072366"/>
          </a:xfrm>
        </p:grpSpPr>
        <p:pic>
          <p:nvPicPr>
            <p:cNvPr id="403" name="Google Shape;403;p4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962153" y="24918610"/>
              <a:ext cx="3320805" cy="30723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4" name="Google Shape;404;p48"/>
            <p:cNvSpPr txBox="1"/>
            <p:nvPr/>
          </p:nvSpPr>
          <p:spPr>
            <a:xfrm rot="606840">
              <a:off x="4625739" y="25897845"/>
              <a:ext cx="2263575" cy="7883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800">
                <a:latin typeface="Indie Flower"/>
                <a:ea typeface="Indie Flower"/>
                <a:cs typeface="Indie Flower"/>
                <a:sym typeface="Indie Flower"/>
              </a:endParaRPr>
            </a:p>
          </p:txBody>
        </p:sp>
      </p:grpSp>
      <p:grpSp>
        <p:nvGrpSpPr>
          <p:cNvPr id="405" name="Google Shape;405;p48"/>
          <p:cNvGrpSpPr/>
          <p:nvPr/>
        </p:nvGrpSpPr>
        <p:grpSpPr>
          <a:xfrm rot="1158981">
            <a:off x="1790183" y="3860443"/>
            <a:ext cx="1543659" cy="1523741"/>
            <a:chOff x="7915622" y="21192022"/>
            <a:chExt cx="3850809" cy="3801121"/>
          </a:xfrm>
        </p:grpSpPr>
        <p:pic>
          <p:nvPicPr>
            <p:cNvPr id="406" name="Google Shape;406;p4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15622" y="21192022"/>
              <a:ext cx="3850809" cy="38011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7" name="Google Shape;407;p48"/>
            <p:cNvSpPr txBox="1"/>
            <p:nvPr/>
          </p:nvSpPr>
          <p:spPr>
            <a:xfrm rot="-1199345">
              <a:off x="8638088" y="22265313"/>
              <a:ext cx="2703888" cy="18179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400"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  <p:grpSp>
        <p:nvGrpSpPr>
          <p:cNvPr id="408" name="Google Shape;408;p48"/>
          <p:cNvGrpSpPr/>
          <p:nvPr/>
        </p:nvGrpSpPr>
        <p:grpSpPr>
          <a:xfrm rot="1282446">
            <a:off x="-2096117" y="3723986"/>
            <a:ext cx="1331217" cy="1231625"/>
            <a:chOff x="3962153" y="24918610"/>
            <a:chExt cx="3320805" cy="3072366"/>
          </a:xfrm>
        </p:grpSpPr>
        <p:pic>
          <p:nvPicPr>
            <p:cNvPr id="409" name="Google Shape;409;p4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962153" y="24918610"/>
              <a:ext cx="3320805" cy="30723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0" name="Google Shape;410;p48"/>
            <p:cNvSpPr txBox="1"/>
            <p:nvPr/>
          </p:nvSpPr>
          <p:spPr>
            <a:xfrm rot="606840">
              <a:off x="4625739" y="25897845"/>
              <a:ext cx="2263575" cy="7883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800">
                <a:latin typeface="Indie Flower"/>
                <a:ea typeface="Indie Flower"/>
                <a:cs typeface="Indie Flower"/>
                <a:sym typeface="Indie Flower"/>
              </a:endParaRPr>
            </a:p>
          </p:txBody>
        </p:sp>
      </p:grpSp>
      <p:grpSp>
        <p:nvGrpSpPr>
          <p:cNvPr id="411" name="Google Shape;411;p48"/>
          <p:cNvGrpSpPr/>
          <p:nvPr/>
        </p:nvGrpSpPr>
        <p:grpSpPr>
          <a:xfrm rot="-363368">
            <a:off x="360151" y="3590609"/>
            <a:ext cx="1479113" cy="1479189"/>
            <a:chOff x="1984690" y="21648015"/>
            <a:chExt cx="3689135" cy="3689324"/>
          </a:xfrm>
        </p:grpSpPr>
        <p:pic>
          <p:nvPicPr>
            <p:cNvPr id="412" name="Google Shape;412;p4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984690" y="21648015"/>
              <a:ext cx="3664480" cy="36893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3" name="Google Shape;413;p48"/>
            <p:cNvSpPr txBox="1"/>
            <p:nvPr/>
          </p:nvSpPr>
          <p:spPr>
            <a:xfrm rot="-1297389">
              <a:off x="2730343" y="22325886"/>
              <a:ext cx="2703663" cy="18178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600">
                <a:latin typeface="Nothing You Could Do"/>
                <a:ea typeface="Nothing You Could Do"/>
                <a:cs typeface="Nothing You Could Do"/>
                <a:sym typeface="Nothing You Could Do"/>
              </a:endParaRPr>
            </a:p>
          </p:txBody>
        </p:sp>
      </p:grpSp>
      <p:grpSp>
        <p:nvGrpSpPr>
          <p:cNvPr id="414" name="Google Shape;414;p48"/>
          <p:cNvGrpSpPr/>
          <p:nvPr/>
        </p:nvGrpSpPr>
        <p:grpSpPr>
          <a:xfrm rot="95183">
            <a:off x="-2513650" y="1189487"/>
            <a:ext cx="1331487" cy="1311349"/>
            <a:chOff x="4773325" y="21648025"/>
            <a:chExt cx="3320800" cy="3270575"/>
          </a:xfrm>
        </p:grpSpPr>
        <p:pic>
          <p:nvPicPr>
            <p:cNvPr id="415" name="Google Shape;415;p48"/>
            <p:cNvPicPr preferRelativeResize="0"/>
            <p:nvPr/>
          </p:nvPicPr>
          <p:blipFill rotWithShape="1">
            <a:blip r:embed="rId3">
              <a:alphaModFix/>
            </a:blip>
            <a:srcRect b="0" l="0" r="8130" t="10442"/>
            <a:stretch/>
          </p:blipFill>
          <p:spPr>
            <a:xfrm>
              <a:off x="4773325" y="21648025"/>
              <a:ext cx="3320800" cy="3270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6" name="Google Shape;416;p48"/>
            <p:cNvSpPr txBox="1"/>
            <p:nvPr/>
          </p:nvSpPr>
          <p:spPr>
            <a:xfrm rot="317136">
              <a:off x="5654916" y="22602028"/>
              <a:ext cx="1980019" cy="15777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800">
                <a:latin typeface="Rock Salt"/>
                <a:ea typeface="Rock Salt"/>
                <a:cs typeface="Rock Salt"/>
                <a:sym typeface="Rock Salt"/>
              </a:endParaRPr>
            </a:p>
          </p:txBody>
        </p:sp>
      </p:grpSp>
      <p:sp>
        <p:nvSpPr>
          <p:cNvPr id="417" name="Google Shape;417;p48"/>
          <p:cNvSpPr txBox="1"/>
          <p:nvPr/>
        </p:nvSpPr>
        <p:spPr>
          <a:xfrm rot="-1407316">
            <a:off x="-7173614" y="1174986"/>
            <a:ext cx="1187088" cy="112433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</p:txBody>
      </p:sp>
      <p:sp>
        <p:nvSpPr>
          <p:cNvPr id="418" name="Google Shape;418;p48"/>
          <p:cNvSpPr txBox="1"/>
          <p:nvPr/>
        </p:nvSpPr>
        <p:spPr>
          <a:xfrm rot="300969">
            <a:off x="-6019988" y="1154597"/>
            <a:ext cx="1187147" cy="112421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</p:txBody>
      </p:sp>
      <p:sp>
        <p:nvSpPr>
          <p:cNvPr id="419" name="Google Shape;419;p48"/>
          <p:cNvSpPr txBox="1"/>
          <p:nvPr/>
        </p:nvSpPr>
        <p:spPr>
          <a:xfrm rot="328891">
            <a:off x="-2317881" y="1228115"/>
            <a:ext cx="1187129" cy="112414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</p:txBody>
      </p:sp>
      <p:sp>
        <p:nvSpPr>
          <p:cNvPr id="420" name="Google Shape;420;p48"/>
          <p:cNvSpPr txBox="1"/>
          <p:nvPr/>
        </p:nvSpPr>
        <p:spPr>
          <a:xfrm rot="-899915">
            <a:off x="-3737941" y="2163475"/>
            <a:ext cx="1187040" cy="112402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</p:txBody>
      </p:sp>
      <p:sp>
        <p:nvSpPr>
          <p:cNvPr id="421" name="Google Shape;421;p48"/>
          <p:cNvSpPr txBox="1"/>
          <p:nvPr/>
        </p:nvSpPr>
        <p:spPr>
          <a:xfrm rot="371681">
            <a:off x="-6324749" y="2513276"/>
            <a:ext cx="1187132" cy="112405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</p:txBody>
      </p:sp>
      <p:sp>
        <p:nvSpPr>
          <p:cNvPr id="422" name="Google Shape;422;p48"/>
          <p:cNvSpPr txBox="1"/>
          <p:nvPr/>
        </p:nvSpPr>
        <p:spPr>
          <a:xfrm rot="-1238548">
            <a:off x="-5021438" y="2462851"/>
            <a:ext cx="1187115" cy="112398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</p:txBody>
      </p:sp>
      <p:sp>
        <p:nvSpPr>
          <p:cNvPr id="423" name="Google Shape;423;p48"/>
          <p:cNvSpPr txBox="1"/>
          <p:nvPr/>
        </p:nvSpPr>
        <p:spPr>
          <a:xfrm rot="-1345029">
            <a:off x="-1878644" y="2119086"/>
            <a:ext cx="1187107" cy="112415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</p:txBody>
      </p:sp>
      <p:sp>
        <p:nvSpPr>
          <p:cNvPr id="424" name="Google Shape;424;p48"/>
          <p:cNvSpPr txBox="1"/>
          <p:nvPr>
            <p:ph type="title"/>
          </p:nvPr>
        </p:nvSpPr>
        <p:spPr>
          <a:xfrm>
            <a:off x="0" y="0"/>
            <a:ext cx="8439300" cy="913500"/>
          </a:xfrm>
          <a:prstGeom prst="rect">
            <a:avLst/>
          </a:prstGeom>
          <a:solidFill>
            <a:srgbClr val="434343"/>
          </a:solidFill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SHOW &amp; TELL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25" name="Google Shape;425;p48"/>
          <p:cNvSpPr/>
          <p:nvPr/>
        </p:nvSpPr>
        <p:spPr>
          <a:xfrm>
            <a:off x="8318500" y="-136075"/>
            <a:ext cx="855300" cy="5279700"/>
          </a:xfrm>
          <a:prstGeom prst="rect">
            <a:avLst/>
          </a:prstGeom>
          <a:solidFill>
            <a:srgbClr val="1E9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48"/>
          <p:cNvSpPr txBox="1"/>
          <p:nvPr/>
        </p:nvSpPr>
        <p:spPr>
          <a:xfrm rot="-5400000">
            <a:off x="6184000" y="2170800"/>
            <a:ext cx="5106900" cy="83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FFFFFF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www.2ksummer.com</a:t>
            </a:r>
            <a:endParaRPr b="1" sz="21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9"/>
          <p:cNvSpPr txBox="1"/>
          <p:nvPr>
            <p:ph idx="1" type="body"/>
          </p:nvPr>
        </p:nvSpPr>
        <p:spPr>
          <a:xfrm>
            <a:off x="-304800" y="-204258"/>
            <a:ext cx="10399200" cy="731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The Amazing Hawaiian Race • Art Heist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Asteroid Mining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Battleship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Bermuda Triangle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Biosphere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Camp Cory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Jeopardy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Carnival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Casino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Catch that Caveman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Civilizations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Clue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The Cory Classic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Cory Commando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Counselor Auction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Counselor Hunt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Crackerjack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Da Vinci Code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Dastardly Deeds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Dinner Party - Luau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Discovery of Fire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Do Automatons Dream of Electric Sheep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Dominate the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Caribbean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Eco Challenge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Elf the Game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Enter the Machines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Escape from Temple Tikal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Escape from TX5000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Espionage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Evil Amulet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Exodus from Africa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Fairytale Challenge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Family Feud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Find the Hollywood 10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Fix the Master Harvester Master 39000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Fix the Time Machine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The Flight to Neverland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Fortz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Fountain of Youths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Future War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Gamehenge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Gold Rush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Great Bear Hunt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Great Quest of the Elves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Gulliver's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Travels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In the Shadow of the Colosseum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Insane Inventions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Iran-Contra Affair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The Island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Jaws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Journey of Lewis and Clark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Jungle Escape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Jungle Raid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Jurassic Game Hunters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Lord of the Rings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Lost City of Atlantis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Lost in Atlantis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Lost in the Renaissance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Mindbender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Murder Mystery Dinner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Musical Challenge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The Occupation Game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Proxy War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Quest for the Holy Grail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Raft Building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Raiders of the Lost Cup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Reef Escape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Robot Wrestling Match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Roman Civil War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Safari Tour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Save the Bearded Lady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Scavenger Hunt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Science Fair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Scramble for Africa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Security Clearance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Shipwrecked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Slay the Dragon, Save the Princess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Soccer Game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Spaceship Race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Staff Show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Survival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Talent Show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Temple Run Game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Tony Hawk, Pro Skater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Trojan Horse Hunt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Tuesday Down on the Bayou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US National Parks Scavenger Hunt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Viking Raiders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Vinland Bound, A historically accurate account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Wagons East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Wanted Dead or Alive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War for the Trees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Water Olympics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Where in the World?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Why, I could be a Star Now!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World Cup Soccer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World Dominion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• </a:t>
            </a:r>
            <a:r>
              <a:rPr lang="en" sz="1600">
                <a:solidFill>
                  <a:srgbClr val="B7B7B7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XGames Challenge</a:t>
            </a:r>
            <a:endParaRPr sz="1600">
              <a:solidFill>
                <a:srgbClr val="B7B7B7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432" name="Google Shape;432;p49"/>
          <p:cNvSpPr txBox="1"/>
          <p:nvPr/>
        </p:nvSpPr>
        <p:spPr>
          <a:xfrm>
            <a:off x="125" y="1890175"/>
            <a:ext cx="9144000" cy="1363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7620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300">
                <a:solidFill>
                  <a:srgbClr val="1E90FF"/>
                </a:solidFill>
                <a:latin typeface="Coustard"/>
                <a:ea typeface="Coustard"/>
                <a:cs typeface="Coustard"/>
                <a:sym typeface="Coustard"/>
              </a:rPr>
              <a:t>2ksummer.com</a:t>
            </a:r>
            <a:endParaRPr sz="8300">
              <a:solidFill>
                <a:srgbClr val="1E90FF"/>
              </a:solidFill>
              <a:latin typeface="Coustard"/>
              <a:ea typeface="Coustard"/>
              <a:cs typeface="Coustard"/>
              <a:sym typeface="Coustar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50"/>
          <p:cNvSpPr txBox="1"/>
          <p:nvPr/>
        </p:nvSpPr>
        <p:spPr>
          <a:xfrm>
            <a:off x="29700" y="0"/>
            <a:ext cx="9144000" cy="2571900"/>
          </a:xfrm>
          <a:prstGeom prst="rect">
            <a:avLst/>
          </a:prstGeom>
          <a:solidFill>
            <a:srgbClr val="1E9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0">
                <a:solidFill>
                  <a:srgbClr val="FFFFFF"/>
                </a:solidFill>
                <a:latin typeface="Coustard"/>
                <a:ea typeface="Coustard"/>
                <a:cs typeface="Coustard"/>
                <a:sym typeface="Coustard"/>
              </a:rPr>
              <a:t>Thank you</a:t>
            </a:r>
            <a:endParaRPr sz="12500">
              <a:solidFill>
                <a:srgbClr val="FFFFFF"/>
              </a:solidFill>
              <a:latin typeface="Coustard"/>
              <a:ea typeface="Coustard"/>
              <a:cs typeface="Coustard"/>
              <a:sym typeface="Coustard"/>
            </a:endParaRPr>
          </a:p>
        </p:txBody>
      </p:sp>
      <p:sp>
        <p:nvSpPr>
          <p:cNvPr id="438" name="Google Shape;438;p50"/>
          <p:cNvSpPr txBox="1"/>
          <p:nvPr/>
        </p:nvSpPr>
        <p:spPr>
          <a:xfrm>
            <a:off x="29700" y="2571684"/>
            <a:ext cx="9144000" cy="25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>
                <a:solidFill>
                  <a:srgbClr val="1E90FF"/>
                </a:solidFill>
                <a:latin typeface="Coustard"/>
                <a:ea typeface="Coustard"/>
                <a:cs typeface="Coustard"/>
                <a:sym typeface="Coustard"/>
              </a:rPr>
              <a:t>Please fill out the survey</a:t>
            </a:r>
            <a:endParaRPr sz="6600">
              <a:solidFill>
                <a:srgbClr val="1E90FF"/>
              </a:solidFill>
              <a:latin typeface="Coustard"/>
              <a:ea typeface="Coustard"/>
              <a:cs typeface="Coustard"/>
              <a:sym typeface="Coustard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51"/>
          <p:cNvGrpSpPr/>
          <p:nvPr/>
        </p:nvGrpSpPr>
        <p:grpSpPr>
          <a:xfrm>
            <a:off x="229648" y="-280118"/>
            <a:ext cx="1560968" cy="5703745"/>
            <a:chOff x="-557290" y="-5986043"/>
            <a:chExt cx="1560968" cy="5703745"/>
          </a:xfrm>
        </p:grpSpPr>
        <p:grpSp>
          <p:nvGrpSpPr>
            <p:cNvPr id="444" name="Google Shape;444;p51"/>
            <p:cNvGrpSpPr/>
            <p:nvPr/>
          </p:nvGrpSpPr>
          <p:grpSpPr>
            <a:xfrm>
              <a:off x="-557290" y="-5986043"/>
              <a:ext cx="1560968" cy="5703745"/>
              <a:chOff x="-1395490" y="-5986043"/>
              <a:chExt cx="1560968" cy="5703745"/>
            </a:xfrm>
          </p:grpSpPr>
          <p:grpSp>
            <p:nvGrpSpPr>
              <p:cNvPr id="445" name="Google Shape;445;p51"/>
              <p:cNvGrpSpPr/>
              <p:nvPr/>
            </p:nvGrpSpPr>
            <p:grpSpPr>
              <a:xfrm>
                <a:off x="-1395490" y="-3138026"/>
                <a:ext cx="1560968" cy="2855728"/>
                <a:chOff x="-1395490" y="-3138026"/>
                <a:chExt cx="1560968" cy="2855728"/>
              </a:xfrm>
            </p:grpSpPr>
            <p:pic>
              <p:nvPicPr>
                <p:cNvPr id="446" name="Google Shape;446;p51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 rot="10800000">
                  <a:off x="-1395489" y="-1714013"/>
                  <a:ext cx="1560967" cy="143171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47" name="Google Shape;447;p51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-1395490" y="-3138026"/>
                  <a:ext cx="1560967" cy="143171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448" name="Google Shape;448;p51"/>
              <p:cNvGrpSpPr/>
              <p:nvPr/>
            </p:nvGrpSpPr>
            <p:grpSpPr>
              <a:xfrm>
                <a:off x="-1395490" y="-5986043"/>
                <a:ext cx="1560968" cy="2855728"/>
                <a:chOff x="9092000" y="8"/>
                <a:chExt cx="2159313" cy="3950377"/>
              </a:xfrm>
            </p:grpSpPr>
            <p:pic>
              <p:nvPicPr>
                <p:cNvPr id="449" name="Google Shape;449;p51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9092000" y="8"/>
                  <a:ext cx="2159313" cy="198051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50" name="Google Shape;450;p51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 rot="10800000">
                  <a:off x="9092000" y="1969869"/>
                  <a:ext cx="2159313" cy="198051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pic>
          <p:nvPicPr>
            <p:cNvPr id="451" name="Google Shape;451;p5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526188" y="-2916250"/>
              <a:ext cx="1508700" cy="1005900"/>
            </a:xfrm>
            <a:prstGeom prst="roundRect">
              <a:avLst>
                <a:gd fmla="val 2059" name="adj"/>
              </a:avLst>
            </a:prstGeom>
            <a:noFill/>
            <a:ln>
              <a:noFill/>
            </a:ln>
          </p:spPr>
        </p:pic>
        <p:pic>
          <p:nvPicPr>
            <p:cNvPr id="452" name="Google Shape;452;p5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-539135" y="-4347150"/>
              <a:ext cx="1508700" cy="1005900"/>
            </a:xfrm>
            <a:prstGeom prst="roundRect">
              <a:avLst>
                <a:gd fmla="val 4062" name="adj"/>
              </a:avLst>
            </a:prstGeom>
            <a:noFill/>
            <a:ln>
              <a:noFill/>
            </a:ln>
          </p:spPr>
        </p:pic>
        <p:pic>
          <p:nvPicPr>
            <p:cNvPr id="453" name="Google Shape;453;p5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-527920" y="-1487686"/>
              <a:ext cx="1508700" cy="1005900"/>
            </a:xfrm>
            <a:prstGeom prst="roundRect">
              <a:avLst>
                <a:gd fmla="val 4811" name="adj"/>
              </a:avLst>
            </a:prstGeom>
            <a:noFill/>
            <a:ln>
              <a:noFill/>
            </a:ln>
          </p:spPr>
        </p:pic>
        <p:pic>
          <p:nvPicPr>
            <p:cNvPr id="454" name="Google Shape;454;p5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-527914" y="-5768206"/>
              <a:ext cx="1508700" cy="1005900"/>
            </a:xfrm>
            <a:prstGeom prst="roundRect">
              <a:avLst>
                <a:gd fmla="val 5601" name="adj"/>
              </a:avLst>
            </a:prstGeom>
            <a:noFill/>
            <a:ln>
              <a:noFill/>
            </a:ln>
          </p:spPr>
        </p:pic>
      </p:grpSp>
      <p:sp>
        <p:nvSpPr>
          <p:cNvPr id="455" name="Google Shape;455;p51"/>
          <p:cNvSpPr txBox="1"/>
          <p:nvPr/>
        </p:nvSpPr>
        <p:spPr>
          <a:xfrm>
            <a:off x="3177700" y="4239900"/>
            <a:ext cx="4540200" cy="94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2800">
                <a:solidFill>
                  <a:schemeClr val="hlink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8"/>
              </a:rPr>
              <a:t>2ksummer.com</a:t>
            </a:r>
            <a:endParaRPr b="1" sz="2800">
              <a:solidFill>
                <a:srgbClr val="3C40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456" name="Google Shape;456;p51"/>
          <p:cNvGrpSpPr/>
          <p:nvPr/>
        </p:nvGrpSpPr>
        <p:grpSpPr>
          <a:xfrm>
            <a:off x="1916656" y="4536081"/>
            <a:ext cx="1111430" cy="510900"/>
            <a:chOff x="5048856" y="4235781"/>
            <a:chExt cx="1111430" cy="510900"/>
          </a:xfrm>
        </p:grpSpPr>
        <p:sp>
          <p:nvSpPr>
            <p:cNvPr id="457" name="Google Shape;457;p51"/>
            <p:cNvSpPr/>
            <p:nvPr/>
          </p:nvSpPr>
          <p:spPr>
            <a:xfrm>
              <a:off x="5649386" y="4235781"/>
              <a:ext cx="510900" cy="510900"/>
            </a:xfrm>
            <a:prstGeom prst="ellipse">
              <a:avLst/>
            </a:prstGeom>
            <a:solidFill>
              <a:srgbClr val="FFFFFF"/>
            </a:solidFill>
            <a:ln cap="flat" cmpd="sng" w="2857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58" name="Google Shape;458;p51"/>
            <p:cNvGrpSpPr/>
            <p:nvPr/>
          </p:nvGrpSpPr>
          <p:grpSpPr>
            <a:xfrm>
              <a:off x="5838370" y="4314069"/>
              <a:ext cx="132669" cy="354240"/>
              <a:chOff x="4703061" y="5141257"/>
              <a:chExt cx="94736" cy="252957"/>
            </a:xfrm>
          </p:grpSpPr>
          <p:sp>
            <p:nvSpPr>
              <p:cNvPr id="459" name="Google Shape;459;p51"/>
              <p:cNvSpPr/>
              <p:nvPr/>
            </p:nvSpPr>
            <p:spPr>
              <a:xfrm>
                <a:off x="4722841" y="5141257"/>
                <a:ext cx="55200" cy="55200"/>
              </a:xfrm>
              <a:prstGeom prst="ellipse">
                <a:avLst/>
              </a:prstGeom>
              <a:solidFill>
                <a:srgbClr val="434343"/>
              </a:solidFill>
              <a:ln cap="flat" cmpd="sng" w="9525">
                <a:solidFill>
                  <a:srgbClr val="43434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460" name="Google Shape;460;p51"/>
              <p:cNvGrpSpPr/>
              <p:nvPr/>
            </p:nvGrpSpPr>
            <p:grpSpPr>
              <a:xfrm>
                <a:off x="4703061" y="5205381"/>
                <a:ext cx="94736" cy="188832"/>
                <a:chOff x="2595275" y="3962525"/>
                <a:chExt cx="262500" cy="523225"/>
              </a:xfrm>
            </p:grpSpPr>
            <p:grpSp>
              <p:nvGrpSpPr>
                <p:cNvPr id="461" name="Google Shape;461;p51"/>
                <p:cNvGrpSpPr/>
                <p:nvPr/>
              </p:nvGrpSpPr>
              <p:grpSpPr>
                <a:xfrm>
                  <a:off x="2595275" y="3962525"/>
                  <a:ext cx="262500" cy="255933"/>
                  <a:chOff x="2595275" y="3962525"/>
                  <a:chExt cx="262500" cy="255933"/>
                </a:xfrm>
              </p:grpSpPr>
              <p:sp>
                <p:nvSpPr>
                  <p:cNvPr id="462" name="Google Shape;462;p51"/>
                  <p:cNvSpPr/>
                  <p:nvPr/>
                </p:nvSpPr>
                <p:spPr>
                  <a:xfrm>
                    <a:off x="2595275" y="3962525"/>
                    <a:ext cx="262500" cy="167400"/>
                  </a:xfrm>
                  <a:prstGeom prst="roundRect">
                    <a:avLst>
                      <a:gd fmla="val 23163" name="adj"/>
                    </a:avLst>
                  </a:prstGeom>
                  <a:solidFill>
                    <a:srgbClr val="434343"/>
                  </a:solidFill>
                  <a:ln cap="flat" cmpd="sng" w="9525">
                    <a:solidFill>
                      <a:srgbClr val="434343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63" name="Google Shape;463;p51"/>
                  <p:cNvSpPr/>
                  <p:nvPr/>
                </p:nvSpPr>
                <p:spPr>
                  <a:xfrm>
                    <a:off x="2595275" y="4051058"/>
                    <a:ext cx="262500" cy="167400"/>
                  </a:xfrm>
                  <a:prstGeom prst="roundRect">
                    <a:avLst>
                      <a:gd fmla="val 0" name="adj"/>
                    </a:avLst>
                  </a:prstGeom>
                  <a:solidFill>
                    <a:srgbClr val="434343"/>
                  </a:solidFill>
                  <a:ln cap="flat" cmpd="sng" w="9525">
                    <a:solidFill>
                      <a:srgbClr val="434343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sp>
              <p:nvSpPr>
                <p:cNvPr id="464" name="Google Shape;464;p51"/>
                <p:cNvSpPr/>
                <p:nvPr/>
              </p:nvSpPr>
              <p:spPr>
                <a:xfrm>
                  <a:off x="2648075" y="4203450"/>
                  <a:ext cx="156900" cy="282300"/>
                </a:xfrm>
                <a:prstGeom prst="roundRect">
                  <a:avLst>
                    <a:gd fmla="val 0" name="adj"/>
                  </a:avLst>
                </a:prstGeom>
                <a:solidFill>
                  <a:srgbClr val="434343"/>
                </a:solidFill>
                <a:ln cap="flat" cmpd="sng" w="9525">
                  <a:solidFill>
                    <a:srgbClr val="43434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465" name="Google Shape;465;p51"/>
            <p:cNvSpPr/>
            <p:nvPr/>
          </p:nvSpPr>
          <p:spPr>
            <a:xfrm>
              <a:off x="5048856" y="4235781"/>
              <a:ext cx="510900" cy="510900"/>
            </a:xfrm>
            <a:prstGeom prst="ellipse">
              <a:avLst/>
            </a:prstGeom>
            <a:solidFill>
              <a:srgbClr val="FFFFFF"/>
            </a:solidFill>
            <a:ln cap="flat" cmpd="sng" w="2857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66" name="Google Shape;466;p51"/>
            <p:cNvGrpSpPr/>
            <p:nvPr/>
          </p:nvGrpSpPr>
          <p:grpSpPr>
            <a:xfrm>
              <a:off x="5118959" y="4383783"/>
              <a:ext cx="367830" cy="213784"/>
              <a:chOff x="358595" y="481050"/>
              <a:chExt cx="727800" cy="423000"/>
            </a:xfrm>
          </p:grpSpPr>
          <p:sp>
            <p:nvSpPr>
              <p:cNvPr id="467" name="Google Shape;467;p51"/>
              <p:cNvSpPr/>
              <p:nvPr/>
            </p:nvSpPr>
            <p:spPr>
              <a:xfrm rot="-9899883">
                <a:off x="397409" y="519864"/>
                <a:ext cx="345371" cy="345371"/>
              </a:xfrm>
              <a:prstGeom prst="blockArc">
                <a:avLst>
                  <a:gd fmla="val 12186663" name="adj1"/>
                  <a:gd fmla="val 7539014" name="adj2"/>
                  <a:gd fmla="val 21183" name="adj3"/>
                </a:avLst>
              </a:prstGeom>
              <a:solidFill>
                <a:srgbClr val="434343"/>
              </a:solidFill>
              <a:ln cap="flat" cmpd="sng" w="9525">
                <a:solidFill>
                  <a:srgbClr val="43434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8" name="Google Shape;468;p51"/>
              <p:cNvSpPr/>
              <p:nvPr/>
            </p:nvSpPr>
            <p:spPr>
              <a:xfrm rot="-9899883">
                <a:off x="702209" y="519864"/>
                <a:ext cx="345371" cy="345371"/>
              </a:xfrm>
              <a:prstGeom prst="blockArc">
                <a:avLst>
                  <a:gd fmla="val 12186663" name="adj1"/>
                  <a:gd fmla="val 7539014" name="adj2"/>
                  <a:gd fmla="val 21183" name="adj3"/>
                </a:avLst>
              </a:prstGeom>
              <a:solidFill>
                <a:srgbClr val="434343"/>
              </a:solidFill>
              <a:ln cap="flat" cmpd="sng" w="9525">
                <a:solidFill>
                  <a:srgbClr val="43434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69" name="Google Shape;469;p51"/>
          <p:cNvSpPr txBox="1"/>
          <p:nvPr/>
        </p:nvSpPr>
        <p:spPr>
          <a:xfrm>
            <a:off x="1916651" y="27125"/>
            <a:ext cx="6913200" cy="25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1" lang="en" sz="4400">
                <a:solidFill>
                  <a:srgbClr val="3C4043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b="1" lang="en" sz="4400">
                <a:solidFill>
                  <a:srgbClr val="3C4043"/>
                </a:solidFill>
                <a:latin typeface="Rubik"/>
                <a:ea typeface="Rubik"/>
                <a:cs typeface="Rubik"/>
                <a:sym typeface="Rubik"/>
              </a:rPr>
              <a:t>BUILDING ALUMNI ASSOCIATIONS</a:t>
            </a:r>
            <a:endParaRPr b="1" sz="4400">
              <a:solidFill>
                <a:srgbClr val="3C4043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70" name="Google Shape;470;p51"/>
          <p:cNvSpPr txBox="1"/>
          <p:nvPr/>
        </p:nvSpPr>
        <p:spPr>
          <a:xfrm>
            <a:off x="1917225" y="1688050"/>
            <a:ext cx="6913200" cy="9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3C4043"/>
                </a:solidFill>
                <a:latin typeface="Comfortaa"/>
                <a:ea typeface="Comfortaa"/>
                <a:cs typeface="Comfortaa"/>
                <a:sym typeface="Comfortaa"/>
              </a:rPr>
              <a:t>That Drive Engagement and Support</a:t>
            </a:r>
            <a:endParaRPr sz="2700">
              <a:solidFill>
                <a:srgbClr val="3C40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471" name="Google Shape;471;p51"/>
          <p:cNvGrpSpPr/>
          <p:nvPr/>
        </p:nvGrpSpPr>
        <p:grpSpPr>
          <a:xfrm>
            <a:off x="1989076" y="2326163"/>
            <a:ext cx="3366649" cy="1415112"/>
            <a:chOff x="294376" y="3469163"/>
            <a:chExt cx="3366649" cy="1415112"/>
          </a:xfrm>
        </p:grpSpPr>
        <p:sp>
          <p:nvSpPr>
            <p:cNvPr id="472" name="Google Shape;472;p51"/>
            <p:cNvSpPr/>
            <p:nvPr/>
          </p:nvSpPr>
          <p:spPr>
            <a:xfrm>
              <a:off x="294376" y="3469175"/>
              <a:ext cx="3366600" cy="1415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19620000" dist="28575">
                <a:srgbClr val="B7B7B7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473" name="Google Shape;473;p51"/>
            <p:cNvSpPr/>
            <p:nvPr/>
          </p:nvSpPr>
          <p:spPr>
            <a:xfrm rot="5400000">
              <a:off x="-280677" y="4070363"/>
              <a:ext cx="1415100" cy="212700"/>
            </a:xfrm>
            <a:prstGeom prst="rect">
              <a:avLst/>
            </a:prstGeom>
            <a:solidFill>
              <a:srgbClr val="1E9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51"/>
            <p:cNvSpPr txBox="1"/>
            <p:nvPr/>
          </p:nvSpPr>
          <p:spPr>
            <a:xfrm>
              <a:off x="533225" y="3469175"/>
              <a:ext cx="3127800" cy="141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rmAutofit lnSpcReduction="10000"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lang="en" sz="1900">
                  <a:solidFill>
                    <a:srgbClr val="3C4043"/>
                  </a:solidFill>
                  <a:latin typeface="Comfortaa"/>
                  <a:ea typeface="Comfortaa"/>
                  <a:cs typeface="Comfortaa"/>
                  <a:sym typeface="Comfortaa"/>
                </a:rPr>
                <a:t>Dave Ghidiu</a:t>
              </a:r>
              <a:endParaRPr sz="1900">
                <a:solidFill>
                  <a:srgbClr val="3C4043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500">
                  <a:solidFill>
                    <a:schemeClr val="hlink"/>
                  </a:solidFill>
                  <a:uFill>
                    <a:noFill/>
                  </a:uFill>
                  <a:latin typeface="Comfortaa"/>
                  <a:ea typeface="Comfortaa"/>
                  <a:cs typeface="Comfortaa"/>
                  <a:sym typeface="Comfortaa"/>
                  <a:hlinkClick r:id="rId9"/>
                </a:rPr>
                <a:t>daveghidiu@gmail.com</a:t>
              </a:r>
              <a:endParaRPr b="1" sz="1500">
                <a:solidFill>
                  <a:srgbClr val="3C4043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rgbClr val="3C4043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chemeClr val="hlink"/>
                  </a:solidFill>
                  <a:uFill>
                    <a:noFill/>
                  </a:uFill>
                  <a:latin typeface="Comfortaa"/>
                  <a:ea typeface="Comfortaa"/>
                  <a:cs typeface="Comfortaa"/>
                  <a:sym typeface="Comfortaa"/>
                  <a:hlinkClick r:id="rId10"/>
                </a:rPr>
                <a:t>Finger Lakes Community College</a:t>
              </a:r>
              <a:endParaRPr sz="1800">
                <a:solidFill>
                  <a:srgbClr val="3C4043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475" name="Google Shape;475;p51"/>
          <p:cNvSpPr/>
          <p:nvPr/>
        </p:nvSpPr>
        <p:spPr>
          <a:xfrm>
            <a:off x="5496496" y="2326163"/>
            <a:ext cx="3365100" cy="1415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19620000" dist="28575">
              <a:srgbClr val="B7B7B7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76" name="Google Shape;476;p51"/>
          <p:cNvSpPr/>
          <p:nvPr/>
        </p:nvSpPr>
        <p:spPr>
          <a:xfrm rot="5400000">
            <a:off x="4921434" y="2927363"/>
            <a:ext cx="1415100" cy="212700"/>
          </a:xfrm>
          <a:prstGeom prst="rect">
            <a:avLst/>
          </a:prstGeom>
          <a:solidFill>
            <a:srgbClr val="02B38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51"/>
          <p:cNvSpPr txBox="1"/>
          <p:nvPr/>
        </p:nvSpPr>
        <p:spPr>
          <a:xfrm>
            <a:off x="5735354" y="2326175"/>
            <a:ext cx="3127800" cy="14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3C4043"/>
                </a:solidFill>
                <a:latin typeface="Comfortaa"/>
                <a:ea typeface="Comfortaa"/>
                <a:cs typeface="Comfortaa"/>
                <a:sym typeface="Comfortaa"/>
              </a:rPr>
              <a:t>Aaron Proietti</a:t>
            </a:r>
            <a:endParaRPr sz="1900">
              <a:solidFill>
                <a:srgbClr val="3C40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hlink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11"/>
              </a:rPr>
              <a:t>proietti@gmail.com</a:t>
            </a:r>
            <a:endParaRPr b="1" sz="1500">
              <a:solidFill>
                <a:srgbClr val="3C40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3C40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hlink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12"/>
              </a:rPr>
              <a:t>Today’s Innovator</a:t>
            </a:r>
            <a:endParaRPr b="1" sz="1800">
              <a:solidFill>
                <a:srgbClr val="3C40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78" name="Google Shape;478;p51"/>
          <p:cNvPicPr preferRelativeResize="0"/>
          <p:nvPr/>
        </p:nvPicPr>
        <p:blipFill rotWithShape="1">
          <a:blip r:embed="rId13">
            <a:alphaModFix/>
          </a:blip>
          <a:srcRect b="30841" l="30841" r="30841" t="30841"/>
          <a:stretch/>
        </p:blipFill>
        <p:spPr>
          <a:xfrm>
            <a:off x="7635666" y="3849475"/>
            <a:ext cx="1219651" cy="1219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 txBox="1"/>
          <p:nvPr>
            <p:ph type="title"/>
          </p:nvPr>
        </p:nvSpPr>
        <p:spPr>
          <a:xfrm>
            <a:off x="311700" y="64025"/>
            <a:ext cx="8520600" cy="81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rgbClr val="666666"/>
                </a:solidFill>
              </a:rPr>
              <a:t>House Rules</a:t>
            </a:r>
            <a:endParaRPr sz="4400">
              <a:solidFill>
                <a:srgbClr val="666666"/>
              </a:solidFill>
            </a:endParaRPr>
          </a:p>
        </p:txBody>
      </p:sp>
      <p:grpSp>
        <p:nvGrpSpPr>
          <p:cNvPr id="143" name="Google Shape;143;p27"/>
          <p:cNvGrpSpPr/>
          <p:nvPr/>
        </p:nvGrpSpPr>
        <p:grpSpPr>
          <a:xfrm>
            <a:off x="1329900" y="3150074"/>
            <a:ext cx="1856700" cy="1861520"/>
            <a:chOff x="2529692" y="3302474"/>
            <a:chExt cx="1856700" cy="1861520"/>
          </a:xfrm>
        </p:grpSpPr>
        <p:sp>
          <p:nvSpPr>
            <p:cNvPr id="144" name="Google Shape;144;p27"/>
            <p:cNvSpPr/>
            <p:nvPr/>
          </p:nvSpPr>
          <p:spPr>
            <a:xfrm>
              <a:off x="2529692" y="3307295"/>
              <a:ext cx="1856700" cy="1856700"/>
            </a:xfrm>
            <a:prstGeom prst="ellipse">
              <a:avLst/>
            </a:prstGeom>
            <a:noFill/>
            <a:ln cap="flat" cmpd="sng" w="38100">
              <a:solidFill>
                <a:srgbClr val="741B4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45" name="Google Shape;145;p27"/>
            <p:cNvGrpSpPr/>
            <p:nvPr/>
          </p:nvGrpSpPr>
          <p:grpSpPr>
            <a:xfrm>
              <a:off x="2774496" y="3302474"/>
              <a:ext cx="1516200" cy="1683800"/>
              <a:chOff x="3009725" y="2620425"/>
              <a:chExt cx="1516200" cy="1683800"/>
            </a:xfrm>
          </p:grpSpPr>
          <p:grpSp>
            <p:nvGrpSpPr>
              <p:cNvPr id="146" name="Google Shape;146;p27"/>
              <p:cNvGrpSpPr/>
              <p:nvPr/>
            </p:nvGrpSpPr>
            <p:grpSpPr>
              <a:xfrm>
                <a:off x="3009725" y="2620425"/>
                <a:ext cx="1516200" cy="1683800"/>
                <a:chOff x="3009725" y="2620425"/>
                <a:chExt cx="1516200" cy="1683800"/>
              </a:xfrm>
            </p:grpSpPr>
            <p:sp>
              <p:nvSpPr>
                <p:cNvPr id="147" name="Google Shape;147;p27"/>
                <p:cNvSpPr txBox="1"/>
                <p:nvPr/>
              </p:nvSpPr>
              <p:spPr>
                <a:xfrm>
                  <a:off x="3009725" y="2620425"/>
                  <a:ext cx="1516200" cy="1422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0000">
                      <a:solidFill>
                        <a:srgbClr val="741B47"/>
                      </a:solidFill>
                      <a:latin typeface="Comfortaa"/>
                      <a:ea typeface="Comfortaa"/>
                      <a:cs typeface="Comfortaa"/>
                      <a:sym typeface="Comfortaa"/>
                    </a:rPr>
                    <a:t>P</a:t>
                  </a:r>
                  <a:endParaRPr sz="10000">
                    <a:solidFill>
                      <a:srgbClr val="741B47"/>
                    </a:solidFill>
                    <a:latin typeface="Comfortaa"/>
                    <a:ea typeface="Comfortaa"/>
                    <a:cs typeface="Comfortaa"/>
                    <a:sym typeface="Comfortaa"/>
                  </a:endParaRPr>
                </a:p>
              </p:txBody>
            </p:sp>
            <p:sp>
              <p:nvSpPr>
                <p:cNvPr id="148" name="Google Shape;148;p27"/>
                <p:cNvSpPr txBox="1"/>
                <p:nvPr/>
              </p:nvSpPr>
              <p:spPr>
                <a:xfrm>
                  <a:off x="3362107" y="2881625"/>
                  <a:ext cx="903600" cy="1422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0000">
                      <a:solidFill>
                        <a:srgbClr val="741B47"/>
                      </a:solidFill>
                      <a:latin typeface="Comfortaa"/>
                      <a:ea typeface="Comfortaa"/>
                      <a:cs typeface="Comfortaa"/>
                      <a:sym typeface="Comfortaa"/>
                    </a:rPr>
                    <a:t>x</a:t>
                  </a:r>
                  <a:endParaRPr sz="10000">
                    <a:solidFill>
                      <a:srgbClr val="741B47"/>
                    </a:solidFill>
                    <a:latin typeface="Comfortaa"/>
                    <a:ea typeface="Comfortaa"/>
                    <a:cs typeface="Comfortaa"/>
                    <a:sym typeface="Comfortaa"/>
                  </a:endParaRPr>
                </a:p>
              </p:txBody>
            </p:sp>
          </p:grpSp>
          <p:sp>
            <p:nvSpPr>
              <p:cNvPr id="149" name="Google Shape;149;p27"/>
              <p:cNvSpPr/>
              <p:nvPr/>
            </p:nvSpPr>
            <p:spPr>
              <a:xfrm>
                <a:off x="3180725" y="3151000"/>
                <a:ext cx="720900" cy="7209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50" name="Google Shape;150;p27"/>
          <p:cNvGrpSpPr/>
          <p:nvPr/>
        </p:nvGrpSpPr>
        <p:grpSpPr>
          <a:xfrm>
            <a:off x="3643650" y="3154895"/>
            <a:ext cx="1856700" cy="1856700"/>
            <a:chOff x="311700" y="713300"/>
            <a:chExt cx="1856700" cy="1856700"/>
          </a:xfrm>
        </p:grpSpPr>
        <p:sp>
          <p:nvSpPr>
            <p:cNvPr id="151" name="Google Shape;151;p27"/>
            <p:cNvSpPr/>
            <p:nvPr/>
          </p:nvSpPr>
          <p:spPr>
            <a:xfrm>
              <a:off x="311700" y="713300"/>
              <a:ext cx="1856700" cy="1856700"/>
            </a:xfrm>
            <a:prstGeom prst="ellipse">
              <a:avLst/>
            </a:prstGeom>
            <a:noFill/>
            <a:ln cap="flat" cmpd="sng" w="38100">
              <a:solidFill>
                <a:srgbClr val="4285F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52" name="Google Shape;152;p2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33502" y="1143749"/>
              <a:ext cx="1353200" cy="10257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3" name="Google Shape;153;p27"/>
          <p:cNvGrpSpPr/>
          <p:nvPr/>
        </p:nvGrpSpPr>
        <p:grpSpPr>
          <a:xfrm>
            <a:off x="5957400" y="1012143"/>
            <a:ext cx="1856700" cy="1856700"/>
            <a:chOff x="7157192" y="1164543"/>
            <a:chExt cx="1856700" cy="1856700"/>
          </a:xfrm>
        </p:grpSpPr>
        <p:sp>
          <p:nvSpPr>
            <p:cNvPr id="154" name="Google Shape;154;p27"/>
            <p:cNvSpPr/>
            <p:nvPr/>
          </p:nvSpPr>
          <p:spPr>
            <a:xfrm>
              <a:off x="7157192" y="1164543"/>
              <a:ext cx="1856700" cy="1856700"/>
            </a:xfrm>
            <a:prstGeom prst="ellipse">
              <a:avLst/>
            </a:prstGeom>
            <a:noFill/>
            <a:ln cap="flat" cmpd="sng" w="38100">
              <a:solidFill>
                <a:srgbClr val="34A8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55" name="Google Shape;155;p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390296" y="1468072"/>
              <a:ext cx="1312650" cy="1312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6" name="Google Shape;156;p27"/>
          <p:cNvGrpSpPr/>
          <p:nvPr/>
        </p:nvGrpSpPr>
        <p:grpSpPr>
          <a:xfrm>
            <a:off x="1329900" y="1012143"/>
            <a:ext cx="1856700" cy="1856700"/>
            <a:chOff x="6728442" y="1316943"/>
            <a:chExt cx="1856700" cy="1856700"/>
          </a:xfrm>
        </p:grpSpPr>
        <p:grpSp>
          <p:nvGrpSpPr>
            <p:cNvPr id="157" name="Google Shape;157;p27"/>
            <p:cNvGrpSpPr/>
            <p:nvPr/>
          </p:nvGrpSpPr>
          <p:grpSpPr>
            <a:xfrm>
              <a:off x="7252299" y="1493382"/>
              <a:ext cx="831658" cy="1510527"/>
              <a:chOff x="6967300" y="808650"/>
              <a:chExt cx="1431425" cy="2599875"/>
            </a:xfrm>
          </p:grpSpPr>
          <p:sp>
            <p:nvSpPr>
              <p:cNvPr id="158" name="Google Shape;158;p27"/>
              <p:cNvSpPr/>
              <p:nvPr/>
            </p:nvSpPr>
            <p:spPr>
              <a:xfrm>
                <a:off x="7014750" y="1281175"/>
                <a:ext cx="1297000" cy="896225"/>
              </a:xfrm>
              <a:custGeom>
                <a:rect b="b" l="l" r="r" t="t"/>
                <a:pathLst>
                  <a:path extrusionOk="0" h="35849" w="51880">
                    <a:moveTo>
                      <a:pt x="0" y="33215"/>
                    </a:moveTo>
                    <a:lnTo>
                      <a:pt x="22777" y="0"/>
                    </a:lnTo>
                    <a:lnTo>
                      <a:pt x="35114" y="0"/>
                    </a:lnTo>
                    <a:lnTo>
                      <a:pt x="51880" y="14867"/>
                    </a:lnTo>
                    <a:lnTo>
                      <a:pt x="51880" y="31317"/>
                    </a:lnTo>
                    <a:lnTo>
                      <a:pt x="44030" y="35849"/>
                    </a:lnTo>
                    <a:lnTo>
                      <a:pt x="44030" y="18663"/>
                    </a:lnTo>
                    <a:lnTo>
                      <a:pt x="32899" y="9806"/>
                    </a:lnTo>
                    <a:lnTo>
                      <a:pt x="26256" y="10755"/>
                    </a:lnTo>
                    <a:lnTo>
                      <a:pt x="21828" y="14551"/>
                    </a:lnTo>
                    <a:lnTo>
                      <a:pt x="9174" y="34797"/>
                    </a:lnTo>
                    <a:close/>
                  </a:path>
                </a:pathLst>
              </a:custGeom>
              <a:solidFill>
                <a:srgbClr val="FBBC05"/>
              </a:solidFill>
              <a:ln>
                <a:noFill/>
              </a:ln>
            </p:spPr>
          </p:sp>
          <p:sp>
            <p:nvSpPr>
              <p:cNvPr id="159" name="Google Shape;159;p27"/>
              <p:cNvSpPr/>
              <p:nvPr/>
            </p:nvSpPr>
            <p:spPr>
              <a:xfrm>
                <a:off x="7536725" y="1257450"/>
                <a:ext cx="403500" cy="919800"/>
              </a:xfrm>
              <a:prstGeom prst="roundRect">
                <a:avLst>
                  <a:gd fmla="val 31357" name="adj"/>
                </a:avLst>
              </a:prstGeom>
              <a:solidFill>
                <a:srgbClr val="FBBC0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" name="Google Shape;160;p27"/>
              <p:cNvSpPr/>
              <p:nvPr/>
            </p:nvSpPr>
            <p:spPr>
              <a:xfrm>
                <a:off x="6967300" y="2000825"/>
                <a:ext cx="1431425" cy="1407700"/>
              </a:xfrm>
              <a:custGeom>
                <a:rect b="b" l="l" r="r" t="t"/>
                <a:pathLst>
                  <a:path extrusionOk="0" h="56308" w="57257">
                    <a:moveTo>
                      <a:pt x="0" y="51247"/>
                    </a:moveTo>
                    <a:lnTo>
                      <a:pt x="24675" y="0"/>
                    </a:lnTo>
                    <a:lnTo>
                      <a:pt x="35746" y="0"/>
                    </a:lnTo>
                    <a:lnTo>
                      <a:pt x="57257" y="44287"/>
                    </a:lnTo>
                    <a:lnTo>
                      <a:pt x="51880" y="56308"/>
                    </a:lnTo>
                    <a:lnTo>
                      <a:pt x="31318" y="11705"/>
                    </a:lnTo>
                    <a:lnTo>
                      <a:pt x="10440" y="49665"/>
                    </a:lnTo>
                    <a:close/>
                  </a:path>
                </a:pathLst>
              </a:custGeom>
              <a:solidFill>
                <a:srgbClr val="FBBC05"/>
              </a:solidFill>
              <a:ln>
                <a:noFill/>
              </a:ln>
            </p:spPr>
          </p:sp>
          <p:sp>
            <p:nvSpPr>
              <p:cNvPr id="161" name="Google Shape;161;p27"/>
              <p:cNvSpPr/>
              <p:nvPr/>
            </p:nvSpPr>
            <p:spPr>
              <a:xfrm>
                <a:off x="7497175" y="808650"/>
                <a:ext cx="411300" cy="411300"/>
              </a:xfrm>
              <a:prstGeom prst="ellipse">
                <a:avLst/>
              </a:prstGeom>
              <a:solidFill>
                <a:srgbClr val="FBBC0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62" name="Google Shape;162;p27"/>
            <p:cNvSpPr/>
            <p:nvPr/>
          </p:nvSpPr>
          <p:spPr>
            <a:xfrm>
              <a:off x="6728442" y="1316943"/>
              <a:ext cx="1856700" cy="1856700"/>
            </a:xfrm>
            <a:prstGeom prst="ellipse">
              <a:avLst/>
            </a:prstGeom>
            <a:noFill/>
            <a:ln cap="flat" cmpd="sng" w="38100">
              <a:solidFill>
                <a:srgbClr val="FBBC0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3" name="Google Shape;163;p27"/>
          <p:cNvGrpSpPr/>
          <p:nvPr/>
        </p:nvGrpSpPr>
        <p:grpSpPr>
          <a:xfrm>
            <a:off x="3643650" y="1012143"/>
            <a:ext cx="1856700" cy="1856700"/>
            <a:chOff x="8938242" y="1316943"/>
            <a:chExt cx="1856700" cy="1856700"/>
          </a:xfrm>
        </p:grpSpPr>
        <p:grpSp>
          <p:nvGrpSpPr>
            <p:cNvPr id="164" name="Google Shape;164;p27"/>
            <p:cNvGrpSpPr/>
            <p:nvPr/>
          </p:nvGrpSpPr>
          <p:grpSpPr>
            <a:xfrm>
              <a:off x="9283118" y="1776375"/>
              <a:ext cx="1166948" cy="937838"/>
              <a:chOff x="12775375" y="-2996079"/>
              <a:chExt cx="3938400" cy="3165162"/>
            </a:xfrm>
          </p:grpSpPr>
          <p:sp>
            <p:nvSpPr>
              <p:cNvPr id="165" name="Google Shape;165;p27"/>
              <p:cNvSpPr/>
              <p:nvPr/>
            </p:nvSpPr>
            <p:spPr>
              <a:xfrm>
                <a:off x="12775375" y="-2480675"/>
                <a:ext cx="3938400" cy="2535900"/>
              </a:xfrm>
              <a:prstGeom prst="roundRect">
                <a:avLst>
                  <a:gd fmla="val 16667" name="adj"/>
                </a:avLst>
              </a:prstGeom>
              <a:solidFill>
                <a:srgbClr val="EA433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" name="Google Shape;166;p27"/>
              <p:cNvSpPr/>
              <p:nvPr/>
            </p:nvSpPr>
            <p:spPr>
              <a:xfrm>
                <a:off x="14149960" y="-2996079"/>
                <a:ext cx="1598700" cy="1592400"/>
              </a:xfrm>
              <a:prstGeom prst="roundRect">
                <a:avLst>
                  <a:gd fmla="val 30398" name="adj"/>
                </a:avLst>
              </a:prstGeom>
              <a:solidFill>
                <a:srgbClr val="EA433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" name="Google Shape;167;p27"/>
              <p:cNvSpPr/>
              <p:nvPr/>
            </p:nvSpPr>
            <p:spPr>
              <a:xfrm>
                <a:off x="12936724" y="-2349825"/>
                <a:ext cx="371700" cy="371700"/>
              </a:xfrm>
              <a:prstGeom prst="ellipse">
                <a:avLst/>
              </a:pr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68" name="Google Shape;168;p27"/>
              <p:cNvGrpSpPr/>
              <p:nvPr/>
            </p:nvGrpSpPr>
            <p:grpSpPr>
              <a:xfrm>
                <a:off x="13601854" y="-2526596"/>
                <a:ext cx="2694912" cy="2695680"/>
                <a:chOff x="13230329" y="-3001321"/>
                <a:chExt cx="2694912" cy="2695680"/>
              </a:xfrm>
            </p:grpSpPr>
            <p:grpSp>
              <p:nvGrpSpPr>
                <p:cNvPr id="169" name="Google Shape;169;p27"/>
                <p:cNvGrpSpPr/>
                <p:nvPr/>
              </p:nvGrpSpPr>
              <p:grpSpPr>
                <a:xfrm>
                  <a:off x="13230329" y="-3001321"/>
                  <a:ext cx="2694912" cy="2695680"/>
                  <a:chOff x="4088650" y="1558225"/>
                  <a:chExt cx="2105400" cy="2106000"/>
                </a:xfrm>
              </p:grpSpPr>
              <p:sp>
                <p:nvSpPr>
                  <p:cNvPr id="170" name="Google Shape;170;p27"/>
                  <p:cNvSpPr/>
                  <p:nvPr/>
                </p:nvSpPr>
                <p:spPr>
                  <a:xfrm>
                    <a:off x="4088650" y="1558225"/>
                    <a:ext cx="2105400" cy="2106000"/>
                  </a:xfrm>
                  <a:prstGeom prst="donut">
                    <a:avLst>
                      <a:gd fmla="val 48317" name="adj"/>
                    </a:avLst>
                  </a:pr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71" name="Google Shape;171;p27"/>
                  <p:cNvSpPr/>
                  <p:nvPr/>
                </p:nvSpPr>
                <p:spPr>
                  <a:xfrm>
                    <a:off x="4966475" y="2475325"/>
                    <a:ext cx="371700" cy="371700"/>
                  </a:xfrm>
                  <a:prstGeom prst="ellipse">
                    <a:avLst/>
                  </a:prstGeom>
                  <a:solidFill>
                    <a:srgbClr val="FFFFFF"/>
                  </a:solidFill>
                  <a:ln cap="flat" cmpd="sng" w="9525">
                    <a:solidFill>
                      <a:srgbClr val="FFFFFF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sp>
              <p:nvSpPr>
                <p:cNvPr id="172" name="Google Shape;172;p27"/>
                <p:cNvSpPr/>
                <p:nvPr/>
              </p:nvSpPr>
              <p:spPr>
                <a:xfrm>
                  <a:off x="13298350" y="-2933009"/>
                  <a:ext cx="2559300" cy="2559300"/>
                </a:xfrm>
                <a:prstGeom prst="donut">
                  <a:avLst>
                    <a:gd fmla="val 9170" name="adj"/>
                  </a:avLst>
                </a:prstGeom>
                <a:solidFill>
                  <a:srgbClr val="EA4335"/>
                </a:solidFill>
                <a:ln cap="flat" cmpd="sng" w="9525">
                  <a:solidFill>
                    <a:srgbClr val="FF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73" name="Google Shape;173;p27"/>
                <p:cNvGrpSpPr/>
                <p:nvPr/>
              </p:nvGrpSpPr>
              <p:grpSpPr>
                <a:xfrm>
                  <a:off x="13525300" y="-2706359"/>
                  <a:ext cx="2105400" cy="2106000"/>
                  <a:chOff x="4088650" y="1558225"/>
                  <a:chExt cx="2105400" cy="2106000"/>
                </a:xfrm>
              </p:grpSpPr>
              <p:sp>
                <p:nvSpPr>
                  <p:cNvPr id="174" name="Google Shape;174;p27"/>
                  <p:cNvSpPr/>
                  <p:nvPr/>
                </p:nvSpPr>
                <p:spPr>
                  <a:xfrm>
                    <a:off x="4088650" y="1558225"/>
                    <a:ext cx="2105400" cy="2106000"/>
                  </a:xfrm>
                  <a:prstGeom prst="donut">
                    <a:avLst>
                      <a:gd fmla="val 48317" name="adj"/>
                    </a:avLst>
                  </a:pr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75" name="Google Shape;175;p27"/>
                  <p:cNvSpPr/>
                  <p:nvPr/>
                </p:nvSpPr>
                <p:spPr>
                  <a:xfrm>
                    <a:off x="4966475" y="2475325"/>
                    <a:ext cx="371700" cy="371700"/>
                  </a:xfrm>
                  <a:prstGeom prst="ellipse">
                    <a:avLst/>
                  </a:prstGeom>
                  <a:solidFill>
                    <a:srgbClr val="FFFFFF"/>
                  </a:solidFill>
                  <a:ln cap="flat" cmpd="sng" w="9525">
                    <a:solidFill>
                      <a:srgbClr val="FFFFFF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176" name="Google Shape;176;p27"/>
            <p:cNvSpPr/>
            <p:nvPr/>
          </p:nvSpPr>
          <p:spPr>
            <a:xfrm>
              <a:off x="8938242" y="1316943"/>
              <a:ext cx="1856700" cy="1856700"/>
            </a:xfrm>
            <a:prstGeom prst="ellipse">
              <a:avLst/>
            </a:prstGeom>
            <a:noFill/>
            <a:ln cap="flat" cmpd="sng" w="38100">
              <a:solidFill>
                <a:srgbClr val="EA433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7" name="Google Shape;177;p27"/>
          <p:cNvGrpSpPr/>
          <p:nvPr/>
        </p:nvGrpSpPr>
        <p:grpSpPr>
          <a:xfrm>
            <a:off x="5957400" y="3154895"/>
            <a:ext cx="1856700" cy="1856700"/>
            <a:chOff x="10995642" y="1316943"/>
            <a:chExt cx="1856700" cy="1856700"/>
          </a:xfrm>
        </p:grpSpPr>
        <p:sp>
          <p:nvSpPr>
            <p:cNvPr id="178" name="Google Shape;178;p27"/>
            <p:cNvSpPr/>
            <p:nvPr/>
          </p:nvSpPr>
          <p:spPr>
            <a:xfrm>
              <a:off x="10995642" y="1316943"/>
              <a:ext cx="1856700" cy="1856700"/>
            </a:xfrm>
            <a:prstGeom prst="ellipse">
              <a:avLst/>
            </a:prstGeom>
            <a:noFill/>
            <a:ln cap="flat" cmpd="sng" w="38100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79" name="Google Shape;179;p2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3599978">
              <a:off x="11638050" y="1638051"/>
              <a:ext cx="611754" cy="124923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8"/>
          <p:cNvSpPr txBox="1"/>
          <p:nvPr>
            <p:ph type="title"/>
          </p:nvPr>
        </p:nvSpPr>
        <p:spPr>
          <a:xfrm>
            <a:off x="311700" y="64025"/>
            <a:ext cx="8520600" cy="81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latin typeface="Rubik"/>
                <a:ea typeface="Rubik"/>
                <a:cs typeface="Rubik"/>
                <a:sym typeface="Rubik"/>
              </a:rPr>
              <a:t>AARON         </a:t>
            </a:r>
            <a:r>
              <a:rPr lang="en" sz="4400">
                <a:latin typeface="Rubik"/>
                <a:ea typeface="Rubik"/>
                <a:cs typeface="Rubik"/>
                <a:sym typeface="Rubik"/>
              </a:rPr>
              <a:t> DAVE</a:t>
            </a:r>
            <a:endParaRPr sz="4400"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85" name="Google Shape;18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991638"/>
            <a:ext cx="9144001" cy="748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8" title="ChatGPT Image Mar 28, 2025, 02_03_14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58888" y="958325"/>
            <a:ext cx="2636915" cy="3955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8" title="ChatGPT Image Mar 28, 2025, 02_14_49 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46028" y="958325"/>
            <a:ext cx="2636915" cy="3955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9"/>
          <p:cNvSpPr txBox="1"/>
          <p:nvPr>
            <p:ph idx="4294967295" type="title"/>
          </p:nvPr>
        </p:nvSpPr>
        <p:spPr>
          <a:xfrm>
            <a:off x="0" y="0"/>
            <a:ext cx="9144000" cy="913500"/>
          </a:xfrm>
          <a:prstGeom prst="rect">
            <a:avLst/>
          </a:prstGeom>
          <a:solidFill>
            <a:srgbClr val="434343"/>
          </a:solidFill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4200">
                <a:solidFill>
                  <a:schemeClr val="lt1"/>
                </a:solidFill>
              </a:rPr>
              <a:t>DISCUSSION OBJECTIVES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93" name="Google Shape;193;p29"/>
          <p:cNvSpPr txBox="1"/>
          <p:nvPr/>
        </p:nvSpPr>
        <p:spPr>
          <a:xfrm>
            <a:off x="509725" y="1008050"/>
            <a:ext cx="8456700" cy="365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>
                <a:solidFill>
                  <a:srgbClr val="3C4043"/>
                </a:solidFill>
                <a:latin typeface="Comfortaa"/>
                <a:ea typeface="Comfortaa"/>
                <a:cs typeface="Comfortaa"/>
                <a:sym typeface="Comfortaa"/>
              </a:rPr>
              <a:t>Why alumni associations matter and how they drive engagement/support.</a:t>
            </a:r>
            <a:endParaRPr sz="2300">
              <a:solidFill>
                <a:srgbClr val="3C40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300">
              <a:solidFill>
                <a:srgbClr val="3C40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>
                <a:solidFill>
                  <a:srgbClr val="3C4043"/>
                </a:solidFill>
                <a:latin typeface="Comfortaa"/>
                <a:ea typeface="Comfortaa"/>
                <a:cs typeface="Comfortaa"/>
                <a:sym typeface="Comfortaa"/>
              </a:rPr>
              <a:t>Key insights into alumni behaviors and motivations for giving.</a:t>
            </a:r>
            <a:endParaRPr sz="2300">
              <a:solidFill>
                <a:srgbClr val="3C40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300">
              <a:solidFill>
                <a:srgbClr val="3C40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3C4043"/>
                </a:solidFill>
                <a:latin typeface="Comfortaa"/>
                <a:ea typeface="Comfortaa"/>
                <a:cs typeface="Comfortaa"/>
                <a:sym typeface="Comfortaa"/>
              </a:rPr>
              <a:t>Practical strategies and ideas for building vibrant alumni networks.</a:t>
            </a:r>
            <a:endParaRPr sz="2300">
              <a:solidFill>
                <a:srgbClr val="3C40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94" name="Google Shape;194;p29"/>
          <p:cNvSpPr/>
          <p:nvPr/>
        </p:nvSpPr>
        <p:spPr>
          <a:xfrm rot="5400000">
            <a:off x="249025" y="1556732"/>
            <a:ext cx="279600" cy="241800"/>
          </a:xfrm>
          <a:prstGeom prst="triangle">
            <a:avLst>
              <a:gd fmla="val 50000" name="adj"/>
            </a:avLst>
          </a:prstGeom>
          <a:solidFill>
            <a:srgbClr val="1E9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29"/>
          <p:cNvSpPr/>
          <p:nvPr/>
        </p:nvSpPr>
        <p:spPr>
          <a:xfrm rot="5400000">
            <a:off x="249025" y="2705536"/>
            <a:ext cx="279600" cy="241800"/>
          </a:xfrm>
          <a:prstGeom prst="triangle">
            <a:avLst>
              <a:gd fmla="val 50000" name="adj"/>
            </a:avLst>
          </a:prstGeom>
          <a:solidFill>
            <a:srgbClr val="1E9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29"/>
          <p:cNvSpPr/>
          <p:nvPr/>
        </p:nvSpPr>
        <p:spPr>
          <a:xfrm rot="5400000">
            <a:off x="249025" y="3708939"/>
            <a:ext cx="279600" cy="241800"/>
          </a:xfrm>
          <a:prstGeom prst="triangle">
            <a:avLst>
              <a:gd fmla="val 50000" name="adj"/>
            </a:avLst>
          </a:prstGeom>
          <a:solidFill>
            <a:srgbClr val="1E9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0"/>
          <p:cNvSpPr txBox="1"/>
          <p:nvPr>
            <p:ph idx="4294967295" type="title"/>
          </p:nvPr>
        </p:nvSpPr>
        <p:spPr>
          <a:xfrm>
            <a:off x="298600" y="168075"/>
            <a:ext cx="8546700" cy="480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5000">
                <a:solidFill>
                  <a:srgbClr val="1E90FF"/>
                </a:solidFill>
                <a:latin typeface="Coustard"/>
                <a:ea typeface="Coustard"/>
                <a:cs typeface="Coustard"/>
                <a:sym typeface="Coustard"/>
              </a:rPr>
              <a:t>How Alumni Associations Can Drive Real Support</a:t>
            </a:r>
            <a:endParaRPr b="0" sz="5000">
              <a:solidFill>
                <a:srgbClr val="1E90FF"/>
              </a:solidFill>
              <a:latin typeface="Coustard"/>
              <a:ea typeface="Coustard"/>
              <a:cs typeface="Coustard"/>
              <a:sym typeface="Coustar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1"/>
          <p:cNvSpPr txBox="1"/>
          <p:nvPr>
            <p:ph idx="4294967295" type="title"/>
          </p:nvPr>
        </p:nvSpPr>
        <p:spPr>
          <a:xfrm>
            <a:off x="0" y="0"/>
            <a:ext cx="9144000" cy="913500"/>
          </a:xfrm>
          <a:prstGeom prst="rect">
            <a:avLst/>
          </a:prstGeom>
          <a:solidFill>
            <a:srgbClr val="434343"/>
          </a:solidFill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4200">
                <a:solidFill>
                  <a:schemeClr val="lt1"/>
                </a:solidFill>
              </a:rPr>
              <a:t>IDENTITY</a:t>
            </a:r>
            <a:endParaRPr>
              <a:solidFill>
                <a:srgbClr val="FFFFF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07" name="Google Shape;207;p31"/>
          <p:cNvSpPr txBox="1"/>
          <p:nvPr/>
        </p:nvSpPr>
        <p:spPr>
          <a:xfrm>
            <a:off x="195000" y="1082875"/>
            <a:ext cx="8754000" cy="3033000"/>
          </a:xfrm>
          <a:prstGeom prst="rect">
            <a:avLst/>
          </a:prstGeom>
          <a:solidFill>
            <a:srgbClr val="1E9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Alumni associations sustain identity over time.</a:t>
            </a:r>
            <a:br>
              <a:rPr b="1" lang="en" sz="23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b="1" lang="en" sz="23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The alumni association becomes a living memory bank—a way to preserve and activate that identity long after the summers end.</a:t>
            </a:r>
            <a:endParaRPr b="1" sz="23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08" name="Google Shape;208;p31"/>
          <p:cNvSpPr txBox="1"/>
          <p:nvPr/>
        </p:nvSpPr>
        <p:spPr>
          <a:xfrm>
            <a:off x="195000" y="4347925"/>
            <a:ext cx="8754000" cy="572400"/>
          </a:xfrm>
          <a:prstGeom prst="rect">
            <a:avLst/>
          </a:prstGeom>
          <a:solidFill>
            <a:srgbClr val="1E9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People support what they feel part of.</a:t>
            </a:r>
            <a:endParaRPr b="1" sz="23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2"/>
          <p:cNvSpPr txBox="1"/>
          <p:nvPr>
            <p:ph idx="4294967295" type="title"/>
          </p:nvPr>
        </p:nvSpPr>
        <p:spPr>
          <a:xfrm>
            <a:off x="0" y="0"/>
            <a:ext cx="9144000" cy="913500"/>
          </a:xfrm>
          <a:prstGeom prst="rect">
            <a:avLst/>
          </a:prstGeom>
          <a:solidFill>
            <a:srgbClr val="434343"/>
          </a:solidFill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4200">
                <a:solidFill>
                  <a:schemeClr val="lt1"/>
                </a:solidFill>
              </a:rPr>
              <a:t>VOLUNTEERISM</a:t>
            </a:r>
            <a:endParaRPr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14" name="Google Shape;214;p32"/>
          <p:cNvSpPr txBox="1"/>
          <p:nvPr/>
        </p:nvSpPr>
        <p:spPr>
          <a:xfrm>
            <a:off x="195000" y="1055250"/>
            <a:ext cx="8754000" cy="3033000"/>
          </a:xfrm>
          <a:prstGeom prst="rect">
            <a:avLst/>
          </a:prstGeom>
          <a:solidFill>
            <a:srgbClr val="2EC4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Volunteerism is philanthropy.</a:t>
            </a:r>
            <a:br>
              <a:rPr b="1" lang="en" sz="23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b="1" lang="en" sz="23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When we treat alumni volunteerism with the same care and gratitude as monetary giving, we grow trust and deepen involvement.</a:t>
            </a:r>
            <a:endParaRPr b="1" sz="23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15" name="Google Shape;215;p32"/>
          <p:cNvSpPr txBox="1"/>
          <p:nvPr/>
        </p:nvSpPr>
        <p:spPr>
          <a:xfrm>
            <a:off x="195000" y="4347925"/>
            <a:ext cx="8754000" cy="572400"/>
          </a:xfrm>
          <a:prstGeom prst="rect">
            <a:avLst/>
          </a:prstGeom>
          <a:solidFill>
            <a:srgbClr val="2EC4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Recognized volunteers become loyal champions.</a:t>
            </a:r>
            <a:endParaRPr b="1" sz="23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3"/>
          <p:cNvSpPr txBox="1"/>
          <p:nvPr>
            <p:ph idx="4294967295" type="title"/>
          </p:nvPr>
        </p:nvSpPr>
        <p:spPr>
          <a:xfrm>
            <a:off x="0" y="0"/>
            <a:ext cx="9144000" cy="913500"/>
          </a:xfrm>
          <a:prstGeom prst="rect">
            <a:avLst/>
          </a:prstGeom>
          <a:solidFill>
            <a:srgbClr val="434343"/>
          </a:solidFill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4200">
                <a:solidFill>
                  <a:schemeClr val="lt1"/>
                </a:solidFill>
              </a:rPr>
              <a:t>BELONGING</a:t>
            </a:r>
            <a:endParaRPr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21" name="Google Shape;221;p33"/>
          <p:cNvSpPr txBox="1"/>
          <p:nvPr/>
        </p:nvSpPr>
        <p:spPr>
          <a:xfrm>
            <a:off x="195000" y="1055250"/>
            <a:ext cx="8754000" cy="3033000"/>
          </a:xfrm>
          <a:prstGeom prst="rect">
            <a:avLst/>
          </a:prstGeom>
          <a:solidFill>
            <a:srgbClr val="FBBC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Alumni want belonging before they want a donation form. One of the most common disconnects: alumni want connection, but camp leaders want contributions. Relationships come first.</a:t>
            </a:r>
            <a:endParaRPr b="1" sz="23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22" name="Google Shape;222;p33"/>
          <p:cNvSpPr txBox="1"/>
          <p:nvPr/>
        </p:nvSpPr>
        <p:spPr>
          <a:xfrm>
            <a:off x="195000" y="4347925"/>
            <a:ext cx="8754000" cy="572400"/>
          </a:xfrm>
          <a:prstGeom prst="rect">
            <a:avLst/>
          </a:prstGeom>
          <a:solidFill>
            <a:srgbClr val="FBBC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Connection first, contribution follows naturally.</a:t>
            </a:r>
            <a:endParaRPr b="1" sz="23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