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320" r:id="rId3"/>
    <p:sldId id="324" r:id="rId4"/>
    <p:sldId id="325" r:id="rId5"/>
    <p:sldId id="321" r:id="rId6"/>
    <p:sldId id="29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Internal types: lists (or ‘list mode’ vectors)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9763" y="1476136"/>
            <a:ext cx="102956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simplest generic (i.e. non-atomic) data type in R is a </a:t>
            </a:r>
            <a:r>
              <a:rPr lang="en-US" sz="2400" b="1" i="1" dirty="0"/>
              <a:t>list</a:t>
            </a:r>
            <a:r>
              <a:rPr lang="en-US" sz="2400" dirty="0"/>
              <a:t>, which is a vector of </a:t>
            </a:r>
            <a:r>
              <a:rPr lang="en-US" sz="2400" b="1" i="1" dirty="0"/>
              <a:t>references to</a:t>
            </a:r>
            <a:r>
              <a:rPr lang="en-US" sz="2400" dirty="0"/>
              <a:t> arbitrary objects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Lists can be created with the function </a:t>
            </a:r>
            <a:r>
              <a:rPr lang="en-US" sz="2400" b="1" i="1" dirty="0"/>
              <a:t>list()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2842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98E6BC1-C647-4BD0-A87C-1390989F6949}"/>
              </a:ext>
            </a:extLst>
          </p:cNvPr>
          <p:cNvGrpSpPr/>
          <p:nvPr/>
        </p:nvGrpSpPr>
        <p:grpSpPr>
          <a:xfrm>
            <a:off x="598522" y="1728451"/>
            <a:ext cx="2162717" cy="756752"/>
            <a:chOff x="1363585" y="1297131"/>
            <a:chExt cx="2162717" cy="75675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CE3A26-882C-4A5F-BE72-9886DFE7F203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F43AD52-1660-495E-80AA-7DE227C6FBAF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B013A2-80BC-4498-97C4-E55B8B489922}"/>
              </a:ext>
            </a:extLst>
          </p:cNvPr>
          <p:cNvGrpSpPr/>
          <p:nvPr/>
        </p:nvGrpSpPr>
        <p:grpSpPr>
          <a:xfrm>
            <a:off x="598522" y="2520038"/>
            <a:ext cx="2162717" cy="756752"/>
            <a:chOff x="1363585" y="1297131"/>
            <a:chExt cx="2162717" cy="75675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13863C-E2E7-424E-85F7-52B0A1F10604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011A6CC-3ACA-457E-BCFF-9D5065355B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015041A-8545-4CD4-9D6F-B92A5BCE3FC7}"/>
              </a:ext>
            </a:extLst>
          </p:cNvPr>
          <p:cNvGrpSpPr/>
          <p:nvPr/>
        </p:nvGrpSpPr>
        <p:grpSpPr>
          <a:xfrm>
            <a:off x="598522" y="3311625"/>
            <a:ext cx="2162717" cy="756752"/>
            <a:chOff x="1363585" y="1297131"/>
            <a:chExt cx="2162717" cy="75675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4EFDBD0-AA07-4BDE-8A68-3EDCC3B4437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C0CACFB-AE3C-4665-9950-E4A07895E46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5D25FE9-FBB3-4272-BBA8-548E6DCF2AF5}"/>
              </a:ext>
            </a:extLst>
          </p:cNvPr>
          <p:cNvGrpSpPr/>
          <p:nvPr/>
        </p:nvGrpSpPr>
        <p:grpSpPr>
          <a:xfrm>
            <a:off x="1604326" y="4134926"/>
            <a:ext cx="149524" cy="626852"/>
            <a:chOff x="2369389" y="3858883"/>
            <a:chExt cx="149524" cy="62685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E0E807-9A74-48A5-88B6-37D3622F064A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E32B716-5673-4BCD-A82D-B7EEF81FD851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FCAB3A-E92C-4EE2-A831-59EC4A8BC945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382E4A9-C5EF-4790-8EFB-BB54B97E8D52}"/>
              </a:ext>
            </a:extLst>
          </p:cNvPr>
          <p:cNvGrpSpPr/>
          <p:nvPr/>
        </p:nvGrpSpPr>
        <p:grpSpPr>
          <a:xfrm>
            <a:off x="597729" y="4761778"/>
            <a:ext cx="2162717" cy="756752"/>
            <a:chOff x="1363585" y="1297131"/>
            <a:chExt cx="2162717" cy="756752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22F96B1-8505-48DE-B035-359ADDD379C8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53237FA-11AE-44F1-B4AD-6CF86666E629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35312947-AC10-4742-87AE-D03433D41FB3}"/>
              </a:ext>
            </a:extLst>
          </p:cNvPr>
          <p:cNvSpPr txBox="1"/>
          <p:nvPr/>
        </p:nvSpPr>
        <p:spPr>
          <a:xfrm>
            <a:off x="772654" y="989809"/>
            <a:ext cx="187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Atomic vector of mode “double”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DDBD222-FE43-4E5C-9985-DF52D36764B9}"/>
              </a:ext>
            </a:extLst>
          </p:cNvPr>
          <p:cNvSpPr txBox="1"/>
          <p:nvPr/>
        </p:nvSpPr>
        <p:spPr>
          <a:xfrm>
            <a:off x="3606720" y="435811"/>
            <a:ext cx="2377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Vector of mode “list” that references atomic vectors of mode “double”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F59261-407E-4C70-B0F1-4AB30ED4ACA2}"/>
              </a:ext>
            </a:extLst>
          </p:cNvPr>
          <p:cNvGrpSpPr/>
          <p:nvPr/>
        </p:nvGrpSpPr>
        <p:grpSpPr>
          <a:xfrm>
            <a:off x="3671580" y="1728451"/>
            <a:ext cx="2162717" cy="756752"/>
            <a:chOff x="1363585" y="1297131"/>
            <a:chExt cx="2162717" cy="756752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BCCBF66-8C7D-4C76-9D53-0D9A67E5CE8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7DBC60-EF96-4D7E-B050-DD1493E390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DFD6529-8708-42A6-AFAA-5F1778982450}"/>
              </a:ext>
            </a:extLst>
          </p:cNvPr>
          <p:cNvGrpSpPr/>
          <p:nvPr/>
        </p:nvGrpSpPr>
        <p:grpSpPr>
          <a:xfrm>
            <a:off x="3671580" y="2520038"/>
            <a:ext cx="2162717" cy="756752"/>
            <a:chOff x="1363585" y="1297131"/>
            <a:chExt cx="2162717" cy="75675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6FBC3F4-55B8-4C3F-9DAB-B5E2FBD167C9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3526C5A-146D-41B1-B4F8-B036182230E3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FBDAAA5-197E-410D-BAF1-BECA038BFF3F}"/>
              </a:ext>
            </a:extLst>
          </p:cNvPr>
          <p:cNvGrpSpPr/>
          <p:nvPr/>
        </p:nvGrpSpPr>
        <p:grpSpPr>
          <a:xfrm>
            <a:off x="3671580" y="3311625"/>
            <a:ext cx="2162717" cy="756752"/>
            <a:chOff x="1363585" y="1297131"/>
            <a:chExt cx="2162717" cy="756752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88C250F6-DB93-493F-A4C0-50ADBE717BB1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01680CB-64B4-4D99-8A1D-355A4A5FE90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03053D3-E163-4613-9ACD-51FB3AFBFD99}"/>
              </a:ext>
            </a:extLst>
          </p:cNvPr>
          <p:cNvGrpSpPr/>
          <p:nvPr/>
        </p:nvGrpSpPr>
        <p:grpSpPr>
          <a:xfrm>
            <a:off x="4677384" y="4134926"/>
            <a:ext cx="149524" cy="626852"/>
            <a:chOff x="2369389" y="3858883"/>
            <a:chExt cx="149524" cy="626852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60AA998-B657-4B5F-83FF-BE2DFFED59B1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5BBEF37-7D6F-45FD-A3B4-D841CD223373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5375DC2-5843-44E9-BBCE-21F8612842BF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DF14C11-8E43-4B29-A136-187DBDE93FC8}"/>
              </a:ext>
            </a:extLst>
          </p:cNvPr>
          <p:cNvGrpSpPr/>
          <p:nvPr/>
        </p:nvGrpSpPr>
        <p:grpSpPr>
          <a:xfrm>
            <a:off x="3670787" y="4761778"/>
            <a:ext cx="2162717" cy="756752"/>
            <a:chOff x="1363585" y="1297131"/>
            <a:chExt cx="2162717" cy="75675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668D2C1-0B3A-4340-BF09-036D50FDB5D5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BA12D4C-613D-4996-8245-486D8D6DD355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143876E6-6012-4E4F-A164-A06276453781}"/>
              </a:ext>
            </a:extLst>
          </p:cNvPr>
          <p:cNvSpPr/>
          <p:nvPr/>
        </p:nvSpPr>
        <p:spPr>
          <a:xfrm>
            <a:off x="5833504" y="175889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[[1]] Contents</a:t>
            </a:r>
          </a:p>
        </p:txBody>
      </p:sp>
      <p:sp>
        <p:nvSpPr>
          <p:cNvPr id="92" name="Arrow: Right 91">
            <a:extLst>
              <a:ext uri="{FF2B5EF4-FFF2-40B4-BE49-F238E27FC236}">
                <a16:creationId xmlns:a16="http://schemas.microsoft.com/office/drawing/2014/main" id="{1BE9C7C4-8EA7-41E4-AD17-5834CBAFE72C}"/>
              </a:ext>
            </a:extLst>
          </p:cNvPr>
          <p:cNvSpPr/>
          <p:nvPr/>
        </p:nvSpPr>
        <p:spPr>
          <a:xfrm>
            <a:off x="5833504" y="250463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[[2]] Contents</a:t>
            </a:r>
          </a:p>
        </p:txBody>
      </p:sp>
      <p:sp>
        <p:nvSpPr>
          <p:cNvPr id="94" name="Arrow: Right 93">
            <a:extLst>
              <a:ext uri="{FF2B5EF4-FFF2-40B4-BE49-F238E27FC236}">
                <a16:creationId xmlns:a16="http://schemas.microsoft.com/office/drawing/2014/main" id="{5A1D8A61-18DF-4A3B-A88D-945887E3FF9D}"/>
              </a:ext>
            </a:extLst>
          </p:cNvPr>
          <p:cNvSpPr/>
          <p:nvPr/>
        </p:nvSpPr>
        <p:spPr>
          <a:xfrm>
            <a:off x="5833504" y="3285289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[[3]] Contents</a:t>
            </a:r>
          </a:p>
        </p:txBody>
      </p:sp>
      <p:sp>
        <p:nvSpPr>
          <p:cNvPr id="96" name="Arrow: Right 95">
            <a:extLst>
              <a:ext uri="{FF2B5EF4-FFF2-40B4-BE49-F238E27FC236}">
                <a16:creationId xmlns:a16="http://schemas.microsoft.com/office/drawing/2014/main" id="{B1E20680-17F9-4AC1-A8B5-3582AAA3AB13}"/>
              </a:ext>
            </a:extLst>
          </p:cNvPr>
          <p:cNvSpPr/>
          <p:nvPr/>
        </p:nvSpPr>
        <p:spPr>
          <a:xfrm>
            <a:off x="5833504" y="4747660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</a:t>
            </a:r>
            <a:r>
              <a:rPr lang="en-US" i="1" dirty="0"/>
              <a:t>n</a:t>
            </a:r>
            <a:r>
              <a:rPr lang="en-US" dirty="0"/>
              <a:t>]] Contents</a:t>
            </a:r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5B1085BC-B12B-43D0-B33E-AB165A41F0EB}"/>
              </a:ext>
            </a:extLst>
          </p:cNvPr>
          <p:cNvGrpSpPr/>
          <p:nvPr/>
        </p:nvGrpSpPr>
        <p:grpSpPr>
          <a:xfrm>
            <a:off x="7648272" y="1734672"/>
            <a:ext cx="3948035" cy="772525"/>
            <a:chOff x="7705422" y="1734672"/>
            <a:chExt cx="3948035" cy="772525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4CE9D86-0004-4300-B9FD-6528934C9CF5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2BBEF071-8D50-4C41-971A-38D4D5254AED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093879DF-997B-4DE2-A246-AF12299C22A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188FDA8D-F370-4768-8926-8B846E4110E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5B67DDEF-EC4C-4ED6-96D3-706D778F8CF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176A0D62-C7FD-46BB-8FD0-6BE73B8698E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BB03571A-6D98-45B4-B39B-B2BD8397946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9F0CD1FD-91D9-45C5-A23B-547D6CC98393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F25A9330-DABB-4286-8F02-06527101ADE7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1BFC5007-3F11-46D0-ABCC-5BF445B655F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1B34EB06-6FDD-4C63-B6FA-B066325ECC59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C3E4EB75-855B-445D-B6A8-8EFA53ABF19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7E39711E-85C9-4153-A941-AADCF70B79C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A5676A63-6388-4E1E-9C13-16C48AF511A1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88A34FA2-3E6B-470F-8A4B-31DE1C4DD0D9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99D4C24A-826F-4765-AFAC-7152461B62E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87757486-F973-4599-9A80-27585B89802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3E364170-5090-4F2B-8842-6D53A15FBE2E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D45640EA-DB36-4BF3-B3BC-517CC6EFEDB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EF9414AD-B28C-4E30-B514-F6385CBC75E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47BF4616-F97A-4BBC-8B5D-550E93F97397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0E43C94B-64C3-4D85-99CE-38D91486A3D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F926059D-80BE-46F9-A00F-D54A32B990B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139A35CB-D502-464F-8E1A-9747276691C4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42B09C03-9D3C-4513-BE50-03C1BA151024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E4D8A5E7-CC2A-4FFB-831E-8AE8F100754B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00082FC-F9E4-40D5-97CB-7151743F5D3F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B7C1CBBF-F8CB-45C7-96C9-791ADB133F3A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528F871-0359-4BDB-B976-D8535B586F33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E7CF33FE-09CB-4405-973D-8B5B69EC1690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DEF757C2-E936-44CE-81E1-BD3E8236E596}"/>
              </a:ext>
            </a:extLst>
          </p:cNvPr>
          <p:cNvGrpSpPr/>
          <p:nvPr/>
        </p:nvGrpSpPr>
        <p:grpSpPr>
          <a:xfrm>
            <a:off x="7648272" y="2502433"/>
            <a:ext cx="3948035" cy="772525"/>
            <a:chOff x="7705422" y="1734672"/>
            <a:chExt cx="3948035" cy="772525"/>
          </a:xfrm>
        </p:grpSpPr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CCAC0D2D-5ABB-4317-BC4D-D0DE8DD62A03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80A57585-50C2-41E7-9956-2D1363CE420E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0B7278F3-2819-47CB-87E8-4CD2DAEBD653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455AF9D5-5EEB-437F-8F28-4B56EC06021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51873282-8D0E-46FA-A048-57B0DCCD6B71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8290A237-99A2-4A0D-B77C-F3D0A630A4C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5" name="TextBox 194">
                  <a:extLst>
                    <a:ext uri="{FF2B5EF4-FFF2-40B4-BE49-F238E27FC236}">
                      <a16:creationId xmlns:a16="http://schemas.microsoft.com/office/drawing/2014/main" id="{AD9B4EA2-BABE-4D7D-AB24-75419D630BB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9CD21718-7900-426B-A458-EE4F131F2FC4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7B0EF16E-5B9F-4FA2-A52E-88ED2F0EEF0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5D98E1ED-0EB8-43AD-B05F-5DA24BCDA79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E1166A2C-A52A-49E3-A882-0143D3DCCD58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71F8D3E2-8D3A-4183-8052-66E554C5304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F793FA63-4B0E-42E0-8A7B-E8BC01B4CA1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3D08332D-163B-4F1A-B3A0-44137865546E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09B1DBE9-447E-43E2-BC5C-BEDFE3CE0C83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F9E3CAE-07A9-4B6E-91FD-0A201686ED6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2DD84BA7-8668-4B21-A714-93289066A27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B571B028-5256-4E36-8CA6-ABFAF94A2AED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C68F91F5-2937-4F32-8EF2-549E4E25249C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D02ED982-0883-4542-AEB6-4D8F64EB41FD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CEB363EC-6332-4794-94C6-4CE7DAE95084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FB6B5EF1-FE42-4B96-AFF1-D59BCB853D3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C53EB478-BD4E-4567-A5CC-3969DDA2B216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E93C1F2D-A748-4F0D-9E8D-1DA578F561DC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C9121EDC-2F54-4E68-86EF-1162D10047AE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79" name="TextBox 178">
                  <a:extLst>
                    <a:ext uri="{FF2B5EF4-FFF2-40B4-BE49-F238E27FC236}">
                      <a16:creationId xmlns:a16="http://schemas.microsoft.com/office/drawing/2014/main" id="{768A51F9-537E-4914-94AB-768907F2CF20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4AA71DA3-53A4-41BA-B97F-BD4D0AFDE7FE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B7A3B3A9-DFFD-4F78-9048-FCAF30B315A1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8AE7977A-B2A1-40AD-B7DB-41D9803CE3AE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E720502B-84D1-4395-895F-17937BF23C34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1700D725-83E7-4FF6-BBE3-C1644BC318CB}"/>
              </a:ext>
            </a:extLst>
          </p:cNvPr>
          <p:cNvGrpSpPr/>
          <p:nvPr/>
        </p:nvGrpSpPr>
        <p:grpSpPr>
          <a:xfrm>
            <a:off x="7660972" y="3282795"/>
            <a:ext cx="3948035" cy="772525"/>
            <a:chOff x="7705422" y="1734672"/>
            <a:chExt cx="3948035" cy="772525"/>
          </a:xfrm>
        </p:grpSpPr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290F72C3-0535-41FC-A95A-8861904BE069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46A13551-CCFC-445E-BC94-17B3CEF9F7C5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94D85AEB-B081-415A-AB8A-A7055F2F2272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8" name="TextBox 227">
                  <a:extLst>
                    <a:ext uri="{FF2B5EF4-FFF2-40B4-BE49-F238E27FC236}">
                      <a16:creationId xmlns:a16="http://schemas.microsoft.com/office/drawing/2014/main" id="{01E68E57-4AD0-4385-9DED-8B0A08FFFFB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18" name="Group 217">
                <a:extLst>
                  <a:ext uri="{FF2B5EF4-FFF2-40B4-BE49-F238E27FC236}">
                    <a16:creationId xmlns:a16="http://schemas.microsoft.com/office/drawing/2014/main" id="{E88B0DC2-A8C8-4CC2-B4AF-E27CFC5FFC6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C54EB216-8683-4CA6-98C1-C89ECD23855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6" name="TextBox 225">
                  <a:extLst>
                    <a:ext uri="{FF2B5EF4-FFF2-40B4-BE49-F238E27FC236}">
                      <a16:creationId xmlns:a16="http://schemas.microsoft.com/office/drawing/2014/main" id="{E0E9576E-E357-4CF8-B2BA-B27D6B758E94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9D9AF91D-C6BC-4832-A378-2ECC052B389D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84F695E3-6663-4AD5-9C85-6A792C981B8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4" name="TextBox 223">
                  <a:extLst>
                    <a:ext uri="{FF2B5EF4-FFF2-40B4-BE49-F238E27FC236}">
                      <a16:creationId xmlns:a16="http://schemas.microsoft.com/office/drawing/2014/main" id="{1A3764C9-4091-43D4-BB83-8CC173A236D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E600EDD7-987B-4E01-97F3-C101A25A93C6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B4079D29-E4DB-4511-9D3F-0EF334E42EDF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E7B29C53-A932-4CDB-9FF2-F8236EDE3A35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4AD3FD14-B46D-4399-952B-CAFE2A646899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86D205D0-A38C-45C7-92AC-6E31C94AA2F6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E1A8C83D-CB78-493F-9839-2CCF4F5C395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6" name="TextBox 215">
                  <a:extLst>
                    <a:ext uri="{FF2B5EF4-FFF2-40B4-BE49-F238E27FC236}">
                      <a16:creationId xmlns:a16="http://schemas.microsoft.com/office/drawing/2014/main" id="{BBABFDB1-CA9D-47E5-AE7B-1FAB1D36ABC7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50D79B2F-F65C-48CF-8B09-5BFF21728443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EECC8268-BA5B-4560-9F98-3272E912BA4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4" name="TextBox 213">
                  <a:extLst>
                    <a:ext uri="{FF2B5EF4-FFF2-40B4-BE49-F238E27FC236}">
                      <a16:creationId xmlns:a16="http://schemas.microsoft.com/office/drawing/2014/main" id="{ADD99817-7C50-4381-9F01-71DEC2640B7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78AFAAA0-6235-400C-9E32-F5E7FB009B67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713AFCD2-E94E-4785-B7A0-BA90888CFB9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12" name="TextBox 211">
                  <a:extLst>
                    <a:ext uri="{FF2B5EF4-FFF2-40B4-BE49-F238E27FC236}">
                      <a16:creationId xmlns:a16="http://schemas.microsoft.com/office/drawing/2014/main" id="{D38B1D6E-5528-4D0E-8ABD-4D27DC428C8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74649DD9-515E-4BC4-A6BF-3E914EDE4A95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E90C4403-D825-454D-A684-3B1552BB3EFC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91F664C5-7E0C-41CC-BD4E-0B2F20686CA1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2298994B-7988-4F8A-B239-0AE64FDE6D4C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5FA8148C-15B5-44B2-91D0-778E466F16C9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Oval 202">
                <a:extLst>
                  <a:ext uri="{FF2B5EF4-FFF2-40B4-BE49-F238E27FC236}">
                    <a16:creationId xmlns:a16="http://schemas.microsoft.com/office/drawing/2014/main" id="{52EA20C2-7CD9-47EF-A34F-EE2E434A837E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EFCFB0D3-00F3-4F54-8909-A8B128CDDBC9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60C03BB0-D15F-4581-989C-50B5A8D1C037}"/>
              </a:ext>
            </a:extLst>
          </p:cNvPr>
          <p:cNvGrpSpPr/>
          <p:nvPr/>
        </p:nvGrpSpPr>
        <p:grpSpPr>
          <a:xfrm>
            <a:off x="7660972" y="4696786"/>
            <a:ext cx="3948035" cy="772525"/>
            <a:chOff x="7705422" y="1734672"/>
            <a:chExt cx="3948035" cy="772525"/>
          </a:xfrm>
        </p:grpSpPr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F90F31F4-BB8C-4246-9876-0CDF386A4FE2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9E2BDFC2-B749-4AED-9B9F-8AB2010EC58E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C0914917-3F86-4DE5-86DE-6E62123A113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44E346C9-99CA-4A2B-BE34-4BB76F82C76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B1429170-DA49-4DBB-942E-35232B2FD975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C3DC4420-EA55-405F-BA1D-B6B5583EA90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7" name="TextBox 256">
                  <a:extLst>
                    <a:ext uri="{FF2B5EF4-FFF2-40B4-BE49-F238E27FC236}">
                      <a16:creationId xmlns:a16="http://schemas.microsoft.com/office/drawing/2014/main" id="{9BFB7F78-ED04-4025-A89A-5E3E23C2FAC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4596DF2F-2017-41E0-8D9D-6722C8AE5BF6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4A86C53C-6B58-4B6F-8840-50E00BCAF20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5" name="TextBox 254">
                  <a:extLst>
                    <a:ext uri="{FF2B5EF4-FFF2-40B4-BE49-F238E27FC236}">
                      <a16:creationId xmlns:a16="http://schemas.microsoft.com/office/drawing/2014/main" id="{9E47A2D7-8EB8-47D7-A1C5-E9F092A51D7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E086E381-126E-4833-9BC2-710522A1F28C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B3F10F76-1525-4D74-A0C6-813FA334E46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3" name="TextBox 252">
                  <a:extLst>
                    <a:ext uri="{FF2B5EF4-FFF2-40B4-BE49-F238E27FC236}">
                      <a16:creationId xmlns:a16="http://schemas.microsoft.com/office/drawing/2014/main" id="{B6E907C1-F776-4A57-B7DD-A2F78F41096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C9921DDF-1F99-4BE0-B5D8-35A8507C488E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BEBCD70D-6378-473F-B833-0671316B97A0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C742A648-0EFB-49B2-98B0-02CBA63A288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ACD15621-75E0-405A-A29D-E03311C2DC5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908538F1-667C-4D48-8CD8-88A609D4F27E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4C9A2323-9D35-484B-991C-05C7A203C6C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3DAEDFC4-E3BF-49E8-9C4F-79E644B3FEC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91774E1E-09C1-42D6-A739-09F996F3F4C5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49DE7FE5-6F73-4C70-95D9-FBDEFF82EC2C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06385C58-D6BC-4DA1-AB69-699B4A77C41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BA6FCD07-EC42-484C-B397-60D38F9F7630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9E3A3D06-9F3D-4A84-8A9E-289A8D6A9D6E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1" name="TextBox 240">
                  <a:extLst>
                    <a:ext uri="{FF2B5EF4-FFF2-40B4-BE49-F238E27FC236}">
                      <a16:creationId xmlns:a16="http://schemas.microsoft.com/office/drawing/2014/main" id="{F98E625B-EA9D-4C39-AE5A-7D1145F12474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AA2D7341-C915-434A-A33C-5B3F03ED0879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233" name="Oval 232">
                <a:extLst>
                  <a:ext uri="{FF2B5EF4-FFF2-40B4-BE49-F238E27FC236}">
                    <a16:creationId xmlns:a16="http://schemas.microsoft.com/office/drawing/2014/main" id="{2A1DCEF4-33AC-4108-B731-6B777E4A71ED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>
                <a:extLst>
                  <a:ext uri="{FF2B5EF4-FFF2-40B4-BE49-F238E27FC236}">
                    <a16:creationId xmlns:a16="http://schemas.microsoft.com/office/drawing/2014/main" id="{960FDFD2-029B-409F-B5CA-7A93AFE878D5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Oval 234">
                <a:extLst>
                  <a:ext uri="{FF2B5EF4-FFF2-40B4-BE49-F238E27FC236}">
                    <a16:creationId xmlns:a16="http://schemas.microsoft.com/office/drawing/2014/main" id="{4323F790-69D5-48B6-871E-3B2586D19DEA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547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90" grpId="0" animBg="1"/>
      <p:bldP spid="92" grpId="0" animBg="1"/>
      <p:bldP spid="94" grpId="0" animBg="1"/>
      <p:bldP spid="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18188-74C1-55CE-E328-1360C680B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59564-7C78-AC2A-EE66-985F09B60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Internal types: lists (or ‘list mode’ vectors)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5E0878-8753-8C67-F08E-51859A974202}"/>
              </a:ext>
            </a:extLst>
          </p:cNvPr>
          <p:cNvSpPr txBox="1"/>
          <p:nvPr/>
        </p:nvSpPr>
        <p:spPr>
          <a:xfrm>
            <a:off x="939763" y="1476136"/>
            <a:ext cx="1029563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simplest generic (i.e. non-atomic) data type in R is a </a:t>
            </a:r>
            <a:r>
              <a:rPr lang="en-US" sz="2400" b="1" i="1" dirty="0"/>
              <a:t>list</a:t>
            </a:r>
            <a:r>
              <a:rPr lang="en-US" sz="2400" dirty="0"/>
              <a:t>, which is a vector of </a:t>
            </a:r>
            <a:r>
              <a:rPr lang="en-US" sz="2400" b="1" i="1" dirty="0"/>
              <a:t>references to</a:t>
            </a:r>
            <a:r>
              <a:rPr lang="en-US" sz="2400" dirty="0"/>
              <a:t> arbitrary objects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Lists can be created with the function </a:t>
            </a:r>
            <a:r>
              <a:rPr lang="en-US" sz="2400" b="1" i="1" dirty="0"/>
              <a:t>list()</a:t>
            </a:r>
            <a:r>
              <a:rPr lang="en-US" sz="2400" dirty="0"/>
              <a:t>. </a:t>
            </a:r>
            <a:br>
              <a:rPr lang="en-US" sz="2400" dirty="0"/>
            </a:b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Lists can be indexed with single square brackets </a:t>
            </a:r>
            <a:r>
              <a:rPr lang="en-US" sz="2400" b="1" i="1" dirty="0"/>
              <a:t>[&lt;index&gt;]</a:t>
            </a:r>
            <a:r>
              <a:rPr lang="en-US" sz="2400" dirty="0"/>
              <a:t> just like vectors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Using single brackets will return a list of objects, i.e. a vector of references (even if only one)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Note that you </a:t>
            </a:r>
            <a:r>
              <a:rPr lang="en-US" sz="2400" b="1" i="1" dirty="0"/>
              <a:t>cannot do math </a:t>
            </a:r>
            <a:r>
              <a:rPr lang="en-US" sz="2400" dirty="0"/>
              <a:t>with lists (i.e. you need numbers to do math, not references)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To get at the object referenced by a given element of a list, index the element using double square brackets </a:t>
            </a:r>
            <a:r>
              <a:rPr lang="en-US" sz="2400" b="1" i="1" dirty="0"/>
              <a:t>[[&lt;index&gt;]]</a:t>
            </a:r>
          </a:p>
        </p:txBody>
      </p:sp>
    </p:spTree>
    <p:extLst>
      <p:ext uri="{BB962C8B-B14F-4D97-AF65-F5344CB8AC3E}">
        <p14:creationId xmlns:p14="http://schemas.microsoft.com/office/powerpoint/2010/main" val="93035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4C2F9-03F8-6EE2-0C84-5F7205007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F7E13FFC-BABB-8FC5-9824-BB5E9449B225}"/>
              </a:ext>
            </a:extLst>
          </p:cNvPr>
          <p:cNvGrpSpPr/>
          <p:nvPr/>
        </p:nvGrpSpPr>
        <p:grpSpPr>
          <a:xfrm>
            <a:off x="598522" y="1728451"/>
            <a:ext cx="2162717" cy="756752"/>
            <a:chOff x="1363585" y="1297131"/>
            <a:chExt cx="2162717" cy="75675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589E811-EF73-F6DF-D344-0A2F13B1E5B2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BDB34B3-9077-03C8-89E4-02CACBA13137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85B9862-C983-82F3-7AB8-B796436F33AF}"/>
              </a:ext>
            </a:extLst>
          </p:cNvPr>
          <p:cNvGrpSpPr/>
          <p:nvPr/>
        </p:nvGrpSpPr>
        <p:grpSpPr>
          <a:xfrm>
            <a:off x="598522" y="2520038"/>
            <a:ext cx="2162717" cy="756752"/>
            <a:chOff x="1363585" y="1297131"/>
            <a:chExt cx="2162717" cy="75675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3D16242-4313-8851-DB4D-502E324F22B0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3E0CB68-F5EB-0EE4-0EB8-B3ADB9FEE91E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EDE1452-182D-A820-DF91-A1B94C530DA9}"/>
              </a:ext>
            </a:extLst>
          </p:cNvPr>
          <p:cNvGrpSpPr/>
          <p:nvPr/>
        </p:nvGrpSpPr>
        <p:grpSpPr>
          <a:xfrm>
            <a:off x="598522" y="3311625"/>
            <a:ext cx="2162717" cy="756752"/>
            <a:chOff x="1363585" y="1297131"/>
            <a:chExt cx="2162717" cy="75675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62E9DB1-0DC9-10E0-E46A-A2A7E5046DEB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FBD1176-FFF9-0341-BEC8-20B150DFD203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D508A65-AB96-DC0C-197E-2133923DDC52}"/>
              </a:ext>
            </a:extLst>
          </p:cNvPr>
          <p:cNvGrpSpPr/>
          <p:nvPr/>
        </p:nvGrpSpPr>
        <p:grpSpPr>
          <a:xfrm>
            <a:off x="1604326" y="4134926"/>
            <a:ext cx="149524" cy="626852"/>
            <a:chOff x="2369389" y="3858883"/>
            <a:chExt cx="149524" cy="62685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28341C4-7C4F-D78E-4858-1632D7422CA1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66AB69A-F7F9-FAE9-2068-A5468857C4F8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12534A3-634E-39D9-635D-F98181218DA3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5394851-EA42-7509-3EF6-19FD7DA4D539}"/>
              </a:ext>
            </a:extLst>
          </p:cNvPr>
          <p:cNvGrpSpPr/>
          <p:nvPr/>
        </p:nvGrpSpPr>
        <p:grpSpPr>
          <a:xfrm>
            <a:off x="597729" y="4761778"/>
            <a:ext cx="2162717" cy="756752"/>
            <a:chOff x="1363585" y="1297131"/>
            <a:chExt cx="2162717" cy="756752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AF659B0-D89B-BD79-E6BB-5B1D4368DDD9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EE0268E-B982-C7C7-C161-902BD0CBA422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C47BD2DA-11DE-775C-9508-EDD5E87F9D52}"/>
              </a:ext>
            </a:extLst>
          </p:cNvPr>
          <p:cNvSpPr txBox="1"/>
          <p:nvPr/>
        </p:nvSpPr>
        <p:spPr>
          <a:xfrm>
            <a:off x="772654" y="989809"/>
            <a:ext cx="187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Atomic vector of mode “double”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2B80A5D-71BA-4650-855E-F06C90A52020}"/>
              </a:ext>
            </a:extLst>
          </p:cNvPr>
          <p:cNvSpPr txBox="1"/>
          <p:nvPr/>
        </p:nvSpPr>
        <p:spPr>
          <a:xfrm>
            <a:off x="3606720" y="435811"/>
            <a:ext cx="2377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Vector of mode “list” that references atomic vectors of mode “double”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7C01658-F85A-ED30-3656-F223E4FC17D8}"/>
              </a:ext>
            </a:extLst>
          </p:cNvPr>
          <p:cNvGrpSpPr/>
          <p:nvPr/>
        </p:nvGrpSpPr>
        <p:grpSpPr>
          <a:xfrm>
            <a:off x="3671580" y="1728451"/>
            <a:ext cx="2162717" cy="756752"/>
            <a:chOff x="1363585" y="1297131"/>
            <a:chExt cx="2162717" cy="756752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7DA353-3849-A613-C7A7-AA80BC9BBA01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B68F929-AA2E-A40E-8D2E-8F1D4482237C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F77FC728-D773-44D8-231A-BA26B2A2E0D8}"/>
              </a:ext>
            </a:extLst>
          </p:cNvPr>
          <p:cNvGrpSpPr/>
          <p:nvPr/>
        </p:nvGrpSpPr>
        <p:grpSpPr>
          <a:xfrm>
            <a:off x="3671580" y="2520038"/>
            <a:ext cx="2162717" cy="756752"/>
            <a:chOff x="1363585" y="1297131"/>
            <a:chExt cx="2162717" cy="75675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5CB0AD9F-D20B-C8FD-949F-A285C4530778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F4093AB2-66FD-F407-0208-73BEF806B9AE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702C852-DEA9-6EDC-8CA1-694D2922A9A1}"/>
              </a:ext>
            </a:extLst>
          </p:cNvPr>
          <p:cNvGrpSpPr/>
          <p:nvPr/>
        </p:nvGrpSpPr>
        <p:grpSpPr>
          <a:xfrm>
            <a:off x="3671580" y="3311625"/>
            <a:ext cx="2162717" cy="756752"/>
            <a:chOff x="1363585" y="1297131"/>
            <a:chExt cx="2162717" cy="756752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AC9721C2-C9DB-3E4C-F10C-C66EA4B6A233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740172D-EFD5-E00A-2DBB-BB7F538074A2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FC1588AD-6B07-6776-7497-069A521A533A}"/>
              </a:ext>
            </a:extLst>
          </p:cNvPr>
          <p:cNvGrpSpPr/>
          <p:nvPr/>
        </p:nvGrpSpPr>
        <p:grpSpPr>
          <a:xfrm>
            <a:off x="4677384" y="4134926"/>
            <a:ext cx="149524" cy="626852"/>
            <a:chOff x="2369389" y="3858883"/>
            <a:chExt cx="149524" cy="626852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A7924D80-CD36-A3DC-0ECE-2D1BA70DBE9F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FDF6F66E-4992-C6AB-E504-D68A34F8B9D2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033568D3-DCAD-84E4-844A-C7500FEFFFE8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81AEAB8-1D3C-FBB6-B768-675C2DC3ABF9}"/>
              </a:ext>
            </a:extLst>
          </p:cNvPr>
          <p:cNvGrpSpPr/>
          <p:nvPr/>
        </p:nvGrpSpPr>
        <p:grpSpPr>
          <a:xfrm>
            <a:off x="3670787" y="4761778"/>
            <a:ext cx="2162717" cy="756752"/>
            <a:chOff x="1363585" y="1297131"/>
            <a:chExt cx="2162717" cy="75675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818CEEC3-B64B-C080-10A1-E97C0A1E5559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5E761AF0-1961-25A3-06B8-C2E8E307AA29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1EAE0827-1A93-7244-6754-C3111BE85A01}"/>
              </a:ext>
            </a:extLst>
          </p:cNvPr>
          <p:cNvSpPr/>
          <p:nvPr/>
        </p:nvSpPr>
        <p:spPr>
          <a:xfrm>
            <a:off x="5833504" y="175889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[[1]] Contents</a:t>
            </a:r>
          </a:p>
        </p:txBody>
      </p:sp>
      <p:sp>
        <p:nvSpPr>
          <p:cNvPr id="92" name="Arrow: Right 91">
            <a:extLst>
              <a:ext uri="{FF2B5EF4-FFF2-40B4-BE49-F238E27FC236}">
                <a16:creationId xmlns:a16="http://schemas.microsoft.com/office/drawing/2014/main" id="{49F88AC0-C83F-10DE-9D84-77FBE15BD458}"/>
              </a:ext>
            </a:extLst>
          </p:cNvPr>
          <p:cNvSpPr/>
          <p:nvPr/>
        </p:nvSpPr>
        <p:spPr>
          <a:xfrm>
            <a:off x="5833504" y="250463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[[2]] Contents</a:t>
            </a:r>
          </a:p>
        </p:txBody>
      </p:sp>
      <p:sp>
        <p:nvSpPr>
          <p:cNvPr id="94" name="Arrow: Right 93">
            <a:extLst>
              <a:ext uri="{FF2B5EF4-FFF2-40B4-BE49-F238E27FC236}">
                <a16:creationId xmlns:a16="http://schemas.microsoft.com/office/drawing/2014/main" id="{7958A4E8-479C-4584-A915-FEEB482D6E91}"/>
              </a:ext>
            </a:extLst>
          </p:cNvPr>
          <p:cNvSpPr/>
          <p:nvPr/>
        </p:nvSpPr>
        <p:spPr>
          <a:xfrm>
            <a:off x="5833504" y="3285289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[[3]] Contents</a:t>
            </a:r>
          </a:p>
        </p:txBody>
      </p:sp>
      <p:sp>
        <p:nvSpPr>
          <p:cNvPr id="96" name="Arrow: Right 95">
            <a:extLst>
              <a:ext uri="{FF2B5EF4-FFF2-40B4-BE49-F238E27FC236}">
                <a16:creationId xmlns:a16="http://schemas.microsoft.com/office/drawing/2014/main" id="{954AFFEE-65E1-A04F-D8CB-33606C9E4516}"/>
              </a:ext>
            </a:extLst>
          </p:cNvPr>
          <p:cNvSpPr/>
          <p:nvPr/>
        </p:nvSpPr>
        <p:spPr>
          <a:xfrm>
            <a:off x="5833504" y="4747660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</a:t>
            </a:r>
            <a:r>
              <a:rPr lang="en-US" i="1" dirty="0"/>
              <a:t>n</a:t>
            </a:r>
            <a:r>
              <a:rPr lang="en-US" dirty="0"/>
              <a:t>]] Contents</a:t>
            </a:r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FF993432-B67E-2371-4BF7-5152CC3D7D5F}"/>
              </a:ext>
            </a:extLst>
          </p:cNvPr>
          <p:cNvGrpSpPr/>
          <p:nvPr/>
        </p:nvGrpSpPr>
        <p:grpSpPr>
          <a:xfrm>
            <a:off x="7648272" y="1734672"/>
            <a:ext cx="3948035" cy="772525"/>
            <a:chOff x="7705422" y="1734672"/>
            <a:chExt cx="3948035" cy="772525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CC04511F-CDDE-71D0-C360-FD5D511A1400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73E8285-D28D-0F88-A78E-30D778FB0936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C00555BC-1FC0-AA96-1DBA-30DEE0601A0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D9725BFB-B542-DEF4-F221-07209FA1D807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0529676A-AC16-4869-0FCB-D892CF3B8F1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79FD35DF-9C1C-046A-3185-AE6DEB1950EF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2" name="TextBox 101">
                  <a:extLst>
                    <a:ext uri="{FF2B5EF4-FFF2-40B4-BE49-F238E27FC236}">
                      <a16:creationId xmlns:a16="http://schemas.microsoft.com/office/drawing/2014/main" id="{55FF5CA9-3927-6DE2-D5B0-80AD6D73777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73124606-C08D-BBF2-798F-EB0267031F86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E9FF7B46-6C40-76A2-1A98-62CB12DD8B7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9DFEB25B-C6C1-DB68-2E5E-CC286399B0F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852E41D9-61D5-5A40-9E7A-FB60E634224D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95AB1451-9297-89DB-D28E-513DD251FAC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2C6ACAEF-8300-3C19-9284-7CD2F2F22A3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BA83F2D3-DAAE-DB00-76C8-92B9D5E1DEC7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24" name="Group 123">
                <a:extLst>
                  <a:ext uri="{FF2B5EF4-FFF2-40B4-BE49-F238E27FC236}">
                    <a16:creationId xmlns:a16="http://schemas.microsoft.com/office/drawing/2014/main" id="{65CE0539-C095-E98D-66D6-BF4AF3243D74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F11913DD-6EA7-59D3-F835-8A06385DE9F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1F7CC83D-03CC-B10E-ABD5-8CA1A99360F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9E5EBD16-3783-D4C6-E4C2-DB5C2909046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4AE6A8B7-D379-A3A1-01DA-A3938F91F7A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DE5A05E6-56E1-422D-B549-6C207554771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573EE9CA-69BB-4A73-2965-AC00BC980F4C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5A5DC3E8-6E52-99D8-0A38-0808B366B38F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B6E45F57-0849-19B3-505B-C441B2734D0D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419E3643-C3AD-BA79-8192-954568EE0194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8925E343-1240-43CD-19F2-08748833773B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9CF5843F-67B3-FE3E-0361-57C005C51D60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F0F61FE1-68D3-C075-A403-77C3ED5394F2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9F2216F6-F560-795A-353D-73AC2A67C1DD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D9E6C9CC-3637-5F4C-F532-EFB9654E6BF1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Oval 164">
                <a:extLst>
                  <a:ext uri="{FF2B5EF4-FFF2-40B4-BE49-F238E27FC236}">
                    <a16:creationId xmlns:a16="http://schemas.microsoft.com/office/drawing/2014/main" id="{BB74DDC6-A842-40AA-320F-5CD9A96F9FCD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550B00C0-41A4-29F7-46BF-5D2785F61821}"/>
              </a:ext>
            </a:extLst>
          </p:cNvPr>
          <p:cNvGrpSpPr/>
          <p:nvPr/>
        </p:nvGrpSpPr>
        <p:grpSpPr>
          <a:xfrm>
            <a:off x="7648272" y="2502433"/>
            <a:ext cx="3948035" cy="772525"/>
            <a:chOff x="7705422" y="1734672"/>
            <a:chExt cx="3948035" cy="772525"/>
          </a:xfrm>
        </p:grpSpPr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D4EC2B45-A7C2-FB9E-61AB-7523354A487A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7B9621BC-B968-4E51-8799-8D1153B18B8F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337CC4CE-9BA7-20FE-44E0-D3A36FB13182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2B895BD2-F735-7BD1-A55D-B62764475A43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7D9FDDA4-680A-5993-B542-D51B06025831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356B605B-9669-F469-F0B3-C74F79B56D4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5" name="TextBox 194">
                  <a:extLst>
                    <a:ext uri="{FF2B5EF4-FFF2-40B4-BE49-F238E27FC236}">
                      <a16:creationId xmlns:a16="http://schemas.microsoft.com/office/drawing/2014/main" id="{FAF94F6F-7A78-6C08-960A-4445555AC0AA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88" name="Group 187">
                <a:extLst>
                  <a:ext uri="{FF2B5EF4-FFF2-40B4-BE49-F238E27FC236}">
                    <a16:creationId xmlns:a16="http://schemas.microsoft.com/office/drawing/2014/main" id="{498B3CF4-D721-749B-5994-4E22E0D3880A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4B531C25-9FC8-F953-4E8E-817C5D403A47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E6CED93A-50FC-E9BC-4BF9-42E0450226F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3909A7FB-2BF3-65F4-675C-519A3BDDD43E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9076FF9B-E5A4-BE1C-5BBB-D0FFE8358A1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4AB65F1D-6ED2-2F97-611D-684F17E0E5D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A35B778B-6513-450D-17B9-827E7D43D474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B455AD4D-DCE7-79C8-54FF-7CAC7CA4838D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CD3DDA26-A1B7-022A-0053-F55643BAC7BD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AB75FCB0-EBE3-6997-1DE6-5444BDEE940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AB2861C8-B6C5-7133-6515-E7CAC445D009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1959C59A-459E-D5BE-6424-E328DD591AFA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7EDD7A89-29BA-664A-EF21-43F2E934314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C2F951A5-C0B5-D8FD-E10D-1882C3C80D79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1A567258-BED0-B167-1025-3D6F4DC5C319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9EEDA389-7655-2E0D-BF8A-E9B5BDA19D4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F58251FD-60B8-0AF7-0264-13DA895E9F07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BD4905E2-3EF6-AF17-DACE-B9113C4D2BD7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79" name="TextBox 178">
                  <a:extLst>
                    <a:ext uri="{FF2B5EF4-FFF2-40B4-BE49-F238E27FC236}">
                      <a16:creationId xmlns:a16="http://schemas.microsoft.com/office/drawing/2014/main" id="{FC3190A3-E930-C618-8212-6C308A11A9DB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C09E3FB-8717-95AE-BBE5-D423FEBC4C88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71" name="Oval 170">
                <a:extLst>
                  <a:ext uri="{FF2B5EF4-FFF2-40B4-BE49-F238E27FC236}">
                    <a16:creationId xmlns:a16="http://schemas.microsoft.com/office/drawing/2014/main" id="{4AF20567-D69A-9B4C-5B53-39B06CAA2543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:a16="http://schemas.microsoft.com/office/drawing/2014/main" id="{630DFB31-6726-C2F4-55B0-512CEF7C90BF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EC728A6C-F6D7-A330-F938-7EE021B7CA6E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2A30D1CC-C8C5-082E-2227-F963B4F363E1}"/>
              </a:ext>
            </a:extLst>
          </p:cNvPr>
          <p:cNvGrpSpPr/>
          <p:nvPr/>
        </p:nvGrpSpPr>
        <p:grpSpPr>
          <a:xfrm>
            <a:off x="7660972" y="3282795"/>
            <a:ext cx="3948035" cy="772525"/>
            <a:chOff x="7705422" y="1734672"/>
            <a:chExt cx="3948035" cy="772525"/>
          </a:xfrm>
        </p:grpSpPr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D092183B-64CE-1F01-C3D5-FD5BE6178AF2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2F2A1E3-57B6-B6A8-D6F1-08D3F711D631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A175B6CF-543F-455C-CDF2-17ABAF69967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8" name="TextBox 227">
                  <a:extLst>
                    <a:ext uri="{FF2B5EF4-FFF2-40B4-BE49-F238E27FC236}">
                      <a16:creationId xmlns:a16="http://schemas.microsoft.com/office/drawing/2014/main" id="{B718D3B1-9C16-5F58-95D9-85993CCCA960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18" name="Group 217">
                <a:extLst>
                  <a:ext uri="{FF2B5EF4-FFF2-40B4-BE49-F238E27FC236}">
                    <a16:creationId xmlns:a16="http://schemas.microsoft.com/office/drawing/2014/main" id="{4C09583F-2EFB-B410-956C-04AC72730F4E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CEE08C1C-70DA-CABB-75B2-E180E350CAB7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6" name="TextBox 225">
                  <a:extLst>
                    <a:ext uri="{FF2B5EF4-FFF2-40B4-BE49-F238E27FC236}">
                      <a16:creationId xmlns:a16="http://schemas.microsoft.com/office/drawing/2014/main" id="{99FEB318-87B1-D0BE-8D5C-7748C805F29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19" name="Group 218">
                <a:extLst>
                  <a:ext uri="{FF2B5EF4-FFF2-40B4-BE49-F238E27FC236}">
                    <a16:creationId xmlns:a16="http://schemas.microsoft.com/office/drawing/2014/main" id="{BBF030D0-303A-C663-F7F1-5DCB1BF18609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01576E17-039C-E9E0-6439-6A0737E9EF8A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4" name="TextBox 223">
                  <a:extLst>
                    <a:ext uri="{FF2B5EF4-FFF2-40B4-BE49-F238E27FC236}">
                      <a16:creationId xmlns:a16="http://schemas.microsoft.com/office/drawing/2014/main" id="{ED5C5E2D-2AA8-E7CC-5573-DD7D8BCAE963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84F0BF96-6276-889E-005C-99D71DB795A4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7D0069F9-7058-8A49-AB91-C22F0002285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587FFB57-A0A9-1EDB-B079-E21144C91E0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691321B9-B250-CDE7-28E8-14DAD51C006E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8BEB7424-46BC-F213-9DE4-F393A5BD0C5D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164359EE-42DC-C14D-CDDA-7141C116670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6" name="TextBox 215">
                  <a:extLst>
                    <a:ext uri="{FF2B5EF4-FFF2-40B4-BE49-F238E27FC236}">
                      <a16:creationId xmlns:a16="http://schemas.microsoft.com/office/drawing/2014/main" id="{25A13054-10F7-0616-D16F-65553E66A6D0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6B037138-CAEE-8C79-3D31-CEA724752AE9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4086608F-2279-958F-E749-F8952C661282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4" name="TextBox 213">
                  <a:extLst>
                    <a:ext uri="{FF2B5EF4-FFF2-40B4-BE49-F238E27FC236}">
                      <a16:creationId xmlns:a16="http://schemas.microsoft.com/office/drawing/2014/main" id="{813C5323-DC31-9E65-80A5-AEF04B0950FF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2DEF2902-C760-63B4-9324-4AD77290F2ED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97641392-B092-7C6D-FAF0-048F57428380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12" name="TextBox 211">
                  <a:extLst>
                    <a:ext uri="{FF2B5EF4-FFF2-40B4-BE49-F238E27FC236}">
                      <a16:creationId xmlns:a16="http://schemas.microsoft.com/office/drawing/2014/main" id="{5AF6A53E-B2B5-D919-EECF-95A653CE770C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B356DCB1-1AE6-3769-056E-E3EFCA4B51D8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67E53E0A-6D75-7E35-B1E8-427EB8832065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DFA140E6-4E7A-71AA-923F-53DED00CC2D1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22A85C55-F206-9E26-ECB4-928D60632F6B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BF474C12-56DF-0DF5-735D-FF39AD57859B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Oval 202">
                <a:extLst>
                  <a:ext uri="{FF2B5EF4-FFF2-40B4-BE49-F238E27FC236}">
                    <a16:creationId xmlns:a16="http://schemas.microsoft.com/office/drawing/2014/main" id="{B561C819-8CBA-8FE3-B4C7-71EB6F43F009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Oval 203">
                <a:extLst>
                  <a:ext uri="{FF2B5EF4-FFF2-40B4-BE49-F238E27FC236}">
                    <a16:creationId xmlns:a16="http://schemas.microsoft.com/office/drawing/2014/main" id="{34EF0FA5-06CA-29D5-AA1A-A56744EE8FEC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F9099052-D6C5-0FAE-305D-9BBCCE7622C2}"/>
              </a:ext>
            </a:extLst>
          </p:cNvPr>
          <p:cNvGrpSpPr/>
          <p:nvPr/>
        </p:nvGrpSpPr>
        <p:grpSpPr>
          <a:xfrm>
            <a:off x="7660972" y="4696786"/>
            <a:ext cx="3948035" cy="772525"/>
            <a:chOff x="7705422" y="1734672"/>
            <a:chExt cx="3948035" cy="772525"/>
          </a:xfrm>
        </p:grpSpPr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8CF77C86-0A18-B762-D533-597CD792F4DC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FB2C1492-C53D-0D2B-CDDF-F36A7F748014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C635FBAB-9BEE-B571-0C5F-73CC3722D1D2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7E3FA099-D8F8-3913-4D29-9A9F7B5BDA44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F969A419-A549-7EA3-7162-7754FEA0D959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94EC0A4C-32C8-7D85-18D8-B1212DB33FD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7" name="TextBox 256">
                  <a:extLst>
                    <a:ext uri="{FF2B5EF4-FFF2-40B4-BE49-F238E27FC236}">
                      <a16:creationId xmlns:a16="http://schemas.microsoft.com/office/drawing/2014/main" id="{F51E9DD6-149B-E4DE-E19C-C7144264C132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DD8498FF-E9BA-284C-33C3-F28771D08D90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A7E662A6-C1EF-C627-1773-DDE766D234C1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5" name="TextBox 254">
                  <a:extLst>
                    <a:ext uri="{FF2B5EF4-FFF2-40B4-BE49-F238E27FC236}">
                      <a16:creationId xmlns:a16="http://schemas.microsoft.com/office/drawing/2014/main" id="{C9A09145-E9FB-0F8C-CECA-D45040879855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B160158D-A0AF-CA4F-EEC7-C7EDFAA7784B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BD0053A1-80A4-580D-BFA7-D32BCC93E1A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53" name="TextBox 252">
                  <a:extLst>
                    <a:ext uri="{FF2B5EF4-FFF2-40B4-BE49-F238E27FC236}">
                      <a16:creationId xmlns:a16="http://schemas.microsoft.com/office/drawing/2014/main" id="{CFCE3D10-271F-4226-F3D4-0825849CFB07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396000CF-5B44-E366-DB1B-D67F36F7E865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0391DECF-AD1A-926D-13BB-8959C57BDC62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E9C66CC9-8E0A-8BA1-4A14-64604BBEB61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B55FA472-FE3A-6FB5-EE4F-2AE32E5919D7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CE92501E-004B-DD90-EBDF-672748485534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633F9F7B-C33C-0B28-72DF-6C3EF4552D0D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5BB49B45-A2B2-266F-11F5-B14DA5BE2600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38" name="Group 237">
                <a:extLst>
                  <a:ext uri="{FF2B5EF4-FFF2-40B4-BE49-F238E27FC236}">
                    <a16:creationId xmlns:a16="http://schemas.microsoft.com/office/drawing/2014/main" id="{5639CFA7-AF46-2B00-8FAC-3616879F931B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E80EE526-C658-B656-F176-EEDEB816339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8AB2D3AB-DBDC-EE94-1504-34734D8882A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D30C6603-E25B-9831-3F01-CD885853C4EE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B09648DD-BD65-B4B8-30E6-6617B2AA5CFF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41" name="TextBox 240">
                  <a:extLst>
                    <a:ext uri="{FF2B5EF4-FFF2-40B4-BE49-F238E27FC236}">
                      <a16:creationId xmlns:a16="http://schemas.microsoft.com/office/drawing/2014/main" id="{4C1FD001-DE70-DC4C-0C7A-BAE05617925A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B97438F5-FDC0-D000-2D6C-8D6991B668F2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233" name="Oval 232">
                <a:extLst>
                  <a:ext uri="{FF2B5EF4-FFF2-40B4-BE49-F238E27FC236}">
                    <a16:creationId xmlns:a16="http://schemas.microsoft.com/office/drawing/2014/main" id="{2F2F6D3F-F11D-C4C0-3C0B-0EBA931F93C4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>
                <a:extLst>
                  <a:ext uri="{FF2B5EF4-FFF2-40B4-BE49-F238E27FC236}">
                    <a16:creationId xmlns:a16="http://schemas.microsoft.com/office/drawing/2014/main" id="{AB50F784-B692-04A7-DFDC-22E355456025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Oval 234">
                <a:extLst>
                  <a:ext uri="{FF2B5EF4-FFF2-40B4-BE49-F238E27FC236}">
                    <a16:creationId xmlns:a16="http://schemas.microsoft.com/office/drawing/2014/main" id="{969A3372-A72F-74BC-981B-FED9C77E56C7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Arrow: Left 1">
            <a:extLst>
              <a:ext uri="{FF2B5EF4-FFF2-40B4-BE49-F238E27FC236}">
                <a16:creationId xmlns:a16="http://schemas.microsoft.com/office/drawing/2014/main" id="{8392B709-61A5-02EE-ECD1-38B317632AAE}"/>
              </a:ext>
            </a:extLst>
          </p:cNvPr>
          <p:cNvSpPr/>
          <p:nvPr/>
        </p:nvSpPr>
        <p:spPr>
          <a:xfrm rot="19629902">
            <a:off x="3703800" y="1279151"/>
            <a:ext cx="5552544" cy="1307229"/>
          </a:xfrm>
          <a:prstGeom prst="leftArrow">
            <a:avLst>
              <a:gd name="adj1" fmla="val 77212"/>
              <a:gd name="adj2" fmla="val 50000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Indexing with single square brackets will get you the requested references, which will always return another list (even if it is just one element)</a:t>
            </a:r>
          </a:p>
        </p:txBody>
      </p:sp>
      <p:sp>
        <p:nvSpPr>
          <p:cNvPr id="3" name="Arrow: Left 2">
            <a:extLst>
              <a:ext uri="{FF2B5EF4-FFF2-40B4-BE49-F238E27FC236}">
                <a16:creationId xmlns:a16="http://schemas.microsoft.com/office/drawing/2014/main" id="{B475EC73-B81D-D31E-7F64-9FF37890929A}"/>
              </a:ext>
            </a:extLst>
          </p:cNvPr>
          <p:cNvSpPr/>
          <p:nvPr/>
        </p:nvSpPr>
        <p:spPr>
          <a:xfrm rot="19622033">
            <a:off x="5989872" y="1484973"/>
            <a:ext cx="5552544" cy="1190609"/>
          </a:xfrm>
          <a:prstGeom prst="leftArrow">
            <a:avLst>
              <a:gd name="adj1" fmla="val 77212"/>
              <a:gd name="adj2" fmla="val 50000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Indexing with double square brackets will get you the contents of a given reference, which will return the data type of those contents</a:t>
            </a:r>
          </a:p>
        </p:txBody>
      </p:sp>
    </p:spTree>
    <p:extLst>
      <p:ext uri="{BB962C8B-B14F-4D97-AF65-F5344CB8AC3E}">
        <p14:creationId xmlns:p14="http://schemas.microsoft.com/office/powerpoint/2010/main" val="290442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98E6BC1-C647-4BD0-A87C-1390989F6949}"/>
              </a:ext>
            </a:extLst>
          </p:cNvPr>
          <p:cNvGrpSpPr/>
          <p:nvPr/>
        </p:nvGrpSpPr>
        <p:grpSpPr>
          <a:xfrm>
            <a:off x="720078" y="1728451"/>
            <a:ext cx="2162717" cy="756752"/>
            <a:chOff x="1363585" y="1297131"/>
            <a:chExt cx="2162717" cy="75675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CE3A26-882C-4A5F-BE72-9886DFE7F203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F43AD52-1660-495E-80AA-7DE227C6FBAF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B013A2-80BC-4498-97C4-E55B8B489922}"/>
              </a:ext>
            </a:extLst>
          </p:cNvPr>
          <p:cNvGrpSpPr/>
          <p:nvPr/>
        </p:nvGrpSpPr>
        <p:grpSpPr>
          <a:xfrm>
            <a:off x="720078" y="2520038"/>
            <a:ext cx="2162717" cy="756752"/>
            <a:chOff x="1363585" y="1297131"/>
            <a:chExt cx="2162717" cy="75675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13863C-E2E7-424E-85F7-52B0A1F10604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011A6CC-3ACA-457E-BCFF-9D5065355B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015041A-8545-4CD4-9D6F-B92A5BCE3FC7}"/>
              </a:ext>
            </a:extLst>
          </p:cNvPr>
          <p:cNvGrpSpPr/>
          <p:nvPr/>
        </p:nvGrpSpPr>
        <p:grpSpPr>
          <a:xfrm>
            <a:off x="720078" y="3311625"/>
            <a:ext cx="2162717" cy="756752"/>
            <a:chOff x="1363585" y="1297131"/>
            <a:chExt cx="2162717" cy="75675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4EFDBD0-AA07-4BDE-8A68-3EDCC3B4437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C0CACFB-AE3C-4665-9950-E4A07895E46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5D25FE9-FBB3-4272-BBA8-548E6DCF2AF5}"/>
              </a:ext>
            </a:extLst>
          </p:cNvPr>
          <p:cNvGrpSpPr/>
          <p:nvPr/>
        </p:nvGrpSpPr>
        <p:grpSpPr>
          <a:xfrm>
            <a:off x="1725882" y="4134926"/>
            <a:ext cx="149524" cy="626852"/>
            <a:chOff x="2369389" y="3858883"/>
            <a:chExt cx="149524" cy="626852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E0E807-9A74-48A5-88B6-37D3622F064A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E32B716-5673-4BCD-A82D-B7EEF81FD851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FCAB3A-E92C-4EE2-A831-59EC4A8BC945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382E4A9-C5EF-4790-8EFB-BB54B97E8D52}"/>
              </a:ext>
            </a:extLst>
          </p:cNvPr>
          <p:cNvGrpSpPr/>
          <p:nvPr/>
        </p:nvGrpSpPr>
        <p:grpSpPr>
          <a:xfrm>
            <a:off x="719285" y="4761778"/>
            <a:ext cx="2162717" cy="756752"/>
            <a:chOff x="1363585" y="1297131"/>
            <a:chExt cx="2162717" cy="756752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22F96B1-8505-48DE-B035-359ADDD379C8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Real number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53237FA-11AE-44F1-B4AD-6CF86666E629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35312947-AC10-4742-87AE-D03433D41FB3}"/>
              </a:ext>
            </a:extLst>
          </p:cNvPr>
          <p:cNvSpPr txBox="1"/>
          <p:nvPr/>
        </p:nvSpPr>
        <p:spPr>
          <a:xfrm>
            <a:off x="894210" y="989809"/>
            <a:ext cx="1874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Atomic vector of mode “double”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DDBD222-FE43-4E5C-9985-DF52D36764B9}"/>
              </a:ext>
            </a:extLst>
          </p:cNvPr>
          <p:cNvSpPr txBox="1"/>
          <p:nvPr/>
        </p:nvSpPr>
        <p:spPr>
          <a:xfrm>
            <a:off x="3537140" y="700712"/>
            <a:ext cx="2377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Vector of mode “list” that references arbitrary R objects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F59261-407E-4C70-B0F1-4AB30ED4ACA2}"/>
              </a:ext>
            </a:extLst>
          </p:cNvPr>
          <p:cNvGrpSpPr/>
          <p:nvPr/>
        </p:nvGrpSpPr>
        <p:grpSpPr>
          <a:xfrm>
            <a:off x="3645272" y="1728451"/>
            <a:ext cx="2162717" cy="756752"/>
            <a:chOff x="1363585" y="1297131"/>
            <a:chExt cx="2162717" cy="756752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BCCBF66-8C7D-4C76-9D53-0D9A67E5CE8D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57DBC60-EF96-4D7E-B050-DD1493E3902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[1]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DFD6529-8708-42A6-AFAA-5F1778982450}"/>
              </a:ext>
            </a:extLst>
          </p:cNvPr>
          <p:cNvGrpSpPr/>
          <p:nvPr/>
        </p:nvGrpSpPr>
        <p:grpSpPr>
          <a:xfrm>
            <a:off x="3645272" y="2520038"/>
            <a:ext cx="2162717" cy="756752"/>
            <a:chOff x="1363585" y="1297131"/>
            <a:chExt cx="2162717" cy="75675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6FBC3F4-55B8-4C3F-9DAB-B5E2FBD167C9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3526C5A-146D-41B1-B4F8-B036182230E3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[2]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FBDAAA5-197E-410D-BAF1-BECA038BFF3F}"/>
              </a:ext>
            </a:extLst>
          </p:cNvPr>
          <p:cNvGrpSpPr/>
          <p:nvPr/>
        </p:nvGrpSpPr>
        <p:grpSpPr>
          <a:xfrm>
            <a:off x="3645272" y="3311625"/>
            <a:ext cx="2162717" cy="756752"/>
            <a:chOff x="1363585" y="1297131"/>
            <a:chExt cx="2162717" cy="756752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88C250F6-DB93-493F-A4C0-50ADBE717BB1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01680CB-64B4-4D99-8A1D-355A4A5FE90B}"/>
                </a:ext>
              </a:extLst>
            </p:cNvPr>
            <p:cNvSpPr txBox="1"/>
            <p:nvPr/>
          </p:nvSpPr>
          <p:spPr>
            <a:xfrm>
              <a:off x="1363585" y="1297131"/>
              <a:ext cx="5293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[3]</a:t>
              </a: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03053D3-E163-4613-9ACD-51FB3AFBFD99}"/>
              </a:ext>
            </a:extLst>
          </p:cNvPr>
          <p:cNvGrpSpPr/>
          <p:nvPr/>
        </p:nvGrpSpPr>
        <p:grpSpPr>
          <a:xfrm>
            <a:off x="4651076" y="4134926"/>
            <a:ext cx="149524" cy="626852"/>
            <a:chOff x="2369389" y="3858883"/>
            <a:chExt cx="149524" cy="626852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860AA998-B657-4B5F-83FF-BE2DFFED59B1}"/>
                </a:ext>
              </a:extLst>
            </p:cNvPr>
            <p:cNvSpPr/>
            <p:nvPr/>
          </p:nvSpPr>
          <p:spPr>
            <a:xfrm>
              <a:off x="2369389" y="3858883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35BBEF37-7D6F-45FD-A3B4-D841CD223373}"/>
                </a:ext>
              </a:extLst>
            </p:cNvPr>
            <p:cNvSpPr/>
            <p:nvPr/>
          </p:nvSpPr>
          <p:spPr>
            <a:xfrm>
              <a:off x="2369389" y="4091796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55375DC2-5843-44E9-BBCE-21F8612842BF}"/>
                </a:ext>
              </a:extLst>
            </p:cNvPr>
            <p:cNvSpPr/>
            <p:nvPr/>
          </p:nvSpPr>
          <p:spPr>
            <a:xfrm>
              <a:off x="2369389" y="4324709"/>
              <a:ext cx="149524" cy="1610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DF14C11-8E43-4B29-A136-187DBDE93FC8}"/>
              </a:ext>
            </a:extLst>
          </p:cNvPr>
          <p:cNvGrpSpPr/>
          <p:nvPr/>
        </p:nvGrpSpPr>
        <p:grpSpPr>
          <a:xfrm>
            <a:off x="3644479" y="4761778"/>
            <a:ext cx="2162717" cy="756752"/>
            <a:chOff x="1363585" y="1297131"/>
            <a:chExt cx="2162717" cy="75675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9668D2C1-0B3A-4340-BF09-036D50FDB5D5}"/>
                </a:ext>
              </a:extLst>
            </p:cNvPr>
            <p:cNvSpPr/>
            <p:nvPr/>
          </p:nvSpPr>
          <p:spPr>
            <a:xfrm>
              <a:off x="1425526" y="1341120"/>
              <a:ext cx="2100776" cy="7127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1"/>
            <a:lstStyle/>
            <a:p>
              <a:pPr algn="ctr"/>
              <a:r>
                <a:rPr lang="en-US" sz="2000" dirty="0"/>
                <a:t>RAM address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BA12D4C-613D-4996-8245-486D8D6DD355}"/>
                </a:ext>
              </a:extLst>
            </p:cNvPr>
            <p:cNvSpPr txBox="1"/>
            <p:nvPr/>
          </p:nvSpPr>
          <p:spPr>
            <a:xfrm>
              <a:off x="1363585" y="1297131"/>
              <a:ext cx="535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[</a:t>
              </a:r>
              <a:r>
                <a:rPr lang="en-US" sz="2400" i="1" dirty="0">
                  <a:solidFill>
                    <a:schemeClr val="bg1"/>
                  </a:solidFill>
                </a:rPr>
                <a:t>n</a:t>
              </a:r>
              <a:r>
                <a:rPr lang="en-US" sz="2400" dirty="0">
                  <a:solidFill>
                    <a:schemeClr val="bg1"/>
                  </a:solidFill>
                </a:rPr>
                <a:t>]</a:t>
              </a:r>
            </a:p>
          </p:txBody>
        </p:sp>
      </p:grp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143876E6-6012-4E4F-A164-A06276453781}"/>
              </a:ext>
            </a:extLst>
          </p:cNvPr>
          <p:cNvSpPr/>
          <p:nvPr/>
        </p:nvSpPr>
        <p:spPr>
          <a:xfrm>
            <a:off x="5807196" y="175889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[[1]] Contents</a:t>
            </a:r>
          </a:p>
        </p:txBody>
      </p:sp>
      <p:sp>
        <p:nvSpPr>
          <p:cNvPr id="92" name="Arrow: Right 91">
            <a:extLst>
              <a:ext uri="{FF2B5EF4-FFF2-40B4-BE49-F238E27FC236}">
                <a16:creationId xmlns:a16="http://schemas.microsoft.com/office/drawing/2014/main" id="{1BE9C7C4-8EA7-41E4-AD17-5834CBAFE72C}"/>
              </a:ext>
            </a:extLst>
          </p:cNvPr>
          <p:cNvSpPr/>
          <p:nvPr/>
        </p:nvSpPr>
        <p:spPr>
          <a:xfrm>
            <a:off x="5807196" y="2504635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[[2]] Contents</a:t>
            </a:r>
          </a:p>
        </p:txBody>
      </p:sp>
      <p:sp>
        <p:nvSpPr>
          <p:cNvPr id="94" name="Arrow: Right 93">
            <a:extLst>
              <a:ext uri="{FF2B5EF4-FFF2-40B4-BE49-F238E27FC236}">
                <a16:creationId xmlns:a16="http://schemas.microsoft.com/office/drawing/2014/main" id="{5A1D8A61-18DF-4A3B-A88D-945887E3FF9D}"/>
              </a:ext>
            </a:extLst>
          </p:cNvPr>
          <p:cNvSpPr/>
          <p:nvPr/>
        </p:nvSpPr>
        <p:spPr>
          <a:xfrm>
            <a:off x="5807196" y="3285289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[[3]] Contents</a:t>
            </a:r>
          </a:p>
        </p:txBody>
      </p:sp>
      <p:sp>
        <p:nvSpPr>
          <p:cNvPr id="96" name="Arrow: Right 95">
            <a:extLst>
              <a:ext uri="{FF2B5EF4-FFF2-40B4-BE49-F238E27FC236}">
                <a16:creationId xmlns:a16="http://schemas.microsoft.com/office/drawing/2014/main" id="{B1E20680-17F9-4AC1-A8B5-3582AAA3AB13}"/>
              </a:ext>
            </a:extLst>
          </p:cNvPr>
          <p:cNvSpPr/>
          <p:nvPr/>
        </p:nvSpPr>
        <p:spPr>
          <a:xfrm>
            <a:off x="5807196" y="4747660"/>
            <a:ext cx="1877502" cy="805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[[</a:t>
            </a:r>
            <a:r>
              <a:rPr lang="en-US" i="1" dirty="0"/>
              <a:t>n</a:t>
            </a:r>
            <a:r>
              <a:rPr lang="en-US" dirty="0"/>
              <a:t>]] Contents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E7E50CE-49D7-47F7-B40D-814CF09DC64F}"/>
              </a:ext>
            </a:extLst>
          </p:cNvPr>
          <p:cNvSpPr/>
          <p:nvPr/>
        </p:nvSpPr>
        <p:spPr>
          <a:xfrm>
            <a:off x="7700676" y="3321750"/>
            <a:ext cx="2100776" cy="71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000" dirty="0"/>
              <a:t>Environment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59E959-4657-4C4D-986C-0C935159DCBC}"/>
              </a:ext>
            </a:extLst>
          </p:cNvPr>
          <p:cNvSpPr/>
          <p:nvPr/>
        </p:nvSpPr>
        <p:spPr>
          <a:xfrm>
            <a:off x="7700676" y="4805767"/>
            <a:ext cx="2100776" cy="71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en-US" sz="2000" dirty="0"/>
              <a:t>Function</a:t>
            </a:r>
          </a:p>
        </p:txBody>
      </p: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25DBA7EB-65E1-42D1-85C8-5D1FC382F7C3}"/>
              </a:ext>
            </a:extLst>
          </p:cNvPr>
          <p:cNvGrpSpPr/>
          <p:nvPr/>
        </p:nvGrpSpPr>
        <p:grpSpPr>
          <a:xfrm>
            <a:off x="7640248" y="1685020"/>
            <a:ext cx="3948035" cy="772525"/>
            <a:chOff x="7705422" y="1734672"/>
            <a:chExt cx="3948035" cy="772525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97EC83A6-F1EB-4969-8005-2AFDE729553A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0A4F49E8-325F-4E5B-89F6-0DD1D578FCE6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1824DB32-427D-44D5-B9D1-42E60386C94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3" name="TextBox 192">
                  <a:extLst>
                    <a:ext uri="{FF2B5EF4-FFF2-40B4-BE49-F238E27FC236}">
                      <a16:creationId xmlns:a16="http://schemas.microsoft.com/office/drawing/2014/main" id="{022DDFB4-4B45-41D7-B592-F390F786F1F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84471CF2-6CD6-451B-B9C1-00F68CABF601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0AC6A7DF-7F4A-43B1-8F5E-C7DF20715CCE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91" name="TextBox 190">
                  <a:extLst>
                    <a:ext uri="{FF2B5EF4-FFF2-40B4-BE49-F238E27FC236}">
                      <a16:creationId xmlns:a16="http://schemas.microsoft.com/office/drawing/2014/main" id="{45C12235-A270-42BB-B259-A6278D37DAF9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8C7724C8-4DBA-4CE7-AF75-B070F35C9D28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ECC1FD93-C736-49EC-8127-16E182784A97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665890D0-C5C4-49E1-841F-B06F6BCC5826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183E8834-56EB-4F21-8174-2D10D98521F4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C0C5B834-025A-409F-91F0-BBC0190A948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611D3474-6086-4C2F-82C9-E5E6F3881F13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D219F661-D02C-4915-A339-3E596B257B03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6E271DB3-16E5-473E-BB58-51BA905F1335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A479D3D5-5067-4280-857F-10C6791DE56B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B5034D92-AD6E-4238-9FF2-155D425587F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A55C5705-468A-4E64-864E-5FD2FEE53023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EF96B6EA-B3AC-4D3E-A1D8-06817AC52E59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179" name="TextBox 178">
                  <a:extLst>
                    <a:ext uri="{FF2B5EF4-FFF2-40B4-BE49-F238E27FC236}">
                      <a16:creationId xmlns:a16="http://schemas.microsoft.com/office/drawing/2014/main" id="{7C5156CD-4700-4682-BB70-119F9C3AF0A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9D88A027-A77D-40C4-90C6-A24720419DA4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035CE5C8-8AA5-4AD2-8BED-4E9BB1B69398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177" name="TextBox 176">
                  <a:extLst>
                    <a:ext uri="{FF2B5EF4-FFF2-40B4-BE49-F238E27FC236}">
                      <a16:creationId xmlns:a16="http://schemas.microsoft.com/office/drawing/2014/main" id="{035F37EE-4EDC-490B-A115-4DE258DA6D45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C13F6FCE-7039-4310-ADCF-95EF1951AC87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72F8D419-317A-40F6-98D3-3EA2D10908AA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Character string</a:t>
                  </a:r>
                </a:p>
              </p:txBody>
            </p:sp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F2B52057-FE8B-4512-BB12-B4C26C94832E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4774956B-DC0F-4137-9831-74342D6F5864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67" name="Oval 166">
                <a:extLst>
                  <a:ext uri="{FF2B5EF4-FFF2-40B4-BE49-F238E27FC236}">
                    <a16:creationId xmlns:a16="http://schemas.microsoft.com/office/drawing/2014/main" id="{985FC74B-1530-44E1-8261-264991270875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E463F69D-09E7-4A77-A26B-5BD54B86BD84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:a16="http://schemas.microsoft.com/office/drawing/2014/main" id="{F18F6EDF-DFF4-4E75-82B7-795743924FA5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BFDFE261-F943-4E5F-B4D6-9FDE829C5BA6}"/>
              </a:ext>
            </a:extLst>
          </p:cNvPr>
          <p:cNvGrpSpPr/>
          <p:nvPr/>
        </p:nvGrpSpPr>
        <p:grpSpPr>
          <a:xfrm>
            <a:off x="7640248" y="2452781"/>
            <a:ext cx="3948035" cy="772525"/>
            <a:chOff x="7705422" y="1734672"/>
            <a:chExt cx="3948035" cy="772525"/>
          </a:xfrm>
        </p:grpSpPr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0EE64354-A591-48B6-919B-1FBEE676784F}"/>
                </a:ext>
              </a:extLst>
            </p:cNvPr>
            <p:cNvGrpSpPr/>
            <p:nvPr/>
          </p:nvGrpSpPr>
          <p:grpSpPr>
            <a:xfrm>
              <a:off x="7705422" y="1734672"/>
              <a:ext cx="3384860" cy="761023"/>
              <a:chOff x="8460164" y="1746174"/>
              <a:chExt cx="3384860" cy="761023"/>
            </a:xfrm>
          </p:grpSpPr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A88C40CC-D165-4D71-8D81-4391CCA7B039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3" name="Rectangle 222">
                  <a:extLst>
                    <a:ext uri="{FF2B5EF4-FFF2-40B4-BE49-F238E27FC236}">
                      <a16:creationId xmlns:a16="http://schemas.microsoft.com/office/drawing/2014/main" id="{EE6D1F47-8C89-4255-867B-9386AD6CA8BB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4" name="TextBox 223">
                  <a:extLst>
                    <a:ext uri="{FF2B5EF4-FFF2-40B4-BE49-F238E27FC236}">
                      <a16:creationId xmlns:a16="http://schemas.microsoft.com/office/drawing/2014/main" id="{5D6D6B4E-75BB-4F5B-A700-6F36CF5E0BE0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E6810E01-6170-4CEE-9B66-B388186409F0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A4A0AD48-47FC-4B59-AA26-3EC3BE1B883F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2" name="TextBox 221">
                  <a:extLst>
                    <a:ext uri="{FF2B5EF4-FFF2-40B4-BE49-F238E27FC236}">
                      <a16:creationId xmlns:a16="http://schemas.microsoft.com/office/drawing/2014/main" id="{FF873091-F89B-423E-9A24-88398C14444E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5D864F11-E81D-486F-9EE3-037D99BDB8DB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50FF2D9E-6DC5-4255-B026-4F2E8664A6C5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20" name="TextBox 219">
                  <a:extLst>
                    <a:ext uri="{FF2B5EF4-FFF2-40B4-BE49-F238E27FC236}">
                      <a16:creationId xmlns:a16="http://schemas.microsoft.com/office/drawing/2014/main" id="{272E863D-A56B-41CB-8DE5-D161161E6EE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53B12C8D-A73A-42B1-A1E6-ADE42158060C}"/>
                  </a:ext>
                </a:extLst>
              </p:cNvPr>
              <p:cNvGrpSpPr/>
              <p:nvPr/>
            </p:nvGrpSpPr>
            <p:grpSpPr>
              <a:xfrm>
                <a:off x="9682307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7" name="Rectangle 216">
                  <a:extLst>
                    <a:ext uri="{FF2B5EF4-FFF2-40B4-BE49-F238E27FC236}">
                      <a16:creationId xmlns:a16="http://schemas.microsoft.com/office/drawing/2014/main" id="{0940DEC6-CA1A-4BBF-8ACD-8D6D00C7BCE9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8" name="TextBox 217">
                  <a:extLst>
                    <a:ext uri="{FF2B5EF4-FFF2-40B4-BE49-F238E27FC236}">
                      <a16:creationId xmlns:a16="http://schemas.microsoft.com/office/drawing/2014/main" id="{66C7A7B3-A372-45D5-8FF2-986871B9690D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562050F7-B991-42CA-8682-F7FB9C8AB1B4}"/>
                </a:ext>
              </a:extLst>
            </p:cNvPr>
            <p:cNvGrpSpPr/>
            <p:nvPr/>
          </p:nvGrpSpPr>
          <p:grpSpPr>
            <a:xfrm>
              <a:off x="7705422" y="1746174"/>
              <a:ext cx="3948035" cy="761023"/>
              <a:chOff x="8460164" y="1746174"/>
              <a:chExt cx="3948035" cy="761023"/>
            </a:xfrm>
          </p:grpSpPr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61DB63BA-F62E-4016-A4A9-55C162301638}"/>
                  </a:ext>
                </a:extLst>
              </p:cNvPr>
              <p:cNvGrpSpPr/>
              <p:nvPr/>
            </p:nvGrpSpPr>
            <p:grpSpPr>
              <a:xfrm>
                <a:off x="8460164" y="1746174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E89C7EEA-5C75-40C8-8B23-4F9185C0D3ED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2" name="TextBox 211">
                  <a:extLst>
                    <a:ext uri="{FF2B5EF4-FFF2-40B4-BE49-F238E27FC236}">
                      <a16:creationId xmlns:a16="http://schemas.microsoft.com/office/drawing/2014/main" id="{B45250C2-295C-422A-81BF-D97295D184EB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[1]</a:t>
                  </a:r>
                </a:p>
              </p:txBody>
            </p:sp>
          </p:grpSp>
          <p:grpSp>
            <p:nvGrpSpPr>
              <p:cNvPr id="202" name="Group 201">
                <a:extLst>
                  <a:ext uri="{FF2B5EF4-FFF2-40B4-BE49-F238E27FC236}">
                    <a16:creationId xmlns:a16="http://schemas.microsoft.com/office/drawing/2014/main" id="{5C0A618D-E5E7-43AB-84B4-FF55F412F4D8}"/>
                  </a:ext>
                </a:extLst>
              </p:cNvPr>
              <p:cNvGrpSpPr/>
              <p:nvPr/>
            </p:nvGrpSpPr>
            <p:grpSpPr>
              <a:xfrm>
                <a:off x="8865605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B9302517-A4CD-4B86-BFB8-10D760BC8D26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Real number</a:t>
                  </a:r>
                </a:p>
              </p:txBody>
            </p:sp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AFAE6435-78AE-4751-BBEA-83B90B9098D8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[2]</a:t>
                  </a:r>
                </a:p>
              </p:txBody>
            </p:sp>
          </p:grpSp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001E12A5-7B57-4BE5-AE4C-B2C856C5493E}"/>
                  </a:ext>
                </a:extLst>
              </p:cNvPr>
              <p:cNvGrpSpPr/>
              <p:nvPr/>
            </p:nvGrpSpPr>
            <p:grpSpPr>
              <a:xfrm>
                <a:off x="9270253" y="1750445"/>
                <a:ext cx="2162717" cy="756752"/>
                <a:chOff x="1363585" y="1297131"/>
                <a:chExt cx="2162717" cy="756752"/>
              </a:xfrm>
            </p:grpSpPr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A690AEB0-97C7-4F49-93F6-AFE52F91A6E4}"/>
                    </a:ext>
                  </a:extLst>
                </p:cNvPr>
                <p:cNvSpPr/>
                <p:nvPr/>
              </p:nvSpPr>
              <p:spPr>
                <a:xfrm>
                  <a:off x="1425526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208" name="TextBox 207">
                  <a:extLst>
                    <a:ext uri="{FF2B5EF4-FFF2-40B4-BE49-F238E27FC236}">
                      <a16:creationId xmlns:a16="http://schemas.microsoft.com/office/drawing/2014/main" id="{6A8278CF-649F-4A04-9CFC-90FEA1C20091}"/>
                    </a:ext>
                  </a:extLst>
                </p:cNvPr>
                <p:cNvSpPr txBox="1"/>
                <p:nvPr/>
              </p:nvSpPr>
              <p:spPr>
                <a:xfrm>
                  <a:off x="1363585" y="1297131"/>
                  <a:ext cx="5293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[3]</a:t>
                  </a:r>
                </a:p>
              </p:txBody>
            </p: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E06EAE36-2D62-4B16-B460-36803947E7E2}"/>
                  </a:ext>
                </a:extLst>
              </p:cNvPr>
              <p:cNvGrpSpPr/>
              <p:nvPr/>
            </p:nvGrpSpPr>
            <p:grpSpPr>
              <a:xfrm>
                <a:off x="10245482" y="1750445"/>
                <a:ext cx="2162717" cy="756752"/>
                <a:chOff x="1926760" y="1297131"/>
                <a:chExt cx="2162717" cy="756752"/>
              </a:xfrm>
            </p:grpSpPr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112A1D24-D42B-495E-A292-352993335975}"/>
                    </a:ext>
                  </a:extLst>
                </p:cNvPr>
                <p:cNvSpPr/>
                <p:nvPr/>
              </p:nvSpPr>
              <p:spPr>
                <a:xfrm>
                  <a:off x="1988701" y="1341120"/>
                  <a:ext cx="2100776" cy="71276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b" anchorCtr="1"/>
                <a:lstStyle/>
                <a:p>
                  <a:pPr algn="ctr"/>
                  <a:r>
                    <a:rPr lang="en-US" sz="2000" dirty="0"/>
                    <a:t>RAM address</a:t>
                  </a:r>
                </a:p>
              </p:txBody>
            </p:sp>
            <p:sp>
              <p:nvSpPr>
                <p:cNvPr id="206" name="TextBox 205">
                  <a:extLst>
                    <a:ext uri="{FF2B5EF4-FFF2-40B4-BE49-F238E27FC236}">
                      <a16:creationId xmlns:a16="http://schemas.microsoft.com/office/drawing/2014/main" id="{C9D675B6-F10F-4A8D-B7F4-46BECEF2F7D0}"/>
                    </a:ext>
                  </a:extLst>
                </p:cNvPr>
                <p:cNvSpPr txBox="1"/>
                <p:nvPr/>
              </p:nvSpPr>
              <p:spPr>
                <a:xfrm>
                  <a:off x="1926760" y="1297131"/>
                  <a:ext cx="5357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chemeClr val="bg1"/>
                      </a:solidFill>
                    </a:rPr>
                    <a:t>[</a:t>
                  </a:r>
                  <a:r>
                    <a:rPr lang="en-US" sz="2400" i="1" dirty="0">
                      <a:solidFill>
                        <a:schemeClr val="bg1"/>
                      </a:solidFill>
                    </a:rPr>
                    <a:t>n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]</a:t>
                  </a:r>
                </a:p>
              </p:txBody>
            </p:sp>
          </p:grp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818A54A2-EE16-4007-994A-1E82E87C2151}"/>
                </a:ext>
              </a:extLst>
            </p:cNvPr>
            <p:cNvGrpSpPr/>
            <p:nvPr/>
          </p:nvGrpSpPr>
          <p:grpSpPr>
            <a:xfrm rot="5400000">
              <a:off x="9209766" y="1835089"/>
              <a:ext cx="74762" cy="358596"/>
              <a:chOff x="2369389" y="3858883"/>
              <a:chExt cx="149524" cy="626852"/>
            </a:xfrm>
            <a:solidFill>
              <a:schemeClr val="bg1"/>
            </a:solidFill>
          </p:grpSpPr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8B9564FD-DF8D-4D37-8FE6-8EBBB8828631}"/>
                  </a:ext>
                </a:extLst>
              </p:cNvPr>
              <p:cNvSpPr/>
              <p:nvPr/>
            </p:nvSpPr>
            <p:spPr>
              <a:xfrm>
                <a:off x="2369389" y="3858883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>
                <a:extLst>
                  <a:ext uri="{FF2B5EF4-FFF2-40B4-BE49-F238E27FC236}">
                    <a16:creationId xmlns:a16="http://schemas.microsoft.com/office/drawing/2014/main" id="{4B51AA0C-5A59-42F0-86DD-DEEDBBFD4871}"/>
                  </a:ext>
                </a:extLst>
              </p:cNvPr>
              <p:cNvSpPr/>
              <p:nvPr/>
            </p:nvSpPr>
            <p:spPr>
              <a:xfrm>
                <a:off x="2369389" y="4091796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197EC128-27D7-4528-B852-DE90AFEADE7D}"/>
                  </a:ext>
                </a:extLst>
              </p:cNvPr>
              <p:cNvSpPr/>
              <p:nvPr/>
            </p:nvSpPr>
            <p:spPr>
              <a:xfrm>
                <a:off x="2369389" y="4324709"/>
                <a:ext cx="149524" cy="161026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Arrow: Left 3">
            <a:extLst>
              <a:ext uri="{FF2B5EF4-FFF2-40B4-BE49-F238E27FC236}">
                <a16:creationId xmlns:a16="http://schemas.microsoft.com/office/drawing/2014/main" id="{EDD68CD2-040E-B272-40AD-D78D013F64EE}"/>
              </a:ext>
            </a:extLst>
          </p:cNvPr>
          <p:cNvSpPr/>
          <p:nvPr/>
        </p:nvSpPr>
        <p:spPr>
          <a:xfrm rot="19629902">
            <a:off x="4333143" y="932517"/>
            <a:ext cx="4393925" cy="1307229"/>
          </a:xfrm>
          <a:prstGeom prst="leftArrow">
            <a:avLst>
              <a:gd name="adj1" fmla="val 77212"/>
              <a:gd name="adj2" fmla="val 50000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Each element of a list mode vector is the same data type, i.e. the data type needed to reference another object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002B730-7552-6F33-4849-9B47DCB21965}"/>
              </a:ext>
            </a:extLst>
          </p:cNvPr>
          <p:cNvSpPr/>
          <p:nvPr/>
        </p:nvSpPr>
        <p:spPr>
          <a:xfrm>
            <a:off x="8574209" y="162962"/>
            <a:ext cx="3061016" cy="1663677"/>
          </a:xfrm>
          <a:prstGeom prst="downArrow">
            <a:avLst>
              <a:gd name="adj1" fmla="val 74523"/>
              <a:gd name="adj2" fmla="val 33130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But the type of object each reference points to can be anything you want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050189-3512-0B00-3D95-1BCF88AE279A}"/>
              </a:ext>
            </a:extLst>
          </p:cNvPr>
          <p:cNvSpPr txBox="1"/>
          <p:nvPr/>
        </p:nvSpPr>
        <p:spPr>
          <a:xfrm>
            <a:off x="719285" y="5689909"/>
            <a:ext cx="10868998" cy="830997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C000"/>
                </a:solidFill>
                <a:effectLst>
                  <a:glow rad="228600">
                    <a:schemeClr val="tx1"/>
                  </a:glow>
                </a:effectLst>
              </a:rPr>
              <a:t>Lists are vectors of what other languages call “pointers”, and the indirection provided by pointers is at the heart of hierarchical data structures and extensible coding</a:t>
            </a:r>
          </a:p>
        </p:txBody>
      </p:sp>
    </p:spTree>
    <p:extLst>
      <p:ext uri="{BB962C8B-B14F-4D97-AF65-F5344CB8AC3E}">
        <p14:creationId xmlns:p14="http://schemas.microsoft.com/office/powerpoint/2010/main" val="261769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3607"/>
            <a:ext cx="10515600" cy="1325563"/>
          </a:xfrm>
        </p:spPr>
        <p:txBody>
          <a:bodyPr/>
          <a:lstStyle/>
          <a:p>
            <a:r>
              <a:rPr lang="en-US" dirty="0"/>
              <a:t>Custom R objects: indexing by name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092028"/>
            <a:ext cx="1096587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As with other kinds of vectors and the c() function, elements of lists can be named using the syntax </a:t>
            </a:r>
            <a:r>
              <a:rPr lang="en-US" sz="2400" b="1" i="1" dirty="0"/>
              <a:t>list(&lt;name&gt;=&lt;value&gt;,...)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Character strings can thus be used in place of the index for any kind of vector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1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i="1" dirty="0"/>
              <a:t>$ </a:t>
            </a:r>
            <a:r>
              <a:rPr lang="en-US" sz="2400" dirty="0"/>
              <a:t>notation is common shorthand to access contents of a list by name</a:t>
            </a:r>
            <a:br>
              <a:rPr lang="en-US" sz="2400" dirty="0"/>
            </a:br>
            <a:r>
              <a:rPr lang="en-US" sz="2400" dirty="0"/>
              <a:t>Note that </a:t>
            </a:r>
            <a:r>
              <a:rPr lang="en-US" sz="2400" b="1" i="1" dirty="0"/>
              <a:t>&lt;list&gt;$&lt;name&gt; </a:t>
            </a:r>
            <a:r>
              <a:rPr lang="en-US" sz="2400" dirty="0"/>
              <a:t>returns the same thing as </a:t>
            </a:r>
            <a:r>
              <a:rPr lang="en-US" sz="2400" b="1" i="1" dirty="0"/>
              <a:t>&lt;list&gt;[[“&lt;name&gt;”]]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Both vectors and lists store their names as an </a:t>
            </a:r>
            <a:r>
              <a:rPr lang="en-US" sz="2400" b="1" i="1" dirty="0"/>
              <a:t>attribute</a:t>
            </a:r>
            <a:r>
              <a:rPr lang="en-US" sz="2400" dirty="0"/>
              <a:t> of the base vector object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i="1" dirty="0"/>
              <a:t>attributes()</a:t>
            </a:r>
            <a:r>
              <a:rPr lang="en-US" sz="2400" dirty="0"/>
              <a:t> function is used to access attributes of any R object and either </a:t>
            </a:r>
            <a:r>
              <a:rPr lang="en-US" sz="2400" b="1" i="1" dirty="0"/>
              <a:t>attributes()$names</a:t>
            </a:r>
            <a:r>
              <a:rPr lang="en-US" sz="2400" dirty="0"/>
              <a:t> or </a:t>
            </a:r>
            <a:r>
              <a:rPr lang="en-US" sz="2400" b="1" i="1" dirty="0"/>
              <a:t>names()</a:t>
            </a:r>
            <a:r>
              <a:rPr lang="en-US" sz="2400" dirty="0"/>
              <a:t> are used to access the names of vector elements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Attributes are themselves a list that is a member of an R object, and the content of the names attribute is an atomic vector of character strings corresponding to elements of a vector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6725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57150">
          <a:solidFill>
            <a:srgbClr val="FF0000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1075</Words>
  <Application>Microsoft Office PowerPoint</Application>
  <PresentationFormat>Widescreen</PresentationFormat>
  <Paragraphs>247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 Internal types: lists (or ‘list mode’ vectors)</vt:lpstr>
      <vt:lpstr>PowerPoint Presentation</vt:lpstr>
      <vt:lpstr>R Internal types: lists (or ‘list mode’ vectors)</vt:lpstr>
      <vt:lpstr>PowerPoint Presentation</vt:lpstr>
      <vt:lpstr>PowerPoint Presentation</vt:lpstr>
      <vt:lpstr>Custom R objects: indexing by 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337</cp:revision>
  <dcterms:created xsi:type="dcterms:W3CDTF">2015-01-24T19:41:01Z</dcterms:created>
  <dcterms:modified xsi:type="dcterms:W3CDTF">2026-04-01T20:09:57Z</dcterms:modified>
</cp:coreProperties>
</file>