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Lst>
  <p:notesMasterIdLst>
    <p:notesMasterId r:id="rId42"/>
  </p:notesMasterIdLst>
  <p:sldIdLst>
    <p:sldId id="566" r:id="rId6"/>
    <p:sldId id="1029" r:id="rId7"/>
    <p:sldId id="705" r:id="rId8"/>
    <p:sldId id="847" r:id="rId9"/>
    <p:sldId id="798" r:id="rId10"/>
    <p:sldId id="799" r:id="rId11"/>
    <p:sldId id="779" r:id="rId12"/>
    <p:sldId id="681" r:id="rId13"/>
    <p:sldId id="1035" r:id="rId14"/>
    <p:sldId id="685" r:id="rId15"/>
    <p:sldId id="1037" r:id="rId16"/>
    <p:sldId id="1038" r:id="rId17"/>
    <p:sldId id="780" r:id="rId18"/>
    <p:sldId id="784" r:id="rId19"/>
    <p:sldId id="785" r:id="rId20"/>
    <p:sldId id="782" r:id="rId21"/>
    <p:sldId id="800" r:id="rId22"/>
    <p:sldId id="814" r:id="rId23"/>
    <p:sldId id="819" r:id="rId24"/>
    <p:sldId id="820" r:id="rId25"/>
    <p:sldId id="821" r:id="rId26"/>
    <p:sldId id="805" r:id="rId27"/>
    <p:sldId id="653" r:id="rId28"/>
    <p:sldId id="765" r:id="rId29"/>
    <p:sldId id="822" r:id="rId30"/>
    <p:sldId id="828" r:id="rId31"/>
    <p:sldId id="829" r:id="rId32"/>
    <p:sldId id="830" r:id="rId33"/>
    <p:sldId id="831" r:id="rId34"/>
    <p:sldId id="817" r:id="rId35"/>
    <p:sldId id="818" r:id="rId36"/>
    <p:sldId id="679" r:id="rId37"/>
    <p:sldId id="1040" r:id="rId38"/>
    <p:sldId id="1039" r:id="rId39"/>
    <p:sldId id="1041" r:id="rId40"/>
    <p:sldId id="1042" r:id="rId41"/>
  </p:sldIdLst>
  <p:sldSz cx="9144000" cy="6858000" type="screen4x3"/>
  <p:notesSz cx="6735763" cy="9866313"/>
  <p:embeddedFontLst>
    <p:embeddedFont>
      <p:font typeface="Colonna MT" panose="04020805060202030203" pitchFamily="82" charset="0"/>
      <p:regular r:id="rId43"/>
    </p:embeddedFont>
    <p:embeddedFont>
      <p:font typeface="Dosis" pitchFamily="2" charset="0"/>
      <p:regular r:id="rId44"/>
      <p:bold r:id="rId45"/>
    </p:embeddedFont>
    <p:embeddedFont>
      <p:font typeface="Dosis ExtraBold" pitchFamily="2" charset="0"/>
      <p:bold r:id="rId46"/>
    </p:embeddedFont>
    <p:embeddedFont>
      <p:font typeface="Dosis Medium" pitchFamily="2" charset="0"/>
      <p:regular r:id="rId47"/>
    </p:embeddedFont>
    <p:embeddedFont>
      <p:font typeface="Dosis SemiBold" pitchFamily="2" charset="0"/>
      <p:bold r:id="rId48"/>
    </p:embeddedFont>
    <p:embeddedFont>
      <p:font typeface="Lucida Fax" panose="02060602050505020204" pitchFamily="18" charset="0"/>
      <p:regular r:id="rId49"/>
      <p:bold r:id="rId50"/>
      <p:italic r:id="rId51"/>
      <p:boldItalic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424D7B"/>
    <a:srgbClr val="EAF8FE"/>
    <a:srgbClr val="9EE0F4"/>
    <a:srgbClr val="F26553"/>
    <a:srgbClr val="E84234"/>
    <a:srgbClr val="2AB6D7"/>
    <a:srgbClr val="55B7DE"/>
    <a:srgbClr val="565F88"/>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404" autoAdjust="0"/>
  </p:normalViewPr>
  <p:slideViewPr>
    <p:cSldViewPr snapToGrid="0">
      <p:cViewPr varScale="1">
        <p:scale>
          <a:sx n="66" d="100"/>
          <a:sy n="66" d="100"/>
        </p:scale>
        <p:origin x="740" y="2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03/11/2025</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162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894750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8.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1.jp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56" r:id="rId15"/>
    <p:sldLayoutId id="2147483757"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jpg"/><Relationship Id="rId7" Type="http://schemas.openxmlformats.org/officeDocument/2006/relationships/image" Target="../media/image24.png"/><Relationship Id="rId2" Type="http://schemas.openxmlformats.org/officeDocument/2006/relationships/image" Target="../media/image31.jpg"/><Relationship Id="rId1" Type="http://schemas.openxmlformats.org/officeDocument/2006/relationships/slideLayout" Target="../slideLayouts/slideLayout2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7.png"/><Relationship Id="rId5" Type="http://schemas.openxmlformats.org/officeDocument/2006/relationships/image" Target="../media/image39.gi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10" Type="http://schemas.openxmlformats.org/officeDocument/2006/relationships/image" Target="../media/image49.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1.png"/><Relationship Id="rId5" Type="http://schemas.openxmlformats.org/officeDocument/2006/relationships/image" Target="../media/image39.gif"/><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3.xml"/><Relationship Id="rId7"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4.xml"/><Relationship Id="rId4" Type="http://schemas.openxmlformats.org/officeDocument/2006/relationships/image" Target="../media/image150.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4.png"/><Relationship Id="rId5" Type="http://schemas.openxmlformats.org/officeDocument/2006/relationships/image" Target="../media/image39.gif"/><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5.xml"/><Relationship Id="rId7"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6.xml"/><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00.png"/><Relationship Id="rId7" Type="http://schemas.openxmlformats.org/officeDocument/2006/relationships/image" Target="../media/image25.png"/><Relationship Id="rId2" Type="http://schemas.openxmlformats.org/officeDocument/2006/relationships/customXml" Target="../ink/ink7.xml"/><Relationship Id="rId1" Type="http://schemas.openxmlformats.org/officeDocument/2006/relationships/slideLayout" Target="../slideLayouts/slideLayout43.xml"/><Relationship Id="rId6" Type="http://schemas.openxmlformats.org/officeDocument/2006/relationships/image" Target="../media/image24.png"/><Relationship Id="rId5" Type="http://schemas.openxmlformats.org/officeDocument/2006/relationships/image" Target="../media/image510.png"/><Relationship Id="rId4" Type="http://schemas.openxmlformats.org/officeDocument/2006/relationships/customXml" Target="../ink/ink8.xml"/></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3.emf"/><Relationship Id="rId7" Type="http://schemas.openxmlformats.org/officeDocument/2006/relationships/image" Target="../media/image24.png"/><Relationship Id="rId2" Type="http://schemas.openxmlformats.org/officeDocument/2006/relationships/customXml" Target="../ink/ink9.xml"/><Relationship Id="rId1" Type="http://schemas.openxmlformats.org/officeDocument/2006/relationships/slideLayout" Target="../slideLayouts/slideLayout43.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customXml" Target="../ink/ink10.xml"/><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8.mp4"/><Relationship Id="rId7" Type="http://schemas.openxmlformats.org/officeDocument/2006/relationships/image" Target="../media/image2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slideLayout" Target="../slideLayouts/slideLayout35.xml"/><Relationship Id="rId4" Type="http://schemas.openxmlformats.org/officeDocument/2006/relationships/video" Target="../media/media8.mp4"/><Relationship Id="rId9"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6.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7.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7.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3518D83-0079-415D-AB2C-F560323FCCC3}"/>
              </a:ext>
            </a:extLst>
          </p:cNvPr>
          <p:cNvSpPr txBox="1"/>
          <p:nvPr/>
        </p:nvSpPr>
        <p:spPr>
          <a:xfrm>
            <a:off x="5189620" y="5043985"/>
            <a:ext cx="3049605" cy="523220"/>
          </a:xfrm>
          <a:prstGeom prst="rect">
            <a:avLst/>
          </a:prstGeom>
          <a:noFill/>
        </p:spPr>
        <p:txBody>
          <a:bodyPr wrap="square" rtlCol="0">
            <a:spAutoFit/>
          </a:bodyPr>
          <a:lstStyle/>
          <a:p>
            <a:pPr algn="ctr"/>
            <a:r>
              <a:rPr lang="fr-FR" sz="2800" b="1" dirty="0">
                <a:solidFill>
                  <a:srgbClr val="FF0000"/>
                </a:solidFill>
                <a:highlight>
                  <a:srgbClr val="FFFF00"/>
                </a:highlight>
              </a:rPr>
              <a:t>Mettre : semaine 2</a:t>
            </a:r>
          </a:p>
        </p:txBody>
      </p:sp>
      <p:pic>
        <p:nvPicPr>
          <p:cNvPr id="4" name="Image 3" descr="Une image contenant texte, capture d’écran, dessin humoristique&#10;&#10;Le contenu généré par l’IA peut être incorrect.">
            <a:extLst>
              <a:ext uri="{FF2B5EF4-FFF2-40B4-BE49-F238E27FC236}">
                <a16:creationId xmlns:a16="http://schemas.microsoft.com/office/drawing/2014/main" id="{26D98DBE-6A95-7CE9-02C3-0C06F8328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34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id="{CAC6E55D-1A9B-DEE8-363C-14673FA4DB74}"/>
              </a:ext>
            </a:extLst>
          </p:cNvPr>
          <p:cNvSpPr>
            <a:spLocks noGrp="1"/>
          </p:cNvSpPr>
          <p:nvPr>
            <p:ph type="title"/>
          </p:nvPr>
        </p:nvSpPr>
        <p:spPr>
          <a:xfrm>
            <a:off x="1692000" y="756000"/>
            <a:ext cx="6951486" cy="612000"/>
          </a:xfrm>
        </p:spPr>
        <p:txBody>
          <a:bodyPr>
            <a:normAutofit/>
          </a:bodyPr>
          <a:lstStyle/>
          <a:p>
            <a:r>
              <a:rPr lang="fr-FR" dirty="0">
                <a:solidFill>
                  <a:schemeClr val="tx1">
                    <a:lumMod val="65000"/>
                    <a:lumOff val="35000"/>
                  </a:schemeClr>
                </a:solidFill>
              </a:rPr>
              <a:t>Répétons ensemble :   une fourmi – un immeuble – un lit – un livre – un ami. </a:t>
            </a:r>
          </a:p>
        </p:txBody>
      </p:sp>
      <p:sp>
        <p:nvSpPr>
          <p:cNvPr id="7" name="Espace réservé du texte 6">
            <a:extLst>
              <a:ext uri="{FF2B5EF4-FFF2-40B4-BE49-F238E27FC236}">
                <a16:creationId xmlns:a16="http://schemas.microsoft.com/office/drawing/2014/main" id="{C2AF92B3-0C37-DC16-86D1-B54906FFC5D8}"/>
              </a:ext>
            </a:extLst>
          </p:cNvPr>
          <p:cNvSpPr>
            <a:spLocks noGrp="1"/>
          </p:cNvSpPr>
          <p:nvPr>
            <p:ph type="body" sz="quarter" idx="11"/>
          </p:nvPr>
        </p:nvSpPr>
        <p:spPr>
          <a:xfrm>
            <a:off x="358377" y="4631875"/>
            <a:ext cx="1620000" cy="360000"/>
          </a:xfrm>
        </p:spPr>
        <p:txBody>
          <a:bodyPr/>
          <a:lstStyle/>
          <a:p>
            <a:r>
              <a:rPr lang="fr-MA" dirty="0"/>
              <a:t>Une fourmi</a:t>
            </a:r>
          </a:p>
        </p:txBody>
      </p:sp>
      <p:sp>
        <p:nvSpPr>
          <p:cNvPr id="9" name="Espace réservé du texte 8">
            <a:extLst>
              <a:ext uri="{FF2B5EF4-FFF2-40B4-BE49-F238E27FC236}">
                <a16:creationId xmlns:a16="http://schemas.microsoft.com/office/drawing/2014/main" id="{C216C0AD-D06D-DF9D-D70F-E284551F611A}"/>
              </a:ext>
            </a:extLst>
          </p:cNvPr>
          <p:cNvSpPr>
            <a:spLocks noGrp="1"/>
          </p:cNvSpPr>
          <p:nvPr>
            <p:ph type="body" sz="quarter" idx="23"/>
          </p:nvPr>
        </p:nvSpPr>
        <p:spPr>
          <a:xfrm>
            <a:off x="2054891" y="4631875"/>
            <a:ext cx="1696515" cy="360000"/>
          </a:xfrm>
        </p:spPr>
        <p:txBody>
          <a:bodyPr/>
          <a:lstStyle/>
          <a:p>
            <a:r>
              <a:rPr lang="fr-MA" dirty="0"/>
              <a:t> Un immeuble</a:t>
            </a:r>
          </a:p>
        </p:txBody>
      </p:sp>
      <p:sp>
        <p:nvSpPr>
          <p:cNvPr id="11" name="Espace réservé du texte 10">
            <a:extLst>
              <a:ext uri="{FF2B5EF4-FFF2-40B4-BE49-F238E27FC236}">
                <a16:creationId xmlns:a16="http://schemas.microsoft.com/office/drawing/2014/main" id="{5AB8F308-2BF5-0F42-DF47-364CAE341734}"/>
              </a:ext>
            </a:extLst>
          </p:cNvPr>
          <p:cNvSpPr>
            <a:spLocks noGrp="1"/>
          </p:cNvSpPr>
          <p:nvPr>
            <p:ph type="body" sz="quarter" idx="24"/>
          </p:nvPr>
        </p:nvSpPr>
        <p:spPr>
          <a:xfrm>
            <a:off x="3751407" y="4631875"/>
            <a:ext cx="1620000" cy="360000"/>
          </a:xfrm>
        </p:spPr>
        <p:txBody>
          <a:bodyPr/>
          <a:lstStyle/>
          <a:p>
            <a:r>
              <a:rPr lang="fr-MA" dirty="0"/>
              <a:t> Un lit</a:t>
            </a:r>
          </a:p>
        </p:txBody>
      </p:sp>
      <p:sp>
        <p:nvSpPr>
          <p:cNvPr id="15" name="Espace réservé du texte 14">
            <a:extLst>
              <a:ext uri="{FF2B5EF4-FFF2-40B4-BE49-F238E27FC236}">
                <a16:creationId xmlns:a16="http://schemas.microsoft.com/office/drawing/2014/main" id="{7090E24F-2292-69A8-E0EC-68ACBE90AEB3}"/>
              </a:ext>
            </a:extLst>
          </p:cNvPr>
          <p:cNvSpPr>
            <a:spLocks noGrp="1"/>
          </p:cNvSpPr>
          <p:nvPr>
            <p:ph type="body" sz="quarter" idx="25"/>
          </p:nvPr>
        </p:nvSpPr>
        <p:spPr>
          <a:xfrm>
            <a:off x="5447922" y="4631875"/>
            <a:ext cx="1620000" cy="360000"/>
          </a:xfrm>
        </p:spPr>
        <p:txBody>
          <a:bodyPr/>
          <a:lstStyle/>
          <a:p>
            <a:r>
              <a:rPr lang="fr-MA" dirty="0"/>
              <a:t>Un livre</a:t>
            </a:r>
          </a:p>
        </p:txBody>
      </p:sp>
      <p:sp>
        <p:nvSpPr>
          <p:cNvPr id="3" name="Espace réservé du texte 2">
            <a:extLst>
              <a:ext uri="{FF2B5EF4-FFF2-40B4-BE49-F238E27FC236}">
                <a16:creationId xmlns:a16="http://schemas.microsoft.com/office/drawing/2014/main" id="{35FB85BC-696D-E8C4-6130-D70DA08C73E3}"/>
              </a:ext>
            </a:extLst>
          </p:cNvPr>
          <p:cNvSpPr>
            <a:spLocks noGrp="1"/>
          </p:cNvSpPr>
          <p:nvPr>
            <p:ph type="body" sz="quarter" idx="27"/>
          </p:nvPr>
        </p:nvSpPr>
        <p:spPr>
          <a:xfrm>
            <a:off x="7144439" y="4631875"/>
            <a:ext cx="1620000" cy="360000"/>
          </a:xfrm>
        </p:spPr>
        <p:txBody>
          <a:bodyPr/>
          <a:lstStyle/>
          <a:p>
            <a:r>
              <a:rPr lang="fr-MA" dirty="0"/>
              <a:t>Un ami</a:t>
            </a:r>
          </a:p>
        </p:txBody>
      </p:sp>
      <p:pic>
        <p:nvPicPr>
          <p:cNvPr id="6" name="Espace réservé pour une image  5" descr="Une image contenant invertébré, insecte, fourmi, vermine&#10;&#10;Le contenu généré par l’IA peut être incorrect.">
            <a:extLst>
              <a:ext uri="{FF2B5EF4-FFF2-40B4-BE49-F238E27FC236}">
                <a16:creationId xmlns:a16="http://schemas.microsoft.com/office/drawing/2014/main" id="{54722D64-1DC9-F267-61BD-6A0319F18E76}"/>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1737" b="10148"/>
          <a:stretch>
            <a:fillRect/>
          </a:stretch>
        </p:blipFill>
        <p:spPr>
          <a:xfrm>
            <a:off x="358377" y="2435192"/>
            <a:ext cx="1620000" cy="2064808"/>
          </a:xfrm>
        </p:spPr>
      </p:pic>
      <p:pic>
        <p:nvPicPr>
          <p:cNvPr id="13" name="Espace réservé pour une image  12">
            <a:extLst>
              <a:ext uri="{FF2B5EF4-FFF2-40B4-BE49-F238E27FC236}">
                <a16:creationId xmlns:a16="http://schemas.microsoft.com/office/drawing/2014/main" id="{B1852E2A-C749-C0A2-58A2-77DF96548245}"/>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1952" b="10187"/>
          <a:stretch>
            <a:fillRect/>
          </a:stretch>
        </p:blipFill>
        <p:spPr>
          <a:xfrm>
            <a:off x="2054892" y="2226125"/>
            <a:ext cx="1620000" cy="2273875"/>
          </a:xfrm>
        </p:spPr>
      </p:pic>
      <p:pic>
        <p:nvPicPr>
          <p:cNvPr id="18" name="Espace réservé pour une image  17" descr="Une image contenant meubles, lit, Cadre de lit, chambre&#10;&#10;Le contenu généré par l’IA peut être incorrect.">
            <a:extLst>
              <a:ext uri="{FF2B5EF4-FFF2-40B4-BE49-F238E27FC236}">
                <a16:creationId xmlns:a16="http://schemas.microsoft.com/office/drawing/2014/main" id="{18F9E6F8-7996-72B1-D129-2813C052FA79}"/>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11676" b="10187"/>
          <a:stretch>
            <a:fillRect/>
          </a:stretch>
        </p:blipFill>
        <p:spPr>
          <a:xfrm>
            <a:off x="3751407" y="2435192"/>
            <a:ext cx="1620000" cy="2064808"/>
          </a:xfrm>
        </p:spPr>
      </p:pic>
      <p:pic>
        <p:nvPicPr>
          <p:cNvPr id="20" name="Espace réservé pour une image  19" descr="Une image contenant croquis, dessin, livre, texte&#10;&#10;Le contenu généré par l’IA peut être incorrect.">
            <a:extLst>
              <a:ext uri="{FF2B5EF4-FFF2-40B4-BE49-F238E27FC236}">
                <a16:creationId xmlns:a16="http://schemas.microsoft.com/office/drawing/2014/main" id="{FB2C4C4B-ECD2-C9BE-DB04-63C777B9630F}"/>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11737" b="10148"/>
          <a:stretch>
            <a:fillRect/>
          </a:stretch>
        </p:blipFill>
        <p:spPr>
          <a:xfrm>
            <a:off x="5447922" y="2435192"/>
            <a:ext cx="1620000" cy="2064808"/>
          </a:xfrm>
        </p:spPr>
      </p:pic>
      <p:pic>
        <p:nvPicPr>
          <p:cNvPr id="22" name="Espace réservé pour une image  21" descr="Une image contenant habits, Animation, Dessin animé, garçon&#10;&#10;Le contenu généré par l’IA peut être incorrect.">
            <a:extLst>
              <a:ext uri="{FF2B5EF4-FFF2-40B4-BE49-F238E27FC236}">
                <a16:creationId xmlns:a16="http://schemas.microsoft.com/office/drawing/2014/main" id="{6F04F39E-6E8B-79F7-DBED-623BF12B2DC7}"/>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t="-11676" b="10187"/>
          <a:stretch>
            <a:fillRect/>
          </a:stretch>
        </p:blipFill>
        <p:spPr>
          <a:xfrm>
            <a:off x="7144439" y="2435192"/>
            <a:ext cx="1620000" cy="2064808"/>
          </a:xfrm>
        </p:spPr>
      </p:pic>
      <p:grpSp>
        <p:nvGrpSpPr>
          <p:cNvPr id="4" name="Groupe 3">
            <a:extLst>
              <a:ext uri="{FF2B5EF4-FFF2-40B4-BE49-F238E27FC236}">
                <a16:creationId xmlns:a16="http://schemas.microsoft.com/office/drawing/2014/main" id="{78363B44-F777-8ED8-D0D5-6C2DB84326DB}"/>
              </a:ext>
            </a:extLst>
          </p:cNvPr>
          <p:cNvGrpSpPr/>
          <p:nvPr/>
        </p:nvGrpSpPr>
        <p:grpSpPr>
          <a:xfrm>
            <a:off x="113769" y="634753"/>
            <a:ext cx="1147140" cy="980797"/>
            <a:chOff x="113769" y="634753"/>
            <a:chExt cx="1147140" cy="980797"/>
          </a:xfrm>
        </p:grpSpPr>
        <p:pic>
          <p:nvPicPr>
            <p:cNvPr id="5" name="Image 4">
              <a:extLst>
                <a:ext uri="{FF2B5EF4-FFF2-40B4-BE49-F238E27FC236}">
                  <a16:creationId xmlns:a16="http://schemas.microsoft.com/office/drawing/2014/main" id="{CC2E12AF-B36E-5408-BAFC-A7F79617A26F}"/>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E57DF75-5041-BB9A-6250-98CC3BF4E410}"/>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052951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F019C-53F2-E68A-7894-D090211BD5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B5E521-A3E1-3D22-DB6E-8265C18DCB15}"/>
              </a:ext>
            </a:extLst>
          </p:cNvPr>
          <p:cNvSpPr>
            <a:spLocks noGrp="1"/>
          </p:cNvSpPr>
          <p:nvPr>
            <p:ph type="title"/>
          </p:nvPr>
        </p:nvSpPr>
        <p:spPr>
          <a:xfrm>
            <a:off x="1653499" y="755999"/>
            <a:ext cx="6840000" cy="612000"/>
          </a:xfrm>
        </p:spPr>
        <p:txBody>
          <a:bodyPr>
            <a:normAutofit/>
          </a:bodyPr>
          <a:lstStyle/>
          <a:p>
            <a:r>
              <a:rPr lang="fr-MA" dirty="0">
                <a:solidFill>
                  <a:schemeClr val="tx1">
                    <a:lumMod val="65000"/>
                    <a:lumOff val="35000"/>
                  </a:schemeClr>
                </a:solidFill>
              </a:rPr>
              <a:t>Qui veut passer au tableau pour nommer les images ? </a:t>
            </a:r>
          </a:p>
        </p:txBody>
      </p:sp>
      <p:pic>
        <p:nvPicPr>
          <p:cNvPr id="29" name="Image 28">
            <a:extLst>
              <a:ext uri="{FF2B5EF4-FFF2-40B4-BE49-F238E27FC236}">
                <a16:creationId xmlns:a16="http://schemas.microsoft.com/office/drawing/2014/main" id="{711D6D51-D018-F566-80F9-22CD30173C31}"/>
              </a:ext>
            </a:extLst>
          </p:cNvPr>
          <p:cNvPicPr>
            <a:picLocks noChangeAspect="1"/>
          </p:cNvPicPr>
          <p:nvPr/>
        </p:nvPicPr>
        <p:blipFill>
          <a:blip r:embed="rId2"/>
          <a:stretch>
            <a:fillRect/>
          </a:stretch>
        </p:blipFill>
        <p:spPr>
          <a:xfrm>
            <a:off x="596419" y="2540177"/>
            <a:ext cx="7951162" cy="2091526"/>
          </a:xfrm>
          <a:prstGeom prst="rect">
            <a:avLst/>
          </a:prstGeom>
        </p:spPr>
      </p:pic>
      <p:pic>
        <p:nvPicPr>
          <p:cNvPr id="3" name="Espace réservé pour une image  6" descr="Une image contenant habits, sourire, dessin humoristique, clipart&#10;&#10;Le contenu généré par l’IA peut être incorrect.">
            <a:extLst>
              <a:ext uri="{FF2B5EF4-FFF2-40B4-BE49-F238E27FC236}">
                <a16:creationId xmlns:a16="http://schemas.microsoft.com/office/drawing/2014/main" id="{A873DF3F-D547-73B1-8E1A-23A64E5FA9F1}"/>
              </a:ext>
            </a:extLst>
          </p:cNvPr>
          <p:cNvPicPr>
            <a:picLocks noChangeAspect="1"/>
          </p:cNvPicPr>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13625009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763405" y="3194129"/>
            <a:ext cx="7886700" cy="720000"/>
          </a:xfrm>
        </p:spPr>
        <p:txBody>
          <a:bodyPr/>
          <a:lstStyle/>
          <a:p>
            <a:pPr algn="l"/>
            <a:r>
              <a:rPr lang="fr-MA" sz="2800" dirty="0">
                <a:solidFill>
                  <a:schemeClr val="accent1">
                    <a:lumMod val="50000"/>
                  </a:schemeClr>
                </a:solidFill>
              </a:rPr>
              <a:t>          A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br>
              <a:rPr lang="fr-MA" sz="2400" b="0" dirty="0">
                <a:solidFill>
                  <a:schemeClr val="accent1">
                    <a:lumMod val="50000"/>
                  </a:schemeClr>
                </a:solidFill>
              </a:rPr>
            </a:br>
            <a:r>
              <a:rPr lang="fr-MA" sz="2400" b="0" dirty="0">
                <a:solidFill>
                  <a:schemeClr val="accent1">
                    <a:lumMod val="50000"/>
                  </a:schemeClr>
                </a:solidFill>
              </a:rPr>
              <a:t>Afin de couvrir davantage de langues comprises par les élèves, </a:t>
            </a:r>
            <a:r>
              <a:rPr lang="fr-MA" sz="2400" dirty="0">
                <a:solidFill>
                  <a:srgbClr val="00ACA4"/>
                </a:solidFill>
              </a:rPr>
              <a:t>des ressources supplémentaires sont fournies aux enseignants aux pages 34-35-36</a:t>
            </a:r>
            <a:r>
              <a:rPr lang="fr-MA" sz="2400" b="0" dirty="0">
                <a:solidFill>
                  <a:schemeClr val="accent1">
                    <a:lumMod val="50000"/>
                  </a:schemeClr>
                </a:solidFill>
              </a:rPr>
              <a:t>.  Ils pourront en faire usage au besoin. </a:t>
            </a: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Aujourd’hui, nous allons apprendre à poser une question en français avec </a:t>
            </a:r>
            <a:r>
              <a:rPr lang="fr-MA" dirty="0" err="1">
                <a:solidFill>
                  <a:schemeClr val="tx1">
                    <a:lumMod val="65000"/>
                    <a:lumOff val="35000"/>
                  </a:schemeClr>
                </a:solidFill>
                <a:latin typeface="Dosis Medium" pitchFamily="2" charset="0"/>
              </a:rPr>
              <a:t>Majd</a:t>
            </a:r>
            <a:r>
              <a:rPr lang="fr-MA" dirty="0">
                <a:solidFill>
                  <a:schemeClr val="tx1">
                    <a:lumMod val="65000"/>
                    <a:lumOff val="35000"/>
                  </a:schemeClr>
                </a:solidFill>
                <a:latin typeface="Dosis Medium" pitchFamily="2" charset="0"/>
              </a:rPr>
              <a:t> et Nada. </a:t>
            </a:r>
            <a:endParaRPr lang="fr-FR" dirty="0">
              <a:solidFill>
                <a:schemeClr val="tx1">
                  <a:lumMod val="65000"/>
                  <a:lumOff val="35000"/>
                </a:schemeClr>
              </a:solidFill>
              <a:latin typeface="Dosis Medium" pitchFamily="2" charset="0"/>
            </a:endParaRPr>
          </a:p>
        </p:txBody>
      </p:sp>
      <p:grpSp>
        <p:nvGrpSpPr>
          <p:cNvPr id="16" name="Groupe 15">
            <a:extLst>
              <a:ext uri="{FF2B5EF4-FFF2-40B4-BE49-F238E27FC236}">
                <a16:creationId xmlns:a16="http://schemas.microsoft.com/office/drawing/2014/main" id="{148E8F3B-8549-19A9-5778-CFC81235BCA1}"/>
              </a:ext>
            </a:extLst>
          </p:cNvPr>
          <p:cNvGrpSpPr/>
          <p:nvPr/>
        </p:nvGrpSpPr>
        <p:grpSpPr>
          <a:xfrm>
            <a:off x="113769" y="634753"/>
            <a:ext cx="1147140" cy="980797"/>
            <a:chOff x="113769" y="634753"/>
            <a:chExt cx="1147140" cy="980797"/>
          </a:xfrm>
        </p:grpSpPr>
        <p:pic>
          <p:nvPicPr>
            <p:cNvPr id="17" name="Image 16">
              <a:extLst>
                <a:ext uri="{FF2B5EF4-FFF2-40B4-BE49-F238E27FC236}">
                  <a16:creationId xmlns:a16="http://schemas.microsoft.com/office/drawing/2014/main" id="{9548A912-F830-53C2-8F44-E198A2D9CCB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D8D9387-E133-E793-A09F-4B39E0779FB4}"/>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4"/>
          <a:stretch>
            <a:fillRect/>
          </a:stretch>
        </p:blipFill>
        <p:spPr>
          <a:xfrm>
            <a:off x="2156059" y="2232110"/>
            <a:ext cx="4831882" cy="3898765"/>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id="{DED1A78A-6E38-470D-9C1A-A56CA3160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Acte1 CP séance 2">
            <a:hlinkClick r:id="" action="ppaction://media"/>
            <a:extLst>
              <a:ext uri="{FF2B5EF4-FFF2-40B4-BE49-F238E27FC236}">
                <a16:creationId xmlns:a16="http://schemas.microsoft.com/office/drawing/2014/main" id="{4C632DE4-F61B-11F0-7261-ECB55929F3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7996" y="1876547"/>
            <a:ext cx="7530513" cy="4235914"/>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53" fill="hold"/>
                                        <p:tgtEl>
                                          <p:spTgt spid="2"/>
                                        </p:tgtEl>
                                      </p:cBhvr>
                                    </p:cmd>
                                  </p:childTnLst>
                                </p:cTn>
                              </p:par>
                            </p:childTnLst>
                          </p:cTn>
                        </p:par>
                        <p:par>
                          <p:cTn id="7" fill="hold">
                            <p:stCondLst>
                              <p:cond delay="29653"/>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a:off x="2482616" y="2510390"/>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621730" y="38348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9A53DBFD-09D9-0321-DB12-5D8904C4E028}"/>
              </a:ext>
            </a:extLst>
          </p:cNvPr>
          <p:cNvPicPr>
            <a:picLocks noChangeAspect="1"/>
          </p:cNvPicPr>
          <p:nvPr/>
        </p:nvPicPr>
        <p:blipFill>
          <a:blip r:embed="rId4"/>
          <a:stretch>
            <a:fillRect/>
          </a:stretch>
        </p:blipFill>
        <p:spPr>
          <a:xfrm>
            <a:off x="2177817" y="1958995"/>
            <a:ext cx="1218404" cy="1102789"/>
          </a:xfrm>
          <a:prstGeom prst="rect">
            <a:avLst/>
          </a:prstGeom>
        </p:spPr>
      </p:pic>
      <p:sp>
        <p:nvSpPr>
          <p:cNvPr id="20" name="Titre 8">
            <a:extLst>
              <a:ext uri="{FF2B5EF4-FFF2-40B4-BE49-F238E27FC236}">
                <a16:creationId xmlns:a16="http://schemas.microsoft.com/office/drawing/2014/main" id="{F5793345-D6B2-DC7F-74AB-AD4E4C717018}"/>
              </a:ext>
            </a:extLst>
          </p:cNvPr>
          <p:cNvSpPr txBox="1">
            <a:spLocks/>
          </p:cNvSpPr>
          <p:nvPr/>
        </p:nvSpPr>
        <p:spPr>
          <a:xfrm>
            <a:off x="1595747" y="757794"/>
            <a:ext cx="7211368"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À votre tour.  Qui veut poser la question en français  ? </a:t>
            </a:r>
          </a:p>
        </p:txBody>
      </p:sp>
    </p:spTree>
    <p:extLst>
      <p:ext uri="{BB962C8B-B14F-4D97-AF65-F5344CB8AC3E}">
        <p14:creationId xmlns:p14="http://schemas.microsoft.com/office/powerpoint/2010/main" val="604817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77E59-B3A4-6A75-9EB2-7B494D2BF8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5C4B11-BE9C-728C-F755-53E73AFA7B2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Posez la  même question à votre voisin. À tour de rôle.  </a:t>
            </a:r>
          </a:p>
        </p:txBody>
      </p:sp>
      <p:grpSp>
        <p:nvGrpSpPr>
          <p:cNvPr id="12" name="Groupe 11">
            <a:extLst>
              <a:ext uri="{FF2B5EF4-FFF2-40B4-BE49-F238E27FC236}">
                <a16:creationId xmlns:a16="http://schemas.microsoft.com/office/drawing/2014/main" id="{1D57FE9A-867E-9A86-E356-326BC7BCA50A}"/>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4F6FBC0B-8454-4756-355D-0E32232B030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23D864F-028D-FD3A-FA2D-202E00FD293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1DB29E7D-0BD2-416B-24C6-3C74BE5F6838}"/>
              </a:ext>
            </a:extLst>
          </p:cNvPr>
          <p:cNvPicPr>
            <a:picLocks noChangeAspect="1"/>
          </p:cNvPicPr>
          <p:nvPr/>
        </p:nvPicPr>
        <p:blipFill>
          <a:blip r:embed="rId4"/>
          <a:stretch>
            <a:fillRect/>
          </a:stretch>
        </p:blipFill>
        <p:spPr>
          <a:xfrm flipH="1">
            <a:off x="2313973" y="2721157"/>
            <a:ext cx="4279332" cy="2852888"/>
          </a:xfrm>
          <a:prstGeom prst="rect">
            <a:avLst/>
          </a:prstGeom>
        </p:spPr>
      </p:pic>
      <p:pic>
        <p:nvPicPr>
          <p:cNvPr id="21" name="Image 20">
            <a:extLst>
              <a:ext uri="{FF2B5EF4-FFF2-40B4-BE49-F238E27FC236}">
                <a16:creationId xmlns:a16="http://schemas.microsoft.com/office/drawing/2014/main" id="{3321FB9D-4ED4-4BC4-2FDB-2DB30074B30D}"/>
              </a:ext>
            </a:extLst>
          </p:cNvPr>
          <p:cNvPicPr>
            <a:picLocks noChangeAspect="1"/>
          </p:cNvPicPr>
          <p:nvPr/>
        </p:nvPicPr>
        <p:blipFill>
          <a:blip r:embed="rId5"/>
          <a:stretch>
            <a:fillRect/>
          </a:stretch>
        </p:blipFill>
        <p:spPr>
          <a:xfrm>
            <a:off x="1618851" y="2206406"/>
            <a:ext cx="1218404" cy="1102789"/>
          </a:xfrm>
          <a:prstGeom prst="rect">
            <a:avLst/>
          </a:prstGeom>
        </p:spPr>
      </p:pic>
      <p:pic>
        <p:nvPicPr>
          <p:cNvPr id="25" name="Image 24">
            <a:extLst>
              <a:ext uri="{FF2B5EF4-FFF2-40B4-BE49-F238E27FC236}">
                <a16:creationId xmlns:a16="http://schemas.microsoft.com/office/drawing/2014/main" id="{0AC1019F-BA39-A16A-8A11-1DCBEB9DE59B}"/>
              </a:ext>
            </a:extLst>
          </p:cNvPr>
          <p:cNvPicPr>
            <a:picLocks noChangeAspect="1"/>
          </p:cNvPicPr>
          <p:nvPr/>
        </p:nvPicPr>
        <p:blipFill>
          <a:blip r:embed="rId6"/>
          <a:stretch>
            <a:fillRect/>
          </a:stretch>
        </p:blipFill>
        <p:spPr>
          <a:xfrm>
            <a:off x="6095226" y="2252068"/>
            <a:ext cx="1219370" cy="1086002"/>
          </a:xfrm>
          <a:prstGeom prst="rect">
            <a:avLst/>
          </a:prstGeom>
        </p:spPr>
      </p:pic>
    </p:spTree>
    <p:extLst>
      <p:ext uri="{BB962C8B-B14F-4D97-AF65-F5344CB8AC3E}">
        <p14:creationId xmlns:p14="http://schemas.microsoft.com/office/powerpoint/2010/main" val="2494016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Poser la question : « Comment tu t’appelles ?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Traçage des formes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i - </a:t>
            </a:r>
            <a:r>
              <a:rPr lang="fr-FR" sz="1600" dirty="0">
                <a:latin typeface="Colonna MT" panose="04020805060202030203" pitchFamily="82" charset="0"/>
              </a:rPr>
              <a:t>I</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2</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i.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3" name="Groupe 12">
            <a:extLst>
              <a:ext uri="{FF2B5EF4-FFF2-40B4-BE49-F238E27FC236}">
                <a16:creationId xmlns:a16="http://schemas.microsoft.com/office/drawing/2014/main" id="{6AD2975D-2481-776A-8C8D-22C6DA8A8F0A}"/>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E5FE2C62-96E5-BDA7-132E-00670F3477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65AA067-7EC6-6627-D11A-0AE8EDB82CD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4"/>
          <a:stretch>
            <a:fillRect/>
          </a:stretch>
        </p:blipFill>
        <p:spPr>
          <a:xfrm>
            <a:off x="2045970" y="2261937"/>
            <a:ext cx="5052060" cy="3368040"/>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0B55819B-4B5C-C676-83F1-4160CF0F0C7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8" name="Image 7" descr="Une image contenant noir, obscurité&#10;&#10;Le contenu généré par l’IA peut être incorrect.">
            <a:extLst>
              <a:ext uri="{FF2B5EF4-FFF2-40B4-BE49-F238E27FC236}">
                <a16:creationId xmlns:a16="http://schemas.microsoft.com/office/drawing/2014/main" id="{BF51579D-2548-7CD1-70CD-C00A8CEBB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12" name="Titre 8">
            <a:extLst>
              <a:ext uri="{FF2B5EF4-FFF2-40B4-BE49-F238E27FC236}">
                <a16:creationId xmlns:a16="http://schemas.microsoft.com/office/drawing/2014/main" id="{21A8927E-D3C1-E300-60C5-B06CCC1254E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3" name="CC50E98A">
            <a:hlinkClick r:id="" action="ppaction://media"/>
            <a:extLst>
              <a:ext uri="{FF2B5EF4-FFF2-40B4-BE49-F238E27FC236}">
                <a16:creationId xmlns:a16="http://schemas.microsoft.com/office/drawing/2014/main" id="{3D9BE73E-1F95-1D5E-AED3-6373B208588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6562" y="1992429"/>
            <a:ext cx="6689852" cy="3763042"/>
          </a:xfrm>
          <a:prstGeom prst="rect">
            <a:avLst/>
          </a:prstGeom>
        </p:spPr>
      </p:pic>
    </p:spTree>
    <p:extLst>
      <p:ext uri="{BB962C8B-B14F-4D97-AF65-F5344CB8AC3E}">
        <p14:creationId xmlns:p14="http://schemas.microsoft.com/office/powerpoint/2010/main" val="2956649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9" fill="hold"/>
                                        <p:tgtEl>
                                          <p:spTgt spid="3"/>
                                        </p:tgtEl>
                                      </p:cBhvr>
                                    </p:cmd>
                                  </p:childTnLst>
                                </p:cTn>
                              </p:par>
                            </p:childTnLst>
                          </p:cTn>
                        </p:par>
                        <p:par>
                          <p:cTn id="7" fill="hold">
                            <p:stCondLst>
                              <p:cond delay="53909"/>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Titre 1">
            <a:extLst>
              <a:ext uri="{FF2B5EF4-FFF2-40B4-BE49-F238E27FC236}">
                <a16:creationId xmlns:a16="http://schemas.microsoft.com/office/drawing/2014/main" id="{49E6B5CA-39CD-6825-2950-4FD13D321A4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Lisons ensemble :  i – i.</a:t>
            </a:r>
          </a:p>
        </p:txBody>
      </p:sp>
      <p:grpSp>
        <p:nvGrpSpPr>
          <p:cNvPr id="13" name="Groupe 12">
            <a:extLst>
              <a:ext uri="{FF2B5EF4-FFF2-40B4-BE49-F238E27FC236}">
                <a16:creationId xmlns:a16="http://schemas.microsoft.com/office/drawing/2014/main" id="{11F55E95-1923-1BD9-7590-355C1EE52FFD}"/>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B54D4B4D-D289-D5A2-9927-F2943D50838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37DE250-9CD7-0FA7-248B-6A1FAFD4169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Image 3">
            <a:extLst>
              <a:ext uri="{FF2B5EF4-FFF2-40B4-BE49-F238E27FC236}">
                <a16:creationId xmlns:a16="http://schemas.microsoft.com/office/drawing/2014/main" id="{9762D849-7711-5D77-E6BE-C62B48B2FACA}"/>
              </a:ext>
            </a:extLst>
          </p:cNvPr>
          <p:cNvPicPr>
            <a:picLocks noChangeAspect="1"/>
          </p:cNvPicPr>
          <p:nvPr/>
        </p:nvPicPr>
        <p:blipFill>
          <a:blip r:embed="rId4"/>
          <a:stretch>
            <a:fillRect/>
          </a:stretch>
        </p:blipFill>
        <p:spPr>
          <a:xfrm>
            <a:off x="1933533" y="2169036"/>
            <a:ext cx="5828572" cy="3625371"/>
          </a:xfrm>
          <a:prstGeom prst="rect">
            <a:avLst/>
          </a:prstGeom>
        </p:spPr>
      </p:pic>
    </p:spTree>
    <p:extLst>
      <p:ext uri="{BB962C8B-B14F-4D97-AF65-F5344CB8AC3E}">
        <p14:creationId xmlns:p14="http://schemas.microsoft.com/office/powerpoint/2010/main" val="420807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46B2-2BBA-FD32-DFEC-5E8A88949C3D}"/>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77E62522-262C-4F89-13C2-9220782D2503}"/>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Qui veut lire ? Levez la main. </a:t>
            </a:r>
          </a:p>
        </p:txBody>
      </p:sp>
      <p:pic>
        <p:nvPicPr>
          <p:cNvPr id="2" name="Espace réservé pour une image  6" descr="Une image contenant habits, sourire, dessin humoristique, clipart&#10;&#10;Le contenu généré par l’IA peut être incorrect.">
            <a:extLst>
              <a:ext uri="{FF2B5EF4-FFF2-40B4-BE49-F238E27FC236}">
                <a16:creationId xmlns:a16="http://schemas.microsoft.com/office/drawing/2014/main" id="{6C0FE82C-1351-DF33-E397-D6B5917034E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a:extLst>
              <a:ext uri="{FF2B5EF4-FFF2-40B4-BE49-F238E27FC236}">
                <a16:creationId xmlns:a16="http://schemas.microsoft.com/office/drawing/2014/main" id="{BDF6193A-554E-6FC8-89DC-431B06F90A2B}"/>
              </a:ext>
            </a:extLst>
          </p:cNvPr>
          <p:cNvPicPr>
            <a:picLocks noChangeAspect="1"/>
          </p:cNvPicPr>
          <p:nvPr/>
        </p:nvPicPr>
        <p:blipFill>
          <a:blip r:embed="rId3"/>
          <a:stretch>
            <a:fillRect/>
          </a:stretch>
        </p:blipFill>
        <p:spPr>
          <a:xfrm>
            <a:off x="1933533" y="2169036"/>
            <a:ext cx="5828572" cy="3625371"/>
          </a:xfrm>
          <a:prstGeom prst="rect">
            <a:avLst/>
          </a:prstGeom>
        </p:spPr>
      </p:pic>
    </p:spTree>
    <p:extLst>
      <p:ext uri="{BB962C8B-B14F-4D97-AF65-F5344CB8AC3E}">
        <p14:creationId xmlns:p14="http://schemas.microsoft.com/office/powerpoint/2010/main" val="60475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i - </a:t>
            </a:r>
            <a:r>
              <a:rPr lang="fr-FR" dirty="0">
                <a:latin typeface="Lucida Fax" panose="02060602050505020204" pitchFamily="18" charset="0"/>
              </a:rPr>
              <a:t>I</a:t>
            </a:r>
            <a:endParaRPr lang="fr-FR" dirty="0"/>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Poser la question « Comment tu t’appelles ? » </a:t>
            </a:r>
            <a:endParaRPr lang="fr-MA" dirty="0"/>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Traçage des formes  </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2</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grpSp>
        <p:nvGrpSpPr>
          <p:cNvPr id="6" name="Groupe 5">
            <a:extLst>
              <a:ext uri="{FF2B5EF4-FFF2-40B4-BE49-F238E27FC236}">
                <a16:creationId xmlns:a16="http://schemas.microsoft.com/office/drawing/2014/main" id="{22A67420-9AA8-E7D8-2318-B9026EC86982}"/>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D06D0ED-D633-C560-7673-6EECE2F55E4A}"/>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1B974AF-2124-6697-97DD-8E78BB59554E}"/>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10"/>
          <a:stretch>
            <a:fillRect/>
          </a:stretch>
        </p:blipFill>
        <p:spPr>
          <a:xfrm>
            <a:off x="1994635" y="2184935"/>
            <a:ext cx="4907681" cy="3271787"/>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F8263-15BC-A141-D294-378B60832041}"/>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AE1D4D5F-BBD7-C31D-126D-39CEE9C157F5}"/>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04FD74CE-50A3-E256-CC69-EE153312137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EEBBE25-3BD7-4928-E333-BC9643C1F4F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1" name="Titre 1">
            <a:extLst>
              <a:ext uri="{FF2B5EF4-FFF2-40B4-BE49-F238E27FC236}">
                <a16:creationId xmlns:a16="http://schemas.microsoft.com/office/drawing/2014/main" id="{BB321690-4DC8-FB1A-DF92-3EB2B751FBF6}"/>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trace ce trait. </a:t>
            </a:r>
          </a:p>
        </p:txBody>
      </p:sp>
      <p:pic>
        <p:nvPicPr>
          <p:cNvPr id="13" name="Image 12">
            <a:extLst>
              <a:ext uri="{FF2B5EF4-FFF2-40B4-BE49-F238E27FC236}">
                <a16:creationId xmlns:a16="http://schemas.microsoft.com/office/drawing/2014/main" id="{75E6F38F-85B4-F12A-0ADE-CFACE056FD0D}"/>
              </a:ext>
            </a:extLst>
          </p:cNvPr>
          <p:cNvPicPr>
            <a:picLocks noChangeAspect="1"/>
          </p:cNvPicPr>
          <p:nvPr/>
        </p:nvPicPr>
        <p:blipFill>
          <a:blip r:embed="rId4"/>
          <a:stretch>
            <a:fillRect/>
          </a:stretch>
        </p:blipFill>
        <p:spPr>
          <a:xfrm>
            <a:off x="2170101" y="2306119"/>
            <a:ext cx="4577207" cy="3035902"/>
          </a:xfrm>
          <a:prstGeom prst="rect">
            <a:avLst/>
          </a:prstGeom>
        </p:spPr>
      </p:pic>
    </p:spTree>
    <p:extLst>
      <p:ext uri="{BB962C8B-B14F-4D97-AF65-F5344CB8AC3E}">
        <p14:creationId xmlns:p14="http://schemas.microsoft.com/office/powerpoint/2010/main" val="429562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A4066-FEF7-AABD-FDE0-9D140693419C}"/>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145C1193-0A8F-26A2-B6A3-567C077F0B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81FCC3AA-79C4-1C99-513D-B0152316AC0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4" name="Image 3" descr="Une image contenant noir, obscurité&#10;&#10;Le contenu généré par l’IA peut être incorrect.">
            <a:extLst>
              <a:ext uri="{FF2B5EF4-FFF2-40B4-BE49-F238E27FC236}">
                <a16:creationId xmlns:a16="http://schemas.microsoft.com/office/drawing/2014/main" id="{CC4475A2-FB54-07F5-2D1D-144541A62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12" name="Titre 8">
            <a:extLst>
              <a:ext uri="{FF2B5EF4-FFF2-40B4-BE49-F238E27FC236}">
                <a16:creationId xmlns:a16="http://schemas.microsoft.com/office/drawing/2014/main" id="{73B8C3A5-12FE-072D-B3EB-F8E6E2F76F9D}"/>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2" name="C9FD7589">
            <a:hlinkClick r:id="" action="ppaction://media"/>
            <a:extLst>
              <a:ext uri="{FF2B5EF4-FFF2-40B4-BE49-F238E27FC236}">
                <a16:creationId xmlns:a16="http://schemas.microsoft.com/office/drawing/2014/main" id="{D07ECA2E-6766-ED24-8039-B25E8684DC6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5145" y="1837253"/>
            <a:ext cx="7090585" cy="3988454"/>
          </a:xfrm>
          <a:prstGeom prst="rect">
            <a:avLst/>
          </a:prstGeom>
        </p:spPr>
      </p:pic>
    </p:spTree>
    <p:extLst>
      <p:ext uri="{BB962C8B-B14F-4D97-AF65-F5344CB8AC3E}">
        <p14:creationId xmlns:p14="http://schemas.microsoft.com/office/powerpoint/2010/main" val="3644413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19" fill="hold"/>
                                        <p:tgtEl>
                                          <p:spTgt spid="2"/>
                                        </p:tgtEl>
                                      </p:cBhvr>
                                    </p:cmd>
                                  </p:childTnLst>
                                </p:cTn>
                              </p:par>
                            </p:childTnLst>
                          </p:cTn>
                        </p:par>
                        <p:par>
                          <p:cTn id="7" fill="hold">
                            <p:stCondLst>
                              <p:cond delay="21119"/>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Je vais tracer le trait en l’air avec le doigt. Faîtes comme moi. </a:t>
            </a:r>
            <a:endParaRPr lang="fr-MA" dirty="0">
              <a:solidFill>
                <a:schemeClr val="tx1">
                  <a:lumMod val="65000"/>
                  <a:lumOff val="35000"/>
                </a:schemeClr>
              </a:solidFill>
              <a:latin typeface="Dosis Medium" pitchFamily="2" charset="0"/>
            </a:endParaRP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4E582D91-06A5-4B9B-2ED9-64169D55BF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21B149C-5922-2E71-2FA9-7775ED547B52}"/>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cxnSp>
        <p:nvCxnSpPr>
          <p:cNvPr id="3" name="Connecteur droit 2">
            <a:extLst>
              <a:ext uri="{FF2B5EF4-FFF2-40B4-BE49-F238E27FC236}">
                <a16:creationId xmlns:a16="http://schemas.microsoft.com/office/drawing/2014/main" id="{BB2F5509-274B-4D2A-9069-82622630B85C}"/>
              </a:ext>
            </a:extLst>
          </p:cNvPr>
          <p:cNvCxnSpPr/>
          <p:nvPr/>
        </p:nvCxnSpPr>
        <p:spPr>
          <a:xfrm>
            <a:off x="4870051" y="3094591"/>
            <a:ext cx="239669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7DF7F9E8-CE8E-4F6F-BDEB-4F2670E4B571}"/>
              </a:ext>
            </a:extLst>
          </p:cNvPr>
          <p:cNvCxnSpPr/>
          <p:nvPr/>
        </p:nvCxnSpPr>
        <p:spPr>
          <a:xfrm>
            <a:off x="4966303" y="3912005"/>
            <a:ext cx="2300438" cy="0"/>
          </a:xfrm>
          <a:prstGeom prst="line">
            <a:avLst/>
          </a:prstGeom>
          <a:ln w="381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D191E406-CB59-4374-8767-A7534B1036BB}"/>
              </a:ext>
            </a:extLst>
          </p:cNvPr>
          <p:cNvCxnSpPr/>
          <p:nvPr/>
        </p:nvCxnSpPr>
        <p:spPr>
          <a:xfrm>
            <a:off x="4918177" y="4613779"/>
            <a:ext cx="239669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712E5FF6-071E-4594-A74A-4DC58939AD82}"/>
              </a:ext>
            </a:extLst>
          </p:cNvPr>
          <p:cNvCxnSpPr>
            <a:cxnSpLocks/>
          </p:cNvCxnSpPr>
          <p:nvPr/>
        </p:nvCxnSpPr>
        <p:spPr>
          <a:xfrm>
            <a:off x="6116853" y="3094591"/>
            <a:ext cx="0" cy="1519188"/>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375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7557-AB0F-4A6D-8F22-78DF67D55DC5}"/>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0DA31717-1B5E-69E6-E680-FC1B52D777CB}"/>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BC3DC5A7-92D7-2A9A-F0B4-BBC4658B267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62013A0-BF17-F0B2-BD39-5E6DDCE5F406}"/>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1" name="Titre 1">
            <a:extLst>
              <a:ext uri="{FF2B5EF4-FFF2-40B4-BE49-F238E27FC236}">
                <a16:creationId xmlns:a16="http://schemas.microsoft.com/office/drawing/2014/main" id="{08105263-00FE-767E-0632-F899753D2365}"/>
              </a:ext>
            </a:extLst>
          </p:cNvPr>
          <p:cNvSpPr>
            <a:spLocks noGrp="1"/>
          </p:cNvSpPr>
          <p:nvPr>
            <p:ph type="title"/>
          </p:nvPr>
        </p:nvSpPr>
        <p:spPr>
          <a:xfrm>
            <a:off x="1692000" y="756000"/>
            <a:ext cx="6840000" cy="612000"/>
          </a:xfrm>
        </p:spPr>
        <p:txBody>
          <a:bodyPr/>
          <a:lstStyle/>
          <a:p>
            <a:r>
              <a:rPr lang="fr-MA" dirty="0">
                <a:solidFill>
                  <a:schemeClr val="tx1">
                    <a:lumMod val="50000"/>
                    <a:lumOff val="50000"/>
                  </a:schemeClr>
                </a:solidFill>
                <a:latin typeface="Dosis Medium" pitchFamily="2" charset="0"/>
              </a:rPr>
              <a:t>Regardez bien comment on trace ce trait. </a:t>
            </a:r>
          </a:p>
        </p:txBody>
      </p:sp>
      <p:sp>
        <p:nvSpPr>
          <p:cNvPr id="4" name="Rectangle 3">
            <a:extLst>
              <a:ext uri="{FF2B5EF4-FFF2-40B4-BE49-F238E27FC236}">
                <a16:creationId xmlns:a16="http://schemas.microsoft.com/office/drawing/2014/main" id="{A14307B9-5D84-2823-7452-5656BCC30AF7}"/>
              </a:ext>
            </a:extLst>
          </p:cNvPr>
          <p:cNvSpPr/>
          <p:nvPr/>
        </p:nvSpPr>
        <p:spPr>
          <a:xfrm>
            <a:off x="5072513" y="1915428"/>
            <a:ext cx="1395663" cy="3532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61B02F26-4DC0-64D6-4295-59FF604F25E0}"/>
              </a:ext>
            </a:extLst>
          </p:cNvPr>
          <p:cNvPicPr>
            <a:picLocks noChangeAspect="1"/>
          </p:cNvPicPr>
          <p:nvPr/>
        </p:nvPicPr>
        <p:blipFill>
          <a:blip r:embed="rId4"/>
          <a:stretch>
            <a:fillRect/>
          </a:stretch>
        </p:blipFill>
        <p:spPr>
          <a:xfrm>
            <a:off x="2652130" y="2390553"/>
            <a:ext cx="3839740" cy="2771425"/>
          </a:xfrm>
          <a:prstGeom prst="rect">
            <a:avLst/>
          </a:prstGeom>
        </p:spPr>
      </p:pic>
    </p:spTree>
    <p:extLst>
      <p:ext uri="{BB962C8B-B14F-4D97-AF65-F5344CB8AC3E}">
        <p14:creationId xmlns:p14="http://schemas.microsoft.com/office/powerpoint/2010/main" val="400634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5D7F4-DDF8-CF6C-04DE-02CA404EDBA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692201AD-78D6-6810-1AFA-1BFBD11BF91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8F0F9799-2E8D-AABF-3017-D7A97DDE660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4" name="Image 3" descr="Une image contenant noir, obscurité&#10;&#10;Le contenu généré par l’IA peut être incorrect.">
            <a:extLst>
              <a:ext uri="{FF2B5EF4-FFF2-40B4-BE49-F238E27FC236}">
                <a16:creationId xmlns:a16="http://schemas.microsoft.com/office/drawing/2014/main" id="{84A009DB-D301-69B1-DD1B-83EACCD68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9" name="Titre 8">
            <a:extLst>
              <a:ext uri="{FF2B5EF4-FFF2-40B4-BE49-F238E27FC236}">
                <a16:creationId xmlns:a16="http://schemas.microsoft.com/office/drawing/2014/main" id="{B1513F6A-6E2A-50C4-C778-02D4D00775A1}"/>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a:t>
            </a:r>
            <a:endParaRPr lang="fr-MA" dirty="0">
              <a:solidFill>
                <a:schemeClr val="tx1">
                  <a:lumMod val="65000"/>
                  <a:lumOff val="35000"/>
                </a:schemeClr>
              </a:solidFill>
              <a:latin typeface="Dosis Medium" pitchFamily="2" charset="0"/>
            </a:endParaRPr>
          </a:p>
        </p:txBody>
      </p:sp>
      <p:pic>
        <p:nvPicPr>
          <p:cNvPr id="3" name="ecriture">
            <a:hlinkClick r:id="" action="ppaction://media"/>
            <a:extLst>
              <a:ext uri="{FF2B5EF4-FFF2-40B4-BE49-F238E27FC236}">
                <a16:creationId xmlns:a16="http://schemas.microsoft.com/office/drawing/2014/main" id="{EC85BB24-59A4-2B16-3A57-9B58530AB15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0401" y="1924745"/>
            <a:ext cx="6199060" cy="3486971"/>
          </a:xfrm>
          <a:prstGeom prst="rect">
            <a:avLst/>
          </a:prstGeom>
        </p:spPr>
      </p:pic>
    </p:spTree>
    <p:extLst>
      <p:ext uri="{BB962C8B-B14F-4D97-AF65-F5344CB8AC3E}">
        <p14:creationId xmlns:p14="http://schemas.microsoft.com/office/powerpoint/2010/main" val="2385900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5" fill="hold"/>
                                        <p:tgtEl>
                                          <p:spTgt spid="3"/>
                                        </p:tgtEl>
                                      </p:cBhvr>
                                    </p:cmd>
                                  </p:childTnLst>
                                </p:cTn>
                              </p:par>
                            </p:childTnLst>
                          </p:cTn>
                        </p:par>
                        <p:par>
                          <p:cTn id="7" fill="hold">
                            <p:stCondLst>
                              <p:cond delay="20415"/>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DD18-8D92-A13B-828D-69024032F8B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DE334CF0-7E94-9A8D-5AE6-62E6E5C962B8}"/>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Je vais tracer le trait en l’air avec le doigt. Faîtes comme moi. </a:t>
            </a:r>
            <a:endParaRPr lang="fr-MA" dirty="0">
              <a:solidFill>
                <a:schemeClr val="tx1">
                  <a:lumMod val="65000"/>
                  <a:lumOff val="35000"/>
                </a:schemeClr>
              </a:solidFill>
              <a:latin typeface="Dosis Medium" pitchFamily="2" charset="0"/>
            </a:endParaRP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D723EC7E-4130-6BDD-588A-FDBE84E6D6E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436E0CB1-50C8-77F3-1547-0A27541EAC6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64B3728-B43A-E425-A3BC-ED4E30AA19C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id="{885CDDF0-5F08-542B-6D5A-6671E2F5EECE}"/>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AF42972E-8298-ADE8-D972-DE157585148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570E0269-86B3-84DA-27B1-1940D89D7843}"/>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72A80BFF-ADDE-FFCB-D440-B78D2BBE9D6F}"/>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cxnSp>
        <p:nvCxnSpPr>
          <p:cNvPr id="2" name="Connecteur droit 1">
            <a:extLst>
              <a:ext uri="{FF2B5EF4-FFF2-40B4-BE49-F238E27FC236}">
                <a16:creationId xmlns:a16="http://schemas.microsoft.com/office/drawing/2014/main" id="{A40560CA-1C66-873D-EC3C-8C71D2F97585}"/>
              </a:ext>
            </a:extLst>
          </p:cNvPr>
          <p:cNvCxnSpPr/>
          <p:nvPr/>
        </p:nvCxnSpPr>
        <p:spPr>
          <a:xfrm>
            <a:off x="4870051" y="3094591"/>
            <a:ext cx="239669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 name="Connecteur droit 2">
            <a:extLst>
              <a:ext uri="{FF2B5EF4-FFF2-40B4-BE49-F238E27FC236}">
                <a16:creationId xmlns:a16="http://schemas.microsoft.com/office/drawing/2014/main" id="{677A6955-5378-E9CB-375A-A2C653A2ABB7}"/>
              </a:ext>
            </a:extLst>
          </p:cNvPr>
          <p:cNvCxnSpPr/>
          <p:nvPr/>
        </p:nvCxnSpPr>
        <p:spPr>
          <a:xfrm>
            <a:off x="4966303" y="3912005"/>
            <a:ext cx="2300438" cy="0"/>
          </a:xfrm>
          <a:prstGeom prst="line">
            <a:avLst/>
          </a:prstGeom>
          <a:ln w="381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ADCA52E5-3F46-0F4C-7A17-72C7D69E41E8}"/>
              </a:ext>
            </a:extLst>
          </p:cNvPr>
          <p:cNvCxnSpPr/>
          <p:nvPr/>
        </p:nvCxnSpPr>
        <p:spPr>
          <a:xfrm>
            <a:off x="4918177" y="4613779"/>
            <a:ext cx="239669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D604F964-51B5-AA50-465F-A1EBAF1BCBB0}"/>
              </a:ext>
            </a:extLst>
          </p:cNvPr>
          <p:cNvCxnSpPr>
            <a:cxnSpLocks/>
          </p:cNvCxnSpPr>
          <p:nvPr/>
        </p:nvCxnSpPr>
        <p:spPr>
          <a:xfrm flipH="1">
            <a:off x="5502166" y="3094591"/>
            <a:ext cx="61468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9954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56CA-8A22-A083-776D-AF76009840A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BA523585-9C26-1393-C8F2-34AD3CE7D90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A523585-9C26-1393-C8F2-34AD3CE7D904}"/>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D547E1FB-134D-32A7-090B-62DE3CBC0B0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547E1FB-134D-32A7-090B-62DE3CBC0B08}"/>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E96E530F-8049-AF35-64B5-3D74958200BF}"/>
              </a:ext>
            </a:extLst>
          </p:cNvPr>
          <p:cNvSpPr txBox="1">
            <a:spLocks/>
          </p:cNvSpPr>
          <p:nvPr/>
        </p:nvSpPr>
        <p:spPr>
          <a:xfrm>
            <a:off x="1611891"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Prenez vos livrets à la page 17.</a:t>
            </a:r>
          </a:p>
        </p:txBody>
      </p:sp>
      <p:grpSp>
        <p:nvGrpSpPr>
          <p:cNvPr id="8" name="Groupe 7">
            <a:extLst>
              <a:ext uri="{FF2B5EF4-FFF2-40B4-BE49-F238E27FC236}">
                <a16:creationId xmlns:a16="http://schemas.microsoft.com/office/drawing/2014/main" id="{C389710C-BA8E-8C6F-54C5-6DC8FEE49DDA}"/>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F917611A-5A94-32CB-D07F-6BA294100B6B}"/>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26C103A-5D05-0EF2-7BCA-74485D36F18A}"/>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29E15C9B-A09B-8351-8F6E-BA8613C7A960}"/>
              </a:ext>
            </a:extLst>
          </p:cNvPr>
          <p:cNvPicPr>
            <a:picLocks noChangeAspect="1"/>
          </p:cNvPicPr>
          <p:nvPr/>
        </p:nvPicPr>
        <p:blipFill>
          <a:blip r:embed="rId8"/>
          <a:stretch>
            <a:fillRect/>
          </a:stretch>
        </p:blipFill>
        <p:spPr>
          <a:xfrm>
            <a:off x="3120350" y="1615550"/>
            <a:ext cx="2903299" cy="4567756"/>
          </a:xfrm>
          <a:prstGeom prst="rect">
            <a:avLst/>
          </a:prstGeom>
        </p:spPr>
      </p:pic>
    </p:spTree>
    <p:extLst>
      <p:ext uri="{BB962C8B-B14F-4D97-AF65-F5344CB8AC3E}">
        <p14:creationId xmlns:p14="http://schemas.microsoft.com/office/powerpoint/2010/main" val="307989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9D43-3449-7748-F872-1C33F407DF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D00826B7-AF23-C15C-AAB0-5C8A140CABE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00826B7-AF23-C15C-AAB0-5C8A140CABE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843A6EB5-BA45-0B14-1412-E937CC034EAE}"/>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43A6EB5-BA45-0B14-1412-E937CC034EAE}"/>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EBAF27E3-974C-8D28-7BB0-112295C0845B}"/>
              </a:ext>
            </a:extLst>
          </p:cNvPr>
          <p:cNvSpPr txBox="1">
            <a:spLocks/>
          </p:cNvSpPr>
          <p:nvPr/>
        </p:nvSpPr>
        <p:spPr>
          <a:xfrm>
            <a:off x="1664400"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Tracez les formes comme dans l’exemple. Je vais circuler entre les rangs pour vous aider. </a:t>
            </a:r>
          </a:p>
        </p:txBody>
      </p:sp>
      <p:pic>
        <p:nvPicPr>
          <p:cNvPr id="9" name="Image 8">
            <a:extLst>
              <a:ext uri="{FF2B5EF4-FFF2-40B4-BE49-F238E27FC236}">
                <a16:creationId xmlns:a16="http://schemas.microsoft.com/office/drawing/2014/main" id="{CC8FBEB2-B247-D21D-17EC-3612B16BAD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287" y="2175310"/>
            <a:ext cx="3034318" cy="3034318"/>
          </a:xfrm>
          <a:prstGeom prst="rect">
            <a:avLst/>
          </a:prstGeom>
        </p:spPr>
      </p:pic>
      <p:grpSp>
        <p:nvGrpSpPr>
          <p:cNvPr id="4" name="Groupe 3">
            <a:extLst>
              <a:ext uri="{FF2B5EF4-FFF2-40B4-BE49-F238E27FC236}">
                <a16:creationId xmlns:a16="http://schemas.microsoft.com/office/drawing/2014/main" id="{1E88AC7B-142C-53D7-C52A-0BAD196AD8DD}"/>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9E1D0DC8-9E07-11FB-E55F-2A4C27D601FE}"/>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2A7E3E5-8275-6217-4851-EC3E48683C9F}"/>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2FB66D9E-BEBB-6A20-B4BE-179E5CFE39F8}"/>
              </a:ext>
            </a:extLst>
          </p:cNvPr>
          <p:cNvPicPr>
            <a:picLocks noChangeAspect="1"/>
          </p:cNvPicPr>
          <p:nvPr/>
        </p:nvPicPr>
        <p:blipFill>
          <a:blip r:embed="rId9"/>
          <a:stretch>
            <a:fillRect/>
          </a:stretch>
        </p:blipFill>
        <p:spPr>
          <a:xfrm>
            <a:off x="1742633" y="2175310"/>
            <a:ext cx="2691729" cy="4234893"/>
          </a:xfrm>
          <a:prstGeom prst="rect">
            <a:avLst/>
          </a:prstGeom>
        </p:spPr>
      </p:pic>
      <p:sp>
        <p:nvSpPr>
          <p:cNvPr id="5" name="Rectangle : coins arrondis 4">
            <a:extLst>
              <a:ext uri="{FF2B5EF4-FFF2-40B4-BE49-F238E27FC236}">
                <a16:creationId xmlns:a16="http://schemas.microsoft.com/office/drawing/2014/main" id="{1577C14B-E700-CAF0-48AE-C73965DB3A63}"/>
              </a:ext>
            </a:extLst>
          </p:cNvPr>
          <p:cNvSpPr/>
          <p:nvPr/>
        </p:nvSpPr>
        <p:spPr>
          <a:xfrm>
            <a:off x="1602171" y="2836725"/>
            <a:ext cx="2682009" cy="86695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413713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demain.</a:t>
            </a:r>
            <a:endParaRPr lang="fr-MA" dirty="0">
              <a:solidFill>
                <a:schemeClr val="tx1">
                  <a:lumMod val="65000"/>
                  <a:lumOff val="35000"/>
                </a:schemeClr>
              </a:solidFill>
              <a:latin typeface="Dosis Medium" pitchFamily="2" charset="0"/>
            </a:endParaRPr>
          </a:p>
        </p:txBody>
      </p:sp>
      <p:pic>
        <p:nvPicPr>
          <p:cNvPr id="5" name="Nada-Wave">
            <a:hlinkClick r:id="" action="ppaction://media"/>
            <a:extLst>
              <a:ext uri="{FF2B5EF4-FFF2-40B4-BE49-F238E27FC236}">
                <a16:creationId xmlns:a16="http://schemas.microsoft.com/office/drawing/2014/main" id="{23EB48AF-EAED-E94A-23C6-A4FCF227B7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a:prstGeom prst="rect">
            <a:avLst/>
          </a:prstGeom>
        </p:spPr>
      </p:pic>
      <p:pic>
        <p:nvPicPr>
          <p:cNvPr id="6" name="majd_wave">
            <a:hlinkClick r:id="" action="ppaction://media"/>
            <a:extLst>
              <a:ext uri="{FF2B5EF4-FFF2-40B4-BE49-F238E27FC236}">
                <a16:creationId xmlns:a16="http://schemas.microsoft.com/office/drawing/2014/main" id="{5D4751D2-AD6B-9ED2-11BD-BF53AB6E89C5}"/>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flipH="1">
            <a:off x="2144109" y="2156059"/>
            <a:ext cx="2065294" cy="3703624"/>
          </a:xfrm>
          <a:prstGeom prst="rect">
            <a:avLst/>
          </a:prstGeom>
        </p:spPr>
      </p:pic>
      <p:grpSp>
        <p:nvGrpSpPr>
          <p:cNvPr id="3" name="Groupe 2">
            <a:extLst>
              <a:ext uri="{FF2B5EF4-FFF2-40B4-BE49-F238E27FC236}">
                <a16:creationId xmlns:a16="http://schemas.microsoft.com/office/drawing/2014/main" id="{83B66FEA-8ECD-81C9-0D9B-CF651BCDF230}"/>
              </a:ext>
            </a:extLst>
          </p:cNvPr>
          <p:cNvGrpSpPr/>
          <p:nvPr/>
        </p:nvGrpSpPr>
        <p:grpSpPr>
          <a:xfrm>
            <a:off x="113769" y="634753"/>
            <a:ext cx="1147140" cy="980797"/>
            <a:chOff x="113769" y="634753"/>
            <a:chExt cx="1147140" cy="980797"/>
          </a:xfrm>
        </p:grpSpPr>
        <p:pic>
          <p:nvPicPr>
            <p:cNvPr id="4" name="Image 3">
              <a:extLst>
                <a:ext uri="{FF2B5EF4-FFF2-40B4-BE49-F238E27FC236}">
                  <a16:creationId xmlns:a16="http://schemas.microsoft.com/office/drawing/2014/main" id="{7D06C41B-B807-C0C9-6A78-4E84CD1EC9B0}"/>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309560D-3AB2-4A67-C1B7-16E91DFC020F}"/>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426165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5"/>
                                        </p:tgtEl>
                                      </p:cBhvr>
                                    </p:cmd>
                                  </p:childTnLst>
                                </p:cTn>
                              </p:par>
                              <p:par>
                                <p:cTn id="7" presetID="1" presetClass="mediacall" presetSubtype="0" fill="hold" nodeType="withEffect">
                                  <p:stCondLst>
                                    <p:cond delay="0"/>
                                  </p:stCondLst>
                                  <p:childTnLst>
                                    <p:cmd type="call" cmd="playFrom(0.0)">
                                      <p:cBhvr>
                                        <p:cTn id="8" dur="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D166-3F2B-FEF9-6BFC-DACA6289314D}"/>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415681F1-172A-9157-3651-DB26D1855EE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B83F5EE-6A38-52E1-6148-093006F0CA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C7E049C-4514-D4DA-695C-04CAAC89C00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A5898990-E761-6615-00D6-493AD0D08257}"/>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7499B747-2EF6-FA53-6605-DEC3F2A38AF7}"/>
              </a:ext>
            </a:extLst>
          </p:cNvPr>
          <p:cNvSpPr>
            <a:spLocks noGrp="1"/>
          </p:cNvSpPr>
          <p:nvPr>
            <p:ph type="title"/>
          </p:nvPr>
        </p:nvSpPr>
        <p:spPr>
          <a:xfrm>
            <a:off x="1604729" y="3203753"/>
            <a:ext cx="6191733" cy="720000"/>
          </a:xfrm>
        </p:spPr>
        <p:txBody>
          <a:bodyPr/>
          <a:lstStyle/>
          <a:p>
            <a:pPr>
              <a:lnSpc>
                <a:spcPts val="3360"/>
              </a:lnSpc>
              <a:spcAft>
                <a:spcPts val="1200"/>
              </a:spcAft>
            </a:pPr>
            <a:r>
              <a:rPr lang="fr-MA" sz="2800" dirty="0">
                <a:solidFill>
                  <a:schemeClr val="accent1">
                    <a:lumMod val="50000"/>
                  </a:schemeClr>
                </a:solidFill>
              </a:rPr>
              <a:t>        </a:t>
            </a:r>
            <a:r>
              <a:rPr lang="fr-MA" sz="2800" dirty="0">
                <a:solidFill>
                  <a:srgbClr val="00ACA4"/>
                </a:solidFill>
              </a:rPr>
              <a:t>Ressources supplémentaires      </a:t>
            </a:r>
            <a:br>
              <a:rPr lang="fr-MA" sz="2800" dirty="0">
                <a:solidFill>
                  <a:srgbClr val="00ACA4"/>
                </a:solidFill>
              </a:rPr>
            </a:br>
            <a:r>
              <a:rPr lang="fr-MA" sz="2800" dirty="0">
                <a:solidFill>
                  <a:srgbClr val="00ACA4"/>
                </a:solidFill>
              </a:rPr>
              <a:t>    pour le modelage de l’acte de parole</a:t>
            </a:r>
            <a:br>
              <a:rPr lang="fr-MA" sz="2800" dirty="0">
                <a:solidFill>
                  <a:schemeClr val="accent1">
                    <a:lumMod val="50000"/>
                  </a:schemeClr>
                </a:solidFill>
              </a:rPr>
            </a:br>
            <a:br>
              <a:rPr lang="fr-MA" sz="2800" dirty="0">
                <a:solidFill>
                  <a:schemeClr val="accent1">
                    <a:lumMod val="50000"/>
                  </a:schemeClr>
                </a:solidFill>
              </a:rPr>
            </a:br>
            <a:r>
              <a:rPr lang="fr-MA" sz="2800" i="1" dirty="0">
                <a:solidFill>
                  <a:schemeClr val="accent1">
                    <a:lumMod val="50000"/>
                  </a:schemeClr>
                </a:solidFill>
              </a:rPr>
              <a:t>À utiliser par l’enseignant (e) au besoin .</a:t>
            </a:r>
            <a:endParaRPr lang="fr-MA" sz="2400" i="1" dirty="0">
              <a:solidFill>
                <a:schemeClr val="accent1">
                  <a:lumMod val="50000"/>
                </a:schemeClr>
              </a:solidFill>
            </a:endParaRPr>
          </a:p>
        </p:txBody>
      </p:sp>
    </p:spTree>
    <p:extLst>
      <p:ext uri="{BB962C8B-B14F-4D97-AF65-F5344CB8AC3E}">
        <p14:creationId xmlns:p14="http://schemas.microsoft.com/office/powerpoint/2010/main" val="24688603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B82C17EE-2B97-EA5E-3509-C7107B50A5ED}"/>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sp>
        <p:nvSpPr>
          <p:cNvPr id="11" name="Titre 8">
            <a:extLst>
              <a:ext uri="{FF2B5EF4-FFF2-40B4-BE49-F238E27FC236}">
                <a16:creationId xmlns:a16="http://schemas.microsoft.com/office/drawing/2014/main" id="{9F7BC0E1-B122-0045-8BBD-73D2243909B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pic>
        <p:nvPicPr>
          <p:cNvPr id="12" name="WhatsApp Video 2025-11-02 at 23.09.44">
            <a:hlinkClick r:id="" action="ppaction://media"/>
            <a:extLst>
              <a:ext uri="{FF2B5EF4-FFF2-40B4-BE49-F238E27FC236}">
                <a16:creationId xmlns:a16="http://schemas.microsoft.com/office/drawing/2014/main" id="{7F5DF493-C14E-7E4D-806A-03D4AD51E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7865" y="1799924"/>
            <a:ext cx="7584135" cy="4266076"/>
          </a:xfrm>
          <a:prstGeom prst="rect">
            <a:avLst/>
          </a:prstGeom>
        </p:spPr>
      </p:pic>
    </p:spTree>
    <p:extLst>
      <p:ext uri="{BB962C8B-B14F-4D97-AF65-F5344CB8AC3E}">
        <p14:creationId xmlns:p14="http://schemas.microsoft.com/office/powerpoint/2010/main" val="269383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B82C17EE-2B97-EA5E-3509-C7107B50A5ED}"/>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sp>
        <p:nvSpPr>
          <p:cNvPr id="11" name="Titre 8">
            <a:extLst>
              <a:ext uri="{FF2B5EF4-FFF2-40B4-BE49-F238E27FC236}">
                <a16:creationId xmlns:a16="http://schemas.microsoft.com/office/drawing/2014/main" id="{9F7BC0E1-B122-0045-8BBD-73D2243909B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pic>
        <p:nvPicPr>
          <p:cNvPr id="2" name="WhatsApp Video 2025-11-02 at 23.10.03">
            <a:hlinkClick r:id="" action="ppaction://media"/>
            <a:extLst>
              <a:ext uri="{FF2B5EF4-FFF2-40B4-BE49-F238E27FC236}">
                <a16:creationId xmlns:a16="http://schemas.microsoft.com/office/drawing/2014/main" id="{C664235B-C5D8-E353-77B4-415CDBF07A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5617" y="1999483"/>
            <a:ext cx="7278105" cy="4102517"/>
          </a:xfrm>
          <a:prstGeom prst="rect">
            <a:avLst/>
          </a:prstGeom>
        </p:spPr>
      </p:pic>
    </p:spTree>
    <p:extLst>
      <p:ext uri="{BB962C8B-B14F-4D97-AF65-F5344CB8AC3E}">
        <p14:creationId xmlns:p14="http://schemas.microsoft.com/office/powerpoint/2010/main" val="3813617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B82C17EE-2B97-EA5E-3509-C7107B50A5ED}"/>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sp>
        <p:nvSpPr>
          <p:cNvPr id="11" name="Titre 8">
            <a:extLst>
              <a:ext uri="{FF2B5EF4-FFF2-40B4-BE49-F238E27FC236}">
                <a16:creationId xmlns:a16="http://schemas.microsoft.com/office/drawing/2014/main" id="{9F7BC0E1-B122-0045-8BBD-73D2243909B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pic>
        <p:nvPicPr>
          <p:cNvPr id="3" name="WhatsApp Video 2025-11-02 at 23.10.03 (2)">
            <a:hlinkClick r:id="" action="ppaction://media"/>
            <a:extLst>
              <a:ext uri="{FF2B5EF4-FFF2-40B4-BE49-F238E27FC236}">
                <a16:creationId xmlns:a16="http://schemas.microsoft.com/office/drawing/2014/main" id="{7A189CCE-493C-9A1B-6FE2-D70CD78314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3533" y="2087591"/>
            <a:ext cx="7057928" cy="3978408"/>
          </a:xfrm>
          <a:prstGeom prst="rect">
            <a:avLst/>
          </a:prstGeom>
        </p:spPr>
      </p:pic>
    </p:spTree>
    <p:extLst>
      <p:ext uri="{BB962C8B-B14F-4D97-AF65-F5344CB8AC3E}">
        <p14:creationId xmlns:p14="http://schemas.microsoft.com/office/powerpoint/2010/main" val="1768184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583334" y="1366599"/>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6" name="Image 5">
            <a:extLst>
              <a:ext uri="{FF2B5EF4-FFF2-40B4-BE49-F238E27FC236}">
                <a16:creationId xmlns:a16="http://schemas.microsoft.com/office/drawing/2014/main" id="{0D0A364A-F82B-71BA-2407-0CCC9CA52037}"/>
              </a:ext>
            </a:extLst>
          </p:cNvPr>
          <p:cNvPicPr>
            <a:picLocks noChangeAspect="1"/>
          </p:cNvPicPr>
          <p:nvPr/>
        </p:nvPicPr>
        <p:blipFill>
          <a:blip r:embed="rId3"/>
          <a:stretch>
            <a:fillRect/>
          </a:stretch>
        </p:blipFill>
        <p:spPr>
          <a:xfrm>
            <a:off x="292110" y="2368766"/>
            <a:ext cx="2163228" cy="3277953"/>
          </a:xfrm>
          <a:prstGeom prst="rect">
            <a:avLst/>
          </a:prstGeom>
        </p:spPr>
      </p:pic>
      <p:pic>
        <p:nvPicPr>
          <p:cNvPr id="13" name="Image 12">
            <a:extLst>
              <a:ext uri="{FF2B5EF4-FFF2-40B4-BE49-F238E27FC236}">
                <a16:creationId xmlns:a16="http://schemas.microsoft.com/office/drawing/2014/main" id="{DD9BFF09-DA93-0000-5BD5-6F69718937B9}"/>
              </a:ext>
            </a:extLst>
          </p:cNvPr>
          <p:cNvPicPr>
            <a:picLocks noChangeAspect="1"/>
          </p:cNvPicPr>
          <p:nvPr/>
        </p:nvPicPr>
        <p:blipFill>
          <a:blip r:embed="rId4"/>
          <a:stretch>
            <a:fillRect/>
          </a:stretch>
        </p:blipFill>
        <p:spPr>
          <a:xfrm>
            <a:off x="2459797" y="2368766"/>
            <a:ext cx="2066887" cy="3277953"/>
          </a:xfrm>
          <a:prstGeom prst="rect">
            <a:avLst/>
          </a:prstGeom>
        </p:spPr>
      </p:pic>
      <p:pic>
        <p:nvPicPr>
          <p:cNvPr id="16" name="Image 15">
            <a:extLst>
              <a:ext uri="{FF2B5EF4-FFF2-40B4-BE49-F238E27FC236}">
                <a16:creationId xmlns:a16="http://schemas.microsoft.com/office/drawing/2014/main" id="{CE340711-D205-E4FB-FE87-87B09B5D27EC}"/>
              </a:ext>
            </a:extLst>
          </p:cNvPr>
          <p:cNvPicPr>
            <a:picLocks noChangeAspect="1"/>
          </p:cNvPicPr>
          <p:nvPr/>
        </p:nvPicPr>
        <p:blipFill>
          <a:blip r:embed="rId5"/>
          <a:stretch>
            <a:fillRect/>
          </a:stretch>
        </p:blipFill>
        <p:spPr>
          <a:xfrm>
            <a:off x="4531141" y="2368765"/>
            <a:ext cx="2110317" cy="3277954"/>
          </a:xfrm>
          <a:prstGeom prst="rect">
            <a:avLst/>
          </a:prstGeom>
        </p:spPr>
      </p:pic>
      <p:pic>
        <p:nvPicPr>
          <p:cNvPr id="19" name="Image 18">
            <a:extLst>
              <a:ext uri="{FF2B5EF4-FFF2-40B4-BE49-F238E27FC236}">
                <a16:creationId xmlns:a16="http://schemas.microsoft.com/office/drawing/2014/main" id="{E7B445F9-CC4C-E9FF-335A-078AE4F84A6F}"/>
              </a:ext>
            </a:extLst>
          </p:cNvPr>
          <p:cNvPicPr>
            <a:picLocks noChangeAspect="1"/>
          </p:cNvPicPr>
          <p:nvPr/>
        </p:nvPicPr>
        <p:blipFill>
          <a:blip r:embed="rId6"/>
          <a:stretch>
            <a:fillRect/>
          </a:stretch>
        </p:blipFill>
        <p:spPr>
          <a:xfrm>
            <a:off x="6641458" y="2368765"/>
            <a:ext cx="2083492" cy="3277955"/>
          </a:xfrm>
          <a:prstGeom prst="rect">
            <a:avLst/>
          </a:prstGeom>
        </p:spPr>
      </p:pic>
    </p:spTree>
    <p:extLst>
      <p:ext uri="{BB962C8B-B14F-4D97-AF65-F5344CB8AC3E}">
        <p14:creationId xmlns:p14="http://schemas.microsoft.com/office/powerpoint/2010/main" val="30056135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30">
            <a:extLst>
              <a:ext uri="{FF2B5EF4-FFF2-40B4-BE49-F238E27FC236}">
                <a16:creationId xmlns:a16="http://schemas.microsoft.com/office/drawing/2014/main" id="{FA78663C-B4A4-66CC-78D4-9F85DA1CD365}"/>
              </a:ext>
            </a:extLst>
          </p:cNvPr>
          <p:cNvSpPr>
            <a:spLocks noGrp="1"/>
          </p:cNvSpPr>
          <p:nvPr>
            <p:ph type="title"/>
          </p:nvPr>
        </p:nvSpPr>
        <p:spPr>
          <a:xfrm>
            <a:off x="304650" y="1021551"/>
            <a:ext cx="7886700" cy="720000"/>
          </a:xfrm>
        </p:spPr>
        <p:txBody>
          <a:bodyPr/>
          <a:lstStyle/>
          <a:p>
            <a:r>
              <a:rPr lang="fr-MA" sz="2800" dirty="0"/>
              <a:t>Organisation de la semaine</a:t>
            </a:r>
          </a:p>
        </p:txBody>
      </p:sp>
      <p:sp>
        <p:nvSpPr>
          <p:cNvPr id="32" name="Rectangle : coins arrondis 31">
            <a:extLst>
              <a:ext uri="{FF2B5EF4-FFF2-40B4-BE49-F238E27FC236}">
                <a16:creationId xmlns:a16="http://schemas.microsoft.com/office/drawing/2014/main" id="{E5765066-62E9-C747-F21F-3FFD5EF1BD7D}"/>
              </a:ext>
            </a:extLst>
          </p:cNvPr>
          <p:cNvSpPr/>
          <p:nvPr/>
        </p:nvSpPr>
        <p:spPr>
          <a:xfrm>
            <a:off x="4735350" y="53339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33" name="Organigramme : Terminateur 32">
            <a:extLst>
              <a:ext uri="{FF2B5EF4-FFF2-40B4-BE49-F238E27FC236}">
                <a16:creationId xmlns:a16="http://schemas.microsoft.com/office/drawing/2014/main" id="{5DFFBDDB-3D4F-E819-8F7D-4E2047FD8EC4}"/>
              </a:ext>
            </a:extLst>
          </p:cNvPr>
          <p:cNvSpPr/>
          <p:nvPr/>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34" name="Rectangle : coins arrondis 33">
            <a:extLst>
              <a:ext uri="{FF2B5EF4-FFF2-40B4-BE49-F238E27FC236}">
                <a16:creationId xmlns:a16="http://schemas.microsoft.com/office/drawing/2014/main" id="{27B67DEB-FA14-C68A-D306-A4EAF613FB6E}"/>
              </a:ext>
            </a:extLst>
          </p:cNvPr>
          <p:cNvSpPr/>
          <p:nvPr/>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35" name="Organigramme : Terminateur 34">
            <a:extLst>
              <a:ext uri="{FF2B5EF4-FFF2-40B4-BE49-F238E27FC236}">
                <a16:creationId xmlns:a16="http://schemas.microsoft.com/office/drawing/2014/main" id="{B2B40A44-646F-CFD1-8BD6-641115BE99B3}"/>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844649" y="3456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40" name="Rectangle : coins arrondis 39">
            <a:extLst>
              <a:ext uri="{FF2B5EF4-FFF2-40B4-BE49-F238E27FC236}">
                <a16:creationId xmlns:a16="http://schemas.microsoft.com/office/drawing/2014/main" id="{81152347-F8B0-43CC-CCD6-E085D45C971C}"/>
              </a:ext>
            </a:extLst>
          </p:cNvPr>
          <p:cNvSpPr/>
          <p:nvPr/>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1" name="Organigramme : Terminateur 40">
            <a:extLst>
              <a:ext uri="{FF2B5EF4-FFF2-40B4-BE49-F238E27FC236}">
                <a16:creationId xmlns:a16="http://schemas.microsoft.com/office/drawing/2014/main" id="{5541FB79-EF30-CC5F-7725-95505B073E2A}"/>
              </a:ext>
            </a:extLst>
          </p:cNvPr>
          <p:cNvSpPr/>
          <p:nvPr/>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4896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i - </a:t>
            </a:r>
            <a:r>
              <a:rPr lang="fr-FR" dirty="0">
                <a:latin typeface="Colonna MT" panose="04020805060202030203" pitchFamily="82" charset="0"/>
              </a:rPr>
              <a:t>I</a:t>
            </a:r>
            <a:endParaRPr lang="fr-FR" dirty="0"/>
          </a:p>
          <a:p>
            <a:r>
              <a:rPr lang="fr-FR" dirty="0"/>
              <a:t>Ecriture - Lettre i - </a:t>
            </a:r>
            <a:r>
              <a:rPr lang="fr-FR" dirty="0">
                <a:latin typeface="Colonna MT" panose="04020805060202030203" pitchFamily="82" charset="0"/>
              </a:rPr>
              <a:t>I</a:t>
            </a:r>
            <a:endParaRPr lang="fr-FR" dirty="0"/>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808649" y="393681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Oral – Dialogue</a:t>
            </a:r>
          </a:p>
          <a:p>
            <a:r>
              <a:rPr lang="fr-FR" dirty="0"/>
              <a:t>Lecture - Lettre a - A</a:t>
            </a:r>
          </a:p>
          <a:p>
            <a:r>
              <a:rPr lang="fr-FR" dirty="0"/>
              <a:t>Ecriture - Lettre a - A</a:t>
            </a:r>
          </a:p>
        </p:txBody>
      </p:sp>
      <p:sp>
        <p:nvSpPr>
          <p:cNvPr id="44" name="Espace réservé du texte 5">
            <a:extLst>
              <a:ext uri="{FF2B5EF4-FFF2-40B4-BE49-F238E27FC236}">
                <a16:creationId xmlns:a16="http://schemas.microsoft.com/office/drawing/2014/main" id="{40873D46-0ABF-89B0-B16C-070AFBBAACF3}"/>
              </a:ext>
            </a:extLst>
          </p:cNvPr>
          <p:cNvSpPr txBox="1">
            <a:spLocks/>
          </p:cNvSpPr>
          <p:nvPr/>
        </p:nvSpPr>
        <p:spPr>
          <a:xfrm>
            <a:off x="4896000" y="550716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45" name="Espace réservé du texte 5">
            <a:extLst>
              <a:ext uri="{FF2B5EF4-FFF2-40B4-BE49-F238E27FC236}">
                <a16:creationId xmlns:a16="http://schemas.microsoft.com/office/drawing/2014/main" id="{3C43C32C-6488-4D2E-922D-D5A4BA7D0488}"/>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i - </a:t>
            </a:r>
            <a:r>
              <a:rPr lang="fr-FR" dirty="0">
                <a:latin typeface="Colonna MT" panose="04020805060202030203" pitchFamily="82" charset="0"/>
              </a:rPr>
              <a:t>I</a:t>
            </a:r>
            <a:endParaRPr lang="fr-FR" dirty="0"/>
          </a:p>
          <a:p>
            <a:r>
              <a:rPr lang="fr-FR" dirty="0"/>
              <a:t>Ecriture - Lettre  i - </a:t>
            </a:r>
            <a:r>
              <a:rPr lang="fr-FR" dirty="0">
                <a:latin typeface="Colonna MT" panose="04020805060202030203" pitchFamily="82" charset="0"/>
              </a:rPr>
              <a:t>I</a:t>
            </a:r>
            <a:endParaRPr lang="fr-FR" dirty="0"/>
          </a:p>
        </p:txBody>
      </p:sp>
      <p:sp>
        <p:nvSpPr>
          <p:cNvPr id="46" name="Espace réservé du texte 5">
            <a:extLst>
              <a:ext uri="{FF2B5EF4-FFF2-40B4-BE49-F238E27FC236}">
                <a16:creationId xmlns:a16="http://schemas.microsoft.com/office/drawing/2014/main" id="{67D9A63D-4C1E-8D0F-095E-C18E85B50D54}"/>
              </a:ext>
            </a:extLst>
          </p:cNvPr>
          <p:cNvSpPr txBox="1">
            <a:spLocks/>
          </p:cNvSpPr>
          <p:nvPr/>
        </p:nvSpPr>
        <p:spPr>
          <a:xfrm>
            <a:off x="799447" y="5410642"/>
            <a:ext cx="3420000" cy="892566"/>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Ð"/>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a:buFont typeface="Wingdings" panose="05000000000000000000" pitchFamily="2" charset="2"/>
              <a:buChar char="m"/>
            </a:pPr>
            <a:r>
              <a:rPr lang="fr-FR" dirty="0"/>
              <a:t>Oral – Acte de parole</a:t>
            </a:r>
          </a:p>
          <a:p>
            <a:pPr marL="269875" indent="-269875">
              <a:buFont typeface="Wingdings" panose="05000000000000000000" pitchFamily="2" charset="2"/>
              <a:buChar char="m"/>
            </a:pPr>
            <a:r>
              <a:rPr lang="fr-FR" dirty="0"/>
              <a:t>Lecture - Lettre i - </a:t>
            </a:r>
            <a:r>
              <a:rPr lang="fr-FR" dirty="0">
                <a:latin typeface="Colonna MT" panose="04020805060202030203" pitchFamily="82" charset="0"/>
              </a:rPr>
              <a:t>I</a:t>
            </a:r>
            <a:endParaRPr lang="fr-FR" dirty="0"/>
          </a:p>
          <a:p>
            <a:pPr marL="269875" indent="-269875">
              <a:buFont typeface="Wingdings" panose="05000000000000000000" pitchFamily="2" charset="2"/>
              <a:buChar char="m"/>
            </a:pPr>
            <a:r>
              <a:rPr lang="fr-FR" dirty="0"/>
              <a:t>Ecriture - Lettre i – </a:t>
            </a:r>
            <a:r>
              <a:rPr lang="fr-FR" dirty="0">
                <a:latin typeface="Colonna MT" panose="04020805060202030203" pitchFamily="82" charset="0"/>
              </a:rPr>
              <a:t>I</a:t>
            </a:r>
            <a:endParaRPr lang="fr-FR" dirty="0"/>
          </a:p>
        </p:txBody>
      </p:sp>
      <p:grpSp>
        <p:nvGrpSpPr>
          <p:cNvPr id="47" name="Groupe 46">
            <a:extLst>
              <a:ext uri="{FF2B5EF4-FFF2-40B4-BE49-F238E27FC236}">
                <a16:creationId xmlns:a16="http://schemas.microsoft.com/office/drawing/2014/main" id="{54639F0D-A483-F884-1E53-27875C5E1C69}"/>
              </a:ext>
            </a:extLst>
          </p:cNvPr>
          <p:cNvGrpSpPr/>
          <p:nvPr/>
        </p:nvGrpSpPr>
        <p:grpSpPr>
          <a:xfrm>
            <a:off x="648000" y="1944000"/>
            <a:ext cx="3780000" cy="1332000"/>
            <a:chOff x="648000" y="1944000"/>
            <a:chExt cx="3780000" cy="1332000"/>
          </a:xfrm>
        </p:grpSpPr>
        <p:sp>
          <p:nvSpPr>
            <p:cNvPr id="48" name="Rectangle : coins arrondis 47">
              <a:extLst>
                <a:ext uri="{FF2B5EF4-FFF2-40B4-BE49-F238E27FC236}">
                  <a16:creationId xmlns:a16="http://schemas.microsoft.com/office/drawing/2014/main" id="{87D26E65-6890-E560-0F8D-1770B785B23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9" name="Organigramme : Terminateur 48">
              <a:extLst>
                <a:ext uri="{FF2B5EF4-FFF2-40B4-BE49-F238E27FC236}">
                  <a16:creationId xmlns:a16="http://schemas.microsoft.com/office/drawing/2014/main" id="{F8E03BE0-12F4-D3D1-EC97-CC64DF167170}"/>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sp>
          <p:nvSpPr>
            <p:cNvPr id="50" name="Espace réservé du texte 5">
              <a:extLst>
                <a:ext uri="{FF2B5EF4-FFF2-40B4-BE49-F238E27FC236}">
                  <a16:creationId xmlns:a16="http://schemas.microsoft.com/office/drawing/2014/main" id="{D3A87A8E-1E69-5C82-79BF-99874AFA0D0B}"/>
                </a:ext>
              </a:extLst>
            </p:cNvPr>
            <p:cNvSpPr txBox="1">
              <a:spLocks/>
            </p:cNvSpPr>
            <p:nvPr/>
          </p:nvSpPr>
          <p:spPr>
            <a:xfrm>
              <a:off x="828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Présentation du vocabulaire </a:t>
              </a:r>
            </a:p>
            <a:p>
              <a:r>
                <a:rPr lang="fr-FR" dirty="0"/>
                <a:t>Exploitation du vocabulaire</a:t>
              </a:r>
            </a:p>
            <a:p>
              <a:r>
                <a:rPr lang="fr-FR" dirty="0"/>
                <a:t>Travail sur livret</a:t>
              </a:r>
            </a:p>
          </p:txBody>
        </p:sp>
      </p:grpSp>
      <p:sp>
        <p:nvSpPr>
          <p:cNvPr id="53" name="Organigramme : Terminateur 52">
            <a:extLst>
              <a:ext uri="{FF2B5EF4-FFF2-40B4-BE49-F238E27FC236}">
                <a16:creationId xmlns:a16="http://schemas.microsoft.com/office/drawing/2014/main" id="{7A4380FA-20B2-A9EC-C2A0-319127ED62D0}"/>
              </a:ext>
            </a:extLst>
          </p:cNvPr>
          <p:cNvSpPr/>
          <p:nvPr/>
        </p:nvSpPr>
        <p:spPr>
          <a:xfrm>
            <a:off x="860741" y="3439639"/>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2</a:t>
            </a:r>
          </a:p>
        </p:txBody>
      </p:sp>
      <p:sp>
        <p:nvSpPr>
          <p:cNvPr id="4" name="Rectangle 3">
            <a:extLst>
              <a:ext uri="{FF2B5EF4-FFF2-40B4-BE49-F238E27FC236}">
                <a16:creationId xmlns:a16="http://schemas.microsoft.com/office/drawing/2014/main" id="{E49F7A7F-D863-7891-AF84-A6AD7E417C2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53">
            <a:extLst>
              <a:ext uri="{FF2B5EF4-FFF2-40B4-BE49-F238E27FC236}">
                <a16:creationId xmlns:a16="http://schemas.microsoft.com/office/drawing/2014/main" id="{D5976CEC-90D0-02B3-0D46-2B32FD74505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sp>
        <p:nvSpPr>
          <p:cNvPr id="5" name="Rectangle : coins arrondis 4">
            <a:extLst>
              <a:ext uri="{FF2B5EF4-FFF2-40B4-BE49-F238E27FC236}">
                <a16:creationId xmlns:a16="http://schemas.microsoft.com/office/drawing/2014/main" id="{8575878B-C502-8156-3356-559E43523E01}"/>
              </a:ext>
            </a:extLst>
          </p:cNvPr>
          <p:cNvSpPr/>
          <p:nvPr/>
        </p:nvSpPr>
        <p:spPr>
          <a:xfrm>
            <a:off x="628649" y="3691639"/>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BBB43D8D-6228-CF51-D82E-BB5F66C2FF25}"/>
              </a:ext>
            </a:extLst>
          </p:cNvPr>
          <p:cNvSpPr/>
          <p:nvPr/>
        </p:nvSpPr>
        <p:spPr>
          <a:xfrm>
            <a:off x="857457" y="3437892"/>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2</a:t>
            </a:r>
          </a:p>
        </p:txBody>
      </p:sp>
      <p:sp>
        <p:nvSpPr>
          <p:cNvPr id="7" name="Rectangle : coins arrondis 6">
            <a:extLst>
              <a:ext uri="{FF2B5EF4-FFF2-40B4-BE49-F238E27FC236}">
                <a16:creationId xmlns:a16="http://schemas.microsoft.com/office/drawing/2014/main" id="{0A1CADED-3706-E3AB-8954-BD394AC11531}"/>
              </a:ext>
            </a:extLst>
          </p:cNvPr>
          <p:cNvSpPr/>
          <p:nvPr/>
        </p:nvSpPr>
        <p:spPr>
          <a:xfrm>
            <a:off x="828000" y="3904371"/>
            <a:ext cx="3412875" cy="783350"/>
          </a:xfrm>
          <a:prstGeom prst="roundRect">
            <a:avLst/>
          </a:prstGeom>
          <a:solidFill>
            <a:srgbClr val="EA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space réservé du texte 5">
            <a:extLst>
              <a:ext uri="{FF2B5EF4-FFF2-40B4-BE49-F238E27FC236}">
                <a16:creationId xmlns:a16="http://schemas.microsoft.com/office/drawing/2014/main" id="{5A977776-ECC2-B5C1-B9F4-553F95DC8683}"/>
              </a:ext>
            </a:extLst>
          </p:cNvPr>
          <p:cNvSpPr txBox="1">
            <a:spLocks/>
          </p:cNvSpPr>
          <p:nvPr/>
        </p:nvSpPr>
        <p:spPr>
          <a:xfrm>
            <a:off x="864000" y="3924351"/>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Acte de parole</a:t>
            </a:r>
          </a:p>
          <a:p>
            <a:r>
              <a:rPr lang="fr-FR" dirty="0"/>
              <a:t>Lecture - Lettre i - </a:t>
            </a:r>
            <a:r>
              <a:rPr lang="fr-FR" dirty="0">
                <a:latin typeface="Colonna MT" panose="04020805060202030203" pitchFamily="82" charset="0"/>
              </a:rPr>
              <a:t>I</a:t>
            </a:r>
            <a:endParaRPr lang="fr-FR" dirty="0"/>
          </a:p>
          <a:p>
            <a:r>
              <a:rPr lang="fr-FR" dirty="0"/>
              <a:t>Ecriture - Lettre i - </a:t>
            </a:r>
            <a:r>
              <a:rPr lang="fr-FR" dirty="0">
                <a:latin typeface="Colonna MT" panose="04020805060202030203" pitchFamily="82" charset="0"/>
              </a:rPr>
              <a:t>I</a:t>
            </a:r>
            <a:endParaRPr lang="fr-FR" dirty="0"/>
          </a:p>
        </p:txBody>
      </p:sp>
      <p:grpSp>
        <p:nvGrpSpPr>
          <p:cNvPr id="10" name="Groupe 9">
            <a:extLst>
              <a:ext uri="{FF2B5EF4-FFF2-40B4-BE49-F238E27FC236}">
                <a16:creationId xmlns:a16="http://schemas.microsoft.com/office/drawing/2014/main" id="{A0881C5A-5D70-769A-EC8D-8279730FECE5}"/>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2A8AE0FA-649B-0ADA-826E-2384FF6F8C4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5D737369-1FF9-00D9-2D56-89772A532E5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itre 53">
              <a:extLst>
                <a:ext uri="{FF2B5EF4-FFF2-40B4-BE49-F238E27FC236}">
                  <a16:creationId xmlns:a16="http://schemas.microsoft.com/office/drawing/2014/main" id="{B8C07436-6E8C-8407-4ABC-5A1FAE97C6FE}"/>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2191222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3EAB5EC-681A-B7A2-B95A-E274C344C13F}"/>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Lire  la lettre   i - </a:t>
            </a:r>
            <a:r>
              <a:rPr lang="fr-FR" sz="1600" dirty="0">
                <a:latin typeface="Colonna MT" panose="04020805060202030203" pitchFamily="82" charset="0"/>
              </a:rPr>
              <a:t>I</a:t>
            </a:r>
            <a:r>
              <a:rPr lang="fr-FR" dirty="0"/>
              <a:t> </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Tracer des formes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Poser la question : « Comment tu t’appelles ?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2</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
        <p:nvSpPr>
          <p:cNvPr id="16" name="ZoneTexte 15">
            <a:extLst>
              <a:ext uri="{FF2B5EF4-FFF2-40B4-BE49-F238E27FC236}">
                <a16:creationId xmlns:a16="http://schemas.microsoft.com/office/drawing/2014/main" id="{82B5FAC4-ACF8-1ECD-6767-F343568C1958}"/>
              </a:ext>
            </a:extLst>
          </p:cNvPr>
          <p:cNvSpPr txBox="1"/>
          <p:nvPr/>
        </p:nvSpPr>
        <p:spPr>
          <a:xfrm>
            <a:off x="2209730" y="2152247"/>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 !</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grpSp>
        <p:nvGrpSpPr>
          <p:cNvPr id="2" name="Groupe 1">
            <a:extLst>
              <a:ext uri="{FF2B5EF4-FFF2-40B4-BE49-F238E27FC236}">
                <a16:creationId xmlns:a16="http://schemas.microsoft.com/office/drawing/2014/main" id="{5FFD38A6-4A30-A33E-E94F-9C42E8ADACBB}"/>
              </a:ext>
            </a:extLst>
          </p:cNvPr>
          <p:cNvGrpSpPr/>
          <p:nvPr/>
        </p:nvGrpSpPr>
        <p:grpSpPr>
          <a:xfrm>
            <a:off x="113769" y="634753"/>
            <a:ext cx="1147140" cy="980797"/>
            <a:chOff x="113769" y="634753"/>
            <a:chExt cx="1147140" cy="980797"/>
          </a:xfrm>
        </p:grpSpPr>
        <p:pic>
          <p:nvPicPr>
            <p:cNvPr id="3" name="Image 2">
              <a:extLst>
                <a:ext uri="{FF2B5EF4-FFF2-40B4-BE49-F238E27FC236}">
                  <a16:creationId xmlns:a16="http://schemas.microsoft.com/office/drawing/2014/main" id="{38DF8422-320A-5BD3-D99C-349DD0E10871}"/>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ED76F37-FAE0-9098-CCB2-90EAD46E9A99}"/>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CC8378A-5C3F-173B-1DAD-1AAB048D0915}"/>
              </a:ext>
            </a:extLst>
          </p:cNvPr>
          <p:cNvSpPr>
            <a:spLocks noGrp="1"/>
          </p:cNvSpPr>
          <p:nvPr>
            <p:ph type="body" sz="quarter" idx="11"/>
          </p:nvPr>
        </p:nvSpPr>
        <p:spPr>
          <a:xfrm>
            <a:off x="537089" y="4651125"/>
            <a:ext cx="1800000" cy="360000"/>
          </a:xfrm>
        </p:spPr>
        <p:txBody>
          <a:bodyPr/>
          <a:lstStyle/>
          <a:p>
            <a:r>
              <a:rPr lang="fr-MA" dirty="0"/>
              <a:t>Salut </a:t>
            </a:r>
          </a:p>
        </p:txBody>
      </p:sp>
      <p:sp>
        <p:nvSpPr>
          <p:cNvPr id="9" name="Espace réservé du texte 8">
            <a:extLst>
              <a:ext uri="{FF2B5EF4-FFF2-40B4-BE49-F238E27FC236}">
                <a16:creationId xmlns:a16="http://schemas.microsoft.com/office/drawing/2014/main" id="{F552E9BF-2977-70AC-509E-4E8DA4A8055A}"/>
              </a:ext>
            </a:extLst>
          </p:cNvPr>
          <p:cNvSpPr>
            <a:spLocks noGrp="1"/>
          </p:cNvSpPr>
          <p:nvPr>
            <p:ph type="body" sz="quarter" idx="23"/>
          </p:nvPr>
        </p:nvSpPr>
        <p:spPr>
          <a:xfrm>
            <a:off x="2559118" y="4651125"/>
            <a:ext cx="1800000" cy="360000"/>
          </a:xfrm>
        </p:spPr>
        <p:txBody>
          <a:bodyPr/>
          <a:lstStyle/>
          <a:p>
            <a:r>
              <a:rPr lang="fr-MA" dirty="0"/>
              <a:t>À bientôt </a:t>
            </a:r>
          </a:p>
        </p:txBody>
      </p:sp>
      <p:sp>
        <p:nvSpPr>
          <p:cNvPr id="11" name="Espace réservé du texte 10">
            <a:extLst>
              <a:ext uri="{FF2B5EF4-FFF2-40B4-BE49-F238E27FC236}">
                <a16:creationId xmlns:a16="http://schemas.microsoft.com/office/drawing/2014/main" id="{9D6102A7-6F8A-0554-FADD-DC32B569C6FF}"/>
              </a:ext>
            </a:extLst>
          </p:cNvPr>
          <p:cNvSpPr>
            <a:spLocks noGrp="1"/>
          </p:cNvSpPr>
          <p:nvPr>
            <p:ph type="body" sz="quarter" idx="24"/>
          </p:nvPr>
        </p:nvSpPr>
        <p:spPr>
          <a:xfrm>
            <a:off x="4581147" y="4651125"/>
            <a:ext cx="1800000" cy="360000"/>
          </a:xfrm>
        </p:spPr>
        <p:txBody>
          <a:bodyPr/>
          <a:lstStyle/>
          <a:p>
            <a:r>
              <a:rPr lang="fr-FR" dirty="0"/>
              <a:t>U</a:t>
            </a:r>
            <a:r>
              <a:rPr lang="fr-MA" dirty="0"/>
              <a:t>n kiwi</a:t>
            </a:r>
          </a:p>
        </p:txBody>
      </p:sp>
      <p:sp>
        <p:nvSpPr>
          <p:cNvPr id="15" name="Espace réservé du texte 14">
            <a:extLst>
              <a:ext uri="{FF2B5EF4-FFF2-40B4-BE49-F238E27FC236}">
                <a16:creationId xmlns:a16="http://schemas.microsoft.com/office/drawing/2014/main" id="{6BDB094B-1AA5-0CC2-FC78-655EF1DF39F9}"/>
              </a:ext>
            </a:extLst>
          </p:cNvPr>
          <p:cNvSpPr>
            <a:spLocks noGrp="1"/>
          </p:cNvSpPr>
          <p:nvPr>
            <p:ph type="body" sz="quarter" idx="25"/>
          </p:nvPr>
        </p:nvSpPr>
        <p:spPr>
          <a:xfrm>
            <a:off x="6603177" y="4651125"/>
            <a:ext cx="1800000" cy="360000"/>
          </a:xfrm>
        </p:spPr>
        <p:txBody>
          <a:bodyPr/>
          <a:lstStyle/>
          <a:p>
            <a:r>
              <a:rPr lang="fr-FR" dirty="0"/>
              <a:t>U</a:t>
            </a:r>
            <a:r>
              <a:rPr lang="fr-MA" dirty="0"/>
              <a:t>ne girafe</a:t>
            </a:r>
          </a:p>
        </p:txBody>
      </p:sp>
      <p:pic>
        <p:nvPicPr>
          <p:cNvPr id="6" name="Espace réservé pour une image  5" descr="Une image contenant dessin humoristique, habits, garçon&#10;&#10;Le contenu généré par l’IA peut être incorrect.">
            <a:extLst>
              <a:ext uri="{FF2B5EF4-FFF2-40B4-BE49-F238E27FC236}">
                <a16:creationId xmlns:a16="http://schemas.microsoft.com/office/drawing/2014/main" id="{215557D0-FE15-0FDF-8AA7-4F8748D44A7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1452" b="10187"/>
          <a:stretch>
            <a:fillRect/>
          </a:stretch>
        </p:blipFill>
        <p:spPr>
          <a:xfrm>
            <a:off x="537089" y="2206875"/>
            <a:ext cx="1800000" cy="2289150"/>
          </a:xfrm>
        </p:spPr>
      </p:pic>
      <p:pic>
        <p:nvPicPr>
          <p:cNvPr id="12" name="Espace réservé pour une image  11" descr="Une image contenant habits, chaussures, fille, poupée&#10;&#10;Le contenu généré par l’IA peut être incorrect.">
            <a:extLst>
              <a:ext uri="{FF2B5EF4-FFF2-40B4-BE49-F238E27FC236}">
                <a16:creationId xmlns:a16="http://schemas.microsoft.com/office/drawing/2014/main" id="{DE3B96BB-500D-1600-114B-7C7CD4B24F6E}"/>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4343" b="10187"/>
          <a:stretch>
            <a:fillRect/>
          </a:stretch>
        </p:blipFill>
        <p:spPr>
          <a:xfrm>
            <a:off x="2559118" y="1915427"/>
            <a:ext cx="1800000" cy="2580598"/>
          </a:xfrm>
        </p:spPr>
      </p:pic>
      <p:pic>
        <p:nvPicPr>
          <p:cNvPr id="16" name="Espace réservé pour une image  15" descr="Une image contenant kiwi, fruit, nourriture&#10;&#10;Le contenu généré par l’IA peut être incorrect.">
            <a:extLst>
              <a:ext uri="{FF2B5EF4-FFF2-40B4-BE49-F238E27FC236}">
                <a16:creationId xmlns:a16="http://schemas.microsoft.com/office/drawing/2014/main" id="{200D618B-1B25-899E-FEC0-68DC4424464F}"/>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19660" b="10187"/>
          <a:stretch>
            <a:fillRect/>
          </a:stretch>
        </p:blipFill>
        <p:spPr>
          <a:xfrm>
            <a:off x="4581147" y="2021305"/>
            <a:ext cx="1800000" cy="2474720"/>
          </a:xfrm>
        </p:spPr>
      </p:pic>
      <p:pic>
        <p:nvPicPr>
          <p:cNvPr id="19" name="Espace réservé pour une image  18" descr="Une image contenant Giraffidés, dessin, croquis, dessin humoristique&#10;&#10;Le contenu généré par l’IA peut être incorrect.">
            <a:extLst>
              <a:ext uri="{FF2B5EF4-FFF2-40B4-BE49-F238E27FC236}">
                <a16:creationId xmlns:a16="http://schemas.microsoft.com/office/drawing/2014/main" id="{4EE0AA63-7519-9F99-9C64-BEF012FFDD05}"/>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16255" b="10188"/>
          <a:stretch>
            <a:fillRect/>
          </a:stretch>
        </p:blipFill>
        <p:spPr>
          <a:xfrm>
            <a:off x="6603177" y="2098307"/>
            <a:ext cx="1800000" cy="2397718"/>
          </a:xfrm>
        </p:spPr>
      </p:pic>
      <p:sp>
        <p:nvSpPr>
          <p:cNvPr id="22"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D’abord, on va réviser le vocabulaire de la semaine. Répétons ensemble les mots. </a:t>
            </a:r>
            <a:endParaRPr lang="fr-MA" dirty="0">
              <a:solidFill>
                <a:schemeClr val="tx1">
                  <a:lumMod val="65000"/>
                  <a:lumOff val="35000"/>
                </a:schemeClr>
              </a:solidFill>
              <a:latin typeface="Dosis Medium" pitchFamily="2" charset="0"/>
            </a:endParaRPr>
          </a:p>
        </p:txBody>
      </p:sp>
      <p:grpSp>
        <p:nvGrpSpPr>
          <p:cNvPr id="8" name="Groupe 7">
            <a:extLst>
              <a:ext uri="{FF2B5EF4-FFF2-40B4-BE49-F238E27FC236}">
                <a16:creationId xmlns:a16="http://schemas.microsoft.com/office/drawing/2014/main" id="{F4182EC6-3A60-F3D1-4404-5D4FDF2AEB00}"/>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4685B898-E90C-B2F4-9018-C729189F1364}"/>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FEFC2CB-695F-078B-D075-4C1AE00D7C44}"/>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0732440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C32BF-58CE-DCEA-AA75-791F3E1EF0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86781D-14EC-E03B-B04A-949193724C47}"/>
              </a:ext>
            </a:extLst>
          </p:cNvPr>
          <p:cNvSpPr>
            <a:spLocks noGrp="1"/>
          </p:cNvSpPr>
          <p:nvPr>
            <p:ph type="title"/>
          </p:nvPr>
        </p:nvSpPr>
        <p:spPr>
          <a:xfrm>
            <a:off x="1653499" y="755999"/>
            <a:ext cx="6840000" cy="612000"/>
          </a:xfrm>
        </p:spPr>
        <p:txBody>
          <a:bodyPr>
            <a:normAutofit/>
          </a:bodyPr>
          <a:lstStyle/>
          <a:p>
            <a:r>
              <a:rPr lang="fr-MA" dirty="0">
                <a:solidFill>
                  <a:schemeClr val="tx1">
                    <a:lumMod val="65000"/>
                    <a:lumOff val="35000"/>
                  </a:schemeClr>
                </a:solidFill>
              </a:rPr>
              <a:t>Qui veut passer au tableau pour nommer les images ? </a:t>
            </a:r>
          </a:p>
        </p:txBody>
      </p:sp>
      <p:pic>
        <p:nvPicPr>
          <p:cNvPr id="6" name="Espace réservé pour une image  5" descr="Une image contenant dessin humoristique, habits, garçon&#10;&#10;Le contenu généré par l’IA peut être incorrect.">
            <a:extLst>
              <a:ext uri="{FF2B5EF4-FFF2-40B4-BE49-F238E27FC236}">
                <a16:creationId xmlns:a16="http://schemas.microsoft.com/office/drawing/2014/main" id="{0C7F0D13-C31C-3FAA-E3F4-5E639B0D102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1452" b="10187"/>
          <a:stretch>
            <a:fillRect/>
          </a:stretch>
        </p:blipFill>
        <p:spPr>
          <a:xfrm>
            <a:off x="4773732" y="2413305"/>
            <a:ext cx="1800000" cy="2289150"/>
          </a:xfrm>
        </p:spPr>
      </p:pic>
      <p:pic>
        <p:nvPicPr>
          <p:cNvPr id="12" name="Espace réservé pour une image  11" descr="Une image contenant habits, chaussures, fille, poupée&#10;&#10;Le contenu généré par l’IA peut être incorrect.">
            <a:extLst>
              <a:ext uri="{FF2B5EF4-FFF2-40B4-BE49-F238E27FC236}">
                <a16:creationId xmlns:a16="http://schemas.microsoft.com/office/drawing/2014/main" id="{34BEB4F0-BB22-37AE-DA3C-BA706276DEF4}"/>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4343" b="10187"/>
          <a:stretch>
            <a:fillRect/>
          </a:stretch>
        </p:blipFill>
        <p:spPr>
          <a:xfrm>
            <a:off x="2637323" y="2138701"/>
            <a:ext cx="1800000" cy="2580598"/>
          </a:xfrm>
        </p:spPr>
      </p:pic>
      <p:pic>
        <p:nvPicPr>
          <p:cNvPr id="16" name="Espace réservé pour une image  15" descr="Une image contenant kiwi, fruit, nourriture&#10;&#10;Le contenu généré par l’IA peut être incorrect.">
            <a:extLst>
              <a:ext uri="{FF2B5EF4-FFF2-40B4-BE49-F238E27FC236}">
                <a16:creationId xmlns:a16="http://schemas.microsoft.com/office/drawing/2014/main" id="{CA7F6E4C-2D05-3A9A-306F-7D86FC60A0C9}"/>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19660" b="10187"/>
          <a:stretch>
            <a:fillRect/>
          </a:stretch>
        </p:blipFill>
        <p:spPr>
          <a:xfrm>
            <a:off x="500914" y="2227735"/>
            <a:ext cx="1800000" cy="2474720"/>
          </a:xfrm>
        </p:spPr>
      </p:pic>
      <p:pic>
        <p:nvPicPr>
          <p:cNvPr id="19" name="Espace réservé pour une image  18" descr="Une image contenant Giraffidés, dessin, croquis, dessin humoristique&#10;&#10;Le contenu généré par l’IA peut être incorrect.">
            <a:extLst>
              <a:ext uri="{FF2B5EF4-FFF2-40B4-BE49-F238E27FC236}">
                <a16:creationId xmlns:a16="http://schemas.microsoft.com/office/drawing/2014/main" id="{5CC6321F-E5FA-4310-F39A-FF080C7B7987}"/>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16255" b="10188"/>
          <a:stretch>
            <a:fillRect/>
          </a:stretch>
        </p:blipFill>
        <p:spPr>
          <a:xfrm>
            <a:off x="6910141" y="2304737"/>
            <a:ext cx="1800000" cy="2397718"/>
          </a:xfrm>
        </p:spPr>
      </p:pic>
      <p:pic>
        <p:nvPicPr>
          <p:cNvPr id="3" name="Espace réservé pour une image  6" descr="Une image contenant habits, sourire, dessin humoristique, clipart&#10;&#10;Le contenu généré par l’IA peut être incorrect.">
            <a:extLst>
              <a:ext uri="{FF2B5EF4-FFF2-40B4-BE49-F238E27FC236}">
                <a16:creationId xmlns:a16="http://schemas.microsoft.com/office/drawing/2014/main" id="{3215F5F5-0CCC-00EE-D7DF-B56081B32906}"/>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42808362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7344</TotalTime>
  <Words>673</Words>
  <PresentationFormat>Affichage à l'écran (4:3)</PresentationFormat>
  <Paragraphs>98</Paragraphs>
  <Slides>36</Slides>
  <Notes>2</Notes>
  <HiddenSlides>0</HiddenSlides>
  <MMClips>11</MMClips>
  <ScaleCrop>false</ScaleCrop>
  <HeadingPairs>
    <vt:vector size="6" baseType="variant">
      <vt:variant>
        <vt:lpstr>Polices utilisées</vt:lpstr>
      </vt:variant>
      <vt:variant>
        <vt:i4>9</vt:i4>
      </vt:variant>
      <vt:variant>
        <vt:lpstr>Thème</vt:lpstr>
      </vt:variant>
      <vt:variant>
        <vt:i4>5</vt:i4>
      </vt:variant>
      <vt:variant>
        <vt:lpstr>Titres des diapositives</vt:lpstr>
      </vt:variant>
      <vt:variant>
        <vt:i4>36</vt:i4>
      </vt:variant>
    </vt:vector>
  </HeadingPairs>
  <TitlesOfParts>
    <vt:vector size="50" baseType="lpstr">
      <vt:lpstr>Calibri</vt:lpstr>
      <vt:lpstr>Wingdings</vt:lpstr>
      <vt:lpstr>Dosis ExtraBold</vt:lpstr>
      <vt:lpstr>Lucida Fax</vt:lpstr>
      <vt:lpstr>Dosis SemiBold</vt:lpstr>
      <vt:lpstr>Arial</vt:lpstr>
      <vt:lpstr>Colonna MT</vt:lpstr>
      <vt:lpstr>Dosis</vt:lpstr>
      <vt:lpstr>Dosis Medium</vt:lpstr>
      <vt:lpstr>2_Conception personnalisée</vt:lpstr>
      <vt:lpstr>00_Env-Enseignant</vt:lpstr>
      <vt:lpstr>Oral</vt:lpstr>
      <vt:lpstr>Lecture</vt:lpstr>
      <vt:lpstr>Ecriture</vt:lpstr>
      <vt:lpstr>Présentation PowerPoint</vt:lpstr>
      <vt:lpstr>Il convient de lancer le mode diaporama pour la diffusion de la leçon en classe</vt:lpstr>
      <vt:lpstr>Pictogrammes</vt:lpstr>
      <vt:lpstr>Contenu de la semaine </vt:lpstr>
      <vt:lpstr>Organisation de la semaine</vt:lpstr>
      <vt:lpstr>Plan de la séance 2</vt:lpstr>
      <vt:lpstr>Bonjour les enfants !  La leçon de français commence maintenant. Soyez attentifs !</vt:lpstr>
      <vt:lpstr>D’abord, on va réviser le vocabulaire de la semaine. Répétons ensemble les mots. </vt:lpstr>
      <vt:lpstr>Qui veut passer au tableau pour nommer les images ? </vt:lpstr>
      <vt:lpstr>Répétons ensemble :   une fourmi – un immeuble – un lit – un livre – un ami. </vt:lpstr>
      <vt:lpstr>Qui veut passer au tableau pour nommer les images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Afin de couvrir davantage de langues comprises par les élèves, des ressources supplémentaires sont fournies aux enseignants aux pages 34-35-36.  Ils pourront en faire usage au besoin. </vt:lpstr>
      <vt:lpstr>Aujourd’hui, nous allons apprendre à poser une question en français avec Majd et Nada. </vt:lpstr>
      <vt:lpstr>Lecture de la vidéo . </vt:lpstr>
      <vt:lpstr>Présentation PowerPoint</vt:lpstr>
      <vt:lpstr>Posez la  même question à votre voisin. À tour de rôle.  </vt:lpstr>
      <vt:lpstr>Plan de la séance 2</vt:lpstr>
      <vt:lpstr>Maintenant, on va faire de la lecture. On va apprendre à lire la lettre i. </vt:lpstr>
      <vt:lpstr>Lecture de la vidéo </vt:lpstr>
      <vt:lpstr>Lisons ensemble :  i – i.</vt:lpstr>
      <vt:lpstr>Qui veut lire ? Levez la main. </vt:lpstr>
      <vt:lpstr>Plan de la séance 2</vt:lpstr>
      <vt:lpstr>Maintenant nous allons faire de l’écriture. </vt:lpstr>
      <vt:lpstr>Regardez bien comment on trace ce trait. </vt:lpstr>
      <vt:lpstr>Lecture de la vidéo </vt:lpstr>
      <vt:lpstr>Je vais tracer le trait en l’air avec le doigt. Faîtes comme moi. </vt:lpstr>
      <vt:lpstr>Regardez bien comment on trace ce trait. </vt:lpstr>
      <vt:lpstr>Lecture de la vidéo</vt:lpstr>
      <vt:lpstr>Je vais tracer le trait en l’air avec le doigt. Faîtes comme moi. </vt:lpstr>
      <vt:lpstr>Présentation PowerPoint</vt:lpstr>
      <vt:lpstr>Présentation PowerPoint</vt:lpstr>
      <vt:lpstr>La séance d’aujourd’hui est terminée. À demain.</vt:lpstr>
      <vt:lpstr>        Ressources supplémentaires           pour le modelage de l’acte de parole  À utiliser par l’enseignant (e) au besoin .</vt:lpstr>
      <vt:lpstr>Lecture de la vidéo . </vt:lpstr>
      <vt:lpstr>Lecture de la vidéo . </vt:lpstr>
      <vt:lpstr>Lecture de la vidéo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2025-11-03T07:13:02Z</dcterms:modified>
</cp:coreProperties>
</file>