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18">
          <p15:clr>
            <a:srgbClr val="747775"/>
          </p15:clr>
        </p15:guide>
        <p15:guide id="2" pos="3840">
          <p15:clr>
            <a:srgbClr val="747775"/>
          </p15:clr>
        </p15:guide>
        <p15:guide id="3" pos="301">
          <p15:clr>
            <a:srgbClr val="747775"/>
          </p15:clr>
        </p15:guide>
        <p15:guide id="4" pos="7379">
          <p15:clr>
            <a:srgbClr val="747775"/>
          </p15:clr>
        </p15:guide>
        <p15:guide id="5" pos="816">
          <p15:clr>
            <a:srgbClr val="747775"/>
          </p15:clr>
        </p15:guide>
        <p15:guide id="6" orient="horz" pos="22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C7ECA48-B005-4ABF-9DBC-64BDE03DAE84}">
  <a:tblStyle styleId="{4C7ECA48-B005-4ABF-9DBC-64BDE03DAE8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18" orient="horz"/>
        <p:guide pos="3840"/>
        <p:guide pos="301"/>
        <p:guide pos="7379"/>
        <p:guide pos="816"/>
        <p:guide pos="226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https://www.gettyimages.com.br/detail/foto/overhead-colouring-imagem-royalty-free/1778672337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https://www.gettyimages.com.br/detail/foto/father-and-daughter-playing-football-imagem-royalty-free/2218751880?phrase=PARQUE%20ATIVIDADE%20FISICA%20CRIAN%C3%87AS&amp;searchscope=image%2Cfilm&amp;adppopup=true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https://www.gettyimages.com.br/detail/foto/cleaning-family-and-man-in-a-kitchen-with-cloth-imagem-royalty-free/2060005275?adppopup=true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https://www.gettyimages.com.br/detail/foto/little-girl-eating-popcorn-watching-cartoon-in-imagem-royalty-free/1147577710?phrase=crianlas%20assistindo%20filme%20&amp;searchscope=image%2Cfilm&amp;adppopup=true</a:t>
            </a:r>
            <a:endParaRPr/>
          </a:p>
        </p:txBody>
      </p:sp>
      <p:sp>
        <p:nvSpPr>
          <p:cNvPr id="230" name="Google Shape;23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9" name="Google Shape;239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https://www.gettyimages.com.br/detail/ilustra%C3%A7%C3%A3o/multicultural-kids-hold-a-blank-board-cute-ilustra%C3%A7%C3%A3o-royalty-free/1356252527?adppopup=true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4" name="Google Shape;25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https://www.gettyimages.com.br/detail/ilustra%C3%A7%C3%A3o/multicultural-kids-hold-a-blank-board-cute-ilustra%C3%A7%C3%A3o-royalty-free/1356252527?adppopup=true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3" name="Google Shape;26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1" name="Google Shape;27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2" name="Google Shape;282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https://www.gettyimages.com.br/detail/foto/nursing-mother-imagem-royalty-free/2152821913?phrase=MAE%20AMAMENTANDO&amp;adppopup=true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https://www.gettyimages.com.br/detail/foto/group-of-happy-school-kids-exercising-with-their-imagem-royalty-free/2221704836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3" name="Google Shape;323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8" name="Google Shape;328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https://www.gettyimages.com.br/detail/ilustra%C3%A7%C3%A3o/class-with-golden-materials-multicultural-boys-ilustra%C3%A7%C3%A3o-royalty-free/1205337703?adppopup=true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https://www.gettyimages.com.br/detail/ilustra%C3%A7%C3%A3o/vector-illustration-daily-activities-routine-ilustra%C3%A7%C3%A3o-royalty-free/1337040836?adppopup=true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" name="Google Shape;14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https://www.gettyimages.com.br/detail/ilustra%C3%A7%C3%A3o/happy-multi-generation-black-family-ilustra%C3%A7%C3%A3o-royalty-free/1386787495?adppopup=true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0" name="Google Shape;15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https://www.gettyimages.com.br/detail/ilustra%C3%A7%C3%A3o/happy-multi-generation-black-family-ilustra%C3%A7%C3%A3o-royalty-free/1386787495?adppopup=true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" name="Google Shape;17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https://www.gettyimages.com.br/detail/ilustra%C3%A7%C3%A3o/happy-multi-generation-black-family-ilustra%C3%A7%C3%A3o-royalty-free/1386787495?adppopup=true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6" name="Google Shape;18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https://www.gettyimages.com.br/detail/ilustra%C3%A7%C3%A3o/cartoon-vector-illustration-of-the-smiling-ilustra%C3%A7%C3%A3o-royalty-free/1356252493?phrase=CRIAN%C3%87A%20MENINA&amp;adppopup=true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/>
              <a:t>https://www.gettyimages.com.br/detail/ilustra%C3%A7%C3%A3o/cartoon-vector-illustration-of-the-smiling-ilustra%C3%A7%C3%A3o-royalty-free/1356252493?phrase=CRIAN%C3%87A%20MENINA&amp;adppopup=true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6" name="Google Shape;20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5.jpg"/><Relationship Id="rId4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GEOGRAFIA">
  <p:cSld name="1. Capa - GEOGRAFI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42268" y="340602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172" y="340600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29933" y="536802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58600" y="809985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/>
          <p:nvPr/>
        </p:nvSpPr>
        <p:spPr>
          <a:xfrm rot="-5400000">
            <a:off x="11496300" y="1477333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2"/>
          <p:cNvSpPr/>
          <p:nvPr/>
        </p:nvSpPr>
        <p:spPr>
          <a:xfrm flipH="1" rot="-48255">
            <a:off x="10675849" y="1045337"/>
            <a:ext cx="1082907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7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7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7" name="Google Shape;17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58866" y="5943072"/>
            <a:ext cx="3341695" cy="833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A PROFESSORES">
  <p:cSld name="PARA PROFESSORE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76" name="Google Shape;7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8041" y="662248"/>
            <a:ext cx="4048760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853" y="1099786"/>
            <a:ext cx="7882040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80" name="Google Shape;8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8866" y="5943072"/>
            <a:ext cx="3341695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1"/>
          <p:cNvSpPr/>
          <p:nvPr/>
        </p:nvSpPr>
        <p:spPr>
          <a:xfrm flipH="1" rot="-48255">
            <a:off x="800047" y="1071805"/>
            <a:ext cx="4157044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3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4" name="Google Shape;84;p1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2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6" name="Google Shape;86;p12"/>
          <p:cNvSpPr/>
          <p:nvPr/>
        </p:nvSpPr>
        <p:spPr>
          <a:xfrm rot="-120000">
            <a:off x="181764" y="187003"/>
            <a:ext cx="166773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12"/>
          <p:cNvSpPr/>
          <p:nvPr/>
        </p:nvSpPr>
        <p:spPr>
          <a:xfrm>
            <a:off x="9773920" y="492691"/>
            <a:ext cx="1910080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2000" spcFirstLastPara="1" rIns="10800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88" name="Google Shape;88;p12"/>
          <p:cNvSpPr/>
          <p:nvPr>
            <p:ph idx="2" type="pic"/>
          </p:nvPr>
        </p:nvSpPr>
        <p:spPr>
          <a:xfrm>
            <a:off x="5791200" y="826801"/>
            <a:ext cx="5914074" cy="333247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9" name="Google Shape;89;p12"/>
          <p:cNvSpPr txBox="1"/>
          <p:nvPr>
            <p:ph idx="1" type="subTitle"/>
          </p:nvPr>
        </p:nvSpPr>
        <p:spPr>
          <a:xfrm rot="-12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60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3"/>
          <p:cNvGrpSpPr/>
          <p:nvPr/>
        </p:nvGrpSpPr>
        <p:grpSpPr>
          <a:xfrm>
            <a:off x="4284035" y="1616689"/>
            <a:ext cx="4030333" cy="3987200"/>
            <a:chOff x="3060625" y="1076550"/>
            <a:chExt cx="3022750" cy="2990400"/>
          </a:xfrm>
        </p:grpSpPr>
        <p:pic>
          <p:nvPicPr>
            <p:cNvPr id="92" name="Google Shape;92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" name="Google Shape;94;p13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M SEÇÃO">
  <p:cSld name="SEM SEÇÃ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9" name="Google Shape;99;p14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0" name="Google Shape;100;p14"/>
          <p:cNvSpPr txBox="1"/>
          <p:nvPr>
            <p:ph type="title"/>
          </p:nvPr>
        </p:nvSpPr>
        <p:spPr>
          <a:xfrm>
            <a:off x="608600" y="898168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INT SLIDE">
  <p:cSld name="PRINT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9773920" y="492692"/>
            <a:ext cx="1910080" cy="779026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2000" spcFirstLastPara="1" rIns="10800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/>
          <p:nvPr>
            <p:ph idx="2" type="pic"/>
          </p:nvPr>
        </p:nvSpPr>
        <p:spPr>
          <a:xfrm>
            <a:off x="5791200" y="903001"/>
            <a:ext cx="591420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7" name="Google Shape;107;p15"/>
          <p:cNvSpPr/>
          <p:nvPr/>
        </p:nvSpPr>
        <p:spPr>
          <a:xfrm rot="-119943">
            <a:off x="181707" y="183553"/>
            <a:ext cx="1866236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8" name="Google Shape;108;p15"/>
          <p:cNvSpPr txBox="1"/>
          <p:nvPr>
            <p:ph idx="1" type="body"/>
          </p:nvPr>
        </p:nvSpPr>
        <p:spPr>
          <a:xfrm rot="-120000">
            <a:off x="326325" y="240663"/>
            <a:ext cx="1557161" cy="40521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1" sz="260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1" name="Google Shape;111;p1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3" name="Google Shape;113;p16"/>
          <p:cNvSpPr/>
          <p:nvPr/>
        </p:nvSpPr>
        <p:spPr>
          <a:xfrm rot="-120000">
            <a:off x="181764" y="187003"/>
            <a:ext cx="166773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4" name="Google Shape;114;p16"/>
          <p:cNvSpPr txBox="1"/>
          <p:nvPr>
            <p:ph idx="1" type="subTitle"/>
          </p:nvPr>
        </p:nvSpPr>
        <p:spPr>
          <a:xfrm rot="-12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60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Não usar - Base para orientações internas">
  <p:cSld name="11. Não usar - Base para orientações internas">
    <p:bg>
      <p:bgPr>
        <a:solidFill>
          <a:srgbClr val="8CB5F8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273133" y="300433"/>
            <a:ext cx="11676000" cy="1148400"/>
          </a:xfrm>
          <a:prstGeom prst="roundRect">
            <a:avLst>
              <a:gd fmla="val 1629" name="adj"/>
            </a:avLst>
          </a:prstGeom>
          <a:solidFill>
            <a:srgbClr val="FCFCFC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067633" y="300433"/>
            <a:ext cx="5881600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 txBox="1"/>
          <p:nvPr>
            <p:ph idx="1" type="body"/>
          </p:nvPr>
        </p:nvSpPr>
        <p:spPr>
          <a:xfrm>
            <a:off x="6425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2" type="body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p3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3"/>
          <p:cNvSpPr/>
          <p:nvPr/>
        </p:nvSpPr>
        <p:spPr>
          <a:xfrm rot="-120000">
            <a:off x="181664" y="211659"/>
            <a:ext cx="200152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 rot="-60088">
            <a:off x="6032049" y="195611"/>
            <a:ext cx="4926152" cy="489372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12">
          <p15:clr>
            <a:srgbClr val="FBAE40"/>
          </p15:clr>
        </p15:guide>
        <p15:guide id="2" pos="5120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type="title"/>
          </p:nvPr>
        </p:nvSpPr>
        <p:spPr>
          <a:xfrm>
            <a:off x="608600" y="898168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p4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4"/>
          <p:cNvSpPr/>
          <p:nvPr/>
        </p:nvSpPr>
        <p:spPr>
          <a:xfrm rot="-120006">
            <a:off x="181400" y="166001"/>
            <a:ext cx="2870949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5"/>
          <p:cNvSpPr/>
          <p:nvPr/>
        </p:nvSpPr>
        <p:spPr>
          <a:xfrm rot="-119972">
            <a:off x="181651" y="180397"/>
            <a:ext cx="2046347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type="title"/>
          </p:nvPr>
        </p:nvSpPr>
        <p:spPr>
          <a:xfrm>
            <a:off x="608600" y="898168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6"/>
          <p:cNvSpPr/>
          <p:nvPr/>
        </p:nvSpPr>
        <p:spPr>
          <a:xfrm rot="-120062">
            <a:off x="181521" y="172905"/>
            <a:ext cx="2474409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type="title"/>
          </p:nvPr>
        </p:nvSpPr>
        <p:spPr>
          <a:xfrm>
            <a:off x="608600" y="898168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p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7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7"/>
          <p:cNvSpPr/>
          <p:nvPr/>
        </p:nvSpPr>
        <p:spPr>
          <a:xfrm rot="-119873">
            <a:off x="181341" y="162564"/>
            <a:ext cx="3072067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type="title"/>
          </p:nvPr>
        </p:nvSpPr>
        <p:spPr>
          <a:xfrm>
            <a:off x="608600" y="898168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p8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869" y="673068"/>
            <a:ext cx="4001367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>
            <p:ph idx="1" type="body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" name="Google Shape;60;p8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8"/>
          <p:cNvSpPr/>
          <p:nvPr/>
        </p:nvSpPr>
        <p:spPr>
          <a:xfrm rot="-120111">
            <a:off x="174891" y="166129"/>
            <a:ext cx="4620420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!">
  <p:cSld name="8. Agora é com você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4" name="Google Shape;64;p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9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9"/>
          <p:cNvSpPr/>
          <p:nvPr/>
        </p:nvSpPr>
        <p:spPr>
          <a:xfrm rot="-120104">
            <a:off x="181135" y="150861"/>
            <a:ext cx="3736080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9"/>
          <p:cNvSpPr txBox="1"/>
          <p:nvPr>
            <p:ph idx="1" type="body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8" name="Google Shape;68;p9"/>
          <p:cNvSpPr txBox="1"/>
          <p:nvPr>
            <p:ph type="title"/>
          </p:nvPr>
        </p:nvSpPr>
        <p:spPr>
          <a:xfrm>
            <a:off x="608600" y="898168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2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1" name="Google Shape;71;p10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495560" y="1063567"/>
            <a:ext cx="11239240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3" name="Google Shape;73;p10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10"/>
          <p:cNvSpPr/>
          <p:nvPr/>
        </p:nvSpPr>
        <p:spPr>
          <a:xfrm rot="-119804">
            <a:off x="181532" y="173497"/>
            <a:ext cx="2445285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9"/>
            <a:ext cx="11360800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jpg"/><Relationship Id="rId4" Type="http://schemas.openxmlformats.org/officeDocument/2006/relationships/image" Target="../media/image21.jpg"/><Relationship Id="rId5" Type="http://schemas.openxmlformats.org/officeDocument/2006/relationships/image" Target="../media/image12.png"/><Relationship Id="rId6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jpg"/><Relationship Id="rId4" Type="http://schemas.openxmlformats.org/officeDocument/2006/relationships/image" Target="../media/image17.jpg"/><Relationship Id="rId5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png"/><Relationship Id="rId4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jpg"/><Relationship Id="rId4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3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3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7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/>
        </p:nvSpPr>
        <p:spPr>
          <a:xfrm>
            <a:off x="615200" y="2776317"/>
            <a:ext cx="10961600" cy="19744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47625">
              <a:srgbClr val="000000">
                <a:alpha val="23922"/>
              </a:srgbClr>
            </a:outerShdw>
          </a:effectLst>
        </p:spPr>
        <p:txBody>
          <a:bodyPr anchorCtr="0" anchor="ctr" bIns="24000" lIns="120000" spcFirstLastPara="1" rIns="121900" wrap="square" tIns="24000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800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DIFERENÇAS ENTRE </a:t>
            </a:r>
            <a:br>
              <a:rPr b="1" i="0" lang="pt-BR" sz="4800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</a:br>
            <a:r>
              <a:rPr b="1" i="0" lang="pt-BR" sz="4800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ESCOLA E FAMÍLIA</a:t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 flipH="1" rot="-48481">
            <a:off x="10630905" y="396870"/>
            <a:ext cx="1191319" cy="914927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600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5600" u="sng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b="0" baseline="30000" i="0" sz="2933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9"/>
          <p:cNvSpPr/>
          <p:nvPr/>
        </p:nvSpPr>
        <p:spPr>
          <a:xfrm flipH="1">
            <a:off x="315420" y="5453843"/>
            <a:ext cx="1976366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b="0" baseline="30000" i="0" lang="pt-BR" sz="2133" u="sng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9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9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08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9"/>
          <p:cNvSpPr/>
          <p:nvPr/>
        </p:nvSpPr>
        <p:spPr>
          <a:xfrm rot="-60000">
            <a:off x="4954243" y="4963918"/>
            <a:ext cx="2276457" cy="496535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HISTÓRIA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"/>
          <p:cNvSpPr txBox="1"/>
          <p:nvPr/>
        </p:nvSpPr>
        <p:spPr>
          <a:xfrm>
            <a:off x="495525" y="1026155"/>
            <a:ext cx="11336980" cy="1282348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VER EXEMPLOS DE ATIVIDADES QUE PODEM SER REALIZADAS PELAS CRIANÇAS EM DIFERENTES LUGARES.</a:t>
            </a:r>
            <a:endParaRPr/>
          </a:p>
        </p:txBody>
      </p:sp>
      <p:sp>
        <p:nvSpPr>
          <p:cNvPr id="219" name="Google Shape;219;p28"/>
          <p:cNvSpPr txBox="1"/>
          <p:nvPr>
            <p:ph idx="1" type="body"/>
          </p:nvPr>
        </p:nvSpPr>
        <p:spPr>
          <a:xfrm rot="897">
            <a:off x="584849" y="5224663"/>
            <a:ext cx="5511127" cy="68529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pt-BR" sz="1600">
                <a:solidFill>
                  <a:srgbClr val="7C7C7C"/>
                </a:solidFill>
                <a:latin typeface="Arial"/>
                <a:ea typeface="Arial"/>
                <a:cs typeface="Arial"/>
                <a:sym typeface="Arial"/>
              </a:rPr>
              <a:t>NA ESCOLA, PODEMOS PINTAR, RECORTAR, DESENHAR E REALIZAR AS TAREFAS.</a:t>
            </a:r>
            <a:endParaRPr sz="1800">
              <a:solidFill>
                <a:srgbClr val="7C7C7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8"/>
          <p:cNvSpPr txBox="1"/>
          <p:nvPr>
            <p:ph idx="4294967295" type="body"/>
          </p:nvPr>
        </p:nvSpPr>
        <p:spPr>
          <a:xfrm rot="897">
            <a:off x="7132569" y="5219700"/>
            <a:ext cx="4455583" cy="6858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solidFill>
                  <a:srgbClr val="7C7C7C"/>
                </a:solidFill>
                <a:latin typeface="Arial"/>
                <a:ea typeface="Arial"/>
                <a:cs typeface="Arial"/>
                <a:sym typeface="Arial"/>
              </a:rPr>
              <a:t>NO PARQUE, PODEMOS BRINCAR E PRATICAR ATIVIDADES FÍSICAS.</a:t>
            </a:r>
            <a:endParaRPr b="1">
              <a:solidFill>
                <a:srgbClr val="7C7C7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838" y="2293548"/>
            <a:ext cx="5511162" cy="2946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35122" y="2251491"/>
            <a:ext cx="4449075" cy="29676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3" name="Google Shape;223;p28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224" name="Google Shape;224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28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  <p:pic>
        <p:nvPicPr>
          <p:cNvPr id="226" name="Google Shape;226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14717" y="432280"/>
            <a:ext cx="699446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98237" y="429662"/>
            <a:ext cx="69944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367" y="2053794"/>
            <a:ext cx="5374907" cy="302267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/>
          <p:nvPr>
            <p:ph idx="1" type="body"/>
          </p:nvPr>
        </p:nvSpPr>
        <p:spPr>
          <a:xfrm rot="897">
            <a:off x="478581" y="5085255"/>
            <a:ext cx="5374776" cy="731105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pt-BR" sz="1600">
                <a:solidFill>
                  <a:srgbClr val="7C7C7C"/>
                </a:solidFill>
                <a:latin typeface="Arial"/>
                <a:ea typeface="Arial"/>
                <a:cs typeface="Arial"/>
                <a:sym typeface="Arial"/>
              </a:rPr>
              <a:t>EM CASA, PODEMOS AJUDAR NAS TAREFAS DOMÉSTICAS.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9"/>
          <p:cNvSpPr txBox="1"/>
          <p:nvPr>
            <p:ph idx="4294967295" type="body"/>
          </p:nvPr>
        </p:nvSpPr>
        <p:spPr>
          <a:xfrm rot="897">
            <a:off x="6343331" y="5077166"/>
            <a:ext cx="5374216" cy="89111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6000" lIns="216000" spcFirstLastPara="1" rIns="121900" wrap="square" tIns="96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solidFill>
                  <a:srgbClr val="7C7C7C"/>
                </a:solidFill>
                <a:latin typeface="Arial"/>
                <a:ea typeface="Arial"/>
                <a:cs typeface="Arial"/>
                <a:sym typeface="Arial"/>
              </a:rPr>
              <a:t>NO CINEMA, PODEMOS ASSISTIR A UM FILME COM OS AMIGOS E FAMILIARES.</a:t>
            </a:r>
            <a:endParaRPr b="1" sz="1200">
              <a:solidFill>
                <a:srgbClr val="7C7C7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8729" y="1707848"/>
            <a:ext cx="5374450" cy="3368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14717" y="432280"/>
            <a:ext cx="699446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1" name="Google Shape;241;p30"/>
          <p:cNvGraphicFramePr/>
          <p:nvPr/>
        </p:nvGraphicFramePr>
        <p:xfrm>
          <a:off x="766511" y="264359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{4C7ECA48-B005-4ABF-9DBC-64BDE03DAE84}</a:tableStyleId>
              </a:tblPr>
              <a:tblGrid>
                <a:gridCol w="2987725"/>
                <a:gridCol w="4095475"/>
                <a:gridCol w="3589100"/>
              </a:tblGrid>
              <a:tr h="1103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DESENHAR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ARRUMAR A CAMA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PASSEAR COM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CACHORRO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6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BRINCAR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ESTUDAR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ARRUMAR O QUARTO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2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GUARDAR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OS BRINQUEDOS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ASSISTIR À TELEVISÃO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LAVAR A LOUÇA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2" name="Google Shape;242;p30"/>
          <p:cNvSpPr txBox="1"/>
          <p:nvPr/>
        </p:nvSpPr>
        <p:spPr>
          <a:xfrm>
            <a:off x="477838" y="1016000"/>
            <a:ext cx="11236325" cy="116963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SÃO SUAS RESPONSABILIDADES EM CASA? ASSINALE-AS COM UM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X.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43" name="Google Shape;24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9398" y="508256"/>
            <a:ext cx="524765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Google Shape;248;p31"/>
          <p:cNvGraphicFramePr/>
          <p:nvPr/>
        </p:nvGraphicFramePr>
        <p:xfrm>
          <a:off x="766511" y="264359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{4C7ECA48-B005-4ABF-9DBC-64BDE03DAE84}</a:tableStyleId>
              </a:tblPr>
              <a:tblGrid>
                <a:gridCol w="2987725"/>
                <a:gridCol w="4095475"/>
                <a:gridCol w="3589100"/>
              </a:tblGrid>
              <a:tr h="1103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DESENHAR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ARRUMAR A CAMA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PASSEAR COM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CACHORRO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56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BRINCAR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ESTUDAR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ARRUMAR O QUARTO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2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GUARDAR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OS BRINQUEDOS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ASSISTIR À TELEVISÃO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LAVAR A LOUÇA </a:t>
                      </a:r>
                      <a:endParaRPr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21900" marB="121900" marR="121900" marL="121900" anchor="ctr">
                    <a:lnL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9" name="Google Shape;249;p31"/>
          <p:cNvSpPr/>
          <p:nvPr/>
        </p:nvSpPr>
        <p:spPr>
          <a:xfrm>
            <a:off x="9353188" y="393218"/>
            <a:ext cx="2490216" cy="5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1"/>
          <p:cNvSpPr/>
          <p:nvPr/>
        </p:nvSpPr>
        <p:spPr>
          <a:xfrm>
            <a:off x="4117681" y="2110113"/>
            <a:ext cx="3956639" cy="53348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 </a:t>
            </a:r>
            <a:endParaRPr b="1" i="0" sz="26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1"/>
          <p:cNvSpPr txBox="1"/>
          <p:nvPr/>
        </p:nvSpPr>
        <p:spPr>
          <a:xfrm>
            <a:off x="477838" y="1016000"/>
            <a:ext cx="11236325" cy="116963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SÃO SUAS RESPONSABILIDADES EM CASA? ASSINALE-AS COM UM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X.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/>
          <p:nvPr/>
        </p:nvSpPr>
        <p:spPr>
          <a:xfrm>
            <a:off x="477838" y="1016000"/>
            <a:ext cx="11354875" cy="215439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DURANTE A SEMANA, O QUE FAZ PARTE DA SUA ROTINA NA ESCOLA?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SEUS COLEGAS E COM SEU PROFESSOR E, EM SEGUIDA, ESCREVA SUA RESPOSTA.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0002" y="3069495"/>
            <a:ext cx="6631997" cy="3490791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258" name="Google Shape;258;p32"/>
          <p:cNvGrpSpPr/>
          <p:nvPr/>
        </p:nvGrpSpPr>
        <p:grpSpPr>
          <a:xfrm>
            <a:off x="9423395" y="388265"/>
            <a:ext cx="2290768" cy="402007"/>
            <a:chOff x="371152" y="3063179"/>
            <a:chExt cx="2290768" cy="402007"/>
          </a:xfrm>
        </p:grpSpPr>
        <p:sp>
          <p:nvSpPr>
            <p:cNvPr id="259" name="Google Shape;259;p32"/>
            <p:cNvSpPr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TODOS ESCREVEM </a:t>
              </a:r>
              <a:endParaRPr/>
            </a:p>
          </p:txBody>
        </p:sp>
        <p:pic>
          <p:nvPicPr>
            <p:cNvPr id="260" name="Google Shape;260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0002" y="3069495"/>
            <a:ext cx="6631997" cy="3490791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66" name="Google Shape;266;p33"/>
          <p:cNvSpPr/>
          <p:nvPr/>
        </p:nvSpPr>
        <p:spPr>
          <a:xfrm>
            <a:off x="4117681" y="5119103"/>
            <a:ext cx="3956639" cy="53348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3"/>
          <p:cNvSpPr/>
          <p:nvPr/>
        </p:nvSpPr>
        <p:spPr>
          <a:xfrm>
            <a:off x="9353188" y="393218"/>
            <a:ext cx="2490216" cy="5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3"/>
          <p:cNvSpPr txBox="1"/>
          <p:nvPr/>
        </p:nvSpPr>
        <p:spPr>
          <a:xfrm>
            <a:off x="477838" y="1016000"/>
            <a:ext cx="11354875" cy="215439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DURANTE A SEMANA, O QUE FAZ PARTE DA SUA ROTINA NA ESCOLA?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 SEUS COLEGAS E COM SEU PROFESSOR E, EM SEGUIDA, ESCREVA SUA RESPOSTA.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4"/>
          <p:cNvSpPr/>
          <p:nvPr/>
        </p:nvSpPr>
        <p:spPr>
          <a:xfrm>
            <a:off x="472224" y="904047"/>
            <a:ext cx="10165725" cy="1281495"/>
          </a:xfrm>
          <a:custGeom>
            <a:rect b="b" l="l" r="r" t="t"/>
            <a:pathLst>
              <a:path extrusionOk="0" fill="none" h="4887971" w="10934858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extrusionOk="0" h="4887971" w="10934858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anchorCtr="0" anchor="t" bIns="312000" lIns="312000" spcFirstLastPara="1" rIns="312000" wrap="square" tIns="3120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4"/>
          <p:cNvSpPr/>
          <p:nvPr/>
        </p:nvSpPr>
        <p:spPr>
          <a:xfrm>
            <a:off x="472224" y="3429000"/>
            <a:ext cx="5400544" cy="2924577"/>
          </a:xfrm>
          <a:custGeom>
            <a:rect b="b" l="l" r="r" t="t"/>
            <a:pathLst>
              <a:path extrusionOk="0" fill="none" h="4887971" w="10934858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extrusionOk="0" h="4887971" w="10934858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cap="flat" cmpd="sng" w="1905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12000" lIns="312000" spcFirstLastPara="1" rIns="312000" wrap="square" tIns="3120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4"/>
          <p:cNvSpPr txBox="1"/>
          <p:nvPr/>
        </p:nvSpPr>
        <p:spPr>
          <a:xfrm>
            <a:off x="472223" y="2867937"/>
            <a:ext cx="5400544" cy="65661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SÁBADO </a:t>
            </a:r>
            <a:endParaRPr b="1" i="0" sz="26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4"/>
          <p:cNvSpPr/>
          <p:nvPr/>
        </p:nvSpPr>
        <p:spPr>
          <a:xfrm>
            <a:off x="6338905" y="3429000"/>
            <a:ext cx="5400544" cy="2924577"/>
          </a:xfrm>
          <a:custGeom>
            <a:rect b="b" l="l" r="r" t="t"/>
            <a:pathLst>
              <a:path extrusionOk="0" fill="none" h="4887971" w="10934858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extrusionOk="0" h="4887971" w="10934858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cap="flat" cmpd="sng" w="1905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12000" lIns="312000" spcFirstLastPara="1" rIns="312000" wrap="square" tIns="3120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4"/>
          <p:cNvSpPr txBox="1"/>
          <p:nvPr/>
        </p:nvSpPr>
        <p:spPr>
          <a:xfrm>
            <a:off x="6319235" y="2867937"/>
            <a:ext cx="5400541" cy="65661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DOMINGO </a:t>
            </a:r>
            <a:endParaRPr b="1" i="0" sz="26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4"/>
          <p:cNvSpPr txBox="1"/>
          <p:nvPr/>
        </p:nvSpPr>
        <p:spPr>
          <a:xfrm>
            <a:off x="497511" y="1043372"/>
            <a:ext cx="11241938" cy="1477273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CHEGOU O FINAL DE SEMANA!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DESENHE EM SEU CADERNO O QUE VOCÊ COSTUMA FAZER AOS FINAIS DE SEMANA.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2625" y="431559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"/>
          <p:cNvSpPr/>
          <p:nvPr/>
        </p:nvSpPr>
        <p:spPr>
          <a:xfrm>
            <a:off x="472224" y="3429000"/>
            <a:ext cx="5400544" cy="2924577"/>
          </a:xfrm>
          <a:custGeom>
            <a:rect b="b" l="l" r="r" t="t"/>
            <a:pathLst>
              <a:path extrusionOk="0" fill="none" h="4887971" w="10934858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extrusionOk="0" h="4887971" w="10934858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cap="flat" cmpd="sng" w="1905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12000" lIns="312000" spcFirstLastPara="1" rIns="312000" wrap="square" tIns="3120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5"/>
          <p:cNvSpPr txBox="1"/>
          <p:nvPr/>
        </p:nvSpPr>
        <p:spPr>
          <a:xfrm>
            <a:off x="472223" y="2867937"/>
            <a:ext cx="5400544" cy="65661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SÁBADO </a:t>
            </a:r>
            <a:endParaRPr b="1" i="0" sz="26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5"/>
          <p:cNvSpPr/>
          <p:nvPr/>
        </p:nvSpPr>
        <p:spPr>
          <a:xfrm>
            <a:off x="6338905" y="3429000"/>
            <a:ext cx="5400544" cy="2924577"/>
          </a:xfrm>
          <a:custGeom>
            <a:rect b="b" l="l" r="r" t="t"/>
            <a:pathLst>
              <a:path extrusionOk="0" fill="none" h="4887971" w="10934858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extrusionOk="0" h="4887971" w="10934858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cap="flat" cmpd="sng" w="1905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12000" lIns="312000" spcFirstLastPara="1" rIns="312000" wrap="square" tIns="3120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5"/>
          <p:cNvSpPr txBox="1"/>
          <p:nvPr/>
        </p:nvSpPr>
        <p:spPr>
          <a:xfrm>
            <a:off x="6319235" y="2867937"/>
            <a:ext cx="5400541" cy="65661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DOMINGO </a:t>
            </a:r>
            <a:endParaRPr b="1" i="0" sz="26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5"/>
          <p:cNvSpPr/>
          <p:nvPr/>
        </p:nvSpPr>
        <p:spPr>
          <a:xfrm>
            <a:off x="4117681" y="2662731"/>
            <a:ext cx="3956639" cy="53348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 </a:t>
            </a:r>
            <a:endParaRPr b="1" i="0" sz="26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5"/>
          <p:cNvSpPr/>
          <p:nvPr/>
        </p:nvSpPr>
        <p:spPr>
          <a:xfrm>
            <a:off x="8913833" y="393218"/>
            <a:ext cx="2490216" cy="553943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2625" y="431559"/>
            <a:ext cx="406824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5"/>
          <p:cNvSpPr txBox="1"/>
          <p:nvPr/>
        </p:nvSpPr>
        <p:spPr>
          <a:xfrm>
            <a:off x="497511" y="1043372"/>
            <a:ext cx="11241938" cy="1077163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CHEGOU O FINAL DE SEMANA!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DESENHE O QUE VOCÊ COSTUMA FAZER AOS FINAIS DE SEMANA.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6"/>
          <p:cNvSpPr txBox="1"/>
          <p:nvPr>
            <p:ph idx="1" type="body"/>
          </p:nvPr>
        </p:nvSpPr>
        <p:spPr>
          <a:xfrm>
            <a:off x="4550279" y="1621498"/>
            <a:ext cx="6914000" cy="4149107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pt-BR"/>
              <a:t>IDENTIFICAMOS OS PAPÉIS DESEMPENHADOS POR DIFERENTES SUJEITOS 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DA </a:t>
            </a:r>
            <a:r>
              <a:rPr lang="pt-BR"/>
              <a:t>FAMÍLIA 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pt-BR"/>
              <a:t>DIFERENTES ESPAÇOS.</a:t>
            </a:r>
            <a:endParaRPr>
              <a:solidFill>
                <a:schemeClr val="dk1"/>
              </a:solidFill>
            </a:endParaRPr>
          </a:p>
          <a:p>
            <a:pPr indent="-457200" lvl="0" marL="45720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600"/>
              <a:buChar char="●"/>
            </a:pPr>
            <a:r>
              <a:rPr lang="pt-BR">
                <a:solidFill>
                  <a:schemeClr val="dk1"/>
                </a:solidFill>
              </a:rPr>
              <a:t>DIFERENCIAMOS OS PAPÉIS DESEMPENHADOS PELAS PESSOAS NA ESCOLA E NA FAMÍLIA.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"/>
          <p:cNvSpPr txBox="1"/>
          <p:nvPr>
            <p:ph type="title"/>
          </p:nvPr>
        </p:nvSpPr>
        <p:spPr>
          <a:xfrm>
            <a:off x="492660" y="1016000"/>
            <a:ext cx="11168000" cy="15388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600"/>
              <a:buNone/>
            </a:pPr>
            <a:r>
              <a:rPr b="0" lang="pt-BR" sz="2600">
                <a:solidFill>
                  <a:srgbClr val="000000"/>
                </a:solidFill>
              </a:rPr>
              <a:t>VEJA VIVIANE EM DUAS SITUAÇÕES: UMA COM SUA FAMÍLIA E OUTRA EM SEU TRABALHO. DEPOIS, MARQUE UM </a:t>
            </a:r>
            <a:r>
              <a:rPr lang="pt-BR" sz="2600">
                <a:solidFill>
                  <a:srgbClr val="000000"/>
                </a:solidFill>
              </a:rPr>
              <a:t>X</a:t>
            </a:r>
            <a:r>
              <a:rPr b="0" lang="pt-BR" sz="2600">
                <a:solidFill>
                  <a:srgbClr val="000000"/>
                </a:solidFill>
              </a:rPr>
              <a:t> NA ALTERNATIVA CORRETA.</a:t>
            </a:r>
            <a:endParaRPr sz="2600"/>
          </a:p>
        </p:txBody>
      </p:sp>
      <p:sp>
        <p:nvSpPr>
          <p:cNvPr id="302" name="Google Shape;302;p37"/>
          <p:cNvSpPr txBox="1"/>
          <p:nvPr/>
        </p:nvSpPr>
        <p:spPr>
          <a:xfrm>
            <a:off x="3184584" y="2440579"/>
            <a:ext cx="1433780" cy="47538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8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VIVIANE</a:t>
            </a:r>
            <a:endParaRPr/>
          </a:p>
        </p:txBody>
      </p:sp>
      <p:cxnSp>
        <p:nvCxnSpPr>
          <p:cNvPr id="303" name="Google Shape;303;p37"/>
          <p:cNvCxnSpPr/>
          <p:nvPr/>
        </p:nvCxnSpPr>
        <p:spPr>
          <a:xfrm flipH="1">
            <a:off x="2643226" y="2712218"/>
            <a:ext cx="507188" cy="408935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304" name="Google Shape;30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8482" y="3168051"/>
            <a:ext cx="4492205" cy="2994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9745" y="3168051"/>
            <a:ext cx="4492205" cy="29948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idx="1" type="body"/>
          </p:nvPr>
        </p:nvSpPr>
        <p:spPr>
          <a:xfrm>
            <a:off x="6228734" y="987085"/>
            <a:ext cx="5593032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Lato"/>
              <a:buChar char="●"/>
            </a:pP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IDENTIFICAR OS PAPÉIS DESEMPENHADOS POR DIFERENTES SUJEITOS </a:t>
            </a:r>
            <a:b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 FAMÍLIA EM DIFERENTES ESPAÇOS</a:t>
            </a:r>
            <a:r>
              <a:rPr lang="pt-BR"/>
              <a:t>.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600"/>
              <a:buFont typeface="Lato"/>
              <a:buChar char="●"/>
            </a:pPr>
            <a:r>
              <a:rPr lang="pt-BR"/>
              <a:t>DIFERENCIAR OS PAPÉIS DESEMPENHADOS PELAS PESSOAS NA ESCOLA E NA FAMÍLIA.</a:t>
            </a:r>
            <a:endParaRPr/>
          </a:p>
        </p:txBody>
      </p:sp>
      <p:sp>
        <p:nvSpPr>
          <p:cNvPr id="135" name="Google Shape;135;p20"/>
          <p:cNvSpPr txBox="1"/>
          <p:nvPr>
            <p:ph idx="2" type="body"/>
          </p:nvPr>
        </p:nvSpPr>
        <p:spPr>
          <a:xfrm>
            <a:off x="477838" y="987085"/>
            <a:ext cx="5593033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Lato"/>
              <a:buChar char="●"/>
            </a:pPr>
            <a:r>
              <a:rPr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DIFERENTES PAPÉIS DESEMPENHADOS PELAS PESSOAS NA ESCOLA, NA FAMÍLIA E NA COMUNIDADE.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000"/>
              <a:buFont typeface="Lato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"/>
          <p:cNvSpPr txBox="1"/>
          <p:nvPr>
            <p:ph type="title"/>
          </p:nvPr>
        </p:nvSpPr>
        <p:spPr>
          <a:xfrm>
            <a:off x="512000" y="639376"/>
            <a:ext cx="11201634" cy="13849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b="0" lang="pt-BR" sz="2600">
                <a:solidFill>
                  <a:schemeClr val="dk1"/>
                </a:solidFill>
              </a:rPr>
              <a:t>VEJA VIVIANE EM DUAS SITUAÇÕES: UMA COM SUA FAMÍLIA E OUTRA EM SEU TRABALHO. DEPOIS, MARQUE UM </a:t>
            </a:r>
            <a:r>
              <a:rPr lang="pt-BR" sz="2600">
                <a:solidFill>
                  <a:schemeClr val="dk1"/>
                </a:solidFill>
              </a:rPr>
              <a:t>X</a:t>
            </a:r>
            <a:r>
              <a:rPr b="0" lang="pt-BR" sz="2600">
                <a:solidFill>
                  <a:schemeClr val="dk1"/>
                </a:solidFill>
              </a:rPr>
              <a:t> NA ALTERNATIVA CORRETA.</a:t>
            </a:r>
            <a:endParaRPr/>
          </a:p>
        </p:txBody>
      </p:sp>
      <p:sp>
        <p:nvSpPr>
          <p:cNvPr id="311" name="Google Shape;311;p38"/>
          <p:cNvSpPr txBox="1"/>
          <p:nvPr/>
        </p:nvSpPr>
        <p:spPr>
          <a:xfrm>
            <a:off x="509358" y="1974371"/>
            <a:ext cx="8136943" cy="46070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23882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AutoNum type="alphaUcPeriod"/>
            </a:pP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QUEM É ELA EM SUA FAMÍLIA?</a:t>
            </a:r>
            <a:endParaRPr/>
          </a:p>
          <a:p>
            <a:pPr indent="0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PAI </a:t>
            </a:r>
            <a:endParaRPr/>
          </a:p>
          <a:p>
            <a:pPr indent="0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MÃE</a:t>
            </a:r>
            <a:endParaRPr/>
          </a:p>
          <a:p>
            <a:pPr indent="0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AVÔ</a:t>
            </a:r>
            <a:endParaRPr/>
          </a:p>
          <a:p>
            <a:pPr indent="0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AVÓ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23882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Arial"/>
              <a:buAutoNum type="alphaUcPeriod" startAt="2"/>
            </a:pP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É A SUA PROFISSÃO?</a:t>
            </a:r>
            <a:endParaRPr/>
          </a:p>
          <a:p>
            <a:pPr indent="0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MÉDICA</a:t>
            </a:r>
            <a:endParaRPr/>
          </a:p>
          <a:p>
            <a:pPr indent="0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PROFESSORA DE EDUCAÇÃO FÍSICA</a:t>
            </a:r>
            <a:endParaRPr/>
          </a:p>
          <a:p>
            <a:pPr indent="0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COZINHEIRA</a:t>
            </a:r>
            <a:endParaRPr/>
          </a:p>
          <a:p>
            <a:pPr indent="0" lvl="0" marL="72388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FAXINEIRA</a:t>
            </a:r>
            <a:endParaRPr/>
          </a:p>
        </p:txBody>
      </p:sp>
      <p:grpSp>
        <p:nvGrpSpPr>
          <p:cNvPr id="312" name="Google Shape;312;p38"/>
          <p:cNvGrpSpPr/>
          <p:nvPr/>
        </p:nvGrpSpPr>
        <p:grpSpPr>
          <a:xfrm>
            <a:off x="478366" y="2475861"/>
            <a:ext cx="690033" cy="3965047"/>
            <a:chOff x="577289" y="1856895"/>
            <a:chExt cx="190196" cy="2973785"/>
          </a:xfrm>
        </p:grpSpPr>
        <p:sp>
          <p:nvSpPr>
            <p:cNvPr id="313" name="Google Shape;313;p38"/>
            <p:cNvSpPr/>
            <p:nvPr/>
          </p:nvSpPr>
          <p:spPr>
            <a:xfrm>
              <a:off x="577289" y="4255782"/>
              <a:ext cx="190196" cy="27066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8"/>
            <p:cNvSpPr/>
            <p:nvPr/>
          </p:nvSpPr>
          <p:spPr>
            <a:xfrm>
              <a:off x="577289" y="3937028"/>
              <a:ext cx="190196" cy="27066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489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</a:t>
              </a:r>
              <a:endParaRPr/>
            </a:p>
          </p:txBody>
        </p:sp>
        <p:sp>
          <p:nvSpPr>
            <p:cNvPr id="315" name="Google Shape;315;p38"/>
            <p:cNvSpPr/>
            <p:nvPr/>
          </p:nvSpPr>
          <p:spPr>
            <a:xfrm>
              <a:off x="577289" y="3618274"/>
              <a:ext cx="190196" cy="27066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8"/>
            <p:cNvSpPr/>
            <p:nvPr/>
          </p:nvSpPr>
          <p:spPr>
            <a:xfrm>
              <a:off x="577289" y="4560018"/>
              <a:ext cx="190196" cy="27066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8"/>
            <p:cNvSpPr/>
            <p:nvPr/>
          </p:nvSpPr>
          <p:spPr>
            <a:xfrm>
              <a:off x="577289" y="2799889"/>
              <a:ext cx="190196" cy="27066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8"/>
            <p:cNvSpPr/>
            <p:nvPr/>
          </p:nvSpPr>
          <p:spPr>
            <a:xfrm>
              <a:off x="577289" y="2483454"/>
              <a:ext cx="190196" cy="27066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8"/>
            <p:cNvSpPr/>
            <p:nvPr/>
          </p:nvSpPr>
          <p:spPr>
            <a:xfrm>
              <a:off x="577289" y="2167019"/>
              <a:ext cx="190196" cy="27066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8"/>
            <p:cNvSpPr/>
            <p:nvPr/>
          </p:nvSpPr>
          <p:spPr>
            <a:xfrm>
              <a:off x="577289" y="1856895"/>
              <a:ext cx="190196" cy="270662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9"/>
          <p:cNvSpPr txBox="1"/>
          <p:nvPr>
            <p:ph idx="1" type="body"/>
          </p:nvPr>
        </p:nvSpPr>
        <p:spPr>
          <a:xfrm>
            <a:off x="477838" y="1016000"/>
            <a:ext cx="11178639" cy="3559894"/>
          </a:xfrm>
          <a:prstGeom prst="rect">
            <a:avLst/>
          </a:prstGeom>
          <a:noFill/>
          <a:ln>
            <a:noFill/>
          </a:ln>
        </p:spPr>
        <p:txBody>
          <a:bodyPr anchorCtr="0" anchor="t" bIns="162525" lIns="162525" spcFirstLastPara="1" rIns="162525" wrap="square" tIns="1625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/>
              <a:t>LEMOV, Doug. </a:t>
            </a:r>
            <a:r>
              <a:rPr b="1" lang="pt-BR"/>
              <a:t>Aula nota 10 3.0</a:t>
            </a:r>
            <a:r>
              <a:rPr lang="pt-BR"/>
              <a:t>: 63 técnicas para melhorar a gestão da sala de aula / Doug Lemov; tradução: Daniel Vieira, Sandra Maria Mallmann da Rosa; revisão técnica: Fausta Camargo, Thuinie Daros. 3. ed. Porto Alegre: Penso, 2023.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rPr lang="pt-BR"/>
              <a:t>SÃO PAULO (Estado). Secretaria da Educação. </a:t>
            </a:r>
            <a:r>
              <a:rPr b="1" lang="pt-BR"/>
              <a:t>Currículo Paulista</a:t>
            </a:r>
            <a:r>
              <a:rPr lang="pt-BR"/>
              <a:t>: Ensino Fundamental – Anos Iniciais – Matriz de Habilidades. São Paulo, 2019. Disponível em: 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/>
              <a:t>. Acesso em: 30 ago. 2025.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0"/>
          <p:cNvSpPr txBox="1"/>
          <p:nvPr/>
        </p:nvSpPr>
        <p:spPr>
          <a:xfrm>
            <a:off x="595677" y="991123"/>
            <a:ext cx="11242205" cy="1508051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 de capa: SEDUC-SP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Slides 3 a 11, 14, 15 e 19 – 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Getty Images </a:t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2"/>
          <p:cNvSpPr txBox="1"/>
          <p:nvPr>
            <p:ph idx="1" type="subTitle"/>
          </p:nvPr>
        </p:nvSpPr>
        <p:spPr>
          <a:xfrm rot="-12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pic>
        <p:nvPicPr>
          <p:cNvPr id="340" name="Google Shape;34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726" y="1016000"/>
            <a:ext cx="692308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2"/>
          <p:cNvSpPr/>
          <p:nvPr/>
        </p:nvSpPr>
        <p:spPr>
          <a:xfrm>
            <a:off x="1295400" y="1016000"/>
            <a:ext cx="4326924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(EF01HI06A)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Conhecer histórias da família e da escola e identificar o papel desempenhado por diferentes sujeitos em diferentes espaços.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o&#10;&#10;Descrição gerada automaticamente" id="342" name="Google Shape;342;p42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88" r="88" t="0"/>
          <a:stretch/>
        </p:blipFill>
        <p:spPr>
          <a:xfrm>
            <a:off x="5791200" y="826801"/>
            <a:ext cx="5914074" cy="333247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3"/>
          <p:cNvSpPr txBox="1"/>
          <p:nvPr>
            <p:ph idx="1" type="subTitle"/>
          </p:nvPr>
        </p:nvSpPr>
        <p:spPr>
          <a:xfrm rot="-12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sp>
        <p:nvSpPr>
          <p:cNvPr id="348" name="Google Shape;348;p43"/>
          <p:cNvSpPr/>
          <p:nvPr/>
        </p:nvSpPr>
        <p:spPr>
          <a:xfrm>
            <a:off x="1279326" y="829922"/>
            <a:ext cx="4380303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projete o slide e explique que é uma leitura de imagem. Em seguida, peça aos alunos que observem a imagem por 30 a 60 segundos em silêncio. Feito isso, conduza a conversa guiada perguntando: “Que atividades de escola vocês reconhecem nessa imagem?”. Incentive-os a nomear ações específicas (por exemplo: pintar, recortar, desenhar, realizar tarefas etc.) e os espaços onde elas acontecem, registrando no quadro as palavras que surgirem e fechando este momento com uma síntese oral: “Na escola, há muitas atividades e regras que nos ajudam a aprender e conviver”. </a:t>
            </a:r>
            <a:endParaRPr/>
          </a:p>
        </p:txBody>
      </p:sp>
      <p:pic>
        <p:nvPicPr>
          <p:cNvPr id="349" name="Google Shape;34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228" y="1028357"/>
            <a:ext cx="692308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586" y="4754958"/>
            <a:ext cx="692308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3"/>
          <p:cNvSpPr txBox="1"/>
          <p:nvPr/>
        </p:nvSpPr>
        <p:spPr>
          <a:xfrm>
            <a:off x="1280652" y="4733730"/>
            <a:ext cx="1022309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 de resposta: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estudantes devem identificar pelo menos três atividades escolares presentes na imagem, citar uma regra associada a cada exemplo e usar vocabulário pertinente ao ambiente escolar, mostrando que distinguem ações de estudo e convivência.</a:t>
            </a:r>
            <a:endParaRPr/>
          </a:p>
        </p:txBody>
      </p:sp>
      <p:pic>
        <p:nvPicPr>
          <p:cNvPr id="352" name="Google Shape;352;p43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112" r="112" t="0"/>
          <a:stretch/>
        </p:blipFill>
        <p:spPr>
          <a:xfrm>
            <a:off x="5791200" y="826801"/>
            <a:ext cx="5914074" cy="333247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4"/>
          <p:cNvSpPr txBox="1"/>
          <p:nvPr>
            <p:ph idx="1" type="subTitle"/>
          </p:nvPr>
        </p:nvSpPr>
        <p:spPr>
          <a:xfrm rot="-12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4</a:t>
            </a:r>
            <a:endParaRPr/>
          </a:p>
        </p:txBody>
      </p:sp>
      <p:sp>
        <p:nvSpPr>
          <p:cNvPr id="358" name="Google Shape;358;p44"/>
          <p:cNvSpPr/>
          <p:nvPr/>
        </p:nvSpPr>
        <p:spPr>
          <a:xfrm>
            <a:off x="1295400" y="942259"/>
            <a:ext cx="4495800" cy="3693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introduza a comparação com o slide anterior e proponha um pense – fale – compartilhe, comparando as tarefas que eles realizam em casa com as tarefas que realizam na escola.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começar, peça que cada aluno observe e liste mentalmente duas atividades que faz em casa; refletindo sobre o que faz, quando faz e com quem faz. Em seguida, volte ao coletivo pedindo que compartilhem os exemplos. Aproveite para destacar que rotinas e regras variam entre famílias. Na sequência, pergunte: “O que é parecido com a escola e o que é diferente?”. </a:t>
            </a:r>
            <a:endParaRPr/>
          </a:p>
        </p:txBody>
      </p:sp>
      <p:pic>
        <p:nvPicPr>
          <p:cNvPr id="359" name="Google Shape;35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726" y="1016000"/>
            <a:ext cx="692308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0083" y="4880456"/>
            <a:ext cx="692308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4"/>
          <p:cNvSpPr txBox="1"/>
          <p:nvPr/>
        </p:nvSpPr>
        <p:spPr>
          <a:xfrm>
            <a:off x="1295399" y="4802810"/>
            <a:ext cx="1025258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 de resposta: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estudantes devem citar algumas atividades domésticas que praticam, indicando quando e com quem as realizam, reconhecendo que as regras e responsabilidades de sua casa podem ser diferentes das aplicadas na escola e em outras famílias.</a:t>
            </a:r>
            <a:endParaRPr/>
          </a:p>
        </p:txBody>
      </p:sp>
      <p:pic>
        <p:nvPicPr>
          <p:cNvPr id="362" name="Google Shape;362;p44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112" r="112" t="0"/>
          <a:stretch/>
        </p:blipFill>
        <p:spPr>
          <a:xfrm>
            <a:off x="5791200" y="826801"/>
            <a:ext cx="5914074" cy="333247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5"/>
          <p:cNvSpPr txBox="1"/>
          <p:nvPr>
            <p:ph idx="1" type="subTitle"/>
          </p:nvPr>
        </p:nvSpPr>
        <p:spPr>
          <a:xfrm rot="-12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5</a:t>
            </a:r>
            <a:endParaRPr/>
          </a:p>
        </p:txBody>
      </p:sp>
      <p:sp>
        <p:nvSpPr>
          <p:cNvPr id="368" name="Google Shape;368;p45"/>
          <p:cNvSpPr/>
          <p:nvPr/>
        </p:nvSpPr>
        <p:spPr>
          <a:xfrm>
            <a:off x="1295400" y="981074"/>
            <a:ext cx="4302211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leia o título e conduza a identificação dos parentes no slide (mãe, pai, avós, irmãos e primos), pedindo que os alunos expliquem qual o vínculo de cada um com Douglas. Convide-os a pensar se todas as famílias têm as mesmas pessoas e destaque que as famílias podem ter formações diferentes. Finalize propondo que cada aluno esboce um esquema simples de sua família com nomes e vínculos (apenas quem desejar compartilhar) para apoiar as próximas discussões sobre papéis e responsabilidades. </a:t>
            </a:r>
            <a:endParaRPr/>
          </a:p>
        </p:txBody>
      </p:sp>
      <p:pic>
        <p:nvPicPr>
          <p:cNvPr id="369" name="Google Shape;36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726" y="1016000"/>
            <a:ext cx="692308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726" y="4924485"/>
            <a:ext cx="692308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5"/>
          <p:cNvSpPr txBox="1"/>
          <p:nvPr/>
        </p:nvSpPr>
        <p:spPr>
          <a:xfrm>
            <a:off x="1295400" y="4953981"/>
            <a:ext cx="101346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 de resposta: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estudantes devem nomear corretamente os vínculos familiares mostrados no slide e reconhecer que existem diferentes arranjos familiares, demonstrando respeito às diversas formações.</a:t>
            </a:r>
            <a:endParaRPr/>
          </a:p>
        </p:txBody>
      </p:sp>
      <p:pic>
        <p:nvPicPr>
          <p:cNvPr descr="Texto&#10;&#10;Descrição gerada automaticamente" id="372" name="Google Shape;372;p45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88" r="88" t="0"/>
          <a:stretch/>
        </p:blipFill>
        <p:spPr>
          <a:xfrm>
            <a:off x="5791200" y="826801"/>
            <a:ext cx="5914074" cy="333247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6"/>
          <p:cNvSpPr txBox="1"/>
          <p:nvPr>
            <p:ph idx="1" type="subTitle"/>
          </p:nvPr>
        </p:nvSpPr>
        <p:spPr>
          <a:xfrm rot="-12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6</a:t>
            </a:r>
            <a:endParaRPr/>
          </a:p>
        </p:txBody>
      </p:sp>
      <p:sp>
        <p:nvSpPr>
          <p:cNvPr id="378" name="Google Shape;378;p46"/>
          <p:cNvSpPr/>
          <p:nvPr/>
        </p:nvSpPr>
        <p:spPr>
          <a:xfrm>
            <a:off x="1246908" y="972927"/>
            <a:ext cx="4322619" cy="403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faça uma leitura expressiva do texto e peça que os alunos sublinhem mentalmente quem faz o quê (pais sustentam a casa, crianças estudam e avós ajudam no cuidado). Depois, destaque exemplos de divisão de tarefas do trecho seguinte (preparar o jantar, dar banho nas crianças, limpar a casa, colocar o lixo para fora, lavar e guardar a louça etc.) e promova uma discussão curta sobre por que dividir tarefas é importante. Se possível, conclua propondo que, em duplas, eles elaborem duas frases que descrevam responsabilidades diferentes dentro de sua família, relacionando cada papel (mãe, pai, avó, filho etc.) a uma tarefa. </a:t>
            </a:r>
            <a:endParaRPr/>
          </a:p>
        </p:txBody>
      </p:sp>
      <p:pic>
        <p:nvPicPr>
          <p:cNvPr id="379" name="Google Shape;37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726" y="981075"/>
            <a:ext cx="692308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726" y="5091014"/>
            <a:ext cx="692308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6"/>
          <p:cNvSpPr txBox="1"/>
          <p:nvPr/>
        </p:nvSpPr>
        <p:spPr>
          <a:xfrm>
            <a:off x="1251155" y="5092830"/>
            <a:ext cx="1064122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 de resposta: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estudantes devem identificar os papéis e tarefas citados no texto, conseguindo formular ao menos duas frases relacionando uma pessoa e uma responsabilidade, além de justificar a importância do trabalho compartilhado na rotina familiar.</a:t>
            </a:r>
            <a:endParaRPr/>
          </a:p>
        </p:txBody>
      </p:sp>
      <p:pic>
        <p:nvPicPr>
          <p:cNvPr descr="Interface gráfica do usuário, Texto&#10;&#10;Descrição gerada automaticamente" id="382" name="Google Shape;382;p46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88" r="88" t="0"/>
          <a:stretch/>
        </p:blipFill>
        <p:spPr>
          <a:xfrm>
            <a:off x="5791200" y="826801"/>
            <a:ext cx="5914074" cy="333247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7"/>
          <p:cNvSpPr txBox="1"/>
          <p:nvPr>
            <p:ph idx="1" type="subTitle"/>
          </p:nvPr>
        </p:nvSpPr>
        <p:spPr>
          <a:xfrm rot="-120000">
            <a:off x="176500" y="172556"/>
            <a:ext cx="1662957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8</a:t>
            </a:r>
            <a:endParaRPr/>
          </a:p>
        </p:txBody>
      </p:sp>
      <p:sp>
        <p:nvSpPr>
          <p:cNvPr id="388" name="Google Shape;388;p47"/>
          <p:cNvSpPr/>
          <p:nvPr/>
        </p:nvSpPr>
        <p:spPr>
          <a:xfrm>
            <a:off x="1310640" y="765032"/>
            <a:ext cx="4480560" cy="403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explique que o foco neste momento é perceber papéis em diferentes espaços. Projete os exemplos do slide (o pai é professor, síndico e distribui cestas básicas; a mãe é enfermeira, e os filhos participam de banda do bairro e são representantes de classe). Peça para que a turma classifique cada papel na família, escola ou comunidade. Em trios, os estudantes listam um papel que desempenham em cada espaço e uma ação concreta associada (ex.: na escola, estudam; na comunidade, frequentam festas e eventos; em casa, limpam a caixa de areia do gato etc.). Finalize partilhando três exemplos e um comentário sobre como um mesmo indivíduo pode ter vários papéis. </a:t>
            </a:r>
            <a:endParaRPr/>
          </a:p>
        </p:txBody>
      </p:sp>
      <p:pic>
        <p:nvPicPr>
          <p:cNvPr id="389" name="Google Shape;38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726" y="981075"/>
            <a:ext cx="692308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6726" y="4899285"/>
            <a:ext cx="692308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7"/>
          <p:cNvSpPr txBox="1"/>
          <p:nvPr/>
        </p:nvSpPr>
        <p:spPr>
          <a:xfrm>
            <a:off x="1310640" y="4899285"/>
            <a:ext cx="956330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 de resposta: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estudantes devem conseguir classificar corretamente os papéis citados nos três espaços (família, escola e comunidade), dando um exemplo pessoal para cada e reconhecendo que os papéis mudam conforme o lugar e as necessidades.</a:t>
            </a:r>
            <a:endParaRPr/>
          </a:p>
        </p:txBody>
      </p:sp>
      <p:pic>
        <p:nvPicPr>
          <p:cNvPr id="392" name="Google Shape;392;p47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112" r="112" t="0"/>
          <a:stretch/>
        </p:blipFill>
        <p:spPr>
          <a:xfrm>
            <a:off x="5791200" y="826801"/>
            <a:ext cx="5914074" cy="3332478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8456" y="2638427"/>
            <a:ext cx="5835089" cy="362185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1"/>
          <p:cNvSpPr txBox="1"/>
          <p:nvPr/>
        </p:nvSpPr>
        <p:spPr>
          <a:xfrm>
            <a:off x="477838" y="1016000"/>
            <a:ext cx="11299064" cy="175428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ESCOLA, FAZEMOS VÁRIAS ATIVIDADES.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CONSEGUE IDENTIFICAR ALGUMAS DELAS NO DESENHO ABAIXO? CONVERSE COM SEUS COLEGAS.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/>
        </p:nvSpPr>
        <p:spPr>
          <a:xfrm>
            <a:off x="477838" y="2510552"/>
            <a:ext cx="6960930" cy="2154396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QUANDO ESTAMOS EM CASA, TAMBÉM TEMOS DIVERSAS ATIVIDADES. OBSERVE AS IMAGENS: 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ATIVIDADES VOCÊ FAZ EM CASA?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2"/>
          <p:cNvPicPr preferRelativeResize="0"/>
          <p:nvPr/>
        </p:nvPicPr>
        <p:blipFill rotWithShape="1">
          <a:blip r:embed="rId3">
            <a:alphaModFix/>
          </a:blip>
          <a:srcRect b="1207" l="0" r="0" t="1207"/>
          <a:stretch/>
        </p:blipFill>
        <p:spPr>
          <a:xfrm>
            <a:off x="7272947" y="1532238"/>
            <a:ext cx="4484930" cy="4593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/>
          <p:nvPr/>
        </p:nvSpPr>
        <p:spPr>
          <a:xfrm>
            <a:off x="2505607" y="344769"/>
            <a:ext cx="7201663" cy="1072048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VEJA A FAMÍLIA DO DOUGLAS</a:t>
            </a:r>
            <a:endParaRPr b="1" i="0" sz="3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4B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16614" y="1816077"/>
            <a:ext cx="4158772" cy="382200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/>
          <p:nvPr/>
        </p:nvSpPr>
        <p:spPr>
          <a:xfrm>
            <a:off x="4529172" y="5906776"/>
            <a:ext cx="1278800" cy="5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DOUGLAS</a:t>
            </a:r>
            <a:br>
              <a:rPr b="1" i="0" lang="pt-BR" sz="14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14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5" name="Google Shape;155;p23"/>
          <p:cNvCxnSpPr>
            <a:stCxn id="154" idx="0"/>
          </p:cNvCxnSpPr>
          <p:nvPr/>
        </p:nvCxnSpPr>
        <p:spPr>
          <a:xfrm flipH="1" rot="10800000">
            <a:off x="5168572" y="5597176"/>
            <a:ext cx="236700" cy="309600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6" name="Google Shape;156;p23"/>
          <p:cNvSpPr txBox="1"/>
          <p:nvPr/>
        </p:nvSpPr>
        <p:spPr>
          <a:xfrm>
            <a:off x="7962995" y="5411749"/>
            <a:ext cx="2908389" cy="655063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MARIANA</a:t>
            </a:r>
            <a:b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(IRMÃ DE DOUGLAS)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" name="Google Shape;157;p23"/>
          <p:cNvCxnSpPr/>
          <p:nvPr/>
        </p:nvCxnSpPr>
        <p:spPr>
          <a:xfrm rot="10800000">
            <a:off x="7731100" y="5365140"/>
            <a:ext cx="302000" cy="464000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8" name="Google Shape;158;p23"/>
          <p:cNvSpPr txBox="1"/>
          <p:nvPr/>
        </p:nvSpPr>
        <p:spPr>
          <a:xfrm>
            <a:off x="8175791" y="3460349"/>
            <a:ext cx="1452200" cy="5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LUIZA</a:t>
            </a:r>
            <a:b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(PRIMA DE DOUGLAS)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9" name="Google Shape;159;p23"/>
          <p:cNvCxnSpPr/>
          <p:nvPr/>
        </p:nvCxnSpPr>
        <p:spPr>
          <a:xfrm rot="10800000">
            <a:off x="8024791" y="3126771"/>
            <a:ext cx="302000" cy="464000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0" name="Google Shape;160;p23"/>
          <p:cNvSpPr txBox="1"/>
          <p:nvPr/>
        </p:nvSpPr>
        <p:spPr>
          <a:xfrm>
            <a:off x="4529173" y="1209621"/>
            <a:ext cx="959100" cy="5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JOÃO</a:t>
            </a:r>
            <a:b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(AVÔ)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5487821" y="1071915"/>
            <a:ext cx="1490180" cy="5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DANIEL</a:t>
            </a:r>
            <a:br>
              <a:rPr b="1" i="0" lang="pt-BR" sz="14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4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(PAI )</a:t>
            </a:r>
            <a:endParaRPr b="1" i="0" sz="14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6646308" y="1474030"/>
            <a:ext cx="2806451" cy="889985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IARA</a:t>
            </a:r>
            <a:b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(IRMÃ DE DOUGLAS)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3"/>
          <p:cNvSpPr txBox="1"/>
          <p:nvPr/>
        </p:nvSpPr>
        <p:spPr>
          <a:xfrm>
            <a:off x="5699916" y="5923631"/>
            <a:ext cx="1278800" cy="5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PRISCILA</a:t>
            </a:r>
            <a:b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(MÃE)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6846063" y="5923631"/>
            <a:ext cx="1278800" cy="5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MARIA</a:t>
            </a:r>
            <a:b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(AVÓ)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3056888" y="5212859"/>
            <a:ext cx="1278800" cy="5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4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CARLOS</a:t>
            </a:r>
            <a:br>
              <a:rPr b="1" i="0" lang="pt-BR" sz="14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4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(PRIMO DE DOUGLAS)</a:t>
            </a:r>
            <a:endParaRPr b="1" i="0" sz="1467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6" name="Google Shape;166;p23"/>
          <p:cNvCxnSpPr>
            <a:stCxn id="165" idx="0"/>
          </p:cNvCxnSpPr>
          <p:nvPr/>
        </p:nvCxnSpPr>
        <p:spPr>
          <a:xfrm flipH="1" rot="10800000">
            <a:off x="3696288" y="4802459"/>
            <a:ext cx="530700" cy="410400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7" name="Google Shape;167;p23"/>
          <p:cNvCxnSpPr/>
          <p:nvPr/>
        </p:nvCxnSpPr>
        <p:spPr>
          <a:xfrm flipH="1" rot="10800000">
            <a:off x="6232911" y="5548855"/>
            <a:ext cx="174479" cy="447147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8" name="Google Shape;168;p23"/>
          <p:cNvCxnSpPr/>
          <p:nvPr/>
        </p:nvCxnSpPr>
        <p:spPr>
          <a:xfrm rot="10800000">
            <a:off x="7166499" y="5628659"/>
            <a:ext cx="357823" cy="374776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9" name="Google Shape;169;p23"/>
          <p:cNvCxnSpPr/>
          <p:nvPr/>
        </p:nvCxnSpPr>
        <p:spPr>
          <a:xfrm>
            <a:off x="5008492" y="1816077"/>
            <a:ext cx="160080" cy="416863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0" name="Google Shape;170;p23"/>
          <p:cNvCxnSpPr>
            <a:stCxn id="161" idx="2"/>
          </p:cNvCxnSpPr>
          <p:nvPr/>
        </p:nvCxnSpPr>
        <p:spPr>
          <a:xfrm flipH="1">
            <a:off x="5880411" y="1661515"/>
            <a:ext cx="352500" cy="114600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1" name="Google Shape;171;p23"/>
          <p:cNvCxnSpPr/>
          <p:nvPr/>
        </p:nvCxnSpPr>
        <p:spPr>
          <a:xfrm flipH="1">
            <a:off x="6830355" y="2094434"/>
            <a:ext cx="266855" cy="269583"/>
          </a:xfrm>
          <a:prstGeom prst="straightConnector1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172" name="Google Shape;172;p23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73" name="Google Shape;173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4" name="Google Shape;174;p23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/>
          <p:nvPr/>
        </p:nvSpPr>
        <p:spPr>
          <a:xfrm>
            <a:off x="477838" y="1016000"/>
            <a:ext cx="7501301" cy="390872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FAMÍLIA DE DOUGLAS, CADA UM TEM UMA RESPONSABILIDADE.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SEUS PAIS SÃO RESPONSÁVEIS PELO SUSTENTO DA FAMÍLIA.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DOUGLAS E SUA IRMÃ ESTUDAM, E SEUS AVÓS JÁ SÃO APOSENTADOS, POR ISSO, PODEM CONTRIBUIR NA EDUCAÇÃO E NO CUIDADO COM OS NETOS.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1983" y="966825"/>
            <a:ext cx="4158772" cy="38220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" name="Google Shape;181;p24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82" name="Google Shape;182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p24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/>
          <p:nvPr/>
        </p:nvSpPr>
        <p:spPr>
          <a:xfrm>
            <a:off x="496829" y="1031354"/>
            <a:ext cx="7131012" cy="5663048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MÃE E O PAI SÃO MUITO PARCEIROS. QUANDO RETORNAM DO TRABALHO, O PAI PREPARA O JANTAR, ENQUANTO A MÃE DÁ BANHO E ALIMENTA O BEBÊ.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 O DIA, DEPOIS DE FAZER AS TAREFAS DA ESCOLA, DOUGLAS E SUA IRMÃ LIMPAM A CASA E COLOCAM O LIXO PARA FORA.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APÓS O JANTAR, SEUS PRIMOS LAVAM E GUARDAM A LOUÇA. DURANTE O DIA, ELES CURSAM FACULDADE.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1983" y="966825"/>
            <a:ext cx="4158772" cy="3822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/>
          <p:nvPr/>
        </p:nvSpPr>
        <p:spPr>
          <a:xfrm>
            <a:off x="524888" y="960497"/>
            <a:ext cx="11789109" cy="1516612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CADA MEMBRO DA FAMÍLIA PODE REALIZAR DIFERENTES PAPÉIS DEPENDENDO DE ONDE ESTÃO. VAMOS CONHECER A FAMÍLIA DO CARLOS E DESCOBRIR O QUE ELES FAZEM NOS DIFERENTES LUGARES QUE FREQUENTAM.</a:t>
            </a:r>
            <a:endParaRPr/>
          </a:p>
        </p:txBody>
      </p:sp>
      <p:sp>
        <p:nvSpPr>
          <p:cNvPr id="195" name="Google Shape;195;p26"/>
          <p:cNvSpPr/>
          <p:nvPr/>
        </p:nvSpPr>
        <p:spPr>
          <a:xfrm>
            <a:off x="3909132" y="2479704"/>
            <a:ext cx="3778500" cy="2101151"/>
          </a:xfrm>
          <a:prstGeom prst="wedgeEllipseCallout">
            <a:avLst>
              <a:gd fmla="val -41939" name="adj1"/>
              <a:gd fmla="val 57518" name="adj2"/>
            </a:avLst>
          </a:prstGeom>
          <a:solidFill>
            <a:schemeClr val="lt1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MEU PAI É PROFESSOR. ELE TAMBÉM É SÍNDICO DO PRÉDIO E DISTRIBUI CESTAS BÁSICAS PARA PESSOAS QUE PRECISAM.</a:t>
            </a:r>
            <a:endParaRPr b="0" i="0" sz="248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6"/>
          <p:cNvSpPr/>
          <p:nvPr/>
        </p:nvSpPr>
        <p:spPr>
          <a:xfrm>
            <a:off x="9351263" y="2469121"/>
            <a:ext cx="2579085" cy="1601285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1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MINHA MÃE É ENFERMEIRA E TRABALHA NUMA CASA DE REPOUSO.</a:t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6"/>
          <p:cNvSpPr/>
          <p:nvPr/>
        </p:nvSpPr>
        <p:spPr>
          <a:xfrm>
            <a:off x="440211" y="2725174"/>
            <a:ext cx="1755260" cy="1200667"/>
          </a:xfrm>
          <a:prstGeom prst="wedgeEllipseCallout">
            <a:avLst>
              <a:gd fmla="val 18149" name="adj1"/>
              <a:gd fmla="val 65877" name="adj2"/>
            </a:avLst>
          </a:prstGeom>
          <a:solidFill>
            <a:schemeClr val="lt1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SEU PAI FAZ?</a:t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6"/>
          <p:cNvSpPr/>
          <p:nvPr/>
        </p:nvSpPr>
        <p:spPr>
          <a:xfrm>
            <a:off x="7697615" y="2803440"/>
            <a:ext cx="1487053" cy="1234237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1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A SUA MÃE?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5637" y="4338020"/>
            <a:ext cx="2494084" cy="2279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7622" y="4313458"/>
            <a:ext cx="2494084" cy="22792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26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202" name="Google Shape;202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26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"/>
          <p:cNvSpPr/>
          <p:nvPr/>
        </p:nvSpPr>
        <p:spPr>
          <a:xfrm>
            <a:off x="3189478" y="2032612"/>
            <a:ext cx="3229691" cy="182445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1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 PARTICIPO DA BANDA DO MEU BAIRRO, E MINHA IRMÃ É REPRESENTANTE DE CLASSE.</a:t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7"/>
          <p:cNvSpPr/>
          <p:nvPr/>
        </p:nvSpPr>
        <p:spPr>
          <a:xfrm>
            <a:off x="9187276" y="1841015"/>
            <a:ext cx="2651604" cy="1925091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1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SIM, EU E A MINHA FAMÍLIA GOSTAMOS DE REALIZAR VÁRIAS TAREFAS!</a:t>
            </a:r>
            <a:endParaRPr b="0" i="0" sz="248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7"/>
          <p:cNvSpPr/>
          <p:nvPr/>
        </p:nvSpPr>
        <p:spPr>
          <a:xfrm>
            <a:off x="353120" y="2034846"/>
            <a:ext cx="2823403" cy="1913816"/>
          </a:xfrm>
          <a:prstGeom prst="wedgeEllipseCallout">
            <a:avLst>
              <a:gd fmla="val -3526" name="adj1"/>
              <a:gd fmla="val 61983" name="adj2"/>
            </a:avLst>
          </a:prstGeom>
          <a:solidFill>
            <a:schemeClr val="lt1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E SUA IRMÃ FAZEM ALGUMA ATIVIDADE ALÉM DE IR À ESCOLA?</a:t>
            </a:r>
            <a:endParaRPr b="0" i="0" sz="248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7"/>
          <p:cNvSpPr/>
          <p:nvPr/>
        </p:nvSpPr>
        <p:spPr>
          <a:xfrm>
            <a:off x="6668715" y="2041177"/>
            <a:ext cx="2505607" cy="1805456"/>
          </a:xfrm>
          <a:prstGeom prst="wedgeEllipseCallout">
            <a:avLst>
              <a:gd fmla="val 4250" name="adj1"/>
              <a:gd fmla="val 67939" name="adj2"/>
            </a:avLst>
          </a:prstGeom>
          <a:solidFill>
            <a:schemeClr val="lt1"/>
          </a:solidFill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NOSSA! VOCÊS FAZEM MUITAS ATIVIDADES, HEIN?</a:t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5637" y="4332087"/>
            <a:ext cx="2494084" cy="2279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7622" y="4313458"/>
            <a:ext cx="2494084" cy="2279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026 - GE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