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7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6499a70aaa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6499a70aa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577e502b11_2_2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577e502b11_2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57893b07a6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57893b07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57893b07a6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57893b07a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577e502b11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577e502b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Listening requires energy, effort, and attention.  Listening can be </a:t>
            </a:r>
            <a:r>
              <a:rPr i="1" lang="en"/>
              <a:t>work</a:t>
            </a:r>
            <a:r>
              <a:rPr lang="en"/>
              <a:t>…!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of a time when you were hearing, as well as a time when you were listening…!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577e502b11_2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577e502b11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577e502b11_1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577e502b11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577e502b11_0_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577e502b1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577e502b11_2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577e502b11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577e502b11_2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577e502b11_2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577e502b11_2_1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577e502b11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column + image 1 DARK">
  <p:cSld name="TITLE_AND_BODY_1_1">
    <p:bg>
      <p:bgPr>
        <a:solidFill>
          <a:srgbClr val="ED4A00">
            <a:alpha val="86670"/>
          </a:srgbClr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0" name="Google Shape;170;p11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◎"/>
              <a:defRPr sz="2000">
                <a:solidFill>
                  <a:schemeClr val="lt1"/>
                </a:solidFill>
              </a:defRPr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◉"/>
              <a:defRPr sz="2000">
                <a:solidFill>
                  <a:schemeClr val="lt1"/>
                </a:solidFill>
              </a:defRPr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￮"/>
              <a:defRPr sz="2000">
                <a:solidFill>
                  <a:schemeClr val="lt1"/>
                </a:solidFill>
              </a:defRPr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1" name="Google Shape;171;p11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1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83" name="Google Shape;183;p12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84" name="Google Shape;184;p12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85" name="Google Shape;185;p12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2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2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2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2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2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2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2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2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2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2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2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 1 DARK">
  <p:cSld name="TITLE_AND_TWO_COLUMNS_2">
    <p:bg>
      <p:bgPr>
        <a:solidFill>
          <a:srgbClr val="BBCD00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8004C"/>
              </a:buClr>
              <a:buSzPts val="2400"/>
              <a:buNone/>
              <a:defRPr b="1" sz="2400">
                <a:solidFill>
                  <a:srgbClr val="E8004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3" name="Google Shape;203;p13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◎"/>
              <a:defRPr sz="1800">
                <a:solidFill>
                  <a:schemeClr val="lt1"/>
                </a:solidFill>
              </a:defRPr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◉"/>
              <a:defRPr sz="1800">
                <a:solidFill>
                  <a:schemeClr val="lt1"/>
                </a:solidFill>
              </a:defRPr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￮"/>
              <a:defRPr sz="1800">
                <a:solidFill>
                  <a:schemeClr val="lt1"/>
                </a:solidFill>
              </a:defRPr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4" name="Google Shape;204;p13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◎"/>
              <a:defRPr sz="1800">
                <a:solidFill>
                  <a:schemeClr val="lt1"/>
                </a:solidFill>
              </a:defRPr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◉"/>
              <a:defRPr sz="1800">
                <a:solidFill>
                  <a:schemeClr val="lt1"/>
                </a:solidFill>
              </a:defRPr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￮"/>
              <a:defRPr sz="1800">
                <a:solidFill>
                  <a:schemeClr val="lt1"/>
                </a:solidFill>
              </a:defRPr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5" name="Google Shape;205;p13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3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3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3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3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3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3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3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3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3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3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3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3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3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3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4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4" name="Google Shape;224;p14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5" name="Google Shape;225;p14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6" name="Google Shape;226;p14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27" name="Google Shape;227;p14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4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4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4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4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4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4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4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4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4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4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4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4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 1 DARK">
  <p:cSld name="TITLE_AND_TWO_COLUMNS_1_1">
    <p:bg>
      <p:bgPr>
        <a:solidFill>
          <a:srgbClr val="F8BB00">
            <a:alpha val="86670"/>
          </a:srgbClr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5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5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4" name="Google Shape;244;p15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5" name="Google Shape;245;p15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6" name="Google Shape;246;p15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◎"/>
              <a:defRPr sz="1400">
                <a:solidFill>
                  <a:srgbClr val="434343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◉"/>
              <a:defRPr sz="1400">
                <a:solidFill>
                  <a:srgbClr val="434343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￮"/>
              <a:defRPr sz="1400">
                <a:solidFill>
                  <a:srgbClr val="434343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>
                <a:solidFill>
                  <a:srgbClr val="434343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 sz="1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47" name="Google Shape;247;p15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5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5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5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5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5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5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5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5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5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5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5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6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63" name="Google Shape;263;p16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6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6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6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6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6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6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6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6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6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6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6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6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6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6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 DARK">
  <p:cSld name="TITLE_ONLY_1">
    <p:bg>
      <p:bgPr>
        <a:solidFill>
          <a:srgbClr val="434343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800"/>
              <a:buNone/>
              <a:defRPr>
                <a:solidFill>
                  <a:srgbClr val="EFEFE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81" name="Google Shape;281;p17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7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7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7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7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7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7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7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7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7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7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7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7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7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7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8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8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/>
        </p:txBody>
      </p:sp>
      <p:sp>
        <p:nvSpPr>
          <p:cNvPr id="300" name="Google Shape;300;p18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8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8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8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8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8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8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8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8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8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8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8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8"/>
          <p:cNvSpPr/>
          <p:nvPr/>
        </p:nvSpPr>
        <p:spPr>
          <a:xfrm rot="10800000">
            <a:off x="-226170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8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8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 DARK">
  <p:cSld name="CAPTION_ONLY_1">
    <p:bg>
      <p:bgPr>
        <a:solidFill>
          <a:srgbClr val="999999"/>
        </a:solidFill>
      </p:bgPr>
    </p:bg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9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Clr>
                <a:srgbClr val="00D1C6"/>
              </a:buClr>
              <a:buSzPts val="1600"/>
              <a:buNone/>
              <a:defRPr sz="1600">
                <a:solidFill>
                  <a:srgbClr val="00D1C6"/>
                </a:solidFill>
              </a:defRPr>
            </a:lvl1pPr>
          </a:lstStyle>
          <a:p/>
        </p:txBody>
      </p:sp>
      <p:sp>
        <p:nvSpPr>
          <p:cNvPr id="318" name="Google Shape;318;p19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19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9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9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9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9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9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9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9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9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9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9"/>
          <p:cNvSpPr/>
          <p:nvPr/>
        </p:nvSpPr>
        <p:spPr>
          <a:xfrm rot="10800000">
            <a:off x="-226169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9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9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0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0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0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0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0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0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0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0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0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0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0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0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0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0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0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 DARK">
  <p:cSld name="TITLE_2">
    <p:bg>
      <p:bgPr>
        <a:solidFill>
          <a:srgbClr val="0B5394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3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3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 DARK">
  <p:cSld name="BLANK_2">
    <p:bg>
      <p:bgPr>
        <a:solidFill>
          <a:srgbClr val="8C1531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1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letely blank">
  <p:cSld name="BLANK_1"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2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letely blank 1 DARK">
  <p:cSld name="BLANK_1_1">
    <p:bg>
      <p:bgPr>
        <a:solidFill>
          <a:srgbClr val="434343"/>
        </a:solidFill>
      </p:bgPr>
    </p:bg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3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4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6" name="Google Shape;46;p4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47" name="Google Shape;47;p4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 1 DARK">
  <p:cSld name="TITLE_1_2">
    <p:bg>
      <p:bgPr>
        <a:solidFill>
          <a:srgbClr val="ED4A00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6" name="Google Shape;66;p5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D1C6"/>
              </a:buClr>
              <a:buSzPts val="2400"/>
              <a:buNone/>
              <a:defRPr b="1">
                <a:solidFill>
                  <a:srgbClr val="00D1C6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67" name="Google Shape;67;p5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89" name="Google Shape;89;p6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6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6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1 DARK">
  <p:cSld name="TITLE_1_1_1">
    <p:bg>
      <p:bgPr>
        <a:solidFill>
          <a:srgbClr val="434343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Char char="◎"/>
              <a:defRPr>
                <a:solidFill>
                  <a:schemeClr val="lt1"/>
                </a:solidFill>
              </a:defRPr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◉"/>
              <a:defRPr>
                <a:solidFill>
                  <a:schemeClr val="lt1"/>
                </a:solidFill>
              </a:defRPr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￮"/>
              <a:defRPr>
                <a:solidFill>
                  <a:schemeClr val="lt1"/>
                </a:solidFill>
              </a:defRPr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>
                <a:solidFill>
                  <a:schemeClr val="lt1"/>
                </a:solidFill>
              </a:defRPr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>
                <a:solidFill>
                  <a:schemeClr val="lt1"/>
                </a:solidFill>
              </a:defRPr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>
                <a:solidFill>
                  <a:schemeClr val="lt1"/>
                </a:solidFill>
              </a:defRPr>
            </a:lvl8pPr>
            <a:lvl9pPr indent="-381000" lvl="8" marL="41148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p7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22" name="Google Shape;122;p8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◎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3" name="Google Shape;123;p8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1 DARK">
  <p:cSld name="TITLE_AND_BODY_2">
    <p:bg>
      <p:bgPr>
        <a:solidFill>
          <a:srgbClr val="00ACC3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BBCD00"/>
              </a:buClr>
              <a:buSzPts val="2400"/>
              <a:buNone/>
              <a:defRPr b="1" sz="2400">
                <a:solidFill>
                  <a:srgbClr val="BBCD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41" name="Google Shape;141;p9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Char char="◎"/>
              <a:defRPr sz="2400">
                <a:solidFill>
                  <a:schemeClr val="lt1"/>
                </a:solidFill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◉"/>
              <a:defRPr>
                <a:solidFill>
                  <a:schemeClr val="lt1"/>
                </a:solidFill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￮"/>
              <a:defRPr>
                <a:solidFill>
                  <a:schemeClr val="lt1"/>
                </a:solidFill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2400">
                <a:solidFill>
                  <a:schemeClr val="lt1"/>
                </a:solidFill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2400">
                <a:solidFill>
                  <a:schemeClr val="lt1"/>
                </a:solidFill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2" name="Google Shape;142;p9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BBCD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column + image">
  <p:cSld name="TITLE_AND_BODY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57" name="Google Shape;157;p10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58" name="Google Shape;158;p10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0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0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4"/>
          <p:cNvSpPr txBox="1"/>
          <p:nvPr>
            <p:ph type="ctrTitle"/>
          </p:nvPr>
        </p:nvSpPr>
        <p:spPr>
          <a:xfrm>
            <a:off x="1520450" y="1991825"/>
            <a:ext cx="58998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Listening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3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Responsibilities of the </a:t>
            </a:r>
            <a:r>
              <a:rPr b="1" i="1" lang="en" sz="2400"/>
              <a:t>Speaker</a:t>
            </a:r>
            <a:r>
              <a:rPr b="1" lang="en" sz="2400"/>
              <a:t> with Listening</a:t>
            </a:r>
            <a:endParaRPr b="1" sz="2400"/>
          </a:p>
        </p:txBody>
      </p:sp>
      <p:sp>
        <p:nvSpPr>
          <p:cNvPr id="440" name="Google Shape;440;p33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Exploring Public Speaking</a:t>
            </a:r>
            <a:r>
              <a:rPr lang="en" sz="1400"/>
              <a:t>, the responsibilities of the </a:t>
            </a:r>
            <a:r>
              <a:rPr b="1" i="1" lang="en" sz="1400"/>
              <a:t>speaker</a:t>
            </a:r>
            <a:r>
              <a:rPr lang="en" sz="1400"/>
              <a:t> </a:t>
            </a:r>
            <a:r>
              <a:rPr lang="en" sz="1400"/>
              <a:t>to the listeners include the following: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Planned redundancy</a:t>
            </a:r>
            <a:r>
              <a:rPr lang="en" sz="1400"/>
              <a:t> - deliberate repeating of structural aspects of the speech to aid listeners.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Visual aids, narratives, examples, and audience interaction</a:t>
            </a:r>
            <a:r>
              <a:rPr lang="en" sz="1400"/>
              <a:t> - specific attention-getting techniques that attract the attention of the listeners.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41" name="Google Shape;441;p33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4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/>
              <a:t>LISTENING</a:t>
            </a:r>
            <a:r>
              <a:rPr b="1" lang="en"/>
              <a:t>:  Conclusion</a:t>
            </a:r>
            <a:endParaRPr b="1"/>
          </a:p>
        </p:txBody>
      </p:sp>
      <p:sp>
        <p:nvSpPr>
          <p:cNvPr id="447" name="Google Shape;447;p34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This information covered the following aspects of  </a:t>
            </a:r>
            <a:r>
              <a:rPr b="1" lang="en" sz="1800"/>
              <a:t>listening</a:t>
            </a:r>
            <a:r>
              <a:rPr lang="en" sz="1800"/>
              <a:t>:</a:t>
            </a:r>
            <a:endParaRPr sz="1800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versus hearing.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styles.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barriers.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Responsibilities of the audience with listening.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Responsibilities of the speaker with listening.</a:t>
            </a:r>
            <a:endParaRPr sz="18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Note:  All of these listening concepts adhere to the learning objectives.</a:t>
            </a:r>
            <a:endParaRPr sz="1800"/>
          </a:p>
        </p:txBody>
      </p:sp>
      <p:sp>
        <p:nvSpPr>
          <p:cNvPr id="448" name="Google Shape;448;p3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5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LISTENING</a:t>
            </a:r>
            <a:r>
              <a:rPr b="1" lang="en"/>
              <a:t>:  Introduction</a:t>
            </a:r>
            <a:endParaRPr b="1"/>
          </a:p>
        </p:txBody>
      </p:sp>
      <p:sp>
        <p:nvSpPr>
          <p:cNvPr id="383" name="Google Shape;383;p25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This information is an overview to </a:t>
            </a:r>
            <a:r>
              <a:rPr b="1" lang="en" sz="1800"/>
              <a:t>listening</a:t>
            </a:r>
            <a:r>
              <a:rPr lang="en" sz="1800"/>
              <a:t>, in adherence with the learning objectives, and covers the following aspects of listening:</a:t>
            </a:r>
            <a:endParaRPr sz="1800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versus hearing.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styles.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Listening barriers.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Responsibilities of the audience with listening.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◎"/>
            </a:pPr>
            <a:r>
              <a:rPr lang="en" sz="1800"/>
              <a:t>Responsibilities of the speaker with listening.</a:t>
            </a:r>
            <a:endParaRPr sz="1800"/>
          </a:p>
        </p:txBody>
      </p:sp>
      <p:sp>
        <p:nvSpPr>
          <p:cNvPr id="384" name="Google Shape;384;p2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6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Listening does not equal Hearing…!</a:t>
            </a:r>
            <a:endParaRPr b="1" sz="2400"/>
          </a:p>
        </p:txBody>
      </p:sp>
      <p:sp>
        <p:nvSpPr>
          <p:cNvPr id="390" name="Google Shape;390;p26"/>
          <p:cNvSpPr txBox="1"/>
          <p:nvPr>
            <p:ph idx="1" type="body"/>
          </p:nvPr>
        </p:nvSpPr>
        <p:spPr>
          <a:xfrm>
            <a:off x="3090350" y="148600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u="sng"/>
              <a:t>Hearing is:</a:t>
            </a:r>
            <a:endParaRPr u="sng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Accidental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Involuntary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Effortless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91" name="Google Shape;391;p26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u="sng"/>
              <a:t>Listening is</a:t>
            </a:r>
            <a:r>
              <a:rPr lang="en"/>
              <a:t>:</a:t>
            </a:r>
            <a:endParaRPr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Focused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Voluntary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en"/>
              <a:t>Intentional</a:t>
            </a:r>
            <a:endParaRPr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2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7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Listening Styles</a:t>
            </a:r>
            <a:endParaRPr b="1" sz="2400"/>
          </a:p>
        </p:txBody>
      </p:sp>
      <p:sp>
        <p:nvSpPr>
          <p:cNvPr id="398" name="Google Shape;398;p27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Stand Up, Speak Out</a:t>
            </a:r>
            <a:r>
              <a:rPr lang="en" sz="1400"/>
              <a:t>, there are four listening styles, in terms of speaking-event orientation: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People-oriented listener</a:t>
            </a:r>
            <a:r>
              <a:rPr lang="en" sz="1400"/>
              <a:t> - interested in the speaker.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Action-oriented listener</a:t>
            </a:r>
            <a:r>
              <a:rPr lang="en" sz="1400"/>
              <a:t> - interested in finding out what the speaker wants.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Content-oriented </a:t>
            </a:r>
            <a:r>
              <a:rPr lang="en" sz="1400" u="sng"/>
              <a:t>listener</a:t>
            </a:r>
            <a:r>
              <a:rPr lang="en" sz="1400"/>
              <a:t> - </a:t>
            </a:r>
            <a:r>
              <a:rPr lang="en" sz="1400"/>
              <a:t>interested in the message itself.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Time-oriented listener</a:t>
            </a:r>
            <a:r>
              <a:rPr lang="en" sz="1400"/>
              <a:t> - interested in a message that gets to the point quickly.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Listening Styles</a:t>
            </a:r>
            <a:endParaRPr b="1" sz="2400"/>
          </a:p>
        </p:txBody>
      </p:sp>
      <p:sp>
        <p:nvSpPr>
          <p:cNvPr id="405" name="Google Shape;405;p28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Exploring Public Speaking</a:t>
            </a:r>
            <a:r>
              <a:rPr lang="en" sz="1400"/>
              <a:t>, there are four listening styles, in terms of engagement: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Comprehensive listening</a:t>
            </a:r>
            <a:r>
              <a:rPr lang="en" sz="1400"/>
              <a:t> - focused on understanding and remembering important information.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Empathetic listening</a:t>
            </a:r>
            <a:r>
              <a:rPr lang="en" sz="1400"/>
              <a:t> - focused on another person’s feelings.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Appreciative listening</a:t>
            </a:r>
            <a:r>
              <a:rPr lang="en" sz="1400"/>
              <a:t> - focused on music, theater, or literature listening.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Critical listening</a:t>
            </a:r>
            <a:r>
              <a:rPr lang="en" sz="1400"/>
              <a:t> - focused on evaluating the validity of an argument and if it should be accepted.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Listening Barriers</a:t>
            </a:r>
            <a:endParaRPr b="1" sz="2400"/>
          </a:p>
        </p:txBody>
      </p:sp>
      <p:sp>
        <p:nvSpPr>
          <p:cNvPr id="412" name="Google Shape;412;p29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Stand Up, Speak Out</a:t>
            </a:r>
            <a:r>
              <a:rPr lang="en" sz="1400"/>
              <a:t>, there are four barriers to listening: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Physical noise</a:t>
            </a:r>
            <a:r>
              <a:rPr lang="en" sz="1400"/>
              <a:t> - consists of various sounds that </a:t>
            </a:r>
            <a:r>
              <a:rPr lang="en" sz="1400"/>
              <a:t>interfere</a:t>
            </a:r>
            <a:r>
              <a:rPr lang="en" sz="1400"/>
              <a:t> with the source’s ability to hear.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Psychological noise</a:t>
            </a:r>
            <a:r>
              <a:rPr lang="en" sz="1400"/>
              <a:t> - consists of distractions to a speaker’s message caused by a receiver’s internal thoughts.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Physiological noise</a:t>
            </a:r>
            <a:r>
              <a:rPr lang="en" sz="1400"/>
              <a:t> - </a:t>
            </a:r>
            <a:r>
              <a:rPr lang="en" sz="1400"/>
              <a:t>consists of distractions to a speaker’s message caused by a listener’s own body.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Semantic noise</a:t>
            </a:r>
            <a:r>
              <a:rPr lang="en" sz="1400"/>
              <a:t> - occurs when a receiver experiences confusion over the meaning of a source’s word choice.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13" name="Google Shape;413;p2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0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Listening Barriers</a:t>
            </a:r>
            <a:endParaRPr b="1" sz="2400"/>
          </a:p>
        </p:txBody>
      </p:sp>
      <p:sp>
        <p:nvSpPr>
          <p:cNvPr id="419" name="Google Shape;419;p30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Exploring Public Speaking</a:t>
            </a:r>
            <a:r>
              <a:rPr lang="en" sz="1400"/>
              <a:t>, there are three categories of barriers to listening: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N</a:t>
            </a:r>
            <a:r>
              <a:rPr lang="en" sz="1400" u="sng"/>
              <a:t>oise</a:t>
            </a:r>
            <a:r>
              <a:rPr lang="en" sz="1400"/>
              <a:t> - examples include physical noise that prohibits hearing, to thoughts in one’s head.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Distractions</a:t>
            </a:r>
            <a:r>
              <a:rPr lang="en" sz="1400"/>
              <a:t> - examples include cell phone, to hunger, to people.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Bias</a:t>
            </a:r>
            <a:r>
              <a:rPr lang="en" sz="1400"/>
              <a:t> - examples include listening to a politician or a professor.</a:t>
            </a:r>
            <a:endParaRPr sz="14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Note:  The definition of </a:t>
            </a:r>
            <a:r>
              <a:rPr b="1" i="1" lang="en" sz="1400"/>
              <a:t>confirmation bias</a:t>
            </a:r>
            <a:r>
              <a:rPr lang="en" sz="1400"/>
              <a:t> is a tendency to search for or interpret information in a way that confirms one’s preconceptions.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20" name="Google Shape;420;p3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Responsibilities of the </a:t>
            </a:r>
            <a:r>
              <a:rPr b="1" i="1" lang="en" sz="2400"/>
              <a:t>Audience</a:t>
            </a:r>
            <a:r>
              <a:rPr b="1" lang="en" sz="2400"/>
              <a:t> when Listening</a:t>
            </a:r>
            <a:endParaRPr b="1" sz="2400"/>
          </a:p>
        </p:txBody>
      </p:sp>
      <p:sp>
        <p:nvSpPr>
          <p:cNvPr id="426" name="Google Shape;426;p31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Stand Up, Speak Out</a:t>
            </a:r>
            <a:r>
              <a:rPr lang="en" sz="1400"/>
              <a:t>, the responsibilities of the listening </a:t>
            </a:r>
            <a:r>
              <a:rPr b="1" i="1" lang="en" sz="1400"/>
              <a:t>audience</a:t>
            </a:r>
            <a:r>
              <a:rPr lang="en" sz="1400"/>
              <a:t> are a sequence of five steps: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Receiving</a:t>
            </a:r>
            <a:r>
              <a:rPr lang="en" sz="1400"/>
              <a:t> - the intentional focus on hearing a message for absorption.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Understanding</a:t>
            </a:r>
            <a:r>
              <a:rPr lang="en" sz="1400"/>
              <a:t> - the desire to learn the meaning of the message.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Remembering</a:t>
            </a:r>
            <a:r>
              <a:rPr lang="en" sz="1400"/>
              <a:t> - the process of </a:t>
            </a:r>
            <a:r>
              <a:rPr lang="en" sz="1400"/>
              <a:t>committing</a:t>
            </a:r>
            <a:r>
              <a:rPr lang="en" sz="1400"/>
              <a:t> to memory.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Evaluating</a:t>
            </a:r>
            <a:r>
              <a:rPr lang="en" sz="1400"/>
              <a:t> - the judgment of the value of the message</a:t>
            </a:r>
            <a:r>
              <a:rPr lang="en" sz="1400"/>
              <a:t>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Responding</a:t>
            </a:r>
            <a:r>
              <a:rPr lang="en" sz="1400"/>
              <a:t> - the indication of your involvement or feedback.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27" name="Google Shape;427;p3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32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Re</a:t>
            </a:r>
            <a:r>
              <a:rPr b="1" lang="en" sz="2400"/>
              <a:t>sponsibilities of the </a:t>
            </a:r>
            <a:r>
              <a:rPr b="1" i="1" lang="en" sz="2400"/>
              <a:t>Speaker</a:t>
            </a:r>
            <a:r>
              <a:rPr b="1" lang="en" sz="2400"/>
              <a:t> with Listening</a:t>
            </a:r>
            <a:endParaRPr b="1" sz="2400"/>
          </a:p>
        </p:txBody>
      </p:sp>
      <p:sp>
        <p:nvSpPr>
          <p:cNvPr id="433" name="Google Shape;433;p32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According to the ONT </a:t>
            </a:r>
            <a:r>
              <a:rPr i="1" lang="en" sz="1400"/>
              <a:t>Stand Up, Speak Out</a:t>
            </a:r>
            <a:r>
              <a:rPr lang="en" sz="1400"/>
              <a:t>, the responsibilities of the </a:t>
            </a:r>
            <a:r>
              <a:rPr b="1" i="1" lang="en" sz="1400"/>
              <a:t>speaker</a:t>
            </a:r>
            <a:r>
              <a:rPr lang="en" sz="1400"/>
              <a:t> to the listeners include the following: </a:t>
            </a:r>
            <a:endParaRPr sz="1400"/>
          </a:p>
          <a:p>
            <a:pPr indent="-317500" lvl="0" marL="457200" rtl="0" algn="l"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Organizing</a:t>
            </a:r>
            <a:r>
              <a:rPr lang="en" sz="1400"/>
              <a:t> - proper parallel main points development, organizational framework patterns, and transition; all aid in absorption for the listeners.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Labeling act versus opinion</a:t>
            </a:r>
            <a:r>
              <a:rPr lang="en" sz="1400"/>
              <a:t> - proper audience awareness of the distinction in supporting evidence aids in absorption for the listeners.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u="sng"/>
              <a:t>Relating old concepts to new concepts</a:t>
            </a:r>
            <a:r>
              <a:rPr lang="en" sz="1400"/>
              <a:t> - proper comparisons aid in the understanding of ideas new to the listeners.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434" name="Google Shape;434;p3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