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slide" Target="slides/slide38.xml"/><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slide" Target="slides/slide40.xml"/><Relationship Id="rId23" Type="http://schemas.openxmlformats.org/officeDocument/2006/relationships/slide" Target="slides/slide17.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11cf76fda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30s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Title Slide to introduce the PL</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PL comes from a collaboration of the CCR and SPED departments to have cohesive district wide message. </a:t>
            </a:r>
            <a:endParaRPr/>
          </a:p>
        </p:txBody>
      </p:sp>
      <p:sp>
        <p:nvSpPr>
          <p:cNvPr id="138" name="Google Shape;138;g2d11cf76fda_0_5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73547e0dd6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73547e0dd6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1 minute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Have participants reflect on questions to keep in mind working with a student in crisis or with challenging behavior</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our students do not know the expectation, then they will engage in unexpected behaviors.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Also encouraging educators to think about a student’s morning, a student’s home life and what they are coming from. They may not have been taught the simplest of behaviors or “manners” those are things we can be sensitive to and help train and teach the student to engage in more prosocial and life skills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73547e0dd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73547e0dd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a:t>
            </a:r>
            <a:r>
              <a:rPr lang="en">
                <a:solidFill>
                  <a:schemeClr val="dk1"/>
                </a:solidFill>
              </a:rPr>
              <a:t> 2 min</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Emphasize the setting event in the ABC’s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r>
              <a:rPr lang="en">
                <a:solidFill>
                  <a:schemeClr val="dk1"/>
                </a:solidFill>
              </a:rPr>
              <a:t> Some students come to school elevated or already in crisis, make sure we are preparing for that and planning for quick re-escalation - make sure the student’s needs are met.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11cf76fd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d11cf76fd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a:t>
            </a:r>
            <a:r>
              <a:rPr lang="en">
                <a:solidFill>
                  <a:schemeClr val="dk1"/>
                </a:solidFill>
              </a:rPr>
              <a:t> 2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Identifying Setting Events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  </a:t>
            </a:r>
            <a:r>
              <a:rPr lang="en">
                <a:solidFill>
                  <a:schemeClr val="dk1"/>
                </a:solidFill>
              </a:rPr>
              <a:t>Can you think of instances where setting events have impacted your own behavior? Have them share out. Some examples are below:</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Headache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Traffic in the morning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Not taking medication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Did not sleep that night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Forgot your morning coffee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3547e0dd6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73547e0dd6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1 minute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Have participants reflect on questions to keep in mind working with a student in crisis or with challenging behavior</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our students do not know the expectation, then they will engage in unexpected behaviors.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Also encouraging educators to think about a student’s morning, a student’s home life and what they are coming from. They may not have been taught the simplest of behaviors or “manners” those are things we can be sensitive to and help train and teach the student to engage in more prosocial and life skills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73547e0dd6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73547e0dd6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a:t>
            </a:r>
            <a:r>
              <a:rPr lang="en">
                <a:solidFill>
                  <a:schemeClr val="dk1"/>
                </a:solidFill>
              </a:rPr>
              <a:t> 2 min</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Emphasize the classroom setup and how the classroom runs can affect behaviors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Does your classroom invite positive behaviors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Do you have expectations posted and review them frequently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you do for preventative measures in your classroom to prevent these challenging behaviors?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 the relationships look like in your classroom? Between you and the student or between the students?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Are other students showing this behavior? Is it just one student or is it something you need to change for multiple students?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73547e0dd6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73547e0dd6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1 minute</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Have participants reflect on questions to keep in mind working with a student in crisis or with challenging behavior</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our students do not know the expectation, then they will engage in unexpected behaviors.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Also encouraging educators to think about a student’s morning, a student’s home life and what they are coming from. They may not have been taught the simplest of behaviors or “manners” those are things we can be sensitive to and help train and teach the student to engage in more prosocial and life skills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d11cf76fda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d11cf76fda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3 min</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Understanding mindset</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Behavior is communication. Challenging behavior communicates a need that is not being met.We need to take in account what’s our student’s mindset and when they are exhibiting challenging behavior, what are they seeking?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There are 3 R’s that students seek. Relationship - They are seeking meaningful connection, Responsibility - They are seeking a sense of self-worth, efficacy and competence, and Regulation - They are seeking stimuli to support managing their emotional and behavioral responses.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Taking in account the 3R’s and figuring out what the student is seeking can help us tailor our interventions to support the student getting their needs met.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 Often times when presented with challenging behaviors, we create plans that have a multitude of interventions, but it’s important to be mindful of what the student needs to make sure the interventions are tailored to them.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example: If a student is seeking a meaningful connection, does providing with breaks meet that need? Breaks would separate the student from others and therefore not targeting what the student is seeking.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Take a moment to think about a student you’ve had in class that exhibited challenging behaviors. What do you think they are seeking?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d11cf76fda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d11cf76fda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8 min</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Shifting our view of students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working with our students we have to shift how we view them, especially students with challenging behaviors and academic challenges. We must remember that kids do well if they can.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can shift our view of our students by using a Strength-Based Model, Restorying Students, and Valuing Student Differences.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Strength-Based Model - For students with challenging behavior, they spend the majority of their days being corrected to do what is “right”. We miss out on many opportunities to give them a change to nurture talents and skills. Carving out time an space to help students develop and build upon what they are interested in and good at. This helps you to approach students with love and respect, and it helps you build their confidence so that they feel successful and confident in school. For many students, this may be a first. We have to shift our view from only focusing on the challenging behavior to creating positive student profile. This profile should be used to create new ways and opportunities for the student to build on their stretches and interests allowing them to feel successful and connected in your classroom community.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Restorying Students involves taking in what we know about the student and changing the way we view it. For example: a student continually lashes out during ELA. She has a specific learning disability in reading and is an english language learner. We can take this information to restory her challenging behavior as communication. We can restory this student by noting the following: They don’t feel confident in their reading skills. They don’t know who to ask for or doesn’t have the opportunity to to access accommodations. She doesn’t feel like she can succeed in ELA and that she doesn’t belong. Our story about the student shifts from “the student uses behavior to get out of work” to understanding that she is communicating a need for success, connection, and belonging.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Valuing Student Differences is key to building a safe and supportive learning environment for all students. As students notice something different about a peer, they become curious about the their peer’s difference. If we ware building a safe and supportive learning environment, we support our students in learning what the difference means for how to engage and connect with their peer. In turn, students embrace their peer and their differences. The same goes for us as educators.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 shift our thinking about students, it changes the way that we view them and it’s often in a more positive light and can helps us approach them in a more supportive manner.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11cf76fd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d11cf76fd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2 min</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Introduce Power Struggles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many of you have engaged in a conversation like this with a student? A family member?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 engage in conversation around a challenging behavior, no one wins. Spoiler Alert: Despite Kevin wishing his family away, in the end, they miss each other and are happy to be back together.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It’s best to utilize strategies to avoid power struggles. If we avoid them, we are more likely to de-escalate the situation and avoid challenging behavior becoming more intense.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11cf76fd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d11cf76fd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a:t>
            </a:r>
            <a:endParaRPr b="1"/>
          </a:p>
          <a:p>
            <a:pPr indent="0" lvl="0" marL="0" rtl="0" algn="l">
              <a:spcBef>
                <a:spcPts val="0"/>
              </a:spcBef>
              <a:spcAft>
                <a:spcPts val="0"/>
              </a:spcAft>
              <a:buNone/>
            </a:pPr>
            <a:r>
              <a:rPr b="1" lang="en"/>
              <a:t>Objective:</a:t>
            </a:r>
            <a:endParaRPr b="1"/>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rPr b="1" lang="en"/>
              <a:t>Coercion cycles AKA Power struggles</a:t>
            </a:r>
            <a:endParaRPr b="1"/>
          </a:p>
          <a:p>
            <a:pPr indent="-298450" lvl="0" marL="457200" rtl="0" algn="l">
              <a:lnSpc>
                <a:spcPct val="90000"/>
              </a:lnSpc>
              <a:spcBef>
                <a:spcPts val="800"/>
              </a:spcBef>
              <a:spcAft>
                <a:spcPts val="0"/>
              </a:spcAft>
              <a:buClr>
                <a:schemeClr val="dk1"/>
              </a:buClr>
              <a:buSzPts val="1100"/>
              <a:buChar char="●"/>
            </a:pPr>
            <a:r>
              <a:rPr b="1" lang="en">
                <a:solidFill>
                  <a:schemeClr val="dk1"/>
                </a:solidFill>
              </a:rPr>
              <a:t>Disengaging Tactics</a:t>
            </a:r>
            <a:endParaRPr b="1">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Use brief, simple stress-reduction technique before responding</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Respond in a neutral manner</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Be Brief</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Avoid reacting in a confrontational manner</a:t>
            </a:r>
            <a:endParaRPr>
              <a:solidFill>
                <a:schemeClr val="dk1"/>
              </a:solidFill>
            </a:endParaRPr>
          </a:p>
          <a:p>
            <a:pPr indent="-298450" lvl="0" marL="457200" rtl="0" algn="l">
              <a:lnSpc>
                <a:spcPct val="90000"/>
              </a:lnSpc>
              <a:spcBef>
                <a:spcPts val="0"/>
              </a:spcBef>
              <a:spcAft>
                <a:spcPts val="0"/>
              </a:spcAft>
              <a:buClr>
                <a:schemeClr val="dk1"/>
              </a:buClr>
              <a:buSzPts val="1100"/>
              <a:buChar char="●"/>
            </a:pPr>
            <a:r>
              <a:rPr b="1" lang="en">
                <a:solidFill>
                  <a:schemeClr val="dk1"/>
                </a:solidFill>
              </a:rPr>
              <a:t>Interrupting Tactics</a:t>
            </a:r>
            <a:endParaRPr b="1">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Divert the student’s attention </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Remove the student from the setting</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Allow the student a cool down</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Paraphrase their essential points of concern</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Ask open-ended questions to better help understand</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What happened?</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How did this make you feel?</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Avoid </a:t>
            </a:r>
            <a:r>
              <a:rPr b="1" lang="en">
                <a:solidFill>
                  <a:schemeClr val="dk1"/>
                </a:solidFill>
              </a:rPr>
              <a:t>Why</a:t>
            </a:r>
            <a:endParaRPr b="1">
              <a:solidFill>
                <a:schemeClr val="dk1"/>
              </a:solidFill>
            </a:endParaRPr>
          </a:p>
          <a:p>
            <a:pPr indent="-298450" lvl="0" marL="457200" rtl="0" algn="l">
              <a:lnSpc>
                <a:spcPct val="90000"/>
              </a:lnSpc>
              <a:spcBef>
                <a:spcPts val="0"/>
              </a:spcBef>
              <a:spcAft>
                <a:spcPts val="0"/>
              </a:spcAft>
              <a:buClr>
                <a:schemeClr val="dk1"/>
              </a:buClr>
              <a:buSzPts val="1100"/>
              <a:buChar char="●"/>
            </a:pPr>
            <a:r>
              <a:rPr b="1" lang="en">
                <a:solidFill>
                  <a:schemeClr val="dk1"/>
                </a:solidFill>
              </a:rPr>
              <a:t>De-Escalation Tactics</a:t>
            </a:r>
            <a:endParaRPr b="1">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Replace negative words in teacher requests with positive words</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Use non-verbal strategies</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Acknowledge that the student is in control - they can make their behavioral choices</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Understand pos and neg consequences</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Offer a face-saving opportunity</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How can we work this out?</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Use humor - Use caution!</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Label the emotion</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Prompts the student to the core feeling</a:t>
            </a:r>
            <a:endParaRPr>
              <a:solidFill>
                <a:schemeClr val="dk1"/>
              </a:solidFill>
            </a:endParaRPr>
          </a:p>
          <a:p>
            <a:pPr indent="-298450" lvl="1" marL="914400" rtl="0" algn="l">
              <a:lnSpc>
                <a:spcPct val="90000"/>
              </a:lnSpc>
              <a:spcBef>
                <a:spcPts val="0"/>
              </a:spcBef>
              <a:spcAft>
                <a:spcPts val="0"/>
              </a:spcAft>
              <a:buClr>
                <a:schemeClr val="dk1"/>
              </a:buClr>
              <a:buSzPts val="1100"/>
              <a:buChar char="○"/>
            </a:pPr>
            <a:r>
              <a:rPr lang="en">
                <a:solidFill>
                  <a:schemeClr val="dk1"/>
                </a:solidFill>
              </a:rPr>
              <a:t>Consider what are they communicating?</a:t>
            </a:r>
            <a:endParaRPr>
              <a:solidFill>
                <a:schemeClr val="dk1"/>
              </a:solidFill>
            </a:endParaRPr>
          </a:p>
          <a:p>
            <a:pPr indent="-298450" lvl="2" marL="1371600" rtl="0" algn="l">
              <a:lnSpc>
                <a:spcPct val="90000"/>
              </a:lnSpc>
              <a:spcBef>
                <a:spcPts val="0"/>
              </a:spcBef>
              <a:spcAft>
                <a:spcPts val="0"/>
              </a:spcAft>
              <a:buClr>
                <a:schemeClr val="dk1"/>
              </a:buClr>
              <a:buSzPts val="1100"/>
              <a:buChar char="■"/>
            </a:pPr>
            <a:r>
              <a:rPr lang="en">
                <a:solidFill>
                  <a:schemeClr val="dk1"/>
                </a:solidFill>
              </a:rPr>
              <a:t>Using behavior to convey a message</a:t>
            </a:r>
            <a:endParaRPr b="1">
              <a:solidFill>
                <a:schemeClr val="dk1"/>
              </a:solidFill>
            </a:endParaRPr>
          </a:p>
          <a:p>
            <a:pPr indent="0" lvl="0" marL="0" rtl="0" algn="l">
              <a:spcBef>
                <a:spcPts val="1200"/>
              </a:spcBef>
              <a:spcAft>
                <a:spcPts val="0"/>
              </a:spcAft>
              <a:buNone/>
            </a:pPr>
            <a:r>
              <a:t/>
            </a:r>
            <a:endParaRPr b="1"/>
          </a:p>
          <a:p>
            <a:pPr indent="0" lvl="0" marL="0" rtl="0" algn="l">
              <a:spcBef>
                <a:spcPts val="0"/>
              </a:spcBef>
              <a:spcAft>
                <a:spcPts val="0"/>
              </a:spcAft>
              <a:buNone/>
            </a:pPr>
            <a:r>
              <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eaea2c4594_2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eaea2c4594_2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d11cf76fda_0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d11cf76fda_0_8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Disclaimer on this information all comes from the LRBI </a:t>
            </a:r>
            <a:endParaRPr>
              <a:solidFill>
                <a:schemeClr val="dk1"/>
              </a:solidFill>
            </a:endParaRPr>
          </a:p>
          <a:p>
            <a:pPr indent="0" lvl="0" marL="0" rtl="0" algn="l">
              <a:spcBef>
                <a:spcPts val="0"/>
              </a:spcBef>
              <a:spcAft>
                <a:spcPts val="0"/>
              </a:spcAft>
              <a:buNone/>
            </a:pPr>
            <a:r>
              <a:rPr b="1" lang="en">
                <a:solidFill>
                  <a:schemeClr val="dk1"/>
                </a:solidFill>
              </a:rPr>
              <a:t>Talking Points:</a:t>
            </a:r>
            <a:endParaRPr b="1">
              <a:solidFill>
                <a:schemeClr val="dk1"/>
              </a:solidFill>
            </a:endParaRPr>
          </a:p>
          <a:p>
            <a:pPr indent="0" lvl="0" marL="0" rtl="0" algn="l">
              <a:spcBef>
                <a:spcPts val="0"/>
              </a:spcBef>
              <a:spcAft>
                <a:spcPts val="0"/>
              </a:spcAft>
              <a:buNone/>
            </a:pPr>
            <a:r>
              <a:rPr lang="en">
                <a:solidFill>
                  <a:schemeClr val="dk1"/>
                </a:solidFill>
              </a:rPr>
              <a:t>The information in this portion of the training comes from the Least Restrictive Behavioral Interventions (LRBI) Technical Assistance Manual released from the Utah State Board of Education (USBE) in 2023. It is a guide and support for ALL teachers. You can find the manual on their website schools.utah.gov. The section covered throughout these modules is found in Chapter 7, pages 158 - 172.</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d11cf76fda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d11cf76fda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5 Minutes</a:t>
            </a:r>
            <a:endParaRPr/>
          </a:p>
          <a:p>
            <a:pPr indent="0" lvl="0" marL="0" rtl="0" algn="l">
              <a:spcBef>
                <a:spcPts val="0"/>
              </a:spcBef>
              <a:spcAft>
                <a:spcPts val="0"/>
              </a:spcAft>
              <a:buNone/>
            </a:pPr>
            <a:r>
              <a:rPr b="1" lang="en"/>
              <a:t>Objective: </a:t>
            </a:r>
            <a:r>
              <a:rPr lang="en"/>
              <a:t>Identify the different section of the crisis cycle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Clr>
                <a:schemeClr val="dk1"/>
              </a:buClr>
              <a:buSzPts val="1100"/>
              <a:buFont typeface="Arial"/>
              <a:buNone/>
            </a:pPr>
            <a:r>
              <a:rPr lang="en"/>
              <a:t>The crisis cycle is a model of how an individual responds to acute distress. Acute distress may be caused by many different sorts of circumstances, such as one highly stressful event, one or more moderately stressful events, one or more ongoing stressful events, or some combination of these circumstances. Each phase in the crisis cycle is distinct and predictable, although the exact behaviors present in each phase will vary from one individual to the next. The appropriate response from staff will change based on the individual’s phase, so it’s critical that staff involved in supporting a student in a crisis are all trained in the crisis cycle and can recognize each phase when it occurs.</a:t>
            </a:r>
            <a:endParaRPr/>
          </a:p>
          <a:p>
            <a:pPr indent="0" lvl="0" marL="0" rtl="0" algn="l">
              <a:spcBef>
                <a:spcPts val="0"/>
              </a:spcBef>
              <a:spcAft>
                <a:spcPts val="0"/>
              </a:spcAft>
              <a:buNone/>
            </a:pPr>
            <a:r>
              <a:rPr lang="en"/>
              <a:t>The crisis cycle is based on time and intensity. Each of these variables will differ from student to student.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The first portion of the crisis cycle is baseline, this will be the typical behaviors seen day to day for this student. </a:t>
            </a:r>
            <a:endParaRPr/>
          </a:p>
          <a:p>
            <a:pPr indent="-298450" lvl="0" marL="457200" rtl="0" algn="l">
              <a:spcBef>
                <a:spcPts val="0"/>
              </a:spcBef>
              <a:spcAft>
                <a:spcPts val="0"/>
              </a:spcAft>
              <a:buSzPts val="1100"/>
              <a:buChar char="●"/>
            </a:pPr>
            <a:r>
              <a:rPr lang="en"/>
              <a:t>The next portion is the catalyst, where something has occurred to trigger the student into the behavioral crisis cycle. </a:t>
            </a:r>
            <a:endParaRPr/>
          </a:p>
          <a:p>
            <a:pPr indent="-298450" lvl="0" marL="457200" rtl="0" algn="l">
              <a:spcBef>
                <a:spcPts val="0"/>
              </a:spcBef>
              <a:spcAft>
                <a:spcPts val="0"/>
              </a:spcAft>
              <a:buSzPts val="1100"/>
              <a:buChar char="●"/>
            </a:pPr>
            <a:r>
              <a:rPr lang="en"/>
              <a:t>In an early intervention does not prevent further progress into the crisis cycle, the student will begin escalating.  </a:t>
            </a:r>
            <a:endParaRPr/>
          </a:p>
          <a:p>
            <a:pPr indent="-298450" lvl="0" marL="457200" rtl="0" algn="l">
              <a:spcBef>
                <a:spcPts val="0"/>
              </a:spcBef>
              <a:spcAft>
                <a:spcPts val="0"/>
              </a:spcAft>
              <a:buSzPts val="1100"/>
              <a:buChar char="●"/>
            </a:pPr>
            <a:r>
              <a:rPr lang="en"/>
              <a:t>Student may then intensifying their behaviors before they enter the crisis peak.  Escalation can be successfully interrupted with the right response from staff, causing the individual to move across to the de-escalation side of the cycle. </a:t>
            </a:r>
            <a:endParaRPr/>
          </a:p>
          <a:p>
            <a:pPr indent="-298450" lvl="0" marL="457200" rtl="0" algn="l">
              <a:spcBef>
                <a:spcPts val="0"/>
              </a:spcBef>
              <a:spcAft>
                <a:spcPts val="0"/>
              </a:spcAft>
              <a:buSzPts val="1100"/>
              <a:buChar char="●"/>
            </a:pPr>
            <a:r>
              <a:rPr lang="en"/>
              <a:t>The crisis peak is when safety is highest priority and must be supported before de-escalation can begin. </a:t>
            </a:r>
            <a:endParaRPr/>
          </a:p>
          <a:p>
            <a:pPr indent="-298450" lvl="0" marL="457200" rtl="0" algn="l">
              <a:spcBef>
                <a:spcPts val="0"/>
              </a:spcBef>
              <a:spcAft>
                <a:spcPts val="0"/>
              </a:spcAft>
              <a:buSzPts val="1100"/>
              <a:buChar char="●"/>
            </a:pPr>
            <a:r>
              <a:rPr lang="en"/>
              <a:t>Interfering with the process of de-escalation can cause the individual to move back to the escalation side of the cycle and begin re-escalating.</a:t>
            </a:r>
            <a:endParaRPr/>
          </a:p>
          <a:p>
            <a:pPr indent="-298450" lvl="0" marL="457200" rtl="0" algn="l">
              <a:spcBef>
                <a:spcPts val="0"/>
              </a:spcBef>
              <a:spcAft>
                <a:spcPts val="0"/>
              </a:spcAft>
              <a:buSzPts val="1100"/>
              <a:buChar char="●"/>
            </a:pPr>
            <a:r>
              <a:rPr lang="en"/>
              <a:t>After the student has successfully de-escalated, they may be physically and emotionally drained causing exhaustion. </a:t>
            </a:r>
            <a:endParaRPr/>
          </a:p>
          <a:p>
            <a:pPr indent="-298450" lvl="0" marL="457200" rtl="0" algn="l">
              <a:spcBef>
                <a:spcPts val="0"/>
              </a:spcBef>
              <a:spcAft>
                <a:spcPts val="0"/>
              </a:spcAft>
              <a:buSzPts val="1100"/>
              <a:buChar char="●"/>
            </a:pPr>
            <a:r>
              <a:rPr lang="en"/>
              <a:t>The crisis cycle does not end until the individual has fully de-escalated and recovered—a process which takes time and patience even under ideal circumstances. An individual in the crisis cycle should never be pressured to de-escalate quickly as this will lead to re-escalation.</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Now let us look at what behaviors can look like during each phase and the appropriate adult response.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d11cf76fda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d11cf76fda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Engage in an activity to understand the components of the crisis cycle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r>
              <a:rPr lang="en">
                <a:solidFill>
                  <a:schemeClr val="dk1"/>
                </a:solidFill>
              </a:rPr>
              <a:t> Read through and follow the slide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79b1292bc2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79b1292bc2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15</a:t>
            </a:r>
            <a:r>
              <a:rPr lang="en"/>
              <a:t> Minutes</a:t>
            </a:r>
            <a:endParaRPr/>
          </a:p>
          <a:p>
            <a:pPr indent="0" lvl="0" marL="0" rtl="0" algn="l">
              <a:spcBef>
                <a:spcPts val="0"/>
              </a:spcBef>
              <a:spcAft>
                <a:spcPts val="0"/>
              </a:spcAft>
              <a:buNone/>
            </a:pPr>
            <a:r>
              <a:rPr b="1" lang="en"/>
              <a:t>Objective: </a:t>
            </a:r>
            <a:r>
              <a:rPr lang="en"/>
              <a:t>Identify the different section of the crisis cycle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rPr lang="en"/>
              <a:t>Have teams fill in the correct terms to the crisis cycle and discuss in groups. The Crisis Cycle Terms are listed below on the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73547e0dd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73547e0dd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3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Set up the section on preventions strategies </a:t>
            </a:r>
            <a:endParaRPr>
              <a:solidFill>
                <a:schemeClr val="dk1"/>
              </a:solidFill>
            </a:endParaRPr>
          </a:p>
          <a:p>
            <a:pPr indent="0" lvl="0" marL="0" rtl="0" algn="l">
              <a:spcBef>
                <a:spcPts val="0"/>
              </a:spcBef>
              <a:spcAft>
                <a:spcPts val="0"/>
              </a:spcAft>
              <a:buNone/>
            </a:pPr>
            <a:r>
              <a:rPr b="1" lang="en">
                <a:solidFill>
                  <a:schemeClr val="dk1"/>
                </a:solidFill>
              </a:rPr>
              <a:t>Talking Points:</a:t>
            </a:r>
            <a:endParaRPr b="1">
              <a:solidFill>
                <a:schemeClr val="dk1"/>
              </a:solidFill>
            </a:endParaRPr>
          </a:p>
          <a:p>
            <a:pPr indent="-298450" lvl="0" marL="457200" rtl="0" algn="l">
              <a:spcBef>
                <a:spcPts val="0"/>
              </a:spcBef>
              <a:spcAft>
                <a:spcPts val="0"/>
              </a:spcAft>
              <a:buSzPts val="1100"/>
              <a:buChar char="●"/>
            </a:pPr>
            <a:r>
              <a:rPr lang="en"/>
              <a:t>Effective prevention work involves building the skills of students and staff to create the sort of learning environment in which a crisis is unlikely. </a:t>
            </a:r>
            <a:endParaRPr/>
          </a:p>
          <a:p>
            <a:pPr indent="-298450" lvl="0" marL="457200" rtl="0" algn="l">
              <a:spcBef>
                <a:spcPts val="0"/>
              </a:spcBef>
              <a:spcAft>
                <a:spcPts val="0"/>
              </a:spcAft>
              <a:buSzPts val="1100"/>
              <a:buChar char="●"/>
            </a:pPr>
            <a:r>
              <a:rPr lang="en"/>
              <a:t>Previous chapters have discussed several important preventive strategies that reduce the likelihood of a crisis, including social and emotional learning practices, restorative practices, and trauma-informed practices. </a:t>
            </a:r>
            <a:endParaRPr/>
          </a:p>
          <a:p>
            <a:pPr indent="-298450" lvl="0" marL="457200" rtl="0" algn="l">
              <a:spcBef>
                <a:spcPts val="0"/>
              </a:spcBef>
              <a:spcAft>
                <a:spcPts val="0"/>
              </a:spcAft>
              <a:buSzPts val="1100"/>
              <a:buChar char="●"/>
            </a:pPr>
            <a:r>
              <a:rPr lang="en"/>
              <a:t>To build students’ skills, teachers should use awareness of student characteristics (e.g., strengths, needs, behavioral antecedents, home environment) to design instruction and other elements of classroom management; to build staff skills, administrators should use awareness of staff needs to inform professional learning. Teachers should also consider proactively teaching students skills they may benefit from using in a stressful situation (e.g., deep breathing). </a:t>
            </a:r>
            <a:endParaRPr/>
          </a:p>
          <a:p>
            <a:pPr indent="-298450" lvl="0" marL="457200" rtl="0" algn="l">
              <a:spcBef>
                <a:spcPts val="0"/>
              </a:spcBef>
              <a:spcAft>
                <a:spcPts val="0"/>
              </a:spcAft>
              <a:buSzPts val="1100"/>
              <a:buChar char="●"/>
            </a:pPr>
            <a:r>
              <a:rPr lang="en"/>
              <a:t>This allows teachers to remind students to use their skills during times of stress, which may prevent a student from escalating to higher phases of the crisis cycle or even prevent them from entering the crisis cycle in the first place. Classroom management is also a vital part of crisis prevention. </a:t>
            </a:r>
            <a:endParaRPr/>
          </a:p>
          <a:p>
            <a:pPr indent="-298450" lvl="0" marL="457200" rtl="0" algn="l">
              <a:spcBef>
                <a:spcPts val="0"/>
              </a:spcBef>
              <a:spcAft>
                <a:spcPts val="0"/>
              </a:spcAft>
              <a:buSzPts val="1100"/>
              <a:buChar char="●"/>
            </a:pPr>
            <a:r>
              <a:rPr lang="en"/>
              <a:t>Teaching and reteaching expectations, rules, and procedures can help students feel a sense of safety and mastery in their learning environment.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73547e0dd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73547e0dd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2 Minutes</a:t>
            </a:r>
            <a:endParaRPr/>
          </a:p>
          <a:p>
            <a:pPr indent="0" lvl="0" marL="0" rtl="0" algn="l">
              <a:spcBef>
                <a:spcPts val="0"/>
              </a:spcBef>
              <a:spcAft>
                <a:spcPts val="0"/>
              </a:spcAft>
              <a:buNone/>
            </a:pPr>
            <a:r>
              <a:rPr b="1" lang="en"/>
              <a:t>Objective: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73547e0dd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73547e0dd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a:t>
            </a:r>
            <a:r>
              <a:rPr lang="en">
                <a:solidFill>
                  <a:schemeClr val="dk1"/>
                </a:solidFill>
              </a:rPr>
              <a:t> Identify strategies for prevention</a:t>
            </a:r>
            <a:endParaRPr b="1">
              <a:solidFill>
                <a:schemeClr val="dk1"/>
              </a:solidFill>
            </a:endParaRPr>
          </a:p>
          <a:p>
            <a:pPr indent="0" lvl="0" marL="0" rtl="0" algn="l">
              <a:spcBef>
                <a:spcPts val="0"/>
              </a:spcBef>
              <a:spcAft>
                <a:spcPts val="0"/>
              </a:spcAft>
              <a:buNone/>
            </a:pPr>
            <a:r>
              <a:rPr b="1" lang="en">
                <a:solidFill>
                  <a:schemeClr val="dk1"/>
                </a:solidFill>
              </a:rPr>
              <a:t>Talking Points: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Students: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Regulation strategies can include deep breathing, mindfulness, progressive muscle relaxation, and requesting/taking a break in the classroom.</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Emotional scales, such as a 0-10 “feelings thermometer,” can be used to teach students to rate their feelings/ stress/anxiety and prompt coping and relaxation strategies.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Staff:</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Become aware of your own triggers for dysregulation.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Use self-prompting strategies (e.g., visual reminders, timers) to prompt regular use of regulation strategies.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Teacher resources: Habits of Effective Classroom Practice; Don’t Discipline Hangry: 3 Steps to a Better Classroom (see resources page)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73547e0dd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73547e0dd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2 Minutes</a:t>
            </a:r>
            <a:endParaRPr/>
          </a:p>
          <a:p>
            <a:pPr indent="0" lvl="0" marL="0" rtl="0" algn="l">
              <a:spcBef>
                <a:spcPts val="0"/>
              </a:spcBef>
              <a:spcAft>
                <a:spcPts val="0"/>
              </a:spcAft>
              <a:buNone/>
            </a:pPr>
            <a:r>
              <a:rPr b="1" lang="en"/>
              <a:t>Objective: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73547e0dd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73547e0dd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None/>
            </a:pPr>
            <a:r>
              <a:rPr b="1" lang="en">
                <a:solidFill>
                  <a:schemeClr val="dk1"/>
                </a:solidFill>
              </a:rPr>
              <a:t>Objective:</a:t>
            </a:r>
            <a:r>
              <a:rPr lang="en">
                <a:solidFill>
                  <a:schemeClr val="dk1"/>
                </a:solidFill>
              </a:rPr>
              <a:t> Identify strategies for redirection</a:t>
            </a:r>
            <a:endParaRPr>
              <a:solidFill>
                <a:schemeClr val="dk1"/>
              </a:solidFill>
            </a:endParaRPr>
          </a:p>
          <a:p>
            <a:pPr indent="0" lvl="0" marL="0" rtl="0" algn="l">
              <a:spcBef>
                <a:spcPts val="0"/>
              </a:spcBef>
              <a:spcAft>
                <a:spcPts val="0"/>
              </a:spcAft>
              <a:buNone/>
            </a:pPr>
            <a:r>
              <a:rPr b="1" lang="en">
                <a:solidFill>
                  <a:schemeClr val="dk1"/>
                </a:solidFill>
              </a:rPr>
              <a:t>Talking Points: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Some of these strategies are second nature for some educators - focus on prevention! PBIS etc.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While prevention is essential, proactive approaches and strategies are not always successful in preventing escalation.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challenging behaviors persist, disrupt the learning environment, and increase in intensity, we call this the escalation phase.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Students can display escalating behaviors during agitation and/or acceleration phases of escalation.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Agitation occurs when a student presents challenging behavior that is slightly elevated in intensity, such as persistent talking out of turn after being given a verbal reminder, wandering the classroom during instruction, or making inappropriate comments to peers.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As always, educators monitor their use of </a:t>
            </a:r>
            <a:r>
              <a:rPr lang="en">
                <a:solidFill>
                  <a:schemeClr val="dk1"/>
                </a:solidFill>
              </a:rPr>
              <a:t>redirection</a:t>
            </a:r>
            <a:r>
              <a:rPr lang="en">
                <a:solidFill>
                  <a:schemeClr val="dk1"/>
                </a:solidFill>
              </a:rPr>
              <a:t> strategies to ensure they (a) quickly fade the use of redirection by enhancing prevention approaches (e.g., prompt student to use regulation strategy before entering a challenging routine) and (b) avoid accidental reinforcement (e.g., inadvertently increasing escalated behavior by regularly providing attention during escalation).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73547e0dd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73547e0dd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Disclaimer on this information all comes from the the national center on PBIS</a:t>
            </a:r>
            <a:endParaRPr b="1">
              <a:solidFill>
                <a:schemeClr val="dk1"/>
              </a:solidFill>
            </a:endParaRPr>
          </a:p>
          <a:p>
            <a:pPr indent="0" lvl="0" marL="0" rtl="0" algn="l">
              <a:spcBef>
                <a:spcPts val="0"/>
              </a:spcBef>
              <a:spcAft>
                <a:spcPts val="0"/>
              </a:spcAft>
              <a:buNone/>
            </a:pPr>
            <a:r>
              <a:rPr b="1" lang="en">
                <a:solidFill>
                  <a:schemeClr val="dk1"/>
                </a:solidFill>
              </a:rPr>
              <a:t>Talking Points:</a:t>
            </a:r>
            <a:endParaRPr>
              <a:solidFill>
                <a:schemeClr val="dk1"/>
              </a:solidFill>
            </a:endParaRPr>
          </a:p>
          <a:p>
            <a:pPr indent="-298450" lvl="0" marL="457200" rtl="0" algn="l">
              <a:lnSpc>
                <a:spcPct val="100000"/>
              </a:lnSpc>
              <a:spcBef>
                <a:spcPts val="1200"/>
              </a:spcBef>
              <a:spcAft>
                <a:spcPts val="0"/>
              </a:spcAft>
              <a:buClr>
                <a:schemeClr val="dk1"/>
              </a:buClr>
              <a:buSzPts val="1100"/>
              <a:buChar char="●"/>
            </a:pPr>
            <a:r>
              <a:rPr lang="en">
                <a:solidFill>
                  <a:schemeClr val="dk1"/>
                </a:solidFill>
              </a:rPr>
              <a:t>This portion of the training comes from the Strategies for De-Escalating Student Behavior in the Classroom Practice Brief released from the National Technical Assistance Center on Positive Behavioral Interventions and Supports (PBIS) in 2022. You can find the brief on their website pbis.org/resource/strategies-for-de-escalating-student-behavior-in-the-classroom.</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d11cf76fd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d11cf76fd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Introduce the objectives of the PL</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goal by the end of this professional learning opportunity is for you to:</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Evaluate our </a:t>
            </a:r>
            <a:r>
              <a:rPr lang="en">
                <a:solidFill>
                  <a:schemeClr val="dk1"/>
                </a:solidFill>
              </a:rPr>
              <a:t>mindset when it comes to students in crisis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Identify what crisis behaviors can look like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will analyze the crisis cycle at each stage and what we do as staff to respond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And we will dive deeper into </a:t>
            </a:r>
            <a:r>
              <a:rPr lang="en">
                <a:solidFill>
                  <a:schemeClr val="dk1"/>
                </a:solidFill>
              </a:rPr>
              <a:t>understanding</a:t>
            </a:r>
            <a:r>
              <a:rPr lang="en">
                <a:solidFill>
                  <a:schemeClr val="dk1"/>
                </a:solidFill>
              </a:rPr>
              <a:t> how to prevent and de-escalate crisis</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73547e0dd6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73547e0dd6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2 Minutes</a:t>
            </a:r>
            <a:endParaRPr/>
          </a:p>
          <a:p>
            <a:pPr indent="0" lvl="0" marL="0" rtl="0" algn="l">
              <a:spcBef>
                <a:spcPts val="0"/>
              </a:spcBef>
              <a:spcAft>
                <a:spcPts val="0"/>
              </a:spcAft>
              <a:buNone/>
            </a:pPr>
            <a:r>
              <a:rPr b="1" lang="en"/>
              <a:t>Objective: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73547e0dd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73547e0dd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Discuss strategies for de-escalation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Talking Points: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Escalation occurs when initial strategies are ineffective, and the student moves into a higher level of dysregulation.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Students often move faster through their escalation cycle in the acceleration phase and present increasingly disruptive behaviors such as inappropriate language (e.g., swearing), property destruction (e.g., tearing up work and classroom materials), and verbal harassment (e.g., threatening peers).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higher level of challenging behavior can often still be effectively de-escalated to prevent a crisis situation, but students may be less responsive.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During this phase, educators can attempt de-escalation using strategies such as: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Reminders of regulation routines: Provide student with reminder (verbal or visual) using minimal verbal directions to prompt mastered regulation or calming routine. Reminders should be brief and provided using a neutral tone and may be delivered privately.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Provide space: Give the student room while remaining close enough to monitor behavior. When signs of dysregulation occur, prompt student to go to a break space or safe space to cool down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Co-regulation with limited words: again, assist students in regulating their emotions by expressing empathy, acknowledging and labeling their emotions, modeling desired behavior, and providing positive reinforcement for following expectations BUT USE FEWER WORDS than previously attempted at re-direction phase.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73547e0dd6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73547e0dd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2 Minutes</a:t>
            </a:r>
            <a:endParaRPr/>
          </a:p>
          <a:p>
            <a:pPr indent="0" lvl="0" marL="0" rtl="0" algn="l">
              <a:spcBef>
                <a:spcPts val="0"/>
              </a:spcBef>
              <a:spcAft>
                <a:spcPts val="0"/>
              </a:spcAft>
              <a:buNone/>
            </a:pPr>
            <a:r>
              <a:rPr b="1" lang="en"/>
              <a:t>Objective: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73547e0dd6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73547e0dd6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strategies for crisis response</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Talking Points: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Crisis is the peak of dysregulation.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 student in crisis is often unable to regulate their behavior independently and may need support to get out of the flight, fight or freeze response mode.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 example, during a crisis, a student might engage in highly disruptive behaviors (e.g., yelling/screaming at teachers or peers) or present a safety concern (e.g., throwing classroom materials, attempting to harm themselves or others).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While the signs and signals of escalation may have happened quickly and may seem to come out of nowhere, there are often triggering events that educators can identify, which led to the student being dysregulated.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this phase, the goal is to maintain the safety of all and prevent further escalation, while supporting the student until they are ready for recovery.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addressing a student in crisis it is critical for staff to have a well-rehearsed crisis support routine to maintain adult regulation and help ensure consistent implementation of the crisis plan. Your crisis support routine should prioritize district approved crisis responses (e.g., communication protocols, safety protocols), which may incorporate the following strategies to maximize student safety.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Maintain safety with district approved protocol:  Minimizing risk of harm to the student or others by following district-approved crisis protocols to request support and maintain safety. Be familiar with the teams available in the school (Crisis team, Tier 3 team, Administration, etc.) and established protocols, in order to be prepared to make that call when the time comes. Refer to individual student/school building crisis plan for details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Use minimal words and demands: When a student is in crisis, they often struggle to listen and attend to directions due to their physiological arousal. This is not the time to present consequences for behavior, instead provide space and calm for the student, limiting words and demands.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Stay calm: Attend to your own state of physiological arousal and practice self-regulation strategies. If you find yourself escalating and additional supports are available/it is safe to do so, take a break from the situation to regain calm. Remember, you cannot use your skills to regulate the intensity of the situation if you are experiencing behavior escalation.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73547e0dd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73547e0dd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2 Minutes</a:t>
            </a:r>
            <a:endParaRPr/>
          </a:p>
          <a:p>
            <a:pPr indent="0" lvl="0" marL="0" rtl="0" algn="l">
              <a:spcBef>
                <a:spcPts val="0"/>
              </a:spcBef>
              <a:spcAft>
                <a:spcPts val="0"/>
              </a:spcAft>
              <a:buNone/>
            </a:pPr>
            <a:r>
              <a:rPr b="1" lang="en"/>
              <a:t>Objective: </a:t>
            </a:r>
            <a:endParaRPr/>
          </a:p>
          <a:p>
            <a:pPr indent="0" lvl="0" marL="0" rtl="0" algn="l">
              <a:spcBef>
                <a:spcPts val="0"/>
              </a:spcBef>
              <a:spcAft>
                <a:spcPts val="0"/>
              </a:spcAft>
              <a:buNone/>
            </a:pPr>
            <a:r>
              <a:rPr b="1" lang="en"/>
              <a:t>Talking Points:</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3547e0dd6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73547e0dd6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3 min</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Discuss Re-entry strategies for students, teacher, and the environment</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After a crisis, a lot of emotions can be felt by everyone involved. It’s important to take in account the mindset of the student who was in crisis, the students and adults involved, and the environment.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the teacher you must be ready to welcome that student back into the classroom/space/activity. Ask yourself, are you ok?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student who was in crisis must also be ready to come back to the classroom/space/activity. Is the student ok?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environment must be ready to accept the student back. Is the space ok? Is it put back together and calm. Are the other students calm?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When we are ready and the space is to accept the student who is ready back, we are setting up for success.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we reintroduce the student back to an environment and people that are not ready, then we are introducing everyone to an environment that isn’t viewed as safe and supportive.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 environment that isn’t safe and supportive often sets the student and us up for failure.</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73547e0dd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73547e0dd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strategies for crisis recovery</a:t>
            </a:r>
            <a:endParaRPr b="1">
              <a:solidFill>
                <a:schemeClr val="dk1"/>
              </a:solidFill>
            </a:endParaRPr>
          </a:p>
          <a:p>
            <a:pPr indent="0" lvl="0" marL="0" rtl="0" algn="l">
              <a:lnSpc>
                <a:spcPct val="115000"/>
              </a:lnSpc>
              <a:spcBef>
                <a:spcPts val="0"/>
              </a:spcBef>
              <a:spcAft>
                <a:spcPts val="0"/>
              </a:spcAft>
              <a:buNone/>
            </a:pPr>
            <a:r>
              <a:rPr b="1" lang="en">
                <a:solidFill>
                  <a:schemeClr val="dk1"/>
                </a:solidFill>
              </a:rPr>
              <a:t>Talking Points:</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De-escalation following a crisis can be thought of in two stages.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Re-integration is huge to signal to the student you forgive their behaviors because you know they are human.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Focus on the behaviors not the “student being bad”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First, there is the immediate period of recovery following an intense behavioral incident, during which both staff and the student (and often their peers) need to regulate, reinstate calm, and resume typical classroom activities.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Focus on your student’s preferences, if they are coming in embarrassed welcome them in and continue the lesson. If they need help getting back on track do so </a:t>
            </a:r>
            <a:r>
              <a:rPr lang="en">
                <a:solidFill>
                  <a:schemeClr val="dk1"/>
                </a:solidFill>
              </a:rPr>
              <a:t>discreetly</a:t>
            </a:r>
            <a:r>
              <a:rPr lang="en">
                <a:solidFill>
                  <a:schemeClr val="dk1"/>
                </a:solidFill>
              </a:rPr>
              <a:t> and try to keep the pace of the lesson and the classroom the same.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d9dfcc5bc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d9dfcc5bc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Identify when a crisis plan may be needed for a student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Patterns of intense emotional/behavioral escalation: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Look for students who frequently exhibit extreme emotional outbursts or loss of behavioral control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Note if these escalations seem disproportionate to the triggering event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Pay attention to cycles or patterns where behaviors rapidly intensify from baseline to crisis level</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Behaviors that present safety risks: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Any behaviors that pose a serious risk of harm or injury to the student or others necessitate a crisis plan</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Examples: physical aggression, self-injurious behaviors, elopement, verbal threats of violence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 plan is needed to prioritize safety and prevent dangerous escalations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 key is identifying the patterns that indicate typical classroom management strategies are insufficient in addressing a student's severe, repetitive challenging behaviors. Looking at the patterns, underlying needs and risks will reveal when a comprehensive crisis plan and individualized supports are crucial.</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d11cf76fda_0_1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d11cf76fda_0_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3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Identify the components of a crisis plan</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Proactive strategies and accommodations: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Include personalized supports, coping strategies, modifications and prevention techniques proactively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Examples: breaks, sensory tools, counseling, movement outlets, check-ins, schedule changes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Designed to reduce the likelihood of crises occurring in the first place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De-escalation protocol and safe space: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Detailed steps for staff to safely de-escalate crises once behaviors begin escalating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Identify a safe, low-stimulation space the student can access to regain control</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Clear expectations, scripts and strategies matched to that student's needs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Crisis team roles and action plan: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Specify the school team members involved and their roles/responsibilities during a crisis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Physical and staff management, monitoring, contacting family, emergency protocols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Prioritizing physical safety, trauma-informed practices, care for student's dignity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Post-crisis procedures and debriefing: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Steps for re-integrating the student after the crisis has resolved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Processing and repairing relationships, assessing precipitating factors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Revising and updating the plan based on any new information or strategies needed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Having a comprehensive, data-driven crisis plan in place proactively prepares schools to safely and effectively support students exhibiting intense, unresolved patterns of challenging behavior. It centralizes all stakeholders around consistent strategies tailored to that individual's needs.</a:t>
            </a:r>
            <a:endParaRPr>
              <a:solidFill>
                <a:schemeClr val="dk1"/>
              </a:solidFill>
            </a:endParaRPr>
          </a:p>
          <a:p>
            <a:pPr indent="0" lvl="0" marL="0" rtl="0" algn="l">
              <a:spcBef>
                <a:spcPts val="0"/>
              </a:spcBef>
              <a:spcAft>
                <a:spcPts val="0"/>
              </a:spcAft>
              <a:buNone/>
            </a:pPr>
            <a:r>
              <a:rPr lang="en">
                <a:solidFill>
                  <a:schemeClr val="dk1"/>
                </a:solidFill>
              </a:rPr>
              <a:t>A student does not need an IEP for a crisis plan!</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11cf76fda_0_1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d11cf76fda_0_1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3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 Discuss the importance of MTSS and PBIS when thinking about preventing and supporting crisis</a:t>
            </a:r>
            <a:endParaRPr>
              <a:solidFill>
                <a:schemeClr val="dk1"/>
              </a:solidFill>
            </a:endParaRPr>
          </a:p>
          <a:p>
            <a:pPr indent="0" lvl="0" marL="0" rtl="0" algn="l">
              <a:spcBef>
                <a:spcPts val="0"/>
              </a:spcBef>
              <a:spcAft>
                <a:spcPts val="0"/>
              </a:spcAft>
              <a:buNone/>
            </a:pPr>
            <a:r>
              <a:rPr b="1" lang="en">
                <a:solidFill>
                  <a:schemeClr val="dk1"/>
                </a:solidFill>
              </a:rPr>
              <a:t>Talking Points:</a:t>
            </a:r>
            <a:endParaRPr b="1">
              <a:solidFill>
                <a:schemeClr val="dk1"/>
              </a:solidFill>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This training covered the crisis management and intervention procedures from the USBE's LRBI manual Chapter 7 including the crisis cycle, prevention and de-escalation techniques and roles and documentation.</a:t>
            </a:r>
            <a:endParaRPr/>
          </a:p>
          <a:p>
            <a:pPr indent="-298450" lvl="0" marL="457200" rtl="0" algn="l">
              <a:spcBef>
                <a:spcPts val="0"/>
              </a:spcBef>
              <a:spcAft>
                <a:spcPts val="0"/>
              </a:spcAft>
              <a:buSzPts val="1100"/>
              <a:buChar char="●"/>
            </a:pPr>
            <a:r>
              <a:rPr lang="en"/>
              <a:t>Our </a:t>
            </a:r>
            <a:r>
              <a:rPr lang="en"/>
              <a:t>goal in Granite School District is to prevent behavioral crises before reaching that level of intervention.</a:t>
            </a:r>
            <a:endParaRPr/>
          </a:p>
          <a:p>
            <a:pPr indent="-298450" lvl="0" marL="457200" rtl="0" algn="l">
              <a:spcBef>
                <a:spcPts val="0"/>
              </a:spcBef>
              <a:spcAft>
                <a:spcPts val="0"/>
              </a:spcAft>
              <a:buSzPts val="1100"/>
              <a:buChar char="●"/>
            </a:pPr>
            <a:r>
              <a:rPr lang="en"/>
              <a:t>Following a multi-tiered system of support, or MTSS, is crucial starting with our Tier I supports. School-Wide PBIS is used to establish positive school culture and climate, clearly define expectations and use data-driven practices to meet students' needs.</a:t>
            </a:r>
            <a:endParaRPr/>
          </a:p>
          <a:p>
            <a:pPr indent="-298450" lvl="0" marL="457200" rtl="0" algn="l">
              <a:spcBef>
                <a:spcPts val="0"/>
              </a:spcBef>
              <a:spcAft>
                <a:spcPts val="0"/>
              </a:spcAft>
              <a:buSzPts val="1100"/>
              <a:buChar char="●"/>
            </a:pPr>
            <a:r>
              <a:rPr lang="en"/>
              <a:t>Effective classroom Management is another preventative support. Creating a positive, predictable classroom environment, using evidence-based instructional and behavioral practices, and actively engaging students in meaningful learning are components of effective classroom management. </a:t>
            </a:r>
            <a:endParaRPr/>
          </a:p>
          <a:p>
            <a:pPr indent="-298450" lvl="0" marL="457200" rtl="0" algn="l">
              <a:spcBef>
                <a:spcPts val="0"/>
              </a:spcBef>
              <a:spcAft>
                <a:spcPts val="0"/>
              </a:spcAft>
              <a:buSzPts val="1100"/>
              <a:buChar char="●"/>
            </a:pPr>
            <a:r>
              <a:rPr lang="en"/>
              <a:t>The last prevention strategy following the MTSS process is teaching emotional regulation skills. We want to make sure we are explicitly teaching our students emotional literacy and regulation strategies, providing safe spaces and building resilience, problem-solving, and self-management skills</a:t>
            </a:r>
            <a:endParaRPr/>
          </a:p>
          <a:p>
            <a:pPr indent="-298450" lvl="0" marL="457200" rtl="0" algn="l">
              <a:spcBef>
                <a:spcPts val="0"/>
              </a:spcBef>
              <a:spcAft>
                <a:spcPts val="0"/>
              </a:spcAft>
              <a:buSzPts val="1100"/>
              <a:buChar char="●"/>
            </a:pPr>
            <a:r>
              <a:rPr lang="en"/>
              <a:t>By implementing preventative PBIS practices, strong classroom management, and direct emotional regulation instruction we create positive conditions where disruptive behaviors are less likely to escalate into crisis situations</a:t>
            </a:r>
            <a:endParaRPr/>
          </a:p>
          <a:p>
            <a:pPr indent="-298450" lvl="0" marL="457200" rtl="0" algn="l">
              <a:spcBef>
                <a:spcPts val="0"/>
              </a:spcBef>
              <a:spcAft>
                <a:spcPts val="0"/>
              </a:spcAft>
              <a:buSzPts val="1100"/>
              <a:buChar char="●"/>
            </a:pPr>
            <a:r>
              <a:rPr lang="en"/>
              <a:t>However, when crises do occur, we must follow the skills outlined in this training and the LRBI guidelines to prioritize safety for all.</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d11cf76fd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d11cf76fd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Set the norms and mindset for the PL</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rPr>
              <a:t>Go over the meeting norms.</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rPr>
              <a:t>What do we mean when we say growth mindset?</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Fixed vs Growth Mindset with our students</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A fixed mindset is when you assumes that the student knows what is right and is choosing not to do it</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A growth mindset is when you understand that the student may have the need for further instruction and support </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Some questions to keep in mind throughout the training:</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Think about what your WHY is. What drives you as an educator?</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How do you approach your day?</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What are your assumptions about student behavior?</a:t>
            </a:r>
            <a:endParaRPr>
              <a:solidFill>
                <a:schemeClr val="dk1"/>
              </a:solidFill>
            </a:endParaRPr>
          </a:p>
          <a:p>
            <a:pPr indent="-298450" lvl="1" marL="914400" rtl="0" algn="l">
              <a:lnSpc>
                <a:spcPct val="150000"/>
              </a:lnSpc>
              <a:spcBef>
                <a:spcPts val="0"/>
              </a:spcBef>
              <a:spcAft>
                <a:spcPts val="0"/>
              </a:spcAft>
              <a:buClr>
                <a:schemeClr val="dk1"/>
              </a:buClr>
              <a:buSzPts val="1100"/>
              <a:buChar char="○"/>
            </a:pPr>
            <a:r>
              <a:rPr lang="en">
                <a:solidFill>
                  <a:schemeClr val="dk1"/>
                </a:solidFill>
              </a:rPr>
              <a:t>What is your biggest mindset barrier?</a:t>
            </a:r>
            <a:endParaRPr>
              <a:solidFill>
                <a:schemeClr val="dk1"/>
              </a:solidFill>
            </a:endParaRPr>
          </a:p>
          <a:p>
            <a:pPr indent="-298450" lvl="0" marL="457200" rtl="0" algn="l">
              <a:lnSpc>
                <a:spcPct val="150000"/>
              </a:lnSpc>
              <a:spcBef>
                <a:spcPts val="0"/>
              </a:spcBef>
              <a:spcAft>
                <a:spcPts val="0"/>
              </a:spcAft>
              <a:buClr>
                <a:schemeClr val="dk1"/>
              </a:buClr>
              <a:buSzPts val="1100"/>
              <a:buChar char="●"/>
            </a:pPr>
            <a:r>
              <a:rPr lang="en">
                <a:solidFill>
                  <a:schemeClr val="dk1"/>
                </a:solidFill>
              </a:rPr>
              <a:t>Ask a participant to read the quote and then ask another participant to explain what that means to them in the context of their classroom.</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704e7301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704e7301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Time: </a:t>
            </a:r>
            <a:r>
              <a:rPr lang="en">
                <a:solidFill>
                  <a:schemeClr val="dk1"/>
                </a:solidFill>
              </a:rPr>
              <a:t>5 Minutes</a:t>
            </a:r>
            <a:endParaRPr>
              <a:solidFill>
                <a:schemeClr val="dk1"/>
              </a:solidFill>
            </a:endParaRPr>
          </a:p>
          <a:p>
            <a:pPr indent="0" lvl="0" marL="0" rtl="0" algn="l">
              <a:spcBef>
                <a:spcPts val="0"/>
              </a:spcBef>
              <a:spcAft>
                <a:spcPts val="0"/>
              </a:spcAft>
              <a:buNone/>
            </a:pPr>
            <a:r>
              <a:rPr b="1" lang="en">
                <a:solidFill>
                  <a:schemeClr val="dk1"/>
                </a:solidFill>
              </a:rPr>
              <a:t>Objective: </a:t>
            </a:r>
            <a:r>
              <a:rPr lang="en">
                <a:solidFill>
                  <a:schemeClr val="dk1"/>
                </a:solidFill>
              </a:rPr>
              <a:t>Wrap up presentation and give time to think what they will do this school year to support behaviors.</a:t>
            </a:r>
            <a:endParaRPr b="1">
              <a:solidFill>
                <a:schemeClr val="dk1"/>
              </a:solidFill>
            </a:endParaRPr>
          </a:p>
          <a:p>
            <a:pPr indent="0" lvl="0" marL="0" rtl="0" algn="l">
              <a:spcBef>
                <a:spcPts val="0"/>
              </a:spcBef>
              <a:spcAft>
                <a:spcPts val="0"/>
              </a:spcAft>
              <a:buNone/>
            </a:pPr>
            <a:r>
              <a:rPr b="1" lang="en">
                <a:solidFill>
                  <a:schemeClr val="dk1"/>
                </a:solidFill>
              </a:rPr>
              <a:t>Talking Points: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will you do this year to support students with challenging behaviors? Whole class, groups (tier II) or individual (tier III)?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Reflect and write it in your guided notes and then you are free to leave!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If you have any questions regarding this presentation, please follow the QR code link at the bottom of your guided notes to ask the district behavior specialists.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Thank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Total: Roughly 100 min</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d11cf76fda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d11cf76fda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30s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Introduce the section on crisis behaviors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section we will define behavior and what crisis behaviors can look like. </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d11cf76fda_0_6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d11cf76fda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Time: </a:t>
            </a:r>
            <a:r>
              <a:rPr lang="en"/>
              <a:t>3</a:t>
            </a:r>
            <a:r>
              <a:rPr lang="en"/>
              <a:t> minutes</a:t>
            </a:r>
            <a:endParaRPr/>
          </a:p>
          <a:p>
            <a:pPr indent="0" lvl="0" marL="0" rtl="0" algn="l">
              <a:spcBef>
                <a:spcPts val="0"/>
              </a:spcBef>
              <a:spcAft>
                <a:spcPts val="0"/>
              </a:spcAft>
              <a:buNone/>
            </a:pPr>
            <a:r>
              <a:rPr b="1" lang="en"/>
              <a:t>Objective: </a:t>
            </a:r>
            <a:r>
              <a:rPr lang="en"/>
              <a:t>Define behavior</a:t>
            </a:r>
            <a:endParaRPr/>
          </a:p>
          <a:p>
            <a:pPr indent="0" lvl="0" marL="0" rtl="0" algn="l">
              <a:spcBef>
                <a:spcPts val="0"/>
              </a:spcBef>
              <a:spcAft>
                <a:spcPts val="0"/>
              </a:spcAft>
              <a:buNone/>
            </a:pPr>
            <a:r>
              <a:rPr b="1" lang="en"/>
              <a:t>Talking Points: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Behavior is communication and communication is a basic need all people have. If a person can’t communicate what they want and/or need, behaviors are developed to ensure that those needs are met. These behaviors have been reinforced and taught the person that the behavior will get them what they want.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There are four basic functions of behavior that are utilized by behavior experts and are researched based.  These include escape/avoid, attention, tangible or access, and automatic reinforcement or sensory stimulation. Finally, because behavior is functional, it can be taught and changed.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want to point out that there is no “power and control”, because it is not a research based function of behavior, but rather, power and control is something a person does/uses in order to get or avoid something. It is part of the behavior, not the function.  </a:t>
            </a:r>
            <a:endParaRPr>
              <a:solidFill>
                <a:schemeClr val="dk1"/>
              </a:solidFill>
            </a:endParaRPr>
          </a:p>
          <a:p>
            <a:pPr indent="-298450" lvl="0" marL="457200" rtl="0" algn="l">
              <a:lnSpc>
                <a:spcPct val="90000"/>
              </a:lnSpc>
              <a:spcBef>
                <a:spcPts val="0"/>
              </a:spcBef>
              <a:spcAft>
                <a:spcPts val="0"/>
              </a:spcAft>
              <a:buClr>
                <a:schemeClr val="dk1"/>
              </a:buClr>
              <a:buSzPts val="1100"/>
              <a:buChar char="●"/>
            </a:pPr>
            <a:r>
              <a:rPr lang="en">
                <a:solidFill>
                  <a:schemeClr val="dk1"/>
                </a:solidFill>
              </a:rPr>
              <a:t>We want to focus more energy on encouraging responsible (desired) behavior rather than on trying to reduce inappropriate behavior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3547e0dd6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73547e0dd6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Identify what challenging behaviors are and that they can be in control showing these behaviors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Internalizing Behaviors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These behaviors are directed inwards and can be more difficult to detect initially.</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Examples include social withdrawal, reluctance to participate, excessive shyness or anxiety.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Students may appear sad, overwhelmed, have rapid mood changes or cry easily.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Internalizing behaviors can indicate underlying depression, trauma or other mental health concerns.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Be aware of changes in typical behavior like declining academic performance, missed assignments, excessive absences.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Don't overlook these "quiet" behaviors as they can escalate to more severe internalizing issues.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Externalizing Behaviors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These behaviors are directed outwardly towards the external environment.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May present as disruptive, defiant, aggressive, impulsive or hyperactive behaviors.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Examples: talking out, not following instructions, destroying property, verbal/physical aggression.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Externalizing behaviors are often more visible and demand immediate attention/intervention.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However, they can be a expression of underlying needs, traumas or skill deficits.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Without proper support, they can intensify and lead to disciplinary issues or safety risks.</a:t>
            </a:r>
            <a:endParaRPr>
              <a:solidFill>
                <a:schemeClr val="dk1"/>
              </a:solidFill>
            </a:endParaRPr>
          </a:p>
          <a:p>
            <a:pPr indent="0" lvl="0" marL="0" rtl="0" algn="l">
              <a:spcBef>
                <a:spcPts val="120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73547e0dd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73547e0dd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2  Minutes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Discuss the relationship between trauma and crisis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Trauma and the Crisis Cycle: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Students who have experienced trauma, whether from abuse, neglect, violence, or other adverse childhood experiences, are more susceptible to exhibiting crisis reactions.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Trauma can dysregulate the brain's stress response system, making someone more likely to perceive threats and react with intense fight, flight, freeze, or fawn behaviors.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Traumatic events can become encoded in the brain and body, causing triggers that re-activate the trauma response even in seemingly minor situations.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Fight/Flight Connections: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Students with trauma histories may have a overactive fight-or-flight response, reacting aggressively or impulsively fleeing at the slightest signal of potential danger or stress.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hypervigilance stems from their brain and body being on high alert, primed to protect itself from perceived threats.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Freeze Response: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 freeze response can be especially prevalent for students who have experienced complex trauma or repeated traumatic events.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Freezing up and dissociating from reality may have been an essential coping mechanism to survive trauma in the past.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disconnection from the present moment can persist long after the trauma has ceased.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Fawn Response: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Children in abusive or unpredictable home environments may develop an excessive fawning response to placate potential threats.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Doing whatever it takes to keep an abuser "happy" becomes an automatic survival strategy.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learned people-pleasing carries over and manifests as excessive eagerness to obey or diffuse any conflicts.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It's critical for educators to have trauma-informed practices that recognize how trauma impacts student behaviors and crisis responses. Providing a predictable environment, clear expectations, calming strategies, and connecting students to your social workers and counselors can help prevent and de-escalate crisis cycles rooted in trauma.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b="1">
              <a:solidFill>
                <a:schemeClr val="dk1"/>
              </a:solidFill>
            </a:endParaRPr>
          </a:p>
          <a:p>
            <a:pPr indent="0" lvl="0" marL="0" rtl="0" algn="l">
              <a:spcBef>
                <a:spcPts val="120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73547e0dd6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73547e0dd6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Time: </a:t>
            </a:r>
            <a:r>
              <a:rPr lang="en">
                <a:solidFill>
                  <a:schemeClr val="dk1"/>
                </a:solidFill>
              </a:rPr>
              <a:t>1 Minute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Objective: </a:t>
            </a:r>
            <a:r>
              <a:rPr lang="en">
                <a:solidFill>
                  <a:schemeClr val="dk1"/>
                </a:solidFill>
              </a:rPr>
              <a:t>Identify what crisis behaviors could look like</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Talking Points: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It's crucial to have systems to identify students exhibiting internalizing or externalizing crisis behaviors early. Refer to appropriate behavioral interventions, such as counseling, wraparound supports or other resources to de-escalate crises and address root causes proactively.</a:t>
            </a:r>
            <a:endParaRPr>
              <a:solidFill>
                <a:schemeClr val="dk1"/>
              </a:solidFill>
            </a:endParaRPr>
          </a:p>
          <a:p>
            <a:pPr indent="0" lvl="0" marL="0" rtl="0" algn="l">
              <a:spcBef>
                <a:spcPts val="120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51" name="Shape 51"/>
        <p:cNvGrpSpPr/>
        <p:nvPr/>
      </p:nvGrpSpPr>
      <p:grpSpPr>
        <a:xfrm>
          <a:off x="0" y="0"/>
          <a:ext cx="0" cy="0"/>
          <a:chOff x="0" y="0"/>
          <a:chExt cx="0" cy="0"/>
        </a:xfrm>
      </p:grpSpPr>
      <p:sp>
        <p:nvSpPr>
          <p:cNvPr id="52" name="Google Shape;5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53" name="Shape 53"/>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 name="Google Shape;56;p1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1200"/>
              </a:spcBef>
              <a:spcAft>
                <a:spcPts val="0"/>
              </a:spcAft>
              <a:buClr>
                <a:schemeClr val="dk1"/>
              </a:buClr>
              <a:buSzPts val="2100"/>
              <a:buChar char="○"/>
              <a:defRPr sz="2100"/>
            </a:lvl2pPr>
            <a:lvl3pPr indent="-342900" lvl="2" marL="1371600" rtl="0" algn="l">
              <a:lnSpc>
                <a:spcPct val="90000"/>
              </a:lnSpc>
              <a:spcBef>
                <a:spcPts val="1200"/>
              </a:spcBef>
              <a:spcAft>
                <a:spcPts val="0"/>
              </a:spcAft>
              <a:buClr>
                <a:schemeClr val="dk1"/>
              </a:buClr>
              <a:buSzPts val="1800"/>
              <a:buChar char="■"/>
              <a:defRPr sz="1800"/>
            </a:lvl3pPr>
            <a:lvl4pPr indent="-323850" lvl="3" marL="1828800" rtl="0" algn="l">
              <a:lnSpc>
                <a:spcPct val="90000"/>
              </a:lnSpc>
              <a:spcBef>
                <a:spcPts val="1200"/>
              </a:spcBef>
              <a:spcAft>
                <a:spcPts val="0"/>
              </a:spcAft>
              <a:buClr>
                <a:schemeClr val="dk1"/>
              </a:buClr>
              <a:buSzPts val="1500"/>
              <a:buChar char="●"/>
              <a:defRPr sz="1500"/>
            </a:lvl4pPr>
            <a:lvl5pPr indent="-323850" lvl="4" marL="2286000" rtl="0" algn="l">
              <a:lnSpc>
                <a:spcPct val="90000"/>
              </a:lnSpc>
              <a:spcBef>
                <a:spcPts val="1200"/>
              </a:spcBef>
              <a:spcAft>
                <a:spcPts val="0"/>
              </a:spcAft>
              <a:buClr>
                <a:schemeClr val="dk1"/>
              </a:buClr>
              <a:buSzPts val="1500"/>
              <a:buChar char="○"/>
              <a:defRPr sz="1500"/>
            </a:lvl5pPr>
            <a:lvl6pPr indent="-323850" lvl="5" marL="2743200" rtl="0" algn="l">
              <a:lnSpc>
                <a:spcPct val="90000"/>
              </a:lnSpc>
              <a:spcBef>
                <a:spcPts val="1200"/>
              </a:spcBef>
              <a:spcAft>
                <a:spcPts val="0"/>
              </a:spcAft>
              <a:buClr>
                <a:schemeClr val="dk1"/>
              </a:buClr>
              <a:buSzPts val="1500"/>
              <a:buChar char="■"/>
              <a:defRPr sz="1500"/>
            </a:lvl6pPr>
            <a:lvl7pPr indent="-323850" lvl="6" marL="3200400" rtl="0" algn="l">
              <a:lnSpc>
                <a:spcPct val="90000"/>
              </a:lnSpc>
              <a:spcBef>
                <a:spcPts val="1200"/>
              </a:spcBef>
              <a:spcAft>
                <a:spcPts val="0"/>
              </a:spcAft>
              <a:buClr>
                <a:schemeClr val="dk1"/>
              </a:buClr>
              <a:buSzPts val="1500"/>
              <a:buChar char="●"/>
              <a:defRPr sz="1500"/>
            </a:lvl7pPr>
            <a:lvl8pPr indent="-323850" lvl="7" marL="3657600" rtl="0" algn="l">
              <a:lnSpc>
                <a:spcPct val="90000"/>
              </a:lnSpc>
              <a:spcBef>
                <a:spcPts val="1200"/>
              </a:spcBef>
              <a:spcAft>
                <a:spcPts val="0"/>
              </a:spcAft>
              <a:buClr>
                <a:schemeClr val="dk1"/>
              </a:buClr>
              <a:buSzPts val="1500"/>
              <a:buChar char="○"/>
              <a:defRPr sz="1500"/>
            </a:lvl8pPr>
            <a:lvl9pPr indent="-323850" lvl="8" marL="4114800" rtl="0" algn="l">
              <a:lnSpc>
                <a:spcPct val="90000"/>
              </a:lnSpc>
              <a:spcBef>
                <a:spcPts val="1200"/>
              </a:spcBef>
              <a:spcAft>
                <a:spcPts val="1200"/>
              </a:spcAft>
              <a:buClr>
                <a:schemeClr val="dk1"/>
              </a:buClr>
              <a:buSzPts val="1500"/>
              <a:buChar char="■"/>
              <a:defRPr sz="1500"/>
            </a:lvl9pPr>
          </a:lstStyle>
          <a:p/>
        </p:txBody>
      </p:sp>
      <p:sp>
        <p:nvSpPr>
          <p:cNvPr id="57" name="Google Shape;57;p1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200"/>
              </a:spcBef>
              <a:spcAft>
                <a:spcPts val="0"/>
              </a:spcAft>
              <a:buClr>
                <a:schemeClr val="dk1"/>
              </a:buClr>
              <a:buSzPts val="1100"/>
              <a:buNone/>
              <a:defRPr sz="1100"/>
            </a:lvl2pPr>
            <a:lvl3pPr indent="-228600" lvl="2" marL="1371600" rtl="0" algn="l">
              <a:lnSpc>
                <a:spcPct val="90000"/>
              </a:lnSpc>
              <a:spcBef>
                <a:spcPts val="1200"/>
              </a:spcBef>
              <a:spcAft>
                <a:spcPts val="0"/>
              </a:spcAft>
              <a:buClr>
                <a:schemeClr val="dk1"/>
              </a:buClr>
              <a:buSzPts val="900"/>
              <a:buNone/>
              <a:defRPr sz="900"/>
            </a:lvl3pPr>
            <a:lvl4pPr indent="-228600" lvl="3" marL="1828800" rtl="0" algn="l">
              <a:lnSpc>
                <a:spcPct val="90000"/>
              </a:lnSpc>
              <a:spcBef>
                <a:spcPts val="1200"/>
              </a:spcBef>
              <a:spcAft>
                <a:spcPts val="0"/>
              </a:spcAft>
              <a:buClr>
                <a:schemeClr val="dk1"/>
              </a:buClr>
              <a:buSzPts val="800"/>
              <a:buNone/>
              <a:defRPr sz="800"/>
            </a:lvl4pPr>
            <a:lvl5pPr indent="-228600" lvl="4" marL="2286000" rtl="0" algn="l">
              <a:lnSpc>
                <a:spcPct val="90000"/>
              </a:lnSpc>
              <a:spcBef>
                <a:spcPts val="1200"/>
              </a:spcBef>
              <a:spcAft>
                <a:spcPts val="0"/>
              </a:spcAft>
              <a:buClr>
                <a:schemeClr val="dk1"/>
              </a:buClr>
              <a:buSzPts val="800"/>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sp>
        <p:nvSpPr>
          <p:cNvPr id="58" name="Google Shape;58;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9" name="Google Shape;59;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60" name="Google Shape;60;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7" name="Shape 67"/>
        <p:cNvGrpSpPr/>
        <p:nvPr/>
      </p:nvGrpSpPr>
      <p:grpSpPr>
        <a:xfrm>
          <a:off x="0" y="0"/>
          <a:ext cx="0" cy="0"/>
          <a:chOff x="0" y="0"/>
          <a:chExt cx="0" cy="0"/>
        </a:xfrm>
      </p:grpSpPr>
      <p:sp>
        <p:nvSpPr>
          <p:cNvPr id="68" name="Google Shape;68;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9" name="Google Shape;69;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70" name="Google Shape;70;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1" name="Google Shape;71;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5" name="Google Shape;75;p19"/>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6" name="Google Shape;76;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8" name="Google Shape;7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9" name="Shape 79"/>
        <p:cNvGrpSpPr/>
        <p:nvPr/>
      </p:nvGrpSpPr>
      <p:grpSpPr>
        <a:xfrm>
          <a:off x="0" y="0"/>
          <a:ext cx="0" cy="0"/>
          <a:chOff x="0" y="0"/>
          <a:chExt cx="0" cy="0"/>
        </a:xfrm>
      </p:grpSpPr>
      <p:sp>
        <p:nvSpPr>
          <p:cNvPr id="80" name="Google Shape;80;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1" name="Google Shape;81;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4" name="Google Shape;84;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5" name="Shape 85"/>
        <p:cNvGrpSpPr/>
        <p:nvPr/>
      </p:nvGrpSpPr>
      <p:grpSpPr>
        <a:xfrm>
          <a:off x="0" y="0"/>
          <a:ext cx="0" cy="0"/>
          <a:chOff x="0" y="0"/>
          <a:chExt cx="0" cy="0"/>
        </a:xfrm>
      </p:grpSpPr>
      <p:sp>
        <p:nvSpPr>
          <p:cNvPr id="86" name="Google Shape;86;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7" name="Google Shape;87;p21"/>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8" name="Google Shape;88;p21"/>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0" name="Google Shape;9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1" name="Google Shape;91;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2" name="Shape 92"/>
        <p:cNvGrpSpPr/>
        <p:nvPr/>
      </p:nvGrpSpPr>
      <p:grpSpPr>
        <a:xfrm>
          <a:off x="0" y="0"/>
          <a:ext cx="0" cy="0"/>
          <a:chOff x="0" y="0"/>
          <a:chExt cx="0" cy="0"/>
        </a:xfrm>
      </p:grpSpPr>
      <p:sp>
        <p:nvSpPr>
          <p:cNvPr id="93" name="Google Shape;93;p2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 name="Google Shape;94;p22"/>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5" name="Google Shape;95;p22"/>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6" name="Google Shape;96;p2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7" name="Google Shape;97;p22"/>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9" name="Google Shape;99;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sp>
        <p:nvSpPr>
          <p:cNvPr id="102" name="Google Shape;102;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 name="Google Shape;103;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0" name="Shape 110"/>
        <p:cNvGrpSpPr/>
        <p:nvPr/>
      </p:nvGrpSpPr>
      <p:grpSpPr>
        <a:xfrm>
          <a:off x="0" y="0"/>
          <a:ext cx="0" cy="0"/>
          <a:chOff x="0" y="0"/>
          <a:chExt cx="0" cy="0"/>
        </a:xfrm>
      </p:grpSpPr>
      <p:sp>
        <p:nvSpPr>
          <p:cNvPr id="111" name="Google Shape;111;p25"/>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2" name="Google Shape;112;p25"/>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13" name="Google Shape;113;p25"/>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4" name="Google Shape;114;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7" name="Shape 117"/>
        <p:cNvGrpSpPr/>
        <p:nvPr/>
      </p:nvGrpSpPr>
      <p:grpSpPr>
        <a:xfrm>
          <a:off x="0" y="0"/>
          <a:ext cx="0" cy="0"/>
          <a:chOff x="0" y="0"/>
          <a:chExt cx="0" cy="0"/>
        </a:xfrm>
      </p:grpSpPr>
      <p:sp>
        <p:nvSpPr>
          <p:cNvPr id="118" name="Google Shape;118;p26"/>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9" name="Google Shape;119;p26"/>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20" name="Google Shape;120;p26"/>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1" name="Google Shape;121;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4" name="Shape 124"/>
        <p:cNvGrpSpPr/>
        <p:nvPr/>
      </p:nvGrpSpPr>
      <p:grpSpPr>
        <a:xfrm>
          <a:off x="0" y="0"/>
          <a:ext cx="0" cy="0"/>
          <a:chOff x="0" y="0"/>
          <a:chExt cx="0" cy="0"/>
        </a:xfrm>
      </p:grpSpPr>
      <p:sp>
        <p:nvSpPr>
          <p:cNvPr id="125" name="Google Shape;125;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6" name="Google Shape;126;p27"/>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7" name="Google Shape;127;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0" name="Shape 130"/>
        <p:cNvGrpSpPr/>
        <p:nvPr/>
      </p:nvGrpSpPr>
      <p:grpSpPr>
        <a:xfrm>
          <a:off x="0" y="0"/>
          <a:ext cx="0" cy="0"/>
          <a:chOff x="0" y="0"/>
          <a:chExt cx="0" cy="0"/>
        </a:xfrm>
      </p:grpSpPr>
      <p:sp>
        <p:nvSpPr>
          <p:cNvPr id="131" name="Google Shape;131;p28"/>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2" name="Google Shape;132;p28"/>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 name="Google Shape;133;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26.xml"/><Relationship Id="rId1" Type="http://schemas.openxmlformats.org/officeDocument/2006/relationships/image" Target="../media/image8.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61" name="Shape 61"/>
        <p:cNvGrpSpPr/>
        <p:nvPr/>
      </p:nvGrpSpPr>
      <p:grpSpPr>
        <a:xfrm>
          <a:off x="0" y="0"/>
          <a:ext cx="0" cy="0"/>
          <a:chOff x="0" y="0"/>
          <a:chExt cx="0" cy="0"/>
        </a:xfrm>
      </p:grpSpPr>
      <p:sp>
        <p:nvSpPr>
          <p:cNvPr id="62" name="Google Shape;62;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3" name="Google Shape;63;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4" name="Google Shape;64;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5" name="Google Shape;65;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6" name="Google Shape;66;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25.gif"/><Relationship Id="rId5"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hyperlink" Target="http://www.youtube.com/watch?v=nZ-90Tj8Q9k" TargetMode="External"/><Relationship Id="rId5"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14.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9.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29"/>
          <p:cNvSpPr txBox="1"/>
          <p:nvPr>
            <p:ph type="ctrTitle"/>
          </p:nvPr>
        </p:nvSpPr>
        <p:spPr>
          <a:xfrm>
            <a:off x="43950" y="1676675"/>
            <a:ext cx="9056100" cy="886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00467F"/>
                </a:solidFill>
                <a:latin typeface="Roboto"/>
                <a:ea typeface="Roboto"/>
                <a:cs typeface="Roboto"/>
                <a:sym typeface="Roboto"/>
              </a:rPr>
              <a:t>Crisis Prevention and De-Escalation</a:t>
            </a:r>
            <a:endParaRPr b="1">
              <a:solidFill>
                <a:srgbClr val="00467F"/>
              </a:solidFill>
              <a:latin typeface="Roboto"/>
              <a:ea typeface="Roboto"/>
              <a:cs typeface="Roboto"/>
              <a:sym typeface="Roboto"/>
            </a:endParaRPr>
          </a:p>
        </p:txBody>
      </p:sp>
      <p:sp>
        <p:nvSpPr>
          <p:cNvPr id="141" name="Google Shape;141;p29"/>
          <p:cNvSpPr txBox="1"/>
          <p:nvPr>
            <p:ph idx="1" type="subTitle"/>
          </p:nvPr>
        </p:nvSpPr>
        <p:spPr>
          <a:xfrm>
            <a:off x="1464925" y="2480250"/>
            <a:ext cx="6139500" cy="792600"/>
          </a:xfrm>
          <a:prstGeom prst="rect">
            <a:avLst/>
          </a:prstGeom>
        </p:spPr>
        <p:txBody>
          <a:bodyPr anchorCtr="0" anchor="t" bIns="91425" lIns="91425" spcFirstLastPara="1" rIns="91425" wrap="square" tIns="91425">
            <a:normAutofit fontScale="77500" lnSpcReduction="10000"/>
          </a:bodyPr>
          <a:lstStyle/>
          <a:p>
            <a:pPr indent="0" lvl="0" marL="0" rtl="0" algn="ctr">
              <a:spcBef>
                <a:spcPts val="0"/>
              </a:spcBef>
              <a:spcAft>
                <a:spcPts val="0"/>
              </a:spcAft>
              <a:buNone/>
            </a:pPr>
            <a:r>
              <a:rPr lang="en">
                <a:solidFill>
                  <a:schemeClr val="dk1"/>
                </a:solidFill>
                <a:latin typeface="Open Sans"/>
                <a:ea typeface="Open Sans"/>
                <a:cs typeface="Open Sans"/>
                <a:sym typeface="Open Sans"/>
              </a:rPr>
              <a:t>Created by the CCR and SPED Departments’</a:t>
            </a:r>
            <a:endParaRPr>
              <a:solidFill>
                <a:schemeClr val="dk1"/>
              </a:solidFill>
              <a:latin typeface="Open Sans"/>
              <a:ea typeface="Open Sans"/>
              <a:cs typeface="Open Sans"/>
              <a:sym typeface="Open Sans"/>
            </a:endParaRPr>
          </a:p>
          <a:p>
            <a:pPr indent="0" lvl="0" marL="0" rtl="0" algn="ctr">
              <a:spcBef>
                <a:spcPts val="0"/>
              </a:spcBef>
              <a:spcAft>
                <a:spcPts val="0"/>
              </a:spcAft>
              <a:buNone/>
            </a:pPr>
            <a:r>
              <a:rPr lang="en">
                <a:solidFill>
                  <a:schemeClr val="dk1"/>
                </a:solidFill>
                <a:latin typeface="Open Sans"/>
                <a:ea typeface="Open Sans"/>
                <a:cs typeface="Open Sans"/>
                <a:sym typeface="Open Sans"/>
              </a:rPr>
              <a:t>Behavior Teams</a:t>
            </a:r>
            <a:endParaRPr>
              <a:solidFill>
                <a:schemeClr val="dk1"/>
              </a:solidFill>
              <a:latin typeface="Open Sans"/>
              <a:ea typeface="Open Sans"/>
              <a:cs typeface="Open Sans"/>
              <a:sym typeface="Open Sans"/>
            </a:endParaRPr>
          </a:p>
        </p:txBody>
      </p:sp>
      <p:pic>
        <p:nvPicPr>
          <p:cNvPr id="142" name="Google Shape;142;p29"/>
          <p:cNvPicPr preferRelativeResize="0"/>
          <p:nvPr/>
        </p:nvPicPr>
        <p:blipFill>
          <a:blip r:embed="rId4">
            <a:alphaModFix/>
          </a:blip>
          <a:stretch>
            <a:fillRect/>
          </a:stretch>
        </p:blipFill>
        <p:spPr>
          <a:xfrm>
            <a:off x="3237713" y="3161398"/>
            <a:ext cx="2668575" cy="15271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8"/>
          <p:cNvSpPr txBox="1"/>
          <p:nvPr>
            <p:ph type="title"/>
          </p:nvPr>
        </p:nvSpPr>
        <p:spPr>
          <a:xfrm>
            <a:off x="3019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Questions to Ask Yourself</a:t>
            </a:r>
            <a:endParaRPr>
              <a:latin typeface="Roboto Medium"/>
              <a:ea typeface="Roboto Medium"/>
              <a:cs typeface="Roboto Medium"/>
              <a:sym typeface="Roboto Medium"/>
            </a:endParaRPr>
          </a:p>
        </p:txBody>
      </p:sp>
      <p:sp>
        <p:nvSpPr>
          <p:cNvPr id="211" name="Google Shape;211;p38"/>
          <p:cNvSpPr txBox="1"/>
          <p:nvPr>
            <p:ph idx="2" type="body"/>
          </p:nvPr>
        </p:nvSpPr>
        <p:spPr>
          <a:xfrm>
            <a:off x="4939500" y="1924950"/>
            <a:ext cx="3837000" cy="1293600"/>
          </a:xfrm>
          <a:prstGeom prst="rect">
            <a:avLst/>
          </a:prstGeom>
        </p:spPr>
        <p:txBody>
          <a:bodyPr anchorCtr="0" anchor="ctr" bIns="91425" lIns="91425" spcFirstLastPara="1" rIns="91425" wrap="square" tIns="91425">
            <a:normAutofit/>
          </a:bodyPr>
          <a:lstStyle/>
          <a:p>
            <a:pPr indent="0" lvl="0" marL="0" rtl="0" algn="l">
              <a:lnSpc>
                <a:spcPct val="90000"/>
              </a:lnSpc>
              <a:spcBef>
                <a:spcPts val="800"/>
              </a:spcBef>
              <a:spcAft>
                <a:spcPts val="0"/>
              </a:spcAft>
              <a:buNone/>
            </a:pPr>
            <a:r>
              <a:rPr lang="en" sz="2700">
                <a:solidFill>
                  <a:schemeClr val="dk1"/>
                </a:solidFill>
                <a:latin typeface="Open Sans"/>
                <a:ea typeface="Open Sans"/>
                <a:cs typeface="Open Sans"/>
                <a:sym typeface="Open Sans"/>
              </a:rPr>
              <a:t>Is it skill or will?</a:t>
            </a:r>
            <a:endParaRPr>
              <a:solidFill>
                <a:schemeClr val="dk1"/>
              </a:solidFill>
              <a:latin typeface="Open Sans"/>
              <a:ea typeface="Open Sans"/>
              <a:cs typeface="Open Sans"/>
              <a:sym typeface="Open Sans"/>
            </a:endParaRPr>
          </a:p>
        </p:txBody>
      </p:sp>
      <p:pic>
        <p:nvPicPr>
          <p:cNvPr id="212" name="Google Shape;212;p38"/>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9"/>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9"/>
          <p:cNvSpPr txBox="1"/>
          <p:nvPr/>
        </p:nvSpPr>
        <p:spPr>
          <a:xfrm>
            <a:off x="6454700" y="109425"/>
            <a:ext cx="2591100" cy="37845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 sz="1700">
                <a:solidFill>
                  <a:schemeClr val="lt1"/>
                </a:solidFill>
                <a:latin typeface="Open Sans"/>
                <a:ea typeface="Open Sans"/>
                <a:cs typeface="Open Sans"/>
                <a:sym typeface="Open Sans"/>
              </a:rPr>
              <a:t>Setting Event is used to describe the events that momentarily change the value of reinforcers and punishers in a student's life. </a:t>
            </a:r>
            <a:endParaRPr sz="1700">
              <a:solidFill>
                <a:schemeClr val="lt1"/>
              </a:solidFill>
              <a:latin typeface="Open Sans"/>
              <a:ea typeface="Open Sans"/>
              <a:cs typeface="Open Sans"/>
              <a:sym typeface="Open Sans"/>
            </a:endParaRPr>
          </a:p>
          <a:p>
            <a:pPr indent="0" lvl="0" marL="457200" rtl="0" algn="l">
              <a:lnSpc>
                <a:spcPct val="90000"/>
              </a:lnSpc>
              <a:spcBef>
                <a:spcPts val="1200"/>
              </a:spcBef>
              <a:spcAft>
                <a:spcPts val="0"/>
              </a:spcAft>
              <a:buNone/>
            </a:pPr>
            <a:r>
              <a:t/>
            </a:r>
            <a:endParaRPr sz="1700">
              <a:solidFill>
                <a:schemeClr val="lt1"/>
              </a:solidFill>
              <a:latin typeface="Open Sans"/>
              <a:ea typeface="Open Sans"/>
              <a:cs typeface="Open Sans"/>
              <a:sym typeface="Open Sans"/>
            </a:endParaRPr>
          </a:p>
          <a:p>
            <a:pPr indent="0" lvl="0" marL="0" rtl="0" algn="l">
              <a:lnSpc>
                <a:spcPct val="90000"/>
              </a:lnSpc>
              <a:spcBef>
                <a:spcPts val="1200"/>
              </a:spcBef>
              <a:spcAft>
                <a:spcPts val="1200"/>
              </a:spcAft>
              <a:buNone/>
            </a:pPr>
            <a:r>
              <a:rPr lang="en" sz="1700">
                <a:solidFill>
                  <a:schemeClr val="lt1"/>
                </a:solidFill>
                <a:latin typeface="Open Sans"/>
                <a:ea typeface="Open Sans"/>
                <a:cs typeface="Open Sans"/>
                <a:sym typeface="Open Sans"/>
              </a:rPr>
              <a:t>The events that students experience as reinforcing and punishing are always changing based on both the presence and absence of many different environmental and social situations. </a:t>
            </a:r>
            <a:endParaRPr sz="2500">
              <a:solidFill>
                <a:schemeClr val="lt1"/>
              </a:solidFill>
              <a:latin typeface="Open Sans"/>
              <a:ea typeface="Open Sans"/>
              <a:cs typeface="Open Sans"/>
              <a:sym typeface="Open Sans"/>
            </a:endParaRPr>
          </a:p>
        </p:txBody>
      </p:sp>
      <p:sp>
        <p:nvSpPr>
          <p:cNvPr id="219" name="Google Shape;219;p39"/>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700">
                <a:solidFill>
                  <a:schemeClr val="dk1"/>
                </a:solidFill>
                <a:latin typeface="Roboto Medium"/>
                <a:ea typeface="Roboto Medium"/>
                <a:cs typeface="Roboto Medium"/>
                <a:sym typeface="Roboto Medium"/>
              </a:rPr>
              <a:t>ABCs and Setting Events</a:t>
            </a:r>
            <a:endParaRPr sz="3700">
              <a:solidFill>
                <a:schemeClr val="dk1"/>
              </a:solidFill>
              <a:latin typeface="Roboto Medium"/>
              <a:ea typeface="Roboto Medium"/>
              <a:cs typeface="Roboto Medium"/>
              <a:sym typeface="Roboto Medium"/>
            </a:endParaRPr>
          </a:p>
        </p:txBody>
      </p:sp>
      <p:pic>
        <p:nvPicPr>
          <p:cNvPr id="220" name="Google Shape;220;p3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21" name="Google Shape;221;p39"/>
          <p:cNvSpPr txBox="1"/>
          <p:nvPr/>
        </p:nvSpPr>
        <p:spPr>
          <a:xfrm>
            <a:off x="495650" y="1077900"/>
            <a:ext cx="4994400" cy="25977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800"/>
              </a:spcBef>
              <a:spcAft>
                <a:spcPts val="0"/>
              </a:spcAft>
              <a:buNone/>
            </a:pPr>
            <a:r>
              <a:rPr b="1" lang="en" sz="2200">
                <a:solidFill>
                  <a:schemeClr val="dk1"/>
                </a:solidFill>
                <a:highlight>
                  <a:srgbClr val="FFFFFF"/>
                </a:highlight>
                <a:latin typeface="Open Sans"/>
                <a:ea typeface="Open Sans"/>
                <a:cs typeface="Open Sans"/>
                <a:sym typeface="Open Sans"/>
              </a:rPr>
              <a:t>A</a:t>
            </a:r>
            <a:r>
              <a:rPr lang="en" sz="2200">
                <a:solidFill>
                  <a:schemeClr val="dk1"/>
                </a:solidFill>
                <a:highlight>
                  <a:srgbClr val="FFFFFF"/>
                </a:highlight>
                <a:latin typeface="Open Sans"/>
                <a:ea typeface="Open Sans"/>
                <a:cs typeface="Open Sans"/>
                <a:sym typeface="Open Sans"/>
              </a:rPr>
              <a:t>ntecedent</a:t>
            </a:r>
            <a:endParaRPr sz="2200">
              <a:solidFill>
                <a:schemeClr val="dk1"/>
              </a:solidFill>
              <a:highlight>
                <a:srgbClr val="FFFFFF"/>
              </a:highlight>
              <a:latin typeface="Open Sans"/>
              <a:ea typeface="Open Sans"/>
              <a:cs typeface="Open Sans"/>
              <a:sym typeface="Open Sans"/>
            </a:endParaRPr>
          </a:p>
          <a:p>
            <a:pPr indent="-317500" lvl="0" marL="457200" rtl="0" algn="l">
              <a:lnSpc>
                <a:spcPct val="90000"/>
              </a:lnSpc>
              <a:spcBef>
                <a:spcPts val="1200"/>
              </a:spcBef>
              <a:spcAft>
                <a:spcPts val="0"/>
              </a:spcAft>
              <a:buClr>
                <a:schemeClr val="dk1"/>
              </a:buClr>
              <a:buSzPts val="1400"/>
              <a:buFont typeface="Open Sans"/>
              <a:buChar char="●"/>
            </a:pPr>
            <a:r>
              <a:rPr lang="en">
                <a:solidFill>
                  <a:schemeClr val="dk1"/>
                </a:solidFill>
                <a:highlight>
                  <a:srgbClr val="FFFFFF"/>
                </a:highlight>
                <a:latin typeface="Open Sans"/>
                <a:ea typeface="Open Sans"/>
                <a:cs typeface="Open Sans"/>
                <a:sym typeface="Open Sans"/>
              </a:rPr>
              <a:t>What happened before the behavior?</a:t>
            </a:r>
            <a:endParaRPr>
              <a:solidFill>
                <a:schemeClr val="dk1"/>
              </a:solidFill>
              <a:highlight>
                <a:srgbClr val="FFFFFF"/>
              </a:highlight>
              <a:latin typeface="Open Sans"/>
              <a:ea typeface="Open Sans"/>
              <a:cs typeface="Open Sans"/>
              <a:sym typeface="Open Sans"/>
            </a:endParaRPr>
          </a:p>
          <a:p>
            <a:pPr indent="0" lvl="0" marL="0" rtl="0" algn="l">
              <a:lnSpc>
                <a:spcPct val="90000"/>
              </a:lnSpc>
              <a:spcBef>
                <a:spcPts val="1200"/>
              </a:spcBef>
              <a:spcAft>
                <a:spcPts val="0"/>
              </a:spcAft>
              <a:buNone/>
            </a:pPr>
            <a:r>
              <a:rPr b="1" lang="en" sz="2200">
                <a:solidFill>
                  <a:schemeClr val="dk1"/>
                </a:solidFill>
                <a:highlight>
                  <a:srgbClr val="FFFFFF"/>
                </a:highlight>
                <a:latin typeface="Open Sans"/>
                <a:ea typeface="Open Sans"/>
                <a:cs typeface="Open Sans"/>
                <a:sym typeface="Open Sans"/>
              </a:rPr>
              <a:t>B</a:t>
            </a:r>
            <a:r>
              <a:rPr lang="en" sz="2200">
                <a:solidFill>
                  <a:schemeClr val="dk1"/>
                </a:solidFill>
                <a:highlight>
                  <a:srgbClr val="FFFFFF"/>
                </a:highlight>
                <a:latin typeface="Open Sans"/>
                <a:ea typeface="Open Sans"/>
                <a:cs typeface="Open Sans"/>
                <a:sym typeface="Open Sans"/>
              </a:rPr>
              <a:t>ehavior</a:t>
            </a:r>
            <a:endParaRPr sz="2200">
              <a:solidFill>
                <a:schemeClr val="dk1"/>
              </a:solidFill>
              <a:highlight>
                <a:srgbClr val="FFFFFF"/>
              </a:highlight>
              <a:latin typeface="Open Sans"/>
              <a:ea typeface="Open Sans"/>
              <a:cs typeface="Open Sans"/>
              <a:sym typeface="Open Sans"/>
            </a:endParaRPr>
          </a:p>
          <a:p>
            <a:pPr indent="-317500" lvl="0" marL="457200" rtl="0" algn="l">
              <a:lnSpc>
                <a:spcPct val="90000"/>
              </a:lnSpc>
              <a:spcBef>
                <a:spcPts val="1200"/>
              </a:spcBef>
              <a:spcAft>
                <a:spcPts val="0"/>
              </a:spcAft>
              <a:buClr>
                <a:schemeClr val="dk1"/>
              </a:buClr>
              <a:buSzPts val="1400"/>
              <a:buFont typeface="Open Sans"/>
              <a:buChar char="●"/>
            </a:pPr>
            <a:r>
              <a:rPr lang="en">
                <a:solidFill>
                  <a:schemeClr val="dk1"/>
                </a:solidFill>
                <a:highlight>
                  <a:srgbClr val="FFFFFF"/>
                </a:highlight>
                <a:latin typeface="Open Sans"/>
                <a:ea typeface="Open Sans"/>
                <a:cs typeface="Open Sans"/>
                <a:sym typeface="Open Sans"/>
              </a:rPr>
              <a:t>What was the behavior?</a:t>
            </a:r>
            <a:endParaRPr>
              <a:solidFill>
                <a:schemeClr val="dk1"/>
              </a:solidFill>
              <a:highlight>
                <a:srgbClr val="FFFFFF"/>
              </a:highlight>
              <a:latin typeface="Open Sans"/>
              <a:ea typeface="Open Sans"/>
              <a:cs typeface="Open Sans"/>
              <a:sym typeface="Open Sans"/>
            </a:endParaRPr>
          </a:p>
          <a:p>
            <a:pPr indent="0" lvl="0" marL="0" rtl="0" algn="l">
              <a:lnSpc>
                <a:spcPct val="90000"/>
              </a:lnSpc>
              <a:spcBef>
                <a:spcPts val="1200"/>
              </a:spcBef>
              <a:spcAft>
                <a:spcPts val="0"/>
              </a:spcAft>
              <a:buNone/>
            </a:pPr>
            <a:r>
              <a:rPr b="1" lang="en" sz="2200">
                <a:solidFill>
                  <a:schemeClr val="dk1"/>
                </a:solidFill>
                <a:highlight>
                  <a:srgbClr val="FFFFFF"/>
                </a:highlight>
                <a:latin typeface="Open Sans"/>
                <a:ea typeface="Open Sans"/>
                <a:cs typeface="Open Sans"/>
                <a:sym typeface="Open Sans"/>
              </a:rPr>
              <a:t>C</a:t>
            </a:r>
            <a:r>
              <a:rPr lang="en" sz="2200">
                <a:solidFill>
                  <a:schemeClr val="dk1"/>
                </a:solidFill>
                <a:highlight>
                  <a:srgbClr val="FFFFFF"/>
                </a:highlight>
                <a:latin typeface="Open Sans"/>
                <a:ea typeface="Open Sans"/>
                <a:cs typeface="Open Sans"/>
                <a:sym typeface="Open Sans"/>
              </a:rPr>
              <a:t>onsequence</a:t>
            </a:r>
            <a:endParaRPr sz="2200">
              <a:solidFill>
                <a:schemeClr val="dk1"/>
              </a:solidFill>
              <a:highlight>
                <a:srgbClr val="FFFFFF"/>
              </a:highlight>
              <a:latin typeface="Open Sans"/>
              <a:ea typeface="Open Sans"/>
              <a:cs typeface="Open Sans"/>
              <a:sym typeface="Open Sans"/>
            </a:endParaRPr>
          </a:p>
          <a:p>
            <a:pPr indent="-317500" lvl="0" marL="457200" rtl="0" algn="l">
              <a:lnSpc>
                <a:spcPct val="90000"/>
              </a:lnSpc>
              <a:spcBef>
                <a:spcPts val="1200"/>
              </a:spcBef>
              <a:spcAft>
                <a:spcPts val="0"/>
              </a:spcAft>
              <a:buClr>
                <a:schemeClr val="dk1"/>
              </a:buClr>
              <a:buSzPts val="1400"/>
              <a:buFont typeface="Open Sans"/>
              <a:buChar char="●"/>
            </a:pPr>
            <a:r>
              <a:rPr lang="en">
                <a:solidFill>
                  <a:schemeClr val="dk1"/>
                </a:solidFill>
                <a:highlight>
                  <a:srgbClr val="FFFFFF"/>
                </a:highlight>
                <a:latin typeface="Open Sans"/>
                <a:ea typeface="Open Sans"/>
                <a:cs typeface="Open Sans"/>
                <a:sym typeface="Open Sans"/>
              </a:rPr>
              <a:t>What was the result of the behavior?</a:t>
            </a:r>
            <a:endParaRPr>
              <a:solidFill>
                <a:schemeClr val="dk1"/>
              </a:solidFill>
              <a:highlight>
                <a:srgbClr val="FFFFFF"/>
              </a:highlight>
              <a:latin typeface="Open Sans"/>
              <a:ea typeface="Open Sans"/>
              <a:cs typeface="Open Sans"/>
              <a:sym typeface="Open Sans"/>
            </a:endParaRPr>
          </a:p>
          <a:p>
            <a:pPr indent="0" lvl="0" marL="0" rtl="0" algn="l">
              <a:lnSpc>
                <a:spcPct val="90000"/>
              </a:lnSpc>
              <a:spcBef>
                <a:spcPts val="1200"/>
              </a:spcBef>
              <a:spcAft>
                <a:spcPts val="1200"/>
              </a:spcAft>
              <a:buNone/>
            </a:pPr>
            <a:r>
              <a:t/>
            </a:r>
            <a:endParaRPr>
              <a:solidFill>
                <a:srgbClr val="1C3678"/>
              </a:solidFill>
              <a:highlight>
                <a:srgbClr val="FFFFFF"/>
              </a:highlight>
              <a:latin typeface="Lato"/>
              <a:ea typeface="Lato"/>
              <a:cs typeface="Lato"/>
              <a:sym typeface="Lato"/>
            </a:endParaRPr>
          </a:p>
        </p:txBody>
      </p:sp>
      <p:sp>
        <p:nvSpPr>
          <p:cNvPr id="222" name="Google Shape;222;p39"/>
          <p:cNvSpPr txBox="1"/>
          <p:nvPr/>
        </p:nvSpPr>
        <p:spPr>
          <a:xfrm>
            <a:off x="864175" y="3877550"/>
            <a:ext cx="5205600" cy="828300"/>
          </a:xfrm>
          <a:prstGeom prst="rect">
            <a:avLst/>
          </a:prstGeom>
          <a:noFill/>
          <a:ln cap="flat" cmpd="sng" w="19050">
            <a:solidFill>
              <a:srgbClr val="00467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Open Sans"/>
                <a:ea typeface="Open Sans"/>
                <a:cs typeface="Open Sans"/>
                <a:sym typeface="Open Sans"/>
              </a:rPr>
              <a:t>Let’s think of some instances where setting events have impacted our behavior.</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300">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0"/>
          <p:cNvSpPr txBox="1"/>
          <p:nvPr>
            <p:ph idx="4294967295" type="subTitle"/>
          </p:nvPr>
        </p:nvSpPr>
        <p:spPr>
          <a:xfrm>
            <a:off x="414900" y="474450"/>
            <a:ext cx="8448900" cy="397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3600">
              <a:solidFill>
                <a:srgbClr val="434343"/>
              </a:solidFill>
              <a:latin typeface="Open Sans"/>
              <a:ea typeface="Open Sans"/>
              <a:cs typeface="Open Sans"/>
              <a:sym typeface="Open Sans"/>
            </a:endParaRPr>
          </a:p>
          <a:p>
            <a:pPr indent="0" lvl="0" marL="0" rtl="0" algn="l">
              <a:spcBef>
                <a:spcPts val="1200"/>
              </a:spcBef>
              <a:spcAft>
                <a:spcPts val="1200"/>
              </a:spcAft>
              <a:buNone/>
            </a:pPr>
            <a:r>
              <a:t/>
            </a:r>
            <a:endParaRPr>
              <a:solidFill>
                <a:srgbClr val="434343"/>
              </a:solidFill>
              <a:latin typeface="Open Sans"/>
              <a:ea typeface="Open Sans"/>
              <a:cs typeface="Open Sans"/>
              <a:sym typeface="Open Sans"/>
            </a:endParaRPr>
          </a:p>
        </p:txBody>
      </p:sp>
      <p:pic>
        <p:nvPicPr>
          <p:cNvPr id="228" name="Google Shape;228;p40"/>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29" name="Google Shape;229;p40"/>
          <p:cNvSpPr txBox="1"/>
          <p:nvPr/>
        </p:nvSpPr>
        <p:spPr>
          <a:xfrm>
            <a:off x="1189922" y="1098675"/>
            <a:ext cx="1744500" cy="498000"/>
          </a:xfrm>
          <a:prstGeom prst="rect">
            <a:avLst/>
          </a:prstGeom>
          <a:noFill/>
          <a:ln>
            <a:noFill/>
          </a:ln>
        </p:spPr>
        <p:txBody>
          <a:bodyPr anchorCtr="0" anchor="t" bIns="34275" lIns="68575" spcFirstLastPara="1" rIns="68575" wrap="square" tIns="34275">
            <a:normAutofit fontScale="92500"/>
          </a:bodyPr>
          <a:lstStyle/>
          <a:p>
            <a:pPr indent="0" lvl="0" marL="0" rtl="0" algn="ctr">
              <a:lnSpc>
                <a:spcPct val="90000"/>
              </a:lnSpc>
              <a:spcBef>
                <a:spcPts val="800"/>
              </a:spcBef>
              <a:spcAft>
                <a:spcPts val="1200"/>
              </a:spcAft>
              <a:buNone/>
            </a:pPr>
            <a:r>
              <a:rPr lang="en" sz="2200">
                <a:solidFill>
                  <a:srgbClr val="00467F"/>
                </a:solidFill>
                <a:highlight>
                  <a:srgbClr val="FFFFFF"/>
                </a:highlight>
                <a:latin typeface="Open Sans"/>
                <a:ea typeface="Open Sans"/>
                <a:cs typeface="Open Sans"/>
                <a:sym typeface="Open Sans"/>
              </a:rPr>
              <a:t>Setting Event </a:t>
            </a:r>
            <a:endParaRPr sz="2300">
              <a:solidFill>
                <a:srgbClr val="00467F"/>
              </a:solidFill>
              <a:latin typeface="Open Sans"/>
              <a:ea typeface="Open Sans"/>
              <a:cs typeface="Open Sans"/>
              <a:sym typeface="Open Sans"/>
            </a:endParaRPr>
          </a:p>
        </p:txBody>
      </p:sp>
      <p:sp>
        <p:nvSpPr>
          <p:cNvPr id="230" name="Google Shape;230;p40"/>
          <p:cNvSpPr txBox="1"/>
          <p:nvPr/>
        </p:nvSpPr>
        <p:spPr>
          <a:xfrm>
            <a:off x="6386950" y="2171688"/>
            <a:ext cx="3702000" cy="1202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1200"/>
              </a:spcAft>
              <a:buNone/>
            </a:pPr>
            <a:r>
              <a:rPr lang="en" sz="1200">
                <a:solidFill>
                  <a:srgbClr val="333333"/>
                </a:solidFill>
                <a:highlight>
                  <a:srgbClr val="FFFFFF"/>
                </a:highlight>
                <a:latin typeface="Lato"/>
                <a:ea typeface="Lato"/>
                <a:cs typeface="Lato"/>
                <a:sym typeface="Lato"/>
              </a:rPr>
              <a:t>Setting Event: </a:t>
            </a:r>
            <a:endParaRPr sz="1300">
              <a:solidFill>
                <a:srgbClr val="595959"/>
              </a:solidFill>
              <a:latin typeface="Lato"/>
              <a:ea typeface="Lato"/>
              <a:cs typeface="Lato"/>
              <a:sym typeface="Lato"/>
            </a:endParaRPr>
          </a:p>
        </p:txBody>
      </p:sp>
      <p:pic>
        <p:nvPicPr>
          <p:cNvPr id="231" name="Google Shape;231;p40"/>
          <p:cNvPicPr preferRelativeResize="0"/>
          <p:nvPr/>
        </p:nvPicPr>
        <p:blipFill>
          <a:blip r:embed="rId4">
            <a:alphaModFix/>
          </a:blip>
          <a:stretch>
            <a:fillRect/>
          </a:stretch>
        </p:blipFill>
        <p:spPr>
          <a:xfrm>
            <a:off x="378124" y="1741717"/>
            <a:ext cx="3972725" cy="2390975"/>
          </a:xfrm>
          <a:prstGeom prst="rect">
            <a:avLst/>
          </a:prstGeom>
          <a:noFill/>
          <a:ln>
            <a:noFill/>
          </a:ln>
        </p:spPr>
      </p:pic>
      <p:sp>
        <p:nvSpPr>
          <p:cNvPr id="232" name="Google Shape;232;p40"/>
          <p:cNvSpPr txBox="1"/>
          <p:nvPr/>
        </p:nvSpPr>
        <p:spPr>
          <a:xfrm>
            <a:off x="539850" y="4277725"/>
            <a:ext cx="8064300" cy="498000"/>
          </a:xfrm>
          <a:prstGeom prst="rect">
            <a:avLst/>
          </a:prstGeom>
          <a:noFill/>
          <a:ln cap="flat" cmpd="sng" w="19050">
            <a:solidFill>
              <a:srgbClr val="00467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0467F"/>
                </a:solidFill>
                <a:latin typeface="Open Sans"/>
                <a:ea typeface="Open Sans"/>
                <a:cs typeface="Open Sans"/>
                <a:sym typeface="Open Sans"/>
              </a:rPr>
              <a:t>Let’s think of some instances where setting events have impacted our behavior.</a:t>
            </a:r>
            <a:endParaRPr sz="1600">
              <a:solidFill>
                <a:srgbClr val="00467F"/>
              </a:solidFill>
              <a:latin typeface="Open Sans"/>
              <a:ea typeface="Open Sans"/>
              <a:cs typeface="Open Sans"/>
              <a:sym typeface="Open Sans"/>
            </a:endParaRPr>
          </a:p>
          <a:p>
            <a:pPr indent="0" lvl="0" marL="0" rtl="0" algn="ctr">
              <a:spcBef>
                <a:spcPts val="0"/>
              </a:spcBef>
              <a:spcAft>
                <a:spcPts val="0"/>
              </a:spcAft>
              <a:buNone/>
            </a:pPr>
            <a:r>
              <a:t/>
            </a:r>
            <a:endParaRPr sz="1300">
              <a:solidFill>
                <a:srgbClr val="595959"/>
              </a:solidFill>
              <a:latin typeface="Lato"/>
              <a:ea typeface="Lato"/>
              <a:cs typeface="Lato"/>
              <a:sym typeface="Lato"/>
            </a:endParaRPr>
          </a:p>
        </p:txBody>
      </p:sp>
      <p:pic>
        <p:nvPicPr>
          <p:cNvPr id="233" name="Google Shape;233;p40"/>
          <p:cNvPicPr preferRelativeResize="0"/>
          <p:nvPr/>
        </p:nvPicPr>
        <p:blipFill>
          <a:blip r:embed="rId5">
            <a:alphaModFix/>
          </a:blip>
          <a:stretch>
            <a:fillRect/>
          </a:stretch>
        </p:blipFill>
        <p:spPr>
          <a:xfrm>
            <a:off x="4766850" y="1760894"/>
            <a:ext cx="4182450" cy="2352625"/>
          </a:xfrm>
          <a:prstGeom prst="rect">
            <a:avLst/>
          </a:prstGeom>
          <a:noFill/>
          <a:ln>
            <a:noFill/>
          </a:ln>
        </p:spPr>
      </p:pic>
      <p:sp>
        <p:nvSpPr>
          <p:cNvPr id="234" name="Google Shape;234;p40"/>
          <p:cNvSpPr txBox="1"/>
          <p:nvPr/>
        </p:nvSpPr>
        <p:spPr>
          <a:xfrm>
            <a:off x="5387450" y="1098675"/>
            <a:ext cx="3413700" cy="498000"/>
          </a:xfrm>
          <a:prstGeom prst="rect">
            <a:avLst/>
          </a:prstGeom>
          <a:noFill/>
          <a:ln>
            <a:noFill/>
          </a:ln>
        </p:spPr>
        <p:txBody>
          <a:bodyPr anchorCtr="0" anchor="t" bIns="34275" lIns="68575" spcFirstLastPara="1" rIns="68575" wrap="square" tIns="34275">
            <a:normAutofit fontScale="92500"/>
          </a:bodyPr>
          <a:lstStyle/>
          <a:p>
            <a:pPr indent="0" lvl="0" marL="0" rtl="0" algn="ctr">
              <a:lnSpc>
                <a:spcPct val="90000"/>
              </a:lnSpc>
              <a:spcBef>
                <a:spcPts val="800"/>
              </a:spcBef>
              <a:spcAft>
                <a:spcPts val="1200"/>
              </a:spcAft>
              <a:buNone/>
            </a:pPr>
            <a:r>
              <a:rPr lang="en" sz="2200">
                <a:solidFill>
                  <a:srgbClr val="00467F"/>
                </a:solidFill>
                <a:latin typeface="Open Sans"/>
                <a:ea typeface="Open Sans"/>
                <a:cs typeface="Open Sans"/>
                <a:sym typeface="Open Sans"/>
              </a:rPr>
              <a:t>Changed Student Behavior</a:t>
            </a:r>
            <a:endParaRPr sz="2200">
              <a:solidFill>
                <a:srgbClr val="00467F"/>
              </a:solidFill>
              <a:latin typeface="Open Sans"/>
              <a:ea typeface="Open Sans"/>
              <a:cs typeface="Open Sans"/>
              <a:sym typeface="Open Sans"/>
            </a:endParaRPr>
          </a:p>
        </p:txBody>
      </p:sp>
      <p:sp>
        <p:nvSpPr>
          <p:cNvPr id="235" name="Google Shape;235;p40"/>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40"/>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Setting Events</a:t>
            </a:r>
            <a:endParaRPr i="1" sz="3000">
              <a:solidFill>
                <a:srgbClr val="FFFFFF"/>
              </a:solidFill>
              <a:latin typeface="Roboto Medium"/>
              <a:ea typeface="Roboto Medium"/>
              <a:cs typeface="Roboto Medium"/>
              <a:sym typeface="Roboto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1"/>
          <p:cNvSpPr txBox="1"/>
          <p:nvPr>
            <p:ph type="title"/>
          </p:nvPr>
        </p:nvSpPr>
        <p:spPr>
          <a:xfrm>
            <a:off x="3019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Questions to Ask Yourself</a:t>
            </a:r>
            <a:endParaRPr>
              <a:latin typeface="Roboto Medium"/>
              <a:ea typeface="Roboto Medium"/>
              <a:cs typeface="Roboto Medium"/>
              <a:sym typeface="Roboto Medium"/>
            </a:endParaRPr>
          </a:p>
        </p:txBody>
      </p:sp>
      <p:pic>
        <p:nvPicPr>
          <p:cNvPr id="242" name="Google Shape;242;p4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43" name="Google Shape;243;p41"/>
          <p:cNvSpPr txBox="1"/>
          <p:nvPr>
            <p:ph idx="2" type="body"/>
          </p:nvPr>
        </p:nvSpPr>
        <p:spPr>
          <a:xfrm>
            <a:off x="4956000" y="1279800"/>
            <a:ext cx="3837000" cy="2583900"/>
          </a:xfrm>
          <a:prstGeom prst="rect">
            <a:avLst/>
          </a:prstGeom>
        </p:spPr>
        <p:txBody>
          <a:bodyPr anchorCtr="0" anchor="ctr" bIns="91425" lIns="91425" spcFirstLastPara="1" rIns="91425" wrap="square" tIns="91425">
            <a:normAutofit/>
          </a:bodyPr>
          <a:lstStyle/>
          <a:p>
            <a:pPr indent="0" lvl="0" marL="0" rtl="0" algn="l">
              <a:lnSpc>
                <a:spcPct val="90000"/>
              </a:lnSpc>
              <a:spcBef>
                <a:spcPts val="800"/>
              </a:spcBef>
              <a:spcAft>
                <a:spcPts val="0"/>
              </a:spcAft>
              <a:buNone/>
            </a:pPr>
            <a:r>
              <a:rPr lang="en" sz="2700">
                <a:solidFill>
                  <a:schemeClr val="dk1"/>
                </a:solidFill>
                <a:latin typeface="Open Sans"/>
                <a:ea typeface="Open Sans"/>
                <a:cs typeface="Open Sans"/>
                <a:sym typeface="Open Sans"/>
              </a:rPr>
              <a:t>Is it skill or will?</a:t>
            </a:r>
            <a:endParaRPr sz="2700">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t/>
            </a:r>
            <a:endParaRPr sz="2700">
              <a:solidFill>
                <a:schemeClr val="dk1"/>
              </a:solidFill>
              <a:latin typeface="Open Sans"/>
              <a:ea typeface="Open Sans"/>
              <a:cs typeface="Open Sans"/>
              <a:sym typeface="Open Sans"/>
            </a:endParaRPr>
          </a:p>
          <a:p>
            <a:pPr indent="0" lvl="0" marL="0" rtl="0" algn="l">
              <a:lnSpc>
                <a:spcPct val="90000"/>
              </a:lnSpc>
              <a:spcBef>
                <a:spcPts val="800"/>
              </a:spcBef>
              <a:spcAft>
                <a:spcPts val="0"/>
              </a:spcAft>
              <a:buNone/>
            </a:pPr>
            <a:r>
              <a:rPr lang="en" sz="2700">
                <a:solidFill>
                  <a:schemeClr val="dk1"/>
                </a:solidFill>
                <a:latin typeface="Open Sans"/>
                <a:ea typeface="Open Sans"/>
                <a:cs typeface="Open Sans"/>
                <a:sym typeface="Open Sans"/>
              </a:rPr>
              <a:t>Is it environmental or is it an individual student issue? </a:t>
            </a:r>
            <a:endParaRPr>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2"/>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700">
                <a:solidFill>
                  <a:schemeClr val="dk1"/>
                </a:solidFill>
                <a:latin typeface="Roboto Medium"/>
                <a:ea typeface="Roboto Medium"/>
                <a:cs typeface="Roboto Medium"/>
                <a:sym typeface="Roboto Medium"/>
              </a:rPr>
              <a:t>Classroom Setup</a:t>
            </a:r>
            <a:endParaRPr sz="3700">
              <a:solidFill>
                <a:schemeClr val="dk1"/>
              </a:solidFill>
              <a:latin typeface="Roboto Medium"/>
              <a:ea typeface="Roboto Medium"/>
              <a:cs typeface="Roboto Medium"/>
              <a:sym typeface="Roboto Medium"/>
            </a:endParaRPr>
          </a:p>
        </p:txBody>
      </p:sp>
      <p:pic>
        <p:nvPicPr>
          <p:cNvPr id="249" name="Google Shape;249;p42"/>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50" name="Google Shape;250;p42"/>
          <p:cNvSpPr txBox="1"/>
          <p:nvPr/>
        </p:nvSpPr>
        <p:spPr>
          <a:xfrm>
            <a:off x="495650" y="1077900"/>
            <a:ext cx="8211300" cy="3499500"/>
          </a:xfrm>
          <a:prstGeom prst="rect">
            <a:avLst/>
          </a:prstGeom>
          <a:noFill/>
          <a:ln>
            <a:noFill/>
          </a:ln>
        </p:spPr>
        <p:txBody>
          <a:bodyPr anchorCtr="0" anchor="t" bIns="34275" lIns="68575" spcFirstLastPara="1" rIns="68575" wrap="square" tIns="34275">
            <a:normAutofit/>
          </a:bodyPr>
          <a:lstStyle/>
          <a:p>
            <a:pPr indent="-400050" lvl="0" marL="457200" rtl="0" algn="l">
              <a:lnSpc>
                <a:spcPct val="115000"/>
              </a:lnSpc>
              <a:spcBef>
                <a:spcPts val="80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Classroom Management </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Environmental Setup </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Preventative Measures</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Interpersonal relationships </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PBIS </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Educator Handbook </a:t>
            </a:r>
            <a:endParaRPr sz="2700">
              <a:solidFill>
                <a:schemeClr val="dk1"/>
              </a:solidFill>
              <a:highlight>
                <a:srgbClr val="FFFFFF"/>
              </a:highlight>
              <a:latin typeface="Open Sans"/>
              <a:ea typeface="Open Sans"/>
              <a:cs typeface="Open Sans"/>
              <a:sym typeface="Open Sans"/>
            </a:endParaRPr>
          </a:p>
          <a:p>
            <a:pPr indent="-400050" lvl="0" marL="457200" rtl="0" algn="l">
              <a:lnSpc>
                <a:spcPct val="115000"/>
              </a:lnSpc>
              <a:spcBef>
                <a:spcPts val="0"/>
              </a:spcBef>
              <a:spcAft>
                <a:spcPts val="0"/>
              </a:spcAft>
              <a:buClr>
                <a:schemeClr val="dk1"/>
              </a:buClr>
              <a:buSzPts val="2700"/>
              <a:buFont typeface="Open Sans"/>
              <a:buChar char="●"/>
            </a:pPr>
            <a:r>
              <a:rPr lang="en" sz="2700">
                <a:solidFill>
                  <a:schemeClr val="dk1"/>
                </a:solidFill>
                <a:highlight>
                  <a:srgbClr val="FFFFFF"/>
                </a:highlight>
                <a:latin typeface="Open Sans"/>
                <a:ea typeface="Open Sans"/>
                <a:cs typeface="Open Sans"/>
                <a:sym typeface="Open Sans"/>
              </a:rPr>
              <a:t>Are other students showing this behavior? </a:t>
            </a:r>
            <a:endParaRPr sz="2700">
              <a:solidFill>
                <a:srgbClr val="1C3678"/>
              </a:solidFill>
              <a:highlight>
                <a:srgbClr val="FFFFFF"/>
              </a:highlight>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3"/>
          <p:cNvSpPr txBox="1"/>
          <p:nvPr>
            <p:ph type="title"/>
          </p:nvPr>
        </p:nvSpPr>
        <p:spPr>
          <a:xfrm>
            <a:off x="3019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Questions to Ask Yourself</a:t>
            </a:r>
            <a:endParaRPr>
              <a:latin typeface="Roboto Medium"/>
              <a:ea typeface="Roboto Medium"/>
              <a:cs typeface="Roboto Medium"/>
              <a:sym typeface="Roboto Medium"/>
            </a:endParaRPr>
          </a:p>
        </p:txBody>
      </p:sp>
      <p:sp>
        <p:nvSpPr>
          <p:cNvPr id="256" name="Google Shape;256;p43"/>
          <p:cNvSpPr txBox="1"/>
          <p:nvPr>
            <p:ph idx="2" type="body"/>
          </p:nvPr>
        </p:nvSpPr>
        <p:spPr>
          <a:xfrm>
            <a:off x="4939500" y="578250"/>
            <a:ext cx="3837000" cy="4069500"/>
          </a:xfrm>
          <a:prstGeom prst="rect">
            <a:avLst/>
          </a:prstGeom>
        </p:spPr>
        <p:txBody>
          <a:bodyPr anchorCtr="0" anchor="ctr" bIns="91425" lIns="91425" spcFirstLastPara="1" rIns="91425" wrap="square" tIns="91425">
            <a:normAutofit/>
          </a:bodyPr>
          <a:lstStyle/>
          <a:p>
            <a:pPr indent="0" lvl="0" marL="0" rtl="0" algn="l">
              <a:lnSpc>
                <a:spcPct val="90000"/>
              </a:lnSpc>
              <a:spcBef>
                <a:spcPts val="800"/>
              </a:spcBef>
              <a:spcAft>
                <a:spcPts val="0"/>
              </a:spcAft>
              <a:buNone/>
            </a:pPr>
            <a:r>
              <a:rPr lang="en" sz="2700">
                <a:solidFill>
                  <a:schemeClr val="dk1"/>
                </a:solidFill>
                <a:latin typeface="Open Sans"/>
                <a:ea typeface="Open Sans"/>
                <a:cs typeface="Open Sans"/>
                <a:sym typeface="Open Sans"/>
              </a:rPr>
              <a:t>How am I responding to the behavior?</a:t>
            </a:r>
            <a:endParaRPr>
              <a:solidFill>
                <a:schemeClr val="dk1"/>
              </a:solidFill>
              <a:latin typeface="Open Sans"/>
              <a:ea typeface="Open Sans"/>
              <a:cs typeface="Open Sans"/>
              <a:sym typeface="Open Sans"/>
            </a:endParaRPr>
          </a:p>
        </p:txBody>
      </p:sp>
      <p:pic>
        <p:nvPicPr>
          <p:cNvPr id="257" name="Google Shape;257;p43"/>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Our Student’s Mindset</a:t>
            </a:r>
            <a:endParaRPr i="1" sz="3000">
              <a:solidFill>
                <a:srgbClr val="FFFFFF"/>
              </a:solidFill>
              <a:latin typeface="Roboto Medium"/>
              <a:ea typeface="Roboto Medium"/>
              <a:cs typeface="Roboto Medium"/>
              <a:sym typeface="Roboto Medium"/>
            </a:endParaRPr>
          </a:p>
        </p:txBody>
      </p:sp>
      <p:pic>
        <p:nvPicPr>
          <p:cNvPr id="264" name="Google Shape;264;p4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65" name="Google Shape;265;p44"/>
          <p:cNvSpPr txBox="1"/>
          <p:nvPr/>
        </p:nvSpPr>
        <p:spPr>
          <a:xfrm>
            <a:off x="310200" y="801875"/>
            <a:ext cx="8523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467F"/>
                </a:solidFill>
                <a:latin typeface="Open Sans Light"/>
                <a:ea typeface="Open Sans Light"/>
                <a:cs typeface="Open Sans Light"/>
                <a:sym typeface="Open Sans Light"/>
              </a:rPr>
              <a:t>Behavior communicates that a need is not being met. What is your student seeking?</a:t>
            </a:r>
            <a:endParaRPr b="1" sz="1200">
              <a:solidFill>
                <a:srgbClr val="1C3678"/>
              </a:solidFill>
              <a:latin typeface="Century Gothic"/>
              <a:ea typeface="Century Gothic"/>
              <a:cs typeface="Century Gothic"/>
              <a:sym typeface="Century Gothic"/>
            </a:endParaRPr>
          </a:p>
        </p:txBody>
      </p:sp>
      <p:sp>
        <p:nvSpPr>
          <p:cNvPr id="266" name="Google Shape;266;p44"/>
          <p:cNvSpPr txBox="1"/>
          <p:nvPr/>
        </p:nvSpPr>
        <p:spPr>
          <a:xfrm>
            <a:off x="1341130" y="4867372"/>
            <a:ext cx="8290200" cy="190500"/>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lang="en" sz="900">
                <a:solidFill>
                  <a:srgbClr val="00467F"/>
                </a:solidFill>
                <a:latin typeface="Open Sans"/>
                <a:ea typeface="Open Sans"/>
                <a:cs typeface="Open Sans"/>
                <a:sym typeface="Open Sans"/>
              </a:rPr>
              <a:t>Souers, K., &amp; Hall, P. A. (2019). </a:t>
            </a:r>
            <a:r>
              <a:rPr i="1" lang="en" sz="900">
                <a:solidFill>
                  <a:srgbClr val="00467F"/>
                </a:solidFill>
                <a:latin typeface="Open Sans"/>
                <a:ea typeface="Open Sans"/>
                <a:cs typeface="Open Sans"/>
                <a:sym typeface="Open Sans"/>
              </a:rPr>
              <a:t>Relationship, responsibility, and regulation: Trauma-invested practices for Fostering Resilient Learners</a:t>
            </a:r>
            <a:r>
              <a:rPr lang="en" sz="900">
                <a:solidFill>
                  <a:srgbClr val="00467F"/>
                </a:solidFill>
                <a:latin typeface="Open Sans"/>
                <a:ea typeface="Open Sans"/>
                <a:cs typeface="Open Sans"/>
                <a:sym typeface="Open Sans"/>
              </a:rPr>
              <a:t>. ASCD. </a:t>
            </a:r>
            <a:endParaRPr sz="1100">
              <a:solidFill>
                <a:srgbClr val="00467F"/>
              </a:solidFill>
              <a:latin typeface="Open Sans"/>
              <a:ea typeface="Open Sans"/>
              <a:cs typeface="Open Sans"/>
              <a:sym typeface="Open Sans"/>
            </a:endParaRPr>
          </a:p>
        </p:txBody>
      </p:sp>
      <p:sp>
        <p:nvSpPr>
          <p:cNvPr id="267" name="Google Shape;267;p44"/>
          <p:cNvSpPr txBox="1"/>
          <p:nvPr/>
        </p:nvSpPr>
        <p:spPr>
          <a:xfrm>
            <a:off x="621669" y="1555419"/>
            <a:ext cx="3600300" cy="2886000"/>
          </a:xfrm>
          <a:prstGeom prst="rect">
            <a:avLst/>
          </a:prstGeom>
          <a:noFill/>
          <a:ln cap="flat" cmpd="sng" w="19050">
            <a:solidFill>
              <a:srgbClr val="1C3678"/>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rgbClr val="00467F"/>
                </a:solidFill>
                <a:latin typeface="Open Sans Light"/>
                <a:ea typeface="Open Sans Light"/>
                <a:cs typeface="Open Sans Light"/>
                <a:sym typeface="Open Sans Light"/>
              </a:rPr>
              <a:t>3 R’s</a:t>
            </a:r>
            <a:endParaRPr sz="1700">
              <a:solidFill>
                <a:srgbClr val="00467F"/>
              </a:solidFill>
              <a:latin typeface="Open Sans Light"/>
              <a:ea typeface="Open Sans Light"/>
              <a:cs typeface="Open Sans Light"/>
              <a:sym typeface="Open Sans Light"/>
            </a:endParaRPr>
          </a:p>
          <a:p>
            <a:pPr indent="-184150" lvl="0" marL="165100" marR="0" rtl="0" algn="l">
              <a:spcBef>
                <a:spcPts val="0"/>
              </a:spcBef>
              <a:spcAft>
                <a:spcPts val="0"/>
              </a:spcAft>
              <a:buClr>
                <a:srgbClr val="00467F"/>
              </a:buClr>
              <a:buSzPts val="1500"/>
              <a:buFont typeface="Century Gothic"/>
              <a:buChar char="•"/>
            </a:pPr>
            <a:r>
              <a:rPr b="1" lang="en" sz="1700">
                <a:solidFill>
                  <a:srgbClr val="00467F"/>
                </a:solidFill>
                <a:latin typeface="Open Sans"/>
                <a:ea typeface="Open Sans"/>
                <a:cs typeface="Open Sans"/>
                <a:sym typeface="Open Sans"/>
              </a:rPr>
              <a:t>Relationship</a:t>
            </a:r>
            <a:endParaRPr b="1" sz="1700">
              <a:solidFill>
                <a:srgbClr val="00467F"/>
              </a:solidFill>
              <a:latin typeface="Open Sans"/>
              <a:ea typeface="Open Sans"/>
              <a:cs typeface="Open Sans"/>
              <a:sym typeface="Open Sans"/>
            </a:endParaRPr>
          </a:p>
          <a:p>
            <a:pPr indent="-171450" lvl="1" marL="419100" marR="0" rtl="0" algn="l">
              <a:spcBef>
                <a:spcPts val="0"/>
              </a:spcBef>
              <a:spcAft>
                <a:spcPts val="0"/>
              </a:spcAft>
              <a:buClr>
                <a:srgbClr val="00467F"/>
              </a:buClr>
              <a:buSzPts val="1500"/>
              <a:buFont typeface="Century Gothic"/>
              <a:buChar char="•"/>
            </a:pPr>
            <a:r>
              <a:rPr lang="en" sz="1700">
                <a:solidFill>
                  <a:srgbClr val="00467F"/>
                </a:solidFill>
                <a:latin typeface="Open Sans Light"/>
                <a:ea typeface="Open Sans Light"/>
                <a:cs typeface="Open Sans Light"/>
                <a:sym typeface="Open Sans Light"/>
              </a:rPr>
              <a:t>Meaningful connection</a:t>
            </a:r>
            <a:endParaRPr sz="1700">
              <a:solidFill>
                <a:srgbClr val="00467F"/>
              </a:solidFill>
              <a:latin typeface="Open Sans Light"/>
              <a:ea typeface="Open Sans Light"/>
              <a:cs typeface="Open Sans Light"/>
              <a:sym typeface="Open Sans Light"/>
            </a:endParaRPr>
          </a:p>
          <a:p>
            <a:pPr indent="-184150" lvl="0" marL="165100" marR="0" rtl="0" algn="l">
              <a:spcBef>
                <a:spcPts val="0"/>
              </a:spcBef>
              <a:spcAft>
                <a:spcPts val="0"/>
              </a:spcAft>
              <a:buClr>
                <a:srgbClr val="00467F"/>
              </a:buClr>
              <a:buSzPts val="1500"/>
              <a:buFont typeface="Century Gothic"/>
              <a:buChar char="•"/>
            </a:pPr>
            <a:r>
              <a:rPr b="1" lang="en" sz="1700">
                <a:solidFill>
                  <a:srgbClr val="00467F"/>
                </a:solidFill>
                <a:latin typeface="Open Sans"/>
                <a:ea typeface="Open Sans"/>
                <a:cs typeface="Open Sans"/>
                <a:sym typeface="Open Sans"/>
              </a:rPr>
              <a:t>Responsibility</a:t>
            </a:r>
            <a:endParaRPr b="1" sz="1700">
              <a:solidFill>
                <a:srgbClr val="00467F"/>
              </a:solidFill>
              <a:latin typeface="Open Sans"/>
              <a:ea typeface="Open Sans"/>
              <a:cs typeface="Open Sans"/>
              <a:sym typeface="Open Sans"/>
            </a:endParaRPr>
          </a:p>
          <a:p>
            <a:pPr indent="-171450" lvl="1" marL="419100" marR="0" rtl="0" algn="l">
              <a:spcBef>
                <a:spcPts val="0"/>
              </a:spcBef>
              <a:spcAft>
                <a:spcPts val="0"/>
              </a:spcAft>
              <a:buClr>
                <a:srgbClr val="00467F"/>
              </a:buClr>
              <a:buSzPts val="1500"/>
              <a:buFont typeface="Century Gothic"/>
              <a:buChar char="•"/>
            </a:pPr>
            <a:r>
              <a:rPr lang="en" sz="1700">
                <a:solidFill>
                  <a:srgbClr val="00467F"/>
                </a:solidFill>
                <a:latin typeface="Open Sans Light"/>
                <a:ea typeface="Open Sans Light"/>
                <a:cs typeface="Open Sans Light"/>
                <a:sym typeface="Open Sans Light"/>
              </a:rPr>
              <a:t>Sense of self-worth, efficacy, and competence</a:t>
            </a:r>
            <a:endParaRPr sz="1700">
              <a:solidFill>
                <a:srgbClr val="00467F"/>
              </a:solidFill>
              <a:latin typeface="Open Sans Light"/>
              <a:ea typeface="Open Sans Light"/>
              <a:cs typeface="Open Sans Light"/>
              <a:sym typeface="Open Sans Light"/>
            </a:endParaRPr>
          </a:p>
          <a:p>
            <a:pPr indent="-184150" lvl="0" marL="165100" marR="0" rtl="0" algn="l">
              <a:spcBef>
                <a:spcPts val="0"/>
              </a:spcBef>
              <a:spcAft>
                <a:spcPts val="0"/>
              </a:spcAft>
              <a:buClr>
                <a:srgbClr val="00467F"/>
              </a:buClr>
              <a:buSzPts val="1500"/>
              <a:buFont typeface="Century Gothic"/>
              <a:buChar char="•"/>
            </a:pPr>
            <a:r>
              <a:rPr b="1" lang="en" sz="1700">
                <a:solidFill>
                  <a:srgbClr val="00467F"/>
                </a:solidFill>
                <a:latin typeface="Open Sans"/>
                <a:ea typeface="Open Sans"/>
                <a:cs typeface="Open Sans"/>
                <a:sym typeface="Open Sans"/>
              </a:rPr>
              <a:t>Regulation</a:t>
            </a:r>
            <a:endParaRPr b="1" sz="1700">
              <a:solidFill>
                <a:srgbClr val="00467F"/>
              </a:solidFill>
              <a:latin typeface="Open Sans"/>
              <a:ea typeface="Open Sans"/>
              <a:cs typeface="Open Sans"/>
              <a:sym typeface="Open Sans"/>
            </a:endParaRPr>
          </a:p>
          <a:p>
            <a:pPr indent="-171450" lvl="1" marL="419100" marR="0" rtl="0" algn="l">
              <a:spcBef>
                <a:spcPts val="0"/>
              </a:spcBef>
              <a:spcAft>
                <a:spcPts val="0"/>
              </a:spcAft>
              <a:buClr>
                <a:srgbClr val="00467F"/>
              </a:buClr>
              <a:buSzPts val="1500"/>
              <a:buFont typeface="Century Gothic"/>
              <a:buChar char="•"/>
            </a:pPr>
            <a:r>
              <a:rPr lang="en" sz="1700">
                <a:solidFill>
                  <a:srgbClr val="00467F"/>
                </a:solidFill>
                <a:latin typeface="Open Sans Light"/>
                <a:ea typeface="Open Sans Light"/>
                <a:cs typeface="Open Sans Light"/>
                <a:sym typeface="Open Sans Light"/>
              </a:rPr>
              <a:t>Take in stimuli and manage emotional and behavioral responses</a:t>
            </a:r>
            <a:endParaRPr sz="1300">
              <a:solidFill>
                <a:srgbClr val="00467F"/>
              </a:solidFill>
              <a:latin typeface="Century Gothic"/>
              <a:ea typeface="Century Gothic"/>
              <a:cs typeface="Century Gothic"/>
              <a:sym typeface="Century Gothic"/>
            </a:endParaRPr>
          </a:p>
          <a:p>
            <a:pPr indent="0" lvl="0" marL="0" marR="0" rtl="0" algn="l">
              <a:spcBef>
                <a:spcPts val="0"/>
              </a:spcBef>
              <a:spcAft>
                <a:spcPts val="0"/>
              </a:spcAft>
              <a:buNone/>
            </a:pPr>
            <a:r>
              <a:t/>
            </a:r>
            <a:endParaRPr sz="1300">
              <a:solidFill>
                <a:srgbClr val="00467F"/>
              </a:solidFill>
              <a:latin typeface="Century Gothic"/>
              <a:ea typeface="Century Gothic"/>
              <a:cs typeface="Century Gothic"/>
              <a:sym typeface="Century Gothic"/>
            </a:endParaRPr>
          </a:p>
        </p:txBody>
      </p:sp>
      <p:sp>
        <p:nvSpPr>
          <p:cNvPr id="268" name="Google Shape;268;p44"/>
          <p:cNvSpPr txBox="1"/>
          <p:nvPr/>
        </p:nvSpPr>
        <p:spPr>
          <a:xfrm>
            <a:off x="4499775" y="1269966"/>
            <a:ext cx="3993300" cy="3471000"/>
          </a:xfrm>
          <a:prstGeom prst="rect">
            <a:avLst/>
          </a:prstGeom>
          <a:noFill/>
          <a:ln cap="flat" cmpd="sng" w="19050">
            <a:solidFill>
              <a:srgbClr val="1C3678"/>
            </a:solidFill>
            <a:prstDash val="solid"/>
            <a:round/>
            <a:headEnd len="sm" w="sm" type="none"/>
            <a:tailEnd len="sm" w="sm" type="none"/>
          </a:ln>
        </p:spPr>
        <p:txBody>
          <a:bodyPr anchorCtr="0" anchor="t" bIns="34275" lIns="68575" spcFirstLastPara="1" rIns="68575" wrap="square" tIns="34275">
            <a:spAutoFit/>
          </a:bodyPr>
          <a:lstStyle/>
          <a:p>
            <a:pPr indent="0" lvl="0" marL="0" rtl="0" algn="l">
              <a:spcBef>
                <a:spcPts val="0"/>
              </a:spcBef>
              <a:spcAft>
                <a:spcPts val="0"/>
              </a:spcAft>
              <a:buClr>
                <a:srgbClr val="1A9988"/>
              </a:buClr>
              <a:buSzPts val="800"/>
              <a:buFont typeface="Arial"/>
              <a:buNone/>
            </a:pPr>
            <a:r>
              <a:rPr lang="en" sz="1600">
                <a:solidFill>
                  <a:srgbClr val="00467F"/>
                </a:solidFill>
                <a:latin typeface="Open Sans Light"/>
                <a:ea typeface="Open Sans Light"/>
                <a:cs typeface="Open Sans Light"/>
                <a:sym typeface="Open Sans Light"/>
              </a:rPr>
              <a:t>When we know what our students are seeking then we can tailor our interventions and support to what drives the student – The Function!</a:t>
            </a:r>
            <a:endParaRPr sz="1600">
              <a:solidFill>
                <a:srgbClr val="00467F"/>
              </a:solidFill>
              <a:latin typeface="Open Sans Light"/>
              <a:ea typeface="Open Sans Light"/>
              <a:cs typeface="Open Sans Light"/>
              <a:sym typeface="Open Sans Light"/>
            </a:endParaRPr>
          </a:p>
          <a:p>
            <a:pPr indent="0" lvl="0" marL="0" marR="0" rtl="0" algn="l">
              <a:spcBef>
                <a:spcPts val="0"/>
              </a:spcBef>
              <a:spcAft>
                <a:spcPts val="0"/>
              </a:spcAft>
              <a:buNone/>
            </a:pPr>
            <a:r>
              <a:t/>
            </a:r>
            <a:endParaRPr sz="1600">
              <a:solidFill>
                <a:srgbClr val="00467F"/>
              </a:solidFill>
              <a:latin typeface="Open Sans Light"/>
              <a:ea typeface="Open Sans Light"/>
              <a:cs typeface="Open Sans Light"/>
              <a:sym typeface="Open Sans Light"/>
            </a:endParaRPr>
          </a:p>
          <a:p>
            <a:pPr indent="0" lvl="0" marL="0" marR="0" rtl="0" algn="l">
              <a:spcBef>
                <a:spcPts val="0"/>
              </a:spcBef>
              <a:spcAft>
                <a:spcPts val="0"/>
              </a:spcAft>
              <a:buNone/>
            </a:pPr>
            <a:r>
              <a:t/>
            </a:r>
            <a:endParaRPr sz="1600">
              <a:solidFill>
                <a:srgbClr val="00467F"/>
              </a:solidFill>
              <a:latin typeface="Open Sans Light"/>
              <a:ea typeface="Open Sans Light"/>
              <a:cs typeface="Open Sans Light"/>
              <a:sym typeface="Open Sans Light"/>
            </a:endParaRPr>
          </a:p>
          <a:p>
            <a:pPr indent="0" lvl="0" marL="0" marR="0" rtl="0" algn="l">
              <a:spcBef>
                <a:spcPts val="0"/>
              </a:spcBef>
              <a:spcAft>
                <a:spcPts val="0"/>
              </a:spcAft>
              <a:buNone/>
            </a:pPr>
            <a:r>
              <a:rPr lang="en" sz="1600">
                <a:solidFill>
                  <a:srgbClr val="00467F"/>
                </a:solidFill>
                <a:latin typeface="Open Sans Light"/>
                <a:ea typeface="Open Sans Light"/>
                <a:cs typeface="Open Sans Light"/>
                <a:sym typeface="Open Sans Light"/>
              </a:rPr>
              <a:t>Think of a student who isn’t your toughest but is starting to struggle. </a:t>
            </a:r>
            <a:endParaRPr sz="1600">
              <a:solidFill>
                <a:srgbClr val="00467F"/>
              </a:solidFill>
              <a:latin typeface="Open Sans Light"/>
              <a:ea typeface="Open Sans Light"/>
              <a:cs typeface="Open Sans Light"/>
              <a:sym typeface="Open Sans Light"/>
            </a:endParaRPr>
          </a:p>
          <a:p>
            <a:pPr indent="0" lvl="1" marL="254000" marR="0" rtl="0" algn="l">
              <a:spcBef>
                <a:spcPts val="0"/>
              </a:spcBef>
              <a:spcAft>
                <a:spcPts val="0"/>
              </a:spcAft>
              <a:buNone/>
            </a:pPr>
            <a:r>
              <a:t/>
            </a:r>
            <a:endParaRPr sz="1600">
              <a:solidFill>
                <a:srgbClr val="00467F"/>
              </a:solidFill>
              <a:latin typeface="Open Sans Light"/>
              <a:ea typeface="Open Sans Light"/>
              <a:cs typeface="Open Sans Light"/>
              <a:sym typeface="Open Sans Light"/>
            </a:endParaRPr>
          </a:p>
          <a:p>
            <a:pPr indent="0" lvl="0" marL="0" marR="0" rtl="0" algn="l">
              <a:spcBef>
                <a:spcPts val="0"/>
              </a:spcBef>
              <a:spcAft>
                <a:spcPts val="0"/>
              </a:spcAft>
              <a:buNone/>
            </a:pPr>
            <a:r>
              <a:rPr lang="en" sz="1600">
                <a:solidFill>
                  <a:srgbClr val="00467F"/>
                </a:solidFill>
                <a:latin typeface="Open Sans Light"/>
                <a:ea typeface="Open Sans Light"/>
                <a:cs typeface="Open Sans Light"/>
                <a:sym typeface="Open Sans Light"/>
              </a:rPr>
              <a:t>What do you think they are they seeking? </a:t>
            </a:r>
            <a:endParaRPr sz="1600">
              <a:solidFill>
                <a:srgbClr val="00467F"/>
              </a:solidFill>
              <a:latin typeface="Open Sans Light"/>
              <a:ea typeface="Open Sans Light"/>
              <a:cs typeface="Open Sans Light"/>
              <a:sym typeface="Open Sans Light"/>
            </a:endParaRPr>
          </a:p>
          <a:p>
            <a:pPr indent="-215900" lvl="1" marL="469900" marR="0" rtl="0" algn="l">
              <a:spcBef>
                <a:spcPts val="0"/>
              </a:spcBef>
              <a:spcAft>
                <a:spcPts val="0"/>
              </a:spcAft>
              <a:buClr>
                <a:srgbClr val="00467F"/>
              </a:buClr>
              <a:buSzPts val="1400"/>
              <a:buFont typeface="Arial"/>
              <a:buChar char="•"/>
            </a:pPr>
            <a:r>
              <a:rPr lang="en" sz="1600">
                <a:solidFill>
                  <a:srgbClr val="00467F"/>
                </a:solidFill>
                <a:latin typeface="Open Sans Light"/>
                <a:ea typeface="Open Sans Light"/>
                <a:cs typeface="Open Sans Light"/>
                <a:sym typeface="Open Sans Light"/>
              </a:rPr>
              <a:t>Connection? </a:t>
            </a:r>
            <a:endParaRPr sz="1600">
              <a:solidFill>
                <a:srgbClr val="00467F"/>
              </a:solidFill>
              <a:latin typeface="Open Sans Light"/>
              <a:ea typeface="Open Sans Light"/>
              <a:cs typeface="Open Sans Light"/>
              <a:sym typeface="Open Sans Light"/>
            </a:endParaRPr>
          </a:p>
          <a:p>
            <a:pPr indent="-215900" lvl="1" marL="469900" marR="0" rtl="0" algn="l">
              <a:spcBef>
                <a:spcPts val="0"/>
              </a:spcBef>
              <a:spcAft>
                <a:spcPts val="0"/>
              </a:spcAft>
              <a:buClr>
                <a:srgbClr val="00467F"/>
              </a:buClr>
              <a:buSzPts val="1400"/>
              <a:buFont typeface="Arial"/>
              <a:buChar char="•"/>
            </a:pPr>
            <a:r>
              <a:rPr lang="en" sz="1600">
                <a:solidFill>
                  <a:srgbClr val="00467F"/>
                </a:solidFill>
                <a:latin typeface="Open Sans Light"/>
                <a:ea typeface="Open Sans Light"/>
                <a:cs typeface="Open Sans Light"/>
                <a:sym typeface="Open Sans Light"/>
              </a:rPr>
              <a:t>Confidence?</a:t>
            </a:r>
            <a:endParaRPr sz="1600">
              <a:solidFill>
                <a:srgbClr val="00467F"/>
              </a:solidFill>
              <a:latin typeface="Open Sans Light"/>
              <a:ea typeface="Open Sans Light"/>
              <a:cs typeface="Open Sans Light"/>
              <a:sym typeface="Open Sans Light"/>
            </a:endParaRPr>
          </a:p>
          <a:p>
            <a:pPr indent="-215900" lvl="1" marL="469900" marR="0" rtl="0" algn="l">
              <a:spcBef>
                <a:spcPts val="0"/>
              </a:spcBef>
              <a:spcAft>
                <a:spcPts val="0"/>
              </a:spcAft>
              <a:buClr>
                <a:srgbClr val="00467F"/>
              </a:buClr>
              <a:buSzPts val="1400"/>
              <a:buFont typeface="Arial"/>
              <a:buChar char="•"/>
            </a:pPr>
            <a:r>
              <a:rPr lang="en" sz="1600">
                <a:solidFill>
                  <a:srgbClr val="00467F"/>
                </a:solidFill>
                <a:latin typeface="Open Sans Light"/>
                <a:ea typeface="Open Sans Light"/>
                <a:cs typeface="Open Sans Light"/>
                <a:sym typeface="Open Sans Light"/>
              </a:rPr>
              <a:t>Regulation?</a:t>
            </a:r>
            <a:endParaRPr>
              <a:solidFill>
                <a:srgbClr val="00467F"/>
              </a:solidFill>
            </a:endParaRPr>
          </a:p>
          <a:p>
            <a:pPr indent="0" lvl="0" marL="0" marR="0" rtl="0" algn="l">
              <a:spcBef>
                <a:spcPts val="0"/>
              </a:spcBef>
              <a:spcAft>
                <a:spcPts val="0"/>
              </a:spcAft>
              <a:buNone/>
            </a:pPr>
            <a:r>
              <a:t/>
            </a:r>
            <a:endParaRPr sz="1300">
              <a:solidFill>
                <a:srgbClr val="00467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5"/>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5"/>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How We View Our Students</a:t>
            </a:r>
            <a:endParaRPr i="1" sz="3000">
              <a:solidFill>
                <a:srgbClr val="FFFFFF"/>
              </a:solidFill>
              <a:latin typeface="Roboto Medium"/>
              <a:ea typeface="Roboto Medium"/>
              <a:cs typeface="Roboto Medium"/>
              <a:sym typeface="Roboto Medium"/>
            </a:endParaRPr>
          </a:p>
        </p:txBody>
      </p:sp>
      <p:pic>
        <p:nvPicPr>
          <p:cNvPr id="275" name="Google Shape;275;p45"/>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76" name="Google Shape;276;p45"/>
          <p:cNvSpPr txBox="1"/>
          <p:nvPr/>
        </p:nvSpPr>
        <p:spPr>
          <a:xfrm>
            <a:off x="1622884" y="4719525"/>
            <a:ext cx="7375200" cy="359700"/>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i="1" lang="en" sz="1000">
                <a:solidFill>
                  <a:srgbClr val="00467F"/>
                </a:solidFill>
                <a:latin typeface="Open Sans"/>
                <a:ea typeface="Open Sans"/>
                <a:cs typeface="Open Sans"/>
                <a:sym typeface="Open Sans"/>
              </a:rPr>
              <a:t> </a:t>
            </a:r>
            <a:r>
              <a:rPr lang="en" sz="1000">
                <a:solidFill>
                  <a:srgbClr val="00467F"/>
                </a:solidFill>
                <a:latin typeface="Open Sans"/>
                <a:ea typeface="Open Sans"/>
                <a:cs typeface="Open Sans"/>
                <a:sym typeface="Open Sans"/>
              </a:rPr>
              <a:t>Rufo, Jenna M. &amp; Causton, J., (2022), </a:t>
            </a:r>
            <a:r>
              <a:rPr i="1" lang="en" sz="1000">
                <a:solidFill>
                  <a:srgbClr val="00467F"/>
                </a:solidFill>
                <a:latin typeface="Open Sans"/>
                <a:ea typeface="Open Sans"/>
                <a:cs typeface="Open Sans"/>
                <a:sym typeface="Open Sans"/>
              </a:rPr>
              <a:t>Reimagining Special Education: Using Inclusion Framework to Build Equity and Support All Students. Brooks Publishing. </a:t>
            </a:r>
            <a:endParaRPr i="1" sz="1000">
              <a:solidFill>
                <a:srgbClr val="00467F"/>
              </a:solidFill>
              <a:latin typeface="Open Sans"/>
              <a:ea typeface="Open Sans"/>
              <a:cs typeface="Open Sans"/>
              <a:sym typeface="Open Sans"/>
            </a:endParaRPr>
          </a:p>
        </p:txBody>
      </p:sp>
      <p:sp>
        <p:nvSpPr>
          <p:cNvPr id="277" name="Google Shape;277;p45"/>
          <p:cNvSpPr txBox="1"/>
          <p:nvPr/>
        </p:nvSpPr>
        <p:spPr>
          <a:xfrm>
            <a:off x="408875" y="1550000"/>
            <a:ext cx="2740800" cy="344400"/>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b="1" lang="en" sz="1900">
                <a:solidFill>
                  <a:srgbClr val="1C3678"/>
                </a:solidFill>
                <a:latin typeface="Open Sans"/>
                <a:ea typeface="Open Sans"/>
                <a:cs typeface="Open Sans"/>
                <a:sym typeface="Open Sans"/>
              </a:rPr>
              <a:t>Strength-Base Model</a:t>
            </a:r>
            <a:r>
              <a:rPr lang="en" sz="1800">
                <a:solidFill>
                  <a:srgbClr val="1C3678"/>
                </a:solidFill>
                <a:latin typeface="Open Sans"/>
                <a:ea typeface="Open Sans"/>
                <a:cs typeface="Open Sans"/>
                <a:sym typeface="Open Sans"/>
              </a:rPr>
              <a:t> </a:t>
            </a:r>
            <a:endParaRPr sz="1100">
              <a:solidFill>
                <a:srgbClr val="1C3678"/>
              </a:solidFill>
              <a:latin typeface="Open Sans"/>
              <a:ea typeface="Open Sans"/>
              <a:cs typeface="Open Sans"/>
              <a:sym typeface="Open Sans"/>
            </a:endParaRPr>
          </a:p>
        </p:txBody>
      </p:sp>
      <p:sp>
        <p:nvSpPr>
          <p:cNvPr id="278" name="Google Shape;278;p45"/>
          <p:cNvSpPr txBox="1"/>
          <p:nvPr/>
        </p:nvSpPr>
        <p:spPr>
          <a:xfrm>
            <a:off x="444726" y="2580925"/>
            <a:ext cx="2669100" cy="513600"/>
          </a:xfrm>
          <a:prstGeom prst="rect">
            <a:avLst/>
          </a:prstGeom>
          <a:noFill/>
          <a:ln>
            <a:noFill/>
          </a:ln>
        </p:spPr>
        <p:txBody>
          <a:bodyPr anchorCtr="0" anchor="ctr" bIns="25700" lIns="51425" spcFirstLastPara="1" rIns="51425" wrap="square" tIns="25700">
            <a:noAutofit/>
          </a:bodyPr>
          <a:lstStyle/>
          <a:p>
            <a:pPr indent="0" lvl="0" marL="0" marR="0" rtl="0" algn="l">
              <a:spcBef>
                <a:spcPts val="0"/>
              </a:spcBef>
              <a:spcAft>
                <a:spcPts val="0"/>
              </a:spcAft>
              <a:buClr>
                <a:srgbClr val="000000"/>
              </a:buClr>
              <a:buFont typeface="Arial"/>
              <a:buNone/>
            </a:pPr>
            <a:r>
              <a:rPr b="1" lang="en" sz="2000">
                <a:solidFill>
                  <a:srgbClr val="1C3678"/>
                </a:solidFill>
                <a:latin typeface="Open Sans"/>
                <a:ea typeface="Open Sans"/>
                <a:cs typeface="Open Sans"/>
                <a:sym typeface="Open Sans"/>
              </a:rPr>
              <a:t>Restorying Students</a:t>
            </a:r>
            <a:endParaRPr sz="1000">
              <a:solidFill>
                <a:srgbClr val="1C3678"/>
              </a:solidFill>
              <a:latin typeface="Open Sans"/>
              <a:ea typeface="Open Sans"/>
              <a:cs typeface="Open Sans"/>
              <a:sym typeface="Open Sans"/>
            </a:endParaRPr>
          </a:p>
        </p:txBody>
      </p:sp>
      <p:sp>
        <p:nvSpPr>
          <p:cNvPr id="279" name="Google Shape;279;p45"/>
          <p:cNvSpPr txBox="1"/>
          <p:nvPr/>
        </p:nvSpPr>
        <p:spPr>
          <a:xfrm>
            <a:off x="444717" y="3511627"/>
            <a:ext cx="2458200" cy="667500"/>
          </a:xfrm>
          <a:prstGeom prst="rect">
            <a:avLst/>
          </a:prstGeom>
          <a:noFill/>
          <a:ln>
            <a:noFill/>
          </a:ln>
        </p:spPr>
        <p:txBody>
          <a:bodyPr anchorCtr="0" anchor="t" bIns="25700" lIns="51425" spcFirstLastPara="1" rIns="51425" wrap="square" tIns="25700">
            <a:spAutoFit/>
          </a:bodyPr>
          <a:lstStyle/>
          <a:p>
            <a:pPr indent="0" lvl="0" marL="0" marR="0" rtl="0" algn="l">
              <a:spcBef>
                <a:spcPts val="0"/>
              </a:spcBef>
              <a:spcAft>
                <a:spcPts val="0"/>
              </a:spcAft>
              <a:buNone/>
            </a:pPr>
            <a:r>
              <a:rPr b="1" lang="en" sz="2000">
                <a:solidFill>
                  <a:srgbClr val="1C3678"/>
                </a:solidFill>
                <a:latin typeface="Open Sans"/>
                <a:ea typeface="Open Sans"/>
                <a:cs typeface="Open Sans"/>
                <a:sym typeface="Open Sans"/>
              </a:rPr>
              <a:t>Valuing Student </a:t>
            </a:r>
            <a:endParaRPr sz="2000">
              <a:solidFill>
                <a:srgbClr val="1C3678"/>
              </a:solidFill>
              <a:latin typeface="Open Sans"/>
              <a:ea typeface="Open Sans"/>
              <a:cs typeface="Open Sans"/>
              <a:sym typeface="Open Sans"/>
            </a:endParaRPr>
          </a:p>
          <a:p>
            <a:pPr indent="0" lvl="0" marL="0" marR="0" rtl="0" algn="l">
              <a:spcBef>
                <a:spcPts val="0"/>
              </a:spcBef>
              <a:spcAft>
                <a:spcPts val="0"/>
              </a:spcAft>
              <a:buNone/>
            </a:pPr>
            <a:r>
              <a:rPr b="1" lang="en" sz="2000">
                <a:solidFill>
                  <a:srgbClr val="1C3678"/>
                </a:solidFill>
                <a:latin typeface="Open Sans"/>
                <a:ea typeface="Open Sans"/>
                <a:cs typeface="Open Sans"/>
                <a:sym typeface="Open Sans"/>
              </a:rPr>
              <a:t>Differences</a:t>
            </a:r>
            <a:r>
              <a:rPr lang="en" sz="2000">
                <a:solidFill>
                  <a:srgbClr val="1C3678"/>
                </a:solidFill>
                <a:latin typeface="Open Sans"/>
                <a:ea typeface="Open Sans"/>
                <a:cs typeface="Open Sans"/>
                <a:sym typeface="Open Sans"/>
              </a:rPr>
              <a:t> </a:t>
            </a:r>
            <a:endParaRPr sz="2000">
              <a:solidFill>
                <a:srgbClr val="1C3678"/>
              </a:solidFill>
              <a:latin typeface="Open Sans"/>
              <a:ea typeface="Open Sans"/>
              <a:cs typeface="Open Sans"/>
              <a:sym typeface="Open Sans"/>
            </a:endParaRPr>
          </a:p>
        </p:txBody>
      </p:sp>
      <p:sp>
        <p:nvSpPr>
          <p:cNvPr id="280" name="Google Shape;280;p45"/>
          <p:cNvSpPr txBox="1"/>
          <p:nvPr/>
        </p:nvSpPr>
        <p:spPr>
          <a:xfrm>
            <a:off x="4253525" y="1280604"/>
            <a:ext cx="4395900" cy="883200"/>
          </a:xfrm>
          <a:prstGeom prst="rect">
            <a:avLst/>
          </a:prstGeom>
          <a:noFill/>
          <a:ln cap="flat" cmpd="sng" w="19050">
            <a:solidFill>
              <a:srgbClr val="1C3678"/>
            </a:solidFill>
            <a:prstDash val="solid"/>
            <a:round/>
            <a:headEnd len="sm" w="sm" type="none"/>
            <a:tailEnd len="sm" w="sm" type="none"/>
          </a:ln>
        </p:spPr>
        <p:txBody>
          <a:bodyPr anchorCtr="0" anchor="t" bIns="25700" lIns="51425" spcFirstLastPara="1" rIns="51425" wrap="square" tIns="25700">
            <a:spAutoFit/>
          </a:bodyPr>
          <a:lstStyle/>
          <a:p>
            <a:pPr indent="0" lvl="0" marL="0" marR="0" rtl="0" algn="l">
              <a:spcBef>
                <a:spcPts val="0"/>
              </a:spcBef>
              <a:spcAft>
                <a:spcPts val="0"/>
              </a:spcAft>
              <a:buNone/>
            </a:pPr>
            <a:r>
              <a:rPr lang="en" sz="1800">
                <a:solidFill>
                  <a:srgbClr val="00467F"/>
                </a:solidFill>
                <a:latin typeface="Open Sans"/>
                <a:ea typeface="Open Sans"/>
                <a:cs typeface="Open Sans"/>
                <a:sym typeface="Open Sans"/>
              </a:rPr>
              <a:t>Switching from using their weaknesses to define them to using their strengths to support them. </a:t>
            </a:r>
            <a:endParaRPr sz="1500">
              <a:solidFill>
                <a:srgbClr val="00467F"/>
              </a:solidFill>
              <a:latin typeface="Open Sans"/>
              <a:ea typeface="Open Sans"/>
              <a:cs typeface="Open Sans"/>
              <a:sym typeface="Open Sans"/>
            </a:endParaRPr>
          </a:p>
        </p:txBody>
      </p:sp>
      <p:sp>
        <p:nvSpPr>
          <p:cNvPr id="281" name="Google Shape;281;p45"/>
          <p:cNvSpPr txBox="1"/>
          <p:nvPr/>
        </p:nvSpPr>
        <p:spPr>
          <a:xfrm>
            <a:off x="4253525" y="2488513"/>
            <a:ext cx="4395900" cy="698400"/>
          </a:xfrm>
          <a:prstGeom prst="rect">
            <a:avLst/>
          </a:prstGeom>
          <a:noFill/>
          <a:ln cap="flat" cmpd="sng" w="19050">
            <a:solidFill>
              <a:srgbClr val="1C3678"/>
            </a:solidFill>
            <a:prstDash val="solid"/>
            <a:round/>
            <a:headEnd len="sm" w="sm" type="none"/>
            <a:tailEnd len="sm" w="sm" type="none"/>
          </a:ln>
        </p:spPr>
        <p:txBody>
          <a:bodyPr anchorCtr="0" anchor="ctr" bIns="25700" lIns="51425" spcFirstLastPara="1" rIns="51425" wrap="square" tIns="25700">
            <a:noAutofit/>
          </a:bodyPr>
          <a:lstStyle/>
          <a:p>
            <a:pPr indent="0" lvl="0" marL="0" marR="0" rtl="0" algn="l">
              <a:spcBef>
                <a:spcPts val="0"/>
              </a:spcBef>
              <a:spcAft>
                <a:spcPts val="0"/>
              </a:spcAft>
              <a:buClr>
                <a:srgbClr val="000000"/>
              </a:buClr>
              <a:buFont typeface="Arial"/>
              <a:buNone/>
            </a:pPr>
            <a:r>
              <a:rPr lang="en" sz="1800">
                <a:solidFill>
                  <a:srgbClr val="00467F"/>
                </a:solidFill>
                <a:latin typeface="Open Sans"/>
                <a:ea typeface="Open Sans"/>
                <a:cs typeface="Open Sans"/>
                <a:sym typeface="Open Sans"/>
              </a:rPr>
              <a:t>Reframing perceived deficits as strengths.</a:t>
            </a:r>
            <a:endParaRPr sz="1800">
              <a:solidFill>
                <a:srgbClr val="00467F"/>
              </a:solidFill>
              <a:latin typeface="Open Sans"/>
              <a:ea typeface="Open Sans"/>
              <a:cs typeface="Open Sans"/>
              <a:sym typeface="Open Sans"/>
            </a:endParaRPr>
          </a:p>
          <a:p>
            <a:pPr indent="0" lvl="0" marL="0" marR="0" rtl="0" algn="l">
              <a:spcBef>
                <a:spcPts val="0"/>
              </a:spcBef>
              <a:spcAft>
                <a:spcPts val="0"/>
              </a:spcAft>
              <a:buNone/>
            </a:pPr>
            <a:r>
              <a:t/>
            </a:r>
            <a:endParaRPr sz="600">
              <a:solidFill>
                <a:srgbClr val="00467F"/>
              </a:solidFill>
              <a:latin typeface="Open Sans"/>
              <a:ea typeface="Open Sans"/>
              <a:cs typeface="Open Sans"/>
              <a:sym typeface="Open Sans"/>
            </a:endParaRPr>
          </a:p>
        </p:txBody>
      </p:sp>
      <p:sp>
        <p:nvSpPr>
          <p:cNvPr id="282" name="Google Shape;282;p45"/>
          <p:cNvSpPr txBox="1"/>
          <p:nvPr/>
        </p:nvSpPr>
        <p:spPr>
          <a:xfrm>
            <a:off x="4253525" y="3511625"/>
            <a:ext cx="4395900" cy="883200"/>
          </a:xfrm>
          <a:prstGeom prst="rect">
            <a:avLst/>
          </a:prstGeom>
          <a:noFill/>
          <a:ln cap="flat" cmpd="sng" w="19050">
            <a:solidFill>
              <a:srgbClr val="1C3678"/>
            </a:solidFill>
            <a:prstDash val="solid"/>
            <a:round/>
            <a:headEnd len="sm" w="sm" type="none"/>
            <a:tailEnd len="sm" w="sm" type="none"/>
          </a:ln>
        </p:spPr>
        <p:txBody>
          <a:bodyPr anchorCtr="0" anchor="t" bIns="25700" lIns="51425" spcFirstLastPara="1" rIns="51425" wrap="square" tIns="25700">
            <a:spAutoFit/>
          </a:bodyPr>
          <a:lstStyle/>
          <a:p>
            <a:pPr indent="0" lvl="0" marL="0" marR="0" rtl="0" algn="l">
              <a:spcBef>
                <a:spcPts val="0"/>
              </a:spcBef>
              <a:spcAft>
                <a:spcPts val="0"/>
              </a:spcAft>
              <a:buNone/>
            </a:pPr>
            <a:r>
              <a:rPr lang="en" sz="1800">
                <a:solidFill>
                  <a:srgbClr val="00467F"/>
                </a:solidFill>
                <a:latin typeface="Open Sans"/>
                <a:ea typeface="Open Sans"/>
                <a:cs typeface="Open Sans"/>
                <a:sym typeface="Open Sans"/>
              </a:rPr>
              <a:t>Embrace another's difference so they can lean into their strengths and talents – Learn and grow from each other. </a:t>
            </a:r>
            <a:endParaRPr sz="1800">
              <a:solidFill>
                <a:srgbClr val="00467F"/>
              </a:solidFill>
              <a:latin typeface="Open Sans"/>
              <a:ea typeface="Open Sans"/>
              <a:cs typeface="Open Sans"/>
              <a:sym typeface="Open Sans"/>
            </a:endParaRPr>
          </a:p>
        </p:txBody>
      </p:sp>
      <p:sp>
        <p:nvSpPr>
          <p:cNvPr id="283" name="Google Shape;283;p45"/>
          <p:cNvSpPr/>
          <p:nvPr/>
        </p:nvSpPr>
        <p:spPr>
          <a:xfrm>
            <a:off x="3185563" y="1387105"/>
            <a:ext cx="678000" cy="670200"/>
          </a:xfrm>
          <a:prstGeom prst="mathMinus">
            <a:avLst>
              <a:gd fmla="val 23520" name="adj1"/>
            </a:avLst>
          </a:prstGeom>
          <a:solidFill>
            <a:srgbClr val="00467F"/>
          </a:solidFill>
          <a:ln cap="flat" cmpd="sng" w="12700">
            <a:solidFill>
              <a:srgbClr val="1C367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00467F"/>
              </a:solidFill>
              <a:latin typeface="Open Sans"/>
              <a:ea typeface="Open Sans"/>
              <a:cs typeface="Open Sans"/>
              <a:sym typeface="Open Sans"/>
            </a:endParaRPr>
          </a:p>
        </p:txBody>
      </p:sp>
      <p:sp>
        <p:nvSpPr>
          <p:cNvPr id="284" name="Google Shape;284;p45"/>
          <p:cNvSpPr/>
          <p:nvPr/>
        </p:nvSpPr>
        <p:spPr>
          <a:xfrm>
            <a:off x="3185563" y="3510276"/>
            <a:ext cx="678000" cy="670200"/>
          </a:xfrm>
          <a:prstGeom prst="mathMinus">
            <a:avLst>
              <a:gd fmla="val 23520" name="adj1"/>
            </a:avLst>
          </a:prstGeom>
          <a:solidFill>
            <a:srgbClr val="00467F"/>
          </a:solidFill>
          <a:ln cap="flat" cmpd="sng" w="12700">
            <a:solidFill>
              <a:srgbClr val="1C367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00467F"/>
              </a:solidFill>
              <a:latin typeface="Open Sans"/>
              <a:ea typeface="Open Sans"/>
              <a:cs typeface="Open Sans"/>
              <a:sym typeface="Open Sans"/>
            </a:endParaRPr>
          </a:p>
        </p:txBody>
      </p:sp>
      <p:sp>
        <p:nvSpPr>
          <p:cNvPr id="285" name="Google Shape;285;p45"/>
          <p:cNvSpPr/>
          <p:nvPr/>
        </p:nvSpPr>
        <p:spPr>
          <a:xfrm>
            <a:off x="3185563" y="2502616"/>
            <a:ext cx="678000" cy="670200"/>
          </a:xfrm>
          <a:prstGeom prst="mathMinus">
            <a:avLst>
              <a:gd fmla="val 23520" name="adj1"/>
            </a:avLst>
          </a:prstGeom>
          <a:solidFill>
            <a:srgbClr val="00467F"/>
          </a:solidFill>
          <a:ln cap="flat" cmpd="sng" w="12700">
            <a:solidFill>
              <a:srgbClr val="1C367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rgbClr val="00467F"/>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291" name="Google Shape;291;p46"/>
          <p:cNvSpPr txBox="1"/>
          <p:nvPr>
            <p:ph idx="1" type="body"/>
          </p:nvPr>
        </p:nvSpPr>
        <p:spPr>
          <a:xfrm>
            <a:off x="1572600" y="2230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Power Struggles</a:t>
            </a:r>
            <a:endParaRPr sz="3100"/>
          </a:p>
        </p:txBody>
      </p:sp>
      <p:pic>
        <p:nvPicPr>
          <p:cNvPr descr="Hello and welcome to new  Episode! &#10;I'm Harun and I'm coming from Bosnia &amp; Herzegovina! &#10; &#10;⚫️ Country:Bosna i Hercegovina &#10;⚫️ Town:  Travnik &#10; ⚫️Age: 16 &#10; &#10;Contacts: &#10;⚫️Instagram: https://bit.ly/2Ormvvr (@mulaa03) &#10;⚫️Facebook: https://bit.ly/2NDXM7n" id="292" name="Google Shape;292;p46" title="Home Alone (1990) Sleeping on the Third Floor">
            <a:hlinkClick r:id="rId4"/>
          </p:cNvPr>
          <p:cNvPicPr preferRelativeResize="0"/>
          <p:nvPr/>
        </p:nvPicPr>
        <p:blipFill>
          <a:blip r:embed="rId5">
            <a:alphaModFix/>
          </a:blip>
          <a:stretch>
            <a:fillRect/>
          </a:stretch>
        </p:blipFill>
        <p:spPr>
          <a:xfrm>
            <a:off x="1337000" y="938125"/>
            <a:ext cx="6470000" cy="3639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47"/>
          <p:cNvPicPr preferRelativeResize="0"/>
          <p:nvPr/>
        </p:nvPicPr>
        <p:blipFill>
          <a:blip r:embed="rId3">
            <a:alphaModFix/>
          </a:blip>
          <a:stretch>
            <a:fillRect/>
          </a:stretch>
        </p:blipFill>
        <p:spPr>
          <a:xfrm>
            <a:off x="8158595" y="4621050"/>
            <a:ext cx="985400" cy="522451"/>
          </a:xfrm>
          <a:prstGeom prst="rect">
            <a:avLst/>
          </a:prstGeom>
          <a:noFill/>
          <a:ln>
            <a:noFill/>
          </a:ln>
        </p:spPr>
      </p:pic>
      <p:pic>
        <p:nvPicPr>
          <p:cNvPr id="298" name="Google Shape;298;p47"/>
          <p:cNvPicPr preferRelativeResize="0"/>
          <p:nvPr/>
        </p:nvPicPr>
        <p:blipFill>
          <a:blip r:embed="rId4">
            <a:alphaModFix/>
          </a:blip>
          <a:stretch>
            <a:fillRect/>
          </a:stretch>
        </p:blipFill>
        <p:spPr>
          <a:xfrm>
            <a:off x="-200372" y="585825"/>
            <a:ext cx="4121850" cy="4121850"/>
          </a:xfrm>
          <a:prstGeom prst="rect">
            <a:avLst/>
          </a:prstGeom>
          <a:noFill/>
          <a:ln>
            <a:noFill/>
          </a:ln>
        </p:spPr>
      </p:pic>
      <p:sp>
        <p:nvSpPr>
          <p:cNvPr id="299" name="Google Shape;299;p47"/>
          <p:cNvSpPr txBox="1"/>
          <p:nvPr/>
        </p:nvSpPr>
        <p:spPr>
          <a:xfrm>
            <a:off x="3921475" y="0"/>
            <a:ext cx="5222700" cy="5143500"/>
          </a:xfrm>
          <a:prstGeom prst="rect">
            <a:avLst/>
          </a:prstGeom>
          <a:solidFill>
            <a:srgbClr val="00467F"/>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None/>
            </a:pPr>
            <a:r>
              <a:rPr b="1" lang="en" sz="3500">
                <a:solidFill>
                  <a:srgbClr val="FFFFFF"/>
                </a:solidFill>
                <a:latin typeface="Roboto"/>
                <a:ea typeface="Roboto"/>
                <a:cs typeface="Roboto"/>
                <a:sym typeface="Roboto"/>
              </a:rPr>
              <a:t>Coercion Cycle</a:t>
            </a:r>
            <a:endParaRPr b="1" sz="35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2400">
                <a:solidFill>
                  <a:srgbClr val="FFFFFF"/>
                </a:solidFill>
                <a:latin typeface="Roboto"/>
                <a:ea typeface="Roboto"/>
                <a:cs typeface="Roboto"/>
                <a:sym typeface="Roboto"/>
              </a:rPr>
              <a:t>(A.K.A Power Struggles)</a:t>
            </a:r>
            <a:endParaRPr b="1" sz="2400">
              <a:solidFill>
                <a:srgbClr val="FFFFFF"/>
              </a:solidFill>
              <a:latin typeface="Roboto"/>
              <a:ea typeface="Roboto"/>
              <a:cs typeface="Roboto"/>
              <a:sym typeface="Roboto"/>
            </a:endParaRPr>
          </a:p>
          <a:p>
            <a:pPr indent="-444500" lvl="0" marL="457200" rtl="0" algn="l">
              <a:lnSpc>
                <a:spcPct val="115000"/>
              </a:lnSpc>
              <a:spcBef>
                <a:spcPts val="1200"/>
              </a:spcBef>
              <a:spcAft>
                <a:spcPts val="0"/>
              </a:spcAft>
              <a:buClr>
                <a:srgbClr val="FFFFFF"/>
              </a:buClr>
              <a:buSzPts val="3400"/>
              <a:buChar char="●"/>
            </a:pPr>
            <a:r>
              <a:rPr lang="en" sz="3400">
                <a:solidFill>
                  <a:srgbClr val="FFFFFF"/>
                </a:solidFill>
                <a:latin typeface="Open Sans"/>
                <a:ea typeface="Open Sans"/>
                <a:cs typeface="Open Sans"/>
                <a:sym typeface="Open Sans"/>
              </a:rPr>
              <a:t>Disengaging Tactics</a:t>
            </a:r>
            <a:endParaRPr sz="3400">
              <a:solidFill>
                <a:srgbClr val="FFFFFF"/>
              </a:solidFill>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3400">
              <a:solidFill>
                <a:srgbClr val="FFFFFF"/>
              </a:solidFill>
              <a:latin typeface="Open Sans"/>
              <a:ea typeface="Open Sans"/>
              <a:cs typeface="Open Sans"/>
              <a:sym typeface="Open Sans"/>
            </a:endParaRPr>
          </a:p>
          <a:p>
            <a:pPr indent="-444500" lvl="0" marL="457200" rtl="0" algn="l">
              <a:lnSpc>
                <a:spcPct val="115000"/>
              </a:lnSpc>
              <a:spcBef>
                <a:spcPts val="1200"/>
              </a:spcBef>
              <a:spcAft>
                <a:spcPts val="0"/>
              </a:spcAft>
              <a:buClr>
                <a:srgbClr val="FFFFFF"/>
              </a:buClr>
              <a:buSzPts val="3400"/>
              <a:buFont typeface="Open Sans"/>
              <a:buChar char="●"/>
            </a:pPr>
            <a:r>
              <a:rPr lang="en" sz="3400">
                <a:solidFill>
                  <a:srgbClr val="FFFFFF"/>
                </a:solidFill>
                <a:latin typeface="Open Sans"/>
                <a:ea typeface="Open Sans"/>
                <a:cs typeface="Open Sans"/>
                <a:sym typeface="Open Sans"/>
              </a:rPr>
              <a:t>Interrupting Tactics</a:t>
            </a:r>
            <a:endParaRPr sz="3400">
              <a:solidFill>
                <a:srgbClr val="FFFFFF"/>
              </a:solidFill>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3400">
              <a:solidFill>
                <a:srgbClr val="FFFFFF"/>
              </a:solidFill>
              <a:latin typeface="Open Sans"/>
              <a:ea typeface="Open Sans"/>
              <a:cs typeface="Open Sans"/>
              <a:sym typeface="Open Sans"/>
            </a:endParaRPr>
          </a:p>
          <a:p>
            <a:pPr indent="-444500" lvl="0" marL="457200" rtl="0" algn="l">
              <a:lnSpc>
                <a:spcPct val="115000"/>
              </a:lnSpc>
              <a:spcBef>
                <a:spcPts val="1200"/>
              </a:spcBef>
              <a:spcAft>
                <a:spcPts val="0"/>
              </a:spcAft>
              <a:buClr>
                <a:srgbClr val="FFFFFF"/>
              </a:buClr>
              <a:buSzPts val="3400"/>
              <a:buFont typeface="Open Sans"/>
              <a:buChar char="●"/>
            </a:pPr>
            <a:r>
              <a:rPr lang="en" sz="3400">
                <a:solidFill>
                  <a:srgbClr val="FFFFFF"/>
                </a:solidFill>
                <a:latin typeface="Open Sans"/>
                <a:ea typeface="Open Sans"/>
                <a:cs typeface="Open Sans"/>
                <a:sym typeface="Open Sans"/>
              </a:rPr>
              <a:t>De-Escalation Tactics</a:t>
            </a:r>
            <a:endParaRPr sz="3400">
              <a:solidFill>
                <a:srgbClr val="FFFFFF"/>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30"/>
          <p:cNvSpPr txBox="1"/>
          <p:nvPr>
            <p:ph type="ctrTitle"/>
          </p:nvPr>
        </p:nvSpPr>
        <p:spPr>
          <a:xfrm>
            <a:off x="412350" y="536100"/>
            <a:ext cx="8268600" cy="1950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
                <a:solidFill>
                  <a:srgbClr val="00467F"/>
                </a:solidFill>
                <a:latin typeface="Roboto"/>
                <a:ea typeface="Roboto"/>
                <a:cs typeface="Roboto"/>
                <a:sym typeface="Roboto"/>
              </a:rPr>
              <a:t>Please Scan the QR Code and Complete the Form to Record Your Session Attendance</a:t>
            </a:r>
            <a:endParaRPr b="1">
              <a:solidFill>
                <a:srgbClr val="00467F"/>
              </a:solidFill>
              <a:latin typeface="Roboto"/>
              <a:ea typeface="Roboto"/>
              <a:cs typeface="Roboto"/>
              <a:sym typeface="Roboto"/>
            </a:endParaRPr>
          </a:p>
        </p:txBody>
      </p:sp>
      <p:pic>
        <p:nvPicPr>
          <p:cNvPr id="148" name="Google Shape;148;p30"/>
          <p:cNvPicPr preferRelativeResize="0"/>
          <p:nvPr/>
        </p:nvPicPr>
        <p:blipFill>
          <a:blip r:embed="rId4">
            <a:alphaModFix/>
          </a:blip>
          <a:stretch>
            <a:fillRect/>
          </a:stretch>
        </p:blipFill>
        <p:spPr>
          <a:xfrm>
            <a:off x="3396000" y="2486700"/>
            <a:ext cx="2352000" cy="235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8"/>
          <p:cNvSpPr/>
          <p:nvPr/>
        </p:nvSpPr>
        <p:spPr>
          <a:xfrm>
            <a:off x="0" y="0"/>
            <a:ext cx="4571932" cy="5143500"/>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305" name="Google Shape;305;p48"/>
          <p:cNvSpPr txBox="1"/>
          <p:nvPr/>
        </p:nvSpPr>
        <p:spPr>
          <a:xfrm>
            <a:off x="291700" y="1388300"/>
            <a:ext cx="3685200" cy="15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Roboto"/>
                <a:ea typeface="Roboto"/>
                <a:cs typeface="Roboto"/>
                <a:sym typeface="Roboto"/>
              </a:rPr>
              <a:t>The Crisis Cycle</a:t>
            </a:r>
            <a:endParaRPr sz="4000">
              <a:solidFill>
                <a:srgbClr val="FFFFFF"/>
              </a:solidFill>
              <a:latin typeface="Roboto"/>
              <a:ea typeface="Roboto"/>
              <a:cs typeface="Roboto"/>
              <a:sym typeface="Roboto"/>
            </a:endParaRPr>
          </a:p>
          <a:p>
            <a:pPr indent="0" lvl="0" marL="0" rtl="0" algn="l">
              <a:spcBef>
                <a:spcPts val="0"/>
              </a:spcBef>
              <a:spcAft>
                <a:spcPts val="0"/>
              </a:spcAft>
              <a:buNone/>
            </a:pPr>
            <a:r>
              <a:t/>
            </a:r>
            <a:endParaRPr sz="4000">
              <a:solidFill>
                <a:srgbClr val="FFFFFF"/>
              </a:solidFill>
              <a:latin typeface="Roboto"/>
              <a:ea typeface="Roboto"/>
              <a:cs typeface="Roboto"/>
              <a:sym typeface="Roboto"/>
            </a:endParaRPr>
          </a:p>
          <a:p>
            <a:pPr indent="0" lvl="0" marL="0" rtl="0" algn="l">
              <a:spcBef>
                <a:spcPts val="0"/>
              </a:spcBef>
              <a:spcAft>
                <a:spcPts val="0"/>
              </a:spcAft>
              <a:buNone/>
            </a:pPr>
            <a:r>
              <a:rPr lang="en" sz="4000">
                <a:solidFill>
                  <a:srgbClr val="FFFFFF"/>
                </a:solidFill>
                <a:latin typeface="Roboto"/>
                <a:ea typeface="Roboto"/>
                <a:cs typeface="Roboto"/>
                <a:sym typeface="Roboto"/>
              </a:rPr>
              <a:t>USBE LRBI</a:t>
            </a:r>
            <a:endParaRPr sz="4000">
              <a:solidFill>
                <a:srgbClr val="FFFFFF"/>
              </a:solidFill>
              <a:latin typeface="Roboto"/>
              <a:ea typeface="Roboto"/>
              <a:cs typeface="Roboto"/>
              <a:sym typeface="Roboto"/>
            </a:endParaRPr>
          </a:p>
        </p:txBody>
      </p:sp>
      <p:pic>
        <p:nvPicPr>
          <p:cNvPr id="306" name="Google Shape;306;p48"/>
          <p:cNvPicPr preferRelativeResize="0"/>
          <p:nvPr/>
        </p:nvPicPr>
        <p:blipFill>
          <a:blip r:embed="rId3">
            <a:alphaModFix/>
          </a:blip>
          <a:stretch>
            <a:fillRect/>
          </a:stretch>
        </p:blipFill>
        <p:spPr>
          <a:xfrm>
            <a:off x="-5" y="4621050"/>
            <a:ext cx="985400" cy="522451"/>
          </a:xfrm>
          <a:prstGeom prst="rect">
            <a:avLst/>
          </a:prstGeom>
          <a:noFill/>
          <a:ln>
            <a:noFill/>
          </a:ln>
        </p:spPr>
      </p:pic>
      <p:pic>
        <p:nvPicPr>
          <p:cNvPr id="307" name="Google Shape;307;p48"/>
          <p:cNvPicPr preferRelativeResize="0"/>
          <p:nvPr/>
        </p:nvPicPr>
        <p:blipFill rotWithShape="1">
          <a:blip r:embed="rId4">
            <a:alphaModFix/>
          </a:blip>
          <a:srcRect b="0" l="813" r="0" t="891"/>
          <a:stretch/>
        </p:blipFill>
        <p:spPr>
          <a:xfrm>
            <a:off x="4530825" y="175338"/>
            <a:ext cx="4232751" cy="4792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9"/>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313" name="Google Shape;313;p49"/>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0"/>
          <p:cNvSpPr/>
          <p:nvPr/>
        </p:nvSpPr>
        <p:spPr>
          <a:xfrm>
            <a:off x="6356600" y="25"/>
            <a:ext cx="2787300" cy="5143500"/>
          </a:xfrm>
          <a:prstGeom prst="rect">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0"/>
          <p:cNvSpPr txBox="1"/>
          <p:nvPr/>
        </p:nvSpPr>
        <p:spPr>
          <a:xfrm>
            <a:off x="409977" y="280075"/>
            <a:ext cx="56598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400">
                <a:solidFill>
                  <a:srgbClr val="434343"/>
                </a:solidFill>
                <a:latin typeface="Roboto"/>
                <a:ea typeface="Roboto"/>
                <a:cs typeface="Roboto"/>
                <a:sym typeface="Roboto"/>
              </a:rPr>
              <a:t>Crisis Cycle and Adult Response Activity</a:t>
            </a:r>
            <a:endParaRPr sz="2400">
              <a:solidFill>
                <a:srgbClr val="434343"/>
              </a:solidFill>
              <a:latin typeface="Roboto"/>
              <a:ea typeface="Roboto"/>
              <a:cs typeface="Roboto"/>
              <a:sym typeface="Roboto"/>
            </a:endParaRPr>
          </a:p>
        </p:txBody>
      </p:sp>
      <p:sp>
        <p:nvSpPr>
          <p:cNvPr id="320" name="Google Shape;320;p50"/>
          <p:cNvSpPr txBox="1"/>
          <p:nvPr/>
        </p:nvSpPr>
        <p:spPr>
          <a:xfrm>
            <a:off x="409975" y="979025"/>
            <a:ext cx="4873200" cy="34722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SzPts val="2600"/>
              <a:buFont typeface="Open Sans Light"/>
              <a:buChar char="●"/>
            </a:pPr>
            <a:r>
              <a:rPr lang="en" sz="2600">
                <a:latin typeface="Open Sans Light"/>
                <a:ea typeface="Open Sans Light"/>
                <a:cs typeface="Open Sans Light"/>
                <a:sym typeface="Open Sans Light"/>
              </a:rPr>
              <a:t>Get into groups of 3-4</a:t>
            </a:r>
            <a:endParaRPr sz="2600">
              <a:latin typeface="Open Sans Light"/>
              <a:ea typeface="Open Sans Light"/>
              <a:cs typeface="Open Sans Light"/>
              <a:sym typeface="Open Sans Light"/>
            </a:endParaRPr>
          </a:p>
          <a:p>
            <a:pPr indent="-393700" lvl="0" marL="457200" rtl="0" algn="l">
              <a:lnSpc>
                <a:spcPct val="115000"/>
              </a:lnSpc>
              <a:spcBef>
                <a:spcPts val="0"/>
              </a:spcBef>
              <a:spcAft>
                <a:spcPts val="0"/>
              </a:spcAft>
              <a:buSzPts val="2600"/>
              <a:buFont typeface="Open Sans Light"/>
              <a:buChar char="●"/>
            </a:pPr>
            <a:r>
              <a:rPr lang="en" sz="2600">
                <a:latin typeface="Open Sans Light"/>
                <a:ea typeface="Open Sans Light"/>
                <a:cs typeface="Open Sans Light"/>
                <a:sym typeface="Open Sans Light"/>
              </a:rPr>
              <a:t>On the next slide, take the next 10 minutes to put together the crisis cycle</a:t>
            </a:r>
            <a:endParaRPr sz="2600">
              <a:latin typeface="Open Sans Light"/>
              <a:ea typeface="Open Sans Light"/>
              <a:cs typeface="Open Sans Light"/>
              <a:sym typeface="Open Sans Light"/>
            </a:endParaRPr>
          </a:p>
          <a:p>
            <a:pPr indent="-393700" lvl="0" marL="457200" rtl="0" algn="l">
              <a:lnSpc>
                <a:spcPct val="115000"/>
              </a:lnSpc>
              <a:spcBef>
                <a:spcPts val="0"/>
              </a:spcBef>
              <a:spcAft>
                <a:spcPts val="0"/>
              </a:spcAft>
              <a:buSzPts val="2600"/>
              <a:buFont typeface="Open Sans Light"/>
              <a:buChar char="●"/>
            </a:pPr>
            <a:r>
              <a:rPr lang="en" sz="2600">
                <a:latin typeface="Open Sans Light"/>
                <a:ea typeface="Open Sans Light"/>
                <a:cs typeface="Open Sans Light"/>
                <a:sym typeface="Open Sans Light"/>
              </a:rPr>
              <a:t>We will then </a:t>
            </a:r>
            <a:r>
              <a:rPr lang="en" sz="2600">
                <a:latin typeface="Open Sans Light"/>
                <a:ea typeface="Open Sans Light"/>
                <a:cs typeface="Open Sans Light"/>
                <a:sym typeface="Open Sans Light"/>
              </a:rPr>
              <a:t>debrief</a:t>
            </a:r>
            <a:r>
              <a:rPr lang="en" sz="2600">
                <a:latin typeface="Open Sans Light"/>
                <a:ea typeface="Open Sans Light"/>
                <a:cs typeface="Open Sans Light"/>
                <a:sym typeface="Open Sans Light"/>
              </a:rPr>
              <a:t> the correct order</a:t>
            </a:r>
            <a:endParaRPr sz="2600">
              <a:latin typeface="Open Sans Light"/>
              <a:ea typeface="Open Sans Light"/>
              <a:cs typeface="Open Sans Light"/>
              <a:sym typeface="Open Sans Light"/>
            </a:endParaRPr>
          </a:p>
        </p:txBody>
      </p:sp>
      <p:pic>
        <p:nvPicPr>
          <p:cNvPr id="321" name="Google Shape;321;p50"/>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322" name="Google Shape;322;p50"/>
          <p:cNvPicPr preferRelativeResize="0"/>
          <p:nvPr/>
        </p:nvPicPr>
        <p:blipFill>
          <a:blip r:embed="rId4">
            <a:alphaModFix/>
          </a:blip>
          <a:stretch>
            <a:fillRect/>
          </a:stretch>
        </p:blipFill>
        <p:spPr>
          <a:xfrm>
            <a:off x="5283074" y="2054302"/>
            <a:ext cx="3657600" cy="1774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51"/>
          <p:cNvPicPr preferRelativeResize="0"/>
          <p:nvPr/>
        </p:nvPicPr>
        <p:blipFill>
          <a:blip r:embed="rId3">
            <a:alphaModFix/>
          </a:blip>
          <a:stretch>
            <a:fillRect/>
          </a:stretch>
        </p:blipFill>
        <p:spPr>
          <a:xfrm>
            <a:off x="70625" y="892575"/>
            <a:ext cx="8743900" cy="3139050"/>
          </a:xfrm>
          <a:prstGeom prst="rect">
            <a:avLst/>
          </a:prstGeom>
          <a:noFill/>
          <a:ln>
            <a:noFill/>
          </a:ln>
        </p:spPr>
      </p:pic>
      <p:sp>
        <p:nvSpPr>
          <p:cNvPr id="328" name="Google Shape;328;p51"/>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329" name="Google Shape;329;p51"/>
          <p:cNvSpPr txBox="1"/>
          <p:nvPr/>
        </p:nvSpPr>
        <p:spPr>
          <a:xfrm>
            <a:off x="816925" y="3297875"/>
            <a:ext cx="82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330" name="Google Shape;330;p51"/>
          <p:cNvSpPr txBox="1"/>
          <p:nvPr/>
        </p:nvSpPr>
        <p:spPr>
          <a:xfrm>
            <a:off x="251375" y="4031625"/>
            <a:ext cx="8498400" cy="9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Crisis Cycle Terms:</a:t>
            </a:r>
            <a:endParaRPr sz="1800">
              <a:solidFill>
                <a:schemeClr val="dk2"/>
              </a:solidFill>
            </a:endParaRPr>
          </a:p>
          <a:p>
            <a:pPr indent="0" lvl="0" marL="0" rtl="0" algn="l">
              <a:spcBef>
                <a:spcPts val="0"/>
              </a:spcBef>
              <a:spcAft>
                <a:spcPts val="0"/>
              </a:spcAft>
              <a:buNone/>
            </a:pPr>
            <a:r>
              <a:rPr lang="en" sz="1800">
                <a:solidFill>
                  <a:schemeClr val="dk2"/>
                </a:solidFill>
              </a:rPr>
              <a:t>Baseline, Catalyst, Escalation Begins, Escalation Intensifies, Crisis Peak, De-Escalation, Exhaustion, Recovery</a:t>
            </a:r>
            <a:endParaRPr sz="1800">
              <a:solidFill>
                <a:schemeClr val="dk2"/>
              </a:solidFill>
            </a:endParaRPr>
          </a:p>
        </p:txBody>
      </p:sp>
      <p:sp>
        <p:nvSpPr>
          <p:cNvPr id="331" name="Google Shape;331;p51"/>
          <p:cNvSpPr txBox="1"/>
          <p:nvPr/>
        </p:nvSpPr>
        <p:spPr>
          <a:xfrm>
            <a:off x="686450" y="2861800"/>
            <a:ext cx="9549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2" name="Google Shape;332;p51"/>
          <p:cNvSpPr txBox="1"/>
          <p:nvPr/>
        </p:nvSpPr>
        <p:spPr>
          <a:xfrm>
            <a:off x="1573650" y="2521125"/>
            <a:ext cx="9549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3" name="Google Shape;333;p51"/>
          <p:cNvSpPr txBox="1"/>
          <p:nvPr/>
        </p:nvSpPr>
        <p:spPr>
          <a:xfrm>
            <a:off x="2451150" y="2035400"/>
            <a:ext cx="954900" cy="3333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4" name="Google Shape;334;p51"/>
          <p:cNvSpPr txBox="1"/>
          <p:nvPr/>
        </p:nvSpPr>
        <p:spPr>
          <a:xfrm>
            <a:off x="4094550" y="940600"/>
            <a:ext cx="9549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5" name="Google Shape;335;p51"/>
          <p:cNvSpPr txBox="1"/>
          <p:nvPr/>
        </p:nvSpPr>
        <p:spPr>
          <a:xfrm>
            <a:off x="7425700" y="2762625"/>
            <a:ext cx="9549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6" name="Google Shape;336;p51"/>
          <p:cNvSpPr txBox="1"/>
          <p:nvPr/>
        </p:nvSpPr>
        <p:spPr>
          <a:xfrm>
            <a:off x="5733250" y="1873825"/>
            <a:ext cx="10980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7" name="Google Shape;337;p51"/>
          <p:cNvSpPr txBox="1"/>
          <p:nvPr/>
        </p:nvSpPr>
        <p:spPr>
          <a:xfrm>
            <a:off x="6251275" y="3012425"/>
            <a:ext cx="954900" cy="2415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8" name="Google Shape;338;p51"/>
          <p:cNvSpPr txBox="1"/>
          <p:nvPr/>
        </p:nvSpPr>
        <p:spPr>
          <a:xfrm>
            <a:off x="2865100" y="1492200"/>
            <a:ext cx="954900" cy="3333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2"/>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344" name="Google Shape;344;p52"/>
          <p:cNvGrpSpPr/>
          <p:nvPr/>
        </p:nvGrpSpPr>
        <p:grpSpPr>
          <a:xfrm>
            <a:off x="0" y="-16200"/>
            <a:ext cx="4405650" cy="5175904"/>
            <a:chOff x="0" y="0"/>
            <a:chExt cx="4405650" cy="5175904"/>
          </a:xfrm>
        </p:grpSpPr>
        <p:sp>
          <p:nvSpPr>
            <p:cNvPr id="345" name="Google Shape;345;p52"/>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346" name="Google Shape;346;p52"/>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52"/>
          <p:cNvSpPr txBox="1"/>
          <p:nvPr/>
        </p:nvSpPr>
        <p:spPr>
          <a:xfrm>
            <a:off x="313625" y="1043775"/>
            <a:ext cx="3685200" cy="27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FFFFFF"/>
                </a:solidFill>
                <a:latin typeface="Roboto"/>
                <a:ea typeface="Roboto"/>
                <a:cs typeface="Roboto"/>
                <a:sym typeface="Roboto"/>
              </a:rPr>
              <a:t>Prevention Strategies</a:t>
            </a:r>
            <a:endParaRPr sz="4700">
              <a:solidFill>
                <a:srgbClr val="FFFFFF"/>
              </a:solidFill>
              <a:latin typeface="Roboto"/>
              <a:ea typeface="Roboto"/>
              <a:cs typeface="Roboto"/>
              <a:sym typeface="Roboto"/>
            </a:endParaRPr>
          </a:p>
        </p:txBody>
      </p:sp>
      <p:pic>
        <p:nvPicPr>
          <p:cNvPr id="348" name="Google Shape;348;p52"/>
          <p:cNvPicPr preferRelativeResize="0"/>
          <p:nvPr/>
        </p:nvPicPr>
        <p:blipFill>
          <a:blip r:embed="rId4">
            <a:alphaModFix/>
          </a:blip>
          <a:stretch>
            <a:fillRect/>
          </a:stretch>
        </p:blipFill>
        <p:spPr>
          <a:xfrm>
            <a:off x="-5" y="4637250"/>
            <a:ext cx="985400" cy="522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3"/>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354" name="Google Shape;354;p53"/>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355" name="Google Shape;355;p53"/>
          <p:cNvSpPr/>
          <p:nvPr/>
        </p:nvSpPr>
        <p:spPr>
          <a:xfrm>
            <a:off x="745025" y="3185450"/>
            <a:ext cx="931200" cy="11178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Prevention</a:t>
            </a:r>
            <a:endParaRPr i="1" sz="3000">
              <a:solidFill>
                <a:srgbClr val="FFFFFF"/>
              </a:solidFill>
              <a:latin typeface="Roboto Medium"/>
              <a:ea typeface="Roboto Medium"/>
              <a:cs typeface="Roboto Medium"/>
              <a:sym typeface="Roboto Medium"/>
            </a:endParaRPr>
          </a:p>
        </p:txBody>
      </p:sp>
      <p:sp>
        <p:nvSpPr>
          <p:cNvPr id="362" name="Google Shape;362;p54"/>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393700" lvl="0" marL="4572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Supporting students in regulation strategies can include:</a:t>
            </a:r>
            <a:endParaRPr sz="2600">
              <a:solidFill>
                <a:schemeClr val="dk1"/>
              </a:solidFill>
              <a:latin typeface="Open Sans"/>
              <a:ea typeface="Open Sans"/>
              <a:cs typeface="Open Sans"/>
              <a:sym typeface="Open Sans"/>
            </a:endParaRPr>
          </a:p>
          <a:p>
            <a:pPr indent="-393700" lvl="1" marL="9144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Deep breathing</a:t>
            </a:r>
            <a:endParaRPr sz="2600">
              <a:solidFill>
                <a:schemeClr val="dk1"/>
              </a:solidFill>
              <a:latin typeface="Open Sans"/>
              <a:ea typeface="Open Sans"/>
              <a:cs typeface="Open Sans"/>
              <a:sym typeface="Open Sans"/>
            </a:endParaRPr>
          </a:p>
          <a:p>
            <a:pPr indent="-393700" lvl="1" marL="9144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Mindfulness</a:t>
            </a:r>
            <a:endParaRPr sz="2600">
              <a:solidFill>
                <a:schemeClr val="dk1"/>
              </a:solidFill>
              <a:latin typeface="Open Sans"/>
              <a:ea typeface="Open Sans"/>
              <a:cs typeface="Open Sans"/>
              <a:sym typeface="Open Sans"/>
            </a:endParaRPr>
          </a:p>
          <a:p>
            <a:pPr indent="-393700" lvl="1" marL="9144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Progressive muscle relaxation</a:t>
            </a:r>
            <a:endParaRPr sz="2600">
              <a:solidFill>
                <a:schemeClr val="dk1"/>
              </a:solidFill>
              <a:latin typeface="Open Sans"/>
              <a:ea typeface="Open Sans"/>
              <a:cs typeface="Open Sans"/>
              <a:sym typeface="Open Sans"/>
            </a:endParaRPr>
          </a:p>
          <a:p>
            <a:pPr indent="-393700" lvl="1" marL="9144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Requesting/Taking a break in the classroom</a:t>
            </a:r>
            <a:endParaRPr sz="2600">
              <a:solidFill>
                <a:schemeClr val="dk1"/>
              </a:solidFill>
              <a:latin typeface="Open Sans"/>
              <a:ea typeface="Open Sans"/>
              <a:cs typeface="Open Sans"/>
              <a:sym typeface="Open Sans"/>
            </a:endParaRPr>
          </a:p>
          <a:p>
            <a:pPr indent="-393700" lvl="0" marL="4572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Staff should become aware of their own triggers for dysregulation </a:t>
            </a:r>
            <a:endParaRPr sz="2600">
              <a:solidFill>
                <a:schemeClr val="dk1"/>
              </a:solidFill>
              <a:latin typeface="Open Sans"/>
              <a:ea typeface="Open Sans"/>
              <a:cs typeface="Open Sans"/>
              <a:sym typeface="Open Sans"/>
            </a:endParaRPr>
          </a:p>
        </p:txBody>
      </p:sp>
      <p:pic>
        <p:nvPicPr>
          <p:cNvPr id="363" name="Google Shape;363;p5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64" name="Google Shape;364;p54"/>
          <p:cNvSpPr txBox="1"/>
          <p:nvPr/>
        </p:nvSpPr>
        <p:spPr>
          <a:xfrm>
            <a:off x="1702375" y="4651775"/>
            <a:ext cx="72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pbis.org/resource/strategies-for-de-escalating-student-behavior-in-the-classroom.</a:t>
            </a:r>
            <a:endParaRPr sz="100">
              <a:solidFill>
                <a:srgbClr val="00467F"/>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55"/>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370" name="Google Shape;370;p55"/>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371" name="Google Shape;371;p55"/>
          <p:cNvSpPr/>
          <p:nvPr/>
        </p:nvSpPr>
        <p:spPr>
          <a:xfrm>
            <a:off x="1833900" y="2211175"/>
            <a:ext cx="2349600" cy="16623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6"/>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6"/>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Redirection</a:t>
            </a:r>
            <a:endParaRPr i="1" sz="3000">
              <a:solidFill>
                <a:srgbClr val="FFFFFF"/>
              </a:solidFill>
              <a:latin typeface="Roboto Medium"/>
              <a:ea typeface="Roboto Medium"/>
              <a:cs typeface="Roboto Medium"/>
              <a:sym typeface="Roboto Medium"/>
            </a:endParaRPr>
          </a:p>
        </p:txBody>
      </p:sp>
      <p:sp>
        <p:nvSpPr>
          <p:cNvPr id="378" name="Google Shape;378;p56"/>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Choice</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“You can complete the worksheet independently or with a partner. Which would you prefer?”</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Re-direction</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“Andy, try starting on the second section and come back to that one.”</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Co-Regulation</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“Rosa, I want to make sure you are okay. I see that you are angry because your face is red, and your fists are clenched. When I feel angry, I like to take three deep breaths and count to 10. Watch me and we can do it together.”</a:t>
            </a:r>
            <a:endParaRPr sz="1800">
              <a:solidFill>
                <a:schemeClr val="dk1"/>
              </a:solidFill>
              <a:latin typeface="Open Sans"/>
              <a:ea typeface="Open Sans"/>
              <a:cs typeface="Open Sans"/>
              <a:sym typeface="Open Sans"/>
            </a:endParaRPr>
          </a:p>
          <a:p>
            <a:pPr indent="-342900" lvl="0" marL="4572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Prompt Regulation Routines</a:t>
            </a:r>
            <a:endParaRPr sz="1800">
              <a:solidFill>
                <a:schemeClr val="dk1"/>
              </a:solidFill>
              <a:latin typeface="Open Sans"/>
              <a:ea typeface="Open Sans"/>
              <a:cs typeface="Open Sans"/>
              <a:sym typeface="Open Sans"/>
            </a:endParaRPr>
          </a:p>
          <a:p>
            <a:pPr indent="-342900" lvl="1" marL="914400" rtl="0" algn="l">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“Would it help to use your 4-square breathing?”</a:t>
            </a:r>
            <a:endParaRPr sz="1800">
              <a:solidFill>
                <a:schemeClr val="dk1"/>
              </a:solidFill>
              <a:latin typeface="Open Sans"/>
              <a:ea typeface="Open Sans"/>
              <a:cs typeface="Open Sans"/>
              <a:sym typeface="Open Sans"/>
            </a:endParaRPr>
          </a:p>
        </p:txBody>
      </p:sp>
      <p:pic>
        <p:nvPicPr>
          <p:cNvPr id="379" name="Google Shape;379;p56"/>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380" name="Google Shape;380;p56"/>
          <p:cNvSpPr txBox="1"/>
          <p:nvPr/>
        </p:nvSpPr>
        <p:spPr>
          <a:xfrm>
            <a:off x="1702375" y="4651775"/>
            <a:ext cx="72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pbis.org/resource/strategies-for-de-escalating-student-behavior-in-the-classroom.</a:t>
            </a:r>
            <a:endParaRPr sz="100">
              <a:solidFill>
                <a:srgbClr val="00467F"/>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7"/>
          <p:cNvPicPr preferRelativeResize="0"/>
          <p:nvPr/>
        </p:nvPicPr>
        <p:blipFill rotWithShape="1">
          <a:blip r:embed="rId3">
            <a:alphaModFix/>
          </a:blip>
          <a:srcRect b="0" l="0" r="0" t="0"/>
          <a:stretch/>
        </p:blipFill>
        <p:spPr>
          <a:xfrm>
            <a:off x="1428775" y="0"/>
            <a:ext cx="7715221" cy="5143499"/>
          </a:xfrm>
          <a:prstGeom prst="rect">
            <a:avLst/>
          </a:prstGeom>
          <a:noFill/>
          <a:ln>
            <a:noFill/>
          </a:ln>
        </p:spPr>
      </p:pic>
      <p:sp>
        <p:nvSpPr>
          <p:cNvPr id="386" name="Google Shape;386;p57"/>
          <p:cNvSpPr/>
          <p:nvPr/>
        </p:nvSpPr>
        <p:spPr>
          <a:xfrm>
            <a:off x="0" y="0"/>
            <a:ext cx="4571932" cy="5143500"/>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387" name="Google Shape;387;p57"/>
          <p:cNvSpPr txBox="1"/>
          <p:nvPr/>
        </p:nvSpPr>
        <p:spPr>
          <a:xfrm>
            <a:off x="273450" y="1807800"/>
            <a:ext cx="3685200" cy="15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Roboto"/>
                <a:ea typeface="Roboto"/>
                <a:cs typeface="Roboto"/>
                <a:sym typeface="Roboto"/>
              </a:rPr>
              <a:t>De-Escalation Strategies</a:t>
            </a:r>
            <a:endParaRPr sz="4000">
              <a:solidFill>
                <a:srgbClr val="FFFFFF"/>
              </a:solidFill>
              <a:latin typeface="Roboto"/>
              <a:ea typeface="Roboto"/>
              <a:cs typeface="Roboto"/>
              <a:sym typeface="Roboto"/>
            </a:endParaRPr>
          </a:p>
        </p:txBody>
      </p:sp>
      <p:pic>
        <p:nvPicPr>
          <p:cNvPr id="388" name="Google Shape;388;p57"/>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1"/>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rm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200"/>
              </a:spcBef>
              <a:spcAft>
                <a:spcPts val="1200"/>
              </a:spcAft>
              <a:buNone/>
            </a:pPr>
            <a:r>
              <a:t/>
            </a:r>
            <a:endParaRPr b="1">
              <a:solidFill>
                <a:schemeClr val="lt1"/>
              </a:solidFill>
              <a:latin typeface="Roboto"/>
              <a:ea typeface="Roboto"/>
              <a:cs typeface="Roboto"/>
              <a:sym typeface="Roboto"/>
            </a:endParaRPr>
          </a:p>
        </p:txBody>
      </p:sp>
      <p:pic>
        <p:nvPicPr>
          <p:cNvPr id="154" name="Google Shape;154;p31"/>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155" name="Google Shape;155;p31"/>
          <p:cNvSpPr txBox="1"/>
          <p:nvPr>
            <p:ph type="title"/>
          </p:nvPr>
        </p:nvSpPr>
        <p:spPr>
          <a:xfrm>
            <a:off x="265500" y="-75"/>
            <a:ext cx="4045200" cy="1227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000">
                <a:solidFill>
                  <a:srgbClr val="00467F"/>
                </a:solidFill>
                <a:latin typeface="Roboto Medium"/>
                <a:ea typeface="Roboto Medium"/>
                <a:cs typeface="Roboto Medium"/>
                <a:sym typeface="Roboto Medium"/>
              </a:rPr>
              <a:t>Objectives</a:t>
            </a:r>
            <a:endParaRPr sz="5000">
              <a:solidFill>
                <a:srgbClr val="00467F"/>
              </a:solidFill>
              <a:latin typeface="Roboto Medium"/>
              <a:ea typeface="Roboto Medium"/>
              <a:cs typeface="Roboto Medium"/>
              <a:sym typeface="Roboto Medium"/>
            </a:endParaRPr>
          </a:p>
        </p:txBody>
      </p:sp>
      <p:sp>
        <p:nvSpPr>
          <p:cNvPr id="156" name="Google Shape;156;p31"/>
          <p:cNvSpPr txBox="1"/>
          <p:nvPr>
            <p:ph idx="1" type="subTitle"/>
          </p:nvPr>
        </p:nvSpPr>
        <p:spPr>
          <a:xfrm>
            <a:off x="208800" y="1148400"/>
            <a:ext cx="4158600" cy="3863400"/>
          </a:xfrm>
          <a:prstGeom prst="rect">
            <a:avLst/>
          </a:prstGeom>
        </p:spPr>
        <p:txBody>
          <a:bodyPr anchorCtr="0" anchor="t" bIns="91425" lIns="91425" spcFirstLastPara="1" rIns="91425" wrap="square" tIns="91425">
            <a:normAutofit fontScale="92500"/>
          </a:bodyPr>
          <a:lstStyle/>
          <a:p>
            <a:pPr indent="-351948" lvl="0" marL="457200" rtl="0" algn="l">
              <a:spcBef>
                <a:spcPts val="0"/>
              </a:spcBef>
              <a:spcAft>
                <a:spcPts val="0"/>
              </a:spcAft>
              <a:buClr>
                <a:schemeClr val="dk1"/>
              </a:buClr>
              <a:buSzPct val="75000"/>
              <a:buFont typeface="Roboto Light"/>
              <a:buChar char="●"/>
            </a:pPr>
            <a:r>
              <a:rPr lang="en" sz="2800">
                <a:solidFill>
                  <a:schemeClr val="dk1"/>
                </a:solidFill>
                <a:latin typeface="Roboto Light"/>
                <a:ea typeface="Roboto Light"/>
                <a:cs typeface="Roboto Light"/>
                <a:sym typeface="Roboto Light"/>
              </a:rPr>
              <a:t>Evaluate our mindset</a:t>
            </a:r>
            <a:endParaRPr sz="2800">
              <a:solidFill>
                <a:schemeClr val="dk1"/>
              </a:solidFill>
              <a:latin typeface="Roboto Light"/>
              <a:ea typeface="Roboto Light"/>
              <a:cs typeface="Roboto Light"/>
              <a:sym typeface="Roboto Light"/>
            </a:endParaRPr>
          </a:p>
          <a:p>
            <a:pPr indent="0" lvl="0" marL="457200" rtl="0" algn="l">
              <a:spcBef>
                <a:spcPts val="0"/>
              </a:spcBef>
              <a:spcAft>
                <a:spcPts val="0"/>
              </a:spcAft>
              <a:buNone/>
            </a:pPr>
            <a:r>
              <a:t/>
            </a:r>
            <a:endParaRPr sz="2800">
              <a:solidFill>
                <a:schemeClr val="dk1"/>
              </a:solidFill>
              <a:latin typeface="Roboto Light"/>
              <a:ea typeface="Roboto Light"/>
              <a:cs typeface="Roboto Light"/>
              <a:sym typeface="Roboto Light"/>
            </a:endParaRPr>
          </a:p>
          <a:p>
            <a:pPr indent="-351948" lvl="0" marL="457200" rtl="0" algn="l">
              <a:spcBef>
                <a:spcPts val="0"/>
              </a:spcBef>
              <a:spcAft>
                <a:spcPts val="0"/>
              </a:spcAft>
              <a:buClr>
                <a:schemeClr val="dk1"/>
              </a:buClr>
              <a:buSzPct val="75000"/>
              <a:buFont typeface="Roboto Light"/>
              <a:buChar char="●"/>
            </a:pPr>
            <a:r>
              <a:rPr lang="en" sz="2800">
                <a:solidFill>
                  <a:schemeClr val="dk1"/>
                </a:solidFill>
                <a:latin typeface="Roboto Light"/>
                <a:ea typeface="Roboto Light"/>
                <a:cs typeface="Roboto Light"/>
                <a:sym typeface="Roboto Light"/>
              </a:rPr>
              <a:t>Identify crisis behaviors</a:t>
            </a:r>
            <a:endParaRPr sz="2800">
              <a:solidFill>
                <a:schemeClr val="dk1"/>
              </a:solidFill>
              <a:latin typeface="Roboto Light"/>
              <a:ea typeface="Roboto Light"/>
              <a:cs typeface="Roboto Light"/>
              <a:sym typeface="Roboto Light"/>
            </a:endParaRPr>
          </a:p>
          <a:p>
            <a:pPr indent="0" lvl="0" marL="457200" rtl="0" algn="l">
              <a:spcBef>
                <a:spcPts val="0"/>
              </a:spcBef>
              <a:spcAft>
                <a:spcPts val="0"/>
              </a:spcAft>
              <a:buNone/>
            </a:pPr>
            <a:r>
              <a:t/>
            </a:r>
            <a:endParaRPr sz="2800">
              <a:solidFill>
                <a:schemeClr val="dk1"/>
              </a:solidFill>
              <a:latin typeface="Roboto Light"/>
              <a:ea typeface="Roboto Light"/>
              <a:cs typeface="Roboto Light"/>
              <a:sym typeface="Roboto Light"/>
            </a:endParaRPr>
          </a:p>
          <a:p>
            <a:pPr indent="-351948" lvl="0" marL="457200" rtl="0" algn="l">
              <a:spcBef>
                <a:spcPts val="0"/>
              </a:spcBef>
              <a:spcAft>
                <a:spcPts val="0"/>
              </a:spcAft>
              <a:buClr>
                <a:schemeClr val="dk1"/>
              </a:buClr>
              <a:buSzPct val="75000"/>
              <a:buFont typeface="Roboto Light"/>
              <a:buChar char="●"/>
            </a:pPr>
            <a:r>
              <a:rPr lang="en" sz="2800">
                <a:solidFill>
                  <a:schemeClr val="dk1"/>
                </a:solidFill>
                <a:latin typeface="Roboto Light"/>
                <a:ea typeface="Roboto Light"/>
                <a:cs typeface="Roboto Light"/>
                <a:sym typeface="Roboto Light"/>
              </a:rPr>
              <a:t>Analyze the crisis cycle</a:t>
            </a:r>
            <a:endParaRPr sz="2800">
              <a:solidFill>
                <a:schemeClr val="dk1"/>
              </a:solidFill>
              <a:latin typeface="Roboto Light"/>
              <a:ea typeface="Roboto Light"/>
              <a:cs typeface="Roboto Light"/>
              <a:sym typeface="Roboto Light"/>
            </a:endParaRPr>
          </a:p>
          <a:p>
            <a:pPr indent="0" lvl="0" marL="457200" rtl="0" algn="l">
              <a:spcBef>
                <a:spcPts val="0"/>
              </a:spcBef>
              <a:spcAft>
                <a:spcPts val="0"/>
              </a:spcAft>
              <a:buNone/>
            </a:pPr>
            <a:r>
              <a:t/>
            </a:r>
            <a:endParaRPr sz="2800">
              <a:solidFill>
                <a:schemeClr val="dk1"/>
              </a:solidFill>
              <a:latin typeface="Roboto Light"/>
              <a:ea typeface="Roboto Light"/>
              <a:cs typeface="Roboto Light"/>
              <a:sym typeface="Roboto Light"/>
            </a:endParaRPr>
          </a:p>
          <a:p>
            <a:pPr indent="-351948" lvl="0" marL="457200" rtl="0" algn="l">
              <a:spcBef>
                <a:spcPts val="0"/>
              </a:spcBef>
              <a:spcAft>
                <a:spcPts val="0"/>
              </a:spcAft>
              <a:buClr>
                <a:schemeClr val="dk1"/>
              </a:buClr>
              <a:buSzPct val="75000"/>
              <a:buFont typeface="Roboto Light"/>
              <a:buChar char="●"/>
            </a:pPr>
            <a:r>
              <a:rPr lang="en" sz="2800">
                <a:solidFill>
                  <a:schemeClr val="dk1"/>
                </a:solidFill>
                <a:latin typeface="Roboto Light"/>
                <a:ea typeface="Roboto Light"/>
                <a:cs typeface="Roboto Light"/>
                <a:sym typeface="Roboto Light"/>
              </a:rPr>
              <a:t>Understand how to prevent and de-</a:t>
            </a:r>
            <a:r>
              <a:rPr lang="en" sz="2800">
                <a:solidFill>
                  <a:schemeClr val="dk1"/>
                </a:solidFill>
                <a:latin typeface="Roboto Light"/>
                <a:ea typeface="Roboto Light"/>
                <a:cs typeface="Roboto Light"/>
                <a:sym typeface="Roboto Light"/>
              </a:rPr>
              <a:t>escalate</a:t>
            </a:r>
            <a:r>
              <a:rPr lang="en" sz="2800">
                <a:solidFill>
                  <a:schemeClr val="dk1"/>
                </a:solidFill>
                <a:latin typeface="Roboto Light"/>
                <a:ea typeface="Roboto Light"/>
                <a:cs typeface="Roboto Light"/>
                <a:sym typeface="Roboto Light"/>
              </a:rPr>
              <a:t> crisis</a:t>
            </a:r>
            <a:endParaRPr sz="3000">
              <a:solidFill>
                <a:schemeClr val="dk1"/>
              </a:solidFill>
              <a:latin typeface="Roboto Light"/>
              <a:ea typeface="Roboto Light"/>
              <a:cs typeface="Roboto Light"/>
              <a:sym typeface="Roboto Light"/>
            </a:endParaRPr>
          </a:p>
        </p:txBody>
      </p:sp>
      <p:pic>
        <p:nvPicPr>
          <p:cNvPr id="157" name="Google Shape;157;p31"/>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58"/>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394" name="Google Shape;394;p58"/>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395" name="Google Shape;395;p58"/>
          <p:cNvSpPr/>
          <p:nvPr/>
        </p:nvSpPr>
        <p:spPr>
          <a:xfrm>
            <a:off x="1647650" y="1222600"/>
            <a:ext cx="2924400" cy="29514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De-Escalation</a:t>
            </a:r>
            <a:endParaRPr i="1" sz="3000">
              <a:solidFill>
                <a:srgbClr val="FFFFFF"/>
              </a:solidFill>
              <a:latin typeface="Roboto Medium"/>
              <a:ea typeface="Roboto Medium"/>
              <a:cs typeface="Roboto Medium"/>
              <a:sym typeface="Roboto Medium"/>
            </a:endParaRPr>
          </a:p>
        </p:txBody>
      </p:sp>
      <p:sp>
        <p:nvSpPr>
          <p:cNvPr id="402" name="Google Shape;402;p59"/>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349250" lvl="0" marL="4572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Reminders of Regulation Routine</a:t>
            </a:r>
            <a:endParaRPr sz="1900">
              <a:solidFill>
                <a:schemeClr val="dk1"/>
              </a:solidFill>
              <a:latin typeface="Open Sans"/>
              <a:ea typeface="Open Sans"/>
              <a:cs typeface="Open Sans"/>
              <a:sym typeface="Open Sans"/>
            </a:endParaRPr>
          </a:p>
          <a:p>
            <a:pPr indent="-349250" lvl="1" marL="9144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Point to deep breathing poster in classroom: “John, remember our deep breathing strategy.”</a:t>
            </a:r>
            <a:endParaRPr sz="1900">
              <a:solidFill>
                <a:schemeClr val="dk1"/>
              </a:solidFill>
              <a:latin typeface="Open Sans"/>
              <a:ea typeface="Open Sans"/>
              <a:cs typeface="Open Sans"/>
              <a:sym typeface="Open Sans"/>
            </a:endParaRPr>
          </a:p>
          <a:p>
            <a:pPr indent="-349250" lvl="0" marL="4572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Provide Space</a:t>
            </a:r>
            <a:endParaRPr sz="1900">
              <a:solidFill>
                <a:schemeClr val="dk1"/>
              </a:solidFill>
              <a:latin typeface="Open Sans"/>
              <a:ea typeface="Open Sans"/>
              <a:cs typeface="Open Sans"/>
              <a:sym typeface="Open Sans"/>
            </a:endParaRPr>
          </a:p>
          <a:p>
            <a:pPr indent="-349250" lvl="1" marL="9144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Continue to actively supervise student while moving around the classroom to check in with other students. Teacher moves close to student: “Jamie, you seem frustrated. You are welcome to take time to cool down in the break space.”</a:t>
            </a:r>
            <a:endParaRPr sz="1900">
              <a:solidFill>
                <a:schemeClr val="dk1"/>
              </a:solidFill>
              <a:latin typeface="Open Sans"/>
              <a:ea typeface="Open Sans"/>
              <a:cs typeface="Open Sans"/>
              <a:sym typeface="Open Sans"/>
            </a:endParaRPr>
          </a:p>
          <a:p>
            <a:pPr indent="-349250" lvl="0" marL="4572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Co-Regulation with Limited Words</a:t>
            </a:r>
            <a:endParaRPr sz="1900">
              <a:solidFill>
                <a:schemeClr val="dk1"/>
              </a:solidFill>
              <a:latin typeface="Open Sans"/>
              <a:ea typeface="Open Sans"/>
              <a:cs typeface="Open Sans"/>
              <a:sym typeface="Open Sans"/>
            </a:endParaRPr>
          </a:p>
          <a:p>
            <a:pPr indent="-349250" lvl="1" marL="914400" rtl="0" algn="l">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“Mica, you’re crying. Let’s grab some tissues and sit down together.” </a:t>
            </a:r>
            <a:endParaRPr sz="1900">
              <a:solidFill>
                <a:schemeClr val="dk1"/>
              </a:solidFill>
              <a:latin typeface="Open Sans"/>
              <a:ea typeface="Open Sans"/>
              <a:cs typeface="Open Sans"/>
              <a:sym typeface="Open Sans"/>
            </a:endParaRPr>
          </a:p>
        </p:txBody>
      </p:sp>
      <p:pic>
        <p:nvPicPr>
          <p:cNvPr id="403" name="Google Shape;403;p59"/>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04" name="Google Shape;404;p59"/>
          <p:cNvSpPr txBox="1"/>
          <p:nvPr/>
        </p:nvSpPr>
        <p:spPr>
          <a:xfrm>
            <a:off x="1702375" y="4651775"/>
            <a:ext cx="72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pbis.org/resource/strategies-for-de-escalating-student-behavior-in-the-classroom.</a:t>
            </a:r>
            <a:endParaRPr sz="100">
              <a:solidFill>
                <a:srgbClr val="00467F"/>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60"/>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410" name="Google Shape;410;p60"/>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411" name="Google Shape;411;p60"/>
          <p:cNvSpPr/>
          <p:nvPr/>
        </p:nvSpPr>
        <p:spPr>
          <a:xfrm>
            <a:off x="4011650" y="434575"/>
            <a:ext cx="1375500" cy="12036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1"/>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1"/>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Crisis Response</a:t>
            </a:r>
            <a:endParaRPr i="1" sz="3000">
              <a:solidFill>
                <a:srgbClr val="FFFFFF"/>
              </a:solidFill>
              <a:latin typeface="Roboto Medium"/>
              <a:ea typeface="Roboto Medium"/>
              <a:cs typeface="Roboto Medium"/>
              <a:sym typeface="Roboto Medium"/>
            </a:endParaRPr>
          </a:p>
        </p:txBody>
      </p:sp>
      <p:sp>
        <p:nvSpPr>
          <p:cNvPr id="418" name="Google Shape;418;p61"/>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374650" lvl="0" marL="457200" rtl="0" algn="l">
              <a:spcBef>
                <a:spcPts val="0"/>
              </a:spcBef>
              <a:spcAft>
                <a:spcPts val="0"/>
              </a:spcAft>
              <a:buClr>
                <a:schemeClr val="dk1"/>
              </a:buClr>
              <a:buSzPts val="2300"/>
              <a:buFont typeface="Open Sans"/>
              <a:buChar char="●"/>
            </a:pPr>
            <a:r>
              <a:rPr lang="en" sz="2300">
                <a:solidFill>
                  <a:schemeClr val="dk1"/>
                </a:solidFill>
                <a:latin typeface="Open Sans"/>
                <a:ea typeface="Open Sans"/>
                <a:cs typeface="Open Sans"/>
                <a:sym typeface="Open Sans"/>
              </a:rPr>
              <a:t>Maintain Safety</a:t>
            </a:r>
            <a:endParaRPr sz="2300">
              <a:solidFill>
                <a:schemeClr val="dk1"/>
              </a:solidFill>
              <a:latin typeface="Open Sans"/>
              <a:ea typeface="Open Sans"/>
              <a:cs typeface="Open Sans"/>
              <a:sym typeface="Open Sans"/>
            </a:endParaRPr>
          </a:p>
          <a:p>
            <a:pPr indent="-374650" lvl="0" marL="457200" rtl="0" algn="l">
              <a:spcBef>
                <a:spcPts val="0"/>
              </a:spcBef>
              <a:spcAft>
                <a:spcPts val="0"/>
              </a:spcAft>
              <a:buClr>
                <a:schemeClr val="dk1"/>
              </a:buClr>
              <a:buSzPts val="2300"/>
              <a:buFont typeface="Open Sans"/>
              <a:buChar char="●"/>
            </a:pPr>
            <a:r>
              <a:rPr lang="en" sz="2300">
                <a:solidFill>
                  <a:schemeClr val="dk1"/>
                </a:solidFill>
                <a:latin typeface="Open Sans"/>
                <a:ea typeface="Open Sans"/>
                <a:cs typeface="Open Sans"/>
                <a:sym typeface="Open Sans"/>
              </a:rPr>
              <a:t>Use Minimal Words and Demands</a:t>
            </a:r>
            <a:endParaRPr sz="2300">
              <a:solidFill>
                <a:schemeClr val="dk1"/>
              </a:solidFill>
              <a:latin typeface="Open Sans"/>
              <a:ea typeface="Open Sans"/>
              <a:cs typeface="Open Sans"/>
              <a:sym typeface="Open Sans"/>
            </a:endParaRPr>
          </a:p>
          <a:p>
            <a:pPr indent="-374650" lvl="1" marL="914400" rtl="0" algn="l">
              <a:spcBef>
                <a:spcPts val="0"/>
              </a:spcBef>
              <a:spcAft>
                <a:spcPts val="0"/>
              </a:spcAft>
              <a:buClr>
                <a:schemeClr val="dk1"/>
              </a:buClr>
              <a:buSzPts val="2300"/>
              <a:buFont typeface="Open Sans"/>
              <a:buChar char="○"/>
            </a:pPr>
            <a:r>
              <a:rPr lang="en" sz="2300">
                <a:solidFill>
                  <a:schemeClr val="dk1"/>
                </a:solidFill>
                <a:latin typeface="Open Sans"/>
                <a:ea typeface="Open Sans"/>
                <a:cs typeface="Open Sans"/>
                <a:sym typeface="Open Sans"/>
              </a:rPr>
              <a:t>“Thank you for sitting down, Piper.”</a:t>
            </a:r>
            <a:endParaRPr sz="2300">
              <a:solidFill>
                <a:schemeClr val="dk1"/>
              </a:solidFill>
              <a:latin typeface="Open Sans"/>
              <a:ea typeface="Open Sans"/>
              <a:cs typeface="Open Sans"/>
              <a:sym typeface="Open Sans"/>
            </a:endParaRPr>
          </a:p>
          <a:p>
            <a:pPr indent="-374650" lvl="0" marL="457200" rtl="0" algn="l">
              <a:spcBef>
                <a:spcPts val="0"/>
              </a:spcBef>
              <a:spcAft>
                <a:spcPts val="0"/>
              </a:spcAft>
              <a:buClr>
                <a:schemeClr val="dk1"/>
              </a:buClr>
              <a:buSzPts val="2300"/>
              <a:buFont typeface="Open Sans"/>
              <a:buChar char="●"/>
            </a:pPr>
            <a:r>
              <a:rPr lang="en" sz="2300">
                <a:solidFill>
                  <a:schemeClr val="dk1"/>
                </a:solidFill>
                <a:latin typeface="Open Sans"/>
                <a:ea typeface="Open Sans"/>
                <a:cs typeface="Open Sans"/>
                <a:sym typeface="Open Sans"/>
              </a:rPr>
              <a:t>Stay Calm</a:t>
            </a:r>
            <a:endParaRPr sz="2300">
              <a:solidFill>
                <a:schemeClr val="dk1"/>
              </a:solidFill>
              <a:latin typeface="Open Sans"/>
              <a:ea typeface="Open Sans"/>
              <a:cs typeface="Open Sans"/>
              <a:sym typeface="Open Sans"/>
            </a:endParaRPr>
          </a:p>
          <a:p>
            <a:pPr indent="-374650" lvl="1" marL="914400" rtl="0" algn="l">
              <a:spcBef>
                <a:spcPts val="0"/>
              </a:spcBef>
              <a:spcAft>
                <a:spcPts val="0"/>
              </a:spcAft>
              <a:buClr>
                <a:schemeClr val="dk1"/>
              </a:buClr>
              <a:buSzPts val="2300"/>
              <a:buFont typeface="Open Sans"/>
              <a:buChar char="○"/>
            </a:pPr>
            <a:r>
              <a:rPr lang="en" sz="2300">
                <a:solidFill>
                  <a:schemeClr val="dk1"/>
                </a:solidFill>
                <a:latin typeface="Open Sans"/>
                <a:ea typeface="Open Sans"/>
                <a:cs typeface="Open Sans"/>
                <a:sym typeface="Open Sans"/>
              </a:rPr>
              <a:t>Ask to leave the space if there are other adults in the room to supervise the student(s). Take 3 deep breaths before talking to student. Notice your heart rate and remind yourself to relax.</a:t>
            </a:r>
            <a:endParaRPr sz="2300">
              <a:solidFill>
                <a:schemeClr val="dk1"/>
              </a:solidFill>
              <a:latin typeface="Open Sans"/>
              <a:ea typeface="Open Sans"/>
              <a:cs typeface="Open Sans"/>
              <a:sym typeface="Open Sans"/>
            </a:endParaRPr>
          </a:p>
        </p:txBody>
      </p:sp>
      <p:pic>
        <p:nvPicPr>
          <p:cNvPr id="419" name="Google Shape;419;p61"/>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20" name="Google Shape;420;p61"/>
          <p:cNvSpPr txBox="1"/>
          <p:nvPr/>
        </p:nvSpPr>
        <p:spPr>
          <a:xfrm>
            <a:off x="1702375" y="4651775"/>
            <a:ext cx="72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pbis.org/resource/strategies-for-de-escalating-student-behavior-in-the-classroom.</a:t>
            </a:r>
            <a:endParaRPr sz="100">
              <a:solidFill>
                <a:srgbClr val="00467F"/>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62"/>
          <p:cNvPicPr preferRelativeResize="0"/>
          <p:nvPr/>
        </p:nvPicPr>
        <p:blipFill>
          <a:blip r:embed="rId3">
            <a:alphaModFix/>
          </a:blip>
          <a:stretch>
            <a:fillRect/>
          </a:stretch>
        </p:blipFill>
        <p:spPr>
          <a:xfrm>
            <a:off x="152413" y="771700"/>
            <a:ext cx="8743924" cy="4243150"/>
          </a:xfrm>
          <a:prstGeom prst="rect">
            <a:avLst/>
          </a:prstGeom>
          <a:noFill/>
          <a:ln>
            <a:noFill/>
          </a:ln>
        </p:spPr>
      </p:pic>
      <p:sp>
        <p:nvSpPr>
          <p:cNvPr id="426" name="Google Shape;426;p62"/>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Crisis Cycle</a:t>
            </a:r>
            <a:endParaRPr sz="3400">
              <a:solidFill>
                <a:srgbClr val="00467F"/>
              </a:solidFill>
              <a:latin typeface="Roboto Medium"/>
              <a:ea typeface="Roboto Medium"/>
              <a:cs typeface="Roboto Medium"/>
              <a:sym typeface="Roboto Medium"/>
            </a:endParaRPr>
          </a:p>
        </p:txBody>
      </p:sp>
      <p:sp>
        <p:nvSpPr>
          <p:cNvPr id="427" name="Google Shape;427;p62"/>
          <p:cNvSpPr/>
          <p:nvPr/>
        </p:nvSpPr>
        <p:spPr>
          <a:xfrm>
            <a:off x="7206625" y="3113800"/>
            <a:ext cx="1517700" cy="1361100"/>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3"/>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Re-Entry</a:t>
            </a:r>
            <a:endParaRPr i="1" sz="3000">
              <a:solidFill>
                <a:srgbClr val="FFFFFF"/>
              </a:solidFill>
              <a:latin typeface="Roboto Medium"/>
              <a:ea typeface="Roboto Medium"/>
              <a:cs typeface="Roboto Medium"/>
              <a:sym typeface="Roboto Medium"/>
            </a:endParaRPr>
          </a:p>
        </p:txBody>
      </p:sp>
      <p:pic>
        <p:nvPicPr>
          <p:cNvPr id="434" name="Google Shape;434;p63"/>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35" name="Google Shape;435;p63"/>
          <p:cNvSpPr txBox="1"/>
          <p:nvPr/>
        </p:nvSpPr>
        <p:spPr>
          <a:xfrm>
            <a:off x="1707413" y="866775"/>
            <a:ext cx="5729100" cy="5955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None/>
            </a:pPr>
            <a:r>
              <a:rPr lang="en" sz="1800">
                <a:solidFill>
                  <a:srgbClr val="00467F"/>
                </a:solidFill>
                <a:latin typeface="Open Sans"/>
                <a:ea typeface="Open Sans"/>
                <a:cs typeface="Open Sans"/>
                <a:sym typeface="Open Sans"/>
              </a:rPr>
              <a:t>It’s Over. Now what?  </a:t>
            </a:r>
            <a:r>
              <a:rPr lang="en" sz="1700">
                <a:solidFill>
                  <a:srgbClr val="00467F"/>
                </a:solidFill>
                <a:latin typeface="Open Sans"/>
                <a:ea typeface="Open Sans"/>
                <a:cs typeface="Open Sans"/>
                <a:sym typeface="Open Sans"/>
              </a:rPr>
              <a:t>Teacher and Student Mindset</a:t>
            </a:r>
            <a:r>
              <a:rPr lang="en" sz="3100">
                <a:solidFill>
                  <a:srgbClr val="00467F"/>
                </a:solidFill>
                <a:latin typeface="Open Sans"/>
                <a:ea typeface="Open Sans"/>
                <a:cs typeface="Open Sans"/>
                <a:sym typeface="Open Sans"/>
              </a:rPr>
              <a:t> </a:t>
            </a:r>
            <a:endParaRPr sz="2300">
              <a:solidFill>
                <a:srgbClr val="00467F"/>
              </a:solidFill>
              <a:latin typeface="Open Sans"/>
              <a:ea typeface="Open Sans"/>
              <a:cs typeface="Open Sans"/>
              <a:sym typeface="Open Sans"/>
            </a:endParaRPr>
          </a:p>
        </p:txBody>
      </p:sp>
      <p:sp>
        <p:nvSpPr>
          <p:cNvPr id="436" name="Google Shape;436;p63"/>
          <p:cNvSpPr txBox="1"/>
          <p:nvPr/>
        </p:nvSpPr>
        <p:spPr>
          <a:xfrm>
            <a:off x="656531" y="1618781"/>
            <a:ext cx="3678900" cy="2958300"/>
          </a:xfrm>
          <a:prstGeom prst="rect">
            <a:avLst/>
          </a:prstGeom>
          <a:noFill/>
          <a:ln>
            <a:noFill/>
          </a:ln>
        </p:spPr>
        <p:txBody>
          <a:bodyPr anchorCtr="0" anchor="t" bIns="68575" lIns="68575" spcFirstLastPara="1" rIns="68575" wrap="square" tIns="68575">
            <a:noAutofit/>
          </a:bodyPr>
          <a:lstStyle/>
          <a:p>
            <a:pPr indent="-26035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You must be ready to accept that student back into the classroom/space/activity</a:t>
            </a:r>
            <a:endParaRPr sz="1500">
              <a:solidFill>
                <a:srgbClr val="00467F"/>
              </a:solidFill>
              <a:latin typeface="Open Sans"/>
              <a:ea typeface="Open Sans"/>
              <a:cs typeface="Open Sans"/>
              <a:sym typeface="Open Sans"/>
            </a:endParaRPr>
          </a:p>
          <a:p>
            <a:pPr indent="0" lvl="0" marL="342900" rtl="0" algn="l">
              <a:spcBef>
                <a:spcPts val="0"/>
              </a:spcBef>
              <a:spcAft>
                <a:spcPts val="0"/>
              </a:spcAft>
              <a:buNone/>
            </a:pPr>
            <a:r>
              <a:t/>
            </a:r>
            <a:endParaRPr sz="1500">
              <a:solidFill>
                <a:srgbClr val="00467F"/>
              </a:solidFill>
              <a:latin typeface="Open Sans"/>
              <a:ea typeface="Open Sans"/>
              <a:cs typeface="Open Sans"/>
              <a:sym typeface="Open Sans"/>
            </a:endParaRPr>
          </a:p>
          <a:p>
            <a:pPr indent="-26035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The student must be ready to come back to the classroom/space/activity</a:t>
            </a:r>
            <a:endParaRPr sz="1500">
              <a:solidFill>
                <a:srgbClr val="00467F"/>
              </a:solidFill>
              <a:latin typeface="Open Sans"/>
              <a:ea typeface="Open Sans"/>
              <a:cs typeface="Open Sans"/>
              <a:sym typeface="Open Sans"/>
            </a:endParaRPr>
          </a:p>
          <a:p>
            <a:pPr indent="0" lvl="0" marL="342900" rtl="0" algn="l">
              <a:spcBef>
                <a:spcPts val="0"/>
              </a:spcBef>
              <a:spcAft>
                <a:spcPts val="0"/>
              </a:spcAft>
              <a:buNone/>
            </a:pPr>
            <a:r>
              <a:t/>
            </a:r>
            <a:endParaRPr sz="1500">
              <a:solidFill>
                <a:srgbClr val="00467F"/>
              </a:solidFill>
              <a:latin typeface="Open Sans"/>
              <a:ea typeface="Open Sans"/>
              <a:cs typeface="Open Sans"/>
              <a:sym typeface="Open Sans"/>
            </a:endParaRPr>
          </a:p>
          <a:p>
            <a:pPr indent="-260350" lvl="0" marL="342900" rtl="0" algn="l">
              <a:spcBef>
                <a:spcPts val="0"/>
              </a:spcBef>
              <a:spcAft>
                <a:spcPts val="0"/>
              </a:spcAft>
              <a:buClr>
                <a:srgbClr val="00467F"/>
              </a:buClr>
              <a:buSzPts val="1500"/>
              <a:buFont typeface="Open Sans"/>
              <a:buChar char="●"/>
            </a:pPr>
            <a:r>
              <a:rPr lang="en" sz="1500">
                <a:solidFill>
                  <a:srgbClr val="00467F"/>
                </a:solidFill>
                <a:latin typeface="Open Sans"/>
                <a:ea typeface="Open Sans"/>
                <a:cs typeface="Open Sans"/>
                <a:sym typeface="Open Sans"/>
              </a:rPr>
              <a:t>The classroom environment must be ready to accept the student back</a:t>
            </a:r>
            <a:endParaRPr sz="1500">
              <a:solidFill>
                <a:srgbClr val="00467F"/>
              </a:solidFill>
              <a:latin typeface="Open Sans"/>
              <a:ea typeface="Open Sans"/>
              <a:cs typeface="Open Sans"/>
              <a:sym typeface="Open Sans"/>
            </a:endParaRPr>
          </a:p>
        </p:txBody>
      </p:sp>
      <p:sp>
        <p:nvSpPr>
          <p:cNvPr id="437" name="Google Shape;437;p63"/>
          <p:cNvSpPr txBox="1"/>
          <p:nvPr/>
        </p:nvSpPr>
        <p:spPr>
          <a:xfrm>
            <a:off x="5671444" y="1894181"/>
            <a:ext cx="3129000" cy="2407500"/>
          </a:xfrm>
          <a:prstGeom prst="rect">
            <a:avLst/>
          </a:prstGeom>
          <a:noFill/>
          <a:ln>
            <a:noFill/>
          </a:ln>
        </p:spPr>
        <p:txBody>
          <a:bodyPr anchorCtr="0" anchor="t" bIns="68575" lIns="68575" spcFirstLastPara="1" rIns="68575" wrap="square" tIns="68575">
            <a:noAutofit/>
          </a:bodyPr>
          <a:lstStyle/>
          <a:p>
            <a:pPr indent="-254000" lvl="0" marL="342900" rtl="0" algn="l">
              <a:spcBef>
                <a:spcPts val="0"/>
              </a:spcBef>
              <a:spcAft>
                <a:spcPts val="0"/>
              </a:spcAft>
              <a:buClr>
                <a:srgbClr val="00467F"/>
              </a:buClr>
              <a:buSzPts val="1400"/>
              <a:buFont typeface="Open Sans"/>
              <a:buChar char="●"/>
            </a:pPr>
            <a:r>
              <a:rPr lang="en" sz="1400">
                <a:solidFill>
                  <a:srgbClr val="00467F"/>
                </a:solidFill>
                <a:latin typeface="Open Sans"/>
                <a:ea typeface="Open Sans"/>
                <a:cs typeface="Open Sans"/>
                <a:sym typeface="Open Sans"/>
              </a:rPr>
              <a:t>Are you ok?</a:t>
            </a:r>
            <a:endParaRPr sz="1400">
              <a:solidFill>
                <a:srgbClr val="00467F"/>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0467F"/>
              </a:solidFill>
              <a:latin typeface="Open Sans"/>
              <a:ea typeface="Open Sans"/>
              <a:cs typeface="Open Sans"/>
              <a:sym typeface="Open Sans"/>
            </a:endParaRPr>
          </a:p>
          <a:p>
            <a:pPr indent="0" lvl="0" marL="342900" rtl="0" algn="l">
              <a:spcBef>
                <a:spcPts val="0"/>
              </a:spcBef>
              <a:spcAft>
                <a:spcPts val="0"/>
              </a:spcAft>
              <a:buNone/>
            </a:pPr>
            <a:r>
              <a:t/>
            </a:r>
            <a:endParaRPr sz="1400">
              <a:solidFill>
                <a:srgbClr val="00467F"/>
              </a:solidFill>
              <a:latin typeface="Open Sans"/>
              <a:ea typeface="Open Sans"/>
              <a:cs typeface="Open Sans"/>
              <a:sym typeface="Open Sans"/>
            </a:endParaRPr>
          </a:p>
          <a:p>
            <a:pPr indent="0" lvl="0" marL="685800" rtl="0" algn="l">
              <a:spcBef>
                <a:spcPts val="0"/>
              </a:spcBef>
              <a:spcAft>
                <a:spcPts val="0"/>
              </a:spcAft>
              <a:buNone/>
            </a:pPr>
            <a:r>
              <a:t/>
            </a:r>
            <a:endParaRPr sz="1400">
              <a:solidFill>
                <a:srgbClr val="00467F"/>
              </a:solidFill>
              <a:latin typeface="Open Sans"/>
              <a:ea typeface="Open Sans"/>
              <a:cs typeface="Open Sans"/>
              <a:sym typeface="Open Sans"/>
            </a:endParaRPr>
          </a:p>
          <a:p>
            <a:pPr indent="-254000" lvl="0" marL="342900" rtl="0" algn="l">
              <a:spcBef>
                <a:spcPts val="0"/>
              </a:spcBef>
              <a:spcAft>
                <a:spcPts val="0"/>
              </a:spcAft>
              <a:buClr>
                <a:srgbClr val="00467F"/>
              </a:buClr>
              <a:buSzPts val="1400"/>
              <a:buFont typeface="Open Sans"/>
              <a:buChar char="●"/>
            </a:pPr>
            <a:r>
              <a:rPr lang="en" sz="1400">
                <a:solidFill>
                  <a:srgbClr val="00467F"/>
                </a:solidFill>
                <a:latin typeface="Open Sans"/>
                <a:ea typeface="Open Sans"/>
                <a:cs typeface="Open Sans"/>
                <a:sym typeface="Open Sans"/>
              </a:rPr>
              <a:t>Is the student ok? </a:t>
            </a:r>
            <a:endParaRPr sz="1400">
              <a:solidFill>
                <a:srgbClr val="00467F"/>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0467F"/>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0467F"/>
              </a:solidFill>
              <a:latin typeface="Open Sans"/>
              <a:ea typeface="Open Sans"/>
              <a:cs typeface="Open Sans"/>
              <a:sym typeface="Open Sans"/>
            </a:endParaRPr>
          </a:p>
          <a:p>
            <a:pPr indent="0" lvl="0" marL="0" rtl="0" algn="l">
              <a:spcBef>
                <a:spcPts val="0"/>
              </a:spcBef>
              <a:spcAft>
                <a:spcPts val="0"/>
              </a:spcAft>
              <a:buNone/>
            </a:pPr>
            <a:r>
              <a:t/>
            </a:r>
            <a:endParaRPr sz="1400">
              <a:solidFill>
                <a:srgbClr val="00467F"/>
              </a:solidFill>
              <a:latin typeface="Open Sans"/>
              <a:ea typeface="Open Sans"/>
              <a:cs typeface="Open Sans"/>
              <a:sym typeface="Open Sans"/>
            </a:endParaRPr>
          </a:p>
          <a:p>
            <a:pPr indent="-254000" lvl="0" marL="342900" rtl="0" algn="l">
              <a:spcBef>
                <a:spcPts val="0"/>
              </a:spcBef>
              <a:spcAft>
                <a:spcPts val="0"/>
              </a:spcAft>
              <a:buClr>
                <a:srgbClr val="00467F"/>
              </a:buClr>
              <a:buSzPts val="1400"/>
              <a:buFont typeface="Open Sans"/>
              <a:buChar char="●"/>
            </a:pPr>
            <a:r>
              <a:rPr lang="en" sz="1400">
                <a:solidFill>
                  <a:srgbClr val="00467F"/>
                </a:solidFill>
                <a:latin typeface="Open Sans"/>
                <a:ea typeface="Open Sans"/>
                <a:cs typeface="Open Sans"/>
                <a:sym typeface="Open Sans"/>
              </a:rPr>
              <a:t>Is the space ok? </a:t>
            </a:r>
            <a:endParaRPr sz="1400">
              <a:solidFill>
                <a:srgbClr val="00467F"/>
              </a:solidFill>
              <a:latin typeface="Open Sans"/>
              <a:ea typeface="Open Sans"/>
              <a:cs typeface="Open Sans"/>
              <a:sym typeface="Open Sans"/>
            </a:endParaRPr>
          </a:p>
        </p:txBody>
      </p:sp>
      <p:sp>
        <p:nvSpPr>
          <p:cNvPr id="438" name="Google Shape;438;p63"/>
          <p:cNvSpPr/>
          <p:nvPr/>
        </p:nvSpPr>
        <p:spPr>
          <a:xfrm>
            <a:off x="4613100" y="1945856"/>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9" name="Google Shape;439;p63"/>
          <p:cNvSpPr/>
          <p:nvPr/>
        </p:nvSpPr>
        <p:spPr>
          <a:xfrm>
            <a:off x="4613100" y="2827763"/>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0" name="Google Shape;440;p63"/>
          <p:cNvSpPr/>
          <p:nvPr/>
        </p:nvSpPr>
        <p:spPr>
          <a:xfrm>
            <a:off x="4613100" y="3709669"/>
            <a:ext cx="780900" cy="236400"/>
          </a:xfrm>
          <a:prstGeom prst="rect">
            <a:avLst/>
          </a:prstGeom>
          <a:solidFill>
            <a:srgbClr val="00467F"/>
          </a:solidFill>
          <a:ln cap="flat" cmpd="sng" w="9525">
            <a:solidFill>
              <a:srgbClr val="00467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4"/>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64"/>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000">
                <a:solidFill>
                  <a:srgbClr val="FFFFFF"/>
                </a:solidFill>
                <a:latin typeface="Roboto Medium"/>
                <a:ea typeface="Roboto Medium"/>
                <a:cs typeface="Roboto Medium"/>
                <a:sym typeface="Roboto Medium"/>
              </a:rPr>
              <a:t>Strategies for Crisis Recovery</a:t>
            </a:r>
            <a:endParaRPr i="1" sz="3000">
              <a:solidFill>
                <a:srgbClr val="FFFFFF"/>
              </a:solidFill>
              <a:latin typeface="Roboto Medium"/>
              <a:ea typeface="Roboto Medium"/>
              <a:cs typeface="Roboto Medium"/>
              <a:sym typeface="Roboto Medium"/>
            </a:endParaRPr>
          </a:p>
        </p:txBody>
      </p:sp>
      <p:sp>
        <p:nvSpPr>
          <p:cNvPr id="447" name="Google Shape;447;p64"/>
          <p:cNvSpPr txBox="1"/>
          <p:nvPr/>
        </p:nvSpPr>
        <p:spPr>
          <a:xfrm>
            <a:off x="450350" y="801875"/>
            <a:ext cx="8069100" cy="36213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Welcome Student</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“Leela, welcome! We are so happy to have you back in class. Take a seat at your desk.”</a:t>
            </a:r>
            <a:endParaRPr sz="2000">
              <a:solidFill>
                <a:schemeClr val="dk1"/>
              </a:solidFill>
              <a:latin typeface="Open Sans"/>
              <a:ea typeface="Open Sans"/>
              <a:cs typeface="Open Sans"/>
              <a:sym typeface="Open Sans"/>
            </a:endParaRPr>
          </a:p>
          <a:p>
            <a:pPr indent="-355600" lvl="0" marL="4572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Re-integrate</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“Quinn, I am on the third paragraph of our reading page. The expectation is that you will sit at your desk quietly and read along or draw while I read aloud.”</a:t>
            </a:r>
            <a:endParaRPr sz="2000">
              <a:solidFill>
                <a:schemeClr val="dk1"/>
              </a:solidFill>
              <a:latin typeface="Open Sans"/>
              <a:ea typeface="Open Sans"/>
              <a:cs typeface="Open Sans"/>
              <a:sym typeface="Open Sans"/>
            </a:endParaRPr>
          </a:p>
          <a:p>
            <a:pPr indent="-355600" lvl="0" marL="4572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Focus on Present</a:t>
            </a:r>
            <a:endParaRPr sz="2000">
              <a:solidFill>
                <a:schemeClr val="dk1"/>
              </a:solidFill>
              <a:latin typeface="Open Sans"/>
              <a:ea typeface="Open Sans"/>
              <a:cs typeface="Open Sans"/>
              <a:sym typeface="Open Sans"/>
            </a:endParaRPr>
          </a:p>
          <a:p>
            <a:pPr indent="-355600" lvl="1" marL="914400" rtl="0" algn="l">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Refraining from making comments about behavioral incident or reviewing consequences right away.</a:t>
            </a:r>
            <a:endParaRPr sz="2000">
              <a:solidFill>
                <a:schemeClr val="dk1"/>
              </a:solidFill>
              <a:latin typeface="Open Sans"/>
              <a:ea typeface="Open Sans"/>
              <a:cs typeface="Open Sans"/>
              <a:sym typeface="Open Sans"/>
            </a:endParaRPr>
          </a:p>
        </p:txBody>
      </p:sp>
      <p:pic>
        <p:nvPicPr>
          <p:cNvPr id="448" name="Google Shape;448;p64"/>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449" name="Google Shape;449;p64"/>
          <p:cNvSpPr txBox="1"/>
          <p:nvPr/>
        </p:nvSpPr>
        <p:spPr>
          <a:xfrm>
            <a:off x="1702375" y="4651775"/>
            <a:ext cx="72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467F"/>
                </a:solidFill>
                <a:latin typeface="Open Sans"/>
                <a:ea typeface="Open Sans"/>
                <a:cs typeface="Open Sans"/>
                <a:sym typeface="Open Sans"/>
              </a:rPr>
              <a:t>pbis.org/resource/strategies-for-de-escalating-student-behavior-in-the-classroom.</a:t>
            </a:r>
            <a:endParaRPr sz="100">
              <a:solidFill>
                <a:srgbClr val="00467F"/>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5"/>
          <p:cNvSpPr txBox="1"/>
          <p:nvPr>
            <p:ph type="title"/>
          </p:nvPr>
        </p:nvSpPr>
        <p:spPr>
          <a:xfrm>
            <a:off x="3190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When is a Crisis Plan needed?</a:t>
            </a:r>
            <a:endParaRPr>
              <a:latin typeface="Roboto Medium"/>
              <a:ea typeface="Roboto Medium"/>
              <a:cs typeface="Roboto Medium"/>
              <a:sym typeface="Roboto Medium"/>
            </a:endParaRPr>
          </a:p>
        </p:txBody>
      </p:sp>
      <p:sp>
        <p:nvSpPr>
          <p:cNvPr id="455" name="Google Shape;455;p65"/>
          <p:cNvSpPr txBox="1"/>
          <p:nvPr>
            <p:ph idx="2" type="body"/>
          </p:nvPr>
        </p:nvSpPr>
        <p:spPr>
          <a:xfrm>
            <a:off x="4795250" y="241100"/>
            <a:ext cx="4189500" cy="4701600"/>
          </a:xfrm>
          <a:prstGeom prst="rect">
            <a:avLst/>
          </a:prstGeom>
        </p:spPr>
        <p:txBody>
          <a:bodyPr anchorCtr="0" anchor="ctr" bIns="91425" lIns="91425" spcFirstLastPara="1" rIns="91425" wrap="square" tIns="91425">
            <a:normAutofit/>
          </a:bodyPr>
          <a:lstStyle/>
          <a:p>
            <a:pPr indent="-476250" lvl="0" marL="457200" rtl="0" algn="l">
              <a:lnSpc>
                <a:spcPct val="90000"/>
              </a:lnSpc>
              <a:spcBef>
                <a:spcPts val="1400"/>
              </a:spcBef>
              <a:spcAft>
                <a:spcPts val="0"/>
              </a:spcAft>
              <a:buClr>
                <a:srgbClr val="3F3F3F"/>
              </a:buClr>
              <a:buSzPts val="3900"/>
              <a:buFont typeface="Open Sans"/>
              <a:buChar char="●"/>
            </a:pPr>
            <a:r>
              <a:rPr lang="en" sz="3900">
                <a:solidFill>
                  <a:srgbClr val="3F3F3F"/>
                </a:solidFill>
                <a:latin typeface="Open Sans"/>
                <a:ea typeface="Open Sans"/>
                <a:cs typeface="Open Sans"/>
                <a:sym typeface="Open Sans"/>
              </a:rPr>
              <a:t>Pattern of behavior</a:t>
            </a:r>
            <a:endParaRPr sz="3900">
              <a:solidFill>
                <a:srgbClr val="3F3F3F"/>
              </a:solidFill>
              <a:latin typeface="Open Sans"/>
              <a:ea typeface="Open Sans"/>
              <a:cs typeface="Open Sans"/>
              <a:sym typeface="Open Sans"/>
            </a:endParaRPr>
          </a:p>
          <a:p>
            <a:pPr indent="0" lvl="0" marL="0" rtl="0" algn="l">
              <a:lnSpc>
                <a:spcPct val="90000"/>
              </a:lnSpc>
              <a:spcBef>
                <a:spcPts val="1400"/>
              </a:spcBef>
              <a:spcAft>
                <a:spcPts val="0"/>
              </a:spcAft>
              <a:buNone/>
            </a:pPr>
            <a:r>
              <a:t/>
            </a:r>
            <a:endParaRPr sz="3900">
              <a:solidFill>
                <a:srgbClr val="3F3F3F"/>
              </a:solidFill>
              <a:latin typeface="Open Sans"/>
              <a:ea typeface="Open Sans"/>
              <a:cs typeface="Open Sans"/>
              <a:sym typeface="Open Sans"/>
            </a:endParaRPr>
          </a:p>
          <a:p>
            <a:pPr indent="-476250" lvl="0" marL="457200" rtl="0" algn="l">
              <a:lnSpc>
                <a:spcPct val="90000"/>
              </a:lnSpc>
              <a:spcBef>
                <a:spcPts val="1400"/>
              </a:spcBef>
              <a:spcAft>
                <a:spcPts val="0"/>
              </a:spcAft>
              <a:buClr>
                <a:srgbClr val="3F3F3F"/>
              </a:buClr>
              <a:buSzPts val="3900"/>
              <a:buFont typeface="Open Sans"/>
              <a:buChar char="●"/>
            </a:pPr>
            <a:r>
              <a:rPr lang="en" sz="3900">
                <a:solidFill>
                  <a:srgbClr val="3F3F3F"/>
                </a:solidFill>
                <a:latin typeface="Open Sans"/>
                <a:ea typeface="Open Sans"/>
                <a:cs typeface="Open Sans"/>
                <a:sym typeface="Open Sans"/>
              </a:rPr>
              <a:t>Behaviors that present safety risks</a:t>
            </a:r>
            <a:endParaRPr sz="3900">
              <a:solidFill>
                <a:srgbClr val="3F3F3F"/>
              </a:solidFill>
              <a:latin typeface="Open Sans"/>
              <a:ea typeface="Open Sans"/>
              <a:cs typeface="Open Sans"/>
              <a:sym typeface="Open Sans"/>
            </a:endParaRPr>
          </a:p>
        </p:txBody>
      </p:sp>
      <p:pic>
        <p:nvPicPr>
          <p:cNvPr id="456" name="Google Shape;456;p65"/>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6"/>
          <p:cNvSpPr txBox="1"/>
          <p:nvPr>
            <p:ph type="title"/>
          </p:nvPr>
        </p:nvSpPr>
        <p:spPr>
          <a:xfrm>
            <a:off x="3190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Components of a Crisis Plan</a:t>
            </a:r>
            <a:endParaRPr>
              <a:latin typeface="Roboto Medium"/>
              <a:ea typeface="Roboto Medium"/>
              <a:cs typeface="Roboto Medium"/>
              <a:sym typeface="Roboto Medium"/>
            </a:endParaRPr>
          </a:p>
        </p:txBody>
      </p:sp>
      <p:sp>
        <p:nvSpPr>
          <p:cNvPr id="462" name="Google Shape;462;p66"/>
          <p:cNvSpPr txBox="1"/>
          <p:nvPr>
            <p:ph idx="2" type="body"/>
          </p:nvPr>
        </p:nvSpPr>
        <p:spPr>
          <a:xfrm>
            <a:off x="4795250" y="241100"/>
            <a:ext cx="4189500" cy="4701600"/>
          </a:xfrm>
          <a:prstGeom prst="rect">
            <a:avLst/>
          </a:prstGeom>
        </p:spPr>
        <p:txBody>
          <a:bodyPr anchorCtr="0" anchor="ctr" bIns="91425" lIns="91425" spcFirstLastPara="1" rIns="91425" wrap="square" tIns="91425">
            <a:normAutofit/>
          </a:bodyPr>
          <a:lstStyle/>
          <a:p>
            <a:pPr indent="-400050" lvl="0" marL="457200" rtl="0" algn="l">
              <a:lnSpc>
                <a:spcPct val="90000"/>
              </a:lnSpc>
              <a:spcBef>
                <a:spcPts val="1400"/>
              </a:spcBef>
              <a:spcAft>
                <a:spcPts val="0"/>
              </a:spcAft>
              <a:buClr>
                <a:srgbClr val="3F3F3F"/>
              </a:buClr>
              <a:buSzPts val="2700"/>
              <a:buFont typeface="Open Sans"/>
              <a:buChar char="●"/>
            </a:pPr>
            <a:r>
              <a:rPr lang="en" sz="2700">
                <a:solidFill>
                  <a:srgbClr val="3F3F3F"/>
                </a:solidFill>
                <a:latin typeface="Open Sans"/>
                <a:ea typeface="Open Sans"/>
                <a:cs typeface="Open Sans"/>
                <a:sym typeface="Open Sans"/>
              </a:rPr>
              <a:t>Proactive strategies and </a:t>
            </a:r>
            <a:r>
              <a:rPr lang="en" sz="2700">
                <a:solidFill>
                  <a:srgbClr val="3F3F3F"/>
                </a:solidFill>
                <a:latin typeface="Open Sans"/>
                <a:ea typeface="Open Sans"/>
                <a:cs typeface="Open Sans"/>
                <a:sym typeface="Open Sans"/>
              </a:rPr>
              <a:t>accommodations</a:t>
            </a:r>
            <a:endParaRPr sz="2700">
              <a:solidFill>
                <a:srgbClr val="3F3F3F"/>
              </a:solidFill>
              <a:latin typeface="Open Sans"/>
              <a:ea typeface="Open Sans"/>
              <a:cs typeface="Open Sans"/>
              <a:sym typeface="Open Sans"/>
            </a:endParaRPr>
          </a:p>
          <a:p>
            <a:pPr indent="-400050" lvl="0" marL="457200" rtl="0" algn="l">
              <a:lnSpc>
                <a:spcPct val="90000"/>
              </a:lnSpc>
              <a:spcBef>
                <a:spcPts val="1000"/>
              </a:spcBef>
              <a:spcAft>
                <a:spcPts val="0"/>
              </a:spcAft>
              <a:buClr>
                <a:srgbClr val="3F3F3F"/>
              </a:buClr>
              <a:buSzPts val="2700"/>
              <a:buFont typeface="Open Sans"/>
              <a:buChar char="●"/>
            </a:pPr>
            <a:r>
              <a:rPr lang="en" sz="2700">
                <a:solidFill>
                  <a:srgbClr val="3F3F3F"/>
                </a:solidFill>
                <a:latin typeface="Open Sans"/>
                <a:ea typeface="Open Sans"/>
                <a:cs typeface="Open Sans"/>
                <a:sym typeface="Open Sans"/>
              </a:rPr>
              <a:t>De-escalation protocol and safe space</a:t>
            </a:r>
            <a:endParaRPr sz="2700">
              <a:solidFill>
                <a:srgbClr val="3F3F3F"/>
              </a:solidFill>
              <a:latin typeface="Open Sans"/>
              <a:ea typeface="Open Sans"/>
              <a:cs typeface="Open Sans"/>
              <a:sym typeface="Open Sans"/>
            </a:endParaRPr>
          </a:p>
          <a:p>
            <a:pPr indent="-400050" lvl="0" marL="457200" rtl="0" algn="l">
              <a:lnSpc>
                <a:spcPct val="90000"/>
              </a:lnSpc>
              <a:spcBef>
                <a:spcPts val="1000"/>
              </a:spcBef>
              <a:spcAft>
                <a:spcPts val="0"/>
              </a:spcAft>
              <a:buClr>
                <a:srgbClr val="3F3F3F"/>
              </a:buClr>
              <a:buSzPts val="2700"/>
              <a:buFont typeface="Open Sans"/>
              <a:buChar char="●"/>
            </a:pPr>
            <a:r>
              <a:rPr lang="en" sz="2700">
                <a:solidFill>
                  <a:srgbClr val="3F3F3F"/>
                </a:solidFill>
                <a:latin typeface="Open Sans"/>
                <a:ea typeface="Open Sans"/>
                <a:cs typeface="Open Sans"/>
                <a:sym typeface="Open Sans"/>
              </a:rPr>
              <a:t>Crisis team roles and action plan</a:t>
            </a:r>
            <a:endParaRPr sz="2700">
              <a:solidFill>
                <a:srgbClr val="3F3F3F"/>
              </a:solidFill>
              <a:latin typeface="Open Sans"/>
              <a:ea typeface="Open Sans"/>
              <a:cs typeface="Open Sans"/>
              <a:sym typeface="Open Sans"/>
            </a:endParaRPr>
          </a:p>
          <a:p>
            <a:pPr indent="-400050" lvl="0" marL="457200" rtl="0" algn="l">
              <a:lnSpc>
                <a:spcPct val="90000"/>
              </a:lnSpc>
              <a:spcBef>
                <a:spcPts val="1400"/>
              </a:spcBef>
              <a:spcAft>
                <a:spcPts val="1000"/>
              </a:spcAft>
              <a:buClr>
                <a:srgbClr val="3F3F3F"/>
              </a:buClr>
              <a:buSzPts val="2700"/>
              <a:buFont typeface="Open Sans"/>
              <a:buChar char="●"/>
            </a:pPr>
            <a:r>
              <a:rPr lang="en" sz="2700">
                <a:solidFill>
                  <a:srgbClr val="3F3F3F"/>
                </a:solidFill>
                <a:latin typeface="Open Sans"/>
                <a:ea typeface="Open Sans"/>
                <a:cs typeface="Open Sans"/>
                <a:sym typeface="Open Sans"/>
              </a:rPr>
              <a:t>Post-crisis procedures and </a:t>
            </a:r>
            <a:r>
              <a:rPr lang="en" sz="2700">
                <a:solidFill>
                  <a:srgbClr val="3F3F3F"/>
                </a:solidFill>
                <a:latin typeface="Open Sans"/>
                <a:ea typeface="Open Sans"/>
                <a:cs typeface="Open Sans"/>
                <a:sym typeface="Open Sans"/>
              </a:rPr>
              <a:t>debriefing</a:t>
            </a:r>
            <a:endParaRPr sz="2700">
              <a:solidFill>
                <a:srgbClr val="3F3F3F"/>
              </a:solidFill>
              <a:latin typeface="Open Sans"/>
              <a:ea typeface="Open Sans"/>
              <a:cs typeface="Open Sans"/>
              <a:sym typeface="Open Sans"/>
            </a:endParaRPr>
          </a:p>
        </p:txBody>
      </p:sp>
      <p:pic>
        <p:nvPicPr>
          <p:cNvPr id="463" name="Google Shape;463;p66"/>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467" name="Shape 467"/>
        <p:cNvGrpSpPr/>
        <p:nvPr/>
      </p:nvGrpSpPr>
      <p:grpSpPr>
        <a:xfrm>
          <a:off x="0" y="0"/>
          <a:ext cx="0" cy="0"/>
          <a:chOff x="0" y="0"/>
          <a:chExt cx="0" cy="0"/>
        </a:xfrm>
      </p:grpSpPr>
      <p:sp>
        <p:nvSpPr>
          <p:cNvPr id="468" name="Google Shape;468;p67"/>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A Comprehensive </a:t>
            </a:r>
            <a:r>
              <a:rPr lang="en">
                <a:solidFill>
                  <a:schemeClr val="lt1"/>
                </a:solidFill>
                <a:latin typeface="Roboto Medium"/>
                <a:ea typeface="Roboto Medium"/>
                <a:cs typeface="Roboto Medium"/>
                <a:sym typeface="Roboto Medium"/>
              </a:rPr>
              <a:t>Approach</a:t>
            </a:r>
            <a:endParaRPr>
              <a:solidFill>
                <a:schemeClr val="lt1"/>
              </a:solidFill>
              <a:latin typeface="Roboto Medium"/>
              <a:ea typeface="Roboto Medium"/>
              <a:cs typeface="Roboto Medium"/>
              <a:sym typeface="Roboto Medium"/>
            </a:endParaRPr>
          </a:p>
        </p:txBody>
      </p:sp>
      <p:pic>
        <p:nvPicPr>
          <p:cNvPr id="469" name="Google Shape;469;p67"/>
          <p:cNvPicPr preferRelativeResize="0"/>
          <p:nvPr/>
        </p:nvPicPr>
        <p:blipFill>
          <a:blip r:embed="rId3">
            <a:alphaModFix/>
          </a:blip>
          <a:stretch>
            <a:fillRect/>
          </a:stretch>
        </p:blipFill>
        <p:spPr>
          <a:xfrm>
            <a:off x="-5" y="4621050"/>
            <a:ext cx="985400" cy="522451"/>
          </a:xfrm>
          <a:prstGeom prst="rect">
            <a:avLst/>
          </a:prstGeom>
          <a:noFill/>
          <a:ln>
            <a:noFill/>
          </a:ln>
        </p:spPr>
      </p:pic>
      <p:pic>
        <p:nvPicPr>
          <p:cNvPr id="470" name="Google Shape;470;p67"/>
          <p:cNvPicPr preferRelativeResize="0"/>
          <p:nvPr/>
        </p:nvPicPr>
        <p:blipFill>
          <a:blip r:embed="rId4">
            <a:alphaModFix/>
          </a:blip>
          <a:stretch>
            <a:fillRect/>
          </a:stretch>
        </p:blipFill>
        <p:spPr>
          <a:xfrm>
            <a:off x="4701225" y="579750"/>
            <a:ext cx="4376099" cy="3792625"/>
          </a:xfrm>
          <a:prstGeom prst="rect">
            <a:avLst/>
          </a:prstGeom>
          <a:noFill/>
          <a:ln>
            <a:noFill/>
          </a:ln>
        </p:spPr>
      </p:pic>
      <p:sp>
        <p:nvSpPr>
          <p:cNvPr id="471" name="Google Shape;471;p67"/>
          <p:cNvSpPr txBox="1"/>
          <p:nvPr/>
        </p:nvSpPr>
        <p:spPr>
          <a:xfrm rot="-3508978">
            <a:off x="3988563" y="1681967"/>
            <a:ext cx="2999702" cy="585011"/>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a:solidFill>
                  <a:srgbClr val="00467F"/>
                </a:solidFill>
                <a:latin typeface="Roboto"/>
                <a:ea typeface="Roboto"/>
                <a:cs typeface="Roboto"/>
                <a:sym typeface="Roboto"/>
              </a:rPr>
              <a:t>MTSS</a:t>
            </a:r>
            <a:endParaRPr b="1" sz="2600">
              <a:solidFill>
                <a:srgbClr val="00467F"/>
              </a:solidFill>
              <a:latin typeface="Roboto"/>
              <a:ea typeface="Roboto"/>
              <a:cs typeface="Roboto"/>
              <a:sym typeface="Roboto"/>
            </a:endParaRPr>
          </a:p>
        </p:txBody>
      </p:sp>
      <p:sp>
        <p:nvSpPr>
          <p:cNvPr id="472" name="Google Shape;472;p67"/>
          <p:cNvSpPr txBox="1"/>
          <p:nvPr/>
        </p:nvSpPr>
        <p:spPr>
          <a:xfrm rot="3538637">
            <a:off x="6883706" y="1821679"/>
            <a:ext cx="3000129" cy="584982"/>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600">
                <a:solidFill>
                  <a:srgbClr val="00467F"/>
                </a:solidFill>
                <a:latin typeface="Roboto"/>
                <a:ea typeface="Roboto"/>
                <a:cs typeface="Roboto"/>
                <a:sym typeface="Roboto"/>
              </a:rPr>
              <a:t>PBIS</a:t>
            </a:r>
            <a:endParaRPr b="1" sz="2600">
              <a:solidFill>
                <a:srgbClr val="00467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2"/>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Shared Norms and Mindset</a:t>
            </a:r>
            <a:endParaRPr sz="3400">
              <a:solidFill>
                <a:srgbClr val="00467F"/>
              </a:solidFill>
              <a:latin typeface="Roboto Medium"/>
              <a:ea typeface="Roboto Medium"/>
              <a:cs typeface="Roboto Medium"/>
              <a:sym typeface="Roboto Medium"/>
            </a:endParaRPr>
          </a:p>
        </p:txBody>
      </p:sp>
      <p:sp>
        <p:nvSpPr>
          <p:cNvPr id="163" name="Google Shape;163;p32"/>
          <p:cNvSpPr txBox="1"/>
          <p:nvPr/>
        </p:nvSpPr>
        <p:spPr>
          <a:xfrm>
            <a:off x="409975" y="979025"/>
            <a:ext cx="41928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chemeClr val="dk1"/>
                </a:solidFill>
                <a:latin typeface="Open Sans SemiBold"/>
                <a:ea typeface="Open Sans SemiBold"/>
                <a:cs typeface="Open Sans SemiBold"/>
                <a:sym typeface="Open Sans SemiBold"/>
              </a:rPr>
              <a:t>Meeting Norms</a:t>
            </a:r>
            <a:endParaRPr sz="2000">
              <a:solidFill>
                <a:schemeClr val="dk1"/>
              </a:solidFill>
              <a:latin typeface="Open Sans SemiBold"/>
              <a:ea typeface="Open Sans SemiBold"/>
              <a:cs typeface="Open Sans SemiBold"/>
              <a:sym typeface="Open Sans SemiBold"/>
            </a:endParaRPr>
          </a:p>
          <a:p>
            <a:pPr indent="-355600" lvl="0" marL="457200" rtl="0" algn="l">
              <a:lnSpc>
                <a:spcPct val="150000"/>
              </a:lnSpc>
              <a:spcBef>
                <a:spcPts val="0"/>
              </a:spcBef>
              <a:spcAft>
                <a:spcPts val="0"/>
              </a:spcAft>
              <a:buClr>
                <a:schemeClr val="dk1"/>
              </a:buClr>
              <a:buSzPts val="2000"/>
              <a:buFont typeface="Open Sans Light"/>
              <a:buChar char="●"/>
            </a:pPr>
            <a:r>
              <a:rPr lang="en" sz="2000">
                <a:solidFill>
                  <a:schemeClr val="dk1"/>
                </a:solidFill>
                <a:latin typeface="Open Sans Light"/>
                <a:ea typeface="Open Sans Light"/>
                <a:cs typeface="Open Sans Light"/>
                <a:sym typeface="Open Sans Light"/>
              </a:rPr>
              <a:t>Be on time and prepared</a:t>
            </a:r>
            <a:endParaRPr sz="2000">
              <a:solidFill>
                <a:schemeClr val="dk1"/>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chemeClr val="dk1"/>
              </a:buClr>
              <a:buSzPts val="2000"/>
              <a:buFont typeface="Open Sans Light"/>
              <a:buChar char="●"/>
            </a:pPr>
            <a:r>
              <a:rPr lang="en" sz="2000">
                <a:solidFill>
                  <a:schemeClr val="dk1"/>
                </a:solidFill>
                <a:latin typeface="Open Sans Light"/>
                <a:ea typeface="Open Sans Light"/>
                <a:cs typeface="Open Sans Light"/>
                <a:sym typeface="Open Sans Light"/>
              </a:rPr>
              <a:t>Stay engaged</a:t>
            </a:r>
            <a:endParaRPr sz="2000">
              <a:solidFill>
                <a:schemeClr val="dk1"/>
              </a:solidFill>
              <a:latin typeface="Open Sans Light"/>
              <a:ea typeface="Open Sans Light"/>
              <a:cs typeface="Open Sans Light"/>
              <a:sym typeface="Open Sans Light"/>
            </a:endParaRPr>
          </a:p>
          <a:p>
            <a:pPr indent="-355600" lvl="0" marL="457200" rtl="0" algn="l">
              <a:lnSpc>
                <a:spcPct val="150000"/>
              </a:lnSpc>
              <a:spcBef>
                <a:spcPts val="0"/>
              </a:spcBef>
              <a:spcAft>
                <a:spcPts val="0"/>
              </a:spcAft>
              <a:buClr>
                <a:schemeClr val="dk1"/>
              </a:buClr>
              <a:buSzPts val="2000"/>
              <a:buFont typeface="Open Sans Light"/>
              <a:buChar char="●"/>
            </a:pPr>
            <a:r>
              <a:rPr lang="en" sz="2000">
                <a:solidFill>
                  <a:schemeClr val="dk1"/>
                </a:solidFill>
                <a:latin typeface="Open Sans Light"/>
                <a:ea typeface="Open Sans Light"/>
                <a:cs typeface="Open Sans Light"/>
                <a:sym typeface="Open Sans Light"/>
              </a:rPr>
              <a:t>Growth Mindset</a:t>
            </a:r>
            <a:endParaRPr sz="2000">
              <a:solidFill>
                <a:schemeClr val="dk1"/>
              </a:solidFill>
              <a:latin typeface="Open Sans Light"/>
              <a:ea typeface="Open Sans Light"/>
              <a:cs typeface="Open Sans Light"/>
              <a:sym typeface="Open Sans Light"/>
            </a:endParaRPr>
          </a:p>
          <a:p>
            <a:pPr indent="0" lvl="0" marL="0" rtl="0" algn="l">
              <a:lnSpc>
                <a:spcPct val="150000"/>
              </a:lnSpc>
              <a:spcBef>
                <a:spcPts val="0"/>
              </a:spcBef>
              <a:spcAft>
                <a:spcPts val="0"/>
              </a:spcAft>
              <a:buNone/>
            </a:pPr>
            <a:r>
              <a:t/>
            </a:r>
            <a:endParaRPr sz="2000">
              <a:solidFill>
                <a:schemeClr val="dk1"/>
              </a:solidFill>
              <a:latin typeface="Open Sans"/>
              <a:ea typeface="Open Sans"/>
              <a:cs typeface="Open Sans"/>
              <a:sym typeface="Open Sans"/>
            </a:endParaRPr>
          </a:p>
        </p:txBody>
      </p:sp>
      <p:pic>
        <p:nvPicPr>
          <p:cNvPr id="164" name="Google Shape;164;p32"/>
          <p:cNvPicPr preferRelativeResize="0"/>
          <p:nvPr/>
        </p:nvPicPr>
        <p:blipFill>
          <a:blip r:embed="rId3">
            <a:alphaModFix/>
          </a:blip>
          <a:stretch>
            <a:fillRect/>
          </a:stretch>
        </p:blipFill>
        <p:spPr>
          <a:xfrm>
            <a:off x="0" y="4577500"/>
            <a:ext cx="1067526" cy="565999"/>
          </a:xfrm>
          <a:prstGeom prst="rect">
            <a:avLst/>
          </a:prstGeom>
          <a:noFill/>
          <a:ln>
            <a:noFill/>
          </a:ln>
        </p:spPr>
      </p:pic>
      <p:pic>
        <p:nvPicPr>
          <p:cNvPr id="165" name="Google Shape;165;p32"/>
          <p:cNvPicPr preferRelativeResize="0"/>
          <p:nvPr/>
        </p:nvPicPr>
        <p:blipFill>
          <a:blip r:embed="rId4">
            <a:alphaModFix/>
          </a:blip>
          <a:stretch>
            <a:fillRect/>
          </a:stretch>
        </p:blipFill>
        <p:spPr>
          <a:xfrm>
            <a:off x="4446000" y="1675925"/>
            <a:ext cx="4236426" cy="199361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8"/>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478" name="Google Shape;478;p68"/>
          <p:cNvGrpSpPr/>
          <p:nvPr/>
        </p:nvGrpSpPr>
        <p:grpSpPr>
          <a:xfrm>
            <a:off x="0" y="-16200"/>
            <a:ext cx="4868684" cy="5175904"/>
            <a:chOff x="0" y="0"/>
            <a:chExt cx="4405650" cy="5175904"/>
          </a:xfrm>
        </p:grpSpPr>
        <p:sp>
          <p:nvSpPr>
            <p:cNvPr id="479" name="Google Shape;479;p68"/>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480" name="Google Shape;480;p68"/>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1" name="Google Shape;481;p68"/>
          <p:cNvSpPr txBox="1"/>
          <p:nvPr/>
        </p:nvSpPr>
        <p:spPr>
          <a:xfrm>
            <a:off x="313625" y="1043775"/>
            <a:ext cx="3685200" cy="27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700">
                <a:solidFill>
                  <a:srgbClr val="FFFFFF"/>
                </a:solidFill>
                <a:latin typeface="Roboto"/>
                <a:ea typeface="Roboto"/>
                <a:cs typeface="Roboto"/>
                <a:sym typeface="Roboto"/>
              </a:rPr>
              <a:t>What is your behavior plan for this year?</a:t>
            </a:r>
            <a:endParaRPr sz="4700">
              <a:solidFill>
                <a:srgbClr val="FFFFFF"/>
              </a:solidFill>
              <a:latin typeface="Roboto"/>
              <a:ea typeface="Roboto"/>
              <a:cs typeface="Roboto"/>
              <a:sym typeface="Roboto"/>
            </a:endParaRPr>
          </a:p>
        </p:txBody>
      </p:sp>
      <p:pic>
        <p:nvPicPr>
          <p:cNvPr id="482" name="Google Shape;482;p68"/>
          <p:cNvPicPr preferRelativeResize="0"/>
          <p:nvPr/>
        </p:nvPicPr>
        <p:blipFill>
          <a:blip r:embed="rId4">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33"/>
          <p:cNvPicPr preferRelativeResize="0"/>
          <p:nvPr/>
        </p:nvPicPr>
        <p:blipFill rotWithShape="1">
          <a:blip r:embed="rId3">
            <a:alphaModFix/>
          </a:blip>
          <a:srcRect b="0" l="0" r="7638" t="0"/>
          <a:stretch/>
        </p:blipFill>
        <p:spPr>
          <a:xfrm>
            <a:off x="1972500" y="-16200"/>
            <a:ext cx="7171498" cy="5175899"/>
          </a:xfrm>
          <a:prstGeom prst="rect">
            <a:avLst/>
          </a:prstGeom>
          <a:noFill/>
          <a:ln>
            <a:noFill/>
          </a:ln>
        </p:spPr>
      </p:pic>
      <p:grpSp>
        <p:nvGrpSpPr>
          <p:cNvPr id="171" name="Google Shape;171;p33"/>
          <p:cNvGrpSpPr/>
          <p:nvPr/>
        </p:nvGrpSpPr>
        <p:grpSpPr>
          <a:xfrm>
            <a:off x="0" y="-16200"/>
            <a:ext cx="4405650" cy="5175904"/>
            <a:chOff x="0" y="0"/>
            <a:chExt cx="4405650" cy="5175904"/>
          </a:xfrm>
        </p:grpSpPr>
        <p:sp>
          <p:nvSpPr>
            <p:cNvPr id="172" name="Google Shape;172;p33"/>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173" name="Google Shape;173;p33"/>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4" name="Google Shape;174;p33"/>
          <p:cNvSpPr txBox="1"/>
          <p:nvPr/>
        </p:nvSpPr>
        <p:spPr>
          <a:xfrm>
            <a:off x="313625" y="1043775"/>
            <a:ext cx="3685200" cy="27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latin typeface="Roboto"/>
                <a:ea typeface="Roboto"/>
                <a:cs typeface="Roboto"/>
                <a:sym typeface="Roboto"/>
              </a:rPr>
              <a:t>Crisis Behaviors</a:t>
            </a:r>
            <a:endParaRPr sz="5000">
              <a:solidFill>
                <a:srgbClr val="FFFFFF"/>
              </a:solidFill>
              <a:latin typeface="Roboto"/>
              <a:ea typeface="Roboto"/>
              <a:cs typeface="Roboto"/>
              <a:sym typeface="Roboto"/>
            </a:endParaRPr>
          </a:p>
        </p:txBody>
      </p:sp>
      <p:pic>
        <p:nvPicPr>
          <p:cNvPr id="175" name="Google Shape;175;p33"/>
          <p:cNvPicPr preferRelativeResize="0"/>
          <p:nvPr/>
        </p:nvPicPr>
        <p:blipFill>
          <a:blip r:embed="rId4">
            <a:alphaModFix/>
          </a:blip>
          <a:stretch>
            <a:fillRect/>
          </a:stretch>
        </p:blipFill>
        <p:spPr>
          <a:xfrm>
            <a:off x="-5" y="4621050"/>
            <a:ext cx="985400" cy="522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4"/>
          <p:cNvSpPr txBox="1"/>
          <p:nvPr>
            <p:ph type="title"/>
          </p:nvPr>
        </p:nvSpPr>
        <p:spPr>
          <a:xfrm>
            <a:off x="319075" y="18718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boto Medium"/>
                <a:ea typeface="Roboto Medium"/>
                <a:cs typeface="Roboto Medium"/>
                <a:sym typeface="Roboto Medium"/>
              </a:rPr>
              <a:t>What is Behavior?</a:t>
            </a:r>
            <a:endParaRPr>
              <a:latin typeface="Roboto Medium"/>
              <a:ea typeface="Roboto Medium"/>
              <a:cs typeface="Roboto Medium"/>
              <a:sym typeface="Roboto Medium"/>
            </a:endParaRPr>
          </a:p>
        </p:txBody>
      </p:sp>
      <p:sp>
        <p:nvSpPr>
          <p:cNvPr id="181" name="Google Shape;181;p34"/>
          <p:cNvSpPr txBox="1"/>
          <p:nvPr>
            <p:ph idx="2" type="body"/>
          </p:nvPr>
        </p:nvSpPr>
        <p:spPr>
          <a:xfrm>
            <a:off x="4795250" y="241100"/>
            <a:ext cx="4189500" cy="4701600"/>
          </a:xfrm>
          <a:prstGeom prst="rect">
            <a:avLst/>
          </a:prstGeom>
        </p:spPr>
        <p:txBody>
          <a:bodyPr anchorCtr="0" anchor="ctr" bIns="91425" lIns="91425" spcFirstLastPara="1" rIns="91425" wrap="square" tIns="91425">
            <a:normAutofit lnSpcReduction="20000"/>
          </a:bodyPr>
          <a:lstStyle/>
          <a:p>
            <a:pPr indent="0" lvl="0" marL="0" rtl="0" algn="l">
              <a:lnSpc>
                <a:spcPct val="90000"/>
              </a:lnSpc>
              <a:spcBef>
                <a:spcPts val="0"/>
              </a:spcBef>
              <a:spcAft>
                <a:spcPts val="0"/>
              </a:spcAft>
              <a:buNone/>
            </a:pPr>
            <a:r>
              <a:rPr lang="en" sz="2700">
                <a:solidFill>
                  <a:schemeClr val="dk1"/>
                </a:solidFill>
                <a:latin typeface="Open Sans"/>
                <a:ea typeface="Open Sans"/>
                <a:cs typeface="Open Sans"/>
                <a:sym typeface="Open Sans"/>
              </a:rPr>
              <a:t>Behavior is communication</a:t>
            </a:r>
            <a:endParaRPr sz="27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None/>
            </a:pPr>
            <a:r>
              <a:t/>
            </a:r>
            <a:endParaRPr sz="27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None/>
            </a:pPr>
            <a:r>
              <a:t/>
            </a:r>
            <a:endParaRPr sz="27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None/>
            </a:pPr>
            <a:r>
              <a:rPr lang="en" sz="2700">
                <a:solidFill>
                  <a:schemeClr val="dk1"/>
                </a:solidFill>
                <a:latin typeface="Open Sans"/>
                <a:ea typeface="Open Sans"/>
                <a:cs typeface="Open Sans"/>
                <a:sym typeface="Open Sans"/>
              </a:rPr>
              <a:t>Behavior is learned</a:t>
            </a:r>
            <a:endParaRPr sz="27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None/>
            </a:pPr>
            <a:r>
              <a:t/>
            </a:r>
            <a:endParaRPr sz="2700">
              <a:solidFill>
                <a:schemeClr val="dk1"/>
              </a:solidFill>
              <a:latin typeface="Open Sans"/>
              <a:ea typeface="Open Sans"/>
              <a:cs typeface="Open Sans"/>
              <a:sym typeface="Open Sans"/>
            </a:endParaRPr>
          </a:p>
          <a:p>
            <a:pPr indent="0" lvl="0" marL="0" rtl="0" algn="l">
              <a:lnSpc>
                <a:spcPct val="90000"/>
              </a:lnSpc>
              <a:spcBef>
                <a:spcPts val="1400"/>
              </a:spcBef>
              <a:spcAft>
                <a:spcPts val="0"/>
              </a:spcAft>
              <a:buNone/>
            </a:pPr>
            <a:r>
              <a:rPr lang="en" sz="2700">
                <a:solidFill>
                  <a:schemeClr val="dk1"/>
                </a:solidFill>
                <a:latin typeface="Open Sans"/>
                <a:ea typeface="Open Sans"/>
                <a:cs typeface="Open Sans"/>
                <a:sym typeface="Open Sans"/>
              </a:rPr>
              <a:t>Any behavior that occurs repeatedly is serving some </a:t>
            </a:r>
            <a:r>
              <a:rPr b="1" lang="en" sz="2700">
                <a:solidFill>
                  <a:schemeClr val="dk1"/>
                </a:solidFill>
                <a:latin typeface="Open Sans"/>
                <a:ea typeface="Open Sans"/>
                <a:cs typeface="Open Sans"/>
                <a:sym typeface="Open Sans"/>
              </a:rPr>
              <a:t>function</a:t>
            </a:r>
            <a:r>
              <a:rPr lang="en" sz="2700">
                <a:solidFill>
                  <a:schemeClr val="dk1"/>
                </a:solidFill>
                <a:latin typeface="Open Sans"/>
                <a:ea typeface="Open Sans"/>
                <a:cs typeface="Open Sans"/>
                <a:sym typeface="Open Sans"/>
              </a:rPr>
              <a:t> for the individual</a:t>
            </a:r>
            <a:endParaRPr sz="2700">
              <a:solidFill>
                <a:schemeClr val="dk1"/>
              </a:solidFill>
              <a:latin typeface="Open Sans"/>
              <a:ea typeface="Open Sans"/>
              <a:cs typeface="Open Sans"/>
              <a:sym typeface="Open Sans"/>
            </a:endParaRPr>
          </a:p>
          <a:p>
            <a:pPr indent="0" lvl="0" marL="0" rtl="0" algn="l">
              <a:lnSpc>
                <a:spcPct val="90000"/>
              </a:lnSpc>
              <a:spcBef>
                <a:spcPts val="1400"/>
              </a:spcBef>
              <a:spcAft>
                <a:spcPts val="0"/>
              </a:spcAft>
              <a:buNone/>
            </a:pPr>
            <a:r>
              <a:t/>
            </a:r>
            <a:endParaRPr sz="2700">
              <a:solidFill>
                <a:schemeClr val="dk1"/>
              </a:solidFill>
              <a:latin typeface="Open Sans"/>
              <a:ea typeface="Open Sans"/>
              <a:cs typeface="Open Sans"/>
              <a:sym typeface="Open Sans"/>
            </a:endParaRPr>
          </a:p>
          <a:p>
            <a:pPr indent="0" lvl="0" marL="0" rtl="0" algn="l">
              <a:lnSpc>
                <a:spcPct val="90000"/>
              </a:lnSpc>
              <a:spcBef>
                <a:spcPts val="1400"/>
              </a:spcBef>
              <a:spcAft>
                <a:spcPts val="0"/>
              </a:spcAft>
              <a:buNone/>
            </a:pPr>
            <a:r>
              <a:rPr lang="en" sz="2700">
                <a:solidFill>
                  <a:schemeClr val="dk1"/>
                </a:solidFill>
                <a:latin typeface="Open Sans"/>
                <a:ea typeface="Open Sans"/>
                <a:cs typeface="Open Sans"/>
                <a:sym typeface="Open Sans"/>
              </a:rPr>
              <a:t>Behavior can be changed</a:t>
            </a:r>
            <a:endParaRPr b="1" sz="2200">
              <a:solidFill>
                <a:schemeClr val="dk1"/>
              </a:solidFill>
              <a:latin typeface="Open Sans"/>
              <a:ea typeface="Open Sans"/>
              <a:cs typeface="Open Sans"/>
              <a:sym typeface="Open Sans"/>
            </a:endParaRPr>
          </a:p>
        </p:txBody>
      </p:sp>
      <p:pic>
        <p:nvPicPr>
          <p:cNvPr id="182" name="Google Shape;182;p34"/>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186" name="Shape 186"/>
        <p:cNvGrpSpPr/>
        <p:nvPr/>
      </p:nvGrpSpPr>
      <p:grpSpPr>
        <a:xfrm>
          <a:off x="0" y="0"/>
          <a:ext cx="0" cy="0"/>
          <a:chOff x="0" y="0"/>
          <a:chExt cx="0" cy="0"/>
        </a:xfrm>
      </p:grpSpPr>
      <p:sp>
        <p:nvSpPr>
          <p:cNvPr id="187" name="Google Shape;187;p35"/>
          <p:cNvSpPr txBox="1"/>
          <p:nvPr>
            <p:ph type="title"/>
          </p:nvPr>
        </p:nvSpPr>
        <p:spPr>
          <a:xfrm>
            <a:off x="265500" y="1233175"/>
            <a:ext cx="4045200" cy="24087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Types of Challenging Behaviors</a:t>
            </a:r>
            <a:endParaRPr>
              <a:solidFill>
                <a:schemeClr val="lt1"/>
              </a:solidFill>
              <a:latin typeface="Roboto Medium"/>
              <a:ea typeface="Roboto Medium"/>
              <a:cs typeface="Roboto Medium"/>
              <a:sym typeface="Roboto Medium"/>
            </a:endParaRPr>
          </a:p>
        </p:txBody>
      </p:sp>
      <p:sp>
        <p:nvSpPr>
          <p:cNvPr id="188" name="Google Shape;188;p35"/>
          <p:cNvSpPr txBox="1"/>
          <p:nvPr>
            <p:ph idx="2" type="body"/>
          </p:nvPr>
        </p:nvSpPr>
        <p:spPr>
          <a:xfrm>
            <a:off x="4939500" y="781750"/>
            <a:ext cx="4204500" cy="3789900"/>
          </a:xfrm>
          <a:prstGeom prst="rect">
            <a:avLst/>
          </a:prstGeom>
        </p:spPr>
        <p:txBody>
          <a:bodyPr anchorCtr="0" anchor="ctr" bIns="91425" lIns="91425" spcFirstLastPara="1" rIns="91425" wrap="square" tIns="91425">
            <a:normAutofit/>
          </a:bodyPr>
          <a:lstStyle/>
          <a:p>
            <a:pPr indent="-393700" lvl="0" marL="457200" rtl="0" algn="l">
              <a:spcBef>
                <a:spcPts val="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Internalizing</a:t>
            </a:r>
            <a:endParaRPr sz="2600">
              <a:solidFill>
                <a:schemeClr val="dk1"/>
              </a:solidFill>
              <a:latin typeface="Open Sans"/>
              <a:ea typeface="Open Sans"/>
              <a:cs typeface="Open Sans"/>
              <a:sym typeface="Open Sans"/>
            </a:endParaRPr>
          </a:p>
          <a:p>
            <a:pPr indent="-368300" lvl="1" marL="914400" rtl="0" algn="l">
              <a:spcBef>
                <a:spcPts val="10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Socially withdrawn</a:t>
            </a:r>
            <a:endParaRPr sz="2200">
              <a:solidFill>
                <a:schemeClr val="dk1"/>
              </a:solidFill>
              <a:latin typeface="Open Sans"/>
              <a:ea typeface="Open Sans"/>
              <a:cs typeface="Open Sans"/>
              <a:sym typeface="Open Sans"/>
            </a:endParaRPr>
          </a:p>
          <a:p>
            <a:pPr indent="-368300" lvl="1" marL="914400" rtl="0" algn="l">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Reluctant to participate </a:t>
            </a:r>
            <a:endParaRPr sz="2200">
              <a:solidFill>
                <a:schemeClr val="dk1"/>
              </a:solidFill>
              <a:latin typeface="Open Sans"/>
              <a:ea typeface="Open Sans"/>
              <a:cs typeface="Open Sans"/>
              <a:sym typeface="Open Sans"/>
            </a:endParaRPr>
          </a:p>
          <a:p>
            <a:pPr indent="-368300" lvl="1" marL="914400" rtl="0" algn="l">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Shy or anxious </a:t>
            </a:r>
            <a:endParaRPr sz="2200">
              <a:solidFill>
                <a:schemeClr val="dk1"/>
              </a:solidFill>
              <a:latin typeface="Open Sans"/>
              <a:ea typeface="Open Sans"/>
              <a:cs typeface="Open Sans"/>
              <a:sym typeface="Open Sans"/>
            </a:endParaRPr>
          </a:p>
          <a:p>
            <a:pPr indent="-393700" lvl="0" marL="457200" rtl="0" algn="l">
              <a:spcBef>
                <a:spcPts val="1000"/>
              </a:spcBef>
              <a:spcAft>
                <a:spcPts val="0"/>
              </a:spcAft>
              <a:buClr>
                <a:schemeClr val="dk1"/>
              </a:buClr>
              <a:buSzPts val="2600"/>
              <a:buFont typeface="Open Sans"/>
              <a:buChar char="●"/>
            </a:pPr>
            <a:r>
              <a:rPr lang="en" sz="2600">
                <a:solidFill>
                  <a:schemeClr val="dk1"/>
                </a:solidFill>
                <a:latin typeface="Open Sans"/>
                <a:ea typeface="Open Sans"/>
                <a:cs typeface="Open Sans"/>
                <a:sym typeface="Open Sans"/>
              </a:rPr>
              <a:t>Externalizing</a:t>
            </a:r>
            <a:endParaRPr sz="2600">
              <a:solidFill>
                <a:schemeClr val="dk1"/>
              </a:solidFill>
              <a:latin typeface="Open Sans"/>
              <a:ea typeface="Open Sans"/>
              <a:cs typeface="Open Sans"/>
              <a:sym typeface="Open Sans"/>
            </a:endParaRPr>
          </a:p>
          <a:p>
            <a:pPr indent="-368300" lvl="1" marL="914400" rtl="0" algn="l">
              <a:spcBef>
                <a:spcPts val="100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Disruptive</a:t>
            </a:r>
            <a:endParaRPr sz="2200">
              <a:solidFill>
                <a:schemeClr val="dk1"/>
              </a:solidFill>
              <a:latin typeface="Open Sans"/>
              <a:ea typeface="Open Sans"/>
              <a:cs typeface="Open Sans"/>
              <a:sym typeface="Open Sans"/>
            </a:endParaRPr>
          </a:p>
          <a:p>
            <a:pPr indent="-368300" lvl="1" marL="914400" rtl="0" algn="l">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Aggressive</a:t>
            </a:r>
            <a:endParaRPr sz="2200">
              <a:solidFill>
                <a:schemeClr val="dk1"/>
              </a:solidFill>
              <a:latin typeface="Open Sans"/>
              <a:ea typeface="Open Sans"/>
              <a:cs typeface="Open Sans"/>
              <a:sym typeface="Open Sans"/>
            </a:endParaRPr>
          </a:p>
          <a:p>
            <a:pPr indent="-368300" lvl="1" marL="914400" rtl="0" algn="l">
              <a:spcBef>
                <a:spcPts val="0"/>
              </a:spcBef>
              <a:spcAft>
                <a:spcPts val="0"/>
              </a:spcAft>
              <a:buClr>
                <a:schemeClr val="dk1"/>
              </a:buClr>
              <a:buSzPts val="2200"/>
              <a:buFont typeface="Open Sans"/>
              <a:buChar char="○"/>
            </a:pPr>
            <a:r>
              <a:rPr lang="en" sz="2200">
                <a:solidFill>
                  <a:schemeClr val="dk1"/>
                </a:solidFill>
                <a:latin typeface="Open Sans"/>
                <a:ea typeface="Open Sans"/>
                <a:cs typeface="Open Sans"/>
                <a:sym typeface="Open Sans"/>
              </a:rPr>
              <a:t>Defiant</a:t>
            </a:r>
            <a:endParaRPr sz="2200">
              <a:solidFill>
                <a:schemeClr val="dk1"/>
              </a:solidFill>
              <a:latin typeface="Open Sans"/>
              <a:ea typeface="Open Sans"/>
              <a:cs typeface="Open Sans"/>
              <a:sym typeface="Open Sans"/>
            </a:endParaRPr>
          </a:p>
        </p:txBody>
      </p:sp>
      <p:pic>
        <p:nvPicPr>
          <p:cNvPr id="189" name="Google Shape;189;p35"/>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6"/>
          <p:cNvSpPr txBox="1"/>
          <p:nvPr/>
        </p:nvSpPr>
        <p:spPr>
          <a:xfrm>
            <a:off x="409975" y="280075"/>
            <a:ext cx="8065200" cy="4440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3400">
                <a:solidFill>
                  <a:srgbClr val="00467F"/>
                </a:solidFill>
                <a:latin typeface="Roboto Medium"/>
                <a:ea typeface="Roboto Medium"/>
                <a:cs typeface="Roboto Medium"/>
                <a:sym typeface="Roboto Medium"/>
              </a:rPr>
              <a:t>The Trauma Response</a:t>
            </a:r>
            <a:endParaRPr sz="3400">
              <a:solidFill>
                <a:srgbClr val="00467F"/>
              </a:solidFill>
              <a:latin typeface="Roboto Medium"/>
              <a:ea typeface="Roboto Medium"/>
              <a:cs typeface="Roboto Medium"/>
              <a:sym typeface="Roboto Medium"/>
            </a:endParaRPr>
          </a:p>
        </p:txBody>
      </p:sp>
      <p:sp>
        <p:nvSpPr>
          <p:cNvPr id="195" name="Google Shape;195;p36"/>
          <p:cNvSpPr txBox="1"/>
          <p:nvPr/>
        </p:nvSpPr>
        <p:spPr>
          <a:xfrm>
            <a:off x="559675" y="4842775"/>
            <a:ext cx="841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accent2"/>
                </a:solidFill>
                <a:latin typeface="Roboto"/>
                <a:ea typeface="Roboto"/>
                <a:cs typeface="Roboto"/>
                <a:sym typeface="Roboto"/>
              </a:rPr>
              <a:t>Schmidt NB, Richey JA, Zvolensky MJ, Maner JK. Exploring human freeze responses to a threat stressor. J Behav Ther Exp Psychiatry. 2008 Sep;39(3):292-304. doi: 10.1016/j.jbtep.2007.08.002. Epub 2007 Aug 12. PMID: 17880916; PMCID: PMC2489204.</a:t>
            </a:r>
            <a:endParaRPr sz="800"/>
          </a:p>
        </p:txBody>
      </p:sp>
      <p:pic>
        <p:nvPicPr>
          <p:cNvPr id="196" name="Google Shape;196;p36"/>
          <p:cNvPicPr preferRelativeResize="0"/>
          <p:nvPr/>
        </p:nvPicPr>
        <p:blipFill>
          <a:blip r:embed="rId3">
            <a:alphaModFix/>
          </a:blip>
          <a:stretch>
            <a:fillRect/>
          </a:stretch>
        </p:blipFill>
        <p:spPr>
          <a:xfrm>
            <a:off x="2167287" y="724075"/>
            <a:ext cx="4370363" cy="4118699"/>
          </a:xfrm>
          <a:prstGeom prst="rect">
            <a:avLst/>
          </a:prstGeom>
          <a:noFill/>
          <a:ln>
            <a:noFill/>
          </a:ln>
        </p:spPr>
      </p:pic>
      <p:sp>
        <p:nvSpPr>
          <p:cNvPr id="197" name="Google Shape;197;p36"/>
          <p:cNvSpPr txBox="1"/>
          <p:nvPr>
            <p:ph idx="4294967295" type="body"/>
          </p:nvPr>
        </p:nvSpPr>
        <p:spPr>
          <a:xfrm>
            <a:off x="0" y="1469250"/>
            <a:ext cx="2570100" cy="950100"/>
          </a:xfrm>
          <a:prstGeom prst="rect">
            <a:avLst/>
          </a:prstGeom>
        </p:spPr>
        <p:txBody>
          <a:bodyPr anchorCtr="0" anchor="t" bIns="91425" lIns="91425" spcFirstLastPara="1" rIns="91425" wrap="square" tIns="91425">
            <a:normAutofit/>
          </a:bodyPr>
          <a:lstStyle/>
          <a:p>
            <a:pPr indent="0" lvl="0" marL="0" rtl="0" algn="l">
              <a:spcBef>
                <a:spcPts val="0"/>
              </a:spcBef>
              <a:spcAft>
                <a:spcPts val="1000"/>
              </a:spcAft>
              <a:buNone/>
            </a:pPr>
            <a:r>
              <a:rPr lang="en" sz="2200">
                <a:solidFill>
                  <a:schemeClr val="dk1"/>
                </a:solidFill>
                <a:latin typeface="Open Sans"/>
                <a:ea typeface="Open Sans"/>
                <a:cs typeface="Open Sans"/>
                <a:sym typeface="Open Sans"/>
              </a:rPr>
              <a:t>Externalizing→</a:t>
            </a:r>
            <a:endParaRPr sz="2200">
              <a:solidFill>
                <a:schemeClr val="dk1"/>
              </a:solidFill>
              <a:latin typeface="Open Sans"/>
              <a:ea typeface="Open Sans"/>
              <a:cs typeface="Open Sans"/>
              <a:sym typeface="Open Sans"/>
            </a:endParaRPr>
          </a:p>
        </p:txBody>
      </p:sp>
      <p:sp>
        <p:nvSpPr>
          <p:cNvPr id="198" name="Google Shape;198;p36"/>
          <p:cNvSpPr txBox="1"/>
          <p:nvPr>
            <p:ph idx="4294967295" type="body"/>
          </p:nvPr>
        </p:nvSpPr>
        <p:spPr>
          <a:xfrm>
            <a:off x="6837675" y="2950400"/>
            <a:ext cx="2570100" cy="950100"/>
          </a:xfrm>
          <a:prstGeom prst="rect">
            <a:avLst/>
          </a:prstGeom>
        </p:spPr>
        <p:txBody>
          <a:bodyPr anchorCtr="0" anchor="t" bIns="91425" lIns="91425" spcFirstLastPara="1" rIns="91425" wrap="square" tIns="91425">
            <a:normAutofit/>
          </a:bodyPr>
          <a:lstStyle/>
          <a:p>
            <a:pPr indent="0" lvl="0" marL="0" rtl="0" algn="l">
              <a:spcBef>
                <a:spcPts val="0"/>
              </a:spcBef>
              <a:spcAft>
                <a:spcPts val="1000"/>
              </a:spcAft>
              <a:buNone/>
            </a:pPr>
            <a:r>
              <a:rPr lang="en" sz="2200">
                <a:solidFill>
                  <a:schemeClr val="dk1"/>
                </a:solidFill>
                <a:latin typeface="Open Sans"/>
                <a:ea typeface="Open Sans"/>
                <a:cs typeface="Open Sans"/>
                <a:sym typeface="Open Sans"/>
              </a:rPr>
              <a:t>←Internalizing</a:t>
            </a:r>
            <a:endParaRPr sz="22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67F"/>
        </a:solidFill>
      </p:bgPr>
    </p:bg>
    <p:spTree>
      <p:nvGrpSpPr>
        <p:cNvPr id="202" name="Shape 202"/>
        <p:cNvGrpSpPr/>
        <p:nvPr/>
      </p:nvGrpSpPr>
      <p:grpSpPr>
        <a:xfrm>
          <a:off x="0" y="0"/>
          <a:ext cx="0" cy="0"/>
          <a:chOff x="0" y="0"/>
          <a:chExt cx="0" cy="0"/>
        </a:xfrm>
      </p:grpSpPr>
      <p:sp>
        <p:nvSpPr>
          <p:cNvPr id="203" name="Google Shape;203;p37"/>
          <p:cNvSpPr txBox="1"/>
          <p:nvPr>
            <p:ph type="title"/>
          </p:nvPr>
        </p:nvSpPr>
        <p:spPr>
          <a:xfrm>
            <a:off x="265500" y="1233175"/>
            <a:ext cx="4045200" cy="2408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Roboto Medium"/>
                <a:ea typeface="Roboto Medium"/>
                <a:cs typeface="Roboto Medium"/>
                <a:sym typeface="Roboto Medium"/>
              </a:rPr>
              <a:t>When Challenging Behaviors Turn into a Crisis</a:t>
            </a:r>
            <a:endParaRPr>
              <a:solidFill>
                <a:schemeClr val="lt1"/>
              </a:solidFill>
              <a:latin typeface="Roboto Medium"/>
              <a:ea typeface="Roboto Medium"/>
              <a:cs typeface="Roboto Medium"/>
              <a:sym typeface="Roboto Medium"/>
            </a:endParaRPr>
          </a:p>
        </p:txBody>
      </p:sp>
      <p:sp>
        <p:nvSpPr>
          <p:cNvPr id="204" name="Google Shape;204;p37"/>
          <p:cNvSpPr txBox="1"/>
          <p:nvPr>
            <p:ph idx="2" type="body"/>
          </p:nvPr>
        </p:nvSpPr>
        <p:spPr>
          <a:xfrm>
            <a:off x="4939500" y="781750"/>
            <a:ext cx="4204500" cy="3789900"/>
          </a:xfrm>
          <a:prstGeom prst="rect">
            <a:avLst/>
          </a:prstGeom>
        </p:spPr>
        <p:txBody>
          <a:bodyPr anchorCtr="0" anchor="ctr" bIns="91425" lIns="91425" spcFirstLastPara="1" rIns="91425" wrap="square" tIns="91425">
            <a:noAutofit/>
          </a:bodyPr>
          <a:lstStyle/>
          <a:p>
            <a:pPr indent="-457200" lvl="0" marL="457200" rtl="0" algn="l">
              <a:spcBef>
                <a:spcPts val="0"/>
              </a:spcBef>
              <a:spcAft>
                <a:spcPts val="0"/>
              </a:spcAft>
              <a:buClr>
                <a:schemeClr val="dk1"/>
              </a:buClr>
              <a:buSzPts val="3600"/>
              <a:buFont typeface="Open Sans"/>
              <a:buChar char="●"/>
            </a:pPr>
            <a:r>
              <a:rPr lang="en" sz="3200">
                <a:solidFill>
                  <a:schemeClr val="dk1"/>
                </a:solidFill>
                <a:latin typeface="Open Sans"/>
                <a:ea typeface="Open Sans"/>
                <a:cs typeface="Open Sans"/>
                <a:sym typeface="Open Sans"/>
              </a:rPr>
              <a:t>Dysregulation </a:t>
            </a:r>
            <a:endParaRPr sz="3200">
              <a:solidFill>
                <a:schemeClr val="dk1"/>
              </a:solidFill>
              <a:latin typeface="Open Sans"/>
              <a:ea typeface="Open Sans"/>
              <a:cs typeface="Open Sans"/>
              <a:sym typeface="Open Sans"/>
            </a:endParaRPr>
          </a:p>
          <a:p>
            <a:pPr indent="-431800" lvl="0" marL="457200" rtl="0" algn="l">
              <a:spcBef>
                <a:spcPts val="1000"/>
              </a:spcBef>
              <a:spcAft>
                <a:spcPts val="0"/>
              </a:spcAft>
              <a:buClr>
                <a:schemeClr val="dk1"/>
              </a:buClr>
              <a:buSzPts val="3200"/>
              <a:buFont typeface="Open Sans"/>
              <a:buChar char="●"/>
            </a:pPr>
            <a:r>
              <a:rPr lang="en" sz="3200">
                <a:solidFill>
                  <a:schemeClr val="dk1"/>
                </a:solidFill>
                <a:latin typeface="Open Sans"/>
                <a:ea typeface="Open Sans"/>
                <a:cs typeface="Open Sans"/>
                <a:sym typeface="Open Sans"/>
              </a:rPr>
              <a:t>Out of control of their bodies and their actions</a:t>
            </a:r>
            <a:endParaRPr sz="3200">
              <a:solidFill>
                <a:schemeClr val="dk1"/>
              </a:solidFill>
              <a:latin typeface="Open Sans"/>
              <a:ea typeface="Open Sans"/>
              <a:cs typeface="Open Sans"/>
              <a:sym typeface="Open Sans"/>
            </a:endParaRPr>
          </a:p>
          <a:p>
            <a:pPr indent="-431800" lvl="0" marL="457200" rtl="0" algn="l">
              <a:spcBef>
                <a:spcPts val="1000"/>
              </a:spcBef>
              <a:spcAft>
                <a:spcPts val="1000"/>
              </a:spcAft>
              <a:buClr>
                <a:schemeClr val="dk1"/>
              </a:buClr>
              <a:buSzPts val="3200"/>
              <a:buFont typeface="Open Sans"/>
              <a:buChar char="●"/>
            </a:pPr>
            <a:r>
              <a:rPr lang="en" sz="3200">
                <a:solidFill>
                  <a:schemeClr val="dk1"/>
                </a:solidFill>
                <a:latin typeface="Open Sans"/>
                <a:ea typeface="Open Sans"/>
                <a:cs typeface="Open Sans"/>
                <a:sym typeface="Open Sans"/>
              </a:rPr>
              <a:t>Student’s are in the ‘Red Zone’</a:t>
            </a:r>
            <a:endParaRPr sz="3200">
              <a:solidFill>
                <a:schemeClr val="dk1"/>
              </a:solidFill>
              <a:latin typeface="Open Sans"/>
              <a:ea typeface="Open Sans"/>
              <a:cs typeface="Open Sans"/>
              <a:sym typeface="Open Sans"/>
            </a:endParaRPr>
          </a:p>
        </p:txBody>
      </p:sp>
      <p:pic>
        <p:nvPicPr>
          <p:cNvPr id="205" name="Google Shape;205;p37"/>
          <p:cNvPicPr preferRelativeResize="0"/>
          <p:nvPr/>
        </p:nvPicPr>
        <p:blipFill>
          <a:blip r:embed="rId3">
            <a:alphaModFix/>
          </a:blip>
          <a:stretch>
            <a:fillRect/>
          </a:stretch>
        </p:blipFill>
        <p:spPr>
          <a:xfrm>
            <a:off x="-5" y="4621050"/>
            <a:ext cx="985400" cy="522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