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F69E624-4F6D-40D2-9967-FD3A4D81E57B}">
  <a:tblStyle styleId="{BF69E624-4F6D-40D2-9967-FD3A4D81E57B}"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A929C972-307E-4025-8987-7FC5BCAE7D0C}"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6E6"/>
          </a:solidFill>
        </a:fill>
      </a:tcStyle>
    </a:wholeTbl>
    <a:band1H>
      <a:tcTxStyle/>
      <a:tcStyle>
        <a:fill>
          <a:solidFill>
            <a:srgbClr val="CACACA"/>
          </a:solidFill>
        </a:fill>
      </a:tcStyle>
    </a:band1H>
    <a:band2H>
      <a:tcTxStyle/>
    </a:band2H>
    <a:band1V>
      <a:tcTxStyle/>
      <a:tcStyle>
        <a:fill>
          <a:solidFill>
            <a:srgbClr val="CACACA"/>
          </a:solidFill>
        </a:fill>
      </a:tcStyle>
    </a:band1V>
    <a:band2V>
      <a:tcTxStyle/>
    </a:band2V>
    <a:lastCol>
      <a:tcTxStyle b="on" i="off">
        <a:font>
          <a:latin typeface="Calibri"/>
          <a:ea typeface="Calibri"/>
          <a:cs typeface="Calibri"/>
        </a:font>
        <a:schemeClr val="lt1"/>
      </a:tcTxStyle>
      <a:tcStyle>
        <a:fill>
          <a:solidFill>
            <a:schemeClr val="dk1"/>
          </a:solidFill>
        </a:fill>
      </a:tcStyle>
    </a:lastCol>
    <a:firstCol>
      <a:tcTxStyle b="on" i="off">
        <a:font>
          <a:latin typeface="Calibri"/>
          <a:ea typeface="Calibri"/>
          <a:cs typeface="Calibri"/>
        </a:font>
        <a:schemeClr val="lt1"/>
      </a:tcTxStyle>
      <a:tcStyle>
        <a:fill>
          <a:solidFill>
            <a:schemeClr val="dk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dk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dk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86" name="Google Shape;8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40" name="Google Shape;140;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41" name="Google Shape;141;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6" name="Google Shape;166;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167" name="Google Shape;167;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88" name="Google Shape;188;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89" name="Google Shape;189;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04" name="Google Shape;204;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05" name="Google Shape;205;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11" name="Google Shape;211;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12" name="Google Shape;212;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17" name="Google Shape;217;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18" name="Google Shape;218;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24" name="Google Shape;224;p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25" name="Google Shape;225;p3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92" name="Google Shape;92;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5" name="Google Shape;255;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1" name="Google Shape;261;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7" name="Google Shape;267;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98" name="Google Shape;9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04" name="Google Shape;104;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10" name="Google Shape;110;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16" name="Google Shape;116;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22" name="Google Shape;122;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28" name="Google Shape;128;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34" name="Google Shape;13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35" name="Google Shape;135;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ph type="ctrTitle"/>
          </p:nvPr>
        </p:nvSpPr>
        <p:spPr>
          <a:xfrm>
            <a:off x="685800" y="1225550"/>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School Leadership: A Lynchpin for Improving Instructional Outcomes	</a:t>
            </a:r>
            <a:endParaRPr/>
          </a:p>
        </p:txBody>
      </p:sp>
      <p:sp>
        <p:nvSpPr>
          <p:cNvPr id="89" name="Google Shape;89;p13"/>
          <p:cNvSpPr txBox="1"/>
          <p:nvPr>
            <p:ph idx="1" type="subTitle"/>
          </p:nvPr>
        </p:nvSpPr>
        <p:spPr>
          <a:xfrm>
            <a:off x="212725" y="3454400"/>
            <a:ext cx="8839200" cy="2620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888888"/>
              </a:buClr>
              <a:buFont typeface="Arial"/>
              <a:buNone/>
            </a:pPr>
            <a:r>
              <a:rPr b="0" i="0" lang="en-US" sz="2800" u="none" cap="none" strike="noStrike">
                <a:solidFill>
                  <a:srgbClr val="888888"/>
                </a:solidFill>
                <a:latin typeface="Calibri"/>
                <a:ea typeface="Calibri"/>
                <a:cs typeface="Calibri"/>
                <a:sym typeface="Calibri"/>
              </a:rPr>
              <a:t>	</a:t>
            </a:r>
            <a:r>
              <a:rPr b="0" i="0" lang="en-US" sz="2800" u="none" cap="none" strike="noStrike">
                <a:solidFill>
                  <a:schemeClr val="lt1"/>
                </a:solidFill>
                <a:latin typeface="Calibri"/>
                <a:ea typeface="Calibri"/>
                <a:cs typeface="Calibri"/>
                <a:sym typeface="Calibri"/>
              </a:rPr>
              <a:t>Ronnie Detrich, Wing Institute: Chair</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	Trina Spencer, Northern Arizona University: Discussant</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	Jack States, Wing Institute</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	Randy Keyworth, 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2"/>
          <p:cNvSpPr/>
          <p:nvPr/>
        </p:nvSpPr>
        <p:spPr>
          <a:xfrm>
            <a:off x="990600" y="889000"/>
            <a:ext cx="7043738" cy="3649663"/>
          </a:xfrm>
          <a:prstGeom prst="ellipse">
            <a:avLst/>
          </a:prstGeom>
          <a:noFill/>
          <a:ln cap="flat" cmpd="sng" w="9525">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latin typeface="Calibri"/>
              <a:ea typeface="Calibri"/>
              <a:cs typeface="Calibri"/>
              <a:sym typeface="Calibri"/>
            </a:endParaRPr>
          </a:p>
        </p:txBody>
      </p:sp>
      <p:sp>
        <p:nvSpPr>
          <p:cNvPr id="144" name="Google Shape;144;p22"/>
          <p:cNvSpPr txBox="1"/>
          <p:nvPr/>
        </p:nvSpPr>
        <p:spPr>
          <a:xfrm>
            <a:off x="3233738" y="2514600"/>
            <a:ext cx="895350"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Leader</a:t>
            </a:r>
            <a:endParaRPr/>
          </a:p>
        </p:txBody>
      </p:sp>
      <p:sp>
        <p:nvSpPr>
          <p:cNvPr id="145" name="Google Shape;145;p22"/>
          <p:cNvSpPr txBox="1"/>
          <p:nvPr/>
        </p:nvSpPr>
        <p:spPr>
          <a:xfrm>
            <a:off x="4859338" y="2514600"/>
            <a:ext cx="1095375"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Follower</a:t>
            </a:r>
            <a:endParaRPr/>
          </a:p>
        </p:txBody>
      </p:sp>
      <p:sp>
        <p:nvSpPr>
          <p:cNvPr id="146" name="Google Shape;146;p22"/>
          <p:cNvSpPr txBox="1"/>
          <p:nvPr/>
        </p:nvSpPr>
        <p:spPr>
          <a:xfrm>
            <a:off x="4183063" y="1778000"/>
            <a:ext cx="515937"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S</a:t>
            </a:r>
            <a:r>
              <a:rPr b="0" baseline="30000" i="0" lang="en-US" sz="2000" u="none" cap="none" strike="noStrike">
                <a:solidFill>
                  <a:srgbClr val="FFFFFF"/>
                </a:solidFill>
                <a:latin typeface="Calibri"/>
                <a:ea typeface="Calibri"/>
                <a:cs typeface="Calibri"/>
                <a:sym typeface="Calibri"/>
              </a:rPr>
              <a:t>R</a:t>
            </a:r>
            <a:endParaRPr/>
          </a:p>
        </p:txBody>
      </p:sp>
      <p:sp>
        <p:nvSpPr>
          <p:cNvPr id="147" name="Google Shape;147;p22"/>
          <p:cNvSpPr txBox="1"/>
          <p:nvPr/>
        </p:nvSpPr>
        <p:spPr>
          <a:xfrm>
            <a:off x="4191000" y="3141663"/>
            <a:ext cx="515938"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S</a:t>
            </a:r>
            <a:r>
              <a:rPr b="0" baseline="30000" i="0" lang="en-US" sz="2000" u="none" cap="none" strike="noStrike">
                <a:solidFill>
                  <a:srgbClr val="FFFFFF"/>
                </a:solidFill>
                <a:latin typeface="Calibri"/>
                <a:ea typeface="Calibri"/>
                <a:cs typeface="Calibri"/>
                <a:sym typeface="Calibri"/>
              </a:rPr>
              <a:t>R</a:t>
            </a:r>
            <a:endParaRPr/>
          </a:p>
        </p:txBody>
      </p:sp>
      <p:sp>
        <p:nvSpPr>
          <p:cNvPr id="148" name="Google Shape;148;p22"/>
          <p:cNvSpPr txBox="1"/>
          <p:nvPr/>
        </p:nvSpPr>
        <p:spPr>
          <a:xfrm>
            <a:off x="2176463" y="1473200"/>
            <a:ext cx="1698625" cy="7080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Organizational</a:t>
            </a:r>
            <a:endParaRPr/>
          </a:p>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Variables</a:t>
            </a:r>
            <a:endParaRPr/>
          </a:p>
        </p:txBody>
      </p:sp>
      <p:cxnSp>
        <p:nvCxnSpPr>
          <p:cNvPr id="149" name="Google Shape;149;p22"/>
          <p:cNvCxnSpPr/>
          <p:nvPr/>
        </p:nvCxnSpPr>
        <p:spPr>
          <a:xfrm>
            <a:off x="2928938" y="2000250"/>
            <a:ext cx="508000" cy="666750"/>
          </a:xfrm>
          <a:prstGeom prst="straightConnector1">
            <a:avLst/>
          </a:prstGeom>
          <a:noFill/>
          <a:ln cap="flat" cmpd="sng" w="25400">
            <a:solidFill>
              <a:schemeClr val="lt1"/>
            </a:solidFill>
            <a:prstDash val="solid"/>
            <a:round/>
            <a:headEnd len="sm" w="sm" type="none"/>
            <a:tailEnd len="med" w="med" type="stealth"/>
          </a:ln>
        </p:spPr>
      </p:cxnSp>
      <p:sp>
        <p:nvSpPr>
          <p:cNvPr id="150" name="Google Shape;150;p22"/>
          <p:cNvSpPr txBox="1"/>
          <p:nvPr/>
        </p:nvSpPr>
        <p:spPr>
          <a:xfrm>
            <a:off x="1701800" y="2573338"/>
            <a:ext cx="930275"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History</a:t>
            </a:r>
            <a:endParaRPr/>
          </a:p>
        </p:txBody>
      </p:sp>
      <p:cxnSp>
        <p:nvCxnSpPr>
          <p:cNvPr id="151" name="Google Shape;151;p22"/>
          <p:cNvCxnSpPr>
            <a:stCxn id="150" idx="3"/>
          </p:cNvCxnSpPr>
          <p:nvPr/>
        </p:nvCxnSpPr>
        <p:spPr>
          <a:xfrm flipH="1" rot="10800000">
            <a:off x="2632075" y="2743063"/>
            <a:ext cx="601800" cy="30300"/>
          </a:xfrm>
          <a:prstGeom prst="straightConnector1">
            <a:avLst/>
          </a:prstGeom>
          <a:noFill/>
          <a:ln cap="flat" cmpd="sng" w="25400">
            <a:solidFill>
              <a:srgbClr val="FFFFFF"/>
            </a:solidFill>
            <a:prstDash val="solid"/>
            <a:round/>
            <a:headEnd len="sm" w="sm" type="none"/>
            <a:tailEnd len="med" w="med" type="stealth"/>
          </a:ln>
        </p:spPr>
      </p:cxnSp>
      <p:sp>
        <p:nvSpPr>
          <p:cNvPr id="152" name="Google Shape;152;p22"/>
          <p:cNvSpPr/>
          <p:nvPr/>
        </p:nvSpPr>
        <p:spPr>
          <a:xfrm>
            <a:off x="1211263" y="177800"/>
            <a:ext cx="2316162" cy="1323975"/>
          </a:xfrm>
          <a:prstGeom prst="wedgeEllipseCallout">
            <a:avLst>
              <a:gd fmla="val 18040" name="adj1"/>
              <a:gd fmla="val 53854" name="adj2"/>
            </a:avLst>
          </a:prstGeom>
          <a:gradFill>
            <a:gsLst>
              <a:gs pos="0">
                <a:srgbClr val="3E7FCD"/>
              </a:gs>
              <a:gs pos="100000">
                <a:srgbClr val="96C0FF"/>
              </a:gs>
            </a:gsLst>
            <a:lin ang="16200000" scaled="0"/>
          </a:gra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Cultural Norms</a:t>
            </a:r>
            <a:endParaRPr/>
          </a:p>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Hierarchies</a:t>
            </a:r>
            <a:endParaRPr/>
          </a:p>
        </p:txBody>
      </p:sp>
      <p:sp>
        <p:nvSpPr>
          <p:cNvPr id="153" name="Google Shape;153;p22"/>
          <p:cNvSpPr/>
          <p:nvPr/>
        </p:nvSpPr>
        <p:spPr>
          <a:xfrm>
            <a:off x="431800" y="3268663"/>
            <a:ext cx="2344738" cy="1016000"/>
          </a:xfrm>
          <a:prstGeom prst="wedgeEllipseCallout">
            <a:avLst>
              <a:gd fmla="val 16184" name="adj1"/>
              <a:gd fmla="val -87932" name="adj2"/>
            </a:avLst>
          </a:prstGeom>
          <a:gradFill>
            <a:gsLst>
              <a:gs pos="0">
                <a:srgbClr val="3E7FCD"/>
              </a:gs>
              <a:gs pos="100000">
                <a:srgbClr val="96C0FF"/>
              </a:gs>
            </a:gsLst>
            <a:lin ang="16200000" scaled="0"/>
          </a:gra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Training</a:t>
            </a:r>
            <a:endParaRPr/>
          </a:p>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Rules</a:t>
            </a:r>
            <a:endParaRPr/>
          </a:p>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Values/Beliefs</a:t>
            </a:r>
            <a:endParaRPr/>
          </a:p>
        </p:txBody>
      </p:sp>
      <p:sp>
        <p:nvSpPr>
          <p:cNvPr id="154" name="Google Shape;154;p22"/>
          <p:cNvSpPr txBox="1"/>
          <p:nvPr/>
        </p:nvSpPr>
        <p:spPr>
          <a:xfrm>
            <a:off x="5861050" y="1654175"/>
            <a:ext cx="1487488"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Social milieu </a:t>
            </a:r>
            <a:endParaRPr/>
          </a:p>
        </p:txBody>
      </p:sp>
      <p:sp>
        <p:nvSpPr>
          <p:cNvPr id="155" name="Google Shape;155;p22"/>
          <p:cNvSpPr/>
          <p:nvPr/>
        </p:nvSpPr>
        <p:spPr>
          <a:xfrm>
            <a:off x="3724275" y="2108200"/>
            <a:ext cx="1465263" cy="1117600"/>
          </a:xfrm>
          <a:prstGeom prst="arc">
            <a:avLst>
              <a:gd fmla="val 10752640" name="adj1"/>
              <a:gd fmla="val 21498273" name="adj2"/>
            </a:avLst>
          </a:prstGeom>
          <a:noFill/>
          <a:ln cap="flat" cmpd="sng" w="25400">
            <a:solidFill>
              <a:schemeClr val="accent2"/>
            </a:solidFill>
            <a:prstDash val="solid"/>
            <a:round/>
            <a:headEnd len="sm" w="sm" type="none"/>
            <a:tailEnd len="med" w="med" type="triangl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56" name="Google Shape;156;p22"/>
          <p:cNvSpPr/>
          <p:nvPr/>
        </p:nvSpPr>
        <p:spPr>
          <a:xfrm rot="10800000">
            <a:off x="3649663" y="1952625"/>
            <a:ext cx="1531937" cy="1255713"/>
          </a:xfrm>
          <a:prstGeom prst="arc">
            <a:avLst>
              <a:gd fmla="val 11913959" name="adj1"/>
              <a:gd fmla="val 20246163" name="adj2"/>
            </a:avLst>
          </a:prstGeom>
          <a:noFill/>
          <a:ln cap="flat" cmpd="sng" w="25400">
            <a:solidFill>
              <a:schemeClr val="accent2"/>
            </a:solidFill>
            <a:prstDash val="solid"/>
            <a:round/>
            <a:headEnd len="sm" w="sm" type="none"/>
            <a:tailEnd len="med" w="med" type="triangl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cxnSp>
        <p:nvCxnSpPr>
          <p:cNvPr id="157" name="Google Shape;157;p22"/>
          <p:cNvCxnSpPr/>
          <p:nvPr/>
        </p:nvCxnSpPr>
        <p:spPr>
          <a:xfrm flipH="1">
            <a:off x="5554663" y="1952625"/>
            <a:ext cx="482600" cy="620713"/>
          </a:xfrm>
          <a:prstGeom prst="straightConnector1">
            <a:avLst/>
          </a:prstGeom>
          <a:noFill/>
          <a:ln cap="flat" cmpd="sng" w="25400">
            <a:solidFill>
              <a:schemeClr val="lt1"/>
            </a:solidFill>
            <a:prstDash val="solid"/>
            <a:round/>
            <a:headEnd len="sm" w="sm" type="none"/>
            <a:tailEnd len="med" w="med" type="stealth"/>
          </a:ln>
        </p:spPr>
      </p:cxnSp>
      <p:sp>
        <p:nvSpPr>
          <p:cNvPr id="158" name="Google Shape;158;p22"/>
          <p:cNvSpPr txBox="1"/>
          <p:nvPr/>
        </p:nvSpPr>
        <p:spPr>
          <a:xfrm>
            <a:off x="6773863" y="2884488"/>
            <a:ext cx="930275"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000" u="none" cap="none" strike="noStrike">
                <a:solidFill>
                  <a:srgbClr val="FFFFFF"/>
                </a:solidFill>
                <a:latin typeface="Calibri"/>
                <a:ea typeface="Calibri"/>
                <a:cs typeface="Calibri"/>
                <a:sym typeface="Calibri"/>
              </a:rPr>
              <a:t>History</a:t>
            </a:r>
            <a:endParaRPr/>
          </a:p>
        </p:txBody>
      </p:sp>
      <p:cxnSp>
        <p:nvCxnSpPr>
          <p:cNvPr id="159" name="Google Shape;159;p22"/>
          <p:cNvCxnSpPr>
            <a:stCxn id="158" idx="1"/>
          </p:cNvCxnSpPr>
          <p:nvPr/>
        </p:nvCxnSpPr>
        <p:spPr>
          <a:xfrm rot="10800000">
            <a:off x="5860963" y="2884413"/>
            <a:ext cx="912900" cy="200100"/>
          </a:xfrm>
          <a:prstGeom prst="straightConnector1">
            <a:avLst/>
          </a:prstGeom>
          <a:noFill/>
          <a:ln cap="flat" cmpd="sng" w="25400">
            <a:solidFill>
              <a:srgbClr val="FFFFFF"/>
            </a:solidFill>
            <a:prstDash val="solid"/>
            <a:round/>
            <a:headEnd len="sm" w="sm" type="none"/>
            <a:tailEnd len="med" w="med" type="stealth"/>
          </a:ln>
        </p:spPr>
      </p:cxnSp>
      <p:sp>
        <p:nvSpPr>
          <p:cNvPr id="160" name="Google Shape;160;p22"/>
          <p:cNvSpPr/>
          <p:nvPr/>
        </p:nvSpPr>
        <p:spPr>
          <a:xfrm>
            <a:off x="5884863" y="330200"/>
            <a:ext cx="2316162" cy="1323975"/>
          </a:xfrm>
          <a:prstGeom prst="wedgeEllipseCallout">
            <a:avLst>
              <a:gd fmla="val -22534" name="adj1"/>
              <a:gd fmla="val 54494" name="adj2"/>
            </a:avLst>
          </a:prstGeom>
          <a:gradFill>
            <a:gsLst>
              <a:gs pos="0">
                <a:srgbClr val="3E7FCD"/>
              </a:gs>
              <a:gs pos="100000">
                <a:srgbClr val="96C0FF"/>
              </a:gs>
            </a:gsLst>
            <a:lin ang="16200000" scaled="0"/>
          </a:gra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Cultural Norms</a:t>
            </a:r>
            <a:endParaRPr/>
          </a:p>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Hierarchies</a:t>
            </a:r>
            <a:endParaRPr/>
          </a:p>
        </p:txBody>
      </p:sp>
      <p:sp>
        <p:nvSpPr>
          <p:cNvPr id="161" name="Google Shape;161;p22"/>
          <p:cNvSpPr/>
          <p:nvPr/>
        </p:nvSpPr>
        <p:spPr>
          <a:xfrm>
            <a:off x="5308600" y="3421063"/>
            <a:ext cx="2344738" cy="1016000"/>
          </a:xfrm>
          <a:prstGeom prst="wedgeEllipseCallout">
            <a:avLst>
              <a:gd fmla="val 14740" name="adj1"/>
              <a:gd fmla="val -75432" name="adj2"/>
            </a:avLst>
          </a:prstGeom>
          <a:gradFill>
            <a:gsLst>
              <a:gs pos="0">
                <a:srgbClr val="3E7FCD"/>
              </a:gs>
              <a:gs pos="100000">
                <a:srgbClr val="96C0FF"/>
              </a:gs>
            </a:gsLst>
            <a:lin ang="16200000" scaled="0"/>
          </a:gra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Training</a:t>
            </a:r>
            <a:endParaRPr/>
          </a:p>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Rules</a:t>
            </a:r>
            <a:endParaRPr/>
          </a:p>
          <a:p>
            <a:pPr indent="0" lvl="0" marL="0" marR="0" rtl="0" algn="ctr">
              <a:spcBef>
                <a:spcPts val="0"/>
              </a:spcBef>
              <a:spcAft>
                <a:spcPts val="0"/>
              </a:spcAft>
              <a:buNone/>
            </a:pPr>
            <a:r>
              <a:rPr b="0" i="0" lang="en-US" sz="2000" u="none" cap="none" strike="noStrike">
                <a:solidFill>
                  <a:schemeClr val="lt1"/>
                </a:solidFill>
                <a:latin typeface="Calibri"/>
                <a:ea typeface="Calibri"/>
                <a:cs typeface="Calibri"/>
                <a:sym typeface="Calibri"/>
              </a:rPr>
              <a:t>Values/Beliefs</a:t>
            </a:r>
            <a:endParaRPr/>
          </a:p>
        </p:txBody>
      </p:sp>
      <p:sp>
        <p:nvSpPr>
          <p:cNvPr id="162" name="Google Shape;162;p22"/>
          <p:cNvSpPr txBox="1"/>
          <p:nvPr/>
        </p:nvSpPr>
        <p:spPr>
          <a:xfrm>
            <a:off x="3527425" y="550863"/>
            <a:ext cx="2333625" cy="4000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000" u="none" cap="none" strike="noStrike">
                <a:solidFill>
                  <a:srgbClr val="FFFFFF"/>
                </a:solidFill>
                <a:latin typeface="Calibri"/>
                <a:ea typeface="Calibri"/>
                <a:cs typeface="Calibri"/>
                <a:sym typeface="Calibri"/>
              </a:rPr>
              <a:t>Context</a:t>
            </a:r>
            <a:endParaRPr/>
          </a:p>
        </p:txBody>
      </p:sp>
      <p:sp>
        <p:nvSpPr>
          <p:cNvPr id="163" name="Google Shape;163;p22"/>
          <p:cNvSpPr txBox="1"/>
          <p:nvPr/>
        </p:nvSpPr>
        <p:spPr>
          <a:xfrm>
            <a:off x="71438" y="5232400"/>
            <a:ext cx="8726487" cy="1384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FF"/>
                </a:solidFill>
                <a:latin typeface="Calibri"/>
                <a:ea typeface="Calibri"/>
                <a:cs typeface="Calibri"/>
                <a:sym typeface="Calibri"/>
              </a:rPr>
              <a:t>Even though external variables have influence on leader and follower, leading is ultimately determined by the interaction between the leader and follower.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4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52"/>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5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5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60"/>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61"/>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3">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graphicFrame>
        <p:nvGraphicFramePr>
          <p:cNvPr id="169" name="Google Shape;169;p23"/>
          <p:cNvGraphicFramePr/>
          <p:nvPr/>
        </p:nvGraphicFramePr>
        <p:xfrm>
          <a:off x="2255838" y="1304925"/>
          <a:ext cx="3000000" cy="3000000"/>
        </p:xfrm>
        <a:graphic>
          <a:graphicData uri="http://schemas.openxmlformats.org/drawingml/2006/table">
            <a:tbl>
              <a:tblPr bandRow="1" firstRow="1">
                <a:noFill/>
                <a:tableStyleId>{BF69E624-4F6D-40D2-9967-FD3A4D81E57B}</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T cap="flat" cmpd="sng" w="12700">
                      <a:solidFill>
                        <a:srgbClr val="FFFFFF"/>
                      </a:solidFill>
                      <a:prstDash val="solid"/>
                      <a:round/>
                      <a:headEnd len="sm" w="sm" type="none"/>
                      <a:tailEnd len="sm" w="sm" type="none"/>
                    </a:lnT>
                  </a:tcPr>
                </a:tc>
              </a:tr>
            </a:tbl>
          </a:graphicData>
        </a:graphic>
      </p:graphicFrame>
      <p:sp>
        <p:nvSpPr>
          <p:cNvPr id="170" name="Google Shape;170;p23"/>
          <p:cNvSpPr/>
          <p:nvPr/>
        </p:nvSpPr>
        <p:spPr>
          <a:xfrm>
            <a:off x="3878263" y="288925"/>
            <a:ext cx="1506537"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Leading</a:t>
            </a:r>
            <a:endParaRPr/>
          </a:p>
        </p:txBody>
      </p:sp>
      <p:sp>
        <p:nvSpPr>
          <p:cNvPr id="171" name="Google Shape;171;p23"/>
          <p:cNvSpPr/>
          <p:nvPr/>
        </p:nvSpPr>
        <p:spPr>
          <a:xfrm>
            <a:off x="3144838" y="774700"/>
            <a:ext cx="668337"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72" name="Google Shape;172;p23"/>
          <p:cNvSpPr/>
          <p:nvPr/>
        </p:nvSpPr>
        <p:spPr>
          <a:xfrm>
            <a:off x="5567363" y="811213"/>
            <a:ext cx="615950" cy="5857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73" name="Google Shape;173;p23"/>
          <p:cNvSpPr/>
          <p:nvPr/>
        </p:nvSpPr>
        <p:spPr>
          <a:xfrm rot="-5400000">
            <a:off x="428626" y="3298825"/>
            <a:ext cx="1839912" cy="5857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Following</a:t>
            </a:r>
            <a:endParaRPr/>
          </a:p>
        </p:txBody>
      </p:sp>
      <p:sp>
        <p:nvSpPr>
          <p:cNvPr id="174" name="Google Shape;174;p23"/>
          <p:cNvSpPr/>
          <p:nvPr/>
        </p:nvSpPr>
        <p:spPr>
          <a:xfrm rot="-5400000">
            <a:off x="1717675" y="2174876"/>
            <a:ext cx="66992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75" name="Google Shape;175;p23"/>
          <p:cNvSpPr/>
          <p:nvPr/>
        </p:nvSpPr>
        <p:spPr>
          <a:xfrm rot="-5400000">
            <a:off x="1779588" y="4375150"/>
            <a:ext cx="61595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76" name="Google Shape;176;p23"/>
          <p:cNvSpPr txBox="1"/>
          <p:nvPr/>
        </p:nvSpPr>
        <p:spPr>
          <a:xfrm>
            <a:off x="2730500" y="2182813"/>
            <a:ext cx="2035175"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lt1"/>
                </a:solidFill>
                <a:latin typeface="Calibri"/>
                <a:ea typeface="Calibri"/>
                <a:cs typeface="Calibri"/>
                <a:sym typeface="Calibri"/>
              </a:rPr>
              <a:t>Cooperation</a:t>
            </a:r>
            <a:endParaRPr/>
          </a:p>
        </p:txBody>
      </p:sp>
      <p:sp>
        <p:nvSpPr>
          <p:cNvPr id="177" name="Google Shape;177;p23"/>
          <p:cNvSpPr txBox="1"/>
          <p:nvPr/>
        </p:nvSpPr>
        <p:spPr>
          <a:xfrm>
            <a:off x="2794000" y="4391025"/>
            <a:ext cx="1296988"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rgbClr val="FFFFFF"/>
                </a:solidFill>
                <a:latin typeface="Calibri"/>
                <a:ea typeface="Calibri"/>
                <a:cs typeface="Calibri"/>
                <a:sym typeface="Calibri"/>
              </a:rPr>
              <a:t>Coercion</a:t>
            </a:r>
            <a:endParaRPr/>
          </a:p>
        </p:txBody>
      </p:sp>
      <p:sp>
        <p:nvSpPr>
          <p:cNvPr id="178" name="Google Shape;178;p23"/>
          <p:cNvSpPr txBox="1"/>
          <p:nvPr/>
        </p:nvSpPr>
        <p:spPr>
          <a:xfrm>
            <a:off x="5299075" y="2193925"/>
            <a:ext cx="1296988"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rgbClr val="FFFFFF"/>
                </a:solidFill>
                <a:latin typeface="Calibri"/>
                <a:ea typeface="Calibri"/>
                <a:cs typeface="Calibri"/>
                <a:sym typeface="Calibri"/>
              </a:rPr>
              <a:t>Coercion</a:t>
            </a:r>
            <a:endParaRPr/>
          </a:p>
        </p:txBody>
      </p:sp>
      <p:sp>
        <p:nvSpPr>
          <p:cNvPr id="179" name="Google Shape;179;p23"/>
          <p:cNvSpPr txBox="1"/>
          <p:nvPr/>
        </p:nvSpPr>
        <p:spPr>
          <a:xfrm>
            <a:off x="5299075" y="4405313"/>
            <a:ext cx="1296988"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rgbClr val="FFFFFF"/>
                </a:solidFill>
                <a:latin typeface="Calibri"/>
                <a:ea typeface="Calibri"/>
                <a:cs typeface="Calibri"/>
                <a:sym typeface="Calibri"/>
              </a:rPr>
              <a:t>Coercion</a:t>
            </a:r>
            <a:endParaRPr/>
          </a:p>
        </p:txBody>
      </p:sp>
      <p:sp>
        <p:nvSpPr>
          <p:cNvPr id="180" name="Google Shape;180;p23"/>
          <p:cNvSpPr txBox="1"/>
          <p:nvPr/>
        </p:nvSpPr>
        <p:spPr>
          <a:xfrm>
            <a:off x="2360613" y="1830388"/>
            <a:ext cx="2157412" cy="12001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A ruler should be slow to punish and swift to reward. </a:t>
            </a:r>
            <a:endParaRPr/>
          </a:p>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			Ovid </a:t>
            </a:r>
            <a:endParaRPr/>
          </a:p>
        </p:txBody>
      </p:sp>
      <p:sp>
        <p:nvSpPr>
          <p:cNvPr id="181" name="Google Shape;181;p23"/>
          <p:cNvSpPr txBox="1"/>
          <p:nvPr/>
        </p:nvSpPr>
        <p:spPr>
          <a:xfrm>
            <a:off x="2360613" y="3875088"/>
            <a:ext cx="2225675" cy="17541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FFFFFF"/>
                </a:solidFill>
                <a:latin typeface="Calibri"/>
                <a:ea typeface="Calibri"/>
                <a:cs typeface="Calibri"/>
                <a:sym typeface="Calibri"/>
              </a:rPr>
              <a:t>“You do not lead by hitting people over the head-that’s assault not leadership”</a:t>
            </a:r>
            <a:endParaRPr/>
          </a:p>
          <a:p>
            <a:pPr indent="0" lvl="0" marL="0" marR="0" rtl="0" algn="l">
              <a:spcBef>
                <a:spcPts val="0"/>
              </a:spcBef>
              <a:spcAft>
                <a:spcPts val="0"/>
              </a:spcAft>
              <a:buNone/>
            </a:pPr>
            <a:r>
              <a:rPr b="0" i="0" lang="en-US" sz="1800" u="none" cap="none" strike="noStrike">
                <a:solidFill>
                  <a:srgbClr val="FFFFFF"/>
                </a:solidFill>
                <a:latin typeface="Calibri"/>
                <a:ea typeface="Calibri"/>
                <a:cs typeface="Calibri"/>
                <a:sym typeface="Calibri"/>
              </a:rPr>
              <a:t>Dwight D. Eisenhower</a:t>
            </a:r>
            <a:endParaRPr/>
          </a:p>
        </p:txBody>
      </p:sp>
      <p:sp>
        <p:nvSpPr>
          <p:cNvPr id="182" name="Google Shape;182;p23"/>
          <p:cNvSpPr/>
          <p:nvPr/>
        </p:nvSpPr>
        <p:spPr>
          <a:xfrm>
            <a:off x="2843213" y="325438"/>
            <a:ext cx="1243012" cy="116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7000" u="none" cap="none" strike="noStrike">
                <a:solidFill>
                  <a:srgbClr val="FFFFFF"/>
                </a:solidFill>
                <a:latin typeface="Calibri"/>
                <a:ea typeface="Calibri"/>
                <a:cs typeface="Calibri"/>
                <a:sym typeface="Calibri"/>
              </a:rPr>
              <a:t>S</a:t>
            </a:r>
            <a:r>
              <a:rPr b="1" baseline="30000" i="0" lang="en-US" sz="7000" u="none" cap="none" strike="noStrike">
                <a:solidFill>
                  <a:srgbClr val="FFFFFF"/>
                </a:solidFill>
                <a:latin typeface="Calibri"/>
                <a:ea typeface="Calibri"/>
                <a:cs typeface="Calibri"/>
                <a:sym typeface="Calibri"/>
              </a:rPr>
              <a:t>R+</a:t>
            </a:r>
            <a:endParaRPr/>
          </a:p>
        </p:txBody>
      </p:sp>
      <p:sp>
        <p:nvSpPr>
          <p:cNvPr id="183" name="Google Shape;183;p23"/>
          <p:cNvSpPr/>
          <p:nvPr/>
        </p:nvSpPr>
        <p:spPr>
          <a:xfrm rot="-5400000">
            <a:off x="1239044" y="1742281"/>
            <a:ext cx="1244600" cy="11699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7000" u="none" cap="none" strike="noStrike">
                <a:solidFill>
                  <a:srgbClr val="FFFFFF"/>
                </a:solidFill>
                <a:latin typeface="Calibri"/>
                <a:ea typeface="Calibri"/>
                <a:cs typeface="Calibri"/>
                <a:sym typeface="Calibri"/>
              </a:rPr>
              <a:t>S</a:t>
            </a:r>
            <a:r>
              <a:rPr b="1" baseline="30000" i="0" lang="en-US" sz="7000" u="none" cap="none" strike="noStrike">
                <a:solidFill>
                  <a:srgbClr val="FFFFFF"/>
                </a:solidFill>
                <a:latin typeface="Calibri"/>
                <a:ea typeface="Calibri"/>
                <a:cs typeface="Calibri"/>
                <a:sym typeface="Calibri"/>
              </a:rPr>
              <a:t>R+</a:t>
            </a:r>
            <a:endParaRPr/>
          </a:p>
        </p:txBody>
      </p:sp>
      <p:sp>
        <p:nvSpPr>
          <p:cNvPr id="184" name="Google Shape;184;p23"/>
          <p:cNvSpPr/>
          <p:nvPr/>
        </p:nvSpPr>
        <p:spPr>
          <a:xfrm rot="-5400000">
            <a:off x="1296988" y="4073525"/>
            <a:ext cx="1128712" cy="11699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7000" u="none" cap="none" strike="noStrike">
                <a:solidFill>
                  <a:srgbClr val="FFFFFF"/>
                </a:solidFill>
                <a:latin typeface="Calibri"/>
                <a:ea typeface="Calibri"/>
                <a:cs typeface="Calibri"/>
                <a:sym typeface="Calibri"/>
              </a:rPr>
              <a:t>S</a:t>
            </a:r>
            <a:r>
              <a:rPr b="1" baseline="30000" i="0" lang="en-US" sz="7000" u="none" cap="none" strike="noStrike">
                <a:solidFill>
                  <a:srgbClr val="FFFFFF"/>
                </a:solidFill>
                <a:latin typeface="Calibri"/>
                <a:ea typeface="Calibri"/>
                <a:cs typeface="Calibri"/>
                <a:sym typeface="Calibri"/>
              </a:rPr>
              <a:t>R-</a:t>
            </a:r>
            <a:endParaRPr/>
          </a:p>
        </p:txBody>
      </p:sp>
      <p:sp>
        <p:nvSpPr>
          <p:cNvPr id="185" name="Google Shape;185;p23"/>
          <p:cNvSpPr/>
          <p:nvPr/>
        </p:nvSpPr>
        <p:spPr>
          <a:xfrm>
            <a:off x="5437188" y="325438"/>
            <a:ext cx="1130300" cy="116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7000" u="none" cap="none" strike="noStrike">
                <a:solidFill>
                  <a:srgbClr val="FFFFFF"/>
                </a:solidFill>
                <a:latin typeface="Calibri"/>
                <a:ea typeface="Calibri"/>
                <a:cs typeface="Calibri"/>
                <a:sym typeface="Calibri"/>
              </a:rPr>
              <a:t>S</a:t>
            </a:r>
            <a:r>
              <a:rPr b="1" baseline="30000" i="0" lang="en-US" sz="7000" u="none" cap="none" strike="noStrike">
                <a:solidFill>
                  <a:srgbClr val="FFFFFF"/>
                </a:solidFill>
                <a:latin typeface="Calibri"/>
                <a:ea typeface="Calibri"/>
                <a:cs typeface="Calibri"/>
                <a:sym typeface="Calibri"/>
              </a:rPr>
              <a:t>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8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8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80"/>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71"/>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7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7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8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84"/>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81"/>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71"/>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75"/>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7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85"/>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8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7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7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7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185"/>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184"/>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graphicFrame>
        <p:nvGraphicFramePr>
          <p:cNvPr id="191" name="Google Shape;191;p24"/>
          <p:cNvGraphicFramePr/>
          <p:nvPr/>
        </p:nvGraphicFramePr>
        <p:xfrm>
          <a:off x="2255838" y="1304925"/>
          <a:ext cx="3000000" cy="3000000"/>
        </p:xfrm>
        <a:graphic>
          <a:graphicData uri="http://schemas.openxmlformats.org/drawingml/2006/table">
            <a:tbl>
              <a:tblPr bandRow="1" firstRow="1">
                <a:noFill/>
                <a:tableStyleId>{BF69E624-4F6D-40D2-9967-FD3A4D81E57B}</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192" name="Google Shape;192;p24"/>
          <p:cNvSpPr/>
          <p:nvPr/>
        </p:nvSpPr>
        <p:spPr>
          <a:xfrm>
            <a:off x="3878263" y="288925"/>
            <a:ext cx="1506537"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Leading</a:t>
            </a:r>
            <a:endParaRPr/>
          </a:p>
        </p:txBody>
      </p:sp>
      <p:sp>
        <p:nvSpPr>
          <p:cNvPr id="193" name="Google Shape;193;p24"/>
          <p:cNvSpPr/>
          <p:nvPr/>
        </p:nvSpPr>
        <p:spPr>
          <a:xfrm>
            <a:off x="3375025" y="823913"/>
            <a:ext cx="66992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94" name="Google Shape;194;p24"/>
          <p:cNvSpPr/>
          <p:nvPr/>
        </p:nvSpPr>
        <p:spPr>
          <a:xfrm>
            <a:off x="5562600" y="831850"/>
            <a:ext cx="617538"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95" name="Google Shape;195;p24"/>
          <p:cNvSpPr/>
          <p:nvPr/>
        </p:nvSpPr>
        <p:spPr>
          <a:xfrm rot="-5400000">
            <a:off x="428626" y="3298825"/>
            <a:ext cx="1839912" cy="5857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Following</a:t>
            </a:r>
            <a:endParaRPr/>
          </a:p>
        </p:txBody>
      </p:sp>
      <p:sp>
        <p:nvSpPr>
          <p:cNvPr id="196" name="Google Shape;196;p24"/>
          <p:cNvSpPr/>
          <p:nvPr/>
        </p:nvSpPr>
        <p:spPr>
          <a:xfrm rot="-5400000">
            <a:off x="1727994" y="2174082"/>
            <a:ext cx="669925" cy="5857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97" name="Google Shape;197;p24"/>
          <p:cNvSpPr/>
          <p:nvPr/>
        </p:nvSpPr>
        <p:spPr>
          <a:xfrm rot="-5400000">
            <a:off x="1744663" y="4352925"/>
            <a:ext cx="61595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3200" u="none" cap="none" strike="noStrike">
                <a:solidFill>
                  <a:srgbClr val="FFFFFF"/>
                </a:solidFill>
                <a:latin typeface="Calibri"/>
                <a:ea typeface="Calibri"/>
                <a:cs typeface="Calibri"/>
                <a:sym typeface="Calibri"/>
              </a:rPr>
              <a:t>S</a:t>
            </a:r>
            <a:r>
              <a:rPr b="1" baseline="30000" i="0" lang="en-US" sz="3200" u="none" cap="none" strike="noStrike">
                <a:solidFill>
                  <a:srgbClr val="FFFFFF"/>
                </a:solidFill>
                <a:latin typeface="Calibri"/>
                <a:ea typeface="Calibri"/>
                <a:cs typeface="Calibri"/>
                <a:sym typeface="Calibri"/>
              </a:rPr>
              <a:t>R-</a:t>
            </a:r>
            <a:endParaRPr/>
          </a:p>
        </p:txBody>
      </p:sp>
      <p:sp>
        <p:nvSpPr>
          <p:cNvPr id="198" name="Google Shape;198;p24"/>
          <p:cNvSpPr txBox="1"/>
          <p:nvPr/>
        </p:nvSpPr>
        <p:spPr>
          <a:xfrm>
            <a:off x="2730500" y="2182813"/>
            <a:ext cx="2035175"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lt1"/>
                </a:solidFill>
                <a:latin typeface="Calibri"/>
                <a:ea typeface="Calibri"/>
                <a:cs typeface="Calibri"/>
                <a:sym typeface="Calibri"/>
              </a:rPr>
              <a:t>Cooperation</a:t>
            </a:r>
            <a:endParaRPr/>
          </a:p>
        </p:txBody>
      </p:sp>
      <p:sp>
        <p:nvSpPr>
          <p:cNvPr id="199" name="Google Shape;199;p24"/>
          <p:cNvSpPr txBox="1"/>
          <p:nvPr/>
        </p:nvSpPr>
        <p:spPr>
          <a:xfrm>
            <a:off x="2794000" y="4352925"/>
            <a:ext cx="1296988"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rgbClr val="FFFFFF"/>
                </a:solidFill>
                <a:latin typeface="Calibri"/>
                <a:ea typeface="Calibri"/>
                <a:cs typeface="Calibri"/>
                <a:sym typeface="Calibri"/>
              </a:rPr>
              <a:t>Coercion</a:t>
            </a:r>
            <a:endParaRPr/>
          </a:p>
        </p:txBody>
      </p:sp>
      <p:sp>
        <p:nvSpPr>
          <p:cNvPr id="200" name="Google Shape;200;p24"/>
          <p:cNvSpPr txBox="1"/>
          <p:nvPr/>
        </p:nvSpPr>
        <p:spPr>
          <a:xfrm>
            <a:off x="5253038" y="2193925"/>
            <a:ext cx="1296987"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rgbClr val="FFFFFF"/>
                </a:solidFill>
                <a:latin typeface="Calibri"/>
                <a:ea typeface="Calibri"/>
                <a:cs typeface="Calibri"/>
                <a:sym typeface="Calibri"/>
              </a:rPr>
              <a:t>Coercion</a:t>
            </a:r>
            <a:endParaRPr/>
          </a:p>
        </p:txBody>
      </p:sp>
      <p:sp>
        <p:nvSpPr>
          <p:cNvPr id="201" name="Google Shape;201;p24"/>
          <p:cNvSpPr txBox="1"/>
          <p:nvPr/>
        </p:nvSpPr>
        <p:spPr>
          <a:xfrm>
            <a:off x="5299075" y="4375150"/>
            <a:ext cx="1296988"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rgbClr val="FFFFFF"/>
                </a:solidFill>
                <a:latin typeface="Calibri"/>
                <a:ea typeface="Calibri"/>
                <a:cs typeface="Calibri"/>
                <a:sym typeface="Calibri"/>
              </a:rPr>
              <a:t>Coercion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Cooperation vs Coercion</a:t>
            </a:r>
            <a:endParaRPr/>
          </a:p>
        </p:txBody>
      </p:sp>
      <p:sp>
        <p:nvSpPr>
          <p:cNvPr id="208" name="Google Shape;208;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Cooperation and Coercion produce very different effects.</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Cooperation=approach, continuous cycle of engagement, doing more.</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Coercion=escape/avoidance, counter-control, doing less.</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Leadership requires large majority of time engaged in cooperation.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6"/>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Influencing Following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Establishing Motivation</a:t>
            </a:r>
            <a:endParaRPr/>
          </a:p>
        </p:txBody>
      </p:sp>
      <p:sp>
        <p:nvSpPr>
          <p:cNvPr id="221" name="Google Shape;221;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Inspirational/Aspirational speakers-calls to action</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Appeals to values.</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JFK </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MLK, Jr.</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Nelson Mandella</a:t>
            </a:r>
            <a:endParaRPr b="0" i="0" sz="2400" u="none" cap="none" strike="noStrike">
              <a:solidFill>
                <a:srgbClr val="FFFFFF"/>
              </a:solidFill>
              <a:latin typeface="Calibri"/>
              <a:ea typeface="Calibri"/>
              <a:cs typeface="Calibri"/>
              <a:sym typeface="Calibri"/>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Geoffrey Canada-Harlem Children’s Zone-”whatever it takes.”</a:t>
            </a:r>
            <a:endParaRPr/>
          </a:p>
          <a:p>
            <a:pPr indent="0" lvl="1" marL="457200" marR="0" rtl="0" algn="l">
              <a:spcBef>
                <a:spcPts val="480"/>
              </a:spcBef>
              <a:spcAft>
                <a:spcPts val="0"/>
              </a:spcAft>
              <a:buClr>
                <a:srgbClr val="FFFFFF"/>
              </a:buClr>
              <a:buFont typeface="Noto Sans Symbols"/>
              <a:buNone/>
            </a:pPr>
            <a:r>
              <a:t/>
            </a:r>
            <a:endParaRPr b="0" i="0" sz="2400" u="none" cap="none" strike="noStrike">
              <a:solidFill>
                <a:srgbClr val="FFFFFF"/>
              </a:solidFill>
              <a:latin typeface="Calibri"/>
              <a:ea typeface="Calibri"/>
              <a:cs typeface="Calibri"/>
              <a:sym typeface="Calibri"/>
            </a:endParaRPr>
          </a:p>
          <a:p>
            <a:pPr indent="0" lvl="1" marL="457200" marR="0" rtl="0" algn="l">
              <a:spcBef>
                <a:spcPts val="480"/>
              </a:spcBef>
              <a:spcAft>
                <a:spcPts val="0"/>
              </a:spcAft>
              <a:buClr>
                <a:srgbClr val="FFFFFF"/>
              </a:buClr>
              <a:buFont typeface="Noto Sans Symbols"/>
              <a:buNone/>
            </a:pPr>
            <a:r>
              <a:t/>
            </a:r>
            <a:endParaRPr b="0" i="0" sz="2400" u="none" cap="none" strike="noStrike">
              <a:solidFill>
                <a:srgbClr val="FFFFFF"/>
              </a:solidFill>
              <a:latin typeface="Calibri"/>
              <a:ea typeface="Calibri"/>
              <a:cs typeface="Calibri"/>
              <a:sym typeface="Calibri"/>
            </a:endParaRPr>
          </a:p>
          <a:p>
            <a:pPr indent="-165100" lvl="0" marL="34290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a:p>
            <a:pPr indent="-165100" lvl="0" marL="34290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a:p>
            <a:pPr indent="0" lvl="1" marL="457200" marR="0" rtl="0" algn="l">
              <a:spcBef>
                <a:spcPts val="480"/>
              </a:spcBef>
              <a:spcAft>
                <a:spcPts val="0"/>
              </a:spcAft>
              <a:buClr>
                <a:srgbClr val="FFFFFF"/>
              </a:buClr>
              <a:buFont typeface="Noto Sans Symbols"/>
              <a:buNone/>
            </a:pPr>
            <a:r>
              <a:t/>
            </a:r>
            <a:endParaRPr b="0" i="0" sz="2400" u="none" cap="none" strike="noStrike">
              <a:solidFill>
                <a:srgbClr val="FFFFFF"/>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Establishing Motivation</a:t>
            </a:r>
            <a:endParaRPr/>
          </a:p>
        </p:txBody>
      </p:sp>
      <p:sp>
        <p:nvSpPr>
          <p:cNvPr id="228" name="Google Shape;228;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Leadership teams-Distributed Leadership</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 If members of the team are credible then can function as local champions for solutions with peers.</a:t>
            </a:r>
            <a:endParaRPr/>
          </a:p>
          <a:p>
            <a:pPr indent="-285750" lvl="3" marL="1657350" marR="0" rtl="0" algn="l">
              <a:spcBef>
                <a:spcPts val="360"/>
              </a:spcBef>
              <a:spcAft>
                <a:spcPts val="0"/>
              </a:spcAft>
              <a:buClr>
                <a:srgbClr val="FFFFFF"/>
              </a:buClr>
              <a:buSzPts val="1800"/>
              <a:buFont typeface="Courier New"/>
              <a:buChar char="o"/>
            </a:pPr>
            <a:r>
              <a:rPr b="0" i="0" lang="en-US" sz="1800" u="none" cap="none" strike="noStrike">
                <a:solidFill>
                  <a:srgbClr val="FFFFFF"/>
                </a:solidFill>
                <a:latin typeface="Calibri"/>
                <a:ea typeface="Calibri"/>
                <a:cs typeface="Calibri"/>
                <a:sym typeface="Calibri"/>
              </a:rPr>
              <a:t>Requires that someone assures that team remains solution focused.</a:t>
            </a:r>
            <a:endParaRPr/>
          </a:p>
          <a:p>
            <a:pPr indent="-285750" lvl="3" marL="1657350" marR="0" rtl="0" algn="l">
              <a:spcBef>
                <a:spcPts val="360"/>
              </a:spcBef>
              <a:spcAft>
                <a:spcPts val="0"/>
              </a:spcAft>
              <a:buClr>
                <a:srgbClr val="FFFFFF"/>
              </a:buClr>
              <a:buSzPts val="1800"/>
              <a:buFont typeface="Courier New"/>
              <a:buChar char="o"/>
            </a:pPr>
            <a:r>
              <a:rPr b="0" i="0" lang="en-US" sz="1800" u="none" cap="none" strike="noStrike">
                <a:solidFill>
                  <a:srgbClr val="FFFFFF"/>
                </a:solidFill>
                <a:latin typeface="Calibri"/>
                <a:ea typeface="Calibri"/>
                <a:cs typeface="Calibri"/>
                <a:sym typeface="Calibri"/>
              </a:rPr>
              <a:t>May reduce resistance.</a:t>
            </a:r>
            <a:endParaRPr/>
          </a:p>
          <a:p>
            <a:pPr indent="0" lvl="3" marL="1371600" marR="0" rtl="0" algn="l">
              <a:spcBef>
                <a:spcPts val="360"/>
              </a:spcBef>
              <a:spcAft>
                <a:spcPts val="0"/>
              </a:spcAft>
              <a:buClr>
                <a:srgbClr val="FFFFFF"/>
              </a:buClr>
              <a:buFont typeface="Courier New"/>
              <a:buNone/>
            </a:pPr>
            <a:r>
              <a:t/>
            </a:r>
            <a:endParaRPr b="0" i="0" sz="1800" u="none" cap="none" strike="noStrike">
              <a:solidFill>
                <a:srgbClr val="FFFFFF"/>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Specify Classes of Behavior </a:t>
            </a:r>
            <a:endParaRPr/>
          </a:p>
        </p:txBody>
      </p:sp>
      <p:sp>
        <p:nvSpPr>
          <p:cNvPr id="234" name="Google Shape;234;p29"/>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rgbClr val="FFFFFF"/>
              </a:buClr>
              <a:buSzPts val="2557"/>
              <a:buFont typeface="Arial"/>
              <a:buChar char="•"/>
            </a:pPr>
            <a:r>
              <a:rPr b="0" i="0" lang="en-US" sz="2557" u="none" cap="none" strike="noStrike">
                <a:solidFill>
                  <a:srgbClr val="FFFFFF"/>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rgbClr val="FFFFFF"/>
              </a:buClr>
              <a:buSzPts val="2557"/>
              <a:buFont typeface="Arial"/>
              <a:buChar char="•"/>
            </a:pPr>
            <a:r>
              <a:rPr b="0" i="0" lang="en-US" sz="2557" u="none" cap="none" strike="noStrike">
                <a:solidFill>
                  <a:srgbClr val="FFFFFF"/>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rgbClr val="FFFFFF"/>
              </a:buClr>
              <a:buSzPts val="2170"/>
              <a:buFont typeface="Noto Sans Symbols"/>
              <a:buChar char="➢"/>
            </a:pPr>
            <a:r>
              <a:rPr b="0" i="0" lang="en-US" sz="2170" u="none" cap="none" strike="noStrike">
                <a:solidFill>
                  <a:srgbClr val="FFFFFF"/>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rgbClr val="FFFFFF"/>
              </a:buClr>
              <a:buSzPts val="1860"/>
              <a:buFont typeface="Noto Sans Symbols"/>
              <a:buChar char="✓"/>
            </a:pPr>
            <a:r>
              <a:rPr b="0" i="0" lang="en-US" sz="1860" u="none" cap="none" strike="noStrike">
                <a:solidFill>
                  <a:srgbClr val="FFFFFF"/>
                </a:solidFill>
                <a:latin typeface="Calibri"/>
                <a:ea typeface="Calibri"/>
                <a:cs typeface="Calibri"/>
                <a:sym typeface="Calibri"/>
              </a:rPr>
              <a:t>The form of the behavior is not as important as the function.</a:t>
            </a:r>
            <a:endParaRPr/>
          </a:p>
          <a:p>
            <a:pPr indent="-285750" lvl="3" marL="1657350" marR="0" rtl="0" algn="l">
              <a:lnSpc>
                <a:spcPct val="80000"/>
              </a:lnSpc>
              <a:spcBef>
                <a:spcPts val="372"/>
              </a:spcBef>
              <a:spcAft>
                <a:spcPts val="0"/>
              </a:spcAft>
              <a:buClr>
                <a:srgbClr val="FFFFFF"/>
              </a:buClr>
              <a:buSzPts val="1860"/>
              <a:buFont typeface="Courier New"/>
              <a:buChar char="o"/>
            </a:pPr>
            <a:r>
              <a:rPr b="0" i="0" lang="en-US" sz="1860" u="none" cap="none" strike="noStrike">
                <a:solidFill>
                  <a:srgbClr val="FFFFFF"/>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rgbClr val="FFFFFF"/>
              </a:buClr>
              <a:buSzPts val="2170"/>
              <a:buFont typeface="Noto Sans Symbols"/>
              <a:buChar char="➢"/>
            </a:pPr>
            <a:r>
              <a:rPr b="0" i="0" lang="en-US" sz="2170" u="none" cap="none" strike="noStrike">
                <a:solidFill>
                  <a:srgbClr val="FFFFFF"/>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rgbClr val="FFFFFF"/>
              </a:buClr>
              <a:buSzPts val="2015"/>
              <a:buFont typeface="Noto Sans Symbols"/>
              <a:buChar char="✓"/>
            </a:pPr>
            <a:r>
              <a:rPr b="0" i="0" lang="en-US" sz="1550" u="none" cap="none" strike="noStrike">
                <a:solidFill>
                  <a:srgbClr val="FFFFFF"/>
                </a:solidFill>
                <a:latin typeface="Calibri"/>
                <a:ea typeface="Calibri"/>
                <a:cs typeface="Calibri"/>
                <a:sym typeface="Calibri"/>
              </a:rPr>
              <a:t> </a:t>
            </a:r>
            <a:r>
              <a:rPr b="0" i="0" lang="en-US" sz="2015" u="none" cap="none" strike="noStrike">
                <a:solidFill>
                  <a:srgbClr val="FFFFFF"/>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rgbClr val="FFFFFF"/>
              </a:buClr>
              <a:buSzPts val="2015"/>
              <a:buFont typeface="Noto Sans Symbols"/>
              <a:buChar char="✓"/>
            </a:pPr>
            <a:r>
              <a:rPr b="0" i="0" lang="en-US" sz="2015" u="none" cap="none" strike="noStrike">
                <a:solidFill>
                  <a:srgbClr val="FFFFFF"/>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rgbClr val="FFFFFF"/>
              </a:buClr>
              <a:buSzPts val="2015"/>
              <a:buFont typeface="Noto Sans Symbols"/>
              <a:buChar char="✓"/>
            </a:pPr>
            <a:r>
              <a:rPr b="0" i="0" lang="en-US" sz="2015" u="none" cap="none" strike="noStrike">
                <a:solidFill>
                  <a:srgbClr val="FFFFFF"/>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rgbClr val="FFFFFF"/>
              </a:buClr>
              <a:buFont typeface="Noto Sans Symbols"/>
              <a:buNone/>
            </a:pPr>
            <a:r>
              <a:t/>
            </a:r>
            <a:endParaRPr b="0" i="0" sz="1550" u="none" cap="none" strike="noStrike">
              <a:solidFill>
                <a:srgbClr val="FFFFFF"/>
              </a:solidFill>
              <a:latin typeface="Calibri"/>
              <a:ea typeface="Calibri"/>
              <a:cs typeface="Calibri"/>
              <a:sym typeface="Calibri"/>
            </a:endParaRPr>
          </a:p>
          <a:p>
            <a:pPr indent="-205105" lvl="0" marL="342900" marR="0" rtl="0" algn="l">
              <a:lnSpc>
                <a:spcPct val="80000"/>
              </a:lnSpc>
              <a:spcBef>
                <a:spcPts val="434"/>
              </a:spcBef>
              <a:spcAft>
                <a:spcPts val="0"/>
              </a:spcAft>
              <a:buClr>
                <a:srgbClr val="FFFFFF"/>
              </a:buClr>
              <a:buSzPts val="2170"/>
              <a:buFont typeface="Arial"/>
              <a:buNone/>
            </a:pPr>
            <a:r>
              <a:t/>
            </a:r>
            <a:endParaRPr b="0" i="0" sz="2170" u="none" cap="none" strike="noStrike">
              <a:solidFill>
                <a:srgbClr val="FFFFFF"/>
              </a:solidFill>
              <a:latin typeface="Calibri"/>
              <a:ea typeface="Calibri"/>
              <a:cs typeface="Calibri"/>
              <a:sym typeface="Calibri"/>
            </a:endParaRPr>
          </a:p>
          <a:p>
            <a:pPr indent="0" lvl="0" marL="0" marR="0" rtl="0" algn="l">
              <a:lnSpc>
                <a:spcPct val="80000"/>
              </a:lnSpc>
              <a:spcBef>
                <a:spcPts val="434"/>
              </a:spcBef>
              <a:spcAft>
                <a:spcPts val="0"/>
              </a:spcAft>
              <a:buClr>
                <a:srgbClr val="FFFFFF"/>
              </a:buClr>
              <a:buFont typeface="Arial"/>
              <a:buNone/>
            </a:pPr>
            <a:r>
              <a:rPr b="0" i="0" lang="en-US" sz="2170" u="none" cap="none" strike="noStrike">
                <a:solidFill>
                  <a:srgbClr val="FFFFFF"/>
                </a:solidFill>
                <a:latin typeface="Calibri"/>
                <a:ea typeface="Calibri"/>
                <a:cs typeface="Calibri"/>
                <a:sym typeface="Calibri"/>
              </a:rPr>
              <a:t> </a:t>
            </a:r>
            <a:endParaRPr b="0" i="0" sz="2170" u="none" cap="none" strike="noStrike">
              <a:solidFill>
                <a:srgbClr val="FFFFFF"/>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Create Context for Following</a:t>
            </a:r>
            <a:endParaRPr/>
          </a:p>
        </p:txBody>
      </p:sp>
      <p:sp>
        <p:nvSpPr>
          <p:cNvPr id="240" name="Google Shape;240;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Clear statement of vision and goals.</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Adequate training and coaching.</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Necessary resources available.</a:t>
            </a:r>
            <a:endParaRPr/>
          </a:p>
          <a:p>
            <a:pPr indent="-165100" lvl="0" marL="34290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a:p>
            <a:pPr indent="-165100" lvl="0" marL="34290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a:p>
            <a:pPr indent="-165100" lvl="0" marL="34290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Establish Stimuli for Following</a:t>
            </a:r>
            <a:endParaRPr/>
          </a:p>
        </p:txBody>
      </p:sp>
      <p:sp>
        <p:nvSpPr>
          <p:cNvPr id="246" name="Google Shape;246;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Coaching</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Checklists</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Job Aids</a:t>
            </a:r>
            <a:endParaRPr/>
          </a:p>
          <a:p>
            <a:pPr indent="-133350" lvl="1" marL="742950" marR="0" rtl="0" algn="l">
              <a:spcBef>
                <a:spcPts val="480"/>
              </a:spcBef>
              <a:spcAft>
                <a:spcPts val="0"/>
              </a:spcAft>
              <a:buClr>
                <a:srgbClr val="FFFFFF"/>
              </a:buClr>
              <a:buSzPts val="2400"/>
              <a:buFont typeface="Noto Sans Symbols"/>
              <a:buNone/>
            </a:pPr>
            <a:r>
              <a:t/>
            </a:r>
            <a:endParaRPr b="0" i="0" sz="2400" u="none" cap="none" strike="noStrike">
              <a:solidFill>
                <a:srgbClr val="FFFFFF"/>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Behavioral Conceptualization of Leadership</a:t>
            </a:r>
            <a:endParaRPr/>
          </a:p>
        </p:txBody>
      </p:sp>
      <p:sp>
        <p:nvSpPr>
          <p:cNvPr id="95" name="Google Shape;95;p1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FF"/>
              </a:buClr>
              <a:buFont typeface="Arial"/>
              <a:buNone/>
            </a:pPr>
            <a:r>
              <a:rPr b="0" i="0" lang="en-US" sz="2800" u="none" cap="none" strike="noStrike">
                <a:solidFill>
                  <a:srgbClr val="FFFFFF"/>
                </a:solidFill>
                <a:latin typeface="Calibri"/>
                <a:ea typeface="Calibri"/>
                <a:cs typeface="Calibri"/>
                <a:sym typeface="Calibri"/>
              </a:rPr>
              <a:t>Ronnie Detrich</a:t>
            </a:r>
            <a:endParaRPr/>
          </a:p>
          <a:p>
            <a:pPr indent="0" lvl="0" marL="0" marR="0" rtl="0" algn="ctr">
              <a:spcBef>
                <a:spcPts val="560"/>
              </a:spcBef>
              <a:spcAft>
                <a:spcPts val="0"/>
              </a:spcAft>
              <a:buClr>
                <a:srgbClr val="FFFFFF"/>
              </a:buClr>
              <a:buFont typeface="Arial"/>
              <a:buNone/>
            </a:pPr>
            <a:r>
              <a:rPr b="0" i="0" lang="en-US" sz="2800" u="none" cap="none" strike="noStrike">
                <a:solidFill>
                  <a:srgbClr val="FFFFFF"/>
                </a:solidFill>
                <a:latin typeface="Calibri"/>
                <a:ea typeface="Calibri"/>
                <a:cs typeface="Calibri"/>
                <a:sym typeface="Calibri"/>
              </a:rPr>
              <a:t>Wing Institute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Monitor and Reinforce Following	</a:t>
            </a:r>
            <a:endParaRPr/>
          </a:p>
        </p:txBody>
      </p:sp>
      <p:sp>
        <p:nvSpPr>
          <p:cNvPr id="252" name="Google Shape;252;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Performance feedback systems.</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“Management by walking around”</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Allows for immediate reinforcement of following.</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Analytical Leading</a:t>
            </a:r>
            <a:endParaRPr/>
          </a:p>
        </p:txBody>
      </p:sp>
      <p:graphicFrame>
        <p:nvGraphicFramePr>
          <p:cNvPr id="258" name="Google Shape;258;p33"/>
          <p:cNvGraphicFramePr/>
          <p:nvPr/>
        </p:nvGraphicFramePr>
        <p:xfrm>
          <a:off x="457200" y="1600200"/>
          <a:ext cx="3000000" cy="3000000"/>
        </p:xfrm>
        <a:graphic>
          <a:graphicData uri="http://schemas.openxmlformats.org/drawingml/2006/table">
            <a:tbl>
              <a:tblPr bandRow="1" firstRow="1">
                <a:noFill/>
                <a:tableStyleId>{A929C972-307E-4025-8987-7FC5BCAE7D0C}</a:tableStyleId>
              </a:tblPr>
              <a:tblGrid>
                <a:gridCol w="4114800"/>
                <a:gridCol w="4114800"/>
              </a:tblGrid>
              <a:tr h="370900">
                <a:tc>
                  <a:txBody>
                    <a:bodyPr/>
                    <a:lstStyle/>
                    <a:p>
                      <a:pPr indent="0" lvl="0" marL="0" marR="0" rtl="0" algn="ctr">
                        <a:spcBef>
                          <a:spcPts val="0"/>
                        </a:spcBef>
                        <a:spcAft>
                          <a:spcPts val="0"/>
                        </a:spcAft>
                        <a:buNone/>
                      </a:pPr>
                      <a:r>
                        <a:rPr lang="en-US" sz="1800"/>
                        <a:t>Leading Behavior</a:t>
                      </a:r>
                      <a:endParaRPr sz="1800"/>
                    </a:p>
                  </a:txBody>
                  <a:tcPr marT="45725" marB="45725" marR="91450" marL="91450"/>
                </a:tc>
                <a:tc>
                  <a:txBody>
                    <a:bodyPr/>
                    <a:lstStyle/>
                    <a:p>
                      <a:pPr indent="0" lvl="0" marL="0" marR="0" rtl="0" algn="ctr">
                        <a:spcBef>
                          <a:spcPts val="0"/>
                        </a:spcBef>
                        <a:spcAft>
                          <a:spcPts val="0"/>
                        </a:spcAft>
                        <a:buNone/>
                      </a:pPr>
                      <a:r>
                        <a:rPr lang="en-US" sz="1800"/>
                        <a:t> Present/Absent</a:t>
                      </a:r>
                      <a:endParaRPr sz="1800"/>
                    </a:p>
                  </a:txBody>
                  <a:tcPr marT="45725" marB="45725" marR="91450" marL="91450"/>
                </a:tc>
              </a:tr>
              <a:tr h="640200">
                <a:tc>
                  <a:txBody>
                    <a:bodyPr/>
                    <a:lstStyle/>
                    <a:p>
                      <a:pPr indent="0" lvl="0" marL="0" marR="0" rtl="0" algn="l">
                        <a:spcBef>
                          <a:spcPts val="0"/>
                        </a:spcBef>
                        <a:spcAft>
                          <a:spcPts val="0"/>
                        </a:spcAft>
                        <a:buNone/>
                      </a:pPr>
                      <a:r>
                        <a:rPr lang="en-US" sz="1800"/>
                        <a:t>Increase</a:t>
                      </a:r>
                      <a:r>
                        <a:rPr lang="en-US" sz="1800"/>
                        <a:t> Motivation</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ctr">
                        <a:spcBef>
                          <a:spcPts val="0"/>
                        </a:spcBef>
                        <a:spcAft>
                          <a:spcPts val="0"/>
                        </a:spcAft>
                        <a:buNone/>
                      </a:pPr>
                      <a:r>
                        <a:rPr lang="en-US" sz="1800"/>
                        <a:t>Yes        No</a:t>
                      </a:r>
                      <a:endParaRPr sz="1800"/>
                    </a:p>
                  </a:txBody>
                  <a:tcPr marT="45725" marB="45725" marR="91450" marL="91450"/>
                </a:tc>
              </a:tr>
              <a:tr h="640200">
                <a:tc>
                  <a:txBody>
                    <a:bodyPr/>
                    <a:lstStyle/>
                    <a:p>
                      <a:pPr indent="0" lvl="0" marL="0" marR="0" rtl="0" algn="l">
                        <a:spcBef>
                          <a:spcPts val="0"/>
                        </a:spcBef>
                        <a:spcAft>
                          <a:spcPts val="0"/>
                        </a:spcAft>
                        <a:buNone/>
                      </a:pPr>
                      <a:r>
                        <a:rPr lang="en-US" sz="1800"/>
                        <a:t>Specify</a:t>
                      </a:r>
                      <a:r>
                        <a:rPr lang="en-US" sz="1800"/>
                        <a:t> classes of following</a:t>
                      </a:r>
                      <a:endParaRPr sz="1800"/>
                    </a:p>
                  </a:txBody>
                  <a:tcPr marT="45725" marB="45725" marR="91450" marL="91450"/>
                </a:tc>
                <a:tc>
                  <a:txBody>
                    <a:bodyPr/>
                    <a:lstStyle/>
                    <a:p>
                      <a:pPr indent="0" lvl="0" marL="0" marR="0" rtl="0" algn="ctr">
                        <a:lnSpc>
                          <a:spcPct val="100000"/>
                        </a:lnSpc>
                        <a:spcBef>
                          <a:spcPts val="0"/>
                        </a:spcBef>
                        <a:spcAft>
                          <a:spcPts val="0"/>
                        </a:spcAft>
                        <a:buClr>
                          <a:schemeClr val="dk1"/>
                        </a:buClr>
                        <a:buFont typeface="Calibri"/>
                        <a:buNone/>
                      </a:pPr>
                      <a:r>
                        <a:rPr lang="en-US" sz="1800"/>
                        <a:t>Yes        No</a:t>
                      </a:r>
                      <a:endParaRPr/>
                    </a:p>
                    <a:p>
                      <a:pPr indent="0" lvl="0" marL="0" marR="0" rtl="0" algn="ctr">
                        <a:spcBef>
                          <a:spcPts val="0"/>
                        </a:spcBef>
                        <a:spcAft>
                          <a:spcPts val="0"/>
                        </a:spcAft>
                        <a:buNone/>
                      </a:pPr>
                      <a:r>
                        <a:t/>
                      </a:r>
                      <a:endParaRPr sz="1800"/>
                    </a:p>
                  </a:txBody>
                  <a:tcPr marT="45725" marB="45725" marR="91450" marL="91450"/>
                </a:tc>
              </a:tr>
              <a:tr h="640200">
                <a:tc>
                  <a:txBody>
                    <a:bodyPr/>
                    <a:lstStyle/>
                    <a:p>
                      <a:pPr indent="0" lvl="0" marL="0" marR="0" rtl="0" algn="l">
                        <a:spcBef>
                          <a:spcPts val="0"/>
                        </a:spcBef>
                        <a:spcAft>
                          <a:spcPts val="0"/>
                        </a:spcAft>
                        <a:buNone/>
                      </a:pPr>
                      <a:r>
                        <a:rPr lang="en-US" sz="1800"/>
                        <a:t>Establish</a:t>
                      </a:r>
                      <a:r>
                        <a:rPr lang="en-US" sz="1800"/>
                        <a:t> context</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ctr">
                        <a:spcBef>
                          <a:spcPts val="0"/>
                        </a:spcBef>
                        <a:spcAft>
                          <a:spcPts val="0"/>
                        </a:spcAft>
                        <a:buNone/>
                      </a:pPr>
                      <a:r>
                        <a:rPr lang="en-US" sz="1800"/>
                        <a:t>Yes        No</a:t>
                      </a:r>
                      <a:endParaRPr sz="1800"/>
                    </a:p>
                  </a:txBody>
                  <a:tcPr marT="45725" marB="45725" marR="91450" marL="91450"/>
                </a:tc>
              </a:tr>
              <a:tr h="640200">
                <a:tc>
                  <a:txBody>
                    <a:bodyPr/>
                    <a:lstStyle/>
                    <a:p>
                      <a:pPr indent="0" lvl="0" marL="0" marR="0" rtl="0" algn="l">
                        <a:spcBef>
                          <a:spcPts val="0"/>
                        </a:spcBef>
                        <a:spcAft>
                          <a:spcPts val="0"/>
                        </a:spcAft>
                        <a:buNone/>
                      </a:pPr>
                      <a:r>
                        <a:rPr lang="en-US" sz="1800"/>
                        <a:t>Establish stimuli for following</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ctr">
                        <a:spcBef>
                          <a:spcPts val="0"/>
                        </a:spcBef>
                        <a:spcAft>
                          <a:spcPts val="0"/>
                        </a:spcAft>
                        <a:buNone/>
                      </a:pPr>
                      <a:r>
                        <a:rPr lang="en-US" sz="1800"/>
                        <a:t>Yes        No</a:t>
                      </a:r>
                      <a:endParaRPr sz="1800"/>
                    </a:p>
                  </a:txBody>
                  <a:tcPr marT="45725" marB="45725" marR="91450" marL="91450"/>
                </a:tc>
              </a:tr>
              <a:tr h="640200">
                <a:tc>
                  <a:txBody>
                    <a:bodyPr/>
                    <a:lstStyle/>
                    <a:p>
                      <a:pPr indent="0" lvl="0" marL="0" marR="0" rtl="0" algn="l">
                        <a:spcBef>
                          <a:spcPts val="0"/>
                        </a:spcBef>
                        <a:spcAft>
                          <a:spcPts val="0"/>
                        </a:spcAft>
                        <a:buNone/>
                      </a:pPr>
                      <a:r>
                        <a:rPr lang="en-US" sz="1800"/>
                        <a:t>Monitor and reinforce following</a:t>
                      </a:r>
                      <a:endParaRPr/>
                    </a:p>
                    <a:p>
                      <a:pPr indent="0" lvl="0" marL="0" marR="0" rtl="0" algn="l">
                        <a:spcBef>
                          <a:spcPts val="0"/>
                        </a:spcBef>
                        <a:spcAft>
                          <a:spcPts val="0"/>
                        </a:spcAft>
                        <a:buNone/>
                      </a:pPr>
                      <a:r>
                        <a:t/>
                      </a:r>
                      <a:endParaRPr sz="1800"/>
                    </a:p>
                  </a:txBody>
                  <a:tcPr marT="45725" marB="45725" marR="91450" marL="91450"/>
                </a:tc>
                <a:tc>
                  <a:txBody>
                    <a:bodyPr/>
                    <a:lstStyle/>
                    <a:p>
                      <a:pPr indent="0" lvl="0" marL="0" marR="0" rtl="0" algn="ctr">
                        <a:spcBef>
                          <a:spcPts val="0"/>
                        </a:spcBef>
                        <a:spcAft>
                          <a:spcPts val="0"/>
                        </a:spcAft>
                        <a:buNone/>
                      </a:pPr>
                      <a:r>
                        <a:rPr lang="en-US" sz="1800"/>
                        <a:t>Yes        No</a:t>
                      </a:r>
                      <a:endParaRPr sz="1800"/>
                    </a:p>
                  </a:txBody>
                  <a:tcPr marT="45725" marB="45725" marR="91450" marL="91450"/>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Leadership Summarized</a:t>
            </a:r>
            <a:endParaRPr/>
          </a:p>
        </p:txBody>
      </p:sp>
      <p:sp>
        <p:nvSpPr>
          <p:cNvPr id="264" name="Google Shape;264;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Font typeface="Arial"/>
              <a:buNone/>
            </a:pPr>
            <a:r>
              <a:rPr b="0" i="0" lang="en-US" sz="2800" u="none" cap="none" strike="noStrike">
                <a:solidFill>
                  <a:srgbClr val="FFFFFF"/>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rgbClr val="FFFFFF"/>
              </a:solidFill>
              <a:latin typeface="Calibri"/>
              <a:ea typeface="Calibri"/>
              <a:cs typeface="Calibri"/>
              <a:sym typeface="Calibri"/>
            </a:endParaRPr>
          </a:p>
          <a:p>
            <a:pPr indent="0" lvl="0" marL="0" marR="0" rtl="0" algn="l">
              <a:spcBef>
                <a:spcPts val="560"/>
              </a:spcBef>
              <a:spcAft>
                <a:spcPts val="0"/>
              </a:spcAft>
              <a:buClr>
                <a:srgbClr val="FFFFFF"/>
              </a:buClr>
              <a:buFont typeface="Arial"/>
              <a:buNone/>
            </a:pPr>
            <a:r>
              <a:t/>
            </a:r>
            <a:endParaRPr b="0" i="0" sz="2800" u="none" cap="none" strike="noStrike">
              <a:solidFill>
                <a:srgbClr val="FFFFFF"/>
              </a:solidFill>
              <a:latin typeface="Calibri"/>
              <a:ea typeface="Calibri"/>
              <a:cs typeface="Calibri"/>
              <a:sym typeface="Calibri"/>
            </a:endParaRPr>
          </a:p>
          <a:p>
            <a:pPr indent="0" lvl="0" marL="0" marR="0" rtl="0" algn="l">
              <a:spcBef>
                <a:spcPts val="560"/>
              </a:spcBef>
              <a:spcAft>
                <a:spcPts val="0"/>
              </a:spcAft>
              <a:buClr>
                <a:srgbClr val="FFFFFF"/>
              </a:buClr>
              <a:buFont typeface="Arial"/>
              <a:buNone/>
            </a:pPr>
            <a:r>
              <a:rPr b="0" i="0" lang="en-US" sz="2800" u="none" cap="none" strike="noStrike">
                <a:solidFill>
                  <a:srgbClr val="FFFFFF"/>
                </a:solidFill>
                <a:latin typeface="Calibri"/>
                <a:ea typeface="Calibri"/>
                <a:cs typeface="Calibri"/>
                <a:sym typeface="Calibri"/>
              </a:rPr>
              <a:t>Lao Tzu</a:t>
            </a:r>
            <a:endParaRPr/>
          </a:p>
          <a:p>
            <a:pPr indent="177800" lvl="0" marL="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5"/>
          <p:cNvSpPr txBox="1"/>
          <p:nvPr/>
        </p:nvSpPr>
        <p:spPr>
          <a:xfrm>
            <a:off x="498475" y="1909763"/>
            <a:ext cx="7192963" cy="1385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FF"/>
                </a:solidFill>
                <a:latin typeface="Calibri"/>
                <a:ea typeface="Calibri"/>
                <a:cs typeface="Calibri"/>
                <a:sym typeface="Calibri"/>
              </a:rPr>
              <a:t>Thank you.  </a:t>
            </a:r>
            <a:endParaRPr/>
          </a:p>
          <a:p>
            <a:pPr indent="0" lvl="0" marL="0" marR="0" rtl="0" algn="ctr">
              <a:spcBef>
                <a:spcPts val="0"/>
              </a:spcBef>
              <a:spcAft>
                <a:spcPts val="0"/>
              </a:spcAft>
              <a:buNone/>
            </a:pPr>
            <a:r>
              <a:rPr b="0" i="0" lang="en-US" sz="2800" u="none" cap="none" strike="noStrike">
                <a:solidFill>
                  <a:srgbClr val="FFFFFF"/>
                </a:solidFill>
                <a:latin typeface="Calibri"/>
                <a:ea typeface="Calibri"/>
                <a:cs typeface="Calibri"/>
                <a:sym typeface="Calibri"/>
              </a:rPr>
              <a:t>Copies may be downloaded at:</a:t>
            </a:r>
            <a:endParaRPr/>
          </a:p>
          <a:p>
            <a:pPr indent="0" lvl="0" marL="0" marR="0" rtl="0" algn="ctr">
              <a:spcBef>
                <a:spcPts val="0"/>
              </a:spcBef>
              <a:spcAft>
                <a:spcPts val="0"/>
              </a:spcAft>
              <a:buNone/>
            </a:pPr>
            <a:r>
              <a:rPr b="0" i="0" lang="en-US" sz="2800" u="none" cap="none" strike="noStrike">
                <a:solidFill>
                  <a:srgbClr val="FFFFFF"/>
                </a:solidFill>
                <a:latin typeface="Calibri"/>
                <a:ea typeface="Calibri"/>
                <a:cs typeface="Calibri"/>
                <a:sym typeface="Calibri"/>
              </a:rPr>
              <a:t>winginstitute.org</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Acknowledgments</a:t>
            </a:r>
            <a:endParaRPr/>
          </a:p>
        </p:txBody>
      </p:sp>
      <p:sp>
        <p:nvSpPr>
          <p:cNvPr id="101" name="Google Shape;101;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Tim Slocum</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Andy Lattal</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Randy Keyworth</a:t>
            </a:r>
            <a:endParaRPr/>
          </a:p>
          <a:p>
            <a:pPr indent="-342900" lvl="0" marL="342900" marR="0" rtl="0" algn="l">
              <a:spcBef>
                <a:spcPts val="56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Jack States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Why Do We Need a Behavioral Conceptualization of Leadership?</a:t>
            </a:r>
            <a:endParaRPr/>
          </a:p>
        </p:txBody>
      </p:sp>
      <p:sp>
        <p:nvSpPr>
          <p:cNvPr id="107" name="Google Shape;107;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Hundreds of books on leadership</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Most incorrectly focus on personal characteristics of leaders.</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“Leadership is a potent combination of strategy and character. But if you must be without one, be without the strategy.”- Norman Schwarzkopf</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Relatively few view leadership as a behavioral transaction.</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Exception: Aubrey Daniels </a:t>
            </a:r>
            <a:r>
              <a:rPr b="0" i="1" lang="en-US" sz="2000" u="none" cap="none" strike="noStrike">
                <a:solidFill>
                  <a:srgbClr val="FFFFFF"/>
                </a:solidFill>
                <a:latin typeface="Calibri"/>
                <a:ea typeface="Calibri"/>
                <a:cs typeface="Calibri"/>
                <a:sym typeface="Calibri"/>
              </a:rPr>
              <a:t>The Measure of a Leader</a:t>
            </a:r>
            <a:endParaRPr b="0" i="0" sz="2000" u="none" cap="none" strike="noStrike">
              <a:solidFill>
                <a:srgbClr val="FFFFF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Leadership Considered</a:t>
            </a:r>
            <a:endParaRPr/>
          </a:p>
        </p:txBody>
      </p:sp>
      <p:sp>
        <p:nvSpPr>
          <p:cNvPr id="113" name="Google Shape;113;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Function of Leaders:</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Occasion change </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Maintain and stabilize system</a:t>
            </a:r>
            <a:endParaRPr/>
          </a:p>
          <a:p>
            <a:pPr indent="-133350" lvl="1" marL="742950" marR="0" rtl="0" algn="l">
              <a:spcBef>
                <a:spcPts val="480"/>
              </a:spcBef>
              <a:spcAft>
                <a:spcPts val="0"/>
              </a:spcAft>
              <a:buClr>
                <a:srgbClr val="FFFFFF"/>
              </a:buClr>
              <a:buSzPts val="2400"/>
              <a:buFont typeface="Noto Sans Symbols"/>
              <a:buNone/>
            </a:pPr>
            <a:r>
              <a:t/>
            </a:r>
            <a:endParaRPr b="0" i="0" sz="2400" u="none" cap="none" strike="noStrike">
              <a:solidFill>
                <a:srgbClr val="FFFFFF"/>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A Functional Perspective on Leadership</a:t>
            </a:r>
            <a:endParaRPr/>
          </a:p>
        </p:txBody>
      </p:sp>
      <p:sp>
        <p:nvSpPr>
          <p:cNvPr id="119" name="Google Shape;119;p18"/>
          <p:cNvSpPr txBox="1"/>
          <p:nvPr>
            <p:ph idx="1" type="body"/>
          </p:nvPr>
        </p:nvSpPr>
        <p:spPr>
          <a:xfrm>
            <a:off x="457200" y="1417638"/>
            <a:ext cx="8229600" cy="470852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3000"/>
              <a:buFont typeface="Arial"/>
              <a:buChar char="•"/>
            </a:pPr>
            <a:r>
              <a:rPr b="0" i="0" lang="en-US" sz="3000" u="none" cap="none" strike="noStrike">
                <a:solidFill>
                  <a:srgbClr val="FFFFFF"/>
                </a:solidFill>
                <a:latin typeface="Calibri"/>
                <a:ea typeface="Calibri"/>
                <a:cs typeface="Calibri"/>
                <a:sym typeface="Calibri"/>
              </a:rPr>
              <a:t>There can be no leaders without followers.</a:t>
            </a:r>
            <a:endParaRPr/>
          </a:p>
          <a:p>
            <a:pPr indent="-285750" lvl="1" marL="742950" marR="0" rtl="0" algn="l">
              <a:spcBef>
                <a:spcPts val="520"/>
              </a:spcBef>
              <a:spcAft>
                <a:spcPts val="0"/>
              </a:spcAft>
              <a:buClr>
                <a:srgbClr val="FFFFFF"/>
              </a:buClr>
              <a:buSzPts val="2600"/>
              <a:buFont typeface="Noto Sans Symbols"/>
              <a:buChar char="➢"/>
            </a:pPr>
            <a:r>
              <a:rPr b="0" i="0" lang="en-US" sz="2400" u="none" cap="none" strike="noStrike">
                <a:solidFill>
                  <a:srgbClr val="FFFFFF"/>
                </a:solidFill>
                <a:latin typeface="Calibri"/>
                <a:ea typeface="Calibri"/>
                <a:cs typeface="Calibri"/>
                <a:sym typeface="Calibri"/>
              </a:rPr>
              <a:t> </a:t>
            </a:r>
            <a:r>
              <a:rPr b="0" i="0" lang="en-US" sz="2600" u="none" cap="none" strike="noStrike">
                <a:solidFill>
                  <a:srgbClr val="FFFFFF"/>
                </a:solidFill>
                <a:latin typeface="Calibri"/>
                <a:ea typeface="Calibri"/>
                <a:cs typeface="Calibri"/>
                <a:sym typeface="Calibri"/>
              </a:rPr>
              <a:t>Obvious but more complex upon closer examination</a:t>
            </a:r>
            <a:endParaRPr/>
          </a:p>
          <a:p>
            <a:pPr indent="-285750" lvl="1" marL="742950" marR="0" rtl="0" algn="l">
              <a:spcBef>
                <a:spcPts val="520"/>
              </a:spcBef>
              <a:spcAft>
                <a:spcPts val="0"/>
              </a:spcAft>
              <a:buClr>
                <a:srgbClr val="FFFFFF"/>
              </a:buClr>
              <a:buSzPts val="2600"/>
              <a:buFont typeface="Noto Sans Symbols"/>
              <a:buChar char="➢"/>
            </a:pPr>
            <a:r>
              <a:rPr b="0" i="0" lang="en-US" sz="2600" u="none" cap="none" strike="noStrike">
                <a:solidFill>
                  <a:srgbClr val="FFFFFF"/>
                </a:solidFill>
                <a:latin typeface="Calibri"/>
                <a:ea typeface="Calibri"/>
                <a:cs typeface="Calibri"/>
                <a:sym typeface="Calibri"/>
              </a:rPr>
              <a:t>Frame of Leaders/Followers places emphasis on characteristics of each.</a:t>
            </a:r>
            <a:endParaRPr/>
          </a:p>
          <a:p>
            <a:pPr indent="-285750" lvl="1" marL="742950" marR="0" rtl="0" algn="l">
              <a:spcBef>
                <a:spcPts val="520"/>
              </a:spcBef>
              <a:spcAft>
                <a:spcPts val="0"/>
              </a:spcAft>
              <a:buClr>
                <a:srgbClr val="FFFFFF"/>
              </a:buClr>
              <a:buSzPts val="2600"/>
              <a:buFont typeface="Noto Sans Symbols"/>
              <a:buChar char="➢"/>
            </a:pPr>
            <a:r>
              <a:rPr b="0" i="0" lang="en-US" sz="2600" u="none" cap="none" strike="noStrike">
                <a:solidFill>
                  <a:srgbClr val="FFFFFF"/>
                </a:solidFill>
                <a:latin typeface="Calibri"/>
                <a:ea typeface="Calibri"/>
                <a:cs typeface="Calibri"/>
                <a:sym typeface="Calibri"/>
              </a:rPr>
              <a:t>Leadership is a construct.</a:t>
            </a:r>
            <a:endParaRPr/>
          </a:p>
          <a:p>
            <a:pPr indent="-228600" lvl="2" marL="1143000" marR="0" rtl="0" algn="l">
              <a:spcBef>
                <a:spcPts val="440"/>
              </a:spcBef>
              <a:spcAft>
                <a:spcPts val="0"/>
              </a:spcAft>
              <a:buClr>
                <a:srgbClr val="FFFFFF"/>
              </a:buClr>
              <a:buSzPts val="2200"/>
              <a:buFont typeface="Noto Sans Symbols"/>
              <a:buChar char="✓"/>
            </a:pPr>
            <a:r>
              <a:rPr b="0" i="0" lang="en-US" sz="2200" u="none" cap="none" strike="noStrike">
                <a:solidFill>
                  <a:srgbClr val="FFFFFF"/>
                </a:solidFill>
                <a:latin typeface="Calibri"/>
                <a:ea typeface="Calibri"/>
                <a:cs typeface="Calibri"/>
                <a:sym typeface="Calibri"/>
              </a:rPr>
              <a:t>When is it invoked?</a:t>
            </a:r>
            <a:endParaRPr/>
          </a:p>
          <a:p>
            <a:pPr indent="-285750" lvl="1" marL="742950" marR="0" rtl="0" algn="l">
              <a:spcBef>
                <a:spcPts val="520"/>
              </a:spcBef>
              <a:spcAft>
                <a:spcPts val="0"/>
              </a:spcAft>
              <a:buClr>
                <a:srgbClr val="FFFFFF"/>
              </a:buClr>
              <a:buSzPts val="2600"/>
              <a:buFont typeface="Noto Sans Symbols"/>
              <a:buChar char="➢"/>
            </a:pPr>
            <a:r>
              <a:rPr b="0" i="0" lang="en-US" sz="2600" u="none" cap="none" strike="noStrike">
                <a:solidFill>
                  <a:srgbClr val="FFFFFF"/>
                </a:solidFill>
                <a:latin typeface="Calibri"/>
                <a:ea typeface="Calibri"/>
                <a:cs typeface="Calibri"/>
                <a:sym typeface="Calibri"/>
              </a:rPr>
              <a:t>Leadership made up of two classes of behavior</a:t>
            </a:r>
            <a:r>
              <a:rPr b="0" i="0" lang="en-US" sz="2400" u="none" cap="none" strike="noStrike">
                <a:solidFill>
                  <a:srgbClr val="FFFFFF"/>
                </a:solidFill>
                <a:latin typeface="Calibri"/>
                <a:ea typeface="Calibri"/>
                <a:cs typeface="Calibri"/>
                <a:sym typeface="Calibri"/>
              </a:rPr>
              <a:t>: </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Leading</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Following</a:t>
            </a:r>
            <a:endParaRPr/>
          </a:p>
          <a:p>
            <a:pPr indent="0" lvl="1" marL="457200" marR="0" rtl="0" algn="l">
              <a:spcBef>
                <a:spcPts val="480"/>
              </a:spcBef>
              <a:spcAft>
                <a:spcPts val="0"/>
              </a:spcAft>
              <a:buClr>
                <a:srgbClr val="FFFFFF"/>
              </a:buClr>
              <a:buFont typeface="Noto Sans Symbols"/>
              <a:buNone/>
            </a:pPr>
            <a:r>
              <a:t/>
            </a:r>
            <a:endParaRPr b="0" i="0" sz="2400" u="none" cap="none" strike="noStrike">
              <a:solidFill>
                <a:srgbClr val="FFFFFF"/>
              </a:solidFill>
              <a:latin typeface="Calibri"/>
              <a:ea typeface="Calibri"/>
              <a:cs typeface="Calibri"/>
              <a:sym typeface="Calibri"/>
            </a:endParaRPr>
          </a:p>
          <a:p>
            <a:pPr indent="-285750" lvl="0" marL="51435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Leadership Considered</a:t>
            </a:r>
            <a:endParaRPr/>
          </a:p>
        </p:txBody>
      </p:sp>
      <p:sp>
        <p:nvSpPr>
          <p:cNvPr id="125" name="Google Shape;125;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Leading defined by two effects</a:t>
            </a:r>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Following</a:t>
            </a:r>
            <a:endParaRPr b="0" i="0" sz="2400" u="none" cap="none" strike="noStrike">
              <a:solidFill>
                <a:srgbClr val="FFFFFF"/>
              </a:solidFill>
              <a:latin typeface="Calibri"/>
              <a:ea typeface="Calibri"/>
              <a:cs typeface="Calibri"/>
              <a:sym typeface="Calibri"/>
            </a:endParaRPr>
          </a:p>
          <a:p>
            <a:pPr indent="-285750" lvl="1" marL="74295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 Effects on outcomes</a:t>
            </a:r>
            <a:endParaRPr/>
          </a:p>
          <a:p>
            <a:pPr indent="-228600" lvl="2" marL="114300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 </a:t>
            </a:r>
            <a:r>
              <a:rPr b="0" i="0" lang="en-US" sz="2000" u="none" cap="none" strike="noStrike">
                <a:solidFill>
                  <a:schemeClr val="lt1"/>
                </a:solidFill>
                <a:latin typeface="Calibri"/>
                <a:ea typeface="Calibri"/>
                <a:cs typeface="Calibri"/>
                <a:sym typeface="Calibri"/>
              </a:rPr>
              <a:t>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01600" lvl="2" marL="1143000" marR="0" rtl="0" algn="l">
              <a:spcBef>
                <a:spcPts val="400"/>
              </a:spcBef>
              <a:spcAft>
                <a:spcPts val="0"/>
              </a:spcAft>
              <a:buClr>
                <a:srgbClr val="FFFFFF"/>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“Leadership is intentional influence.”</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									</a:t>
            </a:r>
            <a:r>
              <a:rPr b="0" i="0" lang="en-US" sz="1800" u="none" cap="none" strike="noStrike">
                <a:solidFill>
                  <a:schemeClr val="lt1"/>
                </a:solidFill>
                <a:latin typeface="Calibri"/>
                <a:ea typeface="Calibri"/>
                <a:cs typeface="Calibri"/>
                <a:sym typeface="Calibri"/>
              </a:rPr>
              <a:t>Michael McKinney</a:t>
            </a:r>
            <a:endParaRPr b="0" i="0" sz="1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rgbClr val="FFFFFF"/>
              </a:buClr>
              <a:buSzPts val="2800"/>
              <a:buFont typeface="Arial"/>
              <a:buNone/>
            </a:pPr>
            <a:r>
              <a:t/>
            </a:r>
            <a:endParaRPr b="0" i="0" sz="2800" u="none" cap="none" strike="noStrike">
              <a:solidFill>
                <a:srgbClr val="FFFFFF"/>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Leadership Considered</a:t>
            </a:r>
            <a:endParaRPr/>
          </a:p>
        </p:txBody>
      </p:sp>
      <p:sp>
        <p:nvSpPr>
          <p:cNvPr id="131" name="Google Shape;131;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rgbClr val="FFFFFF"/>
              </a:buClr>
              <a:buSzPts val="2800"/>
              <a:buFont typeface="Arial"/>
              <a:buChar char="•"/>
            </a:pPr>
            <a:r>
              <a:rPr b="0" i="0" lang="en-US" sz="2800" u="none" cap="none" strike="noStrike">
                <a:solidFill>
                  <a:srgbClr val="FFFFFF"/>
                </a:solidFill>
                <a:latin typeface="Calibri"/>
                <a:ea typeface="Calibri"/>
                <a:cs typeface="Calibri"/>
                <a:sym typeface="Calibri"/>
              </a:rPr>
              <a:t>Leadership is a social relationship between two actors (leader &amp; follower).</a:t>
            </a:r>
            <a:endParaRPr/>
          </a:p>
          <a:p>
            <a:pPr indent="-457200" lvl="1" marL="91440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Relationship maintained by exchange of reinforcers and punishers.</a:t>
            </a:r>
            <a:endParaRPr b="0" i="0" sz="2400" u="none" cap="none" strike="noStrike">
              <a:solidFill>
                <a:srgbClr val="FFFFFF"/>
              </a:solidFill>
              <a:latin typeface="Calibri"/>
              <a:ea typeface="Calibri"/>
              <a:cs typeface="Calibri"/>
              <a:sym typeface="Calibri"/>
            </a:endParaRPr>
          </a:p>
          <a:p>
            <a:pPr indent="-457200" lvl="1" marL="914400" marR="0" rtl="0" algn="l">
              <a:spcBef>
                <a:spcPts val="480"/>
              </a:spcBef>
              <a:spcAft>
                <a:spcPts val="0"/>
              </a:spcAft>
              <a:buClr>
                <a:srgbClr val="FFFFFF"/>
              </a:buClr>
              <a:buSzPts val="2400"/>
              <a:buFont typeface="Noto Sans Symbols"/>
              <a:buChar char="➢"/>
            </a:pPr>
            <a:r>
              <a:rPr b="0" i="0" lang="en-US" sz="2400" u="none" cap="none" strike="noStrike">
                <a:solidFill>
                  <a:srgbClr val="FFFFFF"/>
                </a:solidFill>
                <a:latin typeface="Calibri"/>
                <a:ea typeface="Calibri"/>
                <a:cs typeface="Calibri"/>
                <a:sym typeface="Calibri"/>
              </a:rPr>
              <a:t>Not defined by topography or nominal role of actors.</a:t>
            </a:r>
            <a:endParaRPr/>
          </a:p>
          <a:p>
            <a:pPr indent="-463550" lvl="2" marL="1314450" marR="0" rtl="0" algn="l">
              <a:spcBef>
                <a:spcPts val="400"/>
              </a:spcBef>
              <a:spcAft>
                <a:spcPts val="0"/>
              </a:spcAft>
              <a:buClr>
                <a:srgbClr val="FFFFFF"/>
              </a:buClr>
              <a:buSzPts val="2000"/>
              <a:buFont typeface="Noto Sans Symbols"/>
              <a:buChar char="✓"/>
            </a:pPr>
            <a:r>
              <a:rPr b="0" i="0" lang="en-US" sz="2000" u="none" cap="none" strike="noStrike">
                <a:solidFill>
                  <a:srgbClr val="FFFFFF"/>
                </a:solidFill>
                <a:latin typeface="Calibri"/>
                <a:ea typeface="Calibri"/>
                <a:cs typeface="Calibri"/>
                <a:sym typeface="Calibri"/>
              </a:rPr>
              <a:t>“Leading from behind”</a:t>
            </a:r>
            <a:endParaRPr/>
          </a:p>
          <a:p>
            <a:pPr indent="0" lvl="1" marL="457200" marR="0" rtl="0" algn="l">
              <a:spcBef>
                <a:spcPts val="480"/>
              </a:spcBef>
              <a:spcAft>
                <a:spcPts val="0"/>
              </a:spcAft>
              <a:buClr>
                <a:srgbClr val="FFFFFF"/>
              </a:buClr>
              <a:buFont typeface="Noto Sans Symbols"/>
              <a:buNone/>
            </a:pPr>
            <a:r>
              <a:t/>
            </a:r>
            <a:endParaRPr b="0" i="0" sz="2400" u="none" cap="none" strike="noStrike">
              <a:solidFill>
                <a:srgbClr val="FFFFFF"/>
              </a:solidFill>
              <a:latin typeface="Calibri"/>
              <a:ea typeface="Calibri"/>
              <a:cs typeface="Calibri"/>
              <a:sym typeface="Calibri"/>
            </a:endParaRPr>
          </a:p>
          <a:p>
            <a:pPr indent="0" lvl="0" marL="0" marR="0" rtl="0" algn="l">
              <a:spcBef>
                <a:spcPts val="560"/>
              </a:spcBef>
              <a:spcAft>
                <a:spcPts val="0"/>
              </a:spcAft>
              <a:buClr>
                <a:srgbClr val="FFFFFF"/>
              </a:buClr>
              <a:buFont typeface="Arial"/>
              <a:buNone/>
            </a:pPr>
            <a:r>
              <a:t/>
            </a:r>
            <a:endParaRPr b="0" i="0" sz="2800" u="none" cap="none" strike="noStrike">
              <a:solidFill>
                <a:srgbClr val="FFFFFF"/>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type="title"/>
          </p:nvPr>
        </p:nvSpPr>
        <p:spPr>
          <a:xfrm>
            <a:off x="457200" y="216852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rgbClr val="FFFFFF"/>
                </a:solidFill>
                <a:latin typeface="Calibri"/>
                <a:ea typeface="Calibri"/>
                <a:cs typeface="Calibri"/>
                <a:sym typeface="Calibri"/>
              </a:rPr>
              <a:t>Interaction Between Leading and Following: Maintaining Contingencies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