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4094FDD-704B-4B2E-9C0F-A920FFA2E0AD}">
  <a:tblStyle styleId="{74094FDD-704B-4B2E-9C0F-A920FFA2E0AD}"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3: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4: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5: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6: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7: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8: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9: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0: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1: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2: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4: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4: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5: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8: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0: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1: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2: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3: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2"/>
          <p:cNvSpPr txBox="1"/>
          <p:nvPr>
            <p:ph type="title"/>
          </p:nvPr>
        </p:nvSpPr>
        <p:spPr>
          <a:xfrm>
            <a:off x="274637" y="645667"/>
            <a:ext cx="8594725" cy="135382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2800" u="none" cap="none" strike="noStrike">
                <a:solidFill>
                  <a:srgbClr val="ED1A3B"/>
                </a:solidFill>
                <a:latin typeface="Trebuchet MS"/>
                <a:ea typeface="Trebuchet MS"/>
                <a:cs typeface="Trebuchet MS"/>
                <a:sym typeface="Trebuchet MS"/>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6" name="Google Shape;16;p2"/>
          <p:cNvSpPr txBox="1"/>
          <p:nvPr>
            <p:ph idx="1" type="body"/>
          </p:nvPr>
        </p:nvSpPr>
        <p:spPr>
          <a:xfrm>
            <a:off x="319976" y="1873478"/>
            <a:ext cx="8504046" cy="4087495"/>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3E3E3E"/>
                </a:solidFill>
                <a:latin typeface="Trebuchet MS"/>
                <a:ea typeface="Trebuchet MS"/>
                <a:cs typeface="Trebuchet MS"/>
                <a:sym typeface="Trebuchet MS"/>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7" name="Google Shape;17;p2"/>
          <p:cNvSpPr txBox="1"/>
          <p:nvPr>
            <p:ph idx="11" type="ftr"/>
          </p:nvPr>
        </p:nvSpPr>
        <p:spPr>
          <a:xfrm>
            <a:off x="799157" y="6496817"/>
            <a:ext cx="3388995" cy="1397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900">
                <a:solidFill>
                  <a:srgbClr val="3E3E3E"/>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18" name="Google Shape;18;p2"/>
          <p:cNvSpPr txBox="1"/>
          <p:nvPr>
            <p:ph idx="10" type="dt"/>
          </p:nvPr>
        </p:nvSpPr>
        <p:spPr>
          <a:xfrm>
            <a:off x="457200" y="6377940"/>
            <a:ext cx="2103120" cy="342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rgbClr val="888888"/>
                </a:solidFill>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19" name="Google Shape;19;p2"/>
          <p:cNvSpPr txBox="1"/>
          <p:nvPr>
            <p:ph idx="12" type="sldNum"/>
          </p:nvPr>
        </p:nvSpPr>
        <p:spPr>
          <a:xfrm>
            <a:off x="285480" y="6497503"/>
            <a:ext cx="118110" cy="139700"/>
          </a:xfrm>
          <a:prstGeom prst="rect">
            <a:avLst/>
          </a:prstGeom>
          <a:noFill/>
          <a:ln>
            <a:noFill/>
          </a:ln>
        </p:spPr>
        <p:txBody>
          <a:bodyPr anchorCtr="0" anchor="t" bIns="0" lIns="0" spcFirstLastPara="1" rIns="0" wrap="square" tIns="0">
            <a:noAutofit/>
          </a:bodyPr>
          <a:lstStyle>
            <a:lvl1pPr indent="0" lvl="0" marL="25400" marR="0" rtl="0" algn="l">
              <a:lnSpc>
                <a:spcPct val="112222"/>
              </a:lnSpc>
              <a:spcBef>
                <a:spcPts val="0"/>
              </a:spcBef>
              <a:buNone/>
              <a:defRPr b="1" i="0" sz="900">
                <a:solidFill>
                  <a:srgbClr val="3E3E3E"/>
                </a:solidFill>
                <a:latin typeface="Trebuchet MS"/>
                <a:ea typeface="Trebuchet MS"/>
                <a:cs typeface="Trebuchet MS"/>
                <a:sym typeface="Trebuchet MS"/>
              </a:defRPr>
            </a:lvl1pPr>
            <a:lvl2pPr indent="0" lvl="1" marL="25400" marR="0" rtl="0" algn="l">
              <a:lnSpc>
                <a:spcPct val="112222"/>
              </a:lnSpc>
              <a:spcBef>
                <a:spcPts val="0"/>
              </a:spcBef>
              <a:buNone/>
              <a:defRPr b="1" i="0" sz="900">
                <a:solidFill>
                  <a:srgbClr val="3E3E3E"/>
                </a:solidFill>
                <a:latin typeface="Trebuchet MS"/>
                <a:ea typeface="Trebuchet MS"/>
                <a:cs typeface="Trebuchet MS"/>
                <a:sym typeface="Trebuchet MS"/>
              </a:defRPr>
            </a:lvl2pPr>
            <a:lvl3pPr indent="0" lvl="2" marL="25400" marR="0" rtl="0" algn="l">
              <a:lnSpc>
                <a:spcPct val="112222"/>
              </a:lnSpc>
              <a:spcBef>
                <a:spcPts val="0"/>
              </a:spcBef>
              <a:buNone/>
              <a:defRPr b="1" i="0" sz="900">
                <a:solidFill>
                  <a:srgbClr val="3E3E3E"/>
                </a:solidFill>
                <a:latin typeface="Trebuchet MS"/>
                <a:ea typeface="Trebuchet MS"/>
                <a:cs typeface="Trebuchet MS"/>
                <a:sym typeface="Trebuchet MS"/>
              </a:defRPr>
            </a:lvl3pPr>
            <a:lvl4pPr indent="0" lvl="3" marL="25400" marR="0" rtl="0" algn="l">
              <a:lnSpc>
                <a:spcPct val="112222"/>
              </a:lnSpc>
              <a:spcBef>
                <a:spcPts val="0"/>
              </a:spcBef>
              <a:buNone/>
              <a:defRPr b="1" i="0" sz="900">
                <a:solidFill>
                  <a:srgbClr val="3E3E3E"/>
                </a:solidFill>
                <a:latin typeface="Trebuchet MS"/>
                <a:ea typeface="Trebuchet MS"/>
                <a:cs typeface="Trebuchet MS"/>
                <a:sym typeface="Trebuchet MS"/>
              </a:defRPr>
            </a:lvl4pPr>
            <a:lvl5pPr indent="0" lvl="4" marL="25400" marR="0" rtl="0" algn="l">
              <a:lnSpc>
                <a:spcPct val="112222"/>
              </a:lnSpc>
              <a:spcBef>
                <a:spcPts val="0"/>
              </a:spcBef>
              <a:buNone/>
              <a:defRPr b="1" i="0" sz="900">
                <a:solidFill>
                  <a:srgbClr val="3E3E3E"/>
                </a:solidFill>
                <a:latin typeface="Trebuchet MS"/>
                <a:ea typeface="Trebuchet MS"/>
                <a:cs typeface="Trebuchet MS"/>
                <a:sym typeface="Trebuchet MS"/>
              </a:defRPr>
            </a:lvl5pPr>
            <a:lvl6pPr indent="0" lvl="5" marL="25400" marR="0" rtl="0" algn="l">
              <a:lnSpc>
                <a:spcPct val="112222"/>
              </a:lnSpc>
              <a:spcBef>
                <a:spcPts val="0"/>
              </a:spcBef>
              <a:buNone/>
              <a:defRPr b="1" i="0" sz="900">
                <a:solidFill>
                  <a:srgbClr val="3E3E3E"/>
                </a:solidFill>
                <a:latin typeface="Trebuchet MS"/>
                <a:ea typeface="Trebuchet MS"/>
                <a:cs typeface="Trebuchet MS"/>
                <a:sym typeface="Trebuchet MS"/>
              </a:defRPr>
            </a:lvl6pPr>
            <a:lvl7pPr indent="0" lvl="6" marL="25400" marR="0" rtl="0" algn="l">
              <a:lnSpc>
                <a:spcPct val="112222"/>
              </a:lnSpc>
              <a:spcBef>
                <a:spcPts val="0"/>
              </a:spcBef>
              <a:buNone/>
              <a:defRPr b="1" i="0" sz="900">
                <a:solidFill>
                  <a:srgbClr val="3E3E3E"/>
                </a:solidFill>
                <a:latin typeface="Trebuchet MS"/>
                <a:ea typeface="Trebuchet MS"/>
                <a:cs typeface="Trebuchet MS"/>
                <a:sym typeface="Trebuchet MS"/>
              </a:defRPr>
            </a:lvl7pPr>
            <a:lvl8pPr indent="0" lvl="7" marL="25400" marR="0" rtl="0" algn="l">
              <a:lnSpc>
                <a:spcPct val="112222"/>
              </a:lnSpc>
              <a:spcBef>
                <a:spcPts val="0"/>
              </a:spcBef>
              <a:buNone/>
              <a:defRPr b="1" i="0" sz="900">
                <a:solidFill>
                  <a:srgbClr val="3E3E3E"/>
                </a:solidFill>
                <a:latin typeface="Trebuchet MS"/>
                <a:ea typeface="Trebuchet MS"/>
                <a:cs typeface="Trebuchet MS"/>
                <a:sym typeface="Trebuchet MS"/>
              </a:defRPr>
            </a:lvl8pPr>
            <a:lvl9pPr indent="0" lvl="8" marL="25400" marR="0" rtl="0" algn="l">
              <a:lnSpc>
                <a:spcPct val="112222"/>
              </a:lnSpc>
              <a:spcBef>
                <a:spcPts val="0"/>
              </a:spcBef>
              <a:buNone/>
              <a:defRPr b="1" i="0" sz="900">
                <a:solidFill>
                  <a:srgbClr val="3E3E3E"/>
                </a:solidFill>
                <a:latin typeface="Trebuchet MS"/>
                <a:ea typeface="Trebuchet MS"/>
                <a:cs typeface="Trebuchet MS"/>
                <a:sym typeface="Trebuchet MS"/>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20" name="Shape 20"/>
        <p:cNvGrpSpPr/>
        <p:nvPr/>
      </p:nvGrpSpPr>
      <p:grpSpPr>
        <a:xfrm>
          <a:off x="0" y="0"/>
          <a:ext cx="0" cy="0"/>
          <a:chOff x="0" y="0"/>
          <a:chExt cx="0" cy="0"/>
        </a:xfrm>
      </p:grpSpPr>
      <p:sp>
        <p:nvSpPr>
          <p:cNvPr id="21" name="Google Shape;21;p3"/>
          <p:cNvSpPr/>
          <p:nvPr/>
        </p:nvSpPr>
        <p:spPr>
          <a:xfrm>
            <a:off x="7898892" y="6256020"/>
            <a:ext cx="975359" cy="374904"/>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 name="Google Shape;22;p3"/>
          <p:cNvSpPr/>
          <p:nvPr/>
        </p:nvSpPr>
        <p:spPr>
          <a:xfrm>
            <a:off x="505971" y="0"/>
            <a:ext cx="163195" cy="554990"/>
          </a:xfrm>
          <a:custGeom>
            <a:rect b="b" l="l" r="r" t="t"/>
            <a:pathLst>
              <a:path extrusionOk="0" h="120000" w="120000">
                <a:moveTo>
                  <a:pt x="119897" y="0"/>
                </a:moveTo>
                <a:lnTo>
                  <a:pt x="0" y="0"/>
                </a:lnTo>
                <a:lnTo>
                  <a:pt x="0" y="119945"/>
                </a:lnTo>
                <a:lnTo>
                  <a:pt x="119897" y="95722"/>
                </a:lnTo>
                <a:lnTo>
                  <a:pt x="119897" y="0"/>
                </a:lnTo>
                <a:close/>
              </a:path>
            </a:pathLst>
          </a:custGeom>
          <a:solidFill>
            <a:srgbClr val="ED1A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 name="Google Shape;23;p3"/>
          <p:cNvSpPr/>
          <p:nvPr/>
        </p:nvSpPr>
        <p:spPr>
          <a:xfrm>
            <a:off x="505971" y="6239258"/>
            <a:ext cx="163195" cy="615950"/>
          </a:xfrm>
          <a:custGeom>
            <a:rect b="b" l="l" r="r" t="t"/>
            <a:pathLst>
              <a:path extrusionOk="0" h="120000" w="120000">
                <a:moveTo>
                  <a:pt x="119897" y="0"/>
                </a:moveTo>
                <a:lnTo>
                  <a:pt x="0" y="22359"/>
                </a:lnTo>
                <a:lnTo>
                  <a:pt x="0" y="119950"/>
                </a:lnTo>
                <a:lnTo>
                  <a:pt x="119897" y="119950"/>
                </a:lnTo>
                <a:lnTo>
                  <a:pt x="119897" y="0"/>
                </a:lnTo>
                <a:close/>
              </a:path>
            </a:pathLst>
          </a:custGeom>
          <a:solidFill>
            <a:srgbClr val="ED1A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 name="Google Shape;24;p3"/>
          <p:cNvSpPr/>
          <p:nvPr/>
        </p:nvSpPr>
        <p:spPr>
          <a:xfrm>
            <a:off x="4826508" y="682751"/>
            <a:ext cx="4047820" cy="522411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 name="Google Shape;25;p3"/>
          <p:cNvSpPr txBox="1"/>
          <p:nvPr>
            <p:ph type="title"/>
          </p:nvPr>
        </p:nvSpPr>
        <p:spPr>
          <a:xfrm>
            <a:off x="274637" y="645667"/>
            <a:ext cx="8594725" cy="135382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2800" u="none" cap="none" strike="noStrike">
                <a:solidFill>
                  <a:srgbClr val="ED1A3B"/>
                </a:solidFill>
                <a:latin typeface="Trebuchet MS"/>
                <a:ea typeface="Trebuchet MS"/>
                <a:cs typeface="Trebuchet MS"/>
                <a:sym typeface="Trebuchet MS"/>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6" name="Google Shape;26;p3"/>
          <p:cNvSpPr txBox="1"/>
          <p:nvPr>
            <p:ph idx="11" type="ftr"/>
          </p:nvPr>
        </p:nvSpPr>
        <p:spPr>
          <a:xfrm>
            <a:off x="799157" y="6496817"/>
            <a:ext cx="3388995" cy="1397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900">
                <a:solidFill>
                  <a:srgbClr val="3E3E3E"/>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27" name="Google Shape;27;p3"/>
          <p:cNvSpPr txBox="1"/>
          <p:nvPr>
            <p:ph idx="10" type="dt"/>
          </p:nvPr>
        </p:nvSpPr>
        <p:spPr>
          <a:xfrm>
            <a:off x="457200" y="6377940"/>
            <a:ext cx="2103120" cy="342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rgbClr val="888888"/>
                </a:solidFill>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28" name="Google Shape;28;p3"/>
          <p:cNvSpPr txBox="1"/>
          <p:nvPr>
            <p:ph idx="12" type="sldNum"/>
          </p:nvPr>
        </p:nvSpPr>
        <p:spPr>
          <a:xfrm>
            <a:off x="285480" y="6497503"/>
            <a:ext cx="118110" cy="139700"/>
          </a:xfrm>
          <a:prstGeom prst="rect">
            <a:avLst/>
          </a:prstGeom>
          <a:noFill/>
          <a:ln>
            <a:noFill/>
          </a:ln>
        </p:spPr>
        <p:txBody>
          <a:bodyPr anchorCtr="0" anchor="t" bIns="0" lIns="0" spcFirstLastPara="1" rIns="0" wrap="square" tIns="0">
            <a:noAutofit/>
          </a:bodyPr>
          <a:lstStyle>
            <a:lvl1pPr indent="0" lvl="0" marL="25400" marR="0" rtl="0" algn="l">
              <a:lnSpc>
                <a:spcPct val="112222"/>
              </a:lnSpc>
              <a:spcBef>
                <a:spcPts val="0"/>
              </a:spcBef>
              <a:buNone/>
              <a:defRPr b="1" i="0" sz="900">
                <a:solidFill>
                  <a:srgbClr val="3E3E3E"/>
                </a:solidFill>
                <a:latin typeface="Trebuchet MS"/>
                <a:ea typeface="Trebuchet MS"/>
                <a:cs typeface="Trebuchet MS"/>
                <a:sym typeface="Trebuchet MS"/>
              </a:defRPr>
            </a:lvl1pPr>
            <a:lvl2pPr indent="0" lvl="1" marL="25400" marR="0" rtl="0" algn="l">
              <a:lnSpc>
                <a:spcPct val="112222"/>
              </a:lnSpc>
              <a:spcBef>
                <a:spcPts val="0"/>
              </a:spcBef>
              <a:buNone/>
              <a:defRPr b="1" i="0" sz="900">
                <a:solidFill>
                  <a:srgbClr val="3E3E3E"/>
                </a:solidFill>
                <a:latin typeface="Trebuchet MS"/>
                <a:ea typeface="Trebuchet MS"/>
                <a:cs typeface="Trebuchet MS"/>
                <a:sym typeface="Trebuchet MS"/>
              </a:defRPr>
            </a:lvl2pPr>
            <a:lvl3pPr indent="0" lvl="2" marL="25400" marR="0" rtl="0" algn="l">
              <a:lnSpc>
                <a:spcPct val="112222"/>
              </a:lnSpc>
              <a:spcBef>
                <a:spcPts val="0"/>
              </a:spcBef>
              <a:buNone/>
              <a:defRPr b="1" i="0" sz="900">
                <a:solidFill>
                  <a:srgbClr val="3E3E3E"/>
                </a:solidFill>
                <a:latin typeface="Trebuchet MS"/>
                <a:ea typeface="Trebuchet MS"/>
                <a:cs typeface="Trebuchet MS"/>
                <a:sym typeface="Trebuchet MS"/>
              </a:defRPr>
            </a:lvl3pPr>
            <a:lvl4pPr indent="0" lvl="3" marL="25400" marR="0" rtl="0" algn="l">
              <a:lnSpc>
                <a:spcPct val="112222"/>
              </a:lnSpc>
              <a:spcBef>
                <a:spcPts val="0"/>
              </a:spcBef>
              <a:buNone/>
              <a:defRPr b="1" i="0" sz="900">
                <a:solidFill>
                  <a:srgbClr val="3E3E3E"/>
                </a:solidFill>
                <a:latin typeface="Trebuchet MS"/>
                <a:ea typeface="Trebuchet MS"/>
                <a:cs typeface="Trebuchet MS"/>
                <a:sym typeface="Trebuchet MS"/>
              </a:defRPr>
            </a:lvl4pPr>
            <a:lvl5pPr indent="0" lvl="4" marL="25400" marR="0" rtl="0" algn="l">
              <a:lnSpc>
                <a:spcPct val="112222"/>
              </a:lnSpc>
              <a:spcBef>
                <a:spcPts val="0"/>
              </a:spcBef>
              <a:buNone/>
              <a:defRPr b="1" i="0" sz="900">
                <a:solidFill>
                  <a:srgbClr val="3E3E3E"/>
                </a:solidFill>
                <a:latin typeface="Trebuchet MS"/>
                <a:ea typeface="Trebuchet MS"/>
                <a:cs typeface="Trebuchet MS"/>
                <a:sym typeface="Trebuchet MS"/>
              </a:defRPr>
            </a:lvl5pPr>
            <a:lvl6pPr indent="0" lvl="5" marL="25400" marR="0" rtl="0" algn="l">
              <a:lnSpc>
                <a:spcPct val="112222"/>
              </a:lnSpc>
              <a:spcBef>
                <a:spcPts val="0"/>
              </a:spcBef>
              <a:buNone/>
              <a:defRPr b="1" i="0" sz="900">
                <a:solidFill>
                  <a:srgbClr val="3E3E3E"/>
                </a:solidFill>
                <a:latin typeface="Trebuchet MS"/>
                <a:ea typeface="Trebuchet MS"/>
                <a:cs typeface="Trebuchet MS"/>
                <a:sym typeface="Trebuchet MS"/>
              </a:defRPr>
            </a:lvl6pPr>
            <a:lvl7pPr indent="0" lvl="6" marL="25400" marR="0" rtl="0" algn="l">
              <a:lnSpc>
                <a:spcPct val="112222"/>
              </a:lnSpc>
              <a:spcBef>
                <a:spcPts val="0"/>
              </a:spcBef>
              <a:buNone/>
              <a:defRPr b="1" i="0" sz="900">
                <a:solidFill>
                  <a:srgbClr val="3E3E3E"/>
                </a:solidFill>
                <a:latin typeface="Trebuchet MS"/>
                <a:ea typeface="Trebuchet MS"/>
                <a:cs typeface="Trebuchet MS"/>
                <a:sym typeface="Trebuchet MS"/>
              </a:defRPr>
            </a:lvl7pPr>
            <a:lvl8pPr indent="0" lvl="7" marL="25400" marR="0" rtl="0" algn="l">
              <a:lnSpc>
                <a:spcPct val="112222"/>
              </a:lnSpc>
              <a:spcBef>
                <a:spcPts val="0"/>
              </a:spcBef>
              <a:buNone/>
              <a:defRPr b="1" i="0" sz="900">
                <a:solidFill>
                  <a:srgbClr val="3E3E3E"/>
                </a:solidFill>
                <a:latin typeface="Trebuchet MS"/>
                <a:ea typeface="Trebuchet MS"/>
                <a:cs typeface="Trebuchet MS"/>
                <a:sym typeface="Trebuchet MS"/>
              </a:defRPr>
            </a:lvl8pPr>
            <a:lvl9pPr indent="0" lvl="8" marL="25400" marR="0" rtl="0" algn="l">
              <a:lnSpc>
                <a:spcPct val="112222"/>
              </a:lnSpc>
              <a:spcBef>
                <a:spcPts val="0"/>
              </a:spcBef>
              <a:buNone/>
              <a:defRPr b="1" i="0" sz="900">
                <a:solidFill>
                  <a:srgbClr val="3E3E3E"/>
                </a:solidFill>
                <a:latin typeface="Trebuchet MS"/>
                <a:ea typeface="Trebuchet MS"/>
                <a:cs typeface="Trebuchet MS"/>
                <a:sym typeface="Trebuchet MS"/>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9" name="Shape 29"/>
        <p:cNvGrpSpPr/>
        <p:nvPr/>
      </p:nvGrpSpPr>
      <p:grpSpPr>
        <a:xfrm>
          <a:off x="0" y="0"/>
          <a:ext cx="0" cy="0"/>
          <a:chOff x="0" y="0"/>
          <a:chExt cx="0" cy="0"/>
        </a:xfrm>
      </p:grpSpPr>
      <p:sp>
        <p:nvSpPr>
          <p:cNvPr id="30" name="Google Shape;30;p4"/>
          <p:cNvSpPr txBox="1"/>
          <p:nvPr>
            <p:ph type="title"/>
          </p:nvPr>
        </p:nvSpPr>
        <p:spPr>
          <a:xfrm>
            <a:off x="274637" y="645667"/>
            <a:ext cx="8594725" cy="135382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2800" u="none" cap="none" strike="noStrike">
                <a:solidFill>
                  <a:srgbClr val="ED1A3B"/>
                </a:solidFill>
                <a:latin typeface="Trebuchet MS"/>
                <a:ea typeface="Trebuchet MS"/>
                <a:cs typeface="Trebuchet MS"/>
                <a:sym typeface="Trebuchet MS"/>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 name="Google Shape;31;p4"/>
          <p:cNvSpPr txBox="1"/>
          <p:nvPr>
            <p:ph idx="1" type="body"/>
          </p:nvPr>
        </p:nvSpPr>
        <p:spPr>
          <a:xfrm>
            <a:off x="457200" y="1577340"/>
            <a:ext cx="3977640" cy="452628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3E3E3E"/>
                </a:solidFill>
                <a:latin typeface="Trebuchet MS"/>
                <a:ea typeface="Trebuchet MS"/>
                <a:cs typeface="Trebuchet MS"/>
                <a:sym typeface="Trebuchet MS"/>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32" name="Google Shape;32;p4"/>
          <p:cNvSpPr txBox="1"/>
          <p:nvPr>
            <p:ph idx="2" type="body"/>
          </p:nvPr>
        </p:nvSpPr>
        <p:spPr>
          <a:xfrm>
            <a:off x="4681524" y="1822627"/>
            <a:ext cx="4084954" cy="3531235"/>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1" i="0" sz="1800" u="none" cap="none" strike="noStrike">
                <a:solidFill>
                  <a:srgbClr val="3E3E3E"/>
                </a:solidFill>
                <a:latin typeface="Trebuchet MS"/>
                <a:ea typeface="Trebuchet MS"/>
                <a:cs typeface="Trebuchet MS"/>
                <a:sym typeface="Trebuchet MS"/>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33" name="Google Shape;33;p4"/>
          <p:cNvSpPr txBox="1"/>
          <p:nvPr>
            <p:ph idx="11" type="ftr"/>
          </p:nvPr>
        </p:nvSpPr>
        <p:spPr>
          <a:xfrm>
            <a:off x="799157" y="6496817"/>
            <a:ext cx="3388995" cy="1397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900">
                <a:solidFill>
                  <a:srgbClr val="3E3E3E"/>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34" name="Google Shape;34;p4"/>
          <p:cNvSpPr txBox="1"/>
          <p:nvPr>
            <p:ph idx="10" type="dt"/>
          </p:nvPr>
        </p:nvSpPr>
        <p:spPr>
          <a:xfrm>
            <a:off x="457200" y="6377940"/>
            <a:ext cx="2103120" cy="342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rgbClr val="888888"/>
                </a:solidFill>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35" name="Google Shape;35;p4"/>
          <p:cNvSpPr txBox="1"/>
          <p:nvPr>
            <p:ph idx="12" type="sldNum"/>
          </p:nvPr>
        </p:nvSpPr>
        <p:spPr>
          <a:xfrm>
            <a:off x="285480" y="6497503"/>
            <a:ext cx="118110" cy="139700"/>
          </a:xfrm>
          <a:prstGeom prst="rect">
            <a:avLst/>
          </a:prstGeom>
          <a:noFill/>
          <a:ln>
            <a:noFill/>
          </a:ln>
        </p:spPr>
        <p:txBody>
          <a:bodyPr anchorCtr="0" anchor="t" bIns="0" lIns="0" spcFirstLastPara="1" rIns="0" wrap="square" tIns="0">
            <a:noAutofit/>
          </a:bodyPr>
          <a:lstStyle>
            <a:lvl1pPr indent="0" lvl="0" marL="25400" marR="0" rtl="0" algn="l">
              <a:lnSpc>
                <a:spcPct val="112222"/>
              </a:lnSpc>
              <a:spcBef>
                <a:spcPts val="0"/>
              </a:spcBef>
              <a:buNone/>
              <a:defRPr b="1" i="0" sz="900">
                <a:solidFill>
                  <a:srgbClr val="3E3E3E"/>
                </a:solidFill>
                <a:latin typeface="Trebuchet MS"/>
                <a:ea typeface="Trebuchet MS"/>
                <a:cs typeface="Trebuchet MS"/>
                <a:sym typeface="Trebuchet MS"/>
              </a:defRPr>
            </a:lvl1pPr>
            <a:lvl2pPr indent="0" lvl="1" marL="25400" marR="0" rtl="0" algn="l">
              <a:lnSpc>
                <a:spcPct val="112222"/>
              </a:lnSpc>
              <a:spcBef>
                <a:spcPts val="0"/>
              </a:spcBef>
              <a:buNone/>
              <a:defRPr b="1" i="0" sz="900">
                <a:solidFill>
                  <a:srgbClr val="3E3E3E"/>
                </a:solidFill>
                <a:latin typeface="Trebuchet MS"/>
                <a:ea typeface="Trebuchet MS"/>
                <a:cs typeface="Trebuchet MS"/>
                <a:sym typeface="Trebuchet MS"/>
              </a:defRPr>
            </a:lvl2pPr>
            <a:lvl3pPr indent="0" lvl="2" marL="25400" marR="0" rtl="0" algn="l">
              <a:lnSpc>
                <a:spcPct val="112222"/>
              </a:lnSpc>
              <a:spcBef>
                <a:spcPts val="0"/>
              </a:spcBef>
              <a:buNone/>
              <a:defRPr b="1" i="0" sz="900">
                <a:solidFill>
                  <a:srgbClr val="3E3E3E"/>
                </a:solidFill>
                <a:latin typeface="Trebuchet MS"/>
                <a:ea typeface="Trebuchet MS"/>
                <a:cs typeface="Trebuchet MS"/>
                <a:sym typeface="Trebuchet MS"/>
              </a:defRPr>
            </a:lvl3pPr>
            <a:lvl4pPr indent="0" lvl="3" marL="25400" marR="0" rtl="0" algn="l">
              <a:lnSpc>
                <a:spcPct val="112222"/>
              </a:lnSpc>
              <a:spcBef>
                <a:spcPts val="0"/>
              </a:spcBef>
              <a:buNone/>
              <a:defRPr b="1" i="0" sz="900">
                <a:solidFill>
                  <a:srgbClr val="3E3E3E"/>
                </a:solidFill>
                <a:latin typeface="Trebuchet MS"/>
                <a:ea typeface="Trebuchet MS"/>
                <a:cs typeface="Trebuchet MS"/>
                <a:sym typeface="Trebuchet MS"/>
              </a:defRPr>
            </a:lvl4pPr>
            <a:lvl5pPr indent="0" lvl="4" marL="25400" marR="0" rtl="0" algn="l">
              <a:lnSpc>
                <a:spcPct val="112222"/>
              </a:lnSpc>
              <a:spcBef>
                <a:spcPts val="0"/>
              </a:spcBef>
              <a:buNone/>
              <a:defRPr b="1" i="0" sz="900">
                <a:solidFill>
                  <a:srgbClr val="3E3E3E"/>
                </a:solidFill>
                <a:latin typeface="Trebuchet MS"/>
                <a:ea typeface="Trebuchet MS"/>
                <a:cs typeface="Trebuchet MS"/>
                <a:sym typeface="Trebuchet MS"/>
              </a:defRPr>
            </a:lvl5pPr>
            <a:lvl6pPr indent="0" lvl="5" marL="25400" marR="0" rtl="0" algn="l">
              <a:lnSpc>
                <a:spcPct val="112222"/>
              </a:lnSpc>
              <a:spcBef>
                <a:spcPts val="0"/>
              </a:spcBef>
              <a:buNone/>
              <a:defRPr b="1" i="0" sz="900">
                <a:solidFill>
                  <a:srgbClr val="3E3E3E"/>
                </a:solidFill>
                <a:latin typeface="Trebuchet MS"/>
                <a:ea typeface="Trebuchet MS"/>
                <a:cs typeface="Trebuchet MS"/>
                <a:sym typeface="Trebuchet MS"/>
              </a:defRPr>
            </a:lvl6pPr>
            <a:lvl7pPr indent="0" lvl="6" marL="25400" marR="0" rtl="0" algn="l">
              <a:lnSpc>
                <a:spcPct val="112222"/>
              </a:lnSpc>
              <a:spcBef>
                <a:spcPts val="0"/>
              </a:spcBef>
              <a:buNone/>
              <a:defRPr b="1" i="0" sz="900">
                <a:solidFill>
                  <a:srgbClr val="3E3E3E"/>
                </a:solidFill>
                <a:latin typeface="Trebuchet MS"/>
                <a:ea typeface="Trebuchet MS"/>
                <a:cs typeface="Trebuchet MS"/>
                <a:sym typeface="Trebuchet MS"/>
              </a:defRPr>
            </a:lvl7pPr>
            <a:lvl8pPr indent="0" lvl="7" marL="25400" marR="0" rtl="0" algn="l">
              <a:lnSpc>
                <a:spcPct val="112222"/>
              </a:lnSpc>
              <a:spcBef>
                <a:spcPts val="0"/>
              </a:spcBef>
              <a:buNone/>
              <a:defRPr b="1" i="0" sz="900">
                <a:solidFill>
                  <a:srgbClr val="3E3E3E"/>
                </a:solidFill>
                <a:latin typeface="Trebuchet MS"/>
                <a:ea typeface="Trebuchet MS"/>
                <a:cs typeface="Trebuchet MS"/>
                <a:sym typeface="Trebuchet MS"/>
              </a:defRPr>
            </a:lvl8pPr>
            <a:lvl9pPr indent="0" lvl="8" marL="25400" marR="0" rtl="0" algn="l">
              <a:lnSpc>
                <a:spcPct val="112222"/>
              </a:lnSpc>
              <a:spcBef>
                <a:spcPts val="0"/>
              </a:spcBef>
              <a:buNone/>
              <a:defRPr b="1" i="0" sz="900">
                <a:solidFill>
                  <a:srgbClr val="3E3E3E"/>
                </a:solidFill>
                <a:latin typeface="Trebuchet MS"/>
                <a:ea typeface="Trebuchet MS"/>
                <a:cs typeface="Trebuchet MS"/>
                <a:sym typeface="Trebuchet MS"/>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36" name="Shape 36"/>
        <p:cNvGrpSpPr/>
        <p:nvPr/>
      </p:nvGrpSpPr>
      <p:grpSpPr>
        <a:xfrm>
          <a:off x="0" y="0"/>
          <a:ext cx="0" cy="0"/>
          <a:chOff x="0" y="0"/>
          <a:chExt cx="0" cy="0"/>
        </a:xfrm>
      </p:grpSpPr>
      <p:sp>
        <p:nvSpPr>
          <p:cNvPr id="37" name="Google Shape;37;p5"/>
          <p:cNvSpPr/>
          <p:nvPr/>
        </p:nvSpPr>
        <p:spPr>
          <a:xfrm>
            <a:off x="0" y="0"/>
            <a:ext cx="9144000" cy="6858000"/>
          </a:xfrm>
          <a:custGeom>
            <a:rect b="b" l="l" r="r" t="t"/>
            <a:pathLst>
              <a:path extrusionOk="0" h="120000" w="120000">
                <a:moveTo>
                  <a:pt x="0" y="120000"/>
                </a:moveTo>
                <a:lnTo>
                  <a:pt x="120000" y="120000"/>
                </a:lnTo>
                <a:lnTo>
                  <a:pt x="120000" y="0"/>
                </a:lnTo>
                <a:lnTo>
                  <a:pt x="0" y="0"/>
                </a:lnTo>
                <a:lnTo>
                  <a:pt x="0" y="120000"/>
                </a:lnTo>
                <a:close/>
              </a:path>
            </a:pathLst>
          </a:custGeom>
          <a:solidFill>
            <a:srgbClr val="3E3E3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 name="Google Shape;38;p5"/>
          <p:cNvSpPr/>
          <p:nvPr/>
        </p:nvSpPr>
        <p:spPr>
          <a:xfrm>
            <a:off x="7898892" y="6256020"/>
            <a:ext cx="975359" cy="374904"/>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9" name="Google Shape;39;p5"/>
          <p:cNvSpPr/>
          <p:nvPr/>
        </p:nvSpPr>
        <p:spPr>
          <a:xfrm>
            <a:off x="504440" y="5030723"/>
            <a:ext cx="161925" cy="1827530"/>
          </a:xfrm>
          <a:custGeom>
            <a:rect b="b" l="l" r="r" t="t"/>
            <a:pathLst>
              <a:path extrusionOk="0" h="120000" w="120000">
                <a:moveTo>
                  <a:pt x="119726" y="0"/>
                </a:moveTo>
                <a:lnTo>
                  <a:pt x="0" y="7531"/>
                </a:lnTo>
                <a:lnTo>
                  <a:pt x="0" y="119983"/>
                </a:lnTo>
                <a:lnTo>
                  <a:pt x="119726" y="119983"/>
                </a:lnTo>
                <a:lnTo>
                  <a:pt x="119726" y="0"/>
                </a:lnTo>
                <a:close/>
              </a:path>
            </a:pathLst>
          </a:custGeom>
          <a:solidFill>
            <a:srgbClr val="EC1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0" name="Google Shape;40;p5"/>
          <p:cNvSpPr/>
          <p:nvPr/>
        </p:nvSpPr>
        <p:spPr>
          <a:xfrm>
            <a:off x="504440" y="0"/>
            <a:ext cx="161925" cy="899160"/>
          </a:xfrm>
          <a:custGeom>
            <a:rect b="b" l="l" r="r" t="t"/>
            <a:pathLst>
              <a:path extrusionOk="0" h="120000" w="120000">
                <a:moveTo>
                  <a:pt x="119726" y="0"/>
                </a:moveTo>
                <a:lnTo>
                  <a:pt x="0" y="0"/>
                </a:lnTo>
                <a:lnTo>
                  <a:pt x="0" y="120000"/>
                </a:lnTo>
                <a:lnTo>
                  <a:pt x="119726" y="104684"/>
                </a:lnTo>
                <a:lnTo>
                  <a:pt x="119726" y="0"/>
                </a:lnTo>
                <a:close/>
              </a:path>
            </a:pathLst>
          </a:custGeom>
          <a:solidFill>
            <a:srgbClr val="EC1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1" name="Google Shape;41;p5"/>
          <p:cNvSpPr txBox="1"/>
          <p:nvPr>
            <p:ph idx="11" type="ftr"/>
          </p:nvPr>
        </p:nvSpPr>
        <p:spPr>
          <a:xfrm>
            <a:off x="799157" y="6496817"/>
            <a:ext cx="3388995" cy="1397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900">
                <a:solidFill>
                  <a:srgbClr val="3E3E3E"/>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42" name="Google Shape;42;p5"/>
          <p:cNvSpPr txBox="1"/>
          <p:nvPr>
            <p:ph idx="10" type="dt"/>
          </p:nvPr>
        </p:nvSpPr>
        <p:spPr>
          <a:xfrm>
            <a:off x="457200" y="6377940"/>
            <a:ext cx="2103120" cy="342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rgbClr val="888888"/>
                </a:solidFill>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43" name="Google Shape;43;p5"/>
          <p:cNvSpPr txBox="1"/>
          <p:nvPr>
            <p:ph idx="12" type="sldNum"/>
          </p:nvPr>
        </p:nvSpPr>
        <p:spPr>
          <a:xfrm>
            <a:off x="285480" y="6497503"/>
            <a:ext cx="118110" cy="139700"/>
          </a:xfrm>
          <a:prstGeom prst="rect">
            <a:avLst/>
          </a:prstGeom>
          <a:noFill/>
          <a:ln>
            <a:noFill/>
          </a:ln>
        </p:spPr>
        <p:txBody>
          <a:bodyPr anchorCtr="0" anchor="t" bIns="0" lIns="0" spcFirstLastPara="1" rIns="0" wrap="square" tIns="0">
            <a:noAutofit/>
          </a:bodyPr>
          <a:lstStyle>
            <a:lvl1pPr indent="0" lvl="0" marL="25400" marR="0" rtl="0" algn="l">
              <a:lnSpc>
                <a:spcPct val="112222"/>
              </a:lnSpc>
              <a:spcBef>
                <a:spcPts val="0"/>
              </a:spcBef>
              <a:buNone/>
              <a:defRPr b="1" i="0" sz="900">
                <a:solidFill>
                  <a:srgbClr val="3E3E3E"/>
                </a:solidFill>
                <a:latin typeface="Trebuchet MS"/>
                <a:ea typeface="Trebuchet MS"/>
                <a:cs typeface="Trebuchet MS"/>
                <a:sym typeface="Trebuchet MS"/>
              </a:defRPr>
            </a:lvl1pPr>
            <a:lvl2pPr indent="0" lvl="1" marL="25400" marR="0" rtl="0" algn="l">
              <a:lnSpc>
                <a:spcPct val="112222"/>
              </a:lnSpc>
              <a:spcBef>
                <a:spcPts val="0"/>
              </a:spcBef>
              <a:buNone/>
              <a:defRPr b="1" i="0" sz="900">
                <a:solidFill>
                  <a:srgbClr val="3E3E3E"/>
                </a:solidFill>
                <a:latin typeface="Trebuchet MS"/>
                <a:ea typeface="Trebuchet MS"/>
                <a:cs typeface="Trebuchet MS"/>
                <a:sym typeface="Trebuchet MS"/>
              </a:defRPr>
            </a:lvl2pPr>
            <a:lvl3pPr indent="0" lvl="2" marL="25400" marR="0" rtl="0" algn="l">
              <a:lnSpc>
                <a:spcPct val="112222"/>
              </a:lnSpc>
              <a:spcBef>
                <a:spcPts val="0"/>
              </a:spcBef>
              <a:buNone/>
              <a:defRPr b="1" i="0" sz="900">
                <a:solidFill>
                  <a:srgbClr val="3E3E3E"/>
                </a:solidFill>
                <a:latin typeface="Trebuchet MS"/>
                <a:ea typeface="Trebuchet MS"/>
                <a:cs typeface="Trebuchet MS"/>
                <a:sym typeface="Trebuchet MS"/>
              </a:defRPr>
            </a:lvl3pPr>
            <a:lvl4pPr indent="0" lvl="3" marL="25400" marR="0" rtl="0" algn="l">
              <a:lnSpc>
                <a:spcPct val="112222"/>
              </a:lnSpc>
              <a:spcBef>
                <a:spcPts val="0"/>
              </a:spcBef>
              <a:buNone/>
              <a:defRPr b="1" i="0" sz="900">
                <a:solidFill>
                  <a:srgbClr val="3E3E3E"/>
                </a:solidFill>
                <a:latin typeface="Trebuchet MS"/>
                <a:ea typeface="Trebuchet MS"/>
                <a:cs typeface="Trebuchet MS"/>
                <a:sym typeface="Trebuchet MS"/>
              </a:defRPr>
            </a:lvl4pPr>
            <a:lvl5pPr indent="0" lvl="4" marL="25400" marR="0" rtl="0" algn="l">
              <a:lnSpc>
                <a:spcPct val="112222"/>
              </a:lnSpc>
              <a:spcBef>
                <a:spcPts val="0"/>
              </a:spcBef>
              <a:buNone/>
              <a:defRPr b="1" i="0" sz="900">
                <a:solidFill>
                  <a:srgbClr val="3E3E3E"/>
                </a:solidFill>
                <a:latin typeface="Trebuchet MS"/>
                <a:ea typeface="Trebuchet MS"/>
                <a:cs typeface="Trebuchet MS"/>
                <a:sym typeface="Trebuchet MS"/>
              </a:defRPr>
            </a:lvl5pPr>
            <a:lvl6pPr indent="0" lvl="5" marL="25400" marR="0" rtl="0" algn="l">
              <a:lnSpc>
                <a:spcPct val="112222"/>
              </a:lnSpc>
              <a:spcBef>
                <a:spcPts val="0"/>
              </a:spcBef>
              <a:buNone/>
              <a:defRPr b="1" i="0" sz="900">
                <a:solidFill>
                  <a:srgbClr val="3E3E3E"/>
                </a:solidFill>
                <a:latin typeface="Trebuchet MS"/>
                <a:ea typeface="Trebuchet MS"/>
                <a:cs typeface="Trebuchet MS"/>
                <a:sym typeface="Trebuchet MS"/>
              </a:defRPr>
            </a:lvl6pPr>
            <a:lvl7pPr indent="0" lvl="6" marL="25400" marR="0" rtl="0" algn="l">
              <a:lnSpc>
                <a:spcPct val="112222"/>
              </a:lnSpc>
              <a:spcBef>
                <a:spcPts val="0"/>
              </a:spcBef>
              <a:buNone/>
              <a:defRPr b="1" i="0" sz="900">
                <a:solidFill>
                  <a:srgbClr val="3E3E3E"/>
                </a:solidFill>
                <a:latin typeface="Trebuchet MS"/>
                <a:ea typeface="Trebuchet MS"/>
                <a:cs typeface="Trebuchet MS"/>
                <a:sym typeface="Trebuchet MS"/>
              </a:defRPr>
            </a:lvl7pPr>
            <a:lvl8pPr indent="0" lvl="7" marL="25400" marR="0" rtl="0" algn="l">
              <a:lnSpc>
                <a:spcPct val="112222"/>
              </a:lnSpc>
              <a:spcBef>
                <a:spcPts val="0"/>
              </a:spcBef>
              <a:buNone/>
              <a:defRPr b="1" i="0" sz="900">
                <a:solidFill>
                  <a:srgbClr val="3E3E3E"/>
                </a:solidFill>
                <a:latin typeface="Trebuchet MS"/>
                <a:ea typeface="Trebuchet MS"/>
                <a:cs typeface="Trebuchet MS"/>
                <a:sym typeface="Trebuchet MS"/>
              </a:defRPr>
            </a:lvl8pPr>
            <a:lvl9pPr indent="0" lvl="8" marL="25400" marR="0" rtl="0" algn="l">
              <a:lnSpc>
                <a:spcPct val="112222"/>
              </a:lnSpc>
              <a:spcBef>
                <a:spcPts val="0"/>
              </a:spcBef>
              <a:buNone/>
              <a:defRPr b="1" i="0" sz="900">
                <a:solidFill>
                  <a:srgbClr val="3E3E3E"/>
                </a:solidFill>
                <a:latin typeface="Trebuchet MS"/>
                <a:ea typeface="Trebuchet MS"/>
                <a:cs typeface="Trebuchet MS"/>
                <a:sym typeface="Trebuchet MS"/>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4" name="Shape 44"/>
        <p:cNvGrpSpPr/>
        <p:nvPr/>
      </p:nvGrpSpPr>
      <p:grpSpPr>
        <a:xfrm>
          <a:off x="0" y="0"/>
          <a:ext cx="0" cy="0"/>
          <a:chOff x="0" y="0"/>
          <a:chExt cx="0" cy="0"/>
        </a:xfrm>
      </p:grpSpPr>
      <p:sp>
        <p:nvSpPr>
          <p:cNvPr id="45" name="Google Shape;45;p6"/>
          <p:cNvSpPr txBox="1"/>
          <p:nvPr>
            <p:ph type="ctrTitle"/>
          </p:nvPr>
        </p:nvSpPr>
        <p:spPr>
          <a:xfrm>
            <a:off x="685800" y="2125980"/>
            <a:ext cx="7772400" cy="144018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2800" u="none" cap="none" strike="noStrike">
                <a:solidFill>
                  <a:srgbClr val="ED1A3B"/>
                </a:solidFill>
                <a:latin typeface="Trebuchet MS"/>
                <a:ea typeface="Trebuchet MS"/>
                <a:cs typeface="Trebuchet MS"/>
                <a:sym typeface="Trebuchet MS"/>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6" name="Google Shape;46;p6"/>
          <p:cNvSpPr txBox="1"/>
          <p:nvPr>
            <p:ph idx="1" type="subTitle"/>
          </p:nvPr>
        </p:nvSpPr>
        <p:spPr>
          <a:xfrm>
            <a:off x="1371600" y="3840480"/>
            <a:ext cx="6400800" cy="17145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rgbClr val="3E3E3E"/>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47" name="Google Shape;47;p6"/>
          <p:cNvSpPr txBox="1"/>
          <p:nvPr>
            <p:ph idx="11" type="ftr"/>
          </p:nvPr>
        </p:nvSpPr>
        <p:spPr>
          <a:xfrm>
            <a:off x="799157" y="6496817"/>
            <a:ext cx="3388995" cy="1397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900">
                <a:solidFill>
                  <a:srgbClr val="3E3E3E"/>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48" name="Google Shape;48;p6"/>
          <p:cNvSpPr txBox="1"/>
          <p:nvPr>
            <p:ph idx="10" type="dt"/>
          </p:nvPr>
        </p:nvSpPr>
        <p:spPr>
          <a:xfrm>
            <a:off x="457200" y="6377940"/>
            <a:ext cx="2103120" cy="342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rgbClr val="888888"/>
                </a:solidFill>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49" name="Google Shape;49;p6"/>
          <p:cNvSpPr txBox="1"/>
          <p:nvPr>
            <p:ph idx="12" type="sldNum"/>
          </p:nvPr>
        </p:nvSpPr>
        <p:spPr>
          <a:xfrm>
            <a:off x="285480" y="6497503"/>
            <a:ext cx="118110" cy="139700"/>
          </a:xfrm>
          <a:prstGeom prst="rect">
            <a:avLst/>
          </a:prstGeom>
          <a:noFill/>
          <a:ln>
            <a:noFill/>
          </a:ln>
        </p:spPr>
        <p:txBody>
          <a:bodyPr anchorCtr="0" anchor="t" bIns="0" lIns="0" spcFirstLastPara="1" rIns="0" wrap="square" tIns="0">
            <a:noAutofit/>
          </a:bodyPr>
          <a:lstStyle>
            <a:lvl1pPr indent="0" lvl="0" marL="25400" marR="0" rtl="0" algn="l">
              <a:lnSpc>
                <a:spcPct val="112222"/>
              </a:lnSpc>
              <a:spcBef>
                <a:spcPts val="0"/>
              </a:spcBef>
              <a:buNone/>
              <a:defRPr b="1" i="0" sz="900">
                <a:solidFill>
                  <a:srgbClr val="3E3E3E"/>
                </a:solidFill>
                <a:latin typeface="Trebuchet MS"/>
                <a:ea typeface="Trebuchet MS"/>
                <a:cs typeface="Trebuchet MS"/>
                <a:sym typeface="Trebuchet MS"/>
              </a:defRPr>
            </a:lvl1pPr>
            <a:lvl2pPr indent="0" lvl="1" marL="25400" marR="0" rtl="0" algn="l">
              <a:lnSpc>
                <a:spcPct val="112222"/>
              </a:lnSpc>
              <a:spcBef>
                <a:spcPts val="0"/>
              </a:spcBef>
              <a:buNone/>
              <a:defRPr b="1" i="0" sz="900">
                <a:solidFill>
                  <a:srgbClr val="3E3E3E"/>
                </a:solidFill>
                <a:latin typeface="Trebuchet MS"/>
                <a:ea typeface="Trebuchet MS"/>
                <a:cs typeface="Trebuchet MS"/>
                <a:sym typeface="Trebuchet MS"/>
              </a:defRPr>
            </a:lvl2pPr>
            <a:lvl3pPr indent="0" lvl="2" marL="25400" marR="0" rtl="0" algn="l">
              <a:lnSpc>
                <a:spcPct val="112222"/>
              </a:lnSpc>
              <a:spcBef>
                <a:spcPts val="0"/>
              </a:spcBef>
              <a:buNone/>
              <a:defRPr b="1" i="0" sz="900">
                <a:solidFill>
                  <a:srgbClr val="3E3E3E"/>
                </a:solidFill>
                <a:latin typeface="Trebuchet MS"/>
                <a:ea typeface="Trebuchet MS"/>
                <a:cs typeface="Trebuchet MS"/>
                <a:sym typeface="Trebuchet MS"/>
              </a:defRPr>
            </a:lvl3pPr>
            <a:lvl4pPr indent="0" lvl="3" marL="25400" marR="0" rtl="0" algn="l">
              <a:lnSpc>
                <a:spcPct val="112222"/>
              </a:lnSpc>
              <a:spcBef>
                <a:spcPts val="0"/>
              </a:spcBef>
              <a:buNone/>
              <a:defRPr b="1" i="0" sz="900">
                <a:solidFill>
                  <a:srgbClr val="3E3E3E"/>
                </a:solidFill>
                <a:latin typeface="Trebuchet MS"/>
                <a:ea typeface="Trebuchet MS"/>
                <a:cs typeface="Trebuchet MS"/>
                <a:sym typeface="Trebuchet MS"/>
              </a:defRPr>
            </a:lvl4pPr>
            <a:lvl5pPr indent="0" lvl="4" marL="25400" marR="0" rtl="0" algn="l">
              <a:lnSpc>
                <a:spcPct val="112222"/>
              </a:lnSpc>
              <a:spcBef>
                <a:spcPts val="0"/>
              </a:spcBef>
              <a:buNone/>
              <a:defRPr b="1" i="0" sz="900">
                <a:solidFill>
                  <a:srgbClr val="3E3E3E"/>
                </a:solidFill>
                <a:latin typeface="Trebuchet MS"/>
                <a:ea typeface="Trebuchet MS"/>
                <a:cs typeface="Trebuchet MS"/>
                <a:sym typeface="Trebuchet MS"/>
              </a:defRPr>
            </a:lvl5pPr>
            <a:lvl6pPr indent="0" lvl="5" marL="25400" marR="0" rtl="0" algn="l">
              <a:lnSpc>
                <a:spcPct val="112222"/>
              </a:lnSpc>
              <a:spcBef>
                <a:spcPts val="0"/>
              </a:spcBef>
              <a:buNone/>
              <a:defRPr b="1" i="0" sz="900">
                <a:solidFill>
                  <a:srgbClr val="3E3E3E"/>
                </a:solidFill>
                <a:latin typeface="Trebuchet MS"/>
                <a:ea typeface="Trebuchet MS"/>
                <a:cs typeface="Trebuchet MS"/>
                <a:sym typeface="Trebuchet MS"/>
              </a:defRPr>
            </a:lvl6pPr>
            <a:lvl7pPr indent="0" lvl="6" marL="25400" marR="0" rtl="0" algn="l">
              <a:lnSpc>
                <a:spcPct val="112222"/>
              </a:lnSpc>
              <a:spcBef>
                <a:spcPts val="0"/>
              </a:spcBef>
              <a:buNone/>
              <a:defRPr b="1" i="0" sz="900">
                <a:solidFill>
                  <a:srgbClr val="3E3E3E"/>
                </a:solidFill>
                <a:latin typeface="Trebuchet MS"/>
                <a:ea typeface="Trebuchet MS"/>
                <a:cs typeface="Trebuchet MS"/>
                <a:sym typeface="Trebuchet MS"/>
              </a:defRPr>
            </a:lvl7pPr>
            <a:lvl8pPr indent="0" lvl="7" marL="25400" marR="0" rtl="0" algn="l">
              <a:lnSpc>
                <a:spcPct val="112222"/>
              </a:lnSpc>
              <a:spcBef>
                <a:spcPts val="0"/>
              </a:spcBef>
              <a:buNone/>
              <a:defRPr b="1" i="0" sz="900">
                <a:solidFill>
                  <a:srgbClr val="3E3E3E"/>
                </a:solidFill>
                <a:latin typeface="Trebuchet MS"/>
                <a:ea typeface="Trebuchet MS"/>
                <a:cs typeface="Trebuchet MS"/>
                <a:sym typeface="Trebuchet MS"/>
              </a:defRPr>
            </a:lvl8pPr>
            <a:lvl9pPr indent="0" lvl="8" marL="25400" marR="0" rtl="0" algn="l">
              <a:lnSpc>
                <a:spcPct val="112222"/>
              </a:lnSpc>
              <a:spcBef>
                <a:spcPts val="0"/>
              </a:spcBef>
              <a:buNone/>
              <a:defRPr b="1" i="0" sz="900">
                <a:solidFill>
                  <a:srgbClr val="3E3E3E"/>
                </a:solidFill>
                <a:latin typeface="Trebuchet MS"/>
                <a:ea typeface="Trebuchet MS"/>
                <a:cs typeface="Trebuchet MS"/>
                <a:sym typeface="Trebuchet MS"/>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7898892" y="6256020"/>
            <a:ext cx="975359" cy="374904"/>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 name="Google Shape;7;p1"/>
          <p:cNvSpPr/>
          <p:nvPr/>
        </p:nvSpPr>
        <p:spPr>
          <a:xfrm>
            <a:off x="505971" y="0"/>
            <a:ext cx="163195" cy="554990"/>
          </a:xfrm>
          <a:custGeom>
            <a:rect b="b" l="l" r="r" t="t"/>
            <a:pathLst>
              <a:path extrusionOk="0" h="120000" w="120000">
                <a:moveTo>
                  <a:pt x="119897" y="0"/>
                </a:moveTo>
                <a:lnTo>
                  <a:pt x="0" y="0"/>
                </a:lnTo>
                <a:lnTo>
                  <a:pt x="0" y="119945"/>
                </a:lnTo>
                <a:lnTo>
                  <a:pt x="119897" y="95722"/>
                </a:lnTo>
                <a:lnTo>
                  <a:pt x="119897" y="0"/>
                </a:lnTo>
                <a:close/>
              </a:path>
            </a:pathLst>
          </a:custGeom>
          <a:solidFill>
            <a:srgbClr val="ED1A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 name="Google Shape;8;p1"/>
          <p:cNvSpPr/>
          <p:nvPr/>
        </p:nvSpPr>
        <p:spPr>
          <a:xfrm>
            <a:off x="505971" y="6239258"/>
            <a:ext cx="163195" cy="615950"/>
          </a:xfrm>
          <a:custGeom>
            <a:rect b="b" l="l" r="r" t="t"/>
            <a:pathLst>
              <a:path extrusionOk="0" h="120000" w="120000">
                <a:moveTo>
                  <a:pt x="119897" y="0"/>
                </a:moveTo>
                <a:lnTo>
                  <a:pt x="0" y="22359"/>
                </a:lnTo>
                <a:lnTo>
                  <a:pt x="0" y="119950"/>
                </a:lnTo>
                <a:lnTo>
                  <a:pt x="119897" y="119950"/>
                </a:lnTo>
                <a:lnTo>
                  <a:pt x="119897" y="0"/>
                </a:lnTo>
                <a:close/>
              </a:path>
            </a:pathLst>
          </a:custGeom>
          <a:solidFill>
            <a:srgbClr val="ED1A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 name="Google Shape;9;p1"/>
          <p:cNvSpPr txBox="1"/>
          <p:nvPr>
            <p:ph type="title"/>
          </p:nvPr>
        </p:nvSpPr>
        <p:spPr>
          <a:xfrm>
            <a:off x="274637" y="645667"/>
            <a:ext cx="8594725" cy="135382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2800" u="none" cap="none" strike="noStrike">
                <a:solidFill>
                  <a:srgbClr val="ED1A3B"/>
                </a:solidFill>
                <a:latin typeface="Trebuchet MS"/>
                <a:ea typeface="Trebuchet MS"/>
                <a:cs typeface="Trebuchet MS"/>
                <a:sym typeface="Trebuchet MS"/>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 name="Google Shape;10;p1"/>
          <p:cNvSpPr txBox="1"/>
          <p:nvPr>
            <p:ph idx="1" type="body"/>
          </p:nvPr>
        </p:nvSpPr>
        <p:spPr>
          <a:xfrm>
            <a:off x="319976" y="1873478"/>
            <a:ext cx="8504046" cy="4087495"/>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3E3E3E"/>
                </a:solidFill>
                <a:latin typeface="Trebuchet MS"/>
                <a:ea typeface="Trebuchet MS"/>
                <a:cs typeface="Trebuchet MS"/>
                <a:sym typeface="Trebuchet MS"/>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1" name="Google Shape;11;p1"/>
          <p:cNvSpPr txBox="1"/>
          <p:nvPr>
            <p:ph idx="11" type="ftr"/>
          </p:nvPr>
        </p:nvSpPr>
        <p:spPr>
          <a:xfrm>
            <a:off x="799157" y="6496817"/>
            <a:ext cx="3388995" cy="1397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900">
                <a:solidFill>
                  <a:srgbClr val="3E3E3E"/>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12" name="Google Shape;12;p1"/>
          <p:cNvSpPr txBox="1"/>
          <p:nvPr>
            <p:ph idx="10" type="dt"/>
          </p:nvPr>
        </p:nvSpPr>
        <p:spPr>
          <a:xfrm>
            <a:off x="457200" y="6377940"/>
            <a:ext cx="2103120" cy="342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rgbClr val="888888"/>
                </a:solidFill>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13" name="Google Shape;13;p1"/>
          <p:cNvSpPr txBox="1"/>
          <p:nvPr>
            <p:ph idx="12" type="sldNum"/>
          </p:nvPr>
        </p:nvSpPr>
        <p:spPr>
          <a:xfrm>
            <a:off x="285480" y="6497503"/>
            <a:ext cx="118110" cy="139700"/>
          </a:xfrm>
          <a:prstGeom prst="rect">
            <a:avLst/>
          </a:prstGeom>
          <a:noFill/>
          <a:ln>
            <a:noFill/>
          </a:ln>
        </p:spPr>
        <p:txBody>
          <a:bodyPr anchorCtr="0" anchor="t" bIns="0" lIns="0" spcFirstLastPara="1" rIns="0" wrap="square" tIns="0">
            <a:noAutofit/>
          </a:bodyPr>
          <a:lstStyle>
            <a:lvl1pPr indent="0" lvl="0" marL="25400" marR="0" rtl="0" algn="l">
              <a:lnSpc>
                <a:spcPct val="112222"/>
              </a:lnSpc>
              <a:spcBef>
                <a:spcPts val="0"/>
              </a:spcBef>
              <a:buNone/>
              <a:defRPr b="1" i="0" sz="900" u="none">
                <a:solidFill>
                  <a:srgbClr val="3E3E3E"/>
                </a:solidFill>
                <a:latin typeface="Trebuchet MS"/>
                <a:ea typeface="Trebuchet MS"/>
                <a:cs typeface="Trebuchet MS"/>
                <a:sym typeface="Trebuchet MS"/>
              </a:defRPr>
            </a:lvl1pPr>
            <a:lvl2pPr indent="0" lvl="1" marL="25400" marR="0" rtl="0" algn="l">
              <a:lnSpc>
                <a:spcPct val="112222"/>
              </a:lnSpc>
              <a:spcBef>
                <a:spcPts val="0"/>
              </a:spcBef>
              <a:buNone/>
              <a:defRPr b="1" i="0" sz="900" u="none">
                <a:solidFill>
                  <a:srgbClr val="3E3E3E"/>
                </a:solidFill>
                <a:latin typeface="Trebuchet MS"/>
                <a:ea typeface="Trebuchet MS"/>
                <a:cs typeface="Trebuchet MS"/>
                <a:sym typeface="Trebuchet MS"/>
              </a:defRPr>
            </a:lvl2pPr>
            <a:lvl3pPr indent="0" lvl="2" marL="25400" marR="0" rtl="0" algn="l">
              <a:lnSpc>
                <a:spcPct val="112222"/>
              </a:lnSpc>
              <a:spcBef>
                <a:spcPts val="0"/>
              </a:spcBef>
              <a:buNone/>
              <a:defRPr b="1" i="0" sz="900" u="none">
                <a:solidFill>
                  <a:srgbClr val="3E3E3E"/>
                </a:solidFill>
                <a:latin typeface="Trebuchet MS"/>
                <a:ea typeface="Trebuchet MS"/>
                <a:cs typeface="Trebuchet MS"/>
                <a:sym typeface="Trebuchet MS"/>
              </a:defRPr>
            </a:lvl3pPr>
            <a:lvl4pPr indent="0" lvl="3" marL="25400" marR="0" rtl="0" algn="l">
              <a:lnSpc>
                <a:spcPct val="112222"/>
              </a:lnSpc>
              <a:spcBef>
                <a:spcPts val="0"/>
              </a:spcBef>
              <a:buNone/>
              <a:defRPr b="1" i="0" sz="900" u="none">
                <a:solidFill>
                  <a:srgbClr val="3E3E3E"/>
                </a:solidFill>
                <a:latin typeface="Trebuchet MS"/>
                <a:ea typeface="Trebuchet MS"/>
                <a:cs typeface="Trebuchet MS"/>
                <a:sym typeface="Trebuchet MS"/>
              </a:defRPr>
            </a:lvl4pPr>
            <a:lvl5pPr indent="0" lvl="4" marL="25400" marR="0" rtl="0" algn="l">
              <a:lnSpc>
                <a:spcPct val="112222"/>
              </a:lnSpc>
              <a:spcBef>
                <a:spcPts val="0"/>
              </a:spcBef>
              <a:buNone/>
              <a:defRPr b="1" i="0" sz="900" u="none">
                <a:solidFill>
                  <a:srgbClr val="3E3E3E"/>
                </a:solidFill>
                <a:latin typeface="Trebuchet MS"/>
                <a:ea typeface="Trebuchet MS"/>
                <a:cs typeface="Trebuchet MS"/>
                <a:sym typeface="Trebuchet MS"/>
              </a:defRPr>
            </a:lvl5pPr>
            <a:lvl6pPr indent="0" lvl="5" marL="25400" marR="0" rtl="0" algn="l">
              <a:lnSpc>
                <a:spcPct val="112222"/>
              </a:lnSpc>
              <a:spcBef>
                <a:spcPts val="0"/>
              </a:spcBef>
              <a:buNone/>
              <a:defRPr b="1" i="0" sz="900" u="none">
                <a:solidFill>
                  <a:srgbClr val="3E3E3E"/>
                </a:solidFill>
                <a:latin typeface="Trebuchet MS"/>
                <a:ea typeface="Trebuchet MS"/>
                <a:cs typeface="Trebuchet MS"/>
                <a:sym typeface="Trebuchet MS"/>
              </a:defRPr>
            </a:lvl6pPr>
            <a:lvl7pPr indent="0" lvl="6" marL="25400" marR="0" rtl="0" algn="l">
              <a:lnSpc>
                <a:spcPct val="112222"/>
              </a:lnSpc>
              <a:spcBef>
                <a:spcPts val="0"/>
              </a:spcBef>
              <a:buNone/>
              <a:defRPr b="1" i="0" sz="900" u="none">
                <a:solidFill>
                  <a:srgbClr val="3E3E3E"/>
                </a:solidFill>
                <a:latin typeface="Trebuchet MS"/>
                <a:ea typeface="Trebuchet MS"/>
                <a:cs typeface="Trebuchet MS"/>
                <a:sym typeface="Trebuchet MS"/>
              </a:defRPr>
            </a:lvl7pPr>
            <a:lvl8pPr indent="0" lvl="7" marL="25400" marR="0" rtl="0" algn="l">
              <a:lnSpc>
                <a:spcPct val="112222"/>
              </a:lnSpc>
              <a:spcBef>
                <a:spcPts val="0"/>
              </a:spcBef>
              <a:buNone/>
              <a:defRPr b="1" i="0" sz="900" u="none">
                <a:solidFill>
                  <a:srgbClr val="3E3E3E"/>
                </a:solidFill>
                <a:latin typeface="Trebuchet MS"/>
                <a:ea typeface="Trebuchet MS"/>
                <a:cs typeface="Trebuchet MS"/>
                <a:sym typeface="Trebuchet MS"/>
              </a:defRPr>
            </a:lvl8pPr>
            <a:lvl9pPr indent="0" lvl="8" marL="25400" marR="0" rtl="0" algn="l">
              <a:lnSpc>
                <a:spcPct val="112222"/>
              </a:lnSpc>
              <a:spcBef>
                <a:spcPts val="0"/>
              </a:spcBef>
              <a:buNone/>
              <a:defRPr b="1" i="0" sz="900" u="none">
                <a:solidFill>
                  <a:srgbClr val="3E3E3E"/>
                </a:solidFill>
                <a:latin typeface="Trebuchet MS"/>
                <a:ea typeface="Trebuchet MS"/>
                <a:cs typeface="Trebuchet MS"/>
                <a:sym typeface="Trebuchet MS"/>
              </a:defRPr>
            </a:lvl9pPr>
          </a:lstStyle>
          <a:p>
            <a:pPr indent="0" lvl="0" marL="2540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mailto:jvines@bdo.com"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mailto:ctoppin@bdo.com" TargetMode="Externa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www.bdo.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mailto:jvines@bdo.com" TargetMode="External"/><Relationship Id="rId4" Type="http://schemas.openxmlformats.org/officeDocument/2006/relationships/hyperlink" Target="mailto:ctoppin@bdo.com" TargetMode="External"/><Relationship Id="rId5" Type="http://schemas.openxmlformats.org/officeDocument/2006/relationships/image" Target="../media/image5.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 name="Shape 53"/>
        <p:cNvGrpSpPr/>
        <p:nvPr/>
      </p:nvGrpSpPr>
      <p:grpSpPr>
        <a:xfrm>
          <a:off x="0" y="0"/>
          <a:ext cx="0" cy="0"/>
          <a:chOff x="0" y="0"/>
          <a:chExt cx="0" cy="0"/>
        </a:xfrm>
      </p:grpSpPr>
      <p:sp>
        <p:nvSpPr>
          <p:cNvPr id="54" name="Google Shape;54;p7"/>
          <p:cNvSpPr/>
          <p:nvPr/>
        </p:nvSpPr>
        <p:spPr>
          <a:xfrm>
            <a:off x="0" y="0"/>
            <a:ext cx="91440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5" name="Google Shape;55;p7"/>
          <p:cNvSpPr/>
          <p:nvPr/>
        </p:nvSpPr>
        <p:spPr>
          <a:xfrm>
            <a:off x="0" y="5038344"/>
            <a:ext cx="9144000" cy="181965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 name="Google Shape;56;p7"/>
          <p:cNvSpPr/>
          <p:nvPr/>
        </p:nvSpPr>
        <p:spPr>
          <a:xfrm>
            <a:off x="7898892" y="6256020"/>
            <a:ext cx="975359" cy="37490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7" name="Google Shape;57;p7"/>
          <p:cNvSpPr/>
          <p:nvPr/>
        </p:nvSpPr>
        <p:spPr>
          <a:xfrm>
            <a:off x="504440" y="0"/>
            <a:ext cx="161925" cy="899160"/>
          </a:xfrm>
          <a:custGeom>
            <a:rect b="b" l="l" r="r" t="t"/>
            <a:pathLst>
              <a:path extrusionOk="0" h="120000" w="120000">
                <a:moveTo>
                  <a:pt x="119726" y="0"/>
                </a:moveTo>
                <a:lnTo>
                  <a:pt x="0" y="0"/>
                </a:lnTo>
                <a:lnTo>
                  <a:pt x="0" y="120000"/>
                </a:lnTo>
                <a:lnTo>
                  <a:pt x="119726" y="104684"/>
                </a:lnTo>
                <a:lnTo>
                  <a:pt x="119726" y="0"/>
                </a:lnTo>
                <a:close/>
              </a:path>
            </a:pathLst>
          </a:custGeom>
          <a:solidFill>
            <a:srgbClr val="EC1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8" name="Google Shape;58;p7"/>
          <p:cNvSpPr/>
          <p:nvPr/>
        </p:nvSpPr>
        <p:spPr>
          <a:xfrm>
            <a:off x="504440" y="5958836"/>
            <a:ext cx="161925" cy="899160"/>
          </a:xfrm>
          <a:custGeom>
            <a:rect b="b" l="l" r="r" t="t"/>
            <a:pathLst>
              <a:path extrusionOk="0" h="120000" w="120000">
                <a:moveTo>
                  <a:pt x="119726" y="0"/>
                </a:moveTo>
                <a:lnTo>
                  <a:pt x="0" y="15315"/>
                </a:lnTo>
                <a:lnTo>
                  <a:pt x="0" y="120000"/>
                </a:lnTo>
                <a:lnTo>
                  <a:pt x="119726" y="120000"/>
                </a:lnTo>
                <a:lnTo>
                  <a:pt x="119726" y="0"/>
                </a:lnTo>
                <a:close/>
              </a:path>
            </a:pathLst>
          </a:custGeom>
          <a:solidFill>
            <a:srgbClr val="EC1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 name="Google Shape;59;p7"/>
          <p:cNvSpPr/>
          <p:nvPr/>
        </p:nvSpPr>
        <p:spPr>
          <a:xfrm>
            <a:off x="504444" y="5590028"/>
            <a:ext cx="161925" cy="897890"/>
          </a:xfrm>
          <a:custGeom>
            <a:rect b="b" l="l" r="r" t="t"/>
            <a:pathLst>
              <a:path extrusionOk="0" h="120000" w="120000">
                <a:moveTo>
                  <a:pt x="119717" y="0"/>
                </a:moveTo>
                <a:lnTo>
                  <a:pt x="0" y="15311"/>
                </a:lnTo>
                <a:lnTo>
                  <a:pt x="0" y="119966"/>
                </a:lnTo>
                <a:lnTo>
                  <a:pt x="119717" y="119966"/>
                </a:lnTo>
                <a:lnTo>
                  <a:pt x="119717" y="0"/>
                </a:lnTo>
                <a:close/>
              </a:path>
            </a:pathLst>
          </a:custGeom>
          <a:solidFill>
            <a:srgbClr val="EC1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 name="Google Shape;60;p7"/>
          <p:cNvSpPr txBox="1"/>
          <p:nvPr/>
        </p:nvSpPr>
        <p:spPr>
          <a:xfrm>
            <a:off x="932180" y="6400854"/>
            <a:ext cx="4505325" cy="225425"/>
          </a:xfrm>
          <a:prstGeom prst="rect">
            <a:avLst/>
          </a:prstGeom>
          <a:noFill/>
          <a:ln>
            <a:noFill/>
          </a:ln>
        </p:spPr>
        <p:txBody>
          <a:bodyPr anchorCtr="0" anchor="t" bIns="0" lIns="0" spcFirstLastPara="1" rIns="0" wrap="square" tIns="0">
            <a:noAutofit/>
          </a:bodyPr>
          <a:lstStyle/>
          <a:p>
            <a:pPr indent="0" lvl="0" marL="12700" marR="5080" rtl="0" algn="l">
              <a:lnSpc>
                <a:spcPct val="100000"/>
              </a:lnSpc>
              <a:spcBef>
                <a:spcPts val="0"/>
              </a:spcBef>
              <a:spcAft>
                <a:spcPts val="0"/>
              </a:spcAft>
              <a:buNone/>
            </a:pPr>
            <a:r>
              <a:rPr lang="en-US" sz="700">
                <a:solidFill>
                  <a:srgbClr val="FFFFFF"/>
                </a:solidFill>
                <a:latin typeface="Trebuchet MS"/>
                <a:ea typeface="Trebuchet MS"/>
                <a:cs typeface="Trebuchet MS"/>
                <a:sym typeface="Trebuchet MS"/>
              </a:rPr>
              <a:t>BDO USA, LLP, a Delaware limited liability partnership, is the U.S. member of BDO International Limited, a UK  company limited by guarantee, and forms part of the international BDO network of independent member  firms.</a:t>
            </a:r>
            <a:endParaRPr sz="700">
              <a:latin typeface="Trebuchet MS"/>
              <a:ea typeface="Trebuchet MS"/>
              <a:cs typeface="Trebuchet MS"/>
              <a:sym typeface="Trebuchet MS"/>
            </a:endParaRPr>
          </a:p>
        </p:txBody>
      </p:sp>
      <p:sp>
        <p:nvSpPr>
          <p:cNvPr id="61" name="Google Shape;61;p7"/>
          <p:cNvSpPr txBox="1"/>
          <p:nvPr>
            <p:ph type="title"/>
          </p:nvPr>
        </p:nvSpPr>
        <p:spPr>
          <a:xfrm>
            <a:off x="274637" y="645667"/>
            <a:ext cx="8594725" cy="1353820"/>
          </a:xfrm>
          <a:prstGeom prst="rect">
            <a:avLst/>
          </a:prstGeom>
          <a:noFill/>
          <a:ln>
            <a:noFill/>
          </a:ln>
        </p:spPr>
        <p:txBody>
          <a:bodyPr anchorCtr="0" anchor="t" bIns="0" lIns="0" spcFirstLastPara="1" rIns="0" wrap="square" tIns="370450">
            <a:noAutofit/>
          </a:bodyPr>
          <a:lstStyle/>
          <a:p>
            <a:pPr indent="0" lvl="0" marL="0" marR="5080" rtl="0" algn="l">
              <a:lnSpc>
                <a:spcPct val="108055"/>
              </a:lnSpc>
              <a:spcBef>
                <a:spcPts val="0"/>
              </a:spcBef>
              <a:spcAft>
                <a:spcPts val="0"/>
              </a:spcAft>
              <a:buNone/>
            </a:pPr>
            <a:r>
              <a:rPr b="1" i="0" lang="en-US" sz="3600" u="none" cap="none" strike="noStrike">
                <a:solidFill>
                  <a:srgbClr val="FFFFFF"/>
                </a:solidFill>
                <a:latin typeface="Trebuchet MS"/>
                <a:ea typeface="Trebuchet MS"/>
                <a:cs typeface="Trebuchet MS"/>
                <a:sym typeface="Trebuchet MS"/>
              </a:rPr>
              <a:t>HOW TAX REFORM PROPOSALS COULD  IMPACT EXECUTIVE COMPENSATION</a:t>
            </a:r>
            <a:endParaRPr b="1" i="0" sz="3600" u="none" cap="none" strike="noStrike">
              <a:solidFill>
                <a:srgbClr val="ED1A3B"/>
              </a:solidFill>
              <a:latin typeface="Trebuchet MS"/>
              <a:ea typeface="Trebuchet MS"/>
              <a:cs typeface="Trebuchet MS"/>
              <a:sym typeface="Trebuchet MS"/>
            </a:endParaRPr>
          </a:p>
        </p:txBody>
      </p:sp>
      <p:sp>
        <p:nvSpPr>
          <p:cNvPr id="62" name="Google Shape;62;p7"/>
          <p:cNvSpPr/>
          <p:nvPr/>
        </p:nvSpPr>
        <p:spPr>
          <a:xfrm>
            <a:off x="0" y="5199888"/>
            <a:ext cx="1201420" cy="401320"/>
          </a:xfrm>
          <a:custGeom>
            <a:rect b="b" l="l" r="r" t="t"/>
            <a:pathLst>
              <a:path extrusionOk="0" h="120000" w="120000">
                <a:moveTo>
                  <a:pt x="0" y="119848"/>
                </a:moveTo>
                <a:lnTo>
                  <a:pt x="119949" y="119848"/>
                </a:lnTo>
                <a:lnTo>
                  <a:pt x="119949" y="0"/>
                </a:lnTo>
                <a:lnTo>
                  <a:pt x="0" y="0"/>
                </a:lnTo>
                <a:lnTo>
                  <a:pt x="0" y="119848"/>
                </a:lnTo>
                <a:close/>
              </a:path>
            </a:pathLst>
          </a:custGeom>
          <a:solidFill>
            <a:srgbClr val="3E3E3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3" name="Google Shape;63;p7"/>
          <p:cNvSpPr txBox="1"/>
          <p:nvPr/>
        </p:nvSpPr>
        <p:spPr>
          <a:xfrm>
            <a:off x="261621" y="5286438"/>
            <a:ext cx="825500" cy="22479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400">
                <a:solidFill>
                  <a:srgbClr val="FFFFFF"/>
                </a:solidFill>
                <a:latin typeface="Trebuchet MS"/>
                <a:ea typeface="Trebuchet MS"/>
                <a:cs typeface="Trebuchet MS"/>
                <a:sym typeface="Trebuchet MS"/>
              </a:rPr>
              <a:t>June 2017</a:t>
            </a:r>
            <a:endParaRPr sz="1400">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6"/>
          <p:cNvSpPr txBox="1"/>
          <p:nvPr>
            <p:ph type="title"/>
          </p:nvPr>
        </p:nvSpPr>
        <p:spPr>
          <a:xfrm>
            <a:off x="274637" y="645667"/>
            <a:ext cx="8594725" cy="135382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2800" u="none" cap="none" strike="noStrike">
                <a:solidFill>
                  <a:srgbClr val="ED1A3B"/>
                </a:solidFill>
                <a:latin typeface="Trebuchet MS"/>
                <a:ea typeface="Trebuchet MS"/>
                <a:cs typeface="Trebuchet MS"/>
                <a:sym typeface="Trebuchet MS"/>
              </a:rPr>
              <a:t>Business Reform – Public Corporations</a:t>
            </a:r>
            <a:endParaRPr/>
          </a:p>
        </p:txBody>
      </p:sp>
      <p:sp>
        <p:nvSpPr>
          <p:cNvPr id="139" name="Google Shape;139;p16"/>
          <p:cNvSpPr txBox="1"/>
          <p:nvPr/>
        </p:nvSpPr>
        <p:spPr>
          <a:xfrm>
            <a:off x="231086" y="6455212"/>
            <a:ext cx="237490" cy="182245"/>
          </a:xfrm>
          <a:prstGeom prst="rect">
            <a:avLst/>
          </a:prstGeom>
          <a:noFill/>
          <a:ln>
            <a:noFill/>
          </a:ln>
        </p:spPr>
        <p:txBody>
          <a:bodyPr anchorCtr="0" anchor="t" bIns="0" lIns="0" spcFirstLastPara="1" rIns="0" wrap="square" tIns="0">
            <a:noAutofit/>
          </a:bodyPr>
          <a:lstStyle/>
          <a:p>
            <a:pPr indent="0" lvl="0" marL="12700" marR="0" rtl="0" algn="l">
              <a:lnSpc>
                <a:spcPct val="74814"/>
              </a:lnSpc>
              <a:spcBef>
                <a:spcPts val="0"/>
              </a:spcBef>
              <a:spcAft>
                <a:spcPts val="0"/>
              </a:spcAft>
              <a:buNone/>
            </a:pPr>
            <a:r>
              <a:rPr b="1" baseline="-25000" lang="en-US" sz="1350">
                <a:solidFill>
                  <a:srgbClr val="3E3E3E"/>
                </a:solidFill>
                <a:latin typeface="Trebuchet MS"/>
                <a:ea typeface="Trebuchet MS"/>
                <a:cs typeface="Trebuchet MS"/>
                <a:sym typeface="Trebuchet MS"/>
              </a:rPr>
              <a:t>10</a:t>
            </a:r>
            <a:r>
              <a:rPr b="1" lang="en-US" sz="900">
                <a:solidFill>
                  <a:srgbClr val="FFFFFF"/>
                </a:solidFill>
                <a:latin typeface="Trebuchet MS"/>
                <a:ea typeface="Trebuchet MS"/>
                <a:cs typeface="Trebuchet MS"/>
                <a:sym typeface="Trebuchet MS"/>
              </a:rPr>
              <a:t>10</a:t>
            </a:r>
            <a:endParaRPr sz="900">
              <a:latin typeface="Trebuchet MS"/>
              <a:ea typeface="Trebuchet MS"/>
              <a:cs typeface="Trebuchet MS"/>
              <a:sym typeface="Trebuchet MS"/>
            </a:endParaRPr>
          </a:p>
        </p:txBody>
      </p:sp>
      <p:sp>
        <p:nvSpPr>
          <p:cNvPr id="140" name="Google Shape;140;p16"/>
          <p:cNvSpPr txBox="1"/>
          <p:nvPr>
            <p:ph idx="11" type="ftr"/>
          </p:nvPr>
        </p:nvSpPr>
        <p:spPr>
          <a:xfrm>
            <a:off x="799157" y="6496817"/>
            <a:ext cx="3388995" cy="139700"/>
          </a:xfrm>
          <a:prstGeom prst="rect">
            <a:avLst/>
          </a:prstGeom>
          <a:noFill/>
          <a:ln>
            <a:noFill/>
          </a:ln>
        </p:spPr>
        <p:txBody>
          <a:bodyPr anchorCtr="0" anchor="t" bIns="0" lIns="0" spcFirstLastPara="1" rIns="0" wrap="square" tIns="0">
            <a:noAutofit/>
          </a:bodyPr>
          <a:lstStyle/>
          <a:p>
            <a:pPr indent="0" lvl="0" marL="12700" marR="0" rtl="0" algn="l">
              <a:lnSpc>
                <a:spcPct val="112222"/>
              </a:lnSpc>
              <a:spcBef>
                <a:spcPts val="0"/>
              </a:spcBef>
              <a:spcAft>
                <a:spcPts val="0"/>
              </a:spcAft>
              <a:buNone/>
            </a:pPr>
            <a:r>
              <a:rPr b="0" i="0" lang="en-US" sz="900">
                <a:solidFill>
                  <a:srgbClr val="3E3E3E"/>
                </a:solidFill>
                <a:latin typeface="Trebuchet MS"/>
                <a:ea typeface="Trebuchet MS"/>
                <a:cs typeface="Trebuchet MS"/>
                <a:sym typeface="Trebuchet MS"/>
              </a:rPr>
              <a:t>How Tax Reform Proposals Could Impact Executive Compensation</a:t>
            </a:r>
            <a:endParaRPr/>
          </a:p>
        </p:txBody>
      </p:sp>
      <p:sp>
        <p:nvSpPr>
          <p:cNvPr id="141" name="Google Shape;141;p16"/>
          <p:cNvSpPr txBox="1"/>
          <p:nvPr/>
        </p:nvSpPr>
        <p:spPr>
          <a:xfrm>
            <a:off x="254000" y="1822703"/>
            <a:ext cx="4024629" cy="2083435"/>
          </a:xfrm>
          <a:prstGeom prst="rect">
            <a:avLst/>
          </a:prstGeom>
          <a:noFill/>
          <a:ln>
            <a:noFill/>
          </a:ln>
        </p:spPr>
        <p:txBody>
          <a:bodyPr anchorCtr="0" anchor="t" bIns="0" lIns="0" spcFirstLastPara="1" rIns="0" wrap="square" tIns="0">
            <a:noAutofit/>
          </a:bodyPr>
          <a:lstStyle/>
          <a:p>
            <a:pPr indent="0" lvl="0" marL="12700" marR="5080" rtl="0" algn="l">
              <a:lnSpc>
                <a:spcPct val="100000"/>
              </a:lnSpc>
              <a:spcBef>
                <a:spcPts val="0"/>
              </a:spcBef>
              <a:spcAft>
                <a:spcPts val="0"/>
              </a:spcAft>
              <a:buNone/>
            </a:pPr>
            <a:r>
              <a:rPr b="1" lang="en-US" sz="1800">
                <a:solidFill>
                  <a:srgbClr val="3E3E3E"/>
                </a:solidFill>
                <a:latin typeface="Trebuchet MS"/>
                <a:ea typeface="Trebuchet MS"/>
                <a:cs typeface="Trebuchet MS"/>
                <a:sym typeface="Trebuchet MS"/>
              </a:rPr>
              <a:t>Maximum corporate tax rate reduced  from 35% to 15%</a:t>
            </a:r>
            <a:endParaRPr sz="1800">
              <a:latin typeface="Trebuchet MS"/>
              <a:ea typeface="Trebuchet MS"/>
              <a:cs typeface="Trebuchet MS"/>
              <a:sym typeface="Trebuchet MS"/>
            </a:endParaRPr>
          </a:p>
          <a:p>
            <a:pPr indent="-1270" lvl="0" marL="13970" marR="0"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Value of deductions also lower</a:t>
            </a:r>
            <a:endParaRPr sz="1800">
              <a:latin typeface="Trebuchet MS"/>
              <a:ea typeface="Trebuchet MS"/>
              <a:cs typeface="Trebuchet MS"/>
              <a:sym typeface="Trebuchet MS"/>
            </a:endParaRPr>
          </a:p>
          <a:p>
            <a:pPr indent="-228600" lvl="0" marL="241300" marR="13334"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Lessens the penalty provisions in the  form of disallowed deductions  intended to discourage perceived  abuses in executive pay</a:t>
            </a:r>
            <a:endParaRPr sz="1800">
              <a:latin typeface="Trebuchet MS"/>
              <a:ea typeface="Trebuchet MS"/>
              <a:cs typeface="Trebuchet MS"/>
              <a:sym typeface="Trebuchet MS"/>
            </a:endParaRPr>
          </a:p>
        </p:txBody>
      </p:sp>
      <p:sp>
        <p:nvSpPr>
          <p:cNvPr id="142" name="Google Shape;142;p16"/>
          <p:cNvSpPr txBox="1"/>
          <p:nvPr>
            <p:ph idx="2" type="body"/>
          </p:nvPr>
        </p:nvSpPr>
        <p:spPr>
          <a:xfrm>
            <a:off x="4681524" y="1822627"/>
            <a:ext cx="4084954" cy="353123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i="0" lang="en-US" sz="1800" u="none" cap="none" strike="noStrike">
                <a:solidFill>
                  <a:srgbClr val="3E3E3E"/>
                </a:solidFill>
                <a:latin typeface="Trebuchet MS"/>
                <a:ea typeface="Trebuchet MS"/>
                <a:cs typeface="Trebuchet MS"/>
                <a:sym typeface="Trebuchet MS"/>
              </a:rPr>
              <a:t>Section 162(m)</a:t>
            </a:r>
            <a:endParaRPr/>
          </a:p>
          <a:p>
            <a:pPr indent="-228600" lvl="0" marL="241300" marR="244475" rtl="0" algn="l">
              <a:lnSpc>
                <a:spcPct val="100000"/>
              </a:lnSpc>
              <a:spcBef>
                <a:spcPts val="600"/>
              </a:spcBef>
              <a:spcAft>
                <a:spcPts val="0"/>
              </a:spcAft>
              <a:buNone/>
            </a:pPr>
            <a:r>
              <a:rPr b="0" i="0" lang="en-US" sz="1400" u="none" cap="none" strike="noStrike">
                <a:solidFill>
                  <a:srgbClr val="ED1A3B"/>
                </a:solidFill>
                <a:latin typeface="Noto Sans Symbols"/>
                <a:ea typeface="Noto Sans Symbols"/>
                <a:cs typeface="Noto Sans Symbols"/>
                <a:sym typeface="Noto Sans Symbols"/>
              </a:rPr>
              <a:t>▶</a:t>
            </a:r>
            <a:r>
              <a:rPr b="0" i="0" lang="en-US" sz="1400" u="none" cap="none" strike="noStrike">
                <a:solidFill>
                  <a:srgbClr val="ED1A3B"/>
                </a:solidFill>
                <a:latin typeface="Times New Roman"/>
                <a:ea typeface="Times New Roman"/>
                <a:cs typeface="Times New Roman"/>
                <a:sym typeface="Times New Roman"/>
              </a:rPr>
              <a:t> </a:t>
            </a:r>
            <a:r>
              <a:rPr b="0" i="0" lang="en-US" sz="1800" u="none" cap="none" strike="noStrike">
                <a:solidFill>
                  <a:srgbClr val="3E3E3E"/>
                </a:solidFill>
                <a:latin typeface="Trebuchet MS"/>
                <a:ea typeface="Trebuchet MS"/>
                <a:cs typeface="Trebuchet MS"/>
                <a:sym typeface="Trebuchet MS"/>
              </a:rPr>
              <a:t>CEO and 3 highest paid (other than  CEO and CFO)</a:t>
            </a:r>
            <a:endParaRPr b="1" i="0" sz="1400" u="none" cap="none" strike="noStrike">
              <a:solidFill>
                <a:srgbClr val="3E3E3E"/>
              </a:solidFill>
              <a:latin typeface="Trebuchet MS"/>
              <a:ea typeface="Trebuchet MS"/>
              <a:cs typeface="Trebuchet MS"/>
              <a:sym typeface="Trebuchet MS"/>
            </a:endParaRPr>
          </a:p>
          <a:p>
            <a:pPr indent="-228600" lvl="0" marL="241300" marR="178435" rtl="0" algn="just">
              <a:lnSpc>
                <a:spcPct val="100000"/>
              </a:lnSpc>
              <a:spcBef>
                <a:spcPts val="600"/>
              </a:spcBef>
              <a:spcAft>
                <a:spcPts val="0"/>
              </a:spcAft>
              <a:buNone/>
            </a:pPr>
            <a:r>
              <a:rPr b="0" i="0" lang="en-US" sz="1400" u="none" cap="none" strike="noStrike">
                <a:solidFill>
                  <a:srgbClr val="ED1A3B"/>
                </a:solidFill>
                <a:latin typeface="Noto Sans Symbols"/>
                <a:ea typeface="Noto Sans Symbols"/>
                <a:cs typeface="Noto Sans Symbols"/>
                <a:sym typeface="Noto Sans Symbols"/>
              </a:rPr>
              <a:t>▶</a:t>
            </a:r>
            <a:r>
              <a:rPr b="0" i="0" lang="en-US" sz="1400" u="none" cap="none" strike="noStrike">
                <a:solidFill>
                  <a:srgbClr val="ED1A3B"/>
                </a:solidFill>
                <a:latin typeface="Times New Roman"/>
                <a:ea typeface="Times New Roman"/>
                <a:cs typeface="Times New Roman"/>
                <a:sym typeface="Times New Roman"/>
              </a:rPr>
              <a:t> </a:t>
            </a:r>
            <a:r>
              <a:rPr b="0" i="0" lang="en-US" sz="1800" u="none" cap="none" strike="noStrike">
                <a:solidFill>
                  <a:srgbClr val="3E3E3E"/>
                </a:solidFill>
                <a:latin typeface="Trebuchet MS"/>
                <a:ea typeface="Trebuchet MS"/>
                <a:cs typeface="Trebuchet MS"/>
                <a:sym typeface="Trebuchet MS"/>
              </a:rPr>
              <a:t>Limits corporate deduction to $1m,  unless qualified performance-based  compensation applies</a:t>
            </a:r>
            <a:endParaRPr b="1" i="0" sz="1400" u="none" cap="none" strike="noStrike">
              <a:solidFill>
                <a:srgbClr val="3E3E3E"/>
              </a:solidFill>
              <a:latin typeface="Trebuchet MS"/>
              <a:ea typeface="Trebuchet MS"/>
              <a:cs typeface="Trebuchet MS"/>
              <a:sym typeface="Trebuchet MS"/>
            </a:endParaRPr>
          </a:p>
          <a:p>
            <a:pPr indent="-228600" lvl="0" marL="241300" marR="5080" rtl="0" algn="l">
              <a:lnSpc>
                <a:spcPct val="100000"/>
              </a:lnSpc>
              <a:spcBef>
                <a:spcPts val="600"/>
              </a:spcBef>
              <a:spcAft>
                <a:spcPts val="0"/>
              </a:spcAft>
              <a:buNone/>
            </a:pPr>
            <a:r>
              <a:rPr b="0" i="0" lang="en-US" sz="1400" u="none" cap="none" strike="noStrike">
                <a:solidFill>
                  <a:srgbClr val="ED1A3B"/>
                </a:solidFill>
                <a:latin typeface="Noto Sans Symbols"/>
                <a:ea typeface="Noto Sans Symbols"/>
                <a:cs typeface="Noto Sans Symbols"/>
                <a:sym typeface="Noto Sans Symbols"/>
              </a:rPr>
              <a:t>▶</a:t>
            </a:r>
            <a:r>
              <a:rPr b="0" i="0" lang="en-US" sz="1400" u="none" cap="none" strike="noStrike">
                <a:solidFill>
                  <a:srgbClr val="ED1A3B"/>
                </a:solidFill>
                <a:latin typeface="Times New Roman"/>
                <a:ea typeface="Times New Roman"/>
                <a:cs typeface="Times New Roman"/>
                <a:sym typeface="Times New Roman"/>
              </a:rPr>
              <a:t> </a:t>
            </a:r>
            <a:r>
              <a:rPr b="0" i="0" lang="en-US" sz="1800" u="none" cap="none" strike="noStrike">
                <a:solidFill>
                  <a:srgbClr val="3E3E3E"/>
                </a:solidFill>
                <a:latin typeface="Trebuchet MS"/>
                <a:ea typeface="Trebuchet MS"/>
                <a:cs typeface="Trebuchet MS"/>
                <a:sym typeface="Trebuchet MS"/>
              </a:rPr>
              <a:t>Since loss deductions would be less  significant under 15% tax  environment, Comp Committees  maybe inclined to approve payouts  exceeding $1m without qualifying for  full deductibility</a:t>
            </a:r>
            <a:endParaRPr b="1" i="0" sz="1400" u="none" cap="none" strike="noStrike">
              <a:solidFill>
                <a:srgbClr val="3E3E3E"/>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7"/>
          <p:cNvSpPr/>
          <p:nvPr/>
        </p:nvSpPr>
        <p:spPr>
          <a:xfrm>
            <a:off x="288036" y="1828800"/>
            <a:ext cx="8618220" cy="2324100"/>
          </a:xfrm>
          <a:custGeom>
            <a:rect b="b" l="l" r="r" t="t"/>
            <a:pathLst>
              <a:path extrusionOk="0" h="120000" w="120000">
                <a:moveTo>
                  <a:pt x="103819" y="0"/>
                </a:moveTo>
                <a:lnTo>
                  <a:pt x="103819" y="26064"/>
                </a:lnTo>
                <a:lnTo>
                  <a:pt x="0" y="26064"/>
                </a:lnTo>
                <a:lnTo>
                  <a:pt x="0" y="93935"/>
                </a:lnTo>
                <a:lnTo>
                  <a:pt x="103819" y="93935"/>
                </a:lnTo>
                <a:lnTo>
                  <a:pt x="103819" y="120000"/>
                </a:lnTo>
                <a:lnTo>
                  <a:pt x="120000" y="60000"/>
                </a:lnTo>
                <a:lnTo>
                  <a:pt x="103819" y="0"/>
                </a:lnTo>
                <a:close/>
              </a:path>
            </a:pathLst>
          </a:custGeom>
          <a:solidFill>
            <a:srgbClr val="E8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8" name="Google Shape;148;p17"/>
          <p:cNvSpPr txBox="1"/>
          <p:nvPr/>
        </p:nvSpPr>
        <p:spPr>
          <a:xfrm>
            <a:off x="2801111" y="2525267"/>
            <a:ext cx="1671955" cy="929640"/>
          </a:xfrm>
          <a:prstGeom prst="rect">
            <a:avLst/>
          </a:prstGeom>
          <a:solidFill>
            <a:srgbClr val="02A5E2"/>
          </a:solidFill>
          <a:ln>
            <a:noFill/>
          </a:ln>
        </p:spPr>
        <p:txBody>
          <a:bodyPr anchorCtr="0" anchor="t" bIns="0" lIns="0" spcFirstLastPara="1" rIns="0" wrap="square" tIns="79375">
            <a:noAutofit/>
          </a:bodyPr>
          <a:lstStyle/>
          <a:p>
            <a:pPr indent="-7620" lvl="0" marL="109220" marR="0" rtl="0" algn="l">
              <a:lnSpc>
                <a:spcPct val="100000"/>
              </a:lnSpc>
              <a:spcBef>
                <a:spcPts val="0"/>
              </a:spcBef>
              <a:spcAft>
                <a:spcPts val="0"/>
              </a:spcAft>
              <a:buNone/>
            </a:pPr>
            <a:r>
              <a:rPr b="1" lang="en-US" sz="1600">
                <a:solidFill>
                  <a:srgbClr val="FFFFFF"/>
                </a:solidFill>
                <a:latin typeface="Trebuchet MS"/>
                <a:ea typeface="Trebuchet MS"/>
                <a:cs typeface="Trebuchet MS"/>
                <a:sym typeface="Trebuchet MS"/>
              </a:rPr>
              <a:t>PERFORMANCE</a:t>
            </a:r>
            <a:endParaRPr sz="1600">
              <a:latin typeface="Trebuchet MS"/>
              <a:ea typeface="Trebuchet MS"/>
              <a:cs typeface="Trebuchet MS"/>
              <a:sym typeface="Trebuchet MS"/>
            </a:endParaRPr>
          </a:p>
          <a:p>
            <a:pPr indent="-8889" lvl="0" marL="110489" marR="0" rtl="0" algn="l">
              <a:lnSpc>
                <a:spcPct val="100000"/>
              </a:lnSpc>
              <a:spcBef>
                <a:spcPts val="545"/>
              </a:spcBef>
              <a:spcAft>
                <a:spcPts val="0"/>
              </a:spcAft>
              <a:buNone/>
            </a:pPr>
            <a:r>
              <a:rPr lang="en-US" sz="950">
                <a:solidFill>
                  <a:srgbClr val="FFFFFF"/>
                </a:solidFill>
                <a:latin typeface="Noto Sans Symbols"/>
                <a:ea typeface="Noto Sans Symbols"/>
                <a:cs typeface="Noto Sans Symbols"/>
                <a:sym typeface="Noto Sans Symbols"/>
              </a:rPr>
              <a:t>▶</a:t>
            </a:r>
            <a:r>
              <a:rPr lang="en-US" sz="950">
                <a:solidFill>
                  <a:srgbClr val="FFFFFF"/>
                </a:solidFill>
                <a:latin typeface="Times New Roman"/>
                <a:ea typeface="Times New Roman"/>
                <a:cs typeface="Times New Roman"/>
                <a:sym typeface="Times New Roman"/>
              </a:rPr>
              <a:t>  </a:t>
            </a:r>
            <a:r>
              <a:rPr lang="en-US" sz="1200">
                <a:solidFill>
                  <a:srgbClr val="FFFFFF"/>
                </a:solidFill>
                <a:latin typeface="Trebuchet MS"/>
                <a:ea typeface="Trebuchet MS"/>
                <a:cs typeface="Trebuchet MS"/>
                <a:sym typeface="Trebuchet MS"/>
              </a:rPr>
              <a:t>Options/SARs</a:t>
            </a:r>
            <a:endParaRPr sz="1200">
              <a:latin typeface="Trebuchet MS"/>
              <a:ea typeface="Trebuchet MS"/>
              <a:cs typeface="Trebuchet MS"/>
              <a:sym typeface="Trebuchet MS"/>
            </a:endParaRPr>
          </a:p>
          <a:p>
            <a:pPr indent="-8889" lvl="0" marL="110489" marR="0" rtl="0" algn="l">
              <a:lnSpc>
                <a:spcPct val="100000"/>
              </a:lnSpc>
              <a:spcBef>
                <a:spcPts val="455"/>
              </a:spcBef>
              <a:spcAft>
                <a:spcPts val="0"/>
              </a:spcAft>
              <a:buNone/>
            </a:pPr>
            <a:r>
              <a:rPr lang="en-US" sz="950">
                <a:solidFill>
                  <a:srgbClr val="FFFFFF"/>
                </a:solidFill>
                <a:latin typeface="Noto Sans Symbols"/>
                <a:ea typeface="Noto Sans Symbols"/>
                <a:cs typeface="Noto Sans Symbols"/>
                <a:sym typeface="Noto Sans Symbols"/>
              </a:rPr>
              <a:t>▶</a:t>
            </a:r>
            <a:r>
              <a:rPr lang="en-US" sz="950">
                <a:solidFill>
                  <a:srgbClr val="FFFFFF"/>
                </a:solidFill>
                <a:latin typeface="Times New Roman"/>
                <a:ea typeface="Times New Roman"/>
                <a:cs typeface="Times New Roman"/>
                <a:sym typeface="Times New Roman"/>
              </a:rPr>
              <a:t>   </a:t>
            </a:r>
            <a:r>
              <a:rPr lang="en-US" sz="1200">
                <a:solidFill>
                  <a:srgbClr val="FFFFFF"/>
                </a:solidFill>
                <a:latin typeface="Trebuchet MS"/>
                <a:ea typeface="Trebuchet MS"/>
                <a:cs typeface="Trebuchet MS"/>
                <a:sym typeface="Trebuchet MS"/>
              </a:rPr>
              <a:t>PSAs &amp; PSUs</a:t>
            </a:r>
            <a:endParaRPr sz="1200">
              <a:latin typeface="Trebuchet MS"/>
              <a:ea typeface="Trebuchet MS"/>
              <a:cs typeface="Trebuchet MS"/>
              <a:sym typeface="Trebuchet MS"/>
            </a:endParaRPr>
          </a:p>
        </p:txBody>
      </p:sp>
      <p:sp>
        <p:nvSpPr>
          <p:cNvPr id="149" name="Google Shape;149;p17"/>
          <p:cNvSpPr txBox="1"/>
          <p:nvPr/>
        </p:nvSpPr>
        <p:spPr>
          <a:xfrm>
            <a:off x="231086" y="6455212"/>
            <a:ext cx="237490" cy="182245"/>
          </a:xfrm>
          <a:prstGeom prst="rect">
            <a:avLst/>
          </a:prstGeom>
          <a:noFill/>
          <a:ln>
            <a:noFill/>
          </a:ln>
        </p:spPr>
        <p:txBody>
          <a:bodyPr anchorCtr="0" anchor="t" bIns="0" lIns="0" spcFirstLastPara="1" rIns="0" wrap="square" tIns="0">
            <a:noAutofit/>
          </a:bodyPr>
          <a:lstStyle/>
          <a:p>
            <a:pPr indent="0" lvl="0" marL="12700" marR="0" rtl="0" algn="l">
              <a:lnSpc>
                <a:spcPct val="74814"/>
              </a:lnSpc>
              <a:spcBef>
                <a:spcPts val="0"/>
              </a:spcBef>
              <a:spcAft>
                <a:spcPts val="0"/>
              </a:spcAft>
              <a:buNone/>
            </a:pPr>
            <a:r>
              <a:rPr b="1" baseline="-25000" lang="en-US" sz="1350">
                <a:solidFill>
                  <a:srgbClr val="3E3E3E"/>
                </a:solidFill>
                <a:latin typeface="Trebuchet MS"/>
                <a:ea typeface="Trebuchet MS"/>
                <a:cs typeface="Trebuchet MS"/>
                <a:sym typeface="Trebuchet MS"/>
              </a:rPr>
              <a:t>11</a:t>
            </a:r>
            <a:r>
              <a:rPr b="1" lang="en-US" sz="900">
                <a:solidFill>
                  <a:srgbClr val="FFFFFF"/>
                </a:solidFill>
                <a:latin typeface="Trebuchet MS"/>
                <a:ea typeface="Trebuchet MS"/>
                <a:cs typeface="Trebuchet MS"/>
                <a:sym typeface="Trebuchet MS"/>
              </a:rPr>
              <a:t>11</a:t>
            </a:r>
            <a:endParaRPr sz="900">
              <a:latin typeface="Trebuchet MS"/>
              <a:ea typeface="Trebuchet MS"/>
              <a:cs typeface="Trebuchet MS"/>
              <a:sym typeface="Trebuchet MS"/>
            </a:endParaRPr>
          </a:p>
        </p:txBody>
      </p:sp>
      <p:sp>
        <p:nvSpPr>
          <p:cNvPr id="150" name="Google Shape;150;p17"/>
          <p:cNvSpPr txBox="1"/>
          <p:nvPr>
            <p:ph idx="11" type="ftr"/>
          </p:nvPr>
        </p:nvSpPr>
        <p:spPr>
          <a:xfrm>
            <a:off x="799157" y="6496817"/>
            <a:ext cx="3388995" cy="139700"/>
          </a:xfrm>
          <a:prstGeom prst="rect">
            <a:avLst/>
          </a:prstGeom>
          <a:noFill/>
          <a:ln>
            <a:noFill/>
          </a:ln>
        </p:spPr>
        <p:txBody>
          <a:bodyPr anchorCtr="0" anchor="t" bIns="0" lIns="0" spcFirstLastPara="1" rIns="0" wrap="square" tIns="0">
            <a:noAutofit/>
          </a:bodyPr>
          <a:lstStyle/>
          <a:p>
            <a:pPr indent="0" lvl="0" marL="12700" marR="0" rtl="0" algn="l">
              <a:lnSpc>
                <a:spcPct val="112222"/>
              </a:lnSpc>
              <a:spcBef>
                <a:spcPts val="0"/>
              </a:spcBef>
              <a:spcAft>
                <a:spcPts val="0"/>
              </a:spcAft>
              <a:buNone/>
            </a:pPr>
            <a:r>
              <a:rPr b="0" i="0" lang="en-US" sz="900">
                <a:solidFill>
                  <a:srgbClr val="3E3E3E"/>
                </a:solidFill>
                <a:latin typeface="Trebuchet MS"/>
                <a:ea typeface="Trebuchet MS"/>
                <a:cs typeface="Trebuchet MS"/>
                <a:sym typeface="Trebuchet MS"/>
              </a:rPr>
              <a:t>How Tax Reform Proposals Could Impact Executive Compensation</a:t>
            </a:r>
            <a:endParaRPr/>
          </a:p>
        </p:txBody>
      </p:sp>
      <p:sp>
        <p:nvSpPr>
          <p:cNvPr id="151" name="Google Shape;151;p17"/>
          <p:cNvSpPr txBox="1"/>
          <p:nvPr/>
        </p:nvSpPr>
        <p:spPr>
          <a:xfrm>
            <a:off x="4690871" y="2525267"/>
            <a:ext cx="1673860" cy="929640"/>
          </a:xfrm>
          <a:prstGeom prst="rect">
            <a:avLst/>
          </a:prstGeom>
          <a:solidFill>
            <a:srgbClr val="DF8639"/>
          </a:solidFill>
          <a:ln>
            <a:noFill/>
          </a:ln>
        </p:spPr>
        <p:txBody>
          <a:bodyPr anchorCtr="0" anchor="t" bIns="0" lIns="0" spcFirstLastPara="1" rIns="0" wrap="square" tIns="79375">
            <a:noAutofit/>
          </a:bodyPr>
          <a:lstStyle/>
          <a:p>
            <a:pPr indent="-8889" lvl="0" marL="110489" marR="0" rtl="0" algn="l">
              <a:lnSpc>
                <a:spcPct val="100000"/>
              </a:lnSpc>
              <a:spcBef>
                <a:spcPts val="0"/>
              </a:spcBef>
              <a:spcAft>
                <a:spcPts val="0"/>
              </a:spcAft>
              <a:buNone/>
            </a:pPr>
            <a:r>
              <a:rPr b="1" lang="en-US" sz="1600">
                <a:solidFill>
                  <a:srgbClr val="FFFFFF"/>
                </a:solidFill>
                <a:latin typeface="Trebuchet MS"/>
                <a:ea typeface="Trebuchet MS"/>
                <a:cs typeface="Trebuchet MS"/>
                <a:sym typeface="Trebuchet MS"/>
              </a:rPr>
              <a:t>SERVICE</a:t>
            </a:r>
            <a:endParaRPr sz="1600">
              <a:latin typeface="Trebuchet MS"/>
              <a:ea typeface="Trebuchet MS"/>
              <a:cs typeface="Trebuchet MS"/>
              <a:sym typeface="Trebuchet MS"/>
            </a:endParaRPr>
          </a:p>
          <a:p>
            <a:pPr indent="-237490" lvl="0" marL="339090" marR="126364" rtl="0" algn="l">
              <a:lnSpc>
                <a:spcPct val="108333"/>
              </a:lnSpc>
              <a:spcBef>
                <a:spcPts val="705"/>
              </a:spcBef>
              <a:spcAft>
                <a:spcPts val="0"/>
              </a:spcAft>
              <a:buNone/>
            </a:pPr>
            <a:r>
              <a:rPr lang="en-US" sz="950">
                <a:solidFill>
                  <a:srgbClr val="FFFFFF"/>
                </a:solidFill>
                <a:latin typeface="Noto Sans Symbols"/>
                <a:ea typeface="Noto Sans Symbols"/>
                <a:cs typeface="Noto Sans Symbols"/>
                <a:sym typeface="Noto Sans Symbols"/>
              </a:rPr>
              <a:t>▶</a:t>
            </a:r>
            <a:r>
              <a:rPr lang="en-US" sz="950">
                <a:solidFill>
                  <a:srgbClr val="FFFFFF"/>
                </a:solidFill>
                <a:latin typeface="Times New Roman"/>
                <a:ea typeface="Times New Roman"/>
                <a:cs typeface="Times New Roman"/>
                <a:sym typeface="Times New Roman"/>
              </a:rPr>
              <a:t> </a:t>
            </a:r>
            <a:r>
              <a:rPr lang="en-US" sz="1200">
                <a:solidFill>
                  <a:srgbClr val="FFFFFF"/>
                </a:solidFill>
                <a:latin typeface="Trebuchet MS"/>
                <a:ea typeface="Trebuchet MS"/>
                <a:cs typeface="Trebuchet MS"/>
                <a:sym typeface="Trebuchet MS"/>
              </a:rPr>
              <a:t>Time-Vested RSAs  &amp; RSUs</a:t>
            </a:r>
            <a:endParaRPr sz="1200">
              <a:latin typeface="Trebuchet MS"/>
              <a:ea typeface="Trebuchet MS"/>
              <a:cs typeface="Trebuchet MS"/>
              <a:sym typeface="Trebuchet MS"/>
            </a:endParaRPr>
          </a:p>
        </p:txBody>
      </p:sp>
      <p:sp>
        <p:nvSpPr>
          <p:cNvPr id="152" name="Google Shape;152;p17"/>
          <p:cNvSpPr txBox="1"/>
          <p:nvPr/>
        </p:nvSpPr>
        <p:spPr>
          <a:xfrm>
            <a:off x="6582156" y="2525267"/>
            <a:ext cx="1671955" cy="929640"/>
          </a:xfrm>
          <a:prstGeom prst="rect">
            <a:avLst/>
          </a:prstGeom>
          <a:solidFill>
            <a:srgbClr val="218F8B"/>
          </a:solidFill>
          <a:ln>
            <a:noFill/>
          </a:ln>
        </p:spPr>
        <p:txBody>
          <a:bodyPr anchorCtr="0" anchor="t" bIns="0" lIns="0" spcFirstLastPara="1" rIns="0" wrap="square" tIns="79375">
            <a:noAutofit/>
          </a:bodyPr>
          <a:lstStyle/>
          <a:p>
            <a:pPr indent="-8254" lvl="0" marL="109854" marR="0" rtl="0" algn="l">
              <a:lnSpc>
                <a:spcPct val="100000"/>
              </a:lnSpc>
              <a:spcBef>
                <a:spcPts val="0"/>
              </a:spcBef>
              <a:spcAft>
                <a:spcPts val="0"/>
              </a:spcAft>
              <a:buNone/>
            </a:pPr>
            <a:r>
              <a:rPr b="1" lang="en-US" sz="1600">
                <a:solidFill>
                  <a:srgbClr val="FFFFFF"/>
                </a:solidFill>
                <a:latin typeface="Trebuchet MS"/>
                <a:ea typeface="Trebuchet MS"/>
                <a:cs typeface="Trebuchet MS"/>
                <a:sym typeface="Trebuchet MS"/>
              </a:rPr>
              <a:t>GUARANTEED</a:t>
            </a:r>
            <a:endParaRPr sz="1600">
              <a:latin typeface="Trebuchet MS"/>
              <a:ea typeface="Trebuchet MS"/>
              <a:cs typeface="Trebuchet MS"/>
              <a:sym typeface="Trebuchet MS"/>
            </a:endParaRPr>
          </a:p>
          <a:p>
            <a:pPr indent="-10160" lvl="0" marL="111760" marR="0" rtl="0" algn="l">
              <a:lnSpc>
                <a:spcPct val="100000"/>
              </a:lnSpc>
              <a:spcBef>
                <a:spcPts val="545"/>
              </a:spcBef>
              <a:spcAft>
                <a:spcPts val="0"/>
              </a:spcAft>
              <a:buNone/>
            </a:pPr>
            <a:r>
              <a:rPr lang="en-US" sz="950">
                <a:solidFill>
                  <a:srgbClr val="FFFFFF"/>
                </a:solidFill>
                <a:latin typeface="Noto Sans Symbols"/>
                <a:ea typeface="Noto Sans Symbols"/>
                <a:cs typeface="Noto Sans Symbols"/>
                <a:sym typeface="Noto Sans Symbols"/>
              </a:rPr>
              <a:t>▶</a:t>
            </a:r>
            <a:r>
              <a:rPr lang="en-US" sz="950">
                <a:solidFill>
                  <a:srgbClr val="FFFFFF"/>
                </a:solidFill>
                <a:latin typeface="Times New Roman"/>
                <a:ea typeface="Times New Roman"/>
                <a:cs typeface="Times New Roman"/>
                <a:sym typeface="Times New Roman"/>
              </a:rPr>
              <a:t>   </a:t>
            </a:r>
            <a:r>
              <a:rPr lang="en-US" sz="1200">
                <a:solidFill>
                  <a:srgbClr val="FFFFFF"/>
                </a:solidFill>
                <a:latin typeface="Trebuchet MS"/>
                <a:ea typeface="Trebuchet MS"/>
                <a:cs typeface="Trebuchet MS"/>
                <a:sym typeface="Trebuchet MS"/>
              </a:rPr>
              <a:t>Salary Increases</a:t>
            </a:r>
            <a:endParaRPr sz="1200">
              <a:latin typeface="Trebuchet MS"/>
              <a:ea typeface="Trebuchet MS"/>
              <a:cs typeface="Trebuchet MS"/>
              <a:sym typeface="Trebuchet MS"/>
            </a:endParaRPr>
          </a:p>
        </p:txBody>
      </p:sp>
      <p:sp>
        <p:nvSpPr>
          <p:cNvPr id="153" name="Google Shape;153;p17"/>
          <p:cNvSpPr txBox="1"/>
          <p:nvPr>
            <p:ph type="title"/>
          </p:nvPr>
        </p:nvSpPr>
        <p:spPr>
          <a:xfrm>
            <a:off x="274637" y="645667"/>
            <a:ext cx="8594725" cy="135382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2800" u="none" cap="none" strike="noStrike">
                <a:solidFill>
                  <a:srgbClr val="ED1A3B"/>
                </a:solidFill>
                <a:latin typeface="Trebuchet MS"/>
                <a:ea typeface="Trebuchet MS"/>
                <a:cs typeface="Trebuchet MS"/>
                <a:sym typeface="Trebuchet MS"/>
              </a:rPr>
              <a:t>Business Reform - Impact on Disallowed Deductions</a:t>
            </a:r>
            <a:endParaRPr/>
          </a:p>
        </p:txBody>
      </p:sp>
      <p:sp>
        <p:nvSpPr>
          <p:cNvPr id="154" name="Google Shape;154;p17"/>
          <p:cNvSpPr txBox="1"/>
          <p:nvPr/>
        </p:nvSpPr>
        <p:spPr>
          <a:xfrm>
            <a:off x="406398" y="2594063"/>
            <a:ext cx="2114550" cy="833755"/>
          </a:xfrm>
          <a:prstGeom prst="rect">
            <a:avLst/>
          </a:prstGeom>
          <a:noFill/>
          <a:ln>
            <a:noFill/>
          </a:ln>
        </p:spPr>
        <p:txBody>
          <a:bodyPr anchorCtr="0" anchor="t" bIns="0" lIns="0" spcFirstLastPara="1" rIns="0" wrap="square" tIns="0">
            <a:noAutofit/>
          </a:bodyPr>
          <a:lstStyle/>
          <a:p>
            <a:pPr indent="0" lvl="0" marL="12700" marR="5080" rtl="0" algn="just">
              <a:lnSpc>
                <a:spcPct val="100000"/>
              </a:lnSpc>
              <a:spcBef>
                <a:spcPts val="0"/>
              </a:spcBef>
              <a:spcAft>
                <a:spcPts val="0"/>
              </a:spcAft>
              <a:buNone/>
            </a:pPr>
            <a:r>
              <a:rPr b="1" lang="en-US" sz="1800">
                <a:solidFill>
                  <a:srgbClr val="3E3E3E"/>
                </a:solidFill>
                <a:latin typeface="Trebuchet MS"/>
                <a:ea typeface="Trebuchet MS"/>
                <a:cs typeface="Trebuchet MS"/>
                <a:sym typeface="Trebuchet MS"/>
              </a:rPr>
              <a:t>Potential shift from  performance-based  compensation:</a:t>
            </a:r>
            <a:endParaRPr sz="1800">
              <a:latin typeface="Trebuchet MS"/>
              <a:ea typeface="Trebuchet MS"/>
              <a:cs typeface="Trebuchet MS"/>
              <a:sym typeface="Trebuchet MS"/>
            </a:endParaRPr>
          </a:p>
        </p:txBody>
      </p:sp>
      <p:sp>
        <p:nvSpPr>
          <p:cNvPr id="155" name="Google Shape;155;p17"/>
          <p:cNvSpPr txBox="1"/>
          <p:nvPr/>
        </p:nvSpPr>
        <p:spPr>
          <a:xfrm>
            <a:off x="274725" y="4432465"/>
            <a:ext cx="4185285" cy="133731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800">
                <a:solidFill>
                  <a:srgbClr val="3E3E3E"/>
                </a:solidFill>
                <a:latin typeface="Trebuchet MS"/>
                <a:ea typeface="Trebuchet MS"/>
                <a:cs typeface="Trebuchet MS"/>
                <a:sym typeface="Trebuchet MS"/>
              </a:rPr>
              <a:t>Other disallowance provisions</a:t>
            </a:r>
            <a:endParaRPr sz="1800">
              <a:latin typeface="Trebuchet MS"/>
              <a:ea typeface="Trebuchet MS"/>
              <a:cs typeface="Trebuchet MS"/>
              <a:sym typeface="Trebuchet MS"/>
            </a:endParaRPr>
          </a:p>
          <a:p>
            <a:pPr indent="-1270" lvl="0" marL="13970" marR="0"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274(e)(2) (corporate aircraft)</a:t>
            </a:r>
            <a:endParaRPr sz="1800">
              <a:latin typeface="Trebuchet MS"/>
              <a:ea typeface="Trebuchet MS"/>
              <a:cs typeface="Trebuchet MS"/>
              <a:sym typeface="Trebuchet MS"/>
            </a:endParaRPr>
          </a:p>
          <a:p>
            <a:pPr indent="-1270" lvl="0" marL="13970" marR="0"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280G (golden parachutes)</a:t>
            </a:r>
            <a:endParaRPr sz="1800">
              <a:latin typeface="Trebuchet MS"/>
              <a:ea typeface="Trebuchet MS"/>
              <a:cs typeface="Trebuchet MS"/>
              <a:sym typeface="Trebuchet MS"/>
            </a:endParaRPr>
          </a:p>
          <a:p>
            <a:pPr indent="-1270" lvl="0" marL="13970" marR="0"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162(a) (non reasonable compensation)</a:t>
            </a:r>
            <a:endParaRPr sz="1800">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8"/>
          <p:cNvSpPr txBox="1"/>
          <p:nvPr>
            <p:ph type="title"/>
          </p:nvPr>
        </p:nvSpPr>
        <p:spPr>
          <a:xfrm>
            <a:off x="274637" y="645667"/>
            <a:ext cx="8594725" cy="135382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2800" u="none" cap="none" strike="noStrike">
                <a:solidFill>
                  <a:srgbClr val="ED1A3B"/>
                </a:solidFill>
                <a:latin typeface="Trebuchet MS"/>
                <a:ea typeface="Trebuchet MS"/>
                <a:cs typeface="Trebuchet MS"/>
                <a:sym typeface="Trebuchet MS"/>
              </a:rPr>
              <a:t>Business Reform – Closely Held Businesses</a:t>
            </a:r>
            <a:endParaRPr/>
          </a:p>
        </p:txBody>
      </p:sp>
      <p:sp>
        <p:nvSpPr>
          <p:cNvPr id="161" name="Google Shape;161;p18"/>
          <p:cNvSpPr txBox="1"/>
          <p:nvPr/>
        </p:nvSpPr>
        <p:spPr>
          <a:xfrm>
            <a:off x="231086" y="6455212"/>
            <a:ext cx="237490" cy="182245"/>
          </a:xfrm>
          <a:prstGeom prst="rect">
            <a:avLst/>
          </a:prstGeom>
          <a:noFill/>
          <a:ln>
            <a:noFill/>
          </a:ln>
        </p:spPr>
        <p:txBody>
          <a:bodyPr anchorCtr="0" anchor="t" bIns="0" lIns="0" spcFirstLastPara="1" rIns="0" wrap="square" tIns="0">
            <a:noAutofit/>
          </a:bodyPr>
          <a:lstStyle/>
          <a:p>
            <a:pPr indent="0" lvl="0" marL="12700" marR="0" rtl="0" algn="l">
              <a:lnSpc>
                <a:spcPct val="74814"/>
              </a:lnSpc>
              <a:spcBef>
                <a:spcPts val="0"/>
              </a:spcBef>
              <a:spcAft>
                <a:spcPts val="0"/>
              </a:spcAft>
              <a:buNone/>
            </a:pPr>
            <a:r>
              <a:rPr b="1" baseline="-25000" lang="en-US" sz="1350">
                <a:solidFill>
                  <a:srgbClr val="3E3E3E"/>
                </a:solidFill>
                <a:latin typeface="Trebuchet MS"/>
                <a:ea typeface="Trebuchet MS"/>
                <a:cs typeface="Trebuchet MS"/>
                <a:sym typeface="Trebuchet MS"/>
              </a:rPr>
              <a:t>12</a:t>
            </a:r>
            <a:r>
              <a:rPr b="1" lang="en-US" sz="900">
                <a:solidFill>
                  <a:srgbClr val="FFFFFF"/>
                </a:solidFill>
                <a:latin typeface="Trebuchet MS"/>
                <a:ea typeface="Trebuchet MS"/>
                <a:cs typeface="Trebuchet MS"/>
                <a:sym typeface="Trebuchet MS"/>
              </a:rPr>
              <a:t>12</a:t>
            </a:r>
            <a:endParaRPr sz="900">
              <a:latin typeface="Trebuchet MS"/>
              <a:ea typeface="Trebuchet MS"/>
              <a:cs typeface="Trebuchet MS"/>
              <a:sym typeface="Trebuchet MS"/>
            </a:endParaRPr>
          </a:p>
        </p:txBody>
      </p:sp>
      <p:sp>
        <p:nvSpPr>
          <p:cNvPr id="162" name="Google Shape;162;p18"/>
          <p:cNvSpPr txBox="1"/>
          <p:nvPr>
            <p:ph idx="11" type="ftr"/>
          </p:nvPr>
        </p:nvSpPr>
        <p:spPr>
          <a:xfrm>
            <a:off x="799157" y="6496817"/>
            <a:ext cx="3388995" cy="139700"/>
          </a:xfrm>
          <a:prstGeom prst="rect">
            <a:avLst/>
          </a:prstGeom>
          <a:noFill/>
          <a:ln>
            <a:noFill/>
          </a:ln>
        </p:spPr>
        <p:txBody>
          <a:bodyPr anchorCtr="0" anchor="t" bIns="0" lIns="0" spcFirstLastPara="1" rIns="0" wrap="square" tIns="0">
            <a:noAutofit/>
          </a:bodyPr>
          <a:lstStyle/>
          <a:p>
            <a:pPr indent="0" lvl="0" marL="12700" marR="0" rtl="0" algn="l">
              <a:lnSpc>
                <a:spcPct val="112222"/>
              </a:lnSpc>
              <a:spcBef>
                <a:spcPts val="0"/>
              </a:spcBef>
              <a:spcAft>
                <a:spcPts val="0"/>
              </a:spcAft>
              <a:buNone/>
            </a:pPr>
            <a:r>
              <a:rPr b="0" i="0" lang="en-US" sz="900">
                <a:solidFill>
                  <a:srgbClr val="3E3E3E"/>
                </a:solidFill>
                <a:latin typeface="Trebuchet MS"/>
                <a:ea typeface="Trebuchet MS"/>
                <a:cs typeface="Trebuchet MS"/>
                <a:sym typeface="Trebuchet MS"/>
              </a:rPr>
              <a:t>How Tax Reform Proposals Could Impact Executive Compensation</a:t>
            </a:r>
            <a:endParaRPr/>
          </a:p>
        </p:txBody>
      </p:sp>
      <p:sp>
        <p:nvSpPr>
          <p:cNvPr id="163" name="Google Shape;163;p18"/>
          <p:cNvSpPr txBox="1"/>
          <p:nvPr/>
        </p:nvSpPr>
        <p:spPr>
          <a:xfrm>
            <a:off x="254000" y="1822703"/>
            <a:ext cx="3791585" cy="153479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800">
                <a:solidFill>
                  <a:srgbClr val="3E3E3E"/>
                </a:solidFill>
                <a:latin typeface="Trebuchet MS"/>
                <a:ea typeface="Trebuchet MS"/>
                <a:cs typeface="Trebuchet MS"/>
                <a:sym typeface="Trebuchet MS"/>
              </a:rPr>
              <a:t>Business Tax Rate</a:t>
            </a:r>
            <a:endParaRPr sz="1800">
              <a:latin typeface="Trebuchet MS"/>
              <a:ea typeface="Trebuchet MS"/>
              <a:cs typeface="Trebuchet MS"/>
              <a:sym typeface="Trebuchet MS"/>
            </a:endParaRPr>
          </a:p>
          <a:p>
            <a:pPr indent="-1270" lvl="0" marL="13970" marR="0"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Entity-level, single tax rate of 15%</a:t>
            </a:r>
            <a:endParaRPr sz="1800">
              <a:latin typeface="Trebuchet MS"/>
              <a:ea typeface="Trebuchet MS"/>
              <a:cs typeface="Trebuchet MS"/>
              <a:sym typeface="Trebuchet MS"/>
            </a:endParaRPr>
          </a:p>
          <a:p>
            <a:pPr indent="-228600" lvl="0" marL="241300" marR="292100"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Appears to apply to S corps,  partnerships and LLCs (taxed as  partnerships)</a:t>
            </a:r>
            <a:endParaRPr sz="1800">
              <a:latin typeface="Trebuchet MS"/>
              <a:ea typeface="Trebuchet MS"/>
              <a:cs typeface="Trebuchet MS"/>
              <a:sym typeface="Trebuchet MS"/>
            </a:endParaRPr>
          </a:p>
        </p:txBody>
      </p:sp>
      <p:sp>
        <p:nvSpPr>
          <p:cNvPr id="164" name="Google Shape;164;p18"/>
          <p:cNvSpPr txBox="1"/>
          <p:nvPr/>
        </p:nvSpPr>
        <p:spPr>
          <a:xfrm>
            <a:off x="4681524" y="1822627"/>
            <a:ext cx="4157345" cy="415607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800">
                <a:solidFill>
                  <a:srgbClr val="3E3E3E"/>
                </a:solidFill>
                <a:latin typeface="Trebuchet MS"/>
                <a:ea typeface="Trebuchet MS"/>
                <a:cs typeface="Trebuchet MS"/>
                <a:sym typeface="Trebuchet MS"/>
              </a:rPr>
              <a:t>Owners of pass-through entities</a:t>
            </a:r>
            <a:endParaRPr sz="1800">
              <a:latin typeface="Trebuchet MS"/>
              <a:ea typeface="Trebuchet MS"/>
              <a:cs typeface="Trebuchet MS"/>
              <a:sym typeface="Trebuchet MS"/>
            </a:endParaRPr>
          </a:p>
          <a:p>
            <a:pPr indent="-228600" lvl="0" marL="241300" marR="160655"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Current: pass through tax liability to  shareholders, partners, members</a:t>
            </a:r>
            <a:endParaRPr sz="1800">
              <a:latin typeface="Trebuchet MS"/>
              <a:ea typeface="Trebuchet MS"/>
              <a:cs typeface="Trebuchet MS"/>
              <a:sym typeface="Trebuchet MS"/>
            </a:endParaRPr>
          </a:p>
          <a:p>
            <a:pPr indent="-1270" lvl="0" marL="13970" marR="0"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Proposal:</a:t>
            </a:r>
            <a:endParaRPr sz="1800">
              <a:latin typeface="Trebuchet MS"/>
              <a:ea typeface="Trebuchet MS"/>
              <a:cs typeface="Trebuchet MS"/>
              <a:sym typeface="Trebuchet MS"/>
            </a:endParaRPr>
          </a:p>
          <a:p>
            <a:pPr indent="-291465" lvl="0" marL="634365" marR="5080" rtl="0" algn="l">
              <a:lnSpc>
                <a:spcPct val="100000"/>
              </a:lnSpc>
              <a:spcBef>
                <a:spcPts val="600"/>
              </a:spcBef>
              <a:spcAft>
                <a:spcPts val="0"/>
              </a:spcAft>
              <a:buClr>
                <a:srgbClr val="3E3E3E"/>
              </a:buClr>
              <a:buSzPts val="1800"/>
              <a:buFont typeface="Arial"/>
              <a:buChar char="•"/>
            </a:pPr>
            <a:r>
              <a:rPr lang="en-US" sz="1800">
                <a:solidFill>
                  <a:srgbClr val="3E3E3E"/>
                </a:solidFill>
                <a:latin typeface="Trebuchet MS"/>
                <a:ea typeface="Trebuchet MS"/>
                <a:cs typeface="Trebuchet MS"/>
                <a:sym typeface="Trebuchet MS"/>
              </a:rPr>
              <a:t>Opportunity for owners to reduce  their income tax rate to 15% using  a pass-through entity</a:t>
            </a:r>
            <a:endParaRPr sz="1800">
              <a:latin typeface="Trebuchet MS"/>
              <a:ea typeface="Trebuchet MS"/>
              <a:cs typeface="Trebuchet MS"/>
              <a:sym typeface="Trebuchet MS"/>
            </a:endParaRPr>
          </a:p>
          <a:p>
            <a:pPr indent="-291465" lvl="0" marL="634365" marR="20320" rtl="0" algn="l">
              <a:lnSpc>
                <a:spcPct val="100000"/>
              </a:lnSpc>
              <a:spcBef>
                <a:spcPts val="600"/>
              </a:spcBef>
              <a:spcAft>
                <a:spcPts val="0"/>
              </a:spcAft>
              <a:buClr>
                <a:srgbClr val="3E3E3E"/>
              </a:buClr>
              <a:buSzPts val="1800"/>
              <a:buFont typeface="Arial"/>
              <a:buChar char="•"/>
            </a:pPr>
            <a:r>
              <a:rPr lang="en-US" sz="1800">
                <a:solidFill>
                  <a:srgbClr val="3E3E3E"/>
                </a:solidFill>
                <a:latin typeface="Trebuchet MS"/>
                <a:ea typeface="Trebuchet MS"/>
                <a:cs typeface="Trebuchet MS"/>
                <a:sym typeface="Trebuchet MS"/>
              </a:rPr>
              <a:t>Anticipated: “Reasonable  compensation” required to be  paid to owners who provide  services to business; reasonable  portion of earnings subject to 25%  or 35% taxation (plus self-  employment)</a:t>
            </a:r>
            <a:endParaRPr sz="1800">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9"/>
          <p:cNvSpPr txBox="1"/>
          <p:nvPr>
            <p:ph type="title"/>
          </p:nvPr>
        </p:nvSpPr>
        <p:spPr>
          <a:xfrm>
            <a:off x="274637" y="645667"/>
            <a:ext cx="8594725" cy="135382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2800" u="none" cap="none" strike="noStrike">
                <a:solidFill>
                  <a:srgbClr val="ED1A3B"/>
                </a:solidFill>
                <a:latin typeface="Trebuchet MS"/>
                <a:ea typeface="Trebuchet MS"/>
                <a:cs typeface="Trebuchet MS"/>
                <a:sym typeface="Trebuchet MS"/>
              </a:rPr>
              <a:t>Simplification – AMT Repeal</a:t>
            </a:r>
            <a:endParaRPr/>
          </a:p>
        </p:txBody>
      </p:sp>
      <p:sp>
        <p:nvSpPr>
          <p:cNvPr id="170" name="Google Shape;170;p19"/>
          <p:cNvSpPr txBox="1"/>
          <p:nvPr/>
        </p:nvSpPr>
        <p:spPr>
          <a:xfrm>
            <a:off x="231086" y="6455212"/>
            <a:ext cx="237490" cy="182245"/>
          </a:xfrm>
          <a:prstGeom prst="rect">
            <a:avLst/>
          </a:prstGeom>
          <a:noFill/>
          <a:ln>
            <a:noFill/>
          </a:ln>
        </p:spPr>
        <p:txBody>
          <a:bodyPr anchorCtr="0" anchor="t" bIns="0" lIns="0" spcFirstLastPara="1" rIns="0" wrap="square" tIns="0">
            <a:noAutofit/>
          </a:bodyPr>
          <a:lstStyle/>
          <a:p>
            <a:pPr indent="0" lvl="0" marL="12700" marR="0" rtl="0" algn="l">
              <a:lnSpc>
                <a:spcPct val="74814"/>
              </a:lnSpc>
              <a:spcBef>
                <a:spcPts val="0"/>
              </a:spcBef>
              <a:spcAft>
                <a:spcPts val="0"/>
              </a:spcAft>
              <a:buNone/>
            </a:pPr>
            <a:r>
              <a:rPr b="1" baseline="-25000" lang="en-US" sz="1350">
                <a:solidFill>
                  <a:srgbClr val="3E3E3E"/>
                </a:solidFill>
                <a:latin typeface="Trebuchet MS"/>
                <a:ea typeface="Trebuchet MS"/>
                <a:cs typeface="Trebuchet MS"/>
                <a:sym typeface="Trebuchet MS"/>
              </a:rPr>
              <a:t>13</a:t>
            </a:r>
            <a:r>
              <a:rPr b="1" lang="en-US" sz="900">
                <a:solidFill>
                  <a:srgbClr val="FFFFFF"/>
                </a:solidFill>
                <a:latin typeface="Trebuchet MS"/>
                <a:ea typeface="Trebuchet MS"/>
                <a:cs typeface="Trebuchet MS"/>
                <a:sym typeface="Trebuchet MS"/>
              </a:rPr>
              <a:t>13</a:t>
            </a:r>
            <a:endParaRPr sz="900">
              <a:latin typeface="Trebuchet MS"/>
              <a:ea typeface="Trebuchet MS"/>
              <a:cs typeface="Trebuchet MS"/>
              <a:sym typeface="Trebuchet MS"/>
            </a:endParaRPr>
          </a:p>
        </p:txBody>
      </p:sp>
      <p:sp>
        <p:nvSpPr>
          <p:cNvPr id="171" name="Google Shape;171;p19"/>
          <p:cNvSpPr txBox="1"/>
          <p:nvPr>
            <p:ph idx="11" type="ftr"/>
          </p:nvPr>
        </p:nvSpPr>
        <p:spPr>
          <a:xfrm>
            <a:off x="799157" y="6496817"/>
            <a:ext cx="3388995" cy="139700"/>
          </a:xfrm>
          <a:prstGeom prst="rect">
            <a:avLst/>
          </a:prstGeom>
          <a:noFill/>
          <a:ln>
            <a:noFill/>
          </a:ln>
        </p:spPr>
        <p:txBody>
          <a:bodyPr anchorCtr="0" anchor="t" bIns="0" lIns="0" spcFirstLastPara="1" rIns="0" wrap="square" tIns="0">
            <a:noAutofit/>
          </a:bodyPr>
          <a:lstStyle/>
          <a:p>
            <a:pPr indent="0" lvl="0" marL="12700" marR="0" rtl="0" algn="l">
              <a:lnSpc>
                <a:spcPct val="112222"/>
              </a:lnSpc>
              <a:spcBef>
                <a:spcPts val="0"/>
              </a:spcBef>
              <a:spcAft>
                <a:spcPts val="0"/>
              </a:spcAft>
              <a:buNone/>
            </a:pPr>
            <a:r>
              <a:rPr b="0" i="0" lang="en-US" sz="900">
                <a:solidFill>
                  <a:srgbClr val="3E3E3E"/>
                </a:solidFill>
                <a:latin typeface="Trebuchet MS"/>
                <a:ea typeface="Trebuchet MS"/>
                <a:cs typeface="Trebuchet MS"/>
                <a:sym typeface="Trebuchet MS"/>
              </a:rPr>
              <a:t>How Tax Reform Proposals Could Impact Executive Compensation</a:t>
            </a:r>
            <a:endParaRPr/>
          </a:p>
        </p:txBody>
      </p:sp>
      <p:sp>
        <p:nvSpPr>
          <p:cNvPr id="172" name="Google Shape;172;p19"/>
          <p:cNvSpPr txBox="1"/>
          <p:nvPr/>
        </p:nvSpPr>
        <p:spPr>
          <a:xfrm>
            <a:off x="274637" y="1795271"/>
            <a:ext cx="8433435" cy="416242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800">
                <a:solidFill>
                  <a:srgbClr val="3E3E3E"/>
                </a:solidFill>
                <a:latin typeface="Trebuchet MS"/>
                <a:ea typeface="Trebuchet MS"/>
                <a:cs typeface="Trebuchet MS"/>
                <a:sym typeface="Trebuchet MS"/>
              </a:rPr>
              <a:t>Alternative Minimum Taxes</a:t>
            </a:r>
            <a:endParaRPr sz="1800">
              <a:latin typeface="Trebuchet MS"/>
              <a:ea typeface="Trebuchet MS"/>
              <a:cs typeface="Trebuchet MS"/>
              <a:sym typeface="Trebuchet MS"/>
            </a:endParaRPr>
          </a:p>
          <a:p>
            <a:pPr indent="-228600" lvl="0" marL="241300" marR="5080" rtl="0" algn="l">
              <a:lnSpc>
                <a:spcPct val="107722"/>
              </a:lnSpc>
              <a:spcBef>
                <a:spcPts val="63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Current Objective – designed to restrict ability of lowering an individual’s taxes  through numerous tax breaks allowed under regular income tax system</a:t>
            </a:r>
            <a:endParaRPr sz="1800">
              <a:latin typeface="Trebuchet MS"/>
              <a:ea typeface="Trebuchet MS"/>
              <a:cs typeface="Trebuchet MS"/>
              <a:sym typeface="Trebuchet MS"/>
            </a:endParaRPr>
          </a:p>
          <a:p>
            <a:pPr indent="-1270" lvl="0" marL="13970" marR="0" rtl="0" algn="l">
              <a:lnSpc>
                <a:spcPct val="100000"/>
              </a:lnSpc>
              <a:spcBef>
                <a:spcPts val="955"/>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ISOs qualify for special tax treatment</a:t>
            </a:r>
            <a:endParaRPr sz="1800">
              <a:latin typeface="Trebuchet MS"/>
              <a:ea typeface="Trebuchet MS"/>
              <a:cs typeface="Trebuchet MS"/>
              <a:sym typeface="Trebuchet MS"/>
            </a:endParaRPr>
          </a:p>
          <a:p>
            <a:pPr indent="-291465" lvl="0" marL="634365" marR="0" rtl="0" algn="l">
              <a:lnSpc>
                <a:spcPct val="100000"/>
              </a:lnSpc>
              <a:spcBef>
                <a:spcPts val="384"/>
              </a:spcBef>
              <a:spcAft>
                <a:spcPts val="0"/>
              </a:spcAft>
              <a:buClr>
                <a:srgbClr val="3E3E3E"/>
              </a:buClr>
              <a:buSzPts val="1800"/>
              <a:buFont typeface="Arial"/>
              <a:buChar char="•"/>
            </a:pPr>
            <a:r>
              <a:rPr lang="en-US" sz="1800">
                <a:solidFill>
                  <a:srgbClr val="3E3E3E"/>
                </a:solidFill>
                <a:latin typeface="Trebuchet MS"/>
                <a:ea typeface="Trebuchet MS"/>
                <a:cs typeface="Trebuchet MS"/>
                <a:sym typeface="Trebuchet MS"/>
              </a:rPr>
              <a:t>Exercise: No regular income tax consequences</a:t>
            </a:r>
            <a:endParaRPr sz="1800">
              <a:latin typeface="Trebuchet MS"/>
              <a:ea typeface="Trebuchet MS"/>
              <a:cs typeface="Trebuchet MS"/>
              <a:sym typeface="Trebuchet MS"/>
            </a:endParaRPr>
          </a:p>
          <a:p>
            <a:pPr indent="-291465" lvl="0" marL="634365" marR="0" rtl="0" algn="l">
              <a:lnSpc>
                <a:spcPct val="100000"/>
              </a:lnSpc>
              <a:spcBef>
                <a:spcPts val="384"/>
              </a:spcBef>
              <a:spcAft>
                <a:spcPts val="0"/>
              </a:spcAft>
              <a:buClr>
                <a:srgbClr val="3E3E3E"/>
              </a:buClr>
              <a:buSzPts val="1800"/>
              <a:buFont typeface="Arial"/>
              <a:buChar char="•"/>
            </a:pPr>
            <a:r>
              <a:rPr lang="en-US" sz="1800">
                <a:solidFill>
                  <a:srgbClr val="3E3E3E"/>
                </a:solidFill>
                <a:latin typeface="Trebuchet MS"/>
                <a:ea typeface="Trebuchet MS"/>
                <a:cs typeface="Trebuchet MS"/>
                <a:sym typeface="Trebuchet MS"/>
              </a:rPr>
              <a:t>Sale: Amount above exercise price taxed as LTCG if holding period met</a:t>
            </a:r>
            <a:endParaRPr sz="1800">
              <a:latin typeface="Trebuchet MS"/>
              <a:ea typeface="Trebuchet MS"/>
              <a:cs typeface="Trebuchet MS"/>
              <a:sym typeface="Trebuchet MS"/>
            </a:endParaRPr>
          </a:p>
          <a:p>
            <a:pPr indent="-291465" lvl="0" marL="634365" marR="0" rtl="0" algn="l">
              <a:lnSpc>
                <a:spcPct val="100000"/>
              </a:lnSpc>
              <a:spcBef>
                <a:spcPts val="384"/>
              </a:spcBef>
              <a:spcAft>
                <a:spcPts val="0"/>
              </a:spcAft>
              <a:buClr>
                <a:srgbClr val="3E3E3E"/>
              </a:buClr>
              <a:buSzPts val="1800"/>
              <a:buFont typeface="Arial"/>
              <a:buChar char="•"/>
            </a:pPr>
            <a:r>
              <a:rPr lang="en-US" sz="1800">
                <a:solidFill>
                  <a:srgbClr val="3E3E3E"/>
                </a:solidFill>
                <a:latin typeface="Trebuchet MS"/>
                <a:ea typeface="Trebuchet MS"/>
                <a:cs typeface="Trebuchet MS"/>
                <a:sym typeface="Trebuchet MS"/>
              </a:rPr>
              <a:t>Employer deduction: None (unless disqualifying disposition)</a:t>
            </a:r>
            <a:endParaRPr sz="1800">
              <a:latin typeface="Trebuchet MS"/>
              <a:ea typeface="Trebuchet MS"/>
              <a:cs typeface="Trebuchet MS"/>
              <a:sym typeface="Trebuchet MS"/>
            </a:endParaRPr>
          </a:p>
          <a:p>
            <a:pPr indent="-1270" lvl="0" marL="13970" marR="0" rtl="0" algn="l">
              <a:lnSpc>
                <a:spcPct val="100000"/>
              </a:lnSpc>
              <a:spcBef>
                <a:spcPts val="985"/>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Potential AMT liability at exercise of ISO</a:t>
            </a:r>
            <a:endParaRPr sz="1800">
              <a:latin typeface="Trebuchet MS"/>
              <a:ea typeface="Trebuchet MS"/>
              <a:cs typeface="Trebuchet MS"/>
              <a:sym typeface="Trebuchet MS"/>
            </a:endParaRPr>
          </a:p>
          <a:p>
            <a:pPr indent="-291465" lvl="0" marL="634365" marR="0" rtl="0" algn="l">
              <a:lnSpc>
                <a:spcPct val="100000"/>
              </a:lnSpc>
              <a:spcBef>
                <a:spcPts val="384"/>
              </a:spcBef>
              <a:spcAft>
                <a:spcPts val="0"/>
              </a:spcAft>
              <a:buClr>
                <a:srgbClr val="3E3E3E"/>
              </a:buClr>
              <a:buSzPts val="1800"/>
              <a:buFont typeface="Arial"/>
              <a:buChar char="•"/>
            </a:pPr>
            <a:r>
              <a:rPr lang="en-US" sz="1800">
                <a:solidFill>
                  <a:srgbClr val="3E3E3E"/>
                </a:solidFill>
                <a:latin typeface="Trebuchet MS"/>
                <a:ea typeface="Trebuchet MS"/>
                <a:cs typeface="Trebuchet MS"/>
                <a:sym typeface="Trebuchet MS"/>
              </a:rPr>
              <a:t>Eliminate or reduce employee’s tax savings</a:t>
            </a:r>
            <a:endParaRPr sz="1800">
              <a:latin typeface="Trebuchet MS"/>
              <a:ea typeface="Trebuchet MS"/>
              <a:cs typeface="Trebuchet MS"/>
              <a:sym typeface="Trebuchet MS"/>
            </a:endParaRPr>
          </a:p>
          <a:p>
            <a:pPr indent="0" lvl="0" marL="0" marR="0" rtl="0" algn="l">
              <a:lnSpc>
                <a:spcPct val="100000"/>
              </a:lnSpc>
              <a:spcBef>
                <a:spcPts val="50"/>
              </a:spcBef>
              <a:spcAft>
                <a:spcPts val="0"/>
              </a:spcAft>
              <a:buNone/>
            </a:pPr>
            <a:r>
              <a:t/>
            </a:r>
            <a:endParaRPr sz="2500">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b="1" lang="en-US" sz="1800">
                <a:solidFill>
                  <a:srgbClr val="3E3E3E"/>
                </a:solidFill>
                <a:latin typeface="Trebuchet MS"/>
                <a:ea typeface="Trebuchet MS"/>
                <a:cs typeface="Trebuchet MS"/>
                <a:sym typeface="Trebuchet MS"/>
              </a:rPr>
              <a:t>Repeal of AMT – Lead to increased use of ISOs</a:t>
            </a:r>
            <a:endParaRPr sz="1800">
              <a:latin typeface="Trebuchet MS"/>
              <a:ea typeface="Trebuchet MS"/>
              <a:cs typeface="Trebuchet MS"/>
              <a:sym typeface="Trebuchet MS"/>
            </a:endParaRPr>
          </a:p>
          <a:p>
            <a:pPr indent="-228600" lvl="0" marL="241300" marR="267335" rtl="0" algn="l">
              <a:lnSpc>
                <a:spcPct val="107722"/>
              </a:lnSpc>
              <a:spcBef>
                <a:spcPts val="63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No AMT, capital gains rates lower than ordinary income, lower corp tax rates  reduce lost deductions</a:t>
            </a:r>
            <a:endParaRPr sz="1800">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0"/>
          <p:cNvSpPr txBox="1"/>
          <p:nvPr>
            <p:ph type="title"/>
          </p:nvPr>
        </p:nvSpPr>
        <p:spPr>
          <a:xfrm>
            <a:off x="274637" y="645667"/>
            <a:ext cx="8594725" cy="135382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2800" u="none" cap="none" strike="noStrike">
                <a:solidFill>
                  <a:srgbClr val="ED1A3B"/>
                </a:solidFill>
                <a:latin typeface="Trebuchet MS"/>
                <a:ea typeface="Trebuchet MS"/>
                <a:cs typeface="Trebuchet MS"/>
                <a:sym typeface="Trebuchet MS"/>
              </a:rPr>
              <a:t>Simplification – Carried Interest</a:t>
            </a:r>
            <a:endParaRPr/>
          </a:p>
        </p:txBody>
      </p:sp>
      <p:sp>
        <p:nvSpPr>
          <p:cNvPr id="178" name="Google Shape;178;p20"/>
          <p:cNvSpPr txBox="1"/>
          <p:nvPr/>
        </p:nvSpPr>
        <p:spPr>
          <a:xfrm>
            <a:off x="231086" y="6455212"/>
            <a:ext cx="237490" cy="182245"/>
          </a:xfrm>
          <a:prstGeom prst="rect">
            <a:avLst/>
          </a:prstGeom>
          <a:noFill/>
          <a:ln>
            <a:noFill/>
          </a:ln>
        </p:spPr>
        <p:txBody>
          <a:bodyPr anchorCtr="0" anchor="t" bIns="0" lIns="0" spcFirstLastPara="1" rIns="0" wrap="square" tIns="0">
            <a:noAutofit/>
          </a:bodyPr>
          <a:lstStyle/>
          <a:p>
            <a:pPr indent="0" lvl="0" marL="12700" marR="0" rtl="0" algn="l">
              <a:lnSpc>
                <a:spcPct val="74814"/>
              </a:lnSpc>
              <a:spcBef>
                <a:spcPts val="0"/>
              </a:spcBef>
              <a:spcAft>
                <a:spcPts val="0"/>
              </a:spcAft>
              <a:buNone/>
            </a:pPr>
            <a:r>
              <a:rPr b="1" baseline="-25000" lang="en-US" sz="1350">
                <a:solidFill>
                  <a:srgbClr val="3E3E3E"/>
                </a:solidFill>
                <a:latin typeface="Trebuchet MS"/>
                <a:ea typeface="Trebuchet MS"/>
                <a:cs typeface="Trebuchet MS"/>
                <a:sym typeface="Trebuchet MS"/>
              </a:rPr>
              <a:t>14</a:t>
            </a:r>
            <a:r>
              <a:rPr b="1" lang="en-US" sz="900">
                <a:solidFill>
                  <a:srgbClr val="FFFFFF"/>
                </a:solidFill>
                <a:latin typeface="Trebuchet MS"/>
                <a:ea typeface="Trebuchet MS"/>
                <a:cs typeface="Trebuchet MS"/>
                <a:sym typeface="Trebuchet MS"/>
              </a:rPr>
              <a:t>14</a:t>
            </a:r>
            <a:endParaRPr sz="900">
              <a:latin typeface="Trebuchet MS"/>
              <a:ea typeface="Trebuchet MS"/>
              <a:cs typeface="Trebuchet MS"/>
              <a:sym typeface="Trebuchet MS"/>
            </a:endParaRPr>
          </a:p>
        </p:txBody>
      </p:sp>
      <p:sp>
        <p:nvSpPr>
          <p:cNvPr id="179" name="Google Shape;179;p20"/>
          <p:cNvSpPr txBox="1"/>
          <p:nvPr>
            <p:ph idx="11" type="ftr"/>
          </p:nvPr>
        </p:nvSpPr>
        <p:spPr>
          <a:xfrm>
            <a:off x="799157" y="6496817"/>
            <a:ext cx="3388995" cy="139700"/>
          </a:xfrm>
          <a:prstGeom prst="rect">
            <a:avLst/>
          </a:prstGeom>
          <a:noFill/>
          <a:ln>
            <a:noFill/>
          </a:ln>
        </p:spPr>
        <p:txBody>
          <a:bodyPr anchorCtr="0" anchor="t" bIns="0" lIns="0" spcFirstLastPara="1" rIns="0" wrap="square" tIns="0">
            <a:noAutofit/>
          </a:bodyPr>
          <a:lstStyle/>
          <a:p>
            <a:pPr indent="0" lvl="0" marL="12700" marR="0" rtl="0" algn="l">
              <a:lnSpc>
                <a:spcPct val="112222"/>
              </a:lnSpc>
              <a:spcBef>
                <a:spcPts val="0"/>
              </a:spcBef>
              <a:spcAft>
                <a:spcPts val="0"/>
              </a:spcAft>
              <a:buNone/>
            </a:pPr>
            <a:r>
              <a:rPr b="0" i="0" lang="en-US" sz="900">
                <a:solidFill>
                  <a:srgbClr val="3E3E3E"/>
                </a:solidFill>
                <a:latin typeface="Trebuchet MS"/>
                <a:ea typeface="Trebuchet MS"/>
                <a:cs typeface="Trebuchet MS"/>
                <a:sym typeface="Trebuchet MS"/>
              </a:rPr>
              <a:t>How Tax Reform Proposals Could Impact Executive Compensation</a:t>
            </a:r>
            <a:endParaRPr/>
          </a:p>
        </p:txBody>
      </p:sp>
      <p:sp>
        <p:nvSpPr>
          <p:cNvPr id="180" name="Google Shape;180;p20"/>
          <p:cNvSpPr txBox="1"/>
          <p:nvPr/>
        </p:nvSpPr>
        <p:spPr>
          <a:xfrm>
            <a:off x="274637" y="1808988"/>
            <a:ext cx="8126095" cy="371411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800">
                <a:solidFill>
                  <a:srgbClr val="3E3E3E"/>
                </a:solidFill>
                <a:latin typeface="Trebuchet MS"/>
                <a:ea typeface="Trebuchet MS"/>
                <a:cs typeface="Trebuchet MS"/>
                <a:sym typeface="Trebuchet MS"/>
              </a:rPr>
              <a:t>Eliminate tax breaks benefiting the wealthiest taxpayers</a:t>
            </a:r>
            <a:endParaRPr sz="1800">
              <a:latin typeface="Trebuchet MS"/>
              <a:ea typeface="Trebuchet MS"/>
              <a:cs typeface="Trebuchet MS"/>
              <a:sym typeface="Trebuchet MS"/>
            </a:endParaRPr>
          </a:p>
          <a:p>
            <a:pPr indent="-1270" lvl="0" marL="13970" marR="0" rtl="0" algn="l">
              <a:lnSpc>
                <a:spcPct val="100000"/>
              </a:lnSpc>
              <a:spcBef>
                <a:spcPts val="49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Broad objectives; no specifics</a:t>
            </a:r>
            <a:endParaRPr sz="1800">
              <a:latin typeface="Trebuchet MS"/>
              <a:ea typeface="Trebuchet MS"/>
              <a:cs typeface="Trebuchet MS"/>
              <a:sym typeface="Trebuchet MS"/>
            </a:endParaRPr>
          </a:p>
          <a:p>
            <a:pPr indent="0" lvl="0" marL="0" marR="0" rtl="0" algn="l">
              <a:lnSpc>
                <a:spcPct val="100000"/>
              </a:lnSpc>
              <a:spcBef>
                <a:spcPts val="35"/>
              </a:spcBef>
              <a:spcAft>
                <a:spcPts val="0"/>
              </a:spcAft>
              <a:buNone/>
            </a:pPr>
            <a:r>
              <a:t/>
            </a:r>
            <a:endParaRPr sz="2650">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b="1" lang="en-US" sz="1800">
                <a:solidFill>
                  <a:srgbClr val="3E3E3E"/>
                </a:solidFill>
                <a:latin typeface="Trebuchet MS"/>
                <a:ea typeface="Trebuchet MS"/>
                <a:cs typeface="Trebuchet MS"/>
                <a:sym typeface="Trebuchet MS"/>
              </a:rPr>
              <a:t>Tax Reform may resolve debate on Carried Interests</a:t>
            </a:r>
            <a:endParaRPr sz="1800">
              <a:latin typeface="Trebuchet MS"/>
              <a:ea typeface="Trebuchet MS"/>
              <a:cs typeface="Trebuchet MS"/>
              <a:sym typeface="Trebuchet MS"/>
            </a:endParaRPr>
          </a:p>
          <a:p>
            <a:pPr indent="-1270" lvl="0" marL="13970" marR="0" rtl="0" algn="l">
              <a:lnSpc>
                <a:spcPct val="100000"/>
              </a:lnSpc>
              <a:spcBef>
                <a:spcPts val="49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Partnerships may award managers profits interests</a:t>
            </a:r>
            <a:endParaRPr sz="1800">
              <a:latin typeface="Trebuchet MS"/>
              <a:ea typeface="Trebuchet MS"/>
              <a:cs typeface="Trebuchet MS"/>
              <a:sym typeface="Trebuchet MS"/>
            </a:endParaRPr>
          </a:p>
          <a:p>
            <a:pPr indent="-291465" lvl="0" marL="634365" marR="0" rtl="0" algn="l">
              <a:lnSpc>
                <a:spcPct val="100000"/>
              </a:lnSpc>
              <a:spcBef>
                <a:spcPts val="600"/>
              </a:spcBef>
              <a:spcAft>
                <a:spcPts val="0"/>
              </a:spcAft>
              <a:buClr>
                <a:srgbClr val="3E3E3E"/>
              </a:buClr>
              <a:buSzPts val="1800"/>
              <a:buFont typeface="Arial"/>
              <a:buChar char="•"/>
            </a:pPr>
            <a:r>
              <a:rPr lang="en-US" sz="1800">
                <a:solidFill>
                  <a:srgbClr val="3E3E3E"/>
                </a:solidFill>
                <a:latin typeface="Trebuchet MS"/>
                <a:ea typeface="Trebuchet MS"/>
                <a:cs typeface="Trebuchet MS"/>
                <a:sym typeface="Trebuchet MS"/>
              </a:rPr>
              <a:t>Not taxable at grant</a:t>
            </a:r>
            <a:endParaRPr sz="1800">
              <a:latin typeface="Trebuchet MS"/>
              <a:ea typeface="Trebuchet MS"/>
              <a:cs typeface="Trebuchet MS"/>
              <a:sym typeface="Trebuchet MS"/>
            </a:endParaRPr>
          </a:p>
          <a:p>
            <a:pPr indent="-291465" lvl="0" marL="634365" marR="0" rtl="0" algn="l">
              <a:lnSpc>
                <a:spcPct val="100000"/>
              </a:lnSpc>
              <a:spcBef>
                <a:spcPts val="600"/>
              </a:spcBef>
              <a:spcAft>
                <a:spcPts val="0"/>
              </a:spcAft>
              <a:buClr>
                <a:srgbClr val="3E3E3E"/>
              </a:buClr>
              <a:buSzPts val="1800"/>
              <a:buFont typeface="Arial"/>
              <a:buChar char="•"/>
            </a:pPr>
            <a:r>
              <a:rPr lang="en-US" sz="1800">
                <a:solidFill>
                  <a:srgbClr val="3E3E3E"/>
                </a:solidFill>
                <a:latin typeface="Trebuchet MS"/>
                <a:ea typeface="Trebuchet MS"/>
                <a:cs typeface="Trebuchet MS"/>
                <a:sym typeface="Trebuchet MS"/>
              </a:rPr>
              <a:t>Appreciation is taxed at LTCG rates (20% instead of 39.6%)</a:t>
            </a:r>
            <a:endParaRPr sz="1800">
              <a:latin typeface="Trebuchet MS"/>
              <a:ea typeface="Trebuchet MS"/>
              <a:cs typeface="Trebuchet MS"/>
              <a:sym typeface="Trebuchet MS"/>
            </a:endParaRPr>
          </a:p>
          <a:p>
            <a:pPr indent="-1270" lvl="0" marL="13970" marR="0" rtl="0" algn="l">
              <a:lnSpc>
                <a:spcPct val="100000"/>
              </a:lnSpc>
              <a:spcBef>
                <a:spcPts val="109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Controversial tax treatment when received by wealthy fund managers</a:t>
            </a:r>
            <a:endParaRPr sz="1800">
              <a:latin typeface="Trebuchet MS"/>
              <a:ea typeface="Trebuchet MS"/>
              <a:cs typeface="Trebuchet MS"/>
              <a:sym typeface="Trebuchet MS"/>
            </a:endParaRPr>
          </a:p>
          <a:p>
            <a:pPr indent="-291465" lvl="0" marL="634365" marR="0" rtl="0" algn="l">
              <a:lnSpc>
                <a:spcPct val="100000"/>
              </a:lnSpc>
              <a:spcBef>
                <a:spcPts val="600"/>
              </a:spcBef>
              <a:spcAft>
                <a:spcPts val="0"/>
              </a:spcAft>
              <a:buClr>
                <a:srgbClr val="3E3E3E"/>
              </a:buClr>
              <a:buSzPts val="1800"/>
              <a:buFont typeface="Arial"/>
              <a:buChar char="•"/>
            </a:pPr>
            <a:r>
              <a:rPr lang="en-US" sz="1800">
                <a:solidFill>
                  <a:srgbClr val="3E3E3E"/>
                </a:solidFill>
                <a:latin typeface="Trebuchet MS"/>
                <a:ea typeface="Trebuchet MS"/>
                <a:cs typeface="Trebuchet MS"/>
                <a:sym typeface="Trebuchet MS"/>
              </a:rPr>
              <a:t>Service provider perspective: treat as compensation for services</a:t>
            </a:r>
            <a:endParaRPr sz="1800">
              <a:latin typeface="Trebuchet MS"/>
              <a:ea typeface="Trebuchet MS"/>
              <a:cs typeface="Trebuchet MS"/>
              <a:sym typeface="Trebuchet MS"/>
            </a:endParaRPr>
          </a:p>
          <a:p>
            <a:pPr indent="-291465" lvl="0" marL="634365" marR="5080" rtl="0" algn="l">
              <a:lnSpc>
                <a:spcPct val="100000"/>
              </a:lnSpc>
              <a:spcBef>
                <a:spcPts val="600"/>
              </a:spcBef>
              <a:spcAft>
                <a:spcPts val="0"/>
              </a:spcAft>
              <a:buClr>
                <a:srgbClr val="3E3E3E"/>
              </a:buClr>
              <a:buSzPts val="1800"/>
              <a:buFont typeface="Arial"/>
              <a:buChar char="•"/>
            </a:pPr>
            <a:r>
              <a:rPr lang="en-US" sz="1800">
                <a:solidFill>
                  <a:srgbClr val="3E3E3E"/>
                </a:solidFill>
                <a:latin typeface="Trebuchet MS"/>
                <a:ea typeface="Trebuchet MS"/>
                <a:cs typeface="Trebuchet MS"/>
                <a:sym typeface="Trebuchet MS"/>
              </a:rPr>
              <a:t>Entrepreneurial perspective: treat as a return on investment of financial  capital and “sweat equity”</a:t>
            </a:r>
            <a:endParaRPr sz="1800">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txBox="1"/>
          <p:nvPr>
            <p:ph type="title"/>
          </p:nvPr>
        </p:nvSpPr>
        <p:spPr>
          <a:xfrm>
            <a:off x="274637" y="645667"/>
            <a:ext cx="8594725" cy="135382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2800" u="none" cap="none" strike="noStrike">
                <a:solidFill>
                  <a:srgbClr val="ED1A3B"/>
                </a:solidFill>
                <a:latin typeface="Trebuchet MS"/>
                <a:ea typeface="Trebuchet MS"/>
                <a:cs typeface="Trebuchet MS"/>
                <a:sym typeface="Trebuchet MS"/>
              </a:rPr>
              <a:t>Tax Reform – Tax Planning</a:t>
            </a:r>
            <a:endParaRPr/>
          </a:p>
        </p:txBody>
      </p:sp>
      <p:sp>
        <p:nvSpPr>
          <p:cNvPr id="186" name="Google Shape;186;p21"/>
          <p:cNvSpPr txBox="1"/>
          <p:nvPr/>
        </p:nvSpPr>
        <p:spPr>
          <a:xfrm>
            <a:off x="231086" y="6455212"/>
            <a:ext cx="237490" cy="182245"/>
          </a:xfrm>
          <a:prstGeom prst="rect">
            <a:avLst/>
          </a:prstGeom>
          <a:noFill/>
          <a:ln>
            <a:noFill/>
          </a:ln>
        </p:spPr>
        <p:txBody>
          <a:bodyPr anchorCtr="0" anchor="t" bIns="0" lIns="0" spcFirstLastPara="1" rIns="0" wrap="square" tIns="0">
            <a:noAutofit/>
          </a:bodyPr>
          <a:lstStyle/>
          <a:p>
            <a:pPr indent="0" lvl="0" marL="12700" marR="0" rtl="0" algn="l">
              <a:lnSpc>
                <a:spcPct val="74814"/>
              </a:lnSpc>
              <a:spcBef>
                <a:spcPts val="0"/>
              </a:spcBef>
              <a:spcAft>
                <a:spcPts val="0"/>
              </a:spcAft>
              <a:buNone/>
            </a:pPr>
            <a:r>
              <a:rPr b="1" baseline="-25000" lang="en-US" sz="1350">
                <a:solidFill>
                  <a:srgbClr val="3E3E3E"/>
                </a:solidFill>
                <a:latin typeface="Trebuchet MS"/>
                <a:ea typeface="Trebuchet MS"/>
                <a:cs typeface="Trebuchet MS"/>
                <a:sym typeface="Trebuchet MS"/>
              </a:rPr>
              <a:t>15</a:t>
            </a:r>
            <a:r>
              <a:rPr b="1" lang="en-US" sz="900">
                <a:solidFill>
                  <a:srgbClr val="FFFFFF"/>
                </a:solidFill>
                <a:latin typeface="Trebuchet MS"/>
                <a:ea typeface="Trebuchet MS"/>
                <a:cs typeface="Trebuchet MS"/>
                <a:sym typeface="Trebuchet MS"/>
              </a:rPr>
              <a:t>15</a:t>
            </a:r>
            <a:endParaRPr sz="900">
              <a:latin typeface="Trebuchet MS"/>
              <a:ea typeface="Trebuchet MS"/>
              <a:cs typeface="Trebuchet MS"/>
              <a:sym typeface="Trebuchet MS"/>
            </a:endParaRPr>
          </a:p>
        </p:txBody>
      </p:sp>
      <p:sp>
        <p:nvSpPr>
          <p:cNvPr id="187" name="Google Shape;187;p21"/>
          <p:cNvSpPr txBox="1"/>
          <p:nvPr>
            <p:ph idx="11" type="ftr"/>
          </p:nvPr>
        </p:nvSpPr>
        <p:spPr>
          <a:xfrm>
            <a:off x="799157" y="6496817"/>
            <a:ext cx="3388995" cy="139700"/>
          </a:xfrm>
          <a:prstGeom prst="rect">
            <a:avLst/>
          </a:prstGeom>
          <a:noFill/>
          <a:ln>
            <a:noFill/>
          </a:ln>
        </p:spPr>
        <p:txBody>
          <a:bodyPr anchorCtr="0" anchor="t" bIns="0" lIns="0" spcFirstLastPara="1" rIns="0" wrap="square" tIns="0">
            <a:noAutofit/>
          </a:bodyPr>
          <a:lstStyle/>
          <a:p>
            <a:pPr indent="0" lvl="0" marL="12700" marR="0" rtl="0" algn="l">
              <a:lnSpc>
                <a:spcPct val="112222"/>
              </a:lnSpc>
              <a:spcBef>
                <a:spcPts val="0"/>
              </a:spcBef>
              <a:spcAft>
                <a:spcPts val="0"/>
              </a:spcAft>
              <a:buNone/>
            </a:pPr>
            <a:r>
              <a:rPr b="0" i="0" lang="en-US" sz="900">
                <a:solidFill>
                  <a:srgbClr val="3E3E3E"/>
                </a:solidFill>
                <a:latin typeface="Trebuchet MS"/>
                <a:ea typeface="Trebuchet MS"/>
                <a:cs typeface="Trebuchet MS"/>
                <a:sym typeface="Trebuchet MS"/>
              </a:rPr>
              <a:t>How Tax Reform Proposals Could Impact Executive Compensation</a:t>
            </a:r>
            <a:endParaRPr/>
          </a:p>
        </p:txBody>
      </p:sp>
      <p:sp>
        <p:nvSpPr>
          <p:cNvPr id="188" name="Google Shape;188;p21"/>
          <p:cNvSpPr txBox="1"/>
          <p:nvPr/>
        </p:nvSpPr>
        <p:spPr>
          <a:xfrm>
            <a:off x="274637" y="1822703"/>
            <a:ext cx="8302625" cy="398843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800">
                <a:solidFill>
                  <a:srgbClr val="3E3E3E"/>
                </a:solidFill>
                <a:latin typeface="Trebuchet MS"/>
                <a:ea typeface="Trebuchet MS"/>
                <a:cs typeface="Trebuchet MS"/>
                <a:sym typeface="Trebuchet MS"/>
              </a:rPr>
              <a:t>Maximize corporate deductions; minimize employee income tax</a:t>
            </a:r>
            <a:endParaRPr sz="1800">
              <a:latin typeface="Trebuchet MS"/>
              <a:ea typeface="Trebuchet MS"/>
              <a:cs typeface="Trebuchet MS"/>
              <a:sym typeface="Trebuchet MS"/>
            </a:endParaRPr>
          </a:p>
          <a:p>
            <a:pPr indent="-228600" lvl="0" marL="241300" marR="5080"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Companies may seek to accelerate bonuses in 2017 while deductions are more  valuable at the higher corp tax rate currently in effect</a:t>
            </a:r>
            <a:endParaRPr sz="1800">
              <a:latin typeface="Trebuchet MS"/>
              <a:ea typeface="Trebuchet MS"/>
              <a:cs typeface="Trebuchet MS"/>
              <a:sym typeface="Trebuchet MS"/>
            </a:endParaRPr>
          </a:p>
          <a:p>
            <a:pPr indent="-228600" lvl="0" marL="241300" marR="155575"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Employees may to desire to receive comp in 2018 when the income tax rates  are lower</a:t>
            </a:r>
            <a:endParaRPr sz="1800">
              <a:latin typeface="Trebuchet MS"/>
              <a:ea typeface="Trebuchet MS"/>
              <a:cs typeface="Trebuchet MS"/>
              <a:sym typeface="Trebuchet MS"/>
            </a:endParaRPr>
          </a:p>
          <a:p>
            <a:pPr indent="-1270" lvl="0" marL="13970" marR="0"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Absent transition rules, pay bonuses by March 15, 2018 to accomplish both</a:t>
            </a:r>
            <a:endParaRPr sz="1800">
              <a:latin typeface="Trebuchet MS"/>
              <a:ea typeface="Trebuchet MS"/>
              <a:cs typeface="Trebuchet MS"/>
              <a:sym typeface="Trebuchet MS"/>
            </a:endParaRPr>
          </a:p>
          <a:p>
            <a:pPr indent="-1270" lvl="0" marL="13970" marR="2350770" rtl="0" algn="l">
              <a:lnSpc>
                <a:spcPct val="255600"/>
              </a:lnSpc>
              <a:spcBef>
                <a:spcPts val="0"/>
              </a:spcBef>
              <a:spcAft>
                <a:spcPts val="0"/>
              </a:spcAft>
              <a:buNone/>
            </a:pPr>
            <a:r>
              <a:rPr b="1" lang="en-US" sz="1800">
                <a:solidFill>
                  <a:srgbClr val="3E3E3E"/>
                </a:solidFill>
                <a:latin typeface="Trebuchet MS"/>
                <a:ea typeface="Trebuchet MS"/>
                <a:cs typeface="Trebuchet MS"/>
                <a:sym typeface="Trebuchet MS"/>
              </a:rPr>
              <a:t>Maximize after-tax retirement savings post-Tax Reform  Amend 401(k) plans to allow for</a:t>
            </a:r>
            <a:endParaRPr sz="1800">
              <a:latin typeface="Trebuchet MS"/>
              <a:ea typeface="Trebuchet MS"/>
              <a:cs typeface="Trebuchet MS"/>
              <a:sym typeface="Trebuchet MS"/>
            </a:endParaRPr>
          </a:p>
          <a:p>
            <a:pPr indent="-1270" lvl="0" marL="13970" marR="0" rtl="0" algn="l">
              <a:lnSpc>
                <a:spcPct val="100000"/>
              </a:lnSpc>
              <a:spcBef>
                <a:spcPts val="595"/>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Roth and after-tax contributions</a:t>
            </a:r>
            <a:endParaRPr sz="1800">
              <a:latin typeface="Trebuchet MS"/>
              <a:ea typeface="Trebuchet MS"/>
              <a:cs typeface="Trebuchet MS"/>
              <a:sym typeface="Trebuchet MS"/>
            </a:endParaRPr>
          </a:p>
          <a:p>
            <a:pPr indent="-1270" lvl="0" marL="13970" marR="0"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In-plan Roth conversions</a:t>
            </a:r>
            <a:endParaRPr sz="1800">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2"/>
          <p:cNvSpPr txBox="1"/>
          <p:nvPr>
            <p:ph type="title"/>
          </p:nvPr>
        </p:nvSpPr>
        <p:spPr>
          <a:xfrm>
            <a:off x="274637" y="645667"/>
            <a:ext cx="8594725" cy="135382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2800" u="none" cap="none" strike="noStrike">
                <a:solidFill>
                  <a:srgbClr val="ED1A3B"/>
                </a:solidFill>
                <a:latin typeface="Trebuchet MS"/>
                <a:ea typeface="Trebuchet MS"/>
                <a:cs typeface="Trebuchet MS"/>
                <a:sym typeface="Trebuchet MS"/>
              </a:rPr>
              <a:t>Conclusion</a:t>
            </a:r>
            <a:endParaRPr/>
          </a:p>
          <a:p>
            <a:pPr indent="0" lvl="0" marL="12700" marR="0" rtl="0" algn="l">
              <a:lnSpc>
                <a:spcPct val="100000"/>
              </a:lnSpc>
              <a:spcBef>
                <a:spcPts val="185"/>
              </a:spcBef>
              <a:spcAft>
                <a:spcPts val="0"/>
              </a:spcAft>
              <a:buNone/>
            </a:pPr>
            <a:r>
              <a:rPr b="0" i="0" lang="en-US" sz="2400" u="none" cap="none" strike="noStrike">
                <a:solidFill>
                  <a:srgbClr val="218F8B"/>
                </a:solidFill>
                <a:latin typeface="Trebuchet MS"/>
                <a:ea typeface="Trebuchet MS"/>
                <a:cs typeface="Trebuchet MS"/>
                <a:sym typeface="Trebuchet MS"/>
              </a:rPr>
              <a:t>Thank you for your participation!</a:t>
            </a:r>
            <a:endParaRPr b="1" i="0" sz="2400" u="none" cap="none" strike="noStrike">
              <a:solidFill>
                <a:srgbClr val="ED1A3B"/>
              </a:solidFill>
              <a:latin typeface="Trebuchet MS"/>
              <a:ea typeface="Trebuchet MS"/>
              <a:cs typeface="Trebuchet MS"/>
              <a:sym typeface="Trebuchet MS"/>
            </a:endParaRPr>
          </a:p>
        </p:txBody>
      </p:sp>
      <p:sp>
        <p:nvSpPr>
          <p:cNvPr id="194" name="Google Shape;194;p22"/>
          <p:cNvSpPr txBox="1"/>
          <p:nvPr/>
        </p:nvSpPr>
        <p:spPr>
          <a:xfrm>
            <a:off x="231086" y="6455212"/>
            <a:ext cx="237490" cy="182245"/>
          </a:xfrm>
          <a:prstGeom prst="rect">
            <a:avLst/>
          </a:prstGeom>
          <a:noFill/>
          <a:ln>
            <a:noFill/>
          </a:ln>
        </p:spPr>
        <p:txBody>
          <a:bodyPr anchorCtr="0" anchor="t" bIns="0" lIns="0" spcFirstLastPara="1" rIns="0" wrap="square" tIns="0">
            <a:noAutofit/>
          </a:bodyPr>
          <a:lstStyle/>
          <a:p>
            <a:pPr indent="0" lvl="0" marL="12700" marR="0" rtl="0" algn="l">
              <a:lnSpc>
                <a:spcPct val="74814"/>
              </a:lnSpc>
              <a:spcBef>
                <a:spcPts val="0"/>
              </a:spcBef>
              <a:spcAft>
                <a:spcPts val="0"/>
              </a:spcAft>
              <a:buNone/>
            </a:pPr>
            <a:r>
              <a:rPr b="1" baseline="-25000" lang="en-US" sz="1350">
                <a:solidFill>
                  <a:srgbClr val="3E3E3E"/>
                </a:solidFill>
                <a:latin typeface="Trebuchet MS"/>
                <a:ea typeface="Trebuchet MS"/>
                <a:cs typeface="Trebuchet MS"/>
                <a:sym typeface="Trebuchet MS"/>
              </a:rPr>
              <a:t>16</a:t>
            </a:r>
            <a:r>
              <a:rPr b="1" lang="en-US" sz="900">
                <a:solidFill>
                  <a:srgbClr val="FFFFFF"/>
                </a:solidFill>
                <a:latin typeface="Trebuchet MS"/>
                <a:ea typeface="Trebuchet MS"/>
                <a:cs typeface="Trebuchet MS"/>
                <a:sym typeface="Trebuchet MS"/>
              </a:rPr>
              <a:t>16</a:t>
            </a:r>
            <a:endParaRPr sz="900">
              <a:latin typeface="Trebuchet MS"/>
              <a:ea typeface="Trebuchet MS"/>
              <a:cs typeface="Trebuchet MS"/>
              <a:sym typeface="Trebuchet MS"/>
            </a:endParaRPr>
          </a:p>
        </p:txBody>
      </p:sp>
      <p:sp>
        <p:nvSpPr>
          <p:cNvPr id="195" name="Google Shape;195;p22"/>
          <p:cNvSpPr txBox="1"/>
          <p:nvPr>
            <p:ph idx="11" type="ftr"/>
          </p:nvPr>
        </p:nvSpPr>
        <p:spPr>
          <a:xfrm>
            <a:off x="799157" y="6496817"/>
            <a:ext cx="3388995" cy="139700"/>
          </a:xfrm>
          <a:prstGeom prst="rect">
            <a:avLst/>
          </a:prstGeom>
          <a:noFill/>
          <a:ln>
            <a:noFill/>
          </a:ln>
        </p:spPr>
        <p:txBody>
          <a:bodyPr anchorCtr="0" anchor="t" bIns="0" lIns="0" spcFirstLastPara="1" rIns="0" wrap="square" tIns="0">
            <a:noAutofit/>
          </a:bodyPr>
          <a:lstStyle/>
          <a:p>
            <a:pPr indent="0" lvl="0" marL="12700" marR="0" rtl="0" algn="l">
              <a:lnSpc>
                <a:spcPct val="112222"/>
              </a:lnSpc>
              <a:spcBef>
                <a:spcPts val="0"/>
              </a:spcBef>
              <a:spcAft>
                <a:spcPts val="0"/>
              </a:spcAft>
              <a:buNone/>
            </a:pPr>
            <a:r>
              <a:rPr b="0" i="0" lang="en-US" sz="900">
                <a:solidFill>
                  <a:srgbClr val="3E3E3E"/>
                </a:solidFill>
                <a:latin typeface="Trebuchet MS"/>
                <a:ea typeface="Trebuchet MS"/>
                <a:cs typeface="Trebuchet MS"/>
                <a:sym typeface="Trebuchet MS"/>
              </a:rPr>
              <a:t>How Tax Reform Proposals Could Impact Executive Compensation</a:t>
            </a:r>
            <a:endParaRPr/>
          </a:p>
        </p:txBody>
      </p:sp>
      <p:sp>
        <p:nvSpPr>
          <p:cNvPr id="196" name="Google Shape;196;p22"/>
          <p:cNvSpPr txBox="1"/>
          <p:nvPr/>
        </p:nvSpPr>
        <p:spPr>
          <a:xfrm>
            <a:off x="274637" y="2095665"/>
            <a:ext cx="8324215" cy="833755"/>
          </a:xfrm>
          <a:prstGeom prst="rect">
            <a:avLst/>
          </a:prstGeom>
          <a:noFill/>
          <a:ln>
            <a:noFill/>
          </a:ln>
        </p:spPr>
        <p:txBody>
          <a:bodyPr anchorCtr="0" anchor="t" bIns="0" lIns="0" spcFirstLastPara="1" rIns="0" wrap="square" tIns="0">
            <a:noAutofit/>
          </a:bodyPr>
          <a:lstStyle/>
          <a:p>
            <a:pPr indent="0" lvl="0" marL="12700" marR="5080" rtl="0" algn="just">
              <a:lnSpc>
                <a:spcPct val="100000"/>
              </a:lnSpc>
              <a:spcBef>
                <a:spcPts val="0"/>
              </a:spcBef>
              <a:spcAft>
                <a:spcPts val="0"/>
              </a:spcAft>
              <a:buNone/>
            </a:pPr>
            <a:r>
              <a:rPr b="1" lang="en-US" sz="1800">
                <a:solidFill>
                  <a:srgbClr val="ED1A3B"/>
                </a:solidFill>
                <a:latin typeface="Trebuchet MS"/>
                <a:ea typeface="Trebuchet MS"/>
                <a:cs typeface="Trebuchet MS"/>
                <a:sym typeface="Trebuchet MS"/>
              </a:rPr>
              <a:t>Certificate Availability – </a:t>
            </a:r>
            <a:r>
              <a:rPr lang="en-US" sz="1800">
                <a:solidFill>
                  <a:srgbClr val="3E3E3E"/>
                </a:solidFill>
                <a:latin typeface="Trebuchet MS"/>
                <a:ea typeface="Trebuchet MS"/>
                <a:cs typeface="Trebuchet MS"/>
                <a:sym typeface="Trebuchet MS"/>
              </a:rPr>
              <a:t>If you participated the entire time and responded to at  least 75% of the polling questions, click the </a:t>
            </a:r>
            <a:r>
              <a:rPr b="1" lang="en-US" sz="1800">
                <a:solidFill>
                  <a:srgbClr val="218F8B"/>
                </a:solidFill>
                <a:latin typeface="Trebuchet MS"/>
                <a:ea typeface="Trebuchet MS"/>
                <a:cs typeface="Trebuchet MS"/>
                <a:sym typeface="Trebuchet MS"/>
              </a:rPr>
              <a:t>Participation tab </a:t>
            </a:r>
            <a:r>
              <a:rPr lang="en-US" sz="1800">
                <a:solidFill>
                  <a:srgbClr val="3E3E3E"/>
                </a:solidFill>
                <a:latin typeface="Trebuchet MS"/>
                <a:ea typeface="Trebuchet MS"/>
                <a:cs typeface="Trebuchet MS"/>
                <a:sym typeface="Trebuchet MS"/>
              </a:rPr>
              <a:t>to access the print  certificate button.</a:t>
            </a:r>
            <a:endParaRPr sz="1800">
              <a:latin typeface="Trebuchet MS"/>
              <a:ea typeface="Trebuchet MS"/>
              <a:cs typeface="Trebuchet MS"/>
              <a:sym typeface="Trebuchet MS"/>
            </a:endParaRPr>
          </a:p>
        </p:txBody>
      </p:sp>
      <p:sp>
        <p:nvSpPr>
          <p:cNvPr id="197" name="Google Shape;197;p22"/>
          <p:cNvSpPr txBox="1"/>
          <p:nvPr/>
        </p:nvSpPr>
        <p:spPr>
          <a:xfrm>
            <a:off x="274637" y="3631857"/>
            <a:ext cx="8546465" cy="559435"/>
          </a:xfrm>
          <a:prstGeom prst="rect">
            <a:avLst/>
          </a:prstGeom>
          <a:noFill/>
          <a:ln>
            <a:noFill/>
          </a:ln>
        </p:spPr>
        <p:txBody>
          <a:bodyPr anchorCtr="0" anchor="t" bIns="0" lIns="0" spcFirstLastPara="1" rIns="0" wrap="square" tIns="0">
            <a:noAutofit/>
          </a:bodyPr>
          <a:lstStyle/>
          <a:p>
            <a:pPr indent="0" lvl="0" marL="12700" marR="5080" rtl="0" algn="l">
              <a:lnSpc>
                <a:spcPct val="100000"/>
              </a:lnSpc>
              <a:spcBef>
                <a:spcPts val="0"/>
              </a:spcBef>
              <a:spcAft>
                <a:spcPts val="0"/>
              </a:spcAft>
              <a:buNone/>
            </a:pPr>
            <a:r>
              <a:rPr b="1" lang="en-US" sz="1800">
                <a:solidFill>
                  <a:srgbClr val="ED1A3B"/>
                </a:solidFill>
                <a:latin typeface="Trebuchet MS"/>
                <a:ea typeface="Trebuchet MS"/>
                <a:cs typeface="Trebuchet MS"/>
                <a:sym typeface="Trebuchet MS"/>
              </a:rPr>
              <a:t>Please exit the interface by clicking the red “X” in the upper right hand corner  of your screen.</a:t>
            </a:r>
            <a:endParaRPr sz="1800">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3"/>
          <p:cNvSpPr/>
          <p:nvPr/>
        </p:nvSpPr>
        <p:spPr>
          <a:xfrm>
            <a:off x="288036" y="1828800"/>
            <a:ext cx="2150745" cy="4063365"/>
          </a:xfrm>
          <a:custGeom>
            <a:rect b="b" l="l" r="r" t="t"/>
            <a:pathLst>
              <a:path extrusionOk="0" h="120000" w="120000">
                <a:moveTo>
                  <a:pt x="0" y="0"/>
                </a:moveTo>
                <a:lnTo>
                  <a:pt x="119978" y="0"/>
                </a:lnTo>
                <a:lnTo>
                  <a:pt x="119978" y="119988"/>
                </a:lnTo>
                <a:lnTo>
                  <a:pt x="0" y="119988"/>
                </a:lnTo>
                <a:lnTo>
                  <a:pt x="0" y="0"/>
                </a:lnTo>
                <a:close/>
              </a:path>
            </a:pathLst>
          </a:custGeom>
          <a:solidFill>
            <a:srgbClr val="E8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3" name="Google Shape;203;p23"/>
          <p:cNvSpPr txBox="1"/>
          <p:nvPr>
            <p:ph type="title"/>
          </p:nvPr>
        </p:nvSpPr>
        <p:spPr>
          <a:xfrm>
            <a:off x="274637" y="645667"/>
            <a:ext cx="8594725" cy="1353820"/>
          </a:xfrm>
          <a:prstGeom prst="rect">
            <a:avLst/>
          </a:prstGeom>
          <a:noFill/>
          <a:ln>
            <a:noFill/>
          </a:ln>
        </p:spPr>
        <p:txBody>
          <a:bodyPr anchorCtr="0" anchor="t" bIns="0" lIns="0" spcFirstLastPara="1" rIns="0" wrap="square" tIns="0">
            <a:noAutofit/>
          </a:bodyPr>
          <a:lstStyle/>
          <a:p>
            <a:pPr indent="-12700" lvl="0" marL="12700" marR="5080" rtl="0" algn="l">
              <a:lnSpc>
                <a:spcPct val="105000"/>
              </a:lnSpc>
              <a:spcBef>
                <a:spcPts val="0"/>
              </a:spcBef>
              <a:spcAft>
                <a:spcPts val="0"/>
              </a:spcAft>
              <a:buNone/>
            </a:pPr>
            <a:r>
              <a:rPr b="1" i="0" lang="en-US" sz="2800" u="none" cap="none" strike="noStrike">
                <a:solidFill>
                  <a:srgbClr val="ED1A3B"/>
                </a:solidFill>
                <a:latin typeface="Trebuchet MS"/>
                <a:ea typeface="Trebuchet MS"/>
                <a:cs typeface="Trebuchet MS"/>
                <a:sym typeface="Trebuchet MS"/>
              </a:rPr>
              <a:t>Joan H. Vines </a:t>
            </a:r>
            <a:r>
              <a:rPr b="0" i="0" lang="en-US" sz="2800" u="none" cap="none" strike="noStrike">
                <a:solidFill>
                  <a:srgbClr val="ED1A3B"/>
                </a:solidFill>
                <a:latin typeface="Trebuchet MS"/>
                <a:ea typeface="Trebuchet MS"/>
                <a:cs typeface="Trebuchet MS"/>
                <a:sym typeface="Trebuchet MS"/>
              </a:rPr>
              <a:t>/ National Tax Managing Director,  Executive Compensation &amp; Employee Benefits</a:t>
            </a:r>
            <a:endParaRPr/>
          </a:p>
        </p:txBody>
      </p:sp>
      <p:sp>
        <p:nvSpPr>
          <p:cNvPr id="204" name="Google Shape;204;p23"/>
          <p:cNvSpPr txBox="1"/>
          <p:nvPr>
            <p:ph idx="1" type="body"/>
          </p:nvPr>
        </p:nvSpPr>
        <p:spPr>
          <a:xfrm>
            <a:off x="319976" y="1873478"/>
            <a:ext cx="8504046" cy="4087495"/>
          </a:xfrm>
          <a:prstGeom prst="rect">
            <a:avLst/>
          </a:prstGeom>
          <a:noFill/>
          <a:ln>
            <a:noFill/>
          </a:ln>
        </p:spPr>
        <p:txBody>
          <a:bodyPr anchorCtr="0" anchor="t" bIns="0" lIns="0" spcFirstLastPara="1" rIns="0" wrap="square" tIns="0">
            <a:noAutofit/>
          </a:bodyPr>
          <a:lstStyle/>
          <a:p>
            <a:pPr indent="-2539" lvl="0" marL="2364740" marR="255904" rtl="0" algn="l">
              <a:lnSpc>
                <a:spcPct val="114285"/>
              </a:lnSpc>
              <a:spcBef>
                <a:spcPts val="0"/>
              </a:spcBef>
              <a:spcAft>
                <a:spcPts val="0"/>
              </a:spcAft>
              <a:buNone/>
            </a:pPr>
            <a:r>
              <a:rPr b="0" i="0" lang="en-US" sz="1400" u="none" cap="none" strike="noStrike">
                <a:solidFill>
                  <a:srgbClr val="3E3E3E"/>
                </a:solidFill>
                <a:latin typeface="Trebuchet MS"/>
                <a:ea typeface="Trebuchet MS"/>
                <a:cs typeface="Trebuchet MS"/>
                <a:sym typeface="Trebuchet MS"/>
              </a:rPr>
              <a:t>Ms. Vines is a Senior Director in BDO’s National Executive Compensation  and Employee Benefits practice. She has over 25 years of experience in a  wide variety of executive compensation, employee benefits and qualified  plan matters.</a:t>
            </a:r>
            <a:endParaRPr/>
          </a:p>
          <a:p>
            <a:pPr indent="-2539" lvl="0" marL="2364740" marR="5080" rtl="0" algn="l">
              <a:lnSpc>
                <a:spcPct val="114285"/>
              </a:lnSpc>
              <a:spcBef>
                <a:spcPts val="595"/>
              </a:spcBef>
              <a:spcAft>
                <a:spcPts val="0"/>
              </a:spcAft>
              <a:buNone/>
            </a:pPr>
            <a:r>
              <a:rPr b="0" i="0" lang="en-US" sz="1400" u="none" cap="none" strike="noStrike">
                <a:solidFill>
                  <a:srgbClr val="3E3E3E"/>
                </a:solidFill>
                <a:latin typeface="Trebuchet MS"/>
                <a:ea typeface="Trebuchet MS"/>
                <a:cs typeface="Trebuchet MS"/>
                <a:sym typeface="Trebuchet MS"/>
              </a:rPr>
              <a:t>Her executive compensation experience includes matters on equity  compensation and deferred compensation arrangements. She addresses both  the plan design and the operational compliance to avoid or comply with IRC  section 280G golden parachute payments and IRC section 409A deferred  compensation rule.</a:t>
            </a:r>
            <a:endParaRPr/>
          </a:p>
          <a:p>
            <a:pPr indent="-2539" lvl="0" marL="2364740" marR="161925" rtl="0" algn="l">
              <a:lnSpc>
                <a:spcPct val="114285"/>
              </a:lnSpc>
              <a:spcBef>
                <a:spcPts val="595"/>
              </a:spcBef>
              <a:spcAft>
                <a:spcPts val="0"/>
              </a:spcAft>
              <a:buNone/>
            </a:pPr>
            <a:r>
              <a:rPr b="0" i="0" lang="en-US" sz="1400" u="none" cap="none" strike="noStrike">
                <a:solidFill>
                  <a:srgbClr val="3E3E3E"/>
                </a:solidFill>
                <a:latin typeface="Trebuchet MS"/>
                <a:ea typeface="Trebuchet MS"/>
                <a:cs typeface="Trebuchet MS"/>
                <a:sym typeface="Trebuchet MS"/>
              </a:rPr>
              <a:t>She has followed the tax aspects of the Affordable Care Act (ACA) since its  inception, leading BDO’s ACA task force. Additionally, she has extensive  experience in the technical review of compliance projects dealing with  qualification of retirement plans, nondiscrimination testing and annual  reporting on Form 5500s, Annual Return/Report of Employee Benefit Plan  and training personnel that deal with ERISA plans. She works closely with  BDO audit teams to ensure plan testing and compliance requirements of  ERISA, Internal Revenue Code and Department of Labor are satisfied.</a:t>
            </a:r>
            <a:endParaRPr/>
          </a:p>
          <a:p>
            <a:pPr indent="-2539" lvl="0" marL="2364740" marR="376555" rtl="0" algn="l">
              <a:lnSpc>
                <a:spcPct val="114285"/>
              </a:lnSpc>
              <a:spcBef>
                <a:spcPts val="595"/>
              </a:spcBef>
              <a:spcAft>
                <a:spcPts val="0"/>
              </a:spcAft>
              <a:buNone/>
            </a:pPr>
            <a:r>
              <a:rPr b="0" i="0" lang="en-US" sz="1400" u="none" cap="none" strike="noStrike">
                <a:solidFill>
                  <a:srgbClr val="3E3E3E"/>
                </a:solidFill>
                <a:latin typeface="Trebuchet MS"/>
                <a:ea typeface="Trebuchet MS"/>
                <a:cs typeface="Trebuchet MS"/>
                <a:sym typeface="Trebuchet MS"/>
              </a:rPr>
              <a:t>Joan is a regular presenter at BDO client seminars, the annual AICPA  National Compensation and Benefits Conference and other conferences.</a:t>
            </a:r>
            <a:endParaRPr/>
          </a:p>
        </p:txBody>
      </p:sp>
      <p:sp>
        <p:nvSpPr>
          <p:cNvPr id="205" name="Google Shape;205;p23"/>
          <p:cNvSpPr txBox="1"/>
          <p:nvPr/>
        </p:nvSpPr>
        <p:spPr>
          <a:xfrm>
            <a:off x="288036" y="1828800"/>
            <a:ext cx="2150745" cy="406336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50"/>
              </a:spcBef>
              <a:spcAft>
                <a:spcPts val="0"/>
              </a:spcAft>
              <a:buNone/>
            </a:pPr>
            <a:r>
              <a:t/>
            </a:r>
            <a:endParaRPr sz="1200">
              <a:latin typeface="Times New Roman"/>
              <a:ea typeface="Times New Roman"/>
              <a:cs typeface="Times New Roman"/>
              <a:sym typeface="Times New Roman"/>
            </a:endParaRPr>
          </a:p>
          <a:p>
            <a:pPr indent="-1269" lvl="0" marL="90170" marR="388620" rtl="0" algn="l">
              <a:lnSpc>
                <a:spcPct val="100000"/>
              </a:lnSpc>
              <a:spcBef>
                <a:spcPts val="5"/>
              </a:spcBef>
              <a:spcAft>
                <a:spcPts val="0"/>
              </a:spcAft>
              <a:buNone/>
            </a:pPr>
            <a:r>
              <a:rPr lang="en-US" sz="1400" u="sng">
                <a:solidFill>
                  <a:schemeClr val="hlink"/>
                </a:solidFill>
                <a:latin typeface="Trebuchet MS"/>
                <a:ea typeface="Trebuchet MS"/>
                <a:cs typeface="Trebuchet MS"/>
                <a:sym typeface="Trebuchet MS"/>
                <a:hlinkClick r:id="rId3"/>
              </a:rPr>
              <a:t>jvines@bdo.com </a:t>
            </a:r>
            <a:r>
              <a:rPr lang="en-US" sz="1400">
                <a:solidFill>
                  <a:srgbClr val="3E3E3E"/>
                </a:solidFill>
                <a:latin typeface="Trebuchet MS"/>
                <a:ea typeface="Trebuchet MS"/>
                <a:cs typeface="Trebuchet MS"/>
                <a:sym typeface="Trebuchet MS"/>
              </a:rPr>
              <a:t> Direct: 703-770-4444</a:t>
            </a:r>
            <a:endParaRPr sz="1400">
              <a:latin typeface="Trebuchet MS"/>
              <a:ea typeface="Trebuchet MS"/>
              <a:cs typeface="Trebuchet MS"/>
              <a:sym typeface="Trebuchet MS"/>
            </a:endParaRPr>
          </a:p>
          <a:p>
            <a:pPr indent="-1269" lvl="0" marL="90170" marR="0" rtl="0" algn="l">
              <a:lnSpc>
                <a:spcPct val="100000"/>
              </a:lnSpc>
              <a:spcBef>
                <a:spcPts val="0"/>
              </a:spcBef>
              <a:spcAft>
                <a:spcPts val="0"/>
              </a:spcAft>
              <a:buNone/>
            </a:pPr>
            <a:r>
              <a:rPr lang="en-US" sz="1400">
                <a:solidFill>
                  <a:srgbClr val="3E3E3E"/>
                </a:solidFill>
                <a:latin typeface="Trebuchet MS"/>
                <a:ea typeface="Trebuchet MS"/>
                <a:cs typeface="Trebuchet MS"/>
                <a:sym typeface="Trebuchet MS"/>
              </a:rPr>
              <a:t>Tel: 703-893-0600</a:t>
            </a:r>
            <a:endParaRPr sz="1400">
              <a:latin typeface="Trebuchet MS"/>
              <a:ea typeface="Trebuchet MS"/>
              <a:cs typeface="Trebuchet MS"/>
              <a:sym typeface="Trebuchet MS"/>
            </a:endParaRPr>
          </a:p>
          <a:p>
            <a:pPr indent="0" lvl="0" marL="0" marR="0" rtl="0" algn="l">
              <a:lnSpc>
                <a:spcPct val="100000"/>
              </a:lnSpc>
              <a:spcBef>
                <a:spcPts val="50"/>
              </a:spcBef>
              <a:spcAft>
                <a:spcPts val="0"/>
              </a:spcAft>
              <a:buNone/>
            </a:pPr>
            <a:r>
              <a:t/>
            </a:r>
            <a:endParaRPr sz="2000">
              <a:latin typeface="Times New Roman"/>
              <a:ea typeface="Times New Roman"/>
              <a:cs typeface="Times New Roman"/>
              <a:sym typeface="Times New Roman"/>
            </a:endParaRPr>
          </a:p>
          <a:p>
            <a:pPr indent="-1269" lvl="0" marL="90170" marR="0" rtl="0" algn="l">
              <a:lnSpc>
                <a:spcPct val="100000"/>
              </a:lnSpc>
              <a:spcBef>
                <a:spcPts val="0"/>
              </a:spcBef>
              <a:spcAft>
                <a:spcPts val="0"/>
              </a:spcAft>
              <a:buNone/>
            </a:pPr>
            <a:r>
              <a:rPr lang="en-US" sz="1400">
                <a:solidFill>
                  <a:srgbClr val="3E3E3E"/>
                </a:solidFill>
                <a:latin typeface="Trebuchet MS"/>
                <a:ea typeface="Trebuchet MS"/>
                <a:cs typeface="Trebuchet MS"/>
                <a:sym typeface="Trebuchet MS"/>
              </a:rPr>
              <a:t>8401 Greensboro Drive</a:t>
            </a:r>
            <a:endParaRPr sz="1400">
              <a:latin typeface="Trebuchet MS"/>
              <a:ea typeface="Trebuchet MS"/>
              <a:cs typeface="Trebuchet MS"/>
              <a:sym typeface="Trebuchet MS"/>
            </a:endParaRPr>
          </a:p>
          <a:p>
            <a:pPr indent="-1269" lvl="0" marL="90170" marR="0" rtl="0" algn="l">
              <a:lnSpc>
                <a:spcPct val="100000"/>
              </a:lnSpc>
              <a:spcBef>
                <a:spcPts val="0"/>
              </a:spcBef>
              <a:spcAft>
                <a:spcPts val="0"/>
              </a:spcAft>
              <a:buNone/>
            </a:pPr>
            <a:r>
              <a:rPr lang="en-US" sz="1400">
                <a:solidFill>
                  <a:srgbClr val="3E3E3E"/>
                </a:solidFill>
                <a:latin typeface="Trebuchet MS"/>
                <a:ea typeface="Trebuchet MS"/>
                <a:cs typeface="Trebuchet MS"/>
                <a:sym typeface="Trebuchet MS"/>
              </a:rPr>
              <a:t>Suite 800</a:t>
            </a:r>
            <a:endParaRPr sz="1400">
              <a:latin typeface="Trebuchet MS"/>
              <a:ea typeface="Trebuchet MS"/>
              <a:cs typeface="Trebuchet MS"/>
              <a:sym typeface="Trebuchet MS"/>
            </a:endParaRPr>
          </a:p>
          <a:p>
            <a:pPr indent="-1269" lvl="0" marL="90170" marR="0" rtl="0" algn="l">
              <a:lnSpc>
                <a:spcPct val="100000"/>
              </a:lnSpc>
              <a:spcBef>
                <a:spcPts val="0"/>
              </a:spcBef>
              <a:spcAft>
                <a:spcPts val="0"/>
              </a:spcAft>
              <a:buNone/>
            </a:pPr>
            <a:r>
              <a:rPr lang="en-US" sz="1400">
                <a:solidFill>
                  <a:srgbClr val="3E3E3E"/>
                </a:solidFill>
                <a:latin typeface="Trebuchet MS"/>
                <a:ea typeface="Trebuchet MS"/>
                <a:cs typeface="Trebuchet MS"/>
                <a:sym typeface="Trebuchet MS"/>
              </a:rPr>
              <a:t>McLean, VA 22102</a:t>
            </a:r>
            <a:endParaRPr sz="1400">
              <a:latin typeface="Trebuchet MS"/>
              <a:ea typeface="Trebuchet MS"/>
              <a:cs typeface="Trebuchet MS"/>
              <a:sym typeface="Trebuchet MS"/>
            </a:endParaRPr>
          </a:p>
        </p:txBody>
      </p:sp>
      <p:sp>
        <p:nvSpPr>
          <p:cNvPr id="206" name="Google Shape;206;p23"/>
          <p:cNvSpPr/>
          <p:nvPr/>
        </p:nvSpPr>
        <p:spPr>
          <a:xfrm>
            <a:off x="528827" y="1967483"/>
            <a:ext cx="1668780" cy="165963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7" name="Google Shape;207;p23"/>
          <p:cNvSpPr txBox="1"/>
          <p:nvPr/>
        </p:nvSpPr>
        <p:spPr>
          <a:xfrm>
            <a:off x="231086" y="6455212"/>
            <a:ext cx="237490" cy="182245"/>
          </a:xfrm>
          <a:prstGeom prst="rect">
            <a:avLst/>
          </a:prstGeom>
          <a:noFill/>
          <a:ln>
            <a:noFill/>
          </a:ln>
        </p:spPr>
        <p:txBody>
          <a:bodyPr anchorCtr="0" anchor="t" bIns="0" lIns="0" spcFirstLastPara="1" rIns="0" wrap="square" tIns="0">
            <a:noAutofit/>
          </a:bodyPr>
          <a:lstStyle/>
          <a:p>
            <a:pPr indent="0" lvl="0" marL="12700" marR="0" rtl="0" algn="l">
              <a:lnSpc>
                <a:spcPct val="74814"/>
              </a:lnSpc>
              <a:spcBef>
                <a:spcPts val="0"/>
              </a:spcBef>
              <a:spcAft>
                <a:spcPts val="0"/>
              </a:spcAft>
              <a:buNone/>
            </a:pPr>
            <a:r>
              <a:rPr b="1" baseline="-25000" lang="en-US" sz="1350">
                <a:solidFill>
                  <a:srgbClr val="3E3E3E"/>
                </a:solidFill>
                <a:latin typeface="Trebuchet MS"/>
                <a:ea typeface="Trebuchet MS"/>
                <a:cs typeface="Trebuchet MS"/>
                <a:sym typeface="Trebuchet MS"/>
              </a:rPr>
              <a:t>17</a:t>
            </a:r>
            <a:r>
              <a:rPr b="1" lang="en-US" sz="900">
                <a:solidFill>
                  <a:srgbClr val="FFFFFF"/>
                </a:solidFill>
                <a:latin typeface="Trebuchet MS"/>
                <a:ea typeface="Trebuchet MS"/>
                <a:cs typeface="Trebuchet MS"/>
                <a:sym typeface="Trebuchet MS"/>
              </a:rPr>
              <a:t>17</a:t>
            </a:r>
            <a:endParaRPr sz="900">
              <a:latin typeface="Trebuchet MS"/>
              <a:ea typeface="Trebuchet MS"/>
              <a:cs typeface="Trebuchet MS"/>
              <a:sym typeface="Trebuchet MS"/>
            </a:endParaRPr>
          </a:p>
        </p:txBody>
      </p:sp>
      <p:sp>
        <p:nvSpPr>
          <p:cNvPr id="208" name="Google Shape;208;p23"/>
          <p:cNvSpPr txBox="1"/>
          <p:nvPr>
            <p:ph idx="11" type="ftr"/>
          </p:nvPr>
        </p:nvSpPr>
        <p:spPr>
          <a:xfrm>
            <a:off x="799157" y="6496817"/>
            <a:ext cx="3388995" cy="139700"/>
          </a:xfrm>
          <a:prstGeom prst="rect">
            <a:avLst/>
          </a:prstGeom>
          <a:noFill/>
          <a:ln>
            <a:noFill/>
          </a:ln>
        </p:spPr>
        <p:txBody>
          <a:bodyPr anchorCtr="0" anchor="t" bIns="0" lIns="0" spcFirstLastPara="1" rIns="0" wrap="square" tIns="0">
            <a:noAutofit/>
          </a:bodyPr>
          <a:lstStyle/>
          <a:p>
            <a:pPr indent="0" lvl="0" marL="12700" marR="0" rtl="0" algn="l">
              <a:lnSpc>
                <a:spcPct val="112222"/>
              </a:lnSpc>
              <a:spcBef>
                <a:spcPts val="0"/>
              </a:spcBef>
              <a:spcAft>
                <a:spcPts val="0"/>
              </a:spcAft>
              <a:buNone/>
            </a:pPr>
            <a:r>
              <a:rPr b="0" i="0" lang="en-US" sz="900">
                <a:solidFill>
                  <a:srgbClr val="3E3E3E"/>
                </a:solidFill>
                <a:latin typeface="Trebuchet MS"/>
                <a:ea typeface="Trebuchet MS"/>
                <a:cs typeface="Trebuchet MS"/>
                <a:sym typeface="Trebuchet MS"/>
              </a:rPr>
              <a:t>How Tax Reform Proposals Could Impact Executive Compensation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4"/>
          <p:cNvSpPr/>
          <p:nvPr/>
        </p:nvSpPr>
        <p:spPr>
          <a:xfrm>
            <a:off x="288036" y="1828800"/>
            <a:ext cx="2150745" cy="4063365"/>
          </a:xfrm>
          <a:custGeom>
            <a:rect b="b" l="l" r="r" t="t"/>
            <a:pathLst>
              <a:path extrusionOk="0" h="120000" w="120000">
                <a:moveTo>
                  <a:pt x="0" y="0"/>
                </a:moveTo>
                <a:lnTo>
                  <a:pt x="119978" y="0"/>
                </a:lnTo>
                <a:lnTo>
                  <a:pt x="119978" y="119988"/>
                </a:lnTo>
                <a:lnTo>
                  <a:pt x="0" y="119988"/>
                </a:lnTo>
                <a:lnTo>
                  <a:pt x="0" y="0"/>
                </a:lnTo>
                <a:close/>
              </a:path>
            </a:pathLst>
          </a:custGeom>
          <a:solidFill>
            <a:srgbClr val="E8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4" name="Google Shape;214;p24"/>
          <p:cNvSpPr txBox="1"/>
          <p:nvPr>
            <p:ph type="title"/>
          </p:nvPr>
        </p:nvSpPr>
        <p:spPr>
          <a:xfrm>
            <a:off x="274637" y="645667"/>
            <a:ext cx="8594725" cy="135382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i="0" lang="en-US" sz="2800" u="none" cap="none" strike="noStrike">
                <a:solidFill>
                  <a:srgbClr val="ED1A3B"/>
                </a:solidFill>
                <a:latin typeface="Trebuchet MS"/>
                <a:ea typeface="Trebuchet MS"/>
                <a:cs typeface="Trebuchet MS"/>
                <a:sym typeface="Trebuchet MS"/>
              </a:rPr>
              <a:t>Carlisle F. Toppin / </a:t>
            </a:r>
            <a:r>
              <a:rPr b="0" i="0" lang="en-US" sz="2800" u="none" cap="none" strike="noStrike">
                <a:solidFill>
                  <a:srgbClr val="ED1A3B"/>
                </a:solidFill>
                <a:latin typeface="Trebuchet MS"/>
                <a:ea typeface="Trebuchet MS"/>
                <a:cs typeface="Trebuchet MS"/>
                <a:sym typeface="Trebuchet MS"/>
              </a:rPr>
              <a:t>Managing Director</a:t>
            </a:r>
            <a:endParaRPr/>
          </a:p>
        </p:txBody>
      </p:sp>
      <p:sp>
        <p:nvSpPr>
          <p:cNvPr id="215" name="Google Shape;215;p24"/>
          <p:cNvSpPr txBox="1"/>
          <p:nvPr>
            <p:ph idx="1" type="body"/>
          </p:nvPr>
        </p:nvSpPr>
        <p:spPr>
          <a:xfrm>
            <a:off x="319976" y="1873478"/>
            <a:ext cx="8504046" cy="4087495"/>
          </a:xfrm>
          <a:prstGeom prst="rect">
            <a:avLst/>
          </a:prstGeom>
          <a:noFill/>
          <a:ln>
            <a:noFill/>
          </a:ln>
        </p:spPr>
        <p:txBody>
          <a:bodyPr anchorCtr="0" anchor="t" bIns="0" lIns="0" spcFirstLastPara="1" rIns="0" wrap="square" tIns="0">
            <a:noAutofit/>
          </a:bodyPr>
          <a:lstStyle/>
          <a:p>
            <a:pPr indent="-1904" lvl="0" marL="2364105" marR="5080" rtl="0" algn="l">
              <a:lnSpc>
                <a:spcPct val="100000"/>
              </a:lnSpc>
              <a:spcBef>
                <a:spcPts val="0"/>
              </a:spcBef>
              <a:spcAft>
                <a:spcPts val="0"/>
              </a:spcAft>
              <a:buNone/>
            </a:pPr>
            <a:r>
              <a:rPr b="0" i="0" lang="en-US" sz="1400" u="none" cap="none" strike="noStrike">
                <a:solidFill>
                  <a:srgbClr val="3E3E3E"/>
                </a:solidFill>
                <a:latin typeface="Trebuchet MS"/>
                <a:ea typeface="Trebuchet MS"/>
                <a:cs typeface="Trebuchet MS"/>
                <a:sym typeface="Trebuchet MS"/>
              </a:rPr>
              <a:t>Carlisle has more than 15 years of legal and consulting experience advising  clients on the design, implementation and ongoing administration of  employee benefit programs.</a:t>
            </a:r>
            <a:endParaRPr/>
          </a:p>
          <a:p>
            <a:pPr indent="-1904" lvl="0" marL="2364105" marR="111760" rtl="0" algn="l">
              <a:lnSpc>
                <a:spcPct val="100000"/>
              </a:lnSpc>
              <a:spcBef>
                <a:spcPts val="600"/>
              </a:spcBef>
              <a:spcAft>
                <a:spcPts val="0"/>
              </a:spcAft>
              <a:buNone/>
            </a:pPr>
            <a:r>
              <a:rPr b="0" i="0" lang="en-US" sz="1400" u="none" cap="none" strike="noStrike">
                <a:solidFill>
                  <a:srgbClr val="3E3E3E"/>
                </a:solidFill>
                <a:latin typeface="Trebuchet MS"/>
                <a:ea typeface="Trebuchet MS"/>
                <a:cs typeface="Trebuchet MS"/>
                <a:sym typeface="Trebuchet MS"/>
              </a:rPr>
              <a:t>He counsels clients with respect to all aspects of employee benefits,  including: tax-qualified retirement plans, nonqualified deferred  compensation arrangements, equity and incentive compensation plans,  payroll tax, compensation and benefit issues that arise in the context of  mergers &amp; acquisitions, health &amp; welfare benefits plans, compliance with  the Internal Revenue Code (including Sections 409A, 280G, 162(m) and  4980H); and represents clients before the Internal Revenue Service and  State taxation authorities.</a:t>
            </a:r>
            <a:endParaRPr/>
          </a:p>
          <a:p>
            <a:pPr indent="-1904" lvl="0" marL="2364105" marR="148590" rtl="0" algn="l">
              <a:lnSpc>
                <a:spcPct val="100000"/>
              </a:lnSpc>
              <a:spcBef>
                <a:spcPts val="600"/>
              </a:spcBef>
              <a:spcAft>
                <a:spcPts val="0"/>
              </a:spcAft>
              <a:buNone/>
            </a:pPr>
            <a:r>
              <a:rPr b="0" i="0" lang="en-US" sz="1400" u="none" cap="none" strike="noStrike">
                <a:solidFill>
                  <a:srgbClr val="3E3E3E"/>
                </a:solidFill>
                <a:latin typeface="Trebuchet MS"/>
                <a:ea typeface="Trebuchet MS"/>
                <a:cs typeface="Trebuchet MS"/>
                <a:sym typeface="Trebuchet MS"/>
              </a:rPr>
              <a:t>Prior to joining BDO, Carlisle has practiced at a Big 4 Accounting Firm,  International Law Firm, and a Third-Party Administrator for tax-qualified  retirement plans.</a:t>
            </a:r>
            <a:endParaRPr/>
          </a:p>
        </p:txBody>
      </p:sp>
      <p:sp>
        <p:nvSpPr>
          <p:cNvPr id="216" name="Google Shape;216;p24"/>
          <p:cNvSpPr txBox="1"/>
          <p:nvPr/>
        </p:nvSpPr>
        <p:spPr>
          <a:xfrm>
            <a:off x="288036" y="1828800"/>
            <a:ext cx="2150745" cy="406336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55"/>
              </a:spcBef>
              <a:spcAft>
                <a:spcPts val="0"/>
              </a:spcAft>
              <a:buNone/>
            </a:pPr>
            <a:r>
              <a:t/>
            </a:r>
            <a:endParaRPr sz="1200">
              <a:latin typeface="Times New Roman"/>
              <a:ea typeface="Times New Roman"/>
              <a:cs typeface="Times New Roman"/>
              <a:sym typeface="Times New Roman"/>
            </a:endParaRPr>
          </a:p>
          <a:p>
            <a:pPr indent="-1269" lvl="0" marL="90170" marR="388620" rtl="0" algn="l">
              <a:lnSpc>
                <a:spcPct val="100000"/>
              </a:lnSpc>
              <a:spcBef>
                <a:spcPts val="0"/>
              </a:spcBef>
              <a:spcAft>
                <a:spcPts val="0"/>
              </a:spcAft>
              <a:buNone/>
            </a:pPr>
            <a:r>
              <a:rPr lang="en-US" sz="1400" u="sng">
                <a:solidFill>
                  <a:schemeClr val="hlink"/>
                </a:solidFill>
                <a:latin typeface="Trebuchet MS"/>
                <a:ea typeface="Trebuchet MS"/>
                <a:cs typeface="Trebuchet MS"/>
                <a:sym typeface="Trebuchet MS"/>
                <a:hlinkClick r:id="rId3"/>
              </a:rPr>
              <a:t>ctoppin@bdo.com </a:t>
            </a:r>
            <a:r>
              <a:rPr lang="en-US" sz="1400">
                <a:solidFill>
                  <a:srgbClr val="3E3E3E"/>
                </a:solidFill>
                <a:latin typeface="Trebuchet MS"/>
                <a:ea typeface="Trebuchet MS"/>
                <a:cs typeface="Trebuchet MS"/>
                <a:sym typeface="Trebuchet MS"/>
              </a:rPr>
              <a:t> Direct: 212-885-8331</a:t>
            </a:r>
            <a:endParaRPr sz="1400">
              <a:latin typeface="Trebuchet MS"/>
              <a:ea typeface="Trebuchet MS"/>
              <a:cs typeface="Trebuchet MS"/>
              <a:sym typeface="Trebuchet MS"/>
            </a:endParaRPr>
          </a:p>
          <a:p>
            <a:pPr indent="-1269" lvl="0" marL="90170" marR="0" rtl="0" algn="l">
              <a:lnSpc>
                <a:spcPct val="100000"/>
              </a:lnSpc>
              <a:spcBef>
                <a:spcPts val="0"/>
              </a:spcBef>
              <a:spcAft>
                <a:spcPts val="0"/>
              </a:spcAft>
              <a:buNone/>
            </a:pPr>
            <a:r>
              <a:rPr lang="en-US" sz="1400">
                <a:solidFill>
                  <a:srgbClr val="3E3E3E"/>
                </a:solidFill>
                <a:latin typeface="Trebuchet MS"/>
                <a:ea typeface="Trebuchet MS"/>
                <a:cs typeface="Trebuchet MS"/>
                <a:sym typeface="Trebuchet MS"/>
              </a:rPr>
              <a:t>Tel: 212-885-8000</a:t>
            </a:r>
            <a:endParaRPr sz="1400">
              <a:latin typeface="Trebuchet MS"/>
              <a:ea typeface="Trebuchet MS"/>
              <a:cs typeface="Trebuchet MS"/>
              <a:sym typeface="Trebuchet MS"/>
            </a:endParaRPr>
          </a:p>
          <a:p>
            <a:pPr indent="0" lvl="0" marL="0" marR="0" rtl="0" algn="l">
              <a:lnSpc>
                <a:spcPct val="100000"/>
              </a:lnSpc>
              <a:spcBef>
                <a:spcPts val="50"/>
              </a:spcBef>
              <a:spcAft>
                <a:spcPts val="0"/>
              </a:spcAft>
              <a:buNone/>
            </a:pPr>
            <a:r>
              <a:t/>
            </a:r>
            <a:endParaRPr sz="2000">
              <a:latin typeface="Times New Roman"/>
              <a:ea typeface="Times New Roman"/>
              <a:cs typeface="Times New Roman"/>
              <a:sym typeface="Times New Roman"/>
            </a:endParaRPr>
          </a:p>
          <a:p>
            <a:pPr indent="-1269" lvl="0" marL="90170" marR="448944" rtl="0" algn="l">
              <a:lnSpc>
                <a:spcPct val="100000"/>
              </a:lnSpc>
              <a:spcBef>
                <a:spcPts val="0"/>
              </a:spcBef>
              <a:spcAft>
                <a:spcPts val="0"/>
              </a:spcAft>
              <a:buNone/>
            </a:pPr>
            <a:r>
              <a:rPr lang="en-US" sz="1400">
                <a:solidFill>
                  <a:srgbClr val="3E3E3E"/>
                </a:solidFill>
                <a:latin typeface="Trebuchet MS"/>
                <a:ea typeface="Trebuchet MS"/>
                <a:cs typeface="Trebuchet MS"/>
                <a:sym typeface="Trebuchet MS"/>
              </a:rPr>
              <a:t>100 Park Avenue  New York, NY 10017</a:t>
            </a:r>
            <a:endParaRPr sz="1400">
              <a:latin typeface="Trebuchet MS"/>
              <a:ea typeface="Trebuchet MS"/>
              <a:cs typeface="Trebuchet MS"/>
              <a:sym typeface="Trebuchet MS"/>
            </a:endParaRPr>
          </a:p>
        </p:txBody>
      </p:sp>
      <p:sp>
        <p:nvSpPr>
          <p:cNvPr id="217" name="Google Shape;217;p24"/>
          <p:cNvSpPr/>
          <p:nvPr/>
        </p:nvSpPr>
        <p:spPr>
          <a:xfrm>
            <a:off x="528827" y="1967483"/>
            <a:ext cx="1668780" cy="165963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8" name="Google Shape;218;p24"/>
          <p:cNvSpPr txBox="1"/>
          <p:nvPr/>
        </p:nvSpPr>
        <p:spPr>
          <a:xfrm>
            <a:off x="231086" y="6455212"/>
            <a:ext cx="237490" cy="182245"/>
          </a:xfrm>
          <a:prstGeom prst="rect">
            <a:avLst/>
          </a:prstGeom>
          <a:noFill/>
          <a:ln>
            <a:noFill/>
          </a:ln>
        </p:spPr>
        <p:txBody>
          <a:bodyPr anchorCtr="0" anchor="t" bIns="0" lIns="0" spcFirstLastPara="1" rIns="0" wrap="square" tIns="0">
            <a:noAutofit/>
          </a:bodyPr>
          <a:lstStyle/>
          <a:p>
            <a:pPr indent="0" lvl="0" marL="12700" marR="0" rtl="0" algn="l">
              <a:lnSpc>
                <a:spcPct val="74814"/>
              </a:lnSpc>
              <a:spcBef>
                <a:spcPts val="0"/>
              </a:spcBef>
              <a:spcAft>
                <a:spcPts val="0"/>
              </a:spcAft>
              <a:buNone/>
            </a:pPr>
            <a:r>
              <a:rPr b="1" baseline="-25000" lang="en-US" sz="1350">
                <a:solidFill>
                  <a:srgbClr val="3E3E3E"/>
                </a:solidFill>
                <a:latin typeface="Trebuchet MS"/>
                <a:ea typeface="Trebuchet MS"/>
                <a:cs typeface="Trebuchet MS"/>
                <a:sym typeface="Trebuchet MS"/>
              </a:rPr>
              <a:t>18</a:t>
            </a:r>
            <a:r>
              <a:rPr b="1" lang="en-US" sz="900">
                <a:solidFill>
                  <a:srgbClr val="FFFFFF"/>
                </a:solidFill>
                <a:latin typeface="Trebuchet MS"/>
                <a:ea typeface="Trebuchet MS"/>
                <a:cs typeface="Trebuchet MS"/>
                <a:sym typeface="Trebuchet MS"/>
              </a:rPr>
              <a:t>18</a:t>
            </a:r>
            <a:endParaRPr sz="900">
              <a:latin typeface="Trebuchet MS"/>
              <a:ea typeface="Trebuchet MS"/>
              <a:cs typeface="Trebuchet MS"/>
              <a:sym typeface="Trebuchet MS"/>
            </a:endParaRPr>
          </a:p>
        </p:txBody>
      </p:sp>
      <p:sp>
        <p:nvSpPr>
          <p:cNvPr id="219" name="Google Shape;219;p24"/>
          <p:cNvSpPr txBox="1"/>
          <p:nvPr>
            <p:ph idx="11" type="ftr"/>
          </p:nvPr>
        </p:nvSpPr>
        <p:spPr>
          <a:xfrm>
            <a:off x="799157" y="6496817"/>
            <a:ext cx="3388995" cy="139700"/>
          </a:xfrm>
          <a:prstGeom prst="rect">
            <a:avLst/>
          </a:prstGeom>
          <a:noFill/>
          <a:ln>
            <a:noFill/>
          </a:ln>
        </p:spPr>
        <p:txBody>
          <a:bodyPr anchorCtr="0" anchor="t" bIns="0" lIns="0" spcFirstLastPara="1" rIns="0" wrap="square" tIns="0">
            <a:noAutofit/>
          </a:bodyPr>
          <a:lstStyle/>
          <a:p>
            <a:pPr indent="0" lvl="0" marL="12700" marR="0" rtl="0" algn="l">
              <a:lnSpc>
                <a:spcPct val="112222"/>
              </a:lnSpc>
              <a:spcBef>
                <a:spcPts val="0"/>
              </a:spcBef>
              <a:spcAft>
                <a:spcPts val="0"/>
              </a:spcAft>
              <a:buNone/>
            </a:pPr>
            <a:r>
              <a:rPr b="0" i="0" lang="en-US" sz="900">
                <a:solidFill>
                  <a:srgbClr val="3E3E3E"/>
                </a:solidFill>
                <a:latin typeface="Trebuchet MS"/>
                <a:ea typeface="Trebuchet MS"/>
                <a:cs typeface="Trebuchet MS"/>
                <a:sym typeface="Trebuchet MS"/>
              </a:rPr>
              <a:t>How Tax Reform Proposals Could Impact Executive Compensation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5"/>
          <p:cNvSpPr txBox="1"/>
          <p:nvPr/>
        </p:nvSpPr>
        <p:spPr>
          <a:xfrm>
            <a:off x="253872" y="1634744"/>
            <a:ext cx="5738495" cy="2602865"/>
          </a:xfrm>
          <a:prstGeom prst="rect">
            <a:avLst/>
          </a:prstGeom>
          <a:noFill/>
          <a:ln>
            <a:noFill/>
          </a:ln>
        </p:spPr>
        <p:txBody>
          <a:bodyPr anchorCtr="0" anchor="t" bIns="0" lIns="0" spcFirstLastPara="1" rIns="0" wrap="square" tIns="0">
            <a:noAutofit/>
          </a:bodyPr>
          <a:lstStyle/>
          <a:p>
            <a:pPr indent="0" lvl="0" marL="12700" marR="5080" rtl="0" algn="l">
              <a:lnSpc>
                <a:spcPct val="100000"/>
              </a:lnSpc>
              <a:spcBef>
                <a:spcPts val="0"/>
              </a:spcBef>
              <a:spcAft>
                <a:spcPts val="0"/>
              </a:spcAft>
              <a:buNone/>
            </a:pPr>
            <a:r>
              <a:rPr lang="en-US" sz="1000">
                <a:solidFill>
                  <a:srgbClr val="FFFFFF"/>
                </a:solidFill>
                <a:latin typeface="Trebuchet MS"/>
                <a:ea typeface="Trebuchet MS"/>
                <a:cs typeface="Trebuchet MS"/>
                <a:sym typeface="Trebuchet MS"/>
              </a:rPr>
              <a:t>BDO is the brand name for BDO USA, LLP, a U.S. professional services firm providing assurance, tax,  advisory and consulting services to a wide range of publicly traded and privately held  companies.</a:t>
            </a:r>
            <a:endParaRPr sz="1000">
              <a:latin typeface="Trebuchet MS"/>
              <a:ea typeface="Trebuchet MS"/>
              <a:cs typeface="Trebuchet MS"/>
              <a:sym typeface="Trebuchet MS"/>
            </a:endParaRPr>
          </a:p>
          <a:p>
            <a:pPr indent="0" lvl="0" marL="12700" marR="8255" rtl="0" algn="l">
              <a:lnSpc>
                <a:spcPct val="100000"/>
              </a:lnSpc>
              <a:spcBef>
                <a:spcPts val="0"/>
              </a:spcBef>
              <a:spcAft>
                <a:spcPts val="0"/>
              </a:spcAft>
              <a:buNone/>
            </a:pPr>
            <a:r>
              <a:rPr lang="en-US" sz="1000">
                <a:solidFill>
                  <a:srgbClr val="FFFFFF"/>
                </a:solidFill>
                <a:latin typeface="Trebuchet MS"/>
                <a:ea typeface="Trebuchet MS"/>
                <a:cs typeface="Trebuchet MS"/>
                <a:sym typeface="Trebuchet MS"/>
              </a:rPr>
              <a:t>For more than 100 years, BDO has provided quality service through the active involvement of  experienced and committed professionals. The firm serves clients through more than 60 offices and  over 500 independent alliance firm locations nationwide. As an independent Member Firm of BDO  International Limited, BDO serves multi-national clients through a global network of 67,700 people  working out of 1,400 offices across 158 countries.</a:t>
            </a:r>
            <a:endParaRPr sz="1000">
              <a:latin typeface="Trebuchet MS"/>
              <a:ea typeface="Trebuchet MS"/>
              <a:cs typeface="Trebuchet MS"/>
              <a:sym typeface="Trebuchet MS"/>
            </a:endParaRPr>
          </a:p>
          <a:p>
            <a:pPr indent="0" lvl="0" marL="0" marR="0" rtl="0" algn="l">
              <a:lnSpc>
                <a:spcPct val="100000"/>
              </a:lnSpc>
              <a:spcBef>
                <a:spcPts val="50"/>
              </a:spcBef>
              <a:spcAft>
                <a:spcPts val="0"/>
              </a:spcAft>
              <a:buNone/>
            </a:pPr>
            <a:r>
              <a:t/>
            </a:r>
            <a:endParaRPr sz="1000">
              <a:latin typeface="Times New Roman"/>
              <a:ea typeface="Times New Roman"/>
              <a:cs typeface="Times New Roman"/>
              <a:sym typeface="Times New Roman"/>
            </a:endParaRPr>
          </a:p>
          <a:p>
            <a:pPr indent="0" lvl="0" marL="12700" marR="140335" rtl="0" algn="l">
              <a:lnSpc>
                <a:spcPct val="100000"/>
              </a:lnSpc>
              <a:spcBef>
                <a:spcPts val="0"/>
              </a:spcBef>
              <a:spcAft>
                <a:spcPts val="0"/>
              </a:spcAft>
              <a:buNone/>
            </a:pPr>
            <a:r>
              <a:rPr lang="en-US" sz="1000">
                <a:solidFill>
                  <a:srgbClr val="FFFFFF"/>
                </a:solidFill>
                <a:latin typeface="Trebuchet MS"/>
                <a:ea typeface="Trebuchet MS"/>
                <a:cs typeface="Trebuchet MS"/>
                <a:sym typeface="Trebuchet MS"/>
              </a:rPr>
              <a:t>BDO USA, LLP, a Delaware limited liability partnership, is the U.S. member of BDO International  Limited, a UK company limited by guarantee, and forms part of the international BDO network of  independent member firms. BDO is the brand name for the BDO network and for each of the BDO  Member Firms.</a:t>
            </a:r>
            <a:endParaRPr sz="1000">
              <a:latin typeface="Trebuchet MS"/>
              <a:ea typeface="Trebuchet MS"/>
              <a:cs typeface="Trebuchet MS"/>
              <a:sym typeface="Trebuchet MS"/>
            </a:endParaRPr>
          </a:p>
          <a:p>
            <a:pPr indent="0" lvl="0" marL="0" marR="0" rtl="0" algn="l">
              <a:lnSpc>
                <a:spcPct val="100000"/>
              </a:lnSpc>
              <a:spcBef>
                <a:spcPts val="50"/>
              </a:spcBef>
              <a:spcAft>
                <a:spcPts val="0"/>
              </a:spcAft>
              <a:buNone/>
            </a:pPr>
            <a:r>
              <a:t/>
            </a:r>
            <a:endParaRPr sz="1000">
              <a:latin typeface="Times New Roman"/>
              <a:ea typeface="Times New Roman"/>
              <a:cs typeface="Times New Roman"/>
              <a:sym typeface="Times New Roman"/>
            </a:endParaRPr>
          </a:p>
          <a:p>
            <a:pPr indent="0" lvl="0" marL="12700" marR="285115" rtl="0" algn="l">
              <a:lnSpc>
                <a:spcPct val="100000"/>
              </a:lnSpc>
              <a:spcBef>
                <a:spcPts val="0"/>
              </a:spcBef>
              <a:spcAft>
                <a:spcPts val="0"/>
              </a:spcAft>
              <a:buNone/>
            </a:pPr>
            <a:r>
              <a:rPr lang="en-US" sz="1000">
                <a:solidFill>
                  <a:srgbClr val="FFFFFF"/>
                </a:solidFill>
                <a:latin typeface="Trebuchet MS"/>
                <a:ea typeface="Trebuchet MS"/>
                <a:cs typeface="Trebuchet MS"/>
                <a:sym typeface="Trebuchet MS"/>
              </a:rPr>
              <a:t>Material discussed is meant to provide general information and should not be acted on without  professional advice tailored to your firm’s individual needs.</a:t>
            </a:r>
            <a:endParaRPr sz="1000">
              <a:latin typeface="Trebuchet MS"/>
              <a:ea typeface="Trebuchet MS"/>
              <a:cs typeface="Trebuchet MS"/>
              <a:sym typeface="Trebuchet MS"/>
            </a:endParaRPr>
          </a:p>
          <a:p>
            <a:pPr indent="0" lvl="0" marL="0" marR="0" rtl="0" algn="l">
              <a:lnSpc>
                <a:spcPct val="100000"/>
              </a:lnSpc>
              <a:spcBef>
                <a:spcPts val="50"/>
              </a:spcBef>
              <a:spcAft>
                <a:spcPts val="0"/>
              </a:spcAft>
              <a:buNone/>
            </a:pPr>
            <a:r>
              <a:t/>
            </a:r>
            <a:endParaRPr sz="1000">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lang="en-US" sz="1000">
                <a:solidFill>
                  <a:srgbClr val="FFFFFF"/>
                </a:solidFill>
                <a:latin typeface="Trebuchet MS"/>
                <a:ea typeface="Trebuchet MS"/>
                <a:cs typeface="Trebuchet MS"/>
                <a:sym typeface="Trebuchet MS"/>
              </a:rPr>
              <a:t>© 2017 BDO USA, LLP. All rights reserved. </a:t>
            </a:r>
            <a:r>
              <a:rPr lang="en-US" sz="1000" u="sng">
                <a:solidFill>
                  <a:schemeClr val="hlink"/>
                </a:solidFill>
                <a:latin typeface="Trebuchet MS"/>
                <a:ea typeface="Trebuchet MS"/>
                <a:cs typeface="Trebuchet MS"/>
                <a:sym typeface="Trebuchet MS"/>
                <a:hlinkClick r:id="rId3"/>
              </a:rPr>
              <a:t>www.bdo.com</a:t>
            </a:r>
            <a:endParaRPr sz="1000">
              <a:latin typeface="Trebuchet MS"/>
              <a:ea typeface="Trebuchet MS"/>
              <a:cs typeface="Trebuchet MS"/>
              <a:sym typeface="Trebuchet MS"/>
            </a:endParaRPr>
          </a:p>
        </p:txBody>
      </p:sp>
      <p:sp>
        <p:nvSpPr>
          <p:cNvPr id="225" name="Google Shape;225;p25"/>
          <p:cNvSpPr txBox="1"/>
          <p:nvPr/>
        </p:nvSpPr>
        <p:spPr>
          <a:xfrm>
            <a:off x="231140" y="6497448"/>
            <a:ext cx="160020" cy="139700"/>
          </a:xfrm>
          <a:prstGeom prst="rect">
            <a:avLst/>
          </a:prstGeom>
          <a:noFill/>
          <a:ln>
            <a:noFill/>
          </a:ln>
        </p:spPr>
        <p:txBody>
          <a:bodyPr anchorCtr="0" anchor="t" bIns="0" lIns="0" spcFirstLastPara="1" rIns="0" wrap="square" tIns="0">
            <a:noAutofit/>
          </a:bodyPr>
          <a:lstStyle/>
          <a:p>
            <a:pPr indent="0" lvl="0" marL="12700" marR="0" rtl="0" algn="l">
              <a:lnSpc>
                <a:spcPct val="112222"/>
              </a:lnSpc>
              <a:spcBef>
                <a:spcPts val="0"/>
              </a:spcBef>
              <a:spcAft>
                <a:spcPts val="0"/>
              </a:spcAft>
              <a:buNone/>
            </a:pPr>
            <a:r>
              <a:rPr b="1" lang="en-US" sz="900">
                <a:solidFill>
                  <a:srgbClr val="FFFFFF"/>
                </a:solidFill>
                <a:latin typeface="Trebuchet MS"/>
                <a:ea typeface="Trebuchet MS"/>
                <a:cs typeface="Trebuchet MS"/>
                <a:sym typeface="Trebuchet MS"/>
              </a:rPr>
              <a:t>19</a:t>
            </a:r>
            <a:endParaRPr sz="900">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8"/>
          <p:cNvSpPr txBox="1"/>
          <p:nvPr>
            <p:ph type="title"/>
          </p:nvPr>
        </p:nvSpPr>
        <p:spPr>
          <a:xfrm>
            <a:off x="274637" y="645667"/>
            <a:ext cx="8594725" cy="135382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2800" u="none" cap="none" strike="noStrike">
                <a:solidFill>
                  <a:srgbClr val="ED1A3B"/>
                </a:solidFill>
                <a:latin typeface="Trebuchet MS"/>
                <a:ea typeface="Trebuchet MS"/>
                <a:cs typeface="Trebuchet MS"/>
                <a:sym typeface="Trebuchet MS"/>
              </a:rPr>
              <a:t>CPE and Support</a:t>
            </a:r>
            <a:endParaRPr/>
          </a:p>
        </p:txBody>
      </p:sp>
      <p:sp>
        <p:nvSpPr>
          <p:cNvPr id="69" name="Google Shape;69;p8"/>
          <p:cNvSpPr txBox="1"/>
          <p:nvPr>
            <p:ph idx="12" type="sldNum"/>
          </p:nvPr>
        </p:nvSpPr>
        <p:spPr>
          <a:xfrm>
            <a:off x="285480" y="6497503"/>
            <a:ext cx="118110" cy="139700"/>
          </a:xfrm>
          <a:prstGeom prst="rect">
            <a:avLst/>
          </a:prstGeom>
          <a:noFill/>
          <a:ln>
            <a:noFill/>
          </a:ln>
        </p:spPr>
        <p:txBody>
          <a:bodyPr anchorCtr="0" anchor="t" bIns="0" lIns="0" spcFirstLastPara="1" rIns="0" wrap="square" tIns="0">
            <a:noAutofit/>
          </a:bodyPr>
          <a:lstStyle/>
          <a:p>
            <a:pPr indent="0" lvl="0" marL="25400" marR="0" rtl="0" algn="l">
              <a:lnSpc>
                <a:spcPct val="112222"/>
              </a:lnSpc>
              <a:spcBef>
                <a:spcPts val="0"/>
              </a:spcBef>
              <a:spcAft>
                <a:spcPts val="0"/>
              </a:spcAft>
              <a:buNone/>
            </a:pPr>
            <a:fld id="{00000000-1234-1234-1234-123412341234}" type="slidenum">
              <a:rPr b="1" i="0" lang="en-US" sz="900">
                <a:solidFill>
                  <a:srgbClr val="3E3E3E"/>
                </a:solidFill>
                <a:latin typeface="Trebuchet MS"/>
                <a:ea typeface="Trebuchet MS"/>
                <a:cs typeface="Trebuchet MS"/>
                <a:sym typeface="Trebuchet MS"/>
              </a:rPr>
              <a:t>‹#›</a:t>
            </a:fld>
            <a:endParaRPr/>
          </a:p>
        </p:txBody>
      </p:sp>
      <p:sp>
        <p:nvSpPr>
          <p:cNvPr id="70" name="Google Shape;70;p8"/>
          <p:cNvSpPr txBox="1"/>
          <p:nvPr>
            <p:ph idx="11" type="ftr"/>
          </p:nvPr>
        </p:nvSpPr>
        <p:spPr>
          <a:xfrm>
            <a:off x="799157" y="6496817"/>
            <a:ext cx="3388995" cy="139700"/>
          </a:xfrm>
          <a:prstGeom prst="rect">
            <a:avLst/>
          </a:prstGeom>
          <a:noFill/>
          <a:ln>
            <a:noFill/>
          </a:ln>
        </p:spPr>
        <p:txBody>
          <a:bodyPr anchorCtr="0" anchor="t" bIns="0" lIns="0" spcFirstLastPara="1" rIns="0" wrap="square" tIns="0">
            <a:noAutofit/>
          </a:bodyPr>
          <a:lstStyle/>
          <a:p>
            <a:pPr indent="0" lvl="0" marL="12700" marR="0" rtl="0" algn="l">
              <a:lnSpc>
                <a:spcPct val="112222"/>
              </a:lnSpc>
              <a:spcBef>
                <a:spcPts val="0"/>
              </a:spcBef>
              <a:spcAft>
                <a:spcPts val="0"/>
              </a:spcAft>
              <a:buNone/>
            </a:pPr>
            <a:r>
              <a:rPr b="0" i="0" lang="en-US" sz="900">
                <a:solidFill>
                  <a:srgbClr val="3E3E3E"/>
                </a:solidFill>
                <a:latin typeface="Trebuchet MS"/>
                <a:ea typeface="Trebuchet MS"/>
                <a:cs typeface="Trebuchet MS"/>
                <a:sym typeface="Trebuchet MS"/>
              </a:rPr>
              <a:t>How Tax Reform Proposals Could Impact Executive Compensation</a:t>
            </a:r>
            <a:endParaRPr/>
          </a:p>
        </p:txBody>
      </p:sp>
      <p:sp>
        <p:nvSpPr>
          <p:cNvPr id="71" name="Google Shape;71;p8"/>
          <p:cNvSpPr txBox="1"/>
          <p:nvPr/>
        </p:nvSpPr>
        <p:spPr>
          <a:xfrm>
            <a:off x="274600" y="1822196"/>
            <a:ext cx="8296275" cy="394335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600">
                <a:solidFill>
                  <a:srgbClr val="ED1A3B"/>
                </a:solidFill>
                <a:latin typeface="Trebuchet MS"/>
                <a:ea typeface="Trebuchet MS"/>
                <a:cs typeface="Trebuchet MS"/>
                <a:sym typeface="Trebuchet MS"/>
              </a:rPr>
              <a:t>CPE Participation Requirements </a:t>
            </a:r>
            <a:r>
              <a:rPr b="1" lang="en-US" sz="1600">
                <a:solidFill>
                  <a:srgbClr val="ED1A3B"/>
                </a:solidFill>
                <a:latin typeface="Arial"/>
                <a:ea typeface="Arial"/>
                <a:cs typeface="Arial"/>
                <a:sym typeface="Arial"/>
              </a:rPr>
              <a:t>‒ </a:t>
            </a:r>
            <a:r>
              <a:rPr b="1" lang="en-US" sz="1600">
                <a:solidFill>
                  <a:srgbClr val="ED1A3B"/>
                </a:solidFill>
                <a:latin typeface="Trebuchet MS"/>
                <a:ea typeface="Trebuchet MS"/>
                <a:cs typeface="Trebuchet MS"/>
                <a:sym typeface="Trebuchet MS"/>
              </a:rPr>
              <a:t>To receive CPE credit for this webcast:</a:t>
            </a:r>
            <a:endParaRPr sz="1600">
              <a:latin typeface="Trebuchet MS"/>
              <a:ea typeface="Trebuchet MS"/>
              <a:cs typeface="Trebuchet MS"/>
              <a:sym typeface="Trebuchet MS"/>
            </a:endParaRPr>
          </a:p>
          <a:p>
            <a:pPr indent="-1270" lvl="0" marL="13970" marR="0" rtl="0" algn="l">
              <a:lnSpc>
                <a:spcPct val="100000"/>
              </a:lnSpc>
              <a:spcBef>
                <a:spcPts val="600"/>
              </a:spcBef>
              <a:spcAft>
                <a:spcPts val="0"/>
              </a:spcAft>
              <a:buNone/>
            </a:pPr>
            <a:r>
              <a:rPr lang="en-US" sz="1250">
                <a:solidFill>
                  <a:srgbClr val="ED1A3B"/>
                </a:solidFill>
                <a:latin typeface="Noto Sans Symbols"/>
                <a:ea typeface="Noto Sans Symbols"/>
                <a:cs typeface="Noto Sans Symbols"/>
                <a:sym typeface="Noto Sans Symbols"/>
              </a:rPr>
              <a:t>▶</a:t>
            </a:r>
            <a:r>
              <a:rPr lang="en-US" sz="1250">
                <a:solidFill>
                  <a:srgbClr val="ED1A3B"/>
                </a:solidFill>
                <a:latin typeface="Times New Roman"/>
                <a:ea typeface="Times New Roman"/>
                <a:cs typeface="Times New Roman"/>
                <a:sym typeface="Times New Roman"/>
              </a:rPr>
              <a:t>  </a:t>
            </a:r>
            <a:r>
              <a:rPr lang="en-US" sz="1600">
                <a:solidFill>
                  <a:srgbClr val="3E3E3E"/>
                </a:solidFill>
                <a:latin typeface="Trebuchet MS"/>
                <a:ea typeface="Trebuchet MS"/>
                <a:cs typeface="Trebuchet MS"/>
                <a:sym typeface="Trebuchet MS"/>
              </a:rPr>
              <a:t>You’ll need to actively participate throughout the program.</a:t>
            </a:r>
            <a:endParaRPr sz="1600">
              <a:latin typeface="Trebuchet MS"/>
              <a:ea typeface="Trebuchet MS"/>
              <a:cs typeface="Trebuchet MS"/>
              <a:sym typeface="Trebuchet MS"/>
            </a:endParaRPr>
          </a:p>
          <a:p>
            <a:pPr indent="-1270" lvl="0" marL="13970" marR="0" rtl="0" algn="l">
              <a:lnSpc>
                <a:spcPct val="100000"/>
              </a:lnSpc>
              <a:spcBef>
                <a:spcPts val="600"/>
              </a:spcBef>
              <a:spcAft>
                <a:spcPts val="0"/>
              </a:spcAft>
              <a:buNone/>
            </a:pPr>
            <a:r>
              <a:rPr lang="en-US" sz="1250">
                <a:solidFill>
                  <a:srgbClr val="ED1A3B"/>
                </a:solidFill>
                <a:latin typeface="Noto Sans Symbols"/>
                <a:ea typeface="Noto Sans Symbols"/>
                <a:cs typeface="Noto Sans Symbols"/>
                <a:sym typeface="Noto Sans Symbols"/>
              </a:rPr>
              <a:t>▶</a:t>
            </a:r>
            <a:r>
              <a:rPr lang="en-US" sz="1250">
                <a:solidFill>
                  <a:srgbClr val="ED1A3B"/>
                </a:solidFill>
                <a:latin typeface="Times New Roman"/>
                <a:ea typeface="Times New Roman"/>
                <a:cs typeface="Times New Roman"/>
                <a:sym typeface="Times New Roman"/>
              </a:rPr>
              <a:t>  </a:t>
            </a:r>
            <a:r>
              <a:rPr lang="en-US" sz="1600">
                <a:solidFill>
                  <a:srgbClr val="3E3E3E"/>
                </a:solidFill>
                <a:latin typeface="Trebuchet MS"/>
                <a:ea typeface="Trebuchet MS"/>
                <a:cs typeface="Trebuchet MS"/>
                <a:sym typeface="Trebuchet MS"/>
              </a:rPr>
              <a:t>Be responsive to at least 75% of the participation pop-ups.</a:t>
            </a:r>
            <a:endParaRPr sz="1600">
              <a:latin typeface="Trebuchet MS"/>
              <a:ea typeface="Trebuchet MS"/>
              <a:cs typeface="Trebuchet MS"/>
              <a:sym typeface="Trebuchet MS"/>
            </a:endParaRPr>
          </a:p>
          <a:p>
            <a:pPr indent="-228600" lvl="0" marL="241300" marR="130175" rtl="0" algn="l">
              <a:lnSpc>
                <a:spcPct val="100000"/>
              </a:lnSpc>
              <a:spcBef>
                <a:spcPts val="600"/>
              </a:spcBef>
              <a:spcAft>
                <a:spcPts val="0"/>
              </a:spcAft>
              <a:buNone/>
            </a:pPr>
            <a:r>
              <a:rPr lang="en-US" sz="1250">
                <a:solidFill>
                  <a:srgbClr val="ED1A3B"/>
                </a:solidFill>
                <a:latin typeface="Noto Sans Symbols"/>
                <a:ea typeface="Noto Sans Symbols"/>
                <a:cs typeface="Noto Sans Symbols"/>
                <a:sym typeface="Noto Sans Symbols"/>
              </a:rPr>
              <a:t>▶</a:t>
            </a:r>
            <a:r>
              <a:rPr lang="en-US" sz="1250">
                <a:solidFill>
                  <a:srgbClr val="ED1A3B"/>
                </a:solidFill>
                <a:latin typeface="Times New Roman"/>
                <a:ea typeface="Times New Roman"/>
                <a:cs typeface="Times New Roman"/>
                <a:sym typeface="Times New Roman"/>
              </a:rPr>
              <a:t> </a:t>
            </a:r>
            <a:r>
              <a:rPr lang="en-US" sz="1600">
                <a:solidFill>
                  <a:srgbClr val="3E3E3E"/>
                </a:solidFill>
                <a:latin typeface="Trebuchet MS"/>
                <a:ea typeface="Trebuchet MS"/>
                <a:cs typeface="Trebuchet MS"/>
                <a:sym typeface="Trebuchet MS"/>
              </a:rPr>
              <a:t>Please refer the CPE &amp; Support Handout in the </a:t>
            </a:r>
            <a:r>
              <a:rPr b="1" lang="en-US" sz="1600">
                <a:solidFill>
                  <a:srgbClr val="02A5E2"/>
                </a:solidFill>
                <a:latin typeface="Trebuchet MS"/>
                <a:ea typeface="Trebuchet MS"/>
                <a:cs typeface="Trebuchet MS"/>
                <a:sym typeface="Trebuchet MS"/>
              </a:rPr>
              <a:t>Handouts </a:t>
            </a:r>
            <a:r>
              <a:rPr lang="en-US" sz="1600">
                <a:solidFill>
                  <a:srgbClr val="3E3E3E"/>
                </a:solidFill>
                <a:latin typeface="Trebuchet MS"/>
                <a:ea typeface="Trebuchet MS"/>
                <a:cs typeface="Trebuchet MS"/>
                <a:sym typeface="Trebuchet MS"/>
              </a:rPr>
              <a:t>section for more information  about group participation and CPE certificates.</a:t>
            </a:r>
            <a:endParaRPr sz="1600">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600">
              <a:latin typeface="Times New Roman"/>
              <a:ea typeface="Times New Roman"/>
              <a:cs typeface="Times New Roman"/>
              <a:sym typeface="Times New Roman"/>
            </a:endParaRPr>
          </a:p>
          <a:p>
            <a:pPr indent="0" lvl="0" marL="12700" marR="0" rtl="0" algn="l">
              <a:lnSpc>
                <a:spcPct val="100000"/>
              </a:lnSpc>
              <a:spcBef>
                <a:spcPts val="1280"/>
              </a:spcBef>
              <a:spcAft>
                <a:spcPts val="0"/>
              </a:spcAft>
              <a:buNone/>
            </a:pPr>
            <a:r>
              <a:rPr b="1" lang="en-US" sz="1600">
                <a:solidFill>
                  <a:srgbClr val="ED1A3B"/>
                </a:solidFill>
                <a:latin typeface="Trebuchet MS"/>
                <a:ea typeface="Trebuchet MS"/>
                <a:cs typeface="Trebuchet MS"/>
                <a:sym typeface="Trebuchet MS"/>
              </a:rPr>
              <a:t>Q&amp;A:</a:t>
            </a:r>
            <a:endParaRPr sz="1600">
              <a:latin typeface="Trebuchet MS"/>
              <a:ea typeface="Trebuchet MS"/>
              <a:cs typeface="Trebuchet MS"/>
              <a:sym typeface="Trebuchet MS"/>
            </a:endParaRPr>
          </a:p>
          <a:p>
            <a:pPr indent="0" lvl="0" marL="12700" marR="5080" rtl="0" algn="l">
              <a:lnSpc>
                <a:spcPct val="100000"/>
              </a:lnSpc>
              <a:spcBef>
                <a:spcPts val="600"/>
              </a:spcBef>
              <a:spcAft>
                <a:spcPts val="0"/>
              </a:spcAft>
              <a:buNone/>
            </a:pPr>
            <a:r>
              <a:rPr lang="en-US" sz="1600">
                <a:solidFill>
                  <a:srgbClr val="3E3E3E"/>
                </a:solidFill>
                <a:latin typeface="Trebuchet MS"/>
                <a:ea typeface="Trebuchet MS"/>
                <a:cs typeface="Trebuchet MS"/>
                <a:sym typeface="Trebuchet MS"/>
              </a:rPr>
              <a:t>Submit all questions using the Q&amp;A feature on the lower right corner of the screen. At the  end of the presentation, the presenter(s) will review and answer all questions submitted.</a:t>
            </a:r>
            <a:endParaRPr sz="1600">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600">
              <a:latin typeface="Times New Roman"/>
              <a:ea typeface="Times New Roman"/>
              <a:cs typeface="Times New Roman"/>
              <a:sym typeface="Times New Roman"/>
            </a:endParaRPr>
          </a:p>
          <a:p>
            <a:pPr indent="0" lvl="0" marL="12700" marR="0" rtl="0" algn="l">
              <a:lnSpc>
                <a:spcPct val="100000"/>
              </a:lnSpc>
              <a:spcBef>
                <a:spcPts val="1280"/>
              </a:spcBef>
              <a:spcAft>
                <a:spcPts val="0"/>
              </a:spcAft>
              <a:buNone/>
            </a:pPr>
            <a:r>
              <a:rPr b="1" lang="en-US" sz="1600">
                <a:solidFill>
                  <a:srgbClr val="ED1A3B"/>
                </a:solidFill>
                <a:latin typeface="Trebuchet MS"/>
                <a:ea typeface="Trebuchet MS"/>
                <a:cs typeface="Trebuchet MS"/>
                <a:sym typeface="Trebuchet MS"/>
              </a:rPr>
              <a:t>Technical Support:</a:t>
            </a:r>
            <a:endParaRPr sz="1600">
              <a:latin typeface="Trebuchet MS"/>
              <a:ea typeface="Trebuchet MS"/>
              <a:cs typeface="Trebuchet MS"/>
              <a:sym typeface="Trebuchet MS"/>
            </a:endParaRPr>
          </a:p>
          <a:p>
            <a:pPr indent="0" lvl="0" marL="12700" marR="0" rtl="0" algn="l">
              <a:lnSpc>
                <a:spcPct val="100000"/>
              </a:lnSpc>
              <a:spcBef>
                <a:spcPts val="600"/>
              </a:spcBef>
              <a:spcAft>
                <a:spcPts val="0"/>
              </a:spcAft>
              <a:buNone/>
            </a:pPr>
            <a:r>
              <a:rPr lang="en-US" sz="1600">
                <a:solidFill>
                  <a:srgbClr val="3E3E3E"/>
                </a:solidFill>
                <a:latin typeface="Trebuchet MS"/>
                <a:ea typeface="Trebuchet MS"/>
                <a:cs typeface="Trebuchet MS"/>
                <a:sym typeface="Trebuchet MS"/>
              </a:rPr>
              <a:t>If you should have technical issues, please contact LearnLive:</a:t>
            </a:r>
            <a:endParaRPr sz="1600">
              <a:latin typeface="Trebuchet MS"/>
              <a:ea typeface="Trebuchet MS"/>
              <a:cs typeface="Trebuchet MS"/>
              <a:sym typeface="Trebuchet MS"/>
            </a:endParaRPr>
          </a:p>
          <a:p>
            <a:pPr indent="0" lvl="0" marL="12700" marR="0" rtl="0" algn="l">
              <a:lnSpc>
                <a:spcPct val="100000"/>
              </a:lnSpc>
              <a:spcBef>
                <a:spcPts val="600"/>
              </a:spcBef>
              <a:spcAft>
                <a:spcPts val="0"/>
              </a:spcAft>
              <a:buNone/>
            </a:pPr>
            <a:r>
              <a:rPr lang="en-US" sz="1250">
                <a:solidFill>
                  <a:srgbClr val="ED1A3B"/>
                </a:solidFill>
                <a:latin typeface="Noto Sans Symbols"/>
                <a:ea typeface="Noto Sans Symbols"/>
                <a:cs typeface="Noto Sans Symbols"/>
                <a:sym typeface="Noto Sans Symbols"/>
              </a:rPr>
              <a:t>▶</a:t>
            </a:r>
            <a:r>
              <a:rPr lang="en-US" sz="1250">
                <a:solidFill>
                  <a:srgbClr val="ED1A3B"/>
                </a:solidFill>
                <a:latin typeface="Times New Roman"/>
                <a:ea typeface="Times New Roman"/>
                <a:cs typeface="Times New Roman"/>
                <a:sym typeface="Times New Roman"/>
              </a:rPr>
              <a:t>  </a:t>
            </a:r>
            <a:r>
              <a:rPr lang="en-US" sz="1600">
                <a:solidFill>
                  <a:srgbClr val="3E3E3E"/>
                </a:solidFill>
                <a:latin typeface="Trebuchet MS"/>
                <a:ea typeface="Trebuchet MS"/>
                <a:cs typeface="Trebuchet MS"/>
                <a:sym typeface="Trebuchet MS"/>
              </a:rPr>
              <a:t>Click on the </a:t>
            </a:r>
            <a:r>
              <a:rPr b="1" lang="en-US" sz="1600">
                <a:solidFill>
                  <a:srgbClr val="02A5E2"/>
                </a:solidFill>
                <a:latin typeface="Trebuchet MS"/>
                <a:ea typeface="Trebuchet MS"/>
                <a:cs typeface="Trebuchet MS"/>
                <a:sym typeface="Trebuchet MS"/>
              </a:rPr>
              <a:t>Live Chat </a:t>
            </a:r>
            <a:r>
              <a:rPr lang="en-US" sz="1600">
                <a:solidFill>
                  <a:srgbClr val="3E3E3E"/>
                </a:solidFill>
                <a:latin typeface="Trebuchet MS"/>
                <a:ea typeface="Trebuchet MS"/>
                <a:cs typeface="Trebuchet MS"/>
                <a:sym typeface="Trebuchet MS"/>
              </a:rPr>
              <a:t>icon under the </a:t>
            </a:r>
            <a:r>
              <a:rPr b="1" lang="en-US" sz="1600">
                <a:solidFill>
                  <a:srgbClr val="02A5E2"/>
                </a:solidFill>
                <a:latin typeface="Trebuchet MS"/>
                <a:ea typeface="Trebuchet MS"/>
                <a:cs typeface="Trebuchet MS"/>
                <a:sym typeface="Trebuchet MS"/>
              </a:rPr>
              <a:t>Support tab</a:t>
            </a:r>
            <a:r>
              <a:rPr lang="en-US" sz="1600">
                <a:solidFill>
                  <a:srgbClr val="3E3E3E"/>
                </a:solidFill>
                <a:latin typeface="Trebuchet MS"/>
                <a:ea typeface="Trebuchet MS"/>
                <a:cs typeface="Trebuchet MS"/>
                <a:sym typeface="Trebuchet MS"/>
              </a:rPr>
              <a:t>, OR call: </a:t>
            </a:r>
            <a:r>
              <a:rPr b="1" lang="en-US" sz="1600">
                <a:solidFill>
                  <a:srgbClr val="02A5E2"/>
                </a:solidFill>
                <a:latin typeface="Trebuchet MS"/>
                <a:ea typeface="Trebuchet MS"/>
                <a:cs typeface="Trebuchet MS"/>
                <a:sym typeface="Trebuchet MS"/>
              </a:rPr>
              <a:t>1-888-228-4088</a:t>
            </a:r>
            <a:endParaRPr sz="1600">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graphicFrame>
        <p:nvGraphicFramePr>
          <p:cNvPr id="76" name="Google Shape;76;p9"/>
          <p:cNvGraphicFramePr/>
          <p:nvPr/>
        </p:nvGraphicFramePr>
        <p:xfrm>
          <a:off x="1673504" y="2086711"/>
          <a:ext cx="3000000" cy="3000000"/>
        </p:xfrm>
        <a:graphic>
          <a:graphicData uri="http://schemas.openxmlformats.org/drawingml/2006/table">
            <a:tbl>
              <a:tblPr bandRow="1" firstRow="1">
                <a:noFill/>
                <a:tableStyleId>{74094FDD-704B-4B2E-9C0F-A920FFA2E0AD}</a:tableStyleId>
              </a:tblPr>
              <a:tblGrid>
                <a:gridCol w="2893725"/>
                <a:gridCol w="3086900"/>
              </a:tblGrid>
              <a:tr h="3431975">
                <a:tc>
                  <a:txBody>
                    <a:bodyPr/>
                    <a:lstStyle/>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p>
                      <a:pPr indent="0" lvl="0" marL="0" marR="1392555" rtl="0" algn="ctr">
                        <a:lnSpc>
                          <a:spcPct val="100000"/>
                        </a:lnSpc>
                        <a:spcBef>
                          <a:spcPts val="1245"/>
                        </a:spcBef>
                        <a:spcAft>
                          <a:spcPts val="0"/>
                        </a:spcAft>
                        <a:buNone/>
                      </a:pPr>
                      <a:r>
                        <a:rPr b="1" lang="en-US" sz="1600" u="none" cap="none" strike="noStrike">
                          <a:solidFill>
                            <a:srgbClr val="02A5E2"/>
                          </a:solidFill>
                          <a:latin typeface="Trebuchet MS"/>
                          <a:ea typeface="Trebuchet MS"/>
                          <a:cs typeface="Trebuchet MS"/>
                          <a:sym typeface="Trebuchet MS"/>
                        </a:rPr>
                        <a:t>JOAN VINES</a:t>
                      </a:r>
                      <a:endParaRPr sz="1600" u="none" cap="none" strike="noStrike">
                        <a:latin typeface="Trebuchet MS"/>
                        <a:ea typeface="Trebuchet MS"/>
                        <a:cs typeface="Trebuchet MS"/>
                        <a:sym typeface="Trebuchet MS"/>
                      </a:endParaRPr>
                    </a:p>
                    <a:p>
                      <a:pPr indent="0" lvl="0" marL="0" marR="1392555" rtl="0" algn="ctr">
                        <a:lnSpc>
                          <a:spcPct val="100000"/>
                        </a:lnSpc>
                        <a:spcBef>
                          <a:spcPts val="15"/>
                        </a:spcBef>
                        <a:spcAft>
                          <a:spcPts val="0"/>
                        </a:spcAft>
                        <a:buNone/>
                      </a:pPr>
                      <a:r>
                        <a:rPr lang="en-US" sz="1200" u="none" cap="none" strike="noStrike">
                          <a:solidFill>
                            <a:srgbClr val="3E3E3E"/>
                          </a:solidFill>
                          <a:latin typeface="Trebuchet MS"/>
                          <a:ea typeface="Trebuchet MS"/>
                          <a:cs typeface="Trebuchet MS"/>
                          <a:sym typeface="Trebuchet MS"/>
                        </a:rPr>
                        <a:t>Managing Director</a:t>
                      </a:r>
                      <a:endParaRPr sz="12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250" u="none" cap="none" strike="noStrike">
                        <a:latin typeface="Times New Roman"/>
                        <a:ea typeface="Times New Roman"/>
                        <a:cs typeface="Times New Roman"/>
                        <a:sym typeface="Times New Roman"/>
                      </a:endParaRPr>
                    </a:p>
                    <a:p>
                      <a:pPr indent="0" lvl="0" marL="0" marR="1393825" rtl="0" algn="ctr">
                        <a:lnSpc>
                          <a:spcPct val="100000"/>
                        </a:lnSpc>
                        <a:spcBef>
                          <a:spcPts val="0"/>
                        </a:spcBef>
                        <a:spcAft>
                          <a:spcPts val="0"/>
                        </a:spcAft>
                        <a:buNone/>
                      </a:pPr>
                      <a:r>
                        <a:rPr lang="en-US" sz="1200" u="none" cap="none" strike="noStrike">
                          <a:solidFill>
                            <a:srgbClr val="3E3E3E"/>
                          </a:solidFill>
                          <a:latin typeface="Trebuchet MS"/>
                          <a:ea typeface="Trebuchet MS"/>
                          <a:cs typeface="Trebuchet MS"/>
                          <a:sym typeface="Trebuchet MS"/>
                        </a:rPr>
                        <a:t>703-893-2766</a:t>
                      </a:r>
                      <a:endParaRPr sz="1200" u="none" cap="none" strike="noStrike">
                        <a:latin typeface="Trebuchet MS"/>
                        <a:ea typeface="Trebuchet MS"/>
                        <a:cs typeface="Trebuchet MS"/>
                        <a:sym typeface="Trebuchet MS"/>
                      </a:endParaRPr>
                    </a:p>
                    <a:p>
                      <a:pPr indent="0" lvl="0" marL="0" marR="1391920" rtl="0" algn="ctr">
                        <a:lnSpc>
                          <a:spcPct val="100000"/>
                        </a:lnSpc>
                        <a:spcBef>
                          <a:spcPts val="0"/>
                        </a:spcBef>
                        <a:spcAft>
                          <a:spcPts val="0"/>
                        </a:spcAft>
                        <a:buNone/>
                      </a:pPr>
                      <a:r>
                        <a:rPr lang="en-US" sz="1200" u="sng" cap="none" strike="noStrike">
                          <a:solidFill>
                            <a:schemeClr val="hlink"/>
                          </a:solidFill>
                          <a:latin typeface="Trebuchet MS"/>
                          <a:ea typeface="Trebuchet MS"/>
                          <a:cs typeface="Trebuchet MS"/>
                          <a:sym typeface="Trebuchet MS"/>
                          <a:hlinkClick r:id="rId3"/>
                        </a:rPr>
                        <a:t>jvines@bdo.com</a:t>
                      </a:r>
                      <a:endParaRPr sz="1200" u="none" cap="none" strike="noStrike">
                        <a:latin typeface="Trebuchet MS"/>
                        <a:ea typeface="Trebuchet MS"/>
                        <a:cs typeface="Trebuchet MS"/>
                        <a:sym typeface="Trebuchet MS"/>
                      </a:endParaRPr>
                    </a:p>
                  </a:txBody>
                  <a:tcPr marT="0" marB="0" marR="0" marL="0">
                    <a:lnR cap="flat" cmpd="sng" w="12700">
                      <a:solidFill>
                        <a:srgbClr val="3E3E3E"/>
                      </a:solidFill>
                      <a:prstDash val="solid"/>
                      <a:round/>
                      <a:headEnd len="sm" w="sm" type="none"/>
                      <a:tailEnd len="sm" w="sm" type="none"/>
                    </a:lnR>
                  </a:tcPr>
                </a:tc>
                <a:tc>
                  <a:txBody>
                    <a:bodyPr/>
                    <a:lstStyle/>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p>
                      <a:pPr indent="0" lvl="0" marL="1206500" marR="0" rtl="0" algn="ctr">
                        <a:lnSpc>
                          <a:spcPct val="100000"/>
                        </a:lnSpc>
                        <a:spcBef>
                          <a:spcPts val="1245"/>
                        </a:spcBef>
                        <a:spcAft>
                          <a:spcPts val="0"/>
                        </a:spcAft>
                        <a:buNone/>
                      </a:pPr>
                      <a:r>
                        <a:rPr b="1" lang="en-US" sz="1600" u="none" cap="none" strike="noStrike">
                          <a:solidFill>
                            <a:srgbClr val="02A5E2"/>
                          </a:solidFill>
                          <a:latin typeface="Trebuchet MS"/>
                          <a:ea typeface="Trebuchet MS"/>
                          <a:cs typeface="Trebuchet MS"/>
                          <a:sym typeface="Trebuchet MS"/>
                        </a:rPr>
                        <a:t>CARLISLE TOPPIN</a:t>
                      </a:r>
                      <a:endParaRPr sz="1600" u="none" cap="none" strike="noStrike">
                        <a:latin typeface="Trebuchet MS"/>
                        <a:ea typeface="Trebuchet MS"/>
                        <a:cs typeface="Trebuchet MS"/>
                        <a:sym typeface="Trebuchet MS"/>
                      </a:endParaRPr>
                    </a:p>
                    <a:p>
                      <a:pPr indent="0" lvl="0" marL="1206500" marR="0" rtl="0" algn="ctr">
                        <a:lnSpc>
                          <a:spcPct val="100000"/>
                        </a:lnSpc>
                        <a:spcBef>
                          <a:spcPts val="15"/>
                        </a:spcBef>
                        <a:spcAft>
                          <a:spcPts val="0"/>
                        </a:spcAft>
                        <a:buNone/>
                      </a:pPr>
                      <a:r>
                        <a:rPr lang="en-US" sz="1200" u="none" cap="none" strike="noStrike">
                          <a:solidFill>
                            <a:srgbClr val="3E3E3E"/>
                          </a:solidFill>
                          <a:latin typeface="Trebuchet MS"/>
                          <a:ea typeface="Trebuchet MS"/>
                          <a:cs typeface="Trebuchet MS"/>
                          <a:sym typeface="Trebuchet MS"/>
                        </a:rPr>
                        <a:t>Managing Director</a:t>
                      </a:r>
                      <a:endParaRPr sz="12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250" u="none" cap="none" strike="noStrike">
                        <a:latin typeface="Times New Roman"/>
                        <a:ea typeface="Times New Roman"/>
                        <a:cs typeface="Times New Roman"/>
                        <a:sym typeface="Times New Roman"/>
                      </a:endParaRPr>
                    </a:p>
                    <a:p>
                      <a:pPr indent="-11430" lvl="0" marL="1205230" marR="0" rtl="0" algn="ctr">
                        <a:lnSpc>
                          <a:spcPct val="100000"/>
                        </a:lnSpc>
                        <a:spcBef>
                          <a:spcPts val="0"/>
                        </a:spcBef>
                        <a:spcAft>
                          <a:spcPts val="0"/>
                        </a:spcAft>
                        <a:buNone/>
                      </a:pPr>
                      <a:r>
                        <a:rPr lang="en-US" sz="1200" u="none" cap="none" strike="noStrike">
                          <a:solidFill>
                            <a:srgbClr val="3E3E3E"/>
                          </a:solidFill>
                          <a:latin typeface="Trebuchet MS"/>
                          <a:ea typeface="Trebuchet MS"/>
                          <a:cs typeface="Trebuchet MS"/>
                          <a:sym typeface="Trebuchet MS"/>
                        </a:rPr>
                        <a:t>212-885-8331</a:t>
                      </a:r>
                      <a:endParaRPr sz="1200" u="none" cap="none" strike="noStrike">
                        <a:latin typeface="Trebuchet MS"/>
                        <a:ea typeface="Trebuchet MS"/>
                        <a:cs typeface="Trebuchet MS"/>
                        <a:sym typeface="Trebuchet MS"/>
                      </a:endParaRPr>
                    </a:p>
                    <a:p>
                      <a:pPr indent="-635" lvl="0" marL="1207135" marR="0" rtl="0" algn="ctr">
                        <a:lnSpc>
                          <a:spcPct val="100000"/>
                        </a:lnSpc>
                        <a:spcBef>
                          <a:spcPts val="0"/>
                        </a:spcBef>
                        <a:spcAft>
                          <a:spcPts val="0"/>
                        </a:spcAft>
                        <a:buNone/>
                      </a:pPr>
                      <a:r>
                        <a:rPr lang="en-US" sz="1200" u="sng" cap="none" strike="noStrike">
                          <a:solidFill>
                            <a:schemeClr val="hlink"/>
                          </a:solidFill>
                          <a:latin typeface="Trebuchet MS"/>
                          <a:ea typeface="Trebuchet MS"/>
                          <a:cs typeface="Trebuchet MS"/>
                          <a:sym typeface="Trebuchet MS"/>
                          <a:hlinkClick r:id="rId4"/>
                        </a:rPr>
                        <a:t>ctoppin@bdo.com</a:t>
                      </a:r>
                      <a:endParaRPr sz="1200" u="none" cap="none" strike="noStrike">
                        <a:latin typeface="Trebuchet MS"/>
                        <a:ea typeface="Trebuchet MS"/>
                        <a:cs typeface="Trebuchet MS"/>
                        <a:sym typeface="Trebuchet MS"/>
                      </a:endParaRPr>
                    </a:p>
                  </a:txBody>
                  <a:tcPr marT="0" marB="0" marR="0" marL="0">
                    <a:lnL cap="flat" cmpd="sng" w="12700">
                      <a:solidFill>
                        <a:srgbClr val="3E3E3E"/>
                      </a:solidFill>
                      <a:prstDash val="solid"/>
                      <a:round/>
                      <a:headEnd len="sm" w="sm" type="none"/>
                      <a:tailEnd len="sm" w="sm" type="none"/>
                    </a:lnL>
                  </a:tcPr>
                </a:tc>
              </a:tr>
            </a:tbl>
          </a:graphicData>
        </a:graphic>
      </p:graphicFrame>
      <p:sp>
        <p:nvSpPr>
          <p:cNvPr id="77" name="Google Shape;77;p9"/>
          <p:cNvSpPr txBox="1"/>
          <p:nvPr>
            <p:ph type="title"/>
          </p:nvPr>
        </p:nvSpPr>
        <p:spPr>
          <a:xfrm>
            <a:off x="274637" y="645667"/>
            <a:ext cx="8594725" cy="135382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2800" u="none" cap="none" strike="noStrike">
                <a:solidFill>
                  <a:srgbClr val="ED1A3B"/>
                </a:solidFill>
                <a:latin typeface="Trebuchet MS"/>
                <a:ea typeface="Trebuchet MS"/>
                <a:cs typeface="Trebuchet MS"/>
                <a:sym typeface="Trebuchet MS"/>
              </a:rPr>
              <a:t>With you today…</a:t>
            </a:r>
            <a:endParaRPr/>
          </a:p>
        </p:txBody>
      </p:sp>
      <p:sp>
        <p:nvSpPr>
          <p:cNvPr id="78" name="Google Shape;78;p9"/>
          <p:cNvSpPr/>
          <p:nvPr/>
        </p:nvSpPr>
        <p:spPr>
          <a:xfrm>
            <a:off x="5871971" y="2138172"/>
            <a:ext cx="1668779" cy="165963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9" name="Google Shape;79;p9"/>
          <p:cNvSpPr/>
          <p:nvPr/>
        </p:nvSpPr>
        <p:spPr>
          <a:xfrm>
            <a:off x="1594103" y="2138172"/>
            <a:ext cx="1668780" cy="165963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0" name="Google Shape;80;p9"/>
          <p:cNvSpPr txBox="1"/>
          <p:nvPr>
            <p:ph idx="12" type="sldNum"/>
          </p:nvPr>
        </p:nvSpPr>
        <p:spPr>
          <a:xfrm>
            <a:off x="285480" y="6497503"/>
            <a:ext cx="118110" cy="139700"/>
          </a:xfrm>
          <a:prstGeom prst="rect">
            <a:avLst/>
          </a:prstGeom>
          <a:noFill/>
          <a:ln>
            <a:noFill/>
          </a:ln>
        </p:spPr>
        <p:txBody>
          <a:bodyPr anchorCtr="0" anchor="t" bIns="0" lIns="0" spcFirstLastPara="1" rIns="0" wrap="square" tIns="0">
            <a:noAutofit/>
          </a:bodyPr>
          <a:lstStyle/>
          <a:p>
            <a:pPr indent="0" lvl="0" marL="25400" marR="0" rtl="0" algn="l">
              <a:lnSpc>
                <a:spcPct val="112222"/>
              </a:lnSpc>
              <a:spcBef>
                <a:spcPts val="0"/>
              </a:spcBef>
              <a:spcAft>
                <a:spcPts val="0"/>
              </a:spcAft>
              <a:buNone/>
            </a:pPr>
            <a:fld id="{00000000-1234-1234-1234-123412341234}" type="slidenum">
              <a:rPr b="1" i="0" lang="en-US" sz="900">
                <a:solidFill>
                  <a:srgbClr val="3E3E3E"/>
                </a:solidFill>
                <a:latin typeface="Trebuchet MS"/>
                <a:ea typeface="Trebuchet MS"/>
                <a:cs typeface="Trebuchet MS"/>
                <a:sym typeface="Trebuchet MS"/>
              </a:rPr>
              <a:t>‹#›</a:t>
            </a:fld>
            <a:endParaRPr/>
          </a:p>
        </p:txBody>
      </p:sp>
      <p:sp>
        <p:nvSpPr>
          <p:cNvPr id="81" name="Google Shape;81;p9"/>
          <p:cNvSpPr txBox="1"/>
          <p:nvPr>
            <p:ph idx="11" type="ftr"/>
          </p:nvPr>
        </p:nvSpPr>
        <p:spPr>
          <a:xfrm>
            <a:off x="799157" y="6496817"/>
            <a:ext cx="3388995" cy="139700"/>
          </a:xfrm>
          <a:prstGeom prst="rect">
            <a:avLst/>
          </a:prstGeom>
          <a:noFill/>
          <a:ln>
            <a:noFill/>
          </a:ln>
        </p:spPr>
        <p:txBody>
          <a:bodyPr anchorCtr="0" anchor="t" bIns="0" lIns="0" spcFirstLastPara="1" rIns="0" wrap="square" tIns="0">
            <a:noAutofit/>
          </a:bodyPr>
          <a:lstStyle/>
          <a:p>
            <a:pPr indent="0" lvl="0" marL="12700" marR="0" rtl="0" algn="l">
              <a:lnSpc>
                <a:spcPct val="112222"/>
              </a:lnSpc>
              <a:spcBef>
                <a:spcPts val="0"/>
              </a:spcBef>
              <a:spcAft>
                <a:spcPts val="0"/>
              </a:spcAft>
              <a:buNone/>
            </a:pPr>
            <a:r>
              <a:rPr b="0" i="0" lang="en-US" sz="900">
                <a:solidFill>
                  <a:srgbClr val="3E3E3E"/>
                </a:solidFill>
                <a:latin typeface="Trebuchet MS"/>
                <a:ea typeface="Trebuchet MS"/>
                <a:cs typeface="Trebuchet MS"/>
                <a:sym typeface="Trebuchet MS"/>
              </a:rPr>
              <a:t>How Tax Reform Proposals Could Impact Executive Compensation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0"/>
          <p:cNvSpPr txBox="1"/>
          <p:nvPr>
            <p:ph type="title"/>
          </p:nvPr>
        </p:nvSpPr>
        <p:spPr>
          <a:xfrm>
            <a:off x="274637" y="645667"/>
            <a:ext cx="3498215" cy="1353820"/>
          </a:xfrm>
          <a:prstGeom prst="rect">
            <a:avLst/>
          </a:prstGeom>
          <a:noFill/>
          <a:ln>
            <a:noFill/>
          </a:ln>
        </p:spPr>
        <p:txBody>
          <a:bodyPr anchorCtr="0" anchor="t" bIns="0" lIns="0" spcFirstLastPara="1" rIns="0" wrap="square" tIns="0">
            <a:noAutofit/>
          </a:bodyPr>
          <a:lstStyle/>
          <a:p>
            <a:pPr indent="0" lvl="0" marL="12700" marR="5080" rtl="0" algn="l">
              <a:lnSpc>
                <a:spcPct val="105000"/>
              </a:lnSpc>
              <a:spcBef>
                <a:spcPts val="0"/>
              </a:spcBef>
              <a:spcAft>
                <a:spcPts val="0"/>
              </a:spcAft>
              <a:buNone/>
            </a:pPr>
            <a:r>
              <a:rPr b="0" i="0" lang="en-US" sz="2800" u="none" cap="none" strike="noStrike">
                <a:solidFill>
                  <a:srgbClr val="ED1A3B"/>
                </a:solidFill>
                <a:latin typeface="Trebuchet MS"/>
                <a:ea typeface="Trebuchet MS"/>
                <a:cs typeface="Trebuchet MS"/>
                <a:sym typeface="Trebuchet MS"/>
              </a:rPr>
              <a:t>2017 Tax Reform for  Economic Growth and  American Jobs</a:t>
            </a:r>
            <a:endParaRPr/>
          </a:p>
        </p:txBody>
      </p:sp>
      <p:sp>
        <p:nvSpPr>
          <p:cNvPr id="87" name="Google Shape;87;p10"/>
          <p:cNvSpPr/>
          <p:nvPr/>
        </p:nvSpPr>
        <p:spPr>
          <a:xfrm>
            <a:off x="0" y="2592323"/>
            <a:ext cx="4551045" cy="3286760"/>
          </a:xfrm>
          <a:custGeom>
            <a:rect b="b" l="l" r="r" t="t"/>
            <a:pathLst>
              <a:path extrusionOk="0" h="120000" w="120000">
                <a:moveTo>
                  <a:pt x="84650" y="31031"/>
                </a:moveTo>
                <a:lnTo>
                  <a:pt x="25180" y="31031"/>
                </a:lnTo>
                <a:lnTo>
                  <a:pt x="25535" y="29906"/>
                </a:lnTo>
                <a:lnTo>
                  <a:pt x="26804" y="27875"/>
                </a:lnTo>
                <a:lnTo>
                  <a:pt x="27685" y="26963"/>
                </a:lnTo>
                <a:lnTo>
                  <a:pt x="28708" y="26117"/>
                </a:lnTo>
                <a:lnTo>
                  <a:pt x="29856" y="25335"/>
                </a:lnTo>
                <a:lnTo>
                  <a:pt x="31112" y="24615"/>
                </a:lnTo>
                <a:lnTo>
                  <a:pt x="32460" y="23953"/>
                </a:lnTo>
                <a:lnTo>
                  <a:pt x="33883" y="23348"/>
                </a:lnTo>
                <a:lnTo>
                  <a:pt x="35364" y="22797"/>
                </a:lnTo>
                <a:lnTo>
                  <a:pt x="36885" y="22297"/>
                </a:lnTo>
                <a:lnTo>
                  <a:pt x="38431" y="21847"/>
                </a:lnTo>
                <a:lnTo>
                  <a:pt x="39984" y="21443"/>
                </a:lnTo>
                <a:lnTo>
                  <a:pt x="41528" y="21084"/>
                </a:lnTo>
                <a:lnTo>
                  <a:pt x="43046" y="20767"/>
                </a:lnTo>
                <a:lnTo>
                  <a:pt x="44520" y="20489"/>
                </a:lnTo>
                <a:lnTo>
                  <a:pt x="45935" y="20249"/>
                </a:lnTo>
                <a:lnTo>
                  <a:pt x="47273" y="20043"/>
                </a:lnTo>
                <a:lnTo>
                  <a:pt x="48518" y="19869"/>
                </a:lnTo>
                <a:lnTo>
                  <a:pt x="50660" y="19610"/>
                </a:lnTo>
                <a:lnTo>
                  <a:pt x="53082" y="19371"/>
                </a:lnTo>
                <a:lnTo>
                  <a:pt x="53082" y="3008"/>
                </a:lnTo>
                <a:lnTo>
                  <a:pt x="53262" y="1740"/>
                </a:lnTo>
                <a:lnTo>
                  <a:pt x="53753" y="693"/>
                </a:lnTo>
                <a:lnTo>
                  <a:pt x="54466" y="0"/>
                </a:lnTo>
                <a:lnTo>
                  <a:pt x="58736" y="0"/>
                </a:lnTo>
                <a:lnTo>
                  <a:pt x="60574" y="828"/>
                </a:lnTo>
                <a:lnTo>
                  <a:pt x="62111" y="3291"/>
                </a:lnTo>
                <a:lnTo>
                  <a:pt x="63010" y="5171"/>
                </a:lnTo>
                <a:lnTo>
                  <a:pt x="64207" y="6206"/>
                </a:lnTo>
                <a:lnTo>
                  <a:pt x="65290" y="6676"/>
                </a:lnTo>
                <a:lnTo>
                  <a:pt x="65845" y="6864"/>
                </a:lnTo>
                <a:lnTo>
                  <a:pt x="65832" y="7417"/>
                </a:lnTo>
                <a:lnTo>
                  <a:pt x="65219" y="8187"/>
                </a:lnTo>
                <a:lnTo>
                  <a:pt x="64165" y="8968"/>
                </a:lnTo>
                <a:lnTo>
                  <a:pt x="64111" y="8992"/>
                </a:lnTo>
                <a:lnTo>
                  <a:pt x="58679" y="8992"/>
                </a:lnTo>
                <a:lnTo>
                  <a:pt x="58310" y="9027"/>
                </a:lnTo>
                <a:lnTo>
                  <a:pt x="58310" y="19559"/>
                </a:lnTo>
                <a:lnTo>
                  <a:pt x="60193" y="19774"/>
                </a:lnTo>
                <a:lnTo>
                  <a:pt x="62509" y="20086"/>
                </a:lnTo>
                <a:lnTo>
                  <a:pt x="63794" y="20284"/>
                </a:lnTo>
                <a:lnTo>
                  <a:pt x="65146" y="20512"/>
                </a:lnTo>
                <a:lnTo>
                  <a:pt x="66549" y="20773"/>
                </a:lnTo>
                <a:lnTo>
                  <a:pt x="67991" y="21068"/>
                </a:lnTo>
                <a:lnTo>
                  <a:pt x="69457" y="21400"/>
                </a:lnTo>
                <a:lnTo>
                  <a:pt x="70933" y="21771"/>
                </a:lnTo>
                <a:lnTo>
                  <a:pt x="72405" y="22182"/>
                </a:lnTo>
                <a:lnTo>
                  <a:pt x="73858" y="22636"/>
                </a:lnTo>
                <a:lnTo>
                  <a:pt x="75280" y="23134"/>
                </a:lnTo>
                <a:lnTo>
                  <a:pt x="76656" y="23680"/>
                </a:lnTo>
                <a:lnTo>
                  <a:pt x="77972" y="24274"/>
                </a:lnTo>
                <a:lnTo>
                  <a:pt x="79213" y="24919"/>
                </a:lnTo>
                <a:lnTo>
                  <a:pt x="80367" y="25617"/>
                </a:lnTo>
                <a:lnTo>
                  <a:pt x="81418" y="26370"/>
                </a:lnTo>
                <a:lnTo>
                  <a:pt x="82353" y="27180"/>
                </a:lnTo>
                <a:lnTo>
                  <a:pt x="83157" y="28049"/>
                </a:lnTo>
                <a:lnTo>
                  <a:pt x="84320" y="29973"/>
                </a:lnTo>
                <a:lnTo>
                  <a:pt x="84650" y="31031"/>
                </a:lnTo>
                <a:close/>
              </a:path>
              <a:path extrusionOk="0" h="120000" w="120000">
                <a:moveTo>
                  <a:pt x="61367" y="9735"/>
                </a:moveTo>
                <a:lnTo>
                  <a:pt x="59939" y="9309"/>
                </a:lnTo>
                <a:lnTo>
                  <a:pt x="59493" y="9133"/>
                </a:lnTo>
                <a:lnTo>
                  <a:pt x="59073" y="9027"/>
                </a:lnTo>
                <a:lnTo>
                  <a:pt x="58679" y="8992"/>
                </a:lnTo>
                <a:lnTo>
                  <a:pt x="64111" y="8992"/>
                </a:lnTo>
                <a:lnTo>
                  <a:pt x="62828" y="9553"/>
                </a:lnTo>
                <a:lnTo>
                  <a:pt x="61367" y="9735"/>
                </a:lnTo>
                <a:close/>
              </a:path>
              <a:path extrusionOk="0" h="120000" w="120000">
                <a:moveTo>
                  <a:pt x="117983" y="119989"/>
                </a:moveTo>
                <a:lnTo>
                  <a:pt x="0" y="119989"/>
                </a:lnTo>
                <a:lnTo>
                  <a:pt x="0" y="31031"/>
                </a:lnTo>
                <a:lnTo>
                  <a:pt x="117983" y="31031"/>
                </a:lnTo>
                <a:lnTo>
                  <a:pt x="118940" y="31310"/>
                </a:lnTo>
                <a:lnTo>
                  <a:pt x="119629" y="32066"/>
                </a:lnTo>
                <a:lnTo>
                  <a:pt x="119988" y="33173"/>
                </a:lnTo>
                <a:lnTo>
                  <a:pt x="119952" y="34510"/>
                </a:lnTo>
                <a:lnTo>
                  <a:pt x="118526" y="42692"/>
                </a:lnTo>
                <a:lnTo>
                  <a:pt x="118365" y="43323"/>
                </a:lnTo>
                <a:lnTo>
                  <a:pt x="118192" y="43726"/>
                </a:lnTo>
                <a:lnTo>
                  <a:pt x="52132" y="43726"/>
                </a:lnTo>
                <a:lnTo>
                  <a:pt x="50978" y="44077"/>
                </a:lnTo>
                <a:lnTo>
                  <a:pt x="50201" y="44760"/>
                </a:lnTo>
                <a:lnTo>
                  <a:pt x="38147" y="44760"/>
                </a:lnTo>
                <a:lnTo>
                  <a:pt x="37179" y="45112"/>
                </a:lnTo>
                <a:lnTo>
                  <a:pt x="35989" y="45862"/>
                </a:lnTo>
                <a:lnTo>
                  <a:pt x="34828" y="46886"/>
                </a:lnTo>
                <a:lnTo>
                  <a:pt x="33948" y="48064"/>
                </a:lnTo>
                <a:lnTo>
                  <a:pt x="33599" y="49274"/>
                </a:lnTo>
                <a:lnTo>
                  <a:pt x="33599" y="57079"/>
                </a:lnTo>
                <a:lnTo>
                  <a:pt x="333" y="57079"/>
                </a:lnTo>
                <a:lnTo>
                  <a:pt x="333" y="72595"/>
                </a:lnTo>
                <a:lnTo>
                  <a:pt x="33599" y="72595"/>
                </a:lnTo>
                <a:lnTo>
                  <a:pt x="33599" y="81905"/>
                </a:lnTo>
                <a:lnTo>
                  <a:pt x="333" y="81905"/>
                </a:lnTo>
                <a:lnTo>
                  <a:pt x="333" y="104473"/>
                </a:lnTo>
                <a:lnTo>
                  <a:pt x="33873" y="104473"/>
                </a:lnTo>
                <a:lnTo>
                  <a:pt x="34006" y="104849"/>
                </a:lnTo>
                <a:lnTo>
                  <a:pt x="117508" y="104849"/>
                </a:lnTo>
                <a:lnTo>
                  <a:pt x="117508" y="106166"/>
                </a:lnTo>
                <a:lnTo>
                  <a:pt x="117848" y="106636"/>
                </a:lnTo>
                <a:lnTo>
                  <a:pt x="118526" y="108329"/>
                </a:lnTo>
                <a:lnTo>
                  <a:pt x="119952" y="116510"/>
                </a:lnTo>
                <a:lnTo>
                  <a:pt x="119988" y="117847"/>
                </a:lnTo>
                <a:lnTo>
                  <a:pt x="119629" y="118955"/>
                </a:lnTo>
                <a:lnTo>
                  <a:pt x="118940" y="119710"/>
                </a:lnTo>
                <a:lnTo>
                  <a:pt x="117983" y="119989"/>
                </a:lnTo>
                <a:close/>
              </a:path>
              <a:path extrusionOk="0" h="120000" w="120000">
                <a:moveTo>
                  <a:pt x="69375" y="104849"/>
                </a:moveTo>
                <a:lnTo>
                  <a:pt x="60007" y="104849"/>
                </a:lnTo>
                <a:lnTo>
                  <a:pt x="60185" y="104425"/>
                </a:lnTo>
                <a:lnTo>
                  <a:pt x="60312" y="103991"/>
                </a:lnTo>
                <a:lnTo>
                  <a:pt x="60389" y="103540"/>
                </a:lnTo>
                <a:lnTo>
                  <a:pt x="60414" y="103063"/>
                </a:lnTo>
                <a:lnTo>
                  <a:pt x="60414" y="47581"/>
                </a:lnTo>
                <a:lnTo>
                  <a:pt x="60177" y="46119"/>
                </a:lnTo>
                <a:lnTo>
                  <a:pt x="59532" y="44913"/>
                </a:lnTo>
                <a:lnTo>
                  <a:pt x="58581" y="44077"/>
                </a:lnTo>
                <a:lnTo>
                  <a:pt x="57427" y="43726"/>
                </a:lnTo>
                <a:lnTo>
                  <a:pt x="118192" y="43726"/>
                </a:lnTo>
                <a:lnTo>
                  <a:pt x="118102" y="43938"/>
                </a:lnTo>
                <a:lnTo>
                  <a:pt x="117762" y="44516"/>
                </a:lnTo>
                <a:lnTo>
                  <a:pt x="117372" y="45043"/>
                </a:lnTo>
                <a:lnTo>
                  <a:pt x="117508" y="45043"/>
                </a:lnTo>
                <a:lnTo>
                  <a:pt x="117508" y="45132"/>
                </a:lnTo>
                <a:lnTo>
                  <a:pt x="72757" y="45132"/>
                </a:lnTo>
                <a:lnTo>
                  <a:pt x="71520" y="45439"/>
                </a:lnTo>
                <a:lnTo>
                  <a:pt x="70289" y="46030"/>
                </a:lnTo>
                <a:lnTo>
                  <a:pt x="69345" y="46879"/>
                </a:lnTo>
                <a:lnTo>
                  <a:pt x="68968" y="47958"/>
                </a:lnTo>
                <a:lnTo>
                  <a:pt x="68968" y="103063"/>
                </a:lnTo>
                <a:lnTo>
                  <a:pt x="69003" y="103540"/>
                </a:lnTo>
                <a:lnTo>
                  <a:pt x="69095" y="103991"/>
                </a:lnTo>
                <a:lnTo>
                  <a:pt x="69226" y="104425"/>
                </a:lnTo>
                <a:lnTo>
                  <a:pt x="69375" y="104849"/>
                </a:lnTo>
                <a:close/>
              </a:path>
              <a:path extrusionOk="0" h="120000" w="120000">
                <a:moveTo>
                  <a:pt x="49552" y="104849"/>
                </a:moveTo>
                <a:lnTo>
                  <a:pt x="40184" y="104849"/>
                </a:lnTo>
                <a:lnTo>
                  <a:pt x="40362" y="104425"/>
                </a:lnTo>
                <a:lnTo>
                  <a:pt x="40489" y="103991"/>
                </a:lnTo>
                <a:lnTo>
                  <a:pt x="40565" y="103540"/>
                </a:lnTo>
                <a:lnTo>
                  <a:pt x="40591" y="103063"/>
                </a:lnTo>
                <a:lnTo>
                  <a:pt x="40591" y="47958"/>
                </a:lnTo>
                <a:lnTo>
                  <a:pt x="40400" y="46585"/>
                </a:lnTo>
                <a:lnTo>
                  <a:pt x="39878" y="45513"/>
                </a:lnTo>
                <a:lnTo>
                  <a:pt x="39102" y="44863"/>
                </a:lnTo>
                <a:lnTo>
                  <a:pt x="38147" y="44760"/>
                </a:lnTo>
                <a:lnTo>
                  <a:pt x="50201" y="44760"/>
                </a:lnTo>
                <a:lnTo>
                  <a:pt x="50027" y="44913"/>
                </a:lnTo>
                <a:lnTo>
                  <a:pt x="49382" y="46119"/>
                </a:lnTo>
                <a:lnTo>
                  <a:pt x="49145" y="47581"/>
                </a:lnTo>
                <a:lnTo>
                  <a:pt x="49145" y="103063"/>
                </a:lnTo>
                <a:lnTo>
                  <a:pt x="49170" y="103540"/>
                </a:lnTo>
                <a:lnTo>
                  <a:pt x="49247" y="103991"/>
                </a:lnTo>
                <a:lnTo>
                  <a:pt x="49374" y="104425"/>
                </a:lnTo>
                <a:lnTo>
                  <a:pt x="49552" y="104849"/>
                </a:lnTo>
                <a:close/>
              </a:path>
              <a:path extrusionOk="0" h="120000" w="120000">
                <a:moveTo>
                  <a:pt x="117508" y="104849"/>
                </a:moveTo>
                <a:lnTo>
                  <a:pt x="75553" y="104849"/>
                </a:lnTo>
                <a:lnTo>
                  <a:pt x="75731" y="104425"/>
                </a:lnTo>
                <a:lnTo>
                  <a:pt x="75859" y="103991"/>
                </a:lnTo>
                <a:lnTo>
                  <a:pt x="75935" y="103540"/>
                </a:lnTo>
                <a:lnTo>
                  <a:pt x="75960" y="103063"/>
                </a:lnTo>
                <a:lnTo>
                  <a:pt x="75960" y="49274"/>
                </a:lnTo>
                <a:lnTo>
                  <a:pt x="75782" y="47834"/>
                </a:lnTo>
                <a:lnTo>
                  <a:pt x="75299" y="46571"/>
                </a:lnTo>
                <a:lnTo>
                  <a:pt x="73720" y="45137"/>
                </a:lnTo>
                <a:lnTo>
                  <a:pt x="72757" y="45132"/>
                </a:lnTo>
                <a:lnTo>
                  <a:pt x="117508" y="45132"/>
                </a:lnTo>
                <a:lnTo>
                  <a:pt x="117508" y="57079"/>
                </a:lnTo>
                <a:lnTo>
                  <a:pt x="84039" y="57079"/>
                </a:lnTo>
                <a:lnTo>
                  <a:pt x="84039" y="72595"/>
                </a:lnTo>
                <a:lnTo>
                  <a:pt x="117508" y="72595"/>
                </a:lnTo>
                <a:lnTo>
                  <a:pt x="117508" y="81905"/>
                </a:lnTo>
                <a:lnTo>
                  <a:pt x="84039" y="81905"/>
                </a:lnTo>
                <a:lnTo>
                  <a:pt x="84039" y="104473"/>
                </a:lnTo>
                <a:lnTo>
                  <a:pt x="117508" y="104473"/>
                </a:lnTo>
                <a:lnTo>
                  <a:pt x="117508" y="104849"/>
                </a:lnTo>
                <a:close/>
              </a:path>
              <a:path extrusionOk="0" h="120000" w="120000">
                <a:moveTo>
                  <a:pt x="16898" y="72595"/>
                </a:moveTo>
                <a:lnTo>
                  <a:pt x="7462" y="72595"/>
                </a:lnTo>
                <a:lnTo>
                  <a:pt x="7462" y="57079"/>
                </a:lnTo>
                <a:lnTo>
                  <a:pt x="16898" y="57079"/>
                </a:lnTo>
                <a:lnTo>
                  <a:pt x="16898" y="72595"/>
                </a:lnTo>
                <a:close/>
              </a:path>
              <a:path extrusionOk="0" h="120000" w="120000">
                <a:moveTo>
                  <a:pt x="33599" y="72595"/>
                </a:moveTo>
                <a:lnTo>
                  <a:pt x="24026" y="72595"/>
                </a:lnTo>
                <a:lnTo>
                  <a:pt x="24026" y="57079"/>
                </a:lnTo>
                <a:lnTo>
                  <a:pt x="33599" y="57079"/>
                </a:lnTo>
                <a:lnTo>
                  <a:pt x="33599" y="72595"/>
                </a:lnTo>
                <a:close/>
              </a:path>
              <a:path extrusionOk="0" h="120000" w="120000">
                <a:moveTo>
                  <a:pt x="94290" y="72595"/>
                </a:moveTo>
                <a:lnTo>
                  <a:pt x="89674" y="72595"/>
                </a:lnTo>
                <a:lnTo>
                  <a:pt x="89674" y="57079"/>
                </a:lnTo>
                <a:lnTo>
                  <a:pt x="94290" y="57079"/>
                </a:lnTo>
                <a:lnTo>
                  <a:pt x="94290" y="72595"/>
                </a:lnTo>
                <a:close/>
              </a:path>
              <a:path extrusionOk="0" h="120000" w="120000">
                <a:moveTo>
                  <a:pt x="104541" y="72595"/>
                </a:moveTo>
                <a:lnTo>
                  <a:pt x="99993" y="72595"/>
                </a:lnTo>
                <a:lnTo>
                  <a:pt x="99993" y="57079"/>
                </a:lnTo>
                <a:lnTo>
                  <a:pt x="104541" y="57079"/>
                </a:lnTo>
                <a:lnTo>
                  <a:pt x="104541" y="72595"/>
                </a:lnTo>
                <a:close/>
              </a:path>
              <a:path extrusionOk="0" h="120000" w="120000">
                <a:moveTo>
                  <a:pt x="117508" y="72595"/>
                </a:moveTo>
                <a:lnTo>
                  <a:pt x="110244" y="72595"/>
                </a:lnTo>
                <a:lnTo>
                  <a:pt x="110244" y="57079"/>
                </a:lnTo>
                <a:lnTo>
                  <a:pt x="117508" y="57079"/>
                </a:lnTo>
                <a:lnTo>
                  <a:pt x="117508" y="72595"/>
                </a:lnTo>
                <a:close/>
              </a:path>
              <a:path extrusionOk="0" h="120000" w="120000">
                <a:moveTo>
                  <a:pt x="16898" y="104473"/>
                </a:moveTo>
                <a:lnTo>
                  <a:pt x="7462" y="104473"/>
                </a:lnTo>
                <a:lnTo>
                  <a:pt x="7462" y="81905"/>
                </a:lnTo>
                <a:lnTo>
                  <a:pt x="16898" y="81905"/>
                </a:lnTo>
                <a:lnTo>
                  <a:pt x="16898" y="104473"/>
                </a:lnTo>
                <a:close/>
              </a:path>
              <a:path extrusionOk="0" h="120000" w="120000">
                <a:moveTo>
                  <a:pt x="33873" y="104473"/>
                </a:moveTo>
                <a:lnTo>
                  <a:pt x="24026" y="104473"/>
                </a:lnTo>
                <a:lnTo>
                  <a:pt x="24026" y="81905"/>
                </a:lnTo>
                <a:lnTo>
                  <a:pt x="33599" y="81905"/>
                </a:lnTo>
                <a:lnTo>
                  <a:pt x="33599" y="103063"/>
                </a:lnTo>
                <a:lnTo>
                  <a:pt x="33633" y="103540"/>
                </a:lnTo>
                <a:lnTo>
                  <a:pt x="33726" y="103991"/>
                </a:lnTo>
                <a:lnTo>
                  <a:pt x="33856" y="104425"/>
                </a:lnTo>
                <a:lnTo>
                  <a:pt x="33873" y="104473"/>
                </a:lnTo>
                <a:close/>
              </a:path>
              <a:path extrusionOk="0" h="120000" w="120000">
                <a:moveTo>
                  <a:pt x="94290" y="104473"/>
                </a:moveTo>
                <a:lnTo>
                  <a:pt x="89674" y="104473"/>
                </a:lnTo>
                <a:lnTo>
                  <a:pt x="89674" y="81905"/>
                </a:lnTo>
                <a:lnTo>
                  <a:pt x="94290" y="81905"/>
                </a:lnTo>
                <a:lnTo>
                  <a:pt x="94290" y="104473"/>
                </a:lnTo>
                <a:close/>
              </a:path>
              <a:path extrusionOk="0" h="120000" w="120000">
                <a:moveTo>
                  <a:pt x="104541" y="104473"/>
                </a:moveTo>
                <a:lnTo>
                  <a:pt x="99993" y="104473"/>
                </a:lnTo>
                <a:lnTo>
                  <a:pt x="99993" y="81905"/>
                </a:lnTo>
                <a:lnTo>
                  <a:pt x="104541" y="81905"/>
                </a:lnTo>
                <a:lnTo>
                  <a:pt x="104541" y="104473"/>
                </a:lnTo>
                <a:close/>
              </a:path>
              <a:path extrusionOk="0" h="120000" w="120000">
                <a:moveTo>
                  <a:pt x="117508" y="104473"/>
                </a:moveTo>
                <a:lnTo>
                  <a:pt x="110244" y="104473"/>
                </a:lnTo>
                <a:lnTo>
                  <a:pt x="110244" y="81905"/>
                </a:lnTo>
                <a:lnTo>
                  <a:pt x="117508" y="81905"/>
                </a:lnTo>
                <a:lnTo>
                  <a:pt x="117508" y="104473"/>
                </a:lnTo>
                <a:close/>
              </a:path>
            </a:pathLst>
          </a:custGeom>
          <a:solidFill>
            <a:srgbClr val="F4F8F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8" name="Google Shape;88;p10"/>
          <p:cNvSpPr txBox="1"/>
          <p:nvPr>
            <p:ph idx="12" type="sldNum"/>
          </p:nvPr>
        </p:nvSpPr>
        <p:spPr>
          <a:xfrm>
            <a:off x="285480" y="6497503"/>
            <a:ext cx="118110" cy="139700"/>
          </a:xfrm>
          <a:prstGeom prst="rect">
            <a:avLst/>
          </a:prstGeom>
          <a:noFill/>
          <a:ln>
            <a:noFill/>
          </a:ln>
        </p:spPr>
        <p:txBody>
          <a:bodyPr anchorCtr="0" anchor="t" bIns="0" lIns="0" spcFirstLastPara="1" rIns="0" wrap="square" tIns="0">
            <a:noAutofit/>
          </a:bodyPr>
          <a:lstStyle/>
          <a:p>
            <a:pPr indent="0" lvl="0" marL="25400" marR="0" rtl="0" algn="l">
              <a:lnSpc>
                <a:spcPct val="112222"/>
              </a:lnSpc>
              <a:spcBef>
                <a:spcPts val="0"/>
              </a:spcBef>
              <a:spcAft>
                <a:spcPts val="0"/>
              </a:spcAft>
              <a:buNone/>
            </a:pPr>
            <a:fld id="{00000000-1234-1234-1234-123412341234}" type="slidenum">
              <a:rPr b="1" i="0" lang="en-US" sz="900">
                <a:solidFill>
                  <a:srgbClr val="3E3E3E"/>
                </a:solidFill>
                <a:latin typeface="Trebuchet MS"/>
                <a:ea typeface="Trebuchet MS"/>
                <a:cs typeface="Trebuchet MS"/>
                <a:sym typeface="Trebuchet MS"/>
              </a:rPr>
              <a:t>‹#›</a:t>
            </a:fld>
            <a:endParaRPr/>
          </a:p>
        </p:txBody>
      </p:sp>
      <p:sp>
        <p:nvSpPr>
          <p:cNvPr id="89" name="Google Shape;89;p10"/>
          <p:cNvSpPr txBox="1"/>
          <p:nvPr>
            <p:ph idx="11" type="ftr"/>
          </p:nvPr>
        </p:nvSpPr>
        <p:spPr>
          <a:xfrm>
            <a:off x="799157" y="6496817"/>
            <a:ext cx="3388995" cy="139700"/>
          </a:xfrm>
          <a:prstGeom prst="rect">
            <a:avLst/>
          </a:prstGeom>
          <a:noFill/>
          <a:ln>
            <a:noFill/>
          </a:ln>
        </p:spPr>
        <p:txBody>
          <a:bodyPr anchorCtr="0" anchor="t" bIns="0" lIns="0" spcFirstLastPara="1" rIns="0" wrap="square" tIns="0">
            <a:noAutofit/>
          </a:bodyPr>
          <a:lstStyle/>
          <a:p>
            <a:pPr indent="0" lvl="0" marL="12700" marR="0" rtl="0" algn="l">
              <a:lnSpc>
                <a:spcPct val="112222"/>
              </a:lnSpc>
              <a:spcBef>
                <a:spcPts val="0"/>
              </a:spcBef>
              <a:spcAft>
                <a:spcPts val="0"/>
              </a:spcAft>
              <a:buNone/>
            </a:pPr>
            <a:r>
              <a:rPr b="0" i="0" lang="en-US" sz="900">
                <a:solidFill>
                  <a:srgbClr val="3E3E3E"/>
                </a:solidFill>
                <a:latin typeface="Trebuchet MS"/>
                <a:ea typeface="Trebuchet MS"/>
                <a:cs typeface="Trebuchet MS"/>
                <a:sym typeface="Trebuchet MS"/>
              </a:rPr>
              <a:t>How Tax Reform Proposals Could Impact Executive Compensation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1"/>
          <p:cNvSpPr txBox="1"/>
          <p:nvPr>
            <p:ph type="title"/>
          </p:nvPr>
        </p:nvSpPr>
        <p:spPr>
          <a:xfrm>
            <a:off x="274637" y="645667"/>
            <a:ext cx="8594725" cy="135382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2800" u="none" cap="none" strike="noStrike">
                <a:solidFill>
                  <a:srgbClr val="ED1A3B"/>
                </a:solidFill>
                <a:latin typeface="Trebuchet MS"/>
                <a:ea typeface="Trebuchet MS"/>
                <a:cs typeface="Trebuchet MS"/>
                <a:sym typeface="Trebuchet MS"/>
              </a:rPr>
              <a:t>Tax Reform Outline</a:t>
            </a:r>
            <a:endParaRPr/>
          </a:p>
        </p:txBody>
      </p:sp>
      <p:sp>
        <p:nvSpPr>
          <p:cNvPr id="95" name="Google Shape;95;p11"/>
          <p:cNvSpPr txBox="1"/>
          <p:nvPr>
            <p:ph idx="12" type="sldNum"/>
          </p:nvPr>
        </p:nvSpPr>
        <p:spPr>
          <a:xfrm>
            <a:off x="285480" y="6497503"/>
            <a:ext cx="118110" cy="139700"/>
          </a:xfrm>
          <a:prstGeom prst="rect">
            <a:avLst/>
          </a:prstGeom>
          <a:noFill/>
          <a:ln>
            <a:noFill/>
          </a:ln>
        </p:spPr>
        <p:txBody>
          <a:bodyPr anchorCtr="0" anchor="t" bIns="0" lIns="0" spcFirstLastPara="1" rIns="0" wrap="square" tIns="0">
            <a:noAutofit/>
          </a:bodyPr>
          <a:lstStyle/>
          <a:p>
            <a:pPr indent="0" lvl="0" marL="25400" marR="0" rtl="0" algn="l">
              <a:lnSpc>
                <a:spcPct val="112222"/>
              </a:lnSpc>
              <a:spcBef>
                <a:spcPts val="0"/>
              </a:spcBef>
              <a:spcAft>
                <a:spcPts val="0"/>
              </a:spcAft>
              <a:buNone/>
            </a:pPr>
            <a:fld id="{00000000-1234-1234-1234-123412341234}" type="slidenum">
              <a:rPr b="1" i="0" lang="en-US" sz="900">
                <a:solidFill>
                  <a:srgbClr val="3E3E3E"/>
                </a:solidFill>
                <a:latin typeface="Trebuchet MS"/>
                <a:ea typeface="Trebuchet MS"/>
                <a:cs typeface="Trebuchet MS"/>
                <a:sym typeface="Trebuchet MS"/>
              </a:rPr>
              <a:t>‹#›</a:t>
            </a:fld>
            <a:endParaRPr/>
          </a:p>
        </p:txBody>
      </p:sp>
      <p:sp>
        <p:nvSpPr>
          <p:cNvPr id="96" name="Google Shape;96;p11"/>
          <p:cNvSpPr txBox="1"/>
          <p:nvPr>
            <p:ph idx="11" type="ftr"/>
          </p:nvPr>
        </p:nvSpPr>
        <p:spPr>
          <a:xfrm>
            <a:off x="799157" y="6496817"/>
            <a:ext cx="3388995" cy="139700"/>
          </a:xfrm>
          <a:prstGeom prst="rect">
            <a:avLst/>
          </a:prstGeom>
          <a:noFill/>
          <a:ln>
            <a:noFill/>
          </a:ln>
        </p:spPr>
        <p:txBody>
          <a:bodyPr anchorCtr="0" anchor="t" bIns="0" lIns="0" spcFirstLastPara="1" rIns="0" wrap="square" tIns="0">
            <a:noAutofit/>
          </a:bodyPr>
          <a:lstStyle/>
          <a:p>
            <a:pPr indent="0" lvl="0" marL="12700" marR="0" rtl="0" algn="l">
              <a:lnSpc>
                <a:spcPct val="112222"/>
              </a:lnSpc>
              <a:spcBef>
                <a:spcPts val="0"/>
              </a:spcBef>
              <a:spcAft>
                <a:spcPts val="0"/>
              </a:spcAft>
              <a:buNone/>
            </a:pPr>
            <a:r>
              <a:rPr b="0" i="0" lang="en-US" sz="900">
                <a:solidFill>
                  <a:srgbClr val="3E3E3E"/>
                </a:solidFill>
                <a:latin typeface="Trebuchet MS"/>
                <a:ea typeface="Trebuchet MS"/>
                <a:cs typeface="Trebuchet MS"/>
                <a:sym typeface="Trebuchet MS"/>
              </a:rPr>
              <a:t>How Tax Reform Proposals Could Impact Executive Compensation</a:t>
            </a:r>
            <a:endParaRPr/>
          </a:p>
        </p:txBody>
      </p:sp>
      <p:sp>
        <p:nvSpPr>
          <p:cNvPr id="97" name="Google Shape;97;p11"/>
          <p:cNvSpPr txBox="1"/>
          <p:nvPr/>
        </p:nvSpPr>
        <p:spPr>
          <a:xfrm>
            <a:off x="274637" y="1822703"/>
            <a:ext cx="7974965" cy="343979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800">
                <a:solidFill>
                  <a:srgbClr val="3E3E3E"/>
                </a:solidFill>
                <a:latin typeface="Trebuchet MS"/>
                <a:ea typeface="Trebuchet MS"/>
                <a:cs typeface="Trebuchet MS"/>
                <a:sym typeface="Trebuchet MS"/>
              </a:rPr>
              <a:t>Individual Reform</a:t>
            </a:r>
            <a:endParaRPr sz="1800">
              <a:latin typeface="Trebuchet MS"/>
              <a:ea typeface="Trebuchet MS"/>
              <a:cs typeface="Trebuchet MS"/>
              <a:sym typeface="Trebuchet MS"/>
            </a:endParaRPr>
          </a:p>
          <a:p>
            <a:pPr indent="-1270" lvl="0" marL="13970" marR="0"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Reducing the 7 tax brackets to 3 brackets of 10%, 25% and 35%</a:t>
            </a:r>
            <a:endParaRPr sz="1800">
              <a:latin typeface="Trebuchet MS"/>
              <a:ea typeface="Trebuchet MS"/>
              <a:cs typeface="Trebuchet MS"/>
              <a:sym typeface="Trebuchet MS"/>
            </a:endParaRPr>
          </a:p>
          <a:p>
            <a:pPr indent="-1270" lvl="0" marL="13970" marR="0"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Doubling the standard deduction</a:t>
            </a:r>
            <a:endParaRPr sz="1800">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latin typeface="Times New Roman"/>
              <a:ea typeface="Times New Roman"/>
              <a:cs typeface="Times New Roman"/>
              <a:sym typeface="Times New Roman"/>
            </a:endParaRPr>
          </a:p>
          <a:p>
            <a:pPr indent="0" lvl="0" marL="12700" marR="0" rtl="0" algn="l">
              <a:lnSpc>
                <a:spcPct val="100000"/>
              </a:lnSpc>
              <a:spcBef>
                <a:spcPts val="1290"/>
              </a:spcBef>
              <a:spcAft>
                <a:spcPts val="0"/>
              </a:spcAft>
              <a:buNone/>
            </a:pPr>
            <a:r>
              <a:rPr b="1" lang="en-US" sz="1800">
                <a:solidFill>
                  <a:srgbClr val="3E3E3E"/>
                </a:solidFill>
                <a:latin typeface="Trebuchet MS"/>
                <a:ea typeface="Trebuchet MS"/>
                <a:cs typeface="Trebuchet MS"/>
                <a:sym typeface="Trebuchet MS"/>
              </a:rPr>
              <a:t>Business Reform</a:t>
            </a:r>
            <a:endParaRPr sz="1800">
              <a:latin typeface="Trebuchet MS"/>
              <a:ea typeface="Trebuchet MS"/>
              <a:cs typeface="Trebuchet MS"/>
              <a:sym typeface="Trebuchet MS"/>
            </a:endParaRPr>
          </a:p>
          <a:p>
            <a:pPr indent="-1270" lvl="0" marL="13970" marR="0"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15% “business” tax rate</a:t>
            </a:r>
            <a:endParaRPr sz="1800">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latin typeface="Times New Roman"/>
              <a:ea typeface="Times New Roman"/>
              <a:cs typeface="Times New Roman"/>
              <a:sym typeface="Times New Roman"/>
            </a:endParaRPr>
          </a:p>
          <a:p>
            <a:pPr indent="0" lvl="0" marL="12700" marR="0" rtl="0" algn="l">
              <a:lnSpc>
                <a:spcPct val="100000"/>
              </a:lnSpc>
              <a:spcBef>
                <a:spcPts val="1290"/>
              </a:spcBef>
              <a:spcAft>
                <a:spcPts val="0"/>
              </a:spcAft>
              <a:buNone/>
            </a:pPr>
            <a:r>
              <a:rPr b="1" lang="en-US" sz="1800">
                <a:solidFill>
                  <a:srgbClr val="3E3E3E"/>
                </a:solidFill>
                <a:latin typeface="Trebuchet MS"/>
                <a:ea typeface="Trebuchet MS"/>
                <a:cs typeface="Trebuchet MS"/>
                <a:sym typeface="Trebuchet MS"/>
              </a:rPr>
              <a:t>Simplification</a:t>
            </a:r>
            <a:endParaRPr sz="1800">
              <a:latin typeface="Trebuchet MS"/>
              <a:ea typeface="Trebuchet MS"/>
              <a:cs typeface="Trebuchet MS"/>
              <a:sym typeface="Trebuchet MS"/>
            </a:endParaRPr>
          </a:p>
          <a:p>
            <a:pPr indent="-1270" lvl="0" marL="13970" marR="0"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Repeal the Alternative Minimum Tax</a:t>
            </a:r>
            <a:endParaRPr sz="1800">
              <a:latin typeface="Trebuchet MS"/>
              <a:ea typeface="Trebuchet MS"/>
              <a:cs typeface="Trebuchet MS"/>
              <a:sym typeface="Trebuchet MS"/>
            </a:endParaRPr>
          </a:p>
          <a:p>
            <a:pPr indent="-1270" lvl="0" marL="13970" marR="0"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Eliminate targeted tax breaks that mainly benefit the wealthiest taxpayers</a:t>
            </a:r>
            <a:endParaRPr sz="1800">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2"/>
          <p:cNvSpPr txBox="1"/>
          <p:nvPr>
            <p:ph type="title"/>
          </p:nvPr>
        </p:nvSpPr>
        <p:spPr>
          <a:xfrm>
            <a:off x="274637" y="645667"/>
            <a:ext cx="8594725" cy="135382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2800" u="none" cap="none" strike="noStrike">
                <a:solidFill>
                  <a:srgbClr val="ED1A3B"/>
                </a:solidFill>
                <a:latin typeface="Trebuchet MS"/>
                <a:ea typeface="Trebuchet MS"/>
                <a:cs typeface="Trebuchet MS"/>
                <a:sym typeface="Trebuchet MS"/>
              </a:rPr>
              <a:t>Individual Tax Reform – Compressed Brackets</a:t>
            </a:r>
            <a:endParaRPr/>
          </a:p>
        </p:txBody>
      </p:sp>
      <p:sp>
        <p:nvSpPr>
          <p:cNvPr id="103" name="Google Shape;103;p12"/>
          <p:cNvSpPr txBox="1"/>
          <p:nvPr>
            <p:ph idx="12" type="sldNum"/>
          </p:nvPr>
        </p:nvSpPr>
        <p:spPr>
          <a:xfrm>
            <a:off x="285480" y="6497503"/>
            <a:ext cx="118110" cy="139700"/>
          </a:xfrm>
          <a:prstGeom prst="rect">
            <a:avLst/>
          </a:prstGeom>
          <a:noFill/>
          <a:ln>
            <a:noFill/>
          </a:ln>
        </p:spPr>
        <p:txBody>
          <a:bodyPr anchorCtr="0" anchor="t" bIns="0" lIns="0" spcFirstLastPara="1" rIns="0" wrap="square" tIns="0">
            <a:noAutofit/>
          </a:bodyPr>
          <a:lstStyle/>
          <a:p>
            <a:pPr indent="0" lvl="0" marL="25400" marR="0" rtl="0" algn="l">
              <a:lnSpc>
                <a:spcPct val="112222"/>
              </a:lnSpc>
              <a:spcBef>
                <a:spcPts val="0"/>
              </a:spcBef>
              <a:spcAft>
                <a:spcPts val="0"/>
              </a:spcAft>
              <a:buNone/>
            </a:pPr>
            <a:fld id="{00000000-1234-1234-1234-123412341234}" type="slidenum">
              <a:rPr b="1" i="0" lang="en-US" sz="900">
                <a:solidFill>
                  <a:srgbClr val="3E3E3E"/>
                </a:solidFill>
                <a:latin typeface="Trebuchet MS"/>
                <a:ea typeface="Trebuchet MS"/>
                <a:cs typeface="Trebuchet MS"/>
                <a:sym typeface="Trebuchet MS"/>
              </a:rPr>
              <a:t>‹#›</a:t>
            </a:fld>
            <a:endParaRPr/>
          </a:p>
        </p:txBody>
      </p:sp>
      <p:sp>
        <p:nvSpPr>
          <p:cNvPr id="104" name="Google Shape;104;p12"/>
          <p:cNvSpPr txBox="1"/>
          <p:nvPr>
            <p:ph idx="11" type="ftr"/>
          </p:nvPr>
        </p:nvSpPr>
        <p:spPr>
          <a:xfrm>
            <a:off x="799157" y="6496817"/>
            <a:ext cx="3388995" cy="139700"/>
          </a:xfrm>
          <a:prstGeom prst="rect">
            <a:avLst/>
          </a:prstGeom>
          <a:noFill/>
          <a:ln>
            <a:noFill/>
          </a:ln>
        </p:spPr>
        <p:txBody>
          <a:bodyPr anchorCtr="0" anchor="t" bIns="0" lIns="0" spcFirstLastPara="1" rIns="0" wrap="square" tIns="0">
            <a:noAutofit/>
          </a:bodyPr>
          <a:lstStyle/>
          <a:p>
            <a:pPr indent="0" lvl="0" marL="12700" marR="0" rtl="0" algn="l">
              <a:lnSpc>
                <a:spcPct val="112222"/>
              </a:lnSpc>
              <a:spcBef>
                <a:spcPts val="0"/>
              </a:spcBef>
              <a:spcAft>
                <a:spcPts val="0"/>
              </a:spcAft>
              <a:buNone/>
            </a:pPr>
            <a:r>
              <a:rPr b="0" i="0" lang="en-US" sz="900">
                <a:solidFill>
                  <a:srgbClr val="3E3E3E"/>
                </a:solidFill>
                <a:latin typeface="Trebuchet MS"/>
                <a:ea typeface="Trebuchet MS"/>
                <a:cs typeface="Trebuchet MS"/>
                <a:sym typeface="Trebuchet MS"/>
              </a:rPr>
              <a:t>How Tax Reform Proposals Could Impact Executive Compensation</a:t>
            </a:r>
            <a:endParaRPr/>
          </a:p>
        </p:txBody>
      </p:sp>
      <p:sp>
        <p:nvSpPr>
          <p:cNvPr id="105" name="Google Shape;105;p12"/>
          <p:cNvSpPr txBox="1"/>
          <p:nvPr/>
        </p:nvSpPr>
        <p:spPr>
          <a:xfrm>
            <a:off x="254000" y="1822703"/>
            <a:ext cx="3053080" cy="28511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800">
                <a:solidFill>
                  <a:srgbClr val="218F8B"/>
                </a:solidFill>
                <a:latin typeface="Trebuchet MS"/>
                <a:ea typeface="Trebuchet MS"/>
                <a:cs typeface="Trebuchet MS"/>
                <a:sym typeface="Trebuchet MS"/>
              </a:rPr>
              <a:t>Current – Single Tax Bracket</a:t>
            </a:r>
            <a:endParaRPr sz="1800">
              <a:latin typeface="Trebuchet MS"/>
              <a:ea typeface="Trebuchet MS"/>
              <a:cs typeface="Trebuchet MS"/>
              <a:sym typeface="Trebuchet MS"/>
            </a:endParaRPr>
          </a:p>
        </p:txBody>
      </p:sp>
      <p:graphicFrame>
        <p:nvGraphicFramePr>
          <p:cNvPr id="106" name="Google Shape;106;p12"/>
          <p:cNvGraphicFramePr/>
          <p:nvPr/>
        </p:nvGraphicFramePr>
        <p:xfrm>
          <a:off x="266700" y="2206955"/>
          <a:ext cx="3000000" cy="3000000"/>
        </p:xfrm>
        <a:graphic>
          <a:graphicData uri="http://schemas.openxmlformats.org/drawingml/2006/table">
            <a:tbl>
              <a:tblPr bandRow="1" firstRow="1">
                <a:noFill/>
                <a:tableStyleId>{74094FDD-704B-4B2E-9C0F-A920FFA2E0AD}</a:tableStyleId>
              </a:tblPr>
              <a:tblGrid>
                <a:gridCol w="1814325"/>
                <a:gridCol w="2376675"/>
              </a:tblGrid>
              <a:tr h="370850">
                <a:tc>
                  <a:txBody>
                    <a:bodyPr/>
                    <a:lstStyle/>
                    <a:p>
                      <a:pPr indent="-1905" lvl="0" marL="90805" marR="0" rtl="0" algn="l">
                        <a:lnSpc>
                          <a:spcPct val="100000"/>
                        </a:lnSpc>
                        <a:spcBef>
                          <a:spcPts val="0"/>
                        </a:spcBef>
                        <a:spcAft>
                          <a:spcPts val="0"/>
                        </a:spcAft>
                        <a:buNone/>
                      </a:pPr>
                      <a:r>
                        <a:rPr b="1" lang="en-US" sz="1800" u="none" cap="none" strike="noStrike">
                          <a:solidFill>
                            <a:srgbClr val="FFFFFF"/>
                          </a:solidFill>
                          <a:latin typeface="Trebuchet MS"/>
                          <a:ea typeface="Trebuchet MS"/>
                          <a:cs typeface="Trebuchet MS"/>
                          <a:sym typeface="Trebuchet MS"/>
                        </a:rPr>
                        <a:t>Tax Rate</a:t>
                      </a:r>
                      <a:endParaRPr sz="1800" u="none" cap="none" strike="noStrike">
                        <a:latin typeface="Trebuchet MS"/>
                        <a:ea typeface="Trebuchet MS"/>
                        <a:cs typeface="Trebuchet MS"/>
                        <a:sym typeface="Trebuchet MS"/>
                      </a:endParaRPr>
                    </a:p>
                  </a:txBody>
                  <a:tcPr marT="0" marB="0" marR="0" marL="0">
                    <a:lnB cap="flat" cmpd="sng" w="12700">
                      <a:solidFill>
                        <a:srgbClr val="3E3E3E"/>
                      </a:solidFill>
                      <a:prstDash val="solid"/>
                      <a:round/>
                      <a:headEnd len="sm" w="sm" type="none"/>
                      <a:tailEnd len="sm" w="sm" type="none"/>
                    </a:lnB>
                    <a:solidFill>
                      <a:srgbClr val="218F8B"/>
                    </a:solidFill>
                  </a:tcPr>
                </a:tc>
                <a:tc>
                  <a:txBody>
                    <a:bodyPr/>
                    <a:lstStyle/>
                    <a:p>
                      <a:pPr indent="0" lvl="0" marL="0" marR="84455" rtl="0" algn="r">
                        <a:lnSpc>
                          <a:spcPct val="100000"/>
                        </a:lnSpc>
                        <a:spcBef>
                          <a:spcPts val="0"/>
                        </a:spcBef>
                        <a:spcAft>
                          <a:spcPts val="0"/>
                        </a:spcAft>
                        <a:buNone/>
                      </a:pPr>
                      <a:r>
                        <a:rPr b="1" lang="en-US" sz="1800" u="none" cap="none" strike="noStrike">
                          <a:solidFill>
                            <a:srgbClr val="FFFFFF"/>
                          </a:solidFill>
                          <a:latin typeface="Trebuchet MS"/>
                          <a:ea typeface="Trebuchet MS"/>
                          <a:cs typeface="Trebuchet MS"/>
                          <a:sym typeface="Trebuchet MS"/>
                        </a:rPr>
                        <a:t>Bracket End</a:t>
                      </a:r>
                      <a:endParaRPr sz="1800" u="none" cap="none" strike="noStrike">
                        <a:latin typeface="Trebuchet MS"/>
                        <a:ea typeface="Trebuchet MS"/>
                        <a:cs typeface="Trebuchet MS"/>
                        <a:sym typeface="Trebuchet MS"/>
                      </a:endParaRPr>
                    </a:p>
                  </a:txBody>
                  <a:tcPr marT="0" marB="0" marR="0" marL="0">
                    <a:lnB cap="flat" cmpd="sng" w="12700">
                      <a:solidFill>
                        <a:srgbClr val="3E3E3E"/>
                      </a:solidFill>
                      <a:prstDash val="solid"/>
                      <a:round/>
                      <a:headEnd len="sm" w="sm" type="none"/>
                      <a:tailEnd len="sm" w="sm" type="none"/>
                    </a:lnB>
                    <a:solidFill>
                      <a:srgbClr val="218F8B"/>
                    </a:solidFill>
                  </a:tcPr>
                </a:tc>
              </a:tr>
              <a:tr h="370850">
                <a:tc>
                  <a:txBody>
                    <a:bodyPr/>
                    <a:lstStyle/>
                    <a:p>
                      <a:pPr indent="-1905" lvl="0" marL="90805" marR="0" rtl="0" algn="l">
                        <a:lnSpc>
                          <a:spcPct val="100000"/>
                        </a:lnSpc>
                        <a:spcBef>
                          <a:spcPts val="0"/>
                        </a:spcBef>
                        <a:spcAft>
                          <a:spcPts val="0"/>
                        </a:spcAft>
                        <a:buNone/>
                      </a:pPr>
                      <a:r>
                        <a:rPr lang="en-US" sz="1800" u="none" cap="none" strike="noStrike">
                          <a:solidFill>
                            <a:srgbClr val="4C0017"/>
                          </a:solidFill>
                          <a:latin typeface="Trebuchet MS"/>
                          <a:ea typeface="Trebuchet MS"/>
                          <a:cs typeface="Trebuchet MS"/>
                          <a:sym typeface="Trebuchet MS"/>
                        </a:rPr>
                        <a:t>10.0%</a:t>
                      </a:r>
                      <a:endParaRPr sz="1800" u="none" cap="none" strike="noStrike">
                        <a:latin typeface="Trebuchet MS"/>
                        <a:ea typeface="Trebuchet MS"/>
                        <a:cs typeface="Trebuchet MS"/>
                        <a:sym typeface="Trebuchet MS"/>
                      </a:endParaRPr>
                    </a:p>
                  </a:txBody>
                  <a:tcPr marT="0" marB="0" marR="0" marL="0">
                    <a:lnT cap="flat" cmpd="sng" w="12700">
                      <a:solidFill>
                        <a:srgbClr val="3E3E3E"/>
                      </a:solidFill>
                      <a:prstDash val="solid"/>
                      <a:round/>
                      <a:headEnd len="sm" w="sm" type="none"/>
                      <a:tailEnd len="sm" w="sm" type="none"/>
                    </a:lnT>
                    <a:lnB cap="flat" cmpd="sng" w="12700">
                      <a:solidFill>
                        <a:srgbClr val="3E3E3E"/>
                      </a:solidFill>
                      <a:prstDash val="solid"/>
                      <a:round/>
                      <a:headEnd len="sm" w="sm" type="none"/>
                      <a:tailEnd len="sm" w="sm" type="none"/>
                    </a:lnB>
                  </a:tcPr>
                </a:tc>
                <a:tc>
                  <a:txBody>
                    <a:bodyPr/>
                    <a:lstStyle/>
                    <a:p>
                      <a:pPr indent="0" lvl="0" marL="0" marR="85090" rtl="0" algn="r">
                        <a:lnSpc>
                          <a:spcPct val="100000"/>
                        </a:lnSpc>
                        <a:spcBef>
                          <a:spcPts val="0"/>
                        </a:spcBef>
                        <a:spcAft>
                          <a:spcPts val="0"/>
                        </a:spcAft>
                        <a:buNone/>
                      </a:pPr>
                      <a:r>
                        <a:rPr lang="en-US" sz="1800" u="none" cap="none" strike="noStrike">
                          <a:solidFill>
                            <a:srgbClr val="4C0017"/>
                          </a:solidFill>
                          <a:latin typeface="Trebuchet MS"/>
                          <a:ea typeface="Trebuchet MS"/>
                          <a:cs typeface="Trebuchet MS"/>
                          <a:sym typeface="Trebuchet MS"/>
                        </a:rPr>
                        <a:t>$8,925</a:t>
                      </a:r>
                      <a:endParaRPr sz="1800" u="none" cap="none" strike="noStrike">
                        <a:latin typeface="Trebuchet MS"/>
                        <a:ea typeface="Trebuchet MS"/>
                        <a:cs typeface="Trebuchet MS"/>
                        <a:sym typeface="Trebuchet MS"/>
                      </a:endParaRPr>
                    </a:p>
                  </a:txBody>
                  <a:tcPr marT="0" marB="0" marR="0" marL="0">
                    <a:lnT cap="flat" cmpd="sng" w="12700">
                      <a:solidFill>
                        <a:srgbClr val="3E3E3E"/>
                      </a:solidFill>
                      <a:prstDash val="solid"/>
                      <a:round/>
                      <a:headEnd len="sm" w="sm" type="none"/>
                      <a:tailEnd len="sm" w="sm" type="none"/>
                    </a:lnT>
                    <a:lnB cap="flat" cmpd="sng" w="12700">
                      <a:solidFill>
                        <a:srgbClr val="3E3E3E"/>
                      </a:solidFill>
                      <a:prstDash val="solid"/>
                      <a:round/>
                      <a:headEnd len="sm" w="sm" type="none"/>
                      <a:tailEnd len="sm" w="sm" type="none"/>
                    </a:lnB>
                  </a:tcPr>
                </a:tc>
              </a:tr>
              <a:tr h="370850">
                <a:tc>
                  <a:txBody>
                    <a:bodyPr/>
                    <a:lstStyle/>
                    <a:p>
                      <a:pPr indent="-1905" lvl="0" marL="90805" marR="0" rtl="0" algn="l">
                        <a:lnSpc>
                          <a:spcPct val="100000"/>
                        </a:lnSpc>
                        <a:spcBef>
                          <a:spcPts val="0"/>
                        </a:spcBef>
                        <a:spcAft>
                          <a:spcPts val="0"/>
                        </a:spcAft>
                        <a:buNone/>
                      </a:pPr>
                      <a:r>
                        <a:rPr lang="en-US" sz="1800" u="none" cap="none" strike="noStrike">
                          <a:solidFill>
                            <a:srgbClr val="4C0017"/>
                          </a:solidFill>
                          <a:latin typeface="Trebuchet MS"/>
                          <a:ea typeface="Trebuchet MS"/>
                          <a:cs typeface="Trebuchet MS"/>
                          <a:sym typeface="Trebuchet MS"/>
                        </a:rPr>
                        <a:t>15.0%</a:t>
                      </a:r>
                      <a:endParaRPr sz="1800" u="none" cap="none" strike="noStrike">
                        <a:latin typeface="Trebuchet MS"/>
                        <a:ea typeface="Trebuchet MS"/>
                        <a:cs typeface="Trebuchet MS"/>
                        <a:sym typeface="Trebuchet MS"/>
                      </a:endParaRPr>
                    </a:p>
                  </a:txBody>
                  <a:tcPr marT="0" marB="0" marR="0" marL="0">
                    <a:lnT cap="flat" cmpd="sng" w="12700">
                      <a:solidFill>
                        <a:srgbClr val="3E3E3E"/>
                      </a:solidFill>
                      <a:prstDash val="solid"/>
                      <a:round/>
                      <a:headEnd len="sm" w="sm" type="none"/>
                      <a:tailEnd len="sm" w="sm" type="none"/>
                    </a:lnT>
                    <a:lnB cap="flat" cmpd="sng" w="12700">
                      <a:solidFill>
                        <a:srgbClr val="3E3E3E"/>
                      </a:solidFill>
                      <a:prstDash val="solid"/>
                      <a:round/>
                      <a:headEnd len="sm" w="sm" type="none"/>
                      <a:tailEnd len="sm" w="sm" type="none"/>
                    </a:lnB>
                  </a:tcPr>
                </a:tc>
                <a:tc>
                  <a:txBody>
                    <a:bodyPr/>
                    <a:lstStyle/>
                    <a:p>
                      <a:pPr indent="0" lvl="0" marL="0" marR="85090" rtl="0" algn="r">
                        <a:lnSpc>
                          <a:spcPct val="100000"/>
                        </a:lnSpc>
                        <a:spcBef>
                          <a:spcPts val="0"/>
                        </a:spcBef>
                        <a:spcAft>
                          <a:spcPts val="0"/>
                        </a:spcAft>
                        <a:buNone/>
                      </a:pPr>
                      <a:r>
                        <a:rPr lang="en-US" sz="1800" u="none" cap="none" strike="noStrike">
                          <a:solidFill>
                            <a:srgbClr val="4C0017"/>
                          </a:solidFill>
                          <a:latin typeface="Trebuchet MS"/>
                          <a:ea typeface="Trebuchet MS"/>
                          <a:cs typeface="Trebuchet MS"/>
                          <a:sym typeface="Trebuchet MS"/>
                        </a:rPr>
                        <a:t>$36,250</a:t>
                      </a:r>
                      <a:endParaRPr sz="1800" u="none" cap="none" strike="noStrike">
                        <a:latin typeface="Trebuchet MS"/>
                        <a:ea typeface="Trebuchet MS"/>
                        <a:cs typeface="Trebuchet MS"/>
                        <a:sym typeface="Trebuchet MS"/>
                      </a:endParaRPr>
                    </a:p>
                  </a:txBody>
                  <a:tcPr marT="0" marB="0" marR="0" marL="0">
                    <a:lnT cap="flat" cmpd="sng" w="12700">
                      <a:solidFill>
                        <a:srgbClr val="3E3E3E"/>
                      </a:solidFill>
                      <a:prstDash val="solid"/>
                      <a:round/>
                      <a:headEnd len="sm" w="sm" type="none"/>
                      <a:tailEnd len="sm" w="sm" type="none"/>
                    </a:lnT>
                    <a:lnB cap="flat" cmpd="sng" w="12700">
                      <a:solidFill>
                        <a:srgbClr val="3E3E3E"/>
                      </a:solidFill>
                      <a:prstDash val="solid"/>
                      <a:round/>
                      <a:headEnd len="sm" w="sm" type="none"/>
                      <a:tailEnd len="sm" w="sm" type="none"/>
                    </a:lnB>
                  </a:tcPr>
                </a:tc>
              </a:tr>
              <a:tr h="370850">
                <a:tc>
                  <a:txBody>
                    <a:bodyPr/>
                    <a:lstStyle/>
                    <a:p>
                      <a:pPr indent="-1905" lvl="0" marL="90805" marR="0" rtl="0" algn="l">
                        <a:lnSpc>
                          <a:spcPct val="100000"/>
                        </a:lnSpc>
                        <a:spcBef>
                          <a:spcPts val="0"/>
                        </a:spcBef>
                        <a:spcAft>
                          <a:spcPts val="0"/>
                        </a:spcAft>
                        <a:buNone/>
                      </a:pPr>
                      <a:r>
                        <a:rPr lang="en-US" sz="1800" u="none" cap="none" strike="noStrike">
                          <a:solidFill>
                            <a:srgbClr val="4C0017"/>
                          </a:solidFill>
                          <a:latin typeface="Trebuchet MS"/>
                          <a:ea typeface="Trebuchet MS"/>
                          <a:cs typeface="Trebuchet MS"/>
                          <a:sym typeface="Trebuchet MS"/>
                        </a:rPr>
                        <a:t>25.0%</a:t>
                      </a:r>
                      <a:endParaRPr sz="1800" u="none" cap="none" strike="noStrike">
                        <a:latin typeface="Trebuchet MS"/>
                        <a:ea typeface="Trebuchet MS"/>
                        <a:cs typeface="Trebuchet MS"/>
                        <a:sym typeface="Trebuchet MS"/>
                      </a:endParaRPr>
                    </a:p>
                  </a:txBody>
                  <a:tcPr marT="0" marB="0" marR="0" marL="0">
                    <a:lnT cap="flat" cmpd="sng" w="12700">
                      <a:solidFill>
                        <a:srgbClr val="3E3E3E"/>
                      </a:solidFill>
                      <a:prstDash val="solid"/>
                      <a:round/>
                      <a:headEnd len="sm" w="sm" type="none"/>
                      <a:tailEnd len="sm" w="sm" type="none"/>
                    </a:lnT>
                    <a:lnB cap="flat" cmpd="sng" w="12700">
                      <a:solidFill>
                        <a:srgbClr val="3E3E3E"/>
                      </a:solidFill>
                      <a:prstDash val="solid"/>
                      <a:round/>
                      <a:headEnd len="sm" w="sm" type="none"/>
                      <a:tailEnd len="sm" w="sm" type="none"/>
                    </a:lnB>
                  </a:tcPr>
                </a:tc>
                <a:tc>
                  <a:txBody>
                    <a:bodyPr/>
                    <a:lstStyle/>
                    <a:p>
                      <a:pPr indent="0" lvl="0" marL="0" marR="85090" rtl="0" algn="r">
                        <a:lnSpc>
                          <a:spcPct val="100000"/>
                        </a:lnSpc>
                        <a:spcBef>
                          <a:spcPts val="0"/>
                        </a:spcBef>
                        <a:spcAft>
                          <a:spcPts val="0"/>
                        </a:spcAft>
                        <a:buNone/>
                      </a:pPr>
                      <a:r>
                        <a:rPr lang="en-US" sz="1800" u="none" cap="none" strike="noStrike">
                          <a:solidFill>
                            <a:srgbClr val="4C0017"/>
                          </a:solidFill>
                          <a:latin typeface="Trebuchet MS"/>
                          <a:ea typeface="Trebuchet MS"/>
                          <a:cs typeface="Trebuchet MS"/>
                          <a:sym typeface="Trebuchet MS"/>
                        </a:rPr>
                        <a:t>$87,850</a:t>
                      </a:r>
                      <a:endParaRPr sz="1800" u="none" cap="none" strike="noStrike">
                        <a:latin typeface="Trebuchet MS"/>
                        <a:ea typeface="Trebuchet MS"/>
                        <a:cs typeface="Trebuchet MS"/>
                        <a:sym typeface="Trebuchet MS"/>
                      </a:endParaRPr>
                    </a:p>
                  </a:txBody>
                  <a:tcPr marT="0" marB="0" marR="0" marL="0">
                    <a:lnT cap="flat" cmpd="sng" w="12700">
                      <a:solidFill>
                        <a:srgbClr val="3E3E3E"/>
                      </a:solidFill>
                      <a:prstDash val="solid"/>
                      <a:round/>
                      <a:headEnd len="sm" w="sm" type="none"/>
                      <a:tailEnd len="sm" w="sm" type="none"/>
                    </a:lnT>
                    <a:lnB cap="flat" cmpd="sng" w="12700">
                      <a:solidFill>
                        <a:srgbClr val="3E3E3E"/>
                      </a:solidFill>
                      <a:prstDash val="solid"/>
                      <a:round/>
                      <a:headEnd len="sm" w="sm" type="none"/>
                      <a:tailEnd len="sm" w="sm" type="none"/>
                    </a:lnB>
                  </a:tcPr>
                </a:tc>
              </a:tr>
              <a:tr h="370850">
                <a:tc>
                  <a:txBody>
                    <a:bodyPr/>
                    <a:lstStyle/>
                    <a:p>
                      <a:pPr indent="-1905" lvl="0" marL="90805" marR="0" rtl="0" algn="l">
                        <a:lnSpc>
                          <a:spcPct val="100000"/>
                        </a:lnSpc>
                        <a:spcBef>
                          <a:spcPts val="0"/>
                        </a:spcBef>
                        <a:spcAft>
                          <a:spcPts val="0"/>
                        </a:spcAft>
                        <a:buNone/>
                      </a:pPr>
                      <a:r>
                        <a:rPr lang="en-US" sz="1800" u="none" cap="none" strike="noStrike">
                          <a:solidFill>
                            <a:srgbClr val="4C0017"/>
                          </a:solidFill>
                          <a:latin typeface="Trebuchet MS"/>
                          <a:ea typeface="Trebuchet MS"/>
                          <a:cs typeface="Trebuchet MS"/>
                          <a:sym typeface="Trebuchet MS"/>
                        </a:rPr>
                        <a:t>28.0%</a:t>
                      </a:r>
                      <a:endParaRPr sz="1800" u="none" cap="none" strike="noStrike">
                        <a:latin typeface="Trebuchet MS"/>
                        <a:ea typeface="Trebuchet MS"/>
                        <a:cs typeface="Trebuchet MS"/>
                        <a:sym typeface="Trebuchet MS"/>
                      </a:endParaRPr>
                    </a:p>
                  </a:txBody>
                  <a:tcPr marT="0" marB="0" marR="0" marL="0">
                    <a:lnT cap="flat" cmpd="sng" w="12700">
                      <a:solidFill>
                        <a:srgbClr val="3E3E3E"/>
                      </a:solidFill>
                      <a:prstDash val="solid"/>
                      <a:round/>
                      <a:headEnd len="sm" w="sm" type="none"/>
                      <a:tailEnd len="sm" w="sm" type="none"/>
                    </a:lnT>
                    <a:lnB cap="flat" cmpd="sng" w="12700">
                      <a:solidFill>
                        <a:srgbClr val="3E3E3E"/>
                      </a:solidFill>
                      <a:prstDash val="solid"/>
                      <a:round/>
                      <a:headEnd len="sm" w="sm" type="none"/>
                      <a:tailEnd len="sm" w="sm" type="none"/>
                    </a:lnB>
                  </a:tcPr>
                </a:tc>
                <a:tc>
                  <a:txBody>
                    <a:bodyPr/>
                    <a:lstStyle/>
                    <a:p>
                      <a:pPr indent="0" lvl="0" marL="0" marR="85090" rtl="0" algn="r">
                        <a:lnSpc>
                          <a:spcPct val="100000"/>
                        </a:lnSpc>
                        <a:spcBef>
                          <a:spcPts val="0"/>
                        </a:spcBef>
                        <a:spcAft>
                          <a:spcPts val="0"/>
                        </a:spcAft>
                        <a:buNone/>
                      </a:pPr>
                      <a:r>
                        <a:rPr lang="en-US" sz="1800" u="none" cap="none" strike="noStrike">
                          <a:solidFill>
                            <a:srgbClr val="4C0017"/>
                          </a:solidFill>
                          <a:latin typeface="Trebuchet MS"/>
                          <a:ea typeface="Trebuchet MS"/>
                          <a:cs typeface="Trebuchet MS"/>
                          <a:sym typeface="Trebuchet MS"/>
                        </a:rPr>
                        <a:t>$183,250</a:t>
                      </a:r>
                      <a:endParaRPr sz="1800" u="none" cap="none" strike="noStrike">
                        <a:latin typeface="Trebuchet MS"/>
                        <a:ea typeface="Trebuchet MS"/>
                        <a:cs typeface="Trebuchet MS"/>
                        <a:sym typeface="Trebuchet MS"/>
                      </a:endParaRPr>
                    </a:p>
                  </a:txBody>
                  <a:tcPr marT="0" marB="0" marR="0" marL="0">
                    <a:lnT cap="flat" cmpd="sng" w="12700">
                      <a:solidFill>
                        <a:srgbClr val="3E3E3E"/>
                      </a:solidFill>
                      <a:prstDash val="solid"/>
                      <a:round/>
                      <a:headEnd len="sm" w="sm" type="none"/>
                      <a:tailEnd len="sm" w="sm" type="none"/>
                    </a:lnT>
                    <a:lnB cap="flat" cmpd="sng" w="12700">
                      <a:solidFill>
                        <a:srgbClr val="3E3E3E"/>
                      </a:solidFill>
                      <a:prstDash val="solid"/>
                      <a:round/>
                      <a:headEnd len="sm" w="sm" type="none"/>
                      <a:tailEnd len="sm" w="sm" type="none"/>
                    </a:lnB>
                  </a:tcPr>
                </a:tc>
              </a:tr>
              <a:tr h="370850">
                <a:tc>
                  <a:txBody>
                    <a:bodyPr/>
                    <a:lstStyle/>
                    <a:p>
                      <a:pPr indent="-1905" lvl="0" marL="90805" marR="0" rtl="0" algn="l">
                        <a:lnSpc>
                          <a:spcPct val="100000"/>
                        </a:lnSpc>
                        <a:spcBef>
                          <a:spcPts val="0"/>
                        </a:spcBef>
                        <a:spcAft>
                          <a:spcPts val="0"/>
                        </a:spcAft>
                        <a:buNone/>
                      </a:pPr>
                      <a:r>
                        <a:rPr lang="en-US" sz="1800" u="none" cap="none" strike="noStrike">
                          <a:solidFill>
                            <a:srgbClr val="4C0017"/>
                          </a:solidFill>
                          <a:latin typeface="Trebuchet MS"/>
                          <a:ea typeface="Trebuchet MS"/>
                          <a:cs typeface="Trebuchet MS"/>
                          <a:sym typeface="Trebuchet MS"/>
                        </a:rPr>
                        <a:t>33.0%</a:t>
                      </a:r>
                      <a:endParaRPr sz="1800" u="none" cap="none" strike="noStrike">
                        <a:latin typeface="Trebuchet MS"/>
                        <a:ea typeface="Trebuchet MS"/>
                        <a:cs typeface="Trebuchet MS"/>
                        <a:sym typeface="Trebuchet MS"/>
                      </a:endParaRPr>
                    </a:p>
                  </a:txBody>
                  <a:tcPr marT="0" marB="0" marR="0" marL="0">
                    <a:lnT cap="flat" cmpd="sng" w="12700">
                      <a:solidFill>
                        <a:srgbClr val="3E3E3E"/>
                      </a:solidFill>
                      <a:prstDash val="solid"/>
                      <a:round/>
                      <a:headEnd len="sm" w="sm" type="none"/>
                      <a:tailEnd len="sm" w="sm" type="none"/>
                    </a:lnT>
                    <a:lnB cap="flat" cmpd="sng" w="12700">
                      <a:solidFill>
                        <a:srgbClr val="3E3E3E"/>
                      </a:solidFill>
                      <a:prstDash val="solid"/>
                      <a:round/>
                      <a:headEnd len="sm" w="sm" type="none"/>
                      <a:tailEnd len="sm" w="sm" type="none"/>
                    </a:lnB>
                  </a:tcPr>
                </a:tc>
                <a:tc>
                  <a:txBody>
                    <a:bodyPr/>
                    <a:lstStyle/>
                    <a:p>
                      <a:pPr indent="0" lvl="0" marL="0" marR="85090" rtl="0" algn="r">
                        <a:lnSpc>
                          <a:spcPct val="100000"/>
                        </a:lnSpc>
                        <a:spcBef>
                          <a:spcPts val="0"/>
                        </a:spcBef>
                        <a:spcAft>
                          <a:spcPts val="0"/>
                        </a:spcAft>
                        <a:buNone/>
                      </a:pPr>
                      <a:r>
                        <a:rPr lang="en-US" sz="1800" u="none" cap="none" strike="noStrike">
                          <a:solidFill>
                            <a:srgbClr val="4C0017"/>
                          </a:solidFill>
                          <a:latin typeface="Trebuchet MS"/>
                          <a:ea typeface="Trebuchet MS"/>
                          <a:cs typeface="Trebuchet MS"/>
                          <a:sym typeface="Trebuchet MS"/>
                        </a:rPr>
                        <a:t>$398,350</a:t>
                      </a:r>
                      <a:endParaRPr sz="1800" u="none" cap="none" strike="noStrike">
                        <a:latin typeface="Trebuchet MS"/>
                        <a:ea typeface="Trebuchet MS"/>
                        <a:cs typeface="Trebuchet MS"/>
                        <a:sym typeface="Trebuchet MS"/>
                      </a:endParaRPr>
                    </a:p>
                  </a:txBody>
                  <a:tcPr marT="0" marB="0" marR="0" marL="0">
                    <a:lnT cap="flat" cmpd="sng" w="12700">
                      <a:solidFill>
                        <a:srgbClr val="3E3E3E"/>
                      </a:solidFill>
                      <a:prstDash val="solid"/>
                      <a:round/>
                      <a:headEnd len="sm" w="sm" type="none"/>
                      <a:tailEnd len="sm" w="sm" type="none"/>
                    </a:lnT>
                    <a:lnB cap="flat" cmpd="sng" w="12700">
                      <a:solidFill>
                        <a:srgbClr val="3E3E3E"/>
                      </a:solidFill>
                      <a:prstDash val="solid"/>
                      <a:round/>
                      <a:headEnd len="sm" w="sm" type="none"/>
                      <a:tailEnd len="sm" w="sm" type="none"/>
                    </a:lnB>
                  </a:tcPr>
                </a:tc>
              </a:tr>
              <a:tr h="370850">
                <a:tc>
                  <a:txBody>
                    <a:bodyPr/>
                    <a:lstStyle/>
                    <a:p>
                      <a:pPr indent="-1905" lvl="0" marL="90805" marR="0" rtl="0" algn="l">
                        <a:lnSpc>
                          <a:spcPct val="100000"/>
                        </a:lnSpc>
                        <a:spcBef>
                          <a:spcPts val="0"/>
                        </a:spcBef>
                        <a:spcAft>
                          <a:spcPts val="0"/>
                        </a:spcAft>
                        <a:buNone/>
                      </a:pPr>
                      <a:r>
                        <a:rPr lang="en-US" sz="1800" u="none" cap="none" strike="noStrike">
                          <a:solidFill>
                            <a:srgbClr val="4C0017"/>
                          </a:solidFill>
                          <a:latin typeface="Trebuchet MS"/>
                          <a:ea typeface="Trebuchet MS"/>
                          <a:cs typeface="Trebuchet MS"/>
                          <a:sym typeface="Trebuchet MS"/>
                        </a:rPr>
                        <a:t>35.0%</a:t>
                      </a:r>
                      <a:endParaRPr sz="1800" u="none" cap="none" strike="noStrike">
                        <a:latin typeface="Trebuchet MS"/>
                        <a:ea typeface="Trebuchet MS"/>
                        <a:cs typeface="Trebuchet MS"/>
                        <a:sym typeface="Trebuchet MS"/>
                      </a:endParaRPr>
                    </a:p>
                  </a:txBody>
                  <a:tcPr marT="0" marB="0" marR="0" marL="0">
                    <a:lnT cap="flat" cmpd="sng" w="12700">
                      <a:solidFill>
                        <a:srgbClr val="3E3E3E"/>
                      </a:solidFill>
                      <a:prstDash val="solid"/>
                      <a:round/>
                      <a:headEnd len="sm" w="sm" type="none"/>
                      <a:tailEnd len="sm" w="sm" type="none"/>
                    </a:lnT>
                    <a:lnB cap="flat" cmpd="sng" w="12700">
                      <a:solidFill>
                        <a:srgbClr val="3E3E3E"/>
                      </a:solidFill>
                      <a:prstDash val="solid"/>
                      <a:round/>
                      <a:headEnd len="sm" w="sm" type="none"/>
                      <a:tailEnd len="sm" w="sm" type="none"/>
                    </a:lnB>
                  </a:tcPr>
                </a:tc>
                <a:tc>
                  <a:txBody>
                    <a:bodyPr/>
                    <a:lstStyle/>
                    <a:p>
                      <a:pPr indent="0" lvl="0" marL="0" marR="85090" rtl="0" algn="r">
                        <a:lnSpc>
                          <a:spcPct val="100000"/>
                        </a:lnSpc>
                        <a:spcBef>
                          <a:spcPts val="0"/>
                        </a:spcBef>
                        <a:spcAft>
                          <a:spcPts val="0"/>
                        </a:spcAft>
                        <a:buNone/>
                      </a:pPr>
                      <a:r>
                        <a:rPr lang="en-US" sz="1800" u="none" cap="none" strike="noStrike">
                          <a:solidFill>
                            <a:srgbClr val="4C0017"/>
                          </a:solidFill>
                          <a:latin typeface="Trebuchet MS"/>
                          <a:ea typeface="Trebuchet MS"/>
                          <a:cs typeface="Trebuchet MS"/>
                          <a:sym typeface="Trebuchet MS"/>
                        </a:rPr>
                        <a:t>$400,000</a:t>
                      </a:r>
                      <a:endParaRPr sz="1800" u="none" cap="none" strike="noStrike">
                        <a:latin typeface="Trebuchet MS"/>
                        <a:ea typeface="Trebuchet MS"/>
                        <a:cs typeface="Trebuchet MS"/>
                        <a:sym typeface="Trebuchet MS"/>
                      </a:endParaRPr>
                    </a:p>
                  </a:txBody>
                  <a:tcPr marT="0" marB="0" marR="0" marL="0">
                    <a:lnT cap="flat" cmpd="sng" w="12700">
                      <a:solidFill>
                        <a:srgbClr val="3E3E3E"/>
                      </a:solidFill>
                      <a:prstDash val="solid"/>
                      <a:round/>
                      <a:headEnd len="sm" w="sm" type="none"/>
                      <a:tailEnd len="sm" w="sm" type="none"/>
                    </a:lnT>
                    <a:lnB cap="flat" cmpd="sng" w="12700">
                      <a:solidFill>
                        <a:srgbClr val="3E3E3E"/>
                      </a:solidFill>
                      <a:prstDash val="solid"/>
                      <a:round/>
                      <a:headEnd len="sm" w="sm" type="none"/>
                      <a:tailEnd len="sm" w="sm" type="none"/>
                    </a:lnB>
                  </a:tcPr>
                </a:tc>
              </a:tr>
              <a:tr h="370850">
                <a:tc>
                  <a:txBody>
                    <a:bodyPr/>
                    <a:lstStyle/>
                    <a:p>
                      <a:pPr indent="-1905" lvl="0" marL="90805" marR="0" rtl="0" algn="l">
                        <a:lnSpc>
                          <a:spcPct val="100000"/>
                        </a:lnSpc>
                        <a:spcBef>
                          <a:spcPts val="0"/>
                        </a:spcBef>
                        <a:spcAft>
                          <a:spcPts val="0"/>
                        </a:spcAft>
                        <a:buNone/>
                      </a:pPr>
                      <a:r>
                        <a:rPr lang="en-US" sz="1800" u="none" cap="none" strike="noStrike">
                          <a:solidFill>
                            <a:srgbClr val="4C0017"/>
                          </a:solidFill>
                          <a:latin typeface="Trebuchet MS"/>
                          <a:ea typeface="Trebuchet MS"/>
                          <a:cs typeface="Trebuchet MS"/>
                          <a:sym typeface="Trebuchet MS"/>
                        </a:rPr>
                        <a:t>39.6%</a:t>
                      </a:r>
                      <a:endParaRPr sz="1800" u="none" cap="none" strike="noStrike">
                        <a:latin typeface="Trebuchet MS"/>
                        <a:ea typeface="Trebuchet MS"/>
                        <a:cs typeface="Trebuchet MS"/>
                        <a:sym typeface="Trebuchet MS"/>
                      </a:endParaRPr>
                    </a:p>
                  </a:txBody>
                  <a:tcPr marT="0" marB="0" marR="0" marL="0">
                    <a:lnT cap="flat" cmpd="sng" w="12700">
                      <a:solidFill>
                        <a:srgbClr val="3E3E3E"/>
                      </a:solidFill>
                      <a:prstDash val="solid"/>
                      <a:round/>
                      <a:headEnd len="sm" w="sm" type="none"/>
                      <a:tailEnd len="sm" w="sm" type="none"/>
                    </a:lnT>
                    <a:lnB cap="flat" cmpd="sng" w="12700">
                      <a:solidFill>
                        <a:srgbClr val="3E3E3E"/>
                      </a:solidFill>
                      <a:prstDash val="solid"/>
                      <a:round/>
                      <a:headEnd len="sm" w="sm" type="none"/>
                      <a:tailEnd len="sm" w="sm" type="none"/>
                    </a:lnB>
                  </a:tcPr>
                </a:tc>
                <a:tc>
                  <a:txBody>
                    <a:bodyPr/>
                    <a:lstStyle/>
                    <a:p>
                      <a:pPr indent="0" lvl="0" marL="0" marR="85090" rtl="0" algn="r">
                        <a:lnSpc>
                          <a:spcPct val="100000"/>
                        </a:lnSpc>
                        <a:spcBef>
                          <a:spcPts val="0"/>
                        </a:spcBef>
                        <a:spcAft>
                          <a:spcPts val="0"/>
                        </a:spcAft>
                        <a:buNone/>
                      </a:pPr>
                      <a:r>
                        <a:rPr lang="en-US" sz="1800" u="none" cap="none" strike="noStrike">
                          <a:solidFill>
                            <a:srgbClr val="4C0017"/>
                          </a:solidFill>
                          <a:latin typeface="Trebuchet MS"/>
                          <a:ea typeface="Trebuchet MS"/>
                          <a:cs typeface="Trebuchet MS"/>
                          <a:sym typeface="Trebuchet MS"/>
                        </a:rPr>
                        <a:t>Over $400,000</a:t>
                      </a:r>
                      <a:endParaRPr sz="1800" u="none" cap="none" strike="noStrike">
                        <a:latin typeface="Trebuchet MS"/>
                        <a:ea typeface="Trebuchet MS"/>
                        <a:cs typeface="Trebuchet MS"/>
                        <a:sym typeface="Trebuchet MS"/>
                      </a:endParaRPr>
                    </a:p>
                  </a:txBody>
                  <a:tcPr marT="0" marB="0" marR="0" marL="0">
                    <a:lnT cap="flat" cmpd="sng" w="12700">
                      <a:solidFill>
                        <a:srgbClr val="3E3E3E"/>
                      </a:solidFill>
                      <a:prstDash val="solid"/>
                      <a:round/>
                      <a:headEnd len="sm" w="sm" type="none"/>
                      <a:tailEnd len="sm" w="sm" type="none"/>
                    </a:lnT>
                    <a:lnB cap="flat" cmpd="sng" w="12700">
                      <a:solidFill>
                        <a:srgbClr val="3E3E3E"/>
                      </a:solidFill>
                      <a:prstDash val="solid"/>
                      <a:round/>
                      <a:headEnd len="sm" w="sm" type="none"/>
                      <a:tailEnd len="sm" w="sm" type="none"/>
                    </a:lnB>
                  </a:tcPr>
                </a:tc>
              </a:tr>
            </a:tbl>
          </a:graphicData>
        </a:graphic>
      </p:graphicFrame>
      <p:graphicFrame>
        <p:nvGraphicFramePr>
          <p:cNvPr id="107" name="Google Shape;107;p12"/>
          <p:cNvGraphicFramePr/>
          <p:nvPr/>
        </p:nvGraphicFramePr>
        <p:xfrm>
          <a:off x="4694237" y="2206955"/>
          <a:ext cx="3000000" cy="3000000"/>
        </p:xfrm>
        <a:graphic>
          <a:graphicData uri="http://schemas.openxmlformats.org/drawingml/2006/table">
            <a:tbl>
              <a:tblPr bandRow="1" firstRow="1">
                <a:noFill/>
                <a:tableStyleId>{74094FDD-704B-4B2E-9C0F-A920FFA2E0AD}</a:tableStyleId>
              </a:tblPr>
              <a:tblGrid>
                <a:gridCol w="1827425"/>
                <a:gridCol w="2363575"/>
              </a:tblGrid>
              <a:tr h="370850">
                <a:tc>
                  <a:txBody>
                    <a:bodyPr/>
                    <a:lstStyle/>
                    <a:p>
                      <a:pPr indent="-1905" lvl="0" marL="90805" marR="0" rtl="0" algn="l">
                        <a:lnSpc>
                          <a:spcPct val="100000"/>
                        </a:lnSpc>
                        <a:spcBef>
                          <a:spcPts val="0"/>
                        </a:spcBef>
                        <a:spcAft>
                          <a:spcPts val="0"/>
                        </a:spcAft>
                        <a:buNone/>
                      </a:pPr>
                      <a:r>
                        <a:rPr b="1" lang="en-US" sz="1800" u="none" cap="none" strike="noStrike">
                          <a:solidFill>
                            <a:srgbClr val="FFFFFF"/>
                          </a:solidFill>
                          <a:latin typeface="Trebuchet MS"/>
                          <a:ea typeface="Trebuchet MS"/>
                          <a:cs typeface="Trebuchet MS"/>
                          <a:sym typeface="Trebuchet MS"/>
                        </a:rPr>
                        <a:t>Tax Rate</a:t>
                      </a:r>
                      <a:endParaRPr sz="1800" u="none" cap="none" strike="noStrike">
                        <a:latin typeface="Trebuchet MS"/>
                        <a:ea typeface="Trebuchet MS"/>
                        <a:cs typeface="Trebuchet MS"/>
                        <a:sym typeface="Trebuchet MS"/>
                      </a:endParaRPr>
                    </a:p>
                  </a:txBody>
                  <a:tcPr marT="0" marB="0" marR="0" marL="0">
                    <a:lnB cap="flat" cmpd="sng" w="12700">
                      <a:solidFill>
                        <a:srgbClr val="3E3E3E"/>
                      </a:solidFill>
                      <a:prstDash val="solid"/>
                      <a:round/>
                      <a:headEnd len="sm" w="sm" type="none"/>
                      <a:tailEnd len="sm" w="sm" type="none"/>
                    </a:lnB>
                    <a:solidFill>
                      <a:srgbClr val="02A5E2"/>
                    </a:solidFill>
                  </a:tcPr>
                </a:tc>
                <a:tc>
                  <a:txBody>
                    <a:bodyPr/>
                    <a:lstStyle/>
                    <a:p>
                      <a:pPr indent="0" lvl="0" marL="0" marR="85090" rtl="0" algn="r">
                        <a:lnSpc>
                          <a:spcPct val="100000"/>
                        </a:lnSpc>
                        <a:spcBef>
                          <a:spcPts val="0"/>
                        </a:spcBef>
                        <a:spcAft>
                          <a:spcPts val="0"/>
                        </a:spcAft>
                        <a:buNone/>
                      </a:pPr>
                      <a:r>
                        <a:rPr b="1" lang="en-US" sz="1800" u="none" cap="none" strike="noStrike">
                          <a:solidFill>
                            <a:srgbClr val="FFFFFF"/>
                          </a:solidFill>
                          <a:latin typeface="Trebuchet MS"/>
                          <a:ea typeface="Trebuchet MS"/>
                          <a:cs typeface="Trebuchet MS"/>
                          <a:sym typeface="Trebuchet MS"/>
                        </a:rPr>
                        <a:t>Bracket End *</a:t>
                      </a:r>
                      <a:endParaRPr sz="1800" u="none" cap="none" strike="noStrike">
                        <a:latin typeface="Trebuchet MS"/>
                        <a:ea typeface="Trebuchet MS"/>
                        <a:cs typeface="Trebuchet MS"/>
                        <a:sym typeface="Trebuchet MS"/>
                      </a:endParaRPr>
                    </a:p>
                  </a:txBody>
                  <a:tcPr marT="0" marB="0" marR="0" marL="0">
                    <a:lnB cap="flat" cmpd="sng" w="12700">
                      <a:solidFill>
                        <a:srgbClr val="3E3E3E"/>
                      </a:solidFill>
                      <a:prstDash val="solid"/>
                      <a:round/>
                      <a:headEnd len="sm" w="sm" type="none"/>
                      <a:tailEnd len="sm" w="sm" type="none"/>
                    </a:lnB>
                    <a:solidFill>
                      <a:srgbClr val="02A5E2"/>
                    </a:solidFill>
                  </a:tcPr>
                </a:tc>
              </a:tr>
              <a:tr h="370850">
                <a:tc>
                  <a:txBody>
                    <a:bodyPr/>
                    <a:lstStyle/>
                    <a:p>
                      <a:pPr indent="-1905" lvl="0" marL="90805" marR="0" rtl="0" algn="l">
                        <a:lnSpc>
                          <a:spcPct val="100000"/>
                        </a:lnSpc>
                        <a:spcBef>
                          <a:spcPts val="0"/>
                        </a:spcBef>
                        <a:spcAft>
                          <a:spcPts val="0"/>
                        </a:spcAft>
                        <a:buNone/>
                      </a:pPr>
                      <a:r>
                        <a:rPr lang="en-US" sz="1800" u="none" cap="none" strike="noStrike">
                          <a:solidFill>
                            <a:srgbClr val="4C0017"/>
                          </a:solidFill>
                          <a:latin typeface="Trebuchet MS"/>
                          <a:ea typeface="Trebuchet MS"/>
                          <a:cs typeface="Trebuchet MS"/>
                          <a:sym typeface="Trebuchet MS"/>
                        </a:rPr>
                        <a:t>10.0%</a:t>
                      </a:r>
                      <a:endParaRPr sz="1800" u="none" cap="none" strike="noStrike">
                        <a:latin typeface="Trebuchet MS"/>
                        <a:ea typeface="Trebuchet MS"/>
                        <a:cs typeface="Trebuchet MS"/>
                        <a:sym typeface="Trebuchet MS"/>
                      </a:endParaRPr>
                    </a:p>
                  </a:txBody>
                  <a:tcPr marT="0" marB="0" marR="0" marL="0">
                    <a:lnT cap="flat" cmpd="sng" w="12700">
                      <a:solidFill>
                        <a:srgbClr val="3E3E3E"/>
                      </a:solidFill>
                      <a:prstDash val="solid"/>
                      <a:round/>
                      <a:headEnd len="sm" w="sm" type="none"/>
                      <a:tailEnd len="sm" w="sm" type="none"/>
                    </a:lnT>
                    <a:lnB cap="flat" cmpd="sng" w="12700">
                      <a:solidFill>
                        <a:srgbClr val="3E3E3E"/>
                      </a:solidFill>
                      <a:prstDash val="solid"/>
                      <a:round/>
                      <a:headEnd len="sm" w="sm" type="none"/>
                      <a:tailEnd len="sm" w="sm" type="none"/>
                    </a:lnB>
                  </a:tcPr>
                </a:tc>
                <a:tc>
                  <a:txBody>
                    <a:bodyPr/>
                    <a:lstStyle/>
                    <a:p>
                      <a:pPr indent="0" lvl="0" marL="0" marR="85090" rtl="0" algn="r">
                        <a:lnSpc>
                          <a:spcPct val="100000"/>
                        </a:lnSpc>
                        <a:spcBef>
                          <a:spcPts val="0"/>
                        </a:spcBef>
                        <a:spcAft>
                          <a:spcPts val="0"/>
                        </a:spcAft>
                        <a:buNone/>
                      </a:pPr>
                      <a:r>
                        <a:rPr lang="en-US" sz="1800" u="none" cap="none" strike="noStrike">
                          <a:solidFill>
                            <a:srgbClr val="4C0017"/>
                          </a:solidFill>
                          <a:latin typeface="Trebuchet MS"/>
                          <a:ea typeface="Trebuchet MS"/>
                          <a:cs typeface="Trebuchet MS"/>
                          <a:sym typeface="Trebuchet MS"/>
                        </a:rPr>
                        <a:t>TBD</a:t>
                      </a:r>
                      <a:endParaRPr sz="1800" u="none" cap="none" strike="noStrike">
                        <a:latin typeface="Trebuchet MS"/>
                        <a:ea typeface="Trebuchet MS"/>
                        <a:cs typeface="Trebuchet MS"/>
                        <a:sym typeface="Trebuchet MS"/>
                      </a:endParaRPr>
                    </a:p>
                  </a:txBody>
                  <a:tcPr marT="0" marB="0" marR="0" marL="0">
                    <a:lnT cap="flat" cmpd="sng" w="12700">
                      <a:solidFill>
                        <a:srgbClr val="3E3E3E"/>
                      </a:solidFill>
                      <a:prstDash val="solid"/>
                      <a:round/>
                      <a:headEnd len="sm" w="sm" type="none"/>
                      <a:tailEnd len="sm" w="sm" type="none"/>
                    </a:lnT>
                    <a:lnB cap="flat" cmpd="sng" w="12700">
                      <a:solidFill>
                        <a:srgbClr val="3E3E3E"/>
                      </a:solidFill>
                      <a:prstDash val="solid"/>
                      <a:round/>
                      <a:headEnd len="sm" w="sm" type="none"/>
                      <a:tailEnd len="sm" w="sm" type="none"/>
                    </a:lnB>
                  </a:tcPr>
                </a:tc>
              </a:tr>
              <a:tr h="370850">
                <a:tc>
                  <a:txBody>
                    <a:bodyPr/>
                    <a:lstStyle/>
                    <a:p>
                      <a:pPr indent="-1905" lvl="0" marL="90805" marR="0" rtl="0" algn="l">
                        <a:lnSpc>
                          <a:spcPct val="100000"/>
                        </a:lnSpc>
                        <a:spcBef>
                          <a:spcPts val="0"/>
                        </a:spcBef>
                        <a:spcAft>
                          <a:spcPts val="0"/>
                        </a:spcAft>
                        <a:buNone/>
                      </a:pPr>
                      <a:r>
                        <a:rPr lang="en-US" sz="1800" u="none" cap="none" strike="noStrike">
                          <a:solidFill>
                            <a:srgbClr val="4C0017"/>
                          </a:solidFill>
                          <a:latin typeface="Trebuchet MS"/>
                          <a:ea typeface="Trebuchet MS"/>
                          <a:cs typeface="Trebuchet MS"/>
                          <a:sym typeface="Trebuchet MS"/>
                        </a:rPr>
                        <a:t>25.0%</a:t>
                      </a:r>
                      <a:endParaRPr sz="1800" u="none" cap="none" strike="noStrike">
                        <a:latin typeface="Trebuchet MS"/>
                        <a:ea typeface="Trebuchet MS"/>
                        <a:cs typeface="Trebuchet MS"/>
                        <a:sym typeface="Trebuchet MS"/>
                      </a:endParaRPr>
                    </a:p>
                  </a:txBody>
                  <a:tcPr marT="0" marB="0" marR="0" marL="0">
                    <a:lnT cap="flat" cmpd="sng" w="12700">
                      <a:solidFill>
                        <a:srgbClr val="3E3E3E"/>
                      </a:solidFill>
                      <a:prstDash val="solid"/>
                      <a:round/>
                      <a:headEnd len="sm" w="sm" type="none"/>
                      <a:tailEnd len="sm" w="sm" type="none"/>
                    </a:lnT>
                    <a:lnB cap="flat" cmpd="sng" w="12700">
                      <a:solidFill>
                        <a:srgbClr val="3E3E3E"/>
                      </a:solidFill>
                      <a:prstDash val="solid"/>
                      <a:round/>
                      <a:headEnd len="sm" w="sm" type="none"/>
                      <a:tailEnd len="sm" w="sm" type="none"/>
                    </a:lnB>
                  </a:tcPr>
                </a:tc>
                <a:tc>
                  <a:txBody>
                    <a:bodyPr/>
                    <a:lstStyle/>
                    <a:p>
                      <a:pPr indent="0" lvl="0" marL="0" marR="85090" rtl="0" algn="r">
                        <a:lnSpc>
                          <a:spcPct val="100000"/>
                        </a:lnSpc>
                        <a:spcBef>
                          <a:spcPts val="0"/>
                        </a:spcBef>
                        <a:spcAft>
                          <a:spcPts val="0"/>
                        </a:spcAft>
                        <a:buNone/>
                      </a:pPr>
                      <a:r>
                        <a:rPr lang="en-US" sz="1800" u="none" cap="none" strike="noStrike">
                          <a:solidFill>
                            <a:srgbClr val="4C0017"/>
                          </a:solidFill>
                          <a:latin typeface="Trebuchet MS"/>
                          <a:ea typeface="Trebuchet MS"/>
                          <a:cs typeface="Trebuchet MS"/>
                          <a:sym typeface="Trebuchet MS"/>
                        </a:rPr>
                        <a:t>TBD</a:t>
                      </a:r>
                      <a:endParaRPr sz="1800" u="none" cap="none" strike="noStrike">
                        <a:latin typeface="Trebuchet MS"/>
                        <a:ea typeface="Trebuchet MS"/>
                        <a:cs typeface="Trebuchet MS"/>
                        <a:sym typeface="Trebuchet MS"/>
                      </a:endParaRPr>
                    </a:p>
                  </a:txBody>
                  <a:tcPr marT="0" marB="0" marR="0" marL="0">
                    <a:lnT cap="flat" cmpd="sng" w="12700">
                      <a:solidFill>
                        <a:srgbClr val="3E3E3E"/>
                      </a:solidFill>
                      <a:prstDash val="solid"/>
                      <a:round/>
                      <a:headEnd len="sm" w="sm" type="none"/>
                      <a:tailEnd len="sm" w="sm" type="none"/>
                    </a:lnT>
                    <a:lnB cap="flat" cmpd="sng" w="12700">
                      <a:solidFill>
                        <a:srgbClr val="3E3E3E"/>
                      </a:solidFill>
                      <a:prstDash val="solid"/>
                      <a:round/>
                      <a:headEnd len="sm" w="sm" type="none"/>
                      <a:tailEnd len="sm" w="sm" type="none"/>
                    </a:lnB>
                  </a:tcPr>
                </a:tc>
              </a:tr>
              <a:tr h="370850">
                <a:tc>
                  <a:txBody>
                    <a:bodyPr/>
                    <a:lstStyle/>
                    <a:p>
                      <a:pPr indent="-1905" lvl="0" marL="90805" marR="0" rtl="0" algn="l">
                        <a:lnSpc>
                          <a:spcPct val="100000"/>
                        </a:lnSpc>
                        <a:spcBef>
                          <a:spcPts val="0"/>
                        </a:spcBef>
                        <a:spcAft>
                          <a:spcPts val="0"/>
                        </a:spcAft>
                        <a:buNone/>
                      </a:pPr>
                      <a:r>
                        <a:rPr lang="en-US" sz="1800" u="none" cap="none" strike="noStrike">
                          <a:solidFill>
                            <a:srgbClr val="4C0017"/>
                          </a:solidFill>
                          <a:latin typeface="Trebuchet MS"/>
                          <a:ea typeface="Trebuchet MS"/>
                          <a:cs typeface="Trebuchet MS"/>
                          <a:sym typeface="Trebuchet MS"/>
                        </a:rPr>
                        <a:t>35.0%</a:t>
                      </a:r>
                      <a:endParaRPr sz="1800" u="none" cap="none" strike="noStrike">
                        <a:latin typeface="Trebuchet MS"/>
                        <a:ea typeface="Trebuchet MS"/>
                        <a:cs typeface="Trebuchet MS"/>
                        <a:sym typeface="Trebuchet MS"/>
                      </a:endParaRPr>
                    </a:p>
                  </a:txBody>
                  <a:tcPr marT="0" marB="0" marR="0" marL="0">
                    <a:lnT cap="flat" cmpd="sng" w="12700">
                      <a:solidFill>
                        <a:srgbClr val="3E3E3E"/>
                      </a:solidFill>
                      <a:prstDash val="solid"/>
                      <a:round/>
                      <a:headEnd len="sm" w="sm" type="none"/>
                      <a:tailEnd len="sm" w="sm" type="none"/>
                    </a:lnT>
                    <a:lnB cap="flat" cmpd="sng" w="12700">
                      <a:solidFill>
                        <a:srgbClr val="3E3E3E"/>
                      </a:solidFill>
                      <a:prstDash val="solid"/>
                      <a:round/>
                      <a:headEnd len="sm" w="sm" type="none"/>
                      <a:tailEnd len="sm" w="sm" type="none"/>
                    </a:lnB>
                  </a:tcPr>
                </a:tc>
                <a:tc>
                  <a:txBody>
                    <a:bodyPr/>
                    <a:lstStyle/>
                    <a:p>
                      <a:pPr indent="0" lvl="0" marL="0" marR="85090" rtl="0" algn="r">
                        <a:lnSpc>
                          <a:spcPct val="100000"/>
                        </a:lnSpc>
                        <a:spcBef>
                          <a:spcPts val="0"/>
                        </a:spcBef>
                        <a:spcAft>
                          <a:spcPts val="0"/>
                        </a:spcAft>
                        <a:buNone/>
                      </a:pPr>
                      <a:r>
                        <a:rPr lang="en-US" sz="1800" u="none" cap="none" strike="noStrike">
                          <a:solidFill>
                            <a:srgbClr val="4C0017"/>
                          </a:solidFill>
                          <a:latin typeface="Trebuchet MS"/>
                          <a:ea typeface="Trebuchet MS"/>
                          <a:cs typeface="Trebuchet MS"/>
                          <a:sym typeface="Trebuchet MS"/>
                        </a:rPr>
                        <a:t>TBD</a:t>
                      </a:r>
                      <a:endParaRPr sz="1800" u="none" cap="none" strike="noStrike">
                        <a:latin typeface="Trebuchet MS"/>
                        <a:ea typeface="Trebuchet MS"/>
                        <a:cs typeface="Trebuchet MS"/>
                        <a:sym typeface="Trebuchet MS"/>
                      </a:endParaRPr>
                    </a:p>
                  </a:txBody>
                  <a:tcPr marT="0" marB="0" marR="0" marL="0">
                    <a:lnT cap="flat" cmpd="sng" w="12700">
                      <a:solidFill>
                        <a:srgbClr val="3E3E3E"/>
                      </a:solidFill>
                      <a:prstDash val="solid"/>
                      <a:round/>
                      <a:headEnd len="sm" w="sm" type="none"/>
                      <a:tailEnd len="sm" w="sm" type="none"/>
                    </a:lnT>
                    <a:lnB cap="flat" cmpd="sng" w="12700">
                      <a:solidFill>
                        <a:srgbClr val="3E3E3E"/>
                      </a:solidFill>
                      <a:prstDash val="solid"/>
                      <a:round/>
                      <a:headEnd len="sm" w="sm" type="none"/>
                      <a:tailEnd len="sm" w="sm" type="none"/>
                    </a:lnB>
                  </a:tcPr>
                </a:tc>
              </a:tr>
            </a:tbl>
          </a:graphicData>
        </a:graphic>
      </p:graphicFrame>
      <p:sp>
        <p:nvSpPr>
          <p:cNvPr id="108" name="Google Shape;108;p12"/>
          <p:cNvSpPr txBox="1"/>
          <p:nvPr/>
        </p:nvSpPr>
        <p:spPr>
          <a:xfrm>
            <a:off x="4681537" y="1822526"/>
            <a:ext cx="1012190" cy="28511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800">
                <a:solidFill>
                  <a:srgbClr val="02A5E2"/>
                </a:solidFill>
                <a:latin typeface="Trebuchet MS"/>
                <a:ea typeface="Trebuchet MS"/>
                <a:cs typeface="Trebuchet MS"/>
                <a:sym typeface="Trebuchet MS"/>
              </a:rPr>
              <a:t>Proposed</a:t>
            </a:r>
            <a:endParaRPr sz="1800">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3"/>
          <p:cNvSpPr txBox="1"/>
          <p:nvPr>
            <p:ph type="title"/>
          </p:nvPr>
        </p:nvSpPr>
        <p:spPr>
          <a:xfrm>
            <a:off x="274637" y="645667"/>
            <a:ext cx="8594725" cy="135382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2800" u="none" cap="none" strike="noStrike">
                <a:solidFill>
                  <a:srgbClr val="ED1A3B"/>
                </a:solidFill>
                <a:latin typeface="Trebuchet MS"/>
                <a:ea typeface="Trebuchet MS"/>
                <a:cs typeface="Trebuchet MS"/>
                <a:sym typeface="Trebuchet MS"/>
              </a:rPr>
              <a:t>Individual Reform – NQDC Plans</a:t>
            </a:r>
            <a:endParaRPr/>
          </a:p>
        </p:txBody>
      </p:sp>
      <p:sp>
        <p:nvSpPr>
          <p:cNvPr id="114" name="Google Shape;114;p13"/>
          <p:cNvSpPr txBox="1"/>
          <p:nvPr>
            <p:ph idx="12" type="sldNum"/>
          </p:nvPr>
        </p:nvSpPr>
        <p:spPr>
          <a:xfrm>
            <a:off x="285480" y="6497503"/>
            <a:ext cx="118110" cy="139700"/>
          </a:xfrm>
          <a:prstGeom prst="rect">
            <a:avLst/>
          </a:prstGeom>
          <a:noFill/>
          <a:ln>
            <a:noFill/>
          </a:ln>
        </p:spPr>
        <p:txBody>
          <a:bodyPr anchorCtr="0" anchor="t" bIns="0" lIns="0" spcFirstLastPara="1" rIns="0" wrap="square" tIns="0">
            <a:noAutofit/>
          </a:bodyPr>
          <a:lstStyle/>
          <a:p>
            <a:pPr indent="0" lvl="0" marL="25400" marR="0" rtl="0" algn="l">
              <a:lnSpc>
                <a:spcPct val="112222"/>
              </a:lnSpc>
              <a:spcBef>
                <a:spcPts val="0"/>
              </a:spcBef>
              <a:spcAft>
                <a:spcPts val="0"/>
              </a:spcAft>
              <a:buNone/>
            </a:pPr>
            <a:fld id="{00000000-1234-1234-1234-123412341234}" type="slidenum">
              <a:rPr b="1" i="0" lang="en-US" sz="900">
                <a:solidFill>
                  <a:srgbClr val="3E3E3E"/>
                </a:solidFill>
                <a:latin typeface="Trebuchet MS"/>
                <a:ea typeface="Trebuchet MS"/>
                <a:cs typeface="Trebuchet MS"/>
                <a:sym typeface="Trebuchet MS"/>
              </a:rPr>
              <a:t>‹#›</a:t>
            </a:fld>
            <a:endParaRPr/>
          </a:p>
        </p:txBody>
      </p:sp>
      <p:sp>
        <p:nvSpPr>
          <p:cNvPr id="115" name="Google Shape;115;p13"/>
          <p:cNvSpPr txBox="1"/>
          <p:nvPr>
            <p:ph idx="11" type="ftr"/>
          </p:nvPr>
        </p:nvSpPr>
        <p:spPr>
          <a:xfrm>
            <a:off x="799157" y="6496817"/>
            <a:ext cx="3388995" cy="139700"/>
          </a:xfrm>
          <a:prstGeom prst="rect">
            <a:avLst/>
          </a:prstGeom>
          <a:noFill/>
          <a:ln>
            <a:noFill/>
          </a:ln>
        </p:spPr>
        <p:txBody>
          <a:bodyPr anchorCtr="0" anchor="t" bIns="0" lIns="0" spcFirstLastPara="1" rIns="0" wrap="square" tIns="0">
            <a:noAutofit/>
          </a:bodyPr>
          <a:lstStyle/>
          <a:p>
            <a:pPr indent="0" lvl="0" marL="12700" marR="0" rtl="0" algn="l">
              <a:lnSpc>
                <a:spcPct val="112222"/>
              </a:lnSpc>
              <a:spcBef>
                <a:spcPts val="0"/>
              </a:spcBef>
              <a:spcAft>
                <a:spcPts val="0"/>
              </a:spcAft>
              <a:buNone/>
            </a:pPr>
            <a:r>
              <a:rPr b="0" i="0" lang="en-US" sz="900">
                <a:solidFill>
                  <a:srgbClr val="3E3E3E"/>
                </a:solidFill>
                <a:latin typeface="Trebuchet MS"/>
                <a:ea typeface="Trebuchet MS"/>
                <a:cs typeface="Trebuchet MS"/>
                <a:sym typeface="Trebuchet MS"/>
              </a:rPr>
              <a:t>How Tax Reform Proposals Could Impact Executive Compensation</a:t>
            </a:r>
            <a:endParaRPr/>
          </a:p>
        </p:txBody>
      </p:sp>
      <p:sp>
        <p:nvSpPr>
          <p:cNvPr id="116" name="Google Shape;116;p13"/>
          <p:cNvSpPr txBox="1"/>
          <p:nvPr/>
        </p:nvSpPr>
        <p:spPr>
          <a:xfrm>
            <a:off x="276161" y="1808988"/>
            <a:ext cx="8567420" cy="423989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b="1" lang="en-US" sz="1800">
                <a:solidFill>
                  <a:srgbClr val="3E3E3E"/>
                </a:solidFill>
                <a:latin typeface="Trebuchet MS"/>
                <a:ea typeface="Trebuchet MS"/>
                <a:cs typeface="Trebuchet MS"/>
                <a:sym typeface="Trebuchet MS"/>
              </a:rPr>
              <a:t>Supplemental executive retirement plans (SERPs)</a:t>
            </a:r>
            <a:endParaRPr sz="1800">
              <a:latin typeface="Trebuchet MS"/>
              <a:ea typeface="Trebuchet MS"/>
              <a:cs typeface="Trebuchet MS"/>
              <a:sym typeface="Trebuchet MS"/>
            </a:endParaRPr>
          </a:p>
          <a:p>
            <a:pPr indent="0" lvl="0" marL="12700" marR="0" rtl="0" algn="l">
              <a:lnSpc>
                <a:spcPct val="100000"/>
              </a:lnSpc>
              <a:spcBef>
                <a:spcPts val="109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b="1" lang="en-US" sz="1800">
                <a:solidFill>
                  <a:srgbClr val="3E3E3E"/>
                </a:solidFill>
                <a:latin typeface="Trebuchet MS"/>
                <a:ea typeface="Trebuchet MS"/>
                <a:cs typeface="Trebuchet MS"/>
                <a:sym typeface="Trebuchet MS"/>
              </a:rPr>
              <a:t>Current tax strategy:</a:t>
            </a:r>
            <a:endParaRPr sz="1800">
              <a:latin typeface="Trebuchet MS"/>
              <a:ea typeface="Trebuchet MS"/>
              <a:cs typeface="Trebuchet MS"/>
              <a:sym typeface="Trebuchet MS"/>
            </a:endParaRPr>
          </a:p>
          <a:p>
            <a:pPr indent="-289560" lvl="0" marL="632460" marR="5080" rtl="0" algn="l">
              <a:lnSpc>
                <a:spcPct val="113888"/>
              </a:lnSpc>
              <a:spcBef>
                <a:spcPts val="650"/>
              </a:spcBef>
              <a:spcAft>
                <a:spcPts val="0"/>
              </a:spcAft>
              <a:buClr>
                <a:srgbClr val="3E3E3E"/>
              </a:buClr>
              <a:buSzPts val="1800"/>
              <a:buFont typeface="Arial"/>
              <a:buChar char="•"/>
            </a:pPr>
            <a:r>
              <a:rPr lang="en-US" sz="1800">
                <a:solidFill>
                  <a:srgbClr val="3E3E3E"/>
                </a:solidFill>
                <a:latin typeface="Trebuchet MS"/>
                <a:ea typeface="Trebuchet MS"/>
                <a:cs typeface="Trebuchet MS"/>
                <a:sym typeface="Trebuchet MS"/>
              </a:rPr>
              <a:t>Deferring comp during working years and receiving income during retirement  years, ideally when in a lower tax bracket</a:t>
            </a:r>
            <a:endParaRPr sz="1800">
              <a:latin typeface="Trebuchet MS"/>
              <a:ea typeface="Trebuchet MS"/>
              <a:cs typeface="Trebuchet MS"/>
              <a:sym typeface="Trebuchet MS"/>
            </a:endParaRPr>
          </a:p>
          <a:p>
            <a:pPr indent="0" lvl="0" marL="12700" marR="0" rtl="0" algn="l">
              <a:lnSpc>
                <a:spcPct val="100000"/>
              </a:lnSpc>
              <a:spcBef>
                <a:spcPts val="104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b="1" lang="en-US" sz="1800">
                <a:solidFill>
                  <a:srgbClr val="3E3E3E"/>
                </a:solidFill>
                <a:latin typeface="Trebuchet MS"/>
                <a:ea typeface="Trebuchet MS"/>
                <a:cs typeface="Trebuchet MS"/>
                <a:sym typeface="Trebuchet MS"/>
              </a:rPr>
              <a:t>Anticipated reaction:</a:t>
            </a:r>
            <a:endParaRPr sz="1800">
              <a:latin typeface="Trebuchet MS"/>
              <a:ea typeface="Trebuchet MS"/>
              <a:cs typeface="Trebuchet MS"/>
              <a:sym typeface="Trebuchet MS"/>
            </a:endParaRPr>
          </a:p>
          <a:p>
            <a:pPr indent="-289560" lvl="0" marL="632460" marR="41275" rtl="0" algn="l">
              <a:lnSpc>
                <a:spcPct val="113888"/>
              </a:lnSpc>
              <a:spcBef>
                <a:spcPts val="650"/>
              </a:spcBef>
              <a:spcAft>
                <a:spcPts val="0"/>
              </a:spcAft>
              <a:buClr>
                <a:srgbClr val="3E3E3E"/>
              </a:buClr>
              <a:buSzPts val="1800"/>
              <a:buFont typeface="Arial"/>
              <a:buChar char="•"/>
            </a:pPr>
            <a:r>
              <a:rPr lang="en-US" sz="1800">
                <a:solidFill>
                  <a:srgbClr val="3E3E3E"/>
                </a:solidFill>
                <a:latin typeface="Trebuchet MS"/>
                <a:ea typeface="Trebuchet MS"/>
                <a:cs typeface="Trebuchet MS"/>
                <a:sym typeface="Trebuchet MS"/>
              </a:rPr>
              <a:t>No-deferral/current taxation while taxes are lower during working years and  could potentially rise by retirement years</a:t>
            </a:r>
            <a:endParaRPr sz="1800">
              <a:latin typeface="Trebuchet MS"/>
              <a:ea typeface="Trebuchet MS"/>
              <a:cs typeface="Trebuchet MS"/>
              <a:sym typeface="Trebuchet MS"/>
            </a:endParaRPr>
          </a:p>
          <a:p>
            <a:pPr indent="0" lvl="0" marL="12700" marR="0" rtl="0" algn="l">
              <a:lnSpc>
                <a:spcPct val="100000"/>
              </a:lnSpc>
              <a:spcBef>
                <a:spcPts val="104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b="1" lang="en-US" sz="1800">
                <a:solidFill>
                  <a:srgbClr val="3E3E3E"/>
                </a:solidFill>
                <a:latin typeface="Trebuchet MS"/>
                <a:ea typeface="Trebuchet MS"/>
                <a:cs typeface="Trebuchet MS"/>
                <a:sym typeface="Trebuchet MS"/>
              </a:rPr>
              <a:t>Other factors to consider:</a:t>
            </a:r>
            <a:endParaRPr sz="1800">
              <a:latin typeface="Trebuchet MS"/>
              <a:ea typeface="Trebuchet MS"/>
              <a:cs typeface="Trebuchet MS"/>
              <a:sym typeface="Trebuchet MS"/>
            </a:endParaRPr>
          </a:p>
          <a:p>
            <a:pPr indent="-289560" lvl="0" marL="632460" marR="0" rtl="0" algn="l">
              <a:lnSpc>
                <a:spcPct val="100000"/>
              </a:lnSpc>
              <a:spcBef>
                <a:spcPts val="490"/>
              </a:spcBef>
              <a:spcAft>
                <a:spcPts val="0"/>
              </a:spcAft>
              <a:buClr>
                <a:srgbClr val="3E3E3E"/>
              </a:buClr>
              <a:buSzPts val="1800"/>
              <a:buFont typeface="Arial"/>
              <a:buChar char="•"/>
            </a:pPr>
            <a:r>
              <a:rPr lang="en-US" sz="1800">
                <a:solidFill>
                  <a:srgbClr val="3E3E3E"/>
                </a:solidFill>
                <a:latin typeface="Trebuchet MS"/>
                <a:ea typeface="Trebuchet MS"/>
                <a:cs typeface="Trebuchet MS"/>
                <a:sym typeface="Trebuchet MS"/>
              </a:rPr>
              <a:t>Pre-tax compounding of earnings vs. post-tax investing</a:t>
            </a:r>
            <a:endParaRPr sz="1800">
              <a:latin typeface="Trebuchet MS"/>
              <a:ea typeface="Trebuchet MS"/>
              <a:cs typeface="Trebuchet MS"/>
              <a:sym typeface="Trebuchet MS"/>
            </a:endParaRPr>
          </a:p>
          <a:p>
            <a:pPr indent="-289560" lvl="0" marL="632460" marR="0" rtl="0" algn="l">
              <a:lnSpc>
                <a:spcPct val="100000"/>
              </a:lnSpc>
              <a:spcBef>
                <a:spcPts val="490"/>
              </a:spcBef>
              <a:spcAft>
                <a:spcPts val="0"/>
              </a:spcAft>
              <a:buClr>
                <a:srgbClr val="3E3E3E"/>
              </a:buClr>
              <a:buSzPts val="1800"/>
              <a:buFont typeface="Arial"/>
              <a:buChar char="•"/>
            </a:pPr>
            <a:r>
              <a:rPr lang="en-US" sz="1800">
                <a:solidFill>
                  <a:srgbClr val="3E3E3E"/>
                </a:solidFill>
                <a:latin typeface="Trebuchet MS"/>
                <a:ea typeface="Trebuchet MS"/>
                <a:cs typeface="Trebuchet MS"/>
                <a:sym typeface="Trebuchet MS"/>
              </a:rPr>
              <a:t>State income taxes</a:t>
            </a:r>
            <a:endParaRPr sz="1800">
              <a:latin typeface="Trebuchet MS"/>
              <a:ea typeface="Trebuchet MS"/>
              <a:cs typeface="Trebuchet MS"/>
              <a:sym typeface="Trebuchet MS"/>
            </a:endParaRPr>
          </a:p>
          <a:p>
            <a:pPr indent="-289560" lvl="1" marL="937260" marR="0" rtl="0" algn="l">
              <a:lnSpc>
                <a:spcPct val="100000"/>
              </a:lnSpc>
              <a:spcBef>
                <a:spcPts val="500"/>
              </a:spcBef>
              <a:spcAft>
                <a:spcPts val="0"/>
              </a:spcAft>
              <a:buClr>
                <a:srgbClr val="3E3E3E"/>
              </a:buClr>
              <a:buSzPts val="1600"/>
              <a:buFont typeface="Courier New"/>
              <a:buChar char="o"/>
            </a:pPr>
            <a:r>
              <a:rPr b="0" i="0" lang="en-US" sz="1600" u="none" cap="none" strike="noStrike">
                <a:solidFill>
                  <a:srgbClr val="3E3E3E"/>
                </a:solidFill>
                <a:latin typeface="Trebuchet MS"/>
                <a:ea typeface="Trebuchet MS"/>
                <a:cs typeface="Trebuchet MS"/>
                <a:sym typeface="Trebuchet MS"/>
              </a:rPr>
              <a:t>Higher during working years; potentially lower during retirement years</a:t>
            </a:r>
            <a:endParaRPr b="0" i="0" sz="1600" u="none" cap="none" strike="noStrike">
              <a:latin typeface="Trebuchet MS"/>
              <a:ea typeface="Trebuchet MS"/>
              <a:cs typeface="Trebuchet MS"/>
              <a:sym typeface="Trebuchet MS"/>
            </a:endParaRPr>
          </a:p>
          <a:p>
            <a:pPr indent="-289560" lvl="1" marL="937260" marR="344805" rtl="0" algn="l">
              <a:lnSpc>
                <a:spcPct val="113750"/>
              </a:lnSpc>
              <a:spcBef>
                <a:spcPts val="645"/>
              </a:spcBef>
              <a:spcAft>
                <a:spcPts val="0"/>
              </a:spcAft>
              <a:buClr>
                <a:srgbClr val="3E3E3E"/>
              </a:buClr>
              <a:buSzPts val="1600"/>
              <a:buFont typeface="Courier New"/>
              <a:buChar char="o"/>
            </a:pPr>
            <a:r>
              <a:rPr b="0" i="0" lang="en-US" sz="1600" u="none" cap="none" strike="noStrike">
                <a:solidFill>
                  <a:srgbClr val="3E3E3E"/>
                </a:solidFill>
                <a:latin typeface="Trebuchet MS"/>
                <a:ea typeface="Trebuchet MS"/>
                <a:cs typeface="Trebuchet MS"/>
                <a:sym typeface="Trebuchet MS"/>
              </a:rPr>
              <a:t>Paying higher taxes in state earned vs. potentially paying lower (or no) taxes in  state of residence at time of receipt</a:t>
            </a:r>
            <a:endParaRPr b="0" i="0" sz="1600" u="none" cap="none" strike="noStrike">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4"/>
          <p:cNvSpPr txBox="1"/>
          <p:nvPr>
            <p:ph type="title"/>
          </p:nvPr>
        </p:nvSpPr>
        <p:spPr>
          <a:xfrm>
            <a:off x="274637" y="645667"/>
            <a:ext cx="8594725" cy="135382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2800" u="none" cap="none" strike="noStrike">
                <a:solidFill>
                  <a:srgbClr val="ED1A3B"/>
                </a:solidFill>
                <a:latin typeface="Trebuchet MS"/>
                <a:ea typeface="Trebuchet MS"/>
                <a:cs typeface="Trebuchet MS"/>
                <a:sym typeface="Trebuchet MS"/>
              </a:rPr>
              <a:t>Individual Reform – Qualified Retirement Plans</a:t>
            </a:r>
            <a:endParaRPr/>
          </a:p>
        </p:txBody>
      </p:sp>
      <p:sp>
        <p:nvSpPr>
          <p:cNvPr id="122" name="Google Shape;122;p14"/>
          <p:cNvSpPr txBox="1"/>
          <p:nvPr>
            <p:ph idx="12" type="sldNum"/>
          </p:nvPr>
        </p:nvSpPr>
        <p:spPr>
          <a:xfrm>
            <a:off x="285480" y="6497503"/>
            <a:ext cx="118110" cy="139700"/>
          </a:xfrm>
          <a:prstGeom prst="rect">
            <a:avLst/>
          </a:prstGeom>
          <a:noFill/>
          <a:ln>
            <a:noFill/>
          </a:ln>
        </p:spPr>
        <p:txBody>
          <a:bodyPr anchorCtr="0" anchor="t" bIns="0" lIns="0" spcFirstLastPara="1" rIns="0" wrap="square" tIns="0">
            <a:noAutofit/>
          </a:bodyPr>
          <a:lstStyle/>
          <a:p>
            <a:pPr indent="0" lvl="0" marL="25400" marR="0" rtl="0" algn="l">
              <a:lnSpc>
                <a:spcPct val="112222"/>
              </a:lnSpc>
              <a:spcBef>
                <a:spcPts val="0"/>
              </a:spcBef>
              <a:spcAft>
                <a:spcPts val="0"/>
              </a:spcAft>
              <a:buNone/>
            </a:pPr>
            <a:fld id="{00000000-1234-1234-1234-123412341234}" type="slidenum">
              <a:rPr b="1" i="0" lang="en-US" sz="900">
                <a:solidFill>
                  <a:srgbClr val="3E3E3E"/>
                </a:solidFill>
                <a:latin typeface="Trebuchet MS"/>
                <a:ea typeface="Trebuchet MS"/>
                <a:cs typeface="Trebuchet MS"/>
                <a:sym typeface="Trebuchet MS"/>
              </a:rPr>
              <a:t>‹#›</a:t>
            </a:fld>
            <a:endParaRPr/>
          </a:p>
        </p:txBody>
      </p:sp>
      <p:sp>
        <p:nvSpPr>
          <p:cNvPr id="123" name="Google Shape;123;p14"/>
          <p:cNvSpPr txBox="1"/>
          <p:nvPr>
            <p:ph idx="11" type="ftr"/>
          </p:nvPr>
        </p:nvSpPr>
        <p:spPr>
          <a:xfrm>
            <a:off x="799157" y="6496817"/>
            <a:ext cx="3388995" cy="139700"/>
          </a:xfrm>
          <a:prstGeom prst="rect">
            <a:avLst/>
          </a:prstGeom>
          <a:noFill/>
          <a:ln>
            <a:noFill/>
          </a:ln>
        </p:spPr>
        <p:txBody>
          <a:bodyPr anchorCtr="0" anchor="t" bIns="0" lIns="0" spcFirstLastPara="1" rIns="0" wrap="square" tIns="0">
            <a:noAutofit/>
          </a:bodyPr>
          <a:lstStyle/>
          <a:p>
            <a:pPr indent="0" lvl="0" marL="12700" marR="0" rtl="0" algn="l">
              <a:lnSpc>
                <a:spcPct val="112222"/>
              </a:lnSpc>
              <a:spcBef>
                <a:spcPts val="0"/>
              </a:spcBef>
              <a:spcAft>
                <a:spcPts val="0"/>
              </a:spcAft>
              <a:buNone/>
            </a:pPr>
            <a:r>
              <a:rPr b="0" i="0" lang="en-US" sz="900">
                <a:solidFill>
                  <a:srgbClr val="3E3E3E"/>
                </a:solidFill>
                <a:latin typeface="Trebuchet MS"/>
                <a:ea typeface="Trebuchet MS"/>
                <a:cs typeface="Trebuchet MS"/>
                <a:sym typeface="Trebuchet MS"/>
              </a:rPr>
              <a:t>How Tax Reform Proposals Could Impact Executive Compensation</a:t>
            </a:r>
            <a:endParaRPr/>
          </a:p>
        </p:txBody>
      </p:sp>
      <p:sp>
        <p:nvSpPr>
          <p:cNvPr id="124" name="Google Shape;124;p14"/>
          <p:cNvSpPr txBox="1"/>
          <p:nvPr/>
        </p:nvSpPr>
        <p:spPr>
          <a:xfrm>
            <a:off x="276161" y="1808988"/>
            <a:ext cx="8567420" cy="3729354"/>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b="1" lang="en-US" sz="1800">
                <a:solidFill>
                  <a:srgbClr val="3E3E3E"/>
                </a:solidFill>
                <a:latin typeface="Trebuchet MS"/>
                <a:ea typeface="Trebuchet MS"/>
                <a:cs typeface="Trebuchet MS"/>
                <a:sym typeface="Trebuchet MS"/>
              </a:rPr>
              <a:t>Defined contribution plans with elective contributions</a:t>
            </a:r>
            <a:endParaRPr sz="1800">
              <a:latin typeface="Trebuchet MS"/>
              <a:ea typeface="Trebuchet MS"/>
              <a:cs typeface="Trebuchet MS"/>
              <a:sym typeface="Trebuchet MS"/>
            </a:endParaRPr>
          </a:p>
          <a:p>
            <a:pPr indent="0" lvl="0" marL="12700" marR="0" rtl="0" algn="l">
              <a:lnSpc>
                <a:spcPct val="100000"/>
              </a:lnSpc>
              <a:spcBef>
                <a:spcPts val="109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b="1" lang="en-US" sz="1800">
                <a:solidFill>
                  <a:srgbClr val="3E3E3E"/>
                </a:solidFill>
                <a:latin typeface="Trebuchet MS"/>
                <a:ea typeface="Trebuchet MS"/>
                <a:cs typeface="Trebuchet MS"/>
                <a:sym typeface="Trebuchet MS"/>
              </a:rPr>
              <a:t>Current tax strategy:</a:t>
            </a:r>
            <a:endParaRPr sz="1800">
              <a:latin typeface="Trebuchet MS"/>
              <a:ea typeface="Trebuchet MS"/>
              <a:cs typeface="Trebuchet MS"/>
              <a:sym typeface="Trebuchet MS"/>
            </a:endParaRPr>
          </a:p>
          <a:p>
            <a:pPr indent="-289560" lvl="0" marL="632460" marR="5080" rtl="0" algn="l">
              <a:lnSpc>
                <a:spcPct val="113888"/>
              </a:lnSpc>
              <a:spcBef>
                <a:spcPts val="650"/>
              </a:spcBef>
              <a:spcAft>
                <a:spcPts val="0"/>
              </a:spcAft>
              <a:buClr>
                <a:srgbClr val="3E3E3E"/>
              </a:buClr>
              <a:buSzPts val="1800"/>
              <a:buFont typeface="Arial"/>
              <a:buChar char="•"/>
            </a:pPr>
            <a:r>
              <a:rPr lang="en-US" sz="1800">
                <a:solidFill>
                  <a:srgbClr val="3E3E3E"/>
                </a:solidFill>
                <a:latin typeface="Trebuchet MS"/>
                <a:ea typeface="Trebuchet MS"/>
                <a:cs typeface="Trebuchet MS"/>
                <a:sym typeface="Trebuchet MS"/>
              </a:rPr>
              <a:t>Deferring comp during working years and receiving income during retirement  years, ideally when in a lower tax bracket</a:t>
            </a:r>
            <a:endParaRPr sz="1800">
              <a:latin typeface="Trebuchet MS"/>
              <a:ea typeface="Trebuchet MS"/>
              <a:cs typeface="Trebuchet MS"/>
              <a:sym typeface="Trebuchet MS"/>
            </a:endParaRPr>
          </a:p>
          <a:p>
            <a:pPr indent="0" lvl="0" marL="12700" marR="0" rtl="0" algn="l">
              <a:lnSpc>
                <a:spcPct val="100000"/>
              </a:lnSpc>
              <a:spcBef>
                <a:spcPts val="104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b="1" lang="en-US" sz="1800">
                <a:solidFill>
                  <a:srgbClr val="3E3E3E"/>
                </a:solidFill>
                <a:latin typeface="Trebuchet MS"/>
                <a:ea typeface="Trebuchet MS"/>
                <a:cs typeface="Trebuchet MS"/>
                <a:sym typeface="Trebuchet MS"/>
              </a:rPr>
              <a:t>Anticipated reaction:</a:t>
            </a:r>
            <a:endParaRPr sz="1800">
              <a:latin typeface="Trebuchet MS"/>
              <a:ea typeface="Trebuchet MS"/>
              <a:cs typeface="Trebuchet MS"/>
              <a:sym typeface="Trebuchet MS"/>
            </a:endParaRPr>
          </a:p>
          <a:p>
            <a:pPr indent="-289560" lvl="0" marL="632460" marR="695325" rtl="0" algn="l">
              <a:lnSpc>
                <a:spcPct val="113888"/>
              </a:lnSpc>
              <a:spcBef>
                <a:spcPts val="650"/>
              </a:spcBef>
              <a:spcAft>
                <a:spcPts val="0"/>
              </a:spcAft>
              <a:buClr>
                <a:srgbClr val="3E3E3E"/>
              </a:buClr>
              <a:buSzPts val="1800"/>
              <a:buFont typeface="Arial"/>
              <a:buChar char="•"/>
            </a:pPr>
            <a:r>
              <a:rPr lang="en-US" sz="1800">
                <a:solidFill>
                  <a:srgbClr val="3E3E3E"/>
                </a:solidFill>
                <a:latin typeface="Trebuchet MS"/>
                <a:ea typeface="Trebuchet MS"/>
                <a:cs typeface="Trebuchet MS"/>
                <a:sym typeface="Trebuchet MS"/>
              </a:rPr>
              <a:t>Current taxation while taxes are lower during working years and could  potentially rise significantly by retirement years</a:t>
            </a:r>
            <a:endParaRPr sz="1800">
              <a:latin typeface="Trebuchet MS"/>
              <a:ea typeface="Trebuchet MS"/>
              <a:cs typeface="Trebuchet MS"/>
              <a:sym typeface="Trebuchet MS"/>
            </a:endParaRPr>
          </a:p>
          <a:p>
            <a:pPr indent="-289560" lvl="0" marL="632460" marR="0" rtl="0" algn="l">
              <a:lnSpc>
                <a:spcPct val="100000"/>
              </a:lnSpc>
              <a:spcBef>
                <a:spcPts val="440"/>
              </a:spcBef>
              <a:spcAft>
                <a:spcPts val="0"/>
              </a:spcAft>
              <a:buClr>
                <a:srgbClr val="3E3E3E"/>
              </a:buClr>
              <a:buSzPts val="1800"/>
              <a:buFont typeface="Arial"/>
              <a:buChar char="•"/>
            </a:pPr>
            <a:r>
              <a:rPr lang="en-US" sz="1800">
                <a:solidFill>
                  <a:srgbClr val="3E3E3E"/>
                </a:solidFill>
                <a:latin typeface="Trebuchet MS"/>
                <a:ea typeface="Trebuchet MS"/>
                <a:cs typeface="Trebuchet MS"/>
                <a:sym typeface="Trebuchet MS"/>
              </a:rPr>
              <a:t>Contribute to Roth and after-tax accounts</a:t>
            </a:r>
            <a:endParaRPr sz="1800">
              <a:latin typeface="Trebuchet MS"/>
              <a:ea typeface="Trebuchet MS"/>
              <a:cs typeface="Trebuchet MS"/>
              <a:sym typeface="Trebuchet MS"/>
            </a:endParaRPr>
          </a:p>
          <a:p>
            <a:pPr indent="-289560" lvl="0" marL="632460" marR="0" rtl="0" algn="l">
              <a:lnSpc>
                <a:spcPct val="100000"/>
              </a:lnSpc>
              <a:spcBef>
                <a:spcPts val="490"/>
              </a:spcBef>
              <a:spcAft>
                <a:spcPts val="0"/>
              </a:spcAft>
              <a:buClr>
                <a:srgbClr val="3E3E3E"/>
              </a:buClr>
              <a:buSzPts val="1800"/>
              <a:buFont typeface="Arial"/>
              <a:buChar char="•"/>
            </a:pPr>
            <a:r>
              <a:rPr lang="en-US" sz="1800">
                <a:solidFill>
                  <a:srgbClr val="3E3E3E"/>
                </a:solidFill>
                <a:latin typeface="Trebuchet MS"/>
                <a:ea typeface="Trebuchet MS"/>
                <a:cs typeface="Trebuchet MS"/>
                <a:sym typeface="Trebuchet MS"/>
              </a:rPr>
              <a:t>In-plan Roth conversions of pre-tax 401(k) accounts</a:t>
            </a:r>
            <a:endParaRPr sz="1800">
              <a:latin typeface="Trebuchet MS"/>
              <a:ea typeface="Trebuchet MS"/>
              <a:cs typeface="Trebuchet MS"/>
              <a:sym typeface="Trebuchet MS"/>
            </a:endParaRPr>
          </a:p>
          <a:p>
            <a:pPr indent="0" lvl="0" marL="12700" marR="0" rtl="0" algn="l">
              <a:lnSpc>
                <a:spcPct val="100000"/>
              </a:lnSpc>
              <a:spcBef>
                <a:spcPts val="109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b="1" lang="en-US" sz="1800">
                <a:solidFill>
                  <a:srgbClr val="3E3E3E"/>
                </a:solidFill>
                <a:latin typeface="Trebuchet MS"/>
                <a:ea typeface="Trebuchet MS"/>
                <a:cs typeface="Trebuchet MS"/>
                <a:sym typeface="Trebuchet MS"/>
              </a:rPr>
              <a:t>Other factors to consider:</a:t>
            </a:r>
            <a:endParaRPr sz="1800">
              <a:latin typeface="Trebuchet MS"/>
              <a:ea typeface="Trebuchet MS"/>
              <a:cs typeface="Trebuchet MS"/>
              <a:sym typeface="Trebuchet MS"/>
            </a:endParaRPr>
          </a:p>
          <a:p>
            <a:pPr indent="-289560" lvl="0" marL="632460" marR="0" rtl="0" algn="l">
              <a:lnSpc>
                <a:spcPct val="100000"/>
              </a:lnSpc>
              <a:spcBef>
                <a:spcPts val="490"/>
              </a:spcBef>
              <a:spcAft>
                <a:spcPts val="0"/>
              </a:spcAft>
              <a:buClr>
                <a:srgbClr val="3E3E3E"/>
              </a:buClr>
              <a:buSzPts val="1800"/>
              <a:buFont typeface="Arial"/>
              <a:buChar char="•"/>
            </a:pPr>
            <a:r>
              <a:rPr lang="en-US" sz="1800">
                <a:solidFill>
                  <a:srgbClr val="3E3E3E"/>
                </a:solidFill>
                <a:latin typeface="Trebuchet MS"/>
                <a:ea typeface="Trebuchet MS"/>
                <a:cs typeface="Trebuchet MS"/>
                <a:sym typeface="Trebuchet MS"/>
              </a:rPr>
              <a:t>Pay taxes currently, but at lower rates in anticipation of rising tax rates</a:t>
            </a:r>
            <a:endParaRPr sz="1800">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5"/>
          <p:cNvSpPr txBox="1"/>
          <p:nvPr>
            <p:ph type="title"/>
          </p:nvPr>
        </p:nvSpPr>
        <p:spPr>
          <a:xfrm>
            <a:off x="274637" y="667003"/>
            <a:ext cx="4692650" cy="43624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2800" u="none" cap="none" strike="noStrike">
                <a:solidFill>
                  <a:srgbClr val="ED1A3B"/>
                </a:solidFill>
                <a:latin typeface="Trebuchet MS"/>
                <a:ea typeface="Trebuchet MS"/>
                <a:cs typeface="Trebuchet MS"/>
                <a:sym typeface="Trebuchet MS"/>
              </a:rPr>
              <a:t>Business Reform	- Objectives</a:t>
            </a:r>
            <a:endParaRPr/>
          </a:p>
        </p:txBody>
      </p:sp>
      <p:sp>
        <p:nvSpPr>
          <p:cNvPr id="130" name="Google Shape;130;p15"/>
          <p:cNvSpPr txBox="1"/>
          <p:nvPr>
            <p:ph idx="12" type="sldNum"/>
          </p:nvPr>
        </p:nvSpPr>
        <p:spPr>
          <a:xfrm>
            <a:off x="285480" y="6497503"/>
            <a:ext cx="118110" cy="139700"/>
          </a:xfrm>
          <a:prstGeom prst="rect">
            <a:avLst/>
          </a:prstGeom>
          <a:noFill/>
          <a:ln>
            <a:noFill/>
          </a:ln>
        </p:spPr>
        <p:txBody>
          <a:bodyPr anchorCtr="0" anchor="t" bIns="0" lIns="0" spcFirstLastPara="1" rIns="0" wrap="square" tIns="0">
            <a:noAutofit/>
          </a:bodyPr>
          <a:lstStyle/>
          <a:p>
            <a:pPr indent="0" lvl="0" marL="25400" marR="0" rtl="0" algn="l">
              <a:lnSpc>
                <a:spcPct val="112222"/>
              </a:lnSpc>
              <a:spcBef>
                <a:spcPts val="0"/>
              </a:spcBef>
              <a:spcAft>
                <a:spcPts val="0"/>
              </a:spcAft>
              <a:buNone/>
            </a:pPr>
            <a:fld id="{00000000-1234-1234-1234-123412341234}" type="slidenum">
              <a:rPr b="1" i="0" lang="en-US" sz="900">
                <a:solidFill>
                  <a:srgbClr val="3E3E3E"/>
                </a:solidFill>
                <a:latin typeface="Trebuchet MS"/>
                <a:ea typeface="Trebuchet MS"/>
                <a:cs typeface="Trebuchet MS"/>
                <a:sym typeface="Trebuchet MS"/>
              </a:rPr>
              <a:t>‹#›</a:t>
            </a:fld>
            <a:endParaRPr/>
          </a:p>
        </p:txBody>
      </p:sp>
      <p:sp>
        <p:nvSpPr>
          <p:cNvPr id="131" name="Google Shape;131;p15"/>
          <p:cNvSpPr txBox="1"/>
          <p:nvPr>
            <p:ph idx="11" type="ftr"/>
          </p:nvPr>
        </p:nvSpPr>
        <p:spPr>
          <a:xfrm>
            <a:off x="799157" y="6496817"/>
            <a:ext cx="3388995" cy="139700"/>
          </a:xfrm>
          <a:prstGeom prst="rect">
            <a:avLst/>
          </a:prstGeom>
          <a:noFill/>
          <a:ln>
            <a:noFill/>
          </a:ln>
        </p:spPr>
        <p:txBody>
          <a:bodyPr anchorCtr="0" anchor="t" bIns="0" lIns="0" spcFirstLastPara="1" rIns="0" wrap="square" tIns="0">
            <a:noAutofit/>
          </a:bodyPr>
          <a:lstStyle/>
          <a:p>
            <a:pPr indent="0" lvl="0" marL="12700" marR="0" rtl="0" algn="l">
              <a:lnSpc>
                <a:spcPct val="112222"/>
              </a:lnSpc>
              <a:spcBef>
                <a:spcPts val="0"/>
              </a:spcBef>
              <a:spcAft>
                <a:spcPts val="0"/>
              </a:spcAft>
              <a:buNone/>
            </a:pPr>
            <a:r>
              <a:rPr b="0" i="0" lang="en-US" sz="900">
                <a:solidFill>
                  <a:srgbClr val="3E3E3E"/>
                </a:solidFill>
                <a:latin typeface="Trebuchet MS"/>
                <a:ea typeface="Trebuchet MS"/>
                <a:cs typeface="Trebuchet MS"/>
                <a:sym typeface="Trebuchet MS"/>
              </a:rPr>
              <a:t>How Tax Reform Proposals Could Impact Executive Compensation</a:t>
            </a:r>
            <a:endParaRPr/>
          </a:p>
        </p:txBody>
      </p:sp>
      <p:sp>
        <p:nvSpPr>
          <p:cNvPr id="132" name="Google Shape;132;p15"/>
          <p:cNvSpPr txBox="1"/>
          <p:nvPr/>
        </p:nvSpPr>
        <p:spPr>
          <a:xfrm>
            <a:off x="254000" y="1822703"/>
            <a:ext cx="4173854" cy="231203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800">
                <a:solidFill>
                  <a:srgbClr val="3E3E3E"/>
                </a:solidFill>
                <a:latin typeface="Trebuchet MS"/>
                <a:ea typeface="Trebuchet MS"/>
                <a:cs typeface="Trebuchet MS"/>
                <a:sym typeface="Trebuchet MS"/>
              </a:rPr>
              <a:t>Current:</a:t>
            </a:r>
            <a:endParaRPr sz="1800">
              <a:latin typeface="Trebuchet MS"/>
              <a:ea typeface="Trebuchet MS"/>
              <a:cs typeface="Trebuchet MS"/>
              <a:sym typeface="Trebuchet MS"/>
            </a:endParaRPr>
          </a:p>
          <a:p>
            <a:pPr indent="-1270" lvl="0" marL="13970" marR="0"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C Corp rates: 15%, 25%, 34% and 35%</a:t>
            </a:r>
            <a:endParaRPr sz="1800">
              <a:latin typeface="Trebuchet MS"/>
              <a:ea typeface="Trebuchet MS"/>
              <a:cs typeface="Trebuchet MS"/>
              <a:sym typeface="Trebuchet MS"/>
            </a:endParaRPr>
          </a:p>
          <a:p>
            <a:pPr indent="-228600" lvl="0" marL="241300" marR="5080" rtl="0" algn="just">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S corp, partnership, LLC: pass through  tax liability to shareholders, partners,  members</a:t>
            </a:r>
            <a:endParaRPr sz="1800">
              <a:latin typeface="Trebuchet MS"/>
              <a:ea typeface="Trebuchet MS"/>
              <a:cs typeface="Trebuchet MS"/>
              <a:sym typeface="Trebuchet MS"/>
            </a:endParaRPr>
          </a:p>
          <a:p>
            <a:pPr indent="0" lvl="0" marL="12700" marR="0" rtl="0" algn="l">
              <a:lnSpc>
                <a:spcPct val="100000"/>
              </a:lnSpc>
              <a:spcBef>
                <a:spcPts val="1200"/>
              </a:spcBef>
              <a:spcAft>
                <a:spcPts val="0"/>
              </a:spcAft>
              <a:buNone/>
            </a:pPr>
            <a:r>
              <a:rPr b="1" lang="en-US" sz="1800">
                <a:solidFill>
                  <a:srgbClr val="3E3E3E"/>
                </a:solidFill>
                <a:latin typeface="Trebuchet MS"/>
                <a:ea typeface="Trebuchet MS"/>
                <a:cs typeface="Trebuchet MS"/>
                <a:sym typeface="Trebuchet MS"/>
              </a:rPr>
              <a:t>Proposed “business” rate:</a:t>
            </a:r>
            <a:endParaRPr sz="1800">
              <a:latin typeface="Trebuchet MS"/>
              <a:ea typeface="Trebuchet MS"/>
              <a:cs typeface="Trebuchet MS"/>
              <a:sym typeface="Trebuchet MS"/>
            </a:endParaRPr>
          </a:p>
          <a:p>
            <a:pPr indent="-1270" lvl="0" marL="13970" marR="0"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Entity level, single rate = 15%</a:t>
            </a:r>
            <a:endParaRPr sz="1800">
              <a:latin typeface="Trebuchet MS"/>
              <a:ea typeface="Trebuchet MS"/>
              <a:cs typeface="Trebuchet MS"/>
              <a:sym typeface="Trebuchet MS"/>
            </a:endParaRPr>
          </a:p>
        </p:txBody>
      </p:sp>
      <p:sp>
        <p:nvSpPr>
          <p:cNvPr id="133" name="Google Shape;133;p15"/>
          <p:cNvSpPr txBox="1"/>
          <p:nvPr/>
        </p:nvSpPr>
        <p:spPr>
          <a:xfrm>
            <a:off x="4681524" y="1822627"/>
            <a:ext cx="4206240" cy="286067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800">
                <a:solidFill>
                  <a:srgbClr val="3E3E3E"/>
                </a:solidFill>
                <a:latin typeface="Trebuchet MS"/>
                <a:ea typeface="Trebuchet MS"/>
                <a:cs typeface="Trebuchet MS"/>
                <a:sym typeface="Trebuchet MS"/>
              </a:rPr>
              <a:t>Objectives:</a:t>
            </a:r>
            <a:endParaRPr sz="1800">
              <a:latin typeface="Trebuchet MS"/>
              <a:ea typeface="Trebuchet MS"/>
              <a:cs typeface="Trebuchet MS"/>
              <a:sym typeface="Trebuchet MS"/>
            </a:endParaRPr>
          </a:p>
          <a:p>
            <a:pPr indent="-228600" lvl="0" marL="241300" marR="278765"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Establish one of the lowest business  tax rates globally</a:t>
            </a:r>
            <a:endParaRPr sz="1800">
              <a:latin typeface="Trebuchet MS"/>
              <a:ea typeface="Trebuchet MS"/>
              <a:cs typeface="Trebuchet MS"/>
              <a:sym typeface="Trebuchet MS"/>
            </a:endParaRPr>
          </a:p>
          <a:p>
            <a:pPr indent="-228600" lvl="0" marL="241300" marR="617855"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Discourage corporate inversions;  encourage US job creation and  investment</a:t>
            </a:r>
            <a:endParaRPr sz="1800">
              <a:latin typeface="Trebuchet MS"/>
              <a:ea typeface="Trebuchet MS"/>
              <a:cs typeface="Trebuchet MS"/>
              <a:sym typeface="Trebuchet MS"/>
            </a:endParaRPr>
          </a:p>
          <a:p>
            <a:pPr indent="0" lvl="0" marL="12700" marR="0" rtl="0" algn="l">
              <a:lnSpc>
                <a:spcPct val="100000"/>
              </a:lnSpc>
              <a:spcBef>
                <a:spcPts val="1200"/>
              </a:spcBef>
              <a:spcAft>
                <a:spcPts val="0"/>
              </a:spcAft>
              <a:buNone/>
            </a:pPr>
            <a:r>
              <a:rPr b="1" lang="en-US" sz="1800">
                <a:solidFill>
                  <a:srgbClr val="3E3E3E"/>
                </a:solidFill>
                <a:latin typeface="Trebuchet MS"/>
                <a:ea typeface="Trebuchet MS"/>
                <a:cs typeface="Trebuchet MS"/>
                <a:sym typeface="Trebuchet MS"/>
              </a:rPr>
              <a:t>Anticipated impact:</a:t>
            </a:r>
            <a:endParaRPr sz="1800">
              <a:latin typeface="Trebuchet MS"/>
              <a:ea typeface="Trebuchet MS"/>
              <a:cs typeface="Trebuchet MS"/>
              <a:sym typeface="Trebuchet MS"/>
            </a:endParaRPr>
          </a:p>
          <a:p>
            <a:pPr indent="-228600" lvl="0" marL="241300" marR="5080" rtl="0" algn="l">
              <a:lnSpc>
                <a:spcPct val="100000"/>
              </a:lnSpc>
              <a:spcBef>
                <a:spcPts val="600"/>
              </a:spcBef>
              <a:spcAft>
                <a:spcPts val="0"/>
              </a:spcAft>
              <a:buNone/>
            </a:pPr>
            <a:r>
              <a:rPr lang="en-US" sz="1400">
                <a:solidFill>
                  <a:srgbClr val="ED1A3B"/>
                </a:solidFill>
                <a:latin typeface="Noto Sans Symbols"/>
                <a:ea typeface="Noto Sans Symbols"/>
                <a:cs typeface="Noto Sans Symbols"/>
                <a:sym typeface="Noto Sans Symbols"/>
              </a:rPr>
              <a:t>▶</a:t>
            </a:r>
            <a:r>
              <a:rPr lang="en-US" sz="1400">
                <a:solidFill>
                  <a:srgbClr val="ED1A3B"/>
                </a:solidFill>
                <a:latin typeface="Times New Roman"/>
                <a:ea typeface="Times New Roman"/>
                <a:cs typeface="Times New Roman"/>
                <a:sym typeface="Times New Roman"/>
              </a:rPr>
              <a:t> </a:t>
            </a:r>
            <a:r>
              <a:rPr lang="en-US" sz="1800">
                <a:solidFill>
                  <a:srgbClr val="3E3E3E"/>
                </a:solidFill>
                <a:latin typeface="Trebuchet MS"/>
                <a:ea typeface="Trebuchet MS"/>
                <a:cs typeface="Trebuchet MS"/>
                <a:sym typeface="Trebuchet MS"/>
              </a:rPr>
              <a:t>Executive pay packages of public  companies and closely-held businesses</a:t>
            </a:r>
            <a:endParaRPr sz="1800">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