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FB68C2B7-2849-4067-ADB3-168CD0193CC3}">
  <a:tblStyle styleId="{FB68C2B7-2849-4067-ADB3-168CD0193CC3}" styleName="Table_0">
    <a:wholeTbl>
      <a:tcTxStyle>
        <a:font>
          <a:latin typeface="Arial"/>
          <a:ea typeface="Arial"/>
          <a:cs typeface="Arial"/>
        </a:font>
        <a:srgbClr val="000000"/>
      </a:tcTxStyle>
      <a:tcStyle>
        <a:tcBdr>
          <a:left>
            <a:ln cap="flat" cmpd="sng" w="9525">
              <a:solidFill>
                <a:srgbClr val="000000"/>
              </a:solidFill>
              <a:prstDash val="solid"/>
              <a:round/>
              <a:headEnd len="sm" w="sm" type="none"/>
              <a:tailEnd len="sm" w="sm" type="none"/>
            </a:ln>
          </a:left>
          <a:right>
            <a:ln cap="flat" cmpd="sng" w="9525">
              <a:solidFill>
                <a:srgbClr val="000000"/>
              </a:solidFill>
              <a:prstDash val="solid"/>
              <a:round/>
              <a:headEnd len="sm" w="sm" type="none"/>
              <a:tailEnd len="sm" w="sm" type="none"/>
            </a:ln>
          </a:right>
          <a:top>
            <a:ln cap="flat" cmpd="sng" w="9525">
              <a:solidFill>
                <a:srgbClr val="000000"/>
              </a:solidFill>
              <a:prstDash val="solid"/>
              <a:round/>
              <a:headEnd len="sm" w="sm" type="none"/>
              <a:tailEnd len="sm" w="sm" type="none"/>
            </a:ln>
          </a:top>
          <a:bottom>
            <a:ln cap="flat" cmpd="sng" w="9525">
              <a:solidFill>
                <a:srgbClr val="000000"/>
              </a:solidFill>
              <a:prstDash val="solid"/>
              <a:round/>
              <a:headEnd len="sm" w="sm" type="none"/>
              <a:tailEnd len="sm" w="sm" type="none"/>
            </a:ln>
          </a:bottom>
          <a:insideH>
            <a:ln cap="flat" cmpd="sng" w="9525">
              <a:solidFill>
                <a:srgbClr val="000000"/>
              </a:solidFill>
              <a:prstDash val="solid"/>
              <a:round/>
              <a:headEnd len="sm" w="sm" type="none"/>
              <a:tailEnd len="sm" w="sm" type="none"/>
            </a:ln>
          </a:insideH>
          <a:insideV>
            <a:ln cap="flat" cmpd="sng" w="9525">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da165afc0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da165afc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3848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Earth &amp; Science Patterns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t>
            </a:r>
            <a:r>
              <a:rPr lang="en" sz="1100"/>
              <a:t>ombr</a:t>
            </a:r>
            <a:r>
              <a:rPr lang="en" sz="1100">
                <a:solidFill>
                  <a:srgbClr val="000000"/>
                </a:solidFill>
              </a:rPr>
              <a:t>e: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379200" y="472250"/>
            <a:ext cx="7152000" cy="652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3200">
                <a:solidFill>
                  <a:schemeClr val="dk1"/>
                </a:solidFill>
                <a:latin typeface="Londrina Shadow"/>
                <a:ea typeface="Londrina Shadow"/>
                <a:cs typeface="Londrina Shadow"/>
                <a:sym typeface="Londrina Shadow"/>
              </a:rPr>
              <a:t>Todos los nombres de la luna llena</a:t>
            </a:r>
            <a:endParaRPr b="1" sz="3200">
              <a:solidFill>
                <a:schemeClr val="dk1"/>
              </a:solidFill>
              <a:latin typeface="Londrina Shadow"/>
              <a:ea typeface="Londrina Shadow"/>
              <a:cs typeface="Londrina Shadow"/>
              <a:sym typeface="Londrina Shadow"/>
            </a:endParaRPr>
          </a:p>
        </p:txBody>
      </p:sp>
      <p:sp>
        <p:nvSpPr>
          <p:cNvPr id="59" name="Google Shape;59;p13"/>
          <p:cNvSpPr/>
          <p:nvPr/>
        </p:nvSpPr>
        <p:spPr>
          <a:xfrm>
            <a:off x="423375" y="1183900"/>
            <a:ext cx="6878265"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337350" y="1318675"/>
            <a:ext cx="7235700" cy="30699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500">
                <a:solidFill>
                  <a:schemeClr val="dk1"/>
                </a:solidFill>
                <a:latin typeface="Poppins SemiBold"/>
                <a:ea typeface="Poppins SemiBold"/>
                <a:cs typeface="Poppins SemiBold"/>
                <a:sym typeface="Poppins SemiBold"/>
              </a:rPr>
              <a:t>A veces, en otoño, la gente llama a la luna llena "luna de la cosecha".</a:t>
            </a:r>
            <a:r>
              <a:rPr lang="en" sz="1000">
                <a:solidFill>
                  <a:schemeClr val="dk1"/>
                </a:solidFill>
                <a:highlight>
                  <a:srgbClr val="FFFFFF"/>
                </a:highlight>
              </a:rPr>
              <a:t> </a:t>
            </a:r>
            <a:r>
              <a:rPr lang="en" sz="1100">
                <a:solidFill>
                  <a:schemeClr val="dk1"/>
                </a:solidFill>
                <a:highlight>
                  <a:srgbClr val="FFFFFF"/>
                </a:highlight>
              </a:rPr>
              <a:t>Esto </a:t>
            </a:r>
            <a:r>
              <a:rPr lang="en" sz="1150">
                <a:solidFill>
                  <a:schemeClr val="dk1"/>
                </a:solidFill>
                <a:highlight>
                  <a:srgbClr val="FFFFFF"/>
                </a:highlight>
              </a:rPr>
              <a:t>se debe a que los agricultores pueden quedarse en sus campos hasta muy tarde, después del atardecer, cosechando sus cultivos bajo la luz brillante de la luna llena. ¿Sabías que la luna llena tiene un nombre especial cada mes del año?</a:t>
            </a:r>
            <a:endParaRPr sz="115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15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150">
                <a:solidFill>
                  <a:schemeClr val="dk1"/>
                </a:solidFill>
                <a:highlight>
                  <a:srgbClr val="FFFFFF"/>
                </a:highlight>
              </a:rPr>
              <a:t>Los nombres de la luna llena fueron inventados por los pueblos nativos americanos algonquinos. La mayoría de los algonquinos cazaban y pescaban para obtener comida, pero algunos también cultivaban. Los nombres que le daban a la Luna están relacionados con la naturaleza, las estaciones, la caza, la pesca y la agricultura. Los algonquinos vivían en todo el norte y este de Norteamérica. Cuando los colonos de Europa se encontraron con ellos, algunos de ellos comenzaron a usar la mayoría de los mismos nombres para la luna llena.</a:t>
            </a:r>
            <a:endParaRPr sz="115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15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150">
                <a:solidFill>
                  <a:schemeClr val="dk1"/>
                </a:solidFill>
                <a:highlight>
                  <a:srgbClr val="FFFFFF"/>
                </a:highlight>
              </a:rPr>
              <a:t>La siguiente tabla enumera los nombres que usaban los algonquinos para la luna llena durante los diferentes meses del año.</a:t>
            </a:r>
            <a:endParaRPr sz="1150">
              <a:solidFill>
                <a:schemeClr val="dk1"/>
              </a:solidFill>
            </a:endParaRPr>
          </a:p>
        </p:txBody>
      </p:sp>
      <p:graphicFrame>
        <p:nvGraphicFramePr>
          <p:cNvPr id="61" name="Google Shape;61;p13"/>
          <p:cNvGraphicFramePr/>
          <p:nvPr/>
        </p:nvGraphicFramePr>
        <p:xfrm>
          <a:off x="447038" y="4338675"/>
          <a:ext cx="3000000" cy="3000000"/>
        </p:xfrm>
        <a:graphic>
          <a:graphicData uri="http://schemas.openxmlformats.org/drawingml/2006/table">
            <a:tbl>
              <a:tblPr>
                <a:noFill/>
                <a:tableStyleId>{FB68C2B7-2849-4067-ADB3-168CD0193CC3}</a:tableStyleId>
              </a:tblPr>
              <a:tblGrid>
                <a:gridCol w="778050"/>
                <a:gridCol w="1354325"/>
                <a:gridCol w="4745925"/>
              </a:tblGrid>
              <a:tr h="376200">
                <a:tc>
                  <a:txBody>
                    <a:bodyPr/>
                    <a:lstStyle/>
                    <a:p>
                      <a:pPr indent="0" lvl="0" marL="0" rtl="0" algn="l">
                        <a:lnSpc>
                          <a:spcPct val="100000"/>
                        </a:lnSpc>
                        <a:spcBef>
                          <a:spcPts val="0"/>
                        </a:spcBef>
                        <a:spcAft>
                          <a:spcPts val="0"/>
                        </a:spcAft>
                        <a:buNone/>
                      </a:pPr>
                      <a:r>
                        <a:rPr b="1" lang="en" sz="1200"/>
                        <a:t>Mes</a:t>
                      </a:r>
                      <a:endParaRPr sz="1200"/>
                    </a:p>
                  </a:txBody>
                  <a:tcPr marT="63500" marB="63500" marR="63500" marL="63500" anchor="ctr"/>
                </a:tc>
                <a:tc>
                  <a:txBody>
                    <a:bodyPr/>
                    <a:lstStyle/>
                    <a:p>
                      <a:pPr indent="0" lvl="0" marL="0" rtl="0" algn="l">
                        <a:lnSpc>
                          <a:spcPct val="100000"/>
                        </a:lnSpc>
                        <a:spcBef>
                          <a:spcPts val="0"/>
                        </a:spcBef>
                        <a:spcAft>
                          <a:spcPts val="0"/>
                        </a:spcAft>
                        <a:buNone/>
                      </a:pPr>
                      <a:r>
                        <a:rPr b="1" lang="en" sz="1200"/>
                        <a:t>Nombre de la Luna</a:t>
                      </a:r>
                      <a:endParaRPr sz="12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b="1" lang="en" sz="1200"/>
                        <a:t>¿Por qué se llama así?</a:t>
                      </a:r>
                      <a:endParaRPr sz="1200"/>
                    </a:p>
                  </a:txBody>
                  <a:tcPr marT="63500" marB="63500" marR="63500" marL="63500" anchor="ctr"/>
                </a:tc>
              </a:tr>
              <a:tr h="12700">
                <a:tc>
                  <a:txBody>
                    <a:bodyPr/>
                    <a:lstStyle/>
                    <a:p>
                      <a:pPr indent="0" lvl="0" marL="0" rtl="0" algn="l">
                        <a:lnSpc>
                          <a:spcPct val="100000"/>
                        </a:lnSpc>
                        <a:spcBef>
                          <a:spcPts val="0"/>
                        </a:spcBef>
                        <a:spcAft>
                          <a:spcPts val="0"/>
                        </a:spcAft>
                        <a:buNone/>
                      </a:pPr>
                      <a:r>
                        <a:rPr lang="en" sz="1000"/>
                        <a:t>Enero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lobo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t>Manadas de lobos hambrientos aullaban por la noche</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Febrero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rPr>
                        <a:t>Luna de la nieve</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t>Las mayores nevadas en pleno invierno</a:t>
                      </a:r>
                      <a:endParaRPr sz="1000"/>
                    </a:p>
                  </a:txBody>
                  <a:tcPr marT="63500" marB="63500" marR="63500" marL="63500"/>
                </a:tc>
              </a:tr>
              <a:tr h="438150">
                <a:tc>
                  <a:txBody>
                    <a:bodyPr/>
                    <a:lstStyle/>
                    <a:p>
                      <a:pPr indent="0" lvl="0" marL="0" rtl="0" algn="l">
                        <a:lnSpc>
                          <a:spcPct val="100000"/>
                        </a:lnSpc>
                        <a:spcBef>
                          <a:spcPts val="0"/>
                        </a:spcBef>
                        <a:spcAft>
                          <a:spcPts val="0"/>
                        </a:spcAft>
                        <a:buNone/>
                      </a:pPr>
                      <a:r>
                        <a:rPr lang="en" sz="1000"/>
                        <a:t>Marzo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rPr>
                        <a:t>Luna del gusano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El inicio de la primavera, cuando empiezan a aparecer los gusanos (y los petirrojos que se las comen)</a:t>
                      </a:r>
                      <a:endParaRPr sz="800"/>
                    </a:p>
                  </a:txBody>
                  <a:tcPr marT="63500" marB="63500" marR="63500" marL="63500"/>
                </a:tc>
              </a:tr>
              <a:tr h="276225">
                <a:tc>
                  <a:txBody>
                    <a:bodyPr/>
                    <a:lstStyle/>
                    <a:p>
                      <a:pPr indent="0" lvl="0" marL="0" rtl="0" algn="l">
                        <a:lnSpc>
                          <a:spcPct val="100000"/>
                        </a:lnSpc>
                        <a:spcBef>
                          <a:spcPts val="0"/>
                        </a:spcBef>
                        <a:spcAft>
                          <a:spcPts val="0"/>
                        </a:spcAft>
                        <a:buNone/>
                      </a:pPr>
                      <a:r>
                        <a:rPr lang="en" sz="1000"/>
                        <a:t>Abril</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rosada</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A principios de la primavera comenzó a florecer una flor rosa llamada "Flox musgoso”</a:t>
                      </a:r>
                      <a:endParaRPr sz="1000"/>
                    </a:p>
                  </a:txBody>
                  <a:tcPr marT="63500" marB="63500" marR="63500" marL="63500"/>
                </a:tc>
              </a:tr>
              <a:tr h="304800">
                <a:tc>
                  <a:txBody>
                    <a:bodyPr/>
                    <a:lstStyle/>
                    <a:p>
                      <a:pPr indent="0" lvl="0" marL="0" rtl="0" algn="l">
                        <a:lnSpc>
                          <a:spcPct val="100000"/>
                        </a:lnSpc>
                        <a:spcBef>
                          <a:spcPts val="0"/>
                        </a:spcBef>
                        <a:spcAft>
                          <a:spcPts val="0"/>
                        </a:spcAft>
                        <a:buNone/>
                      </a:pPr>
                      <a:r>
                        <a:rPr lang="en" sz="1000"/>
                        <a:t>Mayo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 las flores</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En mayo florecen muchos tipos de flores.</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Junio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 la fresa</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Las fresas estaban listas para ser recogidas y consumidas.</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Julio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ciervo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Empiezan a salirles nuevas astas a los ciervo cubiertas de pelaje aterciopelado.</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Agosto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esturión</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El esturión, un pez grande que se encuentra en los Grandes Lagos, se capturaba fácilmente durante esta temporada.</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Septiembre</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 la cosecha</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Los agricultores podían seguir cosechando después del atardecer bajo la luz de la Luna de la cosecha</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Octubre</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cazador</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Los cazadores rastreaban y mataban a sus presas a la luz de la luna, almacenando comida para el próximo invierno.</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Noviembre</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castor</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Es hora de colocar trampas para castores antes de que los pantanos se congelen, para tener un suministro de pieles cálidas para el invierno.</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Diciembre</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fría</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El frío del invierno llega</a:t>
                      </a:r>
                      <a:endParaRPr sz="1000"/>
                    </a:p>
                  </a:txBody>
                  <a:tcPr marT="63500" marB="63500" marR="63500" marL="63500"/>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