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7">
          <p15:clr>
            <a:srgbClr val="9AA0A6"/>
          </p15:clr>
        </p15:guide>
        <p15:guide id="2" orient="horz" pos="2986">
          <p15:clr>
            <a:srgbClr val="9AA0A6"/>
          </p15:clr>
        </p15:guide>
        <p15:guide id="3" pos="288">
          <p15:clr>
            <a:srgbClr val="9AA0A6"/>
          </p15:clr>
        </p15:guide>
        <p15:guide id="4" orient="horz" pos="1056">
          <p15:clr>
            <a:srgbClr val="9AA0A6"/>
          </p15:clr>
        </p15:guide>
        <p15:guide id="5" orient="horz" pos="1328">
          <p15:clr>
            <a:srgbClr val="9AA0A6"/>
          </p15:clr>
        </p15:guide>
        <p15:guide id="6" orient="horz" pos="432">
          <p15:clr>
            <a:srgbClr val="9AA0A6"/>
          </p15:clr>
        </p15:guide>
        <p15:guide id="7" pos="5347">
          <p15:clr>
            <a:srgbClr val="9AA0A6"/>
          </p15:clr>
        </p15:guide>
        <p15:guide id="8" orient="horz" pos="2759">
          <p15:clr>
            <a:srgbClr val="9AA0A6"/>
          </p15:clr>
        </p15:guide>
        <p15:guide id="9" orient="horz" pos="252">
          <p15:clr>
            <a:srgbClr val="9AA0A6"/>
          </p15:clr>
        </p15:guide>
        <p15:guide id="10" pos="2592">
          <p15:clr>
            <a:srgbClr val="9AA0A6"/>
          </p15:clr>
        </p15:guide>
        <p15:guide id="11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7" orient="horz"/>
        <p:guide pos="2986" orient="horz"/>
        <p:guide pos="288"/>
        <p:guide pos="1056" orient="horz"/>
        <p:guide pos="1328" orient="horz"/>
        <p:guide pos="432" orient="horz"/>
        <p:guide pos="5347"/>
        <p:guide pos="2759" orient="horz"/>
        <p:guide pos="252" orient="horz"/>
        <p:guide pos="2592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bec1e2e08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bec1e2e0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bec1e2e08c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bec1e2e08c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bec1e2e08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bec1e2e08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Image pointing to the extensions button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ec1e2e08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bec1e2e08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bec1e2e08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bec1e2e08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ec1e2e08c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ec1e2e08c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bec1e2e08c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bec1e2e08c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bec1e2e08c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bec1e2e08c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bec1e2e08c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bec1e2e08c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bec1e2e08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bec1e2e08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bec1e2e08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bec1e2e08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ec1e2e08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bec1e2e08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bec1e2e08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bec1e2e08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bec1e2e08c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bec1e2e08c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bec1e2e08c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bec1e2e08c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bec1e2e08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bec1e2e08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bec1e2e08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bec1e2e08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Slide" type="title">
  <p:cSld name="TITLE">
    <p:bg>
      <p:bgPr>
        <a:solidFill>
          <a:srgbClr val="FFDF41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7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96450" y="1749787"/>
            <a:ext cx="5351098" cy="1643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4">
    <p:bg>
      <p:bgPr>
        <a:solidFill>
          <a:srgbClr val="398FE4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1"/>
          <p:cNvSpPr/>
          <p:nvPr/>
        </p:nvSpPr>
        <p:spPr>
          <a:xfrm rot="-5400000">
            <a:off x="2964150" y="-157075"/>
            <a:ext cx="3108300" cy="3938100"/>
          </a:xfrm>
          <a:prstGeom prst="flowChartDelay">
            <a:avLst/>
          </a:prstGeom>
          <a:solidFill>
            <a:srgbClr val="398FE4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1"/>
          <p:cNvSpPr/>
          <p:nvPr/>
        </p:nvSpPr>
        <p:spPr>
          <a:xfrm>
            <a:off x="322425" y="993075"/>
            <a:ext cx="8520600" cy="3856200"/>
          </a:xfrm>
          <a:prstGeom prst="rect">
            <a:avLst/>
          </a:prstGeom>
          <a:solidFill>
            <a:srgbClr val="398FE4"/>
          </a:solidFill>
          <a:ln cap="flat" cmpd="sng" w="114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1"/>
          <p:cNvSpPr/>
          <p:nvPr/>
        </p:nvSpPr>
        <p:spPr>
          <a:xfrm rot="-5400000">
            <a:off x="2985600" y="-83875"/>
            <a:ext cx="3056700" cy="3843300"/>
          </a:xfrm>
          <a:prstGeom prst="flowChartDelay">
            <a:avLst/>
          </a:prstGeom>
          <a:solidFill>
            <a:srgbClr val="398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1"/>
          <p:cNvSpPr txBox="1"/>
          <p:nvPr>
            <p:ph type="title"/>
          </p:nvPr>
        </p:nvSpPr>
        <p:spPr>
          <a:xfrm>
            <a:off x="319800" y="22751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and Subheader">
  <p:cSld name="CUSTOM_5">
    <p:bg>
      <p:bgPr>
        <a:solidFill>
          <a:srgbClr val="398FE4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/>
          <p:nvPr/>
        </p:nvSpPr>
        <p:spPr>
          <a:xfrm rot="-5400000">
            <a:off x="2964150" y="-157075"/>
            <a:ext cx="3108300" cy="3938100"/>
          </a:xfrm>
          <a:prstGeom prst="flowChartDelay">
            <a:avLst/>
          </a:prstGeom>
          <a:solidFill>
            <a:srgbClr val="398FE4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2"/>
          <p:cNvSpPr/>
          <p:nvPr/>
        </p:nvSpPr>
        <p:spPr>
          <a:xfrm>
            <a:off x="322425" y="993075"/>
            <a:ext cx="8520600" cy="3856200"/>
          </a:xfrm>
          <a:prstGeom prst="rect">
            <a:avLst/>
          </a:prstGeom>
          <a:solidFill>
            <a:srgbClr val="398FE4"/>
          </a:solidFill>
          <a:ln cap="flat" cmpd="sng" w="114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2"/>
          <p:cNvSpPr/>
          <p:nvPr/>
        </p:nvSpPr>
        <p:spPr>
          <a:xfrm rot="-5400000">
            <a:off x="2985600" y="-83875"/>
            <a:ext cx="3056700" cy="3843300"/>
          </a:xfrm>
          <a:prstGeom prst="flowChartDelay">
            <a:avLst/>
          </a:prstGeom>
          <a:solidFill>
            <a:srgbClr val="398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12"/>
          <p:cNvSpPr txBox="1"/>
          <p:nvPr>
            <p:ph type="title"/>
          </p:nvPr>
        </p:nvSpPr>
        <p:spPr>
          <a:xfrm>
            <a:off x="319800" y="22751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12"/>
          <p:cNvSpPr txBox="1"/>
          <p:nvPr>
            <p:ph idx="2" type="title"/>
          </p:nvPr>
        </p:nvSpPr>
        <p:spPr>
          <a:xfrm>
            <a:off x="396000" y="28847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, Image">
  <p:cSld name="CUSTOM_2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/>
          <p:nvPr/>
        </p:nvSpPr>
        <p:spPr>
          <a:xfrm>
            <a:off x="5955925" y="0"/>
            <a:ext cx="3188100" cy="5143500"/>
          </a:xfrm>
          <a:prstGeom prst="rect">
            <a:avLst/>
          </a:prstGeom>
          <a:solidFill>
            <a:srgbClr val="398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3"/>
          <p:cNvSpPr/>
          <p:nvPr/>
        </p:nvSpPr>
        <p:spPr>
          <a:xfrm>
            <a:off x="0" y="0"/>
            <a:ext cx="5955900" cy="1383000"/>
          </a:xfrm>
          <a:prstGeom prst="rect">
            <a:avLst/>
          </a:prstGeom>
          <a:solidFill>
            <a:srgbClr val="EAEA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3"/>
          <p:cNvSpPr txBox="1"/>
          <p:nvPr>
            <p:ph type="title"/>
          </p:nvPr>
        </p:nvSpPr>
        <p:spPr>
          <a:xfrm>
            <a:off x="462400" y="361800"/>
            <a:ext cx="58206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462400" y="1657625"/>
            <a:ext cx="39384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, Image">
  <p:cSld name="CUSTOM_11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0" y="0"/>
            <a:ext cx="4644600" cy="1383000"/>
          </a:xfrm>
          <a:prstGeom prst="rect">
            <a:avLst/>
          </a:prstGeom>
          <a:solidFill>
            <a:srgbClr val="EAEA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4"/>
          <p:cNvSpPr/>
          <p:nvPr/>
        </p:nvSpPr>
        <p:spPr>
          <a:xfrm>
            <a:off x="4579250" y="0"/>
            <a:ext cx="4564800" cy="5143500"/>
          </a:xfrm>
          <a:prstGeom prst="rect">
            <a:avLst/>
          </a:prstGeom>
          <a:solidFill>
            <a:srgbClr val="398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4"/>
          <p:cNvSpPr txBox="1"/>
          <p:nvPr>
            <p:ph type="title"/>
          </p:nvPr>
        </p:nvSpPr>
        <p:spPr>
          <a:xfrm>
            <a:off x="462400" y="361800"/>
            <a:ext cx="58206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462400" y="1657625"/>
            <a:ext cx="37389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, Image">
  <p:cSld name="CUSTOM_10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/>
          <p:nvPr/>
        </p:nvSpPr>
        <p:spPr>
          <a:xfrm>
            <a:off x="0" y="0"/>
            <a:ext cx="4644600" cy="1383000"/>
          </a:xfrm>
          <a:prstGeom prst="rect">
            <a:avLst/>
          </a:prstGeom>
          <a:solidFill>
            <a:srgbClr val="EAEA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5"/>
          <p:cNvSpPr/>
          <p:nvPr/>
        </p:nvSpPr>
        <p:spPr>
          <a:xfrm>
            <a:off x="2746100" y="0"/>
            <a:ext cx="6398100" cy="5143500"/>
          </a:xfrm>
          <a:prstGeom prst="rect">
            <a:avLst/>
          </a:prstGeom>
          <a:solidFill>
            <a:srgbClr val="398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5"/>
          <p:cNvSpPr txBox="1"/>
          <p:nvPr>
            <p:ph type="title"/>
          </p:nvPr>
        </p:nvSpPr>
        <p:spPr>
          <a:xfrm>
            <a:off x="462400" y="361800"/>
            <a:ext cx="58206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60" name="Google Shape;60;p15"/>
          <p:cNvSpPr txBox="1"/>
          <p:nvPr>
            <p:ph idx="2" type="title"/>
          </p:nvPr>
        </p:nvSpPr>
        <p:spPr>
          <a:xfrm>
            <a:off x="462400" y="1657625"/>
            <a:ext cx="18474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(Top)">
  <p:cSld name="CUSTOM_3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/>
          <p:nvPr/>
        </p:nvSpPr>
        <p:spPr>
          <a:xfrm>
            <a:off x="0" y="0"/>
            <a:ext cx="9144000" cy="654600"/>
          </a:xfrm>
          <a:prstGeom prst="rect">
            <a:avLst/>
          </a:prstGeom>
          <a:solidFill>
            <a:srgbClr val="EAEA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6"/>
          <p:cNvSpPr txBox="1"/>
          <p:nvPr>
            <p:ph type="title"/>
          </p:nvPr>
        </p:nvSpPr>
        <p:spPr>
          <a:xfrm>
            <a:off x="455075" y="123150"/>
            <a:ext cx="5820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Title (Bottom)">
  <p:cSld name="CUSTOM_6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/>
          <p:nvPr/>
        </p:nvSpPr>
        <p:spPr>
          <a:xfrm>
            <a:off x="0" y="4488900"/>
            <a:ext cx="9144000" cy="654600"/>
          </a:xfrm>
          <a:prstGeom prst="rect">
            <a:avLst/>
          </a:prstGeom>
          <a:solidFill>
            <a:srgbClr val="EAEA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7"/>
          <p:cNvSpPr txBox="1"/>
          <p:nvPr>
            <p:ph type="title"/>
          </p:nvPr>
        </p:nvSpPr>
        <p:spPr>
          <a:xfrm>
            <a:off x="455075" y="4612050"/>
            <a:ext cx="5820600" cy="40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ject Roadmap">
  <p:cSld name="CUSTOM_16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/>
          <p:nvPr/>
        </p:nvSpPr>
        <p:spPr>
          <a:xfrm flipH="1">
            <a:off x="2752800" y="1737972"/>
            <a:ext cx="1394525" cy="621850"/>
          </a:xfrm>
          <a:prstGeom prst="flowChartOffpageConnector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9" name="Google Shape;69;p18"/>
          <p:cNvCxnSpPr/>
          <p:nvPr/>
        </p:nvCxnSpPr>
        <p:spPr>
          <a:xfrm>
            <a:off x="361800" y="4455997"/>
            <a:ext cx="8420400" cy="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0" name="Google Shape;70;p18"/>
          <p:cNvSpPr/>
          <p:nvPr/>
        </p:nvSpPr>
        <p:spPr>
          <a:xfrm>
            <a:off x="291200" y="4406347"/>
            <a:ext cx="98100" cy="98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8"/>
          <p:cNvSpPr/>
          <p:nvPr/>
        </p:nvSpPr>
        <p:spPr>
          <a:xfrm>
            <a:off x="2389425" y="4406347"/>
            <a:ext cx="98100" cy="98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8"/>
          <p:cNvSpPr/>
          <p:nvPr/>
        </p:nvSpPr>
        <p:spPr>
          <a:xfrm>
            <a:off x="4487650" y="4406947"/>
            <a:ext cx="98100" cy="98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8"/>
          <p:cNvSpPr/>
          <p:nvPr/>
        </p:nvSpPr>
        <p:spPr>
          <a:xfrm>
            <a:off x="6585875" y="4406347"/>
            <a:ext cx="98100" cy="98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8"/>
          <p:cNvSpPr/>
          <p:nvPr/>
        </p:nvSpPr>
        <p:spPr>
          <a:xfrm>
            <a:off x="8684100" y="4406947"/>
            <a:ext cx="98100" cy="981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8"/>
          <p:cNvSpPr/>
          <p:nvPr/>
        </p:nvSpPr>
        <p:spPr>
          <a:xfrm>
            <a:off x="51600" y="3618597"/>
            <a:ext cx="1212900" cy="509700"/>
          </a:xfrm>
          <a:prstGeom prst="rect">
            <a:avLst/>
          </a:prstGeom>
          <a:solidFill>
            <a:srgbClr val="FFDF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8"/>
          <p:cNvSpPr/>
          <p:nvPr/>
        </p:nvSpPr>
        <p:spPr>
          <a:xfrm>
            <a:off x="711575" y="3041497"/>
            <a:ext cx="1383900" cy="509700"/>
          </a:xfrm>
          <a:prstGeom prst="rect">
            <a:avLst/>
          </a:prstGeom>
          <a:solidFill>
            <a:srgbClr val="F868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8"/>
          <p:cNvSpPr/>
          <p:nvPr/>
        </p:nvSpPr>
        <p:spPr>
          <a:xfrm>
            <a:off x="1804150" y="2489947"/>
            <a:ext cx="1628700" cy="509700"/>
          </a:xfrm>
          <a:prstGeom prst="rect">
            <a:avLst/>
          </a:prstGeom>
          <a:solidFill>
            <a:srgbClr val="79A83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8"/>
          <p:cNvSpPr/>
          <p:nvPr/>
        </p:nvSpPr>
        <p:spPr>
          <a:xfrm>
            <a:off x="3520150" y="2489947"/>
            <a:ext cx="1679100" cy="509700"/>
          </a:xfrm>
          <a:prstGeom prst="rect">
            <a:avLst/>
          </a:prstGeom>
          <a:solidFill>
            <a:srgbClr val="398FE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8"/>
          <p:cNvSpPr/>
          <p:nvPr/>
        </p:nvSpPr>
        <p:spPr>
          <a:xfrm flipH="1">
            <a:off x="4572000" y="1735172"/>
            <a:ext cx="1394525" cy="627450"/>
          </a:xfrm>
          <a:prstGeom prst="flowChartOffpageConnector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8"/>
          <p:cNvSpPr/>
          <p:nvPr/>
        </p:nvSpPr>
        <p:spPr>
          <a:xfrm>
            <a:off x="5278125" y="2489947"/>
            <a:ext cx="1679100" cy="509700"/>
          </a:xfrm>
          <a:prstGeom prst="rect">
            <a:avLst/>
          </a:prstGeom>
          <a:solidFill>
            <a:srgbClr val="92358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8"/>
          <p:cNvSpPr/>
          <p:nvPr/>
        </p:nvSpPr>
        <p:spPr>
          <a:xfrm>
            <a:off x="6215675" y="3084522"/>
            <a:ext cx="1900500" cy="509700"/>
          </a:xfrm>
          <a:prstGeom prst="rect">
            <a:avLst/>
          </a:prstGeom>
          <a:solidFill>
            <a:srgbClr val="CAAF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8"/>
          <p:cNvSpPr/>
          <p:nvPr/>
        </p:nvSpPr>
        <p:spPr>
          <a:xfrm flipH="1">
            <a:off x="7497400" y="2248797"/>
            <a:ext cx="1394525" cy="627450"/>
          </a:xfrm>
          <a:prstGeom prst="flowChartOffpageConnector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8"/>
          <p:cNvSpPr/>
          <p:nvPr/>
        </p:nvSpPr>
        <p:spPr>
          <a:xfrm>
            <a:off x="7673900" y="3646647"/>
            <a:ext cx="1212900" cy="509700"/>
          </a:xfrm>
          <a:prstGeom prst="rect">
            <a:avLst/>
          </a:prstGeom>
          <a:solidFill>
            <a:srgbClr val="FFDF4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0" y="0"/>
            <a:ext cx="9144000" cy="1383000"/>
          </a:xfrm>
          <a:prstGeom prst="rect">
            <a:avLst/>
          </a:prstGeom>
          <a:solidFill>
            <a:srgbClr val="EAEA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8"/>
          <p:cNvSpPr txBox="1"/>
          <p:nvPr>
            <p:ph type="title"/>
          </p:nvPr>
        </p:nvSpPr>
        <p:spPr>
          <a:xfrm>
            <a:off x="462400" y="361800"/>
            <a:ext cx="58206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86" name="Google Shape;86;p18"/>
          <p:cNvSpPr txBox="1"/>
          <p:nvPr>
            <p:ph idx="2" type="title"/>
          </p:nvPr>
        </p:nvSpPr>
        <p:spPr>
          <a:xfrm>
            <a:off x="51600" y="4644825"/>
            <a:ext cx="7335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87" name="Google Shape;87;p18"/>
          <p:cNvSpPr txBox="1"/>
          <p:nvPr>
            <p:ph idx="3" type="title"/>
          </p:nvPr>
        </p:nvSpPr>
        <p:spPr>
          <a:xfrm>
            <a:off x="2071725" y="4644825"/>
            <a:ext cx="7335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88" name="Google Shape;88;p18"/>
          <p:cNvSpPr txBox="1"/>
          <p:nvPr>
            <p:ph idx="4" type="title"/>
          </p:nvPr>
        </p:nvSpPr>
        <p:spPr>
          <a:xfrm>
            <a:off x="4205250" y="4644825"/>
            <a:ext cx="7335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89" name="Google Shape;89;p18"/>
          <p:cNvSpPr txBox="1"/>
          <p:nvPr>
            <p:ph idx="5" type="title"/>
          </p:nvPr>
        </p:nvSpPr>
        <p:spPr>
          <a:xfrm>
            <a:off x="6173300" y="4644825"/>
            <a:ext cx="7335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90" name="Google Shape;90;p18"/>
          <p:cNvSpPr txBox="1"/>
          <p:nvPr>
            <p:ph idx="6" type="title"/>
          </p:nvPr>
        </p:nvSpPr>
        <p:spPr>
          <a:xfrm>
            <a:off x="8254750" y="4644825"/>
            <a:ext cx="7335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2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91" name="Google Shape;91;p18"/>
          <p:cNvSpPr txBox="1"/>
          <p:nvPr>
            <p:ph idx="7" type="title"/>
          </p:nvPr>
        </p:nvSpPr>
        <p:spPr>
          <a:xfrm>
            <a:off x="2843613" y="1760300"/>
            <a:ext cx="1212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/>
        </p:txBody>
      </p:sp>
      <p:sp>
        <p:nvSpPr>
          <p:cNvPr id="92" name="Google Shape;92;p18"/>
          <p:cNvSpPr txBox="1"/>
          <p:nvPr>
            <p:ph idx="8" type="title"/>
          </p:nvPr>
        </p:nvSpPr>
        <p:spPr>
          <a:xfrm>
            <a:off x="4662800" y="1760300"/>
            <a:ext cx="1212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/>
        </p:txBody>
      </p:sp>
      <p:sp>
        <p:nvSpPr>
          <p:cNvPr id="93" name="Google Shape;93;p18"/>
          <p:cNvSpPr txBox="1"/>
          <p:nvPr>
            <p:ph idx="9" type="title"/>
          </p:nvPr>
        </p:nvSpPr>
        <p:spPr>
          <a:xfrm>
            <a:off x="7588213" y="2296725"/>
            <a:ext cx="1212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/>
        </p:txBody>
      </p:sp>
      <p:sp>
        <p:nvSpPr>
          <p:cNvPr id="94" name="Google Shape;94;p18"/>
          <p:cNvSpPr txBox="1"/>
          <p:nvPr>
            <p:ph idx="13" type="title"/>
          </p:nvPr>
        </p:nvSpPr>
        <p:spPr>
          <a:xfrm>
            <a:off x="51588" y="3655350"/>
            <a:ext cx="1212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/>
        </p:txBody>
      </p:sp>
      <p:sp>
        <p:nvSpPr>
          <p:cNvPr id="95" name="Google Shape;95;p18"/>
          <p:cNvSpPr txBox="1"/>
          <p:nvPr>
            <p:ph idx="14" type="title"/>
          </p:nvPr>
        </p:nvSpPr>
        <p:spPr>
          <a:xfrm>
            <a:off x="797063" y="3078250"/>
            <a:ext cx="1212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/>
        </p:txBody>
      </p:sp>
      <p:sp>
        <p:nvSpPr>
          <p:cNvPr id="96" name="Google Shape;96;p18"/>
          <p:cNvSpPr txBox="1"/>
          <p:nvPr>
            <p:ph idx="15" type="title"/>
          </p:nvPr>
        </p:nvSpPr>
        <p:spPr>
          <a:xfrm>
            <a:off x="2009976" y="2520500"/>
            <a:ext cx="13158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/>
        </p:txBody>
      </p:sp>
      <p:sp>
        <p:nvSpPr>
          <p:cNvPr id="97" name="Google Shape;97;p18"/>
          <p:cNvSpPr txBox="1"/>
          <p:nvPr>
            <p:ph idx="16" type="title"/>
          </p:nvPr>
        </p:nvSpPr>
        <p:spPr>
          <a:xfrm>
            <a:off x="3697590" y="2495975"/>
            <a:ext cx="13158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/>
        </p:txBody>
      </p:sp>
      <p:sp>
        <p:nvSpPr>
          <p:cNvPr id="98" name="Google Shape;98;p18"/>
          <p:cNvSpPr txBox="1"/>
          <p:nvPr>
            <p:ph idx="17" type="title"/>
          </p:nvPr>
        </p:nvSpPr>
        <p:spPr>
          <a:xfrm>
            <a:off x="5459784" y="2505475"/>
            <a:ext cx="13158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/>
        </p:txBody>
      </p:sp>
      <p:sp>
        <p:nvSpPr>
          <p:cNvPr id="99" name="Google Shape;99;p18"/>
          <p:cNvSpPr txBox="1"/>
          <p:nvPr>
            <p:ph idx="18" type="title"/>
          </p:nvPr>
        </p:nvSpPr>
        <p:spPr>
          <a:xfrm>
            <a:off x="6551840" y="3105050"/>
            <a:ext cx="13158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/>
        </p:txBody>
      </p:sp>
      <p:sp>
        <p:nvSpPr>
          <p:cNvPr id="100" name="Google Shape;100;p18"/>
          <p:cNvSpPr txBox="1"/>
          <p:nvPr>
            <p:ph idx="19" type="title"/>
          </p:nvPr>
        </p:nvSpPr>
        <p:spPr>
          <a:xfrm>
            <a:off x="7673888" y="3683400"/>
            <a:ext cx="1212900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800">
                <a:latin typeface="Poppins"/>
                <a:ea typeface="Poppins"/>
                <a:cs typeface="Poppins"/>
                <a:sym typeface="Poppi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800"/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800"/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800"/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800"/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800"/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800"/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800"/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8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12">
    <p:bg>
      <p:bgPr>
        <a:solidFill>
          <a:srgbClr val="CAAFF6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 rot="-5400000">
            <a:off x="2964150" y="-157075"/>
            <a:ext cx="3108300" cy="3938100"/>
          </a:xfrm>
          <a:prstGeom prst="flowChartDelay">
            <a:avLst/>
          </a:prstGeom>
          <a:solidFill>
            <a:srgbClr val="398FE4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/>
          <p:nvPr/>
        </p:nvSpPr>
        <p:spPr>
          <a:xfrm>
            <a:off x="322425" y="993075"/>
            <a:ext cx="8520600" cy="3856200"/>
          </a:xfrm>
          <a:prstGeom prst="rect">
            <a:avLst/>
          </a:prstGeom>
          <a:solidFill>
            <a:srgbClr val="CAAFF6"/>
          </a:solidFill>
          <a:ln cap="flat" cmpd="sng" w="114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9"/>
          <p:cNvSpPr/>
          <p:nvPr/>
        </p:nvSpPr>
        <p:spPr>
          <a:xfrm rot="-5400000">
            <a:off x="2985600" y="-83875"/>
            <a:ext cx="3056700" cy="3843300"/>
          </a:xfrm>
          <a:prstGeom prst="flowChartDelay">
            <a:avLst/>
          </a:prstGeom>
          <a:solidFill>
            <a:srgbClr val="CAAF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9"/>
          <p:cNvSpPr txBox="1"/>
          <p:nvPr>
            <p:ph type="title"/>
          </p:nvPr>
        </p:nvSpPr>
        <p:spPr>
          <a:xfrm>
            <a:off x="319800" y="22751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and Subheader">
  <p:cSld name="CUSTOM_17">
    <p:bg>
      <p:bgPr>
        <a:solidFill>
          <a:srgbClr val="CAAFF6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/>
          <p:nvPr/>
        </p:nvSpPr>
        <p:spPr>
          <a:xfrm rot="-5400000">
            <a:off x="2964150" y="-157075"/>
            <a:ext cx="3108300" cy="3938100"/>
          </a:xfrm>
          <a:prstGeom prst="flowChartDelay">
            <a:avLst/>
          </a:prstGeom>
          <a:solidFill>
            <a:srgbClr val="398FE4"/>
          </a:solidFill>
          <a:ln cap="flat" cmpd="sng" w="1524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0"/>
          <p:cNvSpPr/>
          <p:nvPr/>
        </p:nvSpPr>
        <p:spPr>
          <a:xfrm>
            <a:off x="322425" y="993075"/>
            <a:ext cx="8520600" cy="3856200"/>
          </a:xfrm>
          <a:prstGeom prst="rect">
            <a:avLst/>
          </a:prstGeom>
          <a:solidFill>
            <a:srgbClr val="CAAFF6"/>
          </a:solidFill>
          <a:ln cap="flat" cmpd="sng" w="114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20"/>
          <p:cNvSpPr/>
          <p:nvPr/>
        </p:nvSpPr>
        <p:spPr>
          <a:xfrm rot="-5400000">
            <a:off x="2985600" y="-83875"/>
            <a:ext cx="3056700" cy="3843300"/>
          </a:xfrm>
          <a:prstGeom prst="flowChartDelay">
            <a:avLst/>
          </a:prstGeom>
          <a:solidFill>
            <a:srgbClr val="CAAFF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type="title"/>
          </p:nvPr>
        </p:nvSpPr>
        <p:spPr>
          <a:xfrm>
            <a:off x="319800" y="22751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11" name="Google Shape;111;p20"/>
          <p:cNvSpPr txBox="1"/>
          <p:nvPr>
            <p:ph idx="2" type="title"/>
          </p:nvPr>
        </p:nvSpPr>
        <p:spPr>
          <a:xfrm>
            <a:off x="396000" y="28847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F8684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/>
        </p:nvSpPr>
        <p:spPr>
          <a:xfrm rot="10800000">
            <a:off x="335325" y="314775"/>
            <a:ext cx="8473350" cy="4513975"/>
          </a:xfrm>
          <a:prstGeom prst="flowChartOffpageConnector">
            <a:avLst/>
          </a:prstGeom>
          <a:noFill/>
          <a:ln cap="flat" cmpd="sng" w="114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3"/>
          <p:cNvSpPr txBox="1"/>
          <p:nvPr>
            <p:ph type="title"/>
          </p:nvPr>
        </p:nvSpPr>
        <p:spPr>
          <a:xfrm>
            <a:off x="319800" y="22751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 sz="4800"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">
  <p:cSld name="CUSTOM_7">
    <p:bg>
      <p:bgPr>
        <a:solidFill>
          <a:srgbClr val="EAEAD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/>
          <p:nvPr/>
        </p:nvSpPr>
        <p:spPr>
          <a:xfrm rot="10800000">
            <a:off x="335325" y="314775"/>
            <a:ext cx="8473350" cy="4513975"/>
          </a:xfrm>
          <a:prstGeom prst="flowChartOffpageConnector">
            <a:avLst/>
          </a:prstGeom>
          <a:noFill/>
          <a:ln cap="flat" cmpd="sng" w="114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1"/>
          <p:cNvSpPr txBox="1"/>
          <p:nvPr>
            <p:ph type="title"/>
          </p:nvPr>
        </p:nvSpPr>
        <p:spPr>
          <a:xfrm>
            <a:off x="319800" y="22751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1">
  <p:cSld name="TITLE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17" name="Google Shape;117;p2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8" name="Google Shape;11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and Subheader">
  <p:cSld name="ONE_COLUMN_TEXT">
    <p:bg>
      <p:bgPr>
        <a:solidFill>
          <a:srgbClr val="F8684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/>
          <p:nvPr/>
        </p:nvSpPr>
        <p:spPr>
          <a:xfrm rot="10800000">
            <a:off x="335325" y="314775"/>
            <a:ext cx="8473350" cy="4513975"/>
          </a:xfrm>
          <a:prstGeom prst="flowChartOffpageConnector">
            <a:avLst/>
          </a:prstGeom>
          <a:noFill/>
          <a:ln cap="flat" cmpd="sng" w="114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4"/>
          <p:cNvSpPr txBox="1"/>
          <p:nvPr>
            <p:ph type="title"/>
          </p:nvPr>
        </p:nvSpPr>
        <p:spPr>
          <a:xfrm>
            <a:off x="319800" y="22751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5" name="Google Shape;15;p4"/>
          <p:cNvSpPr txBox="1"/>
          <p:nvPr>
            <p:ph idx="2" type="title"/>
          </p:nvPr>
        </p:nvSpPr>
        <p:spPr>
          <a:xfrm>
            <a:off x="396000" y="28847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CUSTOM_14">
    <p:bg>
      <p:bgPr>
        <a:solidFill>
          <a:srgbClr val="79A83D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/>
          <p:nvPr/>
        </p:nvSpPr>
        <p:spPr>
          <a:xfrm rot="10800000">
            <a:off x="335325" y="314775"/>
            <a:ext cx="8473350" cy="4513975"/>
          </a:xfrm>
          <a:prstGeom prst="flowChartOffpageConnector">
            <a:avLst/>
          </a:prstGeom>
          <a:noFill/>
          <a:ln cap="flat" cmpd="sng" w="114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5"/>
          <p:cNvSpPr txBox="1"/>
          <p:nvPr>
            <p:ph type="title"/>
          </p:nvPr>
        </p:nvSpPr>
        <p:spPr>
          <a:xfrm>
            <a:off x="319800" y="22751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an Subheader ">
  <p:cSld name="CUSTOM_13">
    <p:bg>
      <p:bgPr>
        <a:solidFill>
          <a:srgbClr val="79A83D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/>
          <p:nvPr/>
        </p:nvSpPr>
        <p:spPr>
          <a:xfrm rot="10800000">
            <a:off x="335325" y="314775"/>
            <a:ext cx="8473350" cy="4513975"/>
          </a:xfrm>
          <a:prstGeom prst="flowChartOffpageConnector">
            <a:avLst/>
          </a:prstGeom>
          <a:noFill/>
          <a:ln cap="flat" cmpd="sng" w="1143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6"/>
          <p:cNvSpPr txBox="1"/>
          <p:nvPr>
            <p:ph type="title"/>
          </p:nvPr>
        </p:nvSpPr>
        <p:spPr>
          <a:xfrm>
            <a:off x="319800" y="22751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2" name="Google Shape;22;p6"/>
          <p:cNvSpPr txBox="1"/>
          <p:nvPr>
            <p:ph idx="2" type="title"/>
          </p:nvPr>
        </p:nvSpPr>
        <p:spPr>
          <a:xfrm>
            <a:off x="396000" y="2884750"/>
            <a:ext cx="8504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MAIN_POINT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EAEA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7"/>
          <p:cNvSpPr txBox="1"/>
          <p:nvPr>
            <p:ph type="title"/>
          </p:nvPr>
        </p:nvSpPr>
        <p:spPr>
          <a:xfrm>
            <a:off x="319800" y="2275150"/>
            <a:ext cx="39384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 sz="4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6" name="Google Shape;26;p7"/>
          <p:cNvSpPr txBox="1"/>
          <p:nvPr>
            <p:ph idx="2" type="title"/>
          </p:nvPr>
        </p:nvSpPr>
        <p:spPr>
          <a:xfrm>
            <a:off x="4958650" y="982750"/>
            <a:ext cx="3938400" cy="32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/>
          <p:nvPr/>
        </p:nvSpPr>
        <p:spPr>
          <a:xfrm>
            <a:off x="0" y="0"/>
            <a:ext cx="9144000" cy="1383000"/>
          </a:xfrm>
          <a:prstGeom prst="rect">
            <a:avLst/>
          </a:prstGeom>
          <a:solidFill>
            <a:srgbClr val="EAEA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8"/>
          <p:cNvSpPr txBox="1"/>
          <p:nvPr>
            <p:ph type="title"/>
          </p:nvPr>
        </p:nvSpPr>
        <p:spPr>
          <a:xfrm>
            <a:off x="462400" y="361800"/>
            <a:ext cx="58206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CUSTOM_15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/>
          <p:nvPr/>
        </p:nvSpPr>
        <p:spPr>
          <a:xfrm>
            <a:off x="0" y="0"/>
            <a:ext cx="9144000" cy="1383000"/>
          </a:xfrm>
          <a:prstGeom prst="rect">
            <a:avLst/>
          </a:prstGeom>
          <a:solidFill>
            <a:srgbClr val="EAEAD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9"/>
          <p:cNvSpPr txBox="1"/>
          <p:nvPr>
            <p:ph type="title"/>
          </p:nvPr>
        </p:nvSpPr>
        <p:spPr>
          <a:xfrm>
            <a:off x="462400" y="361800"/>
            <a:ext cx="5820600" cy="65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800"/>
            </a:lvl9pPr>
          </a:lstStyle>
          <a:p/>
        </p:txBody>
      </p:sp>
      <p:sp>
        <p:nvSpPr>
          <p:cNvPr id="33" name="Google Shape;33;p9"/>
          <p:cNvSpPr txBox="1"/>
          <p:nvPr>
            <p:ph idx="2" type="title"/>
          </p:nvPr>
        </p:nvSpPr>
        <p:spPr>
          <a:xfrm>
            <a:off x="462400" y="1657625"/>
            <a:ext cx="3938400" cy="308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8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mysteryscience.com/docs/2894" TargetMode="External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mysteryscience.com/school-closure-planning" TargetMode="External"/><Relationship Id="rId4" Type="http://schemas.openxmlformats.org/officeDocument/2006/relationships/hyperlink" Target="https://mysteryscience.com/docs/2887" TargetMode="External"/><Relationship Id="rId5" Type="http://schemas.openxmlformats.org/officeDocument/2006/relationships/hyperlink" Target="https://docs.google.com/document/d/1Op9R_awo8TjTm3l_iYDj4LwdjLSvz3DDMZnl8Cb30Mg/copy" TargetMode="External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hyperlink" Target="https://mysteryscience.com/distance-learning-guides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s://mysteryscience.com/lessons" TargetMode="External"/><Relationship Id="rId5" Type="http://schemas.openxmlformats.org/officeDocument/2006/relationships/hyperlink" Target="https://mysteryscience.com/mini-lessons" TargetMode="External"/><Relationship Id="rId6" Type="http://schemas.openxmlformats.org/officeDocument/2006/relationships/hyperlink" Target="https://mysteryscience.com/lessons/distance-learn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/>
          <p:nvPr/>
        </p:nvSpPr>
        <p:spPr>
          <a:xfrm>
            <a:off x="352350" y="225825"/>
            <a:ext cx="3476700" cy="143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1919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ASSIGN</a:t>
            </a:r>
            <a:r>
              <a:rPr lang="en" sz="2800">
                <a:solidFill>
                  <a:srgbClr val="8F8F8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Mini-Lesson Videos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32"/>
          <p:cNvSpPr txBox="1"/>
          <p:nvPr/>
        </p:nvSpPr>
        <p:spPr>
          <a:xfrm>
            <a:off x="347472" y="1829775"/>
            <a:ext cx="32655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9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Click the </a:t>
            </a:r>
            <a:r>
              <a:rPr lang="en" sz="1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Google Classroom</a:t>
            </a:r>
            <a:r>
              <a:rPr b="1"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button to quickly share videos with students.</a:t>
            </a:r>
            <a:endParaRPr sz="1300" strike="sngStrike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1905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190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32"/>
          <p:cNvSpPr txBox="1"/>
          <p:nvPr/>
        </p:nvSpPr>
        <p:spPr>
          <a:xfrm>
            <a:off x="347472" y="3591900"/>
            <a:ext cx="3043500" cy="8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9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Not using Google Classroom? </a:t>
            </a:r>
            <a:endParaRPr i="1" sz="120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190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No problem - simply copy and paste the </a:t>
            </a:r>
            <a:r>
              <a:rPr b="1" i="1"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Student Link</a:t>
            </a:r>
            <a:r>
              <a:rPr i="1" lang="en" sz="1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 to share the video.</a:t>
            </a:r>
            <a:endParaRPr/>
          </a:p>
        </p:txBody>
      </p:sp>
      <p:pic>
        <p:nvPicPr>
          <p:cNvPr id="197" name="Google Shape;197;p32"/>
          <p:cNvPicPr preferRelativeResize="0"/>
          <p:nvPr/>
        </p:nvPicPr>
        <p:blipFill rotWithShape="1">
          <a:blip r:embed="rId3">
            <a:alphaModFix/>
          </a:blip>
          <a:srcRect b="9" l="0" r="0" t="19"/>
          <a:stretch/>
        </p:blipFill>
        <p:spPr>
          <a:xfrm>
            <a:off x="3165550" y="134800"/>
            <a:ext cx="5908926" cy="510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3"/>
          <p:cNvSpPr txBox="1"/>
          <p:nvPr/>
        </p:nvSpPr>
        <p:spPr>
          <a:xfrm>
            <a:off x="352350" y="225825"/>
            <a:ext cx="2780400" cy="13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4949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ASSIGN</a:t>
            </a:r>
            <a:r>
              <a:rPr lang="en" sz="1600">
                <a:solidFill>
                  <a:schemeClr val="dk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" sz="2800">
                <a:solidFill>
                  <a:srgbClr val="685B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Mini-Lesson Activities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3" name="Google Shape;203;p33"/>
          <p:cNvSpPr txBox="1"/>
          <p:nvPr/>
        </p:nvSpPr>
        <p:spPr>
          <a:xfrm>
            <a:off x="347472" y="1832850"/>
            <a:ext cx="3220200" cy="27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9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Click on </a:t>
            </a:r>
            <a:r>
              <a:rPr lang="en" sz="1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Extensions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to assign follow-up questions and simple, offline activities. 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1905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These questions are automatically added to the instructions when you assign them in Google Classroom. 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1905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Or, copy and paste them into any document, assignment or email. 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1905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 rotWithShape="1">
          <a:blip r:embed="rId3">
            <a:alphaModFix/>
          </a:blip>
          <a:srcRect b="139" l="0" r="0" t="139"/>
          <a:stretch/>
        </p:blipFill>
        <p:spPr>
          <a:xfrm>
            <a:off x="3163325" y="135041"/>
            <a:ext cx="5843526" cy="50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 txBox="1"/>
          <p:nvPr/>
        </p:nvSpPr>
        <p:spPr>
          <a:xfrm>
            <a:off x="347472" y="1828800"/>
            <a:ext cx="32184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Click </a:t>
            </a:r>
            <a:r>
              <a:rPr lang="en" sz="1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Share student link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button on the lesson page to share the video with students.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New!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You can now choose which parts of the lesson to share with students. Share the entire lesson or just the section you need!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76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0" name="Google Shape;210;p34"/>
          <p:cNvPicPr preferRelativeResize="0"/>
          <p:nvPr/>
        </p:nvPicPr>
        <p:blipFill rotWithShape="1">
          <a:blip r:embed="rId3">
            <a:alphaModFix/>
          </a:blip>
          <a:srcRect b="1512" l="0" r="0" t="1512"/>
          <a:stretch/>
        </p:blipFill>
        <p:spPr>
          <a:xfrm>
            <a:off x="3309050" y="266525"/>
            <a:ext cx="5650150" cy="48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4"/>
          <p:cNvSpPr txBox="1"/>
          <p:nvPr/>
        </p:nvSpPr>
        <p:spPr>
          <a:xfrm>
            <a:off x="352350" y="393200"/>
            <a:ext cx="3218400" cy="12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4949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ASSIGN</a:t>
            </a:r>
            <a:r>
              <a:rPr lang="en">
                <a:solidFill>
                  <a:srgbClr val="8F8F8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>
              <a:solidFill>
                <a:srgbClr val="8F8F8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Standards- aligned Lessons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/>
          <p:nvPr/>
        </p:nvSpPr>
        <p:spPr>
          <a:xfrm>
            <a:off x="347472" y="1828800"/>
            <a:ext cx="3218400" cy="9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Or, click the </a:t>
            </a:r>
            <a:r>
              <a:rPr lang="en" sz="1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Google Classroom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button to assign lesson on Google Classroom.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76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35"/>
          <p:cNvSpPr txBox="1"/>
          <p:nvPr/>
        </p:nvSpPr>
        <p:spPr>
          <a:xfrm>
            <a:off x="347472" y="3593592"/>
            <a:ext cx="3043500" cy="9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1905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Not using Google Classroom? </a:t>
            </a:r>
            <a:endParaRPr i="1" sz="1200">
              <a:solidFill>
                <a:schemeClr val="accent2"/>
              </a:solidFill>
              <a:latin typeface="Poppins Light"/>
              <a:ea typeface="Poppins Light"/>
              <a:cs typeface="Poppins Light"/>
              <a:sym typeface="Poppins Light"/>
            </a:endParaRPr>
          </a:p>
          <a:p>
            <a:pPr indent="0" lvl="0" marL="0" marR="1905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1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No problem - click </a:t>
            </a:r>
            <a:r>
              <a:rPr b="1" i="1"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Share student link</a:t>
            </a:r>
            <a:r>
              <a:rPr i="1" lang="en" sz="1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 to see instructions for sharing lessons on other platforms.</a:t>
            </a:r>
            <a:endParaRPr/>
          </a:p>
        </p:txBody>
      </p:sp>
      <p:pic>
        <p:nvPicPr>
          <p:cNvPr id="218" name="Google Shape;218;p35"/>
          <p:cNvPicPr preferRelativeResize="0"/>
          <p:nvPr/>
        </p:nvPicPr>
        <p:blipFill rotWithShape="1">
          <a:blip r:embed="rId3">
            <a:alphaModFix/>
          </a:blip>
          <a:srcRect b="6047" l="0" r="0" t="6047"/>
          <a:stretch/>
        </p:blipFill>
        <p:spPr>
          <a:xfrm>
            <a:off x="3309050" y="266525"/>
            <a:ext cx="5650150" cy="48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5"/>
          <p:cNvSpPr txBox="1"/>
          <p:nvPr/>
        </p:nvSpPr>
        <p:spPr>
          <a:xfrm>
            <a:off x="352350" y="393200"/>
            <a:ext cx="3218400" cy="12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4949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ASSIGN</a:t>
            </a:r>
            <a:r>
              <a:rPr lang="en">
                <a:solidFill>
                  <a:srgbClr val="8F8F8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>
              <a:solidFill>
                <a:srgbClr val="8F8F8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Standards- aligned Lessons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 txBox="1"/>
          <p:nvPr/>
        </p:nvSpPr>
        <p:spPr>
          <a:xfrm>
            <a:off x="347475" y="1828800"/>
            <a:ext cx="3218400" cy="28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Our standards-aligned lessons include hands-on activities, but we know it’s tough to teach them remotely!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Look at the </a:t>
            </a:r>
            <a:r>
              <a:rPr lang="en" sz="1300">
                <a:solidFill>
                  <a:srgbClr val="21212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Covid-19 Adaptations </a:t>
            </a:r>
            <a:r>
              <a:rPr lang="en" sz="130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section to see our suggestions for adapting each lesson activity.</a:t>
            </a:r>
            <a:endParaRPr sz="1300">
              <a:solidFill>
                <a:srgbClr val="21212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7620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5" name="Google Shape;225;p36"/>
          <p:cNvPicPr preferRelativeResize="0"/>
          <p:nvPr/>
        </p:nvPicPr>
        <p:blipFill rotWithShape="1">
          <a:blip r:embed="rId3">
            <a:alphaModFix/>
          </a:blip>
          <a:srcRect b="3891" l="0" r="0" t="3891"/>
          <a:stretch/>
        </p:blipFill>
        <p:spPr>
          <a:xfrm>
            <a:off x="3309050" y="190325"/>
            <a:ext cx="5650150" cy="4876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6"/>
          <p:cNvSpPr txBox="1"/>
          <p:nvPr/>
        </p:nvSpPr>
        <p:spPr>
          <a:xfrm>
            <a:off x="352350" y="393200"/>
            <a:ext cx="3218400" cy="12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4949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ADAPT</a:t>
            </a:r>
            <a:r>
              <a:rPr lang="en">
                <a:solidFill>
                  <a:srgbClr val="8F8F8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>
              <a:solidFill>
                <a:srgbClr val="8F8F8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Hands-on Activities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 txBox="1"/>
          <p:nvPr/>
        </p:nvSpPr>
        <p:spPr>
          <a:xfrm>
            <a:off x="352350" y="393192"/>
            <a:ext cx="3661200" cy="12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4949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ASSIGN</a:t>
            </a:r>
            <a:r>
              <a:rPr lang="en">
                <a:solidFill>
                  <a:srgbClr val="8F8F8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>
              <a:solidFill>
                <a:srgbClr val="8F8F8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Digital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Handouts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37"/>
          <p:cNvSpPr txBox="1"/>
          <p:nvPr/>
        </p:nvSpPr>
        <p:spPr>
          <a:xfrm>
            <a:off x="347472" y="1839725"/>
            <a:ext cx="3224400" cy="250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Students can type on editable documents as if they were writing on a handout.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Open any handout document, and click </a:t>
            </a:r>
            <a:r>
              <a:rPr lang="en" sz="1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Share digital worksheet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This will save a copy of the document to your Google Drive to assign in Google Classroom. 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190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33" name="Google Shape;233;p37"/>
          <p:cNvPicPr preferRelativeResize="0"/>
          <p:nvPr/>
        </p:nvPicPr>
        <p:blipFill rotWithShape="1">
          <a:blip r:embed="rId3">
            <a:alphaModFix/>
          </a:blip>
          <a:srcRect b="1285" l="0" r="0" t="1295"/>
          <a:stretch/>
        </p:blipFill>
        <p:spPr>
          <a:xfrm>
            <a:off x="3456432" y="118872"/>
            <a:ext cx="5325676" cy="4592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 txBox="1"/>
          <p:nvPr/>
        </p:nvSpPr>
        <p:spPr>
          <a:xfrm>
            <a:off x="352350" y="393202"/>
            <a:ext cx="3661200" cy="11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949494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HOW TO ASSIGN</a:t>
            </a:r>
            <a:r>
              <a:rPr lang="en">
                <a:solidFill>
                  <a:srgbClr val="8F8F8F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>
              <a:solidFill>
                <a:srgbClr val="8F8F8F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Google Forms Assessments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9" name="Google Shape;239;p38"/>
          <p:cNvSpPr txBox="1"/>
          <p:nvPr/>
        </p:nvSpPr>
        <p:spPr>
          <a:xfrm>
            <a:off x="347472" y="1830025"/>
            <a:ext cx="3142200" cy="26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Click on </a:t>
            </a:r>
            <a:r>
              <a:rPr lang="en" sz="1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Assessments 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(under Extensions on the lesson page).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Find Google Forms assessments under </a:t>
            </a:r>
            <a:r>
              <a:rPr lang="en" sz="1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Distance Learning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76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3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Or, click </a:t>
            </a:r>
            <a:r>
              <a:rPr lang="en" sz="1300" u="sng">
                <a:solidFill>
                  <a:schemeClr val="accent5"/>
                </a:solidFill>
                <a:latin typeface="Poppins Medium"/>
                <a:ea typeface="Poppins Medium"/>
                <a:cs typeface="Poppins Medium"/>
                <a:sym typeface="Poppins Medium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HERE</a:t>
            </a:r>
            <a:r>
              <a:rPr lang="en" sz="1300">
                <a:solidFill>
                  <a:srgbClr val="303030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 </a:t>
            </a:r>
            <a:r>
              <a:rPr lang="en" sz="1300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to access all of our assessments in the Google Forms format.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p38"/>
          <p:cNvSpPr txBox="1"/>
          <p:nvPr/>
        </p:nvSpPr>
        <p:spPr>
          <a:xfrm>
            <a:off x="3867600" y="4247500"/>
            <a:ext cx="50610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76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30303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1905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1" name="Google Shape;241;p38"/>
          <p:cNvPicPr preferRelativeResize="0"/>
          <p:nvPr/>
        </p:nvPicPr>
        <p:blipFill rotWithShape="1">
          <a:blip r:embed="rId4">
            <a:alphaModFix/>
          </a:blip>
          <a:srcRect b="1922" l="0" r="0" t="1932"/>
          <a:stretch/>
        </p:blipFill>
        <p:spPr>
          <a:xfrm>
            <a:off x="3448575" y="2347"/>
            <a:ext cx="5508248" cy="519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 txBox="1"/>
          <p:nvPr/>
        </p:nvSpPr>
        <p:spPr>
          <a:xfrm>
            <a:off x="349125" y="321900"/>
            <a:ext cx="62694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More to explore!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7" name="Google Shape;247;p39"/>
          <p:cNvSpPr txBox="1"/>
          <p:nvPr/>
        </p:nvSpPr>
        <p:spPr>
          <a:xfrm>
            <a:off x="349125" y="1223975"/>
            <a:ext cx="3457200" cy="32052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Not sure where to start? </a:t>
            </a:r>
            <a:endParaRPr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Browse</a:t>
            </a:r>
            <a:r>
              <a:rPr lang="en" sz="120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our curated list</a:t>
            </a:r>
            <a:r>
              <a:rPr lang="en" sz="1200">
                <a:solidFill>
                  <a:srgbClr val="21212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of the easiest science lessons to do at home.</a:t>
            </a:r>
            <a:endParaRPr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47625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Looking for offline options? </a:t>
            </a:r>
            <a:endParaRPr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47625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From our community of creative teachers,</a:t>
            </a:r>
            <a:r>
              <a:rPr lang="en" sz="12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 u="sng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some offline activities</a:t>
            </a:r>
            <a:r>
              <a:rPr lang="en" sz="12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aligned to grade levels and Mystery Science units.</a:t>
            </a:r>
            <a:endParaRPr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47625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Looking for extra activities?</a:t>
            </a:r>
            <a:endParaRPr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marR="47625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From our friends at Seesaw and the Minnesota Zoo,</a:t>
            </a:r>
            <a:r>
              <a:rPr lang="en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 u="sng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list of activities</a:t>
            </a:r>
            <a:r>
              <a:rPr lang="en" sz="1200">
                <a:solidFill>
                  <a:schemeClr val="accent5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aligned to popular Mystery Science mini-lessons.</a:t>
            </a:r>
            <a:r>
              <a:rPr lang="en" sz="1200">
                <a:solidFill>
                  <a:schemeClr val="accent2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200" u="sng">
              <a:solidFill>
                <a:srgbClr val="685BC7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marR="47625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48" name="Google Shape;248;p39"/>
          <p:cNvPicPr preferRelativeResize="0"/>
          <p:nvPr/>
        </p:nvPicPr>
        <p:blipFill rotWithShape="1">
          <a:blip r:embed="rId6">
            <a:alphaModFix/>
          </a:blip>
          <a:srcRect b="2098" l="0" r="0" t="2088"/>
          <a:stretch/>
        </p:blipFill>
        <p:spPr>
          <a:xfrm>
            <a:off x="4189025" y="575448"/>
            <a:ext cx="4572000" cy="425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oogle Shape;127;p24"/>
          <p:cNvGrpSpPr/>
          <p:nvPr/>
        </p:nvGrpSpPr>
        <p:grpSpPr>
          <a:xfrm>
            <a:off x="1819500" y="1051875"/>
            <a:ext cx="5505000" cy="2841375"/>
            <a:chOff x="1819500" y="1051875"/>
            <a:chExt cx="5505000" cy="2841375"/>
          </a:xfrm>
        </p:grpSpPr>
        <p:sp>
          <p:nvSpPr>
            <p:cNvPr id="128" name="Google Shape;128;p24"/>
            <p:cNvSpPr txBox="1"/>
            <p:nvPr/>
          </p:nvSpPr>
          <p:spPr>
            <a:xfrm>
              <a:off x="1819500" y="1051875"/>
              <a:ext cx="5505000" cy="646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685BC7"/>
                  </a:solidFill>
                  <a:latin typeface="Poppins"/>
                  <a:ea typeface="Poppins"/>
                  <a:cs typeface="Poppins"/>
                  <a:sym typeface="Poppins"/>
                </a:rPr>
                <a:t>We’re here to help.</a:t>
              </a:r>
              <a:endParaRPr b="1" sz="30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29" name="Google Shape;129;p24"/>
            <p:cNvSpPr txBox="1"/>
            <p:nvPr/>
          </p:nvSpPr>
          <p:spPr>
            <a:xfrm>
              <a:off x="1976700" y="1747650"/>
              <a:ext cx="5190600" cy="214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We know school closures and distance learning pose new challenges for teachers, students and families.</a:t>
              </a:r>
              <a:endPara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lnSpc>
                  <a:spcPct val="110000"/>
                </a:lnSpc>
                <a:spcBef>
                  <a:spcPts val="160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chemeClr val="accent2"/>
                  </a:solidFill>
                  <a:latin typeface="Poppins"/>
                  <a:ea typeface="Poppins"/>
                  <a:cs typeface="Poppins"/>
                  <a:sym typeface="Poppins"/>
                </a:rPr>
                <a:t>This guide highlights some Mystery Science features that can save you time and help make remote learning more engaging and enjoyable for everyone.</a:t>
              </a:r>
              <a:endPara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ctr">
                <a:lnSpc>
                  <a:spcPct val="110000"/>
                </a:lnSpc>
                <a:spcBef>
                  <a:spcPts val="2000"/>
                </a:spcBef>
                <a:spcAft>
                  <a:spcPts val="1000"/>
                </a:spcAft>
                <a:buNone/>
              </a:pPr>
              <a:r>
                <a:rPr b="1" lang="en" sz="2000">
                  <a:solidFill>
                    <a:srgbClr val="685BC7"/>
                  </a:solidFill>
                  <a:latin typeface="Poppins"/>
                  <a:ea typeface="Poppins"/>
                  <a:cs typeface="Poppins"/>
                  <a:sym typeface="Poppins"/>
                </a:rPr>
                <a:t>Have fun &amp; stay curious!</a:t>
              </a:r>
              <a:endParaRPr b="1" sz="20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/>
          <p:nvPr/>
        </p:nvSpPr>
        <p:spPr>
          <a:xfrm>
            <a:off x="4494350" y="0"/>
            <a:ext cx="4649700" cy="5143500"/>
          </a:xfrm>
          <a:prstGeom prst="rect">
            <a:avLst/>
          </a:prstGeom>
          <a:solidFill>
            <a:srgbClr val="867C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5"/>
          <p:cNvSpPr txBox="1"/>
          <p:nvPr/>
        </p:nvSpPr>
        <p:spPr>
          <a:xfrm>
            <a:off x="356925" y="321825"/>
            <a:ext cx="39603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Mystery Science + Distance Learning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25"/>
          <p:cNvSpPr txBox="1"/>
          <p:nvPr/>
        </p:nvSpPr>
        <p:spPr>
          <a:xfrm>
            <a:off x="356925" y="1549375"/>
            <a:ext cx="36153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Shareable, no-login lessons</a:t>
            </a:r>
            <a:endParaRPr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2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Share videos directly with students              —no student accounts necessary</a:t>
            </a:r>
            <a:endParaRPr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Built-in narration by a master teacher</a:t>
            </a:r>
            <a:r>
              <a:rPr lang="en" sz="1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endParaRPr sz="13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2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Engaging video lessons and activities led by Doug, our expert Science teacher</a:t>
            </a:r>
            <a:endParaRPr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Assignable on Google Classroom</a:t>
            </a:r>
            <a:endParaRPr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lnSpc>
                <a:spcPct val="112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Digital handouts, assessments, at-home extension activities—all at your fingertips </a:t>
            </a:r>
            <a:endParaRPr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and ready to assign </a:t>
            </a:r>
            <a:endParaRPr sz="12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08089" y="917050"/>
            <a:ext cx="4474474" cy="344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/>
          <p:nvPr/>
        </p:nvSpPr>
        <p:spPr>
          <a:xfrm>
            <a:off x="4498800" y="0"/>
            <a:ext cx="4645200" cy="5143500"/>
          </a:xfrm>
          <a:prstGeom prst="rect">
            <a:avLst/>
          </a:prstGeom>
          <a:solidFill>
            <a:srgbClr val="867C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6"/>
          <p:cNvSpPr txBox="1"/>
          <p:nvPr/>
        </p:nvSpPr>
        <p:spPr>
          <a:xfrm>
            <a:off x="356925" y="309075"/>
            <a:ext cx="36579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Mini-lessons are easy for students at home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26"/>
          <p:cNvSpPr txBox="1"/>
          <p:nvPr/>
        </p:nvSpPr>
        <p:spPr>
          <a:xfrm>
            <a:off x="229450" y="1846575"/>
            <a:ext cx="3785400" cy="25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Short video lessons that answer real kids’ questions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Discussion questions to encourage reflection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3030"/>
              </a:buClr>
              <a:buSzPts val="1300"/>
              <a:buFont typeface="Poppins"/>
              <a:buChar char="●"/>
            </a:pPr>
            <a:r>
              <a:rPr lang="en">
                <a:solidFill>
                  <a:srgbClr val="685B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NEW!</a:t>
            </a:r>
            <a:r>
              <a:rPr lang="en">
                <a:solidFill>
                  <a:srgbClr val="3030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Extension questions and bonus activities 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3030"/>
              </a:buClr>
              <a:buSzPts val="1300"/>
              <a:buFont typeface="Poppins"/>
              <a:buChar char="●"/>
            </a:pPr>
            <a:r>
              <a:rPr lang="en">
                <a:solidFill>
                  <a:srgbClr val="685B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NEW!</a:t>
            </a:r>
            <a:r>
              <a:rPr b="1" lang="en">
                <a:solidFill>
                  <a:srgbClr val="30303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Google Classroom integration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 b="159" l="0" r="0" t="159"/>
          <a:stretch/>
        </p:blipFill>
        <p:spPr>
          <a:xfrm>
            <a:off x="4614587" y="262050"/>
            <a:ext cx="4483818" cy="4223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/>
        </p:nvSpPr>
        <p:spPr>
          <a:xfrm>
            <a:off x="358675" y="309075"/>
            <a:ext cx="3756900" cy="13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Standards-aligned lessons if you have more time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27"/>
          <p:cNvSpPr txBox="1"/>
          <p:nvPr/>
        </p:nvSpPr>
        <p:spPr>
          <a:xfrm>
            <a:off x="237575" y="1839500"/>
            <a:ext cx="3756900" cy="29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Full, standards-aligned lessons + hands-on activities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3030"/>
              </a:buClr>
              <a:buSzPts val="1300"/>
              <a:buFont typeface="Poppins"/>
              <a:buChar char="●"/>
            </a:pPr>
            <a:r>
              <a:rPr lang="en">
                <a:solidFill>
                  <a:srgbClr val="685B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NEW!</a:t>
            </a:r>
            <a:r>
              <a:rPr lang="en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Digital assessments that collect student responses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3030"/>
              </a:buClr>
              <a:buSzPts val="1300"/>
              <a:buFont typeface="Poppins"/>
              <a:buChar char="●"/>
            </a:pPr>
            <a:r>
              <a:rPr lang="en">
                <a:solidFill>
                  <a:srgbClr val="685B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NEW!</a:t>
            </a:r>
            <a:r>
              <a:rPr b="1" lang="en" sz="13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Digital handouts that students can fill in — no printing required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3030"/>
              </a:buClr>
              <a:buSzPts val="1300"/>
              <a:buFont typeface="Poppins"/>
              <a:buChar char="●"/>
            </a:pPr>
            <a:r>
              <a:rPr lang="en">
                <a:solidFill>
                  <a:srgbClr val="685B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NEW!</a:t>
            </a:r>
            <a:r>
              <a:rPr b="1" lang="en" sz="13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Google Classroom integration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3030"/>
              </a:buClr>
              <a:buSzPts val="1300"/>
              <a:buFont typeface="Poppins"/>
              <a:buChar char="●"/>
            </a:pPr>
            <a:r>
              <a:rPr lang="en">
                <a:solidFill>
                  <a:srgbClr val="685B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NEW!</a:t>
            </a:r>
            <a:r>
              <a:rPr b="1" lang="en" sz="13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Choose which parts of a lesson to send students via Student Link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" name="Google Shape;152;p27"/>
          <p:cNvSpPr/>
          <p:nvPr/>
        </p:nvSpPr>
        <p:spPr>
          <a:xfrm>
            <a:off x="4494300" y="-7800"/>
            <a:ext cx="4649700" cy="5159100"/>
          </a:xfrm>
          <a:prstGeom prst="rect">
            <a:avLst/>
          </a:prstGeom>
          <a:solidFill>
            <a:srgbClr val="867C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 rotWithShape="1">
          <a:blip r:embed="rId3">
            <a:alphaModFix/>
          </a:blip>
          <a:srcRect b="0" l="199" r="189" t="0"/>
          <a:stretch/>
        </p:blipFill>
        <p:spPr>
          <a:xfrm>
            <a:off x="4529633" y="347325"/>
            <a:ext cx="4748591" cy="4757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/>
        </p:nvSpPr>
        <p:spPr>
          <a:xfrm>
            <a:off x="6610525" y="1314950"/>
            <a:ext cx="5152500" cy="6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/>
          <p:nvPr/>
        </p:nvSpPr>
        <p:spPr>
          <a:xfrm>
            <a:off x="4498800" y="0"/>
            <a:ext cx="4645200" cy="5143500"/>
          </a:xfrm>
          <a:prstGeom prst="rect">
            <a:avLst/>
          </a:prstGeom>
          <a:solidFill>
            <a:srgbClr val="867C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/>
        </p:nvSpPr>
        <p:spPr>
          <a:xfrm>
            <a:off x="356925" y="309075"/>
            <a:ext cx="36579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A curated</a:t>
            </a: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 Distance Learning Collection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" name="Google Shape;161;p28"/>
          <p:cNvSpPr txBox="1"/>
          <p:nvPr/>
        </p:nvSpPr>
        <p:spPr>
          <a:xfrm>
            <a:off x="229450" y="1846575"/>
            <a:ext cx="3785400" cy="25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Browse a selection of our favorite lessons for remote learning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Poppins"/>
              <a:buChar char="●"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Find engaging lessons to fit any schedule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303030"/>
              </a:buClr>
              <a:buSzPts val="1300"/>
              <a:buFont typeface="Poppins"/>
              <a:buChar char="●"/>
            </a:pPr>
            <a:r>
              <a:rPr lang="en">
                <a:solidFill>
                  <a:srgbClr val="685B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NEW!</a:t>
            </a:r>
            <a:r>
              <a:rPr lang="en">
                <a:solidFill>
                  <a:srgbClr val="30303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 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No-prep activities that students can do solo in-class or at home (zero printing required!) 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2" name="Google Shape;162;p28"/>
          <p:cNvPicPr preferRelativeResize="0"/>
          <p:nvPr/>
        </p:nvPicPr>
        <p:blipFill rotWithShape="1">
          <a:blip r:embed="rId3">
            <a:alphaModFix/>
          </a:blip>
          <a:srcRect b="2480" l="0" r="0" t="2471"/>
          <a:stretch/>
        </p:blipFill>
        <p:spPr>
          <a:xfrm>
            <a:off x="4614587" y="262050"/>
            <a:ext cx="4483816" cy="4223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9"/>
          <p:cNvSpPr/>
          <p:nvPr/>
        </p:nvSpPr>
        <p:spPr>
          <a:xfrm>
            <a:off x="4498800" y="0"/>
            <a:ext cx="4645200" cy="5143500"/>
          </a:xfrm>
          <a:prstGeom prst="rect">
            <a:avLst/>
          </a:prstGeom>
          <a:solidFill>
            <a:srgbClr val="867CD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29"/>
          <p:cNvSpPr txBox="1"/>
          <p:nvPr/>
        </p:nvSpPr>
        <p:spPr>
          <a:xfrm>
            <a:off x="356925" y="309075"/>
            <a:ext cx="3657900" cy="14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Guides and suggestions for adapting lessons</a:t>
            </a:r>
            <a:endParaRPr b="1" sz="28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9" name="Google Shape;169;p29"/>
          <p:cNvPicPr preferRelativeResize="0"/>
          <p:nvPr/>
        </p:nvPicPr>
        <p:blipFill rotWithShape="1">
          <a:blip r:embed="rId3">
            <a:alphaModFix/>
          </a:blip>
          <a:srcRect b="2399" l="0" r="0" t="2389"/>
          <a:stretch/>
        </p:blipFill>
        <p:spPr>
          <a:xfrm>
            <a:off x="4614588" y="262050"/>
            <a:ext cx="4483816" cy="4223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/>
          <p:cNvSpPr txBox="1"/>
          <p:nvPr/>
        </p:nvSpPr>
        <p:spPr>
          <a:xfrm>
            <a:off x="229450" y="1846575"/>
            <a:ext cx="3657900" cy="25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Poppins"/>
              <a:buChar char="●"/>
            </a:pPr>
            <a:r>
              <a:rPr lang="en" sz="1300" u="sng">
                <a:solidFill>
                  <a:schemeClr val="hlink"/>
                </a:solidFill>
                <a:latin typeface="Poppins Medium"/>
                <a:ea typeface="Poppins Medium"/>
                <a:cs typeface="Poppins Medium"/>
                <a:sym typeface="Poppins Medium"/>
                <a:hlinkClick r:id="rId4"/>
              </a:rPr>
              <a:t>Distance Learning Guide PDFs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for each grade level with suggestions for adapting our standards-aligned lesson activities 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Poppins"/>
              <a:buChar char="●"/>
            </a:pPr>
            <a:r>
              <a:rPr lang="en">
                <a:solidFill>
                  <a:srgbClr val="685BC7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NEW! 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You’ll also see these ideas for “COVID-19 Adaptations” on the lesson pages of our website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/>
        </p:nvSpPr>
        <p:spPr>
          <a:xfrm>
            <a:off x="1310525" y="487980"/>
            <a:ext cx="5741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Ready to get started? </a:t>
            </a:r>
            <a:endParaRPr b="1" sz="30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" name="Google Shape;176;p30"/>
          <p:cNvSpPr txBox="1"/>
          <p:nvPr/>
        </p:nvSpPr>
        <p:spPr>
          <a:xfrm>
            <a:off x="1246025" y="1931639"/>
            <a:ext cx="49257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Poppins"/>
              <a:buAutoNum type="arabicPeriod"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Choose a lesson.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2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00"/>
              <a:buFont typeface="Poppins"/>
              <a:buAutoNum type="arabicPeriod"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Select </a:t>
            </a:r>
            <a:r>
              <a:rPr lang="en" sz="1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Google Classroom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 or </a:t>
            </a:r>
            <a:r>
              <a:rPr lang="en" sz="13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Share Student Link</a:t>
            </a: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11150" lvl="0" marL="457200" rtl="0" algn="l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300"/>
              <a:buFont typeface="Poppins"/>
              <a:buAutoNum type="arabicPeriod"/>
            </a:pPr>
            <a:r>
              <a:rPr lang="en" sz="13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rPr>
              <a:t>Assign lesson to students at home.</a:t>
            </a:r>
            <a:endParaRPr sz="1300">
              <a:solidFill>
                <a:schemeClr val="accent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30"/>
          <p:cNvSpPr txBox="1"/>
          <p:nvPr/>
        </p:nvSpPr>
        <p:spPr>
          <a:xfrm>
            <a:off x="353850" y="4379400"/>
            <a:ext cx="84363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accent2"/>
                </a:solidFill>
                <a:latin typeface="Poppins Light"/>
                <a:ea typeface="Poppins Light"/>
                <a:cs typeface="Poppins Light"/>
                <a:sym typeface="Poppins Light"/>
              </a:rPr>
              <a:t>Want to see more remote learning features? See our </a:t>
            </a:r>
            <a:r>
              <a:rPr i="1" lang="en" sz="1200" u="sng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  <a:hlinkClick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Distance Learning How-to Guide</a:t>
            </a:r>
            <a:r>
              <a:rPr i="1" lang="en" sz="1200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.</a:t>
            </a:r>
            <a:endParaRPr i="1" sz="1200"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30"/>
          <p:cNvSpPr txBox="1"/>
          <p:nvPr/>
        </p:nvSpPr>
        <p:spPr>
          <a:xfrm>
            <a:off x="1310525" y="1475226"/>
            <a:ext cx="1340700" cy="3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Here’s how:</a:t>
            </a:r>
            <a:endParaRPr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79" name="Google Shape;179;p30"/>
          <p:cNvSpPr txBox="1"/>
          <p:nvPr/>
        </p:nvSpPr>
        <p:spPr>
          <a:xfrm>
            <a:off x="1310525" y="3323788"/>
            <a:ext cx="1663200" cy="4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Go find a lesson:</a:t>
            </a:r>
            <a:endParaRPr>
              <a:solidFill>
                <a:schemeClr val="accent2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096" y="630936"/>
            <a:ext cx="402600" cy="40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1295088" y="3705800"/>
            <a:ext cx="2549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4"/>
              </a:rPr>
              <a:t>STANDARDS-ALIGNED LESSONS</a:t>
            </a:r>
            <a:endParaRPr sz="1200" u="sng">
              <a:solidFill>
                <a:schemeClr val="accent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4127238" y="3705800"/>
            <a:ext cx="1299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Poppins SemiBold"/>
                <a:ea typeface="Poppins SemiBold"/>
                <a:cs typeface="Poppins SemiBold"/>
                <a:sym typeface="Poppins SemiBold"/>
                <a:hlinkClick r:id="rId5"/>
              </a:rPr>
              <a:t>MINI-LESSONS</a:t>
            </a:r>
            <a:endParaRPr sz="1200" u="sng">
              <a:solidFill>
                <a:schemeClr val="accent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83" name="Google Shape;183;p30">
            <a:hlinkClick r:id="rId6"/>
          </p:cNvPr>
          <p:cNvSpPr txBox="1"/>
          <p:nvPr/>
        </p:nvSpPr>
        <p:spPr>
          <a:xfrm>
            <a:off x="5709288" y="3705800"/>
            <a:ext cx="2670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accent5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DISTANCE LEARNING COLLECTION</a:t>
            </a:r>
            <a:endParaRPr sz="1200" u="sng">
              <a:solidFill>
                <a:schemeClr val="accent5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F1F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/>
          <p:nvPr/>
        </p:nvSpPr>
        <p:spPr>
          <a:xfrm>
            <a:off x="1437300" y="745950"/>
            <a:ext cx="6269400" cy="12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rgbClr val="685BC7"/>
                </a:solidFill>
                <a:latin typeface="Poppins"/>
                <a:ea typeface="Poppins"/>
                <a:cs typeface="Poppins"/>
                <a:sym typeface="Poppins"/>
              </a:rPr>
              <a:t>Distance Learning How-To Guide</a:t>
            </a:r>
            <a:endParaRPr b="1" sz="3600">
              <a:solidFill>
                <a:srgbClr val="685BC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3824" y="2313432"/>
            <a:ext cx="2654875" cy="204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ystery.org Templat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