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73" r:id="rId6"/>
    <p:sldId id="274" r:id="rId7"/>
    <p:sldId id="259" r:id="rId8"/>
    <p:sldId id="260" r:id="rId9"/>
    <p:sldId id="261" r:id="rId10"/>
    <p:sldId id="262" r:id="rId11"/>
    <p:sldId id="263" r:id="rId12"/>
    <p:sldId id="264" r:id="rId13"/>
    <p:sldId id="267" r:id="rId14"/>
    <p:sldId id="268" r:id="rId15"/>
    <p:sldId id="269" r:id="rId16"/>
    <p:sldId id="271" r:id="rId17"/>
    <p:sldId id="270" r:id="rId18"/>
    <p:sldId id="272" r:id="rId19"/>
    <p:sldId id="275" r:id="rId20"/>
    <p:sldId id="276"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0AEA17-4476-4940-98AD-DA4DB9D4F35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0AEA17-4476-4940-98AD-DA4DB9D4F35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0AEA17-4476-4940-98AD-DA4DB9D4F35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0AEA17-4476-4940-98AD-DA4DB9D4F35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0AEA17-4476-4940-98AD-DA4DB9D4F35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0AEA17-4476-4940-98AD-DA4DB9D4F358}"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0AEA17-4476-4940-98AD-DA4DB9D4F358}" type="datetimeFigureOut">
              <a:rPr lang="en-US" smtClean="0"/>
              <a:t>10/5/2021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0AEA17-4476-4940-98AD-DA4DB9D4F358}" type="datetimeFigureOut">
              <a:rPr lang="en-US" smtClean="0"/>
              <a:t>10/5/2021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0AEA17-4476-4940-98AD-DA4DB9D4F358}" type="datetimeFigureOut">
              <a:rPr lang="en-US" smtClean="0"/>
              <a:t>10/5/2021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0AEA17-4476-4940-98AD-DA4DB9D4F358}"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0AEA17-4476-4940-98AD-DA4DB9D4F358}"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7EDD5B-A8E0-48A4-BA07-2DDAC5FB613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0AEA17-4476-4940-98AD-DA4DB9D4F358}" type="datetimeFigureOut">
              <a:rPr lang="en-US" smtClean="0"/>
              <a:t>10/5/2021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7EDD5B-A8E0-48A4-BA07-2DDAC5FB613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8534400" cy="3428999"/>
          </a:xfrm>
        </p:spPr>
        <p:txBody>
          <a:bodyPr/>
          <a:lstStyle/>
          <a:p>
            <a:r>
              <a:rPr lang="en-US" dirty="0" smtClean="0"/>
              <a:t>EXTRACTION PROCESSES USED IN PHARMACY</a:t>
            </a:r>
            <a:endParaRPr lang="en-US" dirty="0"/>
          </a:p>
        </p:txBody>
      </p:sp>
      <p:sp>
        <p:nvSpPr>
          <p:cNvPr id="3" name="Subtitle 2"/>
          <p:cNvSpPr>
            <a:spLocks noGrp="1"/>
          </p:cNvSpPr>
          <p:nvPr>
            <p:ph type="subTitle" idx="1"/>
          </p:nvPr>
        </p:nvSpPr>
        <p:spPr>
          <a:xfrm>
            <a:off x="1371600" y="3886200"/>
            <a:ext cx="6400800" cy="990600"/>
          </a:xfrm>
        </p:spPr>
        <p:txBody>
          <a:bodyPr/>
          <a:lstStyle/>
          <a:p>
            <a:r>
              <a:rPr lang="en-US" dirty="0" smtClean="0"/>
              <a:t>OKPAKO, </a:t>
            </a:r>
            <a:r>
              <a:rPr lang="en-US" dirty="0" err="1" smtClean="0"/>
              <a:t>Eseoghene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457200"/>
          </a:xfrm>
        </p:spPr>
        <p:txBody>
          <a:bodyPr>
            <a:normAutofit fontScale="90000"/>
          </a:bodyPr>
          <a:lstStyle/>
          <a:p>
            <a:pPr lvl="0"/>
            <a:r>
              <a:rPr lang="en-US" b="1" dirty="0"/>
              <a:t>Infusion</a:t>
            </a:r>
            <a:r>
              <a:rPr lang="en-US" dirty="0"/>
              <a:t/>
            </a:r>
            <a:br>
              <a:rPr lang="en-US" dirty="0"/>
            </a:br>
            <a:endParaRPr lang="en-US" dirty="0"/>
          </a:p>
        </p:txBody>
      </p:sp>
      <p:sp>
        <p:nvSpPr>
          <p:cNvPr id="3" name="Content Placeholder 2"/>
          <p:cNvSpPr>
            <a:spLocks noGrp="1"/>
          </p:cNvSpPr>
          <p:nvPr>
            <p:ph idx="1"/>
          </p:nvPr>
        </p:nvSpPr>
        <p:spPr>
          <a:xfrm>
            <a:off x="457200" y="685800"/>
            <a:ext cx="8229600" cy="5791200"/>
          </a:xfrm>
        </p:spPr>
        <p:txBody>
          <a:bodyPr>
            <a:normAutofit fontScale="92500" lnSpcReduction="10000"/>
          </a:bodyPr>
          <a:lstStyle/>
          <a:p>
            <a:r>
              <a:rPr lang="en-US" dirty="0"/>
              <a:t>Fresh infusions are prepared by macerating the crude drug for a short period of time with cold or boiling water. These are dilute solutions of the readily soluble constituents of crude drugs.</a:t>
            </a:r>
          </a:p>
          <a:p>
            <a:r>
              <a:rPr lang="en-US" dirty="0"/>
              <a:t>Infusions now are usually prepared by diluting one volume of concentrated solution to ten volumes of water. </a:t>
            </a:r>
            <a:endParaRPr lang="en-US" dirty="0" smtClean="0"/>
          </a:p>
          <a:p>
            <a:r>
              <a:rPr lang="en-US" dirty="0" smtClean="0"/>
              <a:t>They </a:t>
            </a:r>
            <a:r>
              <a:rPr lang="en-US" dirty="0"/>
              <a:t>are liable to bacterial and fungal growth thus necessary to dispense them within 12hrs of preparation</a:t>
            </a:r>
            <a:r>
              <a:rPr lang="en-US" dirty="0" smtClean="0"/>
              <a:t>.</a:t>
            </a:r>
          </a:p>
          <a:p>
            <a:r>
              <a:rPr lang="en-US" dirty="0"/>
              <a:t>they should be made </a:t>
            </a:r>
            <a:r>
              <a:rPr lang="en-US" b="1" dirty="0"/>
              <a:t>extemporaneously and in small quantities</a:t>
            </a:r>
            <a:r>
              <a:rPr lang="en-US" dirty="0" smtClean="0"/>
              <a:t>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33400"/>
          </a:xfrm>
        </p:spPr>
        <p:txBody>
          <a:bodyPr>
            <a:normAutofit fontScale="90000"/>
          </a:bodyPr>
          <a:lstStyle/>
          <a:p>
            <a:r>
              <a:rPr lang="en-US" dirty="0"/>
              <a:t>Preparation of concentrated Infusions</a:t>
            </a:r>
            <a:br>
              <a:rPr lang="en-US" dirty="0"/>
            </a:br>
            <a:endParaRPr lang="en-US" dirty="0"/>
          </a:p>
        </p:txBody>
      </p:sp>
      <p:sp>
        <p:nvSpPr>
          <p:cNvPr id="3" name="Content Placeholder 2"/>
          <p:cNvSpPr>
            <a:spLocks noGrp="1"/>
          </p:cNvSpPr>
          <p:nvPr>
            <p:ph idx="1"/>
          </p:nvPr>
        </p:nvSpPr>
        <p:spPr>
          <a:xfrm>
            <a:off x="457200" y="990600"/>
            <a:ext cx="8229600" cy="5486400"/>
          </a:xfrm>
        </p:spPr>
        <p:txBody>
          <a:bodyPr>
            <a:normAutofit fontScale="92500" lnSpcReduction="20000"/>
          </a:bodyPr>
          <a:lstStyle/>
          <a:p>
            <a:r>
              <a:rPr lang="en-US" dirty="0" smtClean="0"/>
              <a:t>Concentrated infusions are usually prepared by modified maceration or the percolation process, which after dilution resemble the corresponding fresh infusion in aroma and potency.</a:t>
            </a:r>
            <a:endParaRPr lang="en-US" dirty="0" smtClean="0"/>
          </a:p>
          <a:p>
            <a:r>
              <a:rPr lang="en-US" dirty="0" smtClean="0"/>
              <a:t>The </a:t>
            </a:r>
            <a:r>
              <a:rPr lang="en-US" dirty="0"/>
              <a:t>official monographs also recognize certain “concentrated infusions” in which 25% alcohol is added during or subsequent to the infusion process. </a:t>
            </a:r>
            <a:endParaRPr lang="en-US" dirty="0" smtClean="0"/>
          </a:p>
          <a:p>
            <a:r>
              <a:rPr lang="en-US" dirty="0" smtClean="0"/>
              <a:t> </a:t>
            </a:r>
            <a:r>
              <a:rPr lang="en-US" dirty="0"/>
              <a:t>Concentrated infusions are especially prepared in which the active and desirable principles of drug are equally soluble in water or in the </a:t>
            </a:r>
            <a:r>
              <a:rPr lang="en-US" b="1" i="1" dirty="0" err="1"/>
              <a:t>menstruum</a:t>
            </a:r>
            <a:r>
              <a:rPr lang="en-US" b="1" i="1" dirty="0"/>
              <a:t> </a:t>
            </a:r>
            <a:r>
              <a:rPr lang="en-US" dirty="0"/>
              <a:t>used for both concentrate and infusions.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228600"/>
          </a:xfrm>
        </p:spPr>
        <p:txBody>
          <a:bodyPr>
            <a:normAutofit fontScale="90000"/>
          </a:bodyPr>
          <a:lstStyle/>
          <a:p>
            <a:pPr lvl="0"/>
            <a:r>
              <a:rPr lang="en-US" b="1" dirty="0"/>
              <a:t>Digestion</a:t>
            </a:r>
            <a:r>
              <a:rPr lang="en-US" dirty="0"/>
              <a:t/>
            </a:r>
            <a:br>
              <a:rPr lang="en-US" dirty="0"/>
            </a:br>
            <a:endParaRPr lang="en-US" dirty="0"/>
          </a:p>
        </p:txBody>
      </p:sp>
      <p:sp>
        <p:nvSpPr>
          <p:cNvPr id="3" name="Content Placeholder 2"/>
          <p:cNvSpPr>
            <a:spLocks noGrp="1"/>
          </p:cNvSpPr>
          <p:nvPr>
            <p:ph idx="1"/>
          </p:nvPr>
        </p:nvSpPr>
        <p:spPr>
          <a:xfrm>
            <a:off x="381000" y="762000"/>
            <a:ext cx="8382000" cy="5715000"/>
          </a:xfrm>
        </p:spPr>
        <p:txBody>
          <a:bodyPr/>
          <a:lstStyle/>
          <a:p>
            <a:r>
              <a:rPr lang="en-US" dirty="0"/>
              <a:t>This is a form of maceration in which gentle heat is used during the process of extraction. It is used when moderately elevated temperature is not objectionable. The solvent efficiency of the </a:t>
            </a:r>
            <a:r>
              <a:rPr lang="en-US" dirty="0" err="1"/>
              <a:t>menstruum</a:t>
            </a:r>
            <a:r>
              <a:rPr lang="en-US" dirty="0"/>
              <a:t> is thereby increased.</a:t>
            </a:r>
          </a:p>
          <a:p>
            <a:pPr algn="just">
              <a:buNone/>
            </a:pPr>
            <a:r>
              <a:rPr lang="en-US" dirty="0" smtClean="0"/>
              <a:t>				</a:t>
            </a:r>
            <a:r>
              <a:rPr lang="en-US" sz="4400" b="1" dirty="0" smtClean="0"/>
              <a:t>Decoction</a:t>
            </a:r>
          </a:p>
          <a:p>
            <a:r>
              <a:rPr lang="en-US" dirty="0" smtClean="0"/>
              <a:t>In this process, the crude drug is boiled in a specified volume of water for a defined time; it is then cooled and strained or filtered.</a:t>
            </a: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457200"/>
          </a:xfrm>
        </p:spPr>
        <p:txBody>
          <a:bodyPr>
            <a:normAutofit fontScale="90000"/>
          </a:bodyPr>
          <a:lstStyle/>
          <a:p>
            <a:pPr lvl="0"/>
            <a:r>
              <a:rPr lang="en-US" b="1" dirty="0"/>
              <a:t>Percolation (Exhaustive extraction)</a:t>
            </a:r>
            <a:r>
              <a:rPr lang="en-US" dirty="0"/>
              <a:t/>
            </a:r>
            <a:br>
              <a:rPr lang="en-US" dirty="0"/>
            </a:br>
            <a:endParaRPr lang="en-US" dirty="0"/>
          </a:p>
        </p:txBody>
      </p:sp>
      <p:sp>
        <p:nvSpPr>
          <p:cNvPr id="3" name="Content Placeholder 2"/>
          <p:cNvSpPr>
            <a:spLocks noGrp="1"/>
          </p:cNvSpPr>
          <p:nvPr>
            <p:ph idx="1"/>
          </p:nvPr>
        </p:nvSpPr>
        <p:spPr>
          <a:xfrm>
            <a:off x="304800" y="685800"/>
            <a:ext cx="8686800" cy="5867400"/>
          </a:xfrm>
        </p:spPr>
        <p:txBody>
          <a:bodyPr>
            <a:noAutofit/>
          </a:bodyPr>
          <a:lstStyle/>
          <a:p>
            <a:r>
              <a:rPr lang="en-US" sz="2000" dirty="0" smtClean="0"/>
              <a:t>There </a:t>
            </a:r>
            <a:r>
              <a:rPr lang="en-US" sz="2000" dirty="0"/>
              <a:t>should be uniform moistening of the powdered vegetable drug with </a:t>
            </a:r>
            <a:r>
              <a:rPr lang="en-US" sz="2000" dirty="0" err="1"/>
              <a:t>menstruum</a:t>
            </a:r>
            <a:r>
              <a:rPr lang="en-US" sz="2000" dirty="0"/>
              <a:t> for a period of 4hours in a separate container (</a:t>
            </a:r>
            <a:r>
              <a:rPr lang="en-US" sz="2000" dirty="0" err="1"/>
              <a:t>imbibition</a:t>
            </a:r>
            <a:r>
              <a:rPr lang="en-US" sz="2000" dirty="0"/>
              <a:t>), and then it is packed evenly into a percolator. </a:t>
            </a:r>
            <a:endParaRPr lang="en-US" sz="2000" dirty="0" smtClean="0"/>
          </a:p>
          <a:p>
            <a:r>
              <a:rPr lang="en-US" sz="2000" dirty="0" smtClean="0"/>
              <a:t>A </a:t>
            </a:r>
            <a:r>
              <a:rPr lang="en-US" sz="2000" dirty="0"/>
              <a:t>filter paper is placed on surface followed by a layer `of clean sand so that the top layers of drugs are not </a:t>
            </a:r>
            <a:r>
              <a:rPr lang="en-US" sz="2000" dirty="0" smtClean="0"/>
              <a:t>disturbed.</a:t>
            </a:r>
          </a:p>
          <a:p>
            <a:r>
              <a:rPr lang="en-US" sz="2000" dirty="0" smtClean="0"/>
              <a:t> </a:t>
            </a:r>
            <a:r>
              <a:rPr lang="en-US" sz="2000" dirty="0"/>
              <a:t>Sufficient </a:t>
            </a:r>
            <a:r>
              <a:rPr lang="en-US" sz="2000" dirty="0" err="1"/>
              <a:t>menstruum</a:t>
            </a:r>
            <a:r>
              <a:rPr lang="en-US" sz="2000" dirty="0"/>
              <a:t> is then poured over the drug slowly and evenly to saturate it keeping the tap at the bottom open to pass off occluded gas. </a:t>
            </a:r>
            <a:endParaRPr lang="en-US" sz="2000" dirty="0" smtClean="0"/>
          </a:p>
          <a:p>
            <a:r>
              <a:rPr lang="en-US" sz="2000" dirty="0" smtClean="0"/>
              <a:t>Sufficient </a:t>
            </a:r>
            <a:r>
              <a:rPr lang="en-US" sz="2000" b="1" i="1" dirty="0" err="1"/>
              <a:t>menstruum</a:t>
            </a:r>
            <a:r>
              <a:rPr lang="en-US" sz="2000" b="1" i="1" dirty="0"/>
              <a:t> </a:t>
            </a:r>
            <a:r>
              <a:rPr lang="en-US" sz="2000" dirty="0"/>
              <a:t>is also added to maintain a small layer above the drug and allowed to stand for 24 hours</a:t>
            </a:r>
            <a:r>
              <a:rPr lang="en-US" sz="2000" dirty="0" smtClean="0"/>
              <a:t>.</a:t>
            </a:r>
          </a:p>
          <a:p>
            <a:r>
              <a:rPr lang="en-US" sz="2000" dirty="0" smtClean="0"/>
              <a:t> </a:t>
            </a:r>
            <a:r>
              <a:rPr lang="en-US" sz="2000" dirty="0"/>
              <a:t>After maceration, the outlet is opened and solvent is percolated at a control rate with continuous addition of fresh volume</a:t>
            </a:r>
            <a:r>
              <a:rPr lang="en-US" sz="2000" dirty="0" smtClean="0"/>
              <a:t>.</a:t>
            </a:r>
          </a:p>
          <a:p>
            <a:r>
              <a:rPr lang="en-US" sz="2000" dirty="0" smtClean="0"/>
              <a:t> </a:t>
            </a:r>
            <a:r>
              <a:rPr lang="en-US" sz="2000" dirty="0"/>
              <a:t>75% of the volume of the finished product is collected</a:t>
            </a:r>
            <a:r>
              <a:rPr lang="en-US" sz="2000" dirty="0" smtClean="0"/>
              <a:t>.</a:t>
            </a:r>
          </a:p>
          <a:p>
            <a:r>
              <a:rPr lang="en-US" sz="2000" dirty="0" smtClean="0"/>
              <a:t> </a:t>
            </a:r>
            <a:r>
              <a:rPr lang="en-US" sz="2000" dirty="0"/>
              <a:t>Marc is pressed and expressed liquid is added to the percolate giving 80% to 90% of the final volume. Volume is adjusted with calculated quantities of fresh </a:t>
            </a:r>
            <a:r>
              <a:rPr lang="en-US" sz="2000" b="1" i="1" dirty="0" err="1"/>
              <a:t>menstruum</a:t>
            </a:r>
            <a:r>
              <a:rPr lang="en-US" sz="2000" dirty="0"/>
              <a:t>. </a:t>
            </a:r>
          </a:p>
          <a:p>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Modifications of </a:t>
            </a:r>
            <a:r>
              <a:rPr lang="en-US" dirty="0" smtClean="0"/>
              <a:t>Percolation</a:t>
            </a:r>
            <a:r>
              <a:rPr lang="en-US" dirty="0" smtClean="0"/>
              <a:t> </a:t>
            </a:r>
            <a:endParaRPr lang="en-US" dirty="0"/>
          </a:p>
        </p:txBody>
      </p:sp>
      <p:sp>
        <p:nvSpPr>
          <p:cNvPr id="3" name="Content Placeholder 2"/>
          <p:cNvSpPr>
            <a:spLocks noGrp="1"/>
          </p:cNvSpPr>
          <p:nvPr>
            <p:ph idx="1"/>
          </p:nvPr>
        </p:nvSpPr>
        <p:spPr>
          <a:xfrm>
            <a:off x="457200" y="990600"/>
            <a:ext cx="8229600" cy="5135563"/>
          </a:xfrm>
        </p:spPr>
        <p:txBody>
          <a:bodyPr>
            <a:normAutofit fontScale="85000" lnSpcReduction="10000"/>
          </a:bodyPr>
          <a:lstStyle/>
          <a:p>
            <a:pPr>
              <a:buNone/>
            </a:pPr>
            <a:r>
              <a:rPr lang="en-US" dirty="0" smtClean="0"/>
              <a:t>The reasons for this are thus: </a:t>
            </a:r>
          </a:p>
          <a:p>
            <a:pPr marL="514350" indent="-514350">
              <a:buFont typeface="+mj-lt"/>
              <a:buAutoNum type="arabicPeriod"/>
            </a:pPr>
            <a:r>
              <a:rPr lang="en-US" dirty="0"/>
              <a:t>If the active substances are thermo-labile, evaporation of large volume of dilute percolate, may result in partial loss of the active constituents.</a:t>
            </a:r>
          </a:p>
          <a:p>
            <a:pPr marL="514350" indent="-514350">
              <a:buFont typeface="+mj-lt"/>
              <a:buAutoNum type="arabicPeriod"/>
            </a:pPr>
            <a:r>
              <a:rPr lang="en-US" dirty="0" smtClean="0"/>
              <a:t> </a:t>
            </a:r>
            <a:r>
              <a:rPr lang="en-US" dirty="0"/>
              <a:t>In the case of alcohol- water mixture, evaporation results in preferential vaporization of alcohol leaving behind an almost aqueous concentrate which may not be able to retain the extracted matter in solution and hence get precipitated</a:t>
            </a:r>
            <a:r>
              <a:rPr lang="en-US" dirty="0" smtClean="0"/>
              <a:t>.</a:t>
            </a:r>
          </a:p>
          <a:p>
            <a:pPr>
              <a:buNone/>
            </a:pPr>
            <a:r>
              <a:rPr lang="en-US" dirty="0" smtClean="0"/>
              <a:t>	They include:-</a:t>
            </a:r>
          </a:p>
          <a:p>
            <a:pPr>
              <a:buFont typeface="Wingdings" pitchFamily="2" charset="2"/>
              <a:buChar char="ü"/>
            </a:pPr>
            <a:r>
              <a:rPr lang="en-US" dirty="0"/>
              <a:t>Reserved Percolation</a:t>
            </a:r>
          </a:p>
          <a:p>
            <a:pPr>
              <a:buFont typeface="Wingdings" pitchFamily="2" charset="2"/>
              <a:buChar char="ü"/>
            </a:pPr>
            <a:r>
              <a:rPr lang="en-US" dirty="0"/>
              <a:t>Cover and Run Down Method</a:t>
            </a:r>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Hot </a:t>
            </a:r>
            <a:r>
              <a:rPr lang="en-US" b="1" dirty="0"/>
              <a:t>Continuous extraction</a:t>
            </a:r>
            <a:endParaRPr lang="en-US" dirty="0"/>
          </a:p>
        </p:txBody>
      </p:sp>
      <p:sp>
        <p:nvSpPr>
          <p:cNvPr id="3" name="Content Placeholder 2"/>
          <p:cNvSpPr>
            <a:spLocks noGrp="1"/>
          </p:cNvSpPr>
          <p:nvPr>
            <p:ph idx="1"/>
          </p:nvPr>
        </p:nvSpPr>
        <p:spPr>
          <a:xfrm>
            <a:off x="304800" y="914400"/>
            <a:ext cx="8686800" cy="5715000"/>
          </a:xfrm>
        </p:spPr>
        <p:txBody>
          <a:bodyPr>
            <a:normAutofit fontScale="70000" lnSpcReduction="20000"/>
          </a:bodyPr>
          <a:lstStyle/>
          <a:p>
            <a:r>
              <a:rPr lang="en-US" dirty="0" smtClean="0"/>
              <a:t>Use of the </a:t>
            </a:r>
            <a:r>
              <a:rPr lang="en-US" dirty="0" err="1" smtClean="0"/>
              <a:t>soxhlet</a:t>
            </a:r>
            <a:r>
              <a:rPr lang="en-US" dirty="0" smtClean="0"/>
              <a:t> apparatus</a:t>
            </a:r>
          </a:p>
          <a:p>
            <a:r>
              <a:rPr lang="en-US" dirty="0"/>
              <a:t>the apparatus consists of a flask, a </a:t>
            </a:r>
            <a:r>
              <a:rPr lang="en-US" dirty="0" err="1"/>
              <a:t>soxhlet</a:t>
            </a:r>
            <a:r>
              <a:rPr lang="en-US" dirty="0"/>
              <a:t> extractor and a reflux condenser.  </a:t>
            </a:r>
            <a:endParaRPr lang="en-US" dirty="0" smtClean="0"/>
          </a:p>
          <a:p>
            <a:r>
              <a:rPr lang="en-US" dirty="0" smtClean="0"/>
              <a:t>The </a:t>
            </a:r>
            <a:r>
              <a:rPr lang="en-US" dirty="0"/>
              <a:t>raw material is usually placed in a </a:t>
            </a:r>
            <a:r>
              <a:rPr lang="en-US" b="1" dirty="0"/>
              <a:t>thimble </a:t>
            </a:r>
            <a:r>
              <a:rPr lang="en-US" dirty="0"/>
              <a:t>made of filter paper and inserted into the wide central tube of the extractor.  </a:t>
            </a:r>
            <a:endParaRPr lang="en-US" dirty="0" smtClean="0"/>
          </a:p>
          <a:p>
            <a:r>
              <a:rPr lang="en-US" dirty="0" smtClean="0"/>
              <a:t>Alternatively </a:t>
            </a:r>
            <a:r>
              <a:rPr lang="en-US" dirty="0"/>
              <a:t>the drug, after </a:t>
            </a:r>
            <a:r>
              <a:rPr lang="en-US" b="1" dirty="0" err="1"/>
              <a:t>imbibition</a:t>
            </a:r>
            <a:r>
              <a:rPr lang="en-US" b="1" dirty="0"/>
              <a:t> </a:t>
            </a:r>
            <a:r>
              <a:rPr lang="en-US" dirty="0"/>
              <a:t>with the </a:t>
            </a:r>
            <a:r>
              <a:rPr lang="en-US" b="1" i="1" dirty="0" err="1"/>
              <a:t>menstruum</a:t>
            </a:r>
            <a:r>
              <a:rPr lang="en-US" b="1" i="1" dirty="0"/>
              <a:t> </a:t>
            </a:r>
            <a:r>
              <a:rPr lang="en-US" dirty="0"/>
              <a:t>may be packed into the extractor taking care to see that the bottom outlet for the extract is not blocked</a:t>
            </a:r>
            <a:r>
              <a:rPr lang="en-US" dirty="0" smtClean="0"/>
              <a:t>.</a:t>
            </a:r>
          </a:p>
          <a:p>
            <a:r>
              <a:rPr lang="en-US" dirty="0" smtClean="0"/>
              <a:t> </a:t>
            </a:r>
            <a:r>
              <a:rPr lang="en-US" dirty="0"/>
              <a:t>Solvent is placed in the flask and brought to its boiling point. Its </a:t>
            </a:r>
            <a:r>
              <a:rPr lang="en-US" dirty="0" err="1"/>
              <a:t>vapour</a:t>
            </a:r>
            <a:r>
              <a:rPr lang="en-US" dirty="0"/>
              <a:t> passes up the larger right hand tube into the upper part of the drug and then to the condenser where it condenses and drops back on to the drug.  </a:t>
            </a:r>
            <a:endParaRPr lang="en-US" dirty="0" smtClean="0"/>
          </a:p>
          <a:p>
            <a:r>
              <a:rPr lang="en-US" dirty="0" smtClean="0"/>
              <a:t>During </a:t>
            </a:r>
            <a:r>
              <a:rPr lang="en-US" dirty="0"/>
              <a:t>its percolation, it extracts the soluble constituents</a:t>
            </a:r>
            <a:r>
              <a:rPr lang="en-US" dirty="0" smtClean="0"/>
              <a:t>.</a:t>
            </a:r>
          </a:p>
          <a:p>
            <a:r>
              <a:rPr lang="en-US" dirty="0" smtClean="0"/>
              <a:t> </a:t>
            </a:r>
            <a:r>
              <a:rPr lang="en-US" dirty="0"/>
              <a:t>When the level of the extracts reaches the top level of </a:t>
            </a:r>
            <a:r>
              <a:rPr lang="en-US" dirty="0" err="1"/>
              <a:t>syphon</a:t>
            </a:r>
            <a:r>
              <a:rPr lang="en-US" dirty="0"/>
              <a:t> tube, the whole of the percolates </a:t>
            </a:r>
            <a:r>
              <a:rPr lang="en-US" dirty="0" err="1"/>
              <a:t>syphon</a:t>
            </a:r>
            <a:r>
              <a:rPr lang="en-US" dirty="0"/>
              <a:t> over into the </a:t>
            </a:r>
            <a:r>
              <a:rPr lang="en-US" dirty="0" smtClean="0"/>
              <a:t>flask.</a:t>
            </a:r>
          </a:p>
          <a:p>
            <a:r>
              <a:rPr lang="en-US" dirty="0"/>
              <a:t>T</a:t>
            </a:r>
            <a:r>
              <a:rPr lang="en-US" dirty="0" smtClean="0"/>
              <a:t>he  </a:t>
            </a:r>
            <a:r>
              <a:rPr lang="en-US" dirty="0"/>
              <a:t>process is continued until the drug is completely extracted and the extract in the flask is then processed</a:t>
            </a:r>
            <a:r>
              <a:rPr lang="en-US" dirty="0" smtClean="0"/>
              <a:t>.</a:t>
            </a:r>
          </a:p>
          <a:p>
            <a:r>
              <a:rPr lang="en-US" dirty="0" smtClean="0"/>
              <a:t> </a:t>
            </a:r>
            <a:r>
              <a:rPr lang="en-US" dirty="0"/>
              <a:t>This extraction is </a:t>
            </a:r>
            <a:r>
              <a:rPr lang="en-US" b="1" dirty="0"/>
              <a:t>series of short maceration</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bwMode="auto">
          <a:xfrm>
            <a:off x="2133600" y="152400"/>
            <a:ext cx="5562600" cy="64008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792162"/>
          </a:xfrm>
        </p:spPr>
        <p:txBody>
          <a:bodyPr>
            <a:normAutofit/>
          </a:bodyPr>
          <a:lstStyle/>
          <a:p>
            <a:pPr algn="l"/>
            <a:r>
              <a:rPr lang="en-US" sz="3600" dirty="0" smtClean="0"/>
              <a:t>Limitations of hot continuous extraction </a:t>
            </a:r>
            <a:endParaRPr lang="en-US" sz="3600" dirty="0"/>
          </a:p>
        </p:txBody>
      </p:sp>
      <p:sp>
        <p:nvSpPr>
          <p:cNvPr id="3" name="Content Placeholder 2"/>
          <p:cNvSpPr>
            <a:spLocks noGrp="1"/>
          </p:cNvSpPr>
          <p:nvPr>
            <p:ph idx="1"/>
          </p:nvPr>
        </p:nvSpPr>
        <p:spPr>
          <a:xfrm>
            <a:off x="457200" y="1143000"/>
            <a:ext cx="8229600" cy="5334000"/>
          </a:xfrm>
        </p:spPr>
        <p:txBody>
          <a:bodyPr>
            <a:normAutofit lnSpcReduction="10000"/>
          </a:bodyPr>
          <a:lstStyle/>
          <a:p>
            <a:r>
              <a:rPr lang="en-US" dirty="0"/>
              <a:t>It is not useful when the raw materials contain </a:t>
            </a:r>
            <a:r>
              <a:rPr lang="en-US" b="1" dirty="0"/>
              <a:t>thermo-labile active constituents </a:t>
            </a:r>
            <a:r>
              <a:rPr lang="en-US" dirty="0"/>
              <a:t>because the extraction is carried out at an </a:t>
            </a:r>
            <a:r>
              <a:rPr lang="en-US" b="1" dirty="0"/>
              <a:t>elevated temperature</a:t>
            </a:r>
            <a:r>
              <a:rPr lang="en-US" dirty="0"/>
              <a:t>, and the extract in the flask is also maintained in the hot condition until the process is complete.</a:t>
            </a:r>
          </a:p>
          <a:p>
            <a:r>
              <a:rPr lang="en-US" dirty="0"/>
              <a:t> It can be used only with pure solvents or with solvent mixtures forming </a:t>
            </a:r>
            <a:r>
              <a:rPr lang="en-US" dirty="0" err="1"/>
              <a:t>azeotropes</a:t>
            </a:r>
            <a:r>
              <a:rPr lang="en-US" dirty="0"/>
              <a:t>.</a:t>
            </a:r>
          </a:p>
          <a:p>
            <a:r>
              <a:rPr lang="en-US" dirty="0"/>
              <a:t> If an ordinary binary mixture is used as the </a:t>
            </a:r>
            <a:r>
              <a:rPr lang="en-US" b="1" i="1" dirty="0" err="1"/>
              <a:t>menstruum</a:t>
            </a:r>
            <a:r>
              <a:rPr lang="en-US" i="1" dirty="0"/>
              <a:t>, </a:t>
            </a:r>
            <a:r>
              <a:rPr lang="en-US" dirty="0"/>
              <a:t>the composition of the </a:t>
            </a:r>
            <a:r>
              <a:rPr lang="en-US" dirty="0" err="1"/>
              <a:t>vapour</a:t>
            </a:r>
            <a:r>
              <a:rPr lang="en-US" dirty="0"/>
              <a:t> will be different from the liquid composition.</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33400"/>
          </a:xfrm>
        </p:spPr>
        <p:txBody>
          <a:bodyPr>
            <a:normAutofit fontScale="90000"/>
          </a:bodyPr>
          <a:lstStyle/>
          <a:p>
            <a:pPr algn="l"/>
            <a:r>
              <a:rPr lang="en-US" sz="3100" b="1" dirty="0"/>
              <a:t>Precautions during the extraction process of plants</a:t>
            </a:r>
            <a:r>
              <a:rPr lang="en-US" dirty="0"/>
              <a:t/>
            </a:r>
            <a:br>
              <a:rPr lang="en-US" dirty="0"/>
            </a:br>
            <a:endParaRPr lang="en-US" dirty="0"/>
          </a:p>
        </p:txBody>
      </p:sp>
      <p:sp>
        <p:nvSpPr>
          <p:cNvPr id="3" name="Content Placeholder 2"/>
          <p:cNvSpPr>
            <a:spLocks noGrp="1"/>
          </p:cNvSpPr>
          <p:nvPr>
            <p:ph idx="1"/>
          </p:nvPr>
        </p:nvSpPr>
        <p:spPr>
          <a:xfrm>
            <a:off x="457200" y="609600"/>
            <a:ext cx="8229600" cy="5867400"/>
          </a:xfrm>
        </p:spPr>
        <p:txBody>
          <a:bodyPr>
            <a:normAutofit fontScale="77500" lnSpcReduction="20000"/>
          </a:bodyPr>
          <a:lstStyle/>
          <a:p>
            <a:r>
              <a:rPr lang="en-US" dirty="0"/>
              <a:t>Authentication of plant material should be done before performing extraction. Any foreign matter should be completely eliminated.</a:t>
            </a:r>
          </a:p>
          <a:p>
            <a:r>
              <a:rPr lang="en-US" dirty="0" smtClean="0"/>
              <a:t> </a:t>
            </a:r>
            <a:r>
              <a:rPr lang="en-US" dirty="0"/>
              <a:t>Use the right plant part and, for quality control purposes, record the age of plant and the time, season and place of collection.</a:t>
            </a:r>
          </a:p>
          <a:p>
            <a:r>
              <a:rPr lang="en-US" dirty="0" smtClean="0"/>
              <a:t> </a:t>
            </a:r>
            <a:r>
              <a:rPr lang="en-US" dirty="0"/>
              <a:t>Conditions used for drying the plant material largely depend on the nature of its chemical </a:t>
            </a:r>
            <a:r>
              <a:rPr lang="en-US" dirty="0" smtClean="0"/>
              <a:t>constituents.</a:t>
            </a:r>
            <a:endParaRPr lang="en-US" dirty="0"/>
          </a:p>
          <a:p>
            <a:r>
              <a:rPr lang="en-US" dirty="0" smtClean="0"/>
              <a:t>Grinding </a:t>
            </a:r>
            <a:r>
              <a:rPr lang="en-US" dirty="0"/>
              <a:t>methods should be specified and techniques that generate heat should be avoided as much as possible.</a:t>
            </a:r>
          </a:p>
          <a:p>
            <a:r>
              <a:rPr lang="en-US" dirty="0" smtClean="0"/>
              <a:t>Powdered </a:t>
            </a:r>
            <a:r>
              <a:rPr lang="en-US" dirty="0"/>
              <a:t>plant material should be passed through suitable sieves to get the required particles of uniform size.</a:t>
            </a:r>
          </a:p>
          <a:p>
            <a:r>
              <a:rPr lang="en-US" dirty="0" smtClean="0"/>
              <a:t>Suitable </a:t>
            </a:r>
            <a:r>
              <a:rPr lang="en-US" dirty="0"/>
              <a:t>precautions should be taken when dealing with constituents that degrade while being kept in organic solvents, e.g. </a:t>
            </a:r>
            <a:r>
              <a:rPr lang="en-US" dirty="0" err="1"/>
              <a:t>flavonoids</a:t>
            </a:r>
            <a:r>
              <a:rPr lang="en-US" dirty="0"/>
              <a:t> and phenyl </a:t>
            </a:r>
            <a:r>
              <a:rPr lang="en-US" dirty="0" err="1"/>
              <a:t>propanoids</a:t>
            </a:r>
            <a:r>
              <a:rPr lang="en-US" dirty="0"/>
              <a:t>.</a:t>
            </a:r>
          </a:p>
          <a:p>
            <a:r>
              <a:rPr lang="en-US" dirty="0" smtClean="0"/>
              <a:t> In </a:t>
            </a:r>
            <a:r>
              <a:rPr lang="en-US" dirty="0"/>
              <a:t>case of hot extraction, higher than required temperature should be avoided. </a:t>
            </a:r>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563562"/>
          </a:xfrm>
        </p:spPr>
        <p:txBody>
          <a:bodyPr>
            <a:normAutofit/>
          </a:bodyPr>
          <a:lstStyle/>
          <a:p>
            <a:r>
              <a:rPr lang="en-US" sz="2800" b="1" dirty="0" smtClean="0"/>
              <a:t>Precautions during the extraction process of plants</a:t>
            </a:r>
            <a:endParaRPr lang="en-US" sz="2800" dirty="0"/>
          </a:p>
        </p:txBody>
      </p:sp>
      <p:sp>
        <p:nvSpPr>
          <p:cNvPr id="6" name="Content Placeholder 5"/>
          <p:cNvSpPr>
            <a:spLocks noGrp="1"/>
          </p:cNvSpPr>
          <p:nvPr>
            <p:ph idx="1"/>
          </p:nvPr>
        </p:nvSpPr>
        <p:spPr>
          <a:xfrm>
            <a:off x="457200" y="990600"/>
            <a:ext cx="8229600" cy="5135563"/>
          </a:xfrm>
        </p:spPr>
        <p:txBody>
          <a:bodyPr>
            <a:normAutofit fontScale="70000" lnSpcReduction="20000"/>
          </a:bodyPr>
          <a:lstStyle/>
          <a:p>
            <a:r>
              <a:rPr lang="en-US" sz="3400" dirty="0" smtClean="0"/>
              <a:t>Standardization of time of extraction is important, as: Insufficient time means incomplete extraction.</a:t>
            </a:r>
          </a:p>
          <a:p>
            <a:r>
              <a:rPr lang="en-US" sz="3400" dirty="0" smtClean="0"/>
              <a:t>The number of extractions required for complete extraction is as important as the duration of each extraction.</a:t>
            </a:r>
          </a:p>
          <a:p>
            <a:r>
              <a:rPr lang="en-US" sz="3400" dirty="0" smtClean="0"/>
              <a:t>The quality of water or </a:t>
            </a:r>
            <a:r>
              <a:rPr lang="en-US" sz="3400" dirty="0" err="1" smtClean="0"/>
              <a:t>menstruum</a:t>
            </a:r>
            <a:r>
              <a:rPr lang="en-US" sz="3400" dirty="0" smtClean="0"/>
              <a:t> used should be specified and controlled.</a:t>
            </a:r>
          </a:p>
          <a:p>
            <a:r>
              <a:rPr lang="en-US" sz="3400" dirty="0" smtClean="0"/>
              <a:t>Concentration </a:t>
            </a:r>
            <a:r>
              <a:rPr lang="en-US" sz="3400" dirty="0"/>
              <a:t>and drying procedures should ensure the safety and stability of the active constituents. Drying under reduced pressure (e.g. using a </a:t>
            </a:r>
            <a:r>
              <a:rPr lang="en-US" sz="3400" dirty="0" err="1"/>
              <a:t>Rotavapor</a:t>
            </a:r>
            <a:r>
              <a:rPr lang="en-US" sz="3400" dirty="0"/>
              <a:t>) is widely used. </a:t>
            </a:r>
            <a:r>
              <a:rPr lang="en-US" sz="3400" dirty="0" err="1"/>
              <a:t>Lyophilization</a:t>
            </a:r>
            <a:r>
              <a:rPr lang="en-US" sz="3400" dirty="0"/>
              <a:t>, although expensive, is increasingly employed.</a:t>
            </a:r>
          </a:p>
          <a:p>
            <a:r>
              <a:rPr lang="en-US" sz="3400" dirty="0" smtClean="0"/>
              <a:t>The </a:t>
            </a:r>
            <a:r>
              <a:rPr lang="en-US" sz="3400" dirty="0"/>
              <a:t>design and material of fabrication of the extractor are also to be taken into consideration.</a:t>
            </a:r>
          </a:p>
          <a:p>
            <a:r>
              <a:rPr lang="en-US" sz="3400" dirty="0" smtClean="0"/>
              <a:t>Analytical </a:t>
            </a:r>
            <a:r>
              <a:rPr lang="en-US" sz="3400" dirty="0"/>
              <a:t>parameters of the final extract, such as TLC and HPLC fingerprints, should be documented to monitor the quality of different batches of the extract.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t>What is extraction?</a:t>
            </a:r>
            <a:r>
              <a:rPr lang="en-US" dirty="0"/>
              <a:t/>
            </a:r>
            <a:br>
              <a:rPr lang="en-US" dirty="0"/>
            </a:br>
            <a:endParaRPr lang="en-US" dirty="0"/>
          </a:p>
        </p:txBody>
      </p:sp>
      <p:sp>
        <p:nvSpPr>
          <p:cNvPr id="3" name="Content Placeholder 2"/>
          <p:cNvSpPr>
            <a:spLocks noGrp="1"/>
          </p:cNvSpPr>
          <p:nvPr>
            <p:ph idx="1"/>
          </p:nvPr>
        </p:nvSpPr>
        <p:spPr>
          <a:xfrm>
            <a:off x="304800" y="609600"/>
            <a:ext cx="8610600" cy="5867400"/>
          </a:xfrm>
        </p:spPr>
        <p:txBody>
          <a:bodyPr>
            <a:normAutofit lnSpcReduction="10000"/>
          </a:bodyPr>
          <a:lstStyle/>
          <a:p>
            <a:r>
              <a:rPr lang="en-US" dirty="0"/>
              <a:t>Extraction, as the term is used pharmaceutically, involves the separation of medicinally active portions of plant or animal tissues from the inactive or inert components by using selective solvents in standard extraction </a:t>
            </a:r>
            <a:r>
              <a:rPr lang="en-US" dirty="0" smtClean="0"/>
              <a:t>procedures</a:t>
            </a:r>
          </a:p>
          <a:p>
            <a:r>
              <a:rPr lang="en-US" dirty="0"/>
              <a:t>The products so obtained from plants are relatively impure liquids, semisolids or powders intended only for oral or external use.</a:t>
            </a:r>
          </a:p>
          <a:p>
            <a:r>
              <a:rPr lang="en-US" dirty="0"/>
              <a:t>These include classes of preparations known as decoctions, infusions, fluid extracts, tinctures, </a:t>
            </a:r>
            <a:r>
              <a:rPr lang="en-US" dirty="0" err="1"/>
              <a:t>pilular</a:t>
            </a:r>
            <a:r>
              <a:rPr lang="en-US" dirty="0"/>
              <a:t> (semisolid) extracts and powdered extracts.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38200"/>
          </a:xfrm>
        </p:spPr>
        <p:txBody>
          <a:bodyPr>
            <a:normAutofit fontScale="90000"/>
          </a:bodyPr>
          <a:lstStyle/>
          <a:p>
            <a:r>
              <a:rPr lang="en-US" b="1" dirty="0"/>
              <a:t>Extraction Processes for Aromatic Plant Extracts</a:t>
            </a:r>
            <a:r>
              <a:rPr lang="en-US" dirty="0"/>
              <a:t/>
            </a:r>
            <a:br>
              <a:rPr lang="en-US" dirty="0"/>
            </a:br>
            <a:endParaRPr lang="en-US" dirty="0"/>
          </a:p>
        </p:txBody>
      </p:sp>
      <p:sp>
        <p:nvSpPr>
          <p:cNvPr id="3" name="Content Placeholder 2"/>
          <p:cNvSpPr>
            <a:spLocks noGrp="1"/>
          </p:cNvSpPr>
          <p:nvPr>
            <p:ph idx="1"/>
          </p:nvPr>
        </p:nvSpPr>
        <p:spPr>
          <a:xfrm>
            <a:off x="457200" y="1295400"/>
            <a:ext cx="8229600" cy="5257800"/>
          </a:xfrm>
        </p:spPr>
        <p:txBody>
          <a:bodyPr>
            <a:normAutofit fontScale="62500" lnSpcReduction="20000"/>
          </a:bodyPr>
          <a:lstStyle/>
          <a:p>
            <a:pPr>
              <a:buNone/>
            </a:pPr>
            <a:r>
              <a:rPr lang="en-US" dirty="0" smtClean="0"/>
              <a:t>	The </a:t>
            </a:r>
            <a:r>
              <a:rPr lang="en-US" dirty="0"/>
              <a:t>types of volatile isolates that are obtained commercially from </a:t>
            </a:r>
            <a:r>
              <a:rPr lang="en-US" dirty="0" smtClean="0"/>
              <a:t>aromatic plants </a:t>
            </a:r>
            <a:r>
              <a:rPr lang="en-US" dirty="0"/>
              <a:t>are essential oils, concretes, absolutes, pomades and </a:t>
            </a:r>
            <a:r>
              <a:rPr lang="en-US" dirty="0" err="1"/>
              <a:t>resinoids</a:t>
            </a:r>
            <a:r>
              <a:rPr lang="en-US" dirty="0"/>
              <a:t>.</a:t>
            </a:r>
          </a:p>
          <a:p>
            <a:pPr marL="514350" lvl="0" indent="-514350">
              <a:buNone/>
            </a:pPr>
            <a:r>
              <a:rPr lang="en-US" b="1" dirty="0" smtClean="0"/>
              <a:t>	Concrete</a:t>
            </a:r>
            <a:endParaRPr lang="en-US" dirty="0"/>
          </a:p>
          <a:p>
            <a:pPr marL="514350" indent="-514350">
              <a:buNone/>
            </a:pPr>
            <a:r>
              <a:rPr lang="en-US" dirty="0" smtClean="0"/>
              <a:t>	This </a:t>
            </a:r>
            <a:r>
              <a:rPr lang="en-US" dirty="0"/>
              <a:t>is an extract of fresh </a:t>
            </a:r>
            <a:r>
              <a:rPr lang="en-US" dirty="0" smtClean="0"/>
              <a:t>flowers</a:t>
            </a:r>
            <a:r>
              <a:rPr lang="en-US" dirty="0"/>
              <a:t>, herbs, leaves and the flowering tops of plants obtained by the use of a hydrocarbon solvent such as butane, pentane, hexane and petroleum ether.</a:t>
            </a:r>
          </a:p>
          <a:p>
            <a:pPr marL="514350" lvl="0" indent="-514350">
              <a:buNone/>
            </a:pPr>
            <a:r>
              <a:rPr lang="en-US" b="1" dirty="0" smtClean="0"/>
              <a:t>	Absolutes</a:t>
            </a:r>
            <a:endParaRPr lang="en-US" dirty="0"/>
          </a:p>
          <a:p>
            <a:pPr marL="514350" indent="-514350">
              <a:buNone/>
            </a:pPr>
            <a:r>
              <a:rPr lang="en-US" dirty="0" smtClean="0"/>
              <a:t>	Concretes </a:t>
            </a:r>
            <a:r>
              <a:rPr lang="en-US" dirty="0"/>
              <a:t>are not widely used in perfumery in their native form but are generally converted into an alcohol-soluble volatile concentrate known as an absolute, i.e. they have to be extracted with alcohol.</a:t>
            </a:r>
          </a:p>
          <a:p>
            <a:pPr marL="514350" lvl="0" indent="-514350">
              <a:buNone/>
            </a:pPr>
            <a:r>
              <a:rPr lang="en-US" b="1" dirty="0" smtClean="0"/>
              <a:t>	</a:t>
            </a:r>
            <a:r>
              <a:rPr lang="en-US" b="1" dirty="0" err="1" smtClean="0"/>
              <a:t>Resinoids</a:t>
            </a:r>
            <a:endParaRPr lang="en-US" dirty="0"/>
          </a:p>
          <a:p>
            <a:pPr marL="514350" indent="-514350">
              <a:buNone/>
            </a:pPr>
            <a:r>
              <a:rPr lang="en-US" dirty="0" smtClean="0"/>
              <a:t>	</a:t>
            </a:r>
            <a:r>
              <a:rPr lang="en-US" dirty="0" err="1" smtClean="0"/>
              <a:t>Resinoid</a:t>
            </a:r>
            <a:r>
              <a:rPr lang="en-US" dirty="0" smtClean="0"/>
              <a:t> </a:t>
            </a:r>
            <a:r>
              <a:rPr lang="en-US" dirty="0"/>
              <a:t>is an extract of naturally resinous material, made with a hydrocarbon solvent. </a:t>
            </a:r>
            <a:r>
              <a:rPr lang="en-US" dirty="0" err="1"/>
              <a:t>Resinoids</a:t>
            </a:r>
            <a:r>
              <a:rPr lang="en-US" dirty="0"/>
              <a:t> are usually obtained from dry materials.</a:t>
            </a:r>
          </a:p>
          <a:p>
            <a:pPr marL="514350" lvl="0" indent="-514350">
              <a:buNone/>
            </a:pPr>
            <a:r>
              <a:rPr lang="en-US" b="1" dirty="0" smtClean="0"/>
              <a:t>	Pomades</a:t>
            </a:r>
            <a:endParaRPr lang="en-US" dirty="0"/>
          </a:p>
          <a:p>
            <a:pPr marL="514350" indent="-514350">
              <a:buNone/>
            </a:pPr>
            <a:r>
              <a:rPr lang="en-US" dirty="0" smtClean="0"/>
              <a:t>	Pomades </a:t>
            </a:r>
            <a:r>
              <a:rPr lang="en-US" dirty="0"/>
              <a:t>are obtained by a process known as </a:t>
            </a:r>
            <a:r>
              <a:rPr lang="en-US" dirty="0" err="1"/>
              <a:t>enfleurage</a:t>
            </a:r>
            <a:r>
              <a:rPr lang="en-US" dirty="0"/>
              <a:t>, which is a cold fat extraction method.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400" b="1" dirty="0"/>
              <a:t>Traditional Methods for Extraction of Volatile Oils</a:t>
            </a:r>
            <a:r>
              <a:rPr lang="en-US" sz="2400" dirty="0"/>
              <a:t/>
            </a:r>
            <a:br>
              <a:rPr lang="en-US" sz="2400" dirty="0"/>
            </a:br>
            <a:r>
              <a:rPr lang="en-US" sz="2400" b="1" dirty="0" smtClean="0"/>
              <a:t>A. </a:t>
            </a:r>
            <a:r>
              <a:rPr lang="en-US" sz="2400" b="1" dirty="0" err="1" smtClean="0"/>
              <a:t>Hydrodistillation</a:t>
            </a:r>
            <a:r>
              <a:rPr lang="en-US" sz="2400" dirty="0"/>
              <a:t/>
            </a:r>
            <a:br>
              <a:rPr lang="en-US" sz="2400" dirty="0"/>
            </a:br>
            <a:endParaRPr lang="en-US" sz="2400" dirty="0"/>
          </a:p>
        </p:txBody>
      </p:sp>
      <p:sp>
        <p:nvSpPr>
          <p:cNvPr id="3" name="Content Placeholder 2"/>
          <p:cNvSpPr>
            <a:spLocks noGrp="1"/>
          </p:cNvSpPr>
          <p:nvPr>
            <p:ph idx="1"/>
          </p:nvPr>
        </p:nvSpPr>
        <p:spPr>
          <a:xfrm>
            <a:off x="228600" y="914400"/>
            <a:ext cx="8686800" cy="5638800"/>
          </a:xfrm>
        </p:spPr>
        <p:txBody>
          <a:bodyPr>
            <a:normAutofit fontScale="92500" lnSpcReduction="20000"/>
          </a:bodyPr>
          <a:lstStyle/>
          <a:p>
            <a:r>
              <a:rPr lang="en-US" dirty="0" smtClean="0"/>
              <a:t>the </a:t>
            </a:r>
            <a:r>
              <a:rPr lang="en-US" dirty="0"/>
              <a:t>aromatic plant material is packed in a still and a sufficient quantity of water is added and brought to a boil</a:t>
            </a:r>
            <a:r>
              <a:rPr lang="en-US" dirty="0" smtClean="0"/>
              <a:t>;</a:t>
            </a:r>
          </a:p>
          <a:p>
            <a:r>
              <a:rPr lang="en-US" dirty="0" smtClean="0"/>
              <a:t> </a:t>
            </a:r>
            <a:r>
              <a:rPr lang="en-US" dirty="0"/>
              <a:t>alternatively, live steam is injected into the plant charge. </a:t>
            </a:r>
            <a:endParaRPr lang="en-US" dirty="0" smtClean="0"/>
          </a:p>
          <a:p>
            <a:r>
              <a:rPr lang="en-US" dirty="0" smtClean="0"/>
              <a:t>Due </a:t>
            </a:r>
            <a:r>
              <a:rPr lang="en-US" dirty="0"/>
              <a:t>to the influence of hot water and steam, the essential oil is freed from the oil glands in the plant tissue</a:t>
            </a:r>
            <a:r>
              <a:rPr lang="en-US" dirty="0" smtClean="0"/>
              <a:t>.</a:t>
            </a:r>
          </a:p>
          <a:p>
            <a:r>
              <a:rPr lang="en-US" dirty="0" smtClean="0"/>
              <a:t> </a:t>
            </a:r>
            <a:r>
              <a:rPr lang="en-US" dirty="0"/>
              <a:t>The vapor mixture of water and oil is condensed by indirect cooling with water</a:t>
            </a:r>
            <a:r>
              <a:rPr lang="en-US" dirty="0" smtClean="0"/>
              <a:t>.</a:t>
            </a:r>
          </a:p>
          <a:p>
            <a:r>
              <a:rPr lang="en-US" dirty="0" smtClean="0"/>
              <a:t> </a:t>
            </a:r>
            <a:r>
              <a:rPr lang="en-US" dirty="0"/>
              <a:t>From the condenser, distillate flows into a separator, where oil separates automatically from the distillate water.</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b="1" dirty="0" smtClean="0"/>
              <a:t>Types of </a:t>
            </a:r>
            <a:r>
              <a:rPr lang="en-US" b="1" dirty="0" err="1" smtClean="0"/>
              <a:t>Hydrodistillation</a:t>
            </a:r>
            <a:endParaRPr lang="en-US" b="1" dirty="0"/>
          </a:p>
        </p:txBody>
      </p:sp>
      <p:sp>
        <p:nvSpPr>
          <p:cNvPr id="3" name="Content Placeholder 2"/>
          <p:cNvSpPr>
            <a:spLocks noGrp="1"/>
          </p:cNvSpPr>
          <p:nvPr>
            <p:ph idx="1"/>
          </p:nvPr>
        </p:nvSpPr>
        <p:spPr>
          <a:xfrm>
            <a:off x="228600" y="838200"/>
            <a:ext cx="8686800" cy="5867400"/>
          </a:xfrm>
        </p:spPr>
        <p:txBody>
          <a:bodyPr>
            <a:normAutofit lnSpcReduction="10000"/>
          </a:bodyPr>
          <a:lstStyle/>
          <a:p>
            <a:pPr lvl="0">
              <a:buNone/>
            </a:pPr>
            <a:r>
              <a:rPr lang="en-US" sz="1400" b="1" dirty="0" smtClean="0"/>
              <a:t>	</a:t>
            </a:r>
            <a:r>
              <a:rPr lang="en-US" sz="2800" b="1" dirty="0" smtClean="0"/>
              <a:t>Water </a:t>
            </a:r>
            <a:r>
              <a:rPr lang="en-US" sz="2800" b="1" dirty="0"/>
              <a:t>distillation</a:t>
            </a:r>
            <a:endParaRPr lang="en-US" sz="2800" dirty="0"/>
          </a:p>
          <a:p>
            <a:r>
              <a:rPr lang="en-US" sz="1600" dirty="0" smtClean="0"/>
              <a:t>the </a:t>
            </a:r>
            <a:r>
              <a:rPr lang="en-US" sz="1600" dirty="0"/>
              <a:t>material is completely immersed in water, which is boiled by applying heat by direct </a:t>
            </a:r>
            <a:r>
              <a:rPr lang="en-US" sz="1600" dirty="0" smtClean="0"/>
              <a:t>fire</a:t>
            </a:r>
            <a:r>
              <a:rPr lang="en-US" sz="1600" dirty="0"/>
              <a:t>, steam jacket, closed steam jacket, closed steam coil or open steam coil</a:t>
            </a:r>
            <a:r>
              <a:rPr lang="en-US" sz="1600" dirty="0" smtClean="0"/>
              <a:t>.</a:t>
            </a:r>
          </a:p>
          <a:p>
            <a:r>
              <a:rPr lang="en-US" sz="1600" dirty="0" smtClean="0"/>
              <a:t> </a:t>
            </a:r>
            <a:r>
              <a:rPr lang="en-US" sz="1600" dirty="0"/>
              <a:t>The main characteristic of this process is that there is direct contact between boiling water and plant material</a:t>
            </a:r>
            <a:r>
              <a:rPr lang="en-US" sz="1600" dirty="0" smtClean="0"/>
              <a:t>.</a:t>
            </a:r>
          </a:p>
          <a:p>
            <a:r>
              <a:rPr lang="en-US" sz="1600" dirty="0" smtClean="0"/>
              <a:t> </a:t>
            </a:r>
            <a:r>
              <a:rPr lang="en-US" sz="1600" dirty="0"/>
              <a:t>During water distillation, all parts of the plant charge must be kept in motion by boiling water; this is possible when the distillation material is charged loosely and remains loose in the boiling water</a:t>
            </a:r>
          </a:p>
          <a:p>
            <a:r>
              <a:rPr lang="en-US" sz="1600" u="sng" dirty="0"/>
              <a:t>Advantages</a:t>
            </a:r>
            <a:endParaRPr lang="en-US" sz="1600" dirty="0"/>
          </a:p>
          <a:p>
            <a:pPr lvl="0"/>
            <a:r>
              <a:rPr lang="en-US" sz="1600" dirty="0"/>
              <a:t>It permits processing of finely powdered material or plant parts that, by contact with live steam, would otherwise form lumps through which the steam cannot penetrate.</a:t>
            </a:r>
          </a:p>
          <a:p>
            <a:pPr lvl="0"/>
            <a:r>
              <a:rPr lang="en-US" sz="1600" dirty="0"/>
              <a:t>are inexpensive,</a:t>
            </a:r>
          </a:p>
          <a:p>
            <a:pPr lvl="0"/>
            <a:r>
              <a:rPr lang="en-US" sz="1600" dirty="0"/>
              <a:t> easy to construct and suitable for field operation.</a:t>
            </a:r>
          </a:p>
          <a:p>
            <a:r>
              <a:rPr lang="en-US" sz="1600" u="sng" dirty="0"/>
              <a:t>Disadvantages</a:t>
            </a:r>
            <a:endParaRPr lang="en-US" sz="1600" dirty="0"/>
          </a:p>
          <a:p>
            <a:pPr lvl="0"/>
            <a:r>
              <a:rPr lang="en-US" sz="1600" dirty="0"/>
              <a:t>Complete extraction is not possible. </a:t>
            </a:r>
          </a:p>
          <a:p>
            <a:pPr lvl="0"/>
            <a:r>
              <a:rPr lang="en-US" sz="1600" dirty="0"/>
              <a:t>Besides, certain esters are partly hydrolyzed and sensitive substances like </a:t>
            </a:r>
            <a:r>
              <a:rPr lang="en-US" sz="1600" dirty="0" err="1"/>
              <a:t>aldehydes</a:t>
            </a:r>
            <a:r>
              <a:rPr lang="en-US" sz="1600" dirty="0"/>
              <a:t> tend to polymerize.</a:t>
            </a:r>
          </a:p>
          <a:p>
            <a:pPr lvl="0"/>
            <a:r>
              <a:rPr lang="en-US" sz="1600" dirty="0"/>
              <a:t> Water distillation requires more time, space and more fuel.</a:t>
            </a:r>
          </a:p>
          <a:p>
            <a:pPr lvl="0"/>
            <a:r>
              <a:rPr lang="en-US" sz="1600" dirty="0"/>
              <a:t> It demands considerable experience and familiarity with the method. </a:t>
            </a:r>
          </a:p>
          <a:p>
            <a:pPr lvl="0"/>
            <a:r>
              <a:rPr lang="en-US" sz="1600" dirty="0"/>
              <a:t> The process becomes uneconomical.</a:t>
            </a:r>
          </a:p>
          <a:p>
            <a:pPr lvl="0"/>
            <a:r>
              <a:rPr lang="en-US" sz="1600" dirty="0"/>
              <a:t>Loss of polar compounds</a:t>
            </a:r>
          </a:p>
          <a:p>
            <a:pPr lvl="0"/>
            <a:r>
              <a:rPr lang="en-US" sz="1600" dirty="0"/>
              <a:t>Oil quality is not reproducible</a:t>
            </a:r>
          </a:p>
          <a:p>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
            <a:ext cx="8229600" cy="45719"/>
          </a:xfrm>
        </p:spPr>
        <p:txBody>
          <a:bodyPr>
            <a:normAutofit fontScale="90000"/>
          </a:bodyPr>
          <a:lstStyle/>
          <a:p>
            <a:endParaRPr lang="en-US" dirty="0"/>
          </a:p>
        </p:txBody>
      </p:sp>
      <p:sp>
        <p:nvSpPr>
          <p:cNvPr id="3" name="Content Placeholder 2"/>
          <p:cNvSpPr>
            <a:spLocks noGrp="1"/>
          </p:cNvSpPr>
          <p:nvPr>
            <p:ph idx="1"/>
          </p:nvPr>
        </p:nvSpPr>
        <p:spPr>
          <a:xfrm>
            <a:off x="228600" y="152400"/>
            <a:ext cx="8686800" cy="6477000"/>
          </a:xfrm>
        </p:spPr>
        <p:txBody>
          <a:bodyPr>
            <a:normAutofit fontScale="55000" lnSpcReduction="20000"/>
          </a:bodyPr>
          <a:lstStyle/>
          <a:p>
            <a:pPr lvl="0">
              <a:buNone/>
            </a:pPr>
            <a:r>
              <a:rPr lang="en-US" b="1" dirty="0" smtClean="0"/>
              <a:t>	</a:t>
            </a:r>
            <a:r>
              <a:rPr lang="en-US" sz="5100" b="1" dirty="0" smtClean="0"/>
              <a:t>Water </a:t>
            </a:r>
            <a:r>
              <a:rPr lang="en-US" sz="5100" b="1" dirty="0"/>
              <a:t>and steam distillation</a:t>
            </a:r>
            <a:endParaRPr lang="en-US" sz="5100" dirty="0"/>
          </a:p>
          <a:p>
            <a:r>
              <a:rPr lang="en-US" dirty="0" smtClean="0"/>
              <a:t> </a:t>
            </a:r>
            <a:r>
              <a:rPr lang="en-US" dirty="0"/>
              <a:t>the steam can be generated either in a satellite boiler or within the still, although separated from the plant material. </a:t>
            </a:r>
          </a:p>
          <a:p>
            <a:r>
              <a:rPr lang="en-US" dirty="0" smtClean="0"/>
              <a:t> </a:t>
            </a:r>
            <a:r>
              <a:rPr lang="en-US" dirty="0"/>
              <a:t>water and steam distillation is widely used in rural </a:t>
            </a:r>
            <a:r>
              <a:rPr lang="en-US" dirty="0" smtClean="0"/>
              <a:t>areas.</a:t>
            </a:r>
          </a:p>
          <a:p>
            <a:r>
              <a:rPr lang="en-US" dirty="0" smtClean="0"/>
              <a:t>it </a:t>
            </a:r>
            <a:r>
              <a:rPr lang="en-US" dirty="0"/>
              <a:t>does not require a great deal more capital expenditure than water distillation. </a:t>
            </a:r>
          </a:p>
          <a:p>
            <a:r>
              <a:rPr lang="en-US" dirty="0" smtClean="0"/>
              <a:t>the </a:t>
            </a:r>
            <a:r>
              <a:rPr lang="en-US" dirty="0"/>
              <a:t>equipment used is generally similar to that used in water distillation, but the plant material is supported above the boiling water on a perforated grid. </a:t>
            </a:r>
            <a:r>
              <a:rPr lang="en-US" dirty="0" smtClean="0"/>
              <a:t> </a:t>
            </a:r>
          </a:p>
          <a:p>
            <a:r>
              <a:rPr lang="en-US" dirty="0" smtClean="0"/>
              <a:t> </a:t>
            </a:r>
            <a:r>
              <a:rPr lang="en-US" dirty="0"/>
              <a:t>persons performing water distillation eventually progress to water and </a:t>
            </a:r>
            <a:r>
              <a:rPr lang="en-US" dirty="0" smtClean="0"/>
              <a:t>steam </a:t>
            </a:r>
            <a:r>
              <a:rPr lang="en-US" dirty="0"/>
              <a:t>distillation.</a:t>
            </a:r>
          </a:p>
          <a:p>
            <a:pPr>
              <a:buNone/>
            </a:pPr>
            <a:r>
              <a:rPr lang="en-US" u="sng" dirty="0"/>
              <a:t>      Advantages of Water and Steam Distillation over Water Distillation</a:t>
            </a:r>
            <a:endParaRPr lang="en-US" dirty="0"/>
          </a:p>
          <a:p>
            <a:pPr lvl="0"/>
            <a:r>
              <a:rPr lang="en-US" dirty="0"/>
              <a:t> Higher oil yield.</a:t>
            </a:r>
          </a:p>
          <a:p>
            <a:pPr lvl="0"/>
            <a:r>
              <a:rPr lang="en-US" dirty="0"/>
              <a:t>Components of the volatile oil are less susceptible to hydrolysis and </a:t>
            </a:r>
            <a:r>
              <a:rPr lang="en-US" dirty="0" smtClean="0"/>
              <a:t>polymerization</a:t>
            </a:r>
            <a:endParaRPr lang="en-US" dirty="0"/>
          </a:p>
          <a:p>
            <a:pPr lvl="0"/>
            <a:r>
              <a:rPr lang="en-US" dirty="0"/>
              <a:t>If refluxing is controlled, and then the loss of polar compounds is minimized.</a:t>
            </a:r>
          </a:p>
          <a:p>
            <a:pPr lvl="0"/>
            <a:r>
              <a:rPr lang="en-US" dirty="0"/>
              <a:t>Oil quality produced by steam and water distillation is more reproducible.</a:t>
            </a:r>
          </a:p>
          <a:p>
            <a:pPr lvl="0"/>
            <a:r>
              <a:rPr lang="en-US" dirty="0"/>
              <a:t>Steam and water distillation is faster than water distillation, </a:t>
            </a:r>
            <a:endParaRPr lang="en-US" dirty="0" smtClean="0"/>
          </a:p>
          <a:p>
            <a:pPr lvl="0"/>
            <a:r>
              <a:rPr lang="en-US" dirty="0" smtClean="0"/>
              <a:t>Many oils are currently produced by steam</a:t>
            </a:r>
          </a:p>
          <a:p>
            <a:r>
              <a:rPr lang="en-US" u="sng" dirty="0" smtClean="0"/>
              <a:t>Disadvantages</a:t>
            </a:r>
            <a:r>
              <a:rPr lang="en-US" u="sng" dirty="0"/>
              <a:t>.</a:t>
            </a:r>
            <a:endParaRPr lang="en-US" dirty="0"/>
          </a:p>
          <a:p>
            <a:pPr lvl="0"/>
            <a:r>
              <a:rPr lang="en-US" dirty="0"/>
              <a:t>Due to the low pressure of rising steam, oils of high-boiling range require a greater quantity of steam for vaporization - hence longer hours of distillation.</a:t>
            </a:r>
          </a:p>
          <a:p>
            <a:pPr lvl="0"/>
            <a:r>
              <a:rPr lang="en-US" dirty="0"/>
              <a:t> The plant material becomes wet, which slows down distillation as the steam has to vaporize the water to allow it to condense further up the still.</a:t>
            </a:r>
          </a:p>
          <a:p>
            <a:pPr lvl="0"/>
            <a:r>
              <a:rPr lang="en-US" dirty="0"/>
              <a:t>To avoid that the lower plant material resting on the grid becomes waterlogged, a baffle is used to prevent the water from boiling too vigorously and coming in direct contact with the plant material.</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
            <a:ext cx="8229600" cy="45719"/>
          </a:xfrm>
        </p:spPr>
        <p:txBody>
          <a:bodyPr>
            <a:normAutofit fontScale="90000"/>
          </a:bodyPr>
          <a:lstStyle/>
          <a:p>
            <a:endParaRPr lang="en-US" dirty="0"/>
          </a:p>
        </p:txBody>
      </p:sp>
      <p:sp>
        <p:nvSpPr>
          <p:cNvPr id="3" name="Content Placeholder 2"/>
          <p:cNvSpPr>
            <a:spLocks noGrp="1"/>
          </p:cNvSpPr>
          <p:nvPr>
            <p:ph idx="1"/>
          </p:nvPr>
        </p:nvSpPr>
        <p:spPr>
          <a:xfrm>
            <a:off x="304800" y="0"/>
            <a:ext cx="8610600" cy="6553200"/>
          </a:xfrm>
        </p:spPr>
        <p:txBody>
          <a:bodyPr>
            <a:normAutofit fontScale="70000" lnSpcReduction="20000"/>
          </a:bodyPr>
          <a:lstStyle/>
          <a:p>
            <a:pPr lvl="0">
              <a:buNone/>
            </a:pPr>
            <a:r>
              <a:rPr lang="en-US" b="1" dirty="0" smtClean="0"/>
              <a:t>	</a:t>
            </a:r>
            <a:r>
              <a:rPr lang="en-US" sz="4600" b="1" dirty="0" smtClean="0"/>
              <a:t>Direct </a:t>
            </a:r>
            <a:r>
              <a:rPr lang="en-US" sz="4600" b="1" dirty="0"/>
              <a:t>steam distillation</a:t>
            </a:r>
            <a:endParaRPr lang="en-US" sz="4600" dirty="0"/>
          </a:p>
          <a:p>
            <a:r>
              <a:rPr lang="en-US" dirty="0"/>
              <a:t>Direct steam distillation is the process of distilling plant material with steam generated outside the </a:t>
            </a:r>
            <a:r>
              <a:rPr lang="en-US" dirty="0" smtClean="0"/>
              <a:t> </a:t>
            </a:r>
            <a:r>
              <a:rPr lang="en-US" dirty="0"/>
              <a:t>still in a satellite steam generator generally referred to as a boiler. </a:t>
            </a:r>
            <a:endParaRPr lang="en-US" dirty="0" smtClean="0"/>
          </a:p>
          <a:p>
            <a:r>
              <a:rPr lang="en-US" dirty="0" smtClean="0"/>
              <a:t>As </a:t>
            </a:r>
            <a:r>
              <a:rPr lang="en-US" dirty="0"/>
              <a:t>in water and steam distillation, the plant material is supported on a perforated grid above the steam inlet.</a:t>
            </a:r>
          </a:p>
          <a:p>
            <a:r>
              <a:rPr lang="en-US" u="sng" dirty="0"/>
              <a:t>Advantages</a:t>
            </a:r>
            <a:endParaRPr lang="en-US" dirty="0"/>
          </a:p>
          <a:p>
            <a:pPr lvl="0"/>
            <a:r>
              <a:rPr lang="en-US" dirty="0"/>
              <a:t>A real advantage of satellite steam generation is that the amount of steam can be readily controlled, because steam is generated in a satellite boiler, the plant material is heated no higher than 100° C.</a:t>
            </a:r>
          </a:p>
          <a:p>
            <a:pPr lvl="0"/>
            <a:r>
              <a:rPr lang="en-US" dirty="0"/>
              <a:t>Consequently, it should not undergo thermal degradation.</a:t>
            </a:r>
          </a:p>
          <a:p>
            <a:pPr lvl="0"/>
            <a:r>
              <a:rPr lang="en-US" dirty="0"/>
              <a:t>Most widely accepted process for large-scale oil </a:t>
            </a:r>
            <a:r>
              <a:rPr lang="en-US" dirty="0" err="1"/>
              <a:t>production,superior</a:t>
            </a:r>
            <a:r>
              <a:rPr lang="en-US" dirty="0"/>
              <a:t> to the other two processes.</a:t>
            </a:r>
          </a:p>
          <a:p>
            <a:r>
              <a:rPr lang="en-US" u="sng" dirty="0"/>
              <a:t>Disadvantages</a:t>
            </a:r>
            <a:endParaRPr lang="en-US" dirty="0"/>
          </a:p>
          <a:p>
            <a:pPr lvl="0"/>
            <a:r>
              <a:rPr lang="en-US" dirty="0"/>
              <a:t>Much higher capital expenditure needed to establish this activity than for the other two processes</a:t>
            </a:r>
          </a:p>
          <a:p>
            <a:pPr lvl="0"/>
            <a:r>
              <a:rPr lang="en-US" dirty="0"/>
              <a:t>Hydrolytic Maceration Distillation</a:t>
            </a:r>
          </a:p>
          <a:p>
            <a:r>
              <a:rPr lang="en-US" dirty="0"/>
              <a:t>Certain plant materials require maceration in warm water before they release their essential oils, as their volatile components are </a:t>
            </a:r>
            <a:r>
              <a:rPr lang="en-US" dirty="0" err="1"/>
              <a:t>glycosidicallybound</a:t>
            </a:r>
            <a:r>
              <a:rPr lang="en-US" dirty="0"/>
              <a:t>. For example bitter almonds (</a:t>
            </a:r>
            <a:r>
              <a:rPr lang="en-US" dirty="0" err="1"/>
              <a:t>amygdalin</a:t>
            </a:r>
            <a:r>
              <a:rPr lang="en-US" dirty="0"/>
              <a:t>), garlic (</a:t>
            </a:r>
            <a:r>
              <a:rPr lang="en-US" dirty="0" err="1"/>
              <a:t>allicin</a:t>
            </a:r>
            <a:r>
              <a:rPr lang="en-US" dirty="0"/>
              <a:t>).</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28600"/>
          </a:xfrm>
        </p:spPr>
        <p:txBody>
          <a:bodyPr>
            <a:normAutofit fontScale="90000"/>
          </a:bodyPr>
          <a:lstStyle/>
          <a:p>
            <a:endParaRPr lang="en-US" dirty="0"/>
          </a:p>
        </p:txBody>
      </p:sp>
      <p:sp>
        <p:nvSpPr>
          <p:cNvPr id="3" name="Content Placeholder 2"/>
          <p:cNvSpPr>
            <a:spLocks noGrp="1"/>
          </p:cNvSpPr>
          <p:nvPr>
            <p:ph idx="1"/>
          </p:nvPr>
        </p:nvSpPr>
        <p:spPr>
          <a:xfrm>
            <a:off x="228600" y="228600"/>
            <a:ext cx="8763000" cy="6477000"/>
          </a:xfrm>
        </p:spPr>
        <p:txBody>
          <a:bodyPr>
            <a:normAutofit fontScale="55000" lnSpcReduction="20000"/>
          </a:bodyPr>
          <a:lstStyle/>
          <a:p>
            <a:pPr lvl="0">
              <a:buNone/>
            </a:pPr>
            <a:r>
              <a:rPr lang="en-US" b="1" dirty="0" smtClean="0"/>
              <a:t>	</a:t>
            </a:r>
            <a:r>
              <a:rPr lang="en-US" sz="5100" b="1" dirty="0" smtClean="0"/>
              <a:t>Expression</a:t>
            </a:r>
            <a:endParaRPr lang="en-US" sz="5100" dirty="0"/>
          </a:p>
          <a:p>
            <a:r>
              <a:rPr lang="en-US" sz="3400" dirty="0" smtClean="0"/>
              <a:t> </a:t>
            </a:r>
            <a:r>
              <a:rPr lang="en-US" sz="3400" dirty="0"/>
              <a:t>is only used in the production of citrus oils. </a:t>
            </a:r>
          </a:p>
          <a:p>
            <a:r>
              <a:rPr lang="en-US" sz="3400" dirty="0" smtClean="0"/>
              <a:t>It  </a:t>
            </a:r>
            <a:r>
              <a:rPr lang="en-US" sz="3400" dirty="0"/>
              <a:t>refers to any physical process in which the essential oil glands in the peel are crushed or broken to release the oil. </a:t>
            </a:r>
          </a:p>
          <a:p>
            <a:pPr lvl="0">
              <a:buNone/>
            </a:pPr>
            <a:r>
              <a:rPr lang="en-US" sz="3400" b="1" dirty="0" smtClean="0"/>
              <a:t>	</a:t>
            </a:r>
            <a:r>
              <a:rPr lang="en-US" sz="5100" b="1" dirty="0" err="1" smtClean="0"/>
              <a:t>Enfleurage</a:t>
            </a:r>
            <a:endParaRPr lang="en-US" sz="5100" dirty="0"/>
          </a:p>
          <a:p>
            <a:r>
              <a:rPr lang="en-US" sz="3400" dirty="0"/>
              <a:t>Certain fl </a:t>
            </a:r>
            <a:r>
              <a:rPr lang="en-US" sz="3400" dirty="0" err="1"/>
              <a:t>owers</a:t>
            </a:r>
            <a:r>
              <a:rPr lang="en-US" sz="3400" dirty="0"/>
              <a:t> (e.g. tuberose and jasmine) continue the physiological activities of developing and giving off perfume even after picking. </a:t>
            </a:r>
            <a:endParaRPr lang="en-US" sz="3400" dirty="0" smtClean="0"/>
          </a:p>
          <a:p>
            <a:r>
              <a:rPr lang="en-US" sz="3400" dirty="0" smtClean="0"/>
              <a:t> </a:t>
            </a:r>
            <a:r>
              <a:rPr lang="en-US" sz="3400" dirty="0"/>
              <a:t>Fat possesses a high power of absorption and, when </a:t>
            </a:r>
            <a:r>
              <a:rPr lang="en-US" sz="3400" dirty="0" smtClean="0"/>
              <a:t>brought in </a:t>
            </a:r>
            <a:r>
              <a:rPr lang="en-US" sz="3400" dirty="0"/>
              <a:t>contact with fragrant flowers, readily absorbs the perfume emitted. This principle</a:t>
            </a:r>
            <a:r>
              <a:rPr lang="en-US" sz="3400" dirty="0" smtClean="0"/>
              <a:t>, </a:t>
            </a:r>
            <a:r>
              <a:rPr lang="en-US" sz="3400" dirty="0"/>
              <a:t>constitutes </a:t>
            </a:r>
            <a:r>
              <a:rPr lang="en-US" sz="3400" dirty="0" err="1"/>
              <a:t>enfleurage</a:t>
            </a:r>
            <a:r>
              <a:rPr lang="en-US" sz="3400" dirty="0"/>
              <a:t>. </a:t>
            </a:r>
            <a:endParaRPr lang="en-US" sz="3400" dirty="0" smtClean="0"/>
          </a:p>
          <a:p>
            <a:r>
              <a:rPr lang="en-US" sz="3400" dirty="0" smtClean="0"/>
              <a:t>During </a:t>
            </a:r>
            <a:r>
              <a:rPr lang="en-US" sz="3400" dirty="0"/>
              <a:t>the entire period of harvest, which lasts for eight to ten weeks, batches of freshly picked flowers are strewn over the surface of a specially prepared fat base (corps), </a:t>
            </a:r>
            <a:r>
              <a:rPr lang="en-US" sz="3400" dirty="0" smtClean="0"/>
              <a:t>left </a:t>
            </a:r>
            <a:r>
              <a:rPr lang="en-US" sz="3400" dirty="0"/>
              <a:t>there </a:t>
            </a:r>
            <a:r>
              <a:rPr lang="en-US" sz="3400" dirty="0" smtClean="0"/>
              <a:t>for </a:t>
            </a:r>
            <a:r>
              <a:rPr lang="en-US" sz="3400" dirty="0"/>
              <a:t>24 </a:t>
            </a:r>
            <a:r>
              <a:rPr lang="en-US" sz="3400" dirty="0" smtClean="0"/>
              <a:t>h or more and </a:t>
            </a:r>
            <a:r>
              <a:rPr lang="en-US" sz="3400" dirty="0"/>
              <a:t>then replaced by fresh flowers</a:t>
            </a:r>
            <a:r>
              <a:rPr lang="en-US" sz="3400" dirty="0" smtClean="0"/>
              <a:t>.</a:t>
            </a:r>
          </a:p>
          <a:p>
            <a:r>
              <a:rPr lang="en-US" sz="3400" dirty="0" smtClean="0"/>
              <a:t> </a:t>
            </a:r>
            <a:r>
              <a:rPr lang="en-US" sz="3400" dirty="0"/>
              <a:t>At the end of the harvest, the fat, which is not renewed during the process, is saturated with flower oil. </a:t>
            </a:r>
            <a:endParaRPr lang="en-US" sz="3400" dirty="0" smtClean="0"/>
          </a:p>
          <a:p>
            <a:r>
              <a:rPr lang="en-US" sz="3400" dirty="0" smtClean="0"/>
              <a:t>Thereafter</a:t>
            </a:r>
            <a:r>
              <a:rPr lang="en-US" sz="3400" dirty="0"/>
              <a:t>, the oil is extracted from the fat with alcohol and then isolated</a:t>
            </a:r>
            <a:r>
              <a:rPr lang="en-US" sz="3400" dirty="0" smtClean="0"/>
              <a:t>.</a:t>
            </a:r>
          </a:p>
          <a:p>
            <a:r>
              <a:rPr lang="en-US" sz="3400" dirty="0" smtClean="0"/>
              <a:t> </a:t>
            </a:r>
            <a:r>
              <a:rPr lang="en-US" sz="3400" dirty="0"/>
              <a:t>After 24 h, the flowers have emitted most of their oil and start to wither, developing an objectionable odor</a:t>
            </a:r>
            <a:r>
              <a:rPr lang="en-US" sz="3400" dirty="0" smtClean="0"/>
              <a:t>.</a:t>
            </a:r>
          </a:p>
          <a:p>
            <a:r>
              <a:rPr lang="en-US" sz="3400" dirty="0" smtClean="0"/>
              <a:t> </a:t>
            </a:r>
            <a:r>
              <a:rPr lang="en-US" sz="3400" dirty="0"/>
              <a:t>They must then be removed from the corps, which process, despite all efforts to introduce labor-saving devices, is still done by hand</a:t>
            </a:r>
            <a:r>
              <a:rPr lang="en-US" sz="3400" dirty="0" smtClean="0"/>
              <a:t>.</a:t>
            </a:r>
          </a:p>
          <a:p>
            <a:r>
              <a:rPr lang="en-US" sz="3400" dirty="0" smtClean="0"/>
              <a:t> </a:t>
            </a:r>
            <a:r>
              <a:rPr lang="en-US" sz="3400" dirty="0"/>
              <a:t>Careful removal of the flower (</a:t>
            </a:r>
            <a:r>
              <a:rPr lang="en-US" sz="3400" dirty="0" err="1"/>
              <a:t>defleurage</a:t>
            </a:r>
            <a:r>
              <a:rPr lang="en-US" sz="3400" dirty="0"/>
              <a:t>) is almost more important than charging the corps on the chassis with fresh flowers (</a:t>
            </a:r>
            <a:r>
              <a:rPr lang="en-US" sz="3400" dirty="0" err="1"/>
              <a:t>enfleurage</a:t>
            </a:r>
            <a:r>
              <a:rPr lang="en-US" sz="3400" dirty="0"/>
              <a:t>).</a:t>
            </a:r>
          </a:p>
          <a:p>
            <a:pPr lvl="0">
              <a:buNone/>
            </a:pPr>
            <a:r>
              <a:rPr lang="en-US" sz="3400" b="1" dirty="0" smtClean="0"/>
              <a:t>	</a:t>
            </a:r>
            <a:endParaRPr lang="en-US" sz="3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28600"/>
          </a:xfrm>
        </p:spPr>
        <p:txBody>
          <a:bodyPr>
            <a:normAutofit fontScale="90000"/>
          </a:bodyPr>
          <a:lstStyle/>
          <a:p>
            <a:endParaRPr lang="en-US" dirty="0"/>
          </a:p>
        </p:txBody>
      </p:sp>
      <p:sp>
        <p:nvSpPr>
          <p:cNvPr id="3" name="Content Placeholder 2"/>
          <p:cNvSpPr>
            <a:spLocks noGrp="1"/>
          </p:cNvSpPr>
          <p:nvPr>
            <p:ph idx="1"/>
          </p:nvPr>
        </p:nvSpPr>
        <p:spPr>
          <a:xfrm>
            <a:off x="457200" y="304800"/>
            <a:ext cx="8229600" cy="5821363"/>
          </a:xfrm>
        </p:spPr>
        <p:txBody>
          <a:bodyPr>
            <a:normAutofit fontScale="85000" lnSpcReduction="10000"/>
          </a:bodyPr>
          <a:lstStyle/>
          <a:p>
            <a:pPr lvl="0">
              <a:buNone/>
            </a:pPr>
            <a:r>
              <a:rPr lang="en-US" sz="4200" b="1" dirty="0" smtClean="0"/>
              <a:t>Hot Maceration Process</a:t>
            </a:r>
            <a:endParaRPr lang="en-US" sz="4200" dirty="0" smtClean="0"/>
          </a:p>
          <a:p>
            <a:r>
              <a:rPr lang="en-US" dirty="0" smtClean="0"/>
              <a:t>In this process, the long </a:t>
            </a:r>
            <a:r>
              <a:rPr lang="en-US" dirty="0" err="1" smtClean="0"/>
              <a:t>enfleurage</a:t>
            </a:r>
            <a:r>
              <a:rPr lang="en-US" dirty="0" smtClean="0"/>
              <a:t> time is reduced by the immersion of petals in molten fat heated at 45°-60° C for 1 to 2 h, depending upon the plant species. </a:t>
            </a:r>
          </a:p>
          <a:p>
            <a:r>
              <a:rPr lang="en-US" dirty="0" smtClean="0"/>
              <a:t>After each immersion, the fat is </a:t>
            </a:r>
            <a:r>
              <a:rPr lang="en-US" dirty="0" err="1" smtClean="0"/>
              <a:t>fi</a:t>
            </a:r>
            <a:r>
              <a:rPr lang="en-US" dirty="0" smtClean="0"/>
              <a:t> </a:t>
            </a:r>
            <a:r>
              <a:rPr lang="en-US" dirty="0" err="1" smtClean="0"/>
              <a:t>ltered</a:t>
            </a:r>
            <a:r>
              <a:rPr lang="en-US" dirty="0" smtClean="0"/>
              <a:t> and separated from the petals. </a:t>
            </a:r>
          </a:p>
          <a:p>
            <a:r>
              <a:rPr lang="en-US" dirty="0" smtClean="0"/>
              <a:t>After 10 to 20 immersions, the fat is separated from waste flowers and water. </a:t>
            </a:r>
          </a:p>
          <a:p>
            <a:r>
              <a:rPr lang="en-US" dirty="0" smtClean="0"/>
              <a:t>Absolute of maceration is then produced from fat containing oil through the process of extraction and concentration under reduced pressure. </a:t>
            </a:r>
          </a:p>
          <a:p>
            <a:r>
              <a:rPr lang="en-US" dirty="0" smtClean="0"/>
              <a:t>It is mainly used for highly delicate flowers whose physiological activities are lost rapidly after their harvest, such as lily of valley.</a:t>
            </a:r>
          </a:p>
          <a:p>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2971800"/>
          </a:xfrm>
        </p:spPr>
        <p:txBody>
          <a:bodyPr/>
          <a:lstStyle/>
          <a:p>
            <a:r>
              <a:rPr lang="en-US" dirty="0" smtClean="0"/>
              <a:t>PREPARE HARD FOR YOUR EXAMINATIONS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200"/>
          </a:xfrm>
        </p:spPr>
        <p:txBody>
          <a:bodyPr>
            <a:normAutofit fontScale="90000"/>
          </a:bodyPr>
          <a:lstStyle/>
          <a:p>
            <a:r>
              <a:rPr lang="en-US" b="1" dirty="0"/>
              <a:t>Why do we standardize extraction Procedures?</a:t>
            </a:r>
            <a:r>
              <a:rPr lang="en-US" dirty="0"/>
              <a:t/>
            </a:r>
            <a:br>
              <a:rPr lang="en-US" dirty="0"/>
            </a:b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It </a:t>
            </a:r>
            <a:r>
              <a:rPr lang="en-US" dirty="0"/>
              <a:t>contributes significantly to the final quality of the herbal drug</a:t>
            </a:r>
          </a:p>
          <a:p>
            <a:r>
              <a:rPr lang="en-US" dirty="0" smtClean="0"/>
              <a:t>to </a:t>
            </a:r>
            <a:r>
              <a:rPr lang="en-US" dirty="0"/>
              <a:t>attain the therapeutically desired portion and to eliminate the inert material by treatment with a selective solvent known as </a:t>
            </a:r>
            <a:r>
              <a:rPr lang="en-US" i="1" dirty="0" err="1" smtClean="0"/>
              <a:t>menstruum</a:t>
            </a:r>
            <a:endParaRPr lang="en-US" i="1" dirty="0" smtClean="0"/>
          </a:p>
          <a:p>
            <a:r>
              <a:rPr lang="en-US" dirty="0"/>
              <a:t>The extract thus obtained may be ready for use as a medicinal agent in the form of tinctures and fluid </a:t>
            </a:r>
            <a:r>
              <a:rPr lang="en-US" dirty="0" smtClean="0"/>
              <a:t>extracts</a:t>
            </a:r>
          </a:p>
          <a:p>
            <a:r>
              <a:rPr lang="en-US" dirty="0" smtClean="0"/>
              <a:t> </a:t>
            </a:r>
            <a:r>
              <a:rPr lang="en-US" dirty="0"/>
              <a:t>it may be further processed to be incorporated in any dosage form such as tablets or capsules, or it may be fractionated to isolate individual chemical entities such as </a:t>
            </a:r>
            <a:r>
              <a:rPr lang="en-US" dirty="0" err="1"/>
              <a:t>ajmalicine</a:t>
            </a:r>
            <a:r>
              <a:rPr lang="en-US" dirty="0"/>
              <a:t>, </a:t>
            </a:r>
            <a:r>
              <a:rPr lang="en-US" dirty="0" err="1"/>
              <a:t>hyoscine</a:t>
            </a:r>
            <a:r>
              <a:rPr lang="en-US" dirty="0"/>
              <a:t> and </a:t>
            </a:r>
            <a:r>
              <a:rPr lang="en-US" dirty="0" err="1"/>
              <a:t>vincristine</a:t>
            </a:r>
            <a:r>
              <a:rPr lang="en-US" dirty="0"/>
              <a:t>, which are modem drugs.</a:t>
            </a:r>
          </a:p>
          <a:p>
            <a:endParaRPr lang="en-US" i="1"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85800"/>
          </a:xfrm>
        </p:spPr>
        <p:txBody>
          <a:bodyPr>
            <a:normAutofit fontScale="90000"/>
          </a:bodyPr>
          <a:lstStyle/>
          <a:p>
            <a:r>
              <a:rPr lang="en-US" b="1" dirty="0" smtClean="0"/>
              <a:t>Principle of Solid Liquid Extraction</a:t>
            </a:r>
            <a:endParaRPr lang="en-US" b="1" dirty="0"/>
          </a:p>
        </p:txBody>
      </p:sp>
      <p:sp>
        <p:nvSpPr>
          <p:cNvPr id="3" name="Content Placeholder 2"/>
          <p:cNvSpPr>
            <a:spLocks noGrp="1"/>
          </p:cNvSpPr>
          <p:nvPr>
            <p:ph idx="1"/>
          </p:nvPr>
        </p:nvSpPr>
        <p:spPr>
          <a:xfrm>
            <a:off x="457200" y="1066800"/>
            <a:ext cx="8229600" cy="5486400"/>
          </a:xfrm>
        </p:spPr>
        <p:txBody>
          <a:bodyPr>
            <a:normAutofit fontScale="77500" lnSpcReduction="20000"/>
          </a:bodyPr>
          <a:lstStyle/>
          <a:p>
            <a:r>
              <a:rPr lang="en-US" dirty="0" smtClean="0"/>
              <a:t>The </a:t>
            </a:r>
            <a:r>
              <a:rPr lang="en-US" dirty="0"/>
              <a:t>principle of solid-liquid extraction is that when a solid material comes in contact with a solvent, the soluble components in the solid material move to the solvent. </a:t>
            </a:r>
            <a:endParaRPr lang="en-US" dirty="0" smtClean="0"/>
          </a:p>
          <a:p>
            <a:r>
              <a:rPr lang="en-US" dirty="0" smtClean="0"/>
              <a:t>Thus</a:t>
            </a:r>
            <a:r>
              <a:rPr lang="en-US" dirty="0"/>
              <a:t>, solvent extraction of plant material results in the mass transfer of soluble active principle (medicinal ingredient) to the solvent, and this takes place in a concentration gradient. </a:t>
            </a:r>
            <a:endParaRPr lang="en-US" dirty="0" smtClean="0"/>
          </a:p>
          <a:p>
            <a:r>
              <a:rPr lang="en-US" dirty="0" smtClean="0"/>
              <a:t>The </a:t>
            </a:r>
            <a:r>
              <a:rPr lang="en-US" dirty="0"/>
              <a:t>rate of mass transfer decreases as the concentration of active principle in the solvent increases, until equilibrium is reached, i.e. the concentrations of active principle in the solid material and the solvent are the same</a:t>
            </a:r>
            <a:r>
              <a:rPr lang="en-US" dirty="0" smtClean="0"/>
              <a:t>.</a:t>
            </a:r>
          </a:p>
          <a:p>
            <a:r>
              <a:rPr lang="en-US" dirty="0" smtClean="0"/>
              <a:t> </a:t>
            </a:r>
            <a:r>
              <a:rPr lang="en-US" dirty="0"/>
              <a:t>Thereafter, there will no longer be a mass transfer of the active principle from plant material to the solvent</a:t>
            </a:r>
            <a:r>
              <a:rPr lang="en-US" dirty="0" smtClean="0"/>
              <a:t>.</a:t>
            </a:r>
          </a:p>
          <a:p>
            <a:r>
              <a:rPr lang="en-US" dirty="0" smtClean="0"/>
              <a:t> </a:t>
            </a:r>
            <a:r>
              <a:rPr lang="en-US" dirty="0"/>
              <a:t>Since mass transfer of the active principle also depends on its solubility in the solvent, heating the </a:t>
            </a:r>
            <a:r>
              <a:rPr lang="en-US" dirty="0" smtClean="0"/>
              <a:t>solvent and use of fresh solvent </a:t>
            </a:r>
            <a:r>
              <a:rPr lang="en-US" dirty="0"/>
              <a:t>can enhances the mass transfer.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92162"/>
          </a:xfrm>
        </p:spPr>
        <p:txBody>
          <a:bodyPr>
            <a:noAutofit/>
          </a:bodyPr>
          <a:lstStyle/>
          <a:p>
            <a:pPr algn="l"/>
            <a:r>
              <a:rPr lang="en-US" sz="3200" b="1" dirty="0"/>
              <a:t>Factors Affecting Choice of Extraction Process</a:t>
            </a:r>
            <a:r>
              <a:rPr lang="en-US" sz="3600" dirty="0"/>
              <a:t/>
            </a:r>
            <a:br>
              <a:rPr lang="en-US" sz="3600" dirty="0"/>
            </a:br>
            <a:endParaRPr lang="en-US" sz="3600" dirty="0"/>
          </a:p>
        </p:txBody>
      </p:sp>
      <p:sp>
        <p:nvSpPr>
          <p:cNvPr id="3" name="Content Placeholder 2"/>
          <p:cNvSpPr>
            <a:spLocks noGrp="1"/>
          </p:cNvSpPr>
          <p:nvPr>
            <p:ph idx="1"/>
          </p:nvPr>
        </p:nvSpPr>
        <p:spPr>
          <a:xfrm>
            <a:off x="457200" y="990600"/>
            <a:ext cx="8229600" cy="5135563"/>
          </a:xfrm>
        </p:spPr>
        <p:txBody>
          <a:bodyPr/>
          <a:lstStyle/>
          <a:p>
            <a:pPr marL="514350" lvl="0" indent="-514350">
              <a:buFont typeface="+mj-lt"/>
              <a:buAutoNum type="arabicPeriod"/>
            </a:pPr>
            <a:r>
              <a:rPr lang="en-US" b="1" dirty="0"/>
              <a:t> </a:t>
            </a:r>
            <a:r>
              <a:rPr lang="en-US" dirty="0"/>
              <a:t>Character of Drug</a:t>
            </a:r>
          </a:p>
          <a:p>
            <a:pPr marL="514350" lvl="0" indent="-514350">
              <a:buFont typeface="+mj-lt"/>
              <a:buAutoNum type="arabicPeriod"/>
            </a:pPr>
            <a:r>
              <a:rPr lang="en-US" dirty="0"/>
              <a:t>Therapeutic value of the drug</a:t>
            </a:r>
          </a:p>
          <a:p>
            <a:pPr marL="514350" lvl="0" indent="-514350">
              <a:buFont typeface="+mj-lt"/>
              <a:buAutoNum type="arabicPeriod"/>
            </a:pPr>
            <a:r>
              <a:rPr lang="en-US" dirty="0"/>
              <a:t> Stability of drug</a:t>
            </a:r>
          </a:p>
          <a:p>
            <a:pPr marL="514350" indent="-514350">
              <a:buFont typeface="+mj-lt"/>
              <a:buAutoNum type="arabicPeriod"/>
            </a:pPr>
            <a:r>
              <a:rPr lang="en-US" dirty="0"/>
              <a:t>Cost of drug</a:t>
            </a:r>
          </a:p>
          <a:p>
            <a:pPr marL="514350" indent="-514350">
              <a:buFont typeface="+mj-lt"/>
              <a:buAutoNum type="arabicPeriod"/>
            </a:pPr>
            <a:r>
              <a:rPr lang="en-US" dirty="0" smtClean="0"/>
              <a:t>Solvent</a:t>
            </a:r>
          </a:p>
          <a:p>
            <a:pPr marL="514350" indent="-514350">
              <a:buFont typeface="+mj-lt"/>
              <a:buAutoNum type="arabicPeriod"/>
            </a:pPr>
            <a:r>
              <a:rPr lang="en-US" dirty="0"/>
              <a:t>Concentration of </a:t>
            </a:r>
            <a:r>
              <a:rPr lang="en-US" dirty="0" smtClean="0"/>
              <a:t>product</a:t>
            </a:r>
          </a:p>
          <a:p>
            <a:pPr marL="514350" indent="-514350">
              <a:buFont typeface="+mj-lt"/>
              <a:buAutoNum type="arabicPeriod"/>
            </a:pPr>
            <a:r>
              <a:rPr lang="en-US" dirty="0"/>
              <a:t>Recovery of solvent from the marc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sz="3600" b="1" dirty="0" smtClean="0"/>
              <a:t>Steps involved in the preparation of a plant extract</a:t>
            </a:r>
            <a:endParaRPr lang="en-US" sz="3600" b="1" dirty="0"/>
          </a:p>
        </p:txBody>
      </p:sp>
      <p:sp>
        <p:nvSpPr>
          <p:cNvPr id="3" name="Content Placeholder 2"/>
          <p:cNvSpPr>
            <a:spLocks noGrp="1"/>
          </p:cNvSpPr>
          <p:nvPr>
            <p:ph idx="1"/>
          </p:nvPr>
        </p:nvSpPr>
        <p:spPr>
          <a:xfrm>
            <a:off x="304800" y="1295400"/>
            <a:ext cx="8534400" cy="5334000"/>
          </a:xfrm>
        </p:spPr>
        <p:txBody>
          <a:bodyPr>
            <a:normAutofit fontScale="92500" lnSpcReduction="10000"/>
          </a:bodyPr>
          <a:lstStyle/>
          <a:p>
            <a:r>
              <a:rPr lang="en-US" dirty="0" smtClean="0"/>
              <a:t>Identification</a:t>
            </a:r>
          </a:p>
          <a:p>
            <a:r>
              <a:rPr lang="en-US" dirty="0" smtClean="0"/>
              <a:t>Authentication</a:t>
            </a:r>
          </a:p>
          <a:p>
            <a:r>
              <a:rPr lang="en-US" dirty="0" smtClean="0"/>
              <a:t>Collection</a:t>
            </a:r>
          </a:p>
          <a:p>
            <a:r>
              <a:rPr lang="en-US" dirty="0" smtClean="0"/>
              <a:t>Garbling</a:t>
            </a:r>
          </a:p>
          <a:p>
            <a:r>
              <a:rPr lang="en-US" dirty="0" smtClean="0"/>
              <a:t>Drying</a:t>
            </a:r>
          </a:p>
          <a:p>
            <a:r>
              <a:rPr lang="en-US" dirty="0" err="1" smtClean="0"/>
              <a:t>Communition</a:t>
            </a:r>
            <a:endParaRPr lang="en-US" dirty="0" smtClean="0"/>
          </a:p>
          <a:p>
            <a:r>
              <a:rPr lang="en-US" dirty="0" smtClean="0"/>
              <a:t>Extraction</a:t>
            </a:r>
          </a:p>
          <a:p>
            <a:r>
              <a:rPr lang="en-US" dirty="0" smtClean="0"/>
              <a:t>Filtration</a:t>
            </a:r>
          </a:p>
          <a:p>
            <a:r>
              <a:rPr lang="en-US" dirty="0" smtClean="0"/>
              <a:t>Concentration</a:t>
            </a:r>
          </a:p>
          <a:p>
            <a:r>
              <a:rPr lang="en-US" dirty="0" smtClean="0"/>
              <a:t>Drying</a:t>
            </a:r>
          </a:p>
          <a:p>
            <a:endParaRPr lang="en-US" dirty="0"/>
          </a:p>
          <a:p>
            <a:pPr>
              <a:buNone/>
            </a:pPr>
            <a:endParaRPr lang="en-US" dirty="0" smtClean="0"/>
          </a:p>
          <a:p>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33400"/>
          </a:xfrm>
        </p:spPr>
        <p:txBody>
          <a:bodyPr>
            <a:normAutofit fontScale="90000"/>
          </a:bodyPr>
          <a:lstStyle/>
          <a:p>
            <a:r>
              <a:rPr lang="en-US" b="1" dirty="0"/>
              <a:t>General Extraction Procedures</a:t>
            </a:r>
            <a:r>
              <a:rPr lang="en-US" dirty="0"/>
              <a:t/>
            </a:r>
            <a:br>
              <a:rPr lang="en-US" dirty="0"/>
            </a:br>
            <a:endParaRPr lang="en-US" dirty="0"/>
          </a:p>
        </p:txBody>
      </p:sp>
      <p:sp>
        <p:nvSpPr>
          <p:cNvPr id="3" name="Content Placeholder 2"/>
          <p:cNvSpPr>
            <a:spLocks noGrp="1"/>
          </p:cNvSpPr>
          <p:nvPr>
            <p:ph idx="1"/>
          </p:nvPr>
        </p:nvSpPr>
        <p:spPr>
          <a:xfrm>
            <a:off x="457200" y="990600"/>
            <a:ext cx="8229600" cy="5135563"/>
          </a:xfrm>
        </p:spPr>
        <p:txBody>
          <a:bodyPr/>
          <a:lstStyle/>
          <a:p>
            <a:pPr lvl="0"/>
            <a:r>
              <a:rPr lang="en-US" b="1" dirty="0"/>
              <a:t>Maceration (Steady state Extraction</a:t>
            </a:r>
            <a:r>
              <a:rPr lang="en-US" b="1" dirty="0" smtClean="0"/>
              <a:t>)</a:t>
            </a:r>
          </a:p>
          <a:p>
            <a:pPr lvl="0"/>
            <a:r>
              <a:rPr lang="en-US" b="1" dirty="0" smtClean="0"/>
              <a:t>Infusion</a:t>
            </a:r>
          </a:p>
          <a:p>
            <a:pPr lvl="0"/>
            <a:r>
              <a:rPr lang="en-US" b="1" dirty="0" smtClean="0"/>
              <a:t>Digestion</a:t>
            </a:r>
          </a:p>
          <a:p>
            <a:pPr lvl="0"/>
            <a:r>
              <a:rPr lang="en-US" b="1" dirty="0" smtClean="0"/>
              <a:t>Decoction</a:t>
            </a:r>
          </a:p>
          <a:p>
            <a:r>
              <a:rPr lang="en-US" b="1" dirty="0"/>
              <a:t>Percolation (Exhaustive extraction</a:t>
            </a:r>
            <a:r>
              <a:rPr lang="en-US" b="1" dirty="0" smtClean="0"/>
              <a:t>)</a:t>
            </a:r>
          </a:p>
          <a:p>
            <a:r>
              <a:rPr lang="en-US" b="1" dirty="0" smtClean="0"/>
              <a:t>Hot </a:t>
            </a:r>
            <a:r>
              <a:rPr lang="en-US" b="1" dirty="0"/>
              <a:t>Continuous extraction</a:t>
            </a:r>
            <a:endParaRPr lang="en-US" dirty="0"/>
          </a:p>
          <a:p>
            <a:pPr lvl="0"/>
            <a:endParaRPr lang="en-US" b="1" dirty="0" smtClean="0"/>
          </a:p>
          <a:p>
            <a:pPr lvl="0"/>
            <a:endParaRPr lang="en-US" b="1" dirty="0" smtClean="0"/>
          </a:p>
          <a:p>
            <a:pPr lvl="0"/>
            <a:endParaRPr lang="en-US" b="1" dirty="0" smtClean="0"/>
          </a:p>
          <a:p>
            <a:pPr lvl="0"/>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lvl="0"/>
            <a:r>
              <a:rPr lang="en-US" b="1" dirty="0" smtClean="0"/>
              <a:t>Maceration (Steady state Extraction)</a:t>
            </a:r>
            <a:r>
              <a:rPr lang="en-US" dirty="0" smtClean="0"/>
              <a:t/>
            </a:r>
            <a:br>
              <a:rPr lang="en-US" dirty="0" smtClean="0"/>
            </a:br>
            <a:endParaRPr lang="en-US" dirty="0"/>
          </a:p>
        </p:txBody>
      </p:sp>
      <p:sp>
        <p:nvSpPr>
          <p:cNvPr id="3" name="Content Placeholder 2"/>
          <p:cNvSpPr>
            <a:spLocks noGrp="1"/>
          </p:cNvSpPr>
          <p:nvPr>
            <p:ph idx="1"/>
          </p:nvPr>
        </p:nvSpPr>
        <p:spPr>
          <a:xfrm>
            <a:off x="457200" y="838200"/>
            <a:ext cx="8229600" cy="5287963"/>
          </a:xfrm>
        </p:spPr>
        <p:txBody>
          <a:bodyPr/>
          <a:lstStyle/>
          <a:p>
            <a:r>
              <a:rPr lang="en-US" dirty="0" smtClean="0"/>
              <a:t>the </a:t>
            </a:r>
            <a:r>
              <a:rPr lang="en-US" dirty="0"/>
              <a:t>whole or coarsely powdered crude drug is placed in a </a:t>
            </a:r>
            <a:r>
              <a:rPr lang="en-US" dirty="0" err="1"/>
              <a:t>stoppered</a:t>
            </a:r>
            <a:r>
              <a:rPr lang="en-US" dirty="0"/>
              <a:t> container with the solvent and allowed to stand at room temperature for a period of at least 3 days with frequent agitation until the soluble matter has dissolved. </a:t>
            </a:r>
            <a:endParaRPr lang="en-US" dirty="0" smtClean="0"/>
          </a:p>
          <a:p>
            <a:r>
              <a:rPr lang="en-US" dirty="0" smtClean="0"/>
              <a:t>The </a:t>
            </a:r>
            <a:r>
              <a:rPr lang="en-US" dirty="0"/>
              <a:t>mixture then is strained, the marc (the damp solid material) is pressed, and the combined liquids are clarified by filtration or decantation after 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Modifications of Maceration</a:t>
            </a:r>
            <a:endParaRPr lang="en-US" dirty="0"/>
          </a:p>
        </p:txBody>
      </p:sp>
      <p:sp>
        <p:nvSpPr>
          <p:cNvPr id="3" name="Content Placeholder 2"/>
          <p:cNvSpPr>
            <a:spLocks noGrp="1"/>
          </p:cNvSpPr>
          <p:nvPr>
            <p:ph idx="1"/>
          </p:nvPr>
        </p:nvSpPr>
        <p:spPr>
          <a:xfrm>
            <a:off x="152400" y="1143000"/>
            <a:ext cx="8839200" cy="5334000"/>
          </a:xfrm>
        </p:spPr>
        <p:txBody>
          <a:bodyPr>
            <a:normAutofit fontScale="77500" lnSpcReduction="20000"/>
          </a:bodyPr>
          <a:lstStyle/>
          <a:p>
            <a:pPr lvl="0"/>
            <a:r>
              <a:rPr lang="en-US" dirty="0"/>
              <a:t>Repeated maceration may be more efficient than a single maceration, especially where active constituents are more valuable.</a:t>
            </a:r>
          </a:p>
          <a:p>
            <a:pPr lvl="0"/>
            <a:r>
              <a:rPr lang="en-US" dirty="0"/>
              <a:t>Double maceration is used for concentrated infusions which contain volatile oils.</a:t>
            </a:r>
          </a:p>
          <a:p>
            <a:pPr lvl="0"/>
            <a:r>
              <a:rPr lang="en-US" dirty="0"/>
              <a:t>Triple maceration is employed where the marc cannot be </a:t>
            </a:r>
            <a:r>
              <a:rPr lang="en-US" dirty="0" smtClean="0"/>
              <a:t>pressed, the </a:t>
            </a:r>
            <a:r>
              <a:rPr lang="en-US" dirty="0"/>
              <a:t>total volume of solvent usually used is large thus the 2</a:t>
            </a:r>
            <a:r>
              <a:rPr lang="en-US" baseline="30000" dirty="0"/>
              <a:t>nd</a:t>
            </a:r>
            <a:r>
              <a:rPr lang="en-US" dirty="0"/>
              <a:t> and 3</a:t>
            </a:r>
            <a:r>
              <a:rPr lang="en-US" baseline="30000" dirty="0"/>
              <a:t>rd</a:t>
            </a:r>
            <a:r>
              <a:rPr lang="en-US" dirty="0"/>
              <a:t> macerates are usually mixed and evaporated before adding the 1</a:t>
            </a:r>
            <a:r>
              <a:rPr lang="en-US" baseline="30000" dirty="0"/>
              <a:t>st</a:t>
            </a:r>
            <a:r>
              <a:rPr lang="en-US" dirty="0"/>
              <a:t> macerate.</a:t>
            </a:r>
          </a:p>
          <a:p>
            <a:pPr lvl="0"/>
            <a:r>
              <a:rPr lang="en-US" dirty="0"/>
              <a:t>This precludes the use of the process for preparations containing volatile oils.</a:t>
            </a:r>
          </a:p>
          <a:p>
            <a:pPr lvl="0"/>
            <a:r>
              <a:rPr lang="en-US" dirty="0"/>
              <a:t>In some cases it is desirable to change the </a:t>
            </a:r>
            <a:r>
              <a:rPr lang="en-US" dirty="0" err="1" smtClean="0"/>
              <a:t>physico</a:t>
            </a:r>
            <a:r>
              <a:rPr lang="en-US" dirty="0" smtClean="0"/>
              <a:t>-chemical </a:t>
            </a:r>
            <a:r>
              <a:rPr lang="en-US" dirty="0"/>
              <a:t>properties of the solvent during a single maceration process.</a:t>
            </a:r>
          </a:p>
          <a:p>
            <a:r>
              <a:rPr lang="en-US" dirty="0"/>
              <a:t> </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TotalTime>
  <Words>1866</Words>
  <Application>Microsoft Office PowerPoint</Application>
  <PresentationFormat>On-screen Show (4:3)</PresentationFormat>
  <Paragraphs>196</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EXTRACTION PROCESSES USED IN PHARMACY</vt:lpstr>
      <vt:lpstr>What is extraction? </vt:lpstr>
      <vt:lpstr>Why do we standardize extraction Procedures? </vt:lpstr>
      <vt:lpstr>Principle of Solid Liquid Extraction</vt:lpstr>
      <vt:lpstr>Factors Affecting Choice of Extraction Process </vt:lpstr>
      <vt:lpstr>Steps involved in the preparation of a plant extract</vt:lpstr>
      <vt:lpstr>General Extraction Procedures </vt:lpstr>
      <vt:lpstr>Maceration (Steady state Extraction) </vt:lpstr>
      <vt:lpstr>Modifications of Maceration</vt:lpstr>
      <vt:lpstr>Infusion </vt:lpstr>
      <vt:lpstr>Preparation of concentrated Infusions </vt:lpstr>
      <vt:lpstr>Digestion </vt:lpstr>
      <vt:lpstr>Percolation (Exhaustive extraction) </vt:lpstr>
      <vt:lpstr>Modifications of Percolation </vt:lpstr>
      <vt:lpstr>Hot Continuous extraction</vt:lpstr>
      <vt:lpstr>Slide 16</vt:lpstr>
      <vt:lpstr>Limitations of hot continuous extraction </vt:lpstr>
      <vt:lpstr>Precautions during the extraction process of plants </vt:lpstr>
      <vt:lpstr>Precautions during the extraction process of plants</vt:lpstr>
      <vt:lpstr>Extraction Processes for Aromatic Plant Extracts </vt:lpstr>
      <vt:lpstr>Traditional Methods for Extraction of Volatile Oils A. Hydrodistillation </vt:lpstr>
      <vt:lpstr>Types of Hydrodistillation</vt:lpstr>
      <vt:lpstr>Slide 23</vt:lpstr>
      <vt:lpstr>Slide 24</vt:lpstr>
      <vt:lpstr>Slide 25</vt:lpstr>
      <vt:lpstr>Slide 26</vt:lpstr>
      <vt:lpstr>PREPARE HARD FOR YOUR EXAMINATIONS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EXTRACTION PROCESSES USED IN PHARMACY</dc:title>
  <dc:creator>USER</dc:creator>
  <cp:lastModifiedBy>USER</cp:lastModifiedBy>
  <cp:revision>9</cp:revision>
  <dcterms:created xsi:type="dcterms:W3CDTF">2021-10-05T11:37:26Z</dcterms:created>
  <dcterms:modified xsi:type="dcterms:W3CDTF">2021-10-05T15:55:46Z</dcterms:modified>
</cp:coreProperties>
</file>