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303" r:id="rId3"/>
    <p:sldId id="257" r:id="rId4"/>
    <p:sldId id="258" r:id="rId5"/>
    <p:sldId id="259" r:id="rId6"/>
    <p:sldId id="260" r:id="rId7"/>
    <p:sldId id="261" r:id="rId8"/>
    <p:sldId id="262" r:id="rId9"/>
    <p:sldId id="263" r:id="rId10"/>
    <p:sldId id="264" r:id="rId11"/>
    <p:sldId id="265" r:id="rId12"/>
  </p:sldIdLst>
  <p:sldSz cx="18288000" cy="10287000"/>
  <p:notesSz cx="6858000" cy="9144000"/>
  <p:embeddedFontLst>
    <p:embeddedFont>
      <p:font typeface="Calps Sans" panose="020B0604020202020204" charset="0"/>
      <p:regular r:id="rId13"/>
    </p:embeddedFont>
    <p:embeddedFont>
      <p:font typeface="Calps Sans Bold" panose="020B0604020202020204" charset="0"/>
      <p:regular r:id="rId14"/>
    </p:embeddedFont>
    <p:embeddedFont>
      <p:font typeface="Calps Sans Italics" panose="020B0604020202020204" charset="0"/>
      <p:regular r:id="rId15"/>
    </p:embeddedFont>
    <p:embeddedFont>
      <p:font typeface="Poppins" panose="00000500000000000000" pitchFamily="2" charset="0"/>
      <p:regular r:id="rId16"/>
      <p:bold r:id="rId17"/>
      <p:italic r:id="rId18"/>
      <p:boldItalic r:id="rId19"/>
    </p:embeddedFont>
    <p:embeddedFont>
      <p:font typeface="Sailors Condense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2" d="100"/>
          <a:sy n="32" d="100"/>
        </p:scale>
        <p:origin x="163" y="86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ransparent Shapes">
  <p:cSld name="Transparent Shapes">
    <p:bg>
      <p:bgPr>
        <a:solidFill>
          <a:srgbClr val="3796BF"/>
        </a:solidFill>
        <a:effectLst/>
      </p:bgPr>
    </p:bg>
    <p:spTree>
      <p:nvGrpSpPr>
        <p:cNvPr id="1" name="Shape 149"/>
        <p:cNvGrpSpPr/>
        <p:nvPr/>
      </p:nvGrpSpPr>
      <p:grpSpPr>
        <a:xfrm>
          <a:off x="0" y="0"/>
          <a:ext cx="0" cy="0"/>
          <a:chOff x="0" y="0"/>
          <a:chExt cx="0" cy="0"/>
        </a:xfrm>
      </p:grpSpPr>
      <p:grpSp>
        <p:nvGrpSpPr>
          <p:cNvPr id="2" name="Google Shape;150;p11"/>
          <p:cNvGrpSpPr/>
          <p:nvPr/>
        </p:nvGrpSpPr>
        <p:grpSpPr>
          <a:xfrm>
            <a:off x="12344402" y="5312242"/>
            <a:ext cx="5943509" cy="5772302"/>
            <a:chOff x="6172200" y="2656118"/>
            <a:chExt cx="2971754" cy="2886151"/>
          </a:xfrm>
        </p:grpSpPr>
        <p:sp>
          <p:nvSpPr>
            <p:cNvPr id="151" name="Google Shape;151;p11"/>
            <p:cNvSpPr/>
            <p:nvPr/>
          </p:nvSpPr>
          <p:spPr>
            <a:xfrm rot="9208626" flipH="1">
              <a:off x="6704904" y="4110434"/>
              <a:ext cx="484232" cy="120400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endParaRPr sz="3600">
                <a:solidFill>
                  <a:prstClr val="black"/>
                </a:solidFill>
              </a:endParaRPr>
            </a:p>
          </p:txBody>
        </p:sp>
        <p:sp>
          <p:nvSpPr>
            <p:cNvPr id="152" name="Google Shape;152;p11"/>
            <p:cNvSpPr/>
            <p:nvPr/>
          </p:nvSpPr>
          <p:spPr>
            <a:xfrm rot="9208633" flipH="1">
              <a:off x="7804300" y="3279013"/>
              <a:ext cx="877624" cy="218213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endParaRPr sz="3600">
                <a:solidFill>
                  <a:prstClr val="black"/>
                </a:solidFill>
              </a:endParaRPr>
            </a:p>
          </p:txBody>
        </p:sp>
        <p:sp>
          <p:nvSpPr>
            <p:cNvPr id="153" name="Google Shape;153;p11"/>
            <p:cNvSpPr/>
            <p:nvPr/>
          </p:nvSpPr>
          <p:spPr>
            <a:xfrm rot="9208606" flipH="1">
              <a:off x="7481789" y="4276913"/>
              <a:ext cx="408796" cy="1016449"/>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endParaRPr sz="3600">
                <a:solidFill>
                  <a:prstClr val="black"/>
                </a:solidFill>
              </a:endParaRPr>
            </a:p>
          </p:txBody>
        </p:sp>
        <p:sp>
          <p:nvSpPr>
            <p:cNvPr id="154" name="Google Shape;154;p11"/>
            <p:cNvSpPr/>
            <p:nvPr/>
          </p:nvSpPr>
          <p:spPr>
            <a:xfrm rot="9208678" flipH="1">
              <a:off x="6287617" y="4657701"/>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endParaRPr sz="3600">
                <a:solidFill>
                  <a:prstClr val="black"/>
                </a:solidFill>
              </a:endParaRPr>
            </a:p>
          </p:txBody>
        </p:sp>
        <p:sp>
          <p:nvSpPr>
            <p:cNvPr id="155" name="Google Shape;155;p11"/>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grpSp>
        <p:nvGrpSpPr>
          <p:cNvPr id="3" name="Google Shape;156;p11"/>
          <p:cNvGrpSpPr/>
          <p:nvPr/>
        </p:nvGrpSpPr>
        <p:grpSpPr>
          <a:xfrm>
            <a:off x="-63" y="-456054"/>
            <a:ext cx="4327122" cy="2694600"/>
            <a:chOff x="-32" y="-215963"/>
            <a:chExt cx="2163561" cy="1347300"/>
          </a:xfrm>
        </p:grpSpPr>
        <p:sp>
          <p:nvSpPr>
            <p:cNvPr id="157" name="Google Shape;157;p11"/>
            <p:cNvSpPr/>
            <p:nvPr/>
          </p:nvSpPr>
          <p:spPr>
            <a:xfrm rot="-1591408" flipH="1">
              <a:off x="1362169" y="-63166"/>
              <a:ext cx="205103" cy="509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endParaRPr sz="3600">
                <a:solidFill>
                  <a:prstClr val="black"/>
                </a:solidFill>
              </a:endParaRPr>
            </a:p>
          </p:txBody>
        </p:sp>
        <p:sp>
          <p:nvSpPr>
            <p:cNvPr id="158" name="Google Shape;158;p11"/>
            <p:cNvSpPr/>
            <p:nvPr/>
          </p:nvSpPr>
          <p:spPr>
            <a:xfrm rot="-1591371" flipH="1">
              <a:off x="239463" y="-151890"/>
              <a:ext cx="434754" cy="1080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endParaRPr sz="3600">
                <a:solidFill>
                  <a:prstClr val="black"/>
                </a:solidFill>
              </a:endParaRPr>
            </a:p>
          </p:txBody>
        </p:sp>
        <p:sp>
          <p:nvSpPr>
            <p:cNvPr id="159" name="Google Shape;159;p11"/>
            <p:cNvSpPr/>
            <p:nvPr/>
          </p:nvSpPr>
          <p:spPr>
            <a:xfrm rot="-1591339" flipH="1">
              <a:off x="892401" y="-169347"/>
              <a:ext cx="504374" cy="1254067"/>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endParaRPr sz="3600">
                <a:solidFill>
                  <a:prstClr val="black"/>
                </a:solidFill>
              </a:endParaRPr>
            </a:p>
          </p:txBody>
        </p:sp>
        <p:sp>
          <p:nvSpPr>
            <p:cNvPr id="160" name="Google Shape;160;p11"/>
            <p:cNvSpPr/>
            <p:nvPr/>
          </p:nvSpPr>
          <p:spPr>
            <a:xfrm rot="-1591322" flipH="1">
              <a:off x="1818452" y="-76292"/>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endParaRPr sz="3600">
                <a:solidFill>
                  <a:prstClr val="black"/>
                </a:solidFill>
              </a:endParaRPr>
            </a:p>
          </p:txBody>
        </p:sp>
        <p:sp>
          <p:nvSpPr>
            <p:cNvPr id="161" name="Google Shape;161;p11"/>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sp>
        <p:nvSpPr>
          <p:cNvPr id="162" name="Google Shape;162;p11"/>
          <p:cNvSpPr txBox="1">
            <a:spLocks noGrp="1"/>
          </p:cNvSpPr>
          <p:nvPr>
            <p:ph type="sldNum" idx="12"/>
          </p:nvPr>
        </p:nvSpPr>
        <p:spPr>
          <a:xfrm>
            <a:off x="17113568" y="2"/>
            <a:ext cx="1097400" cy="7872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5289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jpeg"/><Relationship Id="rId7"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34.jpeg"/><Relationship Id="rId9" Type="http://schemas.openxmlformats.org/officeDocument/2006/relationships/image" Target="../media/image36.svg"/></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svg"/><Relationship Id="rId10" Type="http://schemas.openxmlformats.org/officeDocument/2006/relationships/image" Target="../media/image41.svg"/><Relationship Id="rId4" Type="http://schemas.openxmlformats.org/officeDocument/2006/relationships/image" Target="../media/image37.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2.jpeg"/><Relationship Id="rId7"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jpeg"/><Relationship Id="rId7" Type="http://schemas.openxmlformats.org/officeDocument/2006/relationships/image" Target="../media/image8.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1.sv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jpeg"/><Relationship Id="rId7" Type="http://schemas.openxmlformats.org/officeDocument/2006/relationships/image" Target="../media/image8.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jpeg"/><Relationship Id="rId7" Type="http://schemas.openxmlformats.org/officeDocument/2006/relationships/image" Target="../media/image8.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5.sv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jpeg"/><Relationship Id="rId7"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jpeg"/><Relationship Id="rId7"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jpeg"/><Relationship Id="rId7"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sp>
        <p:nvSpPr>
          <p:cNvPr id="7" name="Freeform 7"/>
          <p:cNvSpPr/>
          <p:nvPr/>
        </p:nvSpPr>
        <p:spPr>
          <a:xfrm>
            <a:off x="0" y="6867491"/>
            <a:ext cx="3732070" cy="3419509"/>
          </a:xfrm>
          <a:custGeom>
            <a:avLst/>
            <a:gdLst/>
            <a:ahLst/>
            <a:cxnLst/>
            <a:rect l="l" t="t" r="r" b="b"/>
            <a:pathLst>
              <a:path w="3732070" h="3419509">
                <a:moveTo>
                  <a:pt x="0" y="0"/>
                </a:moveTo>
                <a:lnTo>
                  <a:pt x="3732070" y="0"/>
                </a:lnTo>
                <a:lnTo>
                  <a:pt x="3732070" y="3419509"/>
                </a:lnTo>
                <a:lnTo>
                  <a:pt x="0" y="34195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flipH="1">
            <a:off x="13935633" y="6315619"/>
            <a:ext cx="4352367" cy="4114800"/>
          </a:xfrm>
          <a:custGeom>
            <a:avLst/>
            <a:gdLst/>
            <a:ahLst/>
            <a:cxnLst/>
            <a:rect l="l" t="t" r="r" b="b"/>
            <a:pathLst>
              <a:path w="4352367" h="4114800">
                <a:moveTo>
                  <a:pt x="4352367" y="0"/>
                </a:moveTo>
                <a:lnTo>
                  <a:pt x="0" y="0"/>
                </a:lnTo>
                <a:lnTo>
                  <a:pt x="0" y="4114800"/>
                </a:lnTo>
                <a:lnTo>
                  <a:pt x="4352367" y="4114800"/>
                </a:lnTo>
                <a:lnTo>
                  <a:pt x="4352367"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2556328" y="2306534"/>
            <a:ext cx="13175344" cy="3498907"/>
          </a:xfrm>
          <a:prstGeom prst="rect">
            <a:avLst/>
          </a:prstGeom>
        </p:spPr>
        <p:txBody>
          <a:bodyPr lIns="0" tIns="0" rIns="0" bIns="0" rtlCol="0" anchor="t">
            <a:spAutoFit/>
          </a:bodyPr>
          <a:lstStyle/>
          <a:p>
            <a:pPr algn="ctr">
              <a:lnSpc>
                <a:spcPts val="9566"/>
              </a:lnSpc>
            </a:pPr>
            <a:r>
              <a:rPr lang="en-US" sz="7905">
                <a:solidFill>
                  <a:srgbClr val="093F6D"/>
                </a:solidFill>
                <a:latin typeface="Sailors Condensed"/>
                <a:ea typeface="Sailors Condensed"/>
                <a:cs typeface="Sailors Condensed"/>
                <a:sym typeface="Sailors Condensed"/>
              </a:rPr>
              <a:t>STRATEGI PERLINDUNGAN DAN PENEGAKAN HUKUM HAK KEKAYAAN INTELEKTUAL (HAKI)</a:t>
            </a:r>
          </a:p>
        </p:txBody>
      </p:sp>
      <p:grpSp>
        <p:nvGrpSpPr>
          <p:cNvPr id="10" name="Group 10"/>
          <p:cNvGrpSpPr/>
          <p:nvPr/>
        </p:nvGrpSpPr>
        <p:grpSpPr>
          <a:xfrm>
            <a:off x="-807794" y="544504"/>
            <a:ext cx="6860569" cy="968392"/>
            <a:chOff x="0" y="0"/>
            <a:chExt cx="1806899" cy="255050"/>
          </a:xfrm>
        </p:grpSpPr>
        <p:sp>
          <p:nvSpPr>
            <p:cNvPr id="11" name="Freeform 11"/>
            <p:cNvSpPr/>
            <p:nvPr/>
          </p:nvSpPr>
          <p:spPr>
            <a:xfrm>
              <a:off x="0" y="0"/>
              <a:ext cx="1806899" cy="255050"/>
            </a:xfrm>
            <a:custGeom>
              <a:avLst/>
              <a:gdLst/>
              <a:ahLst/>
              <a:cxnLst/>
              <a:rect l="l" t="t" r="r" b="b"/>
              <a:pathLst>
                <a:path w="1806899" h="255050">
                  <a:moveTo>
                    <a:pt x="112847" y="0"/>
                  </a:moveTo>
                  <a:lnTo>
                    <a:pt x="1694052" y="0"/>
                  </a:lnTo>
                  <a:cubicBezTo>
                    <a:pt x="1756376" y="0"/>
                    <a:pt x="1806899" y="50523"/>
                    <a:pt x="1806899" y="112847"/>
                  </a:cubicBezTo>
                  <a:lnTo>
                    <a:pt x="1806899" y="142203"/>
                  </a:lnTo>
                  <a:cubicBezTo>
                    <a:pt x="1806899" y="204527"/>
                    <a:pt x="1756376" y="255050"/>
                    <a:pt x="1694052" y="255050"/>
                  </a:cubicBezTo>
                  <a:lnTo>
                    <a:pt x="112847" y="255050"/>
                  </a:lnTo>
                  <a:cubicBezTo>
                    <a:pt x="50523" y="255050"/>
                    <a:pt x="0" y="204527"/>
                    <a:pt x="0" y="142203"/>
                  </a:cubicBezTo>
                  <a:lnTo>
                    <a:pt x="0" y="112847"/>
                  </a:lnTo>
                  <a:cubicBezTo>
                    <a:pt x="0" y="50523"/>
                    <a:pt x="50523" y="0"/>
                    <a:pt x="112847" y="0"/>
                  </a:cubicBezTo>
                  <a:close/>
                </a:path>
              </a:pathLst>
            </a:custGeom>
            <a:solidFill>
              <a:srgbClr val="FFCC00"/>
            </a:solidFill>
          </p:spPr>
        </p:sp>
        <p:sp>
          <p:nvSpPr>
            <p:cNvPr id="12" name="TextBox 12"/>
            <p:cNvSpPr txBox="1"/>
            <p:nvPr/>
          </p:nvSpPr>
          <p:spPr>
            <a:xfrm>
              <a:off x="0" y="-76200"/>
              <a:ext cx="1806899" cy="3312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5400000">
            <a:off x="13516976" y="-2203682"/>
            <a:ext cx="6297818" cy="2209115"/>
            <a:chOff x="0" y="0"/>
            <a:chExt cx="1658684" cy="581824"/>
          </a:xfrm>
        </p:grpSpPr>
        <p:sp>
          <p:nvSpPr>
            <p:cNvPr id="14" name="Freeform 14"/>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15" name="TextBox 15"/>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5179876" y="9500431"/>
            <a:ext cx="7307952" cy="651509"/>
          </a:xfrm>
          <a:prstGeom prst="rect">
            <a:avLst/>
          </a:prstGeom>
        </p:spPr>
        <p:txBody>
          <a:bodyPr lIns="0" tIns="0" rIns="0" bIns="0" rtlCol="0" anchor="t">
            <a:spAutoFit/>
          </a:bodyPr>
          <a:lstStyle/>
          <a:p>
            <a:pPr algn="ctr">
              <a:lnSpc>
                <a:spcPts val="5040"/>
              </a:lnSpc>
            </a:pPr>
            <a:r>
              <a:rPr lang="en-US" sz="3600">
                <a:solidFill>
                  <a:srgbClr val="FFFFFF"/>
                </a:solidFill>
                <a:latin typeface="Sailors Condensed"/>
                <a:ea typeface="Sailors Condensed"/>
                <a:cs typeface="Sailors Condensed"/>
                <a:sym typeface="Sailors Condensed"/>
              </a:rPr>
              <a:t>WWW.JAMALWIWOHO.COM</a:t>
            </a:r>
          </a:p>
        </p:txBody>
      </p:sp>
      <p:sp>
        <p:nvSpPr>
          <p:cNvPr id="17" name="TextBox 17"/>
          <p:cNvSpPr txBox="1"/>
          <p:nvPr/>
        </p:nvSpPr>
        <p:spPr>
          <a:xfrm>
            <a:off x="4522092" y="6325500"/>
            <a:ext cx="9243815" cy="2832100"/>
          </a:xfrm>
          <a:prstGeom prst="rect">
            <a:avLst/>
          </a:prstGeom>
        </p:spPr>
        <p:txBody>
          <a:bodyPr lIns="0" tIns="0" rIns="0" bIns="0" rtlCol="0" anchor="t">
            <a:spAutoFit/>
          </a:bodyPr>
          <a:lstStyle/>
          <a:p>
            <a:pPr algn="ctr">
              <a:lnSpc>
                <a:spcPts val="5599"/>
              </a:lnSpc>
            </a:pPr>
            <a:r>
              <a:rPr lang="en-US" sz="3999">
                <a:solidFill>
                  <a:srgbClr val="FFFFFF"/>
                </a:solidFill>
                <a:latin typeface="Sailors Condensed"/>
                <a:ea typeface="Sailors Condensed"/>
                <a:cs typeface="Sailors Condensed"/>
                <a:sym typeface="Sailors Condensed"/>
              </a:rPr>
              <a:t>OLEH :</a:t>
            </a:r>
          </a:p>
          <a:p>
            <a:pPr algn="ctr">
              <a:lnSpc>
                <a:spcPts val="5599"/>
              </a:lnSpc>
            </a:pPr>
            <a:r>
              <a:rPr lang="en-US" sz="3999">
                <a:solidFill>
                  <a:srgbClr val="FFFFFF"/>
                </a:solidFill>
                <a:latin typeface="Sailors Condensed"/>
                <a:ea typeface="Sailors Condensed"/>
                <a:cs typeface="Sailors Condensed"/>
                <a:sym typeface="Sailors Condensed"/>
              </a:rPr>
              <a:t>PROF. DR. JAMAL WIWOHO, S.H., M.HUM.</a:t>
            </a:r>
          </a:p>
          <a:p>
            <a:pPr algn="ctr">
              <a:lnSpc>
                <a:spcPts val="5599"/>
              </a:lnSpc>
            </a:pPr>
            <a:endParaRPr lang="en-US" sz="3999">
              <a:solidFill>
                <a:srgbClr val="FFFFFF"/>
              </a:solidFill>
              <a:latin typeface="Sailors Condensed"/>
              <a:ea typeface="Sailors Condensed"/>
              <a:cs typeface="Sailors Condensed"/>
              <a:sym typeface="Sailors Condensed"/>
            </a:endParaRPr>
          </a:p>
          <a:p>
            <a:pPr algn="ctr">
              <a:lnSpc>
                <a:spcPts val="5599"/>
              </a:lnSpc>
            </a:pPr>
            <a:endParaRPr lang="en-US" sz="3999">
              <a:solidFill>
                <a:srgbClr val="FFFFFF"/>
              </a:solidFill>
              <a:latin typeface="Sailors Condensed"/>
              <a:ea typeface="Sailors Condensed"/>
              <a:cs typeface="Sailors Condensed"/>
              <a:sym typeface="Sailors Condensed"/>
            </a:endParaRPr>
          </a:p>
        </p:txBody>
      </p:sp>
      <p:sp>
        <p:nvSpPr>
          <p:cNvPr id="18" name="TextBox 18"/>
          <p:cNvSpPr txBox="1"/>
          <p:nvPr/>
        </p:nvSpPr>
        <p:spPr>
          <a:xfrm>
            <a:off x="0" y="658813"/>
            <a:ext cx="5872945" cy="635000"/>
          </a:xfrm>
          <a:prstGeom prst="rect">
            <a:avLst/>
          </a:prstGeom>
        </p:spPr>
        <p:txBody>
          <a:bodyPr lIns="0" tIns="0" rIns="0" bIns="0" rtlCol="0" anchor="t">
            <a:spAutoFit/>
          </a:bodyPr>
          <a:lstStyle/>
          <a:p>
            <a:pPr algn="ctr">
              <a:lnSpc>
                <a:spcPts val="4900"/>
              </a:lnSpc>
            </a:pPr>
            <a:r>
              <a:rPr lang="en-US" sz="3500">
                <a:solidFill>
                  <a:srgbClr val="093F6D"/>
                </a:solidFill>
                <a:latin typeface="Sailors Condensed"/>
                <a:ea typeface="Sailors Condensed"/>
                <a:cs typeface="Sailors Condensed"/>
                <a:sym typeface="Sailors Condensed"/>
              </a:rPr>
              <a:t>Universitas SEBELAS MARET</a:t>
            </a:r>
          </a:p>
        </p:txBody>
      </p:sp>
      <p:sp>
        <p:nvSpPr>
          <p:cNvPr id="19" name="Freeform 19"/>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a:off x="-2554520" y="544504"/>
            <a:ext cx="6297818" cy="968392"/>
            <a:chOff x="0" y="0"/>
            <a:chExt cx="1658684" cy="255050"/>
          </a:xfrm>
        </p:grpSpPr>
        <p:sp>
          <p:nvSpPr>
            <p:cNvPr id="8" name="Freeform 8"/>
            <p:cNvSpPr/>
            <p:nvPr/>
          </p:nvSpPr>
          <p:spPr>
            <a:xfrm>
              <a:off x="0" y="0"/>
              <a:ext cx="1658684" cy="255050"/>
            </a:xfrm>
            <a:custGeom>
              <a:avLst/>
              <a:gdLst/>
              <a:ahLst/>
              <a:cxnLst/>
              <a:rect l="l" t="t" r="r" b="b"/>
              <a:pathLst>
                <a:path w="1658684" h="255050">
                  <a:moveTo>
                    <a:pt x="122930" y="0"/>
                  </a:moveTo>
                  <a:lnTo>
                    <a:pt x="1535754" y="0"/>
                  </a:lnTo>
                  <a:cubicBezTo>
                    <a:pt x="1603647" y="0"/>
                    <a:pt x="1658684" y="55038"/>
                    <a:pt x="1658684" y="122930"/>
                  </a:cubicBezTo>
                  <a:lnTo>
                    <a:pt x="1658684" y="132119"/>
                  </a:lnTo>
                  <a:cubicBezTo>
                    <a:pt x="1658684" y="200012"/>
                    <a:pt x="1603647" y="255050"/>
                    <a:pt x="1535754" y="255050"/>
                  </a:cubicBezTo>
                  <a:lnTo>
                    <a:pt x="122930" y="255050"/>
                  </a:lnTo>
                  <a:cubicBezTo>
                    <a:pt x="55038" y="255050"/>
                    <a:pt x="0" y="200012"/>
                    <a:pt x="0" y="132119"/>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33125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5400000">
            <a:off x="13516976" y="-2203682"/>
            <a:ext cx="6297818" cy="2209115"/>
            <a:chOff x="0" y="0"/>
            <a:chExt cx="1658684" cy="581824"/>
          </a:xfrm>
        </p:grpSpPr>
        <p:sp>
          <p:nvSpPr>
            <p:cNvPr id="11" name="Freeform 11"/>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12" name="TextBox 12"/>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0" y="2049784"/>
            <a:ext cx="3852205" cy="6796890"/>
            <a:chOff x="0" y="0"/>
            <a:chExt cx="3598926" cy="6350000"/>
          </a:xfrm>
        </p:grpSpPr>
        <p:sp>
          <p:nvSpPr>
            <p:cNvPr id="14" name="Freeform 14"/>
            <p:cNvSpPr/>
            <p:nvPr/>
          </p:nvSpPr>
          <p:spPr>
            <a:xfrm>
              <a:off x="0" y="0"/>
              <a:ext cx="3598926" cy="6350000"/>
            </a:xfrm>
            <a:custGeom>
              <a:avLst/>
              <a:gdLst/>
              <a:ahLst/>
              <a:cxnLst/>
              <a:rect l="l" t="t" r="r" b="b"/>
              <a:pathLst>
                <a:path w="3598926" h="6350000">
                  <a:moveTo>
                    <a:pt x="2206625" y="3175000"/>
                  </a:moveTo>
                  <a:lnTo>
                    <a:pt x="3598926" y="6350000"/>
                  </a:lnTo>
                  <a:lnTo>
                    <a:pt x="0" y="6350000"/>
                  </a:lnTo>
                  <a:lnTo>
                    <a:pt x="0" y="0"/>
                  </a:lnTo>
                  <a:lnTo>
                    <a:pt x="3598926" y="0"/>
                  </a:lnTo>
                  <a:lnTo>
                    <a:pt x="2206625" y="3175000"/>
                  </a:lnTo>
                  <a:close/>
                </a:path>
              </a:pathLst>
            </a:custGeom>
            <a:blipFill>
              <a:blip r:embed="rId4"/>
              <a:stretch>
                <a:fillRect l="-64386" r="-64386"/>
              </a:stretch>
            </a:blipFill>
          </p:spPr>
        </p:sp>
      </p:grpSp>
      <p:sp>
        <p:nvSpPr>
          <p:cNvPr id="15" name="TextBox 15"/>
          <p:cNvSpPr txBox="1"/>
          <p:nvPr/>
        </p:nvSpPr>
        <p:spPr>
          <a:xfrm>
            <a:off x="-901992" y="704843"/>
            <a:ext cx="5287684" cy="552464"/>
          </a:xfrm>
          <a:prstGeom prst="rect">
            <a:avLst/>
          </a:prstGeom>
        </p:spPr>
        <p:txBody>
          <a:bodyPr lIns="0" tIns="0" rIns="0" bIns="0" rtlCol="0" anchor="t">
            <a:spAutoFit/>
          </a:bodyPr>
          <a:lstStyle/>
          <a:p>
            <a:pPr algn="ctr">
              <a:lnSpc>
                <a:spcPts val="4200"/>
              </a:lnSpc>
            </a:pPr>
            <a:r>
              <a:rPr lang="en-US" sz="3000">
                <a:solidFill>
                  <a:srgbClr val="093F6D"/>
                </a:solidFill>
                <a:latin typeface="Sailors Condensed"/>
                <a:ea typeface="Sailors Condensed"/>
                <a:cs typeface="Sailors Condensed"/>
                <a:sym typeface="Sailors Condensed"/>
              </a:rPr>
              <a:t>oleh : Chidi eze</a:t>
            </a:r>
          </a:p>
        </p:txBody>
      </p:sp>
      <p:sp>
        <p:nvSpPr>
          <p:cNvPr id="16" name="AutoShape 16"/>
          <p:cNvSpPr/>
          <p:nvPr/>
        </p:nvSpPr>
        <p:spPr>
          <a:xfrm flipV="1">
            <a:off x="4462518" y="2689739"/>
            <a:ext cx="11098809" cy="19050"/>
          </a:xfrm>
          <a:prstGeom prst="line">
            <a:avLst/>
          </a:prstGeom>
          <a:ln w="38100" cap="flat">
            <a:solidFill>
              <a:srgbClr val="093F6D"/>
            </a:solidFill>
            <a:prstDash val="solid"/>
            <a:headEnd type="none" w="sm" len="sm"/>
            <a:tailEnd type="oval" w="lg" len="lg"/>
          </a:ln>
        </p:spPr>
      </p:sp>
      <p:grpSp>
        <p:nvGrpSpPr>
          <p:cNvPr id="17" name="Group 17"/>
          <p:cNvGrpSpPr/>
          <p:nvPr/>
        </p:nvGrpSpPr>
        <p:grpSpPr>
          <a:xfrm>
            <a:off x="-807794" y="544504"/>
            <a:ext cx="6860569" cy="968392"/>
            <a:chOff x="0" y="0"/>
            <a:chExt cx="1806899" cy="255050"/>
          </a:xfrm>
        </p:grpSpPr>
        <p:sp>
          <p:nvSpPr>
            <p:cNvPr id="18" name="Freeform 18"/>
            <p:cNvSpPr/>
            <p:nvPr/>
          </p:nvSpPr>
          <p:spPr>
            <a:xfrm>
              <a:off x="0" y="0"/>
              <a:ext cx="1806899" cy="255050"/>
            </a:xfrm>
            <a:custGeom>
              <a:avLst/>
              <a:gdLst/>
              <a:ahLst/>
              <a:cxnLst/>
              <a:rect l="l" t="t" r="r" b="b"/>
              <a:pathLst>
                <a:path w="1806899" h="255050">
                  <a:moveTo>
                    <a:pt x="112847" y="0"/>
                  </a:moveTo>
                  <a:lnTo>
                    <a:pt x="1694052" y="0"/>
                  </a:lnTo>
                  <a:cubicBezTo>
                    <a:pt x="1756376" y="0"/>
                    <a:pt x="1806899" y="50523"/>
                    <a:pt x="1806899" y="112847"/>
                  </a:cubicBezTo>
                  <a:lnTo>
                    <a:pt x="1806899" y="142203"/>
                  </a:lnTo>
                  <a:cubicBezTo>
                    <a:pt x="1806899" y="204527"/>
                    <a:pt x="1756376" y="255050"/>
                    <a:pt x="1694052" y="255050"/>
                  </a:cubicBezTo>
                  <a:lnTo>
                    <a:pt x="112847" y="255050"/>
                  </a:lnTo>
                  <a:cubicBezTo>
                    <a:pt x="50523" y="255050"/>
                    <a:pt x="0" y="204527"/>
                    <a:pt x="0" y="142203"/>
                  </a:cubicBezTo>
                  <a:lnTo>
                    <a:pt x="0" y="112847"/>
                  </a:lnTo>
                  <a:cubicBezTo>
                    <a:pt x="0" y="50523"/>
                    <a:pt x="50523" y="0"/>
                    <a:pt x="112847" y="0"/>
                  </a:cubicBezTo>
                  <a:close/>
                </a:path>
              </a:pathLst>
            </a:custGeom>
            <a:solidFill>
              <a:srgbClr val="FFCC00"/>
            </a:solidFill>
          </p:spPr>
        </p:sp>
        <p:sp>
          <p:nvSpPr>
            <p:cNvPr id="19" name="TextBox 19"/>
            <p:cNvSpPr txBox="1"/>
            <p:nvPr/>
          </p:nvSpPr>
          <p:spPr>
            <a:xfrm>
              <a:off x="0" y="-76200"/>
              <a:ext cx="1806899" cy="33125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21" name="Group 21"/>
          <p:cNvGrpSpPr/>
          <p:nvPr/>
        </p:nvGrpSpPr>
        <p:grpSpPr>
          <a:xfrm>
            <a:off x="0" y="2049784"/>
            <a:ext cx="3852205" cy="6796890"/>
            <a:chOff x="0" y="0"/>
            <a:chExt cx="3598926" cy="6350000"/>
          </a:xfrm>
        </p:grpSpPr>
        <p:sp>
          <p:nvSpPr>
            <p:cNvPr id="22" name="Freeform 22"/>
            <p:cNvSpPr/>
            <p:nvPr/>
          </p:nvSpPr>
          <p:spPr>
            <a:xfrm>
              <a:off x="0" y="0"/>
              <a:ext cx="3598926" cy="6350000"/>
            </a:xfrm>
            <a:custGeom>
              <a:avLst/>
              <a:gdLst/>
              <a:ahLst/>
              <a:cxnLst/>
              <a:rect l="l" t="t" r="r" b="b"/>
              <a:pathLst>
                <a:path w="3598926" h="6350000">
                  <a:moveTo>
                    <a:pt x="2206625" y="3175000"/>
                  </a:moveTo>
                  <a:lnTo>
                    <a:pt x="3598926" y="6350000"/>
                  </a:lnTo>
                  <a:lnTo>
                    <a:pt x="0" y="6350000"/>
                  </a:lnTo>
                  <a:lnTo>
                    <a:pt x="0" y="0"/>
                  </a:lnTo>
                  <a:lnTo>
                    <a:pt x="3598926" y="0"/>
                  </a:lnTo>
                  <a:lnTo>
                    <a:pt x="2206625" y="3175000"/>
                  </a:lnTo>
                  <a:close/>
                </a:path>
              </a:pathLst>
            </a:custGeom>
            <a:blipFill>
              <a:blip r:embed="rId7"/>
              <a:stretch>
                <a:fillRect l="-82413" r="-82413"/>
              </a:stretch>
            </a:blipFill>
          </p:spPr>
        </p:sp>
      </p:grpSp>
      <p:sp>
        <p:nvSpPr>
          <p:cNvPr id="23" name="Freeform 23"/>
          <p:cNvSpPr/>
          <p:nvPr/>
        </p:nvSpPr>
        <p:spPr>
          <a:xfrm>
            <a:off x="8611655" y="9222310"/>
            <a:ext cx="1064690" cy="1064690"/>
          </a:xfrm>
          <a:custGeom>
            <a:avLst/>
            <a:gdLst/>
            <a:ahLst/>
            <a:cxnLst/>
            <a:rect l="l" t="t" r="r" b="b"/>
            <a:pathLst>
              <a:path w="1064690" h="1064690">
                <a:moveTo>
                  <a:pt x="0" y="0"/>
                </a:moveTo>
                <a:lnTo>
                  <a:pt x="1064690" y="0"/>
                </a:lnTo>
                <a:lnTo>
                  <a:pt x="1064690" y="1064690"/>
                </a:lnTo>
                <a:lnTo>
                  <a:pt x="0" y="106469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4" name="TextBox 24"/>
          <p:cNvSpPr txBox="1"/>
          <p:nvPr/>
        </p:nvSpPr>
        <p:spPr>
          <a:xfrm>
            <a:off x="443439" y="9239250"/>
            <a:ext cx="12234486"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
        <p:nvSpPr>
          <p:cNvPr id="25" name="TextBox 25"/>
          <p:cNvSpPr txBox="1"/>
          <p:nvPr/>
        </p:nvSpPr>
        <p:spPr>
          <a:xfrm>
            <a:off x="4385692" y="1701025"/>
            <a:ext cx="12011041" cy="988714"/>
          </a:xfrm>
          <a:prstGeom prst="rect">
            <a:avLst/>
          </a:prstGeom>
        </p:spPr>
        <p:txBody>
          <a:bodyPr lIns="0" tIns="0" rIns="0" bIns="0" rtlCol="0" anchor="t">
            <a:spAutoFit/>
          </a:bodyPr>
          <a:lstStyle/>
          <a:p>
            <a:pPr algn="l">
              <a:lnSpc>
                <a:spcPts val="7321"/>
              </a:lnSpc>
            </a:pPr>
            <a:r>
              <a:rPr lang="en-US" sz="6050">
                <a:solidFill>
                  <a:srgbClr val="093F6D"/>
                </a:solidFill>
                <a:latin typeface="Sailors Condensed"/>
                <a:ea typeface="Sailors Condensed"/>
                <a:cs typeface="Sailors Condensed"/>
                <a:sym typeface="Sailors Condensed"/>
              </a:rPr>
              <a:t>Strategi Penegakan Hukum HAKI</a:t>
            </a:r>
          </a:p>
        </p:txBody>
      </p:sp>
      <p:sp>
        <p:nvSpPr>
          <p:cNvPr id="26" name="TextBox 26"/>
          <p:cNvSpPr txBox="1"/>
          <p:nvPr/>
        </p:nvSpPr>
        <p:spPr>
          <a:xfrm>
            <a:off x="4111978" y="4204716"/>
            <a:ext cx="12873608" cy="4805680"/>
          </a:xfrm>
          <a:prstGeom prst="rect">
            <a:avLst/>
          </a:prstGeom>
        </p:spPr>
        <p:txBody>
          <a:bodyPr lIns="0" tIns="0" rIns="0" bIns="0" rtlCol="0" anchor="t">
            <a:spAutoFit/>
          </a:bodyPr>
          <a:lstStyle/>
          <a:p>
            <a:pPr algn="just">
              <a:lnSpc>
                <a:spcPts val="4234"/>
              </a:lnSpc>
            </a:pPr>
            <a:r>
              <a:rPr lang="en-US" sz="3499" b="1">
                <a:solidFill>
                  <a:srgbClr val="FFFFFF"/>
                </a:solidFill>
                <a:latin typeface="Calps Sans Bold"/>
                <a:ea typeface="Calps Sans Bold"/>
                <a:cs typeface="Calps Sans Bold"/>
                <a:sym typeface="Calps Sans Bold"/>
              </a:rPr>
              <a:t>d. Penyelesaian Sengketa Internasional</a:t>
            </a:r>
          </a:p>
          <a:p>
            <a:pPr algn="just">
              <a:lnSpc>
                <a:spcPts val="4234"/>
              </a:lnSpc>
            </a:pPr>
            <a:r>
              <a:rPr lang="en-US" sz="3499">
                <a:solidFill>
                  <a:srgbClr val="FFFFFF"/>
                </a:solidFill>
                <a:latin typeface="Calps Sans"/>
                <a:ea typeface="Calps Sans"/>
                <a:cs typeface="Calps Sans"/>
                <a:sym typeface="Calps Sans"/>
              </a:rPr>
              <a:t>✅ </a:t>
            </a:r>
            <a:r>
              <a:rPr lang="en-US" sz="3499" i="1">
                <a:solidFill>
                  <a:srgbClr val="FFFFFF"/>
                </a:solidFill>
                <a:latin typeface="Calps Sans Italics"/>
                <a:ea typeface="Calps Sans Italics"/>
                <a:cs typeface="Calps Sans Italics"/>
                <a:sym typeface="Calps Sans Italics"/>
              </a:rPr>
              <a:t>WIPO Arbitration and Mediation Center</a:t>
            </a:r>
            <a:r>
              <a:rPr lang="en-US" sz="3499">
                <a:solidFill>
                  <a:srgbClr val="FFFFFF"/>
                </a:solidFill>
                <a:latin typeface="Calps Sans"/>
                <a:ea typeface="Calps Sans"/>
                <a:cs typeface="Calps Sans"/>
                <a:sym typeface="Calps Sans"/>
              </a:rPr>
              <a:t> → Penyelesaian sengketa HAKI lintas negara.</a:t>
            </a:r>
          </a:p>
          <a:p>
            <a:pPr algn="just">
              <a:lnSpc>
                <a:spcPts val="4234"/>
              </a:lnSpc>
            </a:pPr>
            <a:r>
              <a:rPr lang="en-US" sz="3499">
                <a:solidFill>
                  <a:srgbClr val="FFFFFF"/>
                </a:solidFill>
                <a:latin typeface="Calps Sans"/>
                <a:ea typeface="Calps Sans"/>
                <a:cs typeface="Calps Sans"/>
                <a:sym typeface="Calps Sans"/>
              </a:rPr>
              <a:t>✅</a:t>
            </a:r>
            <a:r>
              <a:rPr lang="en-US" sz="3499" i="1">
                <a:solidFill>
                  <a:srgbClr val="FFFFFF"/>
                </a:solidFill>
                <a:latin typeface="Calps Sans Italics"/>
                <a:ea typeface="Calps Sans Italics"/>
                <a:cs typeface="Calps Sans Italics"/>
                <a:sym typeface="Calps Sans Italics"/>
              </a:rPr>
              <a:t> TRIPS Agreement WTO</a:t>
            </a:r>
            <a:r>
              <a:rPr lang="en-US" sz="3499">
                <a:solidFill>
                  <a:srgbClr val="FFFFFF"/>
                </a:solidFill>
                <a:latin typeface="Calps Sans"/>
                <a:ea typeface="Calps Sans"/>
                <a:cs typeface="Calps Sans"/>
                <a:sym typeface="Calps Sans"/>
              </a:rPr>
              <a:t> → Jika negara melanggar HAKI perusahaan asing, bisa digugat melalui WTO.</a:t>
            </a:r>
          </a:p>
          <a:p>
            <a:pPr algn="just">
              <a:lnSpc>
                <a:spcPts val="4234"/>
              </a:lnSpc>
            </a:pPr>
            <a:endParaRPr lang="en-US" sz="3499">
              <a:solidFill>
                <a:srgbClr val="FFFFFF"/>
              </a:solidFill>
              <a:latin typeface="Calps Sans"/>
              <a:ea typeface="Calps Sans"/>
              <a:cs typeface="Calps Sans"/>
              <a:sym typeface="Calps Sans"/>
            </a:endParaRPr>
          </a:p>
          <a:p>
            <a:pPr algn="just">
              <a:lnSpc>
                <a:spcPts val="4234"/>
              </a:lnSpc>
            </a:pPr>
            <a:r>
              <a:rPr lang="en-US" sz="3499">
                <a:solidFill>
                  <a:srgbClr val="FFFFFF"/>
                </a:solidFill>
                <a:latin typeface="Calps Sans"/>
                <a:ea typeface="Calps Sans"/>
                <a:cs typeface="Calps Sans"/>
                <a:sym typeface="Calps Sans"/>
              </a:rPr>
              <a:t>🔹 Contoh Kasus:</a:t>
            </a:r>
          </a:p>
          <a:p>
            <a:pPr algn="just">
              <a:lnSpc>
                <a:spcPts val="4234"/>
              </a:lnSpc>
            </a:pPr>
            <a:r>
              <a:rPr lang="en-US" sz="3499">
                <a:solidFill>
                  <a:srgbClr val="FFFFFF"/>
                </a:solidFill>
                <a:latin typeface="Calps Sans"/>
                <a:ea typeface="Calps Sans"/>
                <a:cs typeface="Calps Sans"/>
                <a:sym typeface="Calps Sans"/>
              </a:rPr>
              <a:t>Kasus Indonesia vs. AS dalam TRIPS → Indonesia digugat karena kebijakan impor film yang dianggap melanggar TRIPS.</a:t>
            </a:r>
          </a:p>
        </p:txBody>
      </p:sp>
      <p:sp>
        <p:nvSpPr>
          <p:cNvPr id="27" name="TextBox 27"/>
          <p:cNvSpPr txBox="1"/>
          <p:nvPr/>
        </p:nvSpPr>
        <p:spPr>
          <a:xfrm>
            <a:off x="11734761" y="7914124"/>
            <a:ext cx="3545504" cy="689610"/>
          </a:xfrm>
          <a:prstGeom prst="rect">
            <a:avLst/>
          </a:prstGeom>
        </p:spPr>
        <p:txBody>
          <a:bodyPr lIns="0" tIns="0" rIns="0" bIns="0" rtlCol="0" anchor="t">
            <a:spAutoFit/>
          </a:bodyPr>
          <a:lstStyle/>
          <a:p>
            <a:pPr algn="l">
              <a:lnSpc>
                <a:spcPts val="5445"/>
              </a:lnSpc>
            </a:pPr>
            <a:endParaRPr/>
          </a:p>
        </p:txBody>
      </p:sp>
      <p:sp>
        <p:nvSpPr>
          <p:cNvPr id="28" name="TextBox 28"/>
          <p:cNvSpPr txBox="1"/>
          <p:nvPr/>
        </p:nvSpPr>
        <p:spPr>
          <a:xfrm>
            <a:off x="4111978" y="2760032"/>
            <a:ext cx="13408614" cy="1899793"/>
          </a:xfrm>
          <a:prstGeom prst="rect">
            <a:avLst/>
          </a:prstGeom>
        </p:spPr>
        <p:txBody>
          <a:bodyPr lIns="0" tIns="0" rIns="0" bIns="0" rtlCol="0" anchor="t">
            <a:spAutoFit/>
          </a:bodyPr>
          <a:lstStyle/>
          <a:p>
            <a:pPr algn="l">
              <a:lnSpc>
                <a:spcPts val="4961"/>
              </a:lnSpc>
            </a:pPr>
            <a:r>
              <a:rPr lang="en-US" sz="4100" b="1">
                <a:solidFill>
                  <a:srgbClr val="FFFFFF"/>
                </a:solidFill>
                <a:latin typeface="Calps Sans Bold"/>
                <a:ea typeface="Calps Sans Bold"/>
                <a:cs typeface="Calps Sans Bold"/>
                <a:sym typeface="Calps Sans Bold"/>
              </a:rPr>
              <a:t>Jika terjadi pelanggaran, pemilik HAKI dapat menempuh langkah hukum untuk menegakkan haknya.</a:t>
            </a:r>
          </a:p>
          <a:p>
            <a:pPr algn="l">
              <a:lnSpc>
                <a:spcPts val="4961"/>
              </a:lnSpc>
            </a:pPr>
            <a:endParaRPr lang="en-US" sz="4100" b="1">
              <a:solidFill>
                <a:srgbClr val="FFFFFF"/>
              </a:solidFill>
              <a:latin typeface="Calps Sans Bold"/>
              <a:ea typeface="Calps Sans Bold"/>
              <a:cs typeface="Calps Sans Bold"/>
              <a:sym typeface="Calps Sans Bold"/>
            </a:endParaRPr>
          </a:p>
        </p:txBody>
      </p:sp>
      <p:sp>
        <p:nvSpPr>
          <p:cNvPr id="29" name="TextBox 29"/>
          <p:cNvSpPr txBox="1"/>
          <p:nvPr/>
        </p:nvSpPr>
        <p:spPr>
          <a:xfrm>
            <a:off x="0" y="658813"/>
            <a:ext cx="5872945" cy="635000"/>
          </a:xfrm>
          <a:prstGeom prst="rect">
            <a:avLst/>
          </a:prstGeom>
        </p:spPr>
        <p:txBody>
          <a:bodyPr lIns="0" tIns="0" rIns="0" bIns="0" rtlCol="0" anchor="t">
            <a:spAutoFit/>
          </a:bodyPr>
          <a:lstStyle/>
          <a:p>
            <a:pPr algn="ctr">
              <a:lnSpc>
                <a:spcPts val="4900"/>
              </a:lnSpc>
            </a:pPr>
            <a:r>
              <a:rPr lang="en-US" sz="3500">
                <a:solidFill>
                  <a:srgbClr val="093F6D"/>
                </a:solidFill>
                <a:latin typeface="Sailors Condensed"/>
                <a:ea typeface="Sailors Condensed"/>
                <a:cs typeface="Sailors Condensed"/>
                <a:sym typeface="Sailors Condensed"/>
              </a:rPr>
              <a:t>Universitas SEBELAS MARET</a:t>
            </a: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a:off x="-2554520" y="544504"/>
            <a:ext cx="6297818" cy="968392"/>
            <a:chOff x="0" y="0"/>
            <a:chExt cx="1658684" cy="255050"/>
          </a:xfrm>
        </p:grpSpPr>
        <p:sp>
          <p:nvSpPr>
            <p:cNvPr id="8" name="Freeform 8"/>
            <p:cNvSpPr/>
            <p:nvPr/>
          </p:nvSpPr>
          <p:spPr>
            <a:xfrm>
              <a:off x="0" y="0"/>
              <a:ext cx="1658684" cy="255050"/>
            </a:xfrm>
            <a:custGeom>
              <a:avLst/>
              <a:gdLst/>
              <a:ahLst/>
              <a:cxnLst/>
              <a:rect l="l" t="t" r="r" b="b"/>
              <a:pathLst>
                <a:path w="1658684" h="255050">
                  <a:moveTo>
                    <a:pt x="122930" y="0"/>
                  </a:moveTo>
                  <a:lnTo>
                    <a:pt x="1535754" y="0"/>
                  </a:lnTo>
                  <a:cubicBezTo>
                    <a:pt x="1603647" y="0"/>
                    <a:pt x="1658684" y="55038"/>
                    <a:pt x="1658684" y="122930"/>
                  </a:cubicBezTo>
                  <a:lnTo>
                    <a:pt x="1658684" y="132119"/>
                  </a:lnTo>
                  <a:cubicBezTo>
                    <a:pt x="1658684" y="200012"/>
                    <a:pt x="1603647" y="255050"/>
                    <a:pt x="1535754" y="255050"/>
                  </a:cubicBezTo>
                  <a:lnTo>
                    <a:pt x="122930" y="255050"/>
                  </a:lnTo>
                  <a:cubicBezTo>
                    <a:pt x="55038" y="255050"/>
                    <a:pt x="0" y="200012"/>
                    <a:pt x="0" y="132119"/>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33125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5400000">
            <a:off x="13516976" y="-2203682"/>
            <a:ext cx="6297818" cy="2209115"/>
            <a:chOff x="0" y="0"/>
            <a:chExt cx="1658684" cy="581824"/>
          </a:xfrm>
        </p:grpSpPr>
        <p:sp>
          <p:nvSpPr>
            <p:cNvPr id="11" name="Freeform 11"/>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12" name="TextBox 12"/>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a:off x="990614" y="3679326"/>
            <a:ext cx="6492240" cy="0"/>
          </a:xfrm>
          <a:prstGeom prst="line">
            <a:avLst/>
          </a:prstGeom>
          <a:ln w="38100" cap="flat">
            <a:solidFill>
              <a:srgbClr val="093F6D"/>
            </a:solidFill>
            <a:prstDash val="solid"/>
            <a:headEnd type="none" w="sm" len="sm"/>
            <a:tailEnd type="oval" w="lg" len="lg"/>
          </a:ln>
        </p:spPr>
      </p:sp>
      <p:sp>
        <p:nvSpPr>
          <p:cNvPr id="14" name="Freeform 14"/>
          <p:cNvSpPr/>
          <p:nvPr/>
        </p:nvSpPr>
        <p:spPr>
          <a:xfrm>
            <a:off x="1028700" y="3898209"/>
            <a:ext cx="751236" cy="693015"/>
          </a:xfrm>
          <a:custGeom>
            <a:avLst/>
            <a:gdLst/>
            <a:ahLst/>
            <a:cxnLst/>
            <a:rect l="l" t="t" r="r" b="b"/>
            <a:pathLst>
              <a:path w="751236" h="693015">
                <a:moveTo>
                  <a:pt x="0" y="0"/>
                </a:moveTo>
                <a:lnTo>
                  <a:pt x="751236" y="0"/>
                </a:lnTo>
                <a:lnTo>
                  <a:pt x="751236" y="693015"/>
                </a:lnTo>
                <a:lnTo>
                  <a:pt x="0" y="6930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5" name="Group 15"/>
          <p:cNvGrpSpPr/>
          <p:nvPr/>
        </p:nvGrpSpPr>
        <p:grpSpPr>
          <a:xfrm>
            <a:off x="9289502" y="1293812"/>
            <a:ext cx="7115200" cy="8111788"/>
            <a:chOff x="0" y="0"/>
            <a:chExt cx="1103949" cy="1258574"/>
          </a:xfrm>
        </p:grpSpPr>
        <p:sp>
          <p:nvSpPr>
            <p:cNvPr id="16" name="Freeform 16"/>
            <p:cNvSpPr/>
            <p:nvPr/>
          </p:nvSpPr>
          <p:spPr>
            <a:xfrm>
              <a:off x="0" y="0"/>
              <a:ext cx="1103949" cy="1258574"/>
            </a:xfrm>
            <a:custGeom>
              <a:avLst/>
              <a:gdLst/>
              <a:ahLst/>
              <a:cxnLst/>
              <a:rect l="l" t="t" r="r" b="b"/>
              <a:pathLst>
                <a:path w="1103949" h="1258574">
                  <a:moveTo>
                    <a:pt x="900749" y="0"/>
                  </a:moveTo>
                  <a:lnTo>
                    <a:pt x="0" y="0"/>
                  </a:lnTo>
                  <a:lnTo>
                    <a:pt x="0" y="1258574"/>
                  </a:lnTo>
                  <a:lnTo>
                    <a:pt x="900749" y="1258574"/>
                  </a:lnTo>
                  <a:lnTo>
                    <a:pt x="1103949" y="629287"/>
                  </a:lnTo>
                  <a:lnTo>
                    <a:pt x="900749" y="0"/>
                  </a:lnTo>
                  <a:close/>
                </a:path>
              </a:pathLst>
            </a:custGeom>
            <a:blipFill>
              <a:blip r:embed="rId6"/>
              <a:stretch>
                <a:fillRect l="-35558" r="-35558"/>
              </a:stretch>
            </a:blipFill>
          </p:spPr>
        </p:sp>
      </p:grpSp>
      <p:sp>
        <p:nvSpPr>
          <p:cNvPr id="17" name="TextBox 17"/>
          <p:cNvSpPr txBox="1"/>
          <p:nvPr/>
        </p:nvSpPr>
        <p:spPr>
          <a:xfrm>
            <a:off x="-901992" y="704843"/>
            <a:ext cx="5287684" cy="552464"/>
          </a:xfrm>
          <a:prstGeom prst="rect">
            <a:avLst/>
          </a:prstGeom>
        </p:spPr>
        <p:txBody>
          <a:bodyPr lIns="0" tIns="0" rIns="0" bIns="0" rtlCol="0" anchor="t">
            <a:spAutoFit/>
          </a:bodyPr>
          <a:lstStyle/>
          <a:p>
            <a:pPr algn="ctr">
              <a:lnSpc>
                <a:spcPts val="4200"/>
              </a:lnSpc>
            </a:pPr>
            <a:r>
              <a:rPr lang="en-US" sz="3000">
                <a:solidFill>
                  <a:srgbClr val="093F6D"/>
                </a:solidFill>
                <a:latin typeface="Sailors Condensed"/>
                <a:ea typeface="Sailors Condensed"/>
                <a:cs typeface="Sailors Condensed"/>
                <a:sym typeface="Sailors Condensed"/>
              </a:rPr>
              <a:t>oleh : Chidi eze</a:t>
            </a:r>
          </a:p>
        </p:txBody>
      </p:sp>
      <p:grpSp>
        <p:nvGrpSpPr>
          <p:cNvPr id="18" name="Group 18"/>
          <p:cNvGrpSpPr/>
          <p:nvPr/>
        </p:nvGrpSpPr>
        <p:grpSpPr>
          <a:xfrm>
            <a:off x="-807794" y="544504"/>
            <a:ext cx="6860569" cy="968392"/>
            <a:chOff x="0" y="0"/>
            <a:chExt cx="1806899" cy="255050"/>
          </a:xfrm>
        </p:grpSpPr>
        <p:sp>
          <p:nvSpPr>
            <p:cNvPr id="19" name="Freeform 19"/>
            <p:cNvSpPr/>
            <p:nvPr/>
          </p:nvSpPr>
          <p:spPr>
            <a:xfrm>
              <a:off x="0" y="0"/>
              <a:ext cx="1806899" cy="255050"/>
            </a:xfrm>
            <a:custGeom>
              <a:avLst/>
              <a:gdLst/>
              <a:ahLst/>
              <a:cxnLst/>
              <a:rect l="l" t="t" r="r" b="b"/>
              <a:pathLst>
                <a:path w="1806899" h="255050">
                  <a:moveTo>
                    <a:pt x="112847" y="0"/>
                  </a:moveTo>
                  <a:lnTo>
                    <a:pt x="1694052" y="0"/>
                  </a:lnTo>
                  <a:cubicBezTo>
                    <a:pt x="1756376" y="0"/>
                    <a:pt x="1806899" y="50523"/>
                    <a:pt x="1806899" y="112847"/>
                  </a:cubicBezTo>
                  <a:lnTo>
                    <a:pt x="1806899" y="142203"/>
                  </a:lnTo>
                  <a:cubicBezTo>
                    <a:pt x="1806899" y="204527"/>
                    <a:pt x="1756376" y="255050"/>
                    <a:pt x="1694052" y="255050"/>
                  </a:cubicBezTo>
                  <a:lnTo>
                    <a:pt x="112847" y="255050"/>
                  </a:lnTo>
                  <a:cubicBezTo>
                    <a:pt x="50523" y="255050"/>
                    <a:pt x="0" y="204527"/>
                    <a:pt x="0" y="142203"/>
                  </a:cubicBezTo>
                  <a:lnTo>
                    <a:pt x="0" y="112847"/>
                  </a:lnTo>
                  <a:cubicBezTo>
                    <a:pt x="0" y="50523"/>
                    <a:pt x="50523" y="0"/>
                    <a:pt x="112847" y="0"/>
                  </a:cubicBezTo>
                  <a:close/>
                </a:path>
              </a:pathLst>
            </a:custGeom>
            <a:solidFill>
              <a:srgbClr val="FFCC00"/>
            </a:solidFill>
          </p:spPr>
        </p:sp>
        <p:sp>
          <p:nvSpPr>
            <p:cNvPr id="20" name="TextBox 20"/>
            <p:cNvSpPr txBox="1"/>
            <p:nvPr/>
          </p:nvSpPr>
          <p:spPr>
            <a:xfrm>
              <a:off x="0" y="-76200"/>
              <a:ext cx="1806899" cy="33125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2" name="Freeform 22"/>
          <p:cNvSpPr/>
          <p:nvPr/>
        </p:nvSpPr>
        <p:spPr>
          <a:xfrm>
            <a:off x="8158155" y="9278585"/>
            <a:ext cx="1008415" cy="1008415"/>
          </a:xfrm>
          <a:custGeom>
            <a:avLst/>
            <a:gdLst/>
            <a:ahLst/>
            <a:cxnLst/>
            <a:rect l="l" t="t" r="r" b="b"/>
            <a:pathLst>
              <a:path w="1008415" h="1008415">
                <a:moveTo>
                  <a:pt x="0" y="0"/>
                </a:moveTo>
                <a:lnTo>
                  <a:pt x="1008415" y="0"/>
                </a:lnTo>
                <a:lnTo>
                  <a:pt x="1008415" y="1008415"/>
                </a:lnTo>
                <a:lnTo>
                  <a:pt x="0" y="100841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3" name="TextBox 23"/>
          <p:cNvSpPr txBox="1"/>
          <p:nvPr/>
        </p:nvSpPr>
        <p:spPr>
          <a:xfrm>
            <a:off x="1028700" y="9218173"/>
            <a:ext cx="12234486"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
        <p:nvSpPr>
          <p:cNvPr id="24" name="TextBox 24"/>
          <p:cNvSpPr txBox="1"/>
          <p:nvPr/>
        </p:nvSpPr>
        <p:spPr>
          <a:xfrm>
            <a:off x="990614" y="2458540"/>
            <a:ext cx="8521985" cy="1001711"/>
          </a:xfrm>
          <a:prstGeom prst="rect">
            <a:avLst/>
          </a:prstGeom>
        </p:spPr>
        <p:txBody>
          <a:bodyPr lIns="0" tIns="0" rIns="0" bIns="0" rtlCol="0" anchor="t">
            <a:spAutoFit/>
          </a:bodyPr>
          <a:lstStyle/>
          <a:p>
            <a:pPr algn="l">
              <a:lnSpc>
                <a:spcPts val="7563"/>
              </a:lnSpc>
            </a:pPr>
            <a:r>
              <a:rPr lang="en-US" sz="6250">
                <a:solidFill>
                  <a:srgbClr val="093F6D"/>
                </a:solidFill>
                <a:latin typeface="Sailors Condensed"/>
                <a:ea typeface="Sailors Condensed"/>
                <a:cs typeface="Sailors Condensed"/>
                <a:sym typeface="Sailors Condensed"/>
              </a:rPr>
              <a:t>KESIMPULAN</a:t>
            </a:r>
          </a:p>
        </p:txBody>
      </p:sp>
      <p:sp>
        <p:nvSpPr>
          <p:cNvPr id="25" name="TextBox 25"/>
          <p:cNvSpPr txBox="1"/>
          <p:nvPr/>
        </p:nvSpPr>
        <p:spPr>
          <a:xfrm>
            <a:off x="2072421" y="3888684"/>
            <a:ext cx="6085735" cy="4977003"/>
          </a:xfrm>
          <a:prstGeom prst="rect">
            <a:avLst/>
          </a:prstGeom>
        </p:spPr>
        <p:txBody>
          <a:bodyPr lIns="0" tIns="0" rIns="0" bIns="0" rtlCol="0" anchor="t">
            <a:spAutoFit/>
          </a:bodyPr>
          <a:lstStyle/>
          <a:p>
            <a:pPr algn="just">
              <a:lnSpc>
                <a:spcPts val="4355"/>
              </a:lnSpc>
            </a:pPr>
            <a:r>
              <a:rPr lang="en-US" sz="3599">
                <a:solidFill>
                  <a:srgbClr val="093F6D"/>
                </a:solidFill>
                <a:latin typeface="Calps Sans"/>
                <a:ea typeface="Calps Sans"/>
                <a:cs typeface="Calps Sans"/>
                <a:sym typeface="Calps Sans"/>
              </a:rPr>
              <a:t>Strategi perlindungan dan penegakan hukum HAKI mencakup pendaftaran hak, kontrak bisnis, pemanfaatan teknologi, serta penyelesaian hukum melalui pengadilan atau arbitrase internasional. Pelaku bisnis dan kreator perlu memahami mekanisme ini agar hak mereka tetap terlindungi dari pelanggaran.</a:t>
            </a:r>
          </a:p>
        </p:txBody>
      </p:sp>
      <p:sp>
        <p:nvSpPr>
          <p:cNvPr id="26" name="TextBox 26"/>
          <p:cNvSpPr txBox="1"/>
          <p:nvPr/>
        </p:nvSpPr>
        <p:spPr>
          <a:xfrm>
            <a:off x="0" y="658813"/>
            <a:ext cx="5872945" cy="635000"/>
          </a:xfrm>
          <a:prstGeom prst="rect">
            <a:avLst/>
          </a:prstGeom>
        </p:spPr>
        <p:txBody>
          <a:bodyPr lIns="0" tIns="0" rIns="0" bIns="0" rtlCol="0" anchor="t">
            <a:spAutoFit/>
          </a:bodyPr>
          <a:lstStyle/>
          <a:p>
            <a:pPr algn="ctr">
              <a:lnSpc>
                <a:spcPts val="4900"/>
              </a:lnSpc>
            </a:pPr>
            <a:r>
              <a:rPr lang="en-US" sz="3500">
                <a:solidFill>
                  <a:srgbClr val="093F6D"/>
                </a:solidFill>
                <a:latin typeface="Sailors Condensed"/>
                <a:ea typeface="Sailors Condensed"/>
                <a:cs typeface="Sailors Condensed"/>
                <a:sym typeface="Sailors Condensed"/>
              </a:rPr>
              <a:t>Universitas SEBELAS MARET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type="body" idx="4294967295"/>
          </p:nvPr>
        </p:nvSpPr>
        <p:spPr>
          <a:xfrm>
            <a:off x="2" y="-114300"/>
            <a:ext cx="18288000" cy="9401420"/>
          </a:xfrm>
        </p:spPr>
        <p:style>
          <a:lnRef idx="2">
            <a:schemeClr val="accent2"/>
          </a:lnRef>
          <a:fillRef idx="1">
            <a:schemeClr val="lt1"/>
          </a:fillRef>
          <a:effectRef idx="0">
            <a:schemeClr val="accent2"/>
          </a:effectRef>
          <a:fontRef idx="minor">
            <a:schemeClr val="dk1"/>
          </a:fontRef>
        </p:style>
        <p:txBody>
          <a:bodyPr>
            <a:noAutofit/>
          </a:bodyPr>
          <a:lstStyle/>
          <a:p>
            <a:pPr indent="0">
              <a:lnSpc>
                <a:spcPct val="150000"/>
              </a:lnSpc>
              <a:spcBef>
                <a:spcPct val="0"/>
              </a:spcBef>
            </a:pPr>
            <a:r>
              <a:rPr lang="id-ID" altLang="en-US" sz="1650" b="1" dirty="0"/>
              <a:t>Nama		: Prof. Dr. Jamal Wiwoho, S.H., M.Hum</a:t>
            </a:r>
            <a:r>
              <a:rPr lang="en-US" altLang="en-US" sz="1650" b="1" dirty="0"/>
              <a:t>.</a:t>
            </a:r>
            <a:endParaRPr lang="id-ID" altLang="en-US" sz="1650" b="1" dirty="0"/>
          </a:p>
          <a:p>
            <a:pPr indent="0">
              <a:lnSpc>
                <a:spcPct val="150000"/>
              </a:lnSpc>
              <a:spcBef>
                <a:spcPct val="0"/>
              </a:spcBef>
            </a:pPr>
            <a:r>
              <a:rPr lang="id-ID" altLang="en-US" sz="1650" b="1" dirty="0"/>
              <a:t>Tempat/Tgl. Lahir	: </a:t>
            </a:r>
            <a:r>
              <a:rPr lang="id-ID" altLang="en-US" sz="1650" b="1" dirty="0">
                <a:cs typeface="Calibri" panose="020F0502020204030204" pitchFamily="34" charset="0"/>
              </a:rPr>
              <a:t>Magelang,</a:t>
            </a:r>
            <a:r>
              <a:rPr lang="id-ID" altLang="en-US" sz="1650" b="1" dirty="0">
                <a:cs typeface="Times New Roman" panose="02020603050405020304" pitchFamily="18" charset="0"/>
              </a:rPr>
              <a:t> </a:t>
            </a:r>
            <a:r>
              <a:rPr lang="id-ID" altLang="en-US" sz="1650" b="1" dirty="0">
                <a:cs typeface="Calibri" panose="020F0502020204030204" pitchFamily="34" charset="0"/>
              </a:rPr>
              <a:t>8</a:t>
            </a:r>
            <a:r>
              <a:rPr lang="id-ID" altLang="en-US" sz="1650" b="1" dirty="0">
                <a:cs typeface="Times New Roman" panose="02020603050405020304" pitchFamily="18" charset="0"/>
              </a:rPr>
              <a:t> </a:t>
            </a:r>
            <a:r>
              <a:rPr lang="id-ID" altLang="en-US" sz="1650" b="1" dirty="0">
                <a:cs typeface="Calibri" panose="020F0502020204030204" pitchFamily="34" charset="0"/>
              </a:rPr>
              <a:t>November</a:t>
            </a:r>
            <a:r>
              <a:rPr lang="id-ID" altLang="en-US" sz="1650" b="1" dirty="0">
                <a:cs typeface="Times New Roman" panose="02020603050405020304" pitchFamily="18" charset="0"/>
              </a:rPr>
              <a:t> </a:t>
            </a:r>
            <a:r>
              <a:rPr lang="id-ID" altLang="en-US" sz="1650" b="1" dirty="0">
                <a:cs typeface="Calibri" panose="020F0502020204030204" pitchFamily="34" charset="0"/>
              </a:rPr>
              <a:t>1962</a:t>
            </a:r>
          </a:p>
          <a:p>
            <a:pPr indent="0">
              <a:lnSpc>
                <a:spcPct val="150000"/>
              </a:lnSpc>
              <a:spcBef>
                <a:spcPct val="0"/>
              </a:spcBef>
            </a:pPr>
            <a:r>
              <a:rPr lang="id-ID" altLang="en-US" sz="1650" b="1" dirty="0">
                <a:cs typeface="Calibri" panose="020F0502020204030204" pitchFamily="34" charset="0"/>
              </a:rPr>
              <a:t>Tempat</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Times New Roman" panose="02020603050405020304" pitchFamily="18" charset="0"/>
              </a:rPr>
              <a:t> T</a:t>
            </a:r>
            <a:r>
              <a:rPr lang="id-ID" altLang="en-US" sz="1650" b="1" dirty="0">
                <a:cs typeface="Calibri" panose="020F0502020204030204" pitchFamily="34" charset="0"/>
              </a:rPr>
              <a:t>inggal	</a:t>
            </a:r>
            <a:r>
              <a:rPr lang="en-US" altLang="en-US" sz="1650" b="1" dirty="0">
                <a:cs typeface="Calibri" panose="020F0502020204030204" pitchFamily="34" charset="0"/>
              </a:rPr>
              <a:t>	</a:t>
            </a:r>
            <a:r>
              <a:rPr lang="id-ID" altLang="en-US" sz="1650" b="1" dirty="0">
                <a:cs typeface="Calibri" panose="020F0502020204030204" pitchFamily="34" charset="0"/>
              </a:rPr>
              <a:t>: Jl.</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Manunggal</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1/43,</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Solo,</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Jawa Tengah</a:t>
            </a:r>
          </a:p>
          <a:p>
            <a:pPr indent="0">
              <a:lnSpc>
                <a:spcPct val="150000"/>
              </a:lnSpc>
              <a:spcBef>
                <a:spcPct val="0"/>
              </a:spcBef>
            </a:pPr>
            <a:r>
              <a:rPr lang="id-ID" altLang="en-US" sz="1650" b="1" dirty="0">
                <a:cs typeface="Calibri" panose="020F0502020204030204" pitchFamily="34" charset="0"/>
              </a:rPr>
              <a:t>Pendidikan	</a:t>
            </a:r>
            <a:r>
              <a:rPr lang="en-US" altLang="en-US" sz="1650" b="1" dirty="0">
                <a:cs typeface="Calibri" panose="020F0502020204030204" pitchFamily="34" charset="0"/>
              </a:rPr>
              <a:t>	</a:t>
            </a:r>
            <a:r>
              <a:rPr lang="id-ID" altLang="en-US" sz="1650" b="1" dirty="0">
                <a:cs typeface="Calibri" panose="020F0502020204030204" pitchFamily="34" charset="0"/>
              </a:rPr>
              <a:t>: S1</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FH</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UNS,</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S2</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Hukum</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Ekm</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&amp;</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Tek</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Undip,</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S3</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PDIH</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Undip</a:t>
            </a:r>
          </a:p>
          <a:p>
            <a:pPr indent="0">
              <a:lnSpc>
                <a:spcPct val="150000"/>
              </a:lnSpc>
              <a:spcBef>
                <a:spcPct val="0"/>
              </a:spcBef>
            </a:pPr>
            <a:r>
              <a:rPr lang="id-ID" altLang="en-US" sz="1650" b="1" dirty="0">
                <a:cs typeface="Calibri" panose="020F0502020204030204" pitchFamily="34" charset="0"/>
              </a:rPr>
              <a:t>Status		: </a:t>
            </a:r>
            <a:r>
              <a:rPr lang="it-IT" altLang="en-US" sz="1650" b="1" dirty="0">
                <a:cs typeface="Calibri" panose="020F0502020204030204" pitchFamily="34" charset="0"/>
              </a:rPr>
              <a:t>Berkeluarga,</a:t>
            </a:r>
            <a:r>
              <a:rPr lang="it-IT" altLang="en-US" sz="1650" b="1" dirty="0">
                <a:latin typeface="Times New Roman" panose="02020603050405020304" pitchFamily="18" charset="0"/>
                <a:cs typeface="Times New Roman" panose="02020603050405020304" pitchFamily="18" charset="0"/>
              </a:rPr>
              <a:t> </a:t>
            </a:r>
            <a:r>
              <a:rPr lang="it-IT" altLang="en-US" sz="1650" b="1" dirty="0">
                <a:latin typeface="Calibri" pitchFamily="34" charset="0"/>
                <a:cs typeface="Calibri" pitchFamily="34" charset="0"/>
              </a:rPr>
              <a:t>1 Istri , 3 Anak</a:t>
            </a:r>
            <a:endParaRPr lang="id-ID" altLang="en-US" sz="1650" b="1" dirty="0">
              <a:latin typeface="Calibri" pitchFamily="34" charset="0"/>
              <a:cs typeface="Calibri" pitchFamily="34" charset="0"/>
            </a:endParaRPr>
          </a:p>
          <a:p>
            <a:pPr indent="0">
              <a:lnSpc>
                <a:spcPct val="150000"/>
              </a:lnSpc>
              <a:spcBef>
                <a:spcPct val="0"/>
              </a:spcBef>
            </a:pPr>
            <a:r>
              <a:rPr lang="id-ID" altLang="en-US" sz="1650" b="1" dirty="0">
                <a:cs typeface="Calibri" panose="020F0502020204030204" pitchFamily="34" charset="0"/>
              </a:rPr>
              <a:t>Hp.		</a:t>
            </a:r>
            <a:r>
              <a:rPr lang="en-US" altLang="en-US" sz="1650" b="1" dirty="0">
                <a:cs typeface="Calibri" panose="020F0502020204030204" pitchFamily="34" charset="0"/>
              </a:rPr>
              <a:t>	</a:t>
            </a:r>
            <a:r>
              <a:rPr lang="id-ID" altLang="en-US" sz="1650" b="1" dirty="0">
                <a:cs typeface="Calibri" panose="020F0502020204030204" pitchFamily="34" charset="0"/>
              </a:rPr>
              <a:t>: 08122601681</a:t>
            </a:r>
          </a:p>
          <a:p>
            <a:pPr indent="0">
              <a:lnSpc>
                <a:spcPct val="150000"/>
              </a:lnSpc>
              <a:spcBef>
                <a:spcPct val="0"/>
              </a:spcBef>
            </a:pPr>
            <a:r>
              <a:rPr lang="id-ID" altLang="en-US" sz="1650" b="1" dirty="0">
                <a:cs typeface="Calibri" panose="020F0502020204030204" pitchFamily="34" charset="0"/>
              </a:rPr>
              <a:t>E-mail	</a:t>
            </a:r>
            <a:r>
              <a:rPr lang="en-US" altLang="en-US" sz="1650" b="1" dirty="0">
                <a:cs typeface="Calibri" panose="020F0502020204030204" pitchFamily="34" charset="0"/>
              </a:rPr>
              <a:t>	</a:t>
            </a:r>
            <a:r>
              <a:rPr lang="id-ID" altLang="en-US" sz="1650" b="1" dirty="0">
                <a:cs typeface="Calibri" panose="020F0502020204030204" pitchFamily="34" charset="0"/>
              </a:rPr>
              <a:t>: jamalwiwoho</a:t>
            </a:r>
            <a:r>
              <a:rPr lang="en-US" altLang="en-US" sz="1650" b="1" u="sng" dirty="0">
                <a:cs typeface="Calibri" panose="020F0502020204030204" pitchFamily="34" charset="0"/>
              </a:rPr>
              <a:t>@staff.uns.ac.id </a:t>
            </a:r>
            <a:r>
              <a:rPr lang="id-ID" altLang="en-US" sz="1650" b="1" dirty="0">
                <a:cs typeface="Calibri" panose="020F0502020204030204" pitchFamily="34" charset="0"/>
              </a:rPr>
              <a:t>atau</a:t>
            </a:r>
            <a:r>
              <a:rPr lang="id-ID" altLang="en-US" sz="1650" b="1" dirty="0">
                <a:latin typeface="Times New Roman" panose="02020603050405020304" pitchFamily="18" charset="0"/>
                <a:cs typeface="Times New Roman" panose="02020603050405020304" pitchFamily="18" charset="0"/>
              </a:rPr>
              <a:t> </a:t>
            </a:r>
            <a:r>
              <a:rPr lang="en-US" altLang="en-US" sz="1650" b="1" u="sng" dirty="0">
                <a:cs typeface="Times New Roman" panose="02020603050405020304" pitchFamily="18" charset="0"/>
              </a:rPr>
              <a:t>jamalwiwoho@yahoo.com</a:t>
            </a:r>
            <a:endParaRPr lang="id-ID" altLang="en-US" sz="1650" b="1" u="sng" dirty="0">
              <a:cs typeface="Calibri" panose="020F0502020204030204" pitchFamily="34" charset="0"/>
            </a:endParaRPr>
          </a:p>
          <a:p>
            <a:pPr indent="0">
              <a:lnSpc>
                <a:spcPct val="150000"/>
              </a:lnSpc>
              <a:spcBef>
                <a:spcPct val="0"/>
              </a:spcBef>
            </a:pPr>
            <a:r>
              <a:rPr lang="id-ID" altLang="en-US" sz="1650" b="1" dirty="0">
                <a:cs typeface="Calibri" panose="020F0502020204030204" pitchFamily="34" charset="0"/>
              </a:rPr>
              <a:t>website		: </a:t>
            </a:r>
            <a:r>
              <a:rPr lang="id-ID" altLang="en-US" sz="1650" b="1" dirty="0" err="1">
                <a:cs typeface="Calibri" panose="020F0502020204030204" pitchFamily="34" charset="0"/>
              </a:rPr>
              <a:t>ja</a:t>
            </a:r>
            <a:r>
              <a:rPr lang="en-US" altLang="en-US" sz="1650" b="1" u="sng" dirty="0">
                <a:cs typeface="Calibri" panose="020F0502020204030204" pitchFamily="34" charset="0"/>
              </a:rPr>
              <a:t>.mal </a:t>
            </a:r>
            <a:r>
              <a:rPr lang="en-US" altLang="en-US" sz="1650" b="1" u="sng" dirty="0" err="1">
                <a:cs typeface="Calibri" panose="020F0502020204030204" pitchFamily="34" charset="0"/>
              </a:rPr>
              <a:t>wiwoho.com</a:t>
            </a:r>
            <a:endParaRPr lang="id-ID" altLang="en-US" sz="1650" b="1" u="sng" dirty="0">
              <a:cs typeface="Calibri" panose="020F0502020204030204" pitchFamily="34" charset="0"/>
            </a:endParaRPr>
          </a:p>
          <a:p>
            <a:pPr indent="0">
              <a:lnSpc>
                <a:spcPct val="150000"/>
              </a:lnSpc>
              <a:spcBef>
                <a:spcPct val="0"/>
              </a:spcBef>
            </a:pPr>
            <a:r>
              <a:rPr lang="id-ID" altLang="en-US" sz="1650" b="1" dirty="0">
                <a:cs typeface="Calibri" panose="020F0502020204030204" pitchFamily="34" charset="0"/>
              </a:rPr>
              <a:t>Pekerjaan</a:t>
            </a:r>
            <a:r>
              <a:rPr lang="en-US" altLang="en-US" sz="1650" b="1" dirty="0">
                <a:cs typeface="Calibri" panose="020F0502020204030204" pitchFamily="34" charset="0"/>
              </a:rPr>
              <a:t>  </a:t>
            </a:r>
            <a:r>
              <a:rPr lang="id-ID" altLang="en-US" sz="1650" b="1" dirty="0">
                <a:cs typeface="Calibri" panose="020F0502020204030204" pitchFamily="34" charset="0"/>
              </a:rPr>
              <a:t>	</a:t>
            </a:r>
            <a:r>
              <a:rPr lang="en-US" altLang="en-US" sz="1650" b="1" dirty="0">
                <a:cs typeface="Calibri" panose="020F0502020204030204" pitchFamily="34" charset="0"/>
              </a:rPr>
              <a:t>	: Dosen / </a:t>
            </a:r>
            <a:r>
              <a:rPr lang="en-US" altLang="en-US" sz="1650" b="1" dirty="0" err="1">
                <a:cs typeface="Calibri" panose="020F0502020204030204" pitchFamily="34" charset="0"/>
              </a:rPr>
              <a:t>Pengajar</a:t>
            </a:r>
            <a:r>
              <a:rPr lang="en-US" altLang="en-US" sz="1650" b="1" dirty="0">
                <a:cs typeface="Calibri" panose="020F0502020204030204" pitchFamily="34" charset="0"/>
              </a:rPr>
              <a:t> di </a:t>
            </a:r>
            <a:r>
              <a:rPr lang="en-US" altLang="en-US" sz="1650" b="1" dirty="0" err="1">
                <a:cs typeface="Calibri" panose="020F0502020204030204" pitchFamily="34" charset="0"/>
              </a:rPr>
              <a:t>Fakultas</a:t>
            </a:r>
            <a:r>
              <a:rPr lang="en-US" altLang="en-US" sz="1650" b="1" dirty="0">
                <a:cs typeface="Calibri" panose="020F0502020204030204" pitchFamily="34" charset="0"/>
              </a:rPr>
              <a:t> Hukum – UNS 	  </a:t>
            </a:r>
            <a:r>
              <a:rPr lang="id-ID" altLang="en-US" sz="1650" b="1" dirty="0">
                <a:cs typeface="Calibri" panose="020F0502020204030204" pitchFamily="34" charset="0"/>
              </a:rPr>
              <a:t>		</a:t>
            </a:r>
            <a:r>
              <a:rPr lang="en-US" altLang="en-US" sz="1650" b="1" dirty="0">
                <a:cs typeface="Calibri" panose="020F0502020204030204" pitchFamily="34" charset="0"/>
              </a:rPr>
              <a:t>  	</a:t>
            </a:r>
            <a:endParaRPr lang="id-ID" altLang="en-US" sz="1650" b="1" dirty="0">
              <a:cs typeface="Calibri" panose="020F0502020204030204" pitchFamily="34" charset="0"/>
            </a:endParaRPr>
          </a:p>
          <a:p>
            <a:pPr indent="0">
              <a:lnSpc>
                <a:spcPct val="150000"/>
              </a:lnSpc>
              <a:spcBef>
                <a:spcPct val="0"/>
              </a:spcBef>
            </a:pPr>
            <a:r>
              <a:rPr lang="id-ID" altLang="en-US" sz="1650" b="1" dirty="0">
                <a:cs typeface="Calibri" panose="020F0502020204030204" pitchFamily="34" charset="0"/>
              </a:rPr>
              <a:t>Pengalaman	</a:t>
            </a:r>
            <a:r>
              <a:rPr lang="en-US" altLang="en-US" sz="1650" b="1" dirty="0">
                <a:cs typeface="Calibri" panose="020F0502020204030204" pitchFamily="34" charset="0"/>
              </a:rPr>
              <a:t>	</a:t>
            </a:r>
            <a:r>
              <a:rPr lang="id-ID" altLang="en-US" sz="1650" b="1" dirty="0">
                <a:cs typeface="Calibri" panose="020F0502020204030204" pitchFamily="34" charset="0"/>
              </a:rPr>
              <a:t>:</a:t>
            </a:r>
            <a:r>
              <a:rPr lang="en-US" altLang="en-US" sz="1650" b="1" dirty="0">
                <a:cs typeface="Calibri" panose="020F0502020204030204" pitchFamily="34" charset="0"/>
              </a:rPr>
              <a:t> 1. </a:t>
            </a:r>
            <a:r>
              <a:rPr lang="en-US" altLang="en-US" sz="1650" b="1" dirty="0" err="1">
                <a:cs typeface="Calibri" panose="020F0502020204030204" pitchFamily="34" charset="0"/>
              </a:rPr>
              <a:t>Rektor</a:t>
            </a:r>
            <a:r>
              <a:rPr lang="en-US" altLang="en-US" sz="1650" b="1" dirty="0">
                <a:cs typeface="Calibri" panose="020F0502020204030204" pitchFamily="34" charset="0"/>
              </a:rPr>
              <a:t>  UNS Th 2019 –  2024</a:t>
            </a:r>
          </a:p>
          <a:p>
            <a:pPr indent="0">
              <a:lnSpc>
                <a:spcPct val="150000"/>
              </a:lnSpc>
              <a:spcBef>
                <a:spcPct val="0"/>
              </a:spcBef>
              <a:buNone/>
            </a:pPr>
            <a:r>
              <a:rPr lang="en-US" altLang="en-US" sz="1650" b="1" dirty="0">
                <a:cs typeface="Calibri" panose="020F0502020204030204" pitchFamily="34" charset="0"/>
              </a:rPr>
              <a:t>		  	2. </a:t>
            </a:r>
            <a:r>
              <a:rPr lang="en-US" altLang="en-US" sz="1650" b="1" dirty="0" err="1">
                <a:cs typeface="Calibri" panose="020F0502020204030204" pitchFamily="34" charset="0"/>
              </a:rPr>
              <a:t>Ketua</a:t>
            </a:r>
            <a:r>
              <a:rPr lang="en-US" altLang="en-US" sz="1650" b="1" dirty="0">
                <a:cs typeface="Calibri" panose="020F0502020204030204" pitchFamily="34" charset="0"/>
              </a:rPr>
              <a:t> MRPTNI Th. 2021 – 2023</a:t>
            </a:r>
          </a:p>
          <a:p>
            <a:pPr indent="0">
              <a:lnSpc>
                <a:spcPct val="150000"/>
              </a:lnSpc>
              <a:spcBef>
                <a:spcPct val="0"/>
              </a:spcBef>
              <a:buNone/>
            </a:pPr>
            <a:r>
              <a:rPr lang="en-US" altLang="en-US" sz="1500" b="1" dirty="0">
                <a:cs typeface="Calibri" panose="020F0502020204030204" pitchFamily="34" charset="0"/>
              </a:rPr>
              <a:t>		  	3. </a:t>
            </a:r>
            <a:r>
              <a:rPr lang="id-ID" altLang="en-US" sz="1500" b="1" dirty="0">
                <a:cs typeface="Calibri" panose="020F0502020204030204" pitchFamily="34" charset="0"/>
              </a:rPr>
              <a:t>Inspektur</a:t>
            </a:r>
            <a:r>
              <a:rPr lang="id-ID" altLang="en-US" sz="1500" b="1" dirty="0">
                <a:cs typeface="Times New Roman" panose="02020603050405020304" pitchFamily="18" charset="0"/>
              </a:rPr>
              <a:t> </a:t>
            </a:r>
            <a:r>
              <a:rPr lang="id-ID" altLang="en-US" sz="1500" b="1" dirty="0">
                <a:cs typeface="Calibri" panose="020F0502020204030204" pitchFamily="34" charset="0"/>
              </a:rPr>
              <a:t>Jenderal</a:t>
            </a:r>
            <a:r>
              <a:rPr lang="id-ID" altLang="en-US" sz="1500" b="1" dirty="0">
                <a:cs typeface="Times New Roman" panose="02020603050405020304" pitchFamily="18" charset="0"/>
              </a:rPr>
              <a:t> </a:t>
            </a:r>
            <a:r>
              <a:rPr lang="id-ID" altLang="en-US" sz="1500" b="1" dirty="0">
                <a:cs typeface="Calibri" panose="020F0502020204030204" pitchFamily="34" charset="0"/>
              </a:rPr>
              <a:t>Kemenristek</a:t>
            </a:r>
            <a:r>
              <a:rPr lang="id-ID" altLang="en-US" sz="1500" b="1" dirty="0">
                <a:cs typeface="Times New Roman" panose="02020603050405020304" pitchFamily="18" charset="0"/>
              </a:rPr>
              <a:t> </a:t>
            </a:r>
            <a:r>
              <a:rPr lang="id-ID" altLang="en-US" sz="1500" b="1" dirty="0">
                <a:cs typeface="Calibri" panose="020F0502020204030204" pitchFamily="34" charset="0"/>
              </a:rPr>
              <a:t>Dikti</a:t>
            </a:r>
            <a:r>
              <a:rPr lang="en-US" altLang="en-US" sz="1500" b="1" dirty="0">
                <a:cs typeface="Calibri" panose="020F0502020204030204" pitchFamily="34" charset="0"/>
              </a:rPr>
              <a:t>;</a:t>
            </a:r>
            <a:endParaRPr lang="id-ID" altLang="en-US" sz="1500" b="1" dirty="0">
              <a:cs typeface="Calibri" panose="020F0502020204030204" pitchFamily="34" charset="0"/>
            </a:endParaRPr>
          </a:p>
          <a:p>
            <a:pPr indent="0">
              <a:lnSpc>
                <a:spcPct val="150000"/>
              </a:lnSpc>
              <a:spcBef>
                <a:spcPct val="0"/>
              </a:spcBef>
              <a:buNone/>
            </a:pPr>
            <a:r>
              <a:rPr lang="en-US" altLang="en-US" sz="1650" b="1" dirty="0">
                <a:cs typeface="Calibri" panose="020F0502020204030204" pitchFamily="34" charset="0"/>
              </a:rPr>
              <a:t>		  	4. </a:t>
            </a:r>
            <a:r>
              <a:rPr lang="id-ID" altLang="en-US" sz="1650" b="1" dirty="0">
                <a:cs typeface="Calibri" panose="020F0502020204030204" pitchFamily="34" charset="0"/>
              </a:rPr>
              <a:t>Plh. Rektor Universitas Negeri Manado</a:t>
            </a:r>
          </a:p>
          <a:p>
            <a:pPr lvl="1" indent="0">
              <a:lnSpc>
                <a:spcPct val="150000"/>
              </a:lnSpc>
              <a:spcBef>
                <a:spcPct val="0"/>
              </a:spcBef>
              <a:buNone/>
            </a:pPr>
            <a:r>
              <a:rPr lang="en-US" altLang="en-US" sz="1200" b="1" dirty="0">
                <a:cs typeface="Calibri" panose="020F0502020204030204" pitchFamily="34" charset="0"/>
              </a:rPr>
              <a:t>     	</a:t>
            </a:r>
            <a:r>
              <a:rPr lang="id-ID" altLang="en-US" sz="1200" b="1" dirty="0">
                <a:cs typeface="Calibri" panose="020F0502020204030204" pitchFamily="34" charset="0"/>
              </a:rPr>
              <a:t>	</a:t>
            </a:r>
            <a:r>
              <a:rPr lang="en-US" altLang="en-US" sz="1650" b="1" dirty="0">
                <a:cs typeface="Calibri" panose="020F0502020204030204" pitchFamily="34" charset="0"/>
              </a:rPr>
              <a:t>5.</a:t>
            </a:r>
            <a:r>
              <a:rPr lang="id-ID" altLang="en-US" sz="1650" b="1" dirty="0">
                <a:cs typeface="Calibri" panose="020F0502020204030204" pitchFamily="34" charset="0"/>
              </a:rPr>
              <a:t> </a:t>
            </a:r>
            <a:r>
              <a:rPr lang="nn-NO" altLang="en-US" sz="1650" b="1" dirty="0">
                <a:cs typeface="Calibri" panose="020F0502020204030204" pitchFamily="34" charset="0"/>
              </a:rPr>
              <a:t>Wakil</a:t>
            </a:r>
            <a:r>
              <a:rPr lang="nn-NO" altLang="en-US" sz="1650" b="1" dirty="0">
                <a:latin typeface="Times New Roman" panose="02020603050405020304" pitchFamily="18" charset="0"/>
                <a:cs typeface="Times New Roman" panose="02020603050405020304" pitchFamily="18" charset="0"/>
              </a:rPr>
              <a:t> </a:t>
            </a:r>
            <a:r>
              <a:rPr lang="nn-NO" altLang="en-US" sz="1650" b="1" dirty="0">
                <a:cs typeface="Calibri" panose="020F0502020204030204" pitchFamily="34" charset="0"/>
              </a:rPr>
              <a:t>Rektor</a:t>
            </a:r>
            <a:r>
              <a:rPr lang="nn-NO" altLang="en-US" sz="1650" b="1" dirty="0">
                <a:latin typeface="Times New Roman" panose="02020603050405020304" pitchFamily="18" charset="0"/>
                <a:cs typeface="Times New Roman" panose="02020603050405020304" pitchFamily="18" charset="0"/>
              </a:rPr>
              <a:t> </a:t>
            </a:r>
            <a:r>
              <a:rPr lang="nn-NO" altLang="en-US" sz="1650" b="1" dirty="0">
                <a:cs typeface="Calibri" panose="020F0502020204030204" pitchFamily="34" charset="0"/>
              </a:rPr>
              <a:t>II</a:t>
            </a:r>
            <a:r>
              <a:rPr lang="nn-NO" altLang="en-US" sz="1650" b="1" dirty="0">
                <a:latin typeface="Times New Roman" panose="02020603050405020304" pitchFamily="18" charset="0"/>
                <a:cs typeface="Times New Roman" panose="02020603050405020304" pitchFamily="18" charset="0"/>
              </a:rPr>
              <a:t> </a:t>
            </a:r>
            <a:r>
              <a:rPr lang="nn-NO" altLang="en-US" sz="1650" b="1" dirty="0">
                <a:cs typeface="Calibri" panose="020F0502020204030204" pitchFamily="34" charset="0"/>
              </a:rPr>
              <a:t>UNS</a:t>
            </a:r>
            <a:r>
              <a:rPr lang="nn-NO" altLang="en-US" sz="1650" b="1" dirty="0">
                <a:latin typeface="Times New Roman" panose="02020603050405020304" pitchFamily="18" charset="0"/>
                <a:cs typeface="Times New Roman" panose="02020603050405020304" pitchFamily="18" charset="0"/>
              </a:rPr>
              <a:t> </a:t>
            </a:r>
            <a:r>
              <a:rPr lang="nn-NO" altLang="en-US" sz="1650" b="1" dirty="0">
                <a:cs typeface="Calibri" panose="020F0502020204030204" pitchFamily="34" charset="0"/>
              </a:rPr>
              <a:t>Surakarta</a:t>
            </a:r>
            <a:endParaRPr lang="en-US" altLang="en-US" sz="1650" b="1" dirty="0">
              <a:cs typeface="Calibri" panose="020F0502020204030204" pitchFamily="34" charset="0"/>
            </a:endParaRPr>
          </a:p>
          <a:p>
            <a:pPr lvl="1" indent="0">
              <a:lnSpc>
                <a:spcPct val="150000"/>
              </a:lnSpc>
              <a:spcBef>
                <a:spcPct val="0"/>
              </a:spcBef>
              <a:buNone/>
            </a:pPr>
            <a:r>
              <a:rPr lang="en-US" altLang="en-US" sz="1650" b="1" dirty="0">
                <a:cs typeface="Calibri" panose="020F0502020204030204" pitchFamily="34" charset="0"/>
              </a:rPr>
              <a:t>			6. </a:t>
            </a:r>
            <a:r>
              <a:rPr lang="pt-BR" altLang="en-US" sz="1650" b="1" dirty="0">
                <a:cs typeface="Calibri" panose="020F0502020204030204" pitchFamily="34" charset="0"/>
              </a:rPr>
              <a:t>Ketua</a:t>
            </a:r>
            <a:r>
              <a:rPr lang="pt-BR" altLang="en-US" sz="1650" b="1" dirty="0">
                <a:latin typeface="Times New Roman" panose="02020603050405020304" pitchFamily="18" charset="0"/>
                <a:cs typeface="Times New Roman" panose="02020603050405020304" pitchFamily="18" charset="0"/>
              </a:rPr>
              <a:t>  </a:t>
            </a:r>
            <a:r>
              <a:rPr lang="pt-BR" altLang="en-US" sz="1650" b="1" dirty="0">
                <a:cs typeface="Calibri" panose="020F0502020204030204" pitchFamily="34" charset="0"/>
              </a:rPr>
              <a:t>forum</a:t>
            </a:r>
            <a:r>
              <a:rPr lang="pt-BR" altLang="en-US" sz="1650" b="1" dirty="0">
                <a:latin typeface="Times New Roman" panose="02020603050405020304" pitchFamily="18" charset="0"/>
                <a:cs typeface="Times New Roman" panose="02020603050405020304" pitchFamily="18" charset="0"/>
              </a:rPr>
              <a:t> </a:t>
            </a:r>
            <a:r>
              <a:rPr lang="pt-BR" altLang="en-US" sz="1650" b="1" dirty="0">
                <a:cs typeface="Calibri" panose="020F0502020204030204" pitchFamily="34" charset="0"/>
              </a:rPr>
              <a:t>PR</a:t>
            </a:r>
            <a:r>
              <a:rPr lang="pt-BR" altLang="en-US" sz="1650" b="1" dirty="0">
                <a:latin typeface="Times New Roman" panose="02020603050405020304" pitchFamily="18" charset="0"/>
                <a:cs typeface="Times New Roman" panose="02020603050405020304" pitchFamily="18" charset="0"/>
              </a:rPr>
              <a:t> </a:t>
            </a:r>
            <a:r>
              <a:rPr lang="pt-BR" altLang="en-US" sz="1650" b="1" dirty="0">
                <a:cs typeface="Calibri" panose="020F0502020204030204" pitchFamily="34" charset="0"/>
              </a:rPr>
              <a:t>II</a:t>
            </a:r>
            <a:r>
              <a:rPr lang="pt-BR" altLang="en-US" sz="1650" b="1" dirty="0">
                <a:latin typeface="Times New Roman" panose="02020603050405020304" pitchFamily="18" charset="0"/>
                <a:cs typeface="Times New Roman" panose="02020603050405020304" pitchFamily="18" charset="0"/>
              </a:rPr>
              <a:t> </a:t>
            </a:r>
            <a:r>
              <a:rPr lang="pt-BR" altLang="en-US" sz="1650" b="1" dirty="0">
                <a:cs typeface="Calibri" panose="020F0502020204030204" pitchFamily="34" charset="0"/>
              </a:rPr>
              <a:t>/</a:t>
            </a:r>
            <a:r>
              <a:rPr lang="pt-BR" altLang="en-US" sz="1650" b="1" dirty="0">
                <a:latin typeface="Times New Roman" panose="02020603050405020304" pitchFamily="18" charset="0"/>
                <a:cs typeface="Times New Roman" panose="02020603050405020304" pitchFamily="18" charset="0"/>
              </a:rPr>
              <a:t> </a:t>
            </a:r>
            <a:r>
              <a:rPr lang="pt-BR" altLang="en-US" sz="1650" b="1" dirty="0">
                <a:cs typeface="Calibri" panose="020F0502020204030204" pitchFamily="34" charset="0"/>
              </a:rPr>
              <a:t>WR</a:t>
            </a:r>
            <a:r>
              <a:rPr lang="pt-BR" altLang="en-US" sz="1650" b="1" dirty="0">
                <a:latin typeface="Times New Roman" panose="02020603050405020304" pitchFamily="18" charset="0"/>
                <a:cs typeface="Times New Roman" panose="02020603050405020304" pitchFamily="18" charset="0"/>
              </a:rPr>
              <a:t> </a:t>
            </a:r>
            <a:r>
              <a:rPr lang="pt-BR" altLang="en-US" sz="1650" b="1" dirty="0">
                <a:cs typeface="Calibri" panose="020F0502020204030204" pitchFamily="34" charset="0"/>
              </a:rPr>
              <a:t>II</a:t>
            </a:r>
            <a:r>
              <a:rPr lang="pt-BR" altLang="en-US" sz="1650" b="1" dirty="0">
                <a:latin typeface="Times New Roman" panose="02020603050405020304" pitchFamily="18" charset="0"/>
                <a:cs typeface="Times New Roman" panose="02020603050405020304" pitchFamily="18" charset="0"/>
              </a:rPr>
              <a:t> </a:t>
            </a:r>
            <a:r>
              <a:rPr lang="pt-BR" altLang="en-US" sz="1650" b="1" dirty="0">
                <a:cs typeface="Calibri" panose="020F0502020204030204" pitchFamily="34" charset="0"/>
              </a:rPr>
              <a:t>Se</a:t>
            </a:r>
            <a:r>
              <a:rPr lang="pt-BR" altLang="en-US" sz="1650" b="1" dirty="0">
                <a:latin typeface="Times New Roman" panose="02020603050405020304" pitchFamily="18" charset="0"/>
                <a:cs typeface="Times New Roman" panose="02020603050405020304" pitchFamily="18" charset="0"/>
              </a:rPr>
              <a:t> </a:t>
            </a:r>
            <a:r>
              <a:rPr lang="pt-BR" altLang="en-US" sz="1650" b="1" dirty="0">
                <a:cs typeface="Calibri" panose="020F0502020204030204" pitchFamily="34" charset="0"/>
              </a:rPr>
              <a:t>– Indonesia </a:t>
            </a:r>
            <a:endParaRPr lang="en-US" altLang="en-US" sz="1650" b="1" dirty="0">
              <a:cs typeface="Calibri" panose="020F0502020204030204" pitchFamily="34" charset="0"/>
            </a:endParaRPr>
          </a:p>
          <a:p>
            <a:pPr lvl="1" indent="0">
              <a:lnSpc>
                <a:spcPct val="150000"/>
              </a:lnSpc>
              <a:spcBef>
                <a:spcPct val="0"/>
              </a:spcBef>
              <a:buNone/>
            </a:pPr>
            <a:r>
              <a:rPr lang="en-US" altLang="en-US" sz="1650" b="1" dirty="0">
                <a:cs typeface="Calibri" panose="020F0502020204030204" pitchFamily="34" charset="0"/>
              </a:rPr>
              <a:t>			7.</a:t>
            </a:r>
            <a:r>
              <a:rPr lang="id-ID" altLang="en-US" sz="1650" b="1" dirty="0">
                <a:cs typeface="Calibri" panose="020F0502020204030204" pitchFamily="34" charset="0"/>
              </a:rPr>
              <a:t> Sekretaris</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Prodi</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S3</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Ilmu</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Hukum</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FH</a:t>
            </a:r>
            <a:r>
              <a:rPr lang="id-ID" altLang="en-US" sz="1650" b="1" dirty="0">
                <a:latin typeface="Times New Roman" panose="02020603050405020304" pitchFamily="18" charset="0"/>
                <a:cs typeface="Times New Roman" panose="02020603050405020304" pitchFamily="18" charset="0"/>
              </a:rPr>
              <a:t> </a:t>
            </a:r>
            <a:r>
              <a:rPr lang="id-ID" altLang="en-US" sz="1650" b="1" dirty="0">
                <a:cs typeface="Calibri" panose="020F0502020204030204" pitchFamily="34" charset="0"/>
              </a:rPr>
              <a:t>UNS</a:t>
            </a:r>
            <a:r>
              <a:rPr lang="en-US" altLang="en-US" sz="1650" b="1" dirty="0">
                <a:cs typeface="Calibri" panose="020F0502020204030204" pitchFamily="34" charset="0"/>
              </a:rPr>
              <a:t>  </a:t>
            </a:r>
          </a:p>
          <a:p>
            <a:pPr lvl="1" indent="0">
              <a:lnSpc>
                <a:spcPct val="150000"/>
              </a:lnSpc>
              <a:spcBef>
                <a:spcPct val="0"/>
              </a:spcBef>
              <a:buNone/>
            </a:pPr>
            <a:r>
              <a:rPr lang="en-US" altLang="en-US" sz="1650" b="1" dirty="0">
                <a:cs typeface="Calibri" panose="020F0502020204030204" pitchFamily="34" charset="0"/>
              </a:rPr>
              <a:t>			8. </a:t>
            </a:r>
            <a:r>
              <a:rPr lang="en-US" altLang="en-US" sz="1650" b="1" dirty="0" err="1">
                <a:cs typeface="Calibri" panose="020F0502020204030204" pitchFamily="34" charset="0"/>
              </a:rPr>
              <a:t>Ketua</a:t>
            </a:r>
            <a:r>
              <a:rPr lang="en-US" altLang="en-US" sz="1650" b="1" dirty="0">
                <a:cs typeface="Calibri" panose="020F0502020204030204" pitchFamily="34" charset="0"/>
              </a:rPr>
              <a:t> Dewan </a:t>
            </a:r>
            <a:r>
              <a:rPr lang="en-US" altLang="en-US" sz="1650" b="1" dirty="0" err="1">
                <a:cs typeface="Calibri" panose="020F0502020204030204" pitchFamily="34" charset="0"/>
              </a:rPr>
              <a:t>Pengawas</a:t>
            </a:r>
            <a:r>
              <a:rPr lang="en-US" altLang="en-US" sz="1650" b="1" dirty="0">
                <a:cs typeface="Calibri" panose="020F0502020204030204" pitchFamily="34" charset="0"/>
              </a:rPr>
              <a:t> UNDIP</a:t>
            </a:r>
          </a:p>
          <a:p>
            <a:pPr lvl="1" indent="0">
              <a:lnSpc>
                <a:spcPct val="150000"/>
              </a:lnSpc>
              <a:spcBef>
                <a:spcPct val="0"/>
              </a:spcBef>
              <a:buNone/>
            </a:pPr>
            <a:r>
              <a:rPr lang="en-US" altLang="en-US" sz="1650" b="1" dirty="0">
                <a:cs typeface="Calibri" panose="020F0502020204030204" pitchFamily="34" charset="0"/>
              </a:rPr>
              <a:t>			9. </a:t>
            </a:r>
            <a:r>
              <a:rPr lang="en-US" altLang="en-US" sz="1650" b="1" dirty="0" err="1">
                <a:cs typeface="Calibri" panose="020F0502020204030204" pitchFamily="34" charset="0"/>
              </a:rPr>
              <a:t>Ketua</a:t>
            </a:r>
            <a:r>
              <a:rPr lang="en-US" altLang="en-US" sz="1650" b="1" dirty="0">
                <a:cs typeface="Calibri" panose="020F0502020204030204" pitchFamily="34" charset="0"/>
              </a:rPr>
              <a:t> Dewan </a:t>
            </a:r>
            <a:r>
              <a:rPr lang="en-US" altLang="en-US" sz="1650" b="1" dirty="0" err="1">
                <a:cs typeface="Calibri" panose="020F0502020204030204" pitchFamily="34" charset="0"/>
              </a:rPr>
              <a:t>Pengawas</a:t>
            </a:r>
            <a:r>
              <a:rPr lang="en-US" altLang="en-US" sz="1650" b="1" dirty="0">
                <a:cs typeface="Calibri" panose="020F0502020204030204" pitchFamily="34" charset="0"/>
              </a:rPr>
              <a:t> UNS		</a:t>
            </a:r>
          </a:p>
          <a:p>
            <a:pPr lvl="1" indent="0">
              <a:lnSpc>
                <a:spcPct val="150000"/>
              </a:lnSpc>
              <a:spcBef>
                <a:spcPct val="0"/>
              </a:spcBef>
              <a:buNone/>
            </a:pPr>
            <a:r>
              <a:rPr lang="en-US" altLang="en-US" sz="1650" b="1" dirty="0">
                <a:cs typeface="Calibri" panose="020F0502020204030204" pitchFamily="34" charset="0"/>
              </a:rPr>
              <a:t>			10. </a:t>
            </a:r>
            <a:r>
              <a:rPr lang="en-US" altLang="en-US" sz="1650" b="1" dirty="0" err="1">
                <a:cs typeface="Calibri" panose="020F0502020204030204" pitchFamily="34" charset="0"/>
              </a:rPr>
              <a:t>Anggota</a:t>
            </a:r>
            <a:r>
              <a:rPr lang="en-US" altLang="en-US" sz="1650" b="1" dirty="0">
                <a:cs typeface="Calibri" panose="020F0502020204030204" pitchFamily="34" charset="0"/>
              </a:rPr>
              <a:t>  Dewan </a:t>
            </a:r>
            <a:r>
              <a:rPr lang="en-US" altLang="en-US" sz="1650" b="1" dirty="0" err="1">
                <a:cs typeface="Calibri" panose="020F0502020204030204" pitchFamily="34" charset="0"/>
              </a:rPr>
              <a:t>Pengawas</a:t>
            </a:r>
            <a:r>
              <a:rPr lang="en-US" altLang="en-US" sz="1650" b="1" dirty="0">
                <a:cs typeface="Calibri" panose="020F0502020204030204" pitchFamily="34" charset="0"/>
              </a:rPr>
              <a:t> UPN Jakarta.</a:t>
            </a:r>
            <a:endParaRPr lang="en-US" altLang="en-US" sz="1200" b="1" dirty="0">
              <a:cs typeface="Calibri" panose="020F0502020204030204" pitchFamily="34" charset="0"/>
            </a:endParaRPr>
          </a:p>
          <a:p>
            <a:pPr indent="0">
              <a:lnSpc>
                <a:spcPct val="150000"/>
              </a:lnSpc>
              <a:spcBef>
                <a:spcPct val="0"/>
              </a:spcBef>
            </a:pPr>
            <a:r>
              <a:rPr lang="id-ID" altLang="en-US" sz="1200" b="1" dirty="0">
                <a:cs typeface="Calibri" panose="020F0502020204030204" pitchFamily="34" charset="0"/>
              </a:rPr>
              <a:t> Lain-lain :</a:t>
            </a:r>
          </a:p>
          <a:p>
            <a:pPr lvl="1" indent="0" algn="just">
              <a:lnSpc>
                <a:spcPct val="150000"/>
              </a:lnSpc>
              <a:spcBef>
                <a:spcPct val="0"/>
              </a:spcBef>
              <a:buFont typeface="Wingdings" panose="05000000000000000000" pitchFamily="2" charset="2"/>
              <a:buChar char=""/>
            </a:pPr>
            <a:r>
              <a:rPr lang="id-ID" altLang="en-US" sz="1200" b="1" dirty="0">
                <a:cs typeface="Calibri" panose="020F0502020204030204" pitchFamily="34" charset="0"/>
              </a:rPr>
              <a:t>Reviewer</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Nasional</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DP2M</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Dikti,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Tim</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PAK</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Dikti,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Instruktur</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Brevet,</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Konsultan</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DPRD</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Ngawi-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Jatim,</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DPRD</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Karanganyar-Jateng,</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DPRD</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Surakarta,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DPRD</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Balikpapan,</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Konsultan</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IAPI,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Konsultan</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Pemda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Ngawi,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Pemda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Magetan</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Jatim,</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Pemkot</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Gorontalo,</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Saksi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Ahli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beberapa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Pengadilan,</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dll.</a:t>
            </a:r>
          </a:p>
          <a:p>
            <a:pPr lvl="1" indent="0" algn="just">
              <a:lnSpc>
                <a:spcPct val="150000"/>
              </a:lnSpc>
              <a:spcBef>
                <a:spcPct val="0"/>
              </a:spcBef>
              <a:buFont typeface="Wingdings" panose="05000000000000000000" pitchFamily="2" charset="2"/>
              <a:buChar char=""/>
            </a:pPr>
            <a:r>
              <a:rPr lang="id-ID" altLang="en-US" sz="1200" b="1" dirty="0">
                <a:cs typeface="Calibri" panose="020F0502020204030204" pitchFamily="34" charset="0"/>
              </a:rPr>
              <a:t>guru</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S2/S3</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tidak</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tetap</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Univ</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Diponegoro,</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Univ</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Trisakti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Jkt,</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Univ</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Taruma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Negara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Jkt,</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Univ</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Djuanda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Bogor,</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Univ</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Swadaya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Gunung</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Jati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Cirebon,</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Univ</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Slamet</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Riyadi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dan</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UNSA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Solo,</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Univ</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Brawijaya</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Malang</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(disertasi)</a:t>
            </a:r>
            <a:r>
              <a:rPr lang="id-ID" altLang="en-US" sz="1200" b="1" dirty="0">
                <a:latin typeface="Times New Roman" panose="02020603050405020304" pitchFamily="18" charset="0"/>
                <a:cs typeface="Times New Roman" panose="02020603050405020304" pitchFamily="18" charset="0"/>
              </a:rPr>
              <a:t> </a:t>
            </a:r>
            <a:r>
              <a:rPr lang="id-ID" altLang="en-US" sz="1200" b="1" dirty="0">
                <a:cs typeface="Calibri" panose="020F0502020204030204" pitchFamily="34" charset="0"/>
              </a:rPr>
              <a:t>dll.</a:t>
            </a:r>
            <a:endParaRPr lang="en-US" altLang="en-US" sz="1200" b="1" dirty="0">
              <a:cs typeface="Calibri" panose="020F0502020204030204" pitchFamily="34" charset="0"/>
            </a:endParaRPr>
          </a:p>
          <a:p>
            <a:pPr lvl="1" indent="0" algn="just">
              <a:lnSpc>
                <a:spcPct val="150000"/>
              </a:lnSpc>
              <a:spcBef>
                <a:spcPct val="0"/>
              </a:spcBef>
              <a:buFont typeface="Wingdings" panose="05000000000000000000" pitchFamily="2" charset="2"/>
              <a:buChar char=""/>
            </a:pPr>
            <a:r>
              <a:rPr lang="en-US" altLang="en-US" sz="1200" b="1" dirty="0" err="1"/>
              <a:t>Tahun</a:t>
            </a:r>
            <a:r>
              <a:rPr lang="en-US" altLang="en-US" sz="1200" b="1" dirty="0"/>
              <a:t> 2016. </a:t>
            </a:r>
            <a:r>
              <a:rPr lang="en-US" altLang="en-US" sz="1200" b="1" i="1" dirty="0"/>
              <a:t>Local Institutional Development and Cost of Financial Intermediation</a:t>
            </a:r>
            <a:r>
              <a:rPr lang="en-US" altLang="en-US" sz="1200" b="1" dirty="0"/>
              <a:t>.  International Journal of Business.</a:t>
            </a:r>
            <a:r>
              <a:rPr lang="en-US" altLang="en-US" sz="1200" b="1" dirty="0">
                <a:cs typeface="Calibri" panose="020F0502020204030204" pitchFamily="34" charset="0"/>
              </a:rPr>
              <a:t>”</a:t>
            </a:r>
          </a:p>
          <a:p>
            <a:pPr lvl="1" indent="0" algn="just">
              <a:lnSpc>
                <a:spcPct val="150000"/>
              </a:lnSpc>
              <a:spcBef>
                <a:spcPct val="0"/>
              </a:spcBef>
              <a:buFont typeface="Wingdings" panose="05000000000000000000" pitchFamily="2" charset="2"/>
              <a:buChar char=""/>
            </a:pPr>
            <a:r>
              <a:rPr lang="en-US" altLang="en-US" sz="1200" b="1" dirty="0" err="1"/>
              <a:t>Tahun</a:t>
            </a:r>
            <a:r>
              <a:rPr lang="en-US" altLang="en-US" sz="1200" b="1" dirty="0"/>
              <a:t> 2016. The Existence of Corporate Social Responsibility (CSR) for Improving of The Welfare of Society. Business, Economics, and Social Science &amp; Humanities.</a:t>
            </a:r>
          </a:p>
          <a:p>
            <a:pPr lvl="1" indent="0" algn="just">
              <a:lnSpc>
                <a:spcPct val="150000"/>
              </a:lnSpc>
              <a:spcBef>
                <a:spcPct val="0"/>
              </a:spcBef>
              <a:buFont typeface="Wingdings" panose="05000000000000000000" pitchFamily="2" charset="2"/>
              <a:buChar char=""/>
            </a:pPr>
            <a:r>
              <a:rPr lang="en-US" altLang="en-US" sz="1200" b="1" dirty="0" err="1"/>
              <a:t>Tahun</a:t>
            </a:r>
            <a:r>
              <a:rPr lang="en-US" altLang="en-US" sz="1200" b="1" dirty="0"/>
              <a:t> 2017. </a:t>
            </a:r>
            <a:r>
              <a:rPr lang="en-US" altLang="en-US" sz="1200" b="1" i="1" dirty="0"/>
              <a:t>Reinforcement of Cooperative Regulation in Dealing with Global Business Penetration</a:t>
            </a:r>
            <a:r>
              <a:rPr lang="en-US" altLang="en-US" sz="1200" b="1" dirty="0"/>
              <a:t>. International Journal of  Economic Research, Volume No. 14, Issue No. 5. </a:t>
            </a:r>
          </a:p>
          <a:p>
            <a:pPr lvl="1" indent="0" algn="just">
              <a:lnSpc>
                <a:spcPct val="150000"/>
              </a:lnSpc>
              <a:spcBef>
                <a:spcPct val="0"/>
              </a:spcBef>
              <a:buNone/>
            </a:pPr>
            <a:r>
              <a:rPr lang="en-US" altLang="en-US" sz="1200" b="1" dirty="0"/>
              <a:t>   Page 111-123.</a:t>
            </a:r>
          </a:p>
          <a:p>
            <a:pPr lvl="1" indent="0" algn="just">
              <a:lnSpc>
                <a:spcPct val="150000"/>
              </a:lnSpc>
              <a:spcBef>
                <a:spcPct val="0"/>
              </a:spcBef>
              <a:buFont typeface="Wingdings" panose="05000000000000000000" pitchFamily="2" charset="2"/>
              <a:buChar char=""/>
            </a:pPr>
            <a:r>
              <a:rPr lang="en-US" altLang="en-US" sz="1200" b="1" dirty="0" err="1"/>
              <a:t>Tahun</a:t>
            </a:r>
            <a:r>
              <a:rPr lang="en-US" altLang="en-US" sz="1200" b="1" dirty="0"/>
              <a:t> 2017. </a:t>
            </a:r>
            <a:r>
              <a:rPr lang="en-US" altLang="en-US" sz="1200" b="1" i="1" dirty="0"/>
              <a:t>The Effectiveness of Customer Complaint Resolution</a:t>
            </a:r>
            <a:r>
              <a:rPr lang="en-US" altLang="en-US" sz="1200" b="1" dirty="0"/>
              <a:t> </a:t>
            </a:r>
            <a:r>
              <a:rPr lang="en-US" altLang="en-US" sz="1200" b="1" i="1" dirty="0"/>
              <a:t>Facilitation Program by Financial Service Authority</a:t>
            </a:r>
            <a:r>
              <a:rPr lang="en-US" altLang="en-US" sz="1200" b="1" dirty="0"/>
              <a:t>. International Journal of  Economic Research, Volume No. 14, </a:t>
            </a:r>
          </a:p>
          <a:p>
            <a:pPr lvl="1" indent="0" algn="just">
              <a:lnSpc>
                <a:spcPct val="150000"/>
              </a:lnSpc>
              <a:spcBef>
                <a:spcPct val="0"/>
              </a:spcBef>
              <a:buNone/>
            </a:pPr>
            <a:r>
              <a:rPr lang="en-US" altLang="en-US" sz="1200" b="1" dirty="0"/>
              <a:t>   Issue No. 5. Page 71-86.</a:t>
            </a:r>
          </a:p>
          <a:p>
            <a:pPr lvl="1" indent="0" algn="just">
              <a:lnSpc>
                <a:spcPct val="150000"/>
              </a:lnSpc>
              <a:spcBef>
                <a:spcPct val="0"/>
              </a:spcBef>
              <a:buFont typeface="Wingdings" panose="05000000000000000000" pitchFamily="2" charset="2"/>
              <a:buChar char=""/>
            </a:pPr>
            <a:r>
              <a:rPr lang="en-US" altLang="en-US" sz="1200" b="1" dirty="0" err="1"/>
              <a:t>Tahun</a:t>
            </a:r>
            <a:r>
              <a:rPr lang="en-US" altLang="en-US" sz="1200" b="1" dirty="0"/>
              <a:t> 2018 (</a:t>
            </a:r>
            <a:r>
              <a:rPr lang="en-US" altLang="en-US" sz="1200" b="1" dirty="0" err="1"/>
              <a:t>dalam</a:t>
            </a:r>
            <a:r>
              <a:rPr lang="en-US" altLang="en-US" sz="1200" b="1" dirty="0"/>
              <a:t> proses). </a:t>
            </a:r>
            <a:r>
              <a:rPr lang="en-US" altLang="en-US" sz="1200" b="1" i="1" dirty="0"/>
              <a:t>Micro Stress Testing for Indonesian Banking</a:t>
            </a:r>
            <a:r>
              <a:rPr lang="en-US" altLang="en-US" sz="1200" b="1" dirty="0"/>
              <a:t>. International. Journal of Business and Society.</a:t>
            </a:r>
          </a:p>
          <a:p>
            <a:pPr lvl="1" indent="0" algn="just">
              <a:lnSpc>
                <a:spcPct val="150000"/>
              </a:lnSpc>
              <a:spcBef>
                <a:spcPct val="0"/>
              </a:spcBef>
              <a:buFont typeface="Wingdings" panose="05000000000000000000" pitchFamily="2" charset="2"/>
              <a:buChar char=""/>
            </a:pPr>
            <a:endParaRPr lang="en-US" altLang="en-US" sz="1650" b="1" dirty="0">
              <a:solidFill>
                <a:schemeClr val="bg1">
                  <a:lumMod val="95000"/>
                </a:schemeClr>
              </a:solidFill>
            </a:endParaRPr>
          </a:p>
          <a:p>
            <a:pPr lvl="1" indent="0" algn="just">
              <a:lnSpc>
                <a:spcPct val="150000"/>
              </a:lnSpc>
              <a:spcBef>
                <a:spcPct val="0"/>
              </a:spcBef>
              <a:buFont typeface="Wingdings" panose="05000000000000000000" pitchFamily="2" charset="2"/>
              <a:buChar char=""/>
            </a:pPr>
            <a:endParaRPr lang="id-ID" altLang="en-US" sz="1650" b="1" dirty="0">
              <a:solidFill>
                <a:schemeClr val="bg1">
                  <a:lumMod val="95000"/>
                </a:schemeClr>
              </a:solidFill>
              <a:cs typeface="Calibri" panose="020F0502020204030204" pitchFamily="34" charset="0"/>
            </a:endParaRPr>
          </a:p>
          <a:p>
            <a:pPr indent="0">
              <a:lnSpc>
                <a:spcPct val="150000"/>
              </a:lnSpc>
              <a:spcBef>
                <a:spcPct val="0"/>
              </a:spcBef>
            </a:pPr>
            <a:endParaRPr lang="pt-BR" altLang="en-US" sz="1650" b="1" dirty="0">
              <a:solidFill>
                <a:schemeClr val="bg1">
                  <a:lumMod val="95000"/>
                </a:schemeClr>
              </a:solidFill>
              <a:cs typeface="Calibri" panose="020F0502020204030204" pitchFamily="34" charset="0"/>
            </a:endParaRPr>
          </a:p>
          <a:p>
            <a:pPr indent="0">
              <a:lnSpc>
                <a:spcPct val="150000"/>
              </a:lnSpc>
              <a:spcBef>
                <a:spcPct val="0"/>
              </a:spcBef>
            </a:pPr>
            <a:endParaRPr lang="id-ID" altLang="en-US" sz="1650" b="1" dirty="0">
              <a:solidFill>
                <a:schemeClr val="bg1">
                  <a:lumMod val="95000"/>
                </a:schemeClr>
              </a:solidFill>
              <a:cs typeface="Calibri" panose="020F0502020204030204" pitchFamily="34" charset="0"/>
            </a:endParaRPr>
          </a:p>
          <a:p>
            <a:pPr indent="0">
              <a:lnSpc>
                <a:spcPct val="150000"/>
              </a:lnSpc>
              <a:spcBef>
                <a:spcPct val="0"/>
              </a:spcBef>
            </a:pPr>
            <a:endParaRPr lang="id-ID" altLang="en-US" sz="1650" b="1" dirty="0">
              <a:solidFill>
                <a:schemeClr val="bg1">
                  <a:lumMod val="95000"/>
                </a:schemeClr>
              </a:solidFill>
              <a:cs typeface="Calibri" panose="020F0502020204030204" pitchFamily="34" charset="0"/>
            </a:endParaRPr>
          </a:p>
          <a:p>
            <a:pPr indent="0">
              <a:lnSpc>
                <a:spcPct val="150000"/>
              </a:lnSpc>
              <a:spcBef>
                <a:spcPct val="0"/>
              </a:spcBef>
            </a:pPr>
            <a:endParaRPr lang="id-ID" altLang="en-US" sz="1650" b="1" dirty="0">
              <a:solidFill>
                <a:schemeClr val="bg1">
                  <a:lumMod val="95000"/>
                </a:schemeClr>
              </a:solidFill>
            </a:endParaRPr>
          </a:p>
        </p:txBody>
      </p:sp>
      <p:sp>
        <p:nvSpPr>
          <p:cNvPr id="29699" name="object 62"/>
          <p:cNvSpPr>
            <a:spLocks noChangeArrowheads="1"/>
          </p:cNvSpPr>
          <p:nvPr/>
        </p:nvSpPr>
        <p:spPr bwMode="auto">
          <a:xfrm>
            <a:off x="14741522" y="4432651"/>
            <a:ext cx="2740543" cy="164426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771525" fontAlgn="base">
              <a:spcBef>
                <a:spcPct val="0"/>
              </a:spcBef>
              <a:spcAft>
                <a:spcPct val="0"/>
              </a:spcAft>
              <a:defRPr/>
            </a:pPr>
            <a:endParaRPr lang="id-ID" altLang="en-US" sz="1139">
              <a:solidFill>
                <a:srgbClr val="FF0000"/>
              </a:solidFill>
              <a:latin typeface="Times New Roman" charset="0"/>
              <a:cs typeface="Arial" panose="020B0604020202020204" pitchFamily="34" charset="0"/>
              <a:sym typeface="Arial"/>
            </a:endParaRPr>
          </a:p>
        </p:txBody>
      </p:sp>
      <p:sp>
        <p:nvSpPr>
          <p:cNvPr id="49156" name="Title 1"/>
          <p:cNvSpPr txBox="1">
            <a:spLocks noChangeArrowheads="1"/>
          </p:cNvSpPr>
          <p:nvPr/>
        </p:nvSpPr>
        <p:spPr bwMode="auto">
          <a:xfrm>
            <a:off x="7786375" y="-114300"/>
            <a:ext cx="4098623" cy="956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864" tIns="28934" rIns="57864" bIns="28934" anchor="ctr"/>
          <a:lstStyle>
            <a:lvl1pPr defTabSz="685800">
              <a:defRPr sz="2400">
                <a:solidFill>
                  <a:schemeClr val="tx1"/>
                </a:solidFill>
                <a:latin typeface="Times New Roman" panose="02020603050405020304" pitchFamily="18" charset="0"/>
              </a:defRPr>
            </a:lvl1pPr>
            <a:lvl2pPr marL="742950" indent="-285750" defTabSz="685800">
              <a:defRPr sz="2400">
                <a:solidFill>
                  <a:schemeClr val="tx1"/>
                </a:solidFill>
                <a:latin typeface="Times New Roman" panose="02020603050405020304" pitchFamily="18" charset="0"/>
              </a:defRPr>
            </a:lvl2pPr>
            <a:lvl3pPr marL="1143000" indent="-228600" defTabSz="685800">
              <a:defRPr sz="2400">
                <a:solidFill>
                  <a:schemeClr val="tx1"/>
                </a:solidFill>
                <a:latin typeface="Times New Roman" panose="02020603050405020304" pitchFamily="18" charset="0"/>
              </a:defRPr>
            </a:lvl3pPr>
            <a:lvl4pPr marL="1600200" indent="-228600" defTabSz="685800">
              <a:defRPr sz="2400">
                <a:solidFill>
                  <a:schemeClr val="tx1"/>
                </a:solidFill>
                <a:latin typeface="Times New Roman" panose="02020603050405020304" pitchFamily="18" charset="0"/>
              </a:defRPr>
            </a:lvl4pPr>
            <a:lvl5pPr marL="2057400" indent="-228600" defTabSz="685800">
              <a:defRPr sz="2400">
                <a:solidFill>
                  <a:schemeClr val="tx1"/>
                </a:solidFill>
                <a:latin typeface="Times New Roman" panose="02020603050405020304" pitchFamily="18" charset="0"/>
              </a:defRPr>
            </a:lvl5pPr>
            <a:lvl6pPr marL="2514600" indent="-228600" defTabSz="6858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6858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6858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6858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771525" fontAlgn="base">
              <a:lnSpc>
                <a:spcPct val="90000"/>
              </a:lnSpc>
              <a:spcBef>
                <a:spcPct val="0"/>
              </a:spcBef>
              <a:spcAft>
                <a:spcPct val="0"/>
              </a:spcAft>
              <a:defRPr/>
            </a:pPr>
            <a:r>
              <a:rPr lang="id-ID" altLang="en-US" sz="3000" b="1" dirty="0">
                <a:solidFill>
                  <a:srgbClr val="0070C0"/>
                </a:solidFill>
                <a:latin typeface="Arial" panose="020B0604020202020204" pitchFamily="34" charset="0"/>
                <a:cs typeface="Arial"/>
                <a:sym typeface="Arial"/>
              </a:rPr>
              <a:t>CURICULUM VITAE</a:t>
            </a:r>
          </a:p>
        </p:txBody>
      </p:sp>
      <p:pic>
        <p:nvPicPr>
          <p:cNvPr id="49157"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98231" y="3412160"/>
            <a:ext cx="1010166" cy="101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1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flipV="1">
            <a:off x="16111794" y="3804724"/>
            <a:ext cx="268784" cy="3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rotWithShape="1">
          <a:blip r:embed="rId5"/>
          <a:srcRect l="49841" t="24930" r="32159" b="32223"/>
          <a:stretch/>
        </p:blipFill>
        <p:spPr bwMode="auto">
          <a:xfrm>
            <a:off x="14953206" y="740043"/>
            <a:ext cx="2317175" cy="273313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9" name="Title 1"/>
          <p:cNvSpPr txBox="1">
            <a:spLocks noChangeArrowheads="1"/>
          </p:cNvSpPr>
          <p:nvPr/>
        </p:nvSpPr>
        <p:spPr>
          <a:xfrm>
            <a:off x="14450171" y="3804724"/>
            <a:ext cx="3592031" cy="384222"/>
          </a:xfrm>
          <a:prstGeom prst="rect">
            <a:avLst/>
          </a:prstGeom>
        </p:spPr>
        <p:txBody>
          <a:bodyPr lIns="0" tIns="0" rIns="0" bIns="0"/>
          <a:lstStyle>
            <a:lvl1pPr>
              <a:defRPr sz="3200" b="1" i="0">
                <a:solidFill>
                  <a:schemeClr val="bg1"/>
                </a:solidFill>
                <a:latin typeface="Trebuchet MS"/>
                <a:ea typeface="+mj-ea"/>
                <a:cs typeface="Trebuchet MS"/>
              </a:defRPr>
            </a:lvl1pPr>
          </a:lstStyle>
          <a:p>
            <a:pPr algn="ctr" defTabSz="771525">
              <a:defRPr/>
            </a:pPr>
            <a:r>
              <a:rPr lang="en-US" altLang="en-US" sz="1400" kern="0" dirty="0">
                <a:solidFill>
                  <a:schemeClr val="tx1"/>
                </a:solidFill>
                <a:sym typeface="Arial"/>
              </a:rPr>
              <a:t>Jamal </a:t>
            </a:r>
            <a:r>
              <a:rPr lang="en-US" altLang="en-US" sz="1400" kern="0" dirty="0" err="1">
                <a:solidFill>
                  <a:schemeClr val="tx1"/>
                </a:solidFill>
                <a:sym typeface="Arial"/>
              </a:rPr>
              <a:t>wiwoho</a:t>
            </a:r>
            <a:r>
              <a:rPr lang="en-US" altLang="en-US" sz="1400" kern="0" dirty="0">
                <a:solidFill>
                  <a:schemeClr val="tx1"/>
                </a:solidFill>
                <a:sym typeface="Arial"/>
              </a:rPr>
              <a:t>            @jamalwiwoho1</a:t>
            </a:r>
            <a:endParaRPr lang="id-ID" altLang="en-US" sz="1400" kern="0" dirty="0">
              <a:solidFill>
                <a:schemeClr val="tx1"/>
              </a:solidFill>
              <a:sym typeface="Arial"/>
            </a:endParaRPr>
          </a:p>
        </p:txBody>
      </p:sp>
      <p:sp>
        <p:nvSpPr>
          <p:cNvPr id="3" name="TextBox 2">
            <a:extLst>
              <a:ext uri="{FF2B5EF4-FFF2-40B4-BE49-F238E27FC236}">
                <a16:creationId xmlns:a16="http://schemas.microsoft.com/office/drawing/2014/main" id="{CFC45583-A417-3FAA-3379-87F428540069}"/>
              </a:ext>
            </a:extLst>
          </p:cNvPr>
          <p:cNvSpPr txBox="1"/>
          <p:nvPr/>
        </p:nvSpPr>
        <p:spPr>
          <a:xfrm>
            <a:off x="14173200" y="9825335"/>
            <a:ext cx="9156030" cy="461665"/>
          </a:xfrm>
          <a:prstGeom prst="rect">
            <a:avLst/>
          </a:prstGeom>
          <a:noFill/>
        </p:spPr>
        <p:txBody>
          <a:bodyPr wrap="square">
            <a:spAutoFit/>
          </a:bodyPr>
          <a:lstStyle/>
          <a:p>
            <a:r>
              <a:rPr lang="en-US" sz="2400" spc="140" dirty="0">
                <a:latin typeface="Poppins"/>
                <a:ea typeface="Poppins"/>
                <a:cs typeface="Poppins"/>
                <a:sym typeface="Poppins"/>
              </a:rPr>
              <a:t>www.jamalwiwoho.com</a:t>
            </a:r>
            <a:endParaRPr lang="en-US" sz="2400" dirty="0"/>
          </a:p>
        </p:txBody>
      </p:sp>
      <p:sp>
        <p:nvSpPr>
          <p:cNvPr id="18" name="Freeform 18"/>
          <p:cNvSpPr/>
          <p:nvPr/>
        </p:nvSpPr>
        <p:spPr>
          <a:xfrm>
            <a:off x="12649200" y="9258300"/>
            <a:ext cx="1028700" cy="1028700"/>
          </a:xfrm>
          <a:custGeom>
            <a:avLst/>
            <a:gdLst/>
            <a:ahLst/>
            <a:cxnLst/>
            <a:rect l="l" t="t" r="r" b="b"/>
            <a:pathLst>
              <a:path w="1028700" h="1028700">
                <a:moveTo>
                  <a:pt x="0" y="0"/>
                </a:moveTo>
                <a:lnTo>
                  <a:pt x="1028700" y="0"/>
                </a:lnTo>
                <a:lnTo>
                  <a:pt x="1028700" y="1028700"/>
                </a:lnTo>
                <a:lnTo>
                  <a:pt x="0" y="10287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extLst>
      <p:ext uri="{BB962C8B-B14F-4D97-AF65-F5344CB8AC3E}">
        <p14:creationId xmlns:p14="http://schemas.microsoft.com/office/powerpoint/2010/main" val="4093162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rot="-5400000">
            <a:off x="13516976" y="-2203682"/>
            <a:ext cx="6297818" cy="2209115"/>
            <a:chOff x="0" y="0"/>
            <a:chExt cx="1658684" cy="581824"/>
          </a:xfrm>
        </p:grpSpPr>
        <p:sp>
          <p:nvSpPr>
            <p:cNvPr id="8" name="Freeform 8"/>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sp>
        <p:nvSpPr>
          <p:cNvPr id="10" name="AutoShape 10"/>
          <p:cNvSpPr/>
          <p:nvPr/>
        </p:nvSpPr>
        <p:spPr>
          <a:xfrm>
            <a:off x="2021062" y="3902324"/>
            <a:ext cx="6492240" cy="0"/>
          </a:xfrm>
          <a:prstGeom prst="line">
            <a:avLst/>
          </a:prstGeom>
          <a:ln w="38100" cap="flat">
            <a:solidFill>
              <a:srgbClr val="093F6D"/>
            </a:solidFill>
            <a:prstDash val="solid"/>
            <a:headEnd type="none" w="sm" len="sm"/>
            <a:tailEnd type="oval" w="lg" len="lg"/>
          </a:ln>
        </p:spPr>
      </p:sp>
      <p:grpSp>
        <p:nvGrpSpPr>
          <p:cNvPr id="11" name="Group 11"/>
          <p:cNvGrpSpPr>
            <a:grpSpLocks noChangeAspect="1"/>
          </p:cNvGrpSpPr>
          <p:nvPr/>
        </p:nvGrpSpPr>
        <p:grpSpPr>
          <a:xfrm>
            <a:off x="13009839" y="3020319"/>
            <a:ext cx="4249461" cy="6128362"/>
            <a:chOff x="0" y="0"/>
            <a:chExt cx="6224905" cy="8977249"/>
          </a:xfrm>
        </p:grpSpPr>
        <p:sp>
          <p:nvSpPr>
            <p:cNvPr id="12" name="Freeform 12"/>
            <p:cNvSpPr/>
            <p:nvPr/>
          </p:nvSpPr>
          <p:spPr>
            <a:xfrm>
              <a:off x="648843" y="391922"/>
              <a:ext cx="4927219" cy="8193405"/>
            </a:xfrm>
            <a:custGeom>
              <a:avLst/>
              <a:gdLst/>
              <a:ahLst/>
              <a:cxnLst/>
              <a:rect l="l" t="t" r="r" b="b"/>
              <a:pathLst>
                <a:path w="4927219" h="8193405">
                  <a:moveTo>
                    <a:pt x="2463673" y="0"/>
                  </a:moveTo>
                  <a:cubicBezTo>
                    <a:pt x="3742436" y="7620"/>
                    <a:pt x="4908804" y="1092708"/>
                    <a:pt x="4927219" y="2446274"/>
                  </a:cubicBezTo>
                  <a:lnTo>
                    <a:pt x="4927219" y="8193405"/>
                  </a:lnTo>
                  <a:lnTo>
                    <a:pt x="0" y="8193405"/>
                  </a:lnTo>
                  <a:lnTo>
                    <a:pt x="0" y="2446274"/>
                  </a:lnTo>
                  <a:cubicBezTo>
                    <a:pt x="18542" y="1092708"/>
                    <a:pt x="1184783" y="7620"/>
                    <a:pt x="2463673" y="0"/>
                  </a:cubicBezTo>
                  <a:close/>
                </a:path>
              </a:pathLst>
            </a:custGeom>
            <a:blipFill>
              <a:blip r:embed="rId4"/>
              <a:stretch>
                <a:fillRect l="-44751" r="-44751"/>
              </a:stretch>
            </a:blipFill>
          </p:spPr>
        </p:sp>
        <p:sp>
          <p:nvSpPr>
            <p:cNvPr id="13" name="Freeform 13"/>
            <p:cNvSpPr/>
            <p:nvPr/>
          </p:nvSpPr>
          <p:spPr>
            <a:xfrm>
              <a:off x="0" y="1397"/>
              <a:ext cx="6224905" cy="8974582"/>
            </a:xfrm>
            <a:custGeom>
              <a:avLst/>
              <a:gdLst/>
              <a:ahLst/>
              <a:cxnLst/>
              <a:rect l="l" t="t" r="r" b="b"/>
              <a:pathLst>
                <a:path w="6224905" h="8974582">
                  <a:moveTo>
                    <a:pt x="4823460" y="1102106"/>
                  </a:moveTo>
                  <a:cubicBezTo>
                    <a:pt x="4356227" y="647573"/>
                    <a:pt x="3732530" y="384683"/>
                    <a:pt x="3112516" y="381000"/>
                  </a:cubicBezTo>
                  <a:lnTo>
                    <a:pt x="3112389" y="381000"/>
                  </a:lnTo>
                  <a:cubicBezTo>
                    <a:pt x="2492248" y="384683"/>
                    <a:pt x="1868678" y="647446"/>
                    <a:pt x="1401445" y="1102106"/>
                  </a:cubicBezTo>
                  <a:cubicBezTo>
                    <a:pt x="918845" y="1571625"/>
                    <a:pt x="648208" y="2187575"/>
                    <a:pt x="639445" y="2836799"/>
                  </a:cubicBezTo>
                  <a:lnTo>
                    <a:pt x="639445" y="8593455"/>
                  </a:lnTo>
                  <a:lnTo>
                    <a:pt x="5585587" y="8593455"/>
                  </a:lnTo>
                  <a:lnTo>
                    <a:pt x="5585587" y="2836672"/>
                  </a:lnTo>
                  <a:cubicBezTo>
                    <a:pt x="5576697" y="2187575"/>
                    <a:pt x="5306060" y="1571498"/>
                    <a:pt x="4823460" y="1102106"/>
                  </a:cubicBezTo>
                  <a:close/>
                  <a:moveTo>
                    <a:pt x="5566537" y="8574405"/>
                  </a:moveTo>
                  <a:lnTo>
                    <a:pt x="658368" y="8574405"/>
                  </a:lnTo>
                  <a:lnTo>
                    <a:pt x="658368" y="2836926"/>
                  </a:lnTo>
                  <a:cubicBezTo>
                    <a:pt x="667131" y="2192909"/>
                    <a:pt x="935736" y="1581658"/>
                    <a:pt x="1414653" y="1115695"/>
                  </a:cubicBezTo>
                  <a:cubicBezTo>
                    <a:pt x="1878457" y="664464"/>
                    <a:pt x="2497201" y="403606"/>
                    <a:pt x="3112389" y="400050"/>
                  </a:cubicBezTo>
                  <a:cubicBezTo>
                    <a:pt x="3727577" y="403733"/>
                    <a:pt x="4346448" y="664591"/>
                    <a:pt x="4810125" y="1115695"/>
                  </a:cubicBezTo>
                  <a:cubicBezTo>
                    <a:pt x="5289042" y="1581658"/>
                    <a:pt x="5557647" y="2192909"/>
                    <a:pt x="5566410" y="2836799"/>
                  </a:cubicBezTo>
                  <a:lnTo>
                    <a:pt x="5566410" y="8574405"/>
                  </a:lnTo>
                  <a:close/>
                  <a:moveTo>
                    <a:pt x="6224905" y="3335147"/>
                  </a:moveTo>
                  <a:cubicBezTo>
                    <a:pt x="6082792" y="3314700"/>
                    <a:pt x="6006973" y="3227705"/>
                    <a:pt x="5966460" y="3137662"/>
                  </a:cubicBezTo>
                  <a:lnTo>
                    <a:pt x="5966460" y="2831465"/>
                  </a:lnTo>
                  <a:cubicBezTo>
                    <a:pt x="5956173" y="2080641"/>
                    <a:pt x="5644642" y="1369441"/>
                    <a:pt x="5089144" y="828929"/>
                  </a:cubicBezTo>
                  <a:cubicBezTo>
                    <a:pt x="4552061" y="306451"/>
                    <a:pt x="3832352" y="4191"/>
                    <a:pt x="3114675" y="0"/>
                  </a:cubicBezTo>
                  <a:lnTo>
                    <a:pt x="3110103" y="0"/>
                  </a:lnTo>
                  <a:cubicBezTo>
                    <a:pt x="2392553" y="4191"/>
                    <a:pt x="1672844" y="306451"/>
                    <a:pt x="1135634" y="828929"/>
                  </a:cubicBezTo>
                  <a:cubicBezTo>
                    <a:pt x="580136" y="1369314"/>
                    <a:pt x="268605" y="2080514"/>
                    <a:pt x="258318" y="2831592"/>
                  </a:cubicBezTo>
                  <a:lnTo>
                    <a:pt x="258318" y="6489573"/>
                  </a:lnTo>
                  <a:cubicBezTo>
                    <a:pt x="217805" y="6579616"/>
                    <a:pt x="141986" y="6666611"/>
                    <a:pt x="0" y="6687058"/>
                  </a:cubicBezTo>
                  <a:cubicBezTo>
                    <a:pt x="142113" y="6707505"/>
                    <a:pt x="217932" y="6794501"/>
                    <a:pt x="258318" y="6884543"/>
                  </a:cubicBezTo>
                  <a:lnTo>
                    <a:pt x="258318" y="8974582"/>
                  </a:lnTo>
                  <a:lnTo>
                    <a:pt x="5966460" y="8974582"/>
                  </a:lnTo>
                  <a:lnTo>
                    <a:pt x="5966460" y="3532759"/>
                  </a:lnTo>
                  <a:cubicBezTo>
                    <a:pt x="6006973" y="3442589"/>
                    <a:pt x="6082792" y="3355594"/>
                    <a:pt x="6224905" y="3335147"/>
                  </a:cubicBezTo>
                  <a:close/>
                  <a:moveTo>
                    <a:pt x="277368" y="8955405"/>
                  </a:moveTo>
                  <a:lnTo>
                    <a:pt x="277368" y="6884416"/>
                  </a:lnTo>
                  <a:cubicBezTo>
                    <a:pt x="317881" y="6794373"/>
                    <a:pt x="393700" y="6707505"/>
                    <a:pt x="535686" y="6687058"/>
                  </a:cubicBezTo>
                  <a:cubicBezTo>
                    <a:pt x="393700" y="6666611"/>
                    <a:pt x="317881" y="6579616"/>
                    <a:pt x="277368" y="6489700"/>
                  </a:cubicBezTo>
                  <a:lnTo>
                    <a:pt x="277368" y="2831846"/>
                  </a:lnTo>
                  <a:cubicBezTo>
                    <a:pt x="287528" y="2086102"/>
                    <a:pt x="597027" y="1379601"/>
                    <a:pt x="1148969" y="842772"/>
                  </a:cubicBezTo>
                  <a:cubicBezTo>
                    <a:pt x="1682623" y="323469"/>
                    <a:pt x="2397506" y="23241"/>
                    <a:pt x="3110230" y="19050"/>
                  </a:cubicBezTo>
                  <a:lnTo>
                    <a:pt x="3114675" y="19050"/>
                  </a:lnTo>
                  <a:cubicBezTo>
                    <a:pt x="3827399" y="23241"/>
                    <a:pt x="4542282" y="323469"/>
                    <a:pt x="5075936" y="842645"/>
                  </a:cubicBezTo>
                  <a:cubicBezTo>
                    <a:pt x="5627878" y="1379601"/>
                    <a:pt x="5937377" y="2085975"/>
                    <a:pt x="5947537" y="2831592"/>
                  </a:cubicBezTo>
                  <a:lnTo>
                    <a:pt x="5947537" y="3137789"/>
                  </a:lnTo>
                  <a:cubicBezTo>
                    <a:pt x="5907024" y="3227705"/>
                    <a:pt x="5831205" y="3314700"/>
                    <a:pt x="5689219" y="3335147"/>
                  </a:cubicBezTo>
                  <a:cubicBezTo>
                    <a:pt x="5831205" y="3355594"/>
                    <a:pt x="5907024" y="3442462"/>
                    <a:pt x="5947537" y="3532505"/>
                  </a:cubicBezTo>
                  <a:lnTo>
                    <a:pt x="5947537" y="8955405"/>
                  </a:lnTo>
                  <a:lnTo>
                    <a:pt x="277368" y="8955405"/>
                  </a:lnTo>
                  <a:close/>
                </a:path>
              </a:pathLst>
            </a:custGeom>
            <a:solidFill>
              <a:srgbClr val="FFCC00"/>
            </a:solidFill>
          </p:spPr>
        </p:sp>
      </p:grpSp>
      <p:grpSp>
        <p:nvGrpSpPr>
          <p:cNvPr id="14" name="Group 14"/>
          <p:cNvGrpSpPr/>
          <p:nvPr/>
        </p:nvGrpSpPr>
        <p:grpSpPr>
          <a:xfrm>
            <a:off x="-807794" y="544504"/>
            <a:ext cx="6860569" cy="968392"/>
            <a:chOff x="0" y="0"/>
            <a:chExt cx="1806899" cy="255050"/>
          </a:xfrm>
        </p:grpSpPr>
        <p:sp>
          <p:nvSpPr>
            <p:cNvPr id="15" name="Freeform 15"/>
            <p:cNvSpPr/>
            <p:nvPr/>
          </p:nvSpPr>
          <p:spPr>
            <a:xfrm>
              <a:off x="0" y="0"/>
              <a:ext cx="1806899" cy="255050"/>
            </a:xfrm>
            <a:custGeom>
              <a:avLst/>
              <a:gdLst/>
              <a:ahLst/>
              <a:cxnLst/>
              <a:rect l="l" t="t" r="r" b="b"/>
              <a:pathLst>
                <a:path w="1806899" h="255050">
                  <a:moveTo>
                    <a:pt x="112847" y="0"/>
                  </a:moveTo>
                  <a:lnTo>
                    <a:pt x="1694052" y="0"/>
                  </a:lnTo>
                  <a:cubicBezTo>
                    <a:pt x="1756376" y="0"/>
                    <a:pt x="1806899" y="50523"/>
                    <a:pt x="1806899" y="112847"/>
                  </a:cubicBezTo>
                  <a:lnTo>
                    <a:pt x="1806899" y="142203"/>
                  </a:lnTo>
                  <a:cubicBezTo>
                    <a:pt x="1806899" y="204527"/>
                    <a:pt x="1756376" y="255050"/>
                    <a:pt x="1694052" y="255050"/>
                  </a:cubicBezTo>
                  <a:lnTo>
                    <a:pt x="112847" y="255050"/>
                  </a:lnTo>
                  <a:cubicBezTo>
                    <a:pt x="50523" y="255050"/>
                    <a:pt x="0" y="204527"/>
                    <a:pt x="0" y="142203"/>
                  </a:cubicBezTo>
                  <a:lnTo>
                    <a:pt x="0" y="112847"/>
                  </a:lnTo>
                  <a:cubicBezTo>
                    <a:pt x="0" y="50523"/>
                    <a:pt x="50523" y="0"/>
                    <a:pt x="112847" y="0"/>
                  </a:cubicBezTo>
                  <a:close/>
                </a:path>
              </a:pathLst>
            </a:custGeom>
            <a:solidFill>
              <a:srgbClr val="FFCC00"/>
            </a:solidFill>
          </p:spPr>
        </p:sp>
        <p:sp>
          <p:nvSpPr>
            <p:cNvPr id="16" name="TextBox 16"/>
            <p:cNvSpPr txBox="1"/>
            <p:nvPr/>
          </p:nvSpPr>
          <p:spPr>
            <a:xfrm>
              <a:off x="0" y="-76200"/>
              <a:ext cx="1806899" cy="33125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9" name="Freeform 19"/>
          <p:cNvSpPr/>
          <p:nvPr/>
        </p:nvSpPr>
        <p:spPr>
          <a:xfrm>
            <a:off x="8629648" y="9287618"/>
            <a:ext cx="1028700" cy="1028700"/>
          </a:xfrm>
          <a:custGeom>
            <a:avLst/>
            <a:gdLst/>
            <a:ahLst/>
            <a:cxnLst/>
            <a:rect l="l" t="t" r="r" b="b"/>
            <a:pathLst>
              <a:path w="1028700" h="1028700">
                <a:moveTo>
                  <a:pt x="0" y="0"/>
                </a:moveTo>
                <a:lnTo>
                  <a:pt x="1028700" y="0"/>
                </a:lnTo>
                <a:lnTo>
                  <a:pt x="1028700" y="1028700"/>
                </a:lnTo>
                <a:lnTo>
                  <a:pt x="0" y="10287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0" name="TextBox 20"/>
          <p:cNvSpPr txBox="1"/>
          <p:nvPr/>
        </p:nvSpPr>
        <p:spPr>
          <a:xfrm>
            <a:off x="2622491" y="2740237"/>
            <a:ext cx="8521985" cy="988714"/>
          </a:xfrm>
          <a:prstGeom prst="rect">
            <a:avLst/>
          </a:prstGeom>
        </p:spPr>
        <p:txBody>
          <a:bodyPr lIns="0" tIns="0" rIns="0" bIns="0" rtlCol="0" anchor="t">
            <a:spAutoFit/>
          </a:bodyPr>
          <a:lstStyle/>
          <a:p>
            <a:pPr algn="l">
              <a:lnSpc>
                <a:spcPts val="7321"/>
              </a:lnSpc>
            </a:pPr>
            <a:r>
              <a:rPr lang="en-US" sz="6050">
                <a:solidFill>
                  <a:srgbClr val="093F6D"/>
                </a:solidFill>
                <a:latin typeface="Sailors Condensed"/>
                <a:ea typeface="Sailors Condensed"/>
                <a:cs typeface="Sailors Condensed"/>
                <a:sym typeface="Sailors Condensed"/>
              </a:rPr>
              <a:t>pendahuluan</a:t>
            </a:r>
          </a:p>
        </p:txBody>
      </p:sp>
      <p:sp>
        <p:nvSpPr>
          <p:cNvPr id="21" name="TextBox 21"/>
          <p:cNvSpPr txBox="1"/>
          <p:nvPr/>
        </p:nvSpPr>
        <p:spPr>
          <a:xfrm>
            <a:off x="1028700" y="4626906"/>
            <a:ext cx="11981139" cy="3595497"/>
          </a:xfrm>
          <a:prstGeom prst="rect">
            <a:avLst/>
          </a:prstGeom>
        </p:spPr>
        <p:txBody>
          <a:bodyPr lIns="0" tIns="0" rIns="0" bIns="0" rtlCol="0" anchor="t">
            <a:spAutoFit/>
          </a:bodyPr>
          <a:lstStyle/>
          <a:p>
            <a:pPr algn="just">
              <a:lnSpc>
                <a:spcPts val="4718"/>
              </a:lnSpc>
            </a:pPr>
            <a:r>
              <a:rPr lang="en-US" sz="3899">
                <a:solidFill>
                  <a:srgbClr val="000000"/>
                </a:solidFill>
                <a:latin typeface="Calps Sans"/>
                <a:ea typeface="Calps Sans"/>
                <a:cs typeface="Calps Sans"/>
                <a:sym typeface="Calps Sans"/>
              </a:rPr>
              <a:t>Perlindungan dan penegakan hukum HAKI sangat penting untuk mencegah pelanggaran, memastikan hak eksklusif bagi pemiliknya, serta menjaga inovasi dan kreativitas. </a:t>
            </a:r>
          </a:p>
          <a:p>
            <a:pPr algn="just">
              <a:lnSpc>
                <a:spcPts val="4839"/>
              </a:lnSpc>
            </a:pPr>
            <a:r>
              <a:rPr lang="en-US" sz="3999">
                <a:solidFill>
                  <a:srgbClr val="000000"/>
                </a:solidFill>
                <a:latin typeface="Calps Sans"/>
                <a:ea typeface="Calps Sans"/>
                <a:cs typeface="Calps Sans"/>
                <a:sym typeface="Calps Sans"/>
              </a:rPr>
              <a:t>Strategi ini mencakup pencegahan, perlindungan hukum, dan mekanisme penegakan hukum.</a:t>
            </a:r>
          </a:p>
          <a:p>
            <a:pPr algn="just">
              <a:lnSpc>
                <a:spcPts val="4718"/>
              </a:lnSpc>
            </a:pPr>
            <a:endParaRPr lang="en-US" sz="3999">
              <a:solidFill>
                <a:srgbClr val="000000"/>
              </a:solidFill>
              <a:latin typeface="Calps Sans"/>
              <a:ea typeface="Calps Sans"/>
              <a:cs typeface="Calps Sans"/>
              <a:sym typeface="Calps Sans"/>
            </a:endParaRPr>
          </a:p>
        </p:txBody>
      </p:sp>
      <p:sp>
        <p:nvSpPr>
          <p:cNvPr id="22" name="TextBox 22"/>
          <p:cNvSpPr txBox="1"/>
          <p:nvPr/>
        </p:nvSpPr>
        <p:spPr>
          <a:xfrm>
            <a:off x="1028700" y="9310605"/>
            <a:ext cx="3770712"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
        <p:nvSpPr>
          <p:cNvPr id="23" name="TextBox 23"/>
          <p:cNvSpPr txBox="1"/>
          <p:nvPr/>
        </p:nvSpPr>
        <p:spPr>
          <a:xfrm>
            <a:off x="0" y="658813"/>
            <a:ext cx="5872945" cy="635000"/>
          </a:xfrm>
          <a:prstGeom prst="rect">
            <a:avLst/>
          </a:prstGeom>
        </p:spPr>
        <p:txBody>
          <a:bodyPr lIns="0" tIns="0" rIns="0" bIns="0" rtlCol="0" anchor="t">
            <a:spAutoFit/>
          </a:bodyPr>
          <a:lstStyle/>
          <a:p>
            <a:pPr algn="ctr">
              <a:lnSpc>
                <a:spcPts val="4900"/>
              </a:lnSpc>
            </a:pPr>
            <a:r>
              <a:rPr lang="en-US" sz="3500">
                <a:solidFill>
                  <a:srgbClr val="093F6D"/>
                </a:solidFill>
                <a:latin typeface="Sailors Condensed"/>
                <a:ea typeface="Sailors Condensed"/>
                <a:cs typeface="Sailors Condensed"/>
                <a:sym typeface="Sailors Condensed"/>
              </a:rPr>
              <a:t>Universitas SEBELAS MARET</a:t>
            </a:r>
          </a:p>
        </p:txBody>
      </p:sp>
    </p:spTree>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rot="-5400000">
            <a:off x="13516976" y="-2203682"/>
            <a:ext cx="6297818" cy="2209115"/>
            <a:chOff x="0" y="0"/>
            <a:chExt cx="1658684" cy="581824"/>
          </a:xfrm>
        </p:grpSpPr>
        <p:sp>
          <p:nvSpPr>
            <p:cNvPr id="8" name="Freeform 8"/>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flipH="1">
            <a:off x="15780045" y="7671536"/>
            <a:ext cx="3633811" cy="3173529"/>
          </a:xfrm>
          <a:custGeom>
            <a:avLst/>
            <a:gdLst/>
            <a:ahLst/>
            <a:cxnLst/>
            <a:rect l="l" t="t" r="r" b="b"/>
            <a:pathLst>
              <a:path w="3633811" h="3173529">
                <a:moveTo>
                  <a:pt x="3633811" y="0"/>
                </a:moveTo>
                <a:lnTo>
                  <a:pt x="0" y="0"/>
                </a:lnTo>
                <a:lnTo>
                  <a:pt x="0" y="3173528"/>
                </a:lnTo>
                <a:lnTo>
                  <a:pt x="3633811" y="3173528"/>
                </a:lnTo>
                <a:lnTo>
                  <a:pt x="3633811"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TextBox 11"/>
          <p:cNvSpPr txBox="1"/>
          <p:nvPr/>
        </p:nvSpPr>
        <p:spPr>
          <a:xfrm>
            <a:off x="1465674" y="3843304"/>
            <a:ext cx="15637184" cy="5148707"/>
          </a:xfrm>
          <a:prstGeom prst="rect">
            <a:avLst/>
          </a:prstGeom>
        </p:spPr>
        <p:txBody>
          <a:bodyPr lIns="0" tIns="0" rIns="0" bIns="0" rtlCol="0" anchor="t">
            <a:spAutoFit/>
          </a:bodyPr>
          <a:lstStyle/>
          <a:p>
            <a:pPr algn="just">
              <a:lnSpc>
                <a:spcPts val="4113"/>
              </a:lnSpc>
            </a:pPr>
            <a:r>
              <a:rPr lang="en-US" sz="3399" b="1">
                <a:solidFill>
                  <a:srgbClr val="000000"/>
                </a:solidFill>
                <a:latin typeface="Calps Sans Bold"/>
                <a:ea typeface="Calps Sans Bold"/>
                <a:cs typeface="Calps Sans Bold"/>
                <a:sym typeface="Calps Sans Bold"/>
              </a:rPr>
              <a:t>a. Pendaftaran HAKI</a:t>
            </a:r>
          </a:p>
          <a:p>
            <a:pPr algn="just">
              <a:lnSpc>
                <a:spcPts val="4113"/>
              </a:lnSpc>
            </a:pPr>
            <a:r>
              <a:rPr lang="en-US" sz="3399">
                <a:solidFill>
                  <a:srgbClr val="000000"/>
                </a:solidFill>
                <a:latin typeface="Calps Sans"/>
                <a:ea typeface="Calps Sans"/>
                <a:cs typeface="Calps Sans"/>
                <a:sym typeface="Calps Sans"/>
              </a:rPr>
              <a:t>✅ Hak Cipta → Pendaftaran di Direktorat Jenderal Kekayaan Intelektual (DJKI) memperkuat bukti kepemilikan.</a:t>
            </a:r>
          </a:p>
          <a:p>
            <a:pPr algn="just">
              <a:lnSpc>
                <a:spcPts val="4113"/>
              </a:lnSpc>
            </a:pPr>
            <a:r>
              <a:rPr lang="en-US" sz="3399">
                <a:solidFill>
                  <a:srgbClr val="000000"/>
                </a:solidFill>
                <a:latin typeface="Calps Sans"/>
                <a:ea typeface="Calps Sans"/>
                <a:cs typeface="Calps Sans"/>
                <a:sym typeface="Calps Sans"/>
              </a:rPr>
              <a:t>✅ Merek Dagang → Pendaftaran merek mencegah penggunaan nama/logo oleh pihak lain.</a:t>
            </a:r>
          </a:p>
          <a:p>
            <a:pPr algn="just">
              <a:lnSpc>
                <a:spcPts val="4113"/>
              </a:lnSpc>
            </a:pPr>
            <a:r>
              <a:rPr lang="en-US" sz="3399">
                <a:solidFill>
                  <a:srgbClr val="000000"/>
                </a:solidFill>
                <a:latin typeface="Calps Sans"/>
                <a:ea typeface="Calps Sans"/>
                <a:cs typeface="Calps Sans"/>
                <a:sym typeface="Calps Sans"/>
              </a:rPr>
              <a:t>✅ Paten → Melindungi inovasi teknologi agar tidak digunakan tanpa izin.</a:t>
            </a:r>
          </a:p>
          <a:p>
            <a:pPr algn="just">
              <a:lnSpc>
                <a:spcPts val="4113"/>
              </a:lnSpc>
            </a:pPr>
            <a:r>
              <a:rPr lang="en-US" sz="3399">
                <a:solidFill>
                  <a:srgbClr val="000000"/>
                </a:solidFill>
                <a:latin typeface="Calps Sans"/>
                <a:ea typeface="Calps Sans"/>
                <a:cs typeface="Calps Sans"/>
                <a:sym typeface="Calps Sans"/>
              </a:rPr>
              <a:t>✅ Desain Industri → Menjaga eksklusivitas desain produk.</a:t>
            </a:r>
          </a:p>
          <a:p>
            <a:pPr algn="just">
              <a:lnSpc>
                <a:spcPts val="4113"/>
              </a:lnSpc>
            </a:pPr>
            <a:r>
              <a:rPr lang="en-US" sz="3399">
                <a:solidFill>
                  <a:srgbClr val="000000"/>
                </a:solidFill>
                <a:latin typeface="Calps Sans"/>
                <a:ea typeface="Calps Sans"/>
                <a:cs typeface="Calps Sans"/>
                <a:sym typeface="Calps Sans"/>
              </a:rPr>
              <a:t>✅ Indikasi Geografis → Mencegah produk khas daerah diklaim oleh pihak asing.</a:t>
            </a:r>
          </a:p>
          <a:p>
            <a:pPr algn="just">
              <a:lnSpc>
                <a:spcPts val="4113"/>
              </a:lnSpc>
            </a:pPr>
            <a:r>
              <a:rPr lang="en-US" sz="3399">
                <a:solidFill>
                  <a:srgbClr val="000000"/>
                </a:solidFill>
                <a:latin typeface="Calps Sans"/>
                <a:ea typeface="Calps Sans"/>
                <a:cs typeface="Calps Sans"/>
                <a:sym typeface="Calps Sans"/>
              </a:rPr>
              <a:t>🔹 Contoh Kasus:</a:t>
            </a:r>
          </a:p>
          <a:p>
            <a:pPr marL="734058" lvl="1" indent="-367029" algn="just">
              <a:lnSpc>
                <a:spcPts val="4113"/>
              </a:lnSpc>
              <a:buFont typeface="Arial"/>
              <a:buChar char="•"/>
            </a:pPr>
            <a:r>
              <a:rPr lang="en-US" sz="3399">
                <a:solidFill>
                  <a:srgbClr val="000000"/>
                </a:solidFill>
                <a:latin typeface="Calps Sans"/>
                <a:ea typeface="Calps Sans"/>
                <a:cs typeface="Calps Sans"/>
                <a:sym typeface="Calps Sans"/>
              </a:rPr>
              <a:t>Merek "Kopi Luwak" hampir diklaim pihak asing, tetapi akhirnya dilindungi sebagai indikasi geografis Indonesia.</a:t>
            </a:r>
          </a:p>
        </p:txBody>
      </p:sp>
      <p:sp>
        <p:nvSpPr>
          <p:cNvPr id="12" name="Freeform 12"/>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TextBox 13"/>
          <p:cNvSpPr txBox="1"/>
          <p:nvPr/>
        </p:nvSpPr>
        <p:spPr>
          <a:xfrm>
            <a:off x="3521150" y="962025"/>
            <a:ext cx="11245699" cy="982915"/>
          </a:xfrm>
          <a:prstGeom prst="rect">
            <a:avLst/>
          </a:prstGeom>
        </p:spPr>
        <p:txBody>
          <a:bodyPr lIns="0" tIns="0" rIns="0" bIns="0" rtlCol="0" anchor="t">
            <a:spAutoFit/>
          </a:bodyPr>
          <a:lstStyle/>
          <a:p>
            <a:pPr algn="just">
              <a:lnSpc>
                <a:spcPts val="7321"/>
              </a:lnSpc>
            </a:pPr>
            <a:r>
              <a:rPr lang="en-US" sz="6050">
                <a:solidFill>
                  <a:srgbClr val="093F6D"/>
                </a:solidFill>
                <a:latin typeface="Sailors Condensed"/>
                <a:ea typeface="Sailors Condensed"/>
                <a:cs typeface="Sailors Condensed"/>
                <a:sym typeface="Sailors Condensed"/>
              </a:rPr>
              <a:t>Strategi Perlindungan HAKI</a:t>
            </a:r>
          </a:p>
        </p:txBody>
      </p:sp>
      <p:sp>
        <p:nvSpPr>
          <p:cNvPr id="14" name="AutoShape 14"/>
          <p:cNvSpPr/>
          <p:nvPr/>
        </p:nvSpPr>
        <p:spPr>
          <a:xfrm flipV="1">
            <a:off x="2836624" y="1963990"/>
            <a:ext cx="11098809" cy="19050"/>
          </a:xfrm>
          <a:prstGeom prst="line">
            <a:avLst/>
          </a:prstGeom>
          <a:ln w="38100" cap="flat">
            <a:solidFill>
              <a:srgbClr val="093F6D"/>
            </a:solidFill>
            <a:prstDash val="solid"/>
            <a:headEnd type="none" w="sm" len="sm"/>
            <a:tailEnd type="oval" w="lg" len="lg"/>
          </a:ln>
        </p:spPr>
      </p:sp>
      <p:sp>
        <p:nvSpPr>
          <p:cNvPr id="15" name="Freeform 15"/>
          <p:cNvSpPr/>
          <p:nvPr/>
        </p:nvSpPr>
        <p:spPr>
          <a:xfrm>
            <a:off x="8670312" y="9211086"/>
            <a:ext cx="1075914" cy="1075914"/>
          </a:xfrm>
          <a:custGeom>
            <a:avLst/>
            <a:gdLst/>
            <a:ahLst/>
            <a:cxnLst/>
            <a:rect l="l" t="t" r="r" b="b"/>
            <a:pathLst>
              <a:path w="1075914" h="1075914">
                <a:moveTo>
                  <a:pt x="0" y="0"/>
                </a:moveTo>
                <a:lnTo>
                  <a:pt x="1075914" y="0"/>
                </a:lnTo>
                <a:lnTo>
                  <a:pt x="1075914" y="1075914"/>
                </a:lnTo>
                <a:lnTo>
                  <a:pt x="0" y="10759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6" name="TextBox 16"/>
          <p:cNvSpPr txBox="1"/>
          <p:nvPr/>
        </p:nvSpPr>
        <p:spPr>
          <a:xfrm>
            <a:off x="1465674" y="2258344"/>
            <a:ext cx="15356652" cy="1375410"/>
          </a:xfrm>
          <a:prstGeom prst="rect">
            <a:avLst/>
          </a:prstGeom>
        </p:spPr>
        <p:txBody>
          <a:bodyPr lIns="0" tIns="0" rIns="0" bIns="0" rtlCol="0" anchor="t">
            <a:spAutoFit/>
          </a:bodyPr>
          <a:lstStyle/>
          <a:p>
            <a:pPr algn="just">
              <a:lnSpc>
                <a:spcPts val="5445"/>
              </a:lnSpc>
            </a:pPr>
            <a:r>
              <a:rPr lang="en-US" sz="4500" b="1">
                <a:solidFill>
                  <a:srgbClr val="093F6D"/>
                </a:solidFill>
                <a:latin typeface="Calps Sans Bold"/>
                <a:ea typeface="Calps Sans Bold"/>
                <a:cs typeface="Calps Sans Bold"/>
                <a:sym typeface="Calps Sans Bold"/>
              </a:rPr>
              <a:t>Perlindungan HAKI dilakukan melalui langkah-langkah preventif dan proaktif agar hak tidak disalahgunakan oleh pihak lain.</a:t>
            </a:r>
          </a:p>
        </p:txBody>
      </p:sp>
      <p:sp>
        <p:nvSpPr>
          <p:cNvPr id="17" name="TextBox 17"/>
          <p:cNvSpPr txBox="1"/>
          <p:nvPr/>
        </p:nvSpPr>
        <p:spPr>
          <a:xfrm>
            <a:off x="1028700" y="9251995"/>
            <a:ext cx="12234486"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rot="-5400000">
            <a:off x="13516976" y="-2203682"/>
            <a:ext cx="6297818" cy="2209115"/>
            <a:chOff x="0" y="0"/>
            <a:chExt cx="1658684" cy="581824"/>
          </a:xfrm>
        </p:grpSpPr>
        <p:sp>
          <p:nvSpPr>
            <p:cNvPr id="8" name="Freeform 8"/>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flipH="1">
            <a:off x="15780045" y="7671536"/>
            <a:ext cx="3633811" cy="3173529"/>
          </a:xfrm>
          <a:custGeom>
            <a:avLst/>
            <a:gdLst/>
            <a:ahLst/>
            <a:cxnLst/>
            <a:rect l="l" t="t" r="r" b="b"/>
            <a:pathLst>
              <a:path w="3633811" h="3173529">
                <a:moveTo>
                  <a:pt x="3633811" y="0"/>
                </a:moveTo>
                <a:lnTo>
                  <a:pt x="0" y="0"/>
                </a:lnTo>
                <a:lnTo>
                  <a:pt x="0" y="3173528"/>
                </a:lnTo>
                <a:lnTo>
                  <a:pt x="3633811" y="3173528"/>
                </a:lnTo>
                <a:lnTo>
                  <a:pt x="3633811"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TextBox 11"/>
          <p:cNvSpPr txBox="1"/>
          <p:nvPr/>
        </p:nvSpPr>
        <p:spPr>
          <a:xfrm>
            <a:off x="1465674" y="3843304"/>
            <a:ext cx="15637184" cy="4634357"/>
          </a:xfrm>
          <a:prstGeom prst="rect">
            <a:avLst/>
          </a:prstGeom>
        </p:spPr>
        <p:txBody>
          <a:bodyPr lIns="0" tIns="0" rIns="0" bIns="0" rtlCol="0" anchor="t">
            <a:spAutoFit/>
          </a:bodyPr>
          <a:lstStyle/>
          <a:p>
            <a:pPr algn="just">
              <a:lnSpc>
                <a:spcPts val="4113"/>
              </a:lnSpc>
            </a:pPr>
            <a:r>
              <a:rPr lang="en-US" sz="3399" b="1">
                <a:solidFill>
                  <a:srgbClr val="000000"/>
                </a:solidFill>
                <a:latin typeface="Calps Sans Bold"/>
                <a:ea typeface="Calps Sans Bold"/>
                <a:cs typeface="Calps Sans Bold"/>
                <a:sym typeface="Calps Sans Bold"/>
              </a:rPr>
              <a:t>b. Penggunaan Kontrak dan Lisensi</a:t>
            </a:r>
          </a:p>
          <a:p>
            <a:pPr algn="just">
              <a:lnSpc>
                <a:spcPts val="4113"/>
              </a:lnSpc>
            </a:pPr>
            <a:r>
              <a:rPr lang="en-US" sz="3399">
                <a:solidFill>
                  <a:srgbClr val="000000"/>
                </a:solidFill>
                <a:latin typeface="Calps Sans"/>
                <a:ea typeface="Calps Sans"/>
                <a:cs typeface="Calps Sans"/>
                <a:sym typeface="Calps Sans"/>
              </a:rPr>
              <a:t>✅ Perjanjian Lisensi → Memberikan izin kepada pihak lain untuk menggunakan HAKI dengan ketentuan tertentu.</a:t>
            </a:r>
          </a:p>
          <a:p>
            <a:pPr algn="just">
              <a:lnSpc>
                <a:spcPts val="4113"/>
              </a:lnSpc>
            </a:pPr>
            <a:r>
              <a:rPr lang="en-US" sz="3399">
                <a:solidFill>
                  <a:srgbClr val="000000"/>
                </a:solidFill>
                <a:latin typeface="Calps Sans"/>
                <a:ea typeface="Calps Sans"/>
                <a:cs typeface="Calps Sans"/>
                <a:sym typeface="Calps Sans"/>
              </a:rPr>
              <a:t>✅ Non-Disclosure Agreement (NDA) → Melindungi rahasia dagang dan inovasi teknologi dalam bisnis dan startup.</a:t>
            </a:r>
          </a:p>
          <a:p>
            <a:pPr algn="just">
              <a:lnSpc>
                <a:spcPts val="4113"/>
              </a:lnSpc>
            </a:pPr>
            <a:r>
              <a:rPr lang="en-US" sz="3399">
                <a:solidFill>
                  <a:srgbClr val="000000"/>
                </a:solidFill>
                <a:latin typeface="Calps Sans"/>
                <a:ea typeface="Calps Sans"/>
                <a:cs typeface="Calps Sans"/>
                <a:sym typeface="Calps Sans"/>
              </a:rPr>
              <a:t>✅ Franchise Agreement → Mengatur hak penggunaan merek dalam bisnis waralaba.</a:t>
            </a:r>
          </a:p>
          <a:p>
            <a:pPr algn="just">
              <a:lnSpc>
                <a:spcPts val="4113"/>
              </a:lnSpc>
            </a:pPr>
            <a:endParaRPr lang="en-US" sz="3399">
              <a:solidFill>
                <a:srgbClr val="000000"/>
              </a:solidFill>
              <a:latin typeface="Calps Sans"/>
              <a:ea typeface="Calps Sans"/>
              <a:cs typeface="Calps Sans"/>
              <a:sym typeface="Calps Sans"/>
            </a:endParaRPr>
          </a:p>
          <a:p>
            <a:pPr algn="just">
              <a:lnSpc>
                <a:spcPts val="4113"/>
              </a:lnSpc>
            </a:pPr>
            <a:r>
              <a:rPr lang="en-US" sz="3399">
                <a:solidFill>
                  <a:srgbClr val="000000"/>
                </a:solidFill>
                <a:latin typeface="Calps Sans"/>
                <a:ea typeface="Calps Sans"/>
                <a:cs typeface="Calps Sans"/>
                <a:sym typeface="Calps Sans"/>
              </a:rPr>
              <a:t>🔹 Contoh Kasus:</a:t>
            </a:r>
          </a:p>
          <a:p>
            <a:pPr marL="734058" lvl="1" indent="-367029" algn="just">
              <a:lnSpc>
                <a:spcPts val="4113"/>
              </a:lnSpc>
              <a:buFont typeface="Arial"/>
              <a:buChar char="•"/>
            </a:pPr>
            <a:r>
              <a:rPr lang="en-US" sz="3399">
                <a:solidFill>
                  <a:srgbClr val="000000"/>
                </a:solidFill>
                <a:latin typeface="Calps Sans"/>
                <a:ea typeface="Calps Sans"/>
                <a:cs typeface="Calps Sans"/>
                <a:sym typeface="Calps Sans"/>
              </a:rPr>
              <a:t>Lisensi Spotify → Spotify memperoleh hak lisensi musik dari label rekaman untuk distribusi legal.</a:t>
            </a:r>
          </a:p>
        </p:txBody>
      </p:sp>
      <p:sp>
        <p:nvSpPr>
          <p:cNvPr id="12" name="Freeform 12"/>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TextBox 13"/>
          <p:cNvSpPr txBox="1"/>
          <p:nvPr/>
        </p:nvSpPr>
        <p:spPr>
          <a:xfrm>
            <a:off x="3521150" y="962025"/>
            <a:ext cx="11245699" cy="982915"/>
          </a:xfrm>
          <a:prstGeom prst="rect">
            <a:avLst/>
          </a:prstGeom>
        </p:spPr>
        <p:txBody>
          <a:bodyPr lIns="0" tIns="0" rIns="0" bIns="0" rtlCol="0" anchor="t">
            <a:spAutoFit/>
          </a:bodyPr>
          <a:lstStyle/>
          <a:p>
            <a:pPr algn="just">
              <a:lnSpc>
                <a:spcPts val="7321"/>
              </a:lnSpc>
            </a:pPr>
            <a:r>
              <a:rPr lang="en-US" sz="6050">
                <a:solidFill>
                  <a:srgbClr val="093F6D"/>
                </a:solidFill>
                <a:latin typeface="Sailors Condensed"/>
                <a:ea typeface="Sailors Condensed"/>
                <a:cs typeface="Sailors Condensed"/>
                <a:sym typeface="Sailors Condensed"/>
              </a:rPr>
              <a:t>Strategi Perlindungan HAKI</a:t>
            </a:r>
          </a:p>
        </p:txBody>
      </p:sp>
      <p:sp>
        <p:nvSpPr>
          <p:cNvPr id="14" name="AutoShape 14"/>
          <p:cNvSpPr/>
          <p:nvPr/>
        </p:nvSpPr>
        <p:spPr>
          <a:xfrm flipV="1">
            <a:off x="2836624" y="1963990"/>
            <a:ext cx="11098809" cy="19050"/>
          </a:xfrm>
          <a:prstGeom prst="line">
            <a:avLst/>
          </a:prstGeom>
          <a:ln w="38100" cap="flat">
            <a:solidFill>
              <a:srgbClr val="093F6D"/>
            </a:solidFill>
            <a:prstDash val="solid"/>
            <a:headEnd type="none" w="sm" len="sm"/>
            <a:tailEnd type="oval" w="lg" len="lg"/>
          </a:ln>
        </p:spPr>
      </p:sp>
      <p:sp>
        <p:nvSpPr>
          <p:cNvPr id="15" name="Freeform 15"/>
          <p:cNvSpPr/>
          <p:nvPr/>
        </p:nvSpPr>
        <p:spPr>
          <a:xfrm>
            <a:off x="8594773" y="9258300"/>
            <a:ext cx="1028700" cy="1028700"/>
          </a:xfrm>
          <a:custGeom>
            <a:avLst/>
            <a:gdLst/>
            <a:ahLst/>
            <a:cxnLst/>
            <a:rect l="l" t="t" r="r" b="b"/>
            <a:pathLst>
              <a:path w="1028700" h="1028700">
                <a:moveTo>
                  <a:pt x="0" y="0"/>
                </a:moveTo>
                <a:lnTo>
                  <a:pt x="1028700" y="0"/>
                </a:lnTo>
                <a:lnTo>
                  <a:pt x="1028700" y="1028700"/>
                </a:lnTo>
                <a:lnTo>
                  <a:pt x="0" y="10287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6" name="TextBox 16"/>
          <p:cNvSpPr txBox="1"/>
          <p:nvPr/>
        </p:nvSpPr>
        <p:spPr>
          <a:xfrm>
            <a:off x="1465674" y="2258344"/>
            <a:ext cx="15356652" cy="1375410"/>
          </a:xfrm>
          <a:prstGeom prst="rect">
            <a:avLst/>
          </a:prstGeom>
        </p:spPr>
        <p:txBody>
          <a:bodyPr lIns="0" tIns="0" rIns="0" bIns="0" rtlCol="0" anchor="t">
            <a:spAutoFit/>
          </a:bodyPr>
          <a:lstStyle/>
          <a:p>
            <a:pPr algn="just">
              <a:lnSpc>
                <a:spcPts val="5445"/>
              </a:lnSpc>
            </a:pPr>
            <a:r>
              <a:rPr lang="en-US" sz="4500" b="1">
                <a:solidFill>
                  <a:srgbClr val="093F6D"/>
                </a:solidFill>
                <a:latin typeface="Calps Sans Bold"/>
                <a:ea typeface="Calps Sans Bold"/>
                <a:cs typeface="Calps Sans Bold"/>
                <a:sym typeface="Calps Sans Bold"/>
              </a:rPr>
              <a:t>Perlindungan HAKI dilakukan melalui langkah-langkah preventif dan proaktif agar hak tidak disalahgunakan oleh pihak lain.</a:t>
            </a:r>
          </a:p>
        </p:txBody>
      </p:sp>
      <p:sp>
        <p:nvSpPr>
          <p:cNvPr id="17" name="TextBox 17"/>
          <p:cNvSpPr txBox="1"/>
          <p:nvPr/>
        </p:nvSpPr>
        <p:spPr>
          <a:xfrm>
            <a:off x="1028700" y="9251995"/>
            <a:ext cx="12234486"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rot="-5400000">
            <a:off x="13516976" y="-2203682"/>
            <a:ext cx="6297818" cy="2209115"/>
            <a:chOff x="0" y="0"/>
            <a:chExt cx="1658684" cy="581824"/>
          </a:xfrm>
        </p:grpSpPr>
        <p:sp>
          <p:nvSpPr>
            <p:cNvPr id="8" name="Freeform 8"/>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flipH="1">
            <a:off x="15780045" y="7671536"/>
            <a:ext cx="3633811" cy="3173529"/>
          </a:xfrm>
          <a:custGeom>
            <a:avLst/>
            <a:gdLst/>
            <a:ahLst/>
            <a:cxnLst/>
            <a:rect l="l" t="t" r="r" b="b"/>
            <a:pathLst>
              <a:path w="3633811" h="3173529">
                <a:moveTo>
                  <a:pt x="3633811" y="0"/>
                </a:moveTo>
                <a:lnTo>
                  <a:pt x="0" y="0"/>
                </a:lnTo>
                <a:lnTo>
                  <a:pt x="0" y="3173528"/>
                </a:lnTo>
                <a:lnTo>
                  <a:pt x="3633811" y="3173528"/>
                </a:lnTo>
                <a:lnTo>
                  <a:pt x="3633811"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TextBox 11"/>
          <p:cNvSpPr txBox="1"/>
          <p:nvPr/>
        </p:nvSpPr>
        <p:spPr>
          <a:xfrm>
            <a:off x="1465674" y="3843304"/>
            <a:ext cx="15637184" cy="4120007"/>
          </a:xfrm>
          <a:prstGeom prst="rect">
            <a:avLst/>
          </a:prstGeom>
        </p:spPr>
        <p:txBody>
          <a:bodyPr lIns="0" tIns="0" rIns="0" bIns="0" rtlCol="0" anchor="t">
            <a:spAutoFit/>
          </a:bodyPr>
          <a:lstStyle/>
          <a:p>
            <a:pPr algn="just">
              <a:lnSpc>
                <a:spcPts val="4113"/>
              </a:lnSpc>
            </a:pPr>
            <a:r>
              <a:rPr lang="en-US" sz="3399" b="1">
                <a:solidFill>
                  <a:srgbClr val="000000"/>
                </a:solidFill>
                <a:latin typeface="Calps Sans Bold"/>
                <a:ea typeface="Calps Sans Bold"/>
                <a:cs typeface="Calps Sans Bold"/>
                <a:sym typeface="Calps Sans Bold"/>
              </a:rPr>
              <a:t>c. Pemanfaatan Teknologi untuk Perlindungan</a:t>
            </a:r>
          </a:p>
          <a:p>
            <a:pPr algn="just">
              <a:lnSpc>
                <a:spcPts val="4113"/>
              </a:lnSpc>
            </a:pPr>
            <a:r>
              <a:rPr lang="en-US" sz="3399">
                <a:solidFill>
                  <a:srgbClr val="000000"/>
                </a:solidFill>
                <a:latin typeface="Calps Sans"/>
                <a:ea typeface="Calps Sans"/>
                <a:cs typeface="Calps Sans"/>
                <a:sym typeface="Calps Sans"/>
              </a:rPr>
              <a:t>✅ </a:t>
            </a:r>
            <a:r>
              <a:rPr lang="en-US" sz="3399" i="1">
                <a:solidFill>
                  <a:srgbClr val="000000"/>
                </a:solidFill>
                <a:latin typeface="Calps Sans Italics"/>
                <a:ea typeface="Calps Sans Italics"/>
                <a:cs typeface="Calps Sans Italics"/>
                <a:sym typeface="Calps Sans Italics"/>
              </a:rPr>
              <a:t>Digital Rights Management (DRM)</a:t>
            </a:r>
            <a:r>
              <a:rPr lang="en-US" sz="3399">
                <a:solidFill>
                  <a:srgbClr val="000000"/>
                </a:solidFill>
                <a:latin typeface="Calps Sans"/>
                <a:ea typeface="Calps Sans"/>
                <a:cs typeface="Calps Sans"/>
                <a:sym typeface="Calps Sans"/>
              </a:rPr>
              <a:t> → Mencegah pembajakan konten digital seperti e-book, film, dan software.</a:t>
            </a:r>
          </a:p>
          <a:p>
            <a:pPr algn="just">
              <a:lnSpc>
                <a:spcPts val="4113"/>
              </a:lnSpc>
            </a:pPr>
            <a:r>
              <a:rPr lang="en-US" sz="3399">
                <a:solidFill>
                  <a:srgbClr val="000000"/>
                </a:solidFill>
                <a:latin typeface="Calps Sans"/>
                <a:ea typeface="Calps Sans"/>
                <a:cs typeface="Calps Sans"/>
                <a:sym typeface="Calps Sans"/>
              </a:rPr>
              <a:t>✅ </a:t>
            </a:r>
            <a:r>
              <a:rPr lang="en-US" sz="3399" i="1">
                <a:solidFill>
                  <a:srgbClr val="000000"/>
                </a:solidFill>
                <a:latin typeface="Calps Sans Italics"/>
                <a:ea typeface="Calps Sans Italics"/>
                <a:cs typeface="Calps Sans Italics"/>
                <a:sym typeface="Calps Sans Italics"/>
              </a:rPr>
              <a:t>Blockchain &amp; NFT </a:t>
            </a:r>
            <a:r>
              <a:rPr lang="en-US" sz="3399">
                <a:solidFill>
                  <a:srgbClr val="000000"/>
                </a:solidFill>
                <a:latin typeface="Calps Sans"/>
                <a:ea typeface="Calps Sans"/>
                <a:cs typeface="Calps Sans"/>
                <a:sym typeface="Calps Sans"/>
              </a:rPr>
              <a:t>→ Menjaga kepemilikan aset digital seperti seni digital dan hak cipta lagu.</a:t>
            </a:r>
          </a:p>
          <a:p>
            <a:pPr algn="just">
              <a:lnSpc>
                <a:spcPts val="4113"/>
              </a:lnSpc>
            </a:pPr>
            <a:endParaRPr lang="en-US" sz="3399">
              <a:solidFill>
                <a:srgbClr val="000000"/>
              </a:solidFill>
              <a:latin typeface="Calps Sans"/>
              <a:ea typeface="Calps Sans"/>
              <a:cs typeface="Calps Sans"/>
              <a:sym typeface="Calps Sans"/>
            </a:endParaRPr>
          </a:p>
          <a:p>
            <a:pPr algn="just">
              <a:lnSpc>
                <a:spcPts val="4113"/>
              </a:lnSpc>
            </a:pPr>
            <a:r>
              <a:rPr lang="en-US" sz="3399">
                <a:solidFill>
                  <a:srgbClr val="000000"/>
                </a:solidFill>
                <a:latin typeface="Calps Sans"/>
                <a:ea typeface="Calps Sans"/>
                <a:cs typeface="Calps Sans"/>
                <a:sym typeface="Calps Sans"/>
              </a:rPr>
              <a:t>🔹 Contoh Kasus:</a:t>
            </a:r>
          </a:p>
          <a:p>
            <a:pPr marL="734058" lvl="1" indent="-367029" algn="just">
              <a:lnSpc>
                <a:spcPts val="4113"/>
              </a:lnSpc>
              <a:buFont typeface="Arial"/>
              <a:buChar char="•"/>
            </a:pPr>
            <a:r>
              <a:rPr lang="en-US" sz="3399">
                <a:solidFill>
                  <a:srgbClr val="000000"/>
                </a:solidFill>
                <a:latin typeface="Calps Sans"/>
                <a:ea typeface="Calps Sans"/>
                <a:cs typeface="Calps Sans"/>
                <a:sym typeface="Calps Sans"/>
              </a:rPr>
              <a:t>Musisi menjual lagu sebagai NFT untuk melindungi hak cipta dan mendapatkan royalti langsung dari pembeli.</a:t>
            </a:r>
          </a:p>
        </p:txBody>
      </p:sp>
      <p:sp>
        <p:nvSpPr>
          <p:cNvPr id="12" name="Freeform 12"/>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TextBox 13"/>
          <p:cNvSpPr txBox="1"/>
          <p:nvPr/>
        </p:nvSpPr>
        <p:spPr>
          <a:xfrm>
            <a:off x="3521150" y="962025"/>
            <a:ext cx="11245699" cy="982915"/>
          </a:xfrm>
          <a:prstGeom prst="rect">
            <a:avLst/>
          </a:prstGeom>
        </p:spPr>
        <p:txBody>
          <a:bodyPr lIns="0" tIns="0" rIns="0" bIns="0" rtlCol="0" anchor="t">
            <a:spAutoFit/>
          </a:bodyPr>
          <a:lstStyle/>
          <a:p>
            <a:pPr algn="just">
              <a:lnSpc>
                <a:spcPts val="7321"/>
              </a:lnSpc>
            </a:pPr>
            <a:r>
              <a:rPr lang="en-US" sz="6050">
                <a:solidFill>
                  <a:srgbClr val="093F6D"/>
                </a:solidFill>
                <a:latin typeface="Sailors Condensed"/>
                <a:ea typeface="Sailors Condensed"/>
                <a:cs typeface="Sailors Condensed"/>
                <a:sym typeface="Sailors Condensed"/>
              </a:rPr>
              <a:t>Strategi Perlindungan HAKI</a:t>
            </a:r>
          </a:p>
        </p:txBody>
      </p:sp>
      <p:sp>
        <p:nvSpPr>
          <p:cNvPr id="14" name="AutoShape 14"/>
          <p:cNvSpPr/>
          <p:nvPr/>
        </p:nvSpPr>
        <p:spPr>
          <a:xfrm flipV="1">
            <a:off x="2836624" y="1963990"/>
            <a:ext cx="11098809" cy="19050"/>
          </a:xfrm>
          <a:prstGeom prst="line">
            <a:avLst/>
          </a:prstGeom>
          <a:ln w="38100" cap="flat">
            <a:solidFill>
              <a:srgbClr val="093F6D"/>
            </a:solidFill>
            <a:prstDash val="solid"/>
            <a:headEnd type="none" w="sm" len="sm"/>
            <a:tailEnd type="oval" w="lg" len="lg"/>
          </a:ln>
        </p:spPr>
      </p:sp>
      <p:sp>
        <p:nvSpPr>
          <p:cNvPr id="15" name="Freeform 15"/>
          <p:cNvSpPr/>
          <p:nvPr/>
        </p:nvSpPr>
        <p:spPr>
          <a:xfrm>
            <a:off x="8651048" y="9271045"/>
            <a:ext cx="985905" cy="985905"/>
          </a:xfrm>
          <a:custGeom>
            <a:avLst/>
            <a:gdLst/>
            <a:ahLst/>
            <a:cxnLst/>
            <a:rect l="l" t="t" r="r" b="b"/>
            <a:pathLst>
              <a:path w="985905" h="985905">
                <a:moveTo>
                  <a:pt x="0" y="0"/>
                </a:moveTo>
                <a:lnTo>
                  <a:pt x="985904" y="0"/>
                </a:lnTo>
                <a:lnTo>
                  <a:pt x="985904" y="985905"/>
                </a:lnTo>
                <a:lnTo>
                  <a:pt x="0" y="98590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6" name="TextBox 16"/>
          <p:cNvSpPr txBox="1"/>
          <p:nvPr/>
        </p:nvSpPr>
        <p:spPr>
          <a:xfrm>
            <a:off x="1465674" y="2258344"/>
            <a:ext cx="15356652" cy="1375410"/>
          </a:xfrm>
          <a:prstGeom prst="rect">
            <a:avLst/>
          </a:prstGeom>
        </p:spPr>
        <p:txBody>
          <a:bodyPr lIns="0" tIns="0" rIns="0" bIns="0" rtlCol="0" anchor="t">
            <a:spAutoFit/>
          </a:bodyPr>
          <a:lstStyle/>
          <a:p>
            <a:pPr algn="just">
              <a:lnSpc>
                <a:spcPts val="5445"/>
              </a:lnSpc>
            </a:pPr>
            <a:r>
              <a:rPr lang="en-US" sz="4500" b="1">
                <a:solidFill>
                  <a:srgbClr val="093F6D"/>
                </a:solidFill>
                <a:latin typeface="Calps Sans Bold"/>
                <a:ea typeface="Calps Sans Bold"/>
                <a:cs typeface="Calps Sans Bold"/>
                <a:sym typeface="Calps Sans Bold"/>
              </a:rPr>
              <a:t>Perlindungan HAKI dilakukan melalui langkah-langkah preventif dan proaktif agar hak tidak disalahgunakan oleh pihak lain.</a:t>
            </a:r>
          </a:p>
        </p:txBody>
      </p:sp>
      <p:sp>
        <p:nvSpPr>
          <p:cNvPr id="17" name="TextBox 17"/>
          <p:cNvSpPr txBox="1"/>
          <p:nvPr/>
        </p:nvSpPr>
        <p:spPr>
          <a:xfrm>
            <a:off x="1028700" y="9251995"/>
            <a:ext cx="12234486"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a:off x="-2554520" y="544504"/>
            <a:ext cx="6297818" cy="968392"/>
            <a:chOff x="0" y="0"/>
            <a:chExt cx="1658684" cy="255050"/>
          </a:xfrm>
        </p:grpSpPr>
        <p:sp>
          <p:nvSpPr>
            <p:cNvPr id="8" name="Freeform 8"/>
            <p:cNvSpPr/>
            <p:nvPr/>
          </p:nvSpPr>
          <p:spPr>
            <a:xfrm>
              <a:off x="0" y="0"/>
              <a:ext cx="1658684" cy="255050"/>
            </a:xfrm>
            <a:custGeom>
              <a:avLst/>
              <a:gdLst/>
              <a:ahLst/>
              <a:cxnLst/>
              <a:rect l="l" t="t" r="r" b="b"/>
              <a:pathLst>
                <a:path w="1658684" h="255050">
                  <a:moveTo>
                    <a:pt x="122930" y="0"/>
                  </a:moveTo>
                  <a:lnTo>
                    <a:pt x="1535754" y="0"/>
                  </a:lnTo>
                  <a:cubicBezTo>
                    <a:pt x="1603647" y="0"/>
                    <a:pt x="1658684" y="55038"/>
                    <a:pt x="1658684" y="122930"/>
                  </a:cubicBezTo>
                  <a:lnTo>
                    <a:pt x="1658684" y="132119"/>
                  </a:lnTo>
                  <a:cubicBezTo>
                    <a:pt x="1658684" y="200012"/>
                    <a:pt x="1603647" y="255050"/>
                    <a:pt x="1535754" y="255050"/>
                  </a:cubicBezTo>
                  <a:lnTo>
                    <a:pt x="122930" y="255050"/>
                  </a:lnTo>
                  <a:cubicBezTo>
                    <a:pt x="55038" y="255050"/>
                    <a:pt x="0" y="200012"/>
                    <a:pt x="0" y="132119"/>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33125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5400000">
            <a:off x="13516976" y="-2203682"/>
            <a:ext cx="6297818" cy="2209115"/>
            <a:chOff x="0" y="0"/>
            <a:chExt cx="1658684" cy="581824"/>
          </a:xfrm>
        </p:grpSpPr>
        <p:sp>
          <p:nvSpPr>
            <p:cNvPr id="11" name="Freeform 11"/>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12" name="TextBox 12"/>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0" y="2049784"/>
            <a:ext cx="3852205" cy="6796890"/>
            <a:chOff x="0" y="0"/>
            <a:chExt cx="3598926" cy="6350000"/>
          </a:xfrm>
        </p:grpSpPr>
        <p:sp>
          <p:nvSpPr>
            <p:cNvPr id="14" name="Freeform 14"/>
            <p:cNvSpPr/>
            <p:nvPr/>
          </p:nvSpPr>
          <p:spPr>
            <a:xfrm>
              <a:off x="0" y="0"/>
              <a:ext cx="3598926" cy="6350000"/>
            </a:xfrm>
            <a:custGeom>
              <a:avLst/>
              <a:gdLst/>
              <a:ahLst/>
              <a:cxnLst/>
              <a:rect l="l" t="t" r="r" b="b"/>
              <a:pathLst>
                <a:path w="3598926" h="6350000">
                  <a:moveTo>
                    <a:pt x="2206625" y="3175000"/>
                  </a:moveTo>
                  <a:lnTo>
                    <a:pt x="3598926" y="6350000"/>
                  </a:lnTo>
                  <a:lnTo>
                    <a:pt x="0" y="6350000"/>
                  </a:lnTo>
                  <a:lnTo>
                    <a:pt x="0" y="0"/>
                  </a:lnTo>
                  <a:lnTo>
                    <a:pt x="3598926" y="0"/>
                  </a:lnTo>
                  <a:lnTo>
                    <a:pt x="2206625" y="3175000"/>
                  </a:lnTo>
                  <a:close/>
                </a:path>
              </a:pathLst>
            </a:custGeom>
            <a:blipFill>
              <a:blip r:embed="rId4"/>
              <a:stretch>
                <a:fillRect l="-106321" r="-106320"/>
              </a:stretch>
            </a:blipFill>
          </p:spPr>
        </p:sp>
      </p:grpSp>
      <p:sp>
        <p:nvSpPr>
          <p:cNvPr id="15" name="TextBox 15"/>
          <p:cNvSpPr txBox="1"/>
          <p:nvPr/>
        </p:nvSpPr>
        <p:spPr>
          <a:xfrm>
            <a:off x="-901992" y="704843"/>
            <a:ext cx="5287684" cy="552464"/>
          </a:xfrm>
          <a:prstGeom prst="rect">
            <a:avLst/>
          </a:prstGeom>
        </p:spPr>
        <p:txBody>
          <a:bodyPr lIns="0" tIns="0" rIns="0" bIns="0" rtlCol="0" anchor="t">
            <a:spAutoFit/>
          </a:bodyPr>
          <a:lstStyle/>
          <a:p>
            <a:pPr algn="ctr">
              <a:lnSpc>
                <a:spcPts val="4200"/>
              </a:lnSpc>
            </a:pPr>
            <a:r>
              <a:rPr lang="en-US" sz="3000">
                <a:solidFill>
                  <a:srgbClr val="093F6D"/>
                </a:solidFill>
                <a:latin typeface="Sailors Condensed"/>
                <a:ea typeface="Sailors Condensed"/>
                <a:cs typeface="Sailors Condensed"/>
                <a:sym typeface="Sailors Condensed"/>
              </a:rPr>
              <a:t>oleh : Chidi eze</a:t>
            </a:r>
          </a:p>
        </p:txBody>
      </p:sp>
      <p:sp>
        <p:nvSpPr>
          <p:cNvPr id="16" name="AutoShape 16"/>
          <p:cNvSpPr/>
          <p:nvPr/>
        </p:nvSpPr>
        <p:spPr>
          <a:xfrm flipV="1">
            <a:off x="4462518" y="2689739"/>
            <a:ext cx="11098809" cy="19050"/>
          </a:xfrm>
          <a:prstGeom prst="line">
            <a:avLst/>
          </a:prstGeom>
          <a:ln w="38100" cap="flat">
            <a:solidFill>
              <a:srgbClr val="093F6D"/>
            </a:solidFill>
            <a:prstDash val="solid"/>
            <a:headEnd type="none" w="sm" len="sm"/>
            <a:tailEnd type="oval" w="lg" len="lg"/>
          </a:ln>
        </p:spPr>
      </p:sp>
      <p:grpSp>
        <p:nvGrpSpPr>
          <p:cNvPr id="17" name="Group 17"/>
          <p:cNvGrpSpPr/>
          <p:nvPr/>
        </p:nvGrpSpPr>
        <p:grpSpPr>
          <a:xfrm>
            <a:off x="-807794" y="544504"/>
            <a:ext cx="6860569" cy="968392"/>
            <a:chOff x="0" y="0"/>
            <a:chExt cx="1806899" cy="255050"/>
          </a:xfrm>
        </p:grpSpPr>
        <p:sp>
          <p:nvSpPr>
            <p:cNvPr id="18" name="Freeform 18"/>
            <p:cNvSpPr/>
            <p:nvPr/>
          </p:nvSpPr>
          <p:spPr>
            <a:xfrm>
              <a:off x="0" y="0"/>
              <a:ext cx="1806899" cy="255050"/>
            </a:xfrm>
            <a:custGeom>
              <a:avLst/>
              <a:gdLst/>
              <a:ahLst/>
              <a:cxnLst/>
              <a:rect l="l" t="t" r="r" b="b"/>
              <a:pathLst>
                <a:path w="1806899" h="255050">
                  <a:moveTo>
                    <a:pt x="112847" y="0"/>
                  </a:moveTo>
                  <a:lnTo>
                    <a:pt x="1694052" y="0"/>
                  </a:lnTo>
                  <a:cubicBezTo>
                    <a:pt x="1756376" y="0"/>
                    <a:pt x="1806899" y="50523"/>
                    <a:pt x="1806899" y="112847"/>
                  </a:cubicBezTo>
                  <a:lnTo>
                    <a:pt x="1806899" y="142203"/>
                  </a:lnTo>
                  <a:cubicBezTo>
                    <a:pt x="1806899" y="204527"/>
                    <a:pt x="1756376" y="255050"/>
                    <a:pt x="1694052" y="255050"/>
                  </a:cubicBezTo>
                  <a:lnTo>
                    <a:pt x="112847" y="255050"/>
                  </a:lnTo>
                  <a:cubicBezTo>
                    <a:pt x="50523" y="255050"/>
                    <a:pt x="0" y="204527"/>
                    <a:pt x="0" y="142203"/>
                  </a:cubicBezTo>
                  <a:lnTo>
                    <a:pt x="0" y="112847"/>
                  </a:lnTo>
                  <a:cubicBezTo>
                    <a:pt x="0" y="50523"/>
                    <a:pt x="50523" y="0"/>
                    <a:pt x="112847" y="0"/>
                  </a:cubicBezTo>
                  <a:close/>
                </a:path>
              </a:pathLst>
            </a:custGeom>
            <a:solidFill>
              <a:srgbClr val="FFCC00"/>
            </a:solidFill>
          </p:spPr>
        </p:sp>
        <p:sp>
          <p:nvSpPr>
            <p:cNvPr id="19" name="TextBox 19"/>
            <p:cNvSpPr txBox="1"/>
            <p:nvPr/>
          </p:nvSpPr>
          <p:spPr>
            <a:xfrm>
              <a:off x="0" y="-76200"/>
              <a:ext cx="1806899" cy="33125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1" name="Freeform 21"/>
          <p:cNvSpPr/>
          <p:nvPr/>
        </p:nvSpPr>
        <p:spPr>
          <a:xfrm>
            <a:off x="8586882" y="9258300"/>
            <a:ext cx="1028700" cy="1028700"/>
          </a:xfrm>
          <a:custGeom>
            <a:avLst/>
            <a:gdLst/>
            <a:ahLst/>
            <a:cxnLst/>
            <a:rect l="l" t="t" r="r" b="b"/>
            <a:pathLst>
              <a:path w="1028700" h="1028700">
                <a:moveTo>
                  <a:pt x="0" y="0"/>
                </a:moveTo>
                <a:lnTo>
                  <a:pt x="1028700" y="0"/>
                </a:lnTo>
                <a:lnTo>
                  <a:pt x="1028700" y="1028700"/>
                </a:lnTo>
                <a:lnTo>
                  <a:pt x="0" y="10287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2" name="TextBox 22"/>
          <p:cNvSpPr txBox="1"/>
          <p:nvPr/>
        </p:nvSpPr>
        <p:spPr>
          <a:xfrm>
            <a:off x="443439" y="9239250"/>
            <a:ext cx="12234486"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
        <p:nvSpPr>
          <p:cNvPr id="23" name="TextBox 23"/>
          <p:cNvSpPr txBox="1"/>
          <p:nvPr/>
        </p:nvSpPr>
        <p:spPr>
          <a:xfrm>
            <a:off x="4385692" y="1701025"/>
            <a:ext cx="12011041" cy="988714"/>
          </a:xfrm>
          <a:prstGeom prst="rect">
            <a:avLst/>
          </a:prstGeom>
        </p:spPr>
        <p:txBody>
          <a:bodyPr lIns="0" tIns="0" rIns="0" bIns="0" rtlCol="0" anchor="t">
            <a:spAutoFit/>
          </a:bodyPr>
          <a:lstStyle/>
          <a:p>
            <a:pPr algn="l">
              <a:lnSpc>
                <a:spcPts val="7321"/>
              </a:lnSpc>
            </a:pPr>
            <a:r>
              <a:rPr lang="en-US" sz="6050">
                <a:solidFill>
                  <a:srgbClr val="093F6D"/>
                </a:solidFill>
                <a:latin typeface="Sailors Condensed"/>
                <a:ea typeface="Sailors Condensed"/>
                <a:cs typeface="Sailors Condensed"/>
                <a:sym typeface="Sailors Condensed"/>
              </a:rPr>
              <a:t>Strategi Penegakan Hukum HAKI</a:t>
            </a:r>
          </a:p>
        </p:txBody>
      </p:sp>
      <p:sp>
        <p:nvSpPr>
          <p:cNvPr id="24" name="TextBox 24"/>
          <p:cNvSpPr txBox="1"/>
          <p:nvPr/>
        </p:nvSpPr>
        <p:spPr>
          <a:xfrm>
            <a:off x="4111978" y="4204716"/>
            <a:ext cx="12873608" cy="4272280"/>
          </a:xfrm>
          <a:prstGeom prst="rect">
            <a:avLst/>
          </a:prstGeom>
        </p:spPr>
        <p:txBody>
          <a:bodyPr lIns="0" tIns="0" rIns="0" bIns="0" rtlCol="0" anchor="t">
            <a:spAutoFit/>
          </a:bodyPr>
          <a:lstStyle/>
          <a:p>
            <a:pPr algn="just">
              <a:lnSpc>
                <a:spcPts val="4234"/>
              </a:lnSpc>
            </a:pPr>
            <a:r>
              <a:rPr lang="en-US" sz="3499" b="1">
                <a:solidFill>
                  <a:srgbClr val="FFFFFF"/>
                </a:solidFill>
                <a:latin typeface="Calps Sans Bold"/>
                <a:ea typeface="Calps Sans Bold"/>
                <a:cs typeface="Calps Sans Bold"/>
                <a:sym typeface="Calps Sans Bold"/>
              </a:rPr>
              <a:t>a. Penyelesaian Secara Damai</a:t>
            </a:r>
          </a:p>
          <a:p>
            <a:pPr algn="just">
              <a:lnSpc>
                <a:spcPts val="4234"/>
              </a:lnSpc>
            </a:pPr>
            <a:r>
              <a:rPr lang="en-US" sz="3499">
                <a:solidFill>
                  <a:srgbClr val="FFFFFF"/>
                </a:solidFill>
                <a:latin typeface="Calps Sans"/>
                <a:ea typeface="Calps Sans"/>
                <a:cs typeface="Calps Sans"/>
                <a:sym typeface="Calps Sans"/>
              </a:rPr>
              <a:t>✅Negosiasi → Pihak yang bersengketa berdiskusi untuk mencari solusi tanpa pengadilan.</a:t>
            </a:r>
          </a:p>
          <a:p>
            <a:pPr algn="just">
              <a:lnSpc>
                <a:spcPts val="4234"/>
              </a:lnSpc>
            </a:pPr>
            <a:r>
              <a:rPr lang="en-US" sz="3499">
                <a:solidFill>
                  <a:srgbClr val="FFFFFF"/>
                </a:solidFill>
                <a:latin typeface="Calps Sans"/>
                <a:ea typeface="Calps Sans"/>
                <a:cs typeface="Calps Sans"/>
                <a:sym typeface="Calps Sans"/>
              </a:rPr>
              <a:t>✅ Mediasi → Melibatkan mediator independen untuk mencapai kesepakatan.</a:t>
            </a:r>
          </a:p>
          <a:p>
            <a:pPr algn="just">
              <a:lnSpc>
                <a:spcPts val="4234"/>
              </a:lnSpc>
            </a:pPr>
            <a:endParaRPr lang="en-US" sz="3499">
              <a:solidFill>
                <a:srgbClr val="FFFFFF"/>
              </a:solidFill>
              <a:latin typeface="Calps Sans"/>
              <a:ea typeface="Calps Sans"/>
              <a:cs typeface="Calps Sans"/>
              <a:sym typeface="Calps Sans"/>
            </a:endParaRPr>
          </a:p>
          <a:p>
            <a:pPr algn="just">
              <a:lnSpc>
                <a:spcPts val="4234"/>
              </a:lnSpc>
            </a:pPr>
            <a:r>
              <a:rPr lang="en-US" sz="3499">
                <a:solidFill>
                  <a:srgbClr val="FFFFFF"/>
                </a:solidFill>
                <a:latin typeface="Calps Sans"/>
                <a:ea typeface="Calps Sans"/>
                <a:cs typeface="Calps Sans"/>
                <a:sym typeface="Calps Sans"/>
              </a:rPr>
              <a:t>🔹 Contoh Kasus:</a:t>
            </a:r>
          </a:p>
          <a:p>
            <a:pPr marL="755647" lvl="1" indent="-377824" algn="just">
              <a:lnSpc>
                <a:spcPts val="4234"/>
              </a:lnSpc>
              <a:buFont typeface="Arial"/>
              <a:buChar char="•"/>
            </a:pPr>
            <a:r>
              <a:rPr lang="en-US" sz="3499">
                <a:solidFill>
                  <a:srgbClr val="FFFFFF"/>
                </a:solidFill>
                <a:latin typeface="Calps Sans"/>
                <a:ea typeface="Calps Sans"/>
                <a:cs typeface="Calps Sans"/>
                <a:sym typeface="Calps Sans"/>
              </a:rPr>
              <a:t>Google vs. Oracle → Sengketa hak cipta kode Java dalam Android awalnya mencoba diselesaikan melalui negosiasi sebelum masuk ke pengadilan.</a:t>
            </a:r>
          </a:p>
        </p:txBody>
      </p:sp>
      <p:sp>
        <p:nvSpPr>
          <p:cNvPr id="25" name="TextBox 25"/>
          <p:cNvSpPr txBox="1"/>
          <p:nvPr/>
        </p:nvSpPr>
        <p:spPr>
          <a:xfrm>
            <a:off x="11734761" y="7914124"/>
            <a:ext cx="3545504" cy="689610"/>
          </a:xfrm>
          <a:prstGeom prst="rect">
            <a:avLst/>
          </a:prstGeom>
        </p:spPr>
        <p:txBody>
          <a:bodyPr lIns="0" tIns="0" rIns="0" bIns="0" rtlCol="0" anchor="t">
            <a:spAutoFit/>
          </a:bodyPr>
          <a:lstStyle/>
          <a:p>
            <a:pPr algn="l">
              <a:lnSpc>
                <a:spcPts val="5445"/>
              </a:lnSpc>
            </a:pPr>
            <a:endParaRPr/>
          </a:p>
        </p:txBody>
      </p:sp>
      <p:sp>
        <p:nvSpPr>
          <p:cNvPr id="26" name="TextBox 26"/>
          <p:cNvSpPr txBox="1"/>
          <p:nvPr/>
        </p:nvSpPr>
        <p:spPr>
          <a:xfrm>
            <a:off x="4111978" y="2760032"/>
            <a:ext cx="13408614" cy="1899793"/>
          </a:xfrm>
          <a:prstGeom prst="rect">
            <a:avLst/>
          </a:prstGeom>
        </p:spPr>
        <p:txBody>
          <a:bodyPr lIns="0" tIns="0" rIns="0" bIns="0" rtlCol="0" anchor="t">
            <a:spAutoFit/>
          </a:bodyPr>
          <a:lstStyle/>
          <a:p>
            <a:pPr algn="l">
              <a:lnSpc>
                <a:spcPts val="4961"/>
              </a:lnSpc>
            </a:pPr>
            <a:r>
              <a:rPr lang="en-US" sz="4100" b="1">
                <a:solidFill>
                  <a:srgbClr val="FFFFFF"/>
                </a:solidFill>
                <a:latin typeface="Calps Sans Bold"/>
                <a:ea typeface="Calps Sans Bold"/>
                <a:cs typeface="Calps Sans Bold"/>
                <a:sym typeface="Calps Sans Bold"/>
              </a:rPr>
              <a:t>Jika terjadi pelanggaran, pemilik HAKI dapat menempuh langkah hukum untuk menegakkan haknya.</a:t>
            </a:r>
          </a:p>
          <a:p>
            <a:pPr algn="l">
              <a:lnSpc>
                <a:spcPts val="4961"/>
              </a:lnSpc>
            </a:pPr>
            <a:endParaRPr lang="en-US" sz="4100" b="1">
              <a:solidFill>
                <a:srgbClr val="FFFFFF"/>
              </a:solidFill>
              <a:latin typeface="Calps Sans Bold"/>
              <a:ea typeface="Calps Sans Bold"/>
              <a:cs typeface="Calps Sans Bold"/>
              <a:sym typeface="Calps Sans Bold"/>
            </a:endParaRPr>
          </a:p>
        </p:txBody>
      </p:sp>
      <p:sp>
        <p:nvSpPr>
          <p:cNvPr id="27" name="TextBox 27"/>
          <p:cNvSpPr txBox="1"/>
          <p:nvPr/>
        </p:nvSpPr>
        <p:spPr>
          <a:xfrm>
            <a:off x="0" y="658813"/>
            <a:ext cx="5872945" cy="635000"/>
          </a:xfrm>
          <a:prstGeom prst="rect">
            <a:avLst/>
          </a:prstGeom>
        </p:spPr>
        <p:txBody>
          <a:bodyPr lIns="0" tIns="0" rIns="0" bIns="0" rtlCol="0" anchor="t">
            <a:spAutoFit/>
          </a:bodyPr>
          <a:lstStyle/>
          <a:p>
            <a:pPr algn="ctr">
              <a:lnSpc>
                <a:spcPts val="4900"/>
              </a:lnSpc>
            </a:pPr>
            <a:r>
              <a:rPr lang="en-US" sz="3500">
                <a:solidFill>
                  <a:srgbClr val="093F6D"/>
                </a:solidFill>
                <a:latin typeface="Sailors Condensed"/>
                <a:ea typeface="Sailors Condensed"/>
                <a:cs typeface="Sailors Condensed"/>
                <a:sym typeface="Sailors Condensed"/>
              </a:rPr>
              <a:t>Universitas SEBELAS MARET</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a:off x="-2554520" y="544504"/>
            <a:ext cx="6297818" cy="968392"/>
            <a:chOff x="0" y="0"/>
            <a:chExt cx="1658684" cy="255050"/>
          </a:xfrm>
        </p:grpSpPr>
        <p:sp>
          <p:nvSpPr>
            <p:cNvPr id="8" name="Freeform 8"/>
            <p:cNvSpPr/>
            <p:nvPr/>
          </p:nvSpPr>
          <p:spPr>
            <a:xfrm>
              <a:off x="0" y="0"/>
              <a:ext cx="1658684" cy="255050"/>
            </a:xfrm>
            <a:custGeom>
              <a:avLst/>
              <a:gdLst/>
              <a:ahLst/>
              <a:cxnLst/>
              <a:rect l="l" t="t" r="r" b="b"/>
              <a:pathLst>
                <a:path w="1658684" h="255050">
                  <a:moveTo>
                    <a:pt x="122930" y="0"/>
                  </a:moveTo>
                  <a:lnTo>
                    <a:pt x="1535754" y="0"/>
                  </a:lnTo>
                  <a:cubicBezTo>
                    <a:pt x="1603647" y="0"/>
                    <a:pt x="1658684" y="55038"/>
                    <a:pt x="1658684" y="122930"/>
                  </a:cubicBezTo>
                  <a:lnTo>
                    <a:pt x="1658684" y="132119"/>
                  </a:lnTo>
                  <a:cubicBezTo>
                    <a:pt x="1658684" y="200012"/>
                    <a:pt x="1603647" y="255050"/>
                    <a:pt x="1535754" y="255050"/>
                  </a:cubicBezTo>
                  <a:lnTo>
                    <a:pt x="122930" y="255050"/>
                  </a:lnTo>
                  <a:cubicBezTo>
                    <a:pt x="55038" y="255050"/>
                    <a:pt x="0" y="200012"/>
                    <a:pt x="0" y="132119"/>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33125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5400000">
            <a:off x="13516976" y="-2203682"/>
            <a:ext cx="6297818" cy="2209115"/>
            <a:chOff x="0" y="0"/>
            <a:chExt cx="1658684" cy="581824"/>
          </a:xfrm>
        </p:grpSpPr>
        <p:sp>
          <p:nvSpPr>
            <p:cNvPr id="11" name="Freeform 11"/>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12" name="TextBox 12"/>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0" y="2049784"/>
            <a:ext cx="3852205" cy="6796890"/>
            <a:chOff x="0" y="0"/>
            <a:chExt cx="3598926" cy="6350000"/>
          </a:xfrm>
        </p:grpSpPr>
        <p:sp>
          <p:nvSpPr>
            <p:cNvPr id="14" name="Freeform 14"/>
            <p:cNvSpPr/>
            <p:nvPr/>
          </p:nvSpPr>
          <p:spPr>
            <a:xfrm>
              <a:off x="0" y="0"/>
              <a:ext cx="3598926" cy="6350000"/>
            </a:xfrm>
            <a:custGeom>
              <a:avLst/>
              <a:gdLst/>
              <a:ahLst/>
              <a:cxnLst/>
              <a:rect l="l" t="t" r="r" b="b"/>
              <a:pathLst>
                <a:path w="3598926" h="6350000">
                  <a:moveTo>
                    <a:pt x="2206625" y="3175000"/>
                  </a:moveTo>
                  <a:lnTo>
                    <a:pt x="3598926" y="6350000"/>
                  </a:lnTo>
                  <a:lnTo>
                    <a:pt x="0" y="6350000"/>
                  </a:lnTo>
                  <a:lnTo>
                    <a:pt x="0" y="0"/>
                  </a:lnTo>
                  <a:lnTo>
                    <a:pt x="3598926" y="0"/>
                  </a:lnTo>
                  <a:lnTo>
                    <a:pt x="2206625" y="3175000"/>
                  </a:lnTo>
                  <a:close/>
                </a:path>
              </a:pathLst>
            </a:custGeom>
            <a:blipFill>
              <a:blip r:embed="rId4"/>
              <a:stretch>
                <a:fillRect l="-82413" r="-82413"/>
              </a:stretch>
            </a:blipFill>
          </p:spPr>
        </p:sp>
      </p:grpSp>
      <p:sp>
        <p:nvSpPr>
          <p:cNvPr id="15" name="TextBox 15"/>
          <p:cNvSpPr txBox="1"/>
          <p:nvPr/>
        </p:nvSpPr>
        <p:spPr>
          <a:xfrm>
            <a:off x="-901992" y="704843"/>
            <a:ext cx="5287684" cy="552464"/>
          </a:xfrm>
          <a:prstGeom prst="rect">
            <a:avLst/>
          </a:prstGeom>
        </p:spPr>
        <p:txBody>
          <a:bodyPr lIns="0" tIns="0" rIns="0" bIns="0" rtlCol="0" anchor="t">
            <a:spAutoFit/>
          </a:bodyPr>
          <a:lstStyle/>
          <a:p>
            <a:pPr algn="ctr">
              <a:lnSpc>
                <a:spcPts val="4200"/>
              </a:lnSpc>
            </a:pPr>
            <a:r>
              <a:rPr lang="en-US" sz="3000">
                <a:solidFill>
                  <a:srgbClr val="093F6D"/>
                </a:solidFill>
                <a:latin typeface="Sailors Condensed"/>
                <a:ea typeface="Sailors Condensed"/>
                <a:cs typeface="Sailors Condensed"/>
                <a:sym typeface="Sailors Condensed"/>
              </a:rPr>
              <a:t>oleh : Chidi eze</a:t>
            </a:r>
          </a:p>
        </p:txBody>
      </p:sp>
      <p:sp>
        <p:nvSpPr>
          <p:cNvPr id="16" name="AutoShape 16"/>
          <p:cNvSpPr/>
          <p:nvPr/>
        </p:nvSpPr>
        <p:spPr>
          <a:xfrm flipV="1">
            <a:off x="4462518" y="2689739"/>
            <a:ext cx="11098809" cy="19050"/>
          </a:xfrm>
          <a:prstGeom prst="line">
            <a:avLst/>
          </a:prstGeom>
          <a:ln w="38100" cap="flat">
            <a:solidFill>
              <a:srgbClr val="093F6D"/>
            </a:solidFill>
            <a:prstDash val="solid"/>
            <a:headEnd type="none" w="sm" len="sm"/>
            <a:tailEnd type="oval" w="lg" len="lg"/>
          </a:ln>
        </p:spPr>
      </p:sp>
      <p:grpSp>
        <p:nvGrpSpPr>
          <p:cNvPr id="17" name="Group 17"/>
          <p:cNvGrpSpPr/>
          <p:nvPr/>
        </p:nvGrpSpPr>
        <p:grpSpPr>
          <a:xfrm>
            <a:off x="-807794" y="544504"/>
            <a:ext cx="6860569" cy="968392"/>
            <a:chOff x="0" y="0"/>
            <a:chExt cx="1806899" cy="255050"/>
          </a:xfrm>
        </p:grpSpPr>
        <p:sp>
          <p:nvSpPr>
            <p:cNvPr id="18" name="Freeform 18"/>
            <p:cNvSpPr/>
            <p:nvPr/>
          </p:nvSpPr>
          <p:spPr>
            <a:xfrm>
              <a:off x="0" y="0"/>
              <a:ext cx="1806899" cy="255050"/>
            </a:xfrm>
            <a:custGeom>
              <a:avLst/>
              <a:gdLst/>
              <a:ahLst/>
              <a:cxnLst/>
              <a:rect l="l" t="t" r="r" b="b"/>
              <a:pathLst>
                <a:path w="1806899" h="255050">
                  <a:moveTo>
                    <a:pt x="112847" y="0"/>
                  </a:moveTo>
                  <a:lnTo>
                    <a:pt x="1694052" y="0"/>
                  </a:lnTo>
                  <a:cubicBezTo>
                    <a:pt x="1756376" y="0"/>
                    <a:pt x="1806899" y="50523"/>
                    <a:pt x="1806899" y="112847"/>
                  </a:cubicBezTo>
                  <a:lnTo>
                    <a:pt x="1806899" y="142203"/>
                  </a:lnTo>
                  <a:cubicBezTo>
                    <a:pt x="1806899" y="204527"/>
                    <a:pt x="1756376" y="255050"/>
                    <a:pt x="1694052" y="255050"/>
                  </a:cubicBezTo>
                  <a:lnTo>
                    <a:pt x="112847" y="255050"/>
                  </a:lnTo>
                  <a:cubicBezTo>
                    <a:pt x="50523" y="255050"/>
                    <a:pt x="0" y="204527"/>
                    <a:pt x="0" y="142203"/>
                  </a:cubicBezTo>
                  <a:lnTo>
                    <a:pt x="0" y="112847"/>
                  </a:lnTo>
                  <a:cubicBezTo>
                    <a:pt x="0" y="50523"/>
                    <a:pt x="50523" y="0"/>
                    <a:pt x="112847" y="0"/>
                  </a:cubicBezTo>
                  <a:close/>
                </a:path>
              </a:pathLst>
            </a:custGeom>
            <a:solidFill>
              <a:srgbClr val="FFCC00"/>
            </a:solidFill>
          </p:spPr>
        </p:sp>
        <p:sp>
          <p:nvSpPr>
            <p:cNvPr id="19" name="TextBox 19"/>
            <p:cNvSpPr txBox="1"/>
            <p:nvPr/>
          </p:nvSpPr>
          <p:spPr>
            <a:xfrm>
              <a:off x="0" y="-76200"/>
              <a:ext cx="1806899" cy="33125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1" name="Freeform 21"/>
          <p:cNvSpPr/>
          <p:nvPr/>
        </p:nvSpPr>
        <p:spPr>
          <a:xfrm>
            <a:off x="8586882" y="9258300"/>
            <a:ext cx="1029431" cy="1029431"/>
          </a:xfrm>
          <a:custGeom>
            <a:avLst/>
            <a:gdLst/>
            <a:ahLst/>
            <a:cxnLst/>
            <a:rect l="l" t="t" r="r" b="b"/>
            <a:pathLst>
              <a:path w="1029431" h="1029431">
                <a:moveTo>
                  <a:pt x="0" y="0"/>
                </a:moveTo>
                <a:lnTo>
                  <a:pt x="1029431" y="0"/>
                </a:lnTo>
                <a:lnTo>
                  <a:pt x="1029431" y="1029431"/>
                </a:lnTo>
                <a:lnTo>
                  <a:pt x="0" y="102943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2" name="TextBox 22"/>
          <p:cNvSpPr txBox="1"/>
          <p:nvPr/>
        </p:nvSpPr>
        <p:spPr>
          <a:xfrm>
            <a:off x="443439" y="9239250"/>
            <a:ext cx="12234486"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
        <p:nvSpPr>
          <p:cNvPr id="23" name="TextBox 23"/>
          <p:cNvSpPr txBox="1"/>
          <p:nvPr/>
        </p:nvSpPr>
        <p:spPr>
          <a:xfrm>
            <a:off x="4385692" y="1701025"/>
            <a:ext cx="12011041" cy="988714"/>
          </a:xfrm>
          <a:prstGeom prst="rect">
            <a:avLst/>
          </a:prstGeom>
        </p:spPr>
        <p:txBody>
          <a:bodyPr lIns="0" tIns="0" rIns="0" bIns="0" rtlCol="0" anchor="t">
            <a:spAutoFit/>
          </a:bodyPr>
          <a:lstStyle/>
          <a:p>
            <a:pPr algn="l">
              <a:lnSpc>
                <a:spcPts val="7321"/>
              </a:lnSpc>
            </a:pPr>
            <a:r>
              <a:rPr lang="en-US" sz="6050">
                <a:solidFill>
                  <a:srgbClr val="093F6D"/>
                </a:solidFill>
                <a:latin typeface="Sailors Condensed"/>
                <a:ea typeface="Sailors Condensed"/>
                <a:cs typeface="Sailors Condensed"/>
                <a:sym typeface="Sailors Condensed"/>
              </a:rPr>
              <a:t>Strategi Penegakan Hukum HAKI</a:t>
            </a:r>
          </a:p>
        </p:txBody>
      </p:sp>
      <p:sp>
        <p:nvSpPr>
          <p:cNvPr id="24" name="TextBox 24"/>
          <p:cNvSpPr txBox="1"/>
          <p:nvPr/>
        </p:nvSpPr>
        <p:spPr>
          <a:xfrm>
            <a:off x="4111978" y="4204716"/>
            <a:ext cx="12873608" cy="5339080"/>
          </a:xfrm>
          <a:prstGeom prst="rect">
            <a:avLst/>
          </a:prstGeom>
        </p:spPr>
        <p:txBody>
          <a:bodyPr lIns="0" tIns="0" rIns="0" bIns="0" rtlCol="0" anchor="t">
            <a:spAutoFit/>
          </a:bodyPr>
          <a:lstStyle/>
          <a:p>
            <a:pPr algn="just">
              <a:lnSpc>
                <a:spcPts val="4234"/>
              </a:lnSpc>
            </a:pPr>
            <a:r>
              <a:rPr lang="en-US" sz="3499" b="1">
                <a:solidFill>
                  <a:srgbClr val="FFFFFF"/>
                </a:solidFill>
                <a:latin typeface="Calps Sans Bold"/>
                <a:ea typeface="Calps Sans Bold"/>
                <a:cs typeface="Calps Sans Bold"/>
                <a:sym typeface="Calps Sans Bold"/>
              </a:rPr>
              <a:t>b. Gugatan di Pengadilan Niaga</a:t>
            </a:r>
          </a:p>
          <a:p>
            <a:pPr algn="just">
              <a:lnSpc>
                <a:spcPts val="4234"/>
              </a:lnSpc>
            </a:pPr>
            <a:r>
              <a:rPr lang="en-US" sz="3499">
                <a:solidFill>
                  <a:srgbClr val="FFFFFF"/>
                </a:solidFill>
                <a:latin typeface="Calps Sans"/>
                <a:ea typeface="Calps Sans"/>
                <a:cs typeface="Calps Sans"/>
                <a:sym typeface="Calps Sans"/>
              </a:rPr>
              <a:t>✅ Pengadilan Niaga menangani sengketa hak cipta, merek, paten, dan desain industri.</a:t>
            </a:r>
          </a:p>
          <a:p>
            <a:pPr algn="just">
              <a:lnSpc>
                <a:spcPts val="4234"/>
              </a:lnSpc>
            </a:pPr>
            <a:r>
              <a:rPr lang="en-US" sz="3499">
                <a:solidFill>
                  <a:srgbClr val="FFFFFF"/>
                </a:solidFill>
                <a:latin typeface="Calps Sans"/>
                <a:ea typeface="Calps Sans"/>
                <a:cs typeface="Calps Sans"/>
                <a:sym typeface="Calps Sans"/>
              </a:rPr>
              <a:t>✅Jika terbukti bersalah, pelanggar bisa dikenakan ganti rugi atau larangan penggunaan hak tersebut.</a:t>
            </a:r>
          </a:p>
          <a:p>
            <a:pPr algn="just">
              <a:lnSpc>
                <a:spcPts val="4234"/>
              </a:lnSpc>
            </a:pPr>
            <a:endParaRPr lang="en-US" sz="3499">
              <a:solidFill>
                <a:srgbClr val="FFFFFF"/>
              </a:solidFill>
              <a:latin typeface="Calps Sans"/>
              <a:ea typeface="Calps Sans"/>
              <a:cs typeface="Calps Sans"/>
              <a:sym typeface="Calps Sans"/>
            </a:endParaRPr>
          </a:p>
          <a:p>
            <a:pPr algn="just">
              <a:lnSpc>
                <a:spcPts val="4234"/>
              </a:lnSpc>
            </a:pPr>
            <a:r>
              <a:rPr lang="en-US" sz="3499">
                <a:solidFill>
                  <a:srgbClr val="FFFFFF"/>
                </a:solidFill>
                <a:latin typeface="Calps Sans"/>
                <a:ea typeface="Calps Sans"/>
                <a:cs typeface="Calps Sans"/>
                <a:sym typeface="Calps Sans"/>
              </a:rPr>
              <a:t>🔹 Contoh Kasus:</a:t>
            </a:r>
          </a:p>
          <a:p>
            <a:pPr marL="755647" lvl="1" indent="-377824" algn="just">
              <a:lnSpc>
                <a:spcPts val="4234"/>
              </a:lnSpc>
              <a:buFont typeface="Arial"/>
              <a:buChar char="•"/>
            </a:pPr>
            <a:r>
              <a:rPr lang="en-US" sz="3499">
                <a:solidFill>
                  <a:srgbClr val="FFFFFF"/>
                </a:solidFill>
                <a:latin typeface="Calps Sans"/>
                <a:ea typeface="Calps Sans"/>
                <a:cs typeface="Calps Sans"/>
                <a:sym typeface="Calps Sans"/>
              </a:rPr>
              <a:t>Gojek vs. Gojek Malaysia → Pengadilan Niaga memutuskan bahwa "Gojek" adalah merek terdaftar di Indonesia dan tidak boleh digunakan pihak lain.</a:t>
            </a:r>
          </a:p>
          <a:p>
            <a:pPr algn="just">
              <a:lnSpc>
                <a:spcPts val="4234"/>
              </a:lnSpc>
            </a:pPr>
            <a:endParaRPr lang="en-US" sz="3499">
              <a:solidFill>
                <a:srgbClr val="FFFFFF"/>
              </a:solidFill>
              <a:latin typeface="Calps Sans"/>
              <a:ea typeface="Calps Sans"/>
              <a:cs typeface="Calps Sans"/>
              <a:sym typeface="Calps Sans"/>
            </a:endParaRPr>
          </a:p>
        </p:txBody>
      </p:sp>
      <p:sp>
        <p:nvSpPr>
          <p:cNvPr id="25" name="TextBox 25"/>
          <p:cNvSpPr txBox="1"/>
          <p:nvPr/>
        </p:nvSpPr>
        <p:spPr>
          <a:xfrm>
            <a:off x="11734761" y="7914124"/>
            <a:ext cx="3545504" cy="689610"/>
          </a:xfrm>
          <a:prstGeom prst="rect">
            <a:avLst/>
          </a:prstGeom>
        </p:spPr>
        <p:txBody>
          <a:bodyPr lIns="0" tIns="0" rIns="0" bIns="0" rtlCol="0" anchor="t">
            <a:spAutoFit/>
          </a:bodyPr>
          <a:lstStyle/>
          <a:p>
            <a:pPr algn="l">
              <a:lnSpc>
                <a:spcPts val="5445"/>
              </a:lnSpc>
            </a:pPr>
            <a:endParaRPr/>
          </a:p>
        </p:txBody>
      </p:sp>
      <p:sp>
        <p:nvSpPr>
          <p:cNvPr id="26" name="TextBox 26"/>
          <p:cNvSpPr txBox="1"/>
          <p:nvPr/>
        </p:nvSpPr>
        <p:spPr>
          <a:xfrm>
            <a:off x="4111978" y="2760032"/>
            <a:ext cx="13408614" cy="1899793"/>
          </a:xfrm>
          <a:prstGeom prst="rect">
            <a:avLst/>
          </a:prstGeom>
        </p:spPr>
        <p:txBody>
          <a:bodyPr lIns="0" tIns="0" rIns="0" bIns="0" rtlCol="0" anchor="t">
            <a:spAutoFit/>
          </a:bodyPr>
          <a:lstStyle/>
          <a:p>
            <a:pPr algn="l">
              <a:lnSpc>
                <a:spcPts val="4961"/>
              </a:lnSpc>
            </a:pPr>
            <a:r>
              <a:rPr lang="en-US" sz="4100" b="1">
                <a:solidFill>
                  <a:srgbClr val="FFFFFF"/>
                </a:solidFill>
                <a:latin typeface="Calps Sans Bold"/>
                <a:ea typeface="Calps Sans Bold"/>
                <a:cs typeface="Calps Sans Bold"/>
                <a:sym typeface="Calps Sans Bold"/>
              </a:rPr>
              <a:t>Jika terjadi pelanggaran, pemilik HAKI dapat menempuh langkah hukum untuk menegakkan haknya.</a:t>
            </a:r>
          </a:p>
          <a:p>
            <a:pPr algn="l">
              <a:lnSpc>
                <a:spcPts val="4961"/>
              </a:lnSpc>
            </a:pPr>
            <a:endParaRPr lang="en-US" sz="4100" b="1">
              <a:solidFill>
                <a:srgbClr val="FFFFFF"/>
              </a:solidFill>
              <a:latin typeface="Calps Sans Bold"/>
              <a:ea typeface="Calps Sans Bold"/>
              <a:cs typeface="Calps Sans Bold"/>
              <a:sym typeface="Calps Sans Bold"/>
            </a:endParaRPr>
          </a:p>
        </p:txBody>
      </p:sp>
      <p:sp>
        <p:nvSpPr>
          <p:cNvPr id="27" name="TextBox 27"/>
          <p:cNvSpPr txBox="1"/>
          <p:nvPr/>
        </p:nvSpPr>
        <p:spPr>
          <a:xfrm>
            <a:off x="0" y="658813"/>
            <a:ext cx="5872945" cy="635000"/>
          </a:xfrm>
          <a:prstGeom prst="rect">
            <a:avLst/>
          </a:prstGeom>
        </p:spPr>
        <p:txBody>
          <a:bodyPr lIns="0" tIns="0" rIns="0" bIns="0" rtlCol="0" anchor="t">
            <a:spAutoFit/>
          </a:bodyPr>
          <a:lstStyle/>
          <a:p>
            <a:pPr algn="ctr">
              <a:lnSpc>
                <a:spcPts val="4900"/>
              </a:lnSpc>
            </a:pPr>
            <a:r>
              <a:rPr lang="en-US" sz="3500">
                <a:solidFill>
                  <a:srgbClr val="093F6D"/>
                </a:solidFill>
                <a:latin typeface="Sailors Condensed"/>
                <a:ea typeface="Sailors Condensed"/>
                <a:cs typeface="Sailors Condensed"/>
                <a:sym typeface="Sailors Condensed"/>
              </a:rPr>
              <a:t>Universitas SEBELAS MARET</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93F6D">
                <a:alpha val="64706"/>
              </a:srgbClr>
            </a:solidFill>
          </p:spPr>
        </p:sp>
        <p:sp>
          <p:nvSpPr>
            <p:cNvPr id="5" name="TextBox 5"/>
            <p:cNvSpPr txBox="1"/>
            <p:nvPr/>
          </p:nvSpPr>
          <p:spPr>
            <a:xfrm>
              <a:off x="0" y="-76200"/>
              <a:ext cx="4816593" cy="278553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t="-9259" b="-9259"/>
            </a:stretch>
          </a:blipFill>
        </p:spPr>
      </p:sp>
      <p:grpSp>
        <p:nvGrpSpPr>
          <p:cNvPr id="7" name="Group 7"/>
          <p:cNvGrpSpPr/>
          <p:nvPr/>
        </p:nvGrpSpPr>
        <p:grpSpPr>
          <a:xfrm>
            <a:off x="-2554520" y="544504"/>
            <a:ext cx="6297818" cy="968392"/>
            <a:chOff x="0" y="0"/>
            <a:chExt cx="1658684" cy="255050"/>
          </a:xfrm>
        </p:grpSpPr>
        <p:sp>
          <p:nvSpPr>
            <p:cNvPr id="8" name="Freeform 8"/>
            <p:cNvSpPr/>
            <p:nvPr/>
          </p:nvSpPr>
          <p:spPr>
            <a:xfrm>
              <a:off x="0" y="0"/>
              <a:ext cx="1658684" cy="255050"/>
            </a:xfrm>
            <a:custGeom>
              <a:avLst/>
              <a:gdLst/>
              <a:ahLst/>
              <a:cxnLst/>
              <a:rect l="l" t="t" r="r" b="b"/>
              <a:pathLst>
                <a:path w="1658684" h="255050">
                  <a:moveTo>
                    <a:pt x="122930" y="0"/>
                  </a:moveTo>
                  <a:lnTo>
                    <a:pt x="1535754" y="0"/>
                  </a:lnTo>
                  <a:cubicBezTo>
                    <a:pt x="1603647" y="0"/>
                    <a:pt x="1658684" y="55038"/>
                    <a:pt x="1658684" y="122930"/>
                  </a:cubicBezTo>
                  <a:lnTo>
                    <a:pt x="1658684" y="132119"/>
                  </a:lnTo>
                  <a:cubicBezTo>
                    <a:pt x="1658684" y="200012"/>
                    <a:pt x="1603647" y="255050"/>
                    <a:pt x="1535754" y="255050"/>
                  </a:cubicBezTo>
                  <a:lnTo>
                    <a:pt x="122930" y="255050"/>
                  </a:lnTo>
                  <a:cubicBezTo>
                    <a:pt x="55038" y="255050"/>
                    <a:pt x="0" y="200012"/>
                    <a:pt x="0" y="132119"/>
                  </a:cubicBezTo>
                  <a:lnTo>
                    <a:pt x="0" y="122930"/>
                  </a:lnTo>
                  <a:cubicBezTo>
                    <a:pt x="0" y="55038"/>
                    <a:pt x="55038" y="0"/>
                    <a:pt x="122930" y="0"/>
                  </a:cubicBezTo>
                  <a:close/>
                </a:path>
              </a:pathLst>
            </a:custGeom>
            <a:solidFill>
              <a:srgbClr val="FFCC00"/>
            </a:solidFill>
          </p:spPr>
        </p:sp>
        <p:sp>
          <p:nvSpPr>
            <p:cNvPr id="9" name="TextBox 9"/>
            <p:cNvSpPr txBox="1"/>
            <p:nvPr/>
          </p:nvSpPr>
          <p:spPr>
            <a:xfrm>
              <a:off x="0" y="-76200"/>
              <a:ext cx="1658684" cy="33125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5400000">
            <a:off x="13516976" y="-2203682"/>
            <a:ext cx="6297818" cy="2209115"/>
            <a:chOff x="0" y="0"/>
            <a:chExt cx="1658684" cy="581824"/>
          </a:xfrm>
        </p:grpSpPr>
        <p:sp>
          <p:nvSpPr>
            <p:cNvPr id="11" name="Freeform 11"/>
            <p:cNvSpPr/>
            <p:nvPr/>
          </p:nvSpPr>
          <p:spPr>
            <a:xfrm>
              <a:off x="0" y="0"/>
              <a:ext cx="1658684" cy="581824"/>
            </a:xfrm>
            <a:custGeom>
              <a:avLst/>
              <a:gdLst/>
              <a:ahLst/>
              <a:cxnLst/>
              <a:rect l="l" t="t" r="r" b="b"/>
              <a:pathLst>
                <a:path w="1658684" h="581824">
                  <a:moveTo>
                    <a:pt x="122930" y="0"/>
                  </a:moveTo>
                  <a:lnTo>
                    <a:pt x="1535754" y="0"/>
                  </a:lnTo>
                  <a:cubicBezTo>
                    <a:pt x="1603647" y="0"/>
                    <a:pt x="1658684" y="55038"/>
                    <a:pt x="1658684" y="122930"/>
                  </a:cubicBezTo>
                  <a:lnTo>
                    <a:pt x="1658684" y="458894"/>
                  </a:lnTo>
                  <a:cubicBezTo>
                    <a:pt x="1658684" y="526787"/>
                    <a:pt x="1603647" y="581824"/>
                    <a:pt x="1535754" y="581824"/>
                  </a:cubicBezTo>
                  <a:lnTo>
                    <a:pt x="122930" y="581824"/>
                  </a:lnTo>
                  <a:cubicBezTo>
                    <a:pt x="55038" y="581824"/>
                    <a:pt x="0" y="526787"/>
                    <a:pt x="0" y="458894"/>
                  </a:cubicBezTo>
                  <a:lnTo>
                    <a:pt x="0" y="122930"/>
                  </a:lnTo>
                  <a:cubicBezTo>
                    <a:pt x="0" y="55038"/>
                    <a:pt x="55038" y="0"/>
                    <a:pt x="122930" y="0"/>
                  </a:cubicBezTo>
                  <a:close/>
                </a:path>
              </a:pathLst>
            </a:custGeom>
            <a:solidFill>
              <a:srgbClr val="FFCC00"/>
            </a:solidFill>
          </p:spPr>
        </p:sp>
        <p:sp>
          <p:nvSpPr>
            <p:cNvPr id="12" name="TextBox 12"/>
            <p:cNvSpPr txBox="1"/>
            <p:nvPr/>
          </p:nvSpPr>
          <p:spPr>
            <a:xfrm>
              <a:off x="0" y="-76200"/>
              <a:ext cx="1658684" cy="658024"/>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0" y="2049784"/>
            <a:ext cx="3852205" cy="6796890"/>
            <a:chOff x="0" y="0"/>
            <a:chExt cx="3598926" cy="6350000"/>
          </a:xfrm>
        </p:grpSpPr>
        <p:sp>
          <p:nvSpPr>
            <p:cNvPr id="14" name="Freeform 14"/>
            <p:cNvSpPr/>
            <p:nvPr/>
          </p:nvSpPr>
          <p:spPr>
            <a:xfrm>
              <a:off x="0" y="0"/>
              <a:ext cx="3598926" cy="6350000"/>
            </a:xfrm>
            <a:custGeom>
              <a:avLst/>
              <a:gdLst/>
              <a:ahLst/>
              <a:cxnLst/>
              <a:rect l="l" t="t" r="r" b="b"/>
              <a:pathLst>
                <a:path w="3598926" h="6350000">
                  <a:moveTo>
                    <a:pt x="2206625" y="3175000"/>
                  </a:moveTo>
                  <a:lnTo>
                    <a:pt x="3598926" y="6350000"/>
                  </a:lnTo>
                  <a:lnTo>
                    <a:pt x="0" y="6350000"/>
                  </a:lnTo>
                  <a:lnTo>
                    <a:pt x="0" y="0"/>
                  </a:lnTo>
                  <a:lnTo>
                    <a:pt x="3598926" y="0"/>
                  </a:lnTo>
                  <a:lnTo>
                    <a:pt x="2206625" y="3175000"/>
                  </a:lnTo>
                  <a:close/>
                </a:path>
              </a:pathLst>
            </a:custGeom>
            <a:solidFill>
              <a:srgbClr val="000000">
                <a:alpha val="0"/>
              </a:srgbClr>
            </a:solidFill>
            <a:ln w="12700">
              <a:solidFill>
                <a:srgbClr val="000000"/>
              </a:solidFill>
            </a:ln>
          </p:spPr>
        </p:sp>
      </p:grpSp>
      <p:sp>
        <p:nvSpPr>
          <p:cNvPr id="15" name="TextBox 15"/>
          <p:cNvSpPr txBox="1"/>
          <p:nvPr/>
        </p:nvSpPr>
        <p:spPr>
          <a:xfrm>
            <a:off x="-901992" y="704843"/>
            <a:ext cx="5287684" cy="552464"/>
          </a:xfrm>
          <a:prstGeom prst="rect">
            <a:avLst/>
          </a:prstGeom>
        </p:spPr>
        <p:txBody>
          <a:bodyPr lIns="0" tIns="0" rIns="0" bIns="0" rtlCol="0" anchor="t">
            <a:spAutoFit/>
          </a:bodyPr>
          <a:lstStyle/>
          <a:p>
            <a:pPr algn="ctr">
              <a:lnSpc>
                <a:spcPts val="4200"/>
              </a:lnSpc>
            </a:pPr>
            <a:r>
              <a:rPr lang="en-US" sz="3000">
                <a:solidFill>
                  <a:srgbClr val="093F6D"/>
                </a:solidFill>
                <a:latin typeface="Sailors Condensed"/>
                <a:ea typeface="Sailors Condensed"/>
                <a:cs typeface="Sailors Condensed"/>
                <a:sym typeface="Sailors Condensed"/>
              </a:rPr>
              <a:t>oleh : Chidi eze</a:t>
            </a:r>
          </a:p>
        </p:txBody>
      </p:sp>
      <p:sp>
        <p:nvSpPr>
          <p:cNvPr id="16" name="AutoShape 16"/>
          <p:cNvSpPr/>
          <p:nvPr/>
        </p:nvSpPr>
        <p:spPr>
          <a:xfrm flipV="1">
            <a:off x="4462518" y="2689739"/>
            <a:ext cx="11098809" cy="19050"/>
          </a:xfrm>
          <a:prstGeom prst="line">
            <a:avLst/>
          </a:prstGeom>
          <a:ln w="38100" cap="flat">
            <a:solidFill>
              <a:srgbClr val="093F6D"/>
            </a:solidFill>
            <a:prstDash val="solid"/>
            <a:headEnd type="none" w="sm" len="sm"/>
            <a:tailEnd type="oval" w="lg" len="lg"/>
          </a:ln>
        </p:spPr>
      </p:sp>
      <p:grpSp>
        <p:nvGrpSpPr>
          <p:cNvPr id="17" name="Group 17"/>
          <p:cNvGrpSpPr/>
          <p:nvPr/>
        </p:nvGrpSpPr>
        <p:grpSpPr>
          <a:xfrm>
            <a:off x="-807794" y="544504"/>
            <a:ext cx="6860569" cy="968392"/>
            <a:chOff x="0" y="0"/>
            <a:chExt cx="1806899" cy="255050"/>
          </a:xfrm>
        </p:grpSpPr>
        <p:sp>
          <p:nvSpPr>
            <p:cNvPr id="18" name="Freeform 18"/>
            <p:cNvSpPr/>
            <p:nvPr/>
          </p:nvSpPr>
          <p:spPr>
            <a:xfrm>
              <a:off x="0" y="0"/>
              <a:ext cx="1806899" cy="255050"/>
            </a:xfrm>
            <a:custGeom>
              <a:avLst/>
              <a:gdLst/>
              <a:ahLst/>
              <a:cxnLst/>
              <a:rect l="l" t="t" r="r" b="b"/>
              <a:pathLst>
                <a:path w="1806899" h="255050">
                  <a:moveTo>
                    <a:pt x="112847" y="0"/>
                  </a:moveTo>
                  <a:lnTo>
                    <a:pt x="1694052" y="0"/>
                  </a:lnTo>
                  <a:cubicBezTo>
                    <a:pt x="1756376" y="0"/>
                    <a:pt x="1806899" y="50523"/>
                    <a:pt x="1806899" y="112847"/>
                  </a:cubicBezTo>
                  <a:lnTo>
                    <a:pt x="1806899" y="142203"/>
                  </a:lnTo>
                  <a:cubicBezTo>
                    <a:pt x="1806899" y="204527"/>
                    <a:pt x="1756376" y="255050"/>
                    <a:pt x="1694052" y="255050"/>
                  </a:cubicBezTo>
                  <a:lnTo>
                    <a:pt x="112847" y="255050"/>
                  </a:lnTo>
                  <a:cubicBezTo>
                    <a:pt x="50523" y="255050"/>
                    <a:pt x="0" y="204527"/>
                    <a:pt x="0" y="142203"/>
                  </a:cubicBezTo>
                  <a:lnTo>
                    <a:pt x="0" y="112847"/>
                  </a:lnTo>
                  <a:cubicBezTo>
                    <a:pt x="0" y="50523"/>
                    <a:pt x="50523" y="0"/>
                    <a:pt x="112847" y="0"/>
                  </a:cubicBezTo>
                  <a:close/>
                </a:path>
              </a:pathLst>
            </a:custGeom>
            <a:solidFill>
              <a:srgbClr val="FFCC00"/>
            </a:solidFill>
          </p:spPr>
        </p:sp>
        <p:sp>
          <p:nvSpPr>
            <p:cNvPr id="19" name="TextBox 19"/>
            <p:cNvSpPr txBox="1"/>
            <p:nvPr/>
          </p:nvSpPr>
          <p:spPr>
            <a:xfrm>
              <a:off x="0" y="-76200"/>
              <a:ext cx="1806899" cy="331250"/>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a:off x="16022031" y="289700"/>
            <a:ext cx="1287707" cy="1477999"/>
          </a:xfrm>
          <a:custGeom>
            <a:avLst/>
            <a:gdLst/>
            <a:ahLst/>
            <a:cxnLst/>
            <a:rect l="l" t="t" r="r" b="b"/>
            <a:pathLst>
              <a:path w="1287707" h="1477999">
                <a:moveTo>
                  <a:pt x="0" y="0"/>
                </a:moveTo>
                <a:lnTo>
                  <a:pt x="1287707" y="0"/>
                </a:lnTo>
                <a:lnTo>
                  <a:pt x="1287707" y="1478000"/>
                </a:lnTo>
                <a:lnTo>
                  <a:pt x="0" y="1478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21" name="Group 21"/>
          <p:cNvGrpSpPr/>
          <p:nvPr/>
        </p:nvGrpSpPr>
        <p:grpSpPr>
          <a:xfrm>
            <a:off x="0" y="2049784"/>
            <a:ext cx="3852205" cy="6796890"/>
            <a:chOff x="0" y="0"/>
            <a:chExt cx="3598926" cy="6350000"/>
          </a:xfrm>
        </p:grpSpPr>
        <p:sp>
          <p:nvSpPr>
            <p:cNvPr id="22" name="Freeform 22"/>
            <p:cNvSpPr/>
            <p:nvPr/>
          </p:nvSpPr>
          <p:spPr>
            <a:xfrm>
              <a:off x="0" y="0"/>
              <a:ext cx="3598926" cy="6350000"/>
            </a:xfrm>
            <a:custGeom>
              <a:avLst/>
              <a:gdLst/>
              <a:ahLst/>
              <a:cxnLst/>
              <a:rect l="l" t="t" r="r" b="b"/>
              <a:pathLst>
                <a:path w="3598926" h="6350000">
                  <a:moveTo>
                    <a:pt x="2206625" y="3175000"/>
                  </a:moveTo>
                  <a:lnTo>
                    <a:pt x="3598926" y="6350000"/>
                  </a:lnTo>
                  <a:lnTo>
                    <a:pt x="0" y="6350000"/>
                  </a:lnTo>
                  <a:lnTo>
                    <a:pt x="0" y="0"/>
                  </a:lnTo>
                  <a:lnTo>
                    <a:pt x="3598926" y="0"/>
                  </a:lnTo>
                  <a:lnTo>
                    <a:pt x="2206625" y="3175000"/>
                  </a:lnTo>
                  <a:close/>
                </a:path>
              </a:pathLst>
            </a:custGeom>
            <a:blipFill>
              <a:blip r:embed="rId6"/>
              <a:stretch>
                <a:fillRect l="-106321" r="-106320"/>
              </a:stretch>
            </a:blipFill>
          </p:spPr>
        </p:sp>
      </p:grpSp>
      <p:sp>
        <p:nvSpPr>
          <p:cNvPr id="23" name="Freeform 23"/>
          <p:cNvSpPr/>
          <p:nvPr/>
        </p:nvSpPr>
        <p:spPr>
          <a:xfrm>
            <a:off x="8628538" y="9256075"/>
            <a:ext cx="1030925" cy="1030925"/>
          </a:xfrm>
          <a:custGeom>
            <a:avLst/>
            <a:gdLst/>
            <a:ahLst/>
            <a:cxnLst/>
            <a:rect l="l" t="t" r="r" b="b"/>
            <a:pathLst>
              <a:path w="1030925" h="1030925">
                <a:moveTo>
                  <a:pt x="0" y="0"/>
                </a:moveTo>
                <a:lnTo>
                  <a:pt x="1030924" y="0"/>
                </a:lnTo>
                <a:lnTo>
                  <a:pt x="1030924" y="1030925"/>
                </a:lnTo>
                <a:lnTo>
                  <a:pt x="0" y="103092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4" name="TextBox 24"/>
          <p:cNvSpPr txBox="1"/>
          <p:nvPr/>
        </p:nvSpPr>
        <p:spPr>
          <a:xfrm>
            <a:off x="443439" y="9239250"/>
            <a:ext cx="12234486" cy="491363"/>
          </a:xfrm>
          <a:prstGeom prst="rect">
            <a:avLst/>
          </a:prstGeom>
        </p:spPr>
        <p:txBody>
          <a:bodyPr lIns="0" tIns="0" rIns="0" bIns="0" rtlCol="0" anchor="t">
            <a:spAutoFit/>
          </a:bodyPr>
          <a:lstStyle/>
          <a:p>
            <a:pPr algn="l">
              <a:lnSpc>
                <a:spcPts val="3750"/>
              </a:lnSpc>
            </a:pPr>
            <a:r>
              <a:rPr lang="en-US" sz="3099" b="1">
                <a:solidFill>
                  <a:srgbClr val="FFCC00"/>
                </a:solidFill>
                <a:latin typeface="Calps Sans Bold"/>
                <a:ea typeface="Calps Sans Bold"/>
                <a:cs typeface="Calps Sans Bold"/>
                <a:sym typeface="Calps Sans Bold"/>
              </a:rPr>
              <a:t>WWW.JAMALWIWOHO.COM</a:t>
            </a:r>
          </a:p>
        </p:txBody>
      </p:sp>
      <p:sp>
        <p:nvSpPr>
          <p:cNvPr id="25" name="TextBox 25"/>
          <p:cNvSpPr txBox="1"/>
          <p:nvPr/>
        </p:nvSpPr>
        <p:spPr>
          <a:xfrm>
            <a:off x="4385692" y="1701025"/>
            <a:ext cx="12011041" cy="988714"/>
          </a:xfrm>
          <a:prstGeom prst="rect">
            <a:avLst/>
          </a:prstGeom>
        </p:spPr>
        <p:txBody>
          <a:bodyPr lIns="0" tIns="0" rIns="0" bIns="0" rtlCol="0" anchor="t">
            <a:spAutoFit/>
          </a:bodyPr>
          <a:lstStyle/>
          <a:p>
            <a:pPr algn="l">
              <a:lnSpc>
                <a:spcPts val="7321"/>
              </a:lnSpc>
            </a:pPr>
            <a:r>
              <a:rPr lang="en-US" sz="6050">
                <a:solidFill>
                  <a:srgbClr val="093F6D"/>
                </a:solidFill>
                <a:latin typeface="Sailors Condensed"/>
                <a:ea typeface="Sailors Condensed"/>
                <a:cs typeface="Sailors Condensed"/>
                <a:sym typeface="Sailors Condensed"/>
              </a:rPr>
              <a:t>Strategi Penegakan Hukum HAKI</a:t>
            </a:r>
          </a:p>
        </p:txBody>
      </p:sp>
      <p:sp>
        <p:nvSpPr>
          <p:cNvPr id="26" name="TextBox 26"/>
          <p:cNvSpPr txBox="1"/>
          <p:nvPr/>
        </p:nvSpPr>
        <p:spPr>
          <a:xfrm>
            <a:off x="4111978" y="4184769"/>
            <a:ext cx="12873608" cy="3738880"/>
          </a:xfrm>
          <a:prstGeom prst="rect">
            <a:avLst/>
          </a:prstGeom>
        </p:spPr>
        <p:txBody>
          <a:bodyPr lIns="0" tIns="0" rIns="0" bIns="0" rtlCol="0" anchor="t">
            <a:spAutoFit/>
          </a:bodyPr>
          <a:lstStyle/>
          <a:p>
            <a:pPr algn="just">
              <a:lnSpc>
                <a:spcPts val="4234"/>
              </a:lnSpc>
            </a:pPr>
            <a:r>
              <a:rPr lang="en-US" sz="3499" b="1">
                <a:solidFill>
                  <a:srgbClr val="FFFFFF"/>
                </a:solidFill>
                <a:latin typeface="Calps Sans Bold"/>
                <a:ea typeface="Calps Sans Bold"/>
                <a:cs typeface="Calps Sans Bold"/>
                <a:sym typeface="Calps Sans Bold"/>
              </a:rPr>
              <a:t>c. Penegakan Pidana terhadap Pembajakan dan Pemalsuan</a:t>
            </a:r>
          </a:p>
          <a:p>
            <a:pPr algn="just">
              <a:lnSpc>
                <a:spcPts val="4234"/>
              </a:lnSpc>
            </a:pPr>
            <a:r>
              <a:rPr lang="en-US" sz="3499">
                <a:solidFill>
                  <a:srgbClr val="FFFFFF"/>
                </a:solidFill>
                <a:latin typeface="Calps Sans"/>
                <a:ea typeface="Calps Sans"/>
                <a:cs typeface="Calps Sans"/>
                <a:sym typeface="Calps Sans"/>
              </a:rPr>
              <a:t>✅ Sanksi pidana bagi pembajakan hak cipta (UU Hak Cipta No. 28 Tahun 2014).</a:t>
            </a:r>
          </a:p>
          <a:p>
            <a:pPr algn="just">
              <a:lnSpc>
                <a:spcPts val="4234"/>
              </a:lnSpc>
            </a:pPr>
            <a:r>
              <a:rPr lang="en-US" sz="3499">
                <a:solidFill>
                  <a:srgbClr val="FFFFFF"/>
                </a:solidFill>
                <a:latin typeface="Calps Sans"/>
                <a:ea typeface="Calps Sans"/>
                <a:cs typeface="Calps Sans"/>
                <a:sym typeface="Calps Sans"/>
              </a:rPr>
              <a:t>✅ Denda dan hukuman bagi pemalsuan merek (UU Merek No. 20 Tahun 2016).</a:t>
            </a:r>
          </a:p>
          <a:p>
            <a:pPr algn="just">
              <a:lnSpc>
                <a:spcPts val="4234"/>
              </a:lnSpc>
            </a:pPr>
            <a:endParaRPr lang="en-US" sz="3499">
              <a:solidFill>
                <a:srgbClr val="FFFFFF"/>
              </a:solidFill>
              <a:latin typeface="Calps Sans"/>
              <a:ea typeface="Calps Sans"/>
              <a:cs typeface="Calps Sans"/>
              <a:sym typeface="Calps Sans"/>
            </a:endParaRPr>
          </a:p>
          <a:p>
            <a:pPr algn="just">
              <a:lnSpc>
                <a:spcPts val="4234"/>
              </a:lnSpc>
            </a:pPr>
            <a:r>
              <a:rPr lang="en-US" sz="3499">
                <a:solidFill>
                  <a:srgbClr val="FFFFFF"/>
                </a:solidFill>
                <a:latin typeface="Calps Sans"/>
                <a:ea typeface="Calps Sans"/>
                <a:cs typeface="Calps Sans"/>
                <a:sym typeface="Calps Sans"/>
              </a:rPr>
              <a:t>🔹 Contoh Kasus:</a:t>
            </a:r>
          </a:p>
          <a:p>
            <a:pPr marL="755647" lvl="1" indent="-377824" algn="just">
              <a:lnSpc>
                <a:spcPts val="4234"/>
              </a:lnSpc>
              <a:buFont typeface="Arial"/>
              <a:buChar char="•"/>
            </a:pPr>
            <a:r>
              <a:rPr lang="en-US" sz="3499">
                <a:solidFill>
                  <a:srgbClr val="FFFFFF"/>
                </a:solidFill>
                <a:latin typeface="Calps Sans"/>
                <a:ea typeface="Calps Sans"/>
                <a:cs typeface="Calps Sans"/>
                <a:sym typeface="Calps Sans"/>
              </a:rPr>
              <a:t>Penutupan situs pembajakan IndoXXI → Pemerintah Indonesia menindak situs ilegal yang membagikan film tanpa izin.</a:t>
            </a:r>
          </a:p>
        </p:txBody>
      </p:sp>
      <p:sp>
        <p:nvSpPr>
          <p:cNvPr id="27" name="TextBox 27"/>
          <p:cNvSpPr txBox="1"/>
          <p:nvPr/>
        </p:nvSpPr>
        <p:spPr>
          <a:xfrm>
            <a:off x="11734761" y="7914124"/>
            <a:ext cx="3545504" cy="689610"/>
          </a:xfrm>
          <a:prstGeom prst="rect">
            <a:avLst/>
          </a:prstGeom>
        </p:spPr>
        <p:txBody>
          <a:bodyPr lIns="0" tIns="0" rIns="0" bIns="0" rtlCol="0" anchor="t">
            <a:spAutoFit/>
          </a:bodyPr>
          <a:lstStyle/>
          <a:p>
            <a:pPr algn="l">
              <a:lnSpc>
                <a:spcPts val="5445"/>
              </a:lnSpc>
            </a:pPr>
            <a:endParaRPr/>
          </a:p>
        </p:txBody>
      </p:sp>
      <p:sp>
        <p:nvSpPr>
          <p:cNvPr id="28" name="TextBox 28"/>
          <p:cNvSpPr txBox="1"/>
          <p:nvPr/>
        </p:nvSpPr>
        <p:spPr>
          <a:xfrm>
            <a:off x="4111978" y="2760032"/>
            <a:ext cx="13408614" cy="1899793"/>
          </a:xfrm>
          <a:prstGeom prst="rect">
            <a:avLst/>
          </a:prstGeom>
        </p:spPr>
        <p:txBody>
          <a:bodyPr lIns="0" tIns="0" rIns="0" bIns="0" rtlCol="0" anchor="t">
            <a:spAutoFit/>
          </a:bodyPr>
          <a:lstStyle/>
          <a:p>
            <a:pPr algn="l">
              <a:lnSpc>
                <a:spcPts val="4961"/>
              </a:lnSpc>
            </a:pPr>
            <a:r>
              <a:rPr lang="en-US" sz="4100" b="1">
                <a:solidFill>
                  <a:srgbClr val="FFFFFF"/>
                </a:solidFill>
                <a:latin typeface="Calps Sans Bold"/>
                <a:ea typeface="Calps Sans Bold"/>
                <a:cs typeface="Calps Sans Bold"/>
                <a:sym typeface="Calps Sans Bold"/>
              </a:rPr>
              <a:t>Jika terjadi pelanggaran, pemilik HAKI dapat menempuh langkah hukum untuk menegakkan haknya.</a:t>
            </a:r>
          </a:p>
          <a:p>
            <a:pPr algn="l">
              <a:lnSpc>
                <a:spcPts val="4961"/>
              </a:lnSpc>
            </a:pPr>
            <a:endParaRPr lang="en-US" sz="4100" b="1">
              <a:solidFill>
                <a:srgbClr val="FFFFFF"/>
              </a:solidFill>
              <a:latin typeface="Calps Sans Bold"/>
              <a:ea typeface="Calps Sans Bold"/>
              <a:cs typeface="Calps Sans Bold"/>
              <a:sym typeface="Calps Sans Bold"/>
            </a:endParaRPr>
          </a:p>
        </p:txBody>
      </p:sp>
      <p:sp>
        <p:nvSpPr>
          <p:cNvPr id="29" name="TextBox 29"/>
          <p:cNvSpPr txBox="1"/>
          <p:nvPr/>
        </p:nvSpPr>
        <p:spPr>
          <a:xfrm>
            <a:off x="0" y="658813"/>
            <a:ext cx="5872945" cy="635000"/>
          </a:xfrm>
          <a:prstGeom prst="rect">
            <a:avLst/>
          </a:prstGeom>
        </p:spPr>
        <p:txBody>
          <a:bodyPr lIns="0" tIns="0" rIns="0" bIns="0" rtlCol="0" anchor="t">
            <a:spAutoFit/>
          </a:bodyPr>
          <a:lstStyle/>
          <a:p>
            <a:pPr algn="ctr">
              <a:lnSpc>
                <a:spcPts val="4900"/>
              </a:lnSpc>
            </a:pPr>
            <a:r>
              <a:rPr lang="en-US" sz="3500">
                <a:solidFill>
                  <a:srgbClr val="093F6D"/>
                </a:solidFill>
                <a:latin typeface="Sailors Condensed"/>
                <a:ea typeface="Sailors Condensed"/>
                <a:cs typeface="Sailors Condensed"/>
                <a:sym typeface="Sailors Condensed"/>
              </a:rPr>
              <a:t>Universitas SEBELAS MARET</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1281</Words>
  <Application>Microsoft Office PowerPoint</Application>
  <PresentationFormat>Custom</PresentationFormat>
  <Paragraphs>125</Paragraphs>
  <Slides>11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Calps Sans Italics</vt:lpstr>
      <vt:lpstr>Sailors Condensed</vt:lpstr>
      <vt:lpstr>Calibri</vt:lpstr>
      <vt:lpstr>Calps Sans</vt:lpstr>
      <vt:lpstr>Wingdings</vt:lpstr>
      <vt:lpstr>Poppins</vt:lpstr>
      <vt:lpstr>Calps Sans Bold</vt:lpstr>
      <vt:lpstr>Times New Roman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Biru dan Putih Modern Seminar Proposal Presentation</dc:title>
  <cp:lastModifiedBy>damar aji kuncoroyakti</cp:lastModifiedBy>
  <cp:revision>3</cp:revision>
  <dcterms:created xsi:type="dcterms:W3CDTF">2006-08-16T00:00:00Z</dcterms:created>
  <dcterms:modified xsi:type="dcterms:W3CDTF">2025-03-19T18:12:24Z</dcterms:modified>
  <dc:identifier>DAGiMJdvc74</dc:identifier>
</cp:coreProperties>
</file>