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8" r:id="rId9"/>
  </p:sldMasterIdLst>
  <p:notesMasterIdLst>
    <p:notesMasterId r:id="rId61"/>
  </p:notesMasterIdLst>
  <p:sldIdLst>
    <p:sldId id="256" r:id="rId10"/>
    <p:sldId id="1029" r:id="rId11"/>
    <p:sldId id="705" r:id="rId12"/>
    <p:sldId id="1075" r:id="rId13"/>
    <p:sldId id="1053" r:id="rId14"/>
    <p:sldId id="799" r:id="rId15"/>
    <p:sldId id="779" r:id="rId16"/>
    <p:sldId id="681" r:id="rId17"/>
    <p:sldId id="1055" r:id="rId18"/>
    <p:sldId id="1076" r:id="rId19"/>
    <p:sldId id="1056" r:id="rId20"/>
    <p:sldId id="1038" r:id="rId21"/>
    <p:sldId id="780" r:id="rId22"/>
    <p:sldId id="784" r:id="rId23"/>
    <p:sldId id="1077" r:id="rId24"/>
    <p:sldId id="887" r:id="rId25"/>
    <p:sldId id="1058" r:id="rId26"/>
    <p:sldId id="888" r:id="rId27"/>
    <p:sldId id="800" r:id="rId28"/>
    <p:sldId id="814" r:id="rId29"/>
    <p:sldId id="819" r:id="rId30"/>
    <p:sldId id="820" r:id="rId31"/>
    <p:sldId id="821" r:id="rId32"/>
    <p:sldId id="803" r:id="rId33"/>
    <p:sldId id="1078" r:id="rId34"/>
    <p:sldId id="815" r:id="rId35"/>
    <p:sldId id="1064" r:id="rId36"/>
    <p:sldId id="1065" r:id="rId37"/>
    <p:sldId id="816" r:id="rId38"/>
    <p:sldId id="1066" r:id="rId39"/>
    <p:sldId id="851" r:id="rId40"/>
    <p:sldId id="1067" r:id="rId41"/>
    <p:sldId id="1068" r:id="rId42"/>
    <p:sldId id="1069" r:id="rId43"/>
    <p:sldId id="1070" r:id="rId44"/>
    <p:sldId id="1072" r:id="rId45"/>
    <p:sldId id="1073" r:id="rId46"/>
    <p:sldId id="1071" r:id="rId47"/>
    <p:sldId id="1074" r:id="rId48"/>
    <p:sldId id="805" r:id="rId49"/>
    <p:sldId id="653" r:id="rId50"/>
    <p:sldId id="854" r:id="rId51"/>
    <p:sldId id="842" r:id="rId52"/>
    <p:sldId id="828" r:id="rId53"/>
    <p:sldId id="1044" r:id="rId54"/>
    <p:sldId id="1045" r:id="rId55"/>
    <p:sldId id="1059" r:id="rId56"/>
    <p:sldId id="837" r:id="rId57"/>
    <p:sldId id="818" r:id="rId58"/>
    <p:sldId id="840" r:id="rId59"/>
    <p:sldId id="679" r:id="rId60"/>
  </p:sldIdLst>
  <p:sldSz cx="9144000" cy="6858000" type="screen4x3"/>
  <p:notesSz cx="6735763" cy="9866313"/>
  <p:embeddedFontLst>
    <p:embeddedFont>
      <p:font typeface="Bahnschrift SemiLight SemiConde" panose="020B0502040204020203" pitchFamily="34" charset="0"/>
      <p:regular r:id="rId62"/>
    </p:embeddedFont>
    <p:embeddedFont>
      <p:font typeface="Colonna MT" panose="04020805060202030203" pitchFamily="82" charset="0"/>
      <p:regular r:id="rId63"/>
    </p:embeddedFont>
    <p:embeddedFont>
      <p:font typeface="Consolas" panose="020B0609020204030204" pitchFamily="49" charset="0"/>
      <p:regular r:id="rId64"/>
      <p:bold r:id="rId65"/>
      <p:italic r:id="rId66"/>
      <p:boldItalic r:id="rId67"/>
    </p:embeddedFont>
    <p:embeddedFont>
      <p:font typeface="Dosis" pitchFamily="2" charset="0"/>
      <p:regular r:id="rId68"/>
      <p:bold r:id="rId69"/>
    </p:embeddedFont>
    <p:embeddedFont>
      <p:font typeface="Dosis ExtraBold" pitchFamily="2" charset="0"/>
      <p:bold r:id="rId70"/>
    </p:embeddedFont>
    <p:embeddedFont>
      <p:font typeface="Dosis Medium" pitchFamily="2" charset="0"/>
      <p:regular r:id="rId71"/>
      <p:bold r:id="rId72"/>
    </p:embeddedFont>
    <p:embeddedFont>
      <p:font typeface="Dosis SemiBold" pitchFamily="2" charset="0"/>
      <p:regular r:id="rId73"/>
      <p:bold r:id="rId7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2467"/>
    <a:srgbClr val="EAF8FE"/>
    <a:srgbClr val="565F88"/>
    <a:srgbClr val="424D7B"/>
    <a:srgbClr val="00ACA4"/>
    <a:srgbClr val="9EE0F4"/>
    <a:srgbClr val="F26553"/>
    <a:srgbClr val="E84234"/>
    <a:srgbClr val="2AB6D7"/>
    <a:srgbClr val="55B7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404" autoAdjust="0"/>
  </p:normalViewPr>
  <p:slideViewPr>
    <p:cSldViewPr snapToGrid="0">
      <p:cViewPr varScale="1">
        <p:scale>
          <a:sx n="96" d="100"/>
          <a:sy n="96" d="100"/>
        </p:scale>
        <p:origin x="1090"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font" Target="fonts/font5.fntdata"/><Relationship Id="rId74" Type="http://schemas.openxmlformats.org/officeDocument/2006/relationships/font" Target="fonts/font13.fntdata"/><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6.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02/02/2026</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1162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6894750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1485045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366332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727596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56520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806983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8" name="Footer Placeholder 7"/>
          <p:cNvSpPr>
            <a:spLocks noGrp="1"/>
          </p:cNvSpPr>
          <p:nvPr>
            <p:ph type="ftr" sz="quarter" idx="11"/>
          </p:nvPr>
        </p:nvSpPr>
        <p:spPr/>
        <p:txBody>
          <a:bodyPr/>
          <a:lstStyle/>
          <a:p>
            <a:endParaRPr lang="fr-MA" dirty="0"/>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71738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4" name="Footer Placeholder 3"/>
          <p:cNvSpPr>
            <a:spLocks noGrp="1"/>
          </p:cNvSpPr>
          <p:nvPr>
            <p:ph type="ftr" sz="quarter" idx="11"/>
          </p:nvPr>
        </p:nvSpPr>
        <p:spPr/>
        <p:txBody>
          <a:bodyPr/>
          <a:lstStyle/>
          <a:p>
            <a:endParaRPr lang="fr-MA" dirty="0"/>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9668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4196214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678433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235536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25218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02/02/2026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34845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5" Type="http://schemas.openxmlformats.org/officeDocument/2006/relationships/image" Target="../media/image10.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56" r:id="rId15"/>
    <p:sldLayoutId id="2147483757"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70"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02/02/2026</a:t>
            </a:fld>
            <a:endParaRPr lang="fr-M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dirty="0"/>
          </a:p>
        </p:txBody>
      </p:sp>
    </p:spTree>
    <p:extLst>
      <p:ext uri="{BB962C8B-B14F-4D97-AF65-F5344CB8AC3E}">
        <p14:creationId xmlns:p14="http://schemas.microsoft.com/office/powerpoint/2010/main" val="29096859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8.png"/><Relationship Id="rId5" Type="http://schemas.openxmlformats.org/officeDocument/2006/relationships/image" Target="../media/image39.gi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34.xml"/><Relationship Id="rId5" Type="http://schemas.openxmlformats.org/officeDocument/2006/relationships/image" Target="../media/image33.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image" Target="../media/image51.png"/><Relationship Id="rId9"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2.png"/><Relationship Id="rId5" Type="http://schemas.openxmlformats.org/officeDocument/2006/relationships/image" Target="../media/image39.gif"/><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3.xml"/><Relationship Id="rId7"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4.xml"/><Relationship Id="rId4" Type="http://schemas.openxmlformats.org/officeDocument/2006/relationships/image" Target="../media/image150.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5.png"/><Relationship Id="rId5" Type="http://schemas.openxmlformats.org/officeDocument/2006/relationships/image" Target="../media/image39.gif"/><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5.xml"/><Relationship Id="rId7"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6.xml"/><Relationship Id="rId4" Type="http://schemas.openxmlformats.org/officeDocument/2006/relationships/image" Target="../media/image150.png"/><Relationship Id="rId9"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image" Target="../media/image420.png"/><Relationship Id="rId2" Type="http://schemas.openxmlformats.org/officeDocument/2006/relationships/customXml" Target="../ink/ink7.xml"/><Relationship Id="rId1" Type="http://schemas.openxmlformats.org/officeDocument/2006/relationships/slideLayout" Target="../slideLayouts/slideLayout44.xml"/><Relationship Id="rId6" Type="http://schemas.openxmlformats.org/officeDocument/2006/relationships/customXml" Target="../ink/ink8.xml"/><Relationship Id="rId5" Type="http://schemas.openxmlformats.org/officeDocument/2006/relationships/image" Target="../media/image440.png"/><Relationship Id="rId10" Type="http://schemas.openxmlformats.org/officeDocument/2006/relationships/image" Target="../media/image25.png"/><Relationship Id="rId9"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57.png"/><Relationship Id="rId2" Type="http://schemas.openxmlformats.org/officeDocument/2006/relationships/customXml" Target="../ink/ink9.xml"/><Relationship Id="rId1" Type="http://schemas.openxmlformats.org/officeDocument/2006/relationships/slideLayout" Target="../slideLayouts/slideLayout43.xml"/><Relationship Id="rId6" Type="http://schemas.openxmlformats.org/officeDocument/2006/relationships/image" Target="../media/image54.emf"/><Relationship Id="rId11" Type="http://schemas.microsoft.com/office/2007/relationships/hdphoto" Target="../media/hdphoto5.wdp"/><Relationship Id="rId5" Type="http://schemas.openxmlformats.org/officeDocument/2006/relationships/customXml" Target="../ink/ink10.xml"/><Relationship Id="rId10" Type="http://schemas.openxmlformats.org/officeDocument/2006/relationships/image" Target="../media/image58.png"/><Relationship Id="rId4" Type="http://schemas.openxmlformats.org/officeDocument/2006/relationships/image" Target="../media/image53.emf"/><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customXml" Target="../ink/ink11.xml"/><Relationship Id="rId7" Type="http://schemas.openxmlformats.org/officeDocument/2006/relationships/image" Target="../media/image440.png"/><Relationship Id="rId2" Type="http://schemas.openxmlformats.org/officeDocument/2006/relationships/image" Target="../media/image17.png"/><Relationship Id="rId1" Type="http://schemas.openxmlformats.org/officeDocument/2006/relationships/slideLayout" Target="../slideLayouts/slideLayout44.xml"/><Relationship Id="rId11" Type="http://schemas.openxmlformats.org/officeDocument/2006/relationships/image" Target="../media/image25.png"/><Relationship Id="rId10" Type="http://schemas.openxmlformats.org/officeDocument/2006/relationships/image" Target="../media/image24.png"/><Relationship Id="rId9" Type="http://schemas.openxmlformats.org/officeDocument/2006/relationships/image" Target="../media/image420.png"/></Relationships>
</file>

<file path=ppt/slides/_rels/slide5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8.mp4"/><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slideLayout" Target="../slideLayouts/slideLayout35.xml"/><Relationship Id="rId4" Type="http://schemas.openxmlformats.org/officeDocument/2006/relationships/video" Target="../media/media8.mp4"/><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Image 2">
            <a:extLst>
              <a:ext uri="{FF2B5EF4-FFF2-40B4-BE49-F238E27FC236}">
                <a16:creationId xmlns:a16="http://schemas.microsoft.com/office/drawing/2014/main" id="{756DC61E-3F55-4C3E-A68A-155B523E0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rPr>
              <a:t>Répétons ensemble : Une salade – Une soupe – Un sirop – Le soleil – Une sardine. </a:t>
            </a:r>
          </a:p>
        </p:txBody>
      </p:sp>
      <p:sp>
        <p:nvSpPr>
          <p:cNvPr id="7" name="Espace réservé du texte 6">
            <a:extLst>
              <a:ext uri="{FF2B5EF4-FFF2-40B4-BE49-F238E27FC236}">
                <a16:creationId xmlns:a16="http://schemas.microsoft.com/office/drawing/2014/main" id="{C2AF92B3-0C37-DC16-86D1-B54906FFC5D8}"/>
              </a:ext>
            </a:extLst>
          </p:cNvPr>
          <p:cNvSpPr>
            <a:spLocks noGrp="1"/>
          </p:cNvSpPr>
          <p:nvPr>
            <p:ph type="body" sz="quarter" idx="11"/>
          </p:nvPr>
        </p:nvSpPr>
        <p:spPr>
          <a:xfrm>
            <a:off x="453203" y="4623597"/>
            <a:ext cx="1620000" cy="360000"/>
          </a:xfrm>
        </p:spPr>
        <p:txBody>
          <a:bodyPr/>
          <a:lstStyle/>
          <a:p>
            <a:r>
              <a:rPr lang="fr-MA" dirty="0">
                <a:solidFill>
                  <a:srgbClr val="E02467"/>
                </a:solidFill>
              </a:rPr>
              <a:t>Une</a:t>
            </a:r>
            <a:r>
              <a:rPr lang="fr-MA" dirty="0"/>
              <a:t> salade</a:t>
            </a:r>
          </a:p>
        </p:txBody>
      </p:sp>
      <p:sp>
        <p:nvSpPr>
          <p:cNvPr id="9" name="Espace réservé du texte 8">
            <a:extLst>
              <a:ext uri="{FF2B5EF4-FFF2-40B4-BE49-F238E27FC236}">
                <a16:creationId xmlns:a16="http://schemas.microsoft.com/office/drawing/2014/main" id="{C216C0AD-D06D-DF9D-D70F-E284551F611A}"/>
              </a:ext>
            </a:extLst>
          </p:cNvPr>
          <p:cNvSpPr>
            <a:spLocks noGrp="1"/>
          </p:cNvSpPr>
          <p:nvPr>
            <p:ph type="body" sz="quarter" idx="23"/>
          </p:nvPr>
        </p:nvSpPr>
        <p:spPr>
          <a:xfrm>
            <a:off x="1947203" y="4623597"/>
            <a:ext cx="1696515" cy="360000"/>
          </a:xfrm>
        </p:spPr>
        <p:txBody>
          <a:bodyPr/>
          <a:lstStyle/>
          <a:p>
            <a:r>
              <a:rPr lang="fr-MA" dirty="0">
                <a:solidFill>
                  <a:srgbClr val="E02467"/>
                </a:solidFill>
              </a:rPr>
              <a:t> Une </a:t>
            </a:r>
            <a:r>
              <a:rPr lang="fr-MA" dirty="0">
                <a:solidFill>
                  <a:srgbClr val="424D7B"/>
                </a:solidFill>
              </a:rPr>
              <a:t>soupe</a:t>
            </a:r>
          </a:p>
        </p:txBody>
      </p:sp>
      <p:sp>
        <p:nvSpPr>
          <p:cNvPr id="11" name="Espace réservé du texte 10">
            <a:extLst>
              <a:ext uri="{FF2B5EF4-FFF2-40B4-BE49-F238E27FC236}">
                <a16:creationId xmlns:a16="http://schemas.microsoft.com/office/drawing/2014/main" id="{5AB8F308-2BF5-0F42-DF47-364CAE341734}"/>
              </a:ext>
            </a:extLst>
          </p:cNvPr>
          <p:cNvSpPr>
            <a:spLocks noGrp="1"/>
          </p:cNvSpPr>
          <p:nvPr>
            <p:ph type="body" sz="quarter" idx="24"/>
          </p:nvPr>
        </p:nvSpPr>
        <p:spPr>
          <a:xfrm>
            <a:off x="3807759" y="4620415"/>
            <a:ext cx="1860121" cy="360000"/>
          </a:xfrm>
          <a:prstGeom prst="roundRect">
            <a:avLst>
              <a:gd name="adj" fmla="val 16667"/>
            </a:avLst>
          </a:prstGeom>
        </p:spPr>
        <p:txBody>
          <a:bodyPr/>
          <a:lstStyle/>
          <a:p>
            <a:pPr algn="l"/>
            <a:r>
              <a:rPr lang="fr-MA" dirty="0"/>
              <a:t> </a:t>
            </a:r>
            <a:r>
              <a:rPr lang="fr-MA" dirty="0">
                <a:solidFill>
                  <a:srgbClr val="0070C0"/>
                </a:solidFill>
              </a:rPr>
              <a:t>Un</a:t>
            </a:r>
            <a:r>
              <a:rPr lang="fr-MA" dirty="0">
                <a:solidFill>
                  <a:schemeClr val="accent5">
                    <a:lumMod val="75000"/>
                  </a:schemeClr>
                </a:solidFill>
              </a:rPr>
              <a:t> </a:t>
            </a:r>
            <a:r>
              <a:rPr lang="fr-MA" dirty="0">
                <a:solidFill>
                  <a:srgbClr val="424D7B"/>
                </a:solidFill>
              </a:rPr>
              <a:t>sirop</a:t>
            </a:r>
          </a:p>
        </p:txBody>
      </p:sp>
      <p:sp>
        <p:nvSpPr>
          <p:cNvPr id="15" name="Espace réservé du texte 14">
            <a:extLst>
              <a:ext uri="{FF2B5EF4-FFF2-40B4-BE49-F238E27FC236}">
                <a16:creationId xmlns:a16="http://schemas.microsoft.com/office/drawing/2014/main" id="{7090E24F-2292-69A8-E0EC-68ACBE90AEB3}"/>
              </a:ext>
            </a:extLst>
          </p:cNvPr>
          <p:cNvSpPr>
            <a:spLocks noGrp="1"/>
          </p:cNvSpPr>
          <p:nvPr>
            <p:ph type="body" sz="quarter" idx="25"/>
          </p:nvPr>
        </p:nvSpPr>
        <p:spPr>
          <a:xfrm>
            <a:off x="5320930" y="4626079"/>
            <a:ext cx="1703886" cy="360000"/>
          </a:xfrm>
        </p:spPr>
        <p:txBody>
          <a:bodyPr/>
          <a:lstStyle/>
          <a:p>
            <a:r>
              <a:rPr lang="fr-MA" dirty="0">
                <a:solidFill>
                  <a:srgbClr val="0070C0"/>
                </a:solidFill>
              </a:rPr>
              <a:t>Le</a:t>
            </a:r>
            <a:r>
              <a:rPr lang="fr-MA" dirty="0"/>
              <a:t> soleil</a:t>
            </a:r>
          </a:p>
        </p:txBody>
      </p:sp>
      <p:sp>
        <p:nvSpPr>
          <p:cNvPr id="12" name="Espace réservé du texte 14">
            <a:extLst>
              <a:ext uri="{FF2B5EF4-FFF2-40B4-BE49-F238E27FC236}">
                <a16:creationId xmlns:a16="http://schemas.microsoft.com/office/drawing/2014/main" id="{0A0665F4-A777-4C53-B196-F3E288195EE4}"/>
              </a:ext>
            </a:extLst>
          </p:cNvPr>
          <p:cNvSpPr txBox="1">
            <a:spLocks/>
          </p:cNvSpPr>
          <p:nvPr/>
        </p:nvSpPr>
        <p:spPr>
          <a:xfrm>
            <a:off x="6980077" y="4625379"/>
            <a:ext cx="162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MA" dirty="0">
                <a:solidFill>
                  <a:srgbClr val="E02467"/>
                </a:solidFill>
              </a:rPr>
              <a:t>Une</a:t>
            </a:r>
            <a:r>
              <a:rPr lang="fr-MA" dirty="0"/>
              <a:t> sardine</a:t>
            </a:r>
          </a:p>
        </p:txBody>
      </p:sp>
      <p:pic>
        <p:nvPicPr>
          <p:cNvPr id="13" name="Image 12">
            <a:extLst>
              <a:ext uri="{FF2B5EF4-FFF2-40B4-BE49-F238E27FC236}">
                <a16:creationId xmlns:a16="http://schemas.microsoft.com/office/drawing/2014/main" id="{F73AB9E7-FCEF-496E-A82D-7C208EEBD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997" y="2994751"/>
            <a:ext cx="1482532" cy="1620000"/>
          </a:xfrm>
          <a:prstGeom prst="rect">
            <a:avLst/>
          </a:prstGeom>
        </p:spPr>
      </p:pic>
      <p:pic>
        <p:nvPicPr>
          <p:cNvPr id="14" name="Image 13">
            <a:extLst>
              <a:ext uri="{FF2B5EF4-FFF2-40B4-BE49-F238E27FC236}">
                <a16:creationId xmlns:a16="http://schemas.microsoft.com/office/drawing/2014/main" id="{5D5B58CC-E674-4401-8860-A1DA75765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088" y="2994751"/>
            <a:ext cx="1480934" cy="1620000"/>
          </a:xfrm>
          <a:prstGeom prst="rect">
            <a:avLst/>
          </a:prstGeom>
        </p:spPr>
      </p:pic>
      <p:pic>
        <p:nvPicPr>
          <p:cNvPr id="17" name="Image 16">
            <a:extLst>
              <a:ext uri="{FF2B5EF4-FFF2-40B4-BE49-F238E27FC236}">
                <a16:creationId xmlns:a16="http://schemas.microsoft.com/office/drawing/2014/main" id="{C15E3040-6828-434A-B164-FFEF649DE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179" y="3000415"/>
            <a:ext cx="1480934" cy="1620000"/>
          </a:xfrm>
          <a:prstGeom prst="rect">
            <a:avLst/>
          </a:prstGeom>
        </p:spPr>
      </p:pic>
      <p:pic>
        <p:nvPicPr>
          <p:cNvPr id="18" name="Image 17">
            <a:extLst>
              <a:ext uri="{FF2B5EF4-FFF2-40B4-BE49-F238E27FC236}">
                <a16:creationId xmlns:a16="http://schemas.microsoft.com/office/drawing/2014/main" id="{7BDB22FB-29A2-430E-8D7F-D5BC14E92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70" y="3000415"/>
            <a:ext cx="1480934" cy="1620000"/>
          </a:xfrm>
          <a:prstGeom prst="rect">
            <a:avLst/>
          </a:prstGeom>
        </p:spPr>
      </p:pic>
      <p:pic>
        <p:nvPicPr>
          <p:cNvPr id="19" name="Image 18">
            <a:extLst>
              <a:ext uri="{FF2B5EF4-FFF2-40B4-BE49-F238E27FC236}">
                <a16:creationId xmlns:a16="http://schemas.microsoft.com/office/drawing/2014/main" id="{735F2D60-6FD7-42BE-A834-ADB76EF0B4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9502" y="3003597"/>
            <a:ext cx="1482532" cy="1620000"/>
          </a:xfrm>
          <a:prstGeom prst="rect">
            <a:avLst/>
          </a:prstGeom>
        </p:spPr>
      </p:pic>
      <p:grpSp>
        <p:nvGrpSpPr>
          <p:cNvPr id="16" name="Groupe 15">
            <a:extLst>
              <a:ext uri="{FF2B5EF4-FFF2-40B4-BE49-F238E27FC236}">
                <a16:creationId xmlns:a16="http://schemas.microsoft.com/office/drawing/2014/main" id="{AD1AD5EA-60BF-4959-BB73-9911E13F7A80}"/>
              </a:ext>
            </a:extLst>
          </p:cNvPr>
          <p:cNvGrpSpPr/>
          <p:nvPr/>
        </p:nvGrpSpPr>
        <p:grpSpPr>
          <a:xfrm>
            <a:off x="113769" y="634753"/>
            <a:ext cx="1147140" cy="980797"/>
            <a:chOff x="113769" y="634753"/>
            <a:chExt cx="1147140" cy="980797"/>
          </a:xfrm>
        </p:grpSpPr>
        <p:pic>
          <p:nvPicPr>
            <p:cNvPr id="20" name="Image 19">
              <a:extLst>
                <a:ext uri="{FF2B5EF4-FFF2-40B4-BE49-F238E27FC236}">
                  <a16:creationId xmlns:a16="http://schemas.microsoft.com/office/drawing/2014/main" id="{0F5B3666-C38A-4240-940F-73799D03FD06}"/>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90F9AC6-2BDE-44F8-A2F7-F33D6FEFC262}"/>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060438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FR" dirty="0">
              <a:solidFill>
                <a:schemeClr val="tx1">
                  <a:lumMod val="65000"/>
                  <a:lumOff val="35000"/>
                </a:schemeClr>
              </a:solidFill>
            </a:endParaRP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371C716B-EAB6-4064-AC32-9B38C7C7E3E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a:extLst>
              <a:ext uri="{FF2B5EF4-FFF2-40B4-BE49-F238E27FC236}">
                <a16:creationId xmlns:a16="http://schemas.microsoft.com/office/drawing/2014/main" id="{EADF2D3E-A2BD-4E4E-8C38-6F2799D39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56" y="4323930"/>
            <a:ext cx="1943762" cy="2124000"/>
          </a:xfrm>
          <a:prstGeom prst="rect">
            <a:avLst/>
          </a:prstGeom>
        </p:spPr>
      </p:pic>
      <p:pic>
        <p:nvPicPr>
          <p:cNvPr id="5" name="Image 4">
            <a:extLst>
              <a:ext uri="{FF2B5EF4-FFF2-40B4-BE49-F238E27FC236}">
                <a16:creationId xmlns:a16="http://schemas.microsoft.com/office/drawing/2014/main" id="{E202510C-1661-4F5F-9CDF-A66291333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607" y="1906906"/>
            <a:ext cx="1941674" cy="2124000"/>
          </a:xfrm>
          <a:prstGeom prst="rect">
            <a:avLst/>
          </a:prstGeom>
        </p:spPr>
      </p:pic>
      <p:pic>
        <p:nvPicPr>
          <p:cNvPr id="6" name="Image 5">
            <a:extLst>
              <a:ext uri="{FF2B5EF4-FFF2-40B4-BE49-F238E27FC236}">
                <a16:creationId xmlns:a16="http://schemas.microsoft.com/office/drawing/2014/main" id="{E9EBD664-FBB4-4C8B-B6F1-E5C5347CE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005" y="1906906"/>
            <a:ext cx="1941674" cy="2124000"/>
          </a:xfrm>
          <a:prstGeom prst="rect">
            <a:avLst/>
          </a:prstGeom>
        </p:spPr>
      </p:pic>
      <p:pic>
        <p:nvPicPr>
          <p:cNvPr id="7" name="Image 6">
            <a:extLst>
              <a:ext uri="{FF2B5EF4-FFF2-40B4-BE49-F238E27FC236}">
                <a16:creationId xmlns:a16="http://schemas.microsoft.com/office/drawing/2014/main" id="{325B8992-B0BD-4953-BEAB-709B238CC8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404" y="1906906"/>
            <a:ext cx="1941674" cy="2124000"/>
          </a:xfrm>
          <a:prstGeom prst="rect">
            <a:avLst/>
          </a:prstGeom>
        </p:spPr>
      </p:pic>
      <p:pic>
        <p:nvPicPr>
          <p:cNvPr id="8" name="Image 7">
            <a:extLst>
              <a:ext uri="{FF2B5EF4-FFF2-40B4-BE49-F238E27FC236}">
                <a16:creationId xmlns:a16="http://schemas.microsoft.com/office/drawing/2014/main" id="{C2F08E60-817D-403C-BB71-3D35FD32D1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8682" y="4323930"/>
            <a:ext cx="1943762" cy="2124000"/>
          </a:xfrm>
          <a:prstGeom prst="rect">
            <a:avLst/>
          </a:prstGeom>
        </p:spPr>
      </p:pic>
    </p:spTree>
    <p:extLst>
      <p:ext uri="{BB962C8B-B14F-4D97-AF65-F5344CB8AC3E}">
        <p14:creationId xmlns:p14="http://schemas.microsoft.com/office/powerpoint/2010/main" val="10237112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570897" y="1608083"/>
            <a:ext cx="7886700" cy="3641833"/>
          </a:xfrm>
        </p:spPr>
        <p:txBody>
          <a:bodyPr/>
          <a:lstStyle/>
          <a:p>
            <a:pPr algn="just"/>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Aujourd’hui, nous allons apprendre à poser une question en français avec Majd et Nada. </a:t>
            </a:r>
            <a:endParaRPr lang="fr-FR" dirty="0">
              <a:solidFill>
                <a:schemeClr val="tx1">
                  <a:lumMod val="65000"/>
                  <a:lumOff val="35000"/>
                </a:schemeClr>
              </a:solidFill>
              <a:latin typeface="Dosis Medium" pitchFamily="2" charset="0"/>
            </a:endParaRPr>
          </a:p>
        </p:txBody>
      </p:sp>
      <p:grpSp>
        <p:nvGrpSpPr>
          <p:cNvPr id="16" name="Groupe 15">
            <a:extLst>
              <a:ext uri="{FF2B5EF4-FFF2-40B4-BE49-F238E27FC236}">
                <a16:creationId xmlns:a16="http://schemas.microsoft.com/office/drawing/2014/main" id="{148E8F3B-8549-19A9-5778-CFC81235BCA1}"/>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id="{9548A912-F830-53C2-8F44-E198A2D9CCB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D8D9387-E133-E793-A09F-4B39E0779FB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4"/>
          <a:stretch>
            <a:fillRect/>
          </a:stretch>
        </p:blipFill>
        <p:spPr>
          <a:xfrm>
            <a:off x="2156059" y="2232110"/>
            <a:ext cx="4831882" cy="3898765"/>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8" name="Image 7" descr="Une image contenant noir, obscurité&#10;&#10;Le contenu généré par l’IA peut être incorrect.">
            <a:extLst>
              <a:ext uri="{FF2B5EF4-FFF2-40B4-BE49-F238E27FC236}">
                <a16:creationId xmlns:a16="http://schemas.microsoft.com/office/drawing/2014/main" id="{004D3437-279D-4452-A6FB-789A7FDF7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464" y="5944805"/>
            <a:ext cx="812539" cy="812539"/>
          </a:xfrm>
          <a:prstGeom prst="rect">
            <a:avLst/>
          </a:prstGeom>
        </p:spPr>
      </p:pic>
      <p:pic>
        <p:nvPicPr>
          <p:cNvPr id="3" name="FR_N1_P3_W1_S2_P01">
            <a:hlinkClick r:id="" action="ppaction://media"/>
            <a:extLst>
              <a:ext uri="{FF2B5EF4-FFF2-40B4-BE49-F238E27FC236}">
                <a16:creationId xmlns:a16="http://schemas.microsoft.com/office/drawing/2014/main" id="{D9190DCB-FBFE-5D6E-3F75-F8B92CA6B4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4449" y="2213230"/>
            <a:ext cx="7263342" cy="2970909"/>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0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06F5-3B87-1B99-7881-311EC6FC2065}"/>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AFB5D4C-167E-19E1-FA6B-05F881B9CC7D}"/>
              </a:ext>
            </a:extLst>
          </p:cNvPr>
          <p:cNvSpPr/>
          <p:nvPr/>
        </p:nvSpPr>
        <p:spPr>
          <a:xfrm>
            <a:off x="1385430" y="2561613"/>
            <a:ext cx="6671942" cy="2247454"/>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D7FDF37-A65C-D5D9-DF90-789ED73661C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poser la question comme Majd et Nada. Répétons ensemble. </a:t>
            </a:r>
          </a:p>
        </p:txBody>
      </p:sp>
      <p:grpSp>
        <p:nvGrpSpPr>
          <p:cNvPr id="9" name="Groupe 8">
            <a:extLst>
              <a:ext uri="{FF2B5EF4-FFF2-40B4-BE49-F238E27FC236}">
                <a16:creationId xmlns:a16="http://schemas.microsoft.com/office/drawing/2014/main" id="{9A1CACB5-ECD5-BA33-3C85-5FD4CE1B481F}"/>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F144DD67-65E6-49EA-FB64-546E6A418A5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E866B9-882C-ACC2-E014-BFB728FF110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 name="ZoneTexte 3">
            <a:extLst>
              <a:ext uri="{FF2B5EF4-FFF2-40B4-BE49-F238E27FC236}">
                <a16:creationId xmlns:a16="http://schemas.microsoft.com/office/drawing/2014/main" id="{4060EDFB-397B-28F2-F770-D8F6CF9BA3CF}"/>
              </a:ext>
            </a:extLst>
          </p:cNvPr>
          <p:cNvSpPr txBox="1"/>
          <p:nvPr/>
        </p:nvSpPr>
        <p:spPr>
          <a:xfrm>
            <a:off x="1952673" y="3129440"/>
            <a:ext cx="5537456" cy="8194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424D7B"/>
                </a:solidFill>
                <a:effectLst/>
                <a:uLnTx/>
                <a:uFillTx/>
                <a:latin typeface="Dosis SemiBold" pitchFamily="2" charset="0"/>
                <a:ea typeface="+mn-ea"/>
                <a:cs typeface="+mn-cs"/>
              </a:rPr>
              <a:t>C’est </a:t>
            </a:r>
            <a:r>
              <a:rPr lang="fr-FR" sz="3600" b="1" dirty="0">
                <a:solidFill>
                  <a:srgbClr val="424D7B"/>
                </a:solidFill>
                <a:latin typeface="Dosis SemiBold" pitchFamily="2" charset="0"/>
              </a:rPr>
              <a:t>q</a:t>
            </a:r>
            <a:r>
              <a:rPr kumimoji="0" lang="fr-FR" sz="3600" b="1" i="0" u="none" strike="noStrike" kern="1200" cap="none" spc="0" normalizeH="0" baseline="0" noProof="0" dirty="0">
                <a:ln>
                  <a:noFill/>
                </a:ln>
                <a:solidFill>
                  <a:srgbClr val="424D7B"/>
                </a:solidFill>
                <a:effectLst/>
                <a:uLnTx/>
                <a:uFillTx/>
                <a:latin typeface="Dosis SemiBold" pitchFamily="2" charset="0"/>
                <a:ea typeface="+mn-ea"/>
                <a:cs typeface="+mn-cs"/>
              </a:rPr>
              <a:t>ui</a:t>
            </a:r>
            <a:r>
              <a:rPr lang="fr-FR" sz="3600" b="1" dirty="0">
                <a:solidFill>
                  <a:srgbClr val="424D7B"/>
                </a:solidFill>
                <a:latin typeface="Dosis SemiBold" pitchFamily="2" charset="0"/>
              </a:rPr>
              <a:t> </a:t>
            </a:r>
            <a:r>
              <a:rPr kumimoji="0" lang="fr-FR" sz="3600" b="1" i="0" u="none" strike="noStrike" kern="1200" cap="none" spc="0" normalizeH="0" baseline="0" noProof="0" dirty="0">
                <a:ln>
                  <a:noFill/>
                </a:ln>
                <a:solidFill>
                  <a:srgbClr val="00ACA4"/>
                </a:solidFill>
                <a:effectLst/>
                <a:uLnTx/>
                <a:uFillTx/>
                <a:latin typeface="Dosis SemiBold" pitchFamily="2" charset="0"/>
                <a:ea typeface="+mn-ea"/>
                <a:cs typeface="+mn-cs"/>
              </a:rPr>
              <a:t>sur la photo </a:t>
            </a:r>
            <a:r>
              <a:rPr kumimoji="0" lang="fr-FR" sz="3600" b="1" i="0" u="none" strike="noStrike" kern="1200" cap="none" spc="0" normalizeH="0" baseline="0" noProof="0" dirty="0">
                <a:ln>
                  <a:noFill/>
                </a:ln>
                <a:solidFill>
                  <a:srgbClr val="424D7B"/>
                </a:solidFill>
                <a:effectLst/>
                <a:uLnTx/>
                <a:uFillTx/>
                <a:latin typeface="Dosis SemiBold" pitchFamily="2" charset="0"/>
                <a:ea typeface="+mn-ea"/>
                <a:cs typeface="+mn-cs"/>
              </a:rPr>
              <a:t>?</a:t>
            </a:r>
          </a:p>
        </p:txBody>
      </p:sp>
    </p:spTree>
    <p:extLst>
      <p:ext uri="{BB962C8B-B14F-4D97-AF65-F5344CB8AC3E}">
        <p14:creationId xmlns:p14="http://schemas.microsoft.com/office/powerpoint/2010/main" val="21552776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F6C1686-6897-4E60-83C9-C8F4561E16AE}"/>
              </a:ext>
            </a:extLst>
          </p:cNvPr>
          <p:cNvSpPr/>
          <p:nvPr/>
        </p:nvSpPr>
        <p:spPr>
          <a:xfrm>
            <a:off x="699426" y="3429000"/>
            <a:ext cx="2584628"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768930" y="2802187"/>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a:t>
            </a:r>
          </a:p>
        </p:txBody>
      </p:sp>
      <p:pic>
        <p:nvPicPr>
          <p:cNvPr id="18" name="Image 17">
            <a:extLst>
              <a:ext uri="{FF2B5EF4-FFF2-40B4-BE49-F238E27FC236}">
                <a16:creationId xmlns:a16="http://schemas.microsoft.com/office/drawing/2014/main" id="{703EC2E4-EBF4-50E6-2622-573F75232851}"/>
              </a:ext>
            </a:extLst>
          </p:cNvPr>
          <p:cNvPicPr>
            <a:picLocks noChangeAspect="1"/>
          </p:cNvPicPr>
          <p:nvPr/>
        </p:nvPicPr>
        <p:blipFill>
          <a:blip r:embed="rId4"/>
          <a:stretch>
            <a:fillRect/>
          </a:stretch>
        </p:blipFill>
        <p:spPr>
          <a:xfrm>
            <a:off x="2652513" y="2055068"/>
            <a:ext cx="1218404" cy="1102789"/>
          </a:xfrm>
          <a:prstGeom prst="rect">
            <a:avLst/>
          </a:prstGeom>
        </p:spPr>
      </p:pic>
      <p:sp>
        <p:nvSpPr>
          <p:cNvPr id="12" name="ZoneTexte 11">
            <a:extLst>
              <a:ext uri="{FF2B5EF4-FFF2-40B4-BE49-F238E27FC236}">
                <a16:creationId xmlns:a16="http://schemas.microsoft.com/office/drawing/2014/main" id="{53A16EE4-4C6F-01E8-4800-2D676F5D6D7E}"/>
              </a:ext>
            </a:extLst>
          </p:cNvPr>
          <p:cNvSpPr txBox="1"/>
          <p:nvPr/>
        </p:nvSpPr>
        <p:spPr>
          <a:xfrm>
            <a:off x="852615" y="3599742"/>
            <a:ext cx="2131895" cy="769441"/>
          </a:xfrm>
          <a:prstGeom prst="rect">
            <a:avLst/>
          </a:prstGeom>
          <a:noFill/>
        </p:spPr>
        <p:txBody>
          <a:bodyPr wrap="square" rtlCol="0">
            <a:spAutoFit/>
          </a:bodyPr>
          <a:lstStyle/>
          <a:p>
            <a:pPr lvl="0" algn="ctr">
              <a:defRPr/>
            </a:pPr>
            <a:r>
              <a:rPr kumimoji="0" lang="fr-FR" sz="2200" b="1" i="0" u="none" strike="noStrike" kern="1200" cap="none" spc="0" normalizeH="0" baseline="0" noProof="0" dirty="0">
                <a:ln>
                  <a:noFill/>
                </a:ln>
                <a:solidFill>
                  <a:srgbClr val="445C80"/>
                </a:solidFill>
                <a:effectLst/>
                <a:uLnTx/>
                <a:uFillTx/>
                <a:latin typeface="Dosis SemiBold" pitchFamily="2" charset="0"/>
              </a:rPr>
              <a:t> C’est </a:t>
            </a:r>
            <a:r>
              <a:rPr lang="fr-FR" sz="2200" b="1" dirty="0">
                <a:solidFill>
                  <a:srgbClr val="445C80"/>
                </a:solidFill>
                <a:latin typeface="Dosis SemiBold" pitchFamily="2" charset="0"/>
              </a:rPr>
              <a:t>qui sur  la photo ? </a:t>
            </a:r>
            <a:endParaRPr kumimoji="0" lang="fr-FR" sz="2200" b="1" i="0" u="none" strike="noStrike" kern="1200" cap="none" spc="0" normalizeH="0" baseline="0" noProof="0" dirty="0">
              <a:ln>
                <a:noFill/>
              </a:ln>
              <a:solidFill>
                <a:srgbClr val="445C80"/>
              </a:solidFill>
              <a:effectLst/>
              <a:uLnTx/>
              <a:uFillTx/>
              <a:latin typeface="Dosis SemiBold" pitchFamily="2" charset="0"/>
            </a:endParaRPr>
          </a:p>
        </p:txBody>
      </p:sp>
      <p:pic>
        <p:nvPicPr>
          <p:cNvPr id="4" name="Image 3">
            <a:extLst>
              <a:ext uri="{FF2B5EF4-FFF2-40B4-BE49-F238E27FC236}">
                <a16:creationId xmlns:a16="http://schemas.microsoft.com/office/drawing/2014/main" id="{FDA70670-591E-4D62-A87A-C41573F790C7}"/>
              </a:ext>
            </a:extLst>
          </p:cNvPr>
          <p:cNvPicPr>
            <a:picLocks noChangeAspect="1"/>
          </p:cNvPicPr>
          <p:nvPr/>
        </p:nvPicPr>
        <p:blipFill rotWithShape="1">
          <a:blip r:embed="rId5">
            <a:extLst>
              <a:ext uri="{28A0092B-C50C-407E-A947-70E740481C1C}">
                <a14:useLocalDpi xmlns:a14="http://schemas.microsoft.com/office/drawing/2010/main" val="0"/>
              </a:ext>
            </a:extLst>
          </a:blip>
          <a:srcRect l="23708" t="18970" r="24296" b="18316"/>
          <a:stretch/>
        </p:blipFill>
        <p:spPr>
          <a:xfrm>
            <a:off x="1514347" y="4431463"/>
            <a:ext cx="808430" cy="975085"/>
          </a:xfrm>
          <a:prstGeom prst="rect">
            <a:avLst/>
          </a:prstGeom>
        </p:spPr>
      </p:pic>
    </p:spTree>
    <p:extLst>
      <p:ext uri="{BB962C8B-B14F-4D97-AF65-F5344CB8AC3E}">
        <p14:creationId xmlns:p14="http://schemas.microsoft.com/office/powerpoint/2010/main" val="34872478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D5EB-BA8B-A963-91EF-471CDA98F09F}"/>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8F4912C-2256-0D21-DDCA-B006CCD28979}"/>
              </a:ext>
            </a:extLst>
          </p:cNvPr>
          <p:cNvSpPr/>
          <p:nvPr/>
        </p:nvSpPr>
        <p:spPr>
          <a:xfrm>
            <a:off x="5923923" y="3473570"/>
            <a:ext cx="2480323"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BF6031D6-801F-1C45-731C-67D990BD48E9}"/>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264706"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BAEA0502-55DC-5FBB-A700-8D39403342D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9D0858A3-D881-A016-D798-AB81C5968FF7}"/>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BB71C9AA-EC60-B832-F44A-CD3786FD730A}"/>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0" name="Image 9">
            <a:extLst>
              <a:ext uri="{FF2B5EF4-FFF2-40B4-BE49-F238E27FC236}">
                <a16:creationId xmlns:a16="http://schemas.microsoft.com/office/drawing/2014/main" id="{858718A5-1F0B-1CE9-73C0-7CA94056EC87}"/>
              </a:ext>
            </a:extLst>
          </p:cNvPr>
          <p:cNvPicPr>
            <a:picLocks noChangeAspect="1"/>
          </p:cNvPicPr>
          <p:nvPr/>
        </p:nvPicPr>
        <p:blipFill>
          <a:blip r:embed="rId4"/>
          <a:stretch>
            <a:fillRect/>
          </a:stretch>
        </p:blipFill>
        <p:spPr>
          <a:xfrm>
            <a:off x="5246011" y="2083690"/>
            <a:ext cx="1219370" cy="1086002"/>
          </a:xfrm>
          <a:prstGeom prst="rect">
            <a:avLst/>
          </a:prstGeom>
        </p:spPr>
      </p:pic>
      <p:sp>
        <p:nvSpPr>
          <p:cNvPr id="13" name="ZoneTexte 12">
            <a:extLst>
              <a:ext uri="{FF2B5EF4-FFF2-40B4-BE49-F238E27FC236}">
                <a16:creationId xmlns:a16="http://schemas.microsoft.com/office/drawing/2014/main" id="{F9D6D923-7BDF-3A04-9BB0-8531F0FB82AA}"/>
              </a:ext>
            </a:extLst>
          </p:cNvPr>
          <p:cNvSpPr txBox="1"/>
          <p:nvPr/>
        </p:nvSpPr>
        <p:spPr>
          <a:xfrm>
            <a:off x="6314303" y="3656767"/>
            <a:ext cx="1692875" cy="769441"/>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 C’est qui sur la photo ? </a:t>
            </a:r>
          </a:p>
        </p:txBody>
      </p:sp>
      <p:pic>
        <p:nvPicPr>
          <p:cNvPr id="9" name="Image 8">
            <a:extLst>
              <a:ext uri="{FF2B5EF4-FFF2-40B4-BE49-F238E27FC236}">
                <a16:creationId xmlns:a16="http://schemas.microsoft.com/office/drawing/2014/main" id="{DC9E3D0C-E566-4ED7-894C-08F5564A788E}"/>
              </a:ext>
            </a:extLst>
          </p:cNvPr>
          <p:cNvPicPr>
            <a:picLocks noChangeAspect="1"/>
          </p:cNvPicPr>
          <p:nvPr/>
        </p:nvPicPr>
        <p:blipFill rotWithShape="1">
          <a:blip r:embed="rId5">
            <a:extLst>
              <a:ext uri="{28A0092B-C50C-407E-A947-70E740481C1C}">
                <a14:useLocalDpi xmlns:a14="http://schemas.microsoft.com/office/drawing/2010/main" val="0"/>
              </a:ext>
            </a:extLst>
          </a:blip>
          <a:srcRect l="23708" t="18970" r="24296" b="18316"/>
          <a:stretch/>
        </p:blipFill>
        <p:spPr>
          <a:xfrm>
            <a:off x="6756525" y="4588015"/>
            <a:ext cx="808430" cy="975085"/>
          </a:xfrm>
          <a:prstGeom prst="rect">
            <a:avLst/>
          </a:prstGeom>
        </p:spPr>
      </p:pic>
    </p:spTree>
    <p:extLst>
      <p:ext uri="{BB962C8B-B14F-4D97-AF65-F5344CB8AC3E}">
        <p14:creationId xmlns:p14="http://schemas.microsoft.com/office/powerpoint/2010/main" val="329212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pose la question à son voisin. </a:t>
            </a:r>
          </a:p>
        </p:txBody>
      </p:sp>
      <p:grpSp>
        <p:nvGrpSpPr>
          <p:cNvPr id="12" name="Groupe 11">
            <a:extLst>
              <a:ext uri="{FF2B5EF4-FFF2-40B4-BE49-F238E27FC236}">
                <a16:creationId xmlns:a16="http://schemas.microsoft.com/office/drawing/2014/main" id="{8554010C-6F2E-929F-88A0-9D562BE48187}"/>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8EA0E314-1312-B4AD-8C68-DBE0E9C79DD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91ABA2-FCCF-1EC8-954D-5CBE862A5BD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4"/>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5"/>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6"/>
          <a:stretch>
            <a:fillRect/>
          </a:stretch>
        </p:blipFill>
        <p:spPr>
          <a:xfrm>
            <a:off x="6095226" y="2252068"/>
            <a:ext cx="1219370" cy="1086002"/>
          </a:xfrm>
          <a:prstGeom prst="rect">
            <a:avLst/>
          </a:prstGeom>
        </p:spPr>
      </p:pic>
      <p:sp>
        <p:nvSpPr>
          <p:cNvPr id="3" name="ZoneTexte 2">
            <a:extLst>
              <a:ext uri="{FF2B5EF4-FFF2-40B4-BE49-F238E27FC236}">
                <a16:creationId xmlns:a16="http://schemas.microsoft.com/office/drawing/2014/main" id="{684176B4-A45E-468F-A553-E56143093AFB}"/>
              </a:ext>
            </a:extLst>
          </p:cNvPr>
          <p:cNvSpPr txBox="1"/>
          <p:nvPr/>
        </p:nvSpPr>
        <p:spPr>
          <a:xfrm>
            <a:off x="588836" y="3878573"/>
            <a:ext cx="2676715" cy="769441"/>
          </a:xfrm>
          <a:prstGeom prst="rect">
            <a:avLst/>
          </a:prstGeom>
          <a:noFill/>
        </p:spPr>
        <p:txBody>
          <a:bodyPr wrap="square" rtlCol="0">
            <a:spAutoFit/>
          </a:bodyPr>
          <a:lstStyle/>
          <a:p>
            <a:pPr lvl="0" algn="ctr">
              <a:defRPr/>
            </a:pPr>
            <a:r>
              <a:rPr lang="fr-FR" sz="2200" b="1" dirty="0">
                <a:solidFill>
                  <a:srgbClr val="445C80"/>
                </a:solidFill>
                <a:latin typeface="Dosis SemiBold" pitchFamily="2" charset="0"/>
              </a:rPr>
              <a:t>C’est qui sur</a:t>
            </a:r>
          </a:p>
          <a:p>
            <a:pPr lvl="0" algn="ctr">
              <a:defRPr/>
            </a:pPr>
            <a:r>
              <a:rPr lang="fr-FR" sz="2200" b="1" dirty="0">
                <a:solidFill>
                  <a:srgbClr val="445C80"/>
                </a:solidFill>
                <a:latin typeface="Dosis SemiBold" pitchFamily="2" charset="0"/>
              </a:rPr>
              <a:t>la photo ? </a:t>
            </a:r>
            <a:endParaRPr kumimoji="0" lang="fr-FR" sz="2200" b="1" i="0" u="none" strike="noStrike" kern="1200" cap="none" spc="0" normalizeH="0" baseline="0" noProof="0" dirty="0">
              <a:ln>
                <a:noFill/>
              </a:ln>
              <a:solidFill>
                <a:srgbClr val="445C80"/>
              </a:solidFill>
              <a:effectLst/>
              <a:uLnTx/>
              <a:uFillTx/>
              <a:latin typeface="Dosis SemiBold" pitchFamily="2" charset="0"/>
            </a:endParaRPr>
          </a:p>
        </p:txBody>
      </p:sp>
      <p:sp>
        <p:nvSpPr>
          <p:cNvPr id="4" name="ZoneTexte 3">
            <a:extLst>
              <a:ext uri="{FF2B5EF4-FFF2-40B4-BE49-F238E27FC236}">
                <a16:creationId xmlns:a16="http://schemas.microsoft.com/office/drawing/2014/main" id="{560237B7-85C4-D47C-0635-AD8D20925387}"/>
              </a:ext>
            </a:extLst>
          </p:cNvPr>
          <p:cNvSpPr txBox="1"/>
          <p:nvPr/>
        </p:nvSpPr>
        <p:spPr>
          <a:xfrm>
            <a:off x="6073320" y="3913367"/>
            <a:ext cx="2458679" cy="769441"/>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C’est qui sur la photo ?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Poser la question : « C’est qui sur la photo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Écriture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s - S</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s.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3" name="Groupe 12">
            <a:extLst>
              <a:ext uri="{FF2B5EF4-FFF2-40B4-BE49-F238E27FC236}">
                <a16:creationId xmlns:a16="http://schemas.microsoft.com/office/drawing/2014/main" id="{6AD2975D-2481-776A-8C8D-22C6DA8A8F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E5FE2C62-96E5-BDA7-132E-00670F3477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65AA067-7EC6-6627-D11A-0AE8EDB82CD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4"/>
          <a:stretch>
            <a:fillRect/>
          </a:stretch>
        </p:blipFill>
        <p:spPr>
          <a:xfrm>
            <a:off x="2045970" y="2261937"/>
            <a:ext cx="5052060" cy="3368040"/>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0B55819B-4B5C-C676-83F1-4160CF0F0C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8" name="Image 7" descr="Une image contenant noir, obscurité&#10;&#10;Le contenu généré par l’IA peut être incorrect.">
            <a:extLst>
              <a:ext uri="{FF2B5EF4-FFF2-40B4-BE49-F238E27FC236}">
                <a16:creationId xmlns:a16="http://schemas.microsoft.com/office/drawing/2014/main" id="{BF51579D-2548-7CD1-70CD-C00A8CEBB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56" y="6047291"/>
            <a:ext cx="812539" cy="812539"/>
          </a:xfrm>
          <a:prstGeom prst="rect">
            <a:avLst/>
          </a:prstGeom>
        </p:spPr>
      </p:pic>
      <p:sp>
        <p:nvSpPr>
          <p:cNvPr id="12" name="Titre 8">
            <a:extLst>
              <a:ext uri="{FF2B5EF4-FFF2-40B4-BE49-F238E27FC236}">
                <a16:creationId xmlns:a16="http://schemas.microsoft.com/office/drawing/2014/main" id="{21A8927E-D3C1-E300-60C5-B06CCC1254E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 name="FR_N1_P3_W1_S2 (lecture S )">
            <a:hlinkClick r:id="" action="ppaction://media"/>
            <a:extLst>
              <a:ext uri="{FF2B5EF4-FFF2-40B4-BE49-F238E27FC236}">
                <a16:creationId xmlns:a16="http://schemas.microsoft.com/office/drawing/2014/main" id="{3A145F53-1925-4841-ADAB-E8501C65F5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4307" y="1960775"/>
            <a:ext cx="7877693" cy="4256791"/>
          </a:xfrm>
          <a:prstGeom prst="rect">
            <a:avLst/>
          </a:prstGeom>
        </p:spPr>
      </p:pic>
    </p:spTree>
    <p:extLst>
      <p:ext uri="{BB962C8B-B14F-4D97-AF65-F5344CB8AC3E}">
        <p14:creationId xmlns:p14="http://schemas.microsoft.com/office/powerpoint/2010/main" val="29566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88" fill="hold"/>
                                        <p:tgtEl>
                                          <p:spTgt spid="2"/>
                                        </p:tgtEl>
                                      </p:cBhvr>
                                    </p:cmd>
                                  </p:childTnLst>
                                </p:cTn>
                              </p:par>
                            </p:childTnLst>
                          </p:cTn>
                        </p:par>
                        <p:par>
                          <p:cTn id="7" fill="hold">
                            <p:stCondLst>
                              <p:cond delay="39488"/>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Titre 1">
            <a:extLst>
              <a:ext uri="{FF2B5EF4-FFF2-40B4-BE49-F238E27FC236}">
                <a16:creationId xmlns:a16="http://schemas.microsoft.com/office/drawing/2014/main" id="{49E6B5CA-39CD-6825-2950-4FD13D321A4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Lisons ensemble : s – S.</a:t>
            </a:r>
          </a:p>
        </p:txBody>
      </p:sp>
      <p:grpSp>
        <p:nvGrpSpPr>
          <p:cNvPr id="13" name="Groupe 12">
            <a:extLst>
              <a:ext uri="{FF2B5EF4-FFF2-40B4-BE49-F238E27FC236}">
                <a16:creationId xmlns:a16="http://schemas.microsoft.com/office/drawing/2014/main" id="{11F55E95-1923-1BD9-7590-355C1EE52FFD}"/>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B54D4B4D-D289-D5A2-9927-F2943D50838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7DE250-9CD7-0FA7-248B-6A1FAFD4169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id="{FBDF6F01-3538-4E99-B2FB-54AE556D58ED}"/>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s    S</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42080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46B2-2BBA-FD32-DFEC-5E8A88949C3D}"/>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77E62522-262C-4F89-13C2-9220782D2503}"/>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Qui veut lire ? Levez la main. </a:t>
            </a: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id="{6C0FE82C-1351-DF33-E397-D6B5917034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5" name="ZoneTexte 4">
            <a:extLst>
              <a:ext uri="{FF2B5EF4-FFF2-40B4-BE49-F238E27FC236}">
                <a16:creationId xmlns:a16="http://schemas.microsoft.com/office/drawing/2014/main" id="{EC12FE66-53D1-4D61-882F-A1D9C3037D86}"/>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s    S</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60475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C3D8-DDA1-85D6-7E96-EC15E4642B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12D5B1-C67F-1EC3-777E-39E8502919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Regardez cette liste. Qui veut passer au tableau pour montrer la lettre s ?</a:t>
            </a:r>
            <a:endParaRPr lang="fr-MA" dirty="0">
              <a:latin typeface="Dosis Medium" pitchFamily="2" charset="0"/>
            </a:endParaRPr>
          </a:p>
        </p:txBody>
      </p:sp>
      <p:sp>
        <p:nvSpPr>
          <p:cNvPr id="3" name="Rectangle 2">
            <a:extLst>
              <a:ext uri="{FF2B5EF4-FFF2-40B4-BE49-F238E27FC236}">
                <a16:creationId xmlns:a16="http://schemas.microsoft.com/office/drawing/2014/main" id="{10EF00E4-B124-4C3E-89CB-993C66B576D1}"/>
              </a:ext>
            </a:extLst>
          </p:cNvPr>
          <p:cNvSpPr/>
          <p:nvPr/>
        </p:nvSpPr>
        <p:spPr>
          <a:xfrm>
            <a:off x="555596" y="3429000"/>
            <a:ext cx="8301318" cy="923330"/>
          </a:xfrm>
          <a:prstGeom prst="rect">
            <a:avLst/>
          </a:prstGeom>
        </p:spPr>
        <p:txBody>
          <a:bodyPr wrap="square">
            <a:spAutoFit/>
          </a:bodyPr>
          <a:lstStyle/>
          <a:p>
            <a:pPr algn="ctr"/>
            <a:r>
              <a:rPr lang="pt-BR" sz="5400" dirty="0">
                <a:solidFill>
                  <a:srgbClr val="424D7B"/>
                </a:solidFill>
                <a:latin typeface="Consolas" panose="020B0609020204030204" pitchFamily="49" charset="0"/>
              </a:rPr>
              <a:t>I</a:t>
            </a:r>
            <a:r>
              <a:rPr lang="pt-BR" sz="5400" b="1" dirty="0">
                <a:solidFill>
                  <a:srgbClr val="424D7B"/>
                </a:solidFill>
                <a:latin typeface="Dosis" panose="020B0604020202020204" charset="0"/>
              </a:rPr>
              <a:t> </a:t>
            </a:r>
            <a:r>
              <a:rPr lang="pt-BR" sz="5400" b="1" dirty="0">
                <a:solidFill>
                  <a:srgbClr val="424D7B"/>
                </a:solidFill>
                <a:latin typeface="Dosis SemiBold" panose="020B0604020202020204" charset="0"/>
              </a:rPr>
              <a:t>    L     </a:t>
            </a:r>
            <a:r>
              <a:rPr lang="pt-BR" sz="5400" dirty="0">
                <a:solidFill>
                  <a:srgbClr val="424D7B"/>
                </a:solidFill>
                <a:latin typeface="Dosis SemiBold" panose="020B0604020202020204" charset="0"/>
              </a:rPr>
              <a:t>S</a:t>
            </a:r>
            <a:r>
              <a:rPr lang="pt-BR" sz="5400" b="1" dirty="0">
                <a:solidFill>
                  <a:srgbClr val="424D7B"/>
                </a:solidFill>
                <a:latin typeface="Dosis SemiBold" panose="020B0604020202020204" charset="0"/>
              </a:rPr>
              <a:t>    A    i    M     O    s  </a:t>
            </a:r>
            <a:endParaRPr lang="pt-BR" sz="5400" dirty="0">
              <a:latin typeface="Dosis SemiBold" panose="020B0604020202020204" charset="0"/>
            </a:endParaRP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AB3C59DB-4014-4292-9CC5-D4B6D1A17CE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28888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85ABA-83CD-9E12-BBD6-560544C82F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5C67D6-5F35-D77F-A6EF-A4E745561B0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s ?</a:t>
            </a:r>
            <a:endParaRPr lang="fr-MA" dirty="0">
              <a:latin typeface="Dosis Medium" pitchFamily="2" charset="0"/>
            </a:endParaRPr>
          </a:p>
        </p:txBody>
      </p:sp>
      <p:sp>
        <p:nvSpPr>
          <p:cNvPr id="3" name="Rectangle 2">
            <a:extLst>
              <a:ext uri="{FF2B5EF4-FFF2-40B4-BE49-F238E27FC236}">
                <a16:creationId xmlns:a16="http://schemas.microsoft.com/office/drawing/2014/main" id="{671B8756-F951-54B1-1BA8-718A8E0BB89C}"/>
              </a:ext>
            </a:extLst>
          </p:cNvPr>
          <p:cNvSpPr/>
          <p:nvPr/>
        </p:nvSpPr>
        <p:spPr>
          <a:xfrm>
            <a:off x="412377" y="3458718"/>
            <a:ext cx="8301318" cy="1015663"/>
          </a:xfrm>
          <a:prstGeom prst="rect">
            <a:avLst/>
          </a:prstGeom>
        </p:spPr>
        <p:txBody>
          <a:bodyPr wrap="square">
            <a:spAutoFit/>
          </a:bodyPr>
          <a:lstStyle/>
          <a:p>
            <a:pPr algn="ctr"/>
            <a:r>
              <a:rPr lang="pt-BR" sz="6000" b="1" dirty="0">
                <a:solidFill>
                  <a:srgbClr val="424D7B"/>
                </a:solidFill>
                <a:latin typeface="Dosis SemiBold" panose="020B0604020202020204" charset="0"/>
              </a:rPr>
              <a:t>R   a</a:t>
            </a:r>
            <a:r>
              <a:rPr lang="fr-FR" sz="6000" dirty="0">
                <a:solidFill>
                  <a:srgbClr val="424D7B"/>
                </a:solidFill>
                <a:latin typeface="Dosis SemiBold" panose="020B0604020202020204" charset="0"/>
              </a:rPr>
              <a:t>   E   s   e   i    A    S</a:t>
            </a:r>
            <a:endParaRPr lang="pt-BR" sz="6000" dirty="0">
              <a:latin typeface="Dosis SemiBold" panose="020B0604020202020204" charset="0"/>
            </a:endParaRP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12609CA6-841C-E906-FB03-5690996C8AE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3009316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EB5A-56FD-F1DB-3D2D-6E77EE4E9C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7A2B24-C8B9-7135-F164-81EDC394288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s ?</a:t>
            </a:r>
            <a:endParaRPr lang="fr-MA" dirty="0">
              <a:latin typeface="Dosis Medium" pitchFamily="2" charset="0"/>
            </a:endParaRPr>
          </a:p>
        </p:txBody>
      </p:sp>
      <p:sp>
        <p:nvSpPr>
          <p:cNvPr id="5" name="Rectangle 4">
            <a:extLst>
              <a:ext uri="{FF2B5EF4-FFF2-40B4-BE49-F238E27FC236}">
                <a16:creationId xmlns:a16="http://schemas.microsoft.com/office/drawing/2014/main" id="{3BCD4F60-CCA0-44D2-A3CC-FE4130408705}"/>
              </a:ext>
            </a:extLst>
          </p:cNvPr>
          <p:cNvSpPr/>
          <p:nvPr/>
        </p:nvSpPr>
        <p:spPr>
          <a:xfrm>
            <a:off x="490193" y="3370585"/>
            <a:ext cx="8286161" cy="1107996"/>
          </a:xfrm>
          <a:prstGeom prst="rect">
            <a:avLst/>
          </a:prstGeom>
        </p:spPr>
        <p:txBody>
          <a:bodyPr wrap="square">
            <a:spAutoFit/>
          </a:bodyPr>
          <a:lstStyle/>
          <a:p>
            <a:pPr algn="ctr"/>
            <a:r>
              <a:rPr lang="pt-BR" sz="6600" b="1" dirty="0">
                <a:solidFill>
                  <a:srgbClr val="424D7B"/>
                </a:solidFill>
                <a:latin typeface="Dosis SemiBold" panose="020B0604020202020204" charset="0"/>
              </a:rPr>
              <a:t>s    i    A    r   </a:t>
            </a:r>
            <a:r>
              <a:rPr lang="pt-BR" sz="6600" dirty="0">
                <a:solidFill>
                  <a:srgbClr val="424D7B"/>
                </a:solidFill>
                <a:latin typeface="Consolas" panose="020B0609020204030204" pitchFamily="49" charset="0"/>
              </a:rPr>
              <a:t>S</a:t>
            </a:r>
            <a:r>
              <a:rPr lang="pt-BR" sz="6600" b="1" dirty="0">
                <a:solidFill>
                  <a:srgbClr val="424D7B"/>
                </a:solidFill>
                <a:latin typeface="Dosis" panose="020B0604020202020204" charset="0"/>
              </a:rPr>
              <a:t> </a:t>
            </a:r>
            <a:r>
              <a:rPr lang="pt-BR" sz="6600" b="1" dirty="0">
                <a:solidFill>
                  <a:srgbClr val="424D7B"/>
                </a:solidFill>
                <a:latin typeface="Dosis SemiBold" panose="020B0604020202020204" charset="0"/>
              </a:rPr>
              <a:t>   e   M</a:t>
            </a:r>
            <a:endParaRPr lang="pt-BR" sz="6600" dirty="0">
              <a:latin typeface="Dosis SemiBold" panose="020B0604020202020204" charset="0"/>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61ECFE5B-572C-47F9-8814-79FF8EB41F7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362298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s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Sol</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CBBF6620-643F-4736-A95C-6478217317B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2061816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s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Sara</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72DCC347-A875-4C1E-B589-A74F7AF63E3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137150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s dans ce mot ?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parent</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057C0D9B-108E-49C7-A2CE-869DA027BC7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74027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s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tasse</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9B243FA4-BC29-4301-8320-9737870CBCA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232213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r>
              <a:rPr lang="fr-FR" dirty="0">
                <a:solidFill>
                  <a:prstClr val="black">
                    <a:lumMod val="65000"/>
                    <a:lumOff val="35000"/>
                  </a:prstClr>
                </a:solidFill>
                <a:latin typeface="Dosis Medium" pitchFamily="2" charset="0"/>
              </a:rPr>
              <a:t>Salade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Dans le mot « salade », j’entends le son « s ». « Salade ». </a:t>
            </a:r>
          </a:p>
        </p:txBody>
      </p:sp>
      <p:grpSp>
        <p:nvGrpSpPr>
          <p:cNvPr id="6" name="Groupe 5">
            <a:extLst>
              <a:ext uri="{FF2B5EF4-FFF2-40B4-BE49-F238E27FC236}">
                <a16:creationId xmlns:a16="http://schemas.microsoft.com/office/drawing/2014/main" id="{B05E2CF0-8CA0-4C3E-961B-8C53459091E1}"/>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00083C3-B200-4B12-8770-4D16ACE351D5}"/>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5D24B72-F168-4BB6-AAC5-77FE9AB6D3E4}"/>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a:extLst>
              <a:ext uri="{FF2B5EF4-FFF2-40B4-BE49-F238E27FC236}">
                <a16:creationId xmlns:a16="http://schemas.microsoft.com/office/drawing/2014/main" id="{882B2DFD-34B3-4C57-95D4-F29C76026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561" y="2187000"/>
            <a:ext cx="2270774" cy="2484000"/>
          </a:xfrm>
          <a:prstGeom prst="rect">
            <a:avLst/>
          </a:prstGeom>
        </p:spPr>
      </p:pic>
    </p:spTree>
    <p:extLst>
      <p:ext uri="{BB962C8B-B14F-4D97-AF65-F5344CB8AC3E}">
        <p14:creationId xmlns:p14="http://schemas.microsoft.com/office/powerpoint/2010/main" val="258193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Sirop ». Dans le mot « sirop », j’entends le son « s ». « </a:t>
            </a:r>
            <a:r>
              <a:rPr lang="fr-FR" dirty="0">
                <a:solidFill>
                  <a:prstClr val="black">
                    <a:lumMod val="65000"/>
                    <a:lumOff val="35000"/>
                  </a:prstClr>
                </a:solidFill>
                <a:latin typeface="Dosis Medium" pitchFamily="2" charset="0"/>
              </a:rPr>
              <a:t>Sirop</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grpSp>
        <p:nvGrpSpPr>
          <p:cNvPr id="5" name="Groupe 4">
            <a:extLst>
              <a:ext uri="{FF2B5EF4-FFF2-40B4-BE49-F238E27FC236}">
                <a16:creationId xmlns:a16="http://schemas.microsoft.com/office/drawing/2014/main" id="{2B386F33-3BE0-4104-B04F-EC2933A2A094}"/>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33720C05-ED59-4B74-BA55-05DFBE0A21D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828A077-9934-4196-8465-743A9294C92E}"/>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a:extLst>
              <a:ext uri="{FF2B5EF4-FFF2-40B4-BE49-F238E27FC236}">
                <a16:creationId xmlns:a16="http://schemas.microsoft.com/office/drawing/2014/main" id="{4F7FFD4E-550E-4F21-B9A6-9E2B6833B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561" y="2290552"/>
            <a:ext cx="2270774" cy="2484000"/>
          </a:xfrm>
          <a:prstGeom prst="rect">
            <a:avLst/>
          </a:prstGeom>
        </p:spPr>
      </p:pic>
    </p:spTree>
    <p:extLst>
      <p:ext uri="{BB962C8B-B14F-4D97-AF65-F5344CB8AC3E}">
        <p14:creationId xmlns:p14="http://schemas.microsoft.com/office/powerpoint/2010/main" val="38761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7CFCA-646C-3A9E-9EEB-F76310476E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7A4DE34-B75A-87EE-C9D2-769D1CBCF8DD}"/>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vous allez écouter des mots. Je vais vous demander si vous entendez le son « s ». </a:t>
            </a:r>
            <a:endParaRPr lang="fr-MA" dirty="0">
              <a:latin typeface="Dosis Medium" pitchFamily="2" charset="0"/>
            </a:endParaRPr>
          </a:p>
        </p:txBody>
      </p:sp>
      <p:pic>
        <p:nvPicPr>
          <p:cNvPr id="11" name="Image 10">
            <a:extLst>
              <a:ext uri="{FF2B5EF4-FFF2-40B4-BE49-F238E27FC236}">
                <a16:creationId xmlns:a16="http://schemas.microsoft.com/office/drawing/2014/main" id="{1B0E992A-EBBC-AD5F-486B-2FFE1857D603}"/>
              </a:ext>
            </a:extLst>
          </p:cNvPr>
          <p:cNvPicPr>
            <a:picLocks noChangeAspect="1"/>
          </p:cNvPicPr>
          <p:nvPr/>
        </p:nvPicPr>
        <p:blipFill>
          <a:blip r:embed="rId2"/>
          <a:stretch>
            <a:fillRect/>
          </a:stretch>
        </p:blipFill>
        <p:spPr>
          <a:xfrm>
            <a:off x="3019927" y="2136809"/>
            <a:ext cx="3104146" cy="3104146"/>
          </a:xfrm>
          <a:prstGeom prst="roundRect">
            <a:avLst>
              <a:gd name="adj" fmla="val 10201"/>
            </a:avLst>
          </a:prstGeom>
        </p:spPr>
      </p:pic>
      <p:grpSp>
        <p:nvGrpSpPr>
          <p:cNvPr id="5" name="Groupe 4">
            <a:extLst>
              <a:ext uri="{FF2B5EF4-FFF2-40B4-BE49-F238E27FC236}">
                <a16:creationId xmlns:a16="http://schemas.microsoft.com/office/drawing/2014/main" id="{37C4C050-D37D-4A1F-A234-9C644C22276A}"/>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0F2082D1-DE29-40BC-A081-880A7CFA4092}"/>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C205B5F-E302-47D4-BDA2-F9255602F9D0}"/>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706673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Soleil ». Est-ce que vous entendez le son « s » dans « soleil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C1ACF8BF-EE21-4BFE-A287-A81AF6157F5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47E43BD4-85CB-4A10-A98E-0859A3F90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636" y="1701000"/>
            <a:ext cx="3162727" cy="3456000"/>
          </a:xfrm>
          <a:prstGeom prst="rect">
            <a:avLst/>
          </a:prstGeom>
        </p:spPr>
      </p:pic>
    </p:spTree>
    <p:extLst>
      <p:ext uri="{BB962C8B-B14F-4D97-AF65-F5344CB8AC3E}">
        <p14:creationId xmlns:p14="http://schemas.microsoft.com/office/powerpoint/2010/main" val="382212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Sirop ». Est-ce que vous entendez le son « s » dans « sirop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FCD0E3ED-F45D-4B22-A997-6384AF9B85A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608D0B06-0BB4-4143-8D07-EB32330D5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328" y="1701000"/>
            <a:ext cx="3159344" cy="3456000"/>
          </a:xfrm>
          <a:prstGeom prst="rect">
            <a:avLst/>
          </a:prstGeom>
        </p:spPr>
      </p:pic>
    </p:spTree>
    <p:extLst>
      <p:ext uri="{BB962C8B-B14F-4D97-AF65-F5344CB8AC3E}">
        <p14:creationId xmlns:p14="http://schemas.microsoft.com/office/powerpoint/2010/main" val="679358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Soupe ». Est-ce que vous entendez le son « s » dans « soupe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7CDBB892-3334-4450-AAAD-DCDAF65FEC6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6" name="Image 5">
            <a:extLst>
              <a:ext uri="{FF2B5EF4-FFF2-40B4-BE49-F238E27FC236}">
                <a16:creationId xmlns:a16="http://schemas.microsoft.com/office/drawing/2014/main" id="{C7514DD6-7078-41EA-9F66-6A7FA9383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240" y="1737000"/>
            <a:ext cx="3093520" cy="3384000"/>
          </a:xfrm>
          <a:prstGeom prst="rect">
            <a:avLst/>
          </a:prstGeom>
        </p:spPr>
      </p:pic>
    </p:spTree>
    <p:extLst>
      <p:ext uri="{BB962C8B-B14F-4D97-AF65-F5344CB8AC3E}">
        <p14:creationId xmlns:p14="http://schemas.microsoft.com/office/powerpoint/2010/main" val="3308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Sardine ». Est-ce que vous entendez le son « s » dans « sardine » ? </a:t>
            </a:r>
            <a:endParaRPr lang="fr-MA" dirty="0">
              <a:latin typeface="Dosis Medium" pitchFamily="2" charset="0"/>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2C30285A-F8E5-4F62-9049-42EB9D8F9C5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073C88B7-2160-4F0E-9978-0FEDD1DDC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568" y="1737000"/>
            <a:ext cx="3096864" cy="3384000"/>
          </a:xfrm>
          <a:prstGeom prst="rect">
            <a:avLst/>
          </a:prstGeom>
        </p:spPr>
      </p:pic>
    </p:spTree>
    <p:extLst>
      <p:ext uri="{BB962C8B-B14F-4D97-AF65-F5344CB8AC3E}">
        <p14:creationId xmlns:p14="http://schemas.microsoft.com/office/powerpoint/2010/main" val="19252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Famille ». Est-ce que vous entendez le son « s » dans « famille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7F310D92-1A2F-4E5D-94DE-7E09CBC01C0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01781254-45F4-4F5F-8EC1-7C76C80A6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240" y="1861312"/>
            <a:ext cx="3093520" cy="3384000"/>
          </a:xfrm>
          <a:prstGeom prst="rect">
            <a:avLst/>
          </a:prstGeom>
        </p:spPr>
      </p:pic>
    </p:spTree>
    <p:extLst>
      <p:ext uri="{BB962C8B-B14F-4D97-AF65-F5344CB8AC3E}">
        <p14:creationId xmlns:p14="http://schemas.microsoft.com/office/powerpoint/2010/main" val="1815579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Terrasse ». Est-ce que vous entendez le son « s » dans « terrasse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6DBD6BC7-9F6E-464C-A996-B4E06A3397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B7EBB8A3-15AC-47E4-A9DD-4B22AC8B65F7}"/>
              </a:ext>
            </a:extLst>
          </p:cNvPr>
          <p:cNvPicPr>
            <a:picLocks noChangeAspect="1"/>
          </p:cNvPicPr>
          <p:nvPr/>
        </p:nvPicPr>
        <p:blipFill rotWithShape="1">
          <a:blip r:embed="rId3">
            <a:extLst>
              <a:ext uri="{28A0092B-C50C-407E-A947-70E740481C1C}">
                <a14:useLocalDpi xmlns:a14="http://schemas.microsoft.com/office/drawing/2010/main" val="0"/>
              </a:ext>
            </a:extLst>
          </a:blip>
          <a:srcRect b="5471"/>
          <a:stretch/>
        </p:blipFill>
        <p:spPr>
          <a:xfrm>
            <a:off x="2844000" y="1701000"/>
            <a:ext cx="3456000" cy="3266926"/>
          </a:xfrm>
          <a:prstGeom prst="rect">
            <a:avLst/>
          </a:prstGeom>
        </p:spPr>
      </p:pic>
    </p:spTree>
    <p:extLst>
      <p:ext uri="{BB962C8B-B14F-4D97-AF65-F5344CB8AC3E}">
        <p14:creationId xmlns:p14="http://schemas.microsoft.com/office/powerpoint/2010/main" val="2013713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18" name="Groupe 17">
            <a:extLst>
              <a:ext uri="{FF2B5EF4-FFF2-40B4-BE49-F238E27FC236}">
                <a16:creationId xmlns:a16="http://schemas.microsoft.com/office/drawing/2014/main" id="{8B6431FF-5E99-485B-A838-24D94DB74848}"/>
              </a:ext>
            </a:extLst>
          </p:cNvPr>
          <p:cNvGrpSpPr/>
          <p:nvPr/>
        </p:nvGrpSpPr>
        <p:grpSpPr>
          <a:xfrm>
            <a:off x="554247" y="2322482"/>
            <a:ext cx="3960000" cy="3276000"/>
            <a:chOff x="-2023082" y="365760"/>
            <a:chExt cx="8942136" cy="6858000"/>
          </a:xfrm>
        </p:grpSpPr>
        <p:pic>
          <p:nvPicPr>
            <p:cNvPr id="7" name="Image 6">
              <a:extLst>
                <a:ext uri="{FF2B5EF4-FFF2-40B4-BE49-F238E27FC236}">
                  <a16:creationId xmlns:a16="http://schemas.microsoft.com/office/drawing/2014/main" id="{769400E0-1392-49F0-9CE2-7D492A1DA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082" y="365760"/>
              <a:ext cx="4471068" cy="6858000"/>
            </a:xfrm>
            <a:prstGeom prst="rect">
              <a:avLst/>
            </a:prstGeom>
          </p:spPr>
        </p:pic>
        <p:pic>
          <p:nvPicPr>
            <p:cNvPr id="15" name="Image 14">
              <a:extLst>
                <a:ext uri="{FF2B5EF4-FFF2-40B4-BE49-F238E27FC236}">
                  <a16:creationId xmlns:a16="http://schemas.microsoft.com/office/drawing/2014/main" id="{6F1A875E-1AEE-487A-99C9-E129CDBF9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986" y="365760"/>
              <a:ext cx="4471068" cy="6858000"/>
            </a:xfrm>
            <a:prstGeom prst="rect">
              <a:avLst/>
            </a:prstGeom>
          </p:spPr>
        </p:pic>
      </p:grpSp>
      <p:grpSp>
        <p:nvGrpSpPr>
          <p:cNvPr id="19" name="Groupe 18">
            <a:extLst>
              <a:ext uri="{FF2B5EF4-FFF2-40B4-BE49-F238E27FC236}">
                <a16:creationId xmlns:a16="http://schemas.microsoft.com/office/drawing/2014/main" id="{B516429E-C2FE-4524-AB91-2F8D74820EBD}"/>
              </a:ext>
            </a:extLst>
          </p:cNvPr>
          <p:cNvGrpSpPr/>
          <p:nvPr/>
        </p:nvGrpSpPr>
        <p:grpSpPr>
          <a:xfrm>
            <a:off x="4629755" y="2322482"/>
            <a:ext cx="3960000" cy="3276000"/>
            <a:chOff x="771679" y="-69211"/>
            <a:chExt cx="8942136" cy="6858000"/>
          </a:xfrm>
        </p:grpSpPr>
        <p:pic>
          <p:nvPicPr>
            <p:cNvPr id="5" name="Image 4">
              <a:extLst>
                <a:ext uri="{FF2B5EF4-FFF2-40B4-BE49-F238E27FC236}">
                  <a16:creationId xmlns:a16="http://schemas.microsoft.com/office/drawing/2014/main" id="{0134473C-7DA1-4A79-947C-C8784E435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747" y="-69211"/>
              <a:ext cx="4471068" cy="6858000"/>
            </a:xfrm>
            <a:prstGeom prst="rect">
              <a:avLst/>
            </a:prstGeom>
          </p:spPr>
        </p:pic>
        <p:pic>
          <p:nvPicPr>
            <p:cNvPr id="16" name="Image 15">
              <a:extLst>
                <a:ext uri="{FF2B5EF4-FFF2-40B4-BE49-F238E27FC236}">
                  <a16:creationId xmlns:a16="http://schemas.microsoft.com/office/drawing/2014/main" id="{C0D6A723-1A68-43D6-A1F2-7D6CB17205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679" y="-69211"/>
              <a:ext cx="4471068" cy="6858000"/>
            </a:xfrm>
            <a:prstGeom prst="rect">
              <a:avLst/>
            </a:prstGeom>
          </p:spPr>
        </p:pic>
      </p:grpSp>
    </p:spTree>
    <p:extLst>
      <p:ext uri="{BB962C8B-B14F-4D97-AF65-F5344CB8AC3E}">
        <p14:creationId xmlns:p14="http://schemas.microsoft.com/office/powerpoint/2010/main" val="5918915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s - S.</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Poser la question : « C’est qui sur la photo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Écriture.</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2</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grpSp>
        <p:nvGrpSpPr>
          <p:cNvPr id="6" name="Groupe 5">
            <a:extLst>
              <a:ext uri="{FF2B5EF4-FFF2-40B4-BE49-F238E27FC236}">
                <a16:creationId xmlns:a16="http://schemas.microsoft.com/office/drawing/2014/main" id="{22A67420-9AA8-E7D8-2318-B9026EC86982}"/>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D06D0ED-D633-C560-7673-6EECE2F55E4A}"/>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1B974AF-2124-6697-97DD-8E78BB59554E}"/>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10"/>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S majuscule. </a:t>
            </a:r>
          </a:p>
        </p:txBody>
      </p:sp>
      <p:sp>
        <p:nvSpPr>
          <p:cNvPr id="2" name="ZoneTexte 1">
            <a:extLst>
              <a:ext uri="{FF2B5EF4-FFF2-40B4-BE49-F238E27FC236}">
                <a16:creationId xmlns:a16="http://schemas.microsoft.com/office/drawing/2014/main" id="{D675B8AB-B333-4E11-B668-16FEA3888E86}"/>
              </a:ext>
            </a:extLst>
          </p:cNvPr>
          <p:cNvSpPr txBox="1"/>
          <p:nvPr/>
        </p:nvSpPr>
        <p:spPr>
          <a:xfrm>
            <a:off x="2675823" y="2167001"/>
            <a:ext cx="3590223" cy="2754600"/>
          </a:xfrm>
          <a:prstGeom prst="rect">
            <a:avLst/>
          </a:prstGeom>
          <a:noFill/>
        </p:spPr>
        <p:txBody>
          <a:bodyPr wrap="square" rtlCol="0">
            <a:spAutoFit/>
          </a:bodyPr>
          <a:lstStyle/>
          <a:p>
            <a:pPr algn="ctr"/>
            <a:r>
              <a:rPr lang="fr-FR" sz="17300" dirty="0">
                <a:solidFill>
                  <a:srgbClr val="424D7B"/>
                </a:solidFill>
                <a:latin typeface="Dosis SemiBold" panose="020B0604020202020204" charset="0"/>
              </a:rPr>
              <a:t>S</a:t>
            </a:r>
            <a:endParaRPr lang="fr-MA" sz="17300" dirty="0">
              <a:solidFill>
                <a:srgbClr val="424D7B"/>
              </a:solidFill>
              <a:latin typeface="Dosis SemiBold" panose="020B0604020202020204" charset="0"/>
            </a:endParaRPr>
          </a:p>
        </p:txBody>
      </p:sp>
      <p:grpSp>
        <p:nvGrpSpPr>
          <p:cNvPr id="5" name="Groupe 4">
            <a:extLst>
              <a:ext uri="{FF2B5EF4-FFF2-40B4-BE49-F238E27FC236}">
                <a16:creationId xmlns:a16="http://schemas.microsoft.com/office/drawing/2014/main" id="{87F278AC-4C03-4C2D-B569-65E3B14E21E0}"/>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6C6CAF04-D02E-431C-A18A-9787AEE2D96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973B4BE-8B17-4E76-95C4-F2C0143E734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4256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3_W1_S2 (écriture s maj)">
            <a:hlinkClick r:id="" action="ppaction://media"/>
            <a:extLst>
              <a:ext uri="{FF2B5EF4-FFF2-40B4-BE49-F238E27FC236}">
                <a16:creationId xmlns:a16="http://schemas.microsoft.com/office/drawing/2014/main" id="{7EBF41F7-0308-42F2-88FD-4241E602C8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3586" y="1956571"/>
            <a:ext cx="7656827" cy="4306965"/>
          </a:xfrm>
          <a:prstGeom prst="rect">
            <a:avLst/>
          </a:prstGeom>
        </p:spPr>
      </p:pic>
    </p:spTree>
    <p:extLst>
      <p:ext uri="{BB962C8B-B14F-4D97-AF65-F5344CB8AC3E}">
        <p14:creationId xmlns:p14="http://schemas.microsoft.com/office/powerpoint/2010/main" val="418062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69" fill="hold"/>
                                        <p:tgtEl>
                                          <p:spTgt spid="4"/>
                                        </p:tgtEl>
                                      </p:cBhvr>
                                    </p:cmd>
                                  </p:childTnLst>
                                </p:cTn>
                              </p:par>
                            </p:childTnLst>
                          </p:cTn>
                        </p:par>
                        <p:par>
                          <p:cTn id="7" fill="hold">
                            <p:stCondLst>
                              <p:cond delay="35669"/>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écrire la lettre s majuscule en l’air avec le doigt. Faites comme moi.</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706079E6-1B8E-4CFE-80E0-E9389F66E1A2}"/>
              </a:ext>
            </a:extLst>
          </p:cNvPr>
          <p:cNvPicPr>
            <a:picLocks noChangeAspect="1"/>
          </p:cNvPicPr>
          <p:nvPr/>
        </p:nvPicPr>
        <p:blipFill>
          <a:blip r:embed="rId9"/>
          <a:stretch>
            <a:fillRect/>
          </a:stretch>
        </p:blipFill>
        <p:spPr>
          <a:xfrm>
            <a:off x="4572000" y="1969622"/>
            <a:ext cx="3019846" cy="3639058"/>
          </a:xfrm>
          <a:prstGeom prst="rect">
            <a:avLst/>
          </a:prstGeom>
        </p:spPr>
      </p:pic>
    </p:spTree>
    <p:extLst>
      <p:ext uri="{BB962C8B-B14F-4D97-AF65-F5344CB8AC3E}">
        <p14:creationId xmlns:p14="http://schemas.microsoft.com/office/powerpoint/2010/main" val="208375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s minuscule. </a:t>
            </a:r>
          </a:p>
        </p:txBody>
      </p:sp>
      <p:sp>
        <p:nvSpPr>
          <p:cNvPr id="2" name="ZoneTexte 1">
            <a:extLst>
              <a:ext uri="{FF2B5EF4-FFF2-40B4-BE49-F238E27FC236}">
                <a16:creationId xmlns:a16="http://schemas.microsoft.com/office/drawing/2014/main" id="{1E1F6009-F256-47CD-AA03-1E469A2FF36D}"/>
              </a:ext>
            </a:extLst>
          </p:cNvPr>
          <p:cNvSpPr txBox="1"/>
          <p:nvPr/>
        </p:nvSpPr>
        <p:spPr>
          <a:xfrm>
            <a:off x="3623911" y="1920895"/>
            <a:ext cx="1896177" cy="3016210"/>
          </a:xfrm>
          <a:prstGeom prst="rect">
            <a:avLst/>
          </a:prstGeom>
          <a:noFill/>
        </p:spPr>
        <p:txBody>
          <a:bodyPr wrap="square" rtlCol="0">
            <a:spAutoFit/>
          </a:bodyPr>
          <a:lstStyle/>
          <a:p>
            <a:r>
              <a:rPr lang="fr-FR" sz="19000" dirty="0">
                <a:solidFill>
                  <a:srgbClr val="424D7B"/>
                </a:solidFill>
                <a:latin typeface="Bahnschrift SemiLight SemiConde" panose="020B0502040204020203" pitchFamily="34" charset="0"/>
                <a:ea typeface="Cascadia Mono SemiBold" panose="020B0609020000020004" pitchFamily="49" charset="0"/>
                <a:cs typeface="Cascadia Mono SemiBold" panose="020B0609020000020004" pitchFamily="49" charset="0"/>
              </a:rPr>
              <a:t>s</a:t>
            </a:r>
            <a:endParaRPr lang="fr-MA" sz="19000" dirty="0">
              <a:solidFill>
                <a:srgbClr val="424D7B"/>
              </a:solidFill>
              <a:latin typeface="Bahnschrift SemiLight SemiConde" panose="020B0502040204020203" pitchFamily="34" charset="0"/>
              <a:ea typeface="Cascadia Mono SemiBold" panose="020B0609020000020004" pitchFamily="49" charset="0"/>
              <a:cs typeface="Cascadia Mono SemiBold" panose="020B0609020000020004" pitchFamily="49" charset="0"/>
            </a:endParaRPr>
          </a:p>
        </p:txBody>
      </p:sp>
      <p:grpSp>
        <p:nvGrpSpPr>
          <p:cNvPr id="5" name="Groupe 4">
            <a:extLst>
              <a:ext uri="{FF2B5EF4-FFF2-40B4-BE49-F238E27FC236}">
                <a16:creationId xmlns:a16="http://schemas.microsoft.com/office/drawing/2014/main" id="{6DB8D063-8976-4893-9F84-AD72ED768984}"/>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CA3320DE-8107-4C5C-A3A5-A7F09E9CCF2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372E95B8-9E34-4779-8AE8-CE3B7BBC65A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86163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3_W1_S2 (écriture s min)">
            <a:hlinkClick r:id="" action="ppaction://media"/>
            <a:extLst>
              <a:ext uri="{FF2B5EF4-FFF2-40B4-BE49-F238E27FC236}">
                <a16:creationId xmlns:a16="http://schemas.microsoft.com/office/drawing/2014/main" id="{C63881BD-6711-4FC7-BECC-47930B412D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2682" y="2058536"/>
            <a:ext cx="7395883" cy="4007464"/>
          </a:xfrm>
          <a:prstGeom prst="rect">
            <a:avLst/>
          </a:prstGeom>
        </p:spPr>
      </p:pic>
    </p:spTree>
    <p:extLst>
      <p:ext uri="{BB962C8B-B14F-4D97-AF65-F5344CB8AC3E}">
        <p14:creationId xmlns:p14="http://schemas.microsoft.com/office/powerpoint/2010/main" val="309101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69" fill="hold"/>
                                        <p:tgtEl>
                                          <p:spTgt spid="4"/>
                                        </p:tgtEl>
                                      </p:cBhvr>
                                    </p:cmd>
                                  </p:childTnLst>
                                </p:cTn>
                              </p:par>
                            </p:childTnLst>
                          </p:cTn>
                        </p:par>
                        <p:par>
                          <p:cTn id="7" fill="hold">
                            <p:stCondLst>
                              <p:cond delay="35669"/>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écrire la lettre s minuscule en l’air avec le doigt. Faites comme moi.</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726C10BF-A48B-449F-BBF8-53ACE181E453}"/>
              </a:ext>
            </a:extLst>
          </p:cNvPr>
          <p:cNvPicPr>
            <a:picLocks noChangeAspect="1"/>
          </p:cNvPicPr>
          <p:nvPr/>
        </p:nvPicPr>
        <p:blipFill rotWithShape="1">
          <a:blip r:embed="rId9"/>
          <a:srcRect t="20976"/>
          <a:stretch/>
        </p:blipFill>
        <p:spPr>
          <a:xfrm>
            <a:off x="4881823" y="2915555"/>
            <a:ext cx="2514951" cy="2243379"/>
          </a:xfrm>
          <a:prstGeom prst="rect">
            <a:avLst/>
          </a:prstGeom>
        </p:spPr>
      </p:pic>
    </p:spTree>
    <p:extLst>
      <p:ext uri="{BB962C8B-B14F-4D97-AF65-F5344CB8AC3E}">
        <p14:creationId xmlns:p14="http://schemas.microsoft.com/office/powerpoint/2010/main" val="3347213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5F328775-F81B-57B6-38BC-316A061A48C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F328775-F81B-57B6-38BC-316A061A48C3}"/>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780DB448-0961-D84D-4D1B-41D657FC549D}"/>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780DB448-0961-D84D-4D1B-41D657FC549D}"/>
                  </a:ext>
                </a:extLst>
              </p:cNvPr>
              <p:cNvPicPr/>
              <p:nvPr/>
            </p:nvPicPr>
            <p:blipFill>
              <a:blip r:embed="rId7"/>
              <a:stretch>
                <a:fillRect/>
              </a:stretch>
            </p:blipFill>
            <p:spPr>
              <a:xfrm>
                <a:off x="1593492" y="833185"/>
                <a:ext cx="26730" cy="23400"/>
              </a:xfrm>
              <a:prstGeom prst="rect">
                <a:avLst/>
              </a:prstGeom>
            </p:spPr>
          </p:pic>
        </mc:Fallback>
      </mc:AlternateContent>
      <p:sp>
        <p:nvSpPr>
          <p:cNvPr id="13" name="Titre 5">
            <a:extLst>
              <a:ext uri="{FF2B5EF4-FFF2-40B4-BE49-F238E27FC236}">
                <a16:creationId xmlns:a16="http://schemas.microsoft.com/office/drawing/2014/main" id="{4CDD66ED-4C95-FB1D-57A1-15D932035699}"/>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61.</a:t>
            </a:r>
          </a:p>
        </p:txBody>
      </p:sp>
      <p:sp>
        <p:nvSpPr>
          <p:cNvPr id="4" name="AutoShape 2" descr="Image générée">
            <a:extLst>
              <a:ext uri="{FF2B5EF4-FFF2-40B4-BE49-F238E27FC236}">
                <a16:creationId xmlns:a16="http://schemas.microsoft.com/office/drawing/2014/main" id="{AE186DF6-A93C-20A5-08AB-D74B1B1A7A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A8B54813-44F1-4B96-974C-120E3D4B8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7515" y="1781666"/>
            <a:ext cx="3112846" cy="4774675"/>
          </a:xfrm>
          <a:prstGeom prst="rect">
            <a:avLst/>
          </a:prstGeom>
        </p:spPr>
      </p:pic>
      <p:sp>
        <p:nvSpPr>
          <p:cNvPr id="14" name="Rectangle : coins arrondis 13">
            <a:extLst>
              <a:ext uri="{FF2B5EF4-FFF2-40B4-BE49-F238E27FC236}">
                <a16:creationId xmlns:a16="http://schemas.microsoft.com/office/drawing/2014/main" id="{DAB3141C-0788-4D12-91D0-9C19109E0E02}"/>
              </a:ext>
            </a:extLst>
          </p:cNvPr>
          <p:cNvSpPr/>
          <p:nvPr/>
        </p:nvSpPr>
        <p:spPr>
          <a:xfrm>
            <a:off x="3202645" y="3249706"/>
            <a:ext cx="2862586" cy="663388"/>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B48A47B8-FEF4-48F9-BF91-B4C54A81919D}"/>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62C0DEB4-EDC6-45F2-8ECB-61E06D3C699A}"/>
                </a:ext>
              </a:extLst>
            </p:cNvPr>
            <p:cNvPicPr>
              <a:picLocks noChangeAspect="1"/>
            </p:cNvPicPr>
            <p:nvPr/>
          </p:nvPicPr>
          <p:blipFill>
            <a:blip r:embed="rId9"/>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A44C0B4-DB90-4734-8394-8E9270905AC8}"/>
                </a:ext>
              </a:extLst>
            </p:cNvPr>
            <p:cNvPicPr>
              <a:picLocks noChangeAspect="1"/>
            </p:cNvPicPr>
            <p:nvPr/>
          </p:nvPicPr>
          <p:blipFill rotWithShape="1">
            <a:blip r:embed="rId10">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770607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9D43-3449-7748-F872-1C33F407DF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D00826B7-AF23-C15C-AAB0-5C8A140CABE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843A6EB5-BA45-0B14-1412-E937CC034EAE}"/>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3A6EB5-BA45-0B14-1412-E937CC034EAE}"/>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BAF27E3-974C-8D28-7BB0-112295C0845B}"/>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Tracez la lettre s en majuscule et en minuscule comme dans l’exemple. Je vais circuler entre les rangs pour vous aider. </a:t>
            </a:r>
          </a:p>
        </p:txBody>
      </p:sp>
      <p:pic>
        <p:nvPicPr>
          <p:cNvPr id="9" name="Image 8">
            <a:extLst>
              <a:ext uri="{FF2B5EF4-FFF2-40B4-BE49-F238E27FC236}">
                <a16:creationId xmlns:a16="http://schemas.microsoft.com/office/drawing/2014/main" id="{CC8FBEB2-B247-D21D-17EC-3612B16BA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2287" y="2175310"/>
            <a:ext cx="3034318" cy="3034318"/>
          </a:xfrm>
          <a:prstGeom prst="rect">
            <a:avLst/>
          </a:prstGeom>
        </p:spPr>
      </p:pic>
      <p:grpSp>
        <p:nvGrpSpPr>
          <p:cNvPr id="4" name="Groupe 3">
            <a:extLst>
              <a:ext uri="{FF2B5EF4-FFF2-40B4-BE49-F238E27FC236}">
                <a16:creationId xmlns:a16="http://schemas.microsoft.com/office/drawing/2014/main" id="{1E88AC7B-142C-53D7-C52A-0BAD196AD8DD}"/>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9E1D0DC8-9E07-11FB-E55F-2A4C27D601FE}"/>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2A7E3E5-8275-6217-4851-EC3E48683C9F}"/>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5" name="Image 4">
            <a:extLst>
              <a:ext uri="{FF2B5EF4-FFF2-40B4-BE49-F238E27FC236}">
                <a16:creationId xmlns:a16="http://schemas.microsoft.com/office/drawing/2014/main" id="{98EBA845-968F-4E38-A699-35906BF7D30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8464" t="30378" r="9308" b="53402"/>
          <a:stretch/>
        </p:blipFill>
        <p:spPr>
          <a:xfrm>
            <a:off x="433432" y="3104897"/>
            <a:ext cx="4807088" cy="1691254"/>
          </a:xfrm>
          <a:prstGeom prst="rect">
            <a:avLst/>
          </a:prstGeom>
        </p:spPr>
      </p:pic>
      <p:sp>
        <p:nvSpPr>
          <p:cNvPr id="13" name="Rectangle : coins arrondis 12">
            <a:extLst>
              <a:ext uri="{FF2B5EF4-FFF2-40B4-BE49-F238E27FC236}">
                <a16:creationId xmlns:a16="http://schemas.microsoft.com/office/drawing/2014/main" id="{CFA1A437-6208-4635-807F-C08A18FD68D7}"/>
              </a:ext>
            </a:extLst>
          </p:cNvPr>
          <p:cNvSpPr/>
          <p:nvPr/>
        </p:nvSpPr>
        <p:spPr>
          <a:xfrm>
            <a:off x="452482" y="3104896"/>
            <a:ext cx="4807088" cy="169125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Tree>
    <p:extLst>
      <p:ext uri="{BB962C8B-B14F-4D97-AF65-F5344CB8AC3E}">
        <p14:creationId xmlns:p14="http://schemas.microsoft.com/office/powerpoint/2010/main" val="413713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2E565E66-5B1F-448F-8D25-7AFEA83D9819}"/>
              </a:ext>
            </a:extLst>
          </p:cNvPr>
          <p:cNvSpPr/>
          <p:nvPr/>
        </p:nvSpPr>
        <p:spPr>
          <a:xfrm>
            <a:off x="620611" y="3733763"/>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a:buFont typeface="Wingdings" panose="05000000000000000000" pitchFamily="2" charset="2"/>
              <a:buChar char="m"/>
            </a:pPr>
            <a:r>
              <a:rPr lang="fr-FR" dirty="0"/>
              <a:t>Présentation du vocabulaire </a:t>
            </a:r>
          </a:p>
          <a:p>
            <a:pPr>
              <a:buFont typeface="Wingdings" panose="05000000000000000000" pitchFamily="2" charset="2"/>
              <a:buChar char="m"/>
            </a:pPr>
            <a:r>
              <a:rPr lang="fr-FR" dirty="0"/>
              <a:t>Exploitation du vocabulaire</a:t>
            </a:r>
          </a:p>
          <a:p>
            <a:pPr>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endParaRPr lang="fr-MA" dirty="0"/>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dirty="0"/>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p:spPr>
        <p:txBody>
          <a:bodyPr/>
          <a:lstStyle/>
          <a:p>
            <a:pPr marL="269875" indent="-269875">
              <a:lnSpc>
                <a:spcPct val="100000"/>
              </a:lnSpc>
              <a:spcBef>
                <a:spcPts val="300"/>
              </a:spcBef>
              <a:buFont typeface="Wingdings" panose="05000000000000000000" pitchFamily="2" charset="2"/>
              <a:buChar char="m"/>
            </a:pPr>
            <a:r>
              <a:rPr lang="fr-FR" dirty="0"/>
              <a:t>Oral  - Acte de parole </a:t>
            </a:r>
          </a:p>
          <a:p>
            <a:pPr marL="269875" indent="-269875">
              <a:lnSpc>
                <a:spcPct val="100000"/>
              </a:lnSpc>
              <a:spcBef>
                <a:spcPts val="300"/>
              </a:spcBef>
              <a:buFont typeface="Wingdings" panose="05000000000000000000" pitchFamily="2" charset="2"/>
              <a:buChar char="m"/>
            </a:pPr>
            <a:r>
              <a:rPr lang="fr-FR" dirty="0"/>
              <a:t>Lecture  -Lettre s - S</a:t>
            </a:r>
          </a:p>
          <a:p>
            <a:pPr marL="269875" indent="-269875">
              <a:lnSpc>
                <a:spcPct val="100000"/>
              </a:lnSpc>
              <a:spcBef>
                <a:spcPts val="300"/>
              </a:spcBef>
              <a:buFont typeface="Wingdings" panose="05000000000000000000" pitchFamily="2" charset="2"/>
              <a:buChar char="m"/>
            </a:pPr>
            <a:r>
              <a:rPr lang="fr-FR" dirty="0"/>
              <a:t>Ecriture - Lettre s -S</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s - S</a:t>
            </a:r>
          </a:p>
          <a:p>
            <a:r>
              <a:rPr lang="fr-FR" dirty="0"/>
              <a:t>Ecriture - Lettre s - S</a:t>
            </a:r>
          </a:p>
        </p:txBody>
      </p:sp>
      <p:sp>
        <p:nvSpPr>
          <p:cNvPr id="4" name="Espace réservé du texte 5">
            <a:extLst>
              <a:ext uri="{FF2B5EF4-FFF2-40B4-BE49-F238E27FC236}">
                <a16:creationId xmlns:a16="http://schemas.microsoft.com/office/drawing/2014/main" id="{4156B678-2D97-2B12-8AD7-9C658CD60DD8}"/>
              </a:ext>
            </a:extLst>
          </p:cNvPr>
          <p:cNvSpPr txBox="1">
            <a:spLocks/>
          </p:cNvSpPr>
          <p:nvPr/>
        </p:nvSpPr>
        <p:spPr>
          <a:xfrm>
            <a:off x="808649" y="3936813"/>
            <a:ext cx="3420000" cy="792000"/>
          </a:xfrm>
          <a:prstGeom prst="roundRect">
            <a:avLst/>
          </a:prstGeom>
          <a:solidFill>
            <a:srgbClr val="EAF8FE"/>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Wingdings" panose="05000000000000000000" pitchFamily="2" charset="2"/>
              <a:buChar char=""/>
            </a:pPr>
            <a:r>
              <a:rPr lang="fr-FR" dirty="0">
                <a:solidFill>
                  <a:srgbClr val="474F71"/>
                </a:solidFill>
                <a:sym typeface="Wingdings" panose="05000000000000000000" pitchFamily="2" charset="2"/>
              </a:rPr>
              <a:t>Oral – Acte de parole</a:t>
            </a:r>
          </a:p>
          <a:p>
            <a:pPr>
              <a:buFont typeface="Wingdings" panose="05000000000000000000" pitchFamily="2" charset="2"/>
              <a:buChar char=""/>
            </a:pPr>
            <a:r>
              <a:rPr lang="fr-FR" dirty="0">
                <a:solidFill>
                  <a:srgbClr val="474F71"/>
                </a:solidFill>
                <a:sym typeface="Wingdings" panose="05000000000000000000" pitchFamily="2" charset="2"/>
              </a:rPr>
              <a:t>Lecture - Lettre s - S</a:t>
            </a:r>
          </a:p>
          <a:p>
            <a:pPr>
              <a:buFont typeface="Wingdings" panose="05000000000000000000" pitchFamily="2" charset="2"/>
              <a:buChar char=""/>
            </a:pPr>
            <a:r>
              <a:rPr lang="fr-FR" dirty="0">
                <a:solidFill>
                  <a:srgbClr val="474F71"/>
                </a:solidFill>
                <a:sym typeface="Wingdings" panose="05000000000000000000" pitchFamily="2" charset="2"/>
              </a:rPr>
              <a:t>Ecriture - Lettre s - S</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s - S</a:t>
            </a:r>
          </a:p>
          <a:p>
            <a:r>
              <a:rPr lang="fr-FR" dirty="0"/>
              <a:t>Ecriture - Lettre s - S</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4" name="Organigramme : Terminateur 23">
            <a:extLst>
              <a:ext uri="{FF2B5EF4-FFF2-40B4-BE49-F238E27FC236}">
                <a16:creationId xmlns:a16="http://schemas.microsoft.com/office/drawing/2014/main" id="{5C4BA392-9B92-43D7-819E-AD101CD784BC}"/>
              </a:ext>
            </a:extLst>
          </p:cNvPr>
          <p:cNvSpPr/>
          <p:nvPr/>
        </p:nvSpPr>
        <p:spPr>
          <a:xfrm>
            <a:off x="844649" y="3472139"/>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2</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5D5E1B47-ADE8-481D-BBAC-B1234B011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571" y="1748914"/>
            <a:ext cx="3112846" cy="4774675"/>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9"/>
              <a:stretch>
                <a:fillRect/>
              </a:stretch>
            </p:blipFill>
            <p:spPr>
              <a:xfrm>
                <a:off x="1593492" y="833185"/>
                <a:ext cx="26730" cy="23400"/>
              </a:xfrm>
              <a:prstGeom prst="rect">
                <a:avLst/>
              </a:prstGeom>
            </p:spPr>
          </p:pic>
        </mc:Fallback>
      </mc:AlternateContent>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À la maison, vous aller </a:t>
            </a:r>
            <a:r>
              <a:rPr lang="fr-FR" b="1" dirty="0">
                <a:solidFill>
                  <a:schemeClr val="tx1">
                    <a:lumMod val="65000"/>
                    <a:lumOff val="35000"/>
                  </a:schemeClr>
                </a:solidFill>
                <a:latin typeface="Dosis Medium" pitchFamily="2" charset="0"/>
              </a:rPr>
              <a:t>tracer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colorier</a:t>
            </a:r>
            <a:r>
              <a:rPr lang="fr-FR" dirty="0">
                <a:solidFill>
                  <a:schemeClr val="tx1">
                    <a:lumMod val="65000"/>
                    <a:lumOff val="35000"/>
                  </a:schemeClr>
                </a:solidFill>
                <a:latin typeface="Dosis Medium" pitchFamily="2" charset="0"/>
              </a:rPr>
              <a:t> la lettre s. À demain.</a:t>
            </a:r>
            <a:endParaRPr lang="fr-MA" dirty="0">
              <a:solidFill>
                <a:schemeClr val="tx1">
                  <a:lumMod val="65000"/>
                  <a:lumOff val="35000"/>
                </a:schemeClr>
              </a:solidFill>
              <a:latin typeface="Dosis Medium" pitchFamily="2" charset="0"/>
            </a:endParaRPr>
          </a:p>
        </p:txBody>
      </p:sp>
      <p:sp>
        <p:nvSpPr>
          <p:cNvPr id="10" name="Rectangle : coins arrondis 9">
            <a:extLst>
              <a:ext uri="{FF2B5EF4-FFF2-40B4-BE49-F238E27FC236}">
                <a16:creationId xmlns:a16="http://schemas.microsoft.com/office/drawing/2014/main" id="{A5FB09E5-B418-4DC0-A9C3-983C8600C521}"/>
              </a:ext>
            </a:extLst>
          </p:cNvPr>
          <p:cNvSpPr/>
          <p:nvPr/>
        </p:nvSpPr>
        <p:spPr>
          <a:xfrm>
            <a:off x="2951122" y="2526109"/>
            <a:ext cx="3035744" cy="74277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1578F868-7BAC-4365-A824-8BFBE994BB53}"/>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BDC2BF10-B8E8-4399-9DC5-80C2CEA045F7}"/>
                </a:ext>
              </a:extLst>
            </p:cNvPr>
            <p:cNvPicPr>
              <a:picLocks noChangeAspect="1"/>
            </p:cNvPicPr>
            <p:nvPr/>
          </p:nvPicPr>
          <p:blipFill>
            <a:blip r:embed="rId10"/>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B8A5EA6-3CAA-4606-8A1D-07A18B7683D9}"/>
                </a:ext>
              </a:extLst>
            </p:cNvPr>
            <p:cNvPicPr>
              <a:picLocks noChangeAspect="1"/>
            </p:cNvPicPr>
            <p:nvPr/>
          </p:nvPicPr>
          <p:blipFill rotWithShape="1">
            <a:blip r:embed="rId11">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demain.</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id="{23EB48AF-EAED-E94A-23C6-A4FCF227B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a:prstGeom prst="rect">
            <a:avLst/>
          </a:prstGeom>
        </p:spPr>
      </p:pic>
      <p:pic>
        <p:nvPicPr>
          <p:cNvPr id="6" name="majd_wave">
            <a:hlinkClick r:id="" action="ppaction://media"/>
            <a:extLst>
              <a:ext uri="{FF2B5EF4-FFF2-40B4-BE49-F238E27FC236}">
                <a16:creationId xmlns:a16="http://schemas.microsoft.com/office/drawing/2014/main" id="{5D4751D2-AD6B-9ED2-11BD-BF53AB6E89C5}"/>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flipH="1">
            <a:off x="2144109" y="2156059"/>
            <a:ext cx="2065294" cy="3703624"/>
          </a:xfrm>
          <a:prstGeom prst="rect">
            <a:avLst/>
          </a:prstGeom>
        </p:spPr>
      </p:pic>
      <p:grpSp>
        <p:nvGrpSpPr>
          <p:cNvPr id="3" name="Groupe 2">
            <a:extLst>
              <a:ext uri="{FF2B5EF4-FFF2-40B4-BE49-F238E27FC236}">
                <a16:creationId xmlns:a16="http://schemas.microsoft.com/office/drawing/2014/main" id="{83B66FEA-8ECD-81C9-0D9B-CF651BCDF230}"/>
              </a:ext>
            </a:extLst>
          </p:cNvPr>
          <p:cNvGrpSpPr/>
          <p:nvPr/>
        </p:nvGrpSpPr>
        <p:grpSpPr>
          <a:xfrm>
            <a:off x="113769" y="634753"/>
            <a:ext cx="1147140" cy="980797"/>
            <a:chOff x="113769" y="634753"/>
            <a:chExt cx="1147140" cy="980797"/>
          </a:xfrm>
        </p:grpSpPr>
        <p:pic>
          <p:nvPicPr>
            <p:cNvPr id="4" name="Image 3">
              <a:extLst>
                <a:ext uri="{FF2B5EF4-FFF2-40B4-BE49-F238E27FC236}">
                  <a16:creationId xmlns:a16="http://schemas.microsoft.com/office/drawing/2014/main" id="{7D06C41B-B807-C0C9-6A78-4E84CD1EC9B0}"/>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309560D-3AB2-4A67-C1B7-16E91DFC020F}"/>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5"/>
                                        </p:tgtEl>
                                      </p:cBhvr>
                                    </p:cmd>
                                  </p:childTnLst>
                                </p:cTn>
                              </p:par>
                              <p:par>
                                <p:cTn id="7" presetID="1" presetClass="mediacall" presetSubtype="0" fill="hold" nodeType="withEffect">
                                  <p:stCondLst>
                                    <p:cond delay="0"/>
                                  </p:stCondLst>
                                  <p:childTnLst>
                                    <p:cmd type="call" cmd="playFrom(0.0)">
                                      <p:cBhvr>
                                        <p:cTn id="8" dur="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EAB5EC-681A-B7A2-B95A-E274C344C13F}"/>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Lire  la lettre   s - S</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Écriture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Poser la question : « C’est qui sur la photo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
        <p:nvSpPr>
          <p:cNvPr id="16" name="ZoneTexte 15">
            <a:extLst>
              <a:ext uri="{FF2B5EF4-FFF2-40B4-BE49-F238E27FC236}">
                <a16:creationId xmlns:a16="http://schemas.microsoft.com/office/drawing/2014/main" id="{82B5FAC4-ACF8-1ECD-6767-F343568C1958}"/>
              </a:ext>
            </a:extLst>
          </p:cNvPr>
          <p:cNvSpPr txBox="1"/>
          <p:nvPr/>
        </p:nvSpPr>
        <p:spPr>
          <a:xfrm>
            <a:off x="2209730" y="2152247"/>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grpSp>
        <p:nvGrpSpPr>
          <p:cNvPr id="2" name="Groupe 1">
            <a:extLst>
              <a:ext uri="{FF2B5EF4-FFF2-40B4-BE49-F238E27FC236}">
                <a16:creationId xmlns:a16="http://schemas.microsoft.com/office/drawing/2014/main" id="{5FFD38A6-4A30-A33E-E94F-9C42E8ADACBB}"/>
              </a:ext>
            </a:extLst>
          </p:cNvPr>
          <p:cNvGrpSpPr/>
          <p:nvPr/>
        </p:nvGrpSpPr>
        <p:grpSpPr>
          <a:xfrm>
            <a:off x="113769" y="634753"/>
            <a:ext cx="1147140" cy="980797"/>
            <a:chOff x="113769" y="634753"/>
            <a:chExt cx="1147140" cy="980797"/>
          </a:xfrm>
        </p:grpSpPr>
        <p:pic>
          <p:nvPicPr>
            <p:cNvPr id="3" name="Image 2">
              <a:extLst>
                <a:ext uri="{FF2B5EF4-FFF2-40B4-BE49-F238E27FC236}">
                  <a16:creationId xmlns:a16="http://schemas.microsoft.com/office/drawing/2014/main" id="{38DF8422-320A-5BD3-D99C-349DD0E10871}"/>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ED76F37-FAE0-9098-CCB2-90EAD46E9A99}"/>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97700" y="769328"/>
            <a:ext cx="6494193" cy="612000"/>
          </a:xfrm>
        </p:spPr>
        <p:txBody>
          <a:bodyPr>
            <a:normAutofit/>
          </a:bodyPr>
          <a:lstStyle/>
          <a:p>
            <a:r>
              <a:rPr lang="fr-FR" dirty="0">
                <a:solidFill>
                  <a:schemeClr val="tx1">
                    <a:lumMod val="65000"/>
                    <a:lumOff val="35000"/>
                  </a:schemeClr>
                </a:solidFill>
              </a:rPr>
              <a:t>Répétons ensemble : Une famille – Une maman – Un papa – Une photo </a:t>
            </a:r>
            <a:br>
              <a:rPr lang="fr-FR" dirty="0">
                <a:solidFill>
                  <a:schemeClr val="tx1">
                    <a:lumMod val="65000"/>
                    <a:lumOff val="35000"/>
                  </a:schemeClr>
                </a:solidFill>
              </a:rPr>
            </a:br>
            <a:r>
              <a:rPr lang="fr-FR" dirty="0">
                <a:solidFill>
                  <a:schemeClr val="tx1">
                    <a:lumMod val="65000"/>
                    <a:lumOff val="35000"/>
                  </a:schemeClr>
                </a:solidFill>
              </a:rPr>
              <a:t>– Des parents. </a:t>
            </a:r>
            <a:endParaRPr lang="fr-MA" dirty="0">
              <a:solidFill>
                <a:schemeClr val="tx1">
                  <a:lumMod val="65000"/>
                  <a:lumOff val="35000"/>
                </a:schemeClr>
              </a:solidFill>
            </a:endParaRPr>
          </a:p>
        </p:txBody>
      </p:sp>
      <p:sp>
        <p:nvSpPr>
          <p:cNvPr id="7" name="Espace réservé du texte 6">
            <a:extLst>
              <a:ext uri="{FF2B5EF4-FFF2-40B4-BE49-F238E27FC236}">
                <a16:creationId xmlns:a16="http://schemas.microsoft.com/office/drawing/2014/main" id="{6CC8378A-5C3F-173B-1DAD-1AAB048D0915}"/>
              </a:ext>
            </a:extLst>
          </p:cNvPr>
          <p:cNvSpPr>
            <a:spLocks noGrp="1"/>
          </p:cNvSpPr>
          <p:nvPr>
            <p:ph type="body" sz="quarter" idx="11"/>
          </p:nvPr>
        </p:nvSpPr>
        <p:spPr>
          <a:xfrm>
            <a:off x="320260" y="4651125"/>
            <a:ext cx="1682818" cy="342703"/>
          </a:xfrm>
        </p:spPr>
        <p:txBody>
          <a:bodyPr/>
          <a:lstStyle/>
          <a:p>
            <a:r>
              <a:rPr lang="fr-MA" dirty="0">
                <a:solidFill>
                  <a:srgbClr val="E02467"/>
                </a:solidFill>
              </a:rPr>
              <a:t>Une</a:t>
            </a:r>
            <a:r>
              <a:rPr lang="fr-MA" dirty="0">
                <a:solidFill>
                  <a:srgbClr val="424D7B"/>
                </a:solidFill>
              </a:rPr>
              <a:t> famille</a:t>
            </a:r>
          </a:p>
        </p:txBody>
      </p:sp>
      <p:sp>
        <p:nvSpPr>
          <p:cNvPr id="9" name="Espace réservé du texte 8">
            <a:extLst>
              <a:ext uri="{FF2B5EF4-FFF2-40B4-BE49-F238E27FC236}">
                <a16:creationId xmlns:a16="http://schemas.microsoft.com/office/drawing/2014/main" id="{F552E9BF-2977-70AC-509E-4E8DA4A8055A}"/>
              </a:ext>
            </a:extLst>
          </p:cNvPr>
          <p:cNvSpPr>
            <a:spLocks noGrp="1"/>
          </p:cNvSpPr>
          <p:nvPr>
            <p:ph type="body" sz="quarter" idx="23"/>
          </p:nvPr>
        </p:nvSpPr>
        <p:spPr>
          <a:xfrm>
            <a:off x="1921200" y="4650282"/>
            <a:ext cx="1800000" cy="342703"/>
          </a:xfrm>
        </p:spPr>
        <p:txBody>
          <a:bodyPr/>
          <a:lstStyle/>
          <a:p>
            <a:r>
              <a:rPr lang="fr-MA" dirty="0">
                <a:solidFill>
                  <a:srgbClr val="E02467"/>
                </a:solidFill>
              </a:rPr>
              <a:t>Une</a:t>
            </a:r>
            <a:r>
              <a:rPr lang="fr-MA" dirty="0">
                <a:solidFill>
                  <a:srgbClr val="424D7B"/>
                </a:solidFill>
              </a:rPr>
              <a:t> maman</a:t>
            </a:r>
          </a:p>
        </p:txBody>
      </p:sp>
      <p:sp>
        <p:nvSpPr>
          <p:cNvPr id="11" name="Espace réservé du texte 10">
            <a:extLst>
              <a:ext uri="{FF2B5EF4-FFF2-40B4-BE49-F238E27FC236}">
                <a16:creationId xmlns:a16="http://schemas.microsoft.com/office/drawing/2014/main" id="{9D6102A7-6F8A-0554-FADD-DC32B569C6FF}"/>
              </a:ext>
            </a:extLst>
          </p:cNvPr>
          <p:cNvSpPr>
            <a:spLocks noGrp="1"/>
          </p:cNvSpPr>
          <p:nvPr>
            <p:ph type="body" sz="quarter" idx="24"/>
          </p:nvPr>
        </p:nvSpPr>
        <p:spPr>
          <a:xfrm>
            <a:off x="3585799" y="4633828"/>
            <a:ext cx="1800000" cy="360000"/>
          </a:xfrm>
        </p:spPr>
        <p:txBody>
          <a:bodyPr/>
          <a:lstStyle/>
          <a:p>
            <a:r>
              <a:rPr lang="fr-FR" dirty="0">
                <a:solidFill>
                  <a:srgbClr val="0070C0"/>
                </a:solidFill>
              </a:rPr>
              <a:t>Un</a:t>
            </a:r>
            <a:r>
              <a:rPr lang="fr-FR" dirty="0"/>
              <a:t> papa</a:t>
            </a:r>
            <a:endParaRPr lang="fr-MA" dirty="0"/>
          </a:p>
        </p:txBody>
      </p:sp>
      <p:sp>
        <p:nvSpPr>
          <p:cNvPr id="15" name="Espace réservé du texte 14">
            <a:extLst>
              <a:ext uri="{FF2B5EF4-FFF2-40B4-BE49-F238E27FC236}">
                <a16:creationId xmlns:a16="http://schemas.microsoft.com/office/drawing/2014/main" id="{6BDB094B-1AA5-0CC2-FC78-655EF1DF39F9}"/>
              </a:ext>
            </a:extLst>
          </p:cNvPr>
          <p:cNvSpPr>
            <a:spLocks noGrp="1"/>
          </p:cNvSpPr>
          <p:nvPr>
            <p:ph type="body" sz="quarter" idx="25"/>
          </p:nvPr>
        </p:nvSpPr>
        <p:spPr>
          <a:xfrm>
            <a:off x="5188741" y="4649439"/>
            <a:ext cx="1800000" cy="360000"/>
          </a:xfrm>
        </p:spPr>
        <p:txBody>
          <a:bodyPr/>
          <a:lstStyle/>
          <a:p>
            <a:r>
              <a:rPr lang="fr-FR" dirty="0">
                <a:solidFill>
                  <a:srgbClr val="E02467"/>
                </a:solidFill>
              </a:rPr>
              <a:t>Une </a:t>
            </a:r>
            <a:r>
              <a:rPr lang="fr-FR" dirty="0"/>
              <a:t>photo</a:t>
            </a:r>
            <a:endParaRPr lang="fr-MA" dirty="0"/>
          </a:p>
        </p:txBody>
      </p:sp>
      <p:sp>
        <p:nvSpPr>
          <p:cNvPr id="13" name="Espace réservé du texte 14">
            <a:extLst>
              <a:ext uri="{FF2B5EF4-FFF2-40B4-BE49-F238E27FC236}">
                <a16:creationId xmlns:a16="http://schemas.microsoft.com/office/drawing/2014/main" id="{F9A284D6-4390-4550-940F-995C1043E98F}"/>
              </a:ext>
            </a:extLst>
          </p:cNvPr>
          <p:cNvSpPr txBox="1">
            <a:spLocks/>
          </p:cNvSpPr>
          <p:nvPr/>
        </p:nvSpPr>
        <p:spPr>
          <a:xfrm>
            <a:off x="6906863" y="4633828"/>
            <a:ext cx="180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4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FR" dirty="0">
                <a:solidFill>
                  <a:srgbClr val="424D7B"/>
                </a:solidFill>
              </a:rPr>
              <a:t>Des parents</a:t>
            </a:r>
            <a:endParaRPr lang="fr-MA" dirty="0">
              <a:solidFill>
                <a:srgbClr val="424D7B"/>
              </a:solidFill>
            </a:endParaRPr>
          </a:p>
        </p:txBody>
      </p:sp>
      <p:pic>
        <p:nvPicPr>
          <p:cNvPr id="20" name="Image 19">
            <a:extLst>
              <a:ext uri="{FF2B5EF4-FFF2-40B4-BE49-F238E27FC236}">
                <a16:creationId xmlns:a16="http://schemas.microsoft.com/office/drawing/2014/main" id="{43EF7439-1FD6-4244-ABB5-6523E9B70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398" y="2917445"/>
            <a:ext cx="1480930" cy="1620000"/>
          </a:xfrm>
          <a:prstGeom prst="rect">
            <a:avLst/>
          </a:prstGeom>
        </p:spPr>
      </p:pic>
      <p:pic>
        <p:nvPicPr>
          <p:cNvPr id="21" name="Image 20">
            <a:extLst>
              <a:ext uri="{FF2B5EF4-FFF2-40B4-BE49-F238E27FC236}">
                <a16:creationId xmlns:a16="http://schemas.microsoft.com/office/drawing/2014/main" id="{69D39444-A157-4EAD-AA01-D6BC2B21C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0" y="2917445"/>
            <a:ext cx="1480930" cy="1620000"/>
          </a:xfrm>
          <a:prstGeom prst="rect">
            <a:avLst/>
          </a:prstGeom>
        </p:spPr>
      </p:pic>
      <p:pic>
        <p:nvPicPr>
          <p:cNvPr id="22" name="Image 21">
            <a:extLst>
              <a:ext uri="{FF2B5EF4-FFF2-40B4-BE49-F238E27FC236}">
                <a16:creationId xmlns:a16="http://schemas.microsoft.com/office/drawing/2014/main" id="{0E25CBC6-AA9E-4D7C-BFF7-BAC590CB6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866" y="2917445"/>
            <a:ext cx="1480930" cy="1620000"/>
          </a:xfrm>
          <a:prstGeom prst="rect">
            <a:avLst/>
          </a:prstGeom>
        </p:spPr>
      </p:pic>
      <p:pic>
        <p:nvPicPr>
          <p:cNvPr id="24" name="Image 23">
            <a:extLst>
              <a:ext uri="{FF2B5EF4-FFF2-40B4-BE49-F238E27FC236}">
                <a16:creationId xmlns:a16="http://schemas.microsoft.com/office/drawing/2014/main" id="{6A236170-0B86-4BB4-B8BC-E843453E8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802" y="2917445"/>
            <a:ext cx="1480930" cy="1620000"/>
          </a:xfrm>
          <a:prstGeom prst="rect">
            <a:avLst/>
          </a:prstGeom>
        </p:spPr>
      </p:pic>
      <p:pic>
        <p:nvPicPr>
          <p:cNvPr id="25" name="Image 24">
            <a:extLst>
              <a:ext uri="{FF2B5EF4-FFF2-40B4-BE49-F238E27FC236}">
                <a16:creationId xmlns:a16="http://schemas.microsoft.com/office/drawing/2014/main" id="{F70A616A-453B-49C5-9B57-63ECD5C2C1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3334" y="2917445"/>
            <a:ext cx="1480930" cy="1620000"/>
          </a:xfrm>
          <a:prstGeom prst="rect">
            <a:avLst/>
          </a:prstGeom>
        </p:spPr>
      </p:pic>
      <p:grpSp>
        <p:nvGrpSpPr>
          <p:cNvPr id="26" name="Groupe 25">
            <a:extLst>
              <a:ext uri="{FF2B5EF4-FFF2-40B4-BE49-F238E27FC236}">
                <a16:creationId xmlns:a16="http://schemas.microsoft.com/office/drawing/2014/main" id="{DCBF0C65-0F0A-4999-9FB7-10770F0F82FC}"/>
              </a:ext>
            </a:extLst>
          </p:cNvPr>
          <p:cNvGrpSpPr/>
          <p:nvPr/>
        </p:nvGrpSpPr>
        <p:grpSpPr>
          <a:xfrm>
            <a:off x="113769" y="634753"/>
            <a:ext cx="1147140" cy="980797"/>
            <a:chOff x="113769" y="634753"/>
            <a:chExt cx="1147140" cy="980797"/>
          </a:xfrm>
        </p:grpSpPr>
        <p:pic>
          <p:nvPicPr>
            <p:cNvPr id="27" name="Image 26">
              <a:extLst>
                <a:ext uri="{FF2B5EF4-FFF2-40B4-BE49-F238E27FC236}">
                  <a16:creationId xmlns:a16="http://schemas.microsoft.com/office/drawing/2014/main" id="{9F00B138-9B55-4577-9234-0342CBD02B5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2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8776E90-AC9A-4FFE-8EAA-B164F18679E8}"/>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0732440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MA" dirty="0">
              <a:solidFill>
                <a:schemeClr val="tx1">
                  <a:lumMod val="65000"/>
                  <a:lumOff val="35000"/>
                </a:schemeClr>
              </a:solidFill>
              <a:latin typeface="Dosis Medium" pitchFamily="2" charset="0"/>
            </a:endParaRP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CC2A74-F73C-4400-A9B4-6570FAABE614}"/>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C69FE2D8-24C0-4408-8C15-BC4AA0208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122" y="4359746"/>
            <a:ext cx="1941670" cy="2124000"/>
          </a:xfrm>
          <a:prstGeom prst="rect">
            <a:avLst/>
          </a:prstGeom>
        </p:spPr>
      </p:pic>
      <p:pic>
        <p:nvPicPr>
          <p:cNvPr id="6" name="Image 5">
            <a:extLst>
              <a:ext uri="{FF2B5EF4-FFF2-40B4-BE49-F238E27FC236}">
                <a16:creationId xmlns:a16="http://schemas.microsoft.com/office/drawing/2014/main" id="{494A07E5-D6ED-4780-883D-4EB9B987D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865" y="1971555"/>
            <a:ext cx="1941670" cy="2124000"/>
          </a:xfrm>
          <a:prstGeom prst="rect">
            <a:avLst/>
          </a:prstGeom>
        </p:spPr>
      </p:pic>
      <p:pic>
        <p:nvPicPr>
          <p:cNvPr id="7" name="Image 6">
            <a:extLst>
              <a:ext uri="{FF2B5EF4-FFF2-40B4-BE49-F238E27FC236}">
                <a16:creationId xmlns:a16="http://schemas.microsoft.com/office/drawing/2014/main" id="{354FEC9E-0B43-4335-BB33-B580E92B96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655" y="4359746"/>
            <a:ext cx="1941670" cy="2124000"/>
          </a:xfrm>
          <a:prstGeom prst="rect">
            <a:avLst/>
          </a:prstGeom>
        </p:spPr>
      </p:pic>
      <p:pic>
        <p:nvPicPr>
          <p:cNvPr id="8" name="Image 7">
            <a:extLst>
              <a:ext uri="{FF2B5EF4-FFF2-40B4-BE49-F238E27FC236}">
                <a16:creationId xmlns:a16="http://schemas.microsoft.com/office/drawing/2014/main" id="{6765E394-1A1D-4579-8447-D55DA311D4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4389" y="1971555"/>
            <a:ext cx="1941670" cy="2124000"/>
          </a:xfrm>
          <a:prstGeom prst="rect">
            <a:avLst/>
          </a:prstGeom>
        </p:spPr>
      </p:pic>
      <p:pic>
        <p:nvPicPr>
          <p:cNvPr id="11" name="Image 10">
            <a:extLst>
              <a:ext uri="{FF2B5EF4-FFF2-40B4-BE49-F238E27FC236}">
                <a16:creationId xmlns:a16="http://schemas.microsoft.com/office/drawing/2014/main" id="{54D4F0B8-DFAC-4705-A93E-F6059BF690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6913" y="1971555"/>
            <a:ext cx="1941670" cy="2124000"/>
          </a:xfrm>
          <a:prstGeom prst="rect">
            <a:avLst/>
          </a:prstGeom>
        </p:spPr>
      </p:pic>
    </p:spTree>
    <p:extLst>
      <p:ext uri="{BB962C8B-B14F-4D97-AF65-F5344CB8AC3E}">
        <p14:creationId xmlns:p14="http://schemas.microsoft.com/office/powerpoint/2010/main" val="40933785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E52A7F-2007-47B6-8A33-F40192196F10}">
  <ds:schemaRefs>
    <ds:schemaRef ds:uri="http://schemas.microsoft.com/sharepoint/v3/contenttype/forms"/>
  </ds:schemaRefs>
</ds:datastoreItem>
</file>

<file path=customXml/itemProps2.xml><?xml version="1.0" encoding="utf-8"?>
<ds:datastoreItem xmlns:ds="http://schemas.openxmlformats.org/officeDocument/2006/customXml" ds:itemID="{072B6B4C-99CB-4E92-9801-08E4A7C8D9B1}">
  <ds:schemaRefs>
    <ds:schemaRef ds:uri="202b3bc9-e036-45c7-aea0-06aec8cd7a40"/>
    <ds:schemaRef ds:uri="http://schemas.openxmlformats.org/package/2006/metadata/core-properties"/>
    <ds:schemaRef ds:uri="http://www.w3.org/XML/1998/namespace"/>
    <ds:schemaRef ds:uri="http://purl.org/dc/dcmitype/"/>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f0534ec5-868f-4ce6-85c7-99f0612daa52"/>
  </ds:schemaRefs>
</ds:datastoreItem>
</file>

<file path=customXml/itemProps3.xml><?xml version="1.0" encoding="utf-8"?>
<ds:datastoreItem xmlns:ds="http://schemas.openxmlformats.org/officeDocument/2006/customXml" ds:itemID="{54264B73-ECE3-41C0-829C-57B6C8BA4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8331</TotalTime>
  <Words>969</Words>
  <PresentationFormat>Affichage à l'écran (4:3)</PresentationFormat>
  <Paragraphs>120</Paragraphs>
  <Slides>51</Slides>
  <Notes>2</Notes>
  <HiddenSlides>0</HiddenSlides>
  <MMClips>8</MMClips>
  <ScaleCrop>false</ScaleCrop>
  <HeadingPairs>
    <vt:vector size="6" baseType="variant">
      <vt:variant>
        <vt:lpstr>Polices utilisées</vt:lpstr>
      </vt:variant>
      <vt:variant>
        <vt:i4>12</vt:i4>
      </vt:variant>
      <vt:variant>
        <vt:lpstr>Thème</vt:lpstr>
      </vt:variant>
      <vt:variant>
        <vt:i4>6</vt:i4>
      </vt:variant>
      <vt:variant>
        <vt:lpstr>Titres des diapositives</vt:lpstr>
      </vt:variant>
      <vt:variant>
        <vt:i4>51</vt:i4>
      </vt:variant>
    </vt:vector>
  </HeadingPairs>
  <TitlesOfParts>
    <vt:vector size="69" baseType="lpstr">
      <vt:lpstr>Aptos</vt:lpstr>
      <vt:lpstr>Consolas</vt:lpstr>
      <vt:lpstr>Colonna MT</vt:lpstr>
      <vt:lpstr>Wingdings</vt:lpstr>
      <vt:lpstr>Aptos Display</vt:lpstr>
      <vt:lpstr>Calibri</vt:lpstr>
      <vt:lpstr>Dosis SemiBold</vt:lpstr>
      <vt:lpstr>Arial</vt:lpstr>
      <vt:lpstr>Dosis ExtraBold</vt:lpstr>
      <vt:lpstr>Dosis Medium</vt:lpstr>
      <vt:lpstr>Dosis</vt:lpstr>
      <vt:lpstr>Bahnschrift SemiLight SemiConde</vt:lpstr>
      <vt:lpstr>2_Conception personnalisée</vt:lpstr>
      <vt:lpstr>00_Env-Enseignant</vt:lpstr>
      <vt:lpstr>Oral</vt:lpstr>
      <vt:lpstr>Lecture</vt:lpstr>
      <vt:lpstr>Ecriture</vt:lpstr>
      <vt:lpstr>Thème Office</vt:lpstr>
      <vt:lpstr>Présentation PowerPoint</vt:lpstr>
      <vt:lpstr>Il convient de lancer le mode diaporama pour la diffusion de la leçon en classe</vt:lpstr>
      <vt:lpstr>Pictogrammes</vt:lpstr>
      <vt:lpstr>Contenu de la semaine </vt:lpstr>
      <vt:lpstr>Organisation de la semaine</vt:lpstr>
      <vt:lpstr>Plan de la séance 2</vt:lpstr>
      <vt:lpstr>Bonjour les enfants ! La leçon de français commence maintenant. Soyez attentifs.</vt:lpstr>
      <vt:lpstr>Répétons ensemble : Une famille – Une maman – Un papa – Une photo  – Des parents. </vt:lpstr>
      <vt:lpstr>Qui veut passer au tableau pour nommer les images ? </vt:lpstr>
      <vt:lpstr>Répétons ensemble : Une salade – Une soupe – Un sirop – Le soleil – Une sardine. </vt:lpstr>
      <vt:lpstr>Qui veut passer au tableau pour nommer les images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Aujourd’hui, nous allons apprendre à poser une question en français avec Majd et Nada. </vt:lpstr>
      <vt:lpstr>Lecture de la vidéo . </vt:lpstr>
      <vt:lpstr>Maintenant, on va poser la question comme Majd et Nada. Répétons ensemble. </vt:lpstr>
      <vt:lpstr>Présentation PowerPoint</vt:lpstr>
      <vt:lpstr>Présentation PowerPoint</vt:lpstr>
      <vt:lpstr>Chacun pose la question à son voisin. </vt:lpstr>
      <vt:lpstr>Plan de la séance 2</vt:lpstr>
      <vt:lpstr>Maintenant, on va faire de la lecture. On va apprendre à lire la lettre s. </vt:lpstr>
      <vt:lpstr>Lecture de la vidéo </vt:lpstr>
      <vt:lpstr>Lisons ensemble : s – S.</vt:lpstr>
      <vt:lpstr>Qui veut lire ? Levez la main. </vt:lpstr>
      <vt:lpstr>Regardez cette liste. Qui veut passer au tableau pour montrer la lettre s ?</vt:lpstr>
      <vt:lpstr>Voici une autre liste. Qui veut passer au tableau pour montrer la lettre s ?</vt:lpstr>
      <vt:lpstr>Voici une autre liste. Qui veut passer au tableau pour montrer la lettre s ?</vt:lpstr>
      <vt:lpstr>Est-ce qu’il y a la lettre s dans ce mot ? Qui veut passer au tableau pour la montrer ?</vt:lpstr>
      <vt:lpstr>Est-ce qu’il y a la lettre s dans ce mot ? Qui veut passer au tableau pour la montrer ?</vt:lpstr>
      <vt:lpstr>Est-ce qu’il y a la lettre s dans ce mot ? </vt:lpstr>
      <vt:lpstr>Est-ce qu’il y a la lettre s dans ce mot ? Qui veut passer au tableau pour la montrer ?</vt:lpstr>
      <vt:lpstr>Présentation PowerPoint</vt:lpstr>
      <vt:lpstr>Présentation PowerPoint</vt:lpstr>
      <vt:lpstr>Maintenant, vous allez écouter des mots. Je vais vous demander si vous entendez le son « s ». </vt:lpstr>
      <vt:lpstr>« Soleil ». Est-ce que vous entendez le son « s » dans « soleil » ? </vt:lpstr>
      <vt:lpstr>« Sirop ». Est-ce que vous entendez le son « s » dans « sirop » ? </vt:lpstr>
      <vt:lpstr>« Soupe ». Est-ce que vous entendez le son « s » dans « soupe » ? </vt:lpstr>
      <vt:lpstr>« Sardine ». Est-ce que vous entendez le son « s » dans « sardine » ? </vt:lpstr>
      <vt:lpstr>« Famille ». Est-ce que vous entendez le son « s » dans « famille » ? </vt:lpstr>
      <vt:lpstr>« Terrasse ». Est-ce que vous entendez le son « s » dans « terrasse » ? </vt:lpstr>
      <vt:lpstr>Plan de la séance 2</vt:lpstr>
      <vt:lpstr>Maintenant nous allons faire de l’écriture. </vt:lpstr>
      <vt:lpstr>Regardez bien comment on va écrire la lettre S majuscule. </vt:lpstr>
      <vt:lpstr>Lecture de la vidéo.</vt:lpstr>
      <vt:lpstr>On va écrire la lettre s majuscule en l’air avec le doigt. Faites comme moi.</vt:lpstr>
      <vt:lpstr>Regardez bien comment on va écrire la lettre s minuscule. </vt:lpstr>
      <vt:lpstr>Lecture de la vidéo.</vt:lpstr>
      <vt:lpstr>On va écrire la lettre s minuscule en l’air avec le doigt. Faites comme moi.</vt:lpstr>
      <vt:lpstr>Présentation PowerPoint</vt:lpstr>
      <vt:lpstr>Présentation PowerPoint</vt:lpstr>
      <vt:lpstr>À la maison, vous aller tracer et colorier la lettre s. À demain.</vt:lpstr>
      <vt:lpstr>La séance d’aujourd’hui est terminée. À demain.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2026-02-02T08:35:15Z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