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56ba39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56ba39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2756ba3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2756ba3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0325805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0325805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c9721f7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c9721f7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c9721f78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c9721f78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c9721f78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c9721f78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c9721f78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c9721f78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c9721f78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c9721f78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c9721f78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c9721f78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f41aa3d4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f41aa3d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open?id=1Fr6QCKR1MKxzXP7-3wq9QRxn9d2263YT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9138" y="1073763"/>
            <a:ext cx="2858124" cy="285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800"/>
              <a:t>The art of persuasion</a:t>
            </a:r>
            <a:endParaRPr b="1" sz="4800"/>
          </a:p>
        </p:txBody>
      </p:sp>
      <p:sp>
        <p:nvSpPr>
          <p:cNvPr id="157" name="Google Shape;157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7931D"/>
                </a:solidFill>
              </a:rPr>
              <a:t>Working with online stakeholders &gt; Citizenship &gt; </a:t>
            </a:r>
            <a:r>
              <a:rPr b="1" lang="en-GB">
                <a:solidFill>
                  <a:srgbClr val="F7931D"/>
                </a:solidFill>
              </a:rPr>
              <a:t>The art of persuasion</a:t>
            </a:r>
            <a:endParaRPr b="1">
              <a:solidFill>
                <a:srgbClr val="F7931D"/>
              </a:solidFill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6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87" name="Google Shape;287;p46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6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493650" y="100525"/>
            <a:ext cx="86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Step Zero</a:t>
            </a:r>
            <a:r>
              <a:rPr lang="en-GB" sz="3000"/>
              <a:t> - What’s the issue?</a:t>
            </a:r>
            <a:endParaRPr sz="3000"/>
          </a:p>
        </p:txBody>
      </p:sp>
      <p:pic>
        <p:nvPicPr>
          <p:cNvPr id="164" name="Google Shape;1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700" y="237787"/>
            <a:ext cx="4667925" cy="46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/>
          <p:nvPr>
            <p:ph type="title"/>
          </p:nvPr>
        </p:nvSpPr>
        <p:spPr>
          <a:xfrm>
            <a:off x="48685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Step</a:t>
            </a:r>
            <a:r>
              <a:rPr b="1" lang="en-GB">
                <a:solidFill>
                  <a:srgbClr val="F7931D"/>
                </a:solidFill>
              </a:rPr>
              <a:t> </a:t>
            </a:r>
            <a:r>
              <a:rPr lang="en-GB"/>
              <a:t>       </a:t>
            </a:r>
            <a:r>
              <a:rPr lang="en-GB" sz="3000"/>
              <a:t>- Who’s the target?</a:t>
            </a:r>
            <a:endParaRPr sz="3000"/>
          </a:p>
        </p:txBody>
      </p:sp>
      <p:pic>
        <p:nvPicPr>
          <p:cNvPr id="170" name="Google Shape;1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575" y="1710400"/>
            <a:ext cx="2505276" cy="25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2875" y="1533075"/>
            <a:ext cx="2682600" cy="26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9"/>
          <p:cNvSpPr/>
          <p:nvPr/>
        </p:nvSpPr>
        <p:spPr>
          <a:xfrm>
            <a:off x="1478200" y="200875"/>
            <a:ext cx="620700" cy="62070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550" y="1111425"/>
            <a:ext cx="3676476" cy="367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0"/>
          <p:cNvSpPr txBox="1"/>
          <p:nvPr>
            <p:ph type="title"/>
          </p:nvPr>
        </p:nvSpPr>
        <p:spPr>
          <a:xfrm>
            <a:off x="48685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Step</a:t>
            </a:r>
            <a:r>
              <a:rPr b="1" lang="en-GB">
                <a:solidFill>
                  <a:srgbClr val="F7931D"/>
                </a:solidFill>
              </a:rPr>
              <a:t> </a:t>
            </a:r>
            <a:r>
              <a:rPr lang="en-GB"/>
              <a:t>       </a:t>
            </a:r>
            <a:r>
              <a:rPr lang="en-GB" sz="3000"/>
              <a:t>- Who are the players?</a:t>
            </a:r>
            <a:endParaRPr sz="3000"/>
          </a:p>
        </p:txBody>
      </p:sp>
      <p:sp>
        <p:nvSpPr>
          <p:cNvPr id="179" name="Google Shape;179;p40"/>
          <p:cNvSpPr/>
          <p:nvPr/>
        </p:nvSpPr>
        <p:spPr>
          <a:xfrm>
            <a:off x="1478200" y="200875"/>
            <a:ext cx="620700" cy="62070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41"/>
          <p:cNvCxnSpPr/>
          <p:nvPr/>
        </p:nvCxnSpPr>
        <p:spPr>
          <a:xfrm rot="10800000">
            <a:off x="4681050" y="391525"/>
            <a:ext cx="0" cy="46089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41"/>
          <p:cNvCxnSpPr/>
          <p:nvPr/>
        </p:nvCxnSpPr>
        <p:spPr>
          <a:xfrm>
            <a:off x="885550" y="2869225"/>
            <a:ext cx="7944900" cy="0"/>
          </a:xfrm>
          <a:prstGeom prst="straightConnector1">
            <a:avLst/>
          </a:prstGeom>
          <a:noFill/>
          <a:ln cap="flat" cmpd="sng" w="11430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41"/>
          <p:cNvSpPr txBox="1"/>
          <p:nvPr>
            <p:ph type="title"/>
          </p:nvPr>
        </p:nvSpPr>
        <p:spPr>
          <a:xfrm>
            <a:off x="48685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Step </a:t>
            </a:r>
            <a:r>
              <a:rPr b="1" lang="en-GB">
                <a:solidFill>
                  <a:srgbClr val="F7931D"/>
                </a:solidFill>
              </a:rPr>
              <a:t> </a:t>
            </a:r>
            <a:r>
              <a:rPr lang="en-GB"/>
              <a:t>      </a:t>
            </a:r>
            <a:endParaRPr sz="3000"/>
          </a:p>
        </p:txBody>
      </p:sp>
      <p:sp>
        <p:nvSpPr>
          <p:cNvPr id="187" name="Google Shape;187;p41"/>
          <p:cNvSpPr txBox="1"/>
          <p:nvPr/>
        </p:nvSpPr>
        <p:spPr>
          <a:xfrm>
            <a:off x="4988025" y="421725"/>
            <a:ext cx="1415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powerful</a:t>
            </a:r>
            <a:endParaRPr/>
          </a:p>
        </p:txBody>
      </p:sp>
      <p:sp>
        <p:nvSpPr>
          <p:cNvPr id="188" name="Google Shape;188;p41"/>
          <p:cNvSpPr txBox="1"/>
          <p:nvPr/>
        </p:nvSpPr>
        <p:spPr>
          <a:xfrm>
            <a:off x="4988025" y="4570525"/>
            <a:ext cx="1415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 </a:t>
            </a:r>
            <a:r>
              <a:rPr lang="en-GB"/>
              <a:t>powerful</a:t>
            </a:r>
            <a:endParaRPr/>
          </a:p>
        </p:txBody>
      </p:sp>
      <p:sp>
        <p:nvSpPr>
          <p:cNvPr id="189" name="Google Shape;189;p41"/>
          <p:cNvSpPr txBox="1"/>
          <p:nvPr/>
        </p:nvSpPr>
        <p:spPr>
          <a:xfrm>
            <a:off x="7535200" y="2044400"/>
            <a:ext cx="1415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Strongly agree</a:t>
            </a:r>
            <a:endParaRPr/>
          </a:p>
        </p:txBody>
      </p:sp>
      <p:sp>
        <p:nvSpPr>
          <p:cNvPr id="190" name="Google Shape;190;p41"/>
          <p:cNvSpPr txBox="1"/>
          <p:nvPr/>
        </p:nvSpPr>
        <p:spPr>
          <a:xfrm>
            <a:off x="747825" y="2044400"/>
            <a:ext cx="1719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Strongly disagree</a:t>
            </a:r>
            <a:endParaRPr/>
          </a:p>
        </p:txBody>
      </p:sp>
      <p:sp>
        <p:nvSpPr>
          <p:cNvPr id="191" name="Google Shape;191;p41"/>
          <p:cNvSpPr/>
          <p:nvPr/>
        </p:nvSpPr>
        <p:spPr>
          <a:xfrm>
            <a:off x="1478200" y="200875"/>
            <a:ext cx="620700" cy="62070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850" y="3577175"/>
            <a:ext cx="763200" cy="7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850" y="1573750"/>
            <a:ext cx="1023951" cy="10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2"/>
          <p:cNvSpPr txBox="1"/>
          <p:nvPr/>
        </p:nvSpPr>
        <p:spPr>
          <a:xfrm>
            <a:off x="7614300" y="4130800"/>
            <a:ext cx="6843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Peers</a:t>
            </a:r>
            <a:endParaRPr/>
          </a:p>
        </p:txBody>
      </p:sp>
      <p:sp>
        <p:nvSpPr>
          <p:cNvPr id="199" name="Google Shape;199;p42"/>
          <p:cNvSpPr txBox="1"/>
          <p:nvPr/>
        </p:nvSpPr>
        <p:spPr>
          <a:xfrm>
            <a:off x="5522325" y="2360050"/>
            <a:ext cx="9510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Teachers</a:t>
            </a:r>
            <a:endParaRPr/>
          </a:p>
        </p:txBody>
      </p:sp>
      <p:pic>
        <p:nvPicPr>
          <p:cNvPr id="200" name="Google Shape;20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7000" y="42172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2"/>
          <p:cNvSpPr txBox="1"/>
          <p:nvPr/>
        </p:nvSpPr>
        <p:spPr>
          <a:xfrm>
            <a:off x="6039175" y="913150"/>
            <a:ext cx="12534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Headteacher</a:t>
            </a:r>
            <a:endParaRPr/>
          </a:p>
        </p:txBody>
      </p:sp>
      <p:pic>
        <p:nvPicPr>
          <p:cNvPr id="202" name="Google Shape;20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4175" y="124585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2"/>
          <p:cNvSpPr txBox="1"/>
          <p:nvPr/>
        </p:nvSpPr>
        <p:spPr>
          <a:xfrm>
            <a:off x="6587400" y="1729150"/>
            <a:ext cx="1918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Deputy headteacher</a:t>
            </a:r>
            <a:endParaRPr sz="1200"/>
          </a:p>
        </p:txBody>
      </p:sp>
      <p:cxnSp>
        <p:nvCxnSpPr>
          <p:cNvPr id="204" name="Google Shape;204;p42"/>
          <p:cNvCxnSpPr/>
          <p:nvPr/>
        </p:nvCxnSpPr>
        <p:spPr>
          <a:xfrm rot="10800000">
            <a:off x="4681050" y="391525"/>
            <a:ext cx="0" cy="46089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42"/>
          <p:cNvCxnSpPr/>
          <p:nvPr/>
        </p:nvCxnSpPr>
        <p:spPr>
          <a:xfrm>
            <a:off x="885550" y="2869225"/>
            <a:ext cx="7944900" cy="0"/>
          </a:xfrm>
          <a:prstGeom prst="straightConnector1">
            <a:avLst/>
          </a:prstGeom>
          <a:noFill/>
          <a:ln cap="flat" cmpd="sng" w="11430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42"/>
          <p:cNvSpPr txBox="1"/>
          <p:nvPr/>
        </p:nvSpPr>
        <p:spPr>
          <a:xfrm>
            <a:off x="4988025" y="421725"/>
            <a:ext cx="1415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powerful</a:t>
            </a:r>
            <a:endParaRPr/>
          </a:p>
        </p:txBody>
      </p:sp>
      <p:sp>
        <p:nvSpPr>
          <p:cNvPr id="207" name="Google Shape;207;p42"/>
          <p:cNvSpPr txBox="1"/>
          <p:nvPr/>
        </p:nvSpPr>
        <p:spPr>
          <a:xfrm>
            <a:off x="4988025" y="4570525"/>
            <a:ext cx="1415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 powerful</a:t>
            </a:r>
            <a:endParaRPr/>
          </a:p>
        </p:txBody>
      </p:sp>
      <p:sp>
        <p:nvSpPr>
          <p:cNvPr id="208" name="Google Shape;208;p42"/>
          <p:cNvSpPr txBox="1"/>
          <p:nvPr/>
        </p:nvSpPr>
        <p:spPr>
          <a:xfrm>
            <a:off x="7535200" y="2044400"/>
            <a:ext cx="1415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Strongly agree</a:t>
            </a:r>
            <a:endParaRPr/>
          </a:p>
        </p:txBody>
      </p:sp>
      <p:sp>
        <p:nvSpPr>
          <p:cNvPr id="209" name="Google Shape;209;p42"/>
          <p:cNvSpPr txBox="1"/>
          <p:nvPr/>
        </p:nvSpPr>
        <p:spPr>
          <a:xfrm>
            <a:off x="747825" y="2044400"/>
            <a:ext cx="1719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Strongly disagree</a:t>
            </a:r>
            <a:endParaRPr/>
          </a:p>
        </p:txBody>
      </p:sp>
      <p:sp>
        <p:nvSpPr>
          <p:cNvPr id="210" name="Google Shape;210;p42"/>
          <p:cNvSpPr txBox="1"/>
          <p:nvPr>
            <p:ph type="title"/>
          </p:nvPr>
        </p:nvSpPr>
        <p:spPr>
          <a:xfrm>
            <a:off x="48685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Step </a:t>
            </a:r>
            <a:r>
              <a:rPr b="1" lang="en-GB">
                <a:solidFill>
                  <a:srgbClr val="F7931D"/>
                </a:solidFill>
              </a:rPr>
              <a:t> </a:t>
            </a:r>
            <a:r>
              <a:rPr lang="en-GB"/>
              <a:t>      </a:t>
            </a:r>
            <a:endParaRPr sz="3000"/>
          </a:p>
        </p:txBody>
      </p:sp>
      <p:sp>
        <p:nvSpPr>
          <p:cNvPr id="211" name="Google Shape;211;p42"/>
          <p:cNvSpPr/>
          <p:nvPr/>
        </p:nvSpPr>
        <p:spPr>
          <a:xfrm>
            <a:off x="1478200" y="200875"/>
            <a:ext cx="620700" cy="62070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4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/>
          <p:nvPr/>
        </p:nvSpPr>
        <p:spPr>
          <a:xfrm>
            <a:off x="3281175" y="2309950"/>
            <a:ext cx="1995300" cy="12786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7931D"/>
                </a:solidFill>
              </a:rPr>
              <a:t>Headteacher</a:t>
            </a:r>
            <a:endParaRPr>
              <a:solidFill>
                <a:srgbClr val="F7931D"/>
              </a:solidFill>
            </a:endParaRPr>
          </a:p>
        </p:txBody>
      </p:sp>
      <p:sp>
        <p:nvSpPr>
          <p:cNvPr id="217" name="Google Shape;217;p43"/>
          <p:cNvSpPr/>
          <p:nvPr/>
        </p:nvSpPr>
        <p:spPr>
          <a:xfrm>
            <a:off x="4321982" y="1120025"/>
            <a:ext cx="1489800" cy="954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Governors/Directors</a:t>
            </a:r>
            <a:endParaRPr/>
          </a:p>
        </p:txBody>
      </p:sp>
      <p:sp>
        <p:nvSpPr>
          <p:cNvPr id="218" name="Google Shape;218;p43"/>
          <p:cNvSpPr/>
          <p:nvPr/>
        </p:nvSpPr>
        <p:spPr>
          <a:xfrm>
            <a:off x="2727275" y="1070150"/>
            <a:ext cx="1288800" cy="825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Ministry of Education</a:t>
            </a:r>
            <a:endParaRPr sz="1200"/>
          </a:p>
        </p:txBody>
      </p:sp>
      <p:cxnSp>
        <p:nvCxnSpPr>
          <p:cNvPr id="219" name="Google Shape;219;p43"/>
          <p:cNvCxnSpPr>
            <a:endCxn id="217" idx="2"/>
          </p:cNvCxnSpPr>
          <p:nvPr/>
        </p:nvCxnSpPr>
        <p:spPr>
          <a:xfrm>
            <a:off x="4015982" y="1483025"/>
            <a:ext cx="306000" cy="11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43"/>
          <p:cNvCxnSpPr/>
          <p:nvPr/>
        </p:nvCxnSpPr>
        <p:spPr>
          <a:xfrm>
            <a:off x="3470550" y="1896050"/>
            <a:ext cx="372300" cy="465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43"/>
          <p:cNvCxnSpPr/>
          <p:nvPr/>
        </p:nvCxnSpPr>
        <p:spPr>
          <a:xfrm flipH="1">
            <a:off x="4773825" y="2058700"/>
            <a:ext cx="133200" cy="33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2" name="Google Shape;222;p43"/>
          <p:cNvSpPr/>
          <p:nvPr/>
        </p:nvSpPr>
        <p:spPr>
          <a:xfrm>
            <a:off x="5774725" y="1959300"/>
            <a:ext cx="1489800" cy="825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Deputy headteacher</a:t>
            </a:r>
            <a:endParaRPr sz="1200"/>
          </a:p>
        </p:txBody>
      </p:sp>
      <p:cxnSp>
        <p:nvCxnSpPr>
          <p:cNvPr id="223" name="Google Shape;223;p43"/>
          <p:cNvCxnSpPr/>
          <p:nvPr/>
        </p:nvCxnSpPr>
        <p:spPr>
          <a:xfrm flipH="1">
            <a:off x="5239675" y="2553825"/>
            <a:ext cx="598500" cy="243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4" name="Google Shape;224;p43"/>
          <p:cNvCxnSpPr>
            <a:endCxn id="222" idx="1"/>
          </p:cNvCxnSpPr>
          <p:nvPr/>
        </p:nvCxnSpPr>
        <p:spPr>
          <a:xfrm>
            <a:off x="5705201" y="1807550"/>
            <a:ext cx="287700" cy="27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5" name="Google Shape;225;p43"/>
          <p:cNvSpPr/>
          <p:nvPr/>
        </p:nvSpPr>
        <p:spPr>
          <a:xfrm>
            <a:off x="6103232" y="3229797"/>
            <a:ext cx="1174500" cy="651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Teachers</a:t>
            </a:r>
            <a:endParaRPr sz="1200"/>
          </a:p>
        </p:txBody>
      </p:sp>
      <p:cxnSp>
        <p:nvCxnSpPr>
          <p:cNvPr id="226" name="Google Shape;226;p43"/>
          <p:cNvCxnSpPr>
            <a:stCxn id="225" idx="2"/>
          </p:cNvCxnSpPr>
          <p:nvPr/>
        </p:nvCxnSpPr>
        <p:spPr>
          <a:xfrm rot="10800000">
            <a:off x="5224832" y="3207297"/>
            <a:ext cx="878400" cy="348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7" name="Google Shape;227;p43"/>
          <p:cNvCxnSpPr>
            <a:endCxn id="222" idx="4"/>
          </p:cNvCxnSpPr>
          <p:nvPr/>
        </p:nvCxnSpPr>
        <p:spPr>
          <a:xfrm rot="10800000">
            <a:off x="6519625" y="2785200"/>
            <a:ext cx="227400" cy="436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8" name="Google Shape;228;p43"/>
          <p:cNvSpPr/>
          <p:nvPr/>
        </p:nvSpPr>
        <p:spPr>
          <a:xfrm>
            <a:off x="3612475" y="3969600"/>
            <a:ext cx="1113000" cy="651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Parents/carers</a:t>
            </a:r>
            <a:endParaRPr sz="1200"/>
          </a:p>
        </p:txBody>
      </p:sp>
      <p:cxnSp>
        <p:nvCxnSpPr>
          <p:cNvPr id="229" name="Google Shape;229;p43"/>
          <p:cNvCxnSpPr>
            <a:stCxn id="228" idx="0"/>
            <a:endCxn id="216" idx="4"/>
          </p:cNvCxnSpPr>
          <p:nvPr/>
        </p:nvCxnSpPr>
        <p:spPr>
          <a:xfrm flipH="1" rot="10800000">
            <a:off x="4168975" y="3588600"/>
            <a:ext cx="109800" cy="381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0" name="Google Shape;230;p43"/>
          <p:cNvCxnSpPr>
            <a:endCxn id="225" idx="3"/>
          </p:cNvCxnSpPr>
          <p:nvPr/>
        </p:nvCxnSpPr>
        <p:spPr>
          <a:xfrm flipH="1" rot="10800000">
            <a:off x="4685233" y="3785461"/>
            <a:ext cx="1590000" cy="36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31" name="Google Shape;231;p43"/>
          <p:cNvSpPr/>
          <p:nvPr/>
        </p:nvSpPr>
        <p:spPr>
          <a:xfrm>
            <a:off x="4982413" y="4313125"/>
            <a:ext cx="1113000" cy="651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Students</a:t>
            </a:r>
            <a:endParaRPr sz="1200"/>
          </a:p>
        </p:txBody>
      </p:sp>
      <p:cxnSp>
        <p:nvCxnSpPr>
          <p:cNvPr id="232" name="Google Shape;232;p43"/>
          <p:cNvCxnSpPr>
            <a:endCxn id="231" idx="1"/>
          </p:cNvCxnSpPr>
          <p:nvPr/>
        </p:nvCxnSpPr>
        <p:spPr>
          <a:xfrm>
            <a:off x="4788708" y="3539962"/>
            <a:ext cx="356700" cy="868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3" name="Google Shape;233;p43"/>
          <p:cNvCxnSpPr>
            <a:stCxn id="231" idx="2"/>
            <a:endCxn id="228" idx="5"/>
          </p:cNvCxnSpPr>
          <p:nvPr/>
        </p:nvCxnSpPr>
        <p:spPr>
          <a:xfrm rot="10800000">
            <a:off x="4562413" y="4525225"/>
            <a:ext cx="420000" cy="113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4" name="Google Shape;234;p43"/>
          <p:cNvCxnSpPr>
            <a:stCxn id="231" idx="7"/>
          </p:cNvCxnSpPr>
          <p:nvPr/>
        </p:nvCxnSpPr>
        <p:spPr>
          <a:xfrm flipH="1" rot="10800000">
            <a:off x="5932418" y="3909262"/>
            <a:ext cx="615300" cy="49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35" name="Google Shape;235;p43"/>
          <p:cNvSpPr/>
          <p:nvPr/>
        </p:nvSpPr>
        <p:spPr>
          <a:xfrm>
            <a:off x="1732600" y="3055800"/>
            <a:ext cx="1113000" cy="651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Local media</a:t>
            </a:r>
            <a:endParaRPr sz="1200"/>
          </a:p>
        </p:txBody>
      </p:sp>
      <p:cxnSp>
        <p:nvCxnSpPr>
          <p:cNvPr id="236" name="Google Shape;236;p43"/>
          <p:cNvCxnSpPr/>
          <p:nvPr/>
        </p:nvCxnSpPr>
        <p:spPr>
          <a:xfrm flipH="1">
            <a:off x="5658525" y="2719525"/>
            <a:ext cx="438300" cy="160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7" name="Google Shape;237;p43"/>
          <p:cNvCxnSpPr>
            <a:endCxn id="235" idx="5"/>
          </p:cNvCxnSpPr>
          <p:nvPr/>
        </p:nvCxnSpPr>
        <p:spPr>
          <a:xfrm rot="10800000">
            <a:off x="2682605" y="3611463"/>
            <a:ext cx="960600" cy="571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8" name="Google Shape;238;p43"/>
          <p:cNvCxnSpPr/>
          <p:nvPr/>
        </p:nvCxnSpPr>
        <p:spPr>
          <a:xfrm flipH="1">
            <a:off x="2823100" y="3177725"/>
            <a:ext cx="501900" cy="10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9" name="Google Shape;239;p43"/>
          <p:cNvCxnSpPr/>
          <p:nvPr/>
        </p:nvCxnSpPr>
        <p:spPr>
          <a:xfrm flipH="1">
            <a:off x="2401725" y="1810550"/>
            <a:ext cx="1980600" cy="1241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40" name="Google Shape;240;p43"/>
          <p:cNvCxnSpPr/>
          <p:nvPr/>
        </p:nvCxnSpPr>
        <p:spPr>
          <a:xfrm flipH="1">
            <a:off x="2165250" y="1692325"/>
            <a:ext cx="628200" cy="1374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1" name="Google Shape;241;p43"/>
          <p:cNvSpPr txBox="1"/>
          <p:nvPr>
            <p:ph type="title"/>
          </p:nvPr>
        </p:nvSpPr>
        <p:spPr>
          <a:xfrm>
            <a:off x="48685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Step</a:t>
            </a:r>
            <a:r>
              <a:rPr b="1" lang="en-GB">
                <a:solidFill>
                  <a:srgbClr val="F7931D"/>
                </a:solidFill>
              </a:rPr>
              <a:t> </a:t>
            </a:r>
            <a:r>
              <a:rPr lang="en-GB"/>
              <a:t>       </a:t>
            </a:r>
            <a:r>
              <a:rPr lang="en-GB" sz="3000"/>
              <a:t>- Analyse the relationships</a:t>
            </a:r>
            <a:endParaRPr sz="3000"/>
          </a:p>
        </p:txBody>
      </p:sp>
      <p:sp>
        <p:nvSpPr>
          <p:cNvPr id="242" name="Google Shape;242;p43"/>
          <p:cNvSpPr/>
          <p:nvPr/>
        </p:nvSpPr>
        <p:spPr>
          <a:xfrm>
            <a:off x="1478200" y="200875"/>
            <a:ext cx="620700" cy="62070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5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75" y="1502600"/>
            <a:ext cx="3342000" cy="2431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" name="Google Shape;248;p44"/>
          <p:cNvSpPr txBox="1"/>
          <p:nvPr/>
        </p:nvSpPr>
        <p:spPr>
          <a:xfrm>
            <a:off x="4582425" y="1959800"/>
            <a:ext cx="39945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F7931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57 methods of non-violent action</a:t>
            </a:r>
            <a:endParaRPr b="1" sz="3000">
              <a:solidFill>
                <a:srgbClr val="F7931D"/>
              </a:solidFill>
            </a:endParaRPr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8237" y="4547458"/>
            <a:ext cx="1026575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8052" y="4547458"/>
            <a:ext cx="684261" cy="4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4"/>
          <p:cNvSpPr txBox="1"/>
          <p:nvPr>
            <p:ph type="title"/>
          </p:nvPr>
        </p:nvSpPr>
        <p:spPr>
          <a:xfrm>
            <a:off x="48685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Step</a:t>
            </a:r>
            <a:r>
              <a:rPr b="1" lang="en-GB">
                <a:solidFill>
                  <a:srgbClr val="F7931D"/>
                </a:solidFill>
              </a:rPr>
              <a:t> </a:t>
            </a:r>
            <a:r>
              <a:rPr lang="en-GB"/>
              <a:t>       </a:t>
            </a:r>
            <a:r>
              <a:rPr lang="en-GB" sz="3000"/>
              <a:t>- Campaign planning and tactics</a:t>
            </a:r>
            <a:endParaRPr sz="3000"/>
          </a:p>
        </p:txBody>
      </p:sp>
      <p:sp>
        <p:nvSpPr>
          <p:cNvPr id="252" name="Google Shape;252;p44"/>
          <p:cNvSpPr/>
          <p:nvPr/>
        </p:nvSpPr>
        <p:spPr>
          <a:xfrm>
            <a:off x="1478200" y="200875"/>
            <a:ext cx="620700" cy="62070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6</a:t>
            </a:r>
            <a:endParaRPr sz="3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526675" y="208700"/>
            <a:ext cx="56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7931D"/>
                </a:solidFill>
              </a:rPr>
              <a:t>Task:</a:t>
            </a:r>
            <a:endParaRPr b="1" sz="3000">
              <a:solidFill>
                <a:srgbClr val="F793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Imagine you're the user of an online platform that has recently implemented a new feature. They informed you that before launch they tested the feature with users and received positive feedback.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But, shortly after launch you discover, along with your friends, that this update has removed something you all liked and used.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What will you do about it?</a:t>
            </a:r>
            <a:r>
              <a:rPr lang="en-GB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Explain the steps you’ll take to get your voice heard.</a:t>
            </a:r>
            <a:endParaRPr sz="1800"/>
          </a:p>
        </p:txBody>
      </p:sp>
      <p:sp>
        <p:nvSpPr>
          <p:cNvPr id="258" name="Google Shape;258;p45"/>
          <p:cNvSpPr/>
          <p:nvPr/>
        </p:nvSpPr>
        <p:spPr>
          <a:xfrm>
            <a:off x="6487025" y="876600"/>
            <a:ext cx="342900" cy="342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9" name="Google Shape;259;p45"/>
          <p:cNvSpPr txBox="1"/>
          <p:nvPr/>
        </p:nvSpPr>
        <p:spPr>
          <a:xfrm>
            <a:off x="6829925" y="853050"/>
            <a:ext cx="16065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the issue?</a:t>
            </a:r>
            <a:endParaRPr/>
          </a:p>
        </p:txBody>
      </p:sp>
      <p:sp>
        <p:nvSpPr>
          <p:cNvPr id="260" name="Google Shape;260;p45"/>
          <p:cNvSpPr txBox="1"/>
          <p:nvPr/>
        </p:nvSpPr>
        <p:spPr>
          <a:xfrm>
            <a:off x="6829913" y="1257250"/>
            <a:ext cx="16065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Who’s the target?</a:t>
            </a:r>
            <a:endParaRPr/>
          </a:p>
        </p:txBody>
      </p:sp>
      <p:sp>
        <p:nvSpPr>
          <p:cNvPr id="261" name="Google Shape;261;p45"/>
          <p:cNvSpPr txBox="1"/>
          <p:nvPr/>
        </p:nvSpPr>
        <p:spPr>
          <a:xfrm>
            <a:off x="6829925" y="1661450"/>
            <a:ext cx="19938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are the players?</a:t>
            </a:r>
            <a:endParaRPr/>
          </a:p>
        </p:txBody>
      </p:sp>
      <p:sp>
        <p:nvSpPr>
          <p:cNvPr id="262" name="Google Shape;262;p45"/>
          <p:cNvSpPr txBox="1"/>
          <p:nvPr/>
        </p:nvSpPr>
        <p:spPr>
          <a:xfrm>
            <a:off x="6829925" y="2065650"/>
            <a:ext cx="19938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and agreement</a:t>
            </a:r>
            <a:endParaRPr/>
          </a:p>
        </p:txBody>
      </p:sp>
      <p:sp>
        <p:nvSpPr>
          <p:cNvPr id="263" name="Google Shape;263;p45"/>
          <p:cNvSpPr txBox="1"/>
          <p:nvPr/>
        </p:nvSpPr>
        <p:spPr>
          <a:xfrm>
            <a:off x="6829925" y="2469850"/>
            <a:ext cx="19938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aligns best?</a:t>
            </a:r>
            <a:endParaRPr/>
          </a:p>
        </p:txBody>
      </p:sp>
      <p:sp>
        <p:nvSpPr>
          <p:cNvPr id="264" name="Google Shape;264;p45"/>
          <p:cNvSpPr txBox="1"/>
          <p:nvPr/>
        </p:nvSpPr>
        <p:spPr>
          <a:xfrm>
            <a:off x="6829925" y="2874050"/>
            <a:ext cx="21924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Analyse the relationships</a:t>
            </a:r>
            <a:endParaRPr/>
          </a:p>
        </p:txBody>
      </p:sp>
      <p:sp>
        <p:nvSpPr>
          <p:cNvPr id="265" name="Google Shape;265;p45"/>
          <p:cNvSpPr txBox="1"/>
          <p:nvPr/>
        </p:nvSpPr>
        <p:spPr>
          <a:xfrm>
            <a:off x="6829925" y="3278250"/>
            <a:ext cx="21924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your campaign!</a:t>
            </a:r>
            <a:endParaRPr/>
          </a:p>
        </p:txBody>
      </p:sp>
      <p:sp>
        <p:nvSpPr>
          <p:cNvPr id="266" name="Google Shape;266;p45"/>
          <p:cNvSpPr txBox="1"/>
          <p:nvPr/>
        </p:nvSpPr>
        <p:spPr>
          <a:xfrm>
            <a:off x="6509173" y="821200"/>
            <a:ext cx="258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0</a:t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7" name="Google Shape;267;p45"/>
          <p:cNvSpPr/>
          <p:nvPr/>
        </p:nvSpPr>
        <p:spPr>
          <a:xfrm>
            <a:off x="6487025" y="1292575"/>
            <a:ext cx="342900" cy="342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6533060" y="1237175"/>
            <a:ext cx="258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9" name="Google Shape;269;p45"/>
          <p:cNvSpPr/>
          <p:nvPr/>
        </p:nvSpPr>
        <p:spPr>
          <a:xfrm>
            <a:off x="6490900" y="1712700"/>
            <a:ext cx="342900" cy="342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0" name="Google Shape;270;p45"/>
          <p:cNvSpPr txBox="1"/>
          <p:nvPr/>
        </p:nvSpPr>
        <p:spPr>
          <a:xfrm>
            <a:off x="6513048" y="1657300"/>
            <a:ext cx="258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1" name="Google Shape;271;p45"/>
          <p:cNvSpPr/>
          <p:nvPr/>
        </p:nvSpPr>
        <p:spPr>
          <a:xfrm>
            <a:off x="6490900" y="2114825"/>
            <a:ext cx="342900" cy="342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2" name="Google Shape;272;p45"/>
          <p:cNvSpPr txBox="1"/>
          <p:nvPr/>
        </p:nvSpPr>
        <p:spPr>
          <a:xfrm>
            <a:off x="6513048" y="2059425"/>
            <a:ext cx="258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3" name="Google Shape;273;p45"/>
          <p:cNvSpPr/>
          <p:nvPr/>
        </p:nvSpPr>
        <p:spPr>
          <a:xfrm>
            <a:off x="6490900" y="2504825"/>
            <a:ext cx="342900" cy="342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4" name="Google Shape;274;p45"/>
          <p:cNvSpPr txBox="1"/>
          <p:nvPr/>
        </p:nvSpPr>
        <p:spPr>
          <a:xfrm>
            <a:off x="6513048" y="2449425"/>
            <a:ext cx="258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4</a:t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5" name="Google Shape;275;p45"/>
          <p:cNvSpPr/>
          <p:nvPr/>
        </p:nvSpPr>
        <p:spPr>
          <a:xfrm>
            <a:off x="6490900" y="2915088"/>
            <a:ext cx="342900" cy="342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6" name="Google Shape;276;p45"/>
          <p:cNvSpPr txBox="1"/>
          <p:nvPr/>
        </p:nvSpPr>
        <p:spPr>
          <a:xfrm>
            <a:off x="6513048" y="2859688"/>
            <a:ext cx="258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5</a:t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7" name="Google Shape;277;p45"/>
          <p:cNvSpPr/>
          <p:nvPr/>
        </p:nvSpPr>
        <p:spPr>
          <a:xfrm>
            <a:off x="6490900" y="3317075"/>
            <a:ext cx="342900" cy="342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6513048" y="3261675"/>
            <a:ext cx="258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6</a:t>
            </a:r>
            <a:endParaRPr sz="1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