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10287000" cx="18288000"/>
  <p:notesSz cx="6858000" cy="9144000"/>
  <p:embeddedFontLst>
    <p:embeddedFont>
      <p:font typeface="Arial Black"/>
      <p:regular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54" roundtripDataSignature="AMtx7mj3fGZLI69wIpgSqjBKmGOttnqk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E6C9927-915A-470B-8C7A-236A495FD534}">
  <a:tblStyle styleId="{0E6C9927-915A-470B-8C7A-236A495FD534}"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ArialBlack-regular.fntdata"/><Relationship Id="rId52" Type="http://schemas.openxmlformats.org/officeDocument/2006/relationships/slide" Target="slides/slide46.xml"/><Relationship Id="rId11" Type="http://schemas.openxmlformats.org/officeDocument/2006/relationships/slide" Target="slides/slide5.xml"/><Relationship Id="rId10" Type="http://schemas.openxmlformats.org/officeDocument/2006/relationships/slide" Target="slides/slide4.xml"/><Relationship Id="rId54"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p:txBody>
      </p:sp>
      <p:sp>
        <p:nvSpPr>
          <p:cNvPr id="90" name="Google Shape;90;p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u="none" cap="none" strike="noStrike">
                <a:solidFill>
                  <a:schemeClr val="dk1"/>
                </a:solidFill>
                <a:latin typeface="Arial"/>
                <a:ea typeface="Arial"/>
                <a:cs typeface="Arial"/>
                <a:sym typeface="Arial"/>
              </a:rPr>
              <a:t>1.7.2013</a:t>
            </a:r>
            <a:endParaRPr/>
          </a:p>
        </p:txBody>
      </p:sp>
      <p:sp>
        <p:nvSpPr>
          <p:cNvPr id="91" name="Google Shape;91;p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1</a:t>
            </a:r>
            <a:endParaRPr/>
          </a:p>
        </p:txBody>
      </p:sp>
      <p:sp>
        <p:nvSpPr>
          <p:cNvPr id="93" name="Google Shape;93;p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p:txBody>
      </p:sp>
      <p:sp>
        <p:nvSpPr>
          <p:cNvPr id="94" name="Google Shape;94;p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u="none" cap="none" strike="noStrike">
                <a:solidFill>
                  <a:schemeClr val="dk1"/>
                </a:solidFill>
                <a:latin typeface="Arial"/>
                <a:ea typeface="Arial"/>
                <a:cs typeface="Arial"/>
                <a:sym typeface="Arial"/>
              </a:rPr>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382" name="Google Shape;382;p1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383" name="Google Shape;383;p1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385" name="Google Shape;385;p1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386" name="Google Shape;386;p1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449" name="Google Shape;449;p1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450" name="Google Shape;450;p1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452" name="Google Shape;452;p1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453" name="Google Shape;453;p1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1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503" name="Google Shape;503;p1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504" name="Google Shape;504;p1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506" name="Google Shape;506;p1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507" name="Google Shape;507;p1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1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578" name="Google Shape;578;p1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579" name="Google Shape;579;p1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581" name="Google Shape;581;p1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582" name="Google Shape;582;p1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1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619" name="Google Shape;619;p1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620" name="Google Shape;620;p14: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622" name="Google Shape;622;p1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623" name="Google Shape;623;p1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1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666" name="Google Shape;666;p1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667" name="Google Shape;667;p15: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669" name="Google Shape;669;p1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670" name="Google Shape;670;p1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1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715" name="Google Shape;715;p1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716" name="Google Shape;716;p16:notes"/>
          <p:cNvSpPr/>
          <p:nvPr>
            <p:ph idx="3"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p16: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718" name="Google Shape;718;p16: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719" name="Google Shape;719;p16: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1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764" name="Google Shape;764;p1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765" name="Google Shape;765;p1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6" name="Google Shape;766;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767" name="Google Shape;767;p1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768" name="Google Shape;768;p1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1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832" name="Google Shape;832;p1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833" name="Google Shape;833;p1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835" name="Google Shape;835;p1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836" name="Google Shape;836;p1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1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885" name="Google Shape;885;p1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886" name="Google Shape;886;p1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7" name="Google Shape;887;p1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888" name="Google Shape;888;p1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889" name="Google Shape;889;p1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04" name="Google Shape;104;p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05" name="Google Shape;105;p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1</a:t>
            </a:r>
            <a:endParaRPr/>
          </a:p>
        </p:txBody>
      </p:sp>
      <p:sp>
        <p:nvSpPr>
          <p:cNvPr id="107" name="Google Shape;107;p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08" name="Google Shape;108;p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2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957" name="Google Shape;957;p2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958" name="Google Shape;958;p2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9" name="Google Shape;959;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960" name="Google Shape;960;p2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961" name="Google Shape;961;p2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2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998" name="Google Shape;998;p2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999" name="Google Shape;999;p2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0" name="Google Shape;1000;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1001" name="Google Shape;1001;p2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002" name="Google Shape;1002;p2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p2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045" name="Google Shape;1045;p2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046" name="Google Shape;1046;p2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7" name="Google Shape;1047;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1048" name="Google Shape;1048;p2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049" name="Google Shape;1049;p2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p2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090" name="Google Shape;1090;p2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091" name="Google Shape;1091;p2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2" name="Google Shape;1092;p2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1093" name="Google Shape;1093;p2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094" name="Google Shape;1094;p2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p2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137" name="Google Shape;1137;p2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138" name="Google Shape;1138;p24: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9" name="Google Shape;1139;p2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1140" name="Google Shape;1140;p2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141" name="Google Shape;1141;p2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7" name="Google Shape;1177;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1178" name="Google Shape;1178;p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6" name="Google Shape;1216;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1217" name="Google Shape;1217;p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p2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257" name="Google Shape;1257;p2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258" name="Google Shape;1258;p2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9" name="Google Shape;1259;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1260" name="Google Shape;1260;p2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261" name="Google Shape;1261;p2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p2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338" name="Google Shape;1338;p2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339" name="Google Shape;1339;p2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0" name="Google Shape;1340;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1341" name="Google Shape;1341;p2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342" name="Google Shape;1342;p2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p2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396" name="Google Shape;1396;p2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397" name="Google Shape;1397;p2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8" name="Google Shape;1398;p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1399" name="Google Shape;1399;p2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400" name="Google Shape;1400;p2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22" name="Google Shape;122;p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23" name="Google Shape;123;p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1</a:t>
            </a:r>
            <a:endParaRPr/>
          </a:p>
        </p:txBody>
      </p:sp>
      <p:sp>
        <p:nvSpPr>
          <p:cNvPr id="125" name="Google Shape;125;p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26" name="Google Shape;126;p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p3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442" name="Google Shape;1442;p3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443" name="Google Shape;1443;p3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4" name="Google Shape;1444;p3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1445" name="Google Shape;1445;p3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446" name="Google Shape;1446;p3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p3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522" name="Google Shape;1522;p3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523" name="Google Shape;1523;p3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4" name="Google Shape;1524;p3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1525" name="Google Shape;1525;p3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526" name="Google Shape;1526;p3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p3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566" name="Google Shape;1566;p3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567" name="Google Shape;1567;p3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8" name="Google Shape;1568;p3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1569" name="Google Shape;1569;p3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570" name="Google Shape;1570;p3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p3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616" name="Google Shape;1616;p3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617" name="Google Shape;1617;p3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8" name="Google Shape;1618;p3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1619" name="Google Shape;1619;p3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620" name="Google Shape;1620;p3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0" name="Shape 1660"/>
        <p:cNvGrpSpPr/>
        <p:nvPr/>
      </p:nvGrpSpPr>
      <p:grpSpPr>
        <a:xfrm>
          <a:off x="0" y="0"/>
          <a:ext cx="0" cy="0"/>
          <a:chOff x="0" y="0"/>
          <a:chExt cx="0" cy="0"/>
        </a:xfrm>
      </p:grpSpPr>
      <p:sp>
        <p:nvSpPr>
          <p:cNvPr id="1661" name="Google Shape;1661;p3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662" name="Google Shape;1662;p3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663" name="Google Shape;1663;p34:notes"/>
          <p:cNvSpPr/>
          <p:nvPr>
            <p:ph idx="3"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4" name="Google Shape;1664;p34: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1665" name="Google Shape;1665;p34: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666" name="Google Shape;1666;p34: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1" name="Shape 1711"/>
        <p:cNvGrpSpPr/>
        <p:nvPr/>
      </p:nvGrpSpPr>
      <p:grpSpPr>
        <a:xfrm>
          <a:off x="0" y="0"/>
          <a:ext cx="0" cy="0"/>
          <a:chOff x="0" y="0"/>
          <a:chExt cx="0" cy="0"/>
        </a:xfrm>
      </p:grpSpPr>
      <p:sp>
        <p:nvSpPr>
          <p:cNvPr id="1712" name="Google Shape;1712;p3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713" name="Google Shape;1713;p3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714" name="Google Shape;1714;p35: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5" name="Google Shape;1715;p3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1716" name="Google Shape;1716;p3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717" name="Google Shape;1717;p3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2" name="Shape 1782"/>
        <p:cNvGrpSpPr/>
        <p:nvPr/>
      </p:nvGrpSpPr>
      <p:grpSpPr>
        <a:xfrm>
          <a:off x="0" y="0"/>
          <a:ext cx="0" cy="0"/>
          <a:chOff x="0" y="0"/>
          <a:chExt cx="0" cy="0"/>
        </a:xfrm>
      </p:grpSpPr>
      <p:sp>
        <p:nvSpPr>
          <p:cNvPr id="1783" name="Google Shape;1783;p3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784" name="Google Shape;1784;p3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785" name="Google Shape;1785;p36: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6" name="Google Shape;1786;p3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1787" name="Google Shape;1787;p3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788" name="Google Shape;1788;p3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7" name="Shape 1827"/>
        <p:cNvGrpSpPr/>
        <p:nvPr/>
      </p:nvGrpSpPr>
      <p:grpSpPr>
        <a:xfrm>
          <a:off x="0" y="0"/>
          <a:ext cx="0" cy="0"/>
          <a:chOff x="0" y="0"/>
          <a:chExt cx="0" cy="0"/>
        </a:xfrm>
      </p:grpSpPr>
      <p:sp>
        <p:nvSpPr>
          <p:cNvPr id="1828" name="Google Shape;1828;p3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829" name="Google Shape;1829;p3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830" name="Google Shape;1830;p3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1" name="Google Shape;1831;p3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1832" name="Google Shape;1832;p3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833" name="Google Shape;1833;p3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2" name="Shape 1902"/>
        <p:cNvGrpSpPr/>
        <p:nvPr/>
      </p:nvGrpSpPr>
      <p:grpSpPr>
        <a:xfrm>
          <a:off x="0" y="0"/>
          <a:ext cx="0" cy="0"/>
          <a:chOff x="0" y="0"/>
          <a:chExt cx="0" cy="0"/>
        </a:xfrm>
      </p:grpSpPr>
      <p:sp>
        <p:nvSpPr>
          <p:cNvPr id="1903" name="Google Shape;1903;p3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904" name="Google Shape;1904;p3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905" name="Google Shape;1905;p3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6" name="Google Shape;1906;p3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1907" name="Google Shape;1907;p3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908" name="Google Shape;1908;p3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6" name="Shape 1946"/>
        <p:cNvGrpSpPr/>
        <p:nvPr/>
      </p:nvGrpSpPr>
      <p:grpSpPr>
        <a:xfrm>
          <a:off x="0" y="0"/>
          <a:ext cx="0" cy="0"/>
          <a:chOff x="0" y="0"/>
          <a:chExt cx="0" cy="0"/>
        </a:xfrm>
      </p:grpSpPr>
      <p:sp>
        <p:nvSpPr>
          <p:cNvPr id="1947" name="Google Shape;1947;p3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948" name="Google Shape;1948;p3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949" name="Google Shape;1949;p3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0" name="Google Shape;1950;p3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1951" name="Google Shape;1951;p3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952" name="Google Shape;1952;p3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43" name="Google Shape;143;p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44" name="Google Shape;144;p4: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1</a:t>
            </a:r>
            <a:endParaRPr/>
          </a:p>
        </p:txBody>
      </p:sp>
      <p:sp>
        <p:nvSpPr>
          <p:cNvPr id="146" name="Google Shape;146;p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47" name="Google Shape;147;p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6" name="Shape 1996"/>
        <p:cNvGrpSpPr/>
        <p:nvPr/>
      </p:nvGrpSpPr>
      <p:grpSpPr>
        <a:xfrm>
          <a:off x="0" y="0"/>
          <a:ext cx="0" cy="0"/>
          <a:chOff x="0" y="0"/>
          <a:chExt cx="0" cy="0"/>
        </a:xfrm>
      </p:grpSpPr>
      <p:sp>
        <p:nvSpPr>
          <p:cNvPr id="1997" name="Google Shape;1997;p4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998" name="Google Shape;1998;p4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999" name="Google Shape;1999;p4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0" name="Google Shape;2000;p4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2001" name="Google Shape;2001;p4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002" name="Google Shape;2002;p4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9" name="Shape 2039"/>
        <p:cNvGrpSpPr/>
        <p:nvPr/>
      </p:nvGrpSpPr>
      <p:grpSpPr>
        <a:xfrm>
          <a:off x="0" y="0"/>
          <a:ext cx="0" cy="0"/>
          <a:chOff x="0" y="0"/>
          <a:chExt cx="0" cy="0"/>
        </a:xfrm>
      </p:grpSpPr>
      <p:sp>
        <p:nvSpPr>
          <p:cNvPr id="2040" name="Google Shape;2040;p4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041" name="Google Shape;2041;p4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2042" name="Google Shape;2042;p4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3" name="Google Shape;2043;p4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9</a:t>
            </a:r>
            <a:endParaRPr/>
          </a:p>
        </p:txBody>
      </p:sp>
      <p:sp>
        <p:nvSpPr>
          <p:cNvPr id="2044" name="Google Shape;2044;p4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045" name="Google Shape;2045;p4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9" name="Shape 2089"/>
        <p:cNvGrpSpPr/>
        <p:nvPr/>
      </p:nvGrpSpPr>
      <p:grpSpPr>
        <a:xfrm>
          <a:off x="0" y="0"/>
          <a:ext cx="0" cy="0"/>
          <a:chOff x="0" y="0"/>
          <a:chExt cx="0" cy="0"/>
        </a:xfrm>
      </p:grpSpPr>
      <p:sp>
        <p:nvSpPr>
          <p:cNvPr id="2090" name="Google Shape;2090;p4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091" name="Google Shape;2091;p4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2092" name="Google Shape;2092;p4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3" name="Google Shape;2093;p4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35</a:t>
            </a:r>
            <a:endParaRPr/>
          </a:p>
        </p:txBody>
      </p:sp>
      <p:sp>
        <p:nvSpPr>
          <p:cNvPr id="2094" name="Google Shape;2094;p4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095" name="Google Shape;2095;p4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9" name="Shape 2159"/>
        <p:cNvGrpSpPr/>
        <p:nvPr/>
      </p:nvGrpSpPr>
      <p:grpSpPr>
        <a:xfrm>
          <a:off x="0" y="0"/>
          <a:ext cx="0" cy="0"/>
          <a:chOff x="0" y="0"/>
          <a:chExt cx="0" cy="0"/>
        </a:xfrm>
      </p:grpSpPr>
      <p:sp>
        <p:nvSpPr>
          <p:cNvPr id="2160" name="Google Shape;2160;p4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161" name="Google Shape;2161;p4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2162" name="Google Shape;2162;p4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3" name="Google Shape;2163;p4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36</a:t>
            </a:r>
            <a:endParaRPr/>
          </a:p>
        </p:txBody>
      </p:sp>
      <p:sp>
        <p:nvSpPr>
          <p:cNvPr id="2164" name="Google Shape;2164;p4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165" name="Google Shape;2165;p4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1" name="Shape 2191"/>
        <p:cNvGrpSpPr/>
        <p:nvPr/>
      </p:nvGrpSpPr>
      <p:grpSpPr>
        <a:xfrm>
          <a:off x="0" y="0"/>
          <a:ext cx="0" cy="0"/>
          <a:chOff x="0" y="0"/>
          <a:chExt cx="0" cy="0"/>
        </a:xfrm>
      </p:grpSpPr>
      <p:sp>
        <p:nvSpPr>
          <p:cNvPr id="2192" name="Google Shape;2192;p4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193" name="Google Shape;2193;p4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2194" name="Google Shape;2194;p44: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5" name="Google Shape;2195;p4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36</a:t>
            </a:r>
            <a:endParaRPr/>
          </a:p>
        </p:txBody>
      </p:sp>
      <p:sp>
        <p:nvSpPr>
          <p:cNvPr id="2196" name="Google Shape;2196;p4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197" name="Google Shape;2197;p4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3" name="Shape 2213"/>
        <p:cNvGrpSpPr/>
        <p:nvPr/>
      </p:nvGrpSpPr>
      <p:grpSpPr>
        <a:xfrm>
          <a:off x="0" y="0"/>
          <a:ext cx="0" cy="0"/>
          <a:chOff x="0" y="0"/>
          <a:chExt cx="0" cy="0"/>
        </a:xfrm>
      </p:grpSpPr>
      <p:sp>
        <p:nvSpPr>
          <p:cNvPr id="2214" name="Google Shape;2214;p4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215" name="Google Shape;2215;p4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2216" name="Google Shape;2216;p45: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7" name="Google Shape;2217;p4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36</a:t>
            </a:r>
            <a:endParaRPr/>
          </a:p>
        </p:txBody>
      </p:sp>
      <p:sp>
        <p:nvSpPr>
          <p:cNvPr id="2218" name="Google Shape;2218;p4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219" name="Google Shape;2219;p4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6" name="Shape 2236"/>
        <p:cNvGrpSpPr/>
        <p:nvPr/>
      </p:nvGrpSpPr>
      <p:grpSpPr>
        <a:xfrm>
          <a:off x="0" y="0"/>
          <a:ext cx="0" cy="0"/>
          <a:chOff x="0" y="0"/>
          <a:chExt cx="0" cy="0"/>
        </a:xfrm>
      </p:grpSpPr>
      <p:sp>
        <p:nvSpPr>
          <p:cNvPr id="2237" name="Google Shape;2237;p4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238" name="Google Shape;2238;p4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2239" name="Google Shape;2239;p46: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0" name="Google Shape;2240;p4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37</a:t>
            </a:r>
            <a:endParaRPr/>
          </a:p>
        </p:txBody>
      </p:sp>
      <p:sp>
        <p:nvSpPr>
          <p:cNvPr id="2241" name="Google Shape;2241;p4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242" name="Google Shape;2242;p4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70" name="Google Shape;170;p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71" name="Google Shape;171;p5: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1</a:t>
            </a:r>
            <a:endParaRPr/>
          </a:p>
        </p:txBody>
      </p:sp>
      <p:sp>
        <p:nvSpPr>
          <p:cNvPr id="173" name="Google Shape;173;p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74" name="Google Shape;174;p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198" name="Google Shape;198;p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199" name="Google Shape;199;p6: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4</a:t>
            </a:r>
            <a:endParaRPr/>
          </a:p>
        </p:txBody>
      </p:sp>
      <p:sp>
        <p:nvSpPr>
          <p:cNvPr id="201" name="Google Shape;201;p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02" name="Google Shape;202;p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33" name="Google Shape;233;p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234" name="Google Shape;234;p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6</a:t>
            </a:r>
            <a:endParaRPr/>
          </a:p>
        </p:txBody>
      </p:sp>
      <p:sp>
        <p:nvSpPr>
          <p:cNvPr id="236" name="Google Shape;236;p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37" name="Google Shape;237;p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80" name="Google Shape;280;p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281" name="Google Shape;281;p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7</a:t>
            </a:r>
            <a:endParaRPr/>
          </a:p>
        </p:txBody>
      </p:sp>
      <p:sp>
        <p:nvSpPr>
          <p:cNvPr id="283" name="Google Shape;283;p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284" name="Google Shape;284;p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328" name="Google Shape;328;p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GB" sz="1200">
                <a:solidFill>
                  <a:schemeClr val="dk1"/>
                </a:solidFill>
                <a:latin typeface="Arial"/>
                <a:ea typeface="Arial"/>
                <a:cs typeface="Arial"/>
                <a:sym typeface="Arial"/>
              </a:rPr>
              <a:t>1.7.2013</a:t>
            </a:r>
            <a:endParaRPr/>
          </a:p>
        </p:txBody>
      </p:sp>
      <p:sp>
        <p:nvSpPr>
          <p:cNvPr id="329" name="Google Shape;329;p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8</a:t>
            </a:r>
            <a:endParaRPr/>
          </a:p>
        </p:txBody>
      </p:sp>
      <p:sp>
        <p:nvSpPr>
          <p:cNvPr id="331" name="Google Shape;331;p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a:solidFill>
                <a:schemeClr val="dk1"/>
              </a:solidFill>
              <a:latin typeface="Arial"/>
              <a:ea typeface="Arial"/>
              <a:cs typeface="Arial"/>
              <a:sym typeface="Arial"/>
            </a:endParaRPr>
          </a:p>
        </p:txBody>
      </p:sp>
      <p:sp>
        <p:nvSpPr>
          <p:cNvPr id="332" name="Google Shape;332;p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GB" sz="1200">
                <a:solidFill>
                  <a:schemeClr val="dk1"/>
                </a:solidFill>
                <a:latin typeface="Arial"/>
                <a:ea typeface="Arial"/>
                <a:cs typeface="Arial"/>
                <a:sym typeface="Arial"/>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5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7"/>
          <p:cNvSpPr/>
          <p:nvPr>
            <p:ph idx="2" type="pic"/>
          </p:nvPr>
        </p:nvSpPr>
        <p:spPr>
          <a:xfrm>
            <a:off x="1792288" y="612775"/>
            <a:ext cx="5486400" cy="4114800"/>
          </a:xfrm>
          <a:prstGeom prst="rect">
            <a:avLst/>
          </a:prstGeom>
          <a:noFill/>
          <a:ln>
            <a:noFill/>
          </a:ln>
        </p:spPr>
      </p:sp>
      <p:sp>
        <p:nvSpPr>
          <p:cNvPr id="72" name="Google Shape;72;p5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3" name="Google Shape;73;p5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5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5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58"/>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9" name="Google Shape;79;p5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5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5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5" name="Google Shape;85;p5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5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green)">
  <p:cSld name="Content slide (green)">
    <p:spTree>
      <p:nvGrpSpPr>
        <p:cNvPr id="19" name="Shape 19"/>
        <p:cNvGrpSpPr/>
        <p:nvPr/>
      </p:nvGrpSpPr>
      <p:grpSpPr>
        <a:xfrm>
          <a:off x="0" y="0"/>
          <a:ext cx="0" cy="0"/>
          <a:chOff x="0" y="0"/>
          <a:chExt cx="0" cy="0"/>
        </a:xfrm>
      </p:grpSpPr>
      <p:sp>
        <p:nvSpPr>
          <p:cNvPr id="20" name="Google Shape;20;p49"/>
          <p:cNvSpPr txBox="1"/>
          <p:nvPr>
            <p:ph idx="1" type="body"/>
          </p:nvPr>
        </p:nvSpPr>
        <p:spPr>
          <a:xfrm>
            <a:off x="675628" y="2183730"/>
            <a:ext cx="16936800" cy="7081800"/>
          </a:xfrm>
          <a:prstGeom prst="rect">
            <a:avLst/>
          </a:prstGeom>
          <a:noFill/>
          <a:ln>
            <a:noFill/>
          </a:ln>
        </p:spPr>
        <p:txBody>
          <a:bodyPr anchorCtr="0" anchor="t" bIns="45700" lIns="91425" spcFirstLastPara="1" rIns="91425" wrap="square" tIns="45700">
            <a:normAutofit/>
          </a:bodyPr>
          <a:lstStyle>
            <a:lvl1pPr indent="-314325" lvl="0" marL="457200" marR="0" algn="l">
              <a:lnSpc>
                <a:spcPct val="110000"/>
              </a:lnSpc>
              <a:spcBef>
                <a:spcPts val="0"/>
              </a:spcBef>
              <a:spcAft>
                <a:spcPts val="0"/>
              </a:spcAft>
              <a:buClr>
                <a:schemeClr val="accent6"/>
              </a:buClr>
              <a:buSzPts val="1350"/>
              <a:buFont typeface="Noto Sans"/>
              <a:buChar char="▪"/>
              <a:defRPr b="0" i="0" sz="2700" u="none" cap="none" strike="noStrike">
                <a:solidFill>
                  <a:schemeClr val="dk1"/>
                </a:solidFill>
                <a:latin typeface="Arial"/>
                <a:ea typeface="Arial"/>
                <a:cs typeface="Arial"/>
                <a:sym typeface="Arial"/>
              </a:defRPr>
            </a:lvl1pPr>
            <a:lvl2pPr indent="-314325" lvl="1" marL="914400" marR="0" algn="l">
              <a:lnSpc>
                <a:spcPct val="110000"/>
              </a:lnSpc>
              <a:spcBef>
                <a:spcPts val="1350"/>
              </a:spcBef>
              <a:spcAft>
                <a:spcPts val="0"/>
              </a:spcAft>
              <a:buClr>
                <a:schemeClr val="accent6"/>
              </a:buClr>
              <a:buSzPts val="1350"/>
              <a:buFont typeface="Noto Sans"/>
              <a:buChar char="▪"/>
              <a:defRPr b="0" i="0" sz="2700" u="none" cap="none" strike="noStrike">
                <a:solidFill>
                  <a:schemeClr val="dk1"/>
                </a:solidFill>
                <a:latin typeface="Arial"/>
                <a:ea typeface="Arial"/>
                <a:cs typeface="Arial"/>
                <a:sym typeface="Arial"/>
              </a:defRPr>
            </a:lvl2pPr>
            <a:lvl3pPr indent="-314325" lvl="2" marL="1371600" marR="0" algn="l">
              <a:lnSpc>
                <a:spcPct val="110000"/>
              </a:lnSpc>
              <a:spcBef>
                <a:spcPts val="1350"/>
              </a:spcBef>
              <a:spcAft>
                <a:spcPts val="0"/>
              </a:spcAft>
              <a:buClr>
                <a:schemeClr val="accent6"/>
              </a:buClr>
              <a:buSzPts val="1350"/>
              <a:buFont typeface="Noto Sans"/>
              <a:buChar char="▪"/>
              <a:defRPr b="0" i="0" sz="2700" u="none" cap="none" strike="noStrike">
                <a:solidFill>
                  <a:schemeClr val="dk1"/>
                </a:solidFill>
                <a:latin typeface="Arial"/>
                <a:ea typeface="Arial"/>
                <a:cs typeface="Arial"/>
                <a:sym typeface="Arial"/>
              </a:defRPr>
            </a:lvl3pPr>
            <a:lvl4pPr indent="-314325" lvl="3" marL="1828800" marR="0" algn="l">
              <a:lnSpc>
                <a:spcPct val="110000"/>
              </a:lnSpc>
              <a:spcBef>
                <a:spcPts val="1350"/>
              </a:spcBef>
              <a:spcAft>
                <a:spcPts val="0"/>
              </a:spcAft>
              <a:buClr>
                <a:schemeClr val="accent6"/>
              </a:buClr>
              <a:buSzPts val="1350"/>
              <a:buFont typeface="Noto Sans"/>
              <a:buChar char="▪"/>
              <a:defRPr b="0" i="0" sz="2700" u="none" cap="none" strike="noStrike">
                <a:solidFill>
                  <a:schemeClr val="dk1"/>
                </a:solidFill>
                <a:latin typeface="Arial"/>
                <a:ea typeface="Arial"/>
                <a:cs typeface="Arial"/>
                <a:sym typeface="Arial"/>
              </a:defRPr>
            </a:lvl4pPr>
            <a:lvl5pPr indent="-314325" lvl="4" marL="2286000" marR="0" algn="l">
              <a:lnSpc>
                <a:spcPct val="110000"/>
              </a:lnSpc>
              <a:spcBef>
                <a:spcPts val="1350"/>
              </a:spcBef>
              <a:spcAft>
                <a:spcPts val="0"/>
              </a:spcAft>
              <a:buClr>
                <a:schemeClr val="accent6"/>
              </a:buClr>
              <a:buSzPts val="1350"/>
              <a:buFont typeface="Noto Sans"/>
              <a:buChar char="▪"/>
              <a:defRPr b="0" i="0" sz="2700" u="none" cap="none" strike="noStrike">
                <a:solidFill>
                  <a:schemeClr val="dk1"/>
                </a:solidFill>
                <a:latin typeface="Arial"/>
                <a:ea typeface="Arial"/>
                <a:cs typeface="Arial"/>
                <a:sym typeface="Arial"/>
              </a:defRPr>
            </a:lvl5pPr>
            <a:lvl6pPr indent="-342900" lvl="5" marL="2743200" marR="0" algn="l">
              <a:lnSpc>
                <a:spcPct val="90000"/>
              </a:lnSpc>
              <a:spcBef>
                <a:spcPts val="1350"/>
              </a:spcBef>
              <a:spcAft>
                <a:spcPts val="0"/>
              </a:spcAft>
              <a:buClr>
                <a:schemeClr val="dk1"/>
              </a:buClr>
              <a:buSzPts val="1800"/>
              <a:buFont typeface="Arial"/>
              <a:buChar char="•"/>
              <a:defRPr b="0" i="0" sz="2800" u="none" cap="none" strike="noStrike">
                <a:solidFill>
                  <a:srgbClr val="000000"/>
                </a:solidFill>
                <a:latin typeface="Arial"/>
                <a:ea typeface="Arial"/>
                <a:cs typeface="Arial"/>
                <a:sym typeface="Arial"/>
              </a:defRPr>
            </a:lvl6pPr>
            <a:lvl7pPr indent="-342900" lvl="6" marL="3200400" marR="0" algn="l">
              <a:lnSpc>
                <a:spcPct val="90000"/>
              </a:lnSpc>
              <a:spcBef>
                <a:spcPts val="750"/>
              </a:spcBef>
              <a:spcAft>
                <a:spcPts val="0"/>
              </a:spcAft>
              <a:buClr>
                <a:schemeClr val="dk1"/>
              </a:buClr>
              <a:buSzPts val="1800"/>
              <a:buFont typeface="Arial"/>
              <a:buChar char="•"/>
              <a:defRPr b="0" i="0" sz="2800" u="none" cap="none" strike="noStrike">
                <a:solidFill>
                  <a:srgbClr val="000000"/>
                </a:solidFill>
                <a:latin typeface="Arial"/>
                <a:ea typeface="Arial"/>
                <a:cs typeface="Arial"/>
                <a:sym typeface="Arial"/>
              </a:defRPr>
            </a:lvl7pPr>
            <a:lvl8pPr indent="-342900" lvl="7" marL="3657600" marR="0" algn="l">
              <a:lnSpc>
                <a:spcPct val="90000"/>
              </a:lnSpc>
              <a:spcBef>
                <a:spcPts val="750"/>
              </a:spcBef>
              <a:spcAft>
                <a:spcPts val="0"/>
              </a:spcAft>
              <a:buClr>
                <a:schemeClr val="dk1"/>
              </a:buClr>
              <a:buSzPts val="1800"/>
              <a:buFont typeface="Arial"/>
              <a:buChar char="•"/>
              <a:defRPr b="0" i="0" sz="2800" u="none" cap="none" strike="noStrike">
                <a:solidFill>
                  <a:srgbClr val="000000"/>
                </a:solidFill>
                <a:latin typeface="Arial"/>
                <a:ea typeface="Arial"/>
                <a:cs typeface="Arial"/>
                <a:sym typeface="Arial"/>
              </a:defRPr>
            </a:lvl8pPr>
            <a:lvl9pPr indent="-342900" lvl="8" marL="4114800" marR="0" algn="l">
              <a:lnSpc>
                <a:spcPct val="90000"/>
              </a:lnSpc>
              <a:spcBef>
                <a:spcPts val="750"/>
              </a:spcBef>
              <a:spcAft>
                <a:spcPts val="0"/>
              </a:spcAft>
              <a:buClr>
                <a:schemeClr val="dk1"/>
              </a:buClr>
              <a:buSzPts val="1800"/>
              <a:buFont typeface="Arial"/>
              <a:buChar char="•"/>
              <a:defRPr b="0" i="0" sz="2800" u="none" cap="none" strike="noStrike">
                <a:solidFill>
                  <a:srgbClr val="000000"/>
                </a:solidFill>
                <a:latin typeface="Arial"/>
                <a:ea typeface="Arial"/>
                <a:cs typeface="Arial"/>
                <a:sym typeface="Arial"/>
              </a:defRPr>
            </a:lvl9pPr>
          </a:lstStyle>
          <a:p/>
        </p:txBody>
      </p:sp>
      <p:sp>
        <p:nvSpPr>
          <p:cNvPr id="21" name="Google Shape;21;p49"/>
          <p:cNvSpPr txBox="1"/>
          <p:nvPr>
            <p:ph idx="11" type="ftr"/>
          </p:nvPr>
        </p:nvSpPr>
        <p:spPr>
          <a:xfrm>
            <a:off x="177700" y="9618032"/>
            <a:ext cx="13338600" cy="547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Arial"/>
              <a:buNone/>
              <a:defRPr sz="1350">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22" name="Google Shape;22;p49"/>
          <p:cNvSpPr txBox="1"/>
          <p:nvPr>
            <p:ph type="title"/>
          </p:nvPr>
        </p:nvSpPr>
        <p:spPr>
          <a:xfrm>
            <a:off x="675628" y="520202"/>
            <a:ext cx="15773400" cy="12840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rgbClr val="7F7F7F"/>
              </a:buClr>
              <a:buSzPts val="2400"/>
              <a:buFont typeface="Arial"/>
              <a:buNone/>
              <a:defRPr b="1" i="0" sz="4800" u="none" cap="none" strike="noStrike">
                <a:solidFill>
                  <a:srgbClr val="7F7F7F"/>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 name="Shape 23"/>
        <p:cNvGrpSpPr/>
        <p:nvPr/>
      </p:nvGrpSpPr>
      <p:grpSpPr>
        <a:xfrm>
          <a:off x="0" y="0"/>
          <a:ext cx="0" cy="0"/>
          <a:chOff x="0" y="0"/>
          <a:chExt cx="0" cy="0"/>
        </a:xfrm>
      </p:grpSpPr>
      <p:sp>
        <p:nvSpPr>
          <p:cNvPr id="24" name="Google Shape;24;p5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6" name="Google Shape;26;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sp>
        <p:nvSpPr>
          <p:cNvPr id="30" name="Google Shape;30;p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 name="Google Shape;32;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 name="Shape 35"/>
        <p:cNvGrpSpPr/>
        <p:nvPr/>
      </p:nvGrpSpPr>
      <p:grpSpPr>
        <a:xfrm>
          <a:off x="0" y="0"/>
          <a:ext cx="0" cy="0"/>
          <a:chOff x="0" y="0"/>
          <a:chExt cx="0" cy="0"/>
        </a:xfrm>
      </p:grpSpPr>
      <p:sp>
        <p:nvSpPr>
          <p:cNvPr id="36" name="Google Shape;36;p5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8" name="Google Shape;38;p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 name="Shape 41"/>
        <p:cNvGrpSpPr/>
        <p:nvPr/>
      </p:nvGrpSpPr>
      <p:grpSpPr>
        <a:xfrm>
          <a:off x="0" y="0"/>
          <a:ext cx="0" cy="0"/>
          <a:chOff x="0" y="0"/>
          <a:chExt cx="0" cy="0"/>
        </a:xfrm>
      </p:grpSpPr>
      <p:sp>
        <p:nvSpPr>
          <p:cNvPr id="42" name="Google Shape;42;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4" name="Google Shape;44;p5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 name="Shape 48"/>
        <p:cNvGrpSpPr/>
        <p:nvPr/>
      </p:nvGrpSpPr>
      <p:grpSpPr>
        <a:xfrm>
          <a:off x="0" y="0"/>
          <a:ext cx="0" cy="0"/>
          <a:chOff x="0" y="0"/>
          <a:chExt cx="0" cy="0"/>
        </a:xfrm>
      </p:grpSpPr>
      <p:sp>
        <p:nvSpPr>
          <p:cNvPr id="49" name="Google Shape;49;p5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5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1" name="Google Shape;51;p5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2" name="Google Shape;52;p5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3" name="Google Shape;53;p5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4" name="Google Shape;54;p5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5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5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5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5" name="Google Shape;65;p5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6" name="Google Shape;66;p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27.jpg"/><Relationship Id="rId5" Type="http://schemas.openxmlformats.org/officeDocument/2006/relationships/image" Target="../media/image1.png"/><Relationship Id="rId6" Type="http://schemas.openxmlformats.org/officeDocument/2006/relationships/image" Target="../media/image51.png"/></Relationships>
</file>

<file path=ppt/slides/_rels/slide10.xml.rels><?xml version="1.0" encoding="UTF-8" standalone="yes"?><Relationships xmlns="http://schemas.openxmlformats.org/package/2006/relationships"><Relationship Id="rId20" Type="http://schemas.openxmlformats.org/officeDocument/2006/relationships/slide" Target="/ppt/slides/slide14.xml"/><Relationship Id="rId22" Type="http://schemas.openxmlformats.org/officeDocument/2006/relationships/slide" Target="/ppt/slides/slide14.xml"/><Relationship Id="rId21" Type="http://schemas.openxmlformats.org/officeDocument/2006/relationships/slide" Target="/ppt/slides/slide14.xml"/><Relationship Id="rId24" Type="http://schemas.openxmlformats.org/officeDocument/2006/relationships/slide" Target="/ppt/slides/slide16.xml"/><Relationship Id="rId23" Type="http://schemas.openxmlformats.org/officeDocument/2006/relationships/slide" Target="/ppt/slides/slide15.xml"/><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18.jpg"/><Relationship Id="rId9" Type="http://schemas.openxmlformats.org/officeDocument/2006/relationships/slide" Target="/ppt/slides/slide15.xml"/><Relationship Id="rId26" Type="http://schemas.openxmlformats.org/officeDocument/2006/relationships/image" Target="../media/image30.png"/><Relationship Id="rId25" Type="http://schemas.openxmlformats.org/officeDocument/2006/relationships/slide" Target="/ppt/slides/slide10.xml"/><Relationship Id="rId28" Type="http://schemas.openxmlformats.org/officeDocument/2006/relationships/image" Target="../media/image14.png"/><Relationship Id="rId27" Type="http://schemas.openxmlformats.org/officeDocument/2006/relationships/slide" Target="/ppt/slides/slide17.xml"/><Relationship Id="rId5" Type="http://schemas.openxmlformats.org/officeDocument/2006/relationships/image" Target="../media/image56.png"/><Relationship Id="rId6" Type="http://schemas.openxmlformats.org/officeDocument/2006/relationships/image" Target="../media/image22.png"/><Relationship Id="rId29" Type="http://schemas.openxmlformats.org/officeDocument/2006/relationships/slide" Target="/ppt/slides/slide27.xml"/><Relationship Id="rId7" Type="http://schemas.openxmlformats.org/officeDocument/2006/relationships/slide" Target="/ppt/slides/slide11.xml"/><Relationship Id="rId8" Type="http://schemas.openxmlformats.org/officeDocument/2006/relationships/slide" Target="/ppt/slides/slide12.xml"/><Relationship Id="rId30" Type="http://schemas.openxmlformats.org/officeDocument/2006/relationships/slide" Target="/ppt/slides/slide35.xml"/><Relationship Id="rId11" Type="http://schemas.openxmlformats.org/officeDocument/2006/relationships/image" Target="../media/image20.png"/><Relationship Id="rId10" Type="http://schemas.openxmlformats.org/officeDocument/2006/relationships/slide" Target="/ppt/slides/slide16.xml"/><Relationship Id="rId13" Type="http://schemas.openxmlformats.org/officeDocument/2006/relationships/slide" Target="/ppt/slides/slide9.xml"/><Relationship Id="rId12" Type="http://schemas.openxmlformats.org/officeDocument/2006/relationships/image" Target="../media/image33.png"/><Relationship Id="rId15" Type="http://schemas.openxmlformats.org/officeDocument/2006/relationships/slide" Target="/ppt/slides/slide12.xml"/><Relationship Id="rId14" Type="http://schemas.openxmlformats.org/officeDocument/2006/relationships/image" Target="../media/image21.png"/><Relationship Id="rId17" Type="http://schemas.openxmlformats.org/officeDocument/2006/relationships/slide" Target="/ppt/slides/slide16.xml"/><Relationship Id="rId16" Type="http://schemas.openxmlformats.org/officeDocument/2006/relationships/slide" Target="/ppt/slides/slide15.xml"/><Relationship Id="rId19" Type="http://schemas.openxmlformats.org/officeDocument/2006/relationships/slide" Target="/ppt/slides/slide12.xml"/><Relationship Id="rId18"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slide" Target="/ppt/slides/slide9.xml"/><Relationship Id="rId9" Type="http://schemas.openxmlformats.org/officeDocument/2006/relationships/slide" Target="/ppt/slides/slide10.xml"/><Relationship Id="rId5" Type="http://schemas.openxmlformats.org/officeDocument/2006/relationships/slide" Target="/ppt/slides/slide9.xml"/><Relationship Id="rId6" Type="http://schemas.openxmlformats.org/officeDocument/2006/relationships/image" Target="../media/image3.png"/><Relationship Id="rId7" Type="http://schemas.openxmlformats.org/officeDocument/2006/relationships/slide" Target="/ppt/slides/slide9.xml"/><Relationship Id="rId8" Type="http://schemas.openxmlformats.org/officeDocument/2006/relationships/image" Target="../media/image44.png"/><Relationship Id="rId11" Type="http://schemas.openxmlformats.org/officeDocument/2006/relationships/slide" Target="/ppt/slides/slide17.xml"/><Relationship Id="rId10" Type="http://schemas.openxmlformats.org/officeDocument/2006/relationships/image" Target="../media/image30.png"/><Relationship Id="rId13" Type="http://schemas.openxmlformats.org/officeDocument/2006/relationships/slide" Target="/ppt/slides/slide27.xml"/><Relationship Id="rId12" Type="http://schemas.openxmlformats.org/officeDocument/2006/relationships/image" Target="../media/image14.png"/><Relationship Id="rId15" Type="http://schemas.openxmlformats.org/officeDocument/2006/relationships/image" Target="../media/image6.jpg"/><Relationship Id="rId14" Type="http://schemas.openxmlformats.org/officeDocument/2006/relationships/slide" Target="/ppt/slides/slide35.xml"/><Relationship Id="rId16" Type="http://schemas.openxmlformats.org/officeDocument/2006/relationships/image" Target="../media/image3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slide" Target="/ppt/slides/slide9.xml"/><Relationship Id="rId4" Type="http://schemas.openxmlformats.org/officeDocument/2006/relationships/slide" Target="/ppt/slides/slide9.xml"/><Relationship Id="rId9" Type="http://schemas.openxmlformats.org/officeDocument/2006/relationships/slide" Target="/ppt/slides/slide17.xml"/><Relationship Id="rId5" Type="http://schemas.openxmlformats.org/officeDocument/2006/relationships/image" Target="../media/image3.png"/><Relationship Id="rId6" Type="http://schemas.openxmlformats.org/officeDocument/2006/relationships/slide" Target="/ppt/slides/slide9.xml"/><Relationship Id="rId7" Type="http://schemas.openxmlformats.org/officeDocument/2006/relationships/slide" Target="/ppt/slides/slide10.xml"/><Relationship Id="rId8" Type="http://schemas.openxmlformats.org/officeDocument/2006/relationships/image" Target="../media/image30.png"/><Relationship Id="rId11" Type="http://schemas.openxmlformats.org/officeDocument/2006/relationships/slide" Target="/ppt/slides/slide27.xml"/><Relationship Id="rId10" Type="http://schemas.openxmlformats.org/officeDocument/2006/relationships/image" Target="../media/image14.png"/><Relationship Id="rId13" Type="http://schemas.openxmlformats.org/officeDocument/2006/relationships/image" Target="../media/image6.jpg"/><Relationship Id="rId12" Type="http://schemas.openxmlformats.org/officeDocument/2006/relationships/slide" Target="/ppt/slides/slide35.xml"/><Relationship Id="rId15" Type="http://schemas.openxmlformats.org/officeDocument/2006/relationships/image" Target="../media/image34.png"/><Relationship Id="rId14"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slide" Target="/ppt/slides/slide9.xml"/><Relationship Id="rId4" Type="http://schemas.openxmlformats.org/officeDocument/2006/relationships/slide" Target="/ppt/slides/slide9.xml"/><Relationship Id="rId9" Type="http://schemas.openxmlformats.org/officeDocument/2006/relationships/slide" Target="/ppt/slides/slide17.xml"/><Relationship Id="rId5" Type="http://schemas.openxmlformats.org/officeDocument/2006/relationships/image" Target="../media/image3.png"/><Relationship Id="rId6" Type="http://schemas.openxmlformats.org/officeDocument/2006/relationships/slide" Target="/ppt/slides/slide9.xml"/><Relationship Id="rId7" Type="http://schemas.openxmlformats.org/officeDocument/2006/relationships/slide" Target="/ppt/slides/slide10.xml"/><Relationship Id="rId8" Type="http://schemas.openxmlformats.org/officeDocument/2006/relationships/image" Target="../media/image30.png"/><Relationship Id="rId11" Type="http://schemas.openxmlformats.org/officeDocument/2006/relationships/slide" Target="/ppt/slides/slide27.xml"/><Relationship Id="rId10" Type="http://schemas.openxmlformats.org/officeDocument/2006/relationships/image" Target="../media/image14.png"/><Relationship Id="rId13" Type="http://schemas.openxmlformats.org/officeDocument/2006/relationships/image" Target="../media/image6.jpg"/><Relationship Id="rId12" Type="http://schemas.openxmlformats.org/officeDocument/2006/relationships/slide" Target="/ppt/slides/slide35.xml"/><Relationship Id="rId14" Type="http://schemas.openxmlformats.org/officeDocument/2006/relationships/image" Target="../media/image3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jpg"/><Relationship Id="rId4" Type="http://schemas.openxmlformats.org/officeDocument/2006/relationships/image" Target="../media/image31.jpg"/><Relationship Id="rId9" Type="http://schemas.openxmlformats.org/officeDocument/2006/relationships/slide" Target="/ppt/slides/slide9.xml"/><Relationship Id="rId5" Type="http://schemas.openxmlformats.org/officeDocument/2006/relationships/image" Target="../media/image61.png"/><Relationship Id="rId6" Type="http://schemas.openxmlformats.org/officeDocument/2006/relationships/image" Target="../media/image45.png"/><Relationship Id="rId7" Type="http://schemas.openxmlformats.org/officeDocument/2006/relationships/image" Target="../media/image50.png"/><Relationship Id="rId8" Type="http://schemas.openxmlformats.org/officeDocument/2006/relationships/slide" Target="/ppt/slides/slide9.xml"/><Relationship Id="rId11" Type="http://schemas.openxmlformats.org/officeDocument/2006/relationships/slide" Target="/ppt/slides/slide9.xml"/><Relationship Id="rId10" Type="http://schemas.openxmlformats.org/officeDocument/2006/relationships/image" Target="../media/image3.png"/><Relationship Id="rId13" Type="http://schemas.openxmlformats.org/officeDocument/2006/relationships/image" Target="../media/image30.png"/><Relationship Id="rId12" Type="http://schemas.openxmlformats.org/officeDocument/2006/relationships/slide" Target="/ppt/slides/slide10.xml"/><Relationship Id="rId15" Type="http://schemas.openxmlformats.org/officeDocument/2006/relationships/image" Target="../media/image14.png"/><Relationship Id="rId14" Type="http://schemas.openxmlformats.org/officeDocument/2006/relationships/slide" Target="/ppt/slides/slide17.xml"/><Relationship Id="rId17" Type="http://schemas.openxmlformats.org/officeDocument/2006/relationships/slide" Target="/ppt/slides/slide35.xml"/><Relationship Id="rId16" Type="http://schemas.openxmlformats.org/officeDocument/2006/relationships/slide" Target="/ppt/slides/slide27.xml"/></Relationships>
</file>

<file path=ppt/slides/_rels/slide15.xml.rels><?xml version="1.0" encoding="UTF-8" standalone="yes"?><Relationships xmlns="http://schemas.openxmlformats.org/package/2006/relationships"><Relationship Id="rId20" Type="http://schemas.openxmlformats.org/officeDocument/2006/relationships/slide" Target="/ppt/slides/slide9.xml"/><Relationship Id="rId22" Type="http://schemas.openxmlformats.org/officeDocument/2006/relationships/image" Target="../media/image30.png"/><Relationship Id="rId21" Type="http://schemas.openxmlformats.org/officeDocument/2006/relationships/slide" Target="/ppt/slides/slide10.xml"/><Relationship Id="rId24" Type="http://schemas.openxmlformats.org/officeDocument/2006/relationships/image" Target="../media/image14.png"/><Relationship Id="rId23" Type="http://schemas.openxmlformats.org/officeDocument/2006/relationships/slide" Target="/ppt/slides/slide17.xml"/><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pmc.ncbi.nlm.nih.gov/articles/PMC6592495/" TargetMode="External"/><Relationship Id="rId4" Type="http://schemas.openxmlformats.org/officeDocument/2006/relationships/hyperlink" Target="https://mixlab.com/blog/what-is-capture-sampling" TargetMode="External"/><Relationship Id="rId9" Type="http://schemas.openxmlformats.org/officeDocument/2006/relationships/hyperlink" Target="https://iris.who.int/bitstream/handle/10665/258924/9789241513012-eng.pdf" TargetMode="External"/><Relationship Id="rId26" Type="http://schemas.openxmlformats.org/officeDocument/2006/relationships/slide" Target="/ppt/slides/slide35.xml"/><Relationship Id="rId25" Type="http://schemas.openxmlformats.org/officeDocument/2006/relationships/slide" Target="/ppt/slides/slide27.xml"/><Relationship Id="rId28" Type="http://schemas.openxmlformats.org/officeDocument/2006/relationships/image" Target="../media/image31.jpg"/><Relationship Id="rId27" Type="http://schemas.openxmlformats.org/officeDocument/2006/relationships/image" Target="../media/image6.jpg"/><Relationship Id="rId5" Type="http://schemas.openxmlformats.org/officeDocument/2006/relationships/hyperlink" Target="https://pmc.ncbi.nlm.nih.gov/articles/PMC5620454/" TargetMode="External"/><Relationship Id="rId6" Type="http://schemas.openxmlformats.org/officeDocument/2006/relationships/hyperlink" Target="https://academic.oup.com/edited-volume/34294/chapter-abstract/290740405?redirectedFrom=fulltext" TargetMode="External"/><Relationship Id="rId7" Type="http://schemas.openxmlformats.org/officeDocument/2006/relationships/hyperlink" Target="https://healthpolicy.ucla.edu/sites/default/files/2023-08/tw_cba23.pdf" TargetMode="External"/><Relationship Id="rId8" Type="http://schemas.openxmlformats.org/officeDocument/2006/relationships/hyperlink" Target="https://study.com/academy/lesson/participant-observation-definition-and-examples.html" TargetMode="External"/><Relationship Id="rId11" Type="http://schemas.openxmlformats.org/officeDocument/2006/relationships/hyperlink" Target="https://phia.icap.columbia.edu" TargetMode="External"/><Relationship Id="rId10" Type="http://schemas.openxmlformats.org/officeDocument/2006/relationships/hyperlink" Target="https://dhsprogram.com" TargetMode="External"/><Relationship Id="rId13" Type="http://schemas.openxmlformats.org/officeDocument/2006/relationships/hyperlink" Target="https://assets-global.website-files.com/63ff2c1bed17e622bce9c2ea/65c47b23b8b21c7e5803ac09_expanded%20Polling%20Booth%20Survey%20Manual_full%20document.pdf" TargetMode="External"/><Relationship Id="rId12" Type="http://schemas.openxmlformats.org/officeDocument/2006/relationships/hyperlink" Target="https://mics.unicef.org" TargetMode="External"/><Relationship Id="rId15" Type="http://schemas.openxmlformats.org/officeDocument/2006/relationships/hyperlink" Target="https://mer.amfar.org" TargetMode="External"/><Relationship Id="rId14" Type="http://schemas.openxmlformats.org/officeDocument/2006/relationships/hyperlink" Target="https://assets-global.website-files.com/63ff2c1bed17e622bce9c2ea/65c47b23b8b21c7e5803ac09_expanded%20Polling%20Booth%20Survey%20Manual_full%20document.pdf" TargetMode="External"/><Relationship Id="rId17" Type="http://schemas.openxmlformats.org/officeDocument/2006/relationships/slide" Target="/ppt/slides/slide9.xml"/><Relationship Id="rId16" Type="http://schemas.openxmlformats.org/officeDocument/2006/relationships/hyperlink" Target="https://www.unaids.org/en/resources/documents/2024/global-aids-monitoring-guidelines" TargetMode="External"/><Relationship Id="rId19" Type="http://schemas.openxmlformats.org/officeDocument/2006/relationships/image" Target="../media/image3.png"/><Relationship Id="rId18" Type="http://schemas.openxmlformats.org/officeDocument/2006/relationships/slide" Target="/ppt/slid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hyperlink" Target="https://www.unaids.org/sites/default/files/media_asset/JC3038_creating-hiv-prevention-cascades_en.pdf" TargetMode="External"/><Relationship Id="rId9" Type="http://schemas.openxmlformats.org/officeDocument/2006/relationships/slide" Target="/ppt/slides/slide10.xml"/><Relationship Id="rId5" Type="http://schemas.openxmlformats.org/officeDocument/2006/relationships/slide" Target="/ppt/slides/slide9.xml"/><Relationship Id="rId6" Type="http://schemas.openxmlformats.org/officeDocument/2006/relationships/slide" Target="/ppt/slides/slide9.xml"/><Relationship Id="rId7" Type="http://schemas.openxmlformats.org/officeDocument/2006/relationships/image" Target="../media/image3.png"/><Relationship Id="rId8" Type="http://schemas.openxmlformats.org/officeDocument/2006/relationships/slide" Target="/ppt/slides/slide9.xml"/><Relationship Id="rId11" Type="http://schemas.openxmlformats.org/officeDocument/2006/relationships/slide" Target="/ppt/slides/slide17.xml"/><Relationship Id="rId10" Type="http://schemas.openxmlformats.org/officeDocument/2006/relationships/image" Target="../media/image30.png"/><Relationship Id="rId13" Type="http://schemas.openxmlformats.org/officeDocument/2006/relationships/slide" Target="/ppt/slides/slide27.xml"/><Relationship Id="rId12" Type="http://schemas.openxmlformats.org/officeDocument/2006/relationships/image" Target="../media/image14.png"/><Relationship Id="rId15" Type="http://schemas.openxmlformats.org/officeDocument/2006/relationships/image" Target="../media/image6.jpg"/><Relationship Id="rId14" Type="http://schemas.openxmlformats.org/officeDocument/2006/relationships/slide" Target="/ppt/slides/slide35.xml"/><Relationship Id="rId17" Type="http://schemas.openxmlformats.org/officeDocument/2006/relationships/image" Target="../media/image36.png"/><Relationship Id="rId16" Type="http://schemas.openxmlformats.org/officeDocument/2006/relationships/image" Target="../media/image31.jpg"/><Relationship Id="rId18" Type="http://schemas.openxmlformats.org/officeDocument/2006/relationships/image" Target="../media/image54.png"/></Relationships>
</file>

<file path=ppt/slides/_rels/slide17.xml.rels><?xml version="1.0" encoding="UTF-8" standalone="yes"?><Relationships xmlns="http://schemas.openxmlformats.org/package/2006/relationships"><Relationship Id="rId20" Type="http://schemas.openxmlformats.org/officeDocument/2006/relationships/slide" Target="/ppt/slides/slide22.xml"/><Relationship Id="rId22" Type="http://schemas.openxmlformats.org/officeDocument/2006/relationships/image" Target="../media/image16.png"/><Relationship Id="rId21" Type="http://schemas.openxmlformats.org/officeDocument/2006/relationships/slide" Target="/ppt/slides/slide23.xml"/><Relationship Id="rId24" Type="http://schemas.openxmlformats.org/officeDocument/2006/relationships/slide" Target="/ppt/slides/slide21.xml"/><Relationship Id="rId23" Type="http://schemas.openxmlformats.org/officeDocument/2006/relationships/slide" Target="/ppt/slides/slide20.xml"/><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57.jpg"/><Relationship Id="rId9" Type="http://schemas.openxmlformats.org/officeDocument/2006/relationships/slide" Target="/ppt/slides/slide21.xml"/><Relationship Id="rId26" Type="http://schemas.openxmlformats.org/officeDocument/2006/relationships/slide" Target="/ppt/slides/slide23.xml"/><Relationship Id="rId25" Type="http://schemas.openxmlformats.org/officeDocument/2006/relationships/slide" Target="/ppt/slides/slide22.xml"/><Relationship Id="rId28" Type="http://schemas.openxmlformats.org/officeDocument/2006/relationships/image" Target="../media/image14.png"/><Relationship Id="rId27" Type="http://schemas.openxmlformats.org/officeDocument/2006/relationships/slide" Target="/ppt/slides/slide27.xml"/><Relationship Id="rId5" Type="http://schemas.openxmlformats.org/officeDocument/2006/relationships/image" Target="../media/image22.png"/><Relationship Id="rId6" Type="http://schemas.openxmlformats.org/officeDocument/2006/relationships/slide" Target="/ppt/slides/slide17.xml"/><Relationship Id="rId29" Type="http://schemas.openxmlformats.org/officeDocument/2006/relationships/slide" Target="/ppt/slides/slide35.xml"/><Relationship Id="rId7" Type="http://schemas.openxmlformats.org/officeDocument/2006/relationships/image" Target="../media/image39.png"/><Relationship Id="rId8" Type="http://schemas.openxmlformats.org/officeDocument/2006/relationships/slide" Target="/ppt/slides/slide20.xml"/><Relationship Id="rId31" Type="http://schemas.openxmlformats.org/officeDocument/2006/relationships/slide" Target="/ppt/slides/slide10.xml"/><Relationship Id="rId30" Type="http://schemas.openxmlformats.org/officeDocument/2006/relationships/slide" Target="/ppt/slides/slide10.xml"/><Relationship Id="rId11" Type="http://schemas.openxmlformats.org/officeDocument/2006/relationships/slide" Target="/ppt/slides/slide23.xml"/><Relationship Id="rId10" Type="http://schemas.openxmlformats.org/officeDocument/2006/relationships/slide" Target="/ppt/slides/slide22.xml"/><Relationship Id="rId32" Type="http://schemas.openxmlformats.org/officeDocument/2006/relationships/image" Target="../media/image46.png"/><Relationship Id="rId13" Type="http://schemas.openxmlformats.org/officeDocument/2006/relationships/image" Target="../media/image41.png"/><Relationship Id="rId12" Type="http://schemas.openxmlformats.org/officeDocument/2006/relationships/image" Target="../media/image40.png"/><Relationship Id="rId15" Type="http://schemas.openxmlformats.org/officeDocument/2006/relationships/slide" Target="/ppt/slides/slide9.xml"/><Relationship Id="rId14" Type="http://schemas.openxmlformats.org/officeDocument/2006/relationships/slide" Target="/ppt/slides/slide9.xml"/><Relationship Id="rId17" Type="http://schemas.openxmlformats.org/officeDocument/2006/relationships/slide" Target="/ppt/slides/slide9.xml"/><Relationship Id="rId16" Type="http://schemas.openxmlformats.org/officeDocument/2006/relationships/image" Target="../media/image21.png"/><Relationship Id="rId19" Type="http://schemas.openxmlformats.org/officeDocument/2006/relationships/slide" Target="/ppt/slides/slide21.xml"/><Relationship Id="rId18" Type="http://schemas.openxmlformats.org/officeDocument/2006/relationships/slide" Target="/ppt/slides/slide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slide" Target="/ppt/slides/slide9.xml"/><Relationship Id="rId9" Type="http://schemas.openxmlformats.org/officeDocument/2006/relationships/image" Target="../media/image39.png"/><Relationship Id="rId5" Type="http://schemas.openxmlformats.org/officeDocument/2006/relationships/slide" Target="/ppt/slides/slide9.xml"/><Relationship Id="rId6" Type="http://schemas.openxmlformats.org/officeDocument/2006/relationships/image" Target="../media/image3.png"/><Relationship Id="rId7" Type="http://schemas.openxmlformats.org/officeDocument/2006/relationships/slide" Target="/ppt/slides/slide9.xml"/><Relationship Id="rId8" Type="http://schemas.openxmlformats.org/officeDocument/2006/relationships/slide" Target="/ppt/slides/slide17.xml"/><Relationship Id="rId11" Type="http://schemas.openxmlformats.org/officeDocument/2006/relationships/image" Target="../media/image14.png"/><Relationship Id="rId10" Type="http://schemas.openxmlformats.org/officeDocument/2006/relationships/slide" Target="/ppt/slides/slide27.xml"/><Relationship Id="rId13" Type="http://schemas.openxmlformats.org/officeDocument/2006/relationships/image" Target="../media/image59.png"/><Relationship Id="rId12" Type="http://schemas.openxmlformats.org/officeDocument/2006/relationships/slide" Target="/ppt/slides/slide35.xml"/><Relationship Id="rId15" Type="http://schemas.openxmlformats.org/officeDocument/2006/relationships/slide" Target="/ppt/slides/slide10.xml"/><Relationship Id="rId14" Type="http://schemas.openxmlformats.org/officeDocument/2006/relationships/slide" Target="/ppt/slides/slide10.xml"/><Relationship Id="rId17" Type="http://schemas.openxmlformats.org/officeDocument/2006/relationships/image" Target="../media/image31.jpg"/><Relationship Id="rId16"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jpg"/><Relationship Id="rId4" Type="http://schemas.openxmlformats.org/officeDocument/2006/relationships/image" Target="../media/image31.jpg"/><Relationship Id="rId9" Type="http://schemas.openxmlformats.org/officeDocument/2006/relationships/slide" Target="/ppt/slides/slide17.xml"/><Relationship Id="rId5" Type="http://schemas.openxmlformats.org/officeDocument/2006/relationships/slide" Target="/ppt/slides/slide9.xml"/><Relationship Id="rId6" Type="http://schemas.openxmlformats.org/officeDocument/2006/relationships/slide" Target="/ppt/slides/slide9.xml"/><Relationship Id="rId7" Type="http://schemas.openxmlformats.org/officeDocument/2006/relationships/image" Target="../media/image3.png"/><Relationship Id="rId8" Type="http://schemas.openxmlformats.org/officeDocument/2006/relationships/slide" Target="/ppt/slides/slide9.xml"/><Relationship Id="rId11" Type="http://schemas.openxmlformats.org/officeDocument/2006/relationships/slide" Target="/ppt/slides/slide27.xml"/><Relationship Id="rId10" Type="http://schemas.openxmlformats.org/officeDocument/2006/relationships/image" Target="../media/image39.png"/><Relationship Id="rId13" Type="http://schemas.openxmlformats.org/officeDocument/2006/relationships/slide" Target="/ppt/slides/slide35.xml"/><Relationship Id="rId12" Type="http://schemas.openxmlformats.org/officeDocument/2006/relationships/image" Target="../media/image14.png"/><Relationship Id="rId15" Type="http://schemas.openxmlformats.org/officeDocument/2006/relationships/slide" Target="/ppt/slides/slide10.xml"/><Relationship Id="rId14" Type="http://schemas.openxmlformats.org/officeDocument/2006/relationships/image" Target="../media/image34.png"/><Relationship Id="rId16" Type="http://schemas.openxmlformats.org/officeDocument/2006/relationships/slide" Target="/ppt/slid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6.jpg"/><Relationship Id="rId5" Type="http://schemas.openxmlformats.org/officeDocument/2006/relationships/image" Target="../media/image4.jpg"/><Relationship Id="rId6" Type="http://schemas.openxmlformats.org/officeDocument/2006/relationships/hyperlink" Target="https://www.activityinfo.org/c/cli7zxymhxeh11o4/f995dc"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slide" Target="/ppt/slides/slide9.xml"/><Relationship Id="rId4" Type="http://schemas.openxmlformats.org/officeDocument/2006/relationships/slide" Target="/ppt/slides/slide9.xml"/><Relationship Id="rId9" Type="http://schemas.openxmlformats.org/officeDocument/2006/relationships/slide" Target="/ppt/slides/slide27.xml"/><Relationship Id="rId5" Type="http://schemas.openxmlformats.org/officeDocument/2006/relationships/image" Target="../media/image3.png"/><Relationship Id="rId6" Type="http://schemas.openxmlformats.org/officeDocument/2006/relationships/slide" Target="/ppt/slides/slide9.xml"/><Relationship Id="rId7" Type="http://schemas.openxmlformats.org/officeDocument/2006/relationships/slide" Target="/ppt/slides/slide17.xml"/><Relationship Id="rId8" Type="http://schemas.openxmlformats.org/officeDocument/2006/relationships/image" Target="../media/image39.png"/><Relationship Id="rId11" Type="http://schemas.openxmlformats.org/officeDocument/2006/relationships/slide" Target="/ppt/slides/slide35.xml"/><Relationship Id="rId10" Type="http://schemas.openxmlformats.org/officeDocument/2006/relationships/image" Target="../media/image14.png"/><Relationship Id="rId13" Type="http://schemas.openxmlformats.org/officeDocument/2006/relationships/slide" Target="/ppt/slides/slide10.xml"/><Relationship Id="rId12" Type="http://schemas.openxmlformats.org/officeDocument/2006/relationships/slide" Target="/ppt/slides/slide10.xml"/><Relationship Id="rId15" Type="http://schemas.openxmlformats.org/officeDocument/2006/relationships/image" Target="../media/image31.jpg"/><Relationship Id="rId14"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jpg"/><Relationship Id="rId4" Type="http://schemas.openxmlformats.org/officeDocument/2006/relationships/image" Target="../media/image31.jpg"/><Relationship Id="rId9" Type="http://schemas.openxmlformats.org/officeDocument/2006/relationships/image" Target="../media/image3.png"/><Relationship Id="rId5" Type="http://schemas.openxmlformats.org/officeDocument/2006/relationships/image" Target="../media/image45.png"/><Relationship Id="rId6" Type="http://schemas.openxmlformats.org/officeDocument/2006/relationships/image" Target="../media/image52.png"/><Relationship Id="rId7" Type="http://schemas.openxmlformats.org/officeDocument/2006/relationships/slide" Target="/ppt/slides/slide9.xml"/><Relationship Id="rId8" Type="http://schemas.openxmlformats.org/officeDocument/2006/relationships/slide" Target="/ppt/slides/slide9.xml"/><Relationship Id="rId11" Type="http://schemas.openxmlformats.org/officeDocument/2006/relationships/slide" Target="/ppt/slides/slide17.xml"/><Relationship Id="rId10" Type="http://schemas.openxmlformats.org/officeDocument/2006/relationships/slide" Target="/ppt/slides/slide9.xml"/><Relationship Id="rId13" Type="http://schemas.openxmlformats.org/officeDocument/2006/relationships/slide" Target="/ppt/slides/slide27.xml"/><Relationship Id="rId12" Type="http://schemas.openxmlformats.org/officeDocument/2006/relationships/image" Target="../media/image39.png"/><Relationship Id="rId15" Type="http://schemas.openxmlformats.org/officeDocument/2006/relationships/slide" Target="/ppt/slides/slide35.xml"/><Relationship Id="rId14" Type="http://schemas.openxmlformats.org/officeDocument/2006/relationships/image" Target="../media/image14.png"/><Relationship Id="rId17" Type="http://schemas.openxmlformats.org/officeDocument/2006/relationships/slide" Target="/ppt/slides/slide10.xml"/><Relationship Id="rId16" Type="http://schemas.openxmlformats.org/officeDocument/2006/relationships/image" Target="../media/image58.png"/><Relationship Id="rId18" Type="http://schemas.openxmlformats.org/officeDocument/2006/relationships/slide" Target="/ppt/slid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slide" Target="/ppt/slides/slide9.xml"/><Relationship Id="rId4" Type="http://schemas.openxmlformats.org/officeDocument/2006/relationships/slide" Target="/ppt/slides/slide9.xml"/><Relationship Id="rId9" Type="http://schemas.openxmlformats.org/officeDocument/2006/relationships/slide" Target="/ppt/slides/slide27.xml"/><Relationship Id="rId5" Type="http://schemas.openxmlformats.org/officeDocument/2006/relationships/image" Target="../media/image3.png"/><Relationship Id="rId6" Type="http://schemas.openxmlformats.org/officeDocument/2006/relationships/slide" Target="/ppt/slides/slide9.xml"/><Relationship Id="rId7" Type="http://schemas.openxmlformats.org/officeDocument/2006/relationships/slide" Target="/ppt/slides/slide17.xml"/><Relationship Id="rId8" Type="http://schemas.openxmlformats.org/officeDocument/2006/relationships/image" Target="../media/image39.png"/><Relationship Id="rId11" Type="http://schemas.openxmlformats.org/officeDocument/2006/relationships/slide" Target="/ppt/slides/slide35.xml"/><Relationship Id="rId10" Type="http://schemas.openxmlformats.org/officeDocument/2006/relationships/image" Target="../media/image14.png"/><Relationship Id="rId13" Type="http://schemas.openxmlformats.org/officeDocument/2006/relationships/slide" Target="/ppt/slides/slide10.xml"/><Relationship Id="rId12" Type="http://schemas.openxmlformats.org/officeDocument/2006/relationships/slide" Target="/ppt/slides/slide10.xml"/><Relationship Id="rId15" Type="http://schemas.openxmlformats.org/officeDocument/2006/relationships/image" Target="../media/image31.jpg"/><Relationship Id="rId14" Type="http://schemas.openxmlformats.org/officeDocument/2006/relationships/image" Target="../media/image6.jpg"/></Relationships>
</file>

<file path=ppt/slides/_rels/slide23.xml.rels><?xml version="1.0" encoding="UTF-8" standalone="yes"?><Relationships xmlns="http://schemas.openxmlformats.org/package/2006/relationships"><Relationship Id="rId20" Type="http://schemas.openxmlformats.org/officeDocument/2006/relationships/image" Target="../media/image70.png"/><Relationship Id="rId22" Type="http://schemas.openxmlformats.org/officeDocument/2006/relationships/slide" Target="/ppt/slides/slide10.xml"/><Relationship Id="rId21" Type="http://schemas.openxmlformats.org/officeDocument/2006/relationships/slide" Target="/ppt/slides/slide10.xml"/><Relationship Id="rId24" Type="http://schemas.openxmlformats.org/officeDocument/2006/relationships/image" Target="../media/image31.jpg"/><Relationship Id="rId23"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5.png"/><Relationship Id="rId4" Type="http://schemas.openxmlformats.org/officeDocument/2006/relationships/hyperlink" Target="https://pmc.ncbi.nlm.nih.gov/articles/PMC11233849/" TargetMode="External"/><Relationship Id="rId9" Type="http://schemas.openxmlformats.org/officeDocument/2006/relationships/hyperlink" Target="https://pmc.ncbi.nlm.nih.gov/articles/PMC11233849/" TargetMode="External"/><Relationship Id="rId5" Type="http://schemas.openxmlformats.org/officeDocument/2006/relationships/hyperlink" Target="https://pmc.ncbi.nlm.nih.gov/articles/PMC11233849/" TargetMode="External"/><Relationship Id="rId6" Type="http://schemas.openxmlformats.org/officeDocument/2006/relationships/hyperlink" Target="https://pmc.ncbi.nlm.nih.gov/articles/PMC11233849/" TargetMode="External"/><Relationship Id="rId7" Type="http://schemas.openxmlformats.org/officeDocument/2006/relationships/hyperlink" Target="https://pmc.ncbi.nlm.nih.gov/articles/PMC11233849/" TargetMode="External"/><Relationship Id="rId8" Type="http://schemas.openxmlformats.org/officeDocument/2006/relationships/hyperlink" Target="https://pmc.ncbi.nlm.nih.gov/articles/PMC11233849/" TargetMode="External"/><Relationship Id="rId11" Type="http://schemas.openxmlformats.org/officeDocument/2006/relationships/slide" Target="/ppt/slides/slide9.xml"/><Relationship Id="rId10" Type="http://schemas.openxmlformats.org/officeDocument/2006/relationships/slide" Target="/ppt/slides/slide9.xml"/><Relationship Id="rId13" Type="http://schemas.openxmlformats.org/officeDocument/2006/relationships/slide" Target="/ppt/slides/slide9.xml"/><Relationship Id="rId12" Type="http://schemas.openxmlformats.org/officeDocument/2006/relationships/image" Target="../media/image3.png"/><Relationship Id="rId15" Type="http://schemas.openxmlformats.org/officeDocument/2006/relationships/image" Target="../media/image39.png"/><Relationship Id="rId14" Type="http://schemas.openxmlformats.org/officeDocument/2006/relationships/slide" Target="/ppt/slides/slide17.xml"/><Relationship Id="rId17" Type="http://schemas.openxmlformats.org/officeDocument/2006/relationships/image" Target="../media/image14.png"/><Relationship Id="rId16" Type="http://schemas.openxmlformats.org/officeDocument/2006/relationships/slide" Target="/ppt/slides/slide27.xml"/><Relationship Id="rId19" Type="http://schemas.openxmlformats.org/officeDocument/2006/relationships/image" Target="../media/image53.png"/><Relationship Id="rId18" Type="http://schemas.openxmlformats.org/officeDocument/2006/relationships/slide" Target="/ppt/slides/slide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jpg"/><Relationship Id="rId4" Type="http://schemas.openxmlformats.org/officeDocument/2006/relationships/image" Target="../media/image31.jpg"/><Relationship Id="rId9" Type="http://schemas.openxmlformats.org/officeDocument/2006/relationships/slide" Target="/ppt/slides/slide9.xml"/><Relationship Id="rId5" Type="http://schemas.openxmlformats.org/officeDocument/2006/relationships/image" Target="../media/image60.png"/><Relationship Id="rId6" Type="http://schemas.openxmlformats.org/officeDocument/2006/relationships/slide" Target="/ppt/slides/slide9.xml"/><Relationship Id="rId7" Type="http://schemas.openxmlformats.org/officeDocument/2006/relationships/slide" Target="/ppt/slides/slide9.xml"/><Relationship Id="rId8" Type="http://schemas.openxmlformats.org/officeDocument/2006/relationships/image" Target="../media/image3.png"/><Relationship Id="rId11" Type="http://schemas.openxmlformats.org/officeDocument/2006/relationships/image" Target="../media/image39.png"/><Relationship Id="rId10" Type="http://schemas.openxmlformats.org/officeDocument/2006/relationships/slide" Target="/ppt/slides/slide17.xml"/><Relationship Id="rId13" Type="http://schemas.openxmlformats.org/officeDocument/2006/relationships/image" Target="../media/image14.png"/><Relationship Id="rId12" Type="http://schemas.openxmlformats.org/officeDocument/2006/relationships/slide" Target="/ppt/slides/slide27.xml"/><Relationship Id="rId15" Type="http://schemas.openxmlformats.org/officeDocument/2006/relationships/slide" Target="/ppt/slides/slide10.xml"/><Relationship Id="rId14" Type="http://schemas.openxmlformats.org/officeDocument/2006/relationships/slide" Target="/ppt/slides/slide35.xml"/><Relationship Id="rId16" Type="http://schemas.openxmlformats.org/officeDocument/2006/relationships/slide" Target="/ppt/slid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slide" Target="/ppt/slides/slide9.xml"/><Relationship Id="rId4" Type="http://schemas.openxmlformats.org/officeDocument/2006/relationships/slide" Target="/ppt/slides/slide9.xml"/><Relationship Id="rId9" Type="http://schemas.openxmlformats.org/officeDocument/2006/relationships/image" Target="../media/image39.png"/><Relationship Id="rId5" Type="http://schemas.openxmlformats.org/officeDocument/2006/relationships/image" Target="../media/image3.png"/><Relationship Id="rId6" Type="http://schemas.openxmlformats.org/officeDocument/2006/relationships/slide" Target="/ppt/slides/slide9.xml"/><Relationship Id="rId7" Type="http://schemas.openxmlformats.org/officeDocument/2006/relationships/image" Target="../media/image75.png"/><Relationship Id="rId8" Type="http://schemas.openxmlformats.org/officeDocument/2006/relationships/slide" Target="/ppt/slides/slide17.xml"/><Relationship Id="rId11" Type="http://schemas.openxmlformats.org/officeDocument/2006/relationships/image" Target="../media/image14.png"/><Relationship Id="rId10" Type="http://schemas.openxmlformats.org/officeDocument/2006/relationships/slide" Target="/ppt/slides/slide27.xml"/><Relationship Id="rId13" Type="http://schemas.openxmlformats.org/officeDocument/2006/relationships/slide" Target="/ppt/slides/slide10.xml"/><Relationship Id="rId12" Type="http://schemas.openxmlformats.org/officeDocument/2006/relationships/slide" Target="/ppt/slides/slide35.xml"/><Relationship Id="rId15" Type="http://schemas.openxmlformats.org/officeDocument/2006/relationships/image" Target="../media/image6.jpg"/><Relationship Id="rId14" Type="http://schemas.openxmlformats.org/officeDocument/2006/relationships/slide" Target="/ppt/slides/slide10.xml"/><Relationship Id="rId16" Type="http://schemas.openxmlformats.org/officeDocument/2006/relationships/image" Target="../media/image3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dhsprogram.com/pubs/pdf/MR31/MR31.pdf" TargetMode="External"/><Relationship Id="rId4" Type="http://schemas.openxmlformats.org/officeDocument/2006/relationships/slide" Target="/ppt/slides/slide9.xml"/><Relationship Id="rId9" Type="http://schemas.openxmlformats.org/officeDocument/2006/relationships/image" Target="../media/image39.png"/><Relationship Id="rId5" Type="http://schemas.openxmlformats.org/officeDocument/2006/relationships/slide" Target="/ppt/slides/slide9.xml"/><Relationship Id="rId6" Type="http://schemas.openxmlformats.org/officeDocument/2006/relationships/image" Target="../media/image3.png"/><Relationship Id="rId7" Type="http://schemas.openxmlformats.org/officeDocument/2006/relationships/slide" Target="/ppt/slides/slide9.xml"/><Relationship Id="rId8" Type="http://schemas.openxmlformats.org/officeDocument/2006/relationships/slide" Target="/ppt/slides/slide17.xml"/><Relationship Id="rId11" Type="http://schemas.openxmlformats.org/officeDocument/2006/relationships/image" Target="../media/image14.png"/><Relationship Id="rId10" Type="http://schemas.openxmlformats.org/officeDocument/2006/relationships/slide" Target="/ppt/slides/slide27.xml"/><Relationship Id="rId13" Type="http://schemas.openxmlformats.org/officeDocument/2006/relationships/slide" Target="/ppt/slides/slide10.xml"/><Relationship Id="rId12" Type="http://schemas.openxmlformats.org/officeDocument/2006/relationships/slide" Target="/ppt/slides/slide35.xml"/><Relationship Id="rId15" Type="http://schemas.openxmlformats.org/officeDocument/2006/relationships/image" Target="../media/image6.jpg"/><Relationship Id="rId14" Type="http://schemas.openxmlformats.org/officeDocument/2006/relationships/slide" Target="/ppt/slides/slide10.xml"/><Relationship Id="rId16" Type="http://schemas.openxmlformats.org/officeDocument/2006/relationships/image" Target="../media/image31.jpg"/></Relationships>
</file>

<file path=ppt/slides/_rels/slide27.xml.rels><?xml version="1.0" encoding="UTF-8" standalone="yes"?><Relationships xmlns="http://schemas.openxmlformats.org/package/2006/relationships"><Relationship Id="rId20" Type="http://schemas.openxmlformats.org/officeDocument/2006/relationships/slide" Target="/ppt/slides/slide32.xml"/><Relationship Id="rId22" Type="http://schemas.openxmlformats.org/officeDocument/2006/relationships/slide" Target="/ppt/slides/slide34.xml"/><Relationship Id="rId21" Type="http://schemas.openxmlformats.org/officeDocument/2006/relationships/slide" Target="/ppt/slides/slide33.xml"/><Relationship Id="rId24" Type="http://schemas.openxmlformats.org/officeDocument/2006/relationships/slide" Target="/ppt/slides/slide34.xml"/><Relationship Id="rId23" Type="http://schemas.openxmlformats.org/officeDocument/2006/relationships/slide" Target="/ppt/slides/slide34.xml"/><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3.png"/><Relationship Id="rId4" Type="http://schemas.openxmlformats.org/officeDocument/2006/relationships/image" Target="../media/image6.jpg"/><Relationship Id="rId9" Type="http://schemas.openxmlformats.org/officeDocument/2006/relationships/slide" Target="/ppt/slides/slide32.xml"/><Relationship Id="rId26" Type="http://schemas.openxmlformats.org/officeDocument/2006/relationships/image" Target="../media/image71.png"/><Relationship Id="rId25" Type="http://schemas.openxmlformats.org/officeDocument/2006/relationships/image" Target="../media/image63.png"/><Relationship Id="rId28" Type="http://schemas.openxmlformats.org/officeDocument/2006/relationships/image" Target="../media/image14.png"/><Relationship Id="rId27" Type="http://schemas.openxmlformats.org/officeDocument/2006/relationships/slide" Target="/ppt/slides/slide27.xml"/><Relationship Id="rId5" Type="http://schemas.openxmlformats.org/officeDocument/2006/relationships/image" Target="../media/image57.jpg"/><Relationship Id="rId6" Type="http://schemas.openxmlformats.org/officeDocument/2006/relationships/image" Target="../media/image22.png"/><Relationship Id="rId29" Type="http://schemas.openxmlformats.org/officeDocument/2006/relationships/slide" Target="/ppt/slides/slide35.xml"/><Relationship Id="rId7" Type="http://schemas.openxmlformats.org/officeDocument/2006/relationships/slide" Target="/ppt/slides/slide29.xml"/><Relationship Id="rId8" Type="http://schemas.openxmlformats.org/officeDocument/2006/relationships/slide" Target="/ppt/slides/slide30.xml"/><Relationship Id="rId31" Type="http://schemas.openxmlformats.org/officeDocument/2006/relationships/image" Target="../media/image64.png"/><Relationship Id="rId30" Type="http://schemas.openxmlformats.org/officeDocument/2006/relationships/slide" Target="/ppt/slides/slide27.xml"/><Relationship Id="rId11" Type="http://schemas.openxmlformats.org/officeDocument/2006/relationships/slide" Target="/ppt/slides/slide9.xml"/><Relationship Id="rId33" Type="http://schemas.openxmlformats.org/officeDocument/2006/relationships/slide" Target="/ppt/slides/slide10.xml"/><Relationship Id="rId10" Type="http://schemas.openxmlformats.org/officeDocument/2006/relationships/slide" Target="/ppt/slides/slide33.xml"/><Relationship Id="rId32" Type="http://schemas.openxmlformats.org/officeDocument/2006/relationships/slide" Target="/ppt/slides/slide17.xml"/><Relationship Id="rId13" Type="http://schemas.openxmlformats.org/officeDocument/2006/relationships/slide" Target="/ppt/slides/slide29.xml"/><Relationship Id="rId12" Type="http://schemas.openxmlformats.org/officeDocument/2006/relationships/image" Target="../media/image21.png"/><Relationship Id="rId34" Type="http://schemas.openxmlformats.org/officeDocument/2006/relationships/slide" Target="/ppt/slides/slide10.xml"/><Relationship Id="rId15" Type="http://schemas.openxmlformats.org/officeDocument/2006/relationships/slide" Target="/ppt/slides/slide32.xml"/><Relationship Id="rId14" Type="http://schemas.openxmlformats.org/officeDocument/2006/relationships/slide" Target="/ppt/slides/slide30.xml"/><Relationship Id="rId17" Type="http://schemas.openxmlformats.org/officeDocument/2006/relationships/image" Target="../media/image16.png"/><Relationship Id="rId16" Type="http://schemas.openxmlformats.org/officeDocument/2006/relationships/slide" Target="/ppt/slides/slide33.xml"/><Relationship Id="rId19" Type="http://schemas.openxmlformats.org/officeDocument/2006/relationships/slide" Target="/ppt/slides/slide30.xml"/><Relationship Id="rId18" Type="http://schemas.openxmlformats.org/officeDocument/2006/relationships/slide" Target="/ppt/slides/slide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slide" Target="/ppt/slides/slide9.xml"/><Relationship Id="rId4" Type="http://schemas.openxmlformats.org/officeDocument/2006/relationships/slide" Target="/ppt/slides/slide9.xml"/><Relationship Id="rId9" Type="http://schemas.openxmlformats.org/officeDocument/2006/relationships/slide" Target="/ppt/slides/slide35.xml"/><Relationship Id="rId5" Type="http://schemas.openxmlformats.org/officeDocument/2006/relationships/image" Target="../media/image3.png"/><Relationship Id="rId6" Type="http://schemas.openxmlformats.org/officeDocument/2006/relationships/slide" Target="/ppt/slides/slide9.xml"/><Relationship Id="rId7" Type="http://schemas.openxmlformats.org/officeDocument/2006/relationships/slide" Target="/ppt/slides/slide27.xml"/><Relationship Id="rId8" Type="http://schemas.openxmlformats.org/officeDocument/2006/relationships/image" Target="../media/image14.png"/><Relationship Id="rId11" Type="http://schemas.openxmlformats.org/officeDocument/2006/relationships/image" Target="../media/image64.png"/><Relationship Id="rId10" Type="http://schemas.openxmlformats.org/officeDocument/2006/relationships/slide" Target="/ppt/slides/slide27.xml"/><Relationship Id="rId13" Type="http://schemas.openxmlformats.org/officeDocument/2006/relationships/image" Target="../media/image77.png"/><Relationship Id="rId12" Type="http://schemas.openxmlformats.org/officeDocument/2006/relationships/slide" Target="/ppt/slides/slide17.xml"/><Relationship Id="rId15" Type="http://schemas.openxmlformats.org/officeDocument/2006/relationships/slide" Target="/ppt/slides/slide10.xml"/><Relationship Id="rId14" Type="http://schemas.openxmlformats.org/officeDocument/2006/relationships/image" Target="../media/image72.png"/><Relationship Id="rId17" Type="http://schemas.openxmlformats.org/officeDocument/2006/relationships/image" Target="../media/image6.jpg"/><Relationship Id="rId16" Type="http://schemas.openxmlformats.org/officeDocument/2006/relationships/slide" Target="/ppt/slides/slide10.xml"/><Relationship Id="rId18"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slide" Target="/ppt/slides/slide9.xml"/><Relationship Id="rId4" Type="http://schemas.openxmlformats.org/officeDocument/2006/relationships/slide" Target="/ppt/slides/slide9.xml"/><Relationship Id="rId9" Type="http://schemas.openxmlformats.org/officeDocument/2006/relationships/slide" Target="/ppt/slides/slide35.xml"/><Relationship Id="rId5" Type="http://schemas.openxmlformats.org/officeDocument/2006/relationships/image" Target="../media/image3.png"/><Relationship Id="rId6" Type="http://schemas.openxmlformats.org/officeDocument/2006/relationships/slide" Target="/ppt/slides/slide9.xml"/><Relationship Id="rId7" Type="http://schemas.openxmlformats.org/officeDocument/2006/relationships/slide" Target="/ppt/slides/slide27.xml"/><Relationship Id="rId8" Type="http://schemas.openxmlformats.org/officeDocument/2006/relationships/image" Target="../media/image14.png"/><Relationship Id="rId11" Type="http://schemas.openxmlformats.org/officeDocument/2006/relationships/image" Target="../media/image64.png"/><Relationship Id="rId10" Type="http://schemas.openxmlformats.org/officeDocument/2006/relationships/slide" Target="/ppt/slides/slide27.xml"/><Relationship Id="rId13" Type="http://schemas.openxmlformats.org/officeDocument/2006/relationships/image" Target="../media/image66.png"/><Relationship Id="rId12" Type="http://schemas.openxmlformats.org/officeDocument/2006/relationships/slide" Target="/ppt/slides/slide17.xml"/><Relationship Id="rId15" Type="http://schemas.openxmlformats.org/officeDocument/2006/relationships/slide" Target="/ppt/slides/slide10.xml"/><Relationship Id="rId14" Type="http://schemas.openxmlformats.org/officeDocument/2006/relationships/slide" Target="/ppt/slides/slide10.xml"/><Relationship Id="rId17" Type="http://schemas.openxmlformats.org/officeDocument/2006/relationships/image" Target="../media/image31.jpg"/><Relationship Id="rId16"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jpg"/><Relationship Id="rId4" Type="http://schemas.openxmlformats.org/officeDocument/2006/relationships/image" Target="../media/image31.jpg"/><Relationship Id="rId9" Type="http://schemas.openxmlformats.org/officeDocument/2006/relationships/slide" Target="/ppt/slides/slide27.xml"/><Relationship Id="rId5" Type="http://schemas.openxmlformats.org/officeDocument/2006/relationships/slide" Target="/ppt/slides/slide9.xml"/><Relationship Id="rId6" Type="http://schemas.openxmlformats.org/officeDocument/2006/relationships/slide" Target="/ppt/slides/slide9.xml"/><Relationship Id="rId7" Type="http://schemas.openxmlformats.org/officeDocument/2006/relationships/image" Target="../media/image3.png"/><Relationship Id="rId8" Type="http://schemas.openxmlformats.org/officeDocument/2006/relationships/slide" Target="/ppt/slides/slide9.xml"/><Relationship Id="rId11" Type="http://schemas.openxmlformats.org/officeDocument/2006/relationships/slide" Target="/ppt/slides/slide35.xml"/><Relationship Id="rId10" Type="http://schemas.openxmlformats.org/officeDocument/2006/relationships/image" Target="../media/image14.png"/><Relationship Id="rId13" Type="http://schemas.openxmlformats.org/officeDocument/2006/relationships/image" Target="../media/image64.png"/><Relationship Id="rId12" Type="http://schemas.openxmlformats.org/officeDocument/2006/relationships/slide" Target="/ppt/slides/slide27.xml"/><Relationship Id="rId15" Type="http://schemas.openxmlformats.org/officeDocument/2006/relationships/image" Target="../media/image34.png"/><Relationship Id="rId14" Type="http://schemas.openxmlformats.org/officeDocument/2006/relationships/slide" Target="/ppt/slides/slide17.xml"/><Relationship Id="rId17" Type="http://schemas.openxmlformats.org/officeDocument/2006/relationships/slide" Target="/ppt/slides/slide10.xml"/><Relationship Id="rId16" Type="http://schemas.openxmlformats.org/officeDocument/2006/relationships/slide" Target="/ppt/slid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slide" Target="/ppt/slides/slide9.xml"/><Relationship Id="rId4" Type="http://schemas.openxmlformats.org/officeDocument/2006/relationships/slide" Target="/ppt/slides/slide9.xml"/><Relationship Id="rId9" Type="http://schemas.openxmlformats.org/officeDocument/2006/relationships/slide" Target="/ppt/slides/slide35.xml"/><Relationship Id="rId5" Type="http://schemas.openxmlformats.org/officeDocument/2006/relationships/image" Target="../media/image3.png"/><Relationship Id="rId6" Type="http://schemas.openxmlformats.org/officeDocument/2006/relationships/slide" Target="/ppt/slides/slide9.xml"/><Relationship Id="rId7" Type="http://schemas.openxmlformats.org/officeDocument/2006/relationships/slide" Target="/ppt/slides/slide27.xml"/><Relationship Id="rId8" Type="http://schemas.openxmlformats.org/officeDocument/2006/relationships/image" Target="../media/image14.png"/><Relationship Id="rId11" Type="http://schemas.openxmlformats.org/officeDocument/2006/relationships/image" Target="../media/image64.png"/><Relationship Id="rId10" Type="http://schemas.openxmlformats.org/officeDocument/2006/relationships/slide" Target="/ppt/slides/slide27.xml"/><Relationship Id="rId13" Type="http://schemas.openxmlformats.org/officeDocument/2006/relationships/slide" Target="/ppt/slides/slide10.xml"/><Relationship Id="rId12" Type="http://schemas.openxmlformats.org/officeDocument/2006/relationships/slide" Target="/ppt/slides/slide17.xml"/><Relationship Id="rId15" Type="http://schemas.openxmlformats.org/officeDocument/2006/relationships/image" Target="../media/image6.jpg"/><Relationship Id="rId14" Type="http://schemas.openxmlformats.org/officeDocument/2006/relationships/slide" Target="/ppt/slides/slide10.xml"/><Relationship Id="rId16"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jpg"/><Relationship Id="rId4" Type="http://schemas.openxmlformats.org/officeDocument/2006/relationships/image" Target="../media/image31.jpg"/><Relationship Id="rId9" Type="http://schemas.openxmlformats.org/officeDocument/2006/relationships/image" Target="../media/image3.png"/><Relationship Id="rId5" Type="http://schemas.openxmlformats.org/officeDocument/2006/relationships/image" Target="../media/image45.png"/><Relationship Id="rId6" Type="http://schemas.openxmlformats.org/officeDocument/2006/relationships/image" Target="../media/image67.png"/><Relationship Id="rId7" Type="http://schemas.openxmlformats.org/officeDocument/2006/relationships/slide" Target="/ppt/slides/slide9.xml"/><Relationship Id="rId8" Type="http://schemas.openxmlformats.org/officeDocument/2006/relationships/slide" Target="/ppt/slides/slide9.xml"/><Relationship Id="rId11" Type="http://schemas.openxmlformats.org/officeDocument/2006/relationships/image" Target="../media/image58.png"/><Relationship Id="rId10" Type="http://schemas.openxmlformats.org/officeDocument/2006/relationships/slide" Target="/ppt/slides/slide9.xml"/><Relationship Id="rId13" Type="http://schemas.openxmlformats.org/officeDocument/2006/relationships/image" Target="../media/image14.png"/><Relationship Id="rId12" Type="http://schemas.openxmlformats.org/officeDocument/2006/relationships/slide" Target="/ppt/slides/slide27.xml"/><Relationship Id="rId15" Type="http://schemas.openxmlformats.org/officeDocument/2006/relationships/slide" Target="/ppt/slides/slide27.xml"/><Relationship Id="rId14" Type="http://schemas.openxmlformats.org/officeDocument/2006/relationships/slide" Target="/ppt/slides/slide35.xml"/><Relationship Id="rId17" Type="http://schemas.openxmlformats.org/officeDocument/2006/relationships/slide" Target="/ppt/slides/slide17.xml"/><Relationship Id="rId16" Type="http://schemas.openxmlformats.org/officeDocument/2006/relationships/image" Target="../media/image64.png"/><Relationship Id="rId19" Type="http://schemas.openxmlformats.org/officeDocument/2006/relationships/slide" Target="/ppt/slides/slide10.xml"/><Relationship Id="rId18" Type="http://schemas.openxmlformats.org/officeDocument/2006/relationships/slide" Target="/ppt/slides/slide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slide" Target="/ppt/slides/slide9.xml"/><Relationship Id="rId4" Type="http://schemas.openxmlformats.org/officeDocument/2006/relationships/slide" Target="/ppt/slides/slide9.xml"/><Relationship Id="rId9" Type="http://schemas.openxmlformats.org/officeDocument/2006/relationships/slide" Target="/ppt/slides/slide35.xml"/><Relationship Id="rId5" Type="http://schemas.openxmlformats.org/officeDocument/2006/relationships/image" Target="../media/image3.png"/><Relationship Id="rId6" Type="http://schemas.openxmlformats.org/officeDocument/2006/relationships/slide" Target="/ppt/slides/slide9.xml"/><Relationship Id="rId7" Type="http://schemas.openxmlformats.org/officeDocument/2006/relationships/slide" Target="/ppt/slides/slide27.xml"/><Relationship Id="rId8" Type="http://schemas.openxmlformats.org/officeDocument/2006/relationships/image" Target="../media/image14.png"/><Relationship Id="rId11" Type="http://schemas.openxmlformats.org/officeDocument/2006/relationships/image" Target="../media/image64.png"/><Relationship Id="rId10" Type="http://schemas.openxmlformats.org/officeDocument/2006/relationships/slide" Target="/ppt/slides/slide27.xml"/><Relationship Id="rId13" Type="http://schemas.openxmlformats.org/officeDocument/2006/relationships/slide" Target="/ppt/slides/slide10.xml"/><Relationship Id="rId12" Type="http://schemas.openxmlformats.org/officeDocument/2006/relationships/slide" Target="/ppt/slides/slide17.xml"/><Relationship Id="rId15" Type="http://schemas.openxmlformats.org/officeDocument/2006/relationships/image" Target="../media/image6.jpg"/><Relationship Id="rId14" Type="http://schemas.openxmlformats.org/officeDocument/2006/relationships/slide" Target="/ppt/slides/slide10.xml"/><Relationship Id="rId16" Type="http://schemas.openxmlformats.org/officeDocument/2006/relationships/image" Target="../media/image31.jpg"/></Relationships>
</file>

<file path=ppt/slides/_rels/slide34.xml.rels><?xml version="1.0" encoding="UTF-8" standalone="yes"?><Relationships xmlns="http://schemas.openxmlformats.org/package/2006/relationships"><Relationship Id="rId20" Type="http://schemas.openxmlformats.org/officeDocument/2006/relationships/image" Target="../media/image6.jpg"/><Relationship Id="rId21" Type="http://schemas.openxmlformats.org/officeDocument/2006/relationships/image" Target="../media/image31.jpg"/><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8.png"/><Relationship Id="rId4" Type="http://schemas.openxmlformats.org/officeDocument/2006/relationships/hyperlink" Target="https://www.hivinterchange.com/events/ssln-webinar-hiv-prevention-cascade-hosted-by-zimbabwe" TargetMode="External"/><Relationship Id="rId9" Type="http://schemas.openxmlformats.org/officeDocument/2006/relationships/slide" Target="/ppt/slides/slide9.xml"/><Relationship Id="rId5" Type="http://schemas.openxmlformats.org/officeDocument/2006/relationships/hyperlink" Target="https://www.hivinterchange.com/events/ssln-webinar-hiv-prevention-cascade-hosted-by-zimbabwe" TargetMode="External"/><Relationship Id="rId6" Type="http://schemas.openxmlformats.org/officeDocument/2006/relationships/slide" Target="/ppt/slides/slide9.xml"/><Relationship Id="rId7" Type="http://schemas.openxmlformats.org/officeDocument/2006/relationships/slide" Target="/ppt/slides/slide9.xml"/><Relationship Id="rId8" Type="http://schemas.openxmlformats.org/officeDocument/2006/relationships/image" Target="../media/image3.png"/><Relationship Id="rId11" Type="http://schemas.openxmlformats.org/officeDocument/2006/relationships/image" Target="../media/image14.png"/><Relationship Id="rId10" Type="http://schemas.openxmlformats.org/officeDocument/2006/relationships/slide" Target="/ppt/slides/slide27.xml"/><Relationship Id="rId13" Type="http://schemas.openxmlformats.org/officeDocument/2006/relationships/slide" Target="/ppt/slides/slide27.xml"/><Relationship Id="rId12" Type="http://schemas.openxmlformats.org/officeDocument/2006/relationships/slide" Target="/ppt/slides/slide35.xml"/><Relationship Id="rId15" Type="http://schemas.openxmlformats.org/officeDocument/2006/relationships/slide" Target="/ppt/slides/slide17.xml"/><Relationship Id="rId14" Type="http://schemas.openxmlformats.org/officeDocument/2006/relationships/image" Target="../media/image64.png"/><Relationship Id="rId17" Type="http://schemas.openxmlformats.org/officeDocument/2006/relationships/image" Target="../media/image90.png"/><Relationship Id="rId16" Type="http://schemas.openxmlformats.org/officeDocument/2006/relationships/image" Target="../media/image93.png"/><Relationship Id="rId19" Type="http://schemas.openxmlformats.org/officeDocument/2006/relationships/slide" Target="/ppt/slides/slide10.xml"/><Relationship Id="rId18" Type="http://schemas.openxmlformats.org/officeDocument/2006/relationships/slide" Target="/ppt/slides/slide10.xml"/></Relationships>
</file>

<file path=ppt/slides/_rels/slide35.xml.rels><?xml version="1.0" encoding="UTF-8" standalone="yes"?><Relationships xmlns="http://schemas.openxmlformats.org/package/2006/relationships"><Relationship Id="rId20" Type="http://schemas.openxmlformats.org/officeDocument/2006/relationships/slide" Target="/ppt/slides/slide39.xml"/><Relationship Id="rId22" Type="http://schemas.openxmlformats.org/officeDocument/2006/relationships/slide" Target="/ppt/slides/slide41.xml"/><Relationship Id="rId21" Type="http://schemas.openxmlformats.org/officeDocument/2006/relationships/slide" Target="/ppt/slides/slide40.xml"/><Relationship Id="rId24" Type="http://schemas.openxmlformats.org/officeDocument/2006/relationships/image" Target="../media/image14.png"/><Relationship Id="rId23" Type="http://schemas.openxmlformats.org/officeDocument/2006/relationships/slide" Target="/ppt/slides/slide27.xml"/><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jpg"/><Relationship Id="rId4" Type="http://schemas.openxmlformats.org/officeDocument/2006/relationships/image" Target="../media/image57.jpg"/><Relationship Id="rId9" Type="http://schemas.openxmlformats.org/officeDocument/2006/relationships/slide" Target="/ppt/slides/slide41.xml"/><Relationship Id="rId26" Type="http://schemas.openxmlformats.org/officeDocument/2006/relationships/slide" Target="/ppt/slides/slide17.xml"/><Relationship Id="rId25" Type="http://schemas.openxmlformats.org/officeDocument/2006/relationships/slide" Target="/ppt/slides/slide35.xml"/><Relationship Id="rId28" Type="http://schemas.openxmlformats.org/officeDocument/2006/relationships/image" Target="../media/image76.png"/><Relationship Id="rId27" Type="http://schemas.openxmlformats.org/officeDocument/2006/relationships/slide" Target="/ppt/slides/slide35.xml"/><Relationship Id="rId5" Type="http://schemas.openxmlformats.org/officeDocument/2006/relationships/image" Target="../media/image22.png"/><Relationship Id="rId6" Type="http://schemas.openxmlformats.org/officeDocument/2006/relationships/slide" Target="/ppt/slides/slide37.xml"/><Relationship Id="rId29" Type="http://schemas.openxmlformats.org/officeDocument/2006/relationships/image" Target="../media/image83.png"/><Relationship Id="rId7" Type="http://schemas.openxmlformats.org/officeDocument/2006/relationships/slide" Target="/ppt/slides/slide39.xml"/><Relationship Id="rId8" Type="http://schemas.openxmlformats.org/officeDocument/2006/relationships/slide" Target="/ppt/slides/slide40.xml"/><Relationship Id="rId31" Type="http://schemas.openxmlformats.org/officeDocument/2006/relationships/slide" Target="/ppt/slides/slide10.xml"/><Relationship Id="rId30" Type="http://schemas.openxmlformats.org/officeDocument/2006/relationships/slide" Target="/ppt/slides/slide10.xml"/><Relationship Id="rId11" Type="http://schemas.openxmlformats.org/officeDocument/2006/relationships/image" Target="../media/image80.png"/><Relationship Id="rId10" Type="http://schemas.openxmlformats.org/officeDocument/2006/relationships/image" Target="../media/image78.png"/><Relationship Id="rId13" Type="http://schemas.openxmlformats.org/officeDocument/2006/relationships/image" Target="../media/image21.png"/><Relationship Id="rId12" Type="http://schemas.openxmlformats.org/officeDocument/2006/relationships/slide" Target="/ppt/slides/slide9.xml"/><Relationship Id="rId15" Type="http://schemas.openxmlformats.org/officeDocument/2006/relationships/slide" Target="/ppt/slides/slide39.xml"/><Relationship Id="rId14" Type="http://schemas.openxmlformats.org/officeDocument/2006/relationships/slide" Target="/ppt/slides/slide37.xml"/><Relationship Id="rId17" Type="http://schemas.openxmlformats.org/officeDocument/2006/relationships/slide" Target="/ppt/slides/slide41.xml"/><Relationship Id="rId16" Type="http://schemas.openxmlformats.org/officeDocument/2006/relationships/slide" Target="/ppt/slides/slide40.xml"/><Relationship Id="rId19" Type="http://schemas.openxmlformats.org/officeDocument/2006/relationships/slide" Target="/ppt/slides/slide37.xml"/><Relationship Id="rId18"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slide" Target="/ppt/slides/slide9.xml"/><Relationship Id="rId4" Type="http://schemas.openxmlformats.org/officeDocument/2006/relationships/slide" Target="/ppt/slides/slide9.xml"/><Relationship Id="rId9" Type="http://schemas.openxmlformats.org/officeDocument/2006/relationships/slide" Target="/ppt/slides/slide35.xml"/><Relationship Id="rId5" Type="http://schemas.openxmlformats.org/officeDocument/2006/relationships/image" Target="../media/image3.png"/><Relationship Id="rId6" Type="http://schemas.openxmlformats.org/officeDocument/2006/relationships/slide" Target="/ppt/slides/slide9.xml"/><Relationship Id="rId7" Type="http://schemas.openxmlformats.org/officeDocument/2006/relationships/slide" Target="/ppt/slides/slide27.xml"/><Relationship Id="rId8" Type="http://schemas.openxmlformats.org/officeDocument/2006/relationships/image" Target="../media/image14.png"/><Relationship Id="rId11" Type="http://schemas.openxmlformats.org/officeDocument/2006/relationships/slide" Target="/ppt/slides/slide35.xml"/><Relationship Id="rId10" Type="http://schemas.openxmlformats.org/officeDocument/2006/relationships/slide" Target="/ppt/slides/slide17.xml"/><Relationship Id="rId13" Type="http://schemas.openxmlformats.org/officeDocument/2006/relationships/image" Target="../media/image91.png"/><Relationship Id="rId12" Type="http://schemas.openxmlformats.org/officeDocument/2006/relationships/image" Target="../media/image76.png"/><Relationship Id="rId15" Type="http://schemas.openxmlformats.org/officeDocument/2006/relationships/slide" Target="/ppt/slides/slide10.xml"/><Relationship Id="rId14" Type="http://schemas.openxmlformats.org/officeDocument/2006/relationships/slide" Target="/ppt/slides/slide10.xml"/><Relationship Id="rId17" Type="http://schemas.openxmlformats.org/officeDocument/2006/relationships/image" Target="../media/image31.jpg"/><Relationship Id="rId16" Type="http://schemas.openxmlformats.org/officeDocument/2006/relationships/image" Target="../media/image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jpg"/><Relationship Id="rId4" Type="http://schemas.openxmlformats.org/officeDocument/2006/relationships/image" Target="../media/image31.jpg"/><Relationship Id="rId9" Type="http://schemas.openxmlformats.org/officeDocument/2006/relationships/slide" Target="/ppt/slides/slide27.xml"/><Relationship Id="rId5" Type="http://schemas.openxmlformats.org/officeDocument/2006/relationships/slide" Target="/ppt/slides/slide9.xml"/><Relationship Id="rId6" Type="http://schemas.openxmlformats.org/officeDocument/2006/relationships/slide" Target="/ppt/slides/slide9.xml"/><Relationship Id="rId7" Type="http://schemas.openxmlformats.org/officeDocument/2006/relationships/image" Target="../media/image3.png"/><Relationship Id="rId8" Type="http://schemas.openxmlformats.org/officeDocument/2006/relationships/slide" Target="/ppt/slides/slide9.xml"/><Relationship Id="rId11" Type="http://schemas.openxmlformats.org/officeDocument/2006/relationships/slide" Target="/ppt/slides/slide35.xml"/><Relationship Id="rId10" Type="http://schemas.openxmlformats.org/officeDocument/2006/relationships/image" Target="../media/image14.png"/><Relationship Id="rId13" Type="http://schemas.openxmlformats.org/officeDocument/2006/relationships/slide" Target="/ppt/slides/slide35.xml"/><Relationship Id="rId12" Type="http://schemas.openxmlformats.org/officeDocument/2006/relationships/slide" Target="/ppt/slides/slide17.xml"/><Relationship Id="rId15" Type="http://schemas.openxmlformats.org/officeDocument/2006/relationships/image" Target="../media/image34.png"/><Relationship Id="rId14" Type="http://schemas.openxmlformats.org/officeDocument/2006/relationships/image" Target="../media/image76.png"/><Relationship Id="rId17" Type="http://schemas.openxmlformats.org/officeDocument/2006/relationships/slide" Target="/ppt/slides/slide10.xml"/><Relationship Id="rId16" Type="http://schemas.openxmlformats.org/officeDocument/2006/relationships/slide" Target="/ppt/slides/slid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slide" Target="/ppt/slides/slide9.xml"/><Relationship Id="rId4" Type="http://schemas.openxmlformats.org/officeDocument/2006/relationships/slide" Target="/ppt/slides/slide9.xml"/><Relationship Id="rId9" Type="http://schemas.openxmlformats.org/officeDocument/2006/relationships/slide" Target="/ppt/slides/slide35.xml"/><Relationship Id="rId5" Type="http://schemas.openxmlformats.org/officeDocument/2006/relationships/image" Target="../media/image3.png"/><Relationship Id="rId6" Type="http://schemas.openxmlformats.org/officeDocument/2006/relationships/slide" Target="/ppt/slides/slide9.xml"/><Relationship Id="rId7" Type="http://schemas.openxmlformats.org/officeDocument/2006/relationships/slide" Target="/ppt/slides/slide27.xml"/><Relationship Id="rId8" Type="http://schemas.openxmlformats.org/officeDocument/2006/relationships/image" Target="../media/image14.png"/><Relationship Id="rId11" Type="http://schemas.openxmlformats.org/officeDocument/2006/relationships/slide" Target="/ppt/slides/slide35.xml"/><Relationship Id="rId10" Type="http://schemas.openxmlformats.org/officeDocument/2006/relationships/slide" Target="/ppt/slides/slide17.xml"/><Relationship Id="rId13" Type="http://schemas.openxmlformats.org/officeDocument/2006/relationships/slide" Target="/ppt/slides/slide10.xml"/><Relationship Id="rId12" Type="http://schemas.openxmlformats.org/officeDocument/2006/relationships/image" Target="../media/image76.png"/><Relationship Id="rId15" Type="http://schemas.openxmlformats.org/officeDocument/2006/relationships/image" Target="../media/image6.jpg"/><Relationship Id="rId14" Type="http://schemas.openxmlformats.org/officeDocument/2006/relationships/slide" Target="/ppt/slides/slide10.xml"/><Relationship Id="rId16" Type="http://schemas.openxmlformats.org/officeDocument/2006/relationships/image" Target="../media/image3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jpg"/><Relationship Id="rId4" Type="http://schemas.openxmlformats.org/officeDocument/2006/relationships/image" Target="../media/image31.jpg"/><Relationship Id="rId9" Type="http://schemas.openxmlformats.org/officeDocument/2006/relationships/image" Target="../media/image3.png"/><Relationship Id="rId5" Type="http://schemas.openxmlformats.org/officeDocument/2006/relationships/image" Target="../media/image45.png"/><Relationship Id="rId6" Type="http://schemas.openxmlformats.org/officeDocument/2006/relationships/image" Target="../media/image92.png"/><Relationship Id="rId7" Type="http://schemas.openxmlformats.org/officeDocument/2006/relationships/slide" Target="/ppt/slides/slide9.xml"/><Relationship Id="rId8" Type="http://schemas.openxmlformats.org/officeDocument/2006/relationships/slide" Target="/ppt/slides/slide9.xml"/><Relationship Id="rId11" Type="http://schemas.openxmlformats.org/officeDocument/2006/relationships/slide" Target="/ppt/slides/slide27.xml"/><Relationship Id="rId10" Type="http://schemas.openxmlformats.org/officeDocument/2006/relationships/slide" Target="/ppt/slides/slide9.xml"/><Relationship Id="rId13" Type="http://schemas.openxmlformats.org/officeDocument/2006/relationships/slide" Target="/ppt/slides/slide35.xml"/><Relationship Id="rId12" Type="http://schemas.openxmlformats.org/officeDocument/2006/relationships/image" Target="../media/image14.png"/><Relationship Id="rId15" Type="http://schemas.openxmlformats.org/officeDocument/2006/relationships/slide" Target="/ppt/slides/slide35.xml"/><Relationship Id="rId14" Type="http://schemas.openxmlformats.org/officeDocument/2006/relationships/slide" Target="/ppt/slides/slide17.xml"/><Relationship Id="rId17" Type="http://schemas.openxmlformats.org/officeDocument/2006/relationships/image" Target="../media/image58.png"/><Relationship Id="rId16" Type="http://schemas.openxmlformats.org/officeDocument/2006/relationships/image" Target="../media/image76.png"/><Relationship Id="rId19" Type="http://schemas.openxmlformats.org/officeDocument/2006/relationships/slide" Target="/ppt/slides/slide10.xml"/><Relationship Id="rId18" Type="http://schemas.openxmlformats.org/officeDocument/2006/relationships/slide" Target="/ppt/slides/slid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3.png"/><Relationship Id="rId5" Type="http://schemas.openxmlformats.org/officeDocument/2006/relationships/image" Target="../media/image6.jpg"/><Relationship Id="rId6" Type="http://schemas.openxmlformats.org/officeDocument/2006/relationships/image" Target="../media/image4.jpg"/><Relationship Id="rId7" Type="http://schemas.openxmlformats.org/officeDocument/2006/relationships/hyperlink" Target="https://www.unaids.org/en/UNAIDS-global-AIDS-update-2025"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slide" Target="/ppt/slides/slide9.xml"/><Relationship Id="rId4" Type="http://schemas.openxmlformats.org/officeDocument/2006/relationships/slide" Target="/ppt/slides/slide9.xml"/><Relationship Id="rId9" Type="http://schemas.openxmlformats.org/officeDocument/2006/relationships/slide" Target="/ppt/slides/slide35.xml"/><Relationship Id="rId5" Type="http://schemas.openxmlformats.org/officeDocument/2006/relationships/image" Target="../media/image3.png"/><Relationship Id="rId6" Type="http://schemas.openxmlformats.org/officeDocument/2006/relationships/slide" Target="/ppt/slides/slide9.xml"/><Relationship Id="rId7" Type="http://schemas.openxmlformats.org/officeDocument/2006/relationships/slide" Target="/ppt/slides/slide27.xml"/><Relationship Id="rId8" Type="http://schemas.openxmlformats.org/officeDocument/2006/relationships/image" Target="../media/image14.png"/><Relationship Id="rId11" Type="http://schemas.openxmlformats.org/officeDocument/2006/relationships/slide" Target="/ppt/slides/slide35.xml"/><Relationship Id="rId10" Type="http://schemas.openxmlformats.org/officeDocument/2006/relationships/slide" Target="/ppt/slides/slide17.xml"/><Relationship Id="rId13" Type="http://schemas.openxmlformats.org/officeDocument/2006/relationships/slide" Target="/ppt/slides/slide10.xml"/><Relationship Id="rId12" Type="http://schemas.openxmlformats.org/officeDocument/2006/relationships/image" Target="../media/image76.png"/><Relationship Id="rId15" Type="http://schemas.openxmlformats.org/officeDocument/2006/relationships/image" Target="../media/image6.jpg"/><Relationship Id="rId14" Type="http://schemas.openxmlformats.org/officeDocument/2006/relationships/slide" Target="/ppt/slides/slide10.xml"/><Relationship Id="rId16" Type="http://schemas.openxmlformats.org/officeDocument/2006/relationships/image" Target="../media/image31.jpg"/></Relationships>
</file>

<file path=ppt/slides/_rels/slide41.xml.rels><?xml version="1.0" encoding="UTF-8" standalone="yes"?><Relationships xmlns="http://schemas.openxmlformats.org/package/2006/relationships"><Relationship Id="rId20" Type="http://schemas.openxmlformats.org/officeDocument/2006/relationships/image" Target="../media/image6.jpg"/><Relationship Id="rId21" Type="http://schemas.openxmlformats.org/officeDocument/2006/relationships/image" Target="../media/image31.jpg"/><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4.png"/><Relationship Id="rId4" Type="http://schemas.openxmlformats.org/officeDocument/2006/relationships/hyperlink" Target="https://www.fhi360.org/wp-content/uploads/drupal/documents/linkages-hiv-cascade-framework-oct15.pdf" TargetMode="External"/><Relationship Id="rId9" Type="http://schemas.openxmlformats.org/officeDocument/2006/relationships/slide" Target="/ppt/slides/slide9.xml"/><Relationship Id="rId5" Type="http://schemas.openxmlformats.org/officeDocument/2006/relationships/hyperlink" Target="https://www.fhi360.org/wp-content/uploads/drupal/documents/linkages-hiv-cascade-framework-oct15.pdf" TargetMode="External"/><Relationship Id="rId6" Type="http://schemas.openxmlformats.org/officeDocument/2006/relationships/slide" Target="/ppt/slides/slide9.xml"/><Relationship Id="rId7" Type="http://schemas.openxmlformats.org/officeDocument/2006/relationships/slide" Target="/ppt/slides/slide9.xml"/><Relationship Id="rId8" Type="http://schemas.openxmlformats.org/officeDocument/2006/relationships/image" Target="../media/image3.png"/><Relationship Id="rId11" Type="http://schemas.openxmlformats.org/officeDocument/2006/relationships/image" Target="../media/image14.png"/><Relationship Id="rId10" Type="http://schemas.openxmlformats.org/officeDocument/2006/relationships/slide" Target="/ppt/slides/slide27.xml"/><Relationship Id="rId13" Type="http://schemas.openxmlformats.org/officeDocument/2006/relationships/slide" Target="/ppt/slides/slide17.xml"/><Relationship Id="rId12" Type="http://schemas.openxmlformats.org/officeDocument/2006/relationships/slide" Target="/ppt/slides/slide35.xml"/><Relationship Id="rId15" Type="http://schemas.openxmlformats.org/officeDocument/2006/relationships/image" Target="../media/image76.png"/><Relationship Id="rId14" Type="http://schemas.openxmlformats.org/officeDocument/2006/relationships/slide" Target="/ppt/slides/slide35.xml"/><Relationship Id="rId17" Type="http://schemas.openxmlformats.org/officeDocument/2006/relationships/image" Target="../media/image94.png"/><Relationship Id="rId16" Type="http://schemas.openxmlformats.org/officeDocument/2006/relationships/image" Target="../media/image95.png"/><Relationship Id="rId19" Type="http://schemas.openxmlformats.org/officeDocument/2006/relationships/slide" Target="/ppt/slides/slide10.xml"/><Relationship Id="rId18" Type="http://schemas.openxmlformats.org/officeDocument/2006/relationships/slide" Target="/ppt/slides/slide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slide" Target="/ppt/slides/slide9.xml"/><Relationship Id="rId4" Type="http://schemas.openxmlformats.org/officeDocument/2006/relationships/slide" Target="/ppt/slides/slide9.xml"/><Relationship Id="rId9" Type="http://schemas.openxmlformats.org/officeDocument/2006/relationships/slide" Target="/ppt/slides/slide17.xml"/><Relationship Id="rId5" Type="http://schemas.openxmlformats.org/officeDocument/2006/relationships/image" Target="../media/image3.png"/><Relationship Id="rId6" Type="http://schemas.openxmlformats.org/officeDocument/2006/relationships/slide" Target="/ppt/slides/slide9.xml"/><Relationship Id="rId7" Type="http://schemas.openxmlformats.org/officeDocument/2006/relationships/slide" Target="/ppt/slides/slide10.xml"/><Relationship Id="rId8" Type="http://schemas.openxmlformats.org/officeDocument/2006/relationships/slide" Target="/ppt/slides/slide10.xml"/><Relationship Id="rId11" Type="http://schemas.openxmlformats.org/officeDocument/2006/relationships/slide" Target="/ppt/slides/slide35.xml"/><Relationship Id="rId10" Type="http://schemas.openxmlformats.org/officeDocument/2006/relationships/slide" Target="/ppt/slides/slide27.xml"/><Relationship Id="rId13" Type="http://schemas.openxmlformats.org/officeDocument/2006/relationships/image" Target="../media/image14.png"/><Relationship Id="rId12" Type="http://schemas.openxmlformats.org/officeDocument/2006/relationships/slide" Target="/ppt/slides/slide17.xml"/><Relationship Id="rId15" Type="http://schemas.openxmlformats.org/officeDocument/2006/relationships/slide" Target="/ppt/slides/slide35.xml"/><Relationship Id="rId14" Type="http://schemas.openxmlformats.org/officeDocument/2006/relationships/slide" Target="/ppt/slides/slide27.xml"/><Relationship Id="rId17" Type="http://schemas.openxmlformats.org/officeDocument/2006/relationships/slide" Target="/ppt/slides/slide10.xml"/><Relationship Id="rId16" Type="http://schemas.openxmlformats.org/officeDocument/2006/relationships/slide" Target="/ppt/slides/slide10.xml"/><Relationship Id="rId19" Type="http://schemas.openxmlformats.org/officeDocument/2006/relationships/image" Target="../media/image31.jpg"/><Relationship Id="rId18" Type="http://schemas.openxmlformats.org/officeDocument/2006/relationships/image" Target="../media/image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jpg"/><Relationship Id="rId4" Type="http://schemas.openxmlformats.org/officeDocument/2006/relationships/image" Target="../media/image31.jpg"/><Relationship Id="rId9" Type="http://schemas.openxmlformats.org/officeDocument/2006/relationships/slide" Target="/ppt/slides/slide9.xml"/><Relationship Id="rId5" Type="http://schemas.openxmlformats.org/officeDocument/2006/relationships/image" Target="../media/image84.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slide" Target="/ppt/slides/slide9.xml"/><Relationship Id="rId11" Type="http://schemas.openxmlformats.org/officeDocument/2006/relationships/slide" Target="/ppt/slides/slide9.xml"/><Relationship Id="rId10" Type="http://schemas.openxmlformats.org/officeDocument/2006/relationships/image" Target="../media/image3.png"/><Relationship Id="rId12" Type="http://schemas.openxmlformats.org/officeDocument/2006/relationships/image" Target="../media/image8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jpg"/><Relationship Id="rId4" Type="http://schemas.openxmlformats.org/officeDocument/2006/relationships/image" Target="../media/image31.jpg"/><Relationship Id="rId9" Type="http://schemas.openxmlformats.org/officeDocument/2006/relationships/hyperlink" Target="https://www.unaids.org/en/resources/documents/2021/20211125_creating-hiv-prevention-cascades" TargetMode="External"/><Relationship Id="rId5" Type="http://schemas.openxmlformats.org/officeDocument/2006/relationships/slide" Target="/ppt/slides/slide9.xml"/><Relationship Id="rId6" Type="http://schemas.openxmlformats.org/officeDocument/2006/relationships/slide" Target="/ppt/slides/slide9.xml"/><Relationship Id="rId7" Type="http://schemas.openxmlformats.org/officeDocument/2006/relationships/image" Target="../media/image3.png"/><Relationship Id="rId8" Type="http://schemas.openxmlformats.org/officeDocument/2006/relationships/slide" Target="/ppt/slides/slide9.xml"/><Relationship Id="rId11" Type="http://schemas.openxmlformats.org/officeDocument/2006/relationships/hyperlink" Target="https://dhsprogram.com/pubs/pdf/MR31/MR31.pdf" TargetMode="External"/><Relationship Id="rId10" Type="http://schemas.openxmlformats.org/officeDocument/2006/relationships/hyperlink" Target="https://doi.org/10.1002/jia2.26240" TargetMode="External"/><Relationship Id="rId13" Type="http://schemas.openxmlformats.org/officeDocument/2006/relationships/hyperlink" Target="https://www.hivinterchange.com/" TargetMode="External"/><Relationship Id="rId12" Type="http://schemas.openxmlformats.org/officeDocument/2006/relationships/hyperlink" Target="https://pubmed.ncbi.nlm.nih.gov/39830272/" TargetMode="External"/><Relationship Id="rId14" Type="http://schemas.openxmlformats.org/officeDocument/2006/relationships/hyperlink" Target="https://www.fhi360.org/wp-content/uploads/drupal/documents/linkages-hiv-cascade-framework-oct15.pdf"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6.jpg"/><Relationship Id="rId4" Type="http://schemas.openxmlformats.org/officeDocument/2006/relationships/image" Target="../media/image31.jpg"/><Relationship Id="rId9" Type="http://schemas.openxmlformats.org/officeDocument/2006/relationships/hyperlink" Target="https://www.thelancet.com/journals/lanhiv/article/PIIS2352-3018(16)30063-7/fulltext" TargetMode="External"/><Relationship Id="rId5" Type="http://schemas.openxmlformats.org/officeDocument/2006/relationships/slide" Target="/ppt/slides/slide9.xml"/><Relationship Id="rId6" Type="http://schemas.openxmlformats.org/officeDocument/2006/relationships/slide" Target="/ppt/slides/slide9.xml"/><Relationship Id="rId7" Type="http://schemas.openxmlformats.org/officeDocument/2006/relationships/image" Target="../media/image3.png"/><Relationship Id="rId8" Type="http://schemas.openxmlformats.org/officeDocument/2006/relationships/slide" Target="/ppt/slides/slide9.xml"/><Relationship Id="rId11" Type="http://schemas.openxmlformats.org/officeDocument/2006/relationships/hyperlink" Target="https://pubmed.ncbi.nlm.nih.gov/27365205/" TargetMode="External"/><Relationship Id="rId10" Type="http://schemas.openxmlformats.org/officeDocument/2006/relationships/hyperlink" Target="https://pmc.ncbi.nlm.nih.gov/articles/PMC7025885/" TargetMode="External"/><Relationship Id="rId12" Type="http://schemas.openxmlformats.org/officeDocument/2006/relationships/hyperlink" Target="https://www.hivinterchange.com/"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7.jpg"/><Relationship Id="rId4" Type="http://schemas.openxmlformats.org/officeDocument/2006/relationships/image" Target="../media/image1.png"/><Relationship Id="rId5" Type="http://schemas.openxmlformats.org/officeDocument/2006/relationships/image" Target="../media/image96.jpg"/><Relationship Id="rId6" Type="http://schemas.openxmlformats.org/officeDocument/2006/relationships/image" Target="../media/image6.jpg"/><Relationship Id="rId7" Type="http://schemas.openxmlformats.org/officeDocument/2006/relationships/image" Target="../media/image57.jpg"/><Relationship Id="rId8" Type="http://schemas.openxmlformats.org/officeDocument/2006/relationships/image" Target="../media/image8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6.jpg"/><Relationship Id="rId5"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2.png"/><Relationship Id="rId9" Type="http://schemas.openxmlformats.org/officeDocument/2006/relationships/image" Target="../media/image4.jp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11.png"/><Relationship Id="rId8" Type="http://schemas.openxmlformats.org/officeDocument/2006/relationships/image" Target="../media/image6.jpg"/></Relationships>
</file>

<file path=ppt/slides/_rels/slide7.xml.rels><?xml version="1.0" encoding="UTF-8" standalone="yes"?><Relationships xmlns="http://schemas.openxmlformats.org/package/2006/relationships"><Relationship Id="rId11" Type="http://schemas.openxmlformats.org/officeDocument/2006/relationships/slide" Target="/ppt/slides/slide27.xml"/><Relationship Id="rId10" Type="http://schemas.openxmlformats.org/officeDocument/2006/relationships/slide" Target="/ppt/slides/slide27.xml"/><Relationship Id="rId13" Type="http://schemas.openxmlformats.org/officeDocument/2006/relationships/slide" Target="/ppt/slides/slide35.xml"/><Relationship Id="rId12" Type="http://schemas.openxmlformats.org/officeDocument/2006/relationships/slide" Target="/ppt/slides/slide35.xml"/><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6.jpg"/><Relationship Id="rId9" Type="http://schemas.openxmlformats.org/officeDocument/2006/relationships/slide" Target="/ppt/slides/slide17.xml"/><Relationship Id="rId14" Type="http://schemas.openxmlformats.org/officeDocument/2006/relationships/image" Target="../media/image34.png"/><Relationship Id="rId5" Type="http://schemas.openxmlformats.org/officeDocument/2006/relationships/image" Target="../media/image4.jpg"/><Relationship Id="rId6" Type="http://schemas.openxmlformats.org/officeDocument/2006/relationships/slide" Target="/ppt/slides/slide10.xml"/><Relationship Id="rId7" Type="http://schemas.openxmlformats.org/officeDocument/2006/relationships/slide" Target="/ppt/slides/slide10.xml"/><Relationship Id="rId8" Type="http://schemas.openxmlformats.org/officeDocument/2006/relationships/slide" Target="/ppt/slides/slide17.xml"/></Relationships>
</file>

<file path=ppt/slides/_rels/slide8.xml.rels><?xml version="1.0" encoding="UTF-8" standalone="yes"?><Relationships xmlns="http://schemas.openxmlformats.org/package/2006/relationships"><Relationship Id="rId20" Type="http://schemas.openxmlformats.org/officeDocument/2006/relationships/image" Target="../media/image6.jpg"/><Relationship Id="rId11" Type="http://schemas.openxmlformats.org/officeDocument/2006/relationships/slide" Target="/ppt/slides/slide17.xml"/><Relationship Id="rId10" Type="http://schemas.openxmlformats.org/officeDocument/2006/relationships/slide" Target="/ppt/slides/slide17.xml"/><Relationship Id="rId21" Type="http://schemas.openxmlformats.org/officeDocument/2006/relationships/image" Target="../media/image4.jpg"/><Relationship Id="rId13" Type="http://schemas.openxmlformats.org/officeDocument/2006/relationships/slide" Target="/ppt/slides/slide27.xml"/><Relationship Id="rId12" Type="http://schemas.openxmlformats.org/officeDocument/2006/relationships/slide" Target="/ppt/slides/slide27.xml"/><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slide" Target="/ppt/slides/slide10.xml"/><Relationship Id="rId15" Type="http://schemas.openxmlformats.org/officeDocument/2006/relationships/slide" Target="/ppt/slides/slide17.xml"/><Relationship Id="rId14" Type="http://schemas.openxmlformats.org/officeDocument/2006/relationships/slide" Target="/ppt/slides/slide10.xml"/><Relationship Id="rId17" Type="http://schemas.openxmlformats.org/officeDocument/2006/relationships/slide" Target="/ppt/slides/slide35.xml"/><Relationship Id="rId16" Type="http://schemas.openxmlformats.org/officeDocument/2006/relationships/slide" Target="/ppt/slides/slide27.xml"/><Relationship Id="rId5" Type="http://schemas.openxmlformats.org/officeDocument/2006/relationships/image" Target="../media/image14.png"/><Relationship Id="rId19" Type="http://schemas.openxmlformats.org/officeDocument/2006/relationships/slide" Target="/ppt/slides/slide35.xml"/><Relationship Id="rId6" Type="http://schemas.openxmlformats.org/officeDocument/2006/relationships/image" Target="../media/image15.png"/><Relationship Id="rId18" Type="http://schemas.openxmlformats.org/officeDocument/2006/relationships/slide" Target="/ppt/slides/slide35.xml"/><Relationship Id="rId7" Type="http://schemas.openxmlformats.org/officeDocument/2006/relationships/image" Target="../media/image3.png"/><Relationship Id="rId8" Type="http://schemas.openxmlformats.org/officeDocument/2006/relationships/slide" Target="/ppt/slides/slide10.xml"/></Relationships>
</file>

<file path=ppt/slides/_rels/slide9.xml.rels><?xml version="1.0" encoding="UTF-8" standalone="yes"?><Relationships xmlns="http://schemas.openxmlformats.org/package/2006/relationships"><Relationship Id="rId20" Type="http://schemas.openxmlformats.org/officeDocument/2006/relationships/slide" Target="/ppt/slides/slide17.xml"/><Relationship Id="rId22" Type="http://schemas.openxmlformats.org/officeDocument/2006/relationships/image" Target="../media/image14.png"/><Relationship Id="rId21" Type="http://schemas.openxmlformats.org/officeDocument/2006/relationships/slide" Target="/ppt/slides/slide10.xml"/><Relationship Id="rId24" Type="http://schemas.openxmlformats.org/officeDocument/2006/relationships/slide" Target="/ppt/slides/slide27.xml"/><Relationship Id="rId23" Type="http://schemas.openxmlformats.org/officeDocument/2006/relationships/slide" Target="/ppt/slides/slide17.xml"/><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6.jpg"/><Relationship Id="rId9" Type="http://schemas.openxmlformats.org/officeDocument/2006/relationships/slide" Target="/ppt/slides/slide35.xml"/><Relationship Id="rId26" Type="http://schemas.openxmlformats.org/officeDocument/2006/relationships/image" Target="../media/image23.png"/><Relationship Id="rId25" Type="http://schemas.openxmlformats.org/officeDocument/2006/relationships/slide" Target="/ppt/slides/slide35.xml"/><Relationship Id="rId5" Type="http://schemas.openxmlformats.org/officeDocument/2006/relationships/image" Target="../media/image18.jpg"/><Relationship Id="rId6" Type="http://schemas.openxmlformats.org/officeDocument/2006/relationships/slide" Target="/ppt/slides/slide10.xml"/><Relationship Id="rId7" Type="http://schemas.openxmlformats.org/officeDocument/2006/relationships/slide" Target="/ppt/slides/slide17.xml"/><Relationship Id="rId8" Type="http://schemas.openxmlformats.org/officeDocument/2006/relationships/slide" Target="/ppt/slides/slide27.xml"/><Relationship Id="rId11" Type="http://schemas.openxmlformats.org/officeDocument/2006/relationships/slide" Target="/ppt/slides/slide10.xml"/><Relationship Id="rId10" Type="http://schemas.openxmlformats.org/officeDocument/2006/relationships/image" Target="../media/image29.png"/><Relationship Id="rId13" Type="http://schemas.openxmlformats.org/officeDocument/2006/relationships/slide" Target="/ppt/slides/slide17.xml"/><Relationship Id="rId12" Type="http://schemas.openxmlformats.org/officeDocument/2006/relationships/slide" Target="/ppt/slides/slide10.xml"/><Relationship Id="rId15" Type="http://schemas.openxmlformats.org/officeDocument/2006/relationships/slide" Target="/ppt/slides/slide35.xml"/><Relationship Id="rId14" Type="http://schemas.openxmlformats.org/officeDocument/2006/relationships/slide" Target="/ppt/slides/slide27.xml"/><Relationship Id="rId17" Type="http://schemas.openxmlformats.org/officeDocument/2006/relationships/slide" Target="/ppt/slides/slide17.xml"/><Relationship Id="rId16" Type="http://schemas.openxmlformats.org/officeDocument/2006/relationships/slide" Target="/ppt/slides/slide10.xml"/><Relationship Id="rId19" Type="http://schemas.openxmlformats.org/officeDocument/2006/relationships/slide" Target="/ppt/slides/slide35.xml"/><Relationship Id="rId18" Type="http://schemas.openxmlformats.org/officeDocument/2006/relationships/slide" Target="/ppt/slides/slide2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
          <p:cNvSpPr/>
          <p:nvPr/>
        </p:nvSpPr>
        <p:spPr>
          <a:xfrm flipH="1" rot="5400000">
            <a:off x="8572500" y="571500"/>
            <a:ext cx="10287000" cy="9144000"/>
          </a:xfrm>
          <a:custGeom>
            <a:rect b="b" l="l" r="r" t="t"/>
            <a:pathLst>
              <a:path extrusionOk="0" h="10100635" w="12429835">
                <a:moveTo>
                  <a:pt x="0" y="10100635"/>
                </a:moveTo>
                <a:lnTo>
                  <a:pt x="12429836" y="10100635"/>
                </a:lnTo>
                <a:lnTo>
                  <a:pt x="12429836" y="0"/>
                </a:lnTo>
                <a:lnTo>
                  <a:pt x="0" y="0"/>
                </a:lnTo>
                <a:lnTo>
                  <a:pt x="0" y="10100635"/>
                </a:lnTo>
                <a:close/>
              </a:path>
            </a:pathLst>
          </a:custGeom>
          <a:blipFill rotWithShape="1">
            <a:blip r:embed="rId3">
              <a:alphaModFix/>
            </a:blip>
            <a:stretch>
              <a:fillRect b="0" l="-16337" r="-26785" t="-1800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7" name="Google Shape;97;p1"/>
          <p:cNvSpPr/>
          <p:nvPr/>
        </p:nvSpPr>
        <p:spPr>
          <a:xfrm>
            <a:off x="1028700" y="8794468"/>
            <a:ext cx="7810500" cy="927668"/>
          </a:xfrm>
          <a:custGeom>
            <a:rect b="b" l="l" r="r" t="t"/>
            <a:pathLst>
              <a:path extrusionOk="0" h="2303145" w="19301206">
                <a:moveTo>
                  <a:pt x="0" y="0"/>
                </a:moveTo>
                <a:lnTo>
                  <a:pt x="19301206" y="0"/>
                </a:lnTo>
                <a:lnTo>
                  <a:pt x="19301206" y="2303145"/>
                </a:lnTo>
                <a:lnTo>
                  <a:pt x="0" y="230314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8" name="Google Shape;98;p1"/>
          <p:cNvSpPr/>
          <p:nvPr/>
        </p:nvSpPr>
        <p:spPr>
          <a:xfrm>
            <a:off x="1028699" y="656115"/>
            <a:ext cx="1820187" cy="496418"/>
          </a:xfrm>
          <a:custGeom>
            <a:rect b="b" l="l" r="r" t="t"/>
            <a:pathLst>
              <a:path extrusionOk="0" h="1460627" w="5355590">
                <a:moveTo>
                  <a:pt x="0" y="0"/>
                </a:moveTo>
                <a:lnTo>
                  <a:pt x="5355590" y="0"/>
                </a:lnTo>
                <a:lnTo>
                  <a:pt x="5355590" y="1460627"/>
                </a:lnTo>
                <a:lnTo>
                  <a:pt x="0" y="146062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9" name="Google Shape;99;p1"/>
          <p:cNvSpPr txBox="1"/>
          <p:nvPr/>
        </p:nvSpPr>
        <p:spPr>
          <a:xfrm>
            <a:off x="1028700" y="2846155"/>
            <a:ext cx="8515456" cy="3034737"/>
          </a:xfrm>
          <a:prstGeom prst="rect">
            <a:avLst/>
          </a:prstGeom>
          <a:noFill/>
          <a:ln>
            <a:noFill/>
          </a:ln>
        </p:spPr>
        <p:txBody>
          <a:bodyPr anchorCtr="0" anchor="t" bIns="0" lIns="0" spcFirstLastPara="1" rIns="0" wrap="square" tIns="0">
            <a:spAutoFit/>
          </a:bodyPr>
          <a:lstStyle/>
          <a:p>
            <a:pPr indent="0" lvl="0" marL="0" marR="0" rtl="0" algn="l">
              <a:lnSpc>
                <a:spcPct val="96013"/>
              </a:lnSpc>
              <a:spcBef>
                <a:spcPts val="0"/>
              </a:spcBef>
              <a:spcAft>
                <a:spcPts val="0"/>
              </a:spcAft>
              <a:buClr>
                <a:srgbClr val="000000"/>
              </a:buClr>
              <a:buSzPts val="8001"/>
              <a:buFont typeface="Arial"/>
              <a:buNone/>
            </a:pPr>
            <a:r>
              <a:rPr b="1" i="0" lang="en-GB" sz="8001" u="none" cap="none" strike="noStrike">
                <a:solidFill>
                  <a:srgbClr val="3F2844"/>
                </a:solidFill>
                <a:latin typeface="Arial"/>
                <a:ea typeface="Arial"/>
                <a:cs typeface="Arial"/>
                <a:sym typeface="Arial"/>
              </a:rPr>
              <a:t>GUIDE TO HIV PREVENTION CASCADES</a:t>
            </a:r>
            <a:endParaRPr b="0" i="0" sz="1400" u="none" cap="none" strike="noStrike">
              <a:solidFill>
                <a:srgbClr val="000000"/>
              </a:solidFill>
              <a:latin typeface="Arial"/>
              <a:ea typeface="Arial"/>
              <a:cs typeface="Arial"/>
              <a:sym typeface="Arial"/>
            </a:endParaRPr>
          </a:p>
        </p:txBody>
      </p:sp>
      <p:pic>
        <p:nvPicPr>
          <p:cNvPr descr="A person wearing a colorful shirt and pink pants&#10;&#10;AI-generated content may be incorrect." id="100" name="Google Shape;100;p1"/>
          <p:cNvPicPr preferRelativeResize="0"/>
          <p:nvPr/>
        </p:nvPicPr>
        <p:blipFill rotWithShape="1">
          <a:blip r:embed="rId6">
            <a:alphaModFix/>
          </a:blip>
          <a:srcRect b="0" l="0" r="0" t="0"/>
          <a:stretch/>
        </p:blipFill>
        <p:spPr>
          <a:xfrm>
            <a:off x="9144000" y="-119639"/>
            <a:ext cx="6991456" cy="10406640"/>
          </a:xfrm>
          <a:prstGeom prst="rect">
            <a:avLst/>
          </a:prstGeom>
          <a:noFill/>
          <a:ln>
            <a:noFill/>
          </a:ln>
        </p:spPr>
      </p:pic>
      <p:sp>
        <p:nvSpPr>
          <p:cNvPr id="101" name="Google Shape;101;p1"/>
          <p:cNvSpPr txBox="1"/>
          <p:nvPr/>
        </p:nvSpPr>
        <p:spPr>
          <a:xfrm>
            <a:off x="2613400" y="7494250"/>
            <a:ext cx="3270000" cy="49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462145"/>
                </a:solidFill>
                <a:latin typeface="Arial"/>
                <a:ea typeface="Arial"/>
                <a:cs typeface="Arial"/>
                <a:sym typeface="Arial"/>
              </a:rPr>
              <a:t>March 2026</a:t>
            </a:r>
            <a:endParaRPr b="1" i="0" sz="2400" u="none" cap="none" strike="noStrike">
              <a:solidFill>
                <a:srgbClr val="462145"/>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grpSp>
        <p:nvGrpSpPr>
          <p:cNvPr id="388" name="Google Shape;388;p10"/>
          <p:cNvGrpSpPr/>
          <p:nvPr/>
        </p:nvGrpSpPr>
        <p:grpSpPr>
          <a:xfrm>
            <a:off x="18334" y="9704273"/>
            <a:ext cx="18269669" cy="596320"/>
            <a:chOff x="0" y="9749027"/>
            <a:chExt cx="18269669" cy="596320"/>
          </a:xfrm>
        </p:grpSpPr>
        <p:pic>
          <p:nvPicPr>
            <p:cNvPr descr="A colorful squares and circles&#10;&#10;AI-generated content may be incorrect." id="389" name="Google Shape;389;p10"/>
            <p:cNvPicPr preferRelativeResize="0"/>
            <p:nvPr/>
          </p:nvPicPr>
          <p:blipFill rotWithShape="1">
            <a:blip r:embed="rId3">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390" name="Google Shape;390;p10"/>
            <p:cNvPicPr preferRelativeResize="0"/>
            <p:nvPr/>
          </p:nvPicPr>
          <p:blipFill rotWithShape="1">
            <a:blip r:embed="rId3">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391" name="Google Shape;391;p10"/>
            <p:cNvPicPr preferRelativeResize="0"/>
            <p:nvPr/>
          </p:nvPicPr>
          <p:blipFill rotWithShape="1">
            <a:blip r:embed="rId4">
              <a:alphaModFix/>
            </a:blip>
            <a:srcRect b="0" l="0" r="0" t="0"/>
            <a:stretch/>
          </p:blipFill>
          <p:spPr>
            <a:xfrm rot="-5400000">
              <a:off x="16390415" y="8466092"/>
              <a:ext cx="596319" cy="3162189"/>
            </a:xfrm>
            <a:prstGeom prst="rect">
              <a:avLst/>
            </a:prstGeom>
            <a:noFill/>
            <a:ln>
              <a:noFill/>
            </a:ln>
          </p:spPr>
        </p:pic>
      </p:grpSp>
      <p:sp>
        <p:nvSpPr>
          <p:cNvPr id="392" name="Google Shape;392;p10"/>
          <p:cNvSpPr/>
          <p:nvPr/>
        </p:nvSpPr>
        <p:spPr>
          <a:xfrm>
            <a:off x="3266697" y="6496917"/>
            <a:ext cx="7880427" cy="2662543"/>
          </a:xfrm>
          <a:prstGeom prst="wedgeRoundRectCallout">
            <a:avLst>
              <a:gd fmla="val -65263" name="adj1"/>
              <a:gd fmla="val -45198" name="adj2"/>
              <a:gd fmla="val 16667" name="adj3"/>
            </a:avLst>
          </a:prstGeom>
          <a:solidFill>
            <a:srgbClr val="E381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with glasses and a hand on his chin&#10;&#10;AI-generated content may be incorrect." id="393" name="Google Shape;393;p10"/>
          <p:cNvPicPr preferRelativeResize="0"/>
          <p:nvPr/>
        </p:nvPicPr>
        <p:blipFill rotWithShape="1">
          <a:blip r:embed="rId5">
            <a:alphaModFix/>
          </a:blip>
          <a:srcRect b="0" l="0" r="0" t="0"/>
          <a:stretch/>
        </p:blipFill>
        <p:spPr>
          <a:xfrm>
            <a:off x="-341652" y="5284257"/>
            <a:ext cx="3390283" cy="5040844"/>
          </a:xfrm>
          <a:prstGeom prst="rect">
            <a:avLst/>
          </a:prstGeom>
          <a:noFill/>
          <a:ln>
            <a:noFill/>
          </a:ln>
        </p:spPr>
      </p:pic>
      <p:pic>
        <p:nvPicPr>
          <p:cNvPr descr="A black and yellow curved corner&#10;&#10;AI-generated content may be incorrect." id="394" name="Google Shape;394;p10"/>
          <p:cNvPicPr preferRelativeResize="0"/>
          <p:nvPr/>
        </p:nvPicPr>
        <p:blipFill rotWithShape="1">
          <a:blip r:embed="rId6">
            <a:alphaModFix/>
          </a:blip>
          <a:srcRect b="0" l="48134" r="0" t="0"/>
          <a:stretch/>
        </p:blipFill>
        <p:spPr>
          <a:xfrm>
            <a:off x="14855664" y="1286"/>
            <a:ext cx="3432336" cy="10285714"/>
          </a:xfrm>
          <a:prstGeom prst="rect">
            <a:avLst/>
          </a:prstGeom>
          <a:noFill/>
          <a:ln>
            <a:noFill/>
          </a:ln>
        </p:spPr>
      </p:pic>
      <p:sp>
        <p:nvSpPr>
          <p:cNvPr id="395" name="Google Shape;395;p10">
            <a:hlinkClick action="ppaction://hlinksldjump" r:id="rId7"/>
          </p:cNvPr>
          <p:cNvSpPr/>
          <p:nvPr/>
        </p:nvSpPr>
        <p:spPr>
          <a:xfrm>
            <a:off x="12656346" y="2380821"/>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E381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6" name="Google Shape;396;p10"/>
          <p:cNvSpPr txBox="1"/>
          <p:nvPr/>
        </p:nvSpPr>
        <p:spPr>
          <a:xfrm>
            <a:off x="12656346" y="2199995"/>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7" name="Google Shape;397;p10">
            <a:hlinkClick action="ppaction://hlinksldjump" r:id="rId8"/>
          </p:cNvPr>
          <p:cNvSpPr/>
          <p:nvPr/>
        </p:nvSpPr>
        <p:spPr>
          <a:xfrm>
            <a:off x="12656346" y="3565617"/>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E381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8" name="Google Shape;398;p10"/>
          <p:cNvSpPr txBox="1"/>
          <p:nvPr/>
        </p:nvSpPr>
        <p:spPr>
          <a:xfrm>
            <a:off x="12656346" y="3384791"/>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9" name="Google Shape;399;p10"/>
          <p:cNvSpPr txBox="1"/>
          <p:nvPr/>
        </p:nvSpPr>
        <p:spPr>
          <a:xfrm>
            <a:off x="12656346" y="4596371"/>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0" name="Google Shape;400;p10">
            <a:hlinkClick action="ppaction://hlinksldjump" r:id="rId9"/>
          </p:cNvPr>
          <p:cNvSpPr/>
          <p:nvPr/>
        </p:nvSpPr>
        <p:spPr>
          <a:xfrm>
            <a:off x="12656346" y="5958297"/>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E381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1" name="Google Shape;401;p10"/>
          <p:cNvSpPr txBox="1"/>
          <p:nvPr/>
        </p:nvSpPr>
        <p:spPr>
          <a:xfrm>
            <a:off x="12656346" y="5777471"/>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2" name="Google Shape;402;p10">
            <a:hlinkClick action="ppaction://hlinksldjump" r:id="rId10"/>
          </p:cNvPr>
          <p:cNvSpPr/>
          <p:nvPr/>
        </p:nvSpPr>
        <p:spPr>
          <a:xfrm>
            <a:off x="12656346" y="7167972"/>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E381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3" name="Google Shape;403;p10"/>
          <p:cNvSpPr txBox="1"/>
          <p:nvPr/>
        </p:nvSpPr>
        <p:spPr>
          <a:xfrm>
            <a:off x="12656346" y="6987146"/>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4" name="Google Shape;404;p10"/>
          <p:cNvSpPr txBox="1"/>
          <p:nvPr/>
        </p:nvSpPr>
        <p:spPr>
          <a:xfrm>
            <a:off x="361450" y="569375"/>
            <a:ext cx="11430697" cy="9830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6000"/>
              <a:buFont typeface="Arial"/>
              <a:buNone/>
            </a:pPr>
            <a:r>
              <a:rPr b="1" i="0" lang="en-GB" sz="6000" u="none" cap="none" strike="noStrike">
                <a:solidFill>
                  <a:srgbClr val="E3815C"/>
                </a:solidFill>
                <a:latin typeface="Arial"/>
                <a:ea typeface="Arial"/>
                <a:cs typeface="Arial"/>
                <a:sym typeface="Arial"/>
              </a:rPr>
              <a:t>UNAIDS</a:t>
            </a:r>
            <a:r>
              <a:rPr b="1" i="0" lang="en-GB" sz="6000" u="none" cap="none" strike="noStrike">
                <a:solidFill>
                  <a:srgbClr val="00A899"/>
                </a:solidFill>
                <a:latin typeface="Arial"/>
                <a:ea typeface="Arial"/>
                <a:cs typeface="Arial"/>
                <a:sym typeface="Arial"/>
              </a:rPr>
              <a:t> </a:t>
            </a:r>
            <a:r>
              <a:rPr b="1" i="0" lang="en-GB" sz="6000" u="none" cap="none" strike="noStrike">
                <a:solidFill>
                  <a:srgbClr val="3F2844"/>
                </a:solidFill>
                <a:latin typeface="Arial"/>
                <a:ea typeface="Arial"/>
                <a:cs typeface="Arial"/>
                <a:sym typeface="Arial"/>
              </a:rPr>
              <a:t>Basic Cascade</a:t>
            </a:r>
            <a:endParaRPr b="0" i="0" sz="1400" u="none" cap="none" strike="noStrike">
              <a:solidFill>
                <a:srgbClr val="000000"/>
              </a:solidFill>
              <a:latin typeface="Arial"/>
              <a:ea typeface="Arial"/>
              <a:cs typeface="Arial"/>
              <a:sym typeface="Arial"/>
            </a:endParaRPr>
          </a:p>
        </p:txBody>
      </p:sp>
      <p:sp>
        <p:nvSpPr>
          <p:cNvPr id="405" name="Google Shape;405;p10"/>
          <p:cNvSpPr txBox="1"/>
          <p:nvPr/>
        </p:nvSpPr>
        <p:spPr>
          <a:xfrm>
            <a:off x="3822984" y="6871381"/>
            <a:ext cx="7324140" cy="20005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Arial"/>
                <a:ea typeface="Arial"/>
                <a:cs typeface="Arial"/>
                <a:sym typeface="Arial"/>
              </a:rPr>
              <a:t>The basic HIV prevention cascade focuses on </a:t>
            </a:r>
            <a:br>
              <a:rPr b="0" i="0" lang="en-GB" sz="2600" u="none" cap="none" strike="noStrike">
                <a:solidFill>
                  <a:schemeClr val="lt1"/>
                </a:solidFill>
                <a:latin typeface="Arial"/>
                <a:ea typeface="Arial"/>
                <a:cs typeface="Arial"/>
                <a:sym typeface="Arial"/>
              </a:rPr>
            </a:br>
            <a:r>
              <a:rPr b="0" i="0" lang="en-GB" sz="2600" u="none" cap="none" strike="noStrike">
                <a:solidFill>
                  <a:schemeClr val="lt1"/>
                </a:solidFill>
                <a:latin typeface="Arial"/>
                <a:ea typeface="Arial"/>
                <a:cs typeface="Arial"/>
                <a:sym typeface="Arial"/>
              </a:rPr>
              <a:t>monitoring the reach/coverage, uptake and use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Arial"/>
                <a:ea typeface="Arial"/>
                <a:cs typeface="Arial"/>
                <a:sym typeface="Arial"/>
              </a:rPr>
              <a:t>of at least one prevention method in specific populations and geographical areas at 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Arial"/>
                <a:ea typeface="Arial"/>
                <a:cs typeface="Arial"/>
                <a:sym typeface="Arial"/>
              </a:rPr>
              <a:t>specified point in time. </a:t>
            </a:r>
            <a:endParaRPr b="0" i="0" sz="1400" u="none" cap="none" strike="noStrike">
              <a:solidFill>
                <a:srgbClr val="000000"/>
              </a:solidFill>
              <a:latin typeface="Arial"/>
              <a:ea typeface="Arial"/>
              <a:cs typeface="Arial"/>
              <a:sym typeface="Arial"/>
            </a:endParaRPr>
          </a:p>
        </p:txBody>
      </p:sp>
      <p:sp>
        <p:nvSpPr>
          <p:cNvPr id="406" name="Google Shape;406;p10"/>
          <p:cNvSpPr txBox="1"/>
          <p:nvPr/>
        </p:nvSpPr>
        <p:spPr>
          <a:xfrm>
            <a:off x="361450" y="1682115"/>
            <a:ext cx="8911008" cy="6419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3F2844"/>
                </a:solidFill>
                <a:latin typeface="Arial"/>
                <a:ea typeface="Arial"/>
                <a:cs typeface="Arial"/>
                <a:sym typeface="Arial"/>
              </a:rPr>
              <a:t>This cascade serves as the foundational model, primarily providing a snapshot of the reach of HIV prevention services.</a:t>
            </a:r>
            <a:endParaRPr b="0" i="0" sz="1400" u="none" cap="none" strike="noStrike">
              <a:solidFill>
                <a:srgbClr val="000000"/>
              </a:solidFill>
              <a:latin typeface="Arial"/>
              <a:ea typeface="Arial"/>
              <a:cs typeface="Arial"/>
              <a:sym typeface="Arial"/>
            </a:endParaRPr>
          </a:p>
        </p:txBody>
      </p:sp>
      <p:sp>
        <p:nvSpPr>
          <p:cNvPr id="407" name="Google Shape;407;p10"/>
          <p:cNvSpPr txBox="1"/>
          <p:nvPr/>
        </p:nvSpPr>
        <p:spPr>
          <a:xfrm>
            <a:off x="12979854" y="1638300"/>
            <a:ext cx="459467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1" i="1" lang="en-GB" sz="1400" u="none" cap="none" strike="noStrike">
                <a:solidFill>
                  <a:schemeClr val="dk1"/>
                </a:solidFill>
                <a:latin typeface="Arial"/>
                <a:ea typeface="Arial"/>
                <a:cs typeface="Arial"/>
                <a:sym typeface="Arial"/>
              </a:rPr>
              <a:t>EXPLORE OTHER ASPECTS OF THE </a:t>
            </a:r>
            <a:br>
              <a:rPr b="1" i="1" lang="en-GB" sz="1400" u="none" cap="none" strike="noStrike">
                <a:solidFill>
                  <a:schemeClr val="dk1"/>
                </a:solidFill>
                <a:latin typeface="Arial"/>
                <a:ea typeface="Arial"/>
                <a:cs typeface="Arial"/>
                <a:sym typeface="Arial"/>
              </a:rPr>
            </a:br>
            <a:r>
              <a:rPr b="1" i="1" lang="en-GB" sz="1400" u="none" cap="none" strike="noStrike">
                <a:solidFill>
                  <a:schemeClr val="dk1"/>
                </a:solidFill>
                <a:latin typeface="Arial"/>
                <a:ea typeface="Arial"/>
                <a:cs typeface="Arial"/>
                <a:sym typeface="Arial"/>
              </a:rPr>
              <a:t>CASCADE BY </a:t>
            </a:r>
            <a:r>
              <a:rPr b="1" i="0" lang="en-GB" sz="1400" u="none" cap="none" strike="noStrike">
                <a:solidFill>
                  <a:schemeClr val="dk1"/>
                </a:solidFill>
                <a:latin typeface="Arial Black"/>
                <a:ea typeface="Arial Black"/>
                <a:cs typeface="Arial Black"/>
                <a:sym typeface="Arial Black"/>
              </a:rPr>
              <a:t>CLICKING ON EACH BOX </a:t>
            </a:r>
            <a:endParaRPr b="0" i="0" sz="1400" u="none" cap="none" strike="noStrike">
              <a:solidFill>
                <a:srgbClr val="000000"/>
              </a:solidFill>
              <a:latin typeface="Arial"/>
              <a:ea typeface="Arial"/>
              <a:cs typeface="Arial"/>
              <a:sym typeface="Arial"/>
            </a:endParaRPr>
          </a:p>
        </p:txBody>
      </p:sp>
      <p:grpSp>
        <p:nvGrpSpPr>
          <p:cNvPr id="408" name="Google Shape;408;p10"/>
          <p:cNvGrpSpPr/>
          <p:nvPr/>
        </p:nvGrpSpPr>
        <p:grpSpPr>
          <a:xfrm>
            <a:off x="470601" y="2692079"/>
            <a:ext cx="10773030" cy="3048580"/>
            <a:chOff x="470601" y="4920995"/>
            <a:chExt cx="10773030" cy="3048580"/>
          </a:xfrm>
        </p:grpSpPr>
        <p:sp>
          <p:nvSpPr>
            <p:cNvPr id="409" name="Google Shape;409;p10"/>
            <p:cNvSpPr txBox="1"/>
            <p:nvPr/>
          </p:nvSpPr>
          <p:spPr>
            <a:xfrm>
              <a:off x="1524000" y="4920995"/>
              <a:ext cx="8001999" cy="961802"/>
            </a:xfrm>
            <a:prstGeom prst="rect">
              <a:avLst/>
            </a:prstGeom>
            <a:noFill/>
            <a:ln>
              <a:noFill/>
            </a:ln>
          </p:spPr>
          <p:txBody>
            <a:bodyPr anchorCtr="0" anchor="t" bIns="0" lIns="0" spcFirstLastPara="1" rIns="0" wrap="square" tIns="0">
              <a:spAutoFit/>
            </a:bodyPr>
            <a:lstStyle/>
            <a:p>
              <a:pPr indent="0" lvl="0" marL="0" marR="0" rtl="0" algn="l">
                <a:lnSpc>
                  <a:spcPct val="104999"/>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The main function of the cascade is to answer the question: </a:t>
              </a:r>
              <a:r>
                <a:rPr b="1" i="0" lang="en-GB" sz="2400" u="none" cap="none" strike="noStrike">
                  <a:solidFill>
                    <a:srgbClr val="E3815C"/>
                  </a:solidFill>
                  <a:latin typeface="Arial"/>
                  <a:ea typeface="Arial"/>
                  <a:cs typeface="Arial"/>
                  <a:sym typeface="Arial"/>
                </a:rPr>
                <a:t>“How many people were reached by </a:t>
              </a:r>
              <a:br>
                <a:rPr b="1" i="0" lang="en-GB" sz="2400" u="none" cap="none" strike="noStrike">
                  <a:solidFill>
                    <a:srgbClr val="E3815C"/>
                  </a:solidFill>
                  <a:latin typeface="Arial"/>
                  <a:ea typeface="Arial"/>
                  <a:cs typeface="Arial"/>
                  <a:sym typeface="Arial"/>
                </a:rPr>
              </a:br>
              <a:r>
                <a:rPr b="1" i="0" lang="en-GB" sz="2400" u="none" cap="none" strike="noStrike">
                  <a:solidFill>
                    <a:srgbClr val="E3815C"/>
                  </a:solidFill>
                  <a:latin typeface="Arial"/>
                  <a:ea typeface="Arial"/>
                  <a:cs typeface="Arial"/>
                  <a:sym typeface="Arial"/>
                </a:rPr>
                <a:t>the prevention method”. </a:t>
              </a:r>
              <a:endParaRPr b="0" i="0" sz="1400" u="none" cap="none" strike="noStrike">
                <a:solidFill>
                  <a:srgbClr val="000000"/>
                </a:solidFill>
                <a:latin typeface="Arial"/>
                <a:ea typeface="Arial"/>
                <a:cs typeface="Arial"/>
                <a:sym typeface="Arial"/>
              </a:endParaRPr>
            </a:p>
          </p:txBody>
        </p:sp>
        <p:sp>
          <p:nvSpPr>
            <p:cNvPr id="410" name="Google Shape;410;p10"/>
            <p:cNvSpPr txBox="1"/>
            <p:nvPr/>
          </p:nvSpPr>
          <p:spPr>
            <a:xfrm>
              <a:off x="1524001" y="6122916"/>
              <a:ext cx="9719630" cy="184665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E3815C"/>
                  </a:solidFill>
                  <a:latin typeface="Arial"/>
                  <a:ea typeface="Arial"/>
                  <a:cs typeface="Arial"/>
                  <a:sym typeface="Arial"/>
                </a:rPr>
                <a:t>Target Audience</a:t>
              </a:r>
              <a:r>
                <a:rPr b="0" i="0" lang="en-GB" sz="2400" u="none" cap="none" strike="noStrike">
                  <a:solidFill>
                    <a:srgbClr val="E3815C"/>
                  </a:solidFill>
                  <a:latin typeface="Arial"/>
                  <a:ea typeface="Arial"/>
                  <a:cs typeface="Arial"/>
                  <a:sym typeface="Arial"/>
                </a:rPr>
                <a:t>: </a:t>
              </a:r>
              <a:r>
                <a:rPr b="0" i="0" lang="en-GB" sz="2400" u="none" cap="none" strike="noStrike">
                  <a:solidFill>
                    <a:schemeClr val="dk1"/>
                  </a:solidFill>
                  <a:latin typeface="Arial"/>
                  <a:ea typeface="Arial"/>
                  <a:cs typeface="Arial"/>
                  <a:sym typeface="Arial"/>
                </a:rPr>
                <a:t>HIV prevention programme managers at national </a:t>
              </a:r>
              <a:br>
                <a:rPr b="0" i="0" lang="en-GB" sz="2400" u="none" cap="none" strike="noStrike">
                  <a:solidFill>
                    <a:schemeClr val="dk1"/>
                  </a:solidFill>
                  <a:latin typeface="Arial"/>
                  <a:ea typeface="Arial"/>
                  <a:cs typeface="Arial"/>
                  <a:sym typeface="Arial"/>
                </a:rPr>
              </a:br>
              <a:r>
                <a:rPr b="0" i="0" lang="en-GB" sz="2400" u="none" cap="none" strike="noStrike">
                  <a:solidFill>
                    <a:schemeClr val="dk1"/>
                  </a:solidFill>
                  <a:latin typeface="Arial"/>
                  <a:ea typeface="Arial"/>
                  <a:cs typeface="Arial"/>
                  <a:sym typeface="Arial"/>
                </a:rPr>
                <a:t>and subnational levels, including implementing partners, overseeing </a:t>
              </a:r>
              <a:br>
                <a:rPr b="0" i="0" lang="en-GB" sz="2400" u="none" cap="none" strike="noStrike">
                  <a:solidFill>
                    <a:schemeClr val="dk1"/>
                  </a:solidFill>
                  <a:latin typeface="Arial"/>
                  <a:ea typeface="Arial"/>
                  <a:cs typeface="Arial"/>
                  <a:sym typeface="Arial"/>
                </a:rPr>
              </a:br>
              <a:r>
                <a:rPr b="0" i="0" lang="en-GB" sz="2400" u="none" cap="none" strike="noStrike">
                  <a:solidFill>
                    <a:schemeClr val="dk1"/>
                  </a:solidFill>
                  <a:latin typeface="Arial"/>
                  <a:ea typeface="Arial"/>
                  <a:cs typeface="Arial"/>
                  <a:sym typeface="Arial"/>
                </a:rPr>
                <a:t>the implementation, administration, and monitoring and evaluation of HIV prevention programmes.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descr="A magnifying glass with people icon&#10;&#10;AI-generated content may be incorrect." id="411" name="Google Shape;411;p10"/>
            <p:cNvPicPr preferRelativeResize="0"/>
            <p:nvPr/>
          </p:nvPicPr>
          <p:blipFill rotWithShape="1">
            <a:blip r:embed="rId11">
              <a:alphaModFix/>
            </a:blip>
            <a:srcRect b="0" l="0" r="0" t="0"/>
            <a:stretch/>
          </p:blipFill>
          <p:spPr>
            <a:xfrm>
              <a:off x="470601" y="6564368"/>
              <a:ext cx="767346" cy="594424"/>
            </a:xfrm>
            <a:prstGeom prst="rect">
              <a:avLst/>
            </a:prstGeom>
            <a:noFill/>
            <a:ln>
              <a:noFill/>
            </a:ln>
          </p:spPr>
        </p:pic>
        <p:pic>
          <p:nvPicPr>
            <p:cNvPr descr="A question mark in a circle&#10;&#10;AI-generated content may be incorrect." id="412" name="Google Shape;412;p10"/>
            <p:cNvPicPr preferRelativeResize="0"/>
            <p:nvPr/>
          </p:nvPicPr>
          <p:blipFill rotWithShape="1">
            <a:blip r:embed="rId12">
              <a:alphaModFix/>
            </a:blip>
            <a:srcRect b="0" l="0" r="0" t="0"/>
            <a:stretch/>
          </p:blipFill>
          <p:spPr>
            <a:xfrm>
              <a:off x="576184" y="5118574"/>
              <a:ext cx="566644" cy="566644"/>
            </a:xfrm>
            <a:prstGeom prst="rect">
              <a:avLst/>
            </a:prstGeom>
            <a:noFill/>
            <a:ln>
              <a:noFill/>
            </a:ln>
          </p:spPr>
        </p:pic>
      </p:grpSp>
      <p:grpSp>
        <p:nvGrpSpPr>
          <p:cNvPr id="413" name="Google Shape;413;p10"/>
          <p:cNvGrpSpPr/>
          <p:nvPr/>
        </p:nvGrpSpPr>
        <p:grpSpPr>
          <a:xfrm>
            <a:off x="16175855" y="9486900"/>
            <a:ext cx="1883545" cy="653674"/>
            <a:chOff x="16085538" y="9334500"/>
            <a:chExt cx="1883545" cy="653674"/>
          </a:xfrm>
        </p:grpSpPr>
        <p:grpSp>
          <p:nvGrpSpPr>
            <p:cNvPr id="414" name="Google Shape;414;p10"/>
            <p:cNvGrpSpPr/>
            <p:nvPr/>
          </p:nvGrpSpPr>
          <p:grpSpPr>
            <a:xfrm>
              <a:off x="17315409" y="9334500"/>
              <a:ext cx="653674" cy="653674"/>
              <a:chOff x="0" y="0"/>
              <a:chExt cx="812800" cy="812800"/>
            </a:xfrm>
          </p:grpSpPr>
          <p:sp>
            <p:nvSpPr>
              <p:cNvPr id="415" name="Google Shape;41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6" name="Google Shape;416;p1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17" name="Google Shape;417;p10">
              <a:hlinkClick action="ppaction://hlinksldjump" r:id="rId13"/>
            </p:cNvPr>
            <p:cNvSpPr/>
            <p:nvPr/>
          </p:nvSpPr>
          <p:spPr>
            <a:xfrm>
              <a:off x="17491179" y="9536058"/>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8" name="Google Shape;418;p10"/>
            <p:cNvSpPr txBox="1"/>
            <p:nvPr/>
          </p:nvSpPr>
          <p:spPr>
            <a:xfrm>
              <a:off x="16085538" y="9407421"/>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CLICK BACK TO CASCADES LIBRARY</a:t>
              </a:r>
              <a:endParaRPr b="0" i="0" sz="1400" u="none" cap="none" strike="noStrike">
                <a:solidFill>
                  <a:srgbClr val="000000"/>
                </a:solidFill>
                <a:latin typeface="Arial"/>
                <a:ea typeface="Arial"/>
                <a:cs typeface="Arial"/>
                <a:sym typeface="Arial"/>
              </a:endParaRPr>
            </a:p>
          </p:txBody>
        </p:sp>
      </p:grpSp>
      <p:sp>
        <p:nvSpPr>
          <p:cNvPr id="419" name="Google Shape;419;p10">
            <a:hlinkClick action="ppaction://hlinkshowjump?jump=nextslide"/>
          </p:cNvPr>
          <p:cNvSpPr txBox="1"/>
          <p:nvPr/>
        </p:nvSpPr>
        <p:spPr>
          <a:xfrm>
            <a:off x="13691075" y="2674600"/>
            <a:ext cx="3883500" cy="461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INDICATORS</a:t>
            </a:r>
            <a:endParaRPr b="0" i="0" sz="1400" u="none" cap="none" strike="noStrike">
              <a:solidFill>
                <a:srgbClr val="000000"/>
              </a:solidFill>
              <a:latin typeface="Arial"/>
              <a:ea typeface="Arial"/>
              <a:cs typeface="Arial"/>
              <a:sym typeface="Arial"/>
            </a:endParaRPr>
          </a:p>
        </p:txBody>
      </p:sp>
      <p:sp>
        <p:nvSpPr>
          <p:cNvPr id="420" name="Google Shape;420;p10">
            <a:hlinkClick action="ppaction://hlinksldjump" r:id="rId15"/>
          </p:cNvPr>
          <p:cNvSpPr txBox="1"/>
          <p:nvPr/>
        </p:nvSpPr>
        <p:spPr>
          <a:xfrm>
            <a:off x="13691080" y="3695700"/>
            <a:ext cx="4466607" cy="830997"/>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STEPS TO ADAPT AND </a:t>
            </a:r>
            <a:br>
              <a:rPr b="1" i="0" lang="en-GB" sz="2400" u="none" cap="none" strike="noStrike">
                <a:solidFill>
                  <a:schemeClr val="lt1"/>
                </a:solidFill>
                <a:latin typeface="Arial Black"/>
                <a:ea typeface="Arial Black"/>
                <a:cs typeface="Arial Black"/>
                <a:sym typeface="Arial Black"/>
              </a:rPr>
            </a:br>
            <a:r>
              <a:rPr b="1" i="0" lang="en-GB" sz="2400" u="none" cap="none" strike="noStrike">
                <a:solidFill>
                  <a:schemeClr val="lt1"/>
                </a:solidFill>
                <a:latin typeface="Arial Black"/>
                <a:ea typeface="Arial Black"/>
                <a:cs typeface="Arial Black"/>
                <a:sym typeface="Arial Black"/>
              </a:rPr>
              <a:t>POPULATE THE CASCADE</a:t>
            </a:r>
            <a:endParaRPr b="0" i="0" sz="1400" u="none" cap="none" strike="noStrike">
              <a:solidFill>
                <a:srgbClr val="000000"/>
              </a:solidFill>
              <a:latin typeface="Arial"/>
              <a:ea typeface="Arial"/>
              <a:cs typeface="Arial"/>
              <a:sym typeface="Arial"/>
            </a:endParaRPr>
          </a:p>
        </p:txBody>
      </p:sp>
      <p:sp>
        <p:nvSpPr>
          <p:cNvPr id="421" name="Google Shape;421;p10">
            <a:hlinkClick action="ppaction://hlinksldjump" r:id="rId16"/>
          </p:cNvPr>
          <p:cNvSpPr txBox="1"/>
          <p:nvPr/>
        </p:nvSpPr>
        <p:spPr>
          <a:xfrm>
            <a:off x="13707580" y="6170440"/>
            <a:ext cx="3850500" cy="461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DATA REQUIREMENTS</a:t>
            </a:r>
            <a:endParaRPr b="0" i="0" sz="1400" u="none" cap="none" strike="noStrike">
              <a:solidFill>
                <a:srgbClr val="000000"/>
              </a:solidFill>
              <a:latin typeface="Arial"/>
              <a:ea typeface="Arial"/>
              <a:cs typeface="Arial"/>
              <a:sym typeface="Arial"/>
            </a:endParaRPr>
          </a:p>
        </p:txBody>
      </p:sp>
      <p:sp>
        <p:nvSpPr>
          <p:cNvPr id="422" name="Google Shape;422;p10">
            <a:hlinkClick action="ppaction://hlinksldjump" r:id="rId17"/>
          </p:cNvPr>
          <p:cNvSpPr txBox="1"/>
          <p:nvPr/>
        </p:nvSpPr>
        <p:spPr>
          <a:xfrm>
            <a:off x="13691080" y="7429492"/>
            <a:ext cx="4212948" cy="46166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COUNTRY APPLICATION</a:t>
            </a:r>
            <a:endParaRPr b="0" i="0" sz="1400" u="none" cap="none" strike="noStrike">
              <a:solidFill>
                <a:srgbClr val="000000"/>
              </a:solidFill>
              <a:latin typeface="Arial"/>
              <a:ea typeface="Arial"/>
              <a:cs typeface="Arial"/>
              <a:sym typeface="Arial"/>
            </a:endParaRPr>
          </a:p>
        </p:txBody>
      </p:sp>
      <p:sp>
        <p:nvSpPr>
          <p:cNvPr id="423" name="Google Shape;423;p10"/>
          <p:cNvSpPr txBox="1"/>
          <p:nvPr/>
        </p:nvSpPr>
        <p:spPr>
          <a:xfrm>
            <a:off x="0" y="0"/>
            <a:ext cx="18306332" cy="371681"/>
          </a:xfrm>
          <a:prstGeom prst="rect">
            <a:avLst/>
          </a:prstGeom>
          <a:solidFill>
            <a:srgbClr val="E3815C"/>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BASIC HIV PREVENTION CASCADE  </a:t>
            </a:r>
            <a:endParaRPr b="0" i="0" sz="1400" u="none" cap="none" strike="noStrike">
              <a:solidFill>
                <a:srgbClr val="000000"/>
              </a:solidFill>
              <a:latin typeface="Arial"/>
              <a:ea typeface="Arial"/>
              <a:cs typeface="Arial"/>
              <a:sym typeface="Arial"/>
            </a:endParaRPr>
          </a:p>
        </p:txBody>
      </p:sp>
      <p:sp>
        <p:nvSpPr>
          <p:cNvPr id="424" name="Google Shape;424;p10">
            <a:hlinkClick action="ppaction://hlinkshowjump?jump=nextslide"/>
          </p:cNvPr>
          <p:cNvSpPr/>
          <p:nvPr/>
        </p:nvSpPr>
        <p:spPr>
          <a:xfrm flipH="1" rot="10800000">
            <a:off x="13039576" y="2762101"/>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5" name="Google Shape;425;p10">
            <a:hlinkClick action="ppaction://hlinksldjump" r:id="rId19"/>
          </p:cNvPr>
          <p:cNvSpPr/>
          <p:nvPr/>
        </p:nvSpPr>
        <p:spPr>
          <a:xfrm flipH="1" rot="10800000">
            <a:off x="13039576" y="3937758"/>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6" name="Google Shape;426;p10">
            <a:hlinkClick action="ppaction://hlinksldjump" r:id="rId20"/>
          </p:cNvPr>
          <p:cNvSpPr/>
          <p:nvPr/>
        </p:nvSpPr>
        <p:spPr>
          <a:xfrm>
            <a:off x="12656346" y="4777197"/>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E381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7" name="Google Shape;427;p10">
            <a:hlinkClick action="ppaction://hlinksldjump" r:id="rId21"/>
          </p:cNvPr>
          <p:cNvSpPr txBox="1"/>
          <p:nvPr/>
        </p:nvSpPr>
        <p:spPr>
          <a:xfrm>
            <a:off x="13691080" y="5062835"/>
            <a:ext cx="3184205" cy="46166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CONSIDERATIONS</a:t>
            </a:r>
            <a:endParaRPr b="0" i="0" sz="1400" u="none" cap="none" strike="noStrike">
              <a:solidFill>
                <a:srgbClr val="000000"/>
              </a:solidFill>
              <a:latin typeface="Arial"/>
              <a:ea typeface="Arial"/>
              <a:cs typeface="Arial"/>
              <a:sym typeface="Arial"/>
            </a:endParaRPr>
          </a:p>
        </p:txBody>
      </p:sp>
      <p:sp>
        <p:nvSpPr>
          <p:cNvPr id="428" name="Google Shape;428;p10">
            <a:hlinkClick action="ppaction://hlinksldjump" r:id="rId22"/>
          </p:cNvPr>
          <p:cNvSpPr/>
          <p:nvPr/>
        </p:nvSpPr>
        <p:spPr>
          <a:xfrm flipH="1" rot="10800000">
            <a:off x="13039576" y="5146072"/>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9" name="Google Shape;429;p10">
            <a:hlinkClick action="ppaction://hlinksldjump" r:id="rId23"/>
          </p:cNvPr>
          <p:cNvSpPr/>
          <p:nvPr/>
        </p:nvSpPr>
        <p:spPr>
          <a:xfrm flipH="1" rot="10800000">
            <a:off x="13039576" y="6321729"/>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0" name="Google Shape;430;p10">
            <a:hlinkClick action="ppaction://hlinksldjump" r:id="rId24"/>
          </p:cNvPr>
          <p:cNvSpPr/>
          <p:nvPr/>
        </p:nvSpPr>
        <p:spPr>
          <a:xfrm flipH="1" rot="10800000">
            <a:off x="13039576" y="7513715"/>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31" name="Google Shape;431;p10"/>
          <p:cNvGrpSpPr/>
          <p:nvPr/>
        </p:nvGrpSpPr>
        <p:grpSpPr>
          <a:xfrm>
            <a:off x="13497876" y="39492"/>
            <a:ext cx="625980" cy="625980"/>
            <a:chOff x="8648959" y="1185159"/>
            <a:chExt cx="484531" cy="484531"/>
          </a:xfrm>
        </p:grpSpPr>
        <p:sp>
          <p:nvSpPr>
            <p:cNvPr id="432" name="Google Shape;432;p10"/>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3" name="Google Shape;433;p10">
              <a:hlinkClick action="ppaction://hlinksldjump" r:id="rId25"/>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434" name="Google Shape;434;p10"/>
          <p:cNvGrpSpPr/>
          <p:nvPr/>
        </p:nvGrpSpPr>
        <p:grpSpPr>
          <a:xfrm>
            <a:off x="14835108" y="41737"/>
            <a:ext cx="484531" cy="484531"/>
            <a:chOff x="8648959" y="1185159"/>
            <a:chExt cx="484531" cy="484531"/>
          </a:xfrm>
        </p:grpSpPr>
        <p:sp>
          <p:nvSpPr>
            <p:cNvPr id="435" name="Google Shape;435;p10"/>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6" name="Google Shape;436;p10">
              <a:hlinkClick action="ppaction://hlinksldjump" r:id="rId2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437" name="Google Shape;437;p10"/>
          <p:cNvGrpSpPr/>
          <p:nvPr/>
        </p:nvGrpSpPr>
        <p:grpSpPr>
          <a:xfrm>
            <a:off x="16041050" y="51825"/>
            <a:ext cx="484531" cy="484531"/>
            <a:chOff x="8648959" y="1185159"/>
            <a:chExt cx="484531" cy="484531"/>
          </a:xfrm>
        </p:grpSpPr>
        <p:sp>
          <p:nvSpPr>
            <p:cNvPr id="438" name="Google Shape;438;p10"/>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9" name="Google Shape;439;p10">
              <a:hlinkClick action="ppaction://hlinksldjump" r:id="rId2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440" name="Google Shape;440;p10"/>
          <p:cNvGrpSpPr/>
          <p:nvPr/>
        </p:nvGrpSpPr>
        <p:grpSpPr>
          <a:xfrm>
            <a:off x="17231763" y="38100"/>
            <a:ext cx="484531" cy="484531"/>
            <a:chOff x="8648959" y="1185159"/>
            <a:chExt cx="484531" cy="484531"/>
          </a:xfrm>
        </p:grpSpPr>
        <p:sp>
          <p:nvSpPr>
            <p:cNvPr id="441" name="Google Shape;441;p10"/>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2" name="Google Shape;442;p10">
              <a:hlinkClick action="ppaction://hlinksldjump" r:id="rId30"/>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43" name="Google Shape;443;p10"/>
          <p:cNvSpPr txBox="1"/>
          <p:nvPr/>
        </p:nvSpPr>
        <p:spPr>
          <a:xfrm>
            <a:off x="13326599" y="661820"/>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444" name="Google Shape;444;p10"/>
          <p:cNvSpPr txBox="1"/>
          <p:nvPr/>
        </p:nvSpPr>
        <p:spPr>
          <a:xfrm>
            <a:off x="14775047" y="591540"/>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445" name="Google Shape;445;p10"/>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446" name="Google Shape;446;p10"/>
          <p:cNvSpPr txBox="1"/>
          <p:nvPr/>
        </p:nvSpPr>
        <p:spPr>
          <a:xfrm>
            <a:off x="17041057" y="599430"/>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11"/>
          <p:cNvSpPr/>
          <p:nvPr/>
        </p:nvSpPr>
        <p:spPr>
          <a:xfrm>
            <a:off x="12866997" y="2978890"/>
            <a:ext cx="559120" cy="507402"/>
          </a:xfrm>
          <a:custGeom>
            <a:rect b="b" l="l" r="r" t="t"/>
            <a:pathLst>
              <a:path extrusionOk="0" h="507402" w="559120">
                <a:moveTo>
                  <a:pt x="0" y="0"/>
                </a:moveTo>
                <a:lnTo>
                  <a:pt x="559120" y="0"/>
                </a:lnTo>
                <a:lnTo>
                  <a:pt x="559120" y="507402"/>
                </a:lnTo>
                <a:lnTo>
                  <a:pt x="0" y="50740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6" name="Google Shape;456;p11"/>
          <p:cNvSpPr txBox="1"/>
          <p:nvPr/>
        </p:nvSpPr>
        <p:spPr>
          <a:xfrm>
            <a:off x="10600319" y="1498934"/>
            <a:ext cx="6463421"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462145"/>
                </a:solidFill>
                <a:latin typeface="Arial"/>
                <a:ea typeface="Arial"/>
                <a:cs typeface="Arial"/>
                <a:sym typeface="Arial"/>
              </a:rPr>
              <a:t>The basic prevention cascade </a:t>
            </a:r>
            <a:br>
              <a:rPr b="1" i="0" lang="en-GB" sz="2400" u="none" cap="none" strike="noStrike">
                <a:solidFill>
                  <a:srgbClr val="462145"/>
                </a:solidFill>
                <a:latin typeface="Arial"/>
                <a:ea typeface="Arial"/>
                <a:cs typeface="Arial"/>
                <a:sym typeface="Arial"/>
              </a:rPr>
            </a:br>
            <a:r>
              <a:rPr b="1" i="0" lang="en-GB" sz="2400" u="none" cap="none" strike="noStrike">
                <a:solidFill>
                  <a:srgbClr val="462145"/>
                </a:solidFill>
                <a:latin typeface="Arial"/>
                <a:ea typeface="Arial"/>
                <a:cs typeface="Arial"/>
                <a:sym typeface="Arial"/>
              </a:rPr>
              <a:t>comprises the following indicators: </a:t>
            </a:r>
            <a:endParaRPr b="0" i="0" sz="1400" u="none" cap="none" strike="noStrike">
              <a:solidFill>
                <a:srgbClr val="000000"/>
              </a:solidFill>
              <a:latin typeface="Arial"/>
              <a:ea typeface="Arial"/>
              <a:cs typeface="Arial"/>
              <a:sym typeface="Arial"/>
            </a:endParaRPr>
          </a:p>
        </p:txBody>
      </p:sp>
      <p:grpSp>
        <p:nvGrpSpPr>
          <p:cNvPr id="457" name="Google Shape;457;p11"/>
          <p:cNvGrpSpPr/>
          <p:nvPr/>
        </p:nvGrpSpPr>
        <p:grpSpPr>
          <a:xfrm>
            <a:off x="10578881" y="6650224"/>
            <a:ext cx="6463421" cy="962158"/>
            <a:chOff x="7644820" y="3695299"/>
            <a:chExt cx="6463421" cy="962158"/>
          </a:xfrm>
        </p:grpSpPr>
        <p:sp>
          <p:nvSpPr>
            <p:cNvPr id="458" name="Google Shape;458;p11"/>
            <p:cNvSpPr txBox="1"/>
            <p:nvPr/>
          </p:nvSpPr>
          <p:spPr>
            <a:xfrm>
              <a:off x="7644820" y="4103459"/>
              <a:ext cx="6463421" cy="5539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The extent to which the prevention method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is taken up or used by the focus population.</a:t>
              </a:r>
              <a:endParaRPr b="0" i="0" sz="1400" u="none" cap="none" strike="noStrike">
                <a:solidFill>
                  <a:srgbClr val="000000"/>
                </a:solidFill>
                <a:latin typeface="Arial"/>
                <a:ea typeface="Arial"/>
                <a:cs typeface="Arial"/>
                <a:sym typeface="Arial"/>
              </a:endParaRPr>
            </a:p>
          </p:txBody>
        </p:sp>
        <p:sp>
          <p:nvSpPr>
            <p:cNvPr id="459" name="Google Shape;459;p11"/>
            <p:cNvSpPr txBox="1"/>
            <p:nvPr/>
          </p:nvSpPr>
          <p:spPr>
            <a:xfrm>
              <a:off x="7644820" y="3695299"/>
              <a:ext cx="2716880" cy="246221"/>
            </a:xfrm>
            <a:prstGeom prst="rect">
              <a:avLst/>
            </a:prstGeom>
            <a:noFill/>
            <a:ln>
              <a:noFill/>
            </a:ln>
          </p:spPr>
          <p:txBody>
            <a:bodyPr anchorCtr="0" anchor="t" bIns="0" lIns="0" spcFirstLastPara="1" rIns="0" wrap="square" tIns="0">
              <a:spAutoFit/>
            </a:bodyPr>
            <a:lstStyle/>
            <a:p>
              <a:pPr indent="-285750" lvl="0" marL="285750" marR="0" rtl="0" algn="l">
                <a:lnSpc>
                  <a:spcPct val="100000"/>
                </a:lnSpc>
                <a:spcBef>
                  <a:spcPts val="0"/>
                </a:spcBef>
                <a:spcAft>
                  <a:spcPts val="0"/>
                </a:spcAft>
                <a:buClr>
                  <a:srgbClr val="E3815C"/>
                </a:buClr>
                <a:buSzPts val="1600"/>
                <a:buFont typeface="Courier New"/>
                <a:buChar char="o"/>
              </a:pPr>
              <a:r>
                <a:rPr b="1" i="0" lang="en-GB" sz="1600" u="none" cap="none" strike="noStrike">
                  <a:solidFill>
                    <a:srgbClr val="E3815C"/>
                  </a:solidFill>
                  <a:latin typeface="Arial Black"/>
                  <a:ea typeface="Arial Black"/>
                  <a:cs typeface="Arial Black"/>
                  <a:sym typeface="Arial Black"/>
                </a:rPr>
                <a:t>UPTAKE /USE: </a:t>
              </a:r>
              <a:endParaRPr b="0" i="0" sz="1400" u="none" cap="none" strike="noStrike">
                <a:solidFill>
                  <a:srgbClr val="000000"/>
                </a:solidFill>
                <a:latin typeface="Arial"/>
                <a:ea typeface="Arial"/>
                <a:cs typeface="Arial"/>
                <a:sym typeface="Arial"/>
              </a:endParaRPr>
            </a:p>
          </p:txBody>
        </p:sp>
      </p:grpSp>
      <p:grpSp>
        <p:nvGrpSpPr>
          <p:cNvPr id="460" name="Google Shape;460;p11"/>
          <p:cNvGrpSpPr/>
          <p:nvPr/>
        </p:nvGrpSpPr>
        <p:grpSpPr>
          <a:xfrm>
            <a:off x="10600319" y="2575956"/>
            <a:ext cx="6615821" cy="1785860"/>
            <a:chOff x="546979" y="3695299"/>
            <a:chExt cx="6615821" cy="1705368"/>
          </a:xfrm>
        </p:grpSpPr>
        <p:sp>
          <p:nvSpPr>
            <p:cNvPr id="461" name="Google Shape;461;p11"/>
            <p:cNvSpPr txBox="1"/>
            <p:nvPr/>
          </p:nvSpPr>
          <p:spPr>
            <a:xfrm>
              <a:off x="546979" y="4078096"/>
              <a:ext cx="6615821" cy="132257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The size of the total population of interest.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The total focus population would be the number of those who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are HIV uninfected, most at risk for HIV at the time of creating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the cascade and in need of a particular prevention method or package of prevention methods. </a:t>
              </a:r>
              <a:endParaRPr b="0" i="0" sz="1400" u="none" cap="none" strike="noStrike">
                <a:solidFill>
                  <a:srgbClr val="000000"/>
                </a:solidFill>
                <a:latin typeface="Arial"/>
                <a:ea typeface="Arial"/>
                <a:cs typeface="Arial"/>
                <a:sym typeface="Arial"/>
              </a:endParaRPr>
            </a:p>
          </p:txBody>
        </p:sp>
        <p:sp>
          <p:nvSpPr>
            <p:cNvPr id="462" name="Google Shape;462;p11"/>
            <p:cNvSpPr txBox="1"/>
            <p:nvPr/>
          </p:nvSpPr>
          <p:spPr>
            <a:xfrm>
              <a:off x="546979" y="3695299"/>
              <a:ext cx="6463421" cy="235123"/>
            </a:xfrm>
            <a:prstGeom prst="rect">
              <a:avLst/>
            </a:prstGeom>
            <a:noFill/>
            <a:ln>
              <a:noFill/>
            </a:ln>
          </p:spPr>
          <p:txBody>
            <a:bodyPr anchorCtr="0" anchor="t" bIns="0" lIns="0" spcFirstLastPara="1" rIns="0" wrap="square" tIns="0">
              <a:spAutoFit/>
            </a:bodyPr>
            <a:lstStyle/>
            <a:p>
              <a:pPr indent="-285750" lvl="0" marL="285750" marR="0" rtl="0" algn="l">
                <a:lnSpc>
                  <a:spcPct val="100000"/>
                </a:lnSpc>
                <a:spcBef>
                  <a:spcPts val="0"/>
                </a:spcBef>
                <a:spcAft>
                  <a:spcPts val="0"/>
                </a:spcAft>
                <a:buClr>
                  <a:srgbClr val="E3815C"/>
                </a:buClr>
                <a:buSzPts val="1600"/>
                <a:buFont typeface="Courier New"/>
                <a:buChar char="o"/>
              </a:pPr>
              <a:r>
                <a:rPr b="1" i="0" lang="en-GB" sz="1600" u="none" cap="none" strike="noStrike">
                  <a:solidFill>
                    <a:srgbClr val="E3815C"/>
                  </a:solidFill>
                  <a:latin typeface="Arial Black"/>
                  <a:ea typeface="Arial Black"/>
                  <a:cs typeface="Arial Black"/>
                  <a:sym typeface="Arial Black"/>
                </a:rPr>
                <a:t>FOCUS POPULATION: </a:t>
              </a:r>
              <a:endParaRPr b="0" i="0" sz="1400" u="none" cap="none" strike="noStrike">
                <a:solidFill>
                  <a:srgbClr val="000000"/>
                </a:solidFill>
                <a:latin typeface="Arial"/>
                <a:ea typeface="Arial"/>
                <a:cs typeface="Arial"/>
                <a:sym typeface="Arial"/>
              </a:endParaRPr>
            </a:p>
          </p:txBody>
        </p:sp>
      </p:grpSp>
      <p:grpSp>
        <p:nvGrpSpPr>
          <p:cNvPr id="463" name="Google Shape;463;p11"/>
          <p:cNvGrpSpPr/>
          <p:nvPr/>
        </p:nvGrpSpPr>
        <p:grpSpPr>
          <a:xfrm>
            <a:off x="10578869" y="4759318"/>
            <a:ext cx="6097925" cy="1493401"/>
            <a:chOff x="5623617" y="8805060"/>
            <a:chExt cx="6097925" cy="1493401"/>
          </a:xfrm>
        </p:grpSpPr>
        <p:sp>
          <p:nvSpPr>
            <p:cNvPr id="464" name="Google Shape;464;p11"/>
            <p:cNvSpPr txBox="1"/>
            <p:nvPr/>
          </p:nvSpPr>
          <p:spPr>
            <a:xfrm>
              <a:off x="5623617" y="9190261"/>
              <a:ext cx="60789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The extent to which a prevention method is delivered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to the focus population, i.e. the extent to which those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in need of a prevention method to receive it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(reflecting 'supply’ and 'access' aspects).</a:t>
              </a:r>
              <a:endParaRPr b="0" i="0" sz="1400" u="none" cap="none" strike="noStrike">
                <a:solidFill>
                  <a:srgbClr val="000000"/>
                </a:solidFill>
                <a:latin typeface="Arial"/>
                <a:ea typeface="Arial"/>
                <a:cs typeface="Arial"/>
                <a:sym typeface="Arial"/>
              </a:endParaRPr>
            </a:p>
          </p:txBody>
        </p:sp>
        <p:sp>
          <p:nvSpPr>
            <p:cNvPr id="465" name="Google Shape;465;p11"/>
            <p:cNvSpPr txBox="1"/>
            <p:nvPr/>
          </p:nvSpPr>
          <p:spPr>
            <a:xfrm>
              <a:off x="5642642" y="8805060"/>
              <a:ext cx="6078900" cy="246300"/>
            </a:xfrm>
            <a:prstGeom prst="rect">
              <a:avLst/>
            </a:prstGeom>
            <a:noFill/>
            <a:ln>
              <a:noFill/>
            </a:ln>
          </p:spPr>
          <p:txBody>
            <a:bodyPr anchorCtr="0" anchor="t" bIns="0" lIns="0" spcFirstLastPara="1" rIns="0" wrap="square" tIns="0">
              <a:spAutoFit/>
            </a:bodyPr>
            <a:lstStyle/>
            <a:p>
              <a:pPr indent="-285750" lvl="0" marL="285750" marR="0" rtl="0" algn="l">
                <a:lnSpc>
                  <a:spcPct val="100000"/>
                </a:lnSpc>
                <a:spcBef>
                  <a:spcPts val="0"/>
                </a:spcBef>
                <a:spcAft>
                  <a:spcPts val="0"/>
                </a:spcAft>
                <a:buClr>
                  <a:srgbClr val="E3815C"/>
                </a:buClr>
                <a:buSzPts val="1600"/>
                <a:buFont typeface="Courier New"/>
                <a:buChar char="o"/>
              </a:pPr>
              <a:r>
                <a:rPr b="1" i="0" lang="en-GB" sz="1600" u="none" cap="none" strike="noStrike">
                  <a:solidFill>
                    <a:srgbClr val="E3815C"/>
                  </a:solidFill>
                  <a:latin typeface="Arial Black"/>
                  <a:ea typeface="Arial Black"/>
                  <a:cs typeface="Arial Black"/>
                  <a:sym typeface="Arial Black"/>
                </a:rPr>
                <a:t>REACH/COVERAGE: </a:t>
              </a:r>
              <a:endParaRPr b="0" i="0" sz="1400" u="none" cap="none" strike="noStrike">
                <a:solidFill>
                  <a:srgbClr val="000000"/>
                </a:solidFill>
                <a:latin typeface="Arial"/>
                <a:ea typeface="Arial"/>
                <a:cs typeface="Arial"/>
                <a:sym typeface="Arial"/>
              </a:endParaRPr>
            </a:p>
          </p:txBody>
        </p:sp>
      </p:grpSp>
      <p:grpSp>
        <p:nvGrpSpPr>
          <p:cNvPr id="466" name="Google Shape;466;p11"/>
          <p:cNvGrpSpPr/>
          <p:nvPr/>
        </p:nvGrpSpPr>
        <p:grpSpPr>
          <a:xfrm>
            <a:off x="10524212" y="7974125"/>
            <a:ext cx="6615671" cy="1268310"/>
            <a:chOff x="7644819" y="7011960"/>
            <a:chExt cx="5604601" cy="1268310"/>
          </a:xfrm>
        </p:grpSpPr>
        <p:sp>
          <p:nvSpPr>
            <p:cNvPr id="467" name="Google Shape;467;p11"/>
            <p:cNvSpPr txBox="1"/>
            <p:nvPr/>
          </p:nvSpPr>
          <p:spPr>
            <a:xfrm>
              <a:off x="7644820" y="7448970"/>
              <a:ext cx="56046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The number of people who used the prevention method(s)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who used it as prescribed/indicated in a specific timeframe.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For oral PrEP, the focus is on correct and consistent use.</a:t>
              </a:r>
              <a:endParaRPr b="0" i="0" sz="1400" u="none" cap="none" strike="noStrike">
                <a:solidFill>
                  <a:srgbClr val="000000"/>
                </a:solidFill>
                <a:latin typeface="Arial"/>
                <a:ea typeface="Arial"/>
                <a:cs typeface="Arial"/>
                <a:sym typeface="Arial"/>
              </a:endParaRPr>
            </a:p>
          </p:txBody>
        </p:sp>
        <p:sp>
          <p:nvSpPr>
            <p:cNvPr id="468" name="Google Shape;468;p11"/>
            <p:cNvSpPr txBox="1"/>
            <p:nvPr/>
          </p:nvSpPr>
          <p:spPr>
            <a:xfrm>
              <a:off x="7644819" y="7011960"/>
              <a:ext cx="4836300" cy="246300"/>
            </a:xfrm>
            <a:prstGeom prst="rect">
              <a:avLst/>
            </a:prstGeom>
            <a:noFill/>
            <a:ln>
              <a:noFill/>
            </a:ln>
          </p:spPr>
          <p:txBody>
            <a:bodyPr anchorCtr="0" anchor="t" bIns="0" lIns="0" spcFirstLastPara="1" rIns="0" wrap="square" tIns="0">
              <a:spAutoFit/>
            </a:bodyPr>
            <a:lstStyle/>
            <a:p>
              <a:pPr indent="-285750" lvl="0" marL="285750" marR="0" rtl="0" algn="l">
                <a:lnSpc>
                  <a:spcPct val="100000"/>
                </a:lnSpc>
                <a:spcBef>
                  <a:spcPts val="0"/>
                </a:spcBef>
                <a:spcAft>
                  <a:spcPts val="0"/>
                </a:spcAft>
                <a:buClr>
                  <a:srgbClr val="E3815C"/>
                </a:buClr>
                <a:buSzPts val="1600"/>
                <a:buFont typeface="Courier New"/>
                <a:buChar char="o"/>
              </a:pPr>
              <a:r>
                <a:rPr b="1" i="0" lang="en-GB" sz="1600" u="none" cap="none" strike="noStrike">
                  <a:solidFill>
                    <a:srgbClr val="E3815C"/>
                  </a:solidFill>
                  <a:latin typeface="Arial Black"/>
                  <a:ea typeface="Arial Black"/>
                  <a:cs typeface="Arial Black"/>
                  <a:sym typeface="Arial Black"/>
                </a:rPr>
                <a:t>CORRECT/CONSISTENT USE: </a:t>
              </a:r>
              <a:endParaRPr b="0" i="0" sz="1400" u="none" cap="none" strike="noStrike">
                <a:solidFill>
                  <a:srgbClr val="000000"/>
                </a:solidFill>
                <a:latin typeface="Arial"/>
                <a:ea typeface="Arial"/>
                <a:cs typeface="Arial"/>
                <a:sym typeface="Arial"/>
              </a:endParaRPr>
            </a:p>
          </p:txBody>
        </p:sp>
      </p:grpSp>
      <p:grpSp>
        <p:nvGrpSpPr>
          <p:cNvPr id="469" name="Google Shape;469;p11"/>
          <p:cNvGrpSpPr/>
          <p:nvPr/>
        </p:nvGrpSpPr>
        <p:grpSpPr>
          <a:xfrm>
            <a:off x="15468600" y="9741069"/>
            <a:ext cx="3329100" cy="507831"/>
            <a:chOff x="14872218" y="9719957"/>
            <a:chExt cx="3329100" cy="507831"/>
          </a:xfrm>
        </p:grpSpPr>
        <p:grpSp>
          <p:nvGrpSpPr>
            <p:cNvPr id="470" name="Google Shape;470;p11"/>
            <p:cNvGrpSpPr/>
            <p:nvPr/>
          </p:nvGrpSpPr>
          <p:grpSpPr>
            <a:xfrm>
              <a:off x="16071068" y="9770473"/>
              <a:ext cx="396290" cy="396290"/>
              <a:chOff x="16121050" y="9484039"/>
              <a:chExt cx="653674" cy="653674"/>
            </a:xfrm>
          </p:grpSpPr>
          <p:sp>
            <p:nvSpPr>
              <p:cNvPr id="471" name="Google Shape;471;p11">
                <a:hlinkClick action="ppaction://hlinksldjump" r:id="rId4"/>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2" name="Google Shape;472;p11">
                <a:hlinkClick action="ppaction://hlinksldjump" r:id="rId5"/>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73" name="Google Shape;473;p11">
              <a:hlinkClick action="ppaction://hlinksldjump" r:id="rId7"/>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474" name="Google Shape;474;p11">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5" name="Google Shape;475;p11">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6" name="Google Shape;476;p11">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477" name="Google Shape;477;p11"/>
          <p:cNvSpPr txBox="1"/>
          <p:nvPr/>
        </p:nvSpPr>
        <p:spPr>
          <a:xfrm>
            <a:off x="361450" y="569375"/>
            <a:ext cx="11430697" cy="9830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6000"/>
              <a:buFont typeface="Arial"/>
              <a:buNone/>
            </a:pPr>
            <a:r>
              <a:rPr b="1" i="0" lang="en-GB" sz="6000" u="none" cap="none" strike="noStrike">
                <a:solidFill>
                  <a:srgbClr val="E3815C"/>
                </a:solidFill>
                <a:latin typeface="Arial"/>
                <a:ea typeface="Arial"/>
                <a:cs typeface="Arial"/>
                <a:sym typeface="Arial"/>
              </a:rPr>
              <a:t>Indicators</a:t>
            </a:r>
            <a:endParaRPr b="0" i="0" sz="1400" u="none" cap="none" strike="noStrike">
              <a:solidFill>
                <a:srgbClr val="000000"/>
              </a:solidFill>
              <a:latin typeface="Arial"/>
              <a:ea typeface="Arial"/>
              <a:cs typeface="Arial"/>
              <a:sym typeface="Arial"/>
            </a:endParaRPr>
          </a:p>
        </p:txBody>
      </p:sp>
      <p:sp>
        <p:nvSpPr>
          <p:cNvPr id="478" name="Google Shape;478;p11"/>
          <p:cNvSpPr txBox="1"/>
          <p:nvPr/>
        </p:nvSpPr>
        <p:spPr>
          <a:xfrm>
            <a:off x="361450" y="1682115"/>
            <a:ext cx="8911008" cy="61555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3F2844"/>
                </a:solidFill>
                <a:latin typeface="Arial"/>
                <a:ea typeface="Arial"/>
                <a:cs typeface="Arial"/>
                <a:sym typeface="Arial"/>
              </a:rPr>
              <a:t>Indicators for this cascade focus on measuring “reach” of a particular intervention amongst a particular population group.</a:t>
            </a:r>
            <a:endParaRPr b="0" i="0" sz="1400" u="none" cap="none" strike="noStrike">
              <a:solidFill>
                <a:srgbClr val="000000"/>
              </a:solidFill>
              <a:latin typeface="Arial"/>
              <a:ea typeface="Arial"/>
              <a:cs typeface="Arial"/>
              <a:sym typeface="Arial"/>
            </a:endParaRPr>
          </a:p>
        </p:txBody>
      </p:sp>
      <p:sp>
        <p:nvSpPr>
          <p:cNvPr id="479" name="Google Shape;479;p11"/>
          <p:cNvSpPr txBox="1"/>
          <p:nvPr/>
        </p:nvSpPr>
        <p:spPr>
          <a:xfrm>
            <a:off x="0" y="0"/>
            <a:ext cx="18306332" cy="371681"/>
          </a:xfrm>
          <a:prstGeom prst="rect">
            <a:avLst/>
          </a:prstGeom>
          <a:solidFill>
            <a:srgbClr val="E3815C"/>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BASIC HIV PREVENTION CASCADE  </a:t>
            </a:r>
            <a:endParaRPr b="0" i="0" sz="1400" u="none" cap="none" strike="noStrike">
              <a:solidFill>
                <a:srgbClr val="000000"/>
              </a:solidFill>
              <a:latin typeface="Arial"/>
              <a:ea typeface="Arial"/>
              <a:cs typeface="Arial"/>
              <a:sym typeface="Arial"/>
            </a:endParaRPr>
          </a:p>
        </p:txBody>
      </p:sp>
      <p:pic>
        <p:nvPicPr>
          <p:cNvPr descr="A graph of orange bars with white text&#10;&#10;AI-generated content may be incorrect." id="480" name="Google Shape;480;p11"/>
          <p:cNvPicPr preferRelativeResize="0"/>
          <p:nvPr/>
        </p:nvPicPr>
        <p:blipFill rotWithShape="1">
          <a:blip r:embed="rId8">
            <a:alphaModFix/>
          </a:blip>
          <a:srcRect b="0" l="0" r="0" t="0"/>
          <a:stretch/>
        </p:blipFill>
        <p:spPr>
          <a:xfrm>
            <a:off x="1205012" y="2895200"/>
            <a:ext cx="7082233" cy="6083457"/>
          </a:xfrm>
          <a:prstGeom prst="rect">
            <a:avLst/>
          </a:prstGeom>
          <a:noFill/>
          <a:ln>
            <a:noFill/>
          </a:ln>
        </p:spPr>
      </p:pic>
      <p:grpSp>
        <p:nvGrpSpPr>
          <p:cNvPr id="481" name="Google Shape;481;p11"/>
          <p:cNvGrpSpPr/>
          <p:nvPr/>
        </p:nvGrpSpPr>
        <p:grpSpPr>
          <a:xfrm>
            <a:off x="13497876" y="39492"/>
            <a:ext cx="625980" cy="625980"/>
            <a:chOff x="8648959" y="1185159"/>
            <a:chExt cx="484531" cy="484531"/>
          </a:xfrm>
        </p:grpSpPr>
        <p:sp>
          <p:nvSpPr>
            <p:cNvPr id="482" name="Google Shape;482;p11"/>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3" name="Google Shape;483;p11">
              <a:hlinkClick action="ppaction://hlinksldjump" r:id="rId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484" name="Google Shape;484;p11"/>
          <p:cNvGrpSpPr/>
          <p:nvPr/>
        </p:nvGrpSpPr>
        <p:grpSpPr>
          <a:xfrm>
            <a:off x="14835108" y="41737"/>
            <a:ext cx="484531" cy="484531"/>
            <a:chOff x="8648959" y="1185159"/>
            <a:chExt cx="484531" cy="484531"/>
          </a:xfrm>
        </p:grpSpPr>
        <p:sp>
          <p:nvSpPr>
            <p:cNvPr id="485" name="Google Shape;485;p11"/>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6" name="Google Shape;486;p11">
              <a:hlinkClick action="ppaction://hlinksldjump" r:id="rId11"/>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487" name="Google Shape;487;p11"/>
          <p:cNvGrpSpPr/>
          <p:nvPr/>
        </p:nvGrpSpPr>
        <p:grpSpPr>
          <a:xfrm>
            <a:off x="16041050" y="51825"/>
            <a:ext cx="484531" cy="484531"/>
            <a:chOff x="8648959" y="1185159"/>
            <a:chExt cx="484531" cy="484531"/>
          </a:xfrm>
        </p:grpSpPr>
        <p:sp>
          <p:nvSpPr>
            <p:cNvPr id="488" name="Google Shape;488;p11"/>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9" name="Google Shape;489;p11">
              <a:hlinkClick action="ppaction://hlinksldjump" r:id="rId13"/>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490" name="Google Shape;490;p11"/>
          <p:cNvGrpSpPr/>
          <p:nvPr/>
        </p:nvGrpSpPr>
        <p:grpSpPr>
          <a:xfrm>
            <a:off x="17231763" y="38100"/>
            <a:ext cx="484531" cy="484531"/>
            <a:chOff x="8648959" y="1185159"/>
            <a:chExt cx="484531" cy="484531"/>
          </a:xfrm>
        </p:grpSpPr>
        <p:sp>
          <p:nvSpPr>
            <p:cNvPr id="491" name="Google Shape;491;p11"/>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2" name="Google Shape;492;p11">
              <a:hlinkClick action="ppaction://hlinksldjump" r:id="rId14"/>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93" name="Google Shape;493;p11"/>
          <p:cNvSpPr txBox="1"/>
          <p:nvPr/>
        </p:nvSpPr>
        <p:spPr>
          <a:xfrm>
            <a:off x="13326599" y="661820"/>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494" name="Google Shape;494;p11"/>
          <p:cNvSpPr txBox="1"/>
          <p:nvPr/>
        </p:nvSpPr>
        <p:spPr>
          <a:xfrm>
            <a:off x="14775047" y="591540"/>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495" name="Google Shape;495;p11"/>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496" name="Google Shape;496;p11"/>
          <p:cNvSpPr txBox="1"/>
          <p:nvPr/>
        </p:nvSpPr>
        <p:spPr>
          <a:xfrm>
            <a:off x="17041057" y="599430"/>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497" name="Google Shape;497;p11"/>
          <p:cNvGrpSpPr/>
          <p:nvPr/>
        </p:nvGrpSpPr>
        <p:grpSpPr>
          <a:xfrm>
            <a:off x="18331" y="9704272"/>
            <a:ext cx="15755070" cy="596320"/>
            <a:chOff x="0" y="9749027"/>
            <a:chExt cx="15755070" cy="596320"/>
          </a:xfrm>
        </p:grpSpPr>
        <p:pic>
          <p:nvPicPr>
            <p:cNvPr descr="A colorful squares and circles&#10;&#10;AI-generated content may be incorrect." id="498" name="Google Shape;498;p11"/>
            <p:cNvPicPr preferRelativeResize="0"/>
            <p:nvPr/>
          </p:nvPicPr>
          <p:blipFill rotWithShape="1">
            <a:blip r:embed="rId15">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499" name="Google Shape;499;p11"/>
            <p:cNvPicPr preferRelativeResize="0"/>
            <p:nvPr/>
          </p:nvPicPr>
          <p:blipFill rotWithShape="1">
            <a:blip r:embed="rId15">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500" name="Google Shape;500;p11"/>
            <p:cNvPicPr preferRelativeResize="0"/>
            <p:nvPr/>
          </p:nvPicPr>
          <p:blipFill rotWithShape="1">
            <a:blip r:embed="rId16">
              <a:alphaModFix/>
            </a:blip>
            <a:srcRect b="0" l="0" r="0" t="0"/>
            <a:stretch/>
          </p:blipFill>
          <p:spPr>
            <a:xfrm rot="-5400000">
              <a:off x="15133116" y="9723391"/>
              <a:ext cx="596319" cy="647590"/>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12"/>
          <p:cNvSpPr/>
          <p:nvPr/>
        </p:nvSpPr>
        <p:spPr>
          <a:xfrm rot="5400000">
            <a:off x="312841" y="2621019"/>
            <a:ext cx="2018983" cy="1425146"/>
          </a:xfrm>
          <a:prstGeom prst="chevron">
            <a:avLst>
              <a:gd fmla="val 50000" name="adj"/>
            </a:avLst>
          </a:prstGeom>
          <a:solidFill>
            <a:srgbClr val="E3815C">
              <a:alpha val="49411"/>
            </a:srgbClr>
          </a:solidFill>
          <a:ln cap="flat" cmpd="sng" w="26800">
            <a:solidFill>
              <a:srgbClr val="E3815C">
                <a:alpha val="49411"/>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lt1"/>
              </a:solidFill>
              <a:latin typeface="Arial"/>
              <a:ea typeface="Arial"/>
              <a:cs typeface="Arial"/>
              <a:sym typeface="Arial"/>
            </a:endParaRPr>
          </a:p>
        </p:txBody>
      </p:sp>
      <p:sp>
        <p:nvSpPr>
          <p:cNvPr id="510" name="Google Shape;510;p12"/>
          <p:cNvSpPr txBox="1"/>
          <p:nvPr/>
        </p:nvSpPr>
        <p:spPr>
          <a:xfrm>
            <a:off x="609600" y="3130788"/>
            <a:ext cx="1425146" cy="605974"/>
          </a:xfrm>
          <a:prstGeom prst="rect">
            <a:avLst/>
          </a:prstGeom>
          <a:noFill/>
          <a:ln>
            <a:noFill/>
          </a:ln>
        </p:spPr>
        <p:txBody>
          <a:bodyPr anchorCtr="0" anchor="ctr" bIns="8025" lIns="8025" spcFirstLastPara="1" rIns="8025" wrap="square" tIns="8025">
            <a:noAutofit/>
          </a:bodyPr>
          <a:lstStyle/>
          <a:p>
            <a:pPr indent="0" lvl="0" marL="0" marR="0" rtl="0" algn="ctr">
              <a:lnSpc>
                <a:spcPct val="90000"/>
              </a:lnSpc>
              <a:spcBef>
                <a:spcPts val="0"/>
              </a:spcBef>
              <a:spcAft>
                <a:spcPts val="0"/>
              </a:spcAft>
              <a:buClr>
                <a:srgbClr val="000000"/>
              </a:buClr>
              <a:buSzPts val="1267"/>
              <a:buFont typeface="Arial"/>
              <a:buNone/>
            </a:pPr>
            <a:r>
              <a:rPr b="1" i="0" lang="en-GB" sz="1600" u="none" cap="none" strike="noStrike">
                <a:solidFill>
                  <a:schemeClr val="lt1"/>
                </a:solidFill>
                <a:latin typeface="Arial"/>
                <a:ea typeface="Arial"/>
                <a:cs typeface="Arial"/>
                <a:sym typeface="Arial"/>
              </a:rPr>
              <a:t>STEP 1</a:t>
            </a:r>
            <a:endParaRPr b="0" i="0" sz="1400" u="none" cap="none" strike="noStrike">
              <a:solidFill>
                <a:srgbClr val="000000"/>
              </a:solidFill>
              <a:latin typeface="Arial"/>
              <a:ea typeface="Arial"/>
              <a:cs typeface="Arial"/>
              <a:sym typeface="Arial"/>
            </a:endParaRPr>
          </a:p>
        </p:txBody>
      </p:sp>
      <p:sp>
        <p:nvSpPr>
          <p:cNvPr id="511" name="Google Shape;511;p12"/>
          <p:cNvSpPr/>
          <p:nvPr/>
        </p:nvSpPr>
        <p:spPr>
          <a:xfrm rot="5400000">
            <a:off x="4840450" y="-481599"/>
            <a:ext cx="1312479" cy="6923890"/>
          </a:xfrm>
          <a:prstGeom prst="round2SameRect">
            <a:avLst>
              <a:gd fmla="val 16667" name="adj1"/>
              <a:gd fmla="val 0" name="adj2"/>
            </a:avLst>
          </a:prstGeom>
          <a:solidFill>
            <a:schemeClr val="lt1">
              <a:alpha val="88235"/>
            </a:schemeClr>
          </a:solidFill>
          <a:ln cap="flat" cmpd="sng" w="26800">
            <a:solidFill>
              <a:srgbClr val="E3815C">
                <a:alpha val="49411"/>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512" name="Google Shape;512;p12"/>
          <p:cNvSpPr txBox="1"/>
          <p:nvPr/>
        </p:nvSpPr>
        <p:spPr>
          <a:xfrm>
            <a:off x="2351846" y="2388160"/>
            <a:ext cx="7551020" cy="1184023"/>
          </a:xfrm>
          <a:prstGeom prst="rect">
            <a:avLst/>
          </a:prstGeom>
          <a:noFill/>
          <a:ln>
            <a:noFill/>
          </a:ln>
        </p:spPr>
        <p:txBody>
          <a:bodyPr anchorCtr="0" anchor="ctr" bIns="6000" lIns="67575" spcFirstLastPara="1" rIns="6000" wrap="square" tIns="6000">
            <a:noAutofit/>
          </a:bodyPr>
          <a:lstStyle/>
          <a:p>
            <a:pPr indent="0" lvl="0" marL="392135" marR="0" rtl="0" algn="l">
              <a:lnSpc>
                <a:spcPct val="100000"/>
              </a:lnSpc>
              <a:spcBef>
                <a:spcPts val="0"/>
              </a:spcBef>
              <a:spcAft>
                <a:spcPts val="0"/>
              </a:spcAft>
              <a:buClr>
                <a:srgbClr val="000000"/>
              </a:buClr>
              <a:buSzPts val="983"/>
              <a:buFont typeface="Arial"/>
              <a:buNone/>
            </a:pPr>
            <a:r>
              <a:rPr b="1" i="0" lang="en-GB" sz="1600" u="none" cap="none" strike="noStrike">
                <a:solidFill>
                  <a:schemeClr val="dk1"/>
                </a:solidFill>
                <a:latin typeface="Arial"/>
                <a:ea typeface="Arial"/>
                <a:cs typeface="Arial"/>
                <a:sym typeface="Arial"/>
              </a:rPr>
              <a:t>Define the focus population and prevention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method you aim to target</a:t>
            </a:r>
            <a:endParaRPr b="0" i="0" sz="1400" u="none" cap="none" strike="noStrike">
              <a:solidFill>
                <a:srgbClr val="000000"/>
              </a:solidFill>
              <a:latin typeface="Arial"/>
              <a:ea typeface="Arial"/>
              <a:cs typeface="Arial"/>
              <a:sym typeface="Arial"/>
            </a:endParaRPr>
          </a:p>
        </p:txBody>
      </p:sp>
      <p:sp>
        <p:nvSpPr>
          <p:cNvPr id="513" name="Google Shape;513;p12"/>
          <p:cNvSpPr/>
          <p:nvPr/>
        </p:nvSpPr>
        <p:spPr>
          <a:xfrm rot="5400000">
            <a:off x="312841" y="4280713"/>
            <a:ext cx="2018983" cy="1425146"/>
          </a:xfrm>
          <a:prstGeom prst="chevron">
            <a:avLst>
              <a:gd fmla="val 50000" name="adj"/>
            </a:avLst>
          </a:prstGeom>
          <a:solidFill>
            <a:srgbClr val="E3815C"/>
          </a:solidFill>
          <a:ln cap="flat" cmpd="sng" w="26800">
            <a:solidFill>
              <a:srgbClr val="E3815C"/>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514" name="Google Shape;514;p12"/>
          <p:cNvSpPr txBox="1"/>
          <p:nvPr/>
        </p:nvSpPr>
        <p:spPr>
          <a:xfrm>
            <a:off x="609600" y="4790485"/>
            <a:ext cx="1425146" cy="605974"/>
          </a:xfrm>
          <a:prstGeom prst="rect">
            <a:avLst/>
          </a:prstGeom>
          <a:noFill/>
          <a:ln>
            <a:noFill/>
          </a:ln>
        </p:spPr>
        <p:txBody>
          <a:bodyPr anchorCtr="0" anchor="ctr" bIns="8025" lIns="8025" spcFirstLastPara="1" rIns="8025" wrap="square" tIns="8025">
            <a:noAutofit/>
          </a:bodyPr>
          <a:lstStyle/>
          <a:p>
            <a:pPr indent="0" lvl="0" marL="0" marR="0" rtl="0" algn="ctr">
              <a:lnSpc>
                <a:spcPct val="90000"/>
              </a:lnSpc>
              <a:spcBef>
                <a:spcPts val="0"/>
              </a:spcBef>
              <a:spcAft>
                <a:spcPts val="0"/>
              </a:spcAft>
              <a:buClr>
                <a:srgbClr val="000000"/>
              </a:buClr>
              <a:buSzPts val="1267"/>
              <a:buFont typeface="Arial"/>
              <a:buNone/>
            </a:pPr>
            <a:r>
              <a:rPr b="1" i="0" lang="en-GB" sz="1600" u="none" cap="none" strike="noStrike">
                <a:solidFill>
                  <a:schemeClr val="lt1"/>
                </a:solidFill>
                <a:latin typeface="Arial"/>
                <a:ea typeface="Arial"/>
                <a:cs typeface="Arial"/>
                <a:sym typeface="Arial"/>
              </a:rPr>
              <a:t>STEP 2</a:t>
            </a:r>
            <a:endParaRPr b="0" i="0" sz="1400" u="none" cap="none" strike="noStrike">
              <a:solidFill>
                <a:srgbClr val="000000"/>
              </a:solidFill>
              <a:latin typeface="Arial"/>
              <a:ea typeface="Arial"/>
              <a:cs typeface="Arial"/>
              <a:sym typeface="Arial"/>
            </a:endParaRPr>
          </a:p>
        </p:txBody>
      </p:sp>
      <p:sp>
        <p:nvSpPr>
          <p:cNvPr id="515" name="Google Shape;515;p12"/>
          <p:cNvSpPr/>
          <p:nvPr/>
        </p:nvSpPr>
        <p:spPr>
          <a:xfrm rot="5400000">
            <a:off x="4840447" y="1178093"/>
            <a:ext cx="1312479" cy="6923888"/>
          </a:xfrm>
          <a:prstGeom prst="round2SameRect">
            <a:avLst>
              <a:gd fmla="val 16667" name="adj1"/>
              <a:gd fmla="val 0" name="adj2"/>
            </a:avLst>
          </a:prstGeom>
          <a:solidFill>
            <a:schemeClr val="lt1">
              <a:alpha val="88235"/>
            </a:schemeClr>
          </a:solidFill>
          <a:ln cap="flat" cmpd="sng" w="28575">
            <a:solidFill>
              <a:srgbClr val="E3815C"/>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516" name="Google Shape;516;p12"/>
          <p:cNvSpPr txBox="1"/>
          <p:nvPr/>
        </p:nvSpPr>
        <p:spPr>
          <a:xfrm>
            <a:off x="2351846" y="4047855"/>
            <a:ext cx="5725354" cy="1184023"/>
          </a:xfrm>
          <a:prstGeom prst="rect">
            <a:avLst/>
          </a:prstGeom>
          <a:noFill/>
          <a:ln>
            <a:noFill/>
          </a:ln>
        </p:spPr>
        <p:txBody>
          <a:bodyPr anchorCtr="0" anchor="ctr" bIns="6000" lIns="67575" spcFirstLastPara="1" rIns="6000" wrap="square" tIns="6000">
            <a:noAutofit/>
          </a:bodyPr>
          <a:lstStyle/>
          <a:p>
            <a:pPr indent="0" lvl="0" marL="392135" marR="0" rtl="0" algn="l">
              <a:lnSpc>
                <a:spcPct val="100000"/>
              </a:lnSpc>
              <a:spcBef>
                <a:spcPts val="0"/>
              </a:spcBef>
              <a:spcAft>
                <a:spcPts val="0"/>
              </a:spcAft>
              <a:buClr>
                <a:srgbClr val="000000"/>
              </a:buClr>
              <a:buSzPts val="983"/>
              <a:buFont typeface="Arial"/>
              <a:buNone/>
            </a:pPr>
            <a:r>
              <a:rPr b="1" i="0" lang="en-GB" sz="1600" u="none" cap="none" strike="noStrike">
                <a:solidFill>
                  <a:schemeClr val="dk1"/>
                </a:solidFill>
                <a:latin typeface="Arial"/>
                <a:ea typeface="Arial"/>
                <a:cs typeface="Arial"/>
                <a:sym typeface="Arial"/>
              </a:rPr>
              <a:t>Define and measure the cascade indicators</a:t>
            </a:r>
            <a:endParaRPr b="0" i="0" sz="1400" u="none" cap="none" strike="noStrike">
              <a:solidFill>
                <a:srgbClr val="000000"/>
              </a:solidFill>
              <a:latin typeface="Arial"/>
              <a:ea typeface="Arial"/>
              <a:cs typeface="Arial"/>
              <a:sym typeface="Arial"/>
            </a:endParaRPr>
          </a:p>
        </p:txBody>
      </p:sp>
      <p:sp>
        <p:nvSpPr>
          <p:cNvPr id="517" name="Google Shape;517;p12"/>
          <p:cNvSpPr/>
          <p:nvPr/>
        </p:nvSpPr>
        <p:spPr>
          <a:xfrm rot="5400000">
            <a:off x="312841" y="5940410"/>
            <a:ext cx="2018983" cy="1425146"/>
          </a:xfrm>
          <a:prstGeom prst="chevron">
            <a:avLst>
              <a:gd fmla="val 50000" name="adj"/>
            </a:avLst>
          </a:prstGeom>
          <a:solidFill>
            <a:srgbClr val="E3815C">
              <a:alpha val="44313"/>
            </a:srgbClr>
          </a:solidFill>
          <a:ln cap="flat" cmpd="sng" w="26800">
            <a:solidFill>
              <a:srgbClr val="E3815C">
                <a:alpha val="44313"/>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518" name="Google Shape;518;p12"/>
          <p:cNvSpPr txBox="1"/>
          <p:nvPr/>
        </p:nvSpPr>
        <p:spPr>
          <a:xfrm>
            <a:off x="609600" y="6450179"/>
            <a:ext cx="1425146" cy="605974"/>
          </a:xfrm>
          <a:prstGeom prst="rect">
            <a:avLst/>
          </a:prstGeom>
          <a:noFill/>
          <a:ln>
            <a:noFill/>
          </a:ln>
        </p:spPr>
        <p:txBody>
          <a:bodyPr anchorCtr="0" anchor="ctr" bIns="8025" lIns="8025" spcFirstLastPara="1" rIns="8025" wrap="square" tIns="8025">
            <a:noAutofit/>
          </a:bodyPr>
          <a:lstStyle/>
          <a:p>
            <a:pPr indent="0" lvl="0" marL="0" marR="0" rtl="0" algn="ctr">
              <a:lnSpc>
                <a:spcPct val="90000"/>
              </a:lnSpc>
              <a:spcBef>
                <a:spcPts val="0"/>
              </a:spcBef>
              <a:spcAft>
                <a:spcPts val="0"/>
              </a:spcAft>
              <a:buClr>
                <a:srgbClr val="000000"/>
              </a:buClr>
              <a:buSzPts val="1267"/>
              <a:buFont typeface="Arial"/>
              <a:buNone/>
            </a:pPr>
            <a:r>
              <a:rPr b="1" i="0" lang="en-GB" sz="1600" u="none" cap="none" strike="noStrike">
                <a:solidFill>
                  <a:schemeClr val="lt1"/>
                </a:solidFill>
                <a:latin typeface="Arial"/>
                <a:ea typeface="Arial"/>
                <a:cs typeface="Arial"/>
                <a:sym typeface="Arial"/>
              </a:rPr>
              <a:t>STEP 3</a:t>
            </a:r>
            <a:endParaRPr b="0" i="0" sz="1400" u="none" cap="none" strike="noStrike">
              <a:solidFill>
                <a:srgbClr val="000000"/>
              </a:solidFill>
              <a:latin typeface="Arial"/>
              <a:ea typeface="Arial"/>
              <a:cs typeface="Arial"/>
              <a:sym typeface="Arial"/>
            </a:endParaRPr>
          </a:p>
        </p:txBody>
      </p:sp>
      <p:sp>
        <p:nvSpPr>
          <p:cNvPr id="519" name="Google Shape;519;p12"/>
          <p:cNvSpPr/>
          <p:nvPr/>
        </p:nvSpPr>
        <p:spPr>
          <a:xfrm rot="5400000">
            <a:off x="4840447" y="2837790"/>
            <a:ext cx="1312479" cy="6923888"/>
          </a:xfrm>
          <a:prstGeom prst="round2SameRect">
            <a:avLst>
              <a:gd fmla="val 16667" name="adj1"/>
              <a:gd fmla="val 0" name="adj2"/>
            </a:avLst>
          </a:prstGeom>
          <a:solidFill>
            <a:schemeClr val="lt1">
              <a:alpha val="88235"/>
            </a:schemeClr>
          </a:solidFill>
          <a:ln cap="flat" cmpd="sng" w="26800">
            <a:solidFill>
              <a:srgbClr val="E3815C">
                <a:alpha val="44313"/>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520" name="Google Shape;520;p12"/>
          <p:cNvSpPr txBox="1"/>
          <p:nvPr/>
        </p:nvSpPr>
        <p:spPr>
          <a:xfrm>
            <a:off x="2351846" y="5707551"/>
            <a:ext cx="6344056" cy="1184023"/>
          </a:xfrm>
          <a:prstGeom prst="rect">
            <a:avLst/>
          </a:prstGeom>
          <a:noFill/>
          <a:ln>
            <a:noFill/>
          </a:ln>
        </p:spPr>
        <p:txBody>
          <a:bodyPr anchorCtr="0" anchor="ctr" bIns="6000" lIns="67575" spcFirstLastPara="1" rIns="6000" wrap="square" tIns="6000">
            <a:noAutofit/>
          </a:bodyPr>
          <a:lstStyle/>
          <a:p>
            <a:pPr indent="0" lvl="0" marL="392135" marR="0" rtl="0" algn="l">
              <a:lnSpc>
                <a:spcPct val="100000"/>
              </a:lnSpc>
              <a:spcBef>
                <a:spcPts val="0"/>
              </a:spcBef>
              <a:spcAft>
                <a:spcPts val="0"/>
              </a:spcAft>
              <a:buClr>
                <a:srgbClr val="000000"/>
              </a:buClr>
              <a:buSzPts val="900"/>
              <a:buFont typeface="Arial"/>
              <a:buNone/>
            </a:pPr>
            <a:r>
              <a:rPr b="1" i="0" lang="en-GB" sz="1600" u="none" cap="none" strike="noStrike">
                <a:solidFill>
                  <a:schemeClr val="dk1"/>
                </a:solidFill>
                <a:latin typeface="Arial"/>
                <a:ea typeface="Arial"/>
                <a:cs typeface="Arial"/>
                <a:sym typeface="Arial"/>
              </a:rPr>
              <a:t>Identify the gaps between the different cascade steps and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investigate why they occur and compare the results with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targets, over time, other geographical areas, or populations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(if indicator definitions are similar).</a:t>
            </a:r>
            <a:endParaRPr b="0" i="0" sz="1400" u="none" cap="none" strike="noStrike">
              <a:solidFill>
                <a:srgbClr val="000000"/>
              </a:solidFill>
              <a:latin typeface="Arial"/>
              <a:ea typeface="Arial"/>
              <a:cs typeface="Arial"/>
              <a:sym typeface="Arial"/>
            </a:endParaRPr>
          </a:p>
        </p:txBody>
      </p:sp>
      <p:sp>
        <p:nvSpPr>
          <p:cNvPr id="521" name="Google Shape;521;p12"/>
          <p:cNvSpPr/>
          <p:nvPr/>
        </p:nvSpPr>
        <p:spPr>
          <a:xfrm rot="5400000">
            <a:off x="312841" y="7600106"/>
            <a:ext cx="2018983" cy="1425146"/>
          </a:xfrm>
          <a:prstGeom prst="chevron">
            <a:avLst>
              <a:gd fmla="val 50000" name="adj"/>
            </a:avLst>
          </a:prstGeom>
          <a:solidFill>
            <a:srgbClr val="E3815C">
              <a:alpha val="44313"/>
            </a:srgbClr>
          </a:solidFill>
          <a:ln cap="flat" cmpd="sng" w="26800">
            <a:solidFill>
              <a:srgbClr val="E3815C">
                <a:alpha val="44313"/>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522" name="Google Shape;522;p12"/>
          <p:cNvSpPr txBox="1"/>
          <p:nvPr/>
        </p:nvSpPr>
        <p:spPr>
          <a:xfrm>
            <a:off x="609600" y="8109876"/>
            <a:ext cx="1425146" cy="605974"/>
          </a:xfrm>
          <a:prstGeom prst="rect">
            <a:avLst/>
          </a:prstGeom>
          <a:noFill/>
          <a:ln>
            <a:noFill/>
          </a:ln>
        </p:spPr>
        <p:txBody>
          <a:bodyPr anchorCtr="0" anchor="ctr" bIns="8025" lIns="8025" spcFirstLastPara="1" rIns="8025" wrap="square" tIns="8025">
            <a:noAutofit/>
          </a:bodyPr>
          <a:lstStyle/>
          <a:p>
            <a:pPr indent="0" lvl="0" marL="0" marR="0" rtl="0" algn="ctr">
              <a:lnSpc>
                <a:spcPct val="90000"/>
              </a:lnSpc>
              <a:spcBef>
                <a:spcPts val="0"/>
              </a:spcBef>
              <a:spcAft>
                <a:spcPts val="0"/>
              </a:spcAft>
              <a:buClr>
                <a:srgbClr val="000000"/>
              </a:buClr>
              <a:buSzPts val="1267"/>
              <a:buFont typeface="Arial"/>
              <a:buNone/>
            </a:pPr>
            <a:r>
              <a:rPr b="1" i="0" lang="en-GB" sz="1600" u="none" cap="none" strike="noStrike">
                <a:solidFill>
                  <a:schemeClr val="lt1"/>
                </a:solidFill>
                <a:latin typeface="Arial"/>
                <a:ea typeface="Arial"/>
                <a:cs typeface="Arial"/>
                <a:sym typeface="Arial"/>
              </a:rPr>
              <a:t>STEP 4</a:t>
            </a:r>
            <a:endParaRPr b="0" i="0" sz="1400" u="none" cap="none" strike="noStrike">
              <a:solidFill>
                <a:srgbClr val="000000"/>
              </a:solidFill>
              <a:latin typeface="Arial"/>
              <a:ea typeface="Arial"/>
              <a:cs typeface="Arial"/>
              <a:sym typeface="Arial"/>
            </a:endParaRPr>
          </a:p>
        </p:txBody>
      </p:sp>
      <p:sp>
        <p:nvSpPr>
          <p:cNvPr id="523" name="Google Shape;523;p12"/>
          <p:cNvSpPr/>
          <p:nvPr/>
        </p:nvSpPr>
        <p:spPr>
          <a:xfrm rot="5400000">
            <a:off x="4840447" y="4497482"/>
            <a:ext cx="1312479" cy="6923888"/>
          </a:xfrm>
          <a:prstGeom prst="round2SameRect">
            <a:avLst>
              <a:gd fmla="val 16667" name="adj1"/>
              <a:gd fmla="val 0" name="adj2"/>
            </a:avLst>
          </a:prstGeom>
          <a:solidFill>
            <a:schemeClr val="lt1">
              <a:alpha val="88235"/>
            </a:schemeClr>
          </a:solidFill>
          <a:ln cap="flat" cmpd="sng" w="26800">
            <a:solidFill>
              <a:srgbClr val="E3815C">
                <a:alpha val="44313"/>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524" name="Google Shape;524;p12"/>
          <p:cNvSpPr txBox="1"/>
          <p:nvPr/>
        </p:nvSpPr>
        <p:spPr>
          <a:xfrm>
            <a:off x="2351846" y="7367246"/>
            <a:ext cx="5795002" cy="1184023"/>
          </a:xfrm>
          <a:prstGeom prst="rect">
            <a:avLst/>
          </a:prstGeom>
          <a:noFill/>
          <a:ln>
            <a:noFill/>
          </a:ln>
        </p:spPr>
        <p:txBody>
          <a:bodyPr anchorCtr="0" anchor="ctr" bIns="6000" lIns="67575" spcFirstLastPara="1" rIns="6000" wrap="square" tIns="6000">
            <a:noAutofit/>
          </a:bodyPr>
          <a:lstStyle/>
          <a:p>
            <a:pPr indent="0" lvl="0" marL="392135" marR="0" rtl="0" algn="l">
              <a:lnSpc>
                <a:spcPct val="100000"/>
              </a:lnSpc>
              <a:spcBef>
                <a:spcPts val="0"/>
              </a:spcBef>
              <a:spcAft>
                <a:spcPts val="0"/>
              </a:spcAft>
              <a:buClr>
                <a:srgbClr val="000000"/>
              </a:buClr>
              <a:buSzPts val="983"/>
              <a:buFont typeface="Arial"/>
              <a:buNone/>
            </a:pPr>
            <a:r>
              <a:rPr b="1" i="0" lang="en-GB" sz="1600" u="none" cap="none" strike="noStrike">
                <a:solidFill>
                  <a:schemeClr val="dk1"/>
                </a:solidFill>
                <a:latin typeface="Arial"/>
                <a:ea typeface="Arial"/>
                <a:cs typeface="Arial"/>
                <a:sym typeface="Arial"/>
              </a:rPr>
              <a:t>Based on the reasons for the gaps, develop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strategies for improving cascade performance</a:t>
            </a:r>
            <a:endParaRPr b="0" i="0" sz="1400" u="none" cap="none" strike="noStrike">
              <a:solidFill>
                <a:srgbClr val="000000"/>
              </a:solidFill>
              <a:latin typeface="Arial"/>
              <a:ea typeface="Arial"/>
              <a:cs typeface="Arial"/>
              <a:sym typeface="Arial"/>
            </a:endParaRPr>
          </a:p>
        </p:txBody>
      </p:sp>
      <p:sp>
        <p:nvSpPr>
          <p:cNvPr id="525" name="Google Shape;525;p12"/>
          <p:cNvSpPr/>
          <p:nvPr/>
        </p:nvSpPr>
        <p:spPr>
          <a:xfrm>
            <a:off x="2233090" y="2752206"/>
            <a:ext cx="385342" cy="387024"/>
          </a:xfrm>
          <a:custGeom>
            <a:rect b="b" l="l" r="r" t="t"/>
            <a:pathLst>
              <a:path extrusionOk="0" h="10884" w="10919">
                <a:moveTo>
                  <a:pt x="9561" y="561"/>
                </a:moveTo>
                <a:lnTo>
                  <a:pt x="9561" y="1203"/>
                </a:lnTo>
                <a:cubicBezTo>
                  <a:pt x="9561" y="1299"/>
                  <a:pt x="9633" y="1370"/>
                  <a:pt x="9728" y="1370"/>
                </a:cubicBezTo>
                <a:lnTo>
                  <a:pt x="10359" y="1370"/>
                </a:lnTo>
                <a:lnTo>
                  <a:pt x="8966" y="2739"/>
                </a:lnTo>
                <a:lnTo>
                  <a:pt x="8394" y="2739"/>
                </a:lnTo>
                <a:lnTo>
                  <a:pt x="9323" y="1811"/>
                </a:lnTo>
                <a:cubicBezTo>
                  <a:pt x="9383" y="1751"/>
                  <a:pt x="9383" y="1644"/>
                  <a:pt x="9323" y="1584"/>
                </a:cubicBezTo>
                <a:cubicBezTo>
                  <a:pt x="9293" y="1555"/>
                  <a:pt x="9252" y="1540"/>
                  <a:pt x="9210" y="1540"/>
                </a:cubicBezTo>
                <a:cubicBezTo>
                  <a:pt x="9168" y="1540"/>
                  <a:pt x="9127" y="1555"/>
                  <a:pt x="9097" y="1584"/>
                </a:cubicBezTo>
                <a:lnTo>
                  <a:pt x="8180" y="2513"/>
                </a:lnTo>
                <a:lnTo>
                  <a:pt x="8180" y="1954"/>
                </a:lnTo>
                <a:lnTo>
                  <a:pt x="9561" y="561"/>
                </a:lnTo>
                <a:close/>
                <a:moveTo>
                  <a:pt x="4441" y="2382"/>
                </a:moveTo>
                <a:cubicBezTo>
                  <a:pt x="5513" y="2382"/>
                  <a:pt x="6489" y="2799"/>
                  <a:pt x="7228" y="3466"/>
                </a:cubicBezTo>
                <a:lnTo>
                  <a:pt x="4334" y="6347"/>
                </a:lnTo>
                <a:cubicBezTo>
                  <a:pt x="4275" y="6406"/>
                  <a:pt x="4275" y="6514"/>
                  <a:pt x="4334" y="6573"/>
                </a:cubicBezTo>
                <a:cubicBezTo>
                  <a:pt x="4370" y="6609"/>
                  <a:pt x="4406" y="6621"/>
                  <a:pt x="4453" y="6621"/>
                </a:cubicBezTo>
                <a:cubicBezTo>
                  <a:pt x="4501" y="6621"/>
                  <a:pt x="4525" y="6609"/>
                  <a:pt x="4572" y="6573"/>
                </a:cubicBezTo>
                <a:lnTo>
                  <a:pt x="5287" y="5859"/>
                </a:lnTo>
                <a:cubicBezTo>
                  <a:pt x="5418" y="6037"/>
                  <a:pt x="5477" y="6252"/>
                  <a:pt x="5477" y="6478"/>
                </a:cubicBezTo>
                <a:cubicBezTo>
                  <a:pt x="5477" y="7038"/>
                  <a:pt x="5013" y="7502"/>
                  <a:pt x="4453" y="7502"/>
                </a:cubicBezTo>
                <a:cubicBezTo>
                  <a:pt x="3894" y="7502"/>
                  <a:pt x="3429" y="7038"/>
                  <a:pt x="3429" y="6478"/>
                </a:cubicBezTo>
                <a:cubicBezTo>
                  <a:pt x="3429" y="5906"/>
                  <a:pt x="3894" y="5442"/>
                  <a:pt x="4453" y="5442"/>
                </a:cubicBezTo>
                <a:cubicBezTo>
                  <a:pt x="4513" y="5442"/>
                  <a:pt x="4584" y="5442"/>
                  <a:pt x="4644" y="5466"/>
                </a:cubicBezTo>
                <a:cubicBezTo>
                  <a:pt x="4652" y="5467"/>
                  <a:pt x="4660" y="5467"/>
                  <a:pt x="4668" y="5467"/>
                </a:cubicBezTo>
                <a:cubicBezTo>
                  <a:pt x="4751" y="5467"/>
                  <a:pt x="4813" y="5410"/>
                  <a:pt x="4834" y="5323"/>
                </a:cubicBezTo>
                <a:cubicBezTo>
                  <a:pt x="4858" y="5240"/>
                  <a:pt x="4799" y="5168"/>
                  <a:pt x="4703" y="5133"/>
                </a:cubicBezTo>
                <a:cubicBezTo>
                  <a:pt x="4620" y="5121"/>
                  <a:pt x="4537" y="5109"/>
                  <a:pt x="4453" y="5109"/>
                </a:cubicBezTo>
                <a:cubicBezTo>
                  <a:pt x="3703" y="5109"/>
                  <a:pt x="3096" y="5716"/>
                  <a:pt x="3096" y="6454"/>
                </a:cubicBezTo>
                <a:cubicBezTo>
                  <a:pt x="3096" y="7204"/>
                  <a:pt x="3703" y="7811"/>
                  <a:pt x="4453" y="7811"/>
                </a:cubicBezTo>
                <a:cubicBezTo>
                  <a:pt x="5192" y="7811"/>
                  <a:pt x="5811" y="7204"/>
                  <a:pt x="5811" y="6454"/>
                </a:cubicBezTo>
                <a:cubicBezTo>
                  <a:pt x="5811" y="6145"/>
                  <a:pt x="5704" y="5859"/>
                  <a:pt x="5525" y="5621"/>
                </a:cubicBezTo>
                <a:lnTo>
                  <a:pt x="6025" y="5121"/>
                </a:lnTo>
                <a:cubicBezTo>
                  <a:pt x="6346" y="5490"/>
                  <a:pt x="6525" y="5966"/>
                  <a:pt x="6525" y="6454"/>
                </a:cubicBezTo>
                <a:cubicBezTo>
                  <a:pt x="6525" y="7585"/>
                  <a:pt x="5596" y="8514"/>
                  <a:pt x="4465" y="8514"/>
                </a:cubicBezTo>
                <a:cubicBezTo>
                  <a:pt x="3334" y="8514"/>
                  <a:pt x="2417" y="7585"/>
                  <a:pt x="2417" y="6454"/>
                </a:cubicBezTo>
                <a:cubicBezTo>
                  <a:pt x="2417" y="5323"/>
                  <a:pt x="3334" y="4406"/>
                  <a:pt x="4465" y="4406"/>
                </a:cubicBezTo>
                <a:cubicBezTo>
                  <a:pt x="4811" y="4406"/>
                  <a:pt x="5156" y="4490"/>
                  <a:pt x="5453" y="4656"/>
                </a:cubicBezTo>
                <a:cubicBezTo>
                  <a:pt x="5476" y="4671"/>
                  <a:pt x="5502" y="4678"/>
                  <a:pt x="5528" y="4678"/>
                </a:cubicBezTo>
                <a:cubicBezTo>
                  <a:pt x="5585" y="4678"/>
                  <a:pt x="5643" y="4646"/>
                  <a:pt x="5668" y="4597"/>
                </a:cubicBezTo>
                <a:cubicBezTo>
                  <a:pt x="5715" y="4525"/>
                  <a:pt x="5692" y="4418"/>
                  <a:pt x="5608" y="4371"/>
                </a:cubicBezTo>
                <a:cubicBezTo>
                  <a:pt x="5275" y="4180"/>
                  <a:pt x="4882" y="4097"/>
                  <a:pt x="4477" y="4097"/>
                </a:cubicBezTo>
                <a:cubicBezTo>
                  <a:pt x="3167" y="4097"/>
                  <a:pt x="2120" y="5168"/>
                  <a:pt x="2120" y="6454"/>
                </a:cubicBezTo>
                <a:cubicBezTo>
                  <a:pt x="2120" y="7764"/>
                  <a:pt x="3191" y="8823"/>
                  <a:pt x="4477" y="8823"/>
                </a:cubicBezTo>
                <a:cubicBezTo>
                  <a:pt x="5787" y="8823"/>
                  <a:pt x="6847" y="7752"/>
                  <a:pt x="6847" y="6454"/>
                </a:cubicBezTo>
                <a:cubicBezTo>
                  <a:pt x="6847" y="5883"/>
                  <a:pt x="6644" y="5323"/>
                  <a:pt x="6263" y="4894"/>
                </a:cubicBezTo>
                <a:lnTo>
                  <a:pt x="6763" y="4406"/>
                </a:lnTo>
                <a:cubicBezTo>
                  <a:pt x="7263" y="4966"/>
                  <a:pt x="7549" y="5704"/>
                  <a:pt x="7549" y="6454"/>
                </a:cubicBezTo>
                <a:cubicBezTo>
                  <a:pt x="7549" y="8157"/>
                  <a:pt x="6168" y="9538"/>
                  <a:pt x="4465" y="9538"/>
                </a:cubicBezTo>
                <a:cubicBezTo>
                  <a:pt x="2775" y="9538"/>
                  <a:pt x="1382" y="8157"/>
                  <a:pt x="1382" y="6454"/>
                </a:cubicBezTo>
                <a:cubicBezTo>
                  <a:pt x="1382" y="4763"/>
                  <a:pt x="2775" y="3382"/>
                  <a:pt x="4465" y="3382"/>
                </a:cubicBezTo>
                <a:cubicBezTo>
                  <a:pt x="5061" y="3382"/>
                  <a:pt x="5632" y="3537"/>
                  <a:pt x="6132" y="3870"/>
                </a:cubicBezTo>
                <a:cubicBezTo>
                  <a:pt x="6157" y="3887"/>
                  <a:pt x="6187" y="3895"/>
                  <a:pt x="6217" y="3895"/>
                </a:cubicBezTo>
                <a:cubicBezTo>
                  <a:pt x="6272" y="3895"/>
                  <a:pt x="6328" y="3869"/>
                  <a:pt x="6358" y="3823"/>
                </a:cubicBezTo>
                <a:cubicBezTo>
                  <a:pt x="6406" y="3751"/>
                  <a:pt x="6382" y="3644"/>
                  <a:pt x="6311" y="3597"/>
                </a:cubicBezTo>
                <a:cubicBezTo>
                  <a:pt x="5763" y="3239"/>
                  <a:pt x="5132" y="3061"/>
                  <a:pt x="4477" y="3061"/>
                </a:cubicBezTo>
                <a:cubicBezTo>
                  <a:pt x="2608" y="3061"/>
                  <a:pt x="1084" y="4585"/>
                  <a:pt x="1084" y="6454"/>
                </a:cubicBezTo>
                <a:cubicBezTo>
                  <a:pt x="1084" y="8335"/>
                  <a:pt x="2608" y="9847"/>
                  <a:pt x="4477" y="9847"/>
                </a:cubicBezTo>
                <a:cubicBezTo>
                  <a:pt x="6358" y="9847"/>
                  <a:pt x="7870" y="8335"/>
                  <a:pt x="7870" y="6454"/>
                </a:cubicBezTo>
                <a:cubicBezTo>
                  <a:pt x="7870" y="5609"/>
                  <a:pt x="7561" y="4811"/>
                  <a:pt x="7001" y="4168"/>
                </a:cubicBezTo>
                <a:lnTo>
                  <a:pt x="7489" y="3680"/>
                </a:lnTo>
                <a:cubicBezTo>
                  <a:pt x="8120" y="4418"/>
                  <a:pt x="8537" y="5394"/>
                  <a:pt x="8537" y="6478"/>
                </a:cubicBezTo>
                <a:cubicBezTo>
                  <a:pt x="8537" y="8740"/>
                  <a:pt x="6692" y="10562"/>
                  <a:pt x="4441" y="10562"/>
                </a:cubicBezTo>
                <a:cubicBezTo>
                  <a:pt x="2191" y="10562"/>
                  <a:pt x="346" y="8716"/>
                  <a:pt x="346" y="6478"/>
                </a:cubicBezTo>
                <a:cubicBezTo>
                  <a:pt x="346" y="4228"/>
                  <a:pt x="2191" y="2382"/>
                  <a:pt x="4441" y="2382"/>
                </a:cubicBezTo>
                <a:close/>
                <a:moveTo>
                  <a:pt x="9701" y="1"/>
                </a:moveTo>
                <a:cubicBezTo>
                  <a:pt x="9659" y="1"/>
                  <a:pt x="9617" y="17"/>
                  <a:pt x="9585" y="49"/>
                </a:cubicBezTo>
                <a:lnTo>
                  <a:pt x="7894" y="1739"/>
                </a:lnTo>
                <a:cubicBezTo>
                  <a:pt x="7859" y="1775"/>
                  <a:pt x="7847" y="1811"/>
                  <a:pt x="7847" y="1858"/>
                </a:cubicBezTo>
                <a:lnTo>
                  <a:pt x="7847" y="2811"/>
                </a:lnTo>
                <a:lnTo>
                  <a:pt x="7430" y="3228"/>
                </a:lnTo>
                <a:cubicBezTo>
                  <a:pt x="6644" y="2501"/>
                  <a:pt x="5584" y="2037"/>
                  <a:pt x="4430" y="2037"/>
                </a:cubicBezTo>
                <a:cubicBezTo>
                  <a:pt x="1989" y="2037"/>
                  <a:pt x="0" y="4013"/>
                  <a:pt x="0" y="6454"/>
                </a:cubicBezTo>
                <a:cubicBezTo>
                  <a:pt x="0" y="8895"/>
                  <a:pt x="1989" y="10883"/>
                  <a:pt x="4430" y="10883"/>
                </a:cubicBezTo>
                <a:cubicBezTo>
                  <a:pt x="6870" y="10883"/>
                  <a:pt x="8847" y="8895"/>
                  <a:pt x="8847" y="6454"/>
                </a:cubicBezTo>
                <a:cubicBezTo>
                  <a:pt x="8847" y="5299"/>
                  <a:pt x="8394" y="4240"/>
                  <a:pt x="7656" y="3454"/>
                </a:cubicBezTo>
                <a:lnTo>
                  <a:pt x="8073" y="3037"/>
                </a:lnTo>
                <a:lnTo>
                  <a:pt x="9025" y="3037"/>
                </a:lnTo>
                <a:cubicBezTo>
                  <a:pt x="9073" y="3037"/>
                  <a:pt x="9109" y="3013"/>
                  <a:pt x="9144" y="2989"/>
                </a:cubicBezTo>
                <a:lnTo>
                  <a:pt x="10835" y="1299"/>
                </a:lnTo>
                <a:cubicBezTo>
                  <a:pt x="10895" y="1251"/>
                  <a:pt x="10918" y="1192"/>
                  <a:pt x="10883" y="1132"/>
                </a:cubicBezTo>
                <a:cubicBezTo>
                  <a:pt x="10859" y="1072"/>
                  <a:pt x="10799" y="1025"/>
                  <a:pt x="10740" y="1025"/>
                </a:cubicBezTo>
                <a:lnTo>
                  <a:pt x="9871" y="1025"/>
                </a:lnTo>
                <a:lnTo>
                  <a:pt x="9871" y="168"/>
                </a:lnTo>
                <a:cubicBezTo>
                  <a:pt x="9871" y="108"/>
                  <a:pt x="9823" y="49"/>
                  <a:pt x="9764" y="13"/>
                </a:cubicBezTo>
                <a:cubicBezTo>
                  <a:pt x="9744" y="5"/>
                  <a:pt x="9723" y="1"/>
                  <a:pt x="9701" y="1"/>
                </a:cubicBezTo>
                <a:close/>
              </a:path>
            </a:pathLst>
          </a:custGeom>
          <a:solidFill>
            <a:srgbClr val="E3815C">
              <a:alpha val="44313"/>
            </a:srgbClr>
          </a:solidFill>
          <a:ln cap="flat" cmpd="sng" w="9525">
            <a:solidFill>
              <a:srgbClr val="E3815C">
                <a:alpha val="44313"/>
              </a:srgbClr>
            </a:solidFill>
            <a:prstDash val="solid"/>
            <a:round/>
            <a:headEnd len="sm" w="sm" type="none"/>
            <a:tailEnd len="sm" w="sm" type="none"/>
          </a:ln>
        </p:spPr>
        <p:txBody>
          <a:bodyPr anchorCtr="0" anchor="ctr" bIns="126425" lIns="126425" spcFirstLastPara="1" rIns="126425" wrap="square" tIns="126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grpSp>
        <p:nvGrpSpPr>
          <p:cNvPr id="526" name="Google Shape;526;p12"/>
          <p:cNvGrpSpPr/>
          <p:nvPr/>
        </p:nvGrpSpPr>
        <p:grpSpPr>
          <a:xfrm>
            <a:off x="2235999" y="4357517"/>
            <a:ext cx="449775" cy="464471"/>
            <a:chOff x="4206763" y="2450951"/>
            <a:chExt cx="322151" cy="322374"/>
          </a:xfrm>
        </p:grpSpPr>
        <p:sp>
          <p:nvSpPr>
            <p:cNvPr id="527" name="Google Shape;527;p12"/>
            <p:cNvSpPr/>
            <p:nvPr/>
          </p:nvSpPr>
          <p:spPr>
            <a:xfrm>
              <a:off x="4206763" y="2571650"/>
              <a:ext cx="322151" cy="201675"/>
            </a:xfrm>
            <a:custGeom>
              <a:rect b="b" l="l" r="r" t="t"/>
              <a:pathLst>
                <a:path extrusionOk="0" h="6336" w="10121">
                  <a:moveTo>
                    <a:pt x="2691" y="2847"/>
                  </a:moveTo>
                  <a:lnTo>
                    <a:pt x="2691" y="6037"/>
                  </a:lnTo>
                  <a:lnTo>
                    <a:pt x="1393" y="6037"/>
                  </a:lnTo>
                  <a:lnTo>
                    <a:pt x="1393" y="2847"/>
                  </a:lnTo>
                  <a:close/>
                  <a:moveTo>
                    <a:pt x="5703" y="2049"/>
                  </a:moveTo>
                  <a:lnTo>
                    <a:pt x="5703" y="6037"/>
                  </a:lnTo>
                  <a:lnTo>
                    <a:pt x="4406" y="6037"/>
                  </a:lnTo>
                  <a:lnTo>
                    <a:pt x="4406" y="2049"/>
                  </a:lnTo>
                  <a:close/>
                  <a:moveTo>
                    <a:pt x="8704" y="299"/>
                  </a:moveTo>
                  <a:lnTo>
                    <a:pt x="8704" y="6037"/>
                  </a:lnTo>
                  <a:lnTo>
                    <a:pt x="7406" y="6037"/>
                  </a:lnTo>
                  <a:lnTo>
                    <a:pt x="7406" y="299"/>
                  </a:lnTo>
                  <a:close/>
                  <a:moveTo>
                    <a:pt x="7275" y="1"/>
                  </a:moveTo>
                  <a:cubicBezTo>
                    <a:pt x="7192" y="1"/>
                    <a:pt x="7132" y="61"/>
                    <a:pt x="7132" y="156"/>
                  </a:cubicBezTo>
                  <a:lnTo>
                    <a:pt x="7132" y="6037"/>
                  </a:lnTo>
                  <a:lnTo>
                    <a:pt x="6001" y="6037"/>
                  </a:lnTo>
                  <a:lnTo>
                    <a:pt x="6001" y="1894"/>
                  </a:lnTo>
                  <a:cubicBezTo>
                    <a:pt x="6001" y="1811"/>
                    <a:pt x="5941" y="1751"/>
                    <a:pt x="5846" y="1751"/>
                  </a:cubicBezTo>
                  <a:lnTo>
                    <a:pt x="4275" y="1751"/>
                  </a:lnTo>
                  <a:cubicBezTo>
                    <a:pt x="4179" y="1751"/>
                    <a:pt x="4120" y="1811"/>
                    <a:pt x="4120" y="1894"/>
                  </a:cubicBezTo>
                  <a:lnTo>
                    <a:pt x="4120" y="6037"/>
                  </a:lnTo>
                  <a:lnTo>
                    <a:pt x="2989" y="6037"/>
                  </a:lnTo>
                  <a:lnTo>
                    <a:pt x="2989" y="2704"/>
                  </a:lnTo>
                  <a:cubicBezTo>
                    <a:pt x="2989" y="2608"/>
                    <a:pt x="2929" y="2549"/>
                    <a:pt x="2846" y="2549"/>
                  </a:cubicBezTo>
                  <a:lnTo>
                    <a:pt x="1262" y="2549"/>
                  </a:lnTo>
                  <a:cubicBezTo>
                    <a:pt x="1167" y="2549"/>
                    <a:pt x="1119" y="2608"/>
                    <a:pt x="1119" y="2704"/>
                  </a:cubicBezTo>
                  <a:lnTo>
                    <a:pt x="1119" y="6037"/>
                  </a:lnTo>
                  <a:lnTo>
                    <a:pt x="143" y="6037"/>
                  </a:lnTo>
                  <a:cubicBezTo>
                    <a:pt x="60" y="6037"/>
                    <a:pt x="0" y="6097"/>
                    <a:pt x="0" y="6180"/>
                  </a:cubicBezTo>
                  <a:cubicBezTo>
                    <a:pt x="0" y="6276"/>
                    <a:pt x="60" y="6335"/>
                    <a:pt x="143" y="6335"/>
                  </a:cubicBezTo>
                  <a:lnTo>
                    <a:pt x="9966" y="6335"/>
                  </a:lnTo>
                  <a:cubicBezTo>
                    <a:pt x="10061" y="6335"/>
                    <a:pt x="10121" y="6276"/>
                    <a:pt x="10121" y="6180"/>
                  </a:cubicBezTo>
                  <a:cubicBezTo>
                    <a:pt x="10121" y="6109"/>
                    <a:pt x="10049" y="6037"/>
                    <a:pt x="9966" y="6037"/>
                  </a:cubicBezTo>
                  <a:lnTo>
                    <a:pt x="9001" y="6037"/>
                  </a:lnTo>
                  <a:lnTo>
                    <a:pt x="9001" y="156"/>
                  </a:lnTo>
                  <a:cubicBezTo>
                    <a:pt x="9001" y="61"/>
                    <a:pt x="8942" y="1"/>
                    <a:pt x="8859" y="1"/>
                  </a:cubicBezTo>
                  <a:close/>
                </a:path>
              </a:pathLst>
            </a:custGeom>
            <a:solidFill>
              <a:srgbClr val="E3815C"/>
            </a:solidFill>
            <a:ln cap="flat" cmpd="sng" w="9525">
              <a:solidFill>
                <a:srgbClr val="E3815C"/>
              </a:solidFill>
              <a:prstDash val="solid"/>
              <a:round/>
              <a:headEnd len="sm" w="sm" type="none"/>
              <a:tailEnd len="sm" w="sm" type="none"/>
            </a:ln>
          </p:spPr>
          <p:txBody>
            <a:bodyPr anchorCtr="0" anchor="ctr" bIns="81500" lIns="81500" spcFirstLastPara="1" rIns="81500" wrap="square" tIns="81500">
              <a:noAutofit/>
            </a:bodyPr>
            <a:lstStyle/>
            <a:p>
              <a:pPr indent="0" lvl="0" marL="0" marR="0" rtl="0" algn="l">
                <a:lnSpc>
                  <a:spcPct val="100000"/>
                </a:lnSpc>
                <a:spcBef>
                  <a:spcPts val="0"/>
                </a:spcBef>
                <a:spcAft>
                  <a:spcPts val="0"/>
                </a:spcAft>
                <a:buClr>
                  <a:srgbClr val="000000"/>
                </a:buClr>
                <a:buSzPts val="1604"/>
                <a:buFont typeface="Arial"/>
                <a:buNone/>
              </a:pPr>
              <a:r>
                <a:t/>
              </a:r>
              <a:endParaRPr b="0" i="0" sz="1604" u="none" cap="none" strike="noStrike">
                <a:solidFill>
                  <a:srgbClr val="000000"/>
                </a:solidFill>
                <a:latin typeface="Arial"/>
                <a:ea typeface="Arial"/>
                <a:cs typeface="Arial"/>
                <a:sym typeface="Arial"/>
              </a:endParaRPr>
            </a:p>
          </p:txBody>
        </p:sp>
        <p:sp>
          <p:nvSpPr>
            <p:cNvPr id="528" name="Google Shape;528;p12"/>
            <p:cNvSpPr/>
            <p:nvPr/>
          </p:nvSpPr>
          <p:spPr>
            <a:xfrm>
              <a:off x="4210933" y="2450951"/>
              <a:ext cx="308878" cy="185537"/>
            </a:xfrm>
            <a:custGeom>
              <a:rect b="b" l="l" r="r" t="t"/>
              <a:pathLst>
                <a:path extrusionOk="0" h="5829" w="9704">
                  <a:moveTo>
                    <a:pt x="9212" y="1"/>
                  </a:moveTo>
                  <a:cubicBezTo>
                    <a:pt x="9189" y="1"/>
                    <a:pt x="9167" y="3"/>
                    <a:pt x="9144" y="7"/>
                  </a:cubicBezTo>
                  <a:lnTo>
                    <a:pt x="7870" y="162"/>
                  </a:lnTo>
                  <a:cubicBezTo>
                    <a:pt x="7620" y="197"/>
                    <a:pt x="7442" y="435"/>
                    <a:pt x="7477" y="685"/>
                  </a:cubicBezTo>
                  <a:cubicBezTo>
                    <a:pt x="7500" y="920"/>
                    <a:pt x="7711" y="1092"/>
                    <a:pt x="7944" y="1092"/>
                  </a:cubicBezTo>
                  <a:cubicBezTo>
                    <a:pt x="7959" y="1092"/>
                    <a:pt x="7974" y="1092"/>
                    <a:pt x="7989" y="1090"/>
                  </a:cubicBezTo>
                  <a:lnTo>
                    <a:pt x="8096" y="1066"/>
                  </a:lnTo>
                  <a:lnTo>
                    <a:pt x="8096" y="1066"/>
                  </a:lnTo>
                  <a:cubicBezTo>
                    <a:pt x="6537" y="2876"/>
                    <a:pt x="4691" y="3805"/>
                    <a:pt x="3382" y="4269"/>
                  </a:cubicBezTo>
                  <a:cubicBezTo>
                    <a:pt x="1739" y="4853"/>
                    <a:pt x="476" y="4912"/>
                    <a:pt x="465" y="4912"/>
                  </a:cubicBezTo>
                  <a:cubicBezTo>
                    <a:pt x="203" y="4924"/>
                    <a:pt x="0" y="5138"/>
                    <a:pt x="12" y="5388"/>
                  </a:cubicBezTo>
                  <a:cubicBezTo>
                    <a:pt x="36" y="5638"/>
                    <a:pt x="226" y="5829"/>
                    <a:pt x="476" y="5829"/>
                  </a:cubicBezTo>
                  <a:lnTo>
                    <a:pt x="488" y="5829"/>
                  </a:lnTo>
                  <a:cubicBezTo>
                    <a:pt x="548" y="5829"/>
                    <a:pt x="1893" y="5793"/>
                    <a:pt x="3667" y="5150"/>
                  </a:cubicBezTo>
                  <a:cubicBezTo>
                    <a:pt x="4656" y="4793"/>
                    <a:pt x="5596" y="4317"/>
                    <a:pt x="6442" y="3745"/>
                  </a:cubicBezTo>
                  <a:cubicBezTo>
                    <a:pt x="6525" y="3710"/>
                    <a:pt x="6537" y="3614"/>
                    <a:pt x="6489" y="3543"/>
                  </a:cubicBezTo>
                  <a:cubicBezTo>
                    <a:pt x="6458" y="3497"/>
                    <a:pt x="6413" y="3471"/>
                    <a:pt x="6365" y="3471"/>
                  </a:cubicBezTo>
                  <a:cubicBezTo>
                    <a:pt x="6339" y="3471"/>
                    <a:pt x="6312" y="3478"/>
                    <a:pt x="6287" y="3495"/>
                  </a:cubicBezTo>
                  <a:cubicBezTo>
                    <a:pt x="5453" y="4067"/>
                    <a:pt x="4537" y="4519"/>
                    <a:pt x="3560" y="4865"/>
                  </a:cubicBezTo>
                  <a:cubicBezTo>
                    <a:pt x="1834" y="5484"/>
                    <a:pt x="536" y="5519"/>
                    <a:pt x="476" y="5531"/>
                  </a:cubicBezTo>
                  <a:cubicBezTo>
                    <a:pt x="393" y="5531"/>
                    <a:pt x="310" y="5460"/>
                    <a:pt x="310" y="5377"/>
                  </a:cubicBezTo>
                  <a:cubicBezTo>
                    <a:pt x="310" y="5281"/>
                    <a:pt x="393" y="5210"/>
                    <a:pt x="476" y="5198"/>
                  </a:cubicBezTo>
                  <a:cubicBezTo>
                    <a:pt x="488" y="5198"/>
                    <a:pt x="1798" y="5150"/>
                    <a:pt x="3489" y="4543"/>
                  </a:cubicBezTo>
                  <a:cubicBezTo>
                    <a:pt x="4894" y="4031"/>
                    <a:pt x="6918" y="3007"/>
                    <a:pt x="8573" y="947"/>
                  </a:cubicBezTo>
                  <a:cubicBezTo>
                    <a:pt x="8664" y="856"/>
                    <a:pt x="8579" y="709"/>
                    <a:pt x="8456" y="709"/>
                  </a:cubicBezTo>
                  <a:cubicBezTo>
                    <a:pt x="8451" y="709"/>
                    <a:pt x="8447" y="709"/>
                    <a:pt x="8442" y="709"/>
                  </a:cubicBezTo>
                  <a:lnTo>
                    <a:pt x="7966" y="769"/>
                  </a:lnTo>
                  <a:cubicBezTo>
                    <a:pt x="7951" y="772"/>
                    <a:pt x="7937" y="774"/>
                    <a:pt x="7924" y="774"/>
                  </a:cubicBezTo>
                  <a:cubicBezTo>
                    <a:pt x="7850" y="774"/>
                    <a:pt x="7797" y="720"/>
                    <a:pt x="7787" y="650"/>
                  </a:cubicBezTo>
                  <a:cubicBezTo>
                    <a:pt x="7751" y="554"/>
                    <a:pt x="7835" y="459"/>
                    <a:pt x="7930" y="447"/>
                  </a:cubicBezTo>
                  <a:lnTo>
                    <a:pt x="9204" y="281"/>
                  </a:lnTo>
                  <a:cubicBezTo>
                    <a:pt x="9210" y="280"/>
                    <a:pt x="9216" y="280"/>
                    <a:pt x="9222" y="280"/>
                  </a:cubicBezTo>
                  <a:cubicBezTo>
                    <a:pt x="9311" y="280"/>
                    <a:pt x="9394" y="358"/>
                    <a:pt x="9394" y="447"/>
                  </a:cubicBezTo>
                  <a:lnTo>
                    <a:pt x="9394" y="1709"/>
                  </a:lnTo>
                  <a:cubicBezTo>
                    <a:pt x="9394" y="1805"/>
                    <a:pt x="9323" y="1876"/>
                    <a:pt x="9228" y="1876"/>
                  </a:cubicBezTo>
                  <a:cubicBezTo>
                    <a:pt x="9132" y="1876"/>
                    <a:pt x="9061" y="1805"/>
                    <a:pt x="9061" y="1709"/>
                  </a:cubicBezTo>
                  <a:lnTo>
                    <a:pt x="9061" y="1328"/>
                  </a:lnTo>
                  <a:cubicBezTo>
                    <a:pt x="9061" y="1269"/>
                    <a:pt x="9025" y="1209"/>
                    <a:pt x="8978" y="1186"/>
                  </a:cubicBezTo>
                  <a:cubicBezTo>
                    <a:pt x="8963" y="1183"/>
                    <a:pt x="8948" y="1181"/>
                    <a:pt x="8932" y="1181"/>
                  </a:cubicBezTo>
                  <a:cubicBezTo>
                    <a:pt x="8882" y="1181"/>
                    <a:pt x="8829" y="1197"/>
                    <a:pt x="8811" y="1233"/>
                  </a:cubicBezTo>
                  <a:cubicBezTo>
                    <a:pt x="8263" y="1924"/>
                    <a:pt x="7620" y="2531"/>
                    <a:pt x="6930" y="3067"/>
                  </a:cubicBezTo>
                  <a:cubicBezTo>
                    <a:pt x="6870" y="3114"/>
                    <a:pt x="6858" y="3210"/>
                    <a:pt x="6906" y="3269"/>
                  </a:cubicBezTo>
                  <a:cubicBezTo>
                    <a:pt x="6936" y="3307"/>
                    <a:pt x="6985" y="3330"/>
                    <a:pt x="7032" y="3330"/>
                  </a:cubicBezTo>
                  <a:cubicBezTo>
                    <a:pt x="7060" y="3330"/>
                    <a:pt x="7086" y="3322"/>
                    <a:pt x="7108" y="3305"/>
                  </a:cubicBezTo>
                  <a:cubicBezTo>
                    <a:pt x="7704" y="2840"/>
                    <a:pt x="8275" y="2305"/>
                    <a:pt x="8775" y="1745"/>
                  </a:cubicBezTo>
                  <a:cubicBezTo>
                    <a:pt x="8799" y="1995"/>
                    <a:pt x="8989" y="2186"/>
                    <a:pt x="9239" y="2186"/>
                  </a:cubicBezTo>
                  <a:cubicBezTo>
                    <a:pt x="9490" y="2186"/>
                    <a:pt x="9704" y="1983"/>
                    <a:pt x="9704" y="1721"/>
                  </a:cubicBezTo>
                  <a:lnTo>
                    <a:pt x="9704" y="459"/>
                  </a:lnTo>
                  <a:cubicBezTo>
                    <a:pt x="9680" y="328"/>
                    <a:pt x="9620" y="209"/>
                    <a:pt x="9513" y="126"/>
                  </a:cubicBezTo>
                  <a:cubicBezTo>
                    <a:pt x="9425" y="47"/>
                    <a:pt x="9319" y="1"/>
                    <a:pt x="9212" y="1"/>
                  </a:cubicBezTo>
                  <a:close/>
                </a:path>
              </a:pathLst>
            </a:custGeom>
            <a:solidFill>
              <a:srgbClr val="E3815C"/>
            </a:solidFill>
            <a:ln cap="flat" cmpd="sng" w="9525">
              <a:solidFill>
                <a:srgbClr val="E3815C"/>
              </a:solidFill>
              <a:prstDash val="solid"/>
              <a:round/>
              <a:headEnd len="sm" w="sm" type="none"/>
              <a:tailEnd len="sm" w="sm" type="none"/>
            </a:ln>
          </p:spPr>
          <p:txBody>
            <a:bodyPr anchorCtr="0" anchor="ctr" bIns="81500" lIns="81500" spcFirstLastPara="1" rIns="81500" wrap="square" tIns="81500">
              <a:noAutofit/>
            </a:bodyPr>
            <a:lstStyle/>
            <a:p>
              <a:pPr indent="0" lvl="0" marL="0" marR="0" rtl="0" algn="l">
                <a:lnSpc>
                  <a:spcPct val="100000"/>
                </a:lnSpc>
                <a:spcBef>
                  <a:spcPts val="0"/>
                </a:spcBef>
                <a:spcAft>
                  <a:spcPts val="0"/>
                </a:spcAft>
                <a:buClr>
                  <a:srgbClr val="000000"/>
                </a:buClr>
                <a:buSzPts val="1604"/>
                <a:buFont typeface="Arial"/>
                <a:buNone/>
              </a:pPr>
              <a:r>
                <a:t/>
              </a:r>
              <a:endParaRPr b="0" i="0" sz="1604" u="none" cap="none" strike="noStrike">
                <a:solidFill>
                  <a:srgbClr val="000000"/>
                </a:solidFill>
                <a:latin typeface="Arial"/>
                <a:ea typeface="Arial"/>
                <a:cs typeface="Arial"/>
                <a:sym typeface="Arial"/>
              </a:endParaRPr>
            </a:p>
          </p:txBody>
        </p:sp>
      </p:grpSp>
      <p:grpSp>
        <p:nvGrpSpPr>
          <p:cNvPr id="529" name="Google Shape;529;p12"/>
          <p:cNvGrpSpPr/>
          <p:nvPr/>
        </p:nvGrpSpPr>
        <p:grpSpPr>
          <a:xfrm>
            <a:off x="2250622" y="6047063"/>
            <a:ext cx="407029" cy="404770"/>
            <a:chOff x="3967213" y="3356947"/>
            <a:chExt cx="368185" cy="354753"/>
          </a:xfrm>
        </p:grpSpPr>
        <p:sp>
          <p:nvSpPr>
            <p:cNvPr id="530" name="Google Shape;530;p12"/>
            <p:cNvSpPr/>
            <p:nvPr/>
          </p:nvSpPr>
          <p:spPr>
            <a:xfrm>
              <a:off x="4180705" y="3356947"/>
              <a:ext cx="154693" cy="164292"/>
            </a:xfrm>
            <a:custGeom>
              <a:rect b="b" l="l" r="r" t="t"/>
              <a:pathLst>
                <a:path extrusionOk="0" h="5186" w="4883">
                  <a:moveTo>
                    <a:pt x="2526" y="0"/>
                  </a:moveTo>
                  <a:cubicBezTo>
                    <a:pt x="1765" y="0"/>
                    <a:pt x="1017" y="368"/>
                    <a:pt x="560" y="1042"/>
                  </a:cubicBezTo>
                  <a:cubicBezTo>
                    <a:pt x="1" y="1875"/>
                    <a:pt x="24" y="2959"/>
                    <a:pt x="632" y="3768"/>
                  </a:cubicBezTo>
                  <a:lnTo>
                    <a:pt x="572" y="5006"/>
                  </a:lnTo>
                  <a:cubicBezTo>
                    <a:pt x="572" y="5066"/>
                    <a:pt x="608" y="5126"/>
                    <a:pt x="655" y="5149"/>
                  </a:cubicBezTo>
                  <a:cubicBezTo>
                    <a:pt x="679" y="5161"/>
                    <a:pt x="715" y="5185"/>
                    <a:pt x="739" y="5185"/>
                  </a:cubicBezTo>
                  <a:cubicBezTo>
                    <a:pt x="774" y="5185"/>
                    <a:pt x="786" y="5185"/>
                    <a:pt x="810" y="5161"/>
                  </a:cubicBezTo>
                  <a:lnTo>
                    <a:pt x="1929" y="4649"/>
                  </a:lnTo>
                  <a:cubicBezTo>
                    <a:pt x="2120" y="4685"/>
                    <a:pt x="2334" y="4721"/>
                    <a:pt x="2525" y="4721"/>
                  </a:cubicBezTo>
                  <a:cubicBezTo>
                    <a:pt x="3299" y="4721"/>
                    <a:pt x="4049" y="4328"/>
                    <a:pt x="4489" y="3673"/>
                  </a:cubicBezTo>
                  <a:cubicBezTo>
                    <a:pt x="4703" y="3363"/>
                    <a:pt x="4834" y="3006"/>
                    <a:pt x="4882" y="2637"/>
                  </a:cubicBezTo>
                  <a:cubicBezTo>
                    <a:pt x="4882" y="2518"/>
                    <a:pt x="4811" y="2447"/>
                    <a:pt x="4715" y="2423"/>
                  </a:cubicBezTo>
                  <a:cubicBezTo>
                    <a:pt x="4709" y="2422"/>
                    <a:pt x="4703" y="2422"/>
                    <a:pt x="4697" y="2422"/>
                  </a:cubicBezTo>
                  <a:cubicBezTo>
                    <a:pt x="4619" y="2422"/>
                    <a:pt x="4536" y="2489"/>
                    <a:pt x="4525" y="2578"/>
                  </a:cubicBezTo>
                  <a:cubicBezTo>
                    <a:pt x="4489" y="2899"/>
                    <a:pt x="4370" y="3197"/>
                    <a:pt x="4192" y="3471"/>
                  </a:cubicBezTo>
                  <a:cubicBezTo>
                    <a:pt x="3809" y="4040"/>
                    <a:pt x="3177" y="4368"/>
                    <a:pt x="2514" y="4368"/>
                  </a:cubicBezTo>
                  <a:cubicBezTo>
                    <a:pt x="2332" y="4368"/>
                    <a:pt x="2147" y="4343"/>
                    <a:pt x="1965" y="4292"/>
                  </a:cubicBezTo>
                  <a:cubicBezTo>
                    <a:pt x="1944" y="4281"/>
                    <a:pt x="1927" y="4275"/>
                    <a:pt x="1911" y="4275"/>
                  </a:cubicBezTo>
                  <a:cubicBezTo>
                    <a:pt x="1891" y="4275"/>
                    <a:pt x="1872" y="4284"/>
                    <a:pt x="1846" y="4304"/>
                  </a:cubicBezTo>
                  <a:lnTo>
                    <a:pt x="917" y="4733"/>
                  </a:lnTo>
                  <a:lnTo>
                    <a:pt x="965" y="3721"/>
                  </a:lnTo>
                  <a:cubicBezTo>
                    <a:pt x="965" y="3673"/>
                    <a:pt x="953" y="3649"/>
                    <a:pt x="929" y="3602"/>
                  </a:cubicBezTo>
                  <a:cubicBezTo>
                    <a:pt x="382" y="2923"/>
                    <a:pt x="358" y="1947"/>
                    <a:pt x="846" y="1220"/>
                  </a:cubicBezTo>
                  <a:cubicBezTo>
                    <a:pt x="1235" y="644"/>
                    <a:pt x="1873" y="327"/>
                    <a:pt x="2524" y="327"/>
                  </a:cubicBezTo>
                  <a:cubicBezTo>
                    <a:pt x="2909" y="327"/>
                    <a:pt x="3299" y="438"/>
                    <a:pt x="3644" y="673"/>
                  </a:cubicBezTo>
                  <a:cubicBezTo>
                    <a:pt x="4084" y="970"/>
                    <a:pt x="4406" y="1435"/>
                    <a:pt x="4501" y="1970"/>
                  </a:cubicBezTo>
                  <a:cubicBezTo>
                    <a:pt x="4523" y="2047"/>
                    <a:pt x="4594" y="2103"/>
                    <a:pt x="4679" y="2103"/>
                  </a:cubicBezTo>
                  <a:cubicBezTo>
                    <a:pt x="4687" y="2103"/>
                    <a:pt x="4695" y="2102"/>
                    <a:pt x="4703" y="2101"/>
                  </a:cubicBezTo>
                  <a:cubicBezTo>
                    <a:pt x="4787" y="2089"/>
                    <a:pt x="4846" y="1994"/>
                    <a:pt x="4834" y="1911"/>
                  </a:cubicBezTo>
                  <a:cubicBezTo>
                    <a:pt x="4715" y="1280"/>
                    <a:pt x="4358" y="744"/>
                    <a:pt x="3834" y="399"/>
                  </a:cubicBezTo>
                  <a:cubicBezTo>
                    <a:pt x="3432" y="129"/>
                    <a:pt x="2977" y="0"/>
                    <a:pt x="2526" y="0"/>
                  </a:cubicBezTo>
                  <a:close/>
                </a:path>
              </a:pathLst>
            </a:custGeom>
            <a:solidFill>
              <a:srgbClr val="E3815C">
                <a:alpha val="44313"/>
              </a:srgbClr>
            </a:solidFill>
            <a:ln cap="flat" cmpd="sng" w="9525">
              <a:solidFill>
                <a:srgbClr val="E3815C">
                  <a:alpha val="44313"/>
                </a:srgbClr>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531" name="Google Shape;531;p12"/>
            <p:cNvSpPr/>
            <p:nvPr/>
          </p:nvSpPr>
          <p:spPr>
            <a:xfrm>
              <a:off x="4093585" y="3484237"/>
              <a:ext cx="21891" cy="37002"/>
            </a:xfrm>
            <a:custGeom>
              <a:rect b="b" l="l" r="r" t="t"/>
              <a:pathLst>
                <a:path extrusionOk="0" h="1168" w="691">
                  <a:moveTo>
                    <a:pt x="155" y="0"/>
                  </a:moveTo>
                  <a:cubicBezTo>
                    <a:pt x="72" y="0"/>
                    <a:pt x="0" y="72"/>
                    <a:pt x="0" y="167"/>
                  </a:cubicBezTo>
                  <a:lnTo>
                    <a:pt x="0" y="1000"/>
                  </a:lnTo>
                  <a:cubicBezTo>
                    <a:pt x="0" y="1084"/>
                    <a:pt x="72" y="1167"/>
                    <a:pt x="155" y="1167"/>
                  </a:cubicBezTo>
                  <a:lnTo>
                    <a:pt x="536" y="1167"/>
                  </a:lnTo>
                  <a:cubicBezTo>
                    <a:pt x="619" y="1167"/>
                    <a:pt x="691" y="1084"/>
                    <a:pt x="691" y="1000"/>
                  </a:cubicBezTo>
                  <a:cubicBezTo>
                    <a:pt x="691" y="893"/>
                    <a:pt x="619" y="822"/>
                    <a:pt x="512" y="822"/>
                  </a:cubicBezTo>
                  <a:lnTo>
                    <a:pt x="322" y="822"/>
                  </a:lnTo>
                  <a:lnTo>
                    <a:pt x="322" y="167"/>
                  </a:lnTo>
                  <a:cubicBezTo>
                    <a:pt x="322" y="72"/>
                    <a:pt x="250" y="0"/>
                    <a:pt x="155" y="0"/>
                  </a:cubicBezTo>
                  <a:close/>
                </a:path>
              </a:pathLst>
            </a:custGeom>
            <a:solidFill>
              <a:srgbClr val="E3815C">
                <a:alpha val="44313"/>
              </a:srgbClr>
            </a:solidFill>
            <a:ln cap="flat" cmpd="sng" w="9525">
              <a:solidFill>
                <a:srgbClr val="E3815C">
                  <a:alpha val="44313"/>
                </a:srgbClr>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532" name="Google Shape;532;p12"/>
            <p:cNvSpPr/>
            <p:nvPr/>
          </p:nvSpPr>
          <p:spPr>
            <a:xfrm>
              <a:off x="3967213" y="3408047"/>
              <a:ext cx="275394" cy="303653"/>
            </a:xfrm>
            <a:custGeom>
              <a:rect b="b" l="l" r="r" t="t"/>
              <a:pathLst>
                <a:path extrusionOk="0" h="9585" w="8693">
                  <a:moveTo>
                    <a:pt x="3549" y="417"/>
                  </a:moveTo>
                  <a:lnTo>
                    <a:pt x="3549" y="417"/>
                  </a:lnTo>
                  <a:cubicBezTo>
                    <a:pt x="3346" y="1024"/>
                    <a:pt x="3001" y="1322"/>
                    <a:pt x="2775" y="1465"/>
                  </a:cubicBezTo>
                  <a:cubicBezTo>
                    <a:pt x="2799" y="976"/>
                    <a:pt x="3120" y="572"/>
                    <a:pt x="3549" y="417"/>
                  </a:cubicBezTo>
                  <a:close/>
                  <a:moveTo>
                    <a:pt x="4727" y="334"/>
                  </a:moveTo>
                  <a:cubicBezTo>
                    <a:pt x="5382" y="334"/>
                    <a:pt x="5906" y="869"/>
                    <a:pt x="5906" y="1524"/>
                  </a:cubicBezTo>
                  <a:lnTo>
                    <a:pt x="5906" y="2262"/>
                  </a:lnTo>
                  <a:cubicBezTo>
                    <a:pt x="4501" y="2155"/>
                    <a:pt x="4108" y="846"/>
                    <a:pt x="4001" y="334"/>
                  </a:cubicBezTo>
                  <a:close/>
                  <a:moveTo>
                    <a:pt x="2441" y="2643"/>
                  </a:moveTo>
                  <a:lnTo>
                    <a:pt x="2441" y="2893"/>
                  </a:lnTo>
                  <a:cubicBezTo>
                    <a:pt x="2441" y="3036"/>
                    <a:pt x="2453" y="3179"/>
                    <a:pt x="2477" y="3310"/>
                  </a:cubicBezTo>
                  <a:cubicBezTo>
                    <a:pt x="2334" y="3251"/>
                    <a:pt x="2239" y="3120"/>
                    <a:pt x="2239" y="2977"/>
                  </a:cubicBezTo>
                  <a:cubicBezTo>
                    <a:pt x="2239" y="2822"/>
                    <a:pt x="2322" y="2703"/>
                    <a:pt x="2441" y="2643"/>
                  </a:cubicBezTo>
                  <a:close/>
                  <a:moveTo>
                    <a:pt x="6251" y="2655"/>
                  </a:moveTo>
                  <a:cubicBezTo>
                    <a:pt x="6359" y="2715"/>
                    <a:pt x="6442" y="2834"/>
                    <a:pt x="6442" y="2989"/>
                  </a:cubicBezTo>
                  <a:cubicBezTo>
                    <a:pt x="6442" y="3155"/>
                    <a:pt x="6335" y="3286"/>
                    <a:pt x="6204" y="3334"/>
                  </a:cubicBezTo>
                  <a:cubicBezTo>
                    <a:pt x="6228" y="3179"/>
                    <a:pt x="6251" y="3048"/>
                    <a:pt x="6251" y="2917"/>
                  </a:cubicBezTo>
                  <a:lnTo>
                    <a:pt x="6251" y="2655"/>
                  </a:lnTo>
                  <a:close/>
                  <a:moveTo>
                    <a:pt x="3775" y="786"/>
                  </a:moveTo>
                  <a:cubicBezTo>
                    <a:pt x="3846" y="1012"/>
                    <a:pt x="3953" y="1274"/>
                    <a:pt x="4120" y="1524"/>
                  </a:cubicBezTo>
                  <a:cubicBezTo>
                    <a:pt x="4537" y="2167"/>
                    <a:pt x="5144" y="2536"/>
                    <a:pt x="5906" y="2584"/>
                  </a:cubicBezTo>
                  <a:lnTo>
                    <a:pt x="5906" y="2893"/>
                  </a:lnTo>
                  <a:cubicBezTo>
                    <a:pt x="5906" y="3548"/>
                    <a:pt x="5549" y="4179"/>
                    <a:pt x="4977" y="4501"/>
                  </a:cubicBezTo>
                  <a:lnTo>
                    <a:pt x="4727" y="4656"/>
                  </a:lnTo>
                  <a:cubicBezTo>
                    <a:pt x="4608" y="4721"/>
                    <a:pt x="4474" y="4754"/>
                    <a:pt x="4340" y="4754"/>
                  </a:cubicBezTo>
                  <a:cubicBezTo>
                    <a:pt x="4206" y="4754"/>
                    <a:pt x="4073" y="4721"/>
                    <a:pt x="3953" y="4656"/>
                  </a:cubicBezTo>
                  <a:lnTo>
                    <a:pt x="3703" y="4501"/>
                  </a:lnTo>
                  <a:cubicBezTo>
                    <a:pt x="3120" y="4179"/>
                    <a:pt x="2775" y="3572"/>
                    <a:pt x="2775" y="2893"/>
                  </a:cubicBezTo>
                  <a:lnTo>
                    <a:pt x="2775" y="2417"/>
                  </a:lnTo>
                  <a:lnTo>
                    <a:pt x="2775" y="1858"/>
                  </a:lnTo>
                  <a:cubicBezTo>
                    <a:pt x="3001" y="1750"/>
                    <a:pt x="3465" y="1465"/>
                    <a:pt x="3775" y="786"/>
                  </a:cubicBezTo>
                  <a:close/>
                  <a:moveTo>
                    <a:pt x="5001" y="4906"/>
                  </a:moveTo>
                  <a:lnTo>
                    <a:pt x="5001" y="5751"/>
                  </a:lnTo>
                  <a:lnTo>
                    <a:pt x="4965" y="5775"/>
                  </a:lnTo>
                  <a:lnTo>
                    <a:pt x="4334" y="6203"/>
                  </a:lnTo>
                  <a:lnTo>
                    <a:pt x="3692" y="5751"/>
                  </a:lnTo>
                  <a:lnTo>
                    <a:pt x="3692" y="4906"/>
                  </a:lnTo>
                  <a:lnTo>
                    <a:pt x="3775" y="4953"/>
                  </a:lnTo>
                  <a:cubicBezTo>
                    <a:pt x="3953" y="5048"/>
                    <a:pt x="4144" y="5096"/>
                    <a:pt x="4346" y="5096"/>
                  </a:cubicBezTo>
                  <a:cubicBezTo>
                    <a:pt x="4537" y="5096"/>
                    <a:pt x="4727" y="5048"/>
                    <a:pt x="4906" y="4953"/>
                  </a:cubicBezTo>
                  <a:lnTo>
                    <a:pt x="5001" y="4906"/>
                  </a:lnTo>
                  <a:close/>
                  <a:moveTo>
                    <a:pt x="3680" y="6168"/>
                  </a:moveTo>
                  <a:lnTo>
                    <a:pt x="4084" y="6453"/>
                  </a:lnTo>
                  <a:lnTo>
                    <a:pt x="3680" y="6930"/>
                  </a:lnTo>
                  <a:lnTo>
                    <a:pt x="3680" y="6263"/>
                  </a:lnTo>
                  <a:lnTo>
                    <a:pt x="3680" y="6168"/>
                  </a:lnTo>
                  <a:close/>
                  <a:moveTo>
                    <a:pt x="4977" y="6168"/>
                  </a:moveTo>
                  <a:lnTo>
                    <a:pt x="4977" y="6263"/>
                  </a:lnTo>
                  <a:lnTo>
                    <a:pt x="4977" y="6930"/>
                  </a:lnTo>
                  <a:lnTo>
                    <a:pt x="4573" y="6453"/>
                  </a:lnTo>
                  <a:lnTo>
                    <a:pt x="4977" y="6168"/>
                  </a:lnTo>
                  <a:close/>
                  <a:moveTo>
                    <a:pt x="4977" y="7453"/>
                  </a:moveTo>
                  <a:lnTo>
                    <a:pt x="4977" y="8406"/>
                  </a:lnTo>
                  <a:lnTo>
                    <a:pt x="4906" y="7656"/>
                  </a:lnTo>
                  <a:lnTo>
                    <a:pt x="4977" y="7453"/>
                  </a:lnTo>
                  <a:close/>
                  <a:moveTo>
                    <a:pt x="3692" y="7453"/>
                  </a:moveTo>
                  <a:lnTo>
                    <a:pt x="3763" y="7656"/>
                  </a:lnTo>
                  <a:lnTo>
                    <a:pt x="3692" y="8418"/>
                  </a:lnTo>
                  <a:lnTo>
                    <a:pt x="3692" y="7453"/>
                  </a:lnTo>
                  <a:close/>
                  <a:moveTo>
                    <a:pt x="4311" y="6703"/>
                  </a:moveTo>
                  <a:lnTo>
                    <a:pt x="4704" y="7168"/>
                  </a:lnTo>
                  <a:lnTo>
                    <a:pt x="4537" y="7584"/>
                  </a:lnTo>
                  <a:cubicBezTo>
                    <a:pt x="4525" y="7620"/>
                    <a:pt x="4525" y="7632"/>
                    <a:pt x="4525" y="7656"/>
                  </a:cubicBezTo>
                  <a:lnTo>
                    <a:pt x="4680" y="9251"/>
                  </a:lnTo>
                  <a:lnTo>
                    <a:pt x="3942" y="9251"/>
                  </a:lnTo>
                  <a:lnTo>
                    <a:pt x="4108" y="7656"/>
                  </a:lnTo>
                  <a:cubicBezTo>
                    <a:pt x="4108" y="7632"/>
                    <a:pt x="4108" y="7596"/>
                    <a:pt x="4084" y="7584"/>
                  </a:cubicBezTo>
                  <a:lnTo>
                    <a:pt x="3930" y="7168"/>
                  </a:lnTo>
                  <a:lnTo>
                    <a:pt x="4311" y="6703"/>
                  </a:lnTo>
                  <a:close/>
                  <a:moveTo>
                    <a:pt x="3965" y="0"/>
                  </a:moveTo>
                  <a:cubicBezTo>
                    <a:pt x="3906" y="0"/>
                    <a:pt x="3846" y="0"/>
                    <a:pt x="3787" y="12"/>
                  </a:cubicBezTo>
                  <a:cubicBezTo>
                    <a:pt x="3013" y="95"/>
                    <a:pt x="2453" y="750"/>
                    <a:pt x="2441" y="1524"/>
                  </a:cubicBezTo>
                  <a:lnTo>
                    <a:pt x="2441" y="1750"/>
                  </a:lnTo>
                  <a:lnTo>
                    <a:pt x="2441" y="2286"/>
                  </a:lnTo>
                  <a:cubicBezTo>
                    <a:pt x="2120" y="2358"/>
                    <a:pt x="1894" y="2643"/>
                    <a:pt x="1894" y="2977"/>
                  </a:cubicBezTo>
                  <a:cubicBezTo>
                    <a:pt x="1894" y="3358"/>
                    <a:pt x="2191" y="3667"/>
                    <a:pt x="2584" y="3691"/>
                  </a:cubicBezTo>
                  <a:cubicBezTo>
                    <a:pt x="2739" y="4084"/>
                    <a:pt x="3001" y="4441"/>
                    <a:pt x="3358" y="4703"/>
                  </a:cubicBezTo>
                  <a:lnTo>
                    <a:pt x="3358" y="5727"/>
                  </a:lnTo>
                  <a:lnTo>
                    <a:pt x="1620" y="6275"/>
                  </a:lnTo>
                  <a:cubicBezTo>
                    <a:pt x="655" y="6584"/>
                    <a:pt x="12" y="7465"/>
                    <a:pt x="1" y="8489"/>
                  </a:cubicBezTo>
                  <a:lnTo>
                    <a:pt x="1" y="9418"/>
                  </a:lnTo>
                  <a:cubicBezTo>
                    <a:pt x="1" y="9501"/>
                    <a:pt x="72" y="9585"/>
                    <a:pt x="155" y="9585"/>
                  </a:cubicBezTo>
                  <a:lnTo>
                    <a:pt x="1822" y="9585"/>
                  </a:lnTo>
                  <a:cubicBezTo>
                    <a:pt x="1917" y="9585"/>
                    <a:pt x="1989" y="9501"/>
                    <a:pt x="1989" y="9418"/>
                  </a:cubicBezTo>
                  <a:cubicBezTo>
                    <a:pt x="1989" y="9323"/>
                    <a:pt x="1917" y="9251"/>
                    <a:pt x="1822" y="9251"/>
                  </a:cubicBezTo>
                  <a:lnTo>
                    <a:pt x="334" y="9251"/>
                  </a:lnTo>
                  <a:lnTo>
                    <a:pt x="334" y="8489"/>
                  </a:lnTo>
                  <a:cubicBezTo>
                    <a:pt x="334" y="8299"/>
                    <a:pt x="370" y="8120"/>
                    <a:pt x="417" y="7942"/>
                  </a:cubicBezTo>
                  <a:cubicBezTo>
                    <a:pt x="429" y="7894"/>
                    <a:pt x="441" y="7834"/>
                    <a:pt x="453" y="7799"/>
                  </a:cubicBezTo>
                  <a:cubicBezTo>
                    <a:pt x="477" y="7751"/>
                    <a:pt x="501" y="7704"/>
                    <a:pt x="513" y="7644"/>
                  </a:cubicBezTo>
                  <a:cubicBezTo>
                    <a:pt x="739" y="7156"/>
                    <a:pt x="1167" y="6763"/>
                    <a:pt x="1703" y="6608"/>
                  </a:cubicBezTo>
                  <a:lnTo>
                    <a:pt x="2703" y="6287"/>
                  </a:lnTo>
                  <a:lnTo>
                    <a:pt x="3358" y="6084"/>
                  </a:lnTo>
                  <a:lnTo>
                    <a:pt x="3358" y="9251"/>
                  </a:lnTo>
                  <a:lnTo>
                    <a:pt x="2513" y="9251"/>
                  </a:lnTo>
                  <a:cubicBezTo>
                    <a:pt x="2418" y="9251"/>
                    <a:pt x="2346" y="9323"/>
                    <a:pt x="2346" y="9418"/>
                  </a:cubicBezTo>
                  <a:cubicBezTo>
                    <a:pt x="2346" y="9501"/>
                    <a:pt x="2418" y="9585"/>
                    <a:pt x="2513" y="9585"/>
                  </a:cubicBezTo>
                  <a:lnTo>
                    <a:pt x="8525" y="9585"/>
                  </a:lnTo>
                  <a:cubicBezTo>
                    <a:pt x="8609" y="9585"/>
                    <a:pt x="8692" y="9501"/>
                    <a:pt x="8692" y="9418"/>
                  </a:cubicBezTo>
                  <a:lnTo>
                    <a:pt x="8692" y="8489"/>
                  </a:lnTo>
                  <a:cubicBezTo>
                    <a:pt x="8692" y="7930"/>
                    <a:pt x="8466" y="7358"/>
                    <a:pt x="8073" y="6942"/>
                  </a:cubicBezTo>
                  <a:cubicBezTo>
                    <a:pt x="8042" y="6904"/>
                    <a:pt x="8001" y="6886"/>
                    <a:pt x="7957" y="6886"/>
                  </a:cubicBezTo>
                  <a:cubicBezTo>
                    <a:pt x="7917" y="6886"/>
                    <a:pt x="7875" y="6901"/>
                    <a:pt x="7835" y="6930"/>
                  </a:cubicBezTo>
                  <a:cubicBezTo>
                    <a:pt x="7763" y="6989"/>
                    <a:pt x="7763" y="7096"/>
                    <a:pt x="7823" y="7168"/>
                  </a:cubicBezTo>
                  <a:cubicBezTo>
                    <a:pt x="8156" y="7537"/>
                    <a:pt x="8335" y="8001"/>
                    <a:pt x="8335" y="8489"/>
                  </a:cubicBezTo>
                  <a:lnTo>
                    <a:pt x="8335" y="9251"/>
                  </a:lnTo>
                  <a:lnTo>
                    <a:pt x="5311" y="9251"/>
                  </a:lnTo>
                  <a:lnTo>
                    <a:pt x="5311" y="6084"/>
                  </a:lnTo>
                  <a:lnTo>
                    <a:pt x="6942" y="6608"/>
                  </a:lnTo>
                  <a:cubicBezTo>
                    <a:pt x="7085" y="6644"/>
                    <a:pt x="7216" y="6703"/>
                    <a:pt x="7335" y="6763"/>
                  </a:cubicBezTo>
                  <a:cubicBezTo>
                    <a:pt x="7359" y="6779"/>
                    <a:pt x="7388" y="6787"/>
                    <a:pt x="7418" y="6787"/>
                  </a:cubicBezTo>
                  <a:cubicBezTo>
                    <a:pt x="7474" y="6787"/>
                    <a:pt x="7534" y="6758"/>
                    <a:pt x="7573" y="6703"/>
                  </a:cubicBezTo>
                  <a:cubicBezTo>
                    <a:pt x="7621" y="6632"/>
                    <a:pt x="7585" y="6525"/>
                    <a:pt x="7513" y="6465"/>
                  </a:cubicBezTo>
                  <a:cubicBezTo>
                    <a:pt x="7359" y="6394"/>
                    <a:pt x="7216" y="6322"/>
                    <a:pt x="7061" y="6275"/>
                  </a:cubicBezTo>
                  <a:lnTo>
                    <a:pt x="5323" y="5715"/>
                  </a:lnTo>
                  <a:lnTo>
                    <a:pt x="5323" y="4679"/>
                  </a:lnTo>
                  <a:cubicBezTo>
                    <a:pt x="5680" y="4429"/>
                    <a:pt x="5954" y="4072"/>
                    <a:pt x="6097" y="3667"/>
                  </a:cubicBezTo>
                  <a:cubicBezTo>
                    <a:pt x="6466" y="3655"/>
                    <a:pt x="6787" y="3346"/>
                    <a:pt x="6787" y="2953"/>
                  </a:cubicBezTo>
                  <a:cubicBezTo>
                    <a:pt x="6787" y="2631"/>
                    <a:pt x="6561" y="2346"/>
                    <a:pt x="6251" y="2274"/>
                  </a:cubicBezTo>
                  <a:lnTo>
                    <a:pt x="6251" y="1512"/>
                  </a:lnTo>
                  <a:cubicBezTo>
                    <a:pt x="6251" y="679"/>
                    <a:pt x="5561" y="0"/>
                    <a:pt x="4727" y="0"/>
                  </a:cubicBezTo>
                  <a:close/>
                </a:path>
              </a:pathLst>
            </a:custGeom>
            <a:solidFill>
              <a:srgbClr val="E3815C">
                <a:alpha val="44313"/>
              </a:srgbClr>
            </a:solidFill>
            <a:ln cap="flat" cmpd="sng" w="9525">
              <a:solidFill>
                <a:srgbClr val="E3815C">
                  <a:alpha val="44313"/>
                </a:srgbClr>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533" name="Google Shape;533;p12"/>
            <p:cNvSpPr/>
            <p:nvPr/>
          </p:nvSpPr>
          <p:spPr>
            <a:xfrm>
              <a:off x="4239154" y="3387518"/>
              <a:ext cx="44922" cy="65071"/>
            </a:xfrm>
            <a:custGeom>
              <a:rect b="b" l="l" r="r" t="t"/>
              <a:pathLst>
                <a:path extrusionOk="0" h="2054" w="1418">
                  <a:moveTo>
                    <a:pt x="664" y="1"/>
                  </a:moveTo>
                  <a:cubicBezTo>
                    <a:pt x="396" y="1"/>
                    <a:pt x="158" y="171"/>
                    <a:pt x="49" y="422"/>
                  </a:cubicBezTo>
                  <a:cubicBezTo>
                    <a:pt x="1" y="505"/>
                    <a:pt x="49" y="612"/>
                    <a:pt x="132" y="648"/>
                  </a:cubicBezTo>
                  <a:cubicBezTo>
                    <a:pt x="156" y="657"/>
                    <a:pt x="181" y="662"/>
                    <a:pt x="204" y="662"/>
                  </a:cubicBezTo>
                  <a:cubicBezTo>
                    <a:pt x="272" y="662"/>
                    <a:pt x="332" y="624"/>
                    <a:pt x="358" y="553"/>
                  </a:cubicBezTo>
                  <a:cubicBezTo>
                    <a:pt x="412" y="436"/>
                    <a:pt x="532" y="347"/>
                    <a:pt x="668" y="347"/>
                  </a:cubicBezTo>
                  <a:cubicBezTo>
                    <a:pt x="683" y="347"/>
                    <a:pt x="699" y="348"/>
                    <a:pt x="715" y="351"/>
                  </a:cubicBezTo>
                  <a:cubicBezTo>
                    <a:pt x="894" y="362"/>
                    <a:pt x="1037" y="505"/>
                    <a:pt x="1049" y="684"/>
                  </a:cubicBezTo>
                  <a:cubicBezTo>
                    <a:pt x="1049" y="767"/>
                    <a:pt x="1037" y="851"/>
                    <a:pt x="1001" y="910"/>
                  </a:cubicBezTo>
                  <a:cubicBezTo>
                    <a:pt x="953" y="982"/>
                    <a:pt x="882" y="1029"/>
                    <a:pt x="799" y="1065"/>
                  </a:cubicBezTo>
                  <a:cubicBezTo>
                    <a:pt x="561" y="1136"/>
                    <a:pt x="406" y="1208"/>
                    <a:pt x="406" y="1374"/>
                  </a:cubicBezTo>
                  <a:lnTo>
                    <a:pt x="406" y="1898"/>
                  </a:lnTo>
                  <a:cubicBezTo>
                    <a:pt x="406" y="1982"/>
                    <a:pt x="477" y="2053"/>
                    <a:pt x="561" y="2053"/>
                  </a:cubicBezTo>
                  <a:cubicBezTo>
                    <a:pt x="656" y="2053"/>
                    <a:pt x="727" y="1982"/>
                    <a:pt x="727" y="1898"/>
                  </a:cubicBezTo>
                  <a:lnTo>
                    <a:pt x="727" y="1446"/>
                  </a:lnTo>
                  <a:cubicBezTo>
                    <a:pt x="763" y="1434"/>
                    <a:pt x="799" y="1422"/>
                    <a:pt x="882" y="1386"/>
                  </a:cubicBezTo>
                  <a:cubicBezTo>
                    <a:pt x="1037" y="1339"/>
                    <a:pt x="1180" y="1243"/>
                    <a:pt x="1263" y="1101"/>
                  </a:cubicBezTo>
                  <a:cubicBezTo>
                    <a:pt x="1370" y="958"/>
                    <a:pt x="1418" y="803"/>
                    <a:pt x="1394" y="660"/>
                  </a:cubicBezTo>
                  <a:cubicBezTo>
                    <a:pt x="1370" y="315"/>
                    <a:pt x="1096" y="29"/>
                    <a:pt x="739" y="5"/>
                  </a:cubicBezTo>
                  <a:cubicBezTo>
                    <a:pt x="714" y="2"/>
                    <a:pt x="689" y="1"/>
                    <a:pt x="664" y="1"/>
                  </a:cubicBezTo>
                  <a:close/>
                </a:path>
              </a:pathLst>
            </a:custGeom>
            <a:solidFill>
              <a:srgbClr val="E3815C">
                <a:alpha val="44313"/>
              </a:srgbClr>
            </a:solidFill>
            <a:ln cap="flat" cmpd="sng" w="9525">
              <a:solidFill>
                <a:srgbClr val="E3815C">
                  <a:alpha val="44313"/>
                </a:srgbClr>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534" name="Google Shape;534;p12"/>
            <p:cNvSpPr/>
            <p:nvPr/>
          </p:nvSpPr>
          <p:spPr>
            <a:xfrm>
              <a:off x="4250876" y="3457816"/>
              <a:ext cx="14351" cy="14383"/>
            </a:xfrm>
            <a:custGeom>
              <a:rect b="b" l="l" r="r" t="t"/>
              <a:pathLst>
                <a:path extrusionOk="0" h="454" w="453">
                  <a:moveTo>
                    <a:pt x="226" y="1"/>
                  </a:moveTo>
                  <a:cubicBezTo>
                    <a:pt x="107" y="1"/>
                    <a:pt x="0" y="108"/>
                    <a:pt x="0" y="227"/>
                  </a:cubicBezTo>
                  <a:cubicBezTo>
                    <a:pt x="0" y="346"/>
                    <a:pt x="107" y="453"/>
                    <a:pt x="226" y="453"/>
                  </a:cubicBezTo>
                  <a:cubicBezTo>
                    <a:pt x="345" y="453"/>
                    <a:pt x="453" y="346"/>
                    <a:pt x="453" y="227"/>
                  </a:cubicBezTo>
                  <a:cubicBezTo>
                    <a:pt x="453" y="108"/>
                    <a:pt x="345" y="1"/>
                    <a:pt x="226" y="1"/>
                  </a:cubicBezTo>
                  <a:close/>
                </a:path>
              </a:pathLst>
            </a:custGeom>
            <a:solidFill>
              <a:srgbClr val="E3815C">
                <a:alpha val="44313"/>
              </a:srgbClr>
            </a:solidFill>
            <a:ln cap="flat" cmpd="sng" w="9525">
              <a:solidFill>
                <a:srgbClr val="E3815C">
                  <a:alpha val="44313"/>
                </a:srgbClr>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grpSp>
      <p:grpSp>
        <p:nvGrpSpPr>
          <p:cNvPr id="535" name="Google Shape;535;p12"/>
          <p:cNvGrpSpPr/>
          <p:nvPr/>
        </p:nvGrpSpPr>
        <p:grpSpPr>
          <a:xfrm>
            <a:off x="2250571" y="7720637"/>
            <a:ext cx="407027" cy="377014"/>
            <a:chOff x="1979514" y="9618953"/>
            <a:chExt cx="373819" cy="335530"/>
          </a:xfrm>
        </p:grpSpPr>
        <p:sp>
          <p:nvSpPr>
            <p:cNvPr id="536" name="Google Shape;536;p12"/>
            <p:cNvSpPr/>
            <p:nvPr/>
          </p:nvSpPr>
          <p:spPr>
            <a:xfrm>
              <a:off x="1979514" y="9618953"/>
              <a:ext cx="373819" cy="335530"/>
            </a:xfrm>
            <a:custGeom>
              <a:rect b="b" l="l" r="r" t="t"/>
              <a:pathLst>
                <a:path extrusionOk="0" h="11181" w="12455">
                  <a:moveTo>
                    <a:pt x="6240" y="322"/>
                  </a:moveTo>
                  <a:cubicBezTo>
                    <a:pt x="6883" y="322"/>
                    <a:pt x="7395" y="846"/>
                    <a:pt x="7395" y="1489"/>
                  </a:cubicBezTo>
                  <a:cubicBezTo>
                    <a:pt x="7395" y="2132"/>
                    <a:pt x="6883" y="2644"/>
                    <a:pt x="6240" y="2644"/>
                  </a:cubicBezTo>
                  <a:cubicBezTo>
                    <a:pt x="5597" y="2644"/>
                    <a:pt x="5073" y="2132"/>
                    <a:pt x="5073" y="1489"/>
                  </a:cubicBezTo>
                  <a:cubicBezTo>
                    <a:pt x="5073" y="834"/>
                    <a:pt x="5597" y="322"/>
                    <a:pt x="6240" y="322"/>
                  </a:cubicBezTo>
                  <a:close/>
                  <a:moveTo>
                    <a:pt x="8621" y="3703"/>
                  </a:moveTo>
                  <a:cubicBezTo>
                    <a:pt x="8943" y="3703"/>
                    <a:pt x="9276" y="3751"/>
                    <a:pt x="9585" y="3834"/>
                  </a:cubicBezTo>
                  <a:cubicBezTo>
                    <a:pt x="9657" y="4156"/>
                    <a:pt x="9705" y="4477"/>
                    <a:pt x="9705" y="4811"/>
                  </a:cubicBezTo>
                  <a:cubicBezTo>
                    <a:pt x="9705" y="6239"/>
                    <a:pt x="8847" y="7466"/>
                    <a:pt x="7609" y="7990"/>
                  </a:cubicBezTo>
                  <a:cubicBezTo>
                    <a:pt x="7669" y="7728"/>
                    <a:pt x="7692" y="7454"/>
                    <a:pt x="7692" y="7192"/>
                  </a:cubicBezTo>
                  <a:cubicBezTo>
                    <a:pt x="7692" y="6382"/>
                    <a:pt x="7454" y="5620"/>
                    <a:pt x="7002" y="4965"/>
                  </a:cubicBezTo>
                  <a:cubicBezTo>
                    <a:pt x="6859" y="4775"/>
                    <a:pt x="6704" y="4584"/>
                    <a:pt x="6526" y="4418"/>
                  </a:cubicBezTo>
                  <a:cubicBezTo>
                    <a:pt x="7097" y="3977"/>
                    <a:pt x="7835" y="3703"/>
                    <a:pt x="8621" y="3703"/>
                  </a:cubicBezTo>
                  <a:close/>
                  <a:moveTo>
                    <a:pt x="10478" y="7918"/>
                  </a:moveTo>
                  <a:lnTo>
                    <a:pt x="10598" y="8168"/>
                  </a:lnTo>
                  <a:lnTo>
                    <a:pt x="10359" y="8168"/>
                  </a:lnTo>
                  <a:lnTo>
                    <a:pt x="10478" y="7918"/>
                  </a:lnTo>
                  <a:close/>
                  <a:moveTo>
                    <a:pt x="6240" y="4656"/>
                  </a:moveTo>
                  <a:cubicBezTo>
                    <a:pt x="6407" y="4823"/>
                    <a:pt x="6561" y="4989"/>
                    <a:pt x="6704" y="5180"/>
                  </a:cubicBezTo>
                  <a:cubicBezTo>
                    <a:pt x="7121" y="5775"/>
                    <a:pt x="7335" y="6454"/>
                    <a:pt x="7335" y="7192"/>
                  </a:cubicBezTo>
                  <a:cubicBezTo>
                    <a:pt x="7335" y="7513"/>
                    <a:pt x="7299" y="7847"/>
                    <a:pt x="7204" y="8144"/>
                  </a:cubicBezTo>
                  <a:cubicBezTo>
                    <a:pt x="6907" y="8228"/>
                    <a:pt x="6585" y="8275"/>
                    <a:pt x="6252" y="8275"/>
                  </a:cubicBezTo>
                  <a:cubicBezTo>
                    <a:pt x="5930" y="8275"/>
                    <a:pt x="5597" y="8228"/>
                    <a:pt x="5299" y="8144"/>
                  </a:cubicBezTo>
                  <a:cubicBezTo>
                    <a:pt x="5180" y="7847"/>
                    <a:pt x="5133" y="7513"/>
                    <a:pt x="5133" y="7192"/>
                  </a:cubicBezTo>
                  <a:cubicBezTo>
                    <a:pt x="5133" y="6192"/>
                    <a:pt x="5549" y="5299"/>
                    <a:pt x="6240" y="4656"/>
                  </a:cubicBezTo>
                  <a:close/>
                  <a:moveTo>
                    <a:pt x="5430" y="8561"/>
                  </a:moveTo>
                  <a:lnTo>
                    <a:pt x="5430" y="8561"/>
                  </a:lnTo>
                  <a:cubicBezTo>
                    <a:pt x="5704" y="8621"/>
                    <a:pt x="5966" y="8644"/>
                    <a:pt x="6252" y="8644"/>
                  </a:cubicBezTo>
                  <a:cubicBezTo>
                    <a:pt x="6537" y="8644"/>
                    <a:pt x="6799" y="8621"/>
                    <a:pt x="7061" y="8561"/>
                  </a:cubicBezTo>
                  <a:lnTo>
                    <a:pt x="7061" y="8561"/>
                  </a:lnTo>
                  <a:cubicBezTo>
                    <a:pt x="6847" y="8990"/>
                    <a:pt x="6585" y="9395"/>
                    <a:pt x="6240" y="9716"/>
                  </a:cubicBezTo>
                  <a:cubicBezTo>
                    <a:pt x="5895" y="9395"/>
                    <a:pt x="5609" y="9002"/>
                    <a:pt x="5430" y="8561"/>
                  </a:cubicBezTo>
                  <a:close/>
                  <a:moveTo>
                    <a:pt x="2470" y="7643"/>
                  </a:moveTo>
                  <a:cubicBezTo>
                    <a:pt x="2693" y="7643"/>
                    <a:pt x="2903" y="7736"/>
                    <a:pt x="3049" y="7882"/>
                  </a:cubicBezTo>
                  <a:cubicBezTo>
                    <a:pt x="3216" y="8049"/>
                    <a:pt x="3323" y="8263"/>
                    <a:pt x="3323" y="8502"/>
                  </a:cubicBezTo>
                  <a:cubicBezTo>
                    <a:pt x="3323" y="8692"/>
                    <a:pt x="3263" y="8859"/>
                    <a:pt x="3144" y="9002"/>
                  </a:cubicBezTo>
                  <a:cubicBezTo>
                    <a:pt x="2954" y="9275"/>
                    <a:pt x="2799" y="9549"/>
                    <a:pt x="2739" y="9847"/>
                  </a:cubicBezTo>
                  <a:lnTo>
                    <a:pt x="2192" y="9847"/>
                  </a:lnTo>
                  <a:cubicBezTo>
                    <a:pt x="2132" y="9537"/>
                    <a:pt x="2001" y="9252"/>
                    <a:pt x="1799" y="9002"/>
                  </a:cubicBezTo>
                  <a:cubicBezTo>
                    <a:pt x="1680" y="8835"/>
                    <a:pt x="1620" y="8656"/>
                    <a:pt x="1620" y="8454"/>
                  </a:cubicBezTo>
                  <a:cubicBezTo>
                    <a:pt x="1644" y="8025"/>
                    <a:pt x="2001" y="7668"/>
                    <a:pt x="2430" y="7644"/>
                  </a:cubicBezTo>
                  <a:cubicBezTo>
                    <a:pt x="2443" y="7644"/>
                    <a:pt x="2457" y="7643"/>
                    <a:pt x="2470" y="7643"/>
                  </a:cubicBezTo>
                  <a:close/>
                  <a:moveTo>
                    <a:pt x="10300" y="8525"/>
                  </a:moveTo>
                  <a:lnTo>
                    <a:pt x="10300" y="10145"/>
                  </a:lnTo>
                  <a:lnTo>
                    <a:pt x="10109" y="10145"/>
                  </a:lnTo>
                  <a:lnTo>
                    <a:pt x="10109" y="8585"/>
                  </a:lnTo>
                  <a:cubicBezTo>
                    <a:pt x="10109" y="8561"/>
                    <a:pt x="10133" y="8525"/>
                    <a:pt x="10169" y="8525"/>
                  </a:cubicBezTo>
                  <a:close/>
                  <a:moveTo>
                    <a:pt x="10788" y="8525"/>
                  </a:moveTo>
                  <a:cubicBezTo>
                    <a:pt x="10824" y="8525"/>
                    <a:pt x="10848" y="8561"/>
                    <a:pt x="10848" y="8585"/>
                  </a:cubicBezTo>
                  <a:lnTo>
                    <a:pt x="10848" y="10145"/>
                  </a:lnTo>
                  <a:lnTo>
                    <a:pt x="10657" y="10145"/>
                  </a:lnTo>
                  <a:lnTo>
                    <a:pt x="10657" y="8525"/>
                  </a:lnTo>
                  <a:close/>
                  <a:moveTo>
                    <a:pt x="2847" y="10252"/>
                  </a:moveTo>
                  <a:lnTo>
                    <a:pt x="2847" y="10323"/>
                  </a:lnTo>
                  <a:lnTo>
                    <a:pt x="2073" y="10323"/>
                  </a:lnTo>
                  <a:lnTo>
                    <a:pt x="2073" y="10252"/>
                  </a:lnTo>
                  <a:close/>
                  <a:moveTo>
                    <a:pt x="2489" y="4013"/>
                  </a:moveTo>
                  <a:lnTo>
                    <a:pt x="2489" y="4013"/>
                  </a:lnTo>
                  <a:cubicBezTo>
                    <a:pt x="2430" y="4287"/>
                    <a:pt x="2394" y="4549"/>
                    <a:pt x="2394" y="4823"/>
                  </a:cubicBezTo>
                  <a:cubicBezTo>
                    <a:pt x="2394" y="6501"/>
                    <a:pt x="3489" y="7930"/>
                    <a:pt x="4990" y="8454"/>
                  </a:cubicBezTo>
                  <a:cubicBezTo>
                    <a:pt x="5180" y="9025"/>
                    <a:pt x="5525" y="9549"/>
                    <a:pt x="5954" y="9966"/>
                  </a:cubicBezTo>
                  <a:cubicBezTo>
                    <a:pt x="5371" y="10383"/>
                    <a:pt x="4644" y="10657"/>
                    <a:pt x="3859" y="10657"/>
                  </a:cubicBezTo>
                  <a:cubicBezTo>
                    <a:pt x="3644" y="10657"/>
                    <a:pt x="3430" y="10645"/>
                    <a:pt x="3216" y="10597"/>
                  </a:cubicBezTo>
                  <a:lnTo>
                    <a:pt x="3216" y="10192"/>
                  </a:lnTo>
                  <a:cubicBezTo>
                    <a:pt x="3216" y="10085"/>
                    <a:pt x="3168" y="10002"/>
                    <a:pt x="3097" y="9942"/>
                  </a:cubicBezTo>
                  <a:cubicBezTo>
                    <a:pt x="3156" y="9680"/>
                    <a:pt x="3263" y="9454"/>
                    <a:pt x="3430" y="9240"/>
                  </a:cubicBezTo>
                  <a:cubicBezTo>
                    <a:pt x="3585" y="9025"/>
                    <a:pt x="3680" y="8775"/>
                    <a:pt x="3680" y="8513"/>
                  </a:cubicBezTo>
                  <a:cubicBezTo>
                    <a:pt x="3680" y="8180"/>
                    <a:pt x="3549" y="7871"/>
                    <a:pt x="3311" y="7632"/>
                  </a:cubicBezTo>
                  <a:cubicBezTo>
                    <a:pt x="3072" y="7416"/>
                    <a:pt x="2769" y="7298"/>
                    <a:pt x="2462" y="7298"/>
                  </a:cubicBezTo>
                  <a:cubicBezTo>
                    <a:pt x="2447" y="7298"/>
                    <a:pt x="2433" y="7298"/>
                    <a:pt x="2418" y="7299"/>
                  </a:cubicBezTo>
                  <a:cubicBezTo>
                    <a:pt x="1787" y="7335"/>
                    <a:pt x="1275" y="7835"/>
                    <a:pt x="1263" y="8466"/>
                  </a:cubicBezTo>
                  <a:cubicBezTo>
                    <a:pt x="1251" y="8752"/>
                    <a:pt x="1346" y="9025"/>
                    <a:pt x="1525" y="9252"/>
                  </a:cubicBezTo>
                  <a:cubicBezTo>
                    <a:pt x="1680" y="9466"/>
                    <a:pt x="1787" y="9704"/>
                    <a:pt x="1846" y="9954"/>
                  </a:cubicBezTo>
                  <a:lnTo>
                    <a:pt x="1799" y="10002"/>
                  </a:lnTo>
                  <a:cubicBezTo>
                    <a:pt x="906" y="9347"/>
                    <a:pt x="382" y="8311"/>
                    <a:pt x="382" y="7204"/>
                  </a:cubicBezTo>
                  <a:cubicBezTo>
                    <a:pt x="382" y="5775"/>
                    <a:pt x="1251" y="4537"/>
                    <a:pt x="2489" y="4013"/>
                  </a:cubicBezTo>
                  <a:close/>
                  <a:moveTo>
                    <a:pt x="2847" y="10680"/>
                  </a:moveTo>
                  <a:lnTo>
                    <a:pt x="2847" y="10788"/>
                  </a:lnTo>
                  <a:lnTo>
                    <a:pt x="2073" y="10788"/>
                  </a:lnTo>
                  <a:lnTo>
                    <a:pt x="2073" y="10680"/>
                  </a:lnTo>
                  <a:close/>
                  <a:moveTo>
                    <a:pt x="10848" y="10526"/>
                  </a:moveTo>
                  <a:lnTo>
                    <a:pt x="10848" y="10728"/>
                  </a:lnTo>
                  <a:cubicBezTo>
                    <a:pt x="10848" y="10764"/>
                    <a:pt x="10824" y="10788"/>
                    <a:pt x="10788" y="10788"/>
                  </a:cubicBezTo>
                  <a:lnTo>
                    <a:pt x="10169" y="10788"/>
                  </a:lnTo>
                  <a:cubicBezTo>
                    <a:pt x="10133" y="10788"/>
                    <a:pt x="10109" y="10764"/>
                    <a:pt x="10109" y="10728"/>
                  </a:cubicBezTo>
                  <a:lnTo>
                    <a:pt x="10109" y="10526"/>
                  </a:lnTo>
                  <a:close/>
                  <a:moveTo>
                    <a:pt x="6228" y="0"/>
                  </a:moveTo>
                  <a:cubicBezTo>
                    <a:pt x="5454" y="0"/>
                    <a:pt x="4823" y="584"/>
                    <a:pt x="4716" y="1310"/>
                  </a:cubicBezTo>
                  <a:cubicBezTo>
                    <a:pt x="4049" y="1596"/>
                    <a:pt x="3466" y="2072"/>
                    <a:pt x="3049" y="2667"/>
                  </a:cubicBezTo>
                  <a:cubicBezTo>
                    <a:pt x="2858" y="2941"/>
                    <a:pt x="2692" y="3263"/>
                    <a:pt x="2597" y="3584"/>
                  </a:cubicBezTo>
                  <a:cubicBezTo>
                    <a:pt x="1084" y="4108"/>
                    <a:pt x="1" y="5537"/>
                    <a:pt x="1" y="7216"/>
                  </a:cubicBezTo>
                  <a:cubicBezTo>
                    <a:pt x="1" y="8502"/>
                    <a:pt x="632" y="9692"/>
                    <a:pt x="1704" y="10407"/>
                  </a:cubicBezTo>
                  <a:lnTo>
                    <a:pt x="1704" y="10847"/>
                  </a:lnTo>
                  <a:cubicBezTo>
                    <a:pt x="1704" y="11026"/>
                    <a:pt x="1846" y="11180"/>
                    <a:pt x="2025" y="11180"/>
                  </a:cubicBezTo>
                  <a:lnTo>
                    <a:pt x="2858" y="11180"/>
                  </a:lnTo>
                  <a:cubicBezTo>
                    <a:pt x="2989" y="11180"/>
                    <a:pt x="3108" y="11097"/>
                    <a:pt x="3156" y="10978"/>
                  </a:cubicBezTo>
                  <a:cubicBezTo>
                    <a:pt x="3382" y="11026"/>
                    <a:pt x="3609" y="11038"/>
                    <a:pt x="3823" y="11038"/>
                  </a:cubicBezTo>
                  <a:cubicBezTo>
                    <a:pt x="4716" y="11038"/>
                    <a:pt x="5549" y="10728"/>
                    <a:pt x="6204" y="10204"/>
                  </a:cubicBezTo>
                  <a:cubicBezTo>
                    <a:pt x="6764" y="10645"/>
                    <a:pt x="7419" y="10919"/>
                    <a:pt x="8157" y="11014"/>
                  </a:cubicBezTo>
                  <a:lnTo>
                    <a:pt x="8169" y="11014"/>
                  </a:lnTo>
                  <a:cubicBezTo>
                    <a:pt x="8264" y="11014"/>
                    <a:pt x="8335" y="10942"/>
                    <a:pt x="8347" y="10847"/>
                  </a:cubicBezTo>
                  <a:cubicBezTo>
                    <a:pt x="8371" y="10740"/>
                    <a:pt x="8288" y="10657"/>
                    <a:pt x="8192" y="10645"/>
                  </a:cubicBezTo>
                  <a:cubicBezTo>
                    <a:pt x="7550" y="10561"/>
                    <a:pt x="6966" y="10323"/>
                    <a:pt x="6490" y="9954"/>
                  </a:cubicBezTo>
                  <a:cubicBezTo>
                    <a:pt x="6918" y="9537"/>
                    <a:pt x="7264" y="9014"/>
                    <a:pt x="7454" y="8442"/>
                  </a:cubicBezTo>
                  <a:cubicBezTo>
                    <a:pt x="8966" y="7918"/>
                    <a:pt x="10050" y="6489"/>
                    <a:pt x="10050" y="4811"/>
                  </a:cubicBezTo>
                  <a:cubicBezTo>
                    <a:pt x="10050" y="4525"/>
                    <a:pt x="10014" y="4251"/>
                    <a:pt x="9955" y="4001"/>
                  </a:cubicBezTo>
                  <a:lnTo>
                    <a:pt x="9955" y="4001"/>
                  </a:lnTo>
                  <a:cubicBezTo>
                    <a:pt x="11193" y="4537"/>
                    <a:pt x="12062" y="5763"/>
                    <a:pt x="12062" y="7192"/>
                  </a:cubicBezTo>
                  <a:cubicBezTo>
                    <a:pt x="12062" y="8037"/>
                    <a:pt x="11741" y="8859"/>
                    <a:pt x="11181" y="9490"/>
                  </a:cubicBezTo>
                  <a:lnTo>
                    <a:pt x="11181" y="8597"/>
                  </a:lnTo>
                  <a:cubicBezTo>
                    <a:pt x="11181" y="8466"/>
                    <a:pt x="11109" y="8335"/>
                    <a:pt x="11002" y="8263"/>
                  </a:cubicBezTo>
                  <a:lnTo>
                    <a:pt x="10717" y="7644"/>
                  </a:lnTo>
                  <a:cubicBezTo>
                    <a:pt x="10669" y="7549"/>
                    <a:pt x="10574" y="7466"/>
                    <a:pt x="10455" y="7466"/>
                  </a:cubicBezTo>
                  <a:cubicBezTo>
                    <a:pt x="10336" y="7466"/>
                    <a:pt x="10228" y="7525"/>
                    <a:pt x="10181" y="7644"/>
                  </a:cubicBezTo>
                  <a:lnTo>
                    <a:pt x="9895" y="8263"/>
                  </a:lnTo>
                  <a:cubicBezTo>
                    <a:pt x="9800" y="8335"/>
                    <a:pt x="9716" y="8466"/>
                    <a:pt x="9716" y="8597"/>
                  </a:cubicBezTo>
                  <a:lnTo>
                    <a:pt x="9716" y="10478"/>
                  </a:lnTo>
                  <a:cubicBezTo>
                    <a:pt x="9466" y="10561"/>
                    <a:pt x="9216" y="10621"/>
                    <a:pt x="8943" y="10645"/>
                  </a:cubicBezTo>
                  <a:cubicBezTo>
                    <a:pt x="8847" y="10657"/>
                    <a:pt x="8764" y="10740"/>
                    <a:pt x="8788" y="10835"/>
                  </a:cubicBezTo>
                  <a:cubicBezTo>
                    <a:pt x="8800" y="10919"/>
                    <a:pt x="8871" y="11002"/>
                    <a:pt x="8966" y="11002"/>
                  </a:cubicBezTo>
                  <a:lnTo>
                    <a:pt x="8978" y="11002"/>
                  </a:lnTo>
                  <a:cubicBezTo>
                    <a:pt x="9228" y="10966"/>
                    <a:pt x="9478" y="10919"/>
                    <a:pt x="9740" y="10847"/>
                  </a:cubicBezTo>
                  <a:cubicBezTo>
                    <a:pt x="9776" y="11026"/>
                    <a:pt x="9943" y="11157"/>
                    <a:pt x="10133" y="11157"/>
                  </a:cubicBezTo>
                  <a:lnTo>
                    <a:pt x="10764" y="11157"/>
                  </a:lnTo>
                  <a:cubicBezTo>
                    <a:pt x="11002" y="11157"/>
                    <a:pt x="11193" y="10966"/>
                    <a:pt x="11193" y="10728"/>
                  </a:cubicBezTo>
                  <a:lnTo>
                    <a:pt x="11193" y="10014"/>
                  </a:lnTo>
                  <a:cubicBezTo>
                    <a:pt x="12002" y="9287"/>
                    <a:pt x="12455" y="8263"/>
                    <a:pt x="12455" y="7192"/>
                  </a:cubicBezTo>
                  <a:cubicBezTo>
                    <a:pt x="12455" y="5501"/>
                    <a:pt x="11371" y="4072"/>
                    <a:pt x="9871" y="3560"/>
                  </a:cubicBezTo>
                  <a:cubicBezTo>
                    <a:pt x="9740" y="3168"/>
                    <a:pt x="9538" y="2798"/>
                    <a:pt x="9276" y="2465"/>
                  </a:cubicBezTo>
                  <a:cubicBezTo>
                    <a:pt x="9242" y="2425"/>
                    <a:pt x="9189" y="2403"/>
                    <a:pt x="9137" y="2403"/>
                  </a:cubicBezTo>
                  <a:cubicBezTo>
                    <a:pt x="9097" y="2403"/>
                    <a:pt x="9057" y="2416"/>
                    <a:pt x="9026" y="2441"/>
                  </a:cubicBezTo>
                  <a:cubicBezTo>
                    <a:pt x="8943" y="2501"/>
                    <a:pt x="8931" y="2620"/>
                    <a:pt x="8990" y="2691"/>
                  </a:cubicBezTo>
                  <a:cubicBezTo>
                    <a:pt x="9169" y="2929"/>
                    <a:pt x="9324" y="3168"/>
                    <a:pt x="9443" y="3441"/>
                  </a:cubicBezTo>
                  <a:cubicBezTo>
                    <a:pt x="9169" y="3382"/>
                    <a:pt x="8907" y="3346"/>
                    <a:pt x="8621" y="3346"/>
                  </a:cubicBezTo>
                  <a:cubicBezTo>
                    <a:pt x="7728" y="3346"/>
                    <a:pt x="6895" y="3656"/>
                    <a:pt x="6240" y="4180"/>
                  </a:cubicBezTo>
                  <a:cubicBezTo>
                    <a:pt x="5930" y="3930"/>
                    <a:pt x="5573" y="3739"/>
                    <a:pt x="5192" y="3584"/>
                  </a:cubicBezTo>
                  <a:cubicBezTo>
                    <a:pt x="5175" y="3580"/>
                    <a:pt x="5158" y="3577"/>
                    <a:pt x="5140" y="3577"/>
                  </a:cubicBezTo>
                  <a:cubicBezTo>
                    <a:pt x="5068" y="3577"/>
                    <a:pt x="4992" y="3615"/>
                    <a:pt x="4954" y="3691"/>
                  </a:cubicBezTo>
                  <a:cubicBezTo>
                    <a:pt x="4930" y="3775"/>
                    <a:pt x="4978" y="3882"/>
                    <a:pt x="5061" y="3930"/>
                  </a:cubicBezTo>
                  <a:cubicBezTo>
                    <a:pt x="5394" y="4049"/>
                    <a:pt x="5692" y="4215"/>
                    <a:pt x="5954" y="4418"/>
                  </a:cubicBezTo>
                  <a:cubicBezTo>
                    <a:pt x="5228" y="5120"/>
                    <a:pt x="4775" y="6096"/>
                    <a:pt x="4775" y="7192"/>
                  </a:cubicBezTo>
                  <a:cubicBezTo>
                    <a:pt x="4775" y="7466"/>
                    <a:pt x="4811" y="7740"/>
                    <a:pt x="4871" y="7990"/>
                  </a:cubicBezTo>
                  <a:cubicBezTo>
                    <a:pt x="3632" y="7454"/>
                    <a:pt x="2775" y="6239"/>
                    <a:pt x="2775" y="4811"/>
                  </a:cubicBezTo>
                  <a:cubicBezTo>
                    <a:pt x="2775" y="4477"/>
                    <a:pt x="2811" y="4156"/>
                    <a:pt x="2906" y="3858"/>
                  </a:cubicBezTo>
                  <a:cubicBezTo>
                    <a:pt x="3204" y="3763"/>
                    <a:pt x="3525" y="3715"/>
                    <a:pt x="3859" y="3715"/>
                  </a:cubicBezTo>
                  <a:cubicBezTo>
                    <a:pt x="4025" y="3715"/>
                    <a:pt x="4168" y="3739"/>
                    <a:pt x="4335" y="3751"/>
                  </a:cubicBezTo>
                  <a:cubicBezTo>
                    <a:pt x="4342" y="3752"/>
                    <a:pt x="4349" y="3752"/>
                    <a:pt x="4356" y="3752"/>
                  </a:cubicBezTo>
                  <a:cubicBezTo>
                    <a:pt x="4444" y="3752"/>
                    <a:pt x="4526" y="3684"/>
                    <a:pt x="4537" y="3596"/>
                  </a:cubicBezTo>
                  <a:cubicBezTo>
                    <a:pt x="4549" y="3501"/>
                    <a:pt x="4478" y="3406"/>
                    <a:pt x="4394" y="3394"/>
                  </a:cubicBezTo>
                  <a:cubicBezTo>
                    <a:pt x="4216" y="3358"/>
                    <a:pt x="4049" y="3358"/>
                    <a:pt x="3870" y="3358"/>
                  </a:cubicBezTo>
                  <a:cubicBezTo>
                    <a:pt x="3585" y="3358"/>
                    <a:pt x="3323" y="3394"/>
                    <a:pt x="3049" y="3453"/>
                  </a:cubicBezTo>
                  <a:cubicBezTo>
                    <a:pt x="3144" y="3239"/>
                    <a:pt x="3239" y="3048"/>
                    <a:pt x="3382" y="2858"/>
                  </a:cubicBezTo>
                  <a:cubicBezTo>
                    <a:pt x="3716" y="2346"/>
                    <a:pt x="4192" y="1953"/>
                    <a:pt x="4728" y="1691"/>
                  </a:cubicBezTo>
                  <a:cubicBezTo>
                    <a:pt x="4835" y="2441"/>
                    <a:pt x="5466" y="3025"/>
                    <a:pt x="6240" y="3025"/>
                  </a:cubicBezTo>
                  <a:cubicBezTo>
                    <a:pt x="7014" y="3025"/>
                    <a:pt x="7657" y="2441"/>
                    <a:pt x="7740" y="1691"/>
                  </a:cubicBezTo>
                  <a:cubicBezTo>
                    <a:pt x="7990" y="1810"/>
                    <a:pt x="8228" y="1977"/>
                    <a:pt x="8454" y="2156"/>
                  </a:cubicBezTo>
                  <a:cubicBezTo>
                    <a:pt x="8490" y="2191"/>
                    <a:pt x="8526" y="2203"/>
                    <a:pt x="8573" y="2203"/>
                  </a:cubicBezTo>
                  <a:cubicBezTo>
                    <a:pt x="8633" y="2203"/>
                    <a:pt x="8681" y="2191"/>
                    <a:pt x="8704" y="2144"/>
                  </a:cubicBezTo>
                  <a:cubicBezTo>
                    <a:pt x="8764" y="2072"/>
                    <a:pt x="8764" y="1953"/>
                    <a:pt x="8681" y="1894"/>
                  </a:cubicBezTo>
                  <a:cubicBezTo>
                    <a:pt x="8395" y="1655"/>
                    <a:pt x="8073" y="1453"/>
                    <a:pt x="7728" y="1310"/>
                  </a:cubicBezTo>
                  <a:cubicBezTo>
                    <a:pt x="7621" y="560"/>
                    <a:pt x="7002" y="0"/>
                    <a:pt x="6228" y="0"/>
                  </a:cubicBezTo>
                  <a:close/>
                </a:path>
              </a:pathLst>
            </a:custGeom>
            <a:solidFill>
              <a:srgbClr val="E3815C">
                <a:alpha val="44313"/>
              </a:srgbClr>
            </a:solidFill>
            <a:ln cap="flat" cmpd="sng" w="9525">
              <a:solidFill>
                <a:srgbClr val="E3815C">
                  <a:alpha val="44313"/>
                </a:srgbClr>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537" name="Google Shape;537;p12"/>
            <p:cNvSpPr/>
            <p:nvPr/>
          </p:nvSpPr>
          <p:spPr>
            <a:xfrm>
              <a:off x="2161067" y="9635037"/>
              <a:ext cx="21460" cy="33610"/>
            </a:xfrm>
            <a:custGeom>
              <a:rect b="b" l="l" r="r" t="t"/>
              <a:pathLst>
                <a:path extrusionOk="0" h="1120" w="715">
                  <a:moveTo>
                    <a:pt x="191" y="0"/>
                  </a:moveTo>
                  <a:cubicBezTo>
                    <a:pt x="84" y="0"/>
                    <a:pt x="12" y="72"/>
                    <a:pt x="12" y="179"/>
                  </a:cubicBezTo>
                  <a:lnTo>
                    <a:pt x="12" y="941"/>
                  </a:lnTo>
                  <a:cubicBezTo>
                    <a:pt x="0" y="1036"/>
                    <a:pt x="84" y="1119"/>
                    <a:pt x="191" y="1119"/>
                  </a:cubicBezTo>
                  <a:lnTo>
                    <a:pt x="536" y="1119"/>
                  </a:lnTo>
                  <a:cubicBezTo>
                    <a:pt x="631" y="1119"/>
                    <a:pt x="715" y="1036"/>
                    <a:pt x="715" y="941"/>
                  </a:cubicBezTo>
                  <a:cubicBezTo>
                    <a:pt x="715" y="834"/>
                    <a:pt x="631" y="750"/>
                    <a:pt x="536" y="750"/>
                  </a:cubicBezTo>
                  <a:lnTo>
                    <a:pt x="369" y="750"/>
                  </a:lnTo>
                  <a:lnTo>
                    <a:pt x="369" y="179"/>
                  </a:lnTo>
                  <a:cubicBezTo>
                    <a:pt x="369" y="72"/>
                    <a:pt x="298" y="0"/>
                    <a:pt x="191" y="0"/>
                  </a:cubicBezTo>
                  <a:close/>
                </a:path>
              </a:pathLst>
            </a:custGeom>
            <a:solidFill>
              <a:srgbClr val="E3815C">
                <a:alpha val="44313"/>
              </a:srgbClr>
            </a:solidFill>
            <a:ln cap="flat" cmpd="sng" w="9525">
              <a:solidFill>
                <a:srgbClr val="E3815C">
                  <a:alpha val="44313"/>
                </a:srgbClr>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538" name="Google Shape;538;p12"/>
            <p:cNvSpPr/>
            <p:nvPr/>
          </p:nvSpPr>
          <p:spPr>
            <a:xfrm>
              <a:off x="2152123" y="9787603"/>
              <a:ext cx="28993" cy="60438"/>
            </a:xfrm>
            <a:custGeom>
              <a:rect b="b" l="l" r="r" t="t"/>
              <a:pathLst>
                <a:path extrusionOk="0" h="2014" w="966">
                  <a:moveTo>
                    <a:pt x="477" y="0"/>
                  </a:moveTo>
                  <a:cubicBezTo>
                    <a:pt x="370" y="0"/>
                    <a:pt x="298" y="84"/>
                    <a:pt x="298" y="179"/>
                  </a:cubicBezTo>
                  <a:lnTo>
                    <a:pt x="298" y="262"/>
                  </a:lnTo>
                  <a:cubicBezTo>
                    <a:pt x="120" y="334"/>
                    <a:pt x="1" y="512"/>
                    <a:pt x="1" y="703"/>
                  </a:cubicBezTo>
                  <a:cubicBezTo>
                    <a:pt x="1" y="977"/>
                    <a:pt x="215" y="1191"/>
                    <a:pt x="489" y="1191"/>
                  </a:cubicBezTo>
                  <a:cubicBezTo>
                    <a:pt x="560" y="1191"/>
                    <a:pt x="608" y="1250"/>
                    <a:pt x="608" y="1310"/>
                  </a:cubicBezTo>
                  <a:cubicBezTo>
                    <a:pt x="608" y="1381"/>
                    <a:pt x="548" y="1429"/>
                    <a:pt x="489" y="1429"/>
                  </a:cubicBezTo>
                  <a:cubicBezTo>
                    <a:pt x="441" y="1429"/>
                    <a:pt x="394" y="1405"/>
                    <a:pt x="382" y="1358"/>
                  </a:cubicBezTo>
                  <a:cubicBezTo>
                    <a:pt x="346" y="1287"/>
                    <a:pt x="284" y="1249"/>
                    <a:pt x="216" y="1249"/>
                  </a:cubicBezTo>
                  <a:cubicBezTo>
                    <a:pt x="192" y="1249"/>
                    <a:pt x="168" y="1253"/>
                    <a:pt x="144" y="1262"/>
                  </a:cubicBezTo>
                  <a:cubicBezTo>
                    <a:pt x="60" y="1310"/>
                    <a:pt x="13" y="1417"/>
                    <a:pt x="60" y="1500"/>
                  </a:cubicBezTo>
                  <a:cubicBezTo>
                    <a:pt x="120" y="1608"/>
                    <a:pt x="203" y="1703"/>
                    <a:pt x="310" y="1739"/>
                  </a:cubicBezTo>
                  <a:lnTo>
                    <a:pt x="310" y="1834"/>
                  </a:lnTo>
                  <a:cubicBezTo>
                    <a:pt x="310" y="1941"/>
                    <a:pt x="382" y="2012"/>
                    <a:pt x="489" y="2012"/>
                  </a:cubicBezTo>
                  <a:cubicBezTo>
                    <a:pt x="495" y="2013"/>
                    <a:pt x="501" y="2014"/>
                    <a:pt x="507" y="2014"/>
                  </a:cubicBezTo>
                  <a:cubicBezTo>
                    <a:pt x="586" y="2014"/>
                    <a:pt x="667" y="1945"/>
                    <a:pt x="667" y="1846"/>
                  </a:cubicBezTo>
                  <a:lnTo>
                    <a:pt x="667" y="1762"/>
                  </a:lnTo>
                  <a:cubicBezTo>
                    <a:pt x="846" y="1691"/>
                    <a:pt x="965" y="1512"/>
                    <a:pt x="965" y="1310"/>
                  </a:cubicBezTo>
                  <a:cubicBezTo>
                    <a:pt x="965" y="1048"/>
                    <a:pt x="739" y="822"/>
                    <a:pt x="477" y="822"/>
                  </a:cubicBezTo>
                  <a:cubicBezTo>
                    <a:pt x="394" y="822"/>
                    <a:pt x="358" y="762"/>
                    <a:pt x="358" y="703"/>
                  </a:cubicBezTo>
                  <a:cubicBezTo>
                    <a:pt x="358" y="631"/>
                    <a:pt x="417" y="584"/>
                    <a:pt x="477" y="584"/>
                  </a:cubicBezTo>
                  <a:cubicBezTo>
                    <a:pt x="513" y="584"/>
                    <a:pt x="548" y="596"/>
                    <a:pt x="572" y="643"/>
                  </a:cubicBezTo>
                  <a:cubicBezTo>
                    <a:pt x="608" y="700"/>
                    <a:pt x="660" y="727"/>
                    <a:pt x="717" y="727"/>
                  </a:cubicBezTo>
                  <a:cubicBezTo>
                    <a:pt x="755" y="727"/>
                    <a:pt x="796" y="715"/>
                    <a:pt x="834" y="691"/>
                  </a:cubicBezTo>
                  <a:cubicBezTo>
                    <a:pt x="917" y="631"/>
                    <a:pt x="929" y="524"/>
                    <a:pt x="870" y="441"/>
                  </a:cubicBezTo>
                  <a:cubicBezTo>
                    <a:pt x="810" y="357"/>
                    <a:pt x="739" y="286"/>
                    <a:pt x="656" y="262"/>
                  </a:cubicBezTo>
                  <a:lnTo>
                    <a:pt x="656" y="179"/>
                  </a:lnTo>
                  <a:cubicBezTo>
                    <a:pt x="656" y="84"/>
                    <a:pt x="572" y="0"/>
                    <a:pt x="477" y="0"/>
                  </a:cubicBezTo>
                  <a:close/>
                </a:path>
              </a:pathLst>
            </a:custGeom>
            <a:solidFill>
              <a:srgbClr val="E3815C">
                <a:alpha val="44313"/>
              </a:srgbClr>
            </a:solidFill>
            <a:ln cap="flat" cmpd="sng" w="9525">
              <a:solidFill>
                <a:srgbClr val="E3815C">
                  <a:alpha val="44313"/>
                </a:srgbClr>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539" name="Google Shape;539;p12"/>
            <p:cNvSpPr/>
            <p:nvPr/>
          </p:nvSpPr>
          <p:spPr>
            <a:xfrm>
              <a:off x="2010969" y="9816801"/>
              <a:ext cx="16478" cy="15125"/>
            </a:xfrm>
            <a:custGeom>
              <a:rect b="b" l="l" r="r" t="t"/>
              <a:pathLst>
                <a:path extrusionOk="0" h="504" w="549">
                  <a:moveTo>
                    <a:pt x="193" y="1"/>
                  </a:moveTo>
                  <a:cubicBezTo>
                    <a:pt x="147" y="1"/>
                    <a:pt x="102" y="21"/>
                    <a:pt x="72" y="63"/>
                  </a:cubicBezTo>
                  <a:cubicBezTo>
                    <a:pt x="1" y="135"/>
                    <a:pt x="1" y="254"/>
                    <a:pt x="72" y="313"/>
                  </a:cubicBezTo>
                  <a:lnTo>
                    <a:pt x="203" y="444"/>
                  </a:lnTo>
                  <a:cubicBezTo>
                    <a:pt x="227" y="480"/>
                    <a:pt x="298" y="504"/>
                    <a:pt x="334" y="504"/>
                  </a:cubicBezTo>
                  <a:cubicBezTo>
                    <a:pt x="382" y="504"/>
                    <a:pt x="429" y="492"/>
                    <a:pt x="465" y="444"/>
                  </a:cubicBezTo>
                  <a:cubicBezTo>
                    <a:pt x="548" y="373"/>
                    <a:pt x="548" y="254"/>
                    <a:pt x="465" y="194"/>
                  </a:cubicBezTo>
                  <a:lnTo>
                    <a:pt x="322" y="63"/>
                  </a:lnTo>
                  <a:cubicBezTo>
                    <a:pt x="286" y="21"/>
                    <a:pt x="239" y="1"/>
                    <a:pt x="193" y="1"/>
                  </a:cubicBezTo>
                  <a:close/>
                </a:path>
              </a:pathLst>
            </a:custGeom>
            <a:solidFill>
              <a:srgbClr val="E3815C">
                <a:alpha val="44313"/>
              </a:srgbClr>
            </a:solidFill>
            <a:ln cap="flat" cmpd="sng" w="9525">
              <a:solidFill>
                <a:srgbClr val="E3815C">
                  <a:alpha val="44313"/>
                </a:srgbClr>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540" name="Google Shape;540;p12"/>
            <p:cNvSpPr/>
            <p:nvPr/>
          </p:nvSpPr>
          <p:spPr>
            <a:xfrm>
              <a:off x="2000614" y="9831236"/>
              <a:ext cx="18248" cy="12484"/>
            </a:xfrm>
            <a:custGeom>
              <a:rect b="b" l="l" r="r" t="t"/>
              <a:pathLst>
                <a:path extrusionOk="0" h="416" w="608">
                  <a:moveTo>
                    <a:pt x="190" y="0"/>
                  </a:moveTo>
                  <a:cubicBezTo>
                    <a:pt x="112" y="0"/>
                    <a:pt x="53" y="56"/>
                    <a:pt x="24" y="142"/>
                  </a:cubicBezTo>
                  <a:cubicBezTo>
                    <a:pt x="0" y="249"/>
                    <a:pt x="60" y="332"/>
                    <a:pt x="155" y="368"/>
                  </a:cubicBezTo>
                  <a:lnTo>
                    <a:pt x="358" y="416"/>
                  </a:lnTo>
                  <a:lnTo>
                    <a:pt x="405" y="416"/>
                  </a:lnTo>
                  <a:cubicBezTo>
                    <a:pt x="477" y="416"/>
                    <a:pt x="548" y="356"/>
                    <a:pt x="572" y="273"/>
                  </a:cubicBezTo>
                  <a:cubicBezTo>
                    <a:pt x="608" y="189"/>
                    <a:pt x="548" y="82"/>
                    <a:pt x="441" y="58"/>
                  </a:cubicBezTo>
                  <a:lnTo>
                    <a:pt x="250" y="11"/>
                  </a:lnTo>
                  <a:cubicBezTo>
                    <a:pt x="229" y="4"/>
                    <a:pt x="209" y="0"/>
                    <a:pt x="190" y="0"/>
                  </a:cubicBezTo>
                  <a:close/>
                </a:path>
              </a:pathLst>
            </a:custGeom>
            <a:solidFill>
              <a:srgbClr val="E3815C">
                <a:alpha val="44313"/>
              </a:srgbClr>
            </a:solidFill>
            <a:ln cap="flat" cmpd="sng" w="9525">
              <a:solidFill>
                <a:srgbClr val="E3815C">
                  <a:alpha val="44313"/>
                </a:srgbClr>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541" name="Google Shape;541;p12"/>
            <p:cNvSpPr/>
            <p:nvPr/>
          </p:nvSpPr>
          <p:spPr>
            <a:xfrm>
              <a:off x="2025255" y="9807199"/>
              <a:ext cx="12906" cy="16865"/>
            </a:xfrm>
            <a:custGeom>
              <a:rect b="b" l="l" r="r" t="t"/>
              <a:pathLst>
                <a:path extrusionOk="0" h="562" w="430">
                  <a:moveTo>
                    <a:pt x="175" y="0"/>
                  </a:moveTo>
                  <a:cubicBezTo>
                    <a:pt x="165" y="0"/>
                    <a:pt x="155" y="1"/>
                    <a:pt x="144" y="2"/>
                  </a:cubicBezTo>
                  <a:cubicBezTo>
                    <a:pt x="37" y="38"/>
                    <a:pt x="1" y="121"/>
                    <a:pt x="13" y="228"/>
                  </a:cubicBezTo>
                  <a:lnTo>
                    <a:pt x="60" y="419"/>
                  </a:lnTo>
                  <a:cubicBezTo>
                    <a:pt x="72" y="502"/>
                    <a:pt x="144" y="562"/>
                    <a:pt x="239" y="562"/>
                  </a:cubicBezTo>
                  <a:lnTo>
                    <a:pt x="275" y="562"/>
                  </a:lnTo>
                  <a:cubicBezTo>
                    <a:pt x="382" y="526"/>
                    <a:pt x="430" y="443"/>
                    <a:pt x="418" y="335"/>
                  </a:cubicBezTo>
                  <a:lnTo>
                    <a:pt x="370" y="145"/>
                  </a:lnTo>
                  <a:cubicBezTo>
                    <a:pt x="338" y="49"/>
                    <a:pt x="267" y="0"/>
                    <a:pt x="175" y="0"/>
                  </a:cubicBezTo>
                  <a:close/>
                </a:path>
              </a:pathLst>
            </a:custGeom>
            <a:solidFill>
              <a:srgbClr val="E3815C">
                <a:alpha val="44313"/>
              </a:srgbClr>
            </a:solidFill>
            <a:ln cap="flat" cmpd="sng" w="9525">
              <a:solidFill>
                <a:srgbClr val="E3815C">
                  <a:alpha val="44313"/>
                </a:srgbClr>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grpSp>
      <p:grpSp>
        <p:nvGrpSpPr>
          <p:cNvPr id="542" name="Google Shape;542;p12"/>
          <p:cNvGrpSpPr/>
          <p:nvPr/>
        </p:nvGrpSpPr>
        <p:grpSpPr>
          <a:xfrm>
            <a:off x="15468600" y="9741069"/>
            <a:ext cx="3329100" cy="507831"/>
            <a:chOff x="14872218" y="9719957"/>
            <a:chExt cx="3329100" cy="507831"/>
          </a:xfrm>
        </p:grpSpPr>
        <p:grpSp>
          <p:nvGrpSpPr>
            <p:cNvPr id="543" name="Google Shape;543;p12"/>
            <p:cNvGrpSpPr/>
            <p:nvPr/>
          </p:nvGrpSpPr>
          <p:grpSpPr>
            <a:xfrm>
              <a:off x="16071068" y="9770473"/>
              <a:ext cx="396290" cy="396290"/>
              <a:chOff x="16121050" y="9484039"/>
              <a:chExt cx="653674" cy="653674"/>
            </a:xfrm>
          </p:grpSpPr>
          <p:sp>
            <p:nvSpPr>
              <p:cNvPr id="544" name="Google Shape;544;p12">
                <a:hlinkClick action="ppaction://hlinksldjump" r:id="rId3"/>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45" name="Google Shape;545;p12">
                <a:hlinkClick action="ppaction://hlinksldjump" r:id="rId4"/>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546" name="Google Shape;546;p12">
              <a:hlinkClick action="ppaction://hlinksldjump" r:id="rId6"/>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547" name="Google Shape;547;p12">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48" name="Google Shape;548;p12">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49" name="Google Shape;549;p12">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550" name="Google Shape;550;p12"/>
          <p:cNvSpPr txBox="1"/>
          <p:nvPr/>
        </p:nvSpPr>
        <p:spPr>
          <a:xfrm>
            <a:off x="0" y="0"/>
            <a:ext cx="18306332" cy="371681"/>
          </a:xfrm>
          <a:prstGeom prst="rect">
            <a:avLst/>
          </a:prstGeom>
          <a:solidFill>
            <a:srgbClr val="E3815C"/>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BASIC HIV PREVENTION CASCADE  </a:t>
            </a:r>
            <a:endParaRPr b="0" i="0" sz="1400" u="none" cap="none" strike="noStrike">
              <a:solidFill>
                <a:srgbClr val="000000"/>
              </a:solidFill>
              <a:latin typeface="Arial"/>
              <a:ea typeface="Arial"/>
              <a:cs typeface="Arial"/>
              <a:sym typeface="Arial"/>
            </a:endParaRPr>
          </a:p>
        </p:txBody>
      </p:sp>
      <p:grpSp>
        <p:nvGrpSpPr>
          <p:cNvPr id="551" name="Google Shape;551;p12"/>
          <p:cNvGrpSpPr/>
          <p:nvPr/>
        </p:nvGrpSpPr>
        <p:grpSpPr>
          <a:xfrm>
            <a:off x="13497876" y="39492"/>
            <a:ext cx="625980" cy="625980"/>
            <a:chOff x="8648959" y="1185159"/>
            <a:chExt cx="484531" cy="484531"/>
          </a:xfrm>
        </p:grpSpPr>
        <p:sp>
          <p:nvSpPr>
            <p:cNvPr id="552" name="Google Shape;552;p12"/>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53" name="Google Shape;553;p12">
              <a:hlinkClick action="ppaction://hlinksldjump" r:id="rId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554" name="Google Shape;554;p12"/>
          <p:cNvGrpSpPr/>
          <p:nvPr/>
        </p:nvGrpSpPr>
        <p:grpSpPr>
          <a:xfrm>
            <a:off x="14835108" y="41737"/>
            <a:ext cx="484531" cy="484531"/>
            <a:chOff x="8648959" y="1185159"/>
            <a:chExt cx="484531" cy="484531"/>
          </a:xfrm>
        </p:grpSpPr>
        <p:sp>
          <p:nvSpPr>
            <p:cNvPr id="555" name="Google Shape;555;p12"/>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56" name="Google Shape;556;p12">
              <a:hlinkClick action="ppaction://hlinksldjump" r:id="rId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557" name="Google Shape;557;p12"/>
          <p:cNvGrpSpPr/>
          <p:nvPr/>
        </p:nvGrpSpPr>
        <p:grpSpPr>
          <a:xfrm>
            <a:off x="16041050" y="51825"/>
            <a:ext cx="484531" cy="484531"/>
            <a:chOff x="8648959" y="1185159"/>
            <a:chExt cx="484531" cy="484531"/>
          </a:xfrm>
        </p:grpSpPr>
        <p:sp>
          <p:nvSpPr>
            <p:cNvPr id="558" name="Google Shape;558;p12"/>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59" name="Google Shape;559;p12">
              <a:hlinkClick action="ppaction://hlinksldjump" r:id="rId11"/>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560" name="Google Shape;560;p12"/>
          <p:cNvGrpSpPr/>
          <p:nvPr/>
        </p:nvGrpSpPr>
        <p:grpSpPr>
          <a:xfrm>
            <a:off x="17231763" y="38100"/>
            <a:ext cx="484531" cy="484531"/>
            <a:chOff x="8648959" y="1185159"/>
            <a:chExt cx="484531" cy="484531"/>
          </a:xfrm>
        </p:grpSpPr>
        <p:sp>
          <p:nvSpPr>
            <p:cNvPr id="561" name="Google Shape;561;p12"/>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62" name="Google Shape;562;p12">
              <a:hlinkClick action="ppaction://hlinksldjump" r:id="rId1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563" name="Google Shape;563;p12"/>
          <p:cNvSpPr txBox="1"/>
          <p:nvPr/>
        </p:nvSpPr>
        <p:spPr>
          <a:xfrm>
            <a:off x="361450" y="569375"/>
            <a:ext cx="12253897"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E3815C"/>
                </a:solidFill>
                <a:latin typeface="Arial"/>
                <a:ea typeface="Arial"/>
                <a:cs typeface="Arial"/>
                <a:sym typeface="Arial"/>
              </a:rPr>
              <a:t>Steps to adapt and populate the cascade</a:t>
            </a:r>
            <a:endParaRPr b="0" i="0" sz="1400" u="none" cap="none" strike="noStrike">
              <a:solidFill>
                <a:srgbClr val="000000"/>
              </a:solidFill>
              <a:latin typeface="Arial"/>
              <a:ea typeface="Arial"/>
              <a:cs typeface="Arial"/>
              <a:sym typeface="Arial"/>
            </a:endParaRPr>
          </a:p>
        </p:txBody>
      </p:sp>
      <p:sp>
        <p:nvSpPr>
          <p:cNvPr id="564" name="Google Shape;564;p12"/>
          <p:cNvSpPr txBox="1"/>
          <p:nvPr/>
        </p:nvSpPr>
        <p:spPr>
          <a:xfrm>
            <a:off x="361450" y="1504426"/>
            <a:ext cx="17545550"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3F2844"/>
                </a:solidFill>
                <a:latin typeface="Arial"/>
                <a:ea typeface="Arial"/>
                <a:cs typeface="Arial"/>
                <a:sym typeface="Arial"/>
              </a:rPr>
              <a:t>Populating this cascade involves several steps, summarised below, with extra guidance on Step 2 - a key part in the process. </a:t>
            </a:r>
            <a:endParaRPr b="0" i="0" sz="1400" u="none" cap="none" strike="noStrike">
              <a:solidFill>
                <a:srgbClr val="000000"/>
              </a:solidFill>
              <a:latin typeface="Arial"/>
              <a:ea typeface="Arial"/>
              <a:cs typeface="Arial"/>
              <a:sym typeface="Arial"/>
            </a:endParaRPr>
          </a:p>
        </p:txBody>
      </p:sp>
      <p:sp>
        <p:nvSpPr>
          <p:cNvPr id="565" name="Google Shape;565;p12"/>
          <p:cNvSpPr txBox="1"/>
          <p:nvPr/>
        </p:nvSpPr>
        <p:spPr>
          <a:xfrm>
            <a:off x="13326599" y="661820"/>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566" name="Google Shape;566;p12"/>
          <p:cNvSpPr txBox="1"/>
          <p:nvPr/>
        </p:nvSpPr>
        <p:spPr>
          <a:xfrm>
            <a:off x="14775047" y="591540"/>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567" name="Google Shape;567;p12"/>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568" name="Google Shape;568;p12"/>
          <p:cNvSpPr txBox="1"/>
          <p:nvPr/>
        </p:nvSpPr>
        <p:spPr>
          <a:xfrm>
            <a:off x="17041057" y="599430"/>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sp>
        <p:nvSpPr>
          <p:cNvPr id="569" name="Google Shape;569;p12">
            <a:hlinkClick action="ppaction://hlinkshowjump?jump=nextslide"/>
          </p:cNvPr>
          <p:cNvSpPr/>
          <p:nvPr/>
        </p:nvSpPr>
        <p:spPr>
          <a:xfrm>
            <a:off x="8534400" y="4191671"/>
            <a:ext cx="3551978" cy="875629"/>
          </a:xfrm>
          <a:prstGeom prst="roundRect">
            <a:avLst>
              <a:gd fmla="val 16667" name="adj"/>
            </a:avLst>
          </a:prstGeom>
          <a:solidFill>
            <a:srgbClr val="E381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0" name="Google Shape;570;p12">
            <a:hlinkClick action="ppaction://hlinkshowjump?jump=nextslide"/>
          </p:cNvPr>
          <p:cNvSpPr txBox="1"/>
          <p:nvPr/>
        </p:nvSpPr>
        <p:spPr>
          <a:xfrm>
            <a:off x="8894222" y="4326598"/>
            <a:ext cx="2963555" cy="619465"/>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Clr>
                <a:srgbClr val="000000"/>
              </a:buClr>
              <a:buSzPts val="2000"/>
              <a:buFont typeface="Arial"/>
              <a:buNone/>
            </a:pPr>
            <a:r>
              <a:rPr b="1" i="1" lang="en-GB" sz="2000" u="none" cap="none" strike="noStrike">
                <a:solidFill>
                  <a:schemeClr val="lt1"/>
                </a:solidFill>
                <a:latin typeface="Arial"/>
                <a:ea typeface="Arial"/>
                <a:cs typeface="Arial"/>
                <a:sym typeface="Arial"/>
              </a:rPr>
              <a:t>*Click here to find out </a:t>
            </a:r>
            <a:endParaRPr b="0" i="0" sz="1400" u="none" cap="none" strike="noStrike">
              <a:solidFill>
                <a:srgbClr val="000000"/>
              </a:solidFill>
              <a:latin typeface="Arial"/>
              <a:ea typeface="Arial"/>
              <a:cs typeface="Arial"/>
              <a:sym typeface="Arial"/>
            </a:endParaRPr>
          </a:p>
          <a:p>
            <a:pPr indent="0" lvl="0" marL="0" marR="0" rtl="0" algn="ctr">
              <a:lnSpc>
                <a:spcPct val="126000"/>
              </a:lnSpc>
              <a:spcBef>
                <a:spcPts val="0"/>
              </a:spcBef>
              <a:spcAft>
                <a:spcPts val="0"/>
              </a:spcAft>
              <a:buClr>
                <a:srgbClr val="000000"/>
              </a:buClr>
              <a:buSzPts val="2000"/>
              <a:buFont typeface="Arial"/>
              <a:buNone/>
            </a:pPr>
            <a:r>
              <a:rPr b="1" i="1" lang="en-GB" sz="2000" u="none" cap="none" strike="noStrike">
                <a:solidFill>
                  <a:schemeClr val="lt1"/>
                </a:solidFill>
                <a:latin typeface="Arial"/>
                <a:ea typeface="Arial"/>
                <a:cs typeface="Arial"/>
                <a:sym typeface="Arial"/>
              </a:rPr>
              <a:t>more about STEP 2</a:t>
            </a:r>
            <a:endParaRPr b="0" i="0" sz="1400" u="none" cap="none" strike="noStrike">
              <a:solidFill>
                <a:srgbClr val="000000"/>
              </a:solidFill>
              <a:latin typeface="Arial"/>
              <a:ea typeface="Arial"/>
              <a:cs typeface="Arial"/>
              <a:sym typeface="Arial"/>
            </a:endParaRPr>
          </a:p>
        </p:txBody>
      </p:sp>
      <p:grpSp>
        <p:nvGrpSpPr>
          <p:cNvPr id="571" name="Google Shape;571;p12"/>
          <p:cNvGrpSpPr/>
          <p:nvPr/>
        </p:nvGrpSpPr>
        <p:grpSpPr>
          <a:xfrm>
            <a:off x="18331" y="9704272"/>
            <a:ext cx="15755070" cy="596320"/>
            <a:chOff x="0" y="9749027"/>
            <a:chExt cx="15755070" cy="596320"/>
          </a:xfrm>
        </p:grpSpPr>
        <p:pic>
          <p:nvPicPr>
            <p:cNvPr descr="A colorful squares and circles&#10;&#10;AI-generated content may be incorrect." id="572" name="Google Shape;572;p12"/>
            <p:cNvPicPr preferRelativeResize="0"/>
            <p:nvPr/>
          </p:nvPicPr>
          <p:blipFill rotWithShape="1">
            <a:blip r:embed="rId13">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573" name="Google Shape;573;p12"/>
            <p:cNvPicPr preferRelativeResize="0"/>
            <p:nvPr/>
          </p:nvPicPr>
          <p:blipFill rotWithShape="1">
            <a:blip r:embed="rId13">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574" name="Google Shape;574;p12"/>
            <p:cNvPicPr preferRelativeResize="0"/>
            <p:nvPr/>
          </p:nvPicPr>
          <p:blipFill rotWithShape="1">
            <a:blip r:embed="rId14">
              <a:alphaModFix/>
            </a:blip>
            <a:srcRect b="0" l="0" r="0" t="0"/>
            <a:stretch/>
          </p:blipFill>
          <p:spPr>
            <a:xfrm rot="-5400000">
              <a:off x="15133116" y="9723391"/>
              <a:ext cx="596319" cy="647590"/>
            </a:xfrm>
            <a:prstGeom prst="rect">
              <a:avLst/>
            </a:prstGeom>
            <a:noFill/>
            <a:ln>
              <a:noFill/>
            </a:ln>
          </p:spPr>
        </p:pic>
      </p:grpSp>
      <p:pic>
        <p:nvPicPr>
          <p:cNvPr descr="A person wearing glasses and a colorful shirt&#10;&#10;AI-generated content may be incorrect." id="575" name="Google Shape;575;p12"/>
          <p:cNvPicPr preferRelativeResize="0"/>
          <p:nvPr/>
        </p:nvPicPr>
        <p:blipFill rotWithShape="1">
          <a:blip r:embed="rId15">
            <a:alphaModFix/>
          </a:blip>
          <a:srcRect b="0" l="0" r="0" t="0"/>
          <a:stretch/>
        </p:blipFill>
        <p:spPr>
          <a:xfrm flipH="1">
            <a:off x="10057957" y="2993755"/>
            <a:ext cx="5065059" cy="731845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graphicFrame>
        <p:nvGraphicFramePr>
          <p:cNvPr id="584" name="Google Shape;584;p13"/>
          <p:cNvGraphicFramePr/>
          <p:nvPr/>
        </p:nvGraphicFramePr>
        <p:xfrm>
          <a:off x="390023" y="3037623"/>
          <a:ext cx="3000000" cy="3000000"/>
        </p:xfrm>
        <a:graphic>
          <a:graphicData uri="http://schemas.openxmlformats.org/drawingml/2006/table">
            <a:tbl>
              <a:tblPr>
                <a:noFill/>
                <a:tableStyleId>{0E6C9927-915A-470B-8C7A-236A495FD534}</a:tableStyleId>
              </a:tblPr>
              <a:tblGrid>
                <a:gridCol w="3648575"/>
                <a:gridCol w="13289150"/>
              </a:tblGrid>
              <a:tr h="593925">
                <a:tc>
                  <a:txBody>
                    <a:bodyPr/>
                    <a:lstStyle/>
                    <a:p>
                      <a:pPr indent="0" lvl="0" marL="0" marR="0" rtl="0" algn="l">
                        <a:lnSpc>
                          <a:spcPct val="100000"/>
                        </a:lnSpc>
                        <a:spcBef>
                          <a:spcPts val="0"/>
                        </a:spcBef>
                        <a:spcAft>
                          <a:spcPts val="0"/>
                        </a:spcAft>
                        <a:buClr>
                          <a:srgbClr val="000000"/>
                        </a:buClr>
                        <a:buSzPts val="900"/>
                        <a:buFont typeface="Arial"/>
                        <a:buNone/>
                      </a:pPr>
                      <a:r>
                        <a:rPr b="1" i="0" lang="en-GB" sz="1600" u="none" cap="none" strike="noStrike">
                          <a:solidFill>
                            <a:schemeClr val="lt1"/>
                          </a:solidFill>
                          <a:latin typeface="Arial Black"/>
                          <a:ea typeface="Arial Black"/>
                          <a:cs typeface="Arial Black"/>
                          <a:sym typeface="Arial Black"/>
                        </a:rPr>
                        <a:t>CASCADE INDICATOR</a:t>
                      </a:r>
                      <a:endParaRPr sz="1400" u="none" cap="none" strike="noStrike"/>
                    </a:p>
                  </a:txBody>
                  <a:tcPr marT="76550" marB="76550" marR="153100" marL="1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3815C"/>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i="0" lang="en-GB" sz="1800" u="none" cap="none" strike="noStrike">
                          <a:solidFill>
                            <a:schemeClr val="lt1"/>
                          </a:solidFill>
                          <a:latin typeface="Arial Black"/>
                          <a:ea typeface="Arial Black"/>
                          <a:cs typeface="Arial Black"/>
                          <a:sym typeface="Arial Black"/>
                        </a:rPr>
                        <a:t>INDICATOR DEFINITIONS</a:t>
                      </a:r>
                      <a:endParaRPr sz="1400" u="none" cap="none" strike="noStrike"/>
                    </a:p>
                  </a:txBody>
                  <a:tcPr marT="76550" marB="76550" marR="153100" marL="1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3815C"/>
                    </a:solidFill>
                  </a:tcPr>
                </a:tc>
              </a:tr>
              <a:tr h="1006275">
                <a:tc>
                  <a:txBody>
                    <a:bodyPr/>
                    <a:lstStyle/>
                    <a:p>
                      <a:pPr indent="0" lvl="0" marL="0" marR="0" rtl="0" algn="l">
                        <a:lnSpc>
                          <a:spcPct val="100000"/>
                        </a:lnSpc>
                        <a:spcBef>
                          <a:spcPts val="0"/>
                        </a:spcBef>
                        <a:spcAft>
                          <a:spcPts val="0"/>
                        </a:spcAft>
                        <a:buClr>
                          <a:srgbClr val="000000"/>
                        </a:buClr>
                        <a:buSzPts val="800"/>
                        <a:buFont typeface="Arial"/>
                        <a:buNone/>
                      </a:pPr>
                      <a:r>
                        <a:rPr b="1" i="0" lang="en-GB" sz="1600" u="none" cap="none" strike="noStrike">
                          <a:solidFill>
                            <a:schemeClr val="dk1"/>
                          </a:solidFill>
                          <a:latin typeface="Arial"/>
                          <a:ea typeface="Arial"/>
                          <a:cs typeface="Arial"/>
                          <a:sym typeface="Arial"/>
                        </a:rPr>
                        <a:t>FOCUS POPULATION</a:t>
                      </a:r>
                      <a:endParaRPr b="1" i="0" sz="1600" u="none" cap="none" strike="noStrike">
                        <a:solidFill>
                          <a:schemeClr val="dk1"/>
                        </a:solidFill>
                        <a:latin typeface="Arial"/>
                        <a:ea typeface="Arial"/>
                        <a:cs typeface="Arial"/>
                        <a:sym typeface="Arial"/>
                      </a:endParaRPr>
                    </a:p>
                  </a:txBody>
                  <a:tcPr marT="76550" marB="76550" marR="153100" marL="1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3815C">
                        <a:alpha val="24705"/>
                      </a:srgbClr>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1800" u="none" cap="none" strike="noStrike">
                          <a:solidFill>
                            <a:schemeClr val="dk1"/>
                          </a:solidFill>
                          <a:latin typeface="Arial"/>
                          <a:ea typeface="Arial"/>
                          <a:cs typeface="Arial"/>
                          <a:sym typeface="Arial"/>
                        </a:rPr>
                        <a:t>Numerator:</a:t>
                      </a:r>
                      <a:r>
                        <a:rPr lang="en-GB" sz="1800" u="none" cap="none" strike="noStrike">
                          <a:solidFill>
                            <a:schemeClr val="dk1"/>
                          </a:solidFill>
                          <a:latin typeface="Arial"/>
                          <a:ea typeface="Arial"/>
                          <a:cs typeface="Arial"/>
                          <a:sym typeface="Arial"/>
                        </a:rPr>
                        <a:t> The size estimate of the total population of interest in a country or subnational area at a specified point in time.</a:t>
                      </a:r>
                      <a:br>
                        <a:rPr lang="en-GB" sz="1800" u="none" cap="none" strike="noStrike">
                          <a:solidFill>
                            <a:schemeClr val="dk1"/>
                          </a:solidFill>
                          <a:latin typeface="Arial"/>
                          <a:ea typeface="Arial"/>
                          <a:cs typeface="Arial"/>
                          <a:sym typeface="Arial"/>
                        </a:rPr>
                      </a:br>
                      <a:r>
                        <a:rPr b="1" lang="en-GB" sz="1800" u="none" cap="none" strike="noStrike">
                          <a:solidFill>
                            <a:schemeClr val="dk1"/>
                          </a:solidFill>
                          <a:latin typeface="Arial"/>
                          <a:ea typeface="Arial"/>
                          <a:cs typeface="Arial"/>
                          <a:sym typeface="Arial"/>
                        </a:rPr>
                        <a:t>Denominator:</a:t>
                      </a:r>
                      <a:r>
                        <a:rPr lang="en-GB" sz="1800" u="none" cap="none" strike="noStrike">
                          <a:solidFill>
                            <a:schemeClr val="dk1"/>
                          </a:solidFill>
                          <a:latin typeface="Arial"/>
                          <a:ea typeface="Arial"/>
                          <a:cs typeface="Arial"/>
                          <a:sym typeface="Arial"/>
                        </a:rPr>
                        <a:t> 100%</a:t>
                      </a:r>
                      <a:endParaRPr sz="1800" u="none" cap="none" strike="noStrike">
                        <a:solidFill>
                          <a:schemeClr val="dk1"/>
                        </a:solidFill>
                        <a:latin typeface="Arial"/>
                        <a:ea typeface="Arial"/>
                        <a:cs typeface="Arial"/>
                        <a:sym typeface="Arial"/>
                      </a:endParaRPr>
                    </a:p>
                  </a:txBody>
                  <a:tcPr marT="76550" marB="76550" marR="153100" marL="1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3815C">
                        <a:alpha val="24705"/>
                      </a:srgbClr>
                    </a:solidFill>
                  </a:tcPr>
                </a:tc>
              </a:tr>
              <a:tr h="1364900">
                <a:tc>
                  <a:txBody>
                    <a:bodyPr/>
                    <a:lstStyle/>
                    <a:p>
                      <a:pPr indent="0" lvl="0" marL="0" marR="0" rtl="0" algn="l">
                        <a:lnSpc>
                          <a:spcPct val="100000"/>
                        </a:lnSpc>
                        <a:spcBef>
                          <a:spcPts val="0"/>
                        </a:spcBef>
                        <a:spcAft>
                          <a:spcPts val="0"/>
                        </a:spcAft>
                        <a:buClr>
                          <a:srgbClr val="000000"/>
                        </a:buClr>
                        <a:buSzPts val="800"/>
                        <a:buFont typeface="Arial"/>
                        <a:buNone/>
                      </a:pPr>
                      <a:r>
                        <a:rPr b="1" i="0" lang="en-GB" sz="1600" u="none" cap="none" strike="noStrike">
                          <a:solidFill>
                            <a:schemeClr val="dk1"/>
                          </a:solidFill>
                          <a:latin typeface="Arial"/>
                          <a:ea typeface="Arial"/>
                          <a:cs typeface="Arial"/>
                          <a:sym typeface="Arial"/>
                        </a:rPr>
                        <a:t>REACH/ COVERAGE</a:t>
                      </a:r>
                      <a:endParaRPr sz="1400" u="none" cap="none" strike="noStrike"/>
                    </a:p>
                  </a:txBody>
                  <a:tcPr marT="76550" marB="76550" marR="153100" marL="1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3815C">
                        <a:alpha val="49803"/>
                      </a:srgbClr>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1800" u="none" cap="none" strike="noStrike">
                          <a:solidFill>
                            <a:schemeClr val="dk1"/>
                          </a:solidFill>
                          <a:latin typeface="Arial"/>
                          <a:ea typeface="Arial"/>
                          <a:cs typeface="Arial"/>
                          <a:sym typeface="Arial"/>
                        </a:rPr>
                        <a:t>Numerator:</a:t>
                      </a:r>
                      <a:r>
                        <a:rPr lang="en-GB" sz="1800" u="none" cap="none" strike="noStrike">
                          <a:solidFill>
                            <a:schemeClr val="dk1"/>
                          </a:solidFill>
                          <a:latin typeface="Arial"/>
                          <a:ea typeface="Arial"/>
                          <a:cs typeface="Arial"/>
                          <a:sym typeface="Arial"/>
                        </a:rPr>
                        <a:t> Number of people in the focus population receiving one or more quality assured prevention </a:t>
                      </a:r>
                      <a:br>
                        <a:rPr lang="en-GB" sz="1800" u="none" cap="none" strike="noStrike">
                          <a:solidFill>
                            <a:schemeClr val="dk1"/>
                          </a:solidFill>
                          <a:latin typeface="Arial"/>
                          <a:ea typeface="Arial"/>
                          <a:cs typeface="Arial"/>
                          <a:sym typeface="Arial"/>
                        </a:rPr>
                      </a:br>
                      <a:r>
                        <a:rPr lang="en-GB" sz="1800" u="none" cap="none" strike="noStrike">
                          <a:solidFill>
                            <a:schemeClr val="dk1"/>
                          </a:solidFill>
                          <a:latin typeface="Arial"/>
                          <a:ea typeface="Arial"/>
                          <a:cs typeface="Arial"/>
                          <a:sym typeface="Arial"/>
                        </a:rPr>
                        <a:t>methods in a specified timeframe according to national guidelines.</a:t>
                      </a:r>
                      <a:endParaRPr sz="1400" u="none" cap="none" strike="noStrike"/>
                    </a:p>
                    <a:p>
                      <a:pPr indent="0" lvl="0" marL="0" marR="0" rtl="0" algn="l">
                        <a:lnSpc>
                          <a:spcPct val="100000"/>
                        </a:lnSpc>
                        <a:spcBef>
                          <a:spcPts val="500"/>
                        </a:spcBef>
                        <a:spcAft>
                          <a:spcPts val="0"/>
                        </a:spcAft>
                        <a:buClr>
                          <a:srgbClr val="000000"/>
                        </a:buClr>
                        <a:buSzPts val="800"/>
                        <a:buFont typeface="Arial"/>
                        <a:buNone/>
                      </a:pPr>
                      <a:r>
                        <a:rPr b="1" lang="en-GB" sz="1800" u="none" cap="none" strike="noStrike">
                          <a:solidFill>
                            <a:schemeClr val="dk1"/>
                          </a:solidFill>
                          <a:latin typeface="Arial"/>
                          <a:ea typeface="Arial"/>
                          <a:cs typeface="Arial"/>
                          <a:sym typeface="Arial"/>
                        </a:rPr>
                        <a:t>Denominator:</a:t>
                      </a:r>
                      <a:r>
                        <a:rPr lang="en-GB" sz="1800" u="none" cap="none" strike="noStrike">
                          <a:solidFill>
                            <a:schemeClr val="dk1"/>
                          </a:solidFill>
                          <a:latin typeface="Arial"/>
                          <a:ea typeface="Arial"/>
                          <a:cs typeface="Arial"/>
                          <a:sym typeface="Arial"/>
                        </a:rPr>
                        <a:t> Number of people in the focus population </a:t>
                      </a:r>
                      <a:br>
                        <a:rPr lang="en-GB" sz="1800" u="none" cap="none" strike="noStrike">
                          <a:solidFill>
                            <a:schemeClr val="dk1"/>
                          </a:solidFill>
                          <a:latin typeface="Arial"/>
                          <a:ea typeface="Arial"/>
                          <a:cs typeface="Arial"/>
                          <a:sym typeface="Arial"/>
                        </a:rPr>
                      </a:br>
                      <a:r>
                        <a:rPr lang="en-GB" sz="1800" u="none" cap="none" strike="noStrike">
                          <a:solidFill>
                            <a:schemeClr val="dk1"/>
                          </a:solidFill>
                          <a:latin typeface="Arial"/>
                          <a:ea typeface="Arial"/>
                          <a:cs typeface="Arial"/>
                          <a:sym typeface="Arial"/>
                        </a:rPr>
                        <a:t>(size estimation from the previous indicator)</a:t>
                      </a:r>
                      <a:endParaRPr sz="1400" u="none" cap="none" strike="noStrike"/>
                    </a:p>
                  </a:txBody>
                  <a:tcPr marT="76550" marB="76550" marR="153100" marL="1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3815C">
                        <a:alpha val="49803"/>
                      </a:srgbClr>
                    </a:solidFill>
                  </a:tcPr>
                </a:tc>
              </a:tr>
              <a:tr h="1241450">
                <a:tc>
                  <a:txBody>
                    <a:bodyPr/>
                    <a:lstStyle/>
                    <a:p>
                      <a:pPr indent="0" lvl="0" marL="0" marR="0" rtl="0" algn="l">
                        <a:lnSpc>
                          <a:spcPct val="100000"/>
                        </a:lnSpc>
                        <a:spcBef>
                          <a:spcPts val="0"/>
                        </a:spcBef>
                        <a:spcAft>
                          <a:spcPts val="0"/>
                        </a:spcAft>
                        <a:buClr>
                          <a:srgbClr val="000000"/>
                        </a:buClr>
                        <a:buSzPts val="800"/>
                        <a:buFont typeface="Arial"/>
                        <a:buNone/>
                      </a:pPr>
                      <a:r>
                        <a:rPr b="1" i="0" lang="en-GB" sz="1600" u="none" cap="none" strike="noStrike">
                          <a:solidFill>
                            <a:schemeClr val="dk1"/>
                          </a:solidFill>
                          <a:latin typeface="Arial"/>
                          <a:ea typeface="Arial"/>
                          <a:cs typeface="Arial"/>
                          <a:sym typeface="Arial"/>
                        </a:rPr>
                        <a:t>UPTAKE/ USE</a:t>
                      </a:r>
                      <a:endParaRPr sz="1400" u="none" cap="none" strike="noStrike"/>
                    </a:p>
                  </a:txBody>
                  <a:tcPr marT="76550" marB="76550" marR="153100" marL="1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3815C">
                        <a:alpha val="24313"/>
                      </a:srgbClr>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1800" u="none" cap="none" strike="noStrike">
                          <a:solidFill>
                            <a:schemeClr val="dk1"/>
                          </a:solidFill>
                          <a:latin typeface="Arial"/>
                          <a:ea typeface="Arial"/>
                          <a:cs typeface="Arial"/>
                          <a:sym typeface="Arial"/>
                        </a:rPr>
                        <a:t>Numerator:</a:t>
                      </a:r>
                      <a:r>
                        <a:rPr lang="en-GB" sz="1800" u="none" cap="none" strike="noStrike">
                          <a:solidFill>
                            <a:schemeClr val="dk1"/>
                          </a:solidFill>
                          <a:latin typeface="Arial"/>
                          <a:ea typeface="Arial"/>
                          <a:cs typeface="Arial"/>
                          <a:sym typeface="Arial"/>
                        </a:rPr>
                        <a:t> Number of people reached/covered who took up/used the prevention method(s) in a specified timeframe.</a:t>
                      </a:r>
                      <a:endParaRPr sz="1400" u="none" cap="none" strike="noStrike"/>
                    </a:p>
                    <a:p>
                      <a:pPr indent="0" lvl="0" marL="0" marR="0" rtl="0" algn="l">
                        <a:lnSpc>
                          <a:spcPct val="100000"/>
                        </a:lnSpc>
                        <a:spcBef>
                          <a:spcPts val="500"/>
                        </a:spcBef>
                        <a:spcAft>
                          <a:spcPts val="0"/>
                        </a:spcAft>
                        <a:buClr>
                          <a:srgbClr val="000000"/>
                        </a:buClr>
                        <a:buSzPts val="800"/>
                        <a:buFont typeface="Arial"/>
                        <a:buNone/>
                      </a:pPr>
                      <a:r>
                        <a:rPr b="1" lang="en-GB" sz="1800" u="none" cap="none" strike="noStrike">
                          <a:solidFill>
                            <a:schemeClr val="dk1"/>
                          </a:solidFill>
                          <a:latin typeface="Arial"/>
                          <a:ea typeface="Arial"/>
                          <a:cs typeface="Arial"/>
                          <a:sym typeface="Arial"/>
                        </a:rPr>
                        <a:t>Denominator: </a:t>
                      </a:r>
                      <a:r>
                        <a:rPr lang="en-GB" sz="1800" u="none" cap="none" strike="noStrike">
                          <a:solidFill>
                            <a:schemeClr val="dk1"/>
                          </a:solidFill>
                          <a:latin typeface="Arial"/>
                          <a:ea typeface="Arial"/>
                          <a:cs typeface="Arial"/>
                          <a:sym typeface="Arial"/>
                        </a:rPr>
                        <a:t>Number of people in the focus population receiving one or more prevention methods in a specified timeframe (numerator from the previous indicator).</a:t>
                      </a:r>
                      <a:endParaRPr sz="1400" u="none" cap="none" strike="noStrike"/>
                    </a:p>
                  </a:txBody>
                  <a:tcPr marT="76550" marB="76550" marR="153100" marL="1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3815C">
                        <a:alpha val="24313"/>
                      </a:srgbClr>
                    </a:solidFill>
                  </a:tcPr>
                </a:tc>
              </a:tr>
              <a:tr h="1396475">
                <a:tc>
                  <a:txBody>
                    <a:bodyPr/>
                    <a:lstStyle/>
                    <a:p>
                      <a:pPr indent="0" lvl="0" marL="0" marR="0" rtl="0" algn="l">
                        <a:lnSpc>
                          <a:spcPct val="100000"/>
                        </a:lnSpc>
                        <a:spcBef>
                          <a:spcPts val="0"/>
                        </a:spcBef>
                        <a:spcAft>
                          <a:spcPts val="0"/>
                        </a:spcAft>
                        <a:buClr>
                          <a:srgbClr val="000000"/>
                        </a:buClr>
                        <a:buSzPts val="800"/>
                        <a:buFont typeface="Arial"/>
                        <a:buNone/>
                      </a:pPr>
                      <a:r>
                        <a:rPr b="1" i="0" lang="en-GB" sz="1600" u="none" cap="none" strike="noStrike">
                          <a:solidFill>
                            <a:schemeClr val="dk1"/>
                          </a:solidFill>
                          <a:latin typeface="Arial"/>
                          <a:ea typeface="Arial"/>
                          <a:cs typeface="Arial"/>
                          <a:sym typeface="Arial"/>
                        </a:rPr>
                        <a:t>CORRECT / CONSISTENT USE </a:t>
                      </a:r>
                      <a:endParaRPr sz="1400" u="none" cap="none" strike="noStrike"/>
                    </a:p>
                  </a:txBody>
                  <a:tcPr marT="76550" marB="76550" marR="153100" marL="1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3815C">
                        <a:alpha val="49411"/>
                      </a:srgbClr>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1800" u="none" cap="none" strike="noStrike">
                          <a:solidFill>
                            <a:schemeClr val="dk1"/>
                          </a:solidFill>
                          <a:latin typeface="Arial"/>
                          <a:ea typeface="Arial"/>
                          <a:cs typeface="Arial"/>
                          <a:sym typeface="Arial"/>
                        </a:rPr>
                        <a:t>Numerator:</a:t>
                      </a:r>
                      <a:r>
                        <a:rPr lang="en-GB" sz="1800" u="none" cap="none" strike="noStrike">
                          <a:solidFill>
                            <a:schemeClr val="dk1"/>
                          </a:solidFill>
                          <a:latin typeface="Arial"/>
                          <a:ea typeface="Arial"/>
                          <a:cs typeface="Arial"/>
                          <a:sym typeface="Arial"/>
                        </a:rPr>
                        <a:t> Number of people who used the prevention method(s) as prescribed/indicated in a specified timeframe.</a:t>
                      </a:r>
                      <a:endParaRPr sz="1400" u="none" cap="none" strike="noStrike"/>
                    </a:p>
                    <a:p>
                      <a:pPr indent="0" lvl="0" marL="0" marR="0" rtl="0" algn="l">
                        <a:lnSpc>
                          <a:spcPct val="100000"/>
                        </a:lnSpc>
                        <a:spcBef>
                          <a:spcPts val="500"/>
                        </a:spcBef>
                        <a:spcAft>
                          <a:spcPts val="0"/>
                        </a:spcAft>
                        <a:buClr>
                          <a:srgbClr val="000000"/>
                        </a:buClr>
                        <a:buSzPts val="800"/>
                        <a:buFont typeface="Arial"/>
                        <a:buNone/>
                      </a:pPr>
                      <a:r>
                        <a:rPr b="1" lang="en-GB" sz="1800" u="none" cap="none" strike="noStrike">
                          <a:solidFill>
                            <a:schemeClr val="dk1"/>
                          </a:solidFill>
                          <a:latin typeface="Arial"/>
                          <a:ea typeface="Arial"/>
                          <a:cs typeface="Arial"/>
                          <a:sym typeface="Arial"/>
                        </a:rPr>
                        <a:t>Denominator:</a:t>
                      </a:r>
                      <a:r>
                        <a:rPr lang="en-GB" sz="1800" u="none" cap="none" strike="noStrike">
                          <a:solidFill>
                            <a:schemeClr val="dk1"/>
                          </a:solidFill>
                          <a:latin typeface="Arial"/>
                          <a:ea typeface="Arial"/>
                          <a:cs typeface="Arial"/>
                          <a:sym typeface="Arial"/>
                        </a:rPr>
                        <a:t> Number of people reached/covered who took up/used the prevention method(s) in a specified timeframe (numerator from the previous indicator)</a:t>
                      </a:r>
                      <a:endParaRPr sz="1800" u="none" cap="none" strike="noStrike">
                        <a:solidFill>
                          <a:schemeClr val="dk1"/>
                        </a:solidFill>
                        <a:latin typeface="Arial"/>
                        <a:ea typeface="Arial"/>
                        <a:cs typeface="Arial"/>
                        <a:sym typeface="Arial"/>
                      </a:endParaRPr>
                    </a:p>
                  </a:txBody>
                  <a:tcPr marT="76550" marB="76550" marR="153100" marL="1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3815C">
                        <a:alpha val="49411"/>
                      </a:srgbClr>
                    </a:solidFill>
                  </a:tcPr>
                </a:tc>
              </a:tr>
            </a:tbl>
          </a:graphicData>
        </a:graphic>
      </p:graphicFrame>
      <p:sp>
        <p:nvSpPr>
          <p:cNvPr id="585" name="Google Shape;585;p13"/>
          <p:cNvSpPr txBox="1"/>
          <p:nvPr/>
        </p:nvSpPr>
        <p:spPr>
          <a:xfrm>
            <a:off x="390026" y="1664035"/>
            <a:ext cx="7131600" cy="5049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GB" sz="2000" u="none" cap="none" strike="noStrike">
                <a:solidFill>
                  <a:schemeClr val="dk1"/>
                </a:solidFill>
                <a:latin typeface="Arial"/>
                <a:ea typeface="Arial"/>
                <a:cs typeface="Arial"/>
                <a:sym typeface="Arial"/>
              </a:rPr>
              <a:t>STEP 2: Defining and measuring the cascade indicators</a:t>
            </a:r>
            <a:endParaRPr b="0" i="0" sz="1400" u="none" cap="none" strike="noStrike">
              <a:solidFill>
                <a:srgbClr val="000000"/>
              </a:solidFill>
              <a:latin typeface="Arial"/>
              <a:ea typeface="Arial"/>
              <a:cs typeface="Arial"/>
              <a:sym typeface="Arial"/>
            </a:endParaRPr>
          </a:p>
        </p:txBody>
      </p:sp>
      <p:sp>
        <p:nvSpPr>
          <p:cNvPr id="586" name="Google Shape;586;p13"/>
          <p:cNvSpPr txBox="1"/>
          <p:nvPr/>
        </p:nvSpPr>
        <p:spPr>
          <a:xfrm>
            <a:off x="390023" y="1988902"/>
            <a:ext cx="13721400" cy="7389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2000" u="none" cap="none" strike="noStrike">
                <a:solidFill>
                  <a:schemeClr val="dk1"/>
                </a:solidFill>
                <a:latin typeface="Arial"/>
                <a:ea typeface="Arial"/>
                <a:cs typeface="Arial"/>
                <a:sym typeface="Arial"/>
              </a:rPr>
              <a:t>It is important to establish a clear definition for each indicator (the numerator and denominator) and measure accordingly.</a:t>
            </a:r>
            <a:endParaRPr b="0" i="0" sz="1400" u="none" cap="none" strike="noStrike">
              <a:solidFill>
                <a:srgbClr val="000000"/>
              </a:solidFill>
              <a:latin typeface="Arial"/>
              <a:ea typeface="Arial"/>
              <a:cs typeface="Arial"/>
              <a:sym typeface="Arial"/>
            </a:endParaRPr>
          </a:p>
        </p:txBody>
      </p:sp>
      <p:grpSp>
        <p:nvGrpSpPr>
          <p:cNvPr id="587" name="Google Shape;587;p13"/>
          <p:cNvGrpSpPr/>
          <p:nvPr/>
        </p:nvGrpSpPr>
        <p:grpSpPr>
          <a:xfrm>
            <a:off x="15468600" y="9741069"/>
            <a:ext cx="3329100" cy="507831"/>
            <a:chOff x="14872218" y="9719957"/>
            <a:chExt cx="3329100" cy="507831"/>
          </a:xfrm>
        </p:grpSpPr>
        <p:grpSp>
          <p:nvGrpSpPr>
            <p:cNvPr id="588" name="Google Shape;588;p13"/>
            <p:cNvGrpSpPr/>
            <p:nvPr/>
          </p:nvGrpSpPr>
          <p:grpSpPr>
            <a:xfrm>
              <a:off x="16071068" y="9770473"/>
              <a:ext cx="396290" cy="396290"/>
              <a:chOff x="16121050" y="9484039"/>
              <a:chExt cx="653674" cy="653674"/>
            </a:xfrm>
          </p:grpSpPr>
          <p:sp>
            <p:nvSpPr>
              <p:cNvPr id="589" name="Google Shape;589;p13">
                <a:hlinkClick action="ppaction://hlinksldjump" r:id="rId3"/>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90" name="Google Shape;590;p13">
                <a:hlinkClick action="ppaction://hlinksldjump" r:id="rId4"/>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591" name="Google Shape;591;p13">
              <a:hlinkClick action="ppaction://hlinksldjump" r:id="rId6"/>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592" name="Google Shape;592;p13">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93" name="Google Shape;593;p13">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94" name="Google Shape;594;p13">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595" name="Google Shape;595;p13"/>
          <p:cNvSpPr txBox="1"/>
          <p:nvPr/>
        </p:nvSpPr>
        <p:spPr>
          <a:xfrm>
            <a:off x="0" y="0"/>
            <a:ext cx="18306332" cy="371681"/>
          </a:xfrm>
          <a:prstGeom prst="rect">
            <a:avLst/>
          </a:prstGeom>
          <a:solidFill>
            <a:srgbClr val="E3815C"/>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BASIC HIV PREVENTION CASCADE  </a:t>
            </a:r>
            <a:endParaRPr b="0" i="0" sz="1400" u="none" cap="none" strike="noStrike">
              <a:solidFill>
                <a:srgbClr val="000000"/>
              </a:solidFill>
              <a:latin typeface="Arial"/>
              <a:ea typeface="Arial"/>
              <a:cs typeface="Arial"/>
              <a:sym typeface="Arial"/>
            </a:endParaRPr>
          </a:p>
        </p:txBody>
      </p:sp>
      <p:grpSp>
        <p:nvGrpSpPr>
          <p:cNvPr id="596" name="Google Shape;596;p13"/>
          <p:cNvGrpSpPr/>
          <p:nvPr/>
        </p:nvGrpSpPr>
        <p:grpSpPr>
          <a:xfrm>
            <a:off x="13497876" y="39492"/>
            <a:ext cx="625980" cy="625980"/>
            <a:chOff x="8648959" y="1185159"/>
            <a:chExt cx="484531" cy="484531"/>
          </a:xfrm>
        </p:grpSpPr>
        <p:sp>
          <p:nvSpPr>
            <p:cNvPr id="597" name="Google Shape;597;p13"/>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98" name="Google Shape;598;p13">
              <a:hlinkClick action="ppaction://hlinksldjump" r:id="rId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599" name="Google Shape;599;p13"/>
          <p:cNvGrpSpPr/>
          <p:nvPr/>
        </p:nvGrpSpPr>
        <p:grpSpPr>
          <a:xfrm>
            <a:off x="14835108" y="41737"/>
            <a:ext cx="484531" cy="484531"/>
            <a:chOff x="8648959" y="1185159"/>
            <a:chExt cx="484531" cy="484531"/>
          </a:xfrm>
        </p:grpSpPr>
        <p:sp>
          <p:nvSpPr>
            <p:cNvPr id="600" name="Google Shape;600;p13"/>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01" name="Google Shape;601;p13">
              <a:hlinkClick action="ppaction://hlinksldjump" r:id="rId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602" name="Google Shape;602;p13"/>
          <p:cNvGrpSpPr/>
          <p:nvPr/>
        </p:nvGrpSpPr>
        <p:grpSpPr>
          <a:xfrm>
            <a:off x="16041050" y="51825"/>
            <a:ext cx="484531" cy="484531"/>
            <a:chOff x="8648959" y="1185159"/>
            <a:chExt cx="484531" cy="484531"/>
          </a:xfrm>
        </p:grpSpPr>
        <p:sp>
          <p:nvSpPr>
            <p:cNvPr id="603" name="Google Shape;603;p13"/>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04" name="Google Shape;604;p13">
              <a:hlinkClick action="ppaction://hlinksldjump" r:id="rId11"/>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605" name="Google Shape;605;p13"/>
          <p:cNvGrpSpPr/>
          <p:nvPr/>
        </p:nvGrpSpPr>
        <p:grpSpPr>
          <a:xfrm>
            <a:off x="17231763" y="38100"/>
            <a:ext cx="484531" cy="484531"/>
            <a:chOff x="8648959" y="1185159"/>
            <a:chExt cx="484531" cy="484531"/>
          </a:xfrm>
        </p:grpSpPr>
        <p:sp>
          <p:nvSpPr>
            <p:cNvPr id="606" name="Google Shape;606;p13"/>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07" name="Google Shape;607;p13">
              <a:hlinkClick action="ppaction://hlinksldjump" r:id="rId1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08" name="Google Shape;608;p13"/>
          <p:cNvSpPr txBox="1"/>
          <p:nvPr/>
        </p:nvSpPr>
        <p:spPr>
          <a:xfrm>
            <a:off x="13326599" y="661820"/>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609" name="Google Shape;609;p13"/>
          <p:cNvSpPr txBox="1"/>
          <p:nvPr/>
        </p:nvSpPr>
        <p:spPr>
          <a:xfrm>
            <a:off x="14775047" y="591540"/>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610" name="Google Shape;610;p13"/>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611" name="Google Shape;611;p13"/>
          <p:cNvSpPr txBox="1"/>
          <p:nvPr/>
        </p:nvSpPr>
        <p:spPr>
          <a:xfrm>
            <a:off x="17041057" y="599430"/>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612" name="Google Shape;612;p13"/>
          <p:cNvGrpSpPr/>
          <p:nvPr/>
        </p:nvGrpSpPr>
        <p:grpSpPr>
          <a:xfrm>
            <a:off x="18331" y="9704272"/>
            <a:ext cx="15755070" cy="596320"/>
            <a:chOff x="0" y="9749027"/>
            <a:chExt cx="15755070" cy="596320"/>
          </a:xfrm>
        </p:grpSpPr>
        <p:pic>
          <p:nvPicPr>
            <p:cNvPr descr="A colorful squares and circles&#10;&#10;AI-generated content may be incorrect." id="613" name="Google Shape;613;p13"/>
            <p:cNvPicPr preferRelativeResize="0"/>
            <p:nvPr/>
          </p:nvPicPr>
          <p:blipFill rotWithShape="1">
            <a:blip r:embed="rId13">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614" name="Google Shape;614;p13"/>
            <p:cNvPicPr preferRelativeResize="0"/>
            <p:nvPr/>
          </p:nvPicPr>
          <p:blipFill rotWithShape="1">
            <a:blip r:embed="rId13">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615" name="Google Shape;615;p13"/>
            <p:cNvPicPr preferRelativeResize="0"/>
            <p:nvPr/>
          </p:nvPicPr>
          <p:blipFill rotWithShape="1">
            <a:blip r:embed="rId14">
              <a:alphaModFix/>
            </a:blip>
            <a:srcRect b="0" l="0" r="0" t="0"/>
            <a:stretch/>
          </p:blipFill>
          <p:spPr>
            <a:xfrm rot="-5400000">
              <a:off x="15133116" y="9723391"/>
              <a:ext cx="596319" cy="647590"/>
            </a:xfrm>
            <a:prstGeom prst="rect">
              <a:avLst/>
            </a:prstGeom>
            <a:noFill/>
            <a:ln>
              <a:noFill/>
            </a:ln>
          </p:spPr>
        </p:pic>
      </p:grpSp>
      <p:sp>
        <p:nvSpPr>
          <p:cNvPr id="616" name="Google Shape;616;p13"/>
          <p:cNvSpPr txBox="1"/>
          <p:nvPr/>
        </p:nvSpPr>
        <p:spPr>
          <a:xfrm>
            <a:off x="361450" y="569375"/>
            <a:ext cx="12253897"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E3815C"/>
                </a:solidFill>
                <a:latin typeface="Arial"/>
                <a:ea typeface="Arial"/>
                <a:cs typeface="Arial"/>
                <a:sym typeface="Arial"/>
              </a:rPr>
              <a:t>Steps to adapt and populate the cascade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grpSp>
        <p:nvGrpSpPr>
          <p:cNvPr id="625" name="Google Shape;625;p14"/>
          <p:cNvGrpSpPr/>
          <p:nvPr/>
        </p:nvGrpSpPr>
        <p:grpSpPr>
          <a:xfrm>
            <a:off x="18331" y="9704272"/>
            <a:ext cx="15755070" cy="596320"/>
            <a:chOff x="0" y="9749027"/>
            <a:chExt cx="15755070" cy="596320"/>
          </a:xfrm>
        </p:grpSpPr>
        <p:pic>
          <p:nvPicPr>
            <p:cNvPr descr="A colorful squares and circles&#10;&#10;AI-generated content may be incorrect." id="626" name="Google Shape;626;p14"/>
            <p:cNvPicPr preferRelativeResize="0"/>
            <p:nvPr/>
          </p:nvPicPr>
          <p:blipFill rotWithShape="1">
            <a:blip r:embed="rId3">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627" name="Google Shape;627;p14"/>
            <p:cNvPicPr preferRelativeResize="0"/>
            <p:nvPr/>
          </p:nvPicPr>
          <p:blipFill rotWithShape="1">
            <a:blip r:embed="rId3">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628" name="Google Shape;628;p14"/>
            <p:cNvPicPr preferRelativeResize="0"/>
            <p:nvPr/>
          </p:nvPicPr>
          <p:blipFill rotWithShape="1">
            <a:blip r:embed="rId4">
              <a:alphaModFix/>
            </a:blip>
            <a:srcRect b="0" l="0" r="0" t="0"/>
            <a:stretch/>
          </p:blipFill>
          <p:spPr>
            <a:xfrm rot="-5400000">
              <a:off x="15133116" y="9723391"/>
              <a:ext cx="596319" cy="647590"/>
            </a:xfrm>
            <a:prstGeom prst="rect">
              <a:avLst/>
            </a:prstGeom>
            <a:noFill/>
            <a:ln>
              <a:noFill/>
            </a:ln>
          </p:spPr>
        </p:pic>
      </p:grpSp>
      <p:pic>
        <p:nvPicPr>
          <p:cNvPr descr="A person in a white shirt&#10;&#10;AI-generated content may be incorrect." id="629" name="Google Shape;629;p14"/>
          <p:cNvPicPr preferRelativeResize="0"/>
          <p:nvPr/>
        </p:nvPicPr>
        <p:blipFill rotWithShape="1">
          <a:blip r:embed="rId5">
            <a:alphaModFix/>
          </a:blip>
          <a:srcRect b="0" l="0" r="0" t="0"/>
          <a:stretch/>
        </p:blipFill>
        <p:spPr>
          <a:xfrm flipH="1">
            <a:off x="8673259" y="1916564"/>
            <a:ext cx="3944470" cy="8387445"/>
          </a:xfrm>
          <a:prstGeom prst="rect">
            <a:avLst/>
          </a:prstGeom>
          <a:noFill/>
          <a:ln>
            <a:noFill/>
          </a:ln>
        </p:spPr>
      </p:pic>
      <p:sp>
        <p:nvSpPr>
          <p:cNvPr id="630" name="Google Shape;630;p14"/>
          <p:cNvSpPr txBox="1"/>
          <p:nvPr/>
        </p:nvSpPr>
        <p:spPr>
          <a:xfrm rot="5400000">
            <a:off x="7240076" y="2164416"/>
            <a:ext cx="4144757" cy="18924947"/>
          </a:xfrm>
          <a:prstGeom prst="rect">
            <a:avLst/>
          </a:prstGeom>
          <a:noFill/>
          <a:ln>
            <a:noFill/>
          </a:ln>
        </p:spPr>
        <p:txBody>
          <a:bodyPr anchorCtr="0" anchor="ctr" bIns="50800" lIns="50800" spcFirstLastPara="1" rIns="50800" wrap="square" tIns="50800">
            <a:noAutofit/>
          </a:bodyPr>
          <a:lstStyle/>
          <a:p>
            <a:pPr indent="0" lvl="0" marL="0" marR="0" rtl="0" algn="ctr">
              <a:lnSpc>
                <a:spcPct val="139944"/>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1" name="Google Shape;631;p14"/>
          <p:cNvSpPr/>
          <p:nvPr/>
        </p:nvSpPr>
        <p:spPr>
          <a:xfrm>
            <a:off x="11478141" y="3442077"/>
            <a:ext cx="913947" cy="797419"/>
          </a:xfrm>
          <a:custGeom>
            <a:rect b="b" l="l" r="r" t="t"/>
            <a:pathLst>
              <a:path extrusionOk="0" h="1012641" w="1160620">
                <a:moveTo>
                  <a:pt x="0" y="0"/>
                </a:moveTo>
                <a:lnTo>
                  <a:pt x="1160620" y="0"/>
                </a:lnTo>
                <a:lnTo>
                  <a:pt x="1160620" y="1012641"/>
                </a:lnTo>
                <a:lnTo>
                  <a:pt x="0" y="101264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2" name="Google Shape;632;p14"/>
          <p:cNvSpPr txBox="1"/>
          <p:nvPr/>
        </p:nvSpPr>
        <p:spPr>
          <a:xfrm>
            <a:off x="1765222" y="3272408"/>
            <a:ext cx="7547232" cy="8617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E3815C"/>
                </a:solidFill>
                <a:latin typeface="Arial"/>
                <a:ea typeface="Arial"/>
                <a:cs typeface="Arial"/>
                <a:sym typeface="Arial"/>
              </a:rPr>
              <a:t>Consider using the basic HIV </a:t>
            </a:r>
            <a:br>
              <a:rPr b="1" i="0" lang="en-GB" sz="2800" u="none" cap="none" strike="noStrike">
                <a:solidFill>
                  <a:srgbClr val="E3815C"/>
                </a:solidFill>
                <a:latin typeface="Arial"/>
                <a:ea typeface="Arial"/>
                <a:cs typeface="Arial"/>
                <a:sym typeface="Arial"/>
              </a:rPr>
            </a:br>
            <a:r>
              <a:rPr b="1" i="0" lang="en-GB" sz="2800" u="none" cap="none" strike="noStrike">
                <a:solidFill>
                  <a:srgbClr val="E3815C"/>
                </a:solidFill>
                <a:latin typeface="Arial"/>
                <a:ea typeface="Arial"/>
                <a:cs typeface="Arial"/>
                <a:sym typeface="Arial"/>
              </a:rPr>
              <a:t>prevention cascade when you: </a:t>
            </a:r>
            <a:endParaRPr b="0" i="0" sz="1400" u="none" cap="none" strike="noStrike">
              <a:solidFill>
                <a:srgbClr val="000000"/>
              </a:solidFill>
              <a:latin typeface="Arial"/>
              <a:ea typeface="Arial"/>
              <a:cs typeface="Arial"/>
              <a:sym typeface="Arial"/>
            </a:endParaRPr>
          </a:p>
        </p:txBody>
      </p:sp>
      <p:sp>
        <p:nvSpPr>
          <p:cNvPr id="633" name="Google Shape;633;p14"/>
          <p:cNvSpPr txBox="1"/>
          <p:nvPr/>
        </p:nvSpPr>
        <p:spPr>
          <a:xfrm>
            <a:off x="422930" y="4353945"/>
            <a:ext cx="8582089" cy="5001369"/>
          </a:xfrm>
          <a:prstGeom prst="rect">
            <a:avLst/>
          </a:prstGeom>
          <a:noFill/>
          <a:ln>
            <a:noFill/>
          </a:ln>
        </p:spPr>
        <p:txBody>
          <a:bodyPr anchorCtr="0" anchor="t" bIns="0" lIns="0" spcFirstLastPara="1" rIns="0" wrap="square" tIns="0">
            <a:spAutoFit/>
          </a:bodyPr>
          <a:lstStyle/>
          <a:p>
            <a:pPr indent="-342900" lvl="1" marL="537210" marR="0" rtl="0" algn="l">
              <a:lnSpc>
                <a:spcPct val="100000"/>
              </a:lnSpc>
              <a:spcBef>
                <a:spcPts val="0"/>
              </a:spcBef>
              <a:spcAft>
                <a:spcPts val="0"/>
              </a:spcAft>
              <a:buClr>
                <a:srgbClr val="E3815C"/>
              </a:buClr>
              <a:buSzPts val="2500"/>
              <a:buFont typeface="Courier New"/>
              <a:buChar char="o"/>
            </a:pPr>
            <a:r>
              <a:rPr b="0" i="0" lang="en-GB" sz="2500" u="none" cap="none" strike="noStrike">
                <a:solidFill>
                  <a:schemeClr val="dk1"/>
                </a:solidFill>
                <a:latin typeface="Arial"/>
                <a:ea typeface="Arial"/>
                <a:cs typeface="Arial"/>
                <a:sym typeface="Arial"/>
              </a:rPr>
              <a:t>Aim to assess service reach across various </a:t>
            </a:r>
            <a:br>
              <a:rPr b="0" i="0" lang="en-GB" sz="2500" u="none" cap="none" strike="noStrike">
                <a:solidFill>
                  <a:schemeClr val="dk1"/>
                </a:solidFill>
                <a:latin typeface="Arial"/>
                <a:ea typeface="Arial"/>
                <a:cs typeface="Arial"/>
                <a:sym typeface="Arial"/>
              </a:rPr>
            </a:br>
            <a:r>
              <a:rPr b="0" i="0" lang="en-GB" sz="2500" u="none" cap="none" strike="noStrike">
                <a:solidFill>
                  <a:schemeClr val="dk1"/>
                </a:solidFill>
                <a:latin typeface="Arial"/>
                <a:ea typeface="Arial"/>
                <a:cs typeface="Arial"/>
                <a:sym typeface="Arial"/>
              </a:rPr>
              <a:t>dimensions of service delivery, including supply, </a:t>
            </a:r>
            <a:br>
              <a:rPr b="0" i="0" lang="en-GB" sz="2500" u="none" cap="none" strike="noStrike">
                <a:solidFill>
                  <a:schemeClr val="dk1"/>
                </a:solidFill>
                <a:latin typeface="Arial"/>
                <a:ea typeface="Arial"/>
                <a:cs typeface="Arial"/>
                <a:sym typeface="Arial"/>
              </a:rPr>
            </a:br>
            <a:r>
              <a:rPr b="0" i="0" lang="en-GB" sz="2500" u="none" cap="none" strike="noStrike">
                <a:solidFill>
                  <a:schemeClr val="dk1"/>
                </a:solidFill>
                <a:latin typeface="Arial"/>
                <a:ea typeface="Arial"/>
                <a:cs typeface="Arial"/>
                <a:sym typeface="Arial"/>
              </a:rPr>
              <a:t>access and demand.</a:t>
            </a:r>
            <a:br>
              <a:rPr b="0" i="0" lang="en-GB" sz="2500" u="none" cap="none" strike="noStrike">
                <a:solidFill>
                  <a:schemeClr val="dk1"/>
                </a:solidFill>
                <a:latin typeface="Arial"/>
                <a:ea typeface="Arial"/>
                <a:cs typeface="Arial"/>
                <a:sym typeface="Arial"/>
              </a:rPr>
            </a:br>
            <a:endParaRPr b="0" i="0" sz="2500" u="none" cap="none" strike="noStrike">
              <a:solidFill>
                <a:schemeClr val="dk1"/>
              </a:solidFill>
              <a:latin typeface="Arial"/>
              <a:ea typeface="Arial"/>
              <a:cs typeface="Arial"/>
              <a:sym typeface="Arial"/>
            </a:endParaRPr>
          </a:p>
          <a:p>
            <a:pPr indent="-342900" lvl="1" marL="537210" marR="0" rtl="0" algn="l">
              <a:lnSpc>
                <a:spcPct val="100000"/>
              </a:lnSpc>
              <a:spcBef>
                <a:spcPts val="0"/>
              </a:spcBef>
              <a:spcAft>
                <a:spcPts val="0"/>
              </a:spcAft>
              <a:buClr>
                <a:srgbClr val="E3815C"/>
              </a:buClr>
              <a:buSzPts val="2500"/>
              <a:buFont typeface="Courier New"/>
              <a:buChar char="o"/>
            </a:pPr>
            <a:r>
              <a:rPr b="0" i="0" lang="en-GB" sz="2500" u="none" cap="none" strike="noStrike">
                <a:solidFill>
                  <a:schemeClr val="dk1"/>
                </a:solidFill>
                <a:latin typeface="Arial"/>
                <a:ea typeface="Arial"/>
                <a:cs typeface="Arial"/>
                <a:sym typeface="Arial"/>
              </a:rPr>
              <a:t>Intend to populate a cascade for a single </a:t>
            </a:r>
            <a:br>
              <a:rPr b="0" i="0" lang="en-GB" sz="2500" u="none" cap="none" strike="noStrike">
                <a:solidFill>
                  <a:schemeClr val="dk1"/>
                </a:solidFill>
                <a:latin typeface="Arial"/>
                <a:ea typeface="Arial"/>
                <a:cs typeface="Arial"/>
                <a:sym typeface="Arial"/>
              </a:rPr>
            </a:br>
            <a:r>
              <a:rPr b="0" i="0" lang="en-GB" sz="2500" u="none" cap="none" strike="noStrike">
                <a:solidFill>
                  <a:schemeClr val="dk1"/>
                </a:solidFill>
                <a:latin typeface="Arial"/>
                <a:ea typeface="Arial"/>
                <a:cs typeface="Arial"/>
                <a:sym typeface="Arial"/>
              </a:rPr>
              <a:t>prevention method and population group at a time.</a:t>
            </a:r>
            <a:br>
              <a:rPr b="0" i="0" lang="en-GB" sz="2500" u="none" cap="none" strike="noStrike">
                <a:solidFill>
                  <a:schemeClr val="dk1"/>
                </a:solidFill>
                <a:latin typeface="Arial"/>
                <a:ea typeface="Arial"/>
                <a:cs typeface="Arial"/>
                <a:sym typeface="Arial"/>
              </a:rPr>
            </a:br>
            <a:endParaRPr b="0" i="0" sz="2500" u="none" cap="none" strike="noStrike">
              <a:solidFill>
                <a:schemeClr val="dk1"/>
              </a:solidFill>
              <a:latin typeface="Arial"/>
              <a:ea typeface="Arial"/>
              <a:cs typeface="Arial"/>
              <a:sym typeface="Arial"/>
            </a:endParaRPr>
          </a:p>
          <a:p>
            <a:pPr indent="-342900" lvl="1" marL="537210" marR="0" rtl="0" algn="l">
              <a:lnSpc>
                <a:spcPct val="100000"/>
              </a:lnSpc>
              <a:spcBef>
                <a:spcPts val="0"/>
              </a:spcBef>
              <a:spcAft>
                <a:spcPts val="0"/>
              </a:spcAft>
              <a:buClr>
                <a:srgbClr val="E3815C"/>
              </a:buClr>
              <a:buSzPts val="2500"/>
              <a:buFont typeface="Courier New"/>
              <a:buChar char="o"/>
            </a:pPr>
            <a:r>
              <a:rPr b="0" i="0" lang="en-GB" sz="2500" u="none" cap="none" strike="noStrike">
                <a:solidFill>
                  <a:schemeClr val="dk1"/>
                </a:solidFill>
                <a:latin typeface="Arial"/>
                <a:ea typeface="Arial"/>
                <a:cs typeface="Arial"/>
                <a:sym typeface="Arial"/>
              </a:rPr>
              <a:t>Have routine data from HIV prevention programmes </a:t>
            </a:r>
            <a:br>
              <a:rPr b="0" i="0" lang="en-GB" sz="2500" u="none" cap="none" strike="noStrike">
                <a:solidFill>
                  <a:schemeClr val="dk1"/>
                </a:solidFill>
                <a:latin typeface="Arial"/>
                <a:ea typeface="Arial"/>
                <a:cs typeface="Arial"/>
                <a:sym typeface="Arial"/>
              </a:rPr>
            </a:br>
            <a:r>
              <a:rPr b="0" i="0" lang="en-GB" sz="2500" u="none" cap="none" strike="noStrike">
                <a:solidFill>
                  <a:schemeClr val="dk1"/>
                </a:solidFill>
                <a:latin typeface="Arial"/>
                <a:ea typeface="Arial"/>
                <a:cs typeface="Arial"/>
                <a:sym typeface="Arial"/>
              </a:rPr>
              <a:t>(both governmental and non-governmental) </a:t>
            </a:r>
            <a:br>
              <a:rPr b="0" i="0" lang="en-GB" sz="2500" u="none" cap="none" strike="noStrike">
                <a:solidFill>
                  <a:schemeClr val="dk1"/>
                </a:solidFill>
                <a:latin typeface="Arial"/>
                <a:ea typeface="Arial"/>
                <a:cs typeface="Arial"/>
                <a:sym typeface="Arial"/>
              </a:rPr>
            </a:br>
            <a:r>
              <a:rPr b="0" i="0" lang="en-GB" sz="2500" u="none" cap="none" strike="noStrike">
                <a:solidFill>
                  <a:schemeClr val="dk1"/>
                </a:solidFill>
                <a:latin typeface="Arial"/>
                <a:ea typeface="Arial"/>
                <a:cs typeface="Arial"/>
                <a:sym typeface="Arial"/>
              </a:rPr>
              <a:t>or survey data when no program data is available.</a:t>
            </a:r>
            <a:br>
              <a:rPr b="0" i="0" lang="en-GB" sz="2500" u="none" cap="none" strike="noStrike">
                <a:solidFill>
                  <a:schemeClr val="dk1"/>
                </a:solidFill>
                <a:latin typeface="Arial"/>
                <a:ea typeface="Arial"/>
                <a:cs typeface="Arial"/>
                <a:sym typeface="Arial"/>
              </a:rPr>
            </a:br>
            <a:endParaRPr b="0" i="0" sz="2500" u="none" cap="none" strike="noStrike">
              <a:solidFill>
                <a:schemeClr val="dk1"/>
              </a:solidFill>
              <a:latin typeface="Arial"/>
              <a:ea typeface="Arial"/>
              <a:cs typeface="Arial"/>
              <a:sym typeface="Arial"/>
            </a:endParaRPr>
          </a:p>
          <a:p>
            <a:pPr indent="-342900" lvl="1" marL="537210" marR="0" rtl="0" algn="l">
              <a:lnSpc>
                <a:spcPct val="100000"/>
              </a:lnSpc>
              <a:spcBef>
                <a:spcPts val="0"/>
              </a:spcBef>
              <a:spcAft>
                <a:spcPts val="0"/>
              </a:spcAft>
              <a:buClr>
                <a:srgbClr val="E3815C"/>
              </a:buClr>
              <a:buSzPts val="2500"/>
              <a:buFont typeface="Courier New"/>
              <a:buChar char="o"/>
            </a:pPr>
            <a:r>
              <a:rPr b="0" i="0" lang="en-GB" sz="2500" u="none" cap="none" strike="noStrike">
                <a:solidFill>
                  <a:schemeClr val="dk1"/>
                </a:solidFill>
                <a:latin typeface="Arial"/>
                <a:ea typeface="Arial"/>
                <a:cs typeface="Arial"/>
                <a:sym typeface="Arial"/>
              </a:rPr>
              <a:t>Require a tool for planning, advocacy, target setting, </a:t>
            </a:r>
            <a:br>
              <a:rPr b="0" i="0" lang="en-GB" sz="2500" u="none" cap="none" strike="noStrike">
                <a:solidFill>
                  <a:schemeClr val="dk1"/>
                </a:solidFill>
                <a:latin typeface="Arial"/>
                <a:ea typeface="Arial"/>
                <a:cs typeface="Arial"/>
                <a:sym typeface="Arial"/>
              </a:rPr>
            </a:br>
            <a:r>
              <a:rPr b="0" i="0" lang="en-GB" sz="2500" u="none" cap="none" strike="noStrike">
                <a:solidFill>
                  <a:schemeClr val="dk1"/>
                </a:solidFill>
                <a:latin typeface="Arial"/>
                <a:ea typeface="Arial"/>
                <a:cs typeface="Arial"/>
                <a:sym typeface="Arial"/>
              </a:rPr>
              <a:t>and understanding gaps across the prevention pillars.</a:t>
            </a:r>
            <a:endParaRPr b="0" i="0" sz="1400" u="none" cap="none" strike="noStrike">
              <a:solidFill>
                <a:srgbClr val="000000"/>
              </a:solidFill>
              <a:latin typeface="Arial"/>
              <a:ea typeface="Arial"/>
              <a:cs typeface="Arial"/>
              <a:sym typeface="Arial"/>
            </a:endParaRPr>
          </a:p>
        </p:txBody>
      </p:sp>
      <p:pic>
        <p:nvPicPr>
          <p:cNvPr id="634" name="Google Shape;634;p14"/>
          <p:cNvPicPr preferRelativeResize="0"/>
          <p:nvPr/>
        </p:nvPicPr>
        <p:blipFill rotWithShape="1">
          <a:blip r:embed="rId7">
            <a:alphaModFix/>
          </a:blip>
          <a:srcRect b="0" l="0" r="0" t="0"/>
          <a:stretch/>
        </p:blipFill>
        <p:spPr>
          <a:xfrm>
            <a:off x="429095" y="2686382"/>
            <a:ext cx="1339723" cy="1339723"/>
          </a:xfrm>
          <a:prstGeom prst="rect">
            <a:avLst/>
          </a:prstGeom>
          <a:noFill/>
          <a:ln>
            <a:noFill/>
          </a:ln>
        </p:spPr>
      </p:pic>
      <p:sp>
        <p:nvSpPr>
          <p:cNvPr id="635" name="Google Shape;635;p14"/>
          <p:cNvSpPr txBox="1"/>
          <p:nvPr/>
        </p:nvSpPr>
        <p:spPr>
          <a:xfrm>
            <a:off x="12689656" y="3528941"/>
            <a:ext cx="5737812"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DE6F76"/>
                </a:solidFill>
                <a:latin typeface="Arial Black"/>
                <a:ea typeface="Arial Black"/>
                <a:cs typeface="Arial Black"/>
                <a:sym typeface="Arial Black"/>
              </a:rPr>
              <a:t>However, you may </a:t>
            </a:r>
            <a:br>
              <a:rPr b="1" i="0" lang="en-GB" sz="2400" u="none" cap="none" strike="noStrike">
                <a:solidFill>
                  <a:srgbClr val="DE6F76"/>
                </a:solidFill>
                <a:latin typeface="Arial Black"/>
                <a:ea typeface="Arial Black"/>
                <a:cs typeface="Arial Black"/>
                <a:sym typeface="Arial Black"/>
              </a:rPr>
            </a:br>
            <a:r>
              <a:rPr b="1" i="0" lang="en-GB" sz="2400" u="none" cap="none" strike="noStrike">
                <a:solidFill>
                  <a:srgbClr val="DE6F76"/>
                </a:solidFill>
                <a:latin typeface="Arial Black"/>
                <a:ea typeface="Arial Black"/>
                <a:cs typeface="Arial Black"/>
                <a:sym typeface="Arial Black"/>
              </a:rPr>
              <a:t>encounter challenges when:</a:t>
            </a:r>
            <a:endParaRPr b="0" i="0" sz="1400" u="none" cap="none" strike="noStrike">
              <a:solidFill>
                <a:srgbClr val="000000"/>
              </a:solidFill>
              <a:latin typeface="Arial"/>
              <a:ea typeface="Arial"/>
              <a:cs typeface="Arial"/>
              <a:sym typeface="Arial"/>
            </a:endParaRPr>
          </a:p>
        </p:txBody>
      </p:sp>
      <p:sp>
        <p:nvSpPr>
          <p:cNvPr id="636" name="Google Shape;636;p14"/>
          <p:cNvSpPr txBox="1"/>
          <p:nvPr/>
        </p:nvSpPr>
        <p:spPr>
          <a:xfrm>
            <a:off x="12493756" y="4535012"/>
            <a:ext cx="5269629" cy="3016210"/>
          </a:xfrm>
          <a:prstGeom prst="rect">
            <a:avLst/>
          </a:prstGeom>
          <a:noFill/>
          <a:ln>
            <a:noFill/>
          </a:ln>
        </p:spPr>
        <p:txBody>
          <a:bodyPr anchorCtr="0" anchor="t" bIns="0" lIns="0" spcFirstLastPara="1" rIns="0" wrap="square" tIns="0">
            <a:noAutofit/>
          </a:bodyPr>
          <a:lstStyle/>
          <a:p>
            <a:pPr indent="0" lvl="1" marL="194310" marR="0" rtl="0" algn="l">
              <a:lnSpc>
                <a:spcPct val="100000"/>
              </a:lnSpc>
              <a:spcBef>
                <a:spcPts val="0"/>
              </a:spcBef>
              <a:spcAft>
                <a:spcPts val="0"/>
              </a:spcAft>
              <a:buClr>
                <a:srgbClr val="000000"/>
              </a:buClr>
              <a:buSzPts val="2800"/>
              <a:buFont typeface="Arial"/>
              <a:buNone/>
            </a:pPr>
            <a:r>
              <a:rPr b="1" i="0" lang="en-GB" sz="2800" u="none" cap="none" strike="noStrike">
                <a:solidFill>
                  <a:srgbClr val="DE6F76"/>
                </a:solidFill>
                <a:latin typeface="Arial"/>
                <a:ea typeface="Arial"/>
                <a:cs typeface="Arial"/>
                <a:sym typeface="Arial"/>
              </a:rPr>
              <a:t>Capturing 'consistent use' when the indicator data originate from a different source than previous steps </a:t>
            </a:r>
            <a:endParaRPr b="0" i="0" sz="1400" u="none" cap="none" strike="noStrike">
              <a:solidFill>
                <a:srgbClr val="000000"/>
              </a:solidFill>
              <a:latin typeface="Arial"/>
              <a:ea typeface="Arial"/>
              <a:cs typeface="Arial"/>
              <a:sym typeface="Arial"/>
            </a:endParaRPr>
          </a:p>
          <a:p>
            <a:pPr indent="0" lvl="1" marL="194310" marR="0" rtl="0" algn="l">
              <a:lnSpc>
                <a:spcPct val="100000"/>
              </a:lnSpc>
              <a:spcBef>
                <a:spcPts val="0"/>
              </a:spcBef>
              <a:spcAft>
                <a:spcPts val="0"/>
              </a:spcAft>
              <a:buClr>
                <a:srgbClr val="000000"/>
              </a:buClr>
              <a:buSzPts val="2800"/>
              <a:buFont typeface="Arial"/>
              <a:buNone/>
            </a:pPr>
            <a:r>
              <a:rPr b="1" i="0" lang="en-GB" sz="2800" u="none" cap="none" strike="noStrike">
                <a:solidFill>
                  <a:srgbClr val="DE6F76"/>
                </a:solidFill>
                <a:latin typeface="Arial"/>
                <a:ea typeface="Arial"/>
                <a:cs typeface="Arial"/>
                <a:sym typeface="Arial"/>
              </a:rPr>
              <a:t>in the cascade and due to potential 'social desirability' bias.</a:t>
            </a:r>
            <a:endParaRPr b="0" i="0" sz="1400" u="none" cap="none" strike="noStrike">
              <a:solidFill>
                <a:srgbClr val="000000"/>
              </a:solidFill>
              <a:latin typeface="Arial"/>
              <a:ea typeface="Arial"/>
              <a:cs typeface="Arial"/>
              <a:sym typeface="Arial"/>
            </a:endParaRPr>
          </a:p>
        </p:txBody>
      </p:sp>
      <p:grpSp>
        <p:nvGrpSpPr>
          <p:cNvPr id="637" name="Google Shape;637;p14"/>
          <p:cNvGrpSpPr/>
          <p:nvPr/>
        </p:nvGrpSpPr>
        <p:grpSpPr>
          <a:xfrm>
            <a:off x="15468600" y="9741069"/>
            <a:ext cx="3329100" cy="507831"/>
            <a:chOff x="14872218" y="9719957"/>
            <a:chExt cx="3329100" cy="507831"/>
          </a:xfrm>
        </p:grpSpPr>
        <p:grpSp>
          <p:nvGrpSpPr>
            <p:cNvPr id="638" name="Google Shape;638;p14"/>
            <p:cNvGrpSpPr/>
            <p:nvPr/>
          </p:nvGrpSpPr>
          <p:grpSpPr>
            <a:xfrm>
              <a:off x="16071068" y="9770473"/>
              <a:ext cx="396290" cy="396290"/>
              <a:chOff x="16121050" y="9484039"/>
              <a:chExt cx="653674" cy="653674"/>
            </a:xfrm>
          </p:grpSpPr>
          <p:sp>
            <p:nvSpPr>
              <p:cNvPr id="639" name="Google Shape;639;p14">
                <a:hlinkClick action="ppaction://hlinksldjump" r:id="rId8"/>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0" name="Google Shape;640;p14">
                <a:hlinkClick action="ppaction://hlinksldjump" r:id="rId9"/>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41" name="Google Shape;641;p14">
              <a:hlinkClick action="ppaction://hlinksldjump" r:id="rId11"/>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642" name="Google Shape;642;p14">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3" name="Google Shape;643;p14">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4" name="Google Shape;644;p14">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645" name="Google Shape;645;p14"/>
          <p:cNvSpPr txBox="1"/>
          <p:nvPr/>
        </p:nvSpPr>
        <p:spPr>
          <a:xfrm>
            <a:off x="0" y="0"/>
            <a:ext cx="18306332" cy="371681"/>
          </a:xfrm>
          <a:prstGeom prst="rect">
            <a:avLst/>
          </a:prstGeom>
          <a:solidFill>
            <a:srgbClr val="E3815C"/>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BASIC HIV PREVENTION CASCADE  </a:t>
            </a:r>
            <a:endParaRPr b="0" i="0" sz="1400" u="none" cap="none" strike="noStrike">
              <a:solidFill>
                <a:srgbClr val="000000"/>
              </a:solidFill>
              <a:latin typeface="Arial"/>
              <a:ea typeface="Arial"/>
              <a:cs typeface="Arial"/>
              <a:sym typeface="Arial"/>
            </a:endParaRPr>
          </a:p>
        </p:txBody>
      </p:sp>
      <p:sp>
        <p:nvSpPr>
          <p:cNvPr id="646" name="Google Shape;646;p14"/>
          <p:cNvSpPr txBox="1"/>
          <p:nvPr/>
        </p:nvSpPr>
        <p:spPr>
          <a:xfrm>
            <a:off x="361450" y="569375"/>
            <a:ext cx="12253897" cy="9830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6000"/>
              <a:buFont typeface="Arial"/>
              <a:buNone/>
            </a:pPr>
            <a:r>
              <a:rPr b="1" i="0" lang="en-GB" sz="6000" u="none" cap="none" strike="noStrike">
                <a:solidFill>
                  <a:srgbClr val="E3815C"/>
                </a:solidFill>
                <a:latin typeface="Arial"/>
                <a:ea typeface="Arial"/>
                <a:cs typeface="Arial"/>
                <a:sym typeface="Arial"/>
              </a:rPr>
              <a:t>Considerations</a:t>
            </a:r>
            <a:endParaRPr b="0" i="0" sz="1400" u="none" cap="none" strike="noStrike">
              <a:solidFill>
                <a:srgbClr val="000000"/>
              </a:solidFill>
              <a:latin typeface="Arial"/>
              <a:ea typeface="Arial"/>
              <a:cs typeface="Arial"/>
              <a:sym typeface="Arial"/>
            </a:endParaRPr>
          </a:p>
        </p:txBody>
      </p:sp>
      <p:sp>
        <p:nvSpPr>
          <p:cNvPr id="647" name="Google Shape;647;p14"/>
          <p:cNvSpPr txBox="1"/>
          <p:nvPr/>
        </p:nvSpPr>
        <p:spPr>
          <a:xfrm>
            <a:off x="361450" y="1682115"/>
            <a:ext cx="8911008"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462145"/>
                </a:solidFill>
                <a:latin typeface="Arial"/>
                <a:ea typeface="Arial"/>
                <a:cs typeface="Arial"/>
                <a:sym typeface="Arial"/>
              </a:rPr>
              <a:t>The Basic HIV prevention cascade should be considered when the goal is to assess the reach of HIV prevention services.</a:t>
            </a:r>
            <a:endParaRPr b="0" i="0" sz="1400" u="none" cap="none" strike="noStrike">
              <a:solidFill>
                <a:srgbClr val="000000"/>
              </a:solidFill>
              <a:latin typeface="Arial"/>
              <a:ea typeface="Arial"/>
              <a:cs typeface="Arial"/>
              <a:sym typeface="Arial"/>
            </a:endParaRPr>
          </a:p>
        </p:txBody>
      </p:sp>
      <p:grpSp>
        <p:nvGrpSpPr>
          <p:cNvPr id="648" name="Google Shape;648;p14"/>
          <p:cNvGrpSpPr/>
          <p:nvPr/>
        </p:nvGrpSpPr>
        <p:grpSpPr>
          <a:xfrm>
            <a:off x="13497876" y="39492"/>
            <a:ext cx="625980" cy="625980"/>
            <a:chOff x="8648959" y="1185159"/>
            <a:chExt cx="484531" cy="484531"/>
          </a:xfrm>
        </p:grpSpPr>
        <p:sp>
          <p:nvSpPr>
            <p:cNvPr id="649" name="Google Shape;649;p14"/>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50" name="Google Shape;650;p14">
              <a:hlinkClick action="ppaction://hlinksldjump" r:id="rId1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651" name="Google Shape;651;p14"/>
          <p:cNvGrpSpPr/>
          <p:nvPr/>
        </p:nvGrpSpPr>
        <p:grpSpPr>
          <a:xfrm>
            <a:off x="14835108" y="41737"/>
            <a:ext cx="484531" cy="484531"/>
            <a:chOff x="8648959" y="1185159"/>
            <a:chExt cx="484531" cy="484531"/>
          </a:xfrm>
        </p:grpSpPr>
        <p:sp>
          <p:nvSpPr>
            <p:cNvPr id="652" name="Google Shape;652;p14"/>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53" name="Google Shape;653;p14">
              <a:hlinkClick action="ppaction://hlinksldjump" r:id="rId14"/>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654" name="Google Shape;654;p14"/>
          <p:cNvGrpSpPr/>
          <p:nvPr/>
        </p:nvGrpSpPr>
        <p:grpSpPr>
          <a:xfrm>
            <a:off x="16041050" y="51825"/>
            <a:ext cx="484531" cy="484531"/>
            <a:chOff x="8648959" y="1185159"/>
            <a:chExt cx="484531" cy="484531"/>
          </a:xfrm>
        </p:grpSpPr>
        <p:sp>
          <p:nvSpPr>
            <p:cNvPr id="655" name="Google Shape;655;p14"/>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56" name="Google Shape;656;p14">
              <a:hlinkClick action="ppaction://hlinksldjump" r:id="rId16"/>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657" name="Google Shape;657;p14"/>
          <p:cNvGrpSpPr/>
          <p:nvPr/>
        </p:nvGrpSpPr>
        <p:grpSpPr>
          <a:xfrm>
            <a:off x="17231763" y="38100"/>
            <a:ext cx="484531" cy="484531"/>
            <a:chOff x="8648959" y="1185159"/>
            <a:chExt cx="484531" cy="484531"/>
          </a:xfrm>
        </p:grpSpPr>
        <p:sp>
          <p:nvSpPr>
            <p:cNvPr id="658" name="Google Shape;658;p14"/>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59" name="Google Shape;659;p14">
              <a:hlinkClick action="ppaction://hlinksldjump" r:id="rId1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60" name="Google Shape;660;p14"/>
          <p:cNvSpPr txBox="1"/>
          <p:nvPr/>
        </p:nvSpPr>
        <p:spPr>
          <a:xfrm>
            <a:off x="13326599" y="661820"/>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661" name="Google Shape;661;p14"/>
          <p:cNvSpPr txBox="1"/>
          <p:nvPr/>
        </p:nvSpPr>
        <p:spPr>
          <a:xfrm>
            <a:off x="14775047" y="591540"/>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662" name="Google Shape;662;p14"/>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663" name="Google Shape;663;p14"/>
          <p:cNvSpPr txBox="1"/>
          <p:nvPr/>
        </p:nvSpPr>
        <p:spPr>
          <a:xfrm>
            <a:off x="17041057" y="599430"/>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15"/>
          <p:cNvSpPr txBox="1"/>
          <p:nvPr/>
        </p:nvSpPr>
        <p:spPr>
          <a:xfrm>
            <a:off x="361450" y="2698337"/>
            <a:ext cx="3770715" cy="320601"/>
          </a:xfrm>
          <a:prstGeom prst="rect">
            <a:avLst/>
          </a:prstGeom>
          <a:noFill/>
          <a:ln>
            <a:noFill/>
          </a:ln>
        </p:spPr>
        <p:txBody>
          <a:bodyPr anchorCtr="0" anchor="t" bIns="0" lIns="0" spcFirstLastPara="1" rIns="0" wrap="square" tIns="0">
            <a:spAutoFit/>
          </a:bodyPr>
          <a:lstStyle/>
          <a:p>
            <a:pPr indent="0" lvl="0" marL="0" marR="0" rtl="0" algn="l">
              <a:lnSpc>
                <a:spcPct val="104999"/>
              </a:lnSpc>
              <a:spcBef>
                <a:spcPts val="0"/>
              </a:spcBef>
              <a:spcAft>
                <a:spcPts val="0"/>
              </a:spcAft>
              <a:buClr>
                <a:srgbClr val="000000"/>
              </a:buClr>
              <a:buSzPts val="2400"/>
              <a:buFont typeface="Arial"/>
              <a:buNone/>
            </a:pPr>
            <a:r>
              <a:rPr b="1" i="0" lang="en-GB" sz="2400" u="none" cap="none" strike="noStrike">
                <a:solidFill>
                  <a:srgbClr val="E3815C"/>
                </a:solidFill>
                <a:latin typeface="Arial"/>
                <a:ea typeface="Arial"/>
                <a:cs typeface="Arial"/>
                <a:sym typeface="Arial"/>
              </a:rPr>
              <a:t>Focus population: </a:t>
            </a:r>
            <a:endParaRPr b="0" i="0" sz="1400" u="none" cap="none" strike="noStrike">
              <a:solidFill>
                <a:srgbClr val="000000"/>
              </a:solidFill>
              <a:latin typeface="Arial"/>
              <a:ea typeface="Arial"/>
              <a:cs typeface="Arial"/>
              <a:sym typeface="Arial"/>
            </a:endParaRPr>
          </a:p>
        </p:txBody>
      </p:sp>
      <p:sp>
        <p:nvSpPr>
          <p:cNvPr id="673" name="Google Shape;673;p15"/>
          <p:cNvSpPr txBox="1"/>
          <p:nvPr/>
        </p:nvSpPr>
        <p:spPr>
          <a:xfrm>
            <a:off x="361450" y="3131986"/>
            <a:ext cx="6083356" cy="157536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Population size estimate using a range of methods, including census, enumeration, behavioural surveillance, population surveys</a:t>
            </a:r>
            <a:r>
              <a:rPr b="0" i="0" lang="en-GB" sz="1800" u="none" cap="none" strike="noStrike">
                <a:solidFill>
                  <a:srgbClr val="E3815C"/>
                </a:solidFill>
                <a:latin typeface="Arial"/>
                <a:ea typeface="Arial"/>
                <a:cs typeface="Arial"/>
                <a:sym typeface="Arial"/>
              </a:rPr>
              <a:t>, </a:t>
            </a:r>
            <a:r>
              <a:rPr b="0" i="0" lang="en-GB" sz="1800" u="sng" cap="none" strike="noStrike">
                <a:solidFill>
                  <a:srgbClr val="E3815C"/>
                </a:solidFill>
                <a:latin typeface="Arial"/>
                <a:ea typeface="Arial"/>
                <a:cs typeface="Arial"/>
                <a:sym typeface="Arial"/>
                <a:hlinkClick r:id="rId3">
                  <a:extLst>
                    <a:ext uri="{A12FA001-AC4F-418D-AE19-62706E023703}">
                      <ahyp:hlinkClr val="tx"/>
                    </a:ext>
                  </a:extLst>
                </a:hlinkClick>
              </a:rPr>
              <a:t>programme mapping</a:t>
            </a:r>
            <a:r>
              <a:rPr b="0" i="0" lang="en-GB" sz="1800" u="none" cap="none" strike="noStrike">
                <a:solidFill>
                  <a:srgbClr val="E3815C"/>
                </a:solidFill>
                <a:latin typeface="Arial"/>
                <a:ea typeface="Arial"/>
                <a:cs typeface="Arial"/>
                <a:sym typeface="Arial"/>
              </a:rPr>
              <a:t>, </a:t>
            </a:r>
            <a:r>
              <a:rPr b="0" i="0" lang="en-GB" sz="1800" u="sng" cap="none" strike="noStrike">
                <a:solidFill>
                  <a:srgbClr val="E3815C"/>
                </a:solidFill>
                <a:latin typeface="Arial"/>
                <a:ea typeface="Arial"/>
                <a:cs typeface="Arial"/>
                <a:sym typeface="Arial"/>
                <a:hlinkClick r:id="rId4">
                  <a:extLst>
                    <a:ext uri="{A12FA001-AC4F-418D-AE19-62706E023703}">
                      <ahyp:hlinkClr val="tx"/>
                    </a:ext>
                  </a:extLst>
                </a:hlinkClick>
              </a:rPr>
              <a:t>capture-recapture method</a:t>
            </a:r>
            <a:r>
              <a:rPr b="0" i="0" lang="en-GB" sz="1800" u="none" cap="none" strike="noStrike">
                <a:solidFill>
                  <a:srgbClr val="E3815C"/>
                </a:solidFill>
                <a:latin typeface="Arial"/>
                <a:ea typeface="Arial"/>
                <a:cs typeface="Arial"/>
                <a:sym typeface="Arial"/>
              </a:rPr>
              <a:t>, </a:t>
            </a:r>
            <a:r>
              <a:rPr b="0" i="0" lang="en-GB" sz="1800" u="sng" cap="none" strike="noStrike">
                <a:solidFill>
                  <a:srgbClr val="E3815C"/>
                </a:solidFill>
                <a:latin typeface="Arial"/>
                <a:ea typeface="Arial"/>
                <a:cs typeface="Arial"/>
                <a:sym typeface="Arial"/>
                <a:hlinkClick r:id="rId5">
                  <a:extLst>
                    <a:ext uri="{A12FA001-AC4F-418D-AE19-62706E023703}">
                      <ahyp:hlinkClr val="tx"/>
                    </a:ext>
                  </a:extLst>
                </a:hlinkClick>
              </a:rPr>
              <a:t>multiplier method</a:t>
            </a:r>
            <a:r>
              <a:rPr b="0" i="0" lang="en-GB" sz="1800" u="none" cap="none" strike="noStrike">
                <a:solidFill>
                  <a:srgbClr val="E3815C"/>
                </a:solidFill>
                <a:latin typeface="Arial"/>
                <a:ea typeface="Arial"/>
                <a:cs typeface="Arial"/>
                <a:sym typeface="Arial"/>
              </a:rPr>
              <a:t>, </a:t>
            </a:r>
            <a:r>
              <a:rPr b="0" i="0" lang="en-GB" sz="1800" u="sng" cap="none" strike="noStrike">
                <a:solidFill>
                  <a:srgbClr val="E3815C"/>
                </a:solidFill>
                <a:latin typeface="Arial"/>
                <a:ea typeface="Arial"/>
                <a:cs typeface="Arial"/>
                <a:sym typeface="Arial"/>
                <a:hlinkClick r:id="rId6">
                  <a:extLst>
                    <a:ext uri="{A12FA001-AC4F-418D-AE19-62706E023703}">
                      <ahyp:hlinkClr val="tx"/>
                    </a:ext>
                  </a:extLst>
                </a:hlinkClick>
              </a:rPr>
              <a:t>network scale-up method</a:t>
            </a:r>
            <a:r>
              <a:rPr b="0" i="0" lang="en-GB" sz="1800" u="none" cap="none" strike="noStrike">
                <a:solidFill>
                  <a:srgbClr val="00A899"/>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and</a:t>
            </a:r>
            <a:r>
              <a:rPr b="0" i="0" lang="en-GB" sz="1800" u="none" cap="none" strike="noStrike">
                <a:solidFill>
                  <a:srgbClr val="00A899"/>
                </a:solidFill>
                <a:latin typeface="Arial"/>
                <a:ea typeface="Arial"/>
                <a:cs typeface="Arial"/>
                <a:sym typeface="Arial"/>
              </a:rPr>
              <a:t> </a:t>
            </a:r>
            <a:r>
              <a:rPr b="0" i="0" lang="en-GB" sz="1800" u="sng" cap="none" strike="noStrike">
                <a:solidFill>
                  <a:srgbClr val="E3815C"/>
                </a:solidFill>
                <a:latin typeface="Arial"/>
                <a:ea typeface="Arial"/>
                <a:cs typeface="Arial"/>
                <a:sym typeface="Arial"/>
                <a:hlinkClick r:id="rId7">
                  <a:extLst>
                    <a:ext uri="{A12FA001-AC4F-418D-AE19-62706E023703}">
                      <ahyp:hlinkClr val="tx"/>
                    </a:ext>
                  </a:extLst>
                </a:hlinkClick>
              </a:rPr>
              <a:t>community informant</a:t>
            </a:r>
            <a:r>
              <a:rPr b="0" i="0" lang="en-GB" sz="1800" u="none" cap="none" strike="noStrike">
                <a:solidFill>
                  <a:srgbClr val="E3815C"/>
                </a:solidFill>
                <a:latin typeface="Arial"/>
                <a:ea typeface="Arial"/>
                <a:cs typeface="Arial"/>
                <a:sym typeface="Arial"/>
              </a:rPr>
              <a:t> </a:t>
            </a:r>
            <a:r>
              <a:rPr b="0" i="0" lang="en-GB" sz="1800" u="none" cap="none" strike="noStrike">
                <a:solidFill>
                  <a:schemeClr val="dk1"/>
                </a:solidFill>
                <a:latin typeface="Arial"/>
                <a:ea typeface="Arial"/>
                <a:cs typeface="Arial"/>
                <a:sym typeface="Arial"/>
              </a:rPr>
              <a:t>and</a:t>
            </a:r>
            <a:r>
              <a:rPr b="0" i="0" lang="en-GB" sz="1800" u="none" cap="none" strike="noStrike">
                <a:solidFill>
                  <a:srgbClr val="000000"/>
                </a:solidFill>
                <a:latin typeface="Arial"/>
                <a:ea typeface="Arial"/>
                <a:cs typeface="Arial"/>
                <a:sym typeface="Arial"/>
              </a:rPr>
              <a:t> </a:t>
            </a:r>
            <a:r>
              <a:rPr b="0" i="0" lang="en-GB" sz="1800" u="sng" cap="none" strike="noStrike">
                <a:solidFill>
                  <a:srgbClr val="E3815C"/>
                </a:solidFill>
                <a:latin typeface="Arial"/>
                <a:ea typeface="Arial"/>
                <a:cs typeface="Arial"/>
                <a:sym typeface="Arial"/>
                <a:hlinkClick r:id="rId8">
                  <a:extLst>
                    <a:ext uri="{A12FA001-AC4F-418D-AE19-62706E023703}">
                      <ahyp:hlinkClr val="tx"/>
                    </a:ext>
                  </a:extLst>
                </a:hlinkClick>
              </a:rPr>
              <a:t>observation </a:t>
            </a:r>
            <a:r>
              <a:rPr b="0" i="0" lang="en-GB" sz="1800" u="none" cap="none" strike="noStrike">
                <a:solidFill>
                  <a:schemeClr val="dk1"/>
                </a:solidFill>
                <a:latin typeface="Arial"/>
                <a:ea typeface="Arial"/>
                <a:cs typeface="Arial"/>
                <a:sym typeface="Arial"/>
              </a:rPr>
              <a:t>methods</a:t>
            </a:r>
            <a:endParaRPr b="0" i="0" sz="1400" u="none" cap="none" strike="noStrike">
              <a:solidFill>
                <a:srgbClr val="000000"/>
              </a:solidFill>
              <a:latin typeface="Arial"/>
              <a:ea typeface="Arial"/>
              <a:cs typeface="Arial"/>
              <a:sym typeface="Arial"/>
            </a:endParaRPr>
          </a:p>
        </p:txBody>
      </p:sp>
      <p:grpSp>
        <p:nvGrpSpPr>
          <p:cNvPr id="674" name="Google Shape;674;p15"/>
          <p:cNvGrpSpPr/>
          <p:nvPr/>
        </p:nvGrpSpPr>
        <p:grpSpPr>
          <a:xfrm>
            <a:off x="361450" y="5099066"/>
            <a:ext cx="7631100" cy="4312649"/>
            <a:chOff x="9475238" y="3066446"/>
            <a:chExt cx="7631100" cy="4312649"/>
          </a:xfrm>
        </p:grpSpPr>
        <p:sp>
          <p:nvSpPr>
            <p:cNvPr id="675" name="Google Shape;675;p15"/>
            <p:cNvSpPr txBox="1"/>
            <p:nvPr/>
          </p:nvSpPr>
          <p:spPr>
            <a:xfrm>
              <a:off x="9475238" y="3066446"/>
              <a:ext cx="3770715" cy="320601"/>
            </a:xfrm>
            <a:prstGeom prst="rect">
              <a:avLst/>
            </a:prstGeom>
            <a:noFill/>
            <a:ln>
              <a:noFill/>
            </a:ln>
          </p:spPr>
          <p:txBody>
            <a:bodyPr anchorCtr="0" anchor="t" bIns="0" lIns="0" spcFirstLastPara="1" rIns="0" wrap="square" tIns="0">
              <a:spAutoFit/>
            </a:bodyPr>
            <a:lstStyle/>
            <a:p>
              <a:pPr indent="0" lvl="0" marL="0" marR="0" rtl="0" algn="l">
                <a:lnSpc>
                  <a:spcPct val="104999"/>
                </a:lnSpc>
                <a:spcBef>
                  <a:spcPts val="0"/>
                </a:spcBef>
                <a:spcAft>
                  <a:spcPts val="0"/>
                </a:spcAft>
                <a:buClr>
                  <a:srgbClr val="000000"/>
                </a:buClr>
                <a:buSzPts val="2400"/>
                <a:buFont typeface="Arial"/>
                <a:buNone/>
              </a:pPr>
              <a:r>
                <a:rPr b="1" i="0" lang="en-GB" sz="2400" u="none" cap="none" strike="noStrike">
                  <a:solidFill>
                    <a:srgbClr val="E3815C"/>
                  </a:solidFill>
                  <a:latin typeface="Arial"/>
                  <a:ea typeface="Arial"/>
                  <a:cs typeface="Arial"/>
                  <a:sym typeface="Arial"/>
                </a:rPr>
                <a:t>Reach / Coverage</a:t>
              </a:r>
              <a:endParaRPr b="0" i="0" sz="1400" u="none" cap="none" strike="noStrike">
                <a:solidFill>
                  <a:srgbClr val="000000"/>
                </a:solidFill>
                <a:latin typeface="Arial"/>
                <a:ea typeface="Arial"/>
                <a:cs typeface="Arial"/>
                <a:sym typeface="Arial"/>
              </a:endParaRPr>
            </a:p>
          </p:txBody>
        </p:sp>
        <p:sp>
          <p:nvSpPr>
            <p:cNvPr id="676" name="Google Shape;676;p15"/>
            <p:cNvSpPr txBox="1"/>
            <p:nvPr/>
          </p:nvSpPr>
          <p:spPr>
            <a:xfrm>
              <a:off x="9475238" y="3500095"/>
              <a:ext cx="7631100" cy="387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Routine programme data that can count individual people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reached during the period; and/or behavioural surveillance data </a:t>
              </a:r>
              <a:br>
                <a:rPr b="0" i="0" lang="en-GB" sz="1800" u="none" cap="none" strike="noStrike">
                  <a:solidFill>
                    <a:schemeClr val="dk1"/>
                  </a:solidFill>
                  <a:latin typeface="Arial"/>
                  <a:ea typeface="Arial"/>
                  <a:cs typeface="Arial"/>
                  <a:sym typeface="Arial"/>
                </a:rPr>
              </a:b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E.g. </a:t>
              </a:r>
              <a:r>
                <a:rPr b="0" i="0" lang="en-GB" sz="1800" u="sng" cap="none" strike="noStrike">
                  <a:solidFill>
                    <a:srgbClr val="E3815C"/>
                  </a:solidFill>
                  <a:latin typeface="Arial"/>
                  <a:ea typeface="Arial"/>
                  <a:cs typeface="Arial"/>
                  <a:sym typeface="Arial"/>
                  <a:hlinkClick r:id="rId9">
                    <a:extLst>
                      <a:ext uri="{A12FA001-AC4F-418D-AE19-62706E023703}">
                        <ahyp:hlinkClr val="tx"/>
                      </a:ext>
                    </a:extLst>
                  </a:hlinkClick>
                </a:rPr>
                <a:t>Integrated Biological and Behavioral Surveys (IBBS</a:t>
              </a:r>
              <a:r>
                <a:rPr b="0" i="0" lang="en-GB" sz="1800" u="sng" cap="none" strike="noStrike">
                  <a:solidFill>
                    <a:srgbClr val="E3815C"/>
                  </a:solidFill>
                  <a:latin typeface="Arial"/>
                  <a:ea typeface="Arial"/>
                  <a:cs typeface="Arial"/>
                  <a:sym typeface="Arial"/>
                </a:rPr>
                <a:t>),</a:t>
              </a:r>
              <a:br>
                <a:rPr b="0" i="0" lang="en-GB" sz="1800" u="none" cap="none" strike="noStrike">
                  <a:solidFill>
                    <a:srgbClr val="E3815C"/>
                  </a:solidFill>
                  <a:latin typeface="Arial"/>
                  <a:ea typeface="Arial"/>
                  <a:cs typeface="Arial"/>
                  <a:sym typeface="Arial"/>
                </a:rPr>
              </a:br>
              <a:br>
                <a:rPr b="0" i="0" lang="en-GB" sz="1800" u="none" cap="none" strike="noStrike">
                  <a:solidFill>
                    <a:srgbClr val="E3815C"/>
                  </a:solidFill>
                  <a:latin typeface="Arial"/>
                  <a:ea typeface="Arial"/>
                  <a:cs typeface="Arial"/>
                  <a:sym typeface="Arial"/>
                </a:rPr>
              </a:br>
              <a:r>
                <a:rPr b="0" i="0" lang="en-GB" sz="1800" u="sng" cap="none" strike="noStrike">
                  <a:solidFill>
                    <a:srgbClr val="E3815C"/>
                  </a:solidFill>
                  <a:latin typeface="Arial"/>
                  <a:ea typeface="Arial"/>
                  <a:cs typeface="Arial"/>
                  <a:sym typeface="Arial"/>
                  <a:hlinkClick r:id="rId10">
                    <a:extLst>
                      <a:ext uri="{A12FA001-AC4F-418D-AE19-62706E023703}">
                        <ahyp:hlinkClr val="tx"/>
                      </a:ext>
                    </a:extLst>
                  </a:hlinkClick>
                </a:rPr>
                <a:t>Demographic and Health Surveys (DHS),</a:t>
              </a:r>
              <a:br>
                <a:rPr b="0" i="0" lang="en-GB" sz="1800" u="sng" cap="none" strike="noStrike">
                  <a:solidFill>
                    <a:srgbClr val="E3815C"/>
                  </a:solidFill>
                  <a:latin typeface="Arial"/>
                  <a:ea typeface="Arial"/>
                  <a:cs typeface="Arial"/>
                  <a:sym typeface="Arial"/>
                </a:rPr>
              </a:br>
              <a:br>
                <a:rPr b="0" i="0" lang="en-GB" sz="1800" u="sng" cap="none" strike="noStrike">
                  <a:solidFill>
                    <a:srgbClr val="E3815C"/>
                  </a:solidFill>
                  <a:latin typeface="Arial"/>
                  <a:ea typeface="Arial"/>
                  <a:cs typeface="Arial"/>
                  <a:sym typeface="Arial"/>
                </a:rPr>
              </a:br>
              <a:r>
                <a:rPr b="0" i="0" lang="en-GB" sz="1800" u="sng" cap="none" strike="noStrike">
                  <a:solidFill>
                    <a:srgbClr val="E3815C"/>
                  </a:solidFill>
                  <a:latin typeface="Arial"/>
                  <a:ea typeface="Arial"/>
                  <a:cs typeface="Arial"/>
                  <a:sym typeface="Arial"/>
                  <a:hlinkClick r:id="rId11">
                    <a:extLst>
                      <a:ext uri="{A12FA001-AC4F-418D-AE19-62706E023703}">
                        <ahyp:hlinkClr val="tx"/>
                      </a:ext>
                    </a:extLst>
                  </a:hlinkClick>
                </a:rPr>
                <a:t>Population-based HIV Impact Assessments (PHIA)</a:t>
              </a:r>
              <a:r>
                <a:rPr b="0" i="0" lang="en-GB" sz="1800" u="none" cap="none" strike="noStrike">
                  <a:solidFill>
                    <a:srgbClr val="E3815C"/>
                  </a:solidFill>
                  <a:latin typeface="Arial"/>
                  <a:ea typeface="Arial"/>
                  <a:cs typeface="Arial"/>
                  <a:sym typeface="Arial"/>
                </a:rPr>
                <a:t>, </a:t>
              </a:r>
              <a:br>
                <a:rPr b="0" i="0" lang="en-GB" sz="1800" u="none" cap="none" strike="noStrike">
                  <a:solidFill>
                    <a:srgbClr val="00A899"/>
                  </a:solidFill>
                  <a:latin typeface="Arial"/>
                  <a:ea typeface="Arial"/>
                  <a:cs typeface="Arial"/>
                  <a:sym typeface="Arial"/>
                </a:rPr>
              </a:br>
              <a:endParaRPr b="0" i="0" sz="1800" u="none" cap="none" strike="noStrike">
                <a:solidFill>
                  <a:srgbClr val="00A8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AIDS Indicator Surveys (AIS),</a:t>
              </a:r>
              <a:br>
                <a:rPr b="0" i="0" lang="en-GB" sz="1800" u="none" cap="none" strike="noStrike">
                  <a:solidFill>
                    <a:srgbClr val="462145"/>
                  </a:solidFill>
                  <a:latin typeface="Arial"/>
                  <a:ea typeface="Arial"/>
                  <a:cs typeface="Arial"/>
                  <a:sym typeface="Arial"/>
                </a:rPr>
              </a:br>
              <a:br>
                <a:rPr b="0" i="0" lang="en-GB" sz="1800" u="none" cap="none" strike="noStrike">
                  <a:solidFill>
                    <a:srgbClr val="E3815C"/>
                  </a:solidFill>
                  <a:latin typeface="Arial"/>
                  <a:ea typeface="Arial"/>
                  <a:cs typeface="Arial"/>
                  <a:sym typeface="Arial"/>
                </a:rPr>
              </a:br>
              <a:r>
                <a:rPr b="0" i="0" lang="en-GB" sz="1800" u="sng" cap="none" strike="noStrike">
                  <a:solidFill>
                    <a:srgbClr val="E3815C"/>
                  </a:solidFill>
                  <a:latin typeface="Arial"/>
                  <a:ea typeface="Arial"/>
                  <a:cs typeface="Arial"/>
                  <a:sym typeface="Arial"/>
                  <a:hlinkClick r:id="rId12">
                    <a:extLst>
                      <a:ext uri="{A12FA001-AC4F-418D-AE19-62706E023703}">
                        <ahyp:hlinkClr val="tx"/>
                      </a:ext>
                    </a:extLst>
                  </a:hlinkClick>
                </a:rPr>
                <a:t>Multiple Indicator Cluster Surveys (MICS)</a:t>
              </a:r>
              <a:r>
                <a:rPr b="0" i="0" lang="en-GB" sz="1800" u="none" cap="none" strike="noStrike">
                  <a:solidFill>
                    <a:srgbClr val="E3815C"/>
                  </a:solidFill>
                  <a:latin typeface="Arial"/>
                  <a:ea typeface="Arial"/>
                  <a:cs typeface="Arial"/>
                  <a:sym typeface="Arial"/>
                </a:rPr>
                <a:t>, </a:t>
              </a:r>
              <a:br>
                <a:rPr b="0" i="0" lang="en-GB" sz="1800" u="none" cap="none" strike="noStrike">
                  <a:solidFill>
                    <a:srgbClr val="E3815C"/>
                  </a:solidFill>
                  <a:latin typeface="Arial"/>
                  <a:ea typeface="Arial"/>
                  <a:cs typeface="Arial"/>
                  <a:sym typeface="Arial"/>
                </a:rPr>
              </a:br>
              <a:endParaRPr b="0" i="0" sz="1800" u="none" cap="none" strike="noStrike">
                <a:solidFill>
                  <a:srgbClr val="E3815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sng" cap="none" strike="noStrike">
                  <a:solidFill>
                    <a:srgbClr val="DF7F5D"/>
                  </a:solidFill>
                  <a:latin typeface="Arial"/>
                  <a:ea typeface="Arial"/>
                  <a:cs typeface="Arial"/>
                  <a:sym typeface="Arial"/>
                  <a:hlinkClick r:id="rId13">
                    <a:extLst>
                      <a:ext uri="{A12FA001-AC4F-418D-AE19-62706E023703}">
                        <ahyp:hlinkClr val="tx"/>
                      </a:ext>
                    </a:extLst>
                  </a:hlinkClick>
                </a:rPr>
                <a:t>Polling booth surveys and small area surveys.</a:t>
              </a:r>
              <a:r>
                <a:rPr b="0" i="0" lang="en-GB" sz="1800" u="sng" cap="none" strike="noStrike">
                  <a:solidFill>
                    <a:srgbClr val="E58176"/>
                  </a:solidFill>
                  <a:latin typeface="Arial"/>
                  <a:ea typeface="Arial"/>
                  <a:cs typeface="Arial"/>
                  <a:sym typeface="Arial"/>
                  <a:hlinkClick r:id="rId14">
                    <a:extLst>
                      <a:ext uri="{A12FA001-AC4F-418D-AE19-62706E023703}">
                        <ahyp:hlinkClr val="tx"/>
                      </a:ext>
                    </a:extLst>
                  </a:hlinkClick>
                </a:rPr>
                <a:t> </a:t>
              </a:r>
              <a:endParaRPr b="0" i="0" sz="1400" u="none" cap="none" strike="noStrike">
                <a:solidFill>
                  <a:srgbClr val="E58176"/>
                </a:solidFill>
                <a:latin typeface="Arial"/>
                <a:ea typeface="Arial"/>
                <a:cs typeface="Arial"/>
                <a:sym typeface="Arial"/>
              </a:endParaRPr>
            </a:p>
          </p:txBody>
        </p:sp>
      </p:grpSp>
      <p:grpSp>
        <p:nvGrpSpPr>
          <p:cNvPr id="677" name="Google Shape;677;p15"/>
          <p:cNvGrpSpPr/>
          <p:nvPr/>
        </p:nvGrpSpPr>
        <p:grpSpPr>
          <a:xfrm>
            <a:off x="9217291" y="2734762"/>
            <a:ext cx="7631168" cy="3114447"/>
            <a:chOff x="361450" y="5469617"/>
            <a:chExt cx="7631168" cy="3114447"/>
          </a:xfrm>
        </p:grpSpPr>
        <p:sp>
          <p:nvSpPr>
            <p:cNvPr id="678" name="Google Shape;678;p15"/>
            <p:cNvSpPr txBox="1"/>
            <p:nvPr/>
          </p:nvSpPr>
          <p:spPr>
            <a:xfrm>
              <a:off x="361450" y="5469617"/>
              <a:ext cx="2343087" cy="320601"/>
            </a:xfrm>
            <a:prstGeom prst="rect">
              <a:avLst/>
            </a:prstGeom>
            <a:noFill/>
            <a:ln>
              <a:noFill/>
            </a:ln>
          </p:spPr>
          <p:txBody>
            <a:bodyPr anchorCtr="0" anchor="t" bIns="0" lIns="0" spcFirstLastPara="1" rIns="0" wrap="square" tIns="0">
              <a:spAutoFit/>
            </a:bodyPr>
            <a:lstStyle/>
            <a:p>
              <a:pPr indent="0" lvl="0" marL="0" marR="0" rtl="0" algn="l">
                <a:lnSpc>
                  <a:spcPct val="104999"/>
                </a:lnSpc>
                <a:spcBef>
                  <a:spcPts val="0"/>
                </a:spcBef>
                <a:spcAft>
                  <a:spcPts val="0"/>
                </a:spcAft>
                <a:buClr>
                  <a:srgbClr val="000000"/>
                </a:buClr>
                <a:buSzPts val="2400"/>
                <a:buFont typeface="Arial"/>
                <a:buNone/>
              </a:pPr>
              <a:r>
                <a:rPr b="1" i="0" lang="en-GB" sz="2400" u="none" cap="none" strike="noStrike">
                  <a:solidFill>
                    <a:srgbClr val="E3815C"/>
                  </a:solidFill>
                  <a:latin typeface="Arial"/>
                  <a:ea typeface="Arial"/>
                  <a:cs typeface="Arial"/>
                  <a:sym typeface="Arial"/>
                </a:rPr>
                <a:t>Uptake/ Use: </a:t>
              </a:r>
              <a:endParaRPr b="0" i="0" sz="1400" u="none" cap="none" strike="noStrike">
                <a:solidFill>
                  <a:srgbClr val="000000"/>
                </a:solidFill>
                <a:latin typeface="Arial"/>
                <a:ea typeface="Arial"/>
                <a:cs typeface="Arial"/>
                <a:sym typeface="Arial"/>
              </a:endParaRPr>
            </a:p>
          </p:txBody>
        </p:sp>
        <p:sp>
          <p:nvSpPr>
            <p:cNvPr id="679" name="Google Shape;679;p15"/>
            <p:cNvSpPr txBox="1"/>
            <p:nvPr/>
          </p:nvSpPr>
          <p:spPr>
            <a:xfrm>
              <a:off x="361450" y="5903265"/>
              <a:ext cx="7631168" cy="125476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Routine programme data (preferred option), data from international reporting (e.g. World Health Organization (WHO), </a:t>
              </a:r>
              <a:r>
                <a:rPr b="0" i="0" lang="en-GB" sz="1800" u="sng" cap="none" strike="noStrike">
                  <a:solidFill>
                    <a:srgbClr val="E3815C"/>
                  </a:solidFill>
                  <a:latin typeface="Arial"/>
                  <a:ea typeface="Arial"/>
                  <a:cs typeface="Arial"/>
                  <a:sym typeface="Arial"/>
                  <a:hlinkClick r:id="rId15">
                    <a:extLst>
                      <a:ext uri="{A12FA001-AC4F-418D-AE19-62706E023703}">
                        <ahyp:hlinkClr val="tx"/>
                      </a:ext>
                    </a:extLst>
                  </a:hlinkClick>
                </a:rPr>
                <a:t>Monitoring, Evaluation, and Reporting (MER)</a:t>
              </a:r>
              <a:r>
                <a:rPr b="0" i="0" lang="en-GB" sz="1800" u="none" cap="none" strike="noStrike">
                  <a:solidFill>
                    <a:srgbClr val="E3815C"/>
                  </a:solidFill>
                  <a:latin typeface="Arial"/>
                  <a:ea typeface="Arial"/>
                  <a:cs typeface="Arial"/>
                  <a:sym typeface="Arial"/>
                </a:rPr>
                <a:t>, </a:t>
              </a:r>
              <a:r>
                <a:rPr b="0" i="0" lang="en-GB" sz="1800" u="sng" cap="none" strike="noStrike">
                  <a:solidFill>
                    <a:srgbClr val="E3815C"/>
                  </a:solidFill>
                  <a:latin typeface="Arial"/>
                  <a:ea typeface="Arial"/>
                  <a:cs typeface="Arial"/>
                  <a:sym typeface="Arial"/>
                  <a:hlinkClick r:id="rId16">
                    <a:extLst>
                      <a:ext uri="{A12FA001-AC4F-418D-AE19-62706E023703}">
                        <ahyp:hlinkClr val="tx"/>
                      </a:ext>
                    </a:extLst>
                  </a:hlinkClick>
                </a:rPr>
                <a:t>Global AIDS Monitoring (GAM)</a:t>
              </a:r>
              <a:r>
                <a:rPr b="0" i="0" lang="en-GB" sz="1800" u="none" cap="none" strike="noStrike">
                  <a:solidFill>
                    <a:srgbClr val="E3815C"/>
                  </a:solidFill>
                  <a:latin typeface="Arial"/>
                  <a:ea typeface="Arial"/>
                  <a:cs typeface="Arial"/>
                  <a:sym typeface="Arial"/>
                </a:rPr>
                <a:t>) </a:t>
              </a:r>
              <a:r>
                <a:rPr b="0" i="0" lang="en-GB" sz="1800" u="none" cap="none" strike="noStrike">
                  <a:solidFill>
                    <a:schemeClr val="dk1"/>
                  </a:solidFill>
                  <a:latin typeface="Arial"/>
                  <a:ea typeface="Arial"/>
                  <a:cs typeface="Arial"/>
                  <a:sym typeface="Arial"/>
                </a:rPr>
                <a:t>and behavioural surveillance data. </a:t>
              </a:r>
              <a:endParaRPr b="0" i="0" sz="1400" u="none" cap="none" strike="noStrike">
                <a:solidFill>
                  <a:srgbClr val="000000"/>
                </a:solidFill>
                <a:latin typeface="Arial"/>
                <a:ea typeface="Arial"/>
                <a:cs typeface="Arial"/>
                <a:sym typeface="Arial"/>
              </a:endParaRPr>
            </a:p>
          </p:txBody>
        </p:sp>
        <p:sp>
          <p:nvSpPr>
            <p:cNvPr id="680" name="Google Shape;680;p15"/>
            <p:cNvSpPr txBox="1"/>
            <p:nvPr/>
          </p:nvSpPr>
          <p:spPr>
            <a:xfrm>
              <a:off x="361450" y="7536849"/>
              <a:ext cx="4267200" cy="320601"/>
            </a:xfrm>
            <a:prstGeom prst="rect">
              <a:avLst/>
            </a:prstGeom>
            <a:noFill/>
            <a:ln>
              <a:noFill/>
            </a:ln>
          </p:spPr>
          <p:txBody>
            <a:bodyPr anchorCtr="0" anchor="t" bIns="0" lIns="0" spcFirstLastPara="1" rIns="0" wrap="square" tIns="0">
              <a:spAutoFit/>
            </a:bodyPr>
            <a:lstStyle/>
            <a:p>
              <a:pPr indent="0" lvl="0" marL="0" marR="0" rtl="0" algn="l">
                <a:lnSpc>
                  <a:spcPct val="104999"/>
                </a:lnSpc>
                <a:spcBef>
                  <a:spcPts val="0"/>
                </a:spcBef>
                <a:spcAft>
                  <a:spcPts val="0"/>
                </a:spcAft>
                <a:buClr>
                  <a:srgbClr val="000000"/>
                </a:buClr>
                <a:buSzPts val="2400"/>
                <a:buFont typeface="Arial"/>
                <a:buNone/>
              </a:pPr>
              <a:r>
                <a:rPr b="1" i="0" lang="en-GB" sz="2400" u="none" cap="none" strike="noStrike">
                  <a:solidFill>
                    <a:srgbClr val="E3815C"/>
                  </a:solidFill>
                  <a:latin typeface="Arial"/>
                  <a:ea typeface="Arial"/>
                  <a:cs typeface="Arial"/>
                  <a:sym typeface="Arial"/>
                </a:rPr>
                <a:t>Correct / Consistent use: </a:t>
              </a:r>
              <a:endParaRPr b="0" i="0" sz="1400" u="none" cap="none" strike="noStrike">
                <a:solidFill>
                  <a:srgbClr val="000000"/>
                </a:solidFill>
                <a:latin typeface="Arial"/>
                <a:ea typeface="Arial"/>
                <a:cs typeface="Arial"/>
                <a:sym typeface="Arial"/>
              </a:endParaRPr>
            </a:p>
          </p:txBody>
        </p:sp>
        <p:sp>
          <p:nvSpPr>
            <p:cNvPr id="681" name="Google Shape;681;p15"/>
            <p:cNvSpPr txBox="1"/>
            <p:nvPr/>
          </p:nvSpPr>
          <p:spPr>
            <a:xfrm>
              <a:off x="361450" y="7970498"/>
              <a:ext cx="7631168" cy="61356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Routine programme data (preferred option) and behavioural surveillance (e.g. IBBS, DHS, PHIA, AIS, MIC, polling booth surveys). </a:t>
              </a:r>
              <a:endParaRPr b="0" i="0" sz="1400" u="none" cap="none" strike="noStrike">
                <a:solidFill>
                  <a:srgbClr val="000000"/>
                </a:solidFill>
                <a:latin typeface="Arial"/>
                <a:ea typeface="Arial"/>
                <a:cs typeface="Arial"/>
                <a:sym typeface="Arial"/>
              </a:endParaRPr>
            </a:p>
          </p:txBody>
        </p:sp>
      </p:grpSp>
      <p:grpSp>
        <p:nvGrpSpPr>
          <p:cNvPr id="682" name="Google Shape;682;p15"/>
          <p:cNvGrpSpPr/>
          <p:nvPr/>
        </p:nvGrpSpPr>
        <p:grpSpPr>
          <a:xfrm>
            <a:off x="15468600" y="9741069"/>
            <a:ext cx="3329100" cy="507831"/>
            <a:chOff x="14872218" y="9719957"/>
            <a:chExt cx="3329100" cy="507831"/>
          </a:xfrm>
        </p:grpSpPr>
        <p:grpSp>
          <p:nvGrpSpPr>
            <p:cNvPr id="683" name="Google Shape;683;p15"/>
            <p:cNvGrpSpPr/>
            <p:nvPr/>
          </p:nvGrpSpPr>
          <p:grpSpPr>
            <a:xfrm>
              <a:off x="16071068" y="9770473"/>
              <a:ext cx="396290" cy="396290"/>
              <a:chOff x="16121050" y="9484039"/>
              <a:chExt cx="653674" cy="653674"/>
            </a:xfrm>
          </p:grpSpPr>
          <p:sp>
            <p:nvSpPr>
              <p:cNvPr id="684" name="Google Shape;684;p15">
                <a:hlinkClick action="ppaction://hlinksldjump" r:id="rId17"/>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85" name="Google Shape;685;p15">
                <a:hlinkClick action="ppaction://hlinksldjump" r:id="rId18"/>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686" name="Google Shape;686;p15">
              <a:hlinkClick action="ppaction://hlinksldjump" r:id="rId20"/>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687" name="Google Shape;687;p15">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88" name="Google Shape;688;p15">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89" name="Google Shape;689;p15">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690" name="Google Shape;690;p15"/>
          <p:cNvSpPr txBox="1"/>
          <p:nvPr/>
        </p:nvSpPr>
        <p:spPr>
          <a:xfrm>
            <a:off x="0" y="0"/>
            <a:ext cx="18306332" cy="371681"/>
          </a:xfrm>
          <a:prstGeom prst="rect">
            <a:avLst/>
          </a:prstGeom>
          <a:solidFill>
            <a:srgbClr val="E3815C"/>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BASIC HIV PREVENTION CASCADE  </a:t>
            </a:r>
            <a:endParaRPr b="0" i="0" sz="1400" u="none" cap="none" strike="noStrike">
              <a:solidFill>
                <a:srgbClr val="000000"/>
              </a:solidFill>
              <a:latin typeface="Arial"/>
              <a:ea typeface="Arial"/>
              <a:cs typeface="Arial"/>
              <a:sym typeface="Arial"/>
            </a:endParaRPr>
          </a:p>
        </p:txBody>
      </p:sp>
      <p:sp>
        <p:nvSpPr>
          <p:cNvPr id="691" name="Google Shape;691;p15"/>
          <p:cNvSpPr txBox="1"/>
          <p:nvPr/>
        </p:nvSpPr>
        <p:spPr>
          <a:xfrm>
            <a:off x="361450" y="569375"/>
            <a:ext cx="12253897" cy="9830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6000"/>
              <a:buFont typeface="Arial"/>
              <a:buNone/>
            </a:pPr>
            <a:r>
              <a:rPr b="1" i="0" lang="en-GB" sz="6000" u="none" cap="none" strike="noStrike">
                <a:solidFill>
                  <a:srgbClr val="E3815C"/>
                </a:solidFill>
                <a:latin typeface="Arial"/>
                <a:ea typeface="Arial"/>
                <a:cs typeface="Arial"/>
                <a:sym typeface="Arial"/>
              </a:rPr>
              <a:t>Data Requirements</a:t>
            </a:r>
            <a:endParaRPr b="0" i="0" sz="1400" u="none" cap="none" strike="noStrike">
              <a:solidFill>
                <a:srgbClr val="000000"/>
              </a:solidFill>
              <a:latin typeface="Arial"/>
              <a:ea typeface="Arial"/>
              <a:cs typeface="Arial"/>
              <a:sym typeface="Arial"/>
            </a:endParaRPr>
          </a:p>
        </p:txBody>
      </p:sp>
      <p:sp>
        <p:nvSpPr>
          <p:cNvPr id="692" name="Google Shape;692;p15"/>
          <p:cNvSpPr txBox="1"/>
          <p:nvPr/>
        </p:nvSpPr>
        <p:spPr>
          <a:xfrm>
            <a:off x="361450" y="1682115"/>
            <a:ext cx="8911008" cy="61555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462145"/>
                </a:solidFill>
                <a:latin typeface="Arial"/>
                <a:ea typeface="Arial"/>
                <a:cs typeface="Arial"/>
                <a:sym typeface="Arial"/>
              </a:rPr>
              <a:t>Routine program data is the preferred option, but countries can also utilise behavioural surveillance data to inform indicators.</a:t>
            </a:r>
            <a:endParaRPr b="0" i="0" sz="1400" u="none" cap="none" strike="noStrike">
              <a:solidFill>
                <a:srgbClr val="000000"/>
              </a:solidFill>
              <a:latin typeface="Arial"/>
              <a:ea typeface="Arial"/>
              <a:cs typeface="Arial"/>
              <a:sym typeface="Arial"/>
            </a:endParaRPr>
          </a:p>
        </p:txBody>
      </p:sp>
      <p:grpSp>
        <p:nvGrpSpPr>
          <p:cNvPr id="693" name="Google Shape;693;p15"/>
          <p:cNvGrpSpPr/>
          <p:nvPr/>
        </p:nvGrpSpPr>
        <p:grpSpPr>
          <a:xfrm>
            <a:off x="13497876" y="39492"/>
            <a:ext cx="625980" cy="625980"/>
            <a:chOff x="8648959" y="1185159"/>
            <a:chExt cx="484531" cy="484531"/>
          </a:xfrm>
        </p:grpSpPr>
        <p:sp>
          <p:nvSpPr>
            <p:cNvPr id="694" name="Google Shape;694;p15"/>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95" name="Google Shape;695;p15">
              <a:hlinkClick action="ppaction://hlinksldjump" r:id="rId21"/>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696" name="Google Shape;696;p15"/>
          <p:cNvGrpSpPr/>
          <p:nvPr/>
        </p:nvGrpSpPr>
        <p:grpSpPr>
          <a:xfrm>
            <a:off x="14835108" y="41737"/>
            <a:ext cx="484531" cy="484531"/>
            <a:chOff x="8648959" y="1185159"/>
            <a:chExt cx="484531" cy="484531"/>
          </a:xfrm>
        </p:grpSpPr>
        <p:sp>
          <p:nvSpPr>
            <p:cNvPr id="697" name="Google Shape;697;p15"/>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98" name="Google Shape;698;p15">
              <a:hlinkClick action="ppaction://hlinksldjump" r:id="rId23"/>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699" name="Google Shape;699;p15"/>
          <p:cNvGrpSpPr/>
          <p:nvPr/>
        </p:nvGrpSpPr>
        <p:grpSpPr>
          <a:xfrm>
            <a:off x="16041050" y="51825"/>
            <a:ext cx="484531" cy="484531"/>
            <a:chOff x="8648959" y="1185159"/>
            <a:chExt cx="484531" cy="484531"/>
          </a:xfrm>
        </p:grpSpPr>
        <p:sp>
          <p:nvSpPr>
            <p:cNvPr id="700" name="Google Shape;700;p15"/>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01" name="Google Shape;701;p15">
              <a:hlinkClick action="ppaction://hlinksldjump" r:id="rId25"/>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702" name="Google Shape;702;p15"/>
          <p:cNvGrpSpPr/>
          <p:nvPr/>
        </p:nvGrpSpPr>
        <p:grpSpPr>
          <a:xfrm>
            <a:off x="17231763" y="38100"/>
            <a:ext cx="484531" cy="484531"/>
            <a:chOff x="8648959" y="1185159"/>
            <a:chExt cx="484531" cy="484531"/>
          </a:xfrm>
        </p:grpSpPr>
        <p:sp>
          <p:nvSpPr>
            <p:cNvPr id="703" name="Google Shape;703;p15"/>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04" name="Google Shape;704;p15">
              <a:hlinkClick action="ppaction://hlinksldjump" r:id="rId26"/>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705" name="Google Shape;705;p15"/>
          <p:cNvSpPr txBox="1"/>
          <p:nvPr/>
        </p:nvSpPr>
        <p:spPr>
          <a:xfrm>
            <a:off x="13326599" y="661820"/>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706" name="Google Shape;706;p15"/>
          <p:cNvSpPr txBox="1"/>
          <p:nvPr/>
        </p:nvSpPr>
        <p:spPr>
          <a:xfrm>
            <a:off x="14775047" y="591540"/>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707" name="Google Shape;707;p15"/>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708" name="Google Shape;708;p15"/>
          <p:cNvSpPr txBox="1"/>
          <p:nvPr/>
        </p:nvSpPr>
        <p:spPr>
          <a:xfrm>
            <a:off x="17041057" y="599430"/>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709" name="Google Shape;709;p15"/>
          <p:cNvGrpSpPr/>
          <p:nvPr/>
        </p:nvGrpSpPr>
        <p:grpSpPr>
          <a:xfrm>
            <a:off x="18331" y="9704272"/>
            <a:ext cx="15755070" cy="596320"/>
            <a:chOff x="0" y="9749027"/>
            <a:chExt cx="15755070" cy="596320"/>
          </a:xfrm>
        </p:grpSpPr>
        <p:pic>
          <p:nvPicPr>
            <p:cNvPr descr="A colorful squares and circles&#10;&#10;AI-generated content may be incorrect." id="710" name="Google Shape;710;p15"/>
            <p:cNvPicPr preferRelativeResize="0"/>
            <p:nvPr/>
          </p:nvPicPr>
          <p:blipFill rotWithShape="1">
            <a:blip r:embed="rId27">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711" name="Google Shape;711;p15"/>
            <p:cNvPicPr preferRelativeResize="0"/>
            <p:nvPr/>
          </p:nvPicPr>
          <p:blipFill rotWithShape="1">
            <a:blip r:embed="rId27">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712" name="Google Shape;712;p15"/>
            <p:cNvPicPr preferRelativeResize="0"/>
            <p:nvPr/>
          </p:nvPicPr>
          <p:blipFill rotWithShape="1">
            <a:blip r:embed="rId28">
              <a:alphaModFix/>
            </a:blip>
            <a:srcRect b="0" l="0" r="0" t="0"/>
            <a:stretch/>
          </p:blipFill>
          <p:spPr>
            <a:xfrm rot="-5400000">
              <a:off x="15133116" y="9723391"/>
              <a:ext cx="596319" cy="647590"/>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descr="A outline of a country&#10;&#10;AI-generated content may be incorrect." id="721" name="Google Shape;721;p16"/>
          <p:cNvPicPr preferRelativeResize="0"/>
          <p:nvPr/>
        </p:nvPicPr>
        <p:blipFill rotWithShape="1">
          <a:blip r:embed="rId3">
            <a:alphaModFix/>
          </a:blip>
          <a:srcRect b="0" l="0" r="0" t="0"/>
          <a:stretch/>
        </p:blipFill>
        <p:spPr>
          <a:xfrm>
            <a:off x="13810866" y="6222420"/>
            <a:ext cx="4495461" cy="4078172"/>
          </a:xfrm>
          <a:prstGeom prst="rect">
            <a:avLst/>
          </a:prstGeom>
          <a:noFill/>
          <a:ln>
            <a:noFill/>
          </a:ln>
        </p:spPr>
      </p:pic>
      <p:cxnSp>
        <p:nvCxnSpPr>
          <p:cNvPr id="722" name="Google Shape;722;p16"/>
          <p:cNvCxnSpPr/>
          <p:nvPr/>
        </p:nvCxnSpPr>
        <p:spPr>
          <a:xfrm>
            <a:off x="9172603" y="2212867"/>
            <a:ext cx="0" cy="5493900"/>
          </a:xfrm>
          <a:prstGeom prst="straightConnector1">
            <a:avLst/>
          </a:prstGeom>
          <a:noFill/>
          <a:ln cap="flat" cmpd="sng" w="9525">
            <a:solidFill>
              <a:srgbClr val="989998"/>
            </a:solidFill>
            <a:prstDash val="solid"/>
            <a:round/>
            <a:headEnd len="sm" w="sm" type="none"/>
            <a:tailEnd len="sm" w="sm" type="none"/>
          </a:ln>
        </p:spPr>
      </p:cxnSp>
      <p:sp>
        <p:nvSpPr>
          <p:cNvPr id="723" name="Google Shape;723;p16"/>
          <p:cNvSpPr/>
          <p:nvPr/>
        </p:nvSpPr>
        <p:spPr>
          <a:xfrm>
            <a:off x="4802981" y="8546520"/>
            <a:ext cx="8683466" cy="692580"/>
          </a:xfrm>
          <a:custGeom>
            <a:rect b="b" l="l" r="r" t="t"/>
            <a:pathLst>
              <a:path extrusionOk="0" h="182378" w="2286627">
                <a:moveTo>
                  <a:pt x="89172" y="0"/>
                </a:moveTo>
                <a:lnTo>
                  <a:pt x="2197455" y="0"/>
                </a:lnTo>
                <a:cubicBezTo>
                  <a:pt x="2246704" y="0"/>
                  <a:pt x="2286627" y="39924"/>
                  <a:pt x="2286627" y="89172"/>
                </a:cubicBezTo>
                <a:lnTo>
                  <a:pt x="2286627" y="93207"/>
                </a:lnTo>
                <a:cubicBezTo>
                  <a:pt x="2286627" y="142455"/>
                  <a:pt x="2246704" y="182378"/>
                  <a:pt x="2197455" y="182378"/>
                </a:cubicBezTo>
                <a:lnTo>
                  <a:pt x="89172" y="182378"/>
                </a:lnTo>
                <a:cubicBezTo>
                  <a:pt x="39924" y="182378"/>
                  <a:pt x="0" y="142455"/>
                  <a:pt x="0" y="93207"/>
                </a:cubicBezTo>
                <a:lnTo>
                  <a:pt x="0" y="89172"/>
                </a:lnTo>
                <a:cubicBezTo>
                  <a:pt x="0" y="39924"/>
                  <a:pt x="39924" y="0"/>
                  <a:pt x="89172" y="0"/>
                </a:cubicBezTo>
                <a:close/>
              </a:path>
            </a:pathLst>
          </a:custGeom>
          <a:solidFill>
            <a:srgbClr val="FFFFFF"/>
          </a:solidFill>
          <a:ln cap="rnd" cmpd="sng" w="19050">
            <a:solidFill>
              <a:srgbClr val="E3815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24" name="Google Shape;724;p16"/>
          <p:cNvSpPr txBox="1"/>
          <p:nvPr/>
        </p:nvSpPr>
        <p:spPr>
          <a:xfrm>
            <a:off x="4802981" y="8548842"/>
            <a:ext cx="8682000" cy="873300"/>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25" name="Google Shape;725;p16"/>
          <p:cNvSpPr txBox="1"/>
          <p:nvPr/>
        </p:nvSpPr>
        <p:spPr>
          <a:xfrm>
            <a:off x="10068308" y="3395093"/>
            <a:ext cx="6028800" cy="2840400"/>
          </a:xfrm>
          <a:prstGeom prst="rect">
            <a:avLst/>
          </a:prstGeom>
          <a:noFill/>
          <a:ln>
            <a:noFill/>
          </a:ln>
        </p:spPr>
        <p:txBody>
          <a:bodyPr anchorCtr="0" anchor="t" bIns="0" lIns="0" spcFirstLastPara="1" rIns="0" wrap="square" tIns="0">
            <a:spAutoFit/>
          </a:bodyPr>
          <a:lstStyle/>
          <a:p>
            <a:pPr indent="-285750" lvl="1" marL="480060" marR="0" rtl="0" algn="l">
              <a:lnSpc>
                <a:spcPct val="140000"/>
              </a:lnSpc>
              <a:spcBef>
                <a:spcPts val="0"/>
              </a:spcBef>
              <a:spcAft>
                <a:spcPts val="0"/>
              </a:spcAft>
              <a:buClr>
                <a:srgbClr val="E3815C"/>
              </a:buClr>
              <a:buSzPts val="1800"/>
              <a:buFont typeface="Courier New"/>
              <a:buChar char="o"/>
            </a:pPr>
            <a:r>
              <a:rPr b="0" i="0" lang="en-GB" sz="1800" u="none" cap="none" strike="noStrike">
                <a:solidFill>
                  <a:schemeClr val="dk1"/>
                </a:solidFill>
                <a:latin typeface="Arial"/>
                <a:ea typeface="Arial"/>
                <a:cs typeface="Arial"/>
                <a:sym typeface="Arial"/>
              </a:rPr>
              <a:t>The cascade indicates that 86% of the target population received condoms. </a:t>
            </a:r>
            <a:endParaRPr b="0" i="0" sz="1400" u="none" cap="none" strike="noStrike">
              <a:solidFill>
                <a:srgbClr val="000000"/>
              </a:solidFill>
              <a:latin typeface="Arial"/>
              <a:ea typeface="Arial"/>
              <a:cs typeface="Arial"/>
              <a:sym typeface="Arial"/>
            </a:endParaRPr>
          </a:p>
          <a:p>
            <a:pPr indent="-171450" lvl="0" marL="285750" marR="0" rtl="0" algn="l">
              <a:lnSpc>
                <a:spcPct val="140000"/>
              </a:lnSpc>
              <a:spcBef>
                <a:spcPts val="0"/>
              </a:spcBef>
              <a:spcAft>
                <a:spcPts val="0"/>
              </a:spcAft>
              <a:buClr>
                <a:srgbClr val="E3815C"/>
              </a:buClr>
              <a:buSzPts val="1800"/>
              <a:buFont typeface="Courier New"/>
              <a:buNone/>
            </a:pPr>
            <a:r>
              <a:t/>
            </a:r>
            <a:endParaRPr b="0" i="0" sz="1800" u="none" cap="none" strike="noStrike">
              <a:solidFill>
                <a:schemeClr val="dk1"/>
              </a:solidFill>
              <a:latin typeface="Arial"/>
              <a:ea typeface="Arial"/>
              <a:cs typeface="Arial"/>
              <a:sym typeface="Arial"/>
            </a:endParaRPr>
          </a:p>
          <a:p>
            <a:pPr indent="-285750" lvl="1" marL="480060" marR="0" rtl="0" algn="l">
              <a:lnSpc>
                <a:spcPct val="140000"/>
              </a:lnSpc>
              <a:spcBef>
                <a:spcPts val="0"/>
              </a:spcBef>
              <a:spcAft>
                <a:spcPts val="0"/>
              </a:spcAft>
              <a:buClr>
                <a:srgbClr val="E3815C"/>
              </a:buClr>
              <a:buSzPts val="1800"/>
              <a:buFont typeface="Courier New"/>
              <a:buChar char="o"/>
            </a:pPr>
            <a:r>
              <a:rPr b="0" i="0" lang="en-GB" sz="1800" u="none" cap="none" strike="noStrike">
                <a:solidFill>
                  <a:schemeClr val="dk1"/>
                </a:solidFill>
                <a:latin typeface="Arial"/>
                <a:ea typeface="Arial"/>
                <a:cs typeface="Arial"/>
                <a:sym typeface="Arial"/>
              </a:rPr>
              <a:t>Of those who received condoms, only one-third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(37%) used a condom at last sex. </a:t>
            </a:r>
            <a:endParaRPr b="0" i="0" sz="1400" u="none" cap="none" strike="noStrike">
              <a:solidFill>
                <a:srgbClr val="000000"/>
              </a:solidFill>
              <a:latin typeface="Arial"/>
              <a:ea typeface="Arial"/>
              <a:cs typeface="Arial"/>
              <a:sym typeface="Arial"/>
            </a:endParaRPr>
          </a:p>
          <a:p>
            <a:pPr indent="-171450" lvl="0" marL="285750" marR="0" rtl="0" algn="l">
              <a:lnSpc>
                <a:spcPct val="140000"/>
              </a:lnSpc>
              <a:spcBef>
                <a:spcPts val="0"/>
              </a:spcBef>
              <a:spcAft>
                <a:spcPts val="0"/>
              </a:spcAft>
              <a:buClr>
                <a:srgbClr val="E3815C"/>
              </a:buClr>
              <a:buSzPts val="1800"/>
              <a:buFont typeface="Courier New"/>
              <a:buNone/>
            </a:pPr>
            <a:r>
              <a:t/>
            </a:r>
            <a:endParaRPr b="0" i="0" sz="1800" u="none" cap="none" strike="noStrike">
              <a:solidFill>
                <a:schemeClr val="dk1"/>
              </a:solidFill>
              <a:latin typeface="Arial"/>
              <a:ea typeface="Arial"/>
              <a:cs typeface="Arial"/>
              <a:sym typeface="Arial"/>
            </a:endParaRPr>
          </a:p>
          <a:p>
            <a:pPr indent="-285750" lvl="1" marL="480060" marR="0" rtl="0" algn="l">
              <a:lnSpc>
                <a:spcPct val="140000"/>
              </a:lnSpc>
              <a:spcBef>
                <a:spcPts val="0"/>
              </a:spcBef>
              <a:spcAft>
                <a:spcPts val="0"/>
              </a:spcAft>
              <a:buClr>
                <a:srgbClr val="E3815C"/>
              </a:buClr>
              <a:buSzPts val="1800"/>
              <a:buFont typeface="Courier New"/>
              <a:buChar char="o"/>
            </a:pPr>
            <a:r>
              <a:rPr b="0" i="0" lang="en-GB" sz="1800" u="none" cap="none" strike="noStrike">
                <a:solidFill>
                  <a:schemeClr val="dk1"/>
                </a:solidFill>
                <a:latin typeface="Arial"/>
                <a:ea typeface="Arial"/>
                <a:cs typeface="Arial"/>
                <a:sym typeface="Arial"/>
              </a:rPr>
              <a:t>Of those using condoms at last sex, more than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half of them were using them consistently. </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26" name="Google Shape;726;p16"/>
          <p:cNvSpPr txBox="1"/>
          <p:nvPr/>
        </p:nvSpPr>
        <p:spPr>
          <a:xfrm>
            <a:off x="10068308" y="2154633"/>
            <a:ext cx="6028800" cy="954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i="0" lang="en-GB" sz="1800" u="none" cap="none" strike="noStrike">
                <a:solidFill>
                  <a:srgbClr val="E3815C"/>
                </a:solidFill>
                <a:latin typeface="Arial"/>
                <a:ea typeface="Arial"/>
                <a:cs typeface="Arial"/>
                <a:sym typeface="Arial"/>
              </a:rPr>
              <a:t>South Africa</a:t>
            </a:r>
            <a:r>
              <a:rPr b="0" i="0" lang="en-GB" sz="1800" u="none" cap="none" strike="noStrike">
                <a:solidFill>
                  <a:srgbClr val="E3815C"/>
                </a:solidFill>
                <a:latin typeface="Arial"/>
                <a:ea typeface="Arial"/>
                <a:cs typeface="Arial"/>
                <a:sym typeface="Arial"/>
              </a:rPr>
              <a:t> </a:t>
            </a:r>
            <a:r>
              <a:rPr b="0" i="0" lang="en-GB" sz="1800" u="none" cap="none" strike="noStrike">
                <a:solidFill>
                  <a:schemeClr val="dk1"/>
                </a:solidFill>
                <a:latin typeface="Arial"/>
                <a:ea typeface="Arial"/>
                <a:cs typeface="Arial"/>
                <a:sym typeface="Arial"/>
              </a:rPr>
              <a:t>developed an HIV prevention cascade to track condom use amongst men and women who are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15 and older and sexually active. </a:t>
            </a:r>
            <a:endParaRPr b="0" i="0" sz="1400" u="none" cap="none" strike="noStrike">
              <a:solidFill>
                <a:srgbClr val="000000"/>
              </a:solidFill>
              <a:latin typeface="Arial"/>
              <a:ea typeface="Arial"/>
              <a:cs typeface="Arial"/>
              <a:sym typeface="Arial"/>
            </a:endParaRPr>
          </a:p>
        </p:txBody>
      </p:sp>
      <p:sp>
        <p:nvSpPr>
          <p:cNvPr id="727" name="Google Shape;727;p16"/>
          <p:cNvSpPr txBox="1"/>
          <p:nvPr/>
        </p:nvSpPr>
        <p:spPr>
          <a:xfrm>
            <a:off x="10068307" y="6300206"/>
            <a:ext cx="5904900" cy="934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This cascade shows that condom service delivery is high, but actual uptake is low. This information shows that demand creation activities are essential. </a:t>
            </a:r>
            <a:endParaRPr b="0" i="0" sz="1400" u="none" cap="none" strike="noStrike">
              <a:solidFill>
                <a:srgbClr val="000000"/>
              </a:solidFill>
              <a:latin typeface="Arial"/>
              <a:ea typeface="Arial"/>
              <a:cs typeface="Arial"/>
              <a:sym typeface="Arial"/>
            </a:endParaRPr>
          </a:p>
        </p:txBody>
      </p:sp>
      <p:sp>
        <p:nvSpPr>
          <p:cNvPr id="728" name="Google Shape;728;p16"/>
          <p:cNvSpPr txBox="1"/>
          <p:nvPr/>
        </p:nvSpPr>
        <p:spPr>
          <a:xfrm>
            <a:off x="1455528" y="7327839"/>
            <a:ext cx="6605400" cy="4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989998"/>
                </a:solidFill>
                <a:latin typeface="Arial"/>
                <a:ea typeface="Arial"/>
                <a:cs typeface="Arial"/>
                <a:sym typeface="Arial"/>
              </a:rPr>
              <a:t>Source: Adapted from the HIV Prevention Cascades and Breakdown of New HIV Infections to Drive Prioritisation validation meeting. (2024, November). South Africa.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989998"/>
              </a:solidFill>
              <a:latin typeface="Arial"/>
              <a:ea typeface="Arial"/>
              <a:cs typeface="Arial"/>
              <a:sym typeface="Arial"/>
            </a:endParaRPr>
          </a:p>
        </p:txBody>
      </p:sp>
      <p:sp>
        <p:nvSpPr>
          <p:cNvPr id="729" name="Google Shape;729;p16"/>
          <p:cNvSpPr txBox="1"/>
          <p:nvPr/>
        </p:nvSpPr>
        <p:spPr>
          <a:xfrm>
            <a:off x="4953000" y="8746239"/>
            <a:ext cx="8382000" cy="307800"/>
          </a:xfrm>
          <a:prstGeom prst="rect">
            <a:avLst/>
          </a:prstGeom>
          <a:noFill/>
          <a:ln>
            <a:noFill/>
          </a:ln>
        </p:spPr>
        <p:txBody>
          <a:bodyPr anchorCtr="0" anchor="t" bIns="0" lIns="0" spcFirstLastPara="1" rIns="0" wrap="square" tIns="0">
            <a:spAutoFit/>
          </a:bodyPr>
          <a:lstStyle/>
          <a:p>
            <a:pPr indent="0" lvl="0" marL="0" marR="0" rtl="0" algn="ctr">
              <a:lnSpc>
                <a:spcPct val="148235"/>
              </a:lnSpc>
              <a:spcBef>
                <a:spcPts val="0"/>
              </a:spcBef>
              <a:spcAft>
                <a:spcPts val="0"/>
              </a:spcAft>
              <a:buClr>
                <a:srgbClr val="000000"/>
              </a:buClr>
              <a:buSzPts val="1700"/>
              <a:buFont typeface="Arial"/>
              <a:buNone/>
            </a:pPr>
            <a:r>
              <a:rPr b="1" i="1" lang="en-GB" sz="2000" u="none" cap="none" strike="noStrike">
                <a:solidFill>
                  <a:srgbClr val="E3815C"/>
                </a:solidFill>
                <a:latin typeface="Arial"/>
                <a:ea typeface="Arial"/>
                <a:cs typeface="Arial"/>
                <a:sym typeface="Arial"/>
              </a:rPr>
              <a:t>Click </a:t>
            </a:r>
            <a:r>
              <a:rPr b="1" i="1" lang="en-GB" sz="2000" u="sng" cap="none" strike="noStrike">
                <a:solidFill>
                  <a:srgbClr val="E3815C"/>
                </a:solidFill>
                <a:latin typeface="Arial"/>
                <a:ea typeface="Arial"/>
                <a:cs typeface="Arial"/>
                <a:sym typeface="Arial"/>
                <a:hlinkClick r:id="rId4">
                  <a:extLst>
                    <a:ext uri="{A12FA001-AC4F-418D-AE19-62706E023703}">
                      <ahyp:hlinkClr val="tx"/>
                    </a:ext>
                  </a:extLst>
                </a:hlinkClick>
              </a:rPr>
              <a:t>here</a:t>
            </a:r>
            <a:r>
              <a:rPr b="1" i="1" lang="en-GB" sz="2000" u="none" cap="none" strike="noStrike">
                <a:solidFill>
                  <a:srgbClr val="E3815C"/>
                </a:solidFill>
                <a:latin typeface="Arial"/>
                <a:ea typeface="Arial"/>
                <a:cs typeface="Arial"/>
                <a:sym typeface="Arial"/>
              </a:rPr>
              <a:t> to learn more about the basic prevention cascade</a:t>
            </a:r>
            <a:endParaRPr b="0" i="0" sz="1700" u="none" cap="none" strike="noStrike">
              <a:solidFill>
                <a:srgbClr val="000000"/>
              </a:solidFill>
              <a:latin typeface="Arial"/>
              <a:ea typeface="Arial"/>
              <a:cs typeface="Arial"/>
              <a:sym typeface="Arial"/>
            </a:endParaRPr>
          </a:p>
        </p:txBody>
      </p:sp>
      <p:grpSp>
        <p:nvGrpSpPr>
          <p:cNvPr id="730" name="Google Shape;730;p16"/>
          <p:cNvGrpSpPr/>
          <p:nvPr/>
        </p:nvGrpSpPr>
        <p:grpSpPr>
          <a:xfrm>
            <a:off x="15468600" y="9741069"/>
            <a:ext cx="3329036" cy="507900"/>
            <a:chOff x="14872218" y="9719957"/>
            <a:chExt cx="3329036" cy="507900"/>
          </a:xfrm>
        </p:grpSpPr>
        <p:grpSp>
          <p:nvGrpSpPr>
            <p:cNvPr id="731" name="Google Shape;731;p16"/>
            <p:cNvGrpSpPr/>
            <p:nvPr/>
          </p:nvGrpSpPr>
          <p:grpSpPr>
            <a:xfrm>
              <a:off x="16071871" y="9770945"/>
              <a:ext cx="396705" cy="396705"/>
              <a:chOff x="16121050" y="9484039"/>
              <a:chExt cx="654304" cy="654304"/>
            </a:xfrm>
          </p:grpSpPr>
          <p:sp>
            <p:nvSpPr>
              <p:cNvPr id="732" name="Google Shape;732;p16">
                <a:hlinkClick action="ppaction://hlinksldjump" r:id="rId5"/>
              </p:cNvPr>
              <p:cNvSpPr/>
              <p:nvPr/>
            </p:nvSpPr>
            <p:spPr>
              <a:xfrm>
                <a:off x="16121050" y="9484039"/>
                <a:ext cx="654304" cy="65430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33" name="Google Shape;733;p16">
                <a:hlinkClick action="ppaction://hlinksldjump" r:id="rId6"/>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734" name="Google Shape;734;p16">
              <a:hlinkClick action="ppaction://hlinksldjump" r:id="rId8"/>
            </p:cNvPr>
            <p:cNvSpPr txBox="1"/>
            <p:nvPr/>
          </p:nvSpPr>
          <p:spPr>
            <a:xfrm>
              <a:off x="14872218" y="9719957"/>
              <a:ext cx="1176600" cy="507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735" name="Google Shape;735;p16">
              <a:hlinkClick action="ppaction://hlinkshowjump?jump=nextslide"/>
            </p:cNvPr>
            <p:cNvSpPr/>
            <p:nvPr/>
          </p:nvSpPr>
          <p:spPr>
            <a:xfrm flipH="1">
              <a:off x="16624868" y="9770473"/>
              <a:ext cx="396240" cy="39624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36" name="Google Shape;736;p16">
              <a:hlinkClick action="ppaction://hlinkshowjump?jump=nextslide"/>
            </p:cNvPr>
            <p:cNvSpPr/>
            <p:nvPr/>
          </p:nvSpPr>
          <p:spPr>
            <a:xfrm flipH="1">
              <a:off x="16731757" y="9892668"/>
              <a:ext cx="182790" cy="151588"/>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37" name="Google Shape;737;p16">
              <a:hlinkClick action="ppaction://hlinkshowjump?jump=nextslide"/>
            </p:cNvPr>
            <p:cNvSpPr txBox="1"/>
            <p:nvPr/>
          </p:nvSpPr>
          <p:spPr>
            <a:xfrm>
              <a:off x="17024654" y="9789206"/>
              <a:ext cx="117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738" name="Google Shape;738;p16"/>
          <p:cNvSpPr txBox="1"/>
          <p:nvPr/>
        </p:nvSpPr>
        <p:spPr>
          <a:xfrm>
            <a:off x="0" y="0"/>
            <a:ext cx="18306300" cy="371700"/>
          </a:xfrm>
          <a:prstGeom prst="rect">
            <a:avLst/>
          </a:prstGeom>
          <a:solidFill>
            <a:srgbClr val="E3815C"/>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BASIC HIV PREVENTION CASCADE  </a:t>
            </a:r>
            <a:endParaRPr b="0" i="0" sz="1400" u="none" cap="none" strike="noStrike">
              <a:solidFill>
                <a:srgbClr val="000000"/>
              </a:solidFill>
              <a:latin typeface="Arial"/>
              <a:ea typeface="Arial"/>
              <a:cs typeface="Arial"/>
              <a:sym typeface="Arial"/>
            </a:endParaRPr>
          </a:p>
        </p:txBody>
      </p:sp>
      <p:sp>
        <p:nvSpPr>
          <p:cNvPr id="739" name="Google Shape;739;p16"/>
          <p:cNvSpPr txBox="1"/>
          <p:nvPr/>
        </p:nvSpPr>
        <p:spPr>
          <a:xfrm>
            <a:off x="361450" y="569375"/>
            <a:ext cx="12253800" cy="98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6000"/>
              <a:buFont typeface="Arial"/>
              <a:buNone/>
            </a:pPr>
            <a:r>
              <a:rPr b="1" i="0" lang="en-GB" sz="6000" u="none" cap="none" strike="noStrike">
                <a:solidFill>
                  <a:srgbClr val="E3815C"/>
                </a:solidFill>
                <a:latin typeface="Arial"/>
                <a:ea typeface="Arial"/>
                <a:cs typeface="Arial"/>
                <a:sym typeface="Arial"/>
              </a:rPr>
              <a:t>Country Application</a:t>
            </a:r>
            <a:endParaRPr b="0" i="0" sz="1400" u="none" cap="none" strike="noStrike">
              <a:solidFill>
                <a:srgbClr val="000000"/>
              </a:solidFill>
              <a:latin typeface="Arial"/>
              <a:ea typeface="Arial"/>
              <a:cs typeface="Arial"/>
              <a:sym typeface="Arial"/>
            </a:endParaRPr>
          </a:p>
        </p:txBody>
      </p:sp>
      <p:grpSp>
        <p:nvGrpSpPr>
          <p:cNvPr id="740" name="Google Shape;740;p16"/>
          <p:cNvGrpSpPr/>
          <p:nvPr/>
        </p:nvGrpSpPr>
        <p:grpSpPr>
          <a:xfrm>
            <a:off x="13497619" y="39457"/>
            <a:ext cx="624784" cy="624784"/>
            <a:chOff x="8648959" y="1185159"/>
            <a:chExt cx="483616" cy="483616"/>
          </a:xfrm>
        </p:grpSpPr>
        <p:sp>
          <p:nvSpPr>
            <p:cNvPr id="741" name="Google Shape;741;p16"/>
            <p:cNvSpPr/>
            <p:nvPr/>
          </p:nvSpPr>
          <p:spPr>
            <a:xfrm>
              <a:off x="8648959" y="1185159"/>
              <a:ext cx="483616" cy="48361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42" name="Google Shape;742;p16">
              <a:hlinkClick action="ppaction://hlinksldjump" r:id="rId9"/>
            </p:cNvPr>
            <p:cNvSpPr/>
            <p:nvPr/>
          </p:nvSpPr>
          <p:spPr>
            <a:xfrm>
              <a:off x="8715787" y="1251987"/>
              <a:ext cx="351225" cy="35122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743" name="Google Shape;743;p16"/>
          <p:cNvGrpSpPr/>
          <p:nvPr/>
        </p:nvGrpSpPr>
        <p:grpSpPr>
          <a:xfrm>
            <a:off x="14835108" y="41737"/>
            <a:ext cx="483616" cy="483616"/>
            <a:chOff x="8648959" y="1185159"/>
            <a:chExt cx="483616" cy="483616"/>
          </a:xfrm>
        </p:grpSpPr>
        <p:sp>
          <p:nvSpPr>
            <p:cNvPr id="744" name="Google Shape;744;p16"/>
            <p:cNvSpPr/>
            <p:nvPr/>
          </p:nvSpPr>
          <p:spPr>
            <a:xfrm>
              <a:off x="8648959" y="1185159"/>
              <a:ext cx="483616" cy="48361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45" name="Google Shape;745;p16">
              <a:hlinkClick action="ppaction://hlinksldjump" r:id="rId11"/>
            </p:cNvPr>
            <p:cNvSpPr/>
            <p:nvPr/>
          </p:nvSpPr>
          <p:spPr>
            <a:xfrm>
              <a:off x="8715787" y="1251987"/>
              <a:ext cx="351225" cy="35122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746" name="Google Shape;746;p16"/>
          <p:cNvGrpSpPr/>
          <p:nvPr/>
        </p:nvGrpSpPr>
        <p:grpSpPr>
          <a:xfrm>
            <a:off x="16041050" y="51825"/>
            <a:ext cx="483616" cy="483616"/>
            <a:chOff x="8648959" y="1185159"/>
            <a:chExt cx="483616" cy="483616"/>
          </a:xfrm>
        </p:grpSpPr>
        <p:sp>
          <p:nvSpPr>
            <p:cNvPr id="747" name="Google Shape;747;p16"/>
            <p:cNvSpPr/>
            <p:nvPr/>
          </p:nvSpPr>
          <p:spPr>
            <a:xfrm>
              <a:off x="8648959" y="1185159"/>
              <a:ext cx="483616" cy="48361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48" name="Google Shape;748;p16">
              <a:hlinkClick action="ppaction://hlinksldjump" r:id="rId13"/>
            </p:cNvPr>
            <p:cNvSpPr/>
            <p:nvPr/>
          </p:nvSpPr>
          <p:spPr>
            <a:xfrm>
              <a:off x="8715787" y="1251987"/>
              <a:ext cx="351225" cy="35122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749" name="Google Shape;749;p16"/>
          <p:cNvGrpSpPr/>
          <p:nvPr/>
        </p:nvGrpSpPr>
        <p:grpSpPr>
          <a:xfrm>
            <a:off x="17231763" y="38100"/>
            <a:ext cx="483616" cy="483616"/>
            <a:chOff x="8648959" y="1185159"/>
            <a:chExt cx="483616" cy="483616"/>
          </a:xfrm>
        </p:grpSpPr>
        <p:sp>
          <p:nvSpPr>
            <p:cNvPr id="750" name="Google Shape;750;p16"/>
            <p:cNvSpPr/>
            <p:nvPr/>
          </p:nvSpPr>
          <p:spPr>
            <a:xfrm>
              <a:off x="8648959" y="1185159"/>
              <a:ext cx="483616" cy="48361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51" name="Google Shape;751;p16">
              <a:hlinkClick action="ppaction://hlinksldjump" r:id="rId14"/>
            </p:cNvPr>
            <p:cNvSpPr/>
            <p:nvPr/>
          </p:nvSpPr>
          <p:spPr>
            <a:xfrm>
              <a:off x="8715787" y="1251987"/>
              <a:ext cx="351225" cy="35122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752" name="Google Shape;752;p16"/>
          <p:cNvSpPr txBox="1"/>
          <p:nvPr/>
        </p:nvSpPr>
        <p:spPr>
          <a:xfrm>
            <a:off x="13326599" y="661820"/>
            <a:ext cx="9684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753" name="Google Shape;753;p16"/>
          <p:cNvSpPr txBox="1"/>
          <p:nvPr/>
        </p:nvSpPr>
        <p:spPr>
          <a:xfrm>
            <a:off x="14775047" y="591540"/>
            <a:ext cx="6048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754" name="Google Shape;754;p16"/>
          <p:cNvSpPr txBox="1"/>
          <p:nvPr/>
        </p:nvSpPr>
        <p:spPr>
          <a:xfrm>
            <a:off x="15975379" y="591029"/>
            <a:ext cx="6159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755" name="Google Shape;755;p16"/>
          <p:cNvSpPr txBox="1"/>
          <p:nvPr/>
        </p:nvSpPr>
        <p:spPr>
          <a:xfrm>
            <a:off x="17041057" y="599430"/>
            <a:ext cx="8658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756" name="Google Shape;756;p16"/>
          <p:cNvGrpSpPr/>
          <p:nvPr/>
        </p:nvGrpSpPr>
        <p:grpSpPr>
          <a:xfrm>
            <a:off x="18332" y="9704272"/>
            <a:ext cx="15755070" cy="596320"/>
            <a:chOff x="1" y="9749027"/>
            <a:chExt cx="15755070" cy="596320"/>
          </a:xfrm>
        </p:grpSpPr>
        <p:pic>
          <p:nvPicPr>
            <p:cNvPr descr="A colorful squares and circles&#10;&#10;AI-generated content may be incorrect." id="757" name="Google Shape;757;p16"/>
            <p:cNvPicPr preferRelativeResize="0"/>
            <p:nvPr/>
          </p:nvPicPr>
          <p:blipFill rotWithShape="1">
            <a:blip r:embed="rId15">
              <a:alphaModFix/>
            </a:blip>
            <a:srcRect b="0" l="0" r="0" t="0"/>
            <a:stretch/>
          </p:blipFill>
          <p:spPr>
            <a:xfrm rot="-5400000">
              <a:off x="3480091" y="6268939"/>
              <a:ext cx="596317" cy="7556499"/>
            </a:xfrm>
            <a:prstGeom prst="rect">
              <a:avLst/>
            </a:prstGeom>
            <a:noFill/>
            <a:ln>
              <a:noFill/>
            </a:ln>
          </p:spPr>
        </p:pic>
        <p:pic>
          <p:nvPicPr>
            <p:cNvPr descr="A colorful squares and circles&#10;&#10;AI-generated content may be incorrect." id="758" name="Google Shape;758;p16"/>
            <p:cNvPicPr preferRelativeResize="0"/>
            <p:nvPr/>
          </p:nvPicPr>
          <p:blipFill rotWithShape="1">
            <a:blip r:embed="rId15">
              <a:alphaModFix/>
            </a:blip>
            <a:srcRect b="0" l="0" r="0" t="0"/>
            <a:stretch/>
          </p:blipFill>
          <p:spPr>
            <a:xfrm rot="-5400000">
              <a:off x="11033830" y="6268939"/>
              <a:ext cx="596317" cy="7556499"/>
            </a:xfrm>
            <a:prstGeom prst="rect">
              <a:avLst/>
            </a:prstGeom>
            <a:noFill/>
            <a:ln>
              <a:noFill/>
            </a:ln>
          </p:spPr>
        </p:pic>
        <p:pic>
          <p:nvPicPr>
            <p:cNvPr descr="A colorful squares and circles&#10;&#10;AI-generated content may be incorrect." id="759" name="Google Shape;759;p16"/>
            <p:cNvPicPr preferRelativeResize="0"/>
            <p:nvPr/>
          </p:nvPicPr>
          <p:blipFill rotWithShape="1">
            <a:blip r:embed="rId16">
              <a:alphaModFix/>
            </a:blip>
            <a:srcRect b="0" l="0" r="0" t="0"/>
            <a:stretch/>
          </p:blipFill>
          <p:spPr>
            <a:xfrm rot="-5400000">
              <a:off x="15133116" y="9723391"/>
              <a:ext cx="596319" cy="647590"/>
            </a:xfrm>
            <a:prstGeom prst="rect">
              <a:avLst/>
            </a:prstGeom>
            <a:noFill/>
            <a:ln>
              <a:noFill/>
            </a:ln>
          </p:spPr>
        </p:pic>
      </p:grpSp>
      <p:pic>
        <p:nvPicPr>
          <p:cNvPr descr="A graph of different colored rectangular shapes&#10;&#10;AI-generated content may be incorrect." id="760" name="Google Shape;760;p16"/>
          <p:cNvPicPr preferRelativeResize="0"/>
          <p:nvPr/>
        </p:nvPicPr>
        <p:blipFill rotWithShape="1">
          <a:blip r:embed="rId17">
            <a:alphaModFix/>
          </a:blip>
          <a:srcRect b="0" l="0" r="0" t="0"/>
          <a:stretch/>
        </p:blipFill>
        <p:spPr>
          <a:xfrm>
            <a:off x="1455528" y="2552700"/>
            <a:ext cx="6694906" cy="4460328"/>
          </a:xfrm>
          <a:prstGeom prst="rect">
            <a:avLst/>
          </a:prstGeom>
          <a:noFill/>
          <a:ln>
            <a:noFill/>
          </a:ln>
        </p:spPr>
      </p:pic>
      <p:pic>
        <p:nvPicPr>
          <p:cNvPr descr="Printable Country Flag of South Africa - Circle | Vector Country Flags of  the World" id="761" name="Google Shape;761;p16"/>
          <p:cNvPicPr preferRelativeResize="0"/>
          <p:nvPr/>
        </p:nvPicPr>
        <p:blipFill rotWithShape="1">
          <a:blip r:embed="rId18">
            <a:alphaModFix/>
          </a:blip>
          <a:srcRect b="0" l="0" r="0" t="0"/>
          <a:stretch/>
        </p:blipFill>
        <p:spPr>
          <a:xfrm>
            <a:off x="15713254" y="6980026"/>
            <a:ext cx="1152341" cy="115234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7"/>
          <p:cNvSpPr/>
          <p:nvPr/>
        </p:nvSpPr>
        <p:spPr>
          <a:xfrm>
            <a:off x="2933083" y="6608488"/>
            <a:ext cx="7369015" cy="2662543"/>
          </a:xfrm>
          <a:prstGeom prst="wedgeRoundRectCallout">
            <a:avLst>
              <a:gd fmla="val -61693" name="adj1"/>
              <a:gd fmla="val -38622" name="adj2"/>
              <a:gd fmla="val 16667" name="adj3"/>
            </a:avLst>
          </a:prstGeom>
          <a:solidFill>
            <a:srgbClr val="46214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771" name="Google Shape;771;p17"/>
          <p:cNvGrpSpPr/>
          <p:nvPr/>
        </p:nvGrpSpPr>
        <p:grpSpPr>
          <a:xfrm>
            <a:off x="18331" y="9704275"/>
            <a:ext cx="18288000" cy="620825"/>
            <a:chOff x="0" y="9749029"/>
            <a:chExt cx="18288000" cy="620825"/>
          </a:xfrm>
        </p:grpSpPr>
        <p:pic>
          <p:nvPicPr>
            <p:cNvPr descr="A colorful squares and circles&#10;&#10;AI-generated content may be incorrect." id="772" name="Google Shape;772;p17"/>
            <p:cNvPicPr preferRelativeResize="0"/>
            <p:nvPr/>
          </p:nvPicPr>
          <p:blipFill rotWithShape="1">
            <a:blip r:embed="rId3">
              <a:alphaModFix/>
            </a:blip>
            <a:srcRect b="0" l="0" r="0" t="0"/>
            <a:stretch/>
          </p:blipFill>
          <p:spPr>
            <a:xfrm rot="-5400000">
              <a:off x="3480092" y="6293445"/>
              <a:ext cx="596317" cy="7556500"/>
            </a:xfrm>
            <a:prstGeom prst="rect">
              <a:avLst/>
            </a:prstGeom>
            <a:noFill/>
            <a:ln>
              <a:noFill/>
            </a:ln>
          </p:spPr>
        </p:pic>
        <p:pic>
          <p:nvPicPr>
            <p:cNvPr descr="A colorful squares and circles&#10;&#10;AI-generated content may be incorrect." id="773" name="Google Shape;773;p17"/>
            <p:cNvPicPr preferRelativeResize="0"/>
            <p:nvPr/>
          </p:nvPicPr>
          <p:blipFill rotWithShape="1">
            <a:blip r:embed="rId3">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774" name="Google Shape;774;p17"/>
            <p:cNvPicPr preferRelativeResize="0"/>
            <p:nvPr/>
          </p:nvPicPr>
          <p:blipFill rotWithShape="1">
            <a:blip r:embed="rId4">
              <a:alphaModFix/>
            </a:blip>
            <a:srcRect b="0" l="0" r="0" t="0"/>
            <a:stretch/>
          </p:blipFill>
          <p:spPr>
            <a:xfrm rot="-5400000">
              <a:off x="16399581" y="8456928"/>
              <a:ext cx="596319" cy="3180521"/>
            </a:xfrm>
            <a:prstGeom prst="rect">
              <a:avLst/>
            </a:prstGeom>
            <a:noFill/>
            <a:ln>
              <a:noFill/>
            </a:ln>
          </p:spPr>
        </p:pic>
      </p:grpSp>
      <p:sp>
        <p:nvSpPr>
          <p:cNvPr id="775" name="Google Shape;775;p17"/>
          <p:cNvSpPr txBox="1"/>
          <p:nvPr/>
        </p:nvSpPr>
        <p:spPr>
          <a:xfrm>
            <a:off x="0" y="0"/>
            <a:ext cx="18306332" cy="371681"/>
          </a:xfrm>
          <a:prstGeom prst="rect">
            <a:avLst/>
          </a:prstGeom>
          <a:solidFill>
            <a:srgbClr val="462145"/>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EFFECTIVE PROGRAMME COVERAGE CASCADE</a:t>
            </a:r>
            <a:endParaRPr b="0" i="0" sz="1400" u="none" cap="none" strike="noStrike">
              <a:solidFill>
                <a:srgbClr val="000000"/>
              </a:solidFill>
              <a:latin typeface="Arial"/>
              <a:ea typeface="Arial"/>
              <a:cs typeface="Arial"/>
              <a:sym typeface="Arial"/>
            </a:endParaRPr>
          </a:p>
        </p:txBody>
      </p:sp>
      <p:pic>
        <p:nvPicPr>
          <p:cNvPr descr="A black and yellow curved corner&#10;&#10;AI-generated content may be incorrect." id="776" name="Google Shape;776;p17"/>
          <p:cNvPicPr preferRelativeResize="0"/>
          <p:nvPr/>
        </p:nvPicPr>
        <p:blipFill rotWithShape="1">
          <a:blip r:embed="rId5">
            <a:alphaModFix/>
          </a:blip>
          <a:srcRect b="0" l="48134" r="0" t="0"/>
          <a:stretch/>
        </p:blipFill>
        <p:spPr>
          <a:xfrm>
            <a:off x="11599786" y="39386"/>
            <a:ext cx="6688214" cy="10285714"/>
          </a:xfrm>
          <a:prstGeom prst="rect">
            <a:avLst/>
          </a:prstGeom>
          <a:noFill/>
          <a:ln>
            <a:noFill/>
          </a:ln>
        </p:spPr>
      </p:pic>
      <p:grpSp>
        <p:nvGrpSpPr>
          <p:cNvPr id="777" name="Google Shape;777;p17"/>
          <p:cNvGrpSpPr/>
          <p:nvPr/>
        </p:nvGrpSpPr>
        <p:grpSpPr>
          <a:xfrm>
            <a:off x="14775047" y="41737"/>
            <a:ext cx="608899" cy="608899"/>
            <a:chOff x="8648959" y="1185159"/>
            <a:chExt cx="484531" cy="484531"/>
          </a:xfrm>
        </p:grpSpPr>
        <p:sp>
          <p:nvSpPr>
            <p:cNvPr id="778" name="Google Shape;778;p17"/>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79" name="Google Shape;779;p17">
              <a:hlinkClick action="ppaction://hlinksldjump" r:id="rId6"/>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780" name="Google Shape;780;p17">
            <a:hlinkClick action="ppaction://hlinkshowjump?jump=nextslide"/>
          </p:cNvPr>
          <p:cNvSpPr/>
          <p:nvPr/>
        </p:nvSpPr>
        <p:spPr>
          <a:xfrm>
            <a:off x="12656346" y="2584298"/>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46214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81" name="Google Shape;781;p17"/>
          <p:cNvSpPr txBox="1"/>
          <p:nvPr/>
        </p:nvSpPr>
        <p:spPr>
          <a:xfrm>
            <a:off x="12656346" y="2403472"/>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82" name="Google Shape;782;p17">
            <a:hlinkClick action="ppaction://hlinksldjump" r:id="rId8"/>
          </p:cNvPr>
          <p:cNvSpPr/>
          <p:nvPr/>
        </p:nvSpPr>
        <p:spPr>
          <a:xfrm>
            <a:off x="12656346" y="3769094"/>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46214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83" name="Google Shape;783;p17"/>
          <p:cNvSpPr txBox="1"/>
          <p:nvPr/>
        </p:nvSpPr>
        <p:spPr>
          <a:xfrm>
            <a:off x="12656346" y="3588268"/>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84" name="Google Shape;784;p17">
            <a:hlinkClick action="ppaction://hlinksldjump" r:id="rId9"/>
          </p:cNvPr>
          <p:cNvSpPr/>
          <p:nvPr/>
        </p:nvSpPr>
        <p:spPr>
          <a:xfrm>
            <a:off x="12656346" y="4980674"/>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46214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85" name="Google Shape;785;p17"/>
          <p:cNvSpPr txBox="1"/>
          <p:nvPr/>
        </p:nvSpPr>
        <p:spPr>
          <a:xfrm>
            <a:off x="12656346" y="4799848"/>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86" name="Google Shape;786;p17">
            <a:hlinkClick action="ppaction://hlinksldjump" r:id="rId10"/>
          </p:cNvPr>
          <p:cNvSpPr/>
          <p:nvPr/>
        </p:nvSpPr>
        <p:spPr>
          <a:xfrm>
            <a:off x="12656346" y="6161774"/>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46214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87" name="Google Shape;787;p17"/>
          <p:cNvSpPr txBox="1"/>
          <p:nvPr/>
        </p:nvSpPr>
        <p:spPr>
          <a:xfrm>
            <a:off x="12656346" y="5980948"/>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88" name="Google Shape;788;p17">
            <a:hlinkClick action="ppaction://hlinksldjump" r:id="rId11"/>
          </p:cNvPr>
          <p:cNvSpPr/>
          <p:nvPr/>
        </p:nvSpPr>
        <p:spPr>
          <a:xfrm>
            <a:off x="12656346" y="7371449"/>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46214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89" name="Google Shape;789;p17"/>
          <p:cNvSpPr txBox="1"/>
          <p:nvPr/>
        </p:nvSpPr>
        <p:spPr>
          <a:xfrm>
            <a:off x="12656346" y="7190623"/>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90" name="Google Shape;790;p17"/>
          <p:cNvSpPr txBox="1"/>
          <p:nvPr/>
        </p:nvSpPr>
        <p:spPr>
          <a:xfrm>
            <a:off x="3586550" y="6853027"/>
            <a:ext cx="6715548" cy="221599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Arial"/>
                <a:ea typeface="Arial"/>
                <a:cs typeface="Arial"/>
                <a:sym typeface="Arial"/>
              </a:rPr>
              <a:t>The Effective Programme Coverage (EPC) </a:t>
            </a:r>
            <a:br>
              <a:rPr b="0" i="0" lang="en-GB" sz="2400" u="none" cap="none" strike="noStrike">
                <a:solidFill>
                  <a:schemeClr val="lt1"/>
                </a:solidFill>
                <a:latin typeface="Arial"/>
                <a:ea typeface="Arial"/>
                <a:cs typeface="Arial"/>
                <a:sym typeface="Arial"/>
              </a:rPr>
            </a:br>
            <a:r>
              <a:rPr b="0" i="0" lang="en-GB" sz="2400" u="none" cap="none" strike="noStrike">
                <a:solidFill>
                  <a:schemeClr val="lt1"/>
                </a:solidFill>
                <a:latin typeface="Arial"/>
                <a:ea typeface="Arial"/>
                <a:cs typeface="Arial"/>
                <a:sym typeface="Arial"/>
              </a:rPr>
              <a:t>cascade uses a programme science approach. </a:t>
            </a:r>
            <a:br>
              <a:rPr b="0" i="0" lang="en-GB" sz="2400" u="none" cap="none" strike="noStrike">
                <a:solidFill>
                  <a:schemeClr val="lt1"/>
                </a:solidFill>
                <a:latin typeface="Arial"/>
                <a:ea typeface="Arial"/>
                <a:cs typeface="Arial"/>
                <a:sym typeface="Arial"/>
              </a:rPr>
            </a:br>
            <a:r>
              <a:rPr b="0" i="0" lang="en-GB" sz="2400" u="none" cap="none" strike="noStrike">
                <a:solidFill>
                  <a:schemeClr val="lt1"/>
                </a:solidFill>
                <a:latin typeface="Arial"/>
                <a:ea typeface="Arial"/>
                <a:cs typeface="Arial"/>
                <a:sym typeface="Arial"/>
              </a:rPr>
              <a:t>It moves beyond simply counting users who </a:t>
            </a:r>
            <a:br>
              <a:rPr b="0" i="0" lang="en-GB" sz="2400" u="none" cap="none" strike="noStrike">
                <a:solidFill>
                  <a:schemeClr val="lt1"/>
                </a:solidFill>
                <a:latin typeface="Arial"/>
                <a:ea typeface="Arial"/>
                <a:cs typeface="Arial"/>
                <a:sym typeface="Arial"/>
              </a:rPr>
            </a:br>
            <a:r>
              <a:rPr b="0" i="0" lang="en-GB" sz="2400" u="none" cap="none" strike="noStrike">
                <a:solidFill>
                  <a:schemeClr val="lt1"/>
                </a:solidFill>
                <a:latin typeface="Arial"/>
                <a:ea typeface="Arial"/>
                <a:cs typeface="Arial"/>
                <a:sym typeface="Arial"/>
              </a:rPr>
              <a:t>have received an intervention to measuring </a:t>
            </a:r>
            <a:br>
              <a:rPr b="0" i="0" lang="en-GB" sz="2400" u="none" cap="none" strike="noStrike">
                <a:solidFill>
                  <a:schemeClr val="lt1"/>
                </a:solidFill>
                <a:latin typeface="Arial"/>
                <a:ea typeface="Arial"/>
                <a:cs typeface="Arial"/>
                <a:sym typeface="Arial"/>
              </a:rPr>
            </a:br>
            <a:r>
              <a:rPr b="0" i="0" lang="en-GB" sz="2400" u="none" cap="none" strike="noStrike">
                <a:solidFill>
                  <a:schemeClr val="lt1"/>
                </a:solidFill>
                <a:latin typeface="Arial"/>
                <a:ea typeface="Arial"/>
                <a:cs typeface="Arial"/>
                <a:sym typeface="Arial"/>
              </a:rPr>
              <a:t>the proportion of the target population that is effectively protected.</a:t>
            </a:r>
            <a:endParaRPr b="0" i="0" sz="1400" u="none" cap="none" strike="noStrike">
              <a:solidFill>
                <a:srgbClr val="000000"/>
              </a:solidFill>
              <a:latin typeface="Arial"/>
              <a:ea typeface="Arial"/>
              <a:cs typeface="Arial"/>
              <a:sym typeface="Arial"/>
            </a:endParaRPr>
          </a:p>
        </p:txBody>
      </p:sp>
      <p:sp>
        <p:nvSpPr>
          <p:cNvPr id="791" name="Google Shape;791;p17"/>
          <p:cNvSpPr txBox="1"/>
          <p:nvPr/>
        </p:nvSpPr>
        <p:spPr>
          <a:xfrm>
            <a:off x="12979854" y="1841777"/>
            <a:ext cx="459467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1" i="1" lang="en-GB" sz="1400" u="none" cap="none" strike="noStrike">
                <a:solidFill>
                  <a:schemeClr val="dk1"/>
                </a:solidFill>
                <a:latin typeface="Arial"/>
                <a:ea typeface="Arial"/>
                <a:cs typeface="Arial"/>
                <a:sym typeface="Arial"/>
              </a:rPr>
              <a:t>EXPLORE OTHER ASPECTS OF THE </a:t>
            </a:r>
            <a:br>
              <a:rPr b="1" i="1" lang="en-GB" sz="1400" u="none" cap="none" strike="noStrike">
                <a:solidFill>
                  <a:schemeClr val="dk1"/>
                </a:solidFill>
                <a:latin typeface="Arial"/>
                <a:ea typeface="Arial"/>
                <a:cs typeface="Arial"/>
                <a:sym typeface="Arial"/>
              </a:rPr>
            </a:br>
            <a:r>
              <a:rPr b="1" i="1" lang="en-GB" sz="1400" u="none" cap="none" strike="noStrike">
                <a:solidFill>
                  <a:schemeClr val="dk1"/>
                </a:solidFill>
                <a:latin typeface="Arial"/>
                <a:ea typeface="Arial"/>
                <a:cs typeface="Arial"/>
                <a:sym typeface="Arial"/>
              </a:rPr>
              <a:t>CASCADE BY </a:t>
            </a:r>
            <a:r>
              <a:rPr b="1" i="0" lang="en-GB" sz="1400" u="none" cap="none" strike="noStrike">
                <a:solidFill>
                  <a:schemeClr val="dk1"/>
                </a:solidFill>
                <a:latin typeface="Arial Black"/>
                <a:ea typeface="Arial Black"/>
                <a:cs typeface="Arial Black"/>
                <a:sym typeface="Arial Black"/>
              </a:rPr>
              <a:t>CLICKING ON EACH BOX </a:t>
            </a:r>
            <a:endParaRPr b="0" i="0" sz="1400" u="none" cap="none" strike="noStrike">
              <a:solidFill>
                <a:srgbClr val="000000"/>
              </a:solidFill>
              <a:latin typeface="Arial"/>
              <a:ea typeface="Arial"/>
              <a:cs typeface="Arial"/>
              <a:sym typeface="Arial"/>
            </a:endParaRPr>
          </a:p>
        </p:txBody>
      </p:sp>
      <p:grpSp>
        <p:nvGrpSpPr>
          <p:cNvPr id="792" name="Google Shape;792;p17"/>
          <p:cNvGrpSpPr/>
          <p:nvPr/>
        </p:nvGrpSpPr>
        <p:grpSpPr>
          <a:xfrm>
            <a:off x="471121" y="3182662"/>
            <a:ext cx="9830977" cy="2570438"/>
            <a:chOff x="471121" y="4920995"/>
            <a:chExt cx="9830977" cy="2570438"/>
          </a:xfrm>
        </p:grpSpPr>
        <p:sp>
          <p:nvSpPr>
            <p:cNvPr id="793" name="Google Shape;793;p17"/>
            <p:cNvSpPr txBox="1"/>
            <p:nvPr/>
          </p:nvSpPr>
          <p:spPr>
            <a:xfrm>
              <a:off x="1578560" y="4920995"/>
              <a:ext cx="8001900" cy="1145100"/>
            </a:xfrm>
            <a:prstGeom prst="rect">
              <a:avLst/>
            </a:prstGeom>
            <a:noFill/>
            <a:ln>
              <a:noFill/>
            </a:ln>
          </p:spPr>
          <p:txBody>
            <a:bodyPr anchorCtr="0" anchor="t" bIns="0" lIns="0" spcFirstLastPara="1" rIns="0" wrap="square" tIns="0">
              <a:spAutoFit/>
            </a:bodyPr>
            <a:lstStyle/>
            <a:p>
              <a:pPr indent="0" lvl="0" marL="0" marR="0" rtl="0" algn="l">
                <a:lnSpc>
                  <a:spcPct val="104999"/>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The main function of the cascade is to answer the question: </a:t>
              </a:r>
              <a:r>
                <a:rPr b="1" i="0" lang="en-GB" sz="2400" u="none" cap="none" strike="noStrike">
                  <a:solidFill>
                    <a:srgbClr val="462145"/>
                  </a:solidFill>
                  <a:latin typeface="Arial"/>
                  <a:ea typeface="Arial"/>
                  <a:cs typeface="Arial"/>
                  <a:sym typeface="Arial"/>
                </a:rPr>
                <a:t>“How many people were effectively </a:t>
              </a:r>
              <a:br>
                <a:rPr b="1" i="0" lang="en-GB" sz="2400" u="none" cap="none" strike="noStrike">
                  <a:solidFill>
                    <a:srgbClr val="462145"/>
                  </a:solidFill>
                  <a:latin typeface="Arial"/>
                  <a:ea typeface="Arial"/>
                  <a:cs typeface="Arial"/>
                  <a:sym typeface="Arial"/>
                </a:rPr>
              </a:br>
              <a:r>
                <a:rPr b="1" i="0" lang="en-GB" sz="2400" u="none" cap="none" strike="noStrike">
                  <a:solidFill>
                    <a:srgbClr val="462145"/>
                  </a:solidFill>
                  <a:latin typeface="Arial"/>
                  <a:ea typeface="Arial"/>
                  <a:cs typeface="Arial"/>
                  <a:sym typeface="Arial"/>
                </a:rPr>
                <a:t>covered by a prevention method?"</a:t>
              </a:r>
              <a:endParaRPr b="0" i="0" sz="1400" u="none" cap="none" strike="noStrike">
                <a:solidFill>
                  <a:srgbClr val="000000"/>
                </a:solidFill>
                <a:latin typeface="Arial"/>
                <a:ea typeface="Arial"/>
                <a:cs typeface="Arial"/>
                <a:sym typeface="Arial"/>
              </a:endParaRPr>
            </a:p>
          </p:txBody>
        </p:sp>
        <p:sp>
          <p:nvSpPr>
            <p:cNvPr id="794" name="Google Shape;794;p17"/>
            <p:cNvSpPr txBox="1"/>
            <p:nvPr/>
          </p:nvSpPr>
          <p:spPr>
            <a:xfrm>
              <a:off x="1578561" y="6014105"/>
              <a:ext cx="8723537" cy="147732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462145"/>
                  </a:solidFill>
                  <a:latin typeface="Arial"/>
                  <a:ea typeface="Arial"/>
                  <a:cs typeface="Arial"/>
                  <a:sym typeface="Arial"/>
                </a:rPr>
                <a:t>Target Audience</a:t>
              </a:r>
              <a:r>
                <a:rPr b="0" i="0" lang="en-GB" sz="2400" u="none" cap="none" strike="noStrike">
                  <a:solidFill>
                    <a:srgbClr val="462145"/>
                  </a:solidFill>
                  <a:latin typeface="Arial"/>
                  <a:ea typeface="Arial"/>
                  <a:cs typeface="Arial"/>
                  <a:sym typeface="Arial"/>
                </a:rPr>
                <a:t>: </a:t>
              </a:r>
              <a:r>
                <a:rPr b="0" i="0" lang="en-GB" sz="2400" u="none" cap="none" strike="noStrike">
                  <a:solidFill>
                    <a:schemeClr val="dk1"/>
                  </a:solidFill>
                  <a:latin typeface="Arial"/>
                  <a:ea typeface="Arial"/>
                  <a:cs typeface="Arial"/>
                  <a:sym typeface="Arial"/>
                </a:rPr>
                <a:t>HIV prevention programme managers </a:t>
              </a:r>
              <a:br>
                <a:rPr b="0" i="0" lang="en-GB" sz="2400" u="none" cap="none" strike="noStrike">
                  <a:solidFill>
                    <a:schemeClr val="dk1"/>
                  </a:solidFill>
                  <a:latin typeface="Arial"/>
                  <a:ea typeface="Arial"/>
                  <a:cs typeface="Arial"/>
                  <a:sym typeface="Arial"/>
                </a:rPr>
              </a:br>
              <a:r>
                <a:rPr b="0" i="0" lang="en-GB" sz="2400" u="none" cap="none" strike="noStrike">
                  <a:solidFill>
                    <a:schemeClr val="dk1"/>
                  </a:solidFill>
                  <a:latin typeface="Arial"/>
                  <a:ea typeface="Arial"/>
                  <a:cs typeface="Arial"/>
                  <a:sym typeface="Arial"/>
                </a:rPr>
                <a:t>at national and subnational levels, including implementing partners, overseeing the implementation, administration, </a:t>
              </a:r>
              <a:br>
                <a:rPr b="0" i="0" lang="en-GB" sz="2400" u="none" cap="none" strike="noStrike">
                  <a:solidFill>
                    <a:schemeClr val="dk1"/>
                  </a:solidFill>
                  <a:latin typeface="Arial"/>
                  <a:ea typeface="Arial"/>
                  <a:cs typeface="Arial"/>
                  <a:sym typeface="Arial"/>
                </a:rPr>
              </a:br>
              <a:r>
                <a:rPr b="0" i="0" lang="en-GB" sz="2400" u="none" cap="none" strike="noStrike">
                  <a:solidFill>
                    <a:schemeClr val="dk1"/>
                  </a:solidFill>
                  <a:latin typeface="Arial"/>
                  <a:ea typeface="Arial"/>
                  <a:cs typeface="Arial"/>
                  <a:sym typeface="Arial"/>
                </a:rPr>
                <a:t>and monitoring and evaluation of HIV prevention programmes.</a:t>
              </a:r>
              <a:endParaRPr b="0" i="0" sz="1400" u="none" cap="none" strike="noStrike">
                <a:solidFill>
                  <a:srgbClr val="000000"/>
                </a:solidFill>
                <a:latin typeface="Arial"/>
                <a:ea typeface="Arial"/>
                <a:cs typeface="Arial"/>
                <a:sym typeface="Arial"/>
              </a:endParaRPr>
            </a:p>
          </p:txBody>
        </p:sp>
        <p:pic>
          <p:nvPicPr>
            <p:cNvPr id="795" name="Google Shape;795;p17"/>
            <p:cNvPicPr preferRelativeResize="0"/>
            <p:nvPr/>
          </p:nvPicPr>
          <p:blipFill rotWithShape="1">
            <a:blip r:embed="rId12">
              <a:alphaModFix/>
            </a:blip>
            <a:srcRect b="0" l="0" r="0" t="0"/>
            <a:stretch/>
          </p:blipFill>
          <p:spPr>
            <a:xfrm>
              <a:off x="471121" y="6455557"/>
              <a:ext cx="766305" cy="594424"/>
            </a:xfrm>
            <a:prstGeom prst="rect">
              <a:avLst/>
            </a:prstGeom>
            <a:noFill/>
            <a:ln>
              <a:noFill/>
            </a:ln>
          </p:spPr>
        </p:pic>
        <p:pic>
          <p:nvPicPr>
            <p:cNvPr id="796" name="Google Shape;796;p17"/>
            <p:cNvPicPr preferRelativeResize="0"/>
            <p:nvPr/>
          </p:nvPicPr>
          <p:blipFill rotWithShape="1">
            <a:blip r:embed="rId13">
              <a:alphaModFix/>
            </a:blip>
            <a:srcRect b="0" l="0" r="0" t="0"/>
            <a:stretch/>
          </p:blipFill>
          <p:spPr>
            <a:xfrm>
              <a:off x="576184" y="5118574"/>
              <a:ext cx="566644" cy="566644"/>
            </a:xfrm>
            <a:prstGeom prst="rect">
              <a:avLst/>
            </a:prstGeom>
            <a:noFill/>
            <a:ln>
              <a:noFill/>
            </a:ln>
          </p:spPr>
        </p:pic>
      </p:grpSp>
      <p:grpSp>
        <p:nvGrpSpPr>
          <p:cNvPr id="797" name="Google Shape;797;p17"/>
          <p:cNvGrpSpPr/>
          <p:nvPr/>
        </p:nvGrpSpPr>
        <p:grpSpPr>
          <a:xfrm>
            <a:off x="16175855" y="9486900"/>
            <a:ext cx="1883545" cy="653674"/>
            <a:chOff x="16085538" y="9334500"/>
            <a:chExt cx="1883545" cy="653674"/>
          </a:xfrm>
        </p:grpSpPr>
        <p:grpSp>
          <p:nvGrpSpPr>
            <p:cNvPr id="798" name="Google Shape;798;p17"/>
            <p:cNvGrpSpPr/>
            <p:nvPr/>
          </p:nvGrpSpPr>
          <p:grpSpPr>
            <a:xfrm>
              <a:off x="17315409" y="9334500"/>
              <a:ext cx="653674" cy="653674"/>
              <a:chOff x="0" y="0"/>
              <a:chExt cx="812800" cy="812800"/>
            </a:xfrm>
          </p:grpSpPr>
          <p:sp>
            <p:nvSpPr>
              <p:cNvPr id="799" name="Google Shape;799;p17">
                <a:hlinkClick action="ppaction://hlinksldjump" r:id="rId14"/>
              </p:cNvPr>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00" name="Google Shape;800;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01" name="Google Shape;801;p17">
              <a:hlinkClick action="ppaction://hlinksldjump" r:id="rId15"/>
            </p:cNvPr>
            <p:cNvSpPr/>
            <p:nvPr/>
          </p:nvSpPr>
          <p:spPr>
            <a:xfrm>
              <a:off x="17491179" y="9536058"/>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02" name="Google Shape;802;p17">
              <a:hlinkClick action="ppaction://hlinksldjump" r:id="rId17"/>
            </p:cNvPr>
            <p:cNvSpPr txBox="1"/>
            <p:nvPr/>
          </p:nvSpPr>
          <p:spPr>
            <a:xfrm>
              <a:off x="16085538" y="9407421"/>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CLICK BACK TO CASCADES LIBRARY</a:t>
              </a:r>
              <a:endParaRPr b="0" i="0" sz="1400" u="none" cap="none" strike="noStrike">
                <a:solidFill>
                  <a:srgbClr val="000000"/>
                </a:solidFill>
                <a:latin typeface="Arial"/>
                <a:ea typeface="Arial"/>
                <a:cs typeface="Arial"/>
                <a:sym typeface="Arial"/>
              </a:endParaRPr>
            </a:p>
          </p:txBody>
        </p:sp>
      </p:grpSp>
      <p:sp>
        <p:nvSpPr>
          <p:cNvPr id="803" name="Google Shape;803;p17">
            <a:hlinkClick action="ppaction://hlinkshowjump?jump=nextslide"/>
          </p:cNvPr>
          <p:cNvSpPr txBox="1"/>
          <p:nvPr/>
        </p:nvSpPr>
        <p:spPr>
          <a:xfrm>
            <a:off x="13691071" y="2878100"/>
            <a:ext cx="4025100" cy="461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INDICATORS</a:t>
            </a:r>
            <a:endParaRPr b="0" i="0" sz="1400" u="none" cap="none" strike="noStrike">
              <a:solidFill>
                <a:srgbClr val="000000"/>
              </a:solidFill>
              <a:latin typeface="Arial"/>
              <a:ea typeface="Arial"/>
              <a:cs typeface="Arial"/>
              <a:sym typeface="Arial"/>
            </a:endParaRPr>
          </a:p>
        </p:txBody>
      </p:sp>
      <p:sp>
        <p:nvSpPr>
          <p:cNvPr id="804" name="Google Shape;804;p17">
            <a:hlinkClick action="ppaction://hlinksldjump" r:id="rId18"/>
          </p:cNvPr>
          <p:cNvSpPr txBox="1"/>
          <p:nvPr/>
        </p:nvSpPr>
        <p:spPr>
          <a:xfrm>
            <a:off x="13691080" y="3899177"/>
            <a:ext cx="4466607" cy="830997"/>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STEPS TO ADAPT AND </a:t>
            </a:r>
            <a:br>
              <a:rPr b="1" i="0" lang="en-GB" sz="2400" u="none" cap="none" strike="noStrike">
                <a:solidFill>
                  <a:schemeClr val="lt1"/>
                </a:solidFill>
                <a:latin typeface="Arial Black"/>
                <a:ea typeface="Arial Black"/>
                <a:cs typeface="Arial Black"/>
                <a:sym typeface="Arial Black"/>
              </a:rPr>
            </a:br>
            <a:r>
              <a:rPr b="1" i="0" lang="en-GB" sz="2400" u="none" cap="none" strike="noStrike">
                <a:solidFill>
                  <a:schemeClr val="lt1"/>
                </a:solidFill>
                <a:latin typeface="Arial Black"/>
                <a:ea typeface="Arial Black"/>
                <a:cs typeface="Arial Black"/>
                <a:sym typeface="Arial Black"/>
              </a:rPr>
              <a:t>POPULATE THE CASCADE</a:t>
            </a:r>
            <a:endParaRPr b="0" i="0" sz="1400" u="none" cap="none" strike="noStrike">
              <a:solidFill>
                <a:srgbClr val="000000"/>
              </a:solidFill>
              <a:latin typeface="Arial"/>
              <a:ea typeface="Arial"/>
              <a:cs typeface="Arial"/>
              <a:sym typeface="Arial"/>
            </a:endParaRPr>
          </a:p>
        </p:txBody>
      </p:sp>
      <p:sp>
        <p:nvSpPr>
          <p:cNvPr id="805" name="Google Shape;805;p17">
            <a:hlinkClick action="ppaction://hlinksldjump" r:id="rId19"/>
          </p:cNvPr>
          <p:cNvSpPr txBox="1"/>
          <p:nvPr/>
        </p:nvSpPr>
        <p:spPr>
          <a:xfrm>
            <a:off x="13691080" y="5266312"/>
            <a:ext cx="3184205" cy="46166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CONSIDERATIONS</a:t>
            </a:r>
            <a:endParaRPr b="0" i="0" sz="1400" u="none" cap="none" strike="noStrike">
              <a:solidFill>
                <a:srgbClr val="000000"/>
              </a:solidFill>
              <a:latin typeface="Arial"/>
              <a:ea typeface="Arial"/>
              <a:cs typeface="Arial"/>
              <a:sym typeface="Arial"/>
            </a:endParaRPr>
          </a:p>
        </p:txBody>
      </p:sp>
      <p:sp>
        <p:nvSpPr>
          <p:cNvPr id="806" name="Google Shape;806;p17">
            <a:hlinkClick action="ppaction://hlinksldjump" r:id="rId20"/>
          </p:cNvPr>
          <p:cNvSpPr txBox="1"/>
          <p:nvPr/>
        </p:nvSpPr>
        <p:spPr>
          <a:xfrm>
            <a:off x="13691080" y="6440729"/>
            <a:ext cx="3850606" cy="46166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DATA REQUIREMENTS</a:t>
            </a:r>
            <a:endParaRPr b="0" i="0" sz="1400" u="none" cap="none" strike="noStrike">
              <a:solidFill>
                <a:srgbClr val="000000"/>
              </a:solidFill>
              <a:latin typeface="Arial"/>
              <a:ea typeface="Arial"/>
              <a:cs typeface="Arial"/>
              <a:sym typeface="Arial"/>
            </a:endParaRPr>
          </a:p>
        </p:txBody>
      </p:sp>
      <p:sp>
        <p:nvSpPr>
          <p:cNvPr id="807" name="Google Shape;807;p17">
            <a:hlinkClick action="ppaction://hlinksldjump" r:id="rId21"/>
          </p:cNvPr>
          <p:cNvSpPr txBox="1"/>
          <p:nvPr/>
        </p:nvSpPr>
        <p:spPr>
          <a:xfrm>
            <a:off x="13691080" y="7632969"/>
            <a:ext cx="4212948" cy="46166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COUNTRY APPLICATION</a:t>
            </a:r>
            <a:endParaRPr b="0" i="0" sz="1400" u="none" cap="none" strike="noStrike">
              <a:solidFill>
                <a:srgbClr val="000000"/>
              </a:solidFill>
              <a:latin typeface="Arial"/>
              <a:ea typeface="Arial"/>
              <a:cs typeface="Arial"/>
              <a:sym typeface="Arial"/>
            </a:endParaRPr>
          </a:p>
        </p:txBody>
      </p:sp>
      <p:sp>
        <p:nvSpPr>
          <p:cNvPr id="808" name="Google Shape;808;p17">
            <a:hlinkClick action="ppaction://hlinkshowjump?jump=nextslide"/>
          </p:cNvPr>
          <p:cNvSpPr/>
          <p:nvPr/>
        </p:nvSpPr>
        <p:spPr>
          <a:xfrm flipH="1" rot="10800000">
            <a:off x="13039576" y="2965578"/>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09" name="Google Shape;809;p17">
            <a:hlinkClick action="ppaction://hlinksldjump" r:id="rId23"/>
          </p:cNvPr>
          <p:cNvSpPr/>
          <p:nvPr/>
        </p:nvSpPr>
        <p:spPr>
          <a:xfrm flipH="1" rot="10800000">
            <a:off x="13039576" y="4141235"/>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10" name="Google Shape;810;p17">
            <a:hlinkClick action="ppaction://hlinksldjump" r:id="rId24"/>
          </p:cNvPr>
          <p:cNvSpPr/>
          <p:nvPr/>
        </p:nvSpPr>
        <p:spPr>
          <a:xfrm flipH="1" rot="10800000">
            <a:off x="13039576" y="5349549"/>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11" name="Google Shape;811;p17">
            <a:hlinkClick action="ppaction://hlinksldjump" r:id="rId25"/>
          </p:cNvPr>
          <p:cNvSpPr/>
          <p:nvPr/>
        </p:nvSpPr>
        <p:spPr>
          <a:xfrm flipH="1" rot="10800000">
            <a:off x="13039576" y="6525206"/>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12" name="Google Shape;812;p17">
            <a:hlinkClick action="ppaction://hlinksldjump" r:id="rId26"/>
          </p:cNvPr>
          <p:cNvSpPr/>
          <p:nvPr/>
        </p:nvSpPr>
        <p:spPr>
          <a:xfrm flipH="1" rot="10800000">
            <a:off x="13039576" y="7717192"/>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13" name="Google Shape;813;p17"/>
          <p:cNvSpPr txBox="1"/>
          <p:nvPr/>
        </p:nvSpPr>
        <p:spPr>
          <a:xfrm>
            <a:off x="361450" y="569375"/>
            <a:ext cx="11845091"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000"/>
              <a:buFont typeface="Arial"/>
              <a:buNone/>
            </a:pPr>
            <a:r>
              <a:rPr b="1" i="0" lang="en-GB" sz="6000" u="none" cap="none" strike="noStrike">
                <a:solidFill>
                  <a:srgbClr val="462145"/>
                </a:solidFill>
                <a:latin typeface="Arial"/>
                <a:ea typeface="Arial"/>
                <a:cs typeface="Arial"/>
                <a:sym typeface="Arial"/>
              </a:rPr>
              <a:t>Effective Programme</a:t>
            </a:r>
            <a:endParaRPr b="0" i="0" sz="1400" u="none" cap="none" strike="noStrike">
              <a:solidFill>
                <a:srgbClr val="000000"/>
              </a:solidFill>
              <a:latin typeface="Arial"/>
              <a:ea typeface="Arial"/>
              <a:cs typeface="Arial"/>
              <a:sym typeface="Arial"/>
            </a:endParaRPr>
          </a:p>
        </p:txBody>
      </p:sp>
      <p:sp>
        <p:nvSpPr>
          <p:cNvPr id="814" name="Google Shape;814;p17"/>
          <p:cNvSpPr txBox="1"/>
          <p:nvPr/>
        </p:nvSpPr>
        <p:spPr>
          <a:xfrm>
            <a:off x="361450" y="2289500"/>
            <a:ext cx="9327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462145"/>
                </a:solidFill>
                <a:latin typeface="Arial"/>
                <a:ea typeface="Arial"/>
                <a:cs typeface="Arial"/>
                <a:sym typeface="Arial"/>
              </a:rPr>
              <a:t>This cascade goes beyond service delivery to assess programme coverage.</a:t>
            </a:r>
            <a:endParaRPr b="0" i="0" sz="1400" u="none" cap="none" strike="noStrike">
              <a:solidFill>
                <a:srgbClr val="000000"/>
              </a:solidFill>
              <a:latin typeface="Arial"/>
              <a:ea typeface="Arial"/>
              <a:cs typeface="Arial"/>
              <a:sym typeface="Arial"/>
            </a:endParaRPr>
          </a:p>
        </p:txBody>
      </p:sp>
      <p:grpSp>
        <p:nvGrpSpPr>
          <p:cNvPr id="815" name="Google Shape;815;p17"/>
          <p:cNvGrpSpPr/>
          <p:nvPr/>
        </p:nvGrpSpPr>
        <p:grpSpPr>
          <a:xfrm>
            <a:off x="16041050" y="51825"/>
            <a:ext cx="484531" cy="484531"/>
            <a:chOff x="8648959" y="1185159"/>
            <a:chExt cx="484531" cy="484531"/>
          </a:xfrm>
        </p:grpSpPr>
        <p:sp>
          <p:nvSpPr>
            <p:cNvPr id="816" name="Google Shape;816;p17"/>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17" name="Google Shape;817;p17">
              <a:hlinkClick action="ppaction://hlinksldjump" r:id="rId2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818" name="Google Shape;818;p17"/>
          <p:cNvGrpSpPr/>
          <p:nvPr/>
        </p:nvGrpSpPr>
        <p:grpSpPr>
          <a:xfrm>
            <a:off x="17231763" y="38100"/>
            <a:ext cx="484531" cy="484531"/>
            <a:chOff x="8648959" y="1185159"/>
            <a:chExt cx="484531" cy="484531"/>
          </a:xfrm>
        </p:grpSpPr>
        <p:sp>
          <p:nvSpPr>
            <p:cNvPr id="819" name="Google Shape;819;p17"/>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20" name="Google Shape;820;p17">
              <a:hlinkClick action="ppaction://hlinksldjump" r:id="rId2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21" name="Google Shape;821;p17"/>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822" name="Google Shape;822;p17"/>
          <p:cNvSpPr txBox="1"/>
          <p:nvPr/>
        </p:nvSpPr>
        <p:spPr>
          <a:xfrm>
            <a:off x="14775047" y="65808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823" name="Google Shape;823;p17"/>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824" name="Google Shape;824;p17"/>
          <p:cNvSpPr txBox="1"/>
          <p:nvPr/>
        </p:nvSpPr>
        <p:spPr>
          <a:xfrm>
            <a:off x="17041057" y="591029"/>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825" name="Google Shape;825;p17"/>
          <p:cNvGrpSpPr/>
          <p:nvPr/>
        </p:nvGrpSpPr>
        <p:grpSpPr>
          <a:xfrm>
            <a:off x="13565479" y="51825"/>
            <a:ext cx="484531" cy="484531"/>
            <a:chOff x="8648959" y="1185159"/>
            <a:chExt cx="484531" cy="484531"/>
          </a:xfrm>
        </p:grpSpPr>
        <p:sp>
          <p:nvSpPr>
            <p:cNvPr id="826" name="Google Shape;826;p17">
              <a:hlinkClick action="ppaction://hlinksldjump" r:id="rId30"/>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27" name="Google Shape;827;p17">
              <a:hlinkClick action="ppaction://hlinksldjump" r:id="rId31"/>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28" name="Google Shape;828;p17"/>
          <p:cNvSpPr txBox="1"/>
          <p:nvPr/>
        </p:nvSpPr>
        <p:spPr>
          <a:xfrm>
            <a:off x="361450" y="1297163"/>
            <a:ext cx="11845091"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000"/>
              <a:buFont typeface="Arial"/>
              <a:buNone/>
            </a:pPr>
            <a:r>
              <a:rPr b="1" i="0" lang="en-GB" sz="6000" u="none" cap="none" strike="noStrike">
                <a:solidFill>
                  <a:srgbClr val="462145"/>
                </a:solidFill>
                <a:latin typeface="Arial"/>
                <a:ea typeface="Arial"/>
                <a:cs typeface="Arial"/>
                <a:sym typeface="Arial"/>
              </a:rPr>
              <a:t>Coverage Cascade</a:t>
            </a:r>
            <a:endParaRPr b="0" i="0" sz="1400" u="none" cap="none" strike="noStrike">
              <a:solidFill>
                <a:srgbClr val="000000"/>
              </a:solidFill>
              <a:latin typeface="Arial"/>
              <a:ea typeface="Arial"/>
              <a:cs typeface="Arial"/>
              <a:sym typeface="Arial"/>
            </a:endParaRPr>
          </a:p>
        </p:txBody>
      </p:sp>
      <p:pic>
        <p:nvPicPr>
          <p:cNvPr descr="A person wearing a white shirt with colorful designs&#10;&#10;AI-generated content may be incorrect." id="829" name="Google Shape;829;p17"/>
          <p:cNvPicPr preferRelativeResize="0"/>
          <p:nvPr/>
        </p:nvPicPr>
        <p:blipFill rotWithShape="1">
          <a:blip r:embed="rId32">
            <a:alphaModFix/>
          </a:blip>
          <a:srcRect b="0" l="0" r="0" t="0"/>
          <a:stretch/>
        </p:blipFill>
        <p:spPr>
          <a:xfrm>
            <a:off x="228600" y="5219700"/>
            <a:ext cx="2895600" cy="5105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18"/>
          <p:cNvSpPr/>
          <p:nvPr/>
        </p:nvSpPr>
        <p:spPr>
          <a:xfrm>
            <a:off x="12866997" y="2665492"/>
            <a:ext cx="559120" cy="507402"/>
          </a:xfrm>
          <a:custGeom>
            <a:rect b="b" l="l" r="r" t="t"/>
            <a:pathLst>
              <a:path extrusionOk="0" h="507402" w="559120">
                <a:moveTo>
                  <a:pt x="0" y="0"/>
                </a:moveTo>
                <a:lnTo>
                  <a:pt x="559120" y="0"/>
                </a:lnTo>
                <a:lnTo>
                  <a:pt x="559120" y="507402"/>
                </a:lnTo>
                <a:lnTo>
                  <a:pt x="0" y="50740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839" name="Google Shape;839;p18"/>
          <p:cNvGrpSpPr/>
          <p:nvPr/>
        </p:nvGrpSpPr>
        <p:grpSpPr>
          <a:xfrm>
            <a:off x="10194396" y="2982519"/>
            <a:ext cx="7689626" cy="1757172"/>
            <a:chOff x="7644820" y="3695299"/>
            <a:chExt cx="6463500" cy="1757172"/>
          </a:xfrm>
        </p:grpSpPr>
        <p:sp>
          <p:nvSpPr>
            <p:cNvPr id="840" name="Google Shape;840;p18"/>
            <p:cNvSpPr txBox="1"/>
            <p:nvPr/>
          </p:nvSpPr>
          <p:spPr>
            <a:xfrm>
              <a:off x="7644820" y="4067071"/>
              <a:ext cx="64635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Measures if appropriate services are available to priority groups or geographies. For instance, in surveys: “During the past month, was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there a time you intended to use a condom but could not because it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wasn’t available?” Availability can also be assessed through condom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stock-out reports in health facilities (HMIS data).</a:t>
              </a:r>
              <a:endParaRPr b="0" i="0" sz="1400" u="none" cap="none" strike="noStrike">
                <a:solidFill>
                  <a:srgbClr val="000000"/>
                </a:solidFill>
                <a:latin typeface="Arial"/>
                <a:ea typeface="Arial"/>
                <a:cs typeface="Arial"/>
                <a:sym typeface="Arial"/>
              </a:endParaRPr>
            </a:p>
          </p:txBody>
        </p:sp>
        <p:sp>
          <p:nvSpPr>
            <p:cNvPr id="841" name="Google Shape;841;p18"/>
            <p:cNvSpPr txBox="1"/>
            <p:nvPr/>
          </p:nvSpPr>
          <p:spPr>
            <a:xfrm>
              <a:off x="7644820" y="3695299"/>
              <a:ext cx="3505200" cy="246221"/>
            </a:xfrm>
            <a:prstGeom prst="rect">
              <a:avLst/>
            </a:prstGeom>
            <a:noFill/>
            <a:ln>
              <a:noFill/>
            </a:ln>
          </p:spPr>
          <p:txBody>
            <a:bodyPr anchorCtr="0" anchor="t" bIns="0" lIns="0" spcFirstLastPara="1" rIns="0" wrap="square" tIns="0">
              <a:spAutoFit/>
            </a:bodyPr>
            <a:lstStyle/>
            <a:p>
              <a:pPr indent="-285750" lvl="0" marL="285750" marR="0" rtl="0" algn="l">
                <a:lnSpc>
                  <a:spcPct val="100000"/>
                </a:lnSpc>
                <a:spcBef>
                  <a:spcPts val="0"/>
                </a:spcBef>
                <a:spcAft>
                  <a:spcPts val="0"/>
                </a:spcAft>
                <a:buClr>
                  <a:srgbClr val="462145"/>
                </a:buClr>
                <a:buSzPts val="1600"/>
                <a:buFont typeface="Courier New"/>
                <a:buChar char="o"/>
              </a:pPr>
              <a:r>
                <a:rPr b="1" i="0" lang="en-GB" sz="1600" u="none" cap="none" strike="noStrike">
                  <a:solidFill>
                    <a:srgbClr val="462145"/>
                  </a:solidFill>
                  <a:latin typeface="Arial Black"/>
                  <a:ea typeface="Arial Black"/>
                  <a:cs typeface="Arial Black"/>
                  <a:sym typeface="Arial Black"/>
                </a:rPr>
                <a:t>AVAILABILITY COVERAGE</a:t>
              </a:r>
              <a:endParaRPr b="0" i="0" sz="1400" u="none" cap="none" strike="noStrike">
                <a:solidFill>
                  <a:srgbClr val="000000"/>
                </a:solidFill>
                <a:latin typeface="Arial"/>
                <a:ea typeface="Arial"/>
                <a:cs typeface="Arial"/>
                <a:sym typeface="Arial"/>
              </a:endParaRPr>
            </a:p>
          </p:txBody>
        </p:sp>
      </p:grpSp>
      <p:grpSp>
        <p:nvGrpSpPr>
          <p:cNvPr id="842" name="Google Shape;842;p18"/>
          <p:cNvGrpSpPr/>
          <p:nvPr/>
        </p:nvGrpSpPr>
        <p:grpSpPr>
          <a:xfrm>
            <a:off x="10194406" y="1285732"/>
            <a:ext cx="7689223" cy="1508861"/>
            <a:chOff x="546979" y="3695299"/>
            <a:chExt cx="6463421" cy="1440854"/>
          </a:xfrm>
        </p:grpSpPr>
        <p:sp>
          <p:nvSpPr>
            <p:cNvPr id="843" name="Google Shape;843;p18"/>
            <p:cNvSpPr txBox="1"/>
            <p:nvPr/>
          </p:nvSpPr>
          <p:spPr>
            <a:xfrm>
              <a:off x="546979" y="4078096"/>
              <a:ext cx="6327250" cy="105805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The proportion of the target population that requires the health intervention as per national guidelines. For example, this can be set at 100% of all female sex workers (FSW) and men who have sex with men (MSM) for condoms. </a:t>
              </a:r>
              <a:endParaRPr b="0" i="0" sz="1400" u="none" cap="none" strike="noStrike">
                <a:solidFill>
                  <a:srgbClr val="000000"/>
                </a:solidFill>
                <a:latin typeface="Arial"/>
                <a:ea typeface="Arial"/>
                <a:cs typeface="Arial"/>
                <a:sym typeface="Arial"/>
              </a:endParaRPr>
            </a:p>
          </p:txBody>
        </p:sp>
        <p:sp>
          <p:nvSpPr>
            <p:cNvPr id="844" name="Google Shape;844;p18"/>
            <p:cNvSpPr txBox="1"/>
            <p:nvPr/>
          </p:nvSpPr>
          <p:spPr>
            <a:xfrm>
              <a:off x="546979" y="3695299"/>
              <a:ext cx="6463421" cy="235123"/>
            </a:xfrm>
            <a:prstGeom prst="rect">
              <a:avLst/>
            </a:prstGeom>
            <a:noFill/>
            <a:ln>
              <a:noFill/>
            </a:ln>
          </p:spPr>
          <p:txBody>
            <a:bodyPr anchorCtr="0" anchor="t" bIns="0" lIns="0" spcFirstLastPara="1" rIns="0" wrap="square" tIns="0">
              <a:spAutoFit/>
            </a:bodyPr>
            <a:lstStyle/>
            <a:p>
              <a:pPr indent="-285750" lvl="0" marL="285750" marR="0" rtl="0" algn="l">
                <a:lnSpc>
                  <a:spcPct val="100000"/>
                </a:lnSpc>
                <a:spcBef>
                  <a:spcPts val="0"/>
                </a:spcBef>
                <a:spcAft>
                  <a:spcPts val="0"/>
                </a:spcAft>
                <a:buClr>
                  <a:srgbClr val="462145"/>
                </a:buClr>
                <a:buSzPts val="1600"/>
                <a:buFont typeface="Courier New"/>
                <a:buChar char="o"/>
              </a:pPr>
              <a:r>
                <a:rPr b="1" i="0" lang="en-GB" sz="1600" u="none" cap="none" strike="noStrike">
                  <a:solidFill>
                    <a:srgbClr val="462145"/>
                  </a:solidFill>
                  <a:latin typeface="Arial Black"/>
                  <a:ea typeface="Arial Black"/>
                  <a:cs typeface="Arial Black"/>
                  <a:sym typeface="Arial Black"/>
                </a:rPr>
                <a:t>REQUIRED COVERAGE: </a:t>
              </a:r>
              <a:endParaRPr b="0" i="0" sz="1400" u="none" cap="none" strike="noStrike">
                <a:solidFill>
                  <a:srgbClr val="000000"/>
                </a:solidFill>
                <a:latin typeface="Arial"/>
                <a:ea typeface="Arial"/>
                <a:cs typeface="Arial"/>
                <a:sym typeface="Arial"/>
              </a:endParaRPr>
            </a:p>
          </p:txBody>
        </p:sp>
      </p:grpSp>
      <p:grpSp>
        <p:nvGrpSpPr>
          <p:cNvPr id="845" name="Google Shape;845;p18"/>
          <p:cNvGrpSpPr/>
          <p:nvPr/>
        </p:nvGrpSpPr>
        <p:grpSpPr>
          <a:xfrm>
            <a:off x="10194393" y="7185886"/>
            <a:ext cx="7864881" cy="2285700"/>
            <a:chOff x="566367" y="7011960"/>
            <a:chExt cx="6078900" cy="2285700"/>
          </a:xfrm>
        </p:grpSpPr>
        <p:sp>
          <p:nvSpPr>
            <p:cNvPr id="846" name="Google Shape;846;p18"/>
            <p:cNvSpPr txBox="1"/>
            <p:nvPr/>
          </p:nvSpPr>
          <p:spPr>
            <a:xfrm>
              <a:off x="566367" y="7316760"/>
              <a:ext cx="5943000" cy="1980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Measures the actual use of services by users. For example, utilisation coverag can be measured by adding a question like  "During the past 3 months, was there any occasion when you had sex with any paying client/sexual partner using a condom?" in a population-based survey or using the indicator from HMIS, received condoms as per their need.</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1"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47" name="Google Shape;847;p18"/>
            <p:cNvSpPr txBox="1"/>
            <p:nvPr/>
          </p:nvSpPr>
          <p:spPr>
            <a:xfrm>
              <a:off x="566367" y="7011960"/>
              <a:ext cx="6078900" cy="246300"/>
            </a:xfrm>
            <a:prstGeom prst="rect">
              <a:avLst/>
            </a:prstGeom>
            <a:noFill/>
            <a:ln>
              <a:noFill/>
            </a:ln>
          </p:spPr>
          <p:txBody>
            <a:bodyPr anchorCtr="0" anchor="t" bIns="0" lIns="0" spcFirstLastPara="1" rIns="0" wrap="square" tIns="0">
              <a:spAutoFit/>
            </a:bodyPr>
            <a:lstStyle/>
            <a:p>
              <a:pPr indent="-285750" lvl="0" marL="285750" marR="0" rtl="0" algn="l">
                <a:lnSpc>
                  <a:spcPct val="100000"/>
                </a:lnSpc>
                <a:spcBef>
                  <a:spcPts val="0"/>
                </a:spcBef>
                <a:spcAft>
                  <a:spcPts val="0"/>
                </a:spcAft>
                <a:buClr>
                  <a:srgbClr val="462145"/>
                </a:buClr>
                <a:buSzPts val="1600"/>
                <a:buFont typeface="Courier New"/>
                <a:buChar char="o"/>
              </a:pPr>
              <a:r>
                <a:rPr b="1" i="0" lang="en-GB" sz="1600" u="none" cap="none" strike="noStrike">
                  <a:solidFill>
                    <a:srgbClr val="462145"/>
                  </a:solidFill>
                  <a:latin typeface="Arial Black"/>
                  <a:ea typeface="Arial Black"/>
                  <a:cs typeface="Arial Black"/>
                  <a:sym typeface="Arial Black"/>
                </a:rPr>
                <a:t>UTILISATION COVERAGE</a:t>
              </a:r>
              <a:endParaRPr b="0" i="0" sz="1400" u="none" cap="none" strike="noStrike">
                <a:solidFill>
                  <a:srgbClr val="000000"/>
                </a:solidFill>
                <a:latin typeface="Arial"/>
                <a:ea typeface="Arial"/>
                <a:cs typeface="Arial"/>
                <a:sym typeface="Arial"/>
              </a:endParaRPr>
            </a:p>
          </p:txBody>
        </p:sp>
      </p:grpSp>
      <p:grpSp>
        <p:nvGrpSpPr>
          <p:cNvPr id="848" name="Google Shape;848;p18"/>
          <p:cNvGrpSpPr/>
          <p:nvPr/>
        </p:nvGrpSpPr>
        <p:grpSpPr>
          <a:xfrm>
            <a:off x="10194410" y="4927633"/>
            <a:ext cx="7527190" cy="1967100"/>
            <a:chOff x="7644819" y="7011960"/>
            <a:chExt cx="5360101" cy="1967100"/>
          </a:xfrm>
        </p:grpSpPr>
        <p:sp>
          <p:nvSpPr>
            <p:cNvPr id="849" name="Google Shape;849;p18"/>
            <p:cNvSpPr txBox="1"/>
            <p:nvPr/>
          </p:nvSpPr>
          <p:spPr>
            <a:xfrm>
              <a:off x="7644820" y="7316760"/>
              <a:ext cx="5360100" cy="166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Measures how well service delivery platforms engage users. For example, contact coverage can be assessed by asking, “In the last 3 months, were you met by a peer educator from the programme?” in population-based surveys, or by analysing HMIS data on condoms received from peer educators, assuming condoms are mainly distributed free through these channels.</a:t>
              </a:r>
              <a:endParaRPr b="0" i="0" sz="1400" u="none" cap="none" strike="noStrike">
                <a:solidFill>
                  <a:srgbClr val="000000"/>
                </a:solidFill>
                <a:latin typeface="Arial"/>
                <a:ea typeface="Arial"/>
                <a:cs typeface="Arial"/>
                <a:sym typeface="Arial"/>
              </a:endParaRPr>
            </a:p>
          </p:txBody>
        </p:sp>
        <p:sp>
          <p:nvSpPr>
            <p:cNvPr id="850" name="Google Shape;850;p18"/>
            <p:cNvSpPr txBox="1"/>
            <p:nvPr/>
          </p:nvSpPr>
          <p:spPr>
            <a:xfrm>
              <a:off x="7644819" y="7011960"/>
              <a:ext cx="4836183" cy="246221"/>
            </a:xfrm>
            <a:prstGeom prst="rect">
              <a:avLst/>
            </a:prstGeom>
            <a:noFill/>
            <a:ln>
              <a:noFill/>
            </a:ln>
          </p:spPr>
          <p:txBody>
            <a:bodyPr anchorCtr="0" anchor="t" bIns="0" lIns="0" spcFirstLastPara="1" rIns="0" wrap="square" tIns="0">
              <a:spAutoFit/>
            </a:bodyPr>
            <a:lstStyle/>
            <a:p>
              <a:pPr indent="-285750" lvl="0" marL="285750" marR="0" rtl="0" algn="l">
                <a:lnSpc>
                  <a:spcPct val="100000"/>
                </a:lnSpc>
                <a:spcBef>
                  <a:spcPts val="0"/>
                </a:spcBef>
                <a:spcAft>
                  <a:spcPts val="0"/>
                </a:spcAft>
                <a:buClr>
                  <a:srgbClr val="462145"/>
                </a:buClr>
                <a:buSzPts val="1600"/>
                <a:buFont typeface="Courier New"/>
                <a:buChar char="o"/>
              </a:pPr>
              <a:r>
                <a:rPr b="1" i="0" lang="en-GB" sz="1600" u="none" cap="none" strike="noStrike">
                  <a:solidFill>
                    <a:srgbClr val="462145"/>
                  </a:solidFill>
                  <a:latin typeface="Arial Black"/>
                  <a:ea typeface="Arial Black"/>
                  <a:cs typeface="Arial Black"/>
                  <a:sym typeface="Arial Black"/>
                </a:rPr>
                <a:t>CONTACT COVERAGE: </a:t>
              </a:r>
              <a:endParaRPr b="0" i="0" sz="1400" u="none" cap="none" strike="noStrike">
                <a:solidFill>
                  <a:srgbClr val="000000"/>
                </a:solidFill>
                <a:latin typeface="Arial"/>
                <a:ea typeface="Arial"/>
                <a:cs typeface="Arial"/>
                <a:sym typeface="Arial"/>
              </a:endParaRPr>
            </a:p>
          </p:txBody>
        </p:sp>
      </p:grpSp>
      <p:grpSp>
        <p:nvGrpSpPr>
          <p:cNvPr id="851" name="Google Shape;851;p18"/>
          <p:cNvGrpSpPr/>
          <p:nvPr/>
        </p:nvGrpSpPr>
        <p:grpSpPr>
          <a:xfrm>
            <a:off x="15468600" y="9741069"/>
            <a:ext cx="3329100" cy="507831"/>
            <a:chOff x="14872218" y="9719957"/>
            <a:chExt cx="3329100" cy="507831"/>
          </a:xfrm>
        </p:grpSpPr>
        <p:grpSp>
          <p:nvGrpSpPr>
            <p:cNvPr id="852" name="Google Shape;852;p18"/>
            <p:cNvGrpSpPr/>
            <p:nvPr/>
          </p:nvGrpSpPr>
          <p:grpSpPr>
            <a:xfrm>
              <a:off x="16071068" y="9770473"/>
              <a:ext cx="396290" cy="396290"/>
              <a:chOff x="16121050" y="9484039"/>
              <a:chExt cx="653674" cy="653674"/>
            </a:xfrm>
          </p:grpSpPr>
          <p:sp>
            <p:nvSpPr>
              <p:cNvPr id="853" name="Google Shape;853;p18">
                <a:hlinkClick action="ppaction://hlinksldjump" r:id="rId4"/>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54" name="Google Shape;854;p18">
                <a:hlinkClick action="ppaction://hlinksldjump" r:id="rId5"/>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55" name="Google Shape;855;p18">
              <a:hlinkClick action="ppaction://hlinksldjump" r:id="rId7"/>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856" name="Google Shape;856;p18">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57" name="Google Shape;857;p18">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58" name="Google Shape;858;p18">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859" name="Google Shape;859;p18"/>
          <p:cNvSpPr txBox="1"/>
          <p:nvPr/>
        </p:nvSpPr>
        <p:spPr>
          <a:xfrm>
            <a:off x="0" y="0"/>
            <a:ext cx="18306332" cy="371681"/>
          </a:xfrm>
          <a:prstGeom prst="rect">
            <a:avLst/>
          </a:prstGeom>
          <a:solidFill>
            <a:srgbClr val="462145"/>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EFFECTIVE PROGRAMME COVERAGE CASCADE</a:t>
            </a:r>
            <a:endParaRPr b="0" i="0" sz="1400" u="none" cap="none" strike="noStrike">
              <a:solidFill>
                <a:srgbClr val="000000"/>
              </a:solidFill>
              <a:latin typeface="Arial"/>
              <a:ea typeface="Arial"/>
              <a:cs typeface="Arial"/>
              <a:sym typeface="Arial"/>
            </a:endParaRPr>
          </a:p>
        </p:txBody>
      </p:sp>
      <p:grpSp>
        <p:nvGrpSpPr>
          <p:cNvPr id="860" name="Google Shape;860;p18"/>
          <p:cNvGrpSpPr/>
          <p:nvPr/>
        </p:nvGrpSpPr>
        <p:grpSpPr>
          <a:xfrm>
            <a:off x="14775047" y="41737"/>
            <a:ext cx="608899" cy="608899"/>
            <a:chOff x="8648959" y="1185159"/>
            <a:chExt cx="484531" cy="484531"/>
          </a:xfrm>
        </p:grpSpPr>
        <p:sp>
          <p:nvSpPr>
            <p:cNvPr id="861" name="Google Shape;861;p18"/>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62" name="Google Shape;862;p18">
              <a:hlinkClick action="ppaction://hlinksldjump" r:id="rId8"/>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63" name="Google Shape;863;p18"/>
          <p:cNvSpPr txBox="1"/>
          <p:nvPr/>
        </p:nvSpPr>
        <p:spPr>
          <a:xfrm>
            <a:off x="361450" y="569375"/>
            <a:ext cx="11845091"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000"/>
              <a:buFont typeface="Arial"/>
              <a:buNone/>
            </a:pPr>
            <a:r>
              <a:rPr b="1" i="0" lang="en-GB" sz="6000" u="none" cap="none" strike="noStrike">
                <a:solidFill>
                  <a:srgbClr val="462145"/>
                </a:solidFill>
                <a:latin typeface="Arial"/>
                <a:ea typeface="Arial"/>
                <a:cs typeface="Arial"/>
                <a:sym typeface="Arial"/>
              </a:rPr>
              <a:t>Indicators</a:t>
            </a:r>
            <a:endParaRPr b="0" i="0" sz="1400" u="none" cap="none" strike="noStrike">
              <a:solidFill>
                <a:srgbClr val="000000"/>
              </a:solidFill>
              <a:latin typeface="Arial"/>
              <a:ea typeface="Arial"/>
              <a:cs typeface="Arial"/>
              <a:sym typeface="Arial"/>
            </a:endParaRPr>
          </a:p>
        </p:txBody>
      </p:sp>
      <p:sp>
        <p:nvSpPr>
          <p:cNvPr id="864" name="Google Shape;864;p18"/>
          <p:cNvSpPr txBox="1"/>
          <p:nvPr/>
        </p:nvSpPr>
        <p:spPr>
          <a:xfrm>
            <a:off x="361450" y="1663334"/>
            <a:ext cx="8911008"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3F2844"/>
                </a:solidFill>
                <a:latin typeface="Arial"/>
                <a:ea typeface="Arial"/>
                <a:cs typeface="Arial"/>
                <a:sym typeface="Arial"/>
              </a:rPr>
              <a:t>Indicators for this cascade focus on measuring “effective coverage” of a particular intervention amongst a particular population group. </a:t>
            </a:r>
            <a:endParaRPr b="0" i="0" sz="1400" u="none" cap="none" strike="noStrike">
              <a:solidFill>
                <a:srgbClr val="000000"/>
              </a:solidFill>
              <a:latin typeface="Arial"/>
              <a:ea typeface="Arial"/>
              <a:cs typeface="Arial"/>
              <a:sym typeface="Arial"/>
            </a:endParaRPr>
          </a:p>
        </p:txBody>
      </p:sp>
      <p:grpSp>
        <p:nvGrpSpPr>
          <p:cNvPr id="865" name="Google Shape;865;p18"/>
          <p:cNvGrpSpPr/>
          <p:nvPr/>
        </p:nvGrpSpPr>
        <p:grpSpPr>
          <a:xfrm>
            <a:off x="16041050" y="51825"/>
            <a:ext cx="484531" cy="484531"/>
            <a:chOff x="8648959" y="1185159"/>
            <a:chExt cx="484531" cy="484531"/>
          </a:xfrm>
        </p:grpSpPr>
        <p:sp>
          <p:nvSpPr>
            <p:cNvPr id="866" name="Google Shape;866;p18"/>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67" name="Google Shape;867;p18">
              <a:hlinkClick action="ppaction://hlinksldjump" r:id="rId10"/>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868" name="Google Shape;868;p18"/>
          <p:cNvGrpSpPr/>
          <p:nvPr/>
        </p:nvGrpSpPr>
        <p:grpSpPr>
          <a:xfrm>
            <a:off x="17231763" y="38100"/>
            <a:ext cx="484531" cy="484531"/>
            <a:chOff x="8648959" y="1185159"/>
            <a:chExt cx="484531" cy="484531"/>
          </a:xfrm>
        </p:grpSpPr>
        <p:sp>
          <p:nvSpPr>
            <p:cNvPr id="869" name="Google Shape;869;p18"/>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70" name="Google Shape;870;p18">
              <a:hlinkClick action="ppaction://hlinksldjump" r:id="rId1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871" name="Google Shape;871;p18"/>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872" name="Google Shape;872;p18"/>
          <p:cNvSpPr txBox="1"/>
          <p:nvPr/>
        </p:nvSpPr>
        <p:spPr>
          <a:xfrm>
            <a:off x="14775047" y="65808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873" name="Google Shape;873;p18"/>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874" name="Google Shape;874;p18"/>
          <p:cNvSpPr txBox="1"/>
          <p:nvPr/>
        </p:nvSpPr>
        <p:spPr>
          <a:xfrm>
            <a:off x="17041057" y="591029"/>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pic>
        <p:nvPicPr>
          <p:cNvPr descr="A screenshot of a graph&#10;&#10;AI-generated content may be incorrect." id="875" name="Google Shape;875;p18"/>
          <p:cNvPicPr preferRelativeResize="0"/>
          <p:nvPr/>
        </p:nvPicPr>
        <p:blipFill rotWithShape="1">
          <a:blip r:embed="rId13">
            <a:alphaModFix/>
          </a:blip>
          <a:srcRect b="0" l="0" r="0" t="0"/>
          <a:stretch/>
        </p:blipFill>
        <p:spPr>
          <a:xfrm>
            <a:off x="733855" y="3889854"/>
            <a:ext cx="7772400" cy="4230193"/>
          </a:xfrm>
          <a:prstGeom prst="rect">
            <a:avLst/>
          </a:prstGeom>
          <a:noFill/>
          <a:ln>
            <a:noFill/>
          </a:ln>
        </p:spPr>
      </p:pic>
      <p:grpSp>
        <p:nvGrpSpPr>
          <p:cNvPr id="876" name="Google Shape;876;p18"/>
          <p:cNvGrpSpPr/>
          <p:nvPr/>
        </p:nvGrpSpPr>
        <p:grpSpPr>
          <a:xfrm>
            <a:off x="13565479" y="51825"/>
            <a:ext cx="484531" cy="484531"/>
            <a:chOff x="8648959" y="1185159"/>
            <a:chExt cx="484531" cy="484531"/>
          </a:xfrm>
        </p:grpSpPr>
        <p:sp>
          <p:nvSpPr>
            <p:cNvPr id="877" name="Google Shape;877;p18">
              <a:hlinkClick action="ppaction://hlinksldjump" r:id="rId14"/>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78" name="Google Shape;878;p18">
              <a:hlinkClick action="ppaction://hlinksldjump" r:id="rId15"/>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879" name="Google Shape;879;p18"/>
          <p:cNvGrpSpPr/>
          <p:nvPr/>
        </p:nvGrpSpPr>
        <p:grpSpPr>
          <a:xfrm>
            <a:off x="18331" y="9704272"/>
            <a:ext cx="15755070" cy="596320"/>
            <a:chOff x="0" y="9749027"/>
            <a:chExt cx="15755070" cy="596320"/>
          </a:xfrm>
        </p:grpSpPr>
        <p:pic>
          <p:nvPicPr>
            <p:cNvPr descr="A colorful squares and circles&#10;&#10;AI-generated content may be incorrect." id="880" name="Google Shape;880;p18"/>
            <p:cNvPicPr preferRelativeResize="0"/>
            <p:nvPr/>
          </p:nvPicPr>
          <p:blipFill rotWithShape="1">
            <a:blip r:embed="rId16">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881" name="Google Shape;881;p18"/>
            <p:cNvPicPr preferRelativeResize="0"/>
            <p:nvPr/>
          </p:nvPicPr>
          <p:blipFill rotWithShape="1">
            <a:blip r:embed="rId16">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882" name="Google Shape;882;p18"/>
            <p:cNvPicPr preferRelativeResize="0"/>
            <p:nvPr/>
          </p:nvPicPr>
          <p:blipFill rotWithShape="1">
            <a:blip r:embed="rId17">
              <a:alphaModFix/>
            </a:blip>
            <a:srcRect b="0" l="0" r="0" t="0"/>
            <a:stretch/>
          </p:blipFill>
          <p:spPr>
            <a:xfrm rot="-5400000">
              <a:off x="15133116" y="9723391"/>
              <a:ext cx="596319" cy="64759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grpSp>
        <p:nvGrpSpPr>
          <p:cNvPr id="891" name="Google Shape;891;p19"/>
          <p:cNvGrpSpPr/>
          <p:nvPr/>
        </p:nvGrpSpPr>
        <p:grpSpPr>
          <a:xfrm>
            <a:off x="18331" y="9704272"/>
            <a:ext cx="15755070" cy="596320"/>
            <a:chOff x="0" y="9749027"/>
            <a:chExt cx="15755070" cy="596320"/>
          </a:xfrm>
        </p:grpSpPr>
        <p:pic>
          <p:nvPicPr>
            <p:cNvPr descr="A colorful squares and circles&#10;&#10;AI-generated content may be incorrect." id="892" name="Google Shape;892;p19"/>
            <p:cNvPicPr preferRelativeResize="0"/>
            <p:nvPr/>
          </p:nvPicPr>
          <p:blipFill rotWithShape="1">
            <a:blip r:embed="rId3">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893" name="Google Shape;893;p19"/>
            <p:cNvPicPr preferRelativeResize="0"/>
            <p:nvPr/>
          </p:nvPicPr>
          <p:blipFill rotWithShape="1">
            <a:blip r:embed="rId3">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894" name="Google Shape;894;p19"/>
            <p:cNvPicPr preferRelativeResize="0"/>
            <p:nvPr/>
          </p:nvPicPr>
          <p:blipFill rotWithShape="1">
            <a:blip r:embed="rId4">
              <a:alphaModFix/>
            </a:blip>
            <a:srcRect b="0" l="0" r="0" t="0"/>
            <a:stretch/>
          </p:blipFill>
          <p:spPr>
            <a:xfrm rot="-5400000">
              <a:off x="15133116" y="9723391"/>
              <a:ext cx="596319" cy="647590"/>
            </a:xfrm>
            <a:prstGeom prst="rect">
              <a:avLst/>
            </a:prstGeom>
            <a:noFill/>
            <a:ln>
              <a:noFill/>
            </a:ln>
          </p:spPr>
        </p:pic>
      </p:grpSp>
      <p:sp>
        <p:nvSpPr>
          <p:cNvPr id="895" name="Google Shape;895;p19"/>
          <p:cNvSpPr/>
          <p:nvPr/>
        </p:nvSpPr>
        <p:spPr>
          <a:xfrm rot="5400000">
            <a:off x="269608" y="2763369"/>
            <a:ext cx="2018983" cy="1425146"/>
          </a:xfrm>
          <a:prstGeom prst="chevron">
            <a:avLst>
              <a:gd fmla="val 50000" name="adj"/>
            </a:avLst>
          </a:prstGeom>
          <a:solidFill>
            <a:srgbClr val="462145">
              <a:alpha val="58431"/>
            </a:srgbClr>
          </a:solidFill>
          <a:ln cap="flat" cmpd="sng" w="26800">
            <a:solidFill>
              <a:srgbClr val="462145">
                <a:alpha val="58431"/>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lt1"/>
              </a:solidFill>
              <a:latin typeface="Arial"/>
              <a:ea typeface="Arial"/>
              <a:cs typeface="Arial"/>
              <a:sym typeface="Arial"/>
            </a:endParaRPr>
          </a:p>
        </p:txBody>
      </p:sp>
      <p:sp>
        <p:nvSpPr>
          <p:cNvPr id="896" name="Google Shape;896;p19"/>
          <p:cNvSpPr txBox="1"/>
          <p:nvPr/>
        </p:nvSpPr>
        <p:spPr>
          <a:xfrm>
            <a:off x="566367" y="3273138"/>
            <a:ext cx="1425146" cy="605974"/>
          </a:xfrm>
          <a:prstGeom prst="rect">
            <a:avLst/>
          </a:prstGeom>
          <a:noFill/>
          <a:ln>
            <a:noFill/>
          </a:ln>
        </p:spPr>
        <p:txBody>
          <a:bodyPr anchorCtr="0" anchor="ctr" bIns="8025" lIns="8025" spcFirstLastPara="1" rIns="8025" wrap="square" tIns="8025">
            <a:noAutofit/>
          </a:bodyPr>
          <a:lstStyle/>
          <a:p>
            <a:pPr indent="0" lvl="0" marL="0" marR="0" rtl="0" algn="ctr">
              <a:lnSpc>
                <a:spcPct val="90000"/>
              </a:lnSpc>
              <a:spcBef>
                <a:spcPts val="0"/>
              </a:spcBef>
              <a:spcAft>
                <a:spcPts val="0"/>
              </a:spcAft>
              <a:buClr>
                <a:srgbClr val="000000"/>
              </a:buClr>
              <a:buSzPts val="1267"/>
              <a:buFont typeface="Arial"/>
              <a:buNone/>
            </a:pPr>
            <a:r>
              <a:rPr b="1" i="0" lang="en-GB" sz="1600" u="none" cap="none" strike="noStrike">
                <a:solidFill>
                  <a:schemeClr val="lt1"/>
                </a:solidFill>
                <a:latin typeface="Arial"/>
                <a:ea typeface="Arial"/>
                <a:cs typeface="Arial"/>
                <a:sym typeface="Arial"/>
              </a:rPr>
              <a:t>STEP 1</a:t>
            </a:r>
            <a:endParaRPr b="0" i="0" sz="1400" u="none" cap="none" strike="noStrike">
              <a:solidFill>
                <a:srgbClr val="000000"/>
              </a:solidFill>
              <a:latin typeface="Arial"/>
              <a:ea typeface="Arial"/>
              <a:cs typeface="Arial"/>
              <a:sym typeface="Arial"/>
            </a:endParaRPr>
          </a:p>
        </p:txBody>
      </p:sp>
      <p:sp>
        <p:nvSpPr>
          <p:cNvPr id="897" name="Google Shape;897;p19"/>
          <p:cNvSpPr/>
          <p:nvPr/>
        </p:nvSpPr>
        <p:spPr>
          <a:xfrm rot="5400000">
            <a:off x="4797217" y="-339249"/>
            <a:ext cx="1312479" cy="6923890"/>
          </a:xfrm>
          <a:prstGeom prst="round2SameRect">
            <a:avLst>
              <a:gd fmla="val 16667" name="adj1"/>
              <a:gd fmla="val 0" name="adj2"/>
            </a:avLst>
          </a:prstGeom>
          <a:solidFill>
            <a:schemeClr val="lt1">
              <a:alpha val="88235"/>
            </a:schemeClr>
          </a:solidFill>
          <a:ln cap="flat" cmpd="sng" w="26800">
            <a:solidFill>
              <a:srgbClr val="462145">
                <a:alpha val="58431"/>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898" name="Google Shape;898;p19"/>
          <p:cNvSpPr txBox="1"/>
          <p:nvPr/>
        </p:nvSpPr>
        <p:spPr>
          <a:xfrm>
            <a:off x="2308613" y="2530510"/>
            <a:ext cx="7551020" cy="1184023"/>
          </a:xfrm>
          <a:prstGeom prst="rect">
            <a:avLst/>
          </a:prstGeom>
          <a:noFill/>
          <a:ln>
            <a:noFill/>
          </a:ln>
        </p:spPr>
        <p:txBody>
          <a:bodyPr anchorCtr="0" anchor="ctr" bIns="6000" lIns="67575" spcFirstLastPara="1" rIns="6000" wrap="square" tIns="6000">
            <a:noAutofit/>
          </a:bodyPr>
          <a:lstStyle/>
          <a:p>
            <a:pPr indent="0" lvl="0" marL="392135" marR="0" rtl="0" algn="l">
              <a:lnSpc>
                <a:spcPct val="100000"/>
              </a:lnSpc>
              <a:spcBef>
                <a:spcPts val="0"/>
              </a:spcBef>
              <a:spcAft>
                <a:spcPts val="0"/>
              </a:spcAft>
              <a:buClr>
                <a:srgbClr val="000000"/>
              </a:buClr>
              <a:buSzPts val="983"/>
              <a:buFont typeface="Arial"/>
              <a:buNone/>
            </a:pPr>
            <a:r>
              <a:rPr b="1" i="0" lang="en-GB" sz="1600" u="none" cap="none" strike="noStrike">
                <a:solidFill>
                  <a:schemeClr val="dk1"/>
                </a:solidFill>
                <a:latin typeface="Arial"/>
                <a:ea typeface="Arial"/>
                <a:cs typeface="Arial"/>
                <a:sym typeface="Arial"/>
              </a:rPr>
              <a:t>Define the focus population and prevention method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you aim to target</a:t>
            </a:r>
            <a:endParaRPr b="0" i="0" sz="1400" u="none" cap="none" strike="noStrike">
              <a:solidFill>
                <a:srgbClr val="000000"/>
              </a:solidFill>
              <a:latin typeface="Arial"/>
              <a:ea typeface="Arial"/>
              <a:cs typeface="Arial"/>
              <a:sym typeface="Arial"/>
            </a:endParaRPr>
          </a:p>
        </p:txBody>
      </p:sp>
      <p:sp>
        <p:nvSpPr>
          <p:cNvPr id="899" name="Google Shape;899;p19"/>
          <p:cNvSpPr/>
          <p:nvPr/>
        </p:nvSpPr>
        <p:spPr>
          <a:xfrm rot="5400000">
            <a:off x="269608" y="4423063"/>
            <a:ext cx="2018983" cy="1425146"/>
          </a:xfrm>
          <a:prstGeom prst="chevron">
            <a:avLst>
              <a:gd fmla="val 50000" name="adj"/>
            </a:avLst>
          </a:prstGeom>
          <a:solidFill>
            <a:srgbClr val="462145"/>
          </a:solidFill>
          <a:ln cap="flat" cmpd="sng" w="26800">
            <a:solidFill>
              <a:srgbClr val="462145"/>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900" name="Google Shape;900;p19"/>
          <p:cNvSpPr txBox="1"/>
          <p:nvPr/>
        </p:nvSpPr>
        <p:spPr>
          <a:xfrm>
            <a:off x="566367" y="4932835"/>
            <a:ext cx="1425146" cy="605974"/>
          </a:xfrm>
          <a:prstGeom prst="rect">
            <a:avLst/>
          </a:prstGeom>
          <a:noFill/>
          <a:ln>
            <a:noFill/>
          </a:ln>
        </p:spPr>
        <p:txBody>
          <a:bodyPr anchorCtr="0" anchor="ctr" bIns="8025" lIns="8025" spcFirstLastPara="1" rIns="8025" wrap="square" tIns="8025">
            <a:noAutofit/>
          </a:bodyPr>
          <a:lstStyle/>
          <a:p>
            <a:pPr indent="0" lvl="0" marL="0" marR="0" rtl="0" algn="ctr">
              <a:lnSpc>
                <a:spcPct val="90000"/>
              </a:lnSpc>
              <a:spcBef>
                <a:spcPts val="0"/>
              </a:spcBef>
              <a:spcAft>
                <a:spcPts val="0"/>
              </a:spcAft>
              <a:buClr>
                <a:srgbClr val="000000"/>
              </a:buClr>
              <a:buSzPts val="1267"/>
              <a:buFont typeface="Arial"/>
              <a:buNone/>
            </a:pPr>
            <a:r>
              <a:rPr b="1" i="0" lang="en-GB" sz="1600" u="none" cap="none" strike="noStrike">
                <a:solidFill>
                  <a:schemeClr val="lt1"/>
                </a:solidFill>
                <a:latin typeface="Arial"/>
                <a:ea typeface="Arial"/>
                <a:cs typeface="Arial"/>
                <a:sym typeface="Arial"/>
              </a:rPr>
              <a:t>STEP 2</a:t>
            </a:r>
            <a:endParaRPr b="0" i="0" sz="1400" u="none" cap="none" strike="noStrike">
              <a:solidFill>
                <a:srgbClr val="000000"/>
              </a:solidFill>
              <a:latin typeface="Arial"/>
              <a:ea typeface="Arial"/>
              <a:cs typeface="Arial"/>
              <a:sym typeface="Arial"/>
            </a:endParaRPr>
          </a:p>
        </p:txBody>
      </p:sp>
      <p:sp>
        <p:nvSpPr>
          <p:cNvPr id="901" name="Google Shape;901;p19"/>
          <p:cNvSpPr/>
          <p:nvPr/>
        </p:nvSpPr>
        <p:spPr>
          <a:xfrm rot="5400000">
            <a:off x="4797214" y="1320443"/>
            <a:ext cx="1312479" cy="6923888"/>
          </a:xfrm>
          <a:prstGeom prst="round2SameRect">
            <a:avLst>
              <a:gd fmla="val 16667" name="adj1"/>
              <a:gd fmla="val 0" name="adj2"/>
            </a:avLst>
          </a:prstGeom>
          <a:solidFill>
            <a:schemeClr val="lt1">
              <a:alpha val="88235"/>
            </a:schemeClr>
          </a:solidFill>
          <a:ln cap="flat" cmpd="sng" w="28575">
            <a:solidFill>
              <a:srgbClr val="462145"/>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902" name="Google Shape;902;p19"/>
          <p:cNvSpPr txBox="1"/>
          <p:nvPr/>
        </p:nvSpPr>
        <p:spPr>
          <a:xfrm>
            <a:off x="2308613" y="4190205"/>
            <a:ext cx="7551020" cy="1184023"/>
          </a:xfrm>
          <a:prstGeom prst="rect">
            <a:avLst/>
          </a:prstGeom>
          <a:noFill/>
          <a:ln>
            <a:noFill/>
          </a:ln>
        </p:spPr>
        <p:txBody>
          <a:bodyPr anchorCtr="0" anchor="ctr" bIns="6000" lIns="67575" spcFirstLastPara="1" rIns="6000" wrap="square" tIns="6000">
            <a:noAutofit/>
          </a:bodyPr>
          <a:lstStyle/>
          <a:p>
            <a:pPr indent="0" lvl="0" marL="392135" marR="0" rtl="0" algn="l">
              <a:lnSpc>
                <a:spcPct val="100000"/>
              </a:lnSpc>
              <a:spcBef>
                <a:spcPts val="0"/>
              </a:spcBef>
              <a:spcAft>
                <a:spcPts val="0"/>
              </a:spcAft>
              <a:buClr>
                <a:srgbClr val="000000"/>
              </a:buClr>
              <a:buSzPts val="983"/>
              <a:buFont typeface="Arial"/>
              <a:buNone/>
            </a:pPr>
            <a:r>
              <a:rPr b="1" i="0" lang="en-GB" sz="1600" u="none" cap="none" strike="noStrike">
                <a:solidFill>
                  <a:schemeClr val="dk1"/>
                </a:solidFill>
                <a:latin typeface="Arial"/>
                <a:ea typeface="Arial"/>
                <a:cs typeface="Arial"/>
                <a:sym typeface="Arial"/>
              </a:rPr>
              <a:t>Define and measure the cascade indicators</a:t>
            </a:r>
            <a:endParaRPr b="0" i="0" sz="1400" u="none" cap="none" strike="noStrike">
              <a:solidFill>
                <a:srgbClr val="000000"/>
              </a:solidFill>
              <a:latin typeface="Arial"/>
              <a:ea typeface="Arial"/>
              <a:cs typeface="Arial"/>
              <a:sym typeface="Arial"/>
            </a:endParaRPr>
          </a:p>
        </p:txBody>
      </p:sp>
      <p:sp>
        <p:nvSpPr>
          <p:cNvPr id="903" name="Google Shape;903;p19"/>
          <p:cNvSpPr/>
          <p:nvPr/>
        </p:nvSpPr>
        <p:spPr>
          <a:xfrm rot="5400000">
            <a:off x="269608" y="6082760"/>
            <a:ext cx="2018983" cy="1425146"/>
          </a:xfrm>
          <a:prstGeom prst="chevron">
            <a:avLst>
              <a:gd fmla="val 50000" name="adj"/>
            </a:avLst>
          </a:prstGeom>
          <a:solidFill>
            <a:srgbClr val="462145">
              <a:alpha val="58431"/>
            </a:srgbClr>
          </a:solidFill>
          <a:ln cap="flat" cmpd="sng" w="26800">
            <a:solidFill>
              <a:srgbClr val="462145">
                <a:alpha val="58431"/>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904" name="Google Shape;904;p19"/>
          <p:cNvSpPr txBox="1"/>
          <p:nvPr/>
        </p:nvSpPr>
        <p:spPr>
          <a:xfrm>
            <a:off x="566367" y="6592529"/>
            <a:ext cx="1425146" cy="605974"/>
          </a:xfrm>
          <a:prstGeom prst="rect">
            <a:avLst/>
          </a:prstGeom>
          <a:noFill/>
          <a:ln>
            <a:noFill/>
          </a:ln>
        </p:spPr>
        <p:txBody>
          <a:bodyPr anchorCtr="0" anchor="ctr" bIns="8025" lIns="8025" spcFirstLastPara="1" rIns="8025" wrap="square" tIns="8025">
            <a:noAutofit/>
          </a:bodyPr>
          <a:lstStyle/>
          <a:p>
            <a:pPr indent="0" lvl="0" marL="0" marR="0" rtl="0" algn="ctr">
              <a:lnSpc>
                <a:spcPct val="90000"/>
              </a:lnSpc>
              <a:spcBef>
                <a:spcPts val="0"/>
              </a:spcBef>
              <a:spcAft>
                <a:spcPts val="0"/>
              </a:spcAft>
              <a:buClr>
                <a:srgbClr val="000000"/>
              </a:buClr>
              <a:buSzPts val="1267"/>
              <a:buFont typeface="Arial"/>
              <a:buNone/>
            </a:pPr>
            <a:r>
              <a:rPr b="1" i="0" lang="en-GB" sz="1600" u="none" cap="none" strike="noStrike">
                <a:solidFill>
                  <a:schemeClr val="lt1"/>
                </a:solidFill>
                <a:latin typeface="Arial"/>
                <a:ea typeface="Arial"/>
                <a:cs typeface="Arial"/>
                <a:sym typeface="Arial"/>
              </a:rPr>
              <a:t>STEP 3</a:t>
            </a:r>
            <a:endParaRPr b="0" i="0" sz="1400" u="none" cap="none" strike="noStrike">
              <a:solidFill>
                <a:srgbClr val="000000"/>
              </a:solidFill>
              <a:latin typeface="Arial"/>
              <a:ea typeface="Arial"/>
              <a:cs typeface="Arial"/>
              <a:sym typeface="Arial"/>
            </a:endParaRPr>
          </a:p>
        </p:txBody>
      </p:sp>
      <p:sp>
        <p:nvSpPr>
          <p:cNvPr id="905" name="Google Shape;905;p19"/>
          <p:cNvSpPr/>
          <p:nvPr/>
        </p:nvSpPr>
        <p:spPr>
          <a:xfrm rot="5400000">
            <a:off x="4797214" y="2980140"/>
            <a:ext cx="1312479" cy="6923888"/>
          </a:xfrm>
          <a:prstGeom prst="round2SameRect">
            <a:avLst>
              <a:gd fmla="val 16667" name="adj1"/>
              <a:gd fmla="val 0" name="adj2"/>
            </a:avLst>
          </a:prstGeom>
          <a:solidFill>
            <a:schemeClr val="lt1">
              <a:alpha val="88235"/>
            </a:schemeClr>
          </a:solidFill>
          <a:ln cap="flat" cmpd="sng" w="26800">
            <a:solidFill>
              <a:srgbClr val="462145">
                <a:alpha val="58431"/>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906" name="Google Shape;906;p19"/>
          <p:cNvSpPr txBox="1"/>
          <p:nvPr/>
        </p:nvSpPr>
        <p:spPr>
          <a:xfrm>
            <a:off x="2308613" y="5849901"/>
            <a:ext cx="7551020" cy="1184023"/>
          </a:xfrm>
          <a:prstGeom prst="rect">
            <a:avLst/>
          </a:prstGeom>
          <a:noFill/>
          <a:ln>
            <a:noFill/>
          </a:ln>
        </p:spPr>
        <p:txBody>
          <a:bodyPr anchorCtr="0" anchor="ctr" bIns="6000" lIns="67575" spcFirstLastPara="1" rIns="6000" wrap="square" tIns="6000">
            <a:noAutofit/>
          </a:bodyPr>
          <a:lstStyle/>
          <a:p>
            <a:pPr indent="0" lvl="0" marL="392135" marR="0" rtl="0" algn="l">
              <a:lnSpc>
                <a:spcPct val="100000"/>
              </a:lnSpc>
              <a:spcBef>
                <a:spcPts val="0"/>
              </a:spcBef>
              <a:spcAft>
                <a:spcPts val="0"/>
              </a:spcAft>
              <a:buClr>
                <a:srgbClr val="000000"/>
              </a:buClr>
              <a:buSzPts val="900"/>
              <a:buFont typeface="Arial"/>
              <a:buNone/>
            </a:pPr>
            <a:r>
              <a:rPr b="1" i="0" lang="en-GB" sz="1600" u="none" cap="none" strike="noStrike">
                <a:solidFill>
                  <a:schemeClr val="dk1"/>
                </a:solidFill>
                <a:latin typeface="Arial"/>
                <a:ea typeface="Arial"/>
                <a:cs typeface="Arial"/>
                <a:sym typeface="Arial"/>
              </a:rPr>
              <a:t>Identify the gaps between the different cascade steps and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investigate why they occur and compare the results with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targets, over time, other geographical areas, or populations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(if indicator definitions are similar).</a:t>
            </a:r>
            <a:endParaRPr b="0" i="0" sz="1400" u="none" cap="none" strike="noStrike">
              <a:solidFill>
                <a:srgbClr val="000000"/>
              </a:solidFill>
              <a:latin typeface="Arial"/>
              <a:ea typeface="Arial"/>
              <a:cs typeface="Arial"/>
              <a:sym typeface="Arial"/>
            </a:endParaRPr>
          </a:p>
        </p:txBody>
      </p:sp>
      <p:sp>
        <p:nvSpPr>
          <p:cNvPr id="907" name="Google Shape;907;p19"/>
          <p:cNvSpPr/>
          <p:nvPr/>
        </p:nvSpPr>
        <p:spPr>
          <a:xfrm rot="5400000">
            <a:off x="269608" y="7742456"/>
            <a:ext cx="2018983" cy="1425146"/>
          </a:xfrm>
          <a:prstGeom prst="chevron">
            <a:avLst>
              <a:gd fmla="val 50000" name="adj"/>
            </a:avLst>
          </a:prstGeom>
          <a:solidFill>
            <a:srgbClr val="462145">
              <a:alpha val="58431"/>
            </a:srgbClr>
          </a:solidFill>
          <a:ln cap="flat" cmpd="sng" w="26800">
            <a:solidFill>
              <a:srgbClr val="462145">
                <a:alpha val="58431"/>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908" name="Google Shape;908;p19"/>
          <p:cNvSpPr txBox="1"/>
          <p:nvPr/>
        </p:nvSpPr>
        <p:spPr>
          <a:xfrm>
            <a:off x="566367" y="8252226"/>
            <a:ext cx="1425146" cy="605974"/>
          </a:xfrm>
          <a:prstGeom prst="rect">
            <a:avLst/>
          </a:prstGeom>
          <a:noFill/>
          <a:ln>
            <a:noFill/>
          </a:ln>
        </p:spPr>
        <p:txBody>
          <a:bodyPr anchorCtr="0" anchor="ctr" bIns="8025" lIns="8025" spcFirstLastPara="1" rIns="8025" wrap="square" tIns="8025">
            <a:noAutofit/>
          </a:bodyPr>
          <a:lstStyle/>
          <a:p>
            <a:pPr indent="0" lvl="0" marL="0" marR="0" rtl="0" algn="ctr">
              <a:lnSpc>
                <a:spcPct val="90000"/>
              </a:lnSpc>
              <a:spcBef>
                <a:spcPts val="0"/>
              </a:spcBef>
              <a:spcAft>
                <a:spcPts val="0"/>
              </a:spcAft>
              <a:buClr>
                <a:srgbClr val="000000"/>
              </a:buClr>
              <a:buSzPts val="1267"/>
              <a:buFont typeface="Arial"/>
              <a:buNone/>
            </a:pPr>
            <a:r>
              <a:rPr b="1" i="0" lang="en-GB" sz="1600" u="none" cap="none" strike="noStrike">
                <a:solidFill>
                  <a:schemeClr val="lt1"/>
                </a:solidFill>
                <a:latin typeface="Arial"/>
                <a:ea typeface="Arial"/>
                <a:cs typeface="Arial"/>
                <a:sym typeface="Arial"/>
              </a:rPr>
              <a:t>STEP 4</a:t>
            </a:r>
            <a:endParaRPr b="0" i="0" sz="1400" u="none" cap="none" strike="noStrike">
              <a:solidFill>
                <a:srgbClr val="000000"/>
              </a:solidFill>
              <a:latin typeface="Arial"/>
              <a:ea typeface="Arial"/>
              <a:cs typeface="Arial"/>
              <a:sym typeface="Arial"/>
            </a:endParaRPr>
          </a:p>
        </p:txBody>
      </p:sp>
      <p:sp>
        <p:nvSpPr>
          <p:cNvPr id="909" name="Google Shape;909;p19"/>
          <p:cNvSpPr/>
          <p:nvPr/>
        </p:nvSpPr>
        <p:spPr>
          <a:xfrm rot="5400000">
            <a:off x="4797214" y="4639832"/>
            <a:ext cx="1312479" cy="6923888"/>
          </a:xfrm>
          <a:prstGeom prst="round2SameRect">
            <a:avLst>
              <a:gd fmla="val 16667" name="adj1"/>
              <a:gd fmla="val 0" name="adj2"/>
            </a:avLst>
          </a:prstGeom>
          <a:solidFill>
            <a:schemeClr val="lt1">
              <a:alpha val="88235"/>
            </a:schemeClr>
          </a:solidFill>
          <a:ln cap="flat" cmpd="sng" w="26800">
            <a:solidFill>
              <a:srgbClr val="462145">
                <a:alpha val="58431"/>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910" name="Google Shape;910;p19"/>
          <p:cNvSpPr txBox="1"/>
          <p:nvPr/>
        </p:nvSpPr>
        <p:spPr>
          <a:xfrm>
            <a:off x="2308613" y="7509596"/>
            <a:ext cx="7551020" cy="1184023"/>
          </a:xfrm>
          <a:prstGeom prst="rect">
            <a:avLst/>
          </a:prstGeom>
          <a:noFill/>
          <a:ln>
            <a:noFill/>
          </a:ln>
        </p:spPr>
        <p:txBody>
          <a:bodyPr anchorCtr="0" anchor="ctr" bIns="6000" lIns="67575" spcFirstLastPara="1" rIns="6000" wrap="square" tIns="6000">
            <a:noAutofit/>
          </a:bodyPr>
          <a:lstStyle/>
          <a:p>
            <a:pPr indent="0" lvl="0" marL="392135" marR="0" rtl="0" algn="l">
              <a:lnSpc>
                <a:spcPct val="100000"/>
              </a:lnSpc>
              <a:spcBef>
                <a:spcPts val="0"/>
              </a:spcBef>
              <a:spcAft>
                <a:spcPts val="0"/>
              </a:spcAft>
              <a:buClr>
                <a:srgbClr val="000000"/>
              </a:buClr>
              <a:buSzPts val="983"/>
              <a:buFont typeface="Arial"/>
              <a:buNone/>
            </a:pPr>
            <a:r>
              <a:rPr b="1" i="0" lang="en-GB" sz="1600" u="none" cap="none" strike="noStrike">
                <a:solidFill>
                  <a:schemeClr val="dk1"/>
                </a:solidFill>
                <a:latin typeface="Arial"/>
                <a:ea typeface="Arial"/>
                <a:cs typeface="Arial"/>
                <a:sym typeface="Arial"/>
              </a:rPr>
              <a:t>Based on the reasons for the gaps, develop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strategies for improving cascade performance</a:t>
            </a:r>
            <a:endParaRPr b="0" i="0" sz="1400" u="none" cap="none" strike="noStrike">
              <a:solidFill>
                <a:srgbClr val="000000"/>
              </a:solidFill>
              <a:latin typeface="Arial"/>
              <a:ea typeface="Arial"/>
              <a:cs typeface="Arial"/>
              <a:sym typeface="Arial"/>
            </a:endParaRPr>
          </a:p>
        </p:txBody>
      </p:sp>
      <p:sp>
        <p:nvSpPr>
          <p:cNvPr id="911" name="Google Shape;911;p19"/>
          <p:cNvSpPr/>
          <p:nvPr/>
        </p:nvSpPr>
        <p:spPr>
          <a:xfrm>
            <a:off x="2189857" y="2894556"/>
            <a:ext cx="385342" cy="387024"/>
          </a:xfrm>
          <a:custGeom>
            <a:rect b="b" l="l" r="r" t="t"/>
            <a:pathLst>
              <a:path extrusionOk="0" h="10884" w="10919">
                <a:moveTo>
                  <a:pt x="9561" y="561"/>
                </a:moveTo>
                <a:lnTo>
                  <a:pt x="9561" y="1203"/>
                </a:lnTo>
                <a:cubicBezTo>
                  <a:pt x="9561" y="1299"/>
                  <a:pt x="9633" y="1370"/>
                  <a:pt x="9728" y="1370"/>
                </a:cubicBezTo>
                <a:lnTo>
                  <a:pt x="10359" y="1370"/>
                </a:lnTo>
                <a:lnTo>
                  <a:pt x="8966" y="2739"/>
                </a:lnTo>
                <a:lnTo>
                  <a:pt x="8394" y="2739"/>
                </a:lnTo>
                <a:lnTo>
                  <a:pt x="9323" y="1811"/>
                </a:lnTo>
                <a:cubicBezTo>
                  <a:pt x="9383" y="1751"/>
                  <a:pt x="9383" y="1644"/>
                  <a:pt x="9323" y="1584"/>
                </a:cubicBezTo>
                <a:cubicBezTo>
                  <a:pt x="9293" y="1555"/>
                  <a:pt x="9252" y="1540"/>
                  <a:pt x="9210" y="1540"/>
                </a:cubicBezTo>
                <a:cubicBezTo>
                  <a:pt x="9168" y="1540"/>
                  <a:pt x="9127" y="1555"/>
                  <a:pt x="9097" y="1584"/>
                </a:cubicBezTo>
                <a:lnTo>
                  <a:pt x="8180" y="2513"/>
                </a:lnTo>
                <a:lnTo>
                  <a:pt x="8180" y="1954"/>
                </a:lnTo>
                <a:lnTo>
                  <a:pt x="9561" y="561"/>
                </a:lnTo>
                <a:close/>
                <a:moveTo>
                  <a:pt x="4441" y="2382"/>
                </a:moveTo>
                <a:cubicBezTo>
                  <a:pt x="5513" y="2382"/>
                  <a:pt x="6489" y="2799"/>
                  <a:pt x="7228" y="3466"/>
                </a:cubicBezTo>
                <a:lnTo>
                  <a:pt x="4334" y="6347"/>
                </a:lnTo>
                <a:cubicBezTo>
                  <a:pt x="4275" y="6406"/>
                  <a:pt x="4275" y="6514"/>
                  <a:pt x="4334" y="6573"/>
                </a:cubicBezTo>
                <a:cubicBezTo>
                  <a:pt x="4370" y="6609"/>
                  <a:pt x="4406" y="6621"/>
                  <a:pt x="4453" y="6621"/>
                </a:cubicBezTo>
                <a:cubicBezTo>
                  <a:pt x="4501" y="6621"/>
                  <a:pt x="4525" y="6609"/>
                  <a:pt x="4572" y="6573"/>
                </a:cubicBezTo>
                <a:lnTo>
                  <a:pt x="5287" y="5859"/>
                </a:lnTo>
                <a:cubicBezTo>
                  <a:pt x="5418" y="6037"/>
                  <a:pt x="5477" y="6252"/>
                  <a:pt x="5477" y="6478"/>
                </a:cubicBezTo>
                <a:cubicBezTo>
                  <a:pt x="5477" y="7038"/>
                  <a:pt x="5013" y="7502"/>
                  <a:pt x="4453" y="7502"/>
                </a:cubicBezTo>
                <a:cubicBezTo>
                  <a:pt x="3894" y="7502"/>
                  <a:pt x="3429" y="7038"/>
                  <a:pt x="3429" y="6478"/>
                </a:cubicBezTo>
                <a:cubicBezTo>
                  <a:pt x="3429" y="5906"/>
                  <a:pt x="3894" y="5442"/>
                  <a:pt x="4453" y="5442"/>
                </a:cubicBezTo>
                <a:cubicBezTo>
                  <a:pt x="4513" y="5442"/>
                  <a:pt x="4584" y="5442"/>
                  <a:pt x="4644" y="5466"/>
                </a:cubicBezTo>
                <a:cubicBezTo>
                  <a:pt x="4652" y="5467"/>
                  <a:pt x="4660" y="5467"/>
                  <a:pt x="4668" y="5467"/>
                </a:cubicBezTo>
                <a:cubicBezTo>
                  <a:pt x="4751" y="5467"/>
                  <a:pt x="4813" y="5410"/>
                  <a:pt x="4834" y="5323"/>
                </a:cubicBezTo>
                <a:cubicBezTo>
                  <a:pt x="4858" y="5240"/>
                  <a:pt x="4799" y="5168"/>
                  <a:pt x="4703" y="5133"/>
                </a:cubicBezTo>
                <a:cubicBezTo>
                  <a:pt x="4620" y="5121"/>
                  <a:pt x="4537" y="5109"/>
                  <a:pt x="4453" y="5109"/>
                </a:cubicBezTo>
                <a:cubicBezTo>
                  <a:pt x="3703" y="5109"/>
                  <a:pt x="3096" y="5716"/>
                  <a:pt x="3096" y="6454"/>
                </a:cubicBezTo>
                <a:cubicBezTo>
                  <a:pt x="3096" y="7204"/>
                  <a:pt x="3703" y="7811"/>
                  <a:pt x="4453" y="7811"/>
                </a:cubicBezTo>
                <a:cubicBezTo>
                  <a:pt x="5192" y="7811"/>
                  <a:pt x="5811" y="7204"/>
                  <a:pt x="5811" y="6454"/>
                </a:cubicBezTo>
                <a:cubicBezTo>
                  <a:pt x="5811" y="6145"/>
                  <a:pt x="5704" y="5859"/>
                  <a:pt x="5525" y="5621"/>
                </a:cubicBezTo>
                <a:lnTo>
                  <a:pt x="6025" y="5121"/>
                </a:lnTo>
                <a:cubicBezTo>
                  <a:pt x="6346" y="5490"/>
                  <a:pt x="6525" y="5966"/>
                  <a:pt x="6525" y="6454"/>
                </a:cubicBezTo>
                <a:cubicBezTo>
                  <a:pt x="6525" y="7585"/>
                  <a:pt x="5596" y="8514"/>
                  <a:pt x="4465" y="8514"/>
                </a:cubicBezTo>
                <a:cubicBezTo>
                  <a:pt x="3334" y="8514"/>
                  <a:pt x="2417" y="7585"/>
                  <a:pt x="2417" y="6454"/>
                </a:cubicBezTo>
                <a:cubicBezTo>
                  <a:pt x="2417" y="5323"/>
                  <a:pt x="3334" y="4406"/>
                  <a:pt x="4465" y="4406"/>
                </a:cubicBezTo>
                <a:cubicBezTo>
                  <a:pt x="4811" y="4406"/>
                  <a:pt x="5156" y="4490"/>
                  <a:pt x="5453" y="4656"/>
                </a:cubicBezTo>
                <a:cubicBezTo>
                  <a:pt x="5476" y="4671"/>
                  <a:pt x="5502" y="4678"/>
                  <a:pt x="5528" y="4678"/>
                </a:cubicBezTo>
                <a:cubicBezTo>
                  <a:pt x="5585" y="4678"/>
                  <a:pt x="5643" y="4646"/>
                  <a:pt x="5668" y="4597"/>
                </a:cubicBezTo>
                <a:cubicBezTo>
                  <a:pt x="5715" y="4525"/>
                  <a:pt x="5692" y="4418"/>
                  <a:pt x="5608" y="4371"/>
                </a:cubicBezTo>
                <a:cubicBezTo>
                  <a:pt x="5275" y="4180"/>
                  <a:pt x="4882" y="4097"/>
                  <a:pt x="4477" y="4097"/>
                </a:cubicBezTo>
                <a:cubicBezTo>
                  <a:pt x="3167" y="4097"/>
                  <a:pt x="2120" y="5168"/>
                  <a:pt x="2120" y="6454"/>
                </a:cubicBezTo>
                <a:cubicBezTo>
                  <a:pt x="2120" y="7764"/>
                  <a:pt x="3191" y="8823"/>
                  <a:pt x="4477" y="8823"/>
                </a:cubicBezTo>
                <a:cubicBezTo>
                  <a:pt x="5787" y="8823"/>
                  <a:pt x="6847" y="7752"/>
                  <a:pt x="6847" y="6454"/>
                </a:cubicBezTo>
                <a:cubicBezTo>
                  <a:pt x="6847" y="5883"/>
                  <a:pt x="6644" y="5323"/>
                  <a:pt x="6263" y="4894"/>
                </a:cubicBezTo>
                <a:lnTo>
                  <a:pt x="6763" y="4406"/>
                </a:lnTo>
                <a:cubicBezTo>
                  <a:pt x="7263" y="4966"/>
                  <a:pt x="7549" y="5704"/>
                  <a:pt x="7549" y="6454"/>
                </a:cubicBezTo>
                <a:cubicBezTo>
                  <a:pt x="7549" y="8157"/>
                  <a:pt x="6168" y="9538"/>
                  <a:pt x="4465" y="9538"/>
                </a:cubicBezTo>
                <a:cubicBezTo>
                  <a:pt x="2775" y="9538"/>
                  <a:pt x="1382" y="8157"/>
                  <a:pt x="1382" y="6454"/>
                </a:cubicBezTo>
                <a:cubicBezTo>
                  <a:pt x="1382" y="4763"/>
                  <a:pt x="2775" y="3382"/>
                  <a:pt x="4465" y="3382"/>
                </a:cubicBezTo>
                <a:cubicBezTo>
                  <a:pt x="5061" y="3382"/>
                  <a:pt x="5632" y="3537"/>
                  <a:pt x="6132" y="3870"/>
                </a:cubicBezTo>
                <a:cubicBezTo>
                  <a:pt x="6157" y="3887"/>
                  <a:pt x="6187" y="3895"/>
                  <a:pt x="6217" y="3895"/>
                </a:cubicBezTo>
                <a:cubicBezTo>
                  <a:pt x="6272" y="3895"/>
                  <a:pt x="6328" y="3869"/>
                  <a:pt x="6358" y="3823"/>
                </a:cubicBezTo>
                <a:cubicBezTo>
                  <a:pt x="6406" y="3751"/>
                  <a:pt x="6382" y="3644"/>
                  <a:pt x="6311" y="3597"/>
                </a:cubicBezTo>
                <a:cubicBezTo>
                  <a:pt x="5763" y="3239"/>
                  <a:pt x="5132" y="3061"/>
                  <a:pt x="4477" y="3061"/>
                </a:cubicBezTo>
                <a:cubicBezTo>
                  <a:pt x="2608" y="3061"/>
                  <a:pt x="1084" y="4585"/>
                  <a:pt x="1084" y="6454"/>
                </a:cubicBezTo>
                <a:cubicBezTo>
                  <a:pt x="1084" y="8335"/>
                  <a:pt x="2608" y="9847"/>
                  <a:pt x="4477" y="9847"/>
                </a:cubicBezTo>
                <a:cubicBezTo>
                  <a:pt x="6358" y="9847"/>
                  <a:pt x="7870" y="8335"/>
                  <a:pt x="7870" y="6454"/>
                </a:cubicBezTo>
                <a:cubicBezTo>
                  <a:pt x="7870" y="5609"/>
                  <a:pt x="7561" y="4811"/>
                  <a:pt x="7001" y="4168"/>
                </a:cubicBezTo>
                <a:lnTo>
                  <a:pt x="7489" y="3680"/>
                </a:lnTo>
                <a:cubicBezTo>
                  <a:pt x="8120" y="4418"/>
                  <a:pt x="8537" y="5394"/>
                  <a:pt x="8537" y="6478"/>
                </a:cubicBezTo>
                <a:cubicBezTo>
                  <a:pt x="8537" y="8740"/>
                  <a:pt x="6692" y="10562"/>
                  <a:pt x="4441" y="10562"/>
                </a:cubicBezTo>
                <a:cubicBezTo>
                  <a:pt x="2191" y="10562"/>
                  <a:pt x="346" y="8716"/>
                  <a:pt x="346" y="6478"/>
                </a:cubicBezTo>
                <a:cubicBezTo>
                  <a:pt x="346" y="4228"/>
                  <a:pt x="2191" y="2382"/>
                  <a:pt x="4441" y="2382"/>
                </a:cubicBezTo>
                <a:close/>
                <a:moveTo>
                  <a:pt x="9701" y="1"/>
                </a:moveTo>
                <a:cubicBezTo>
                  <a:pt x="9659" y="1"/>
                  <a:pt x="9617" y="17"/>
                  <a:pt x="9585" y="49"/>
                </a:cubicBezTo>
                <a:lnTo>
                  <a:pt x="7894" y="1739"/>
                </a:lnTo>
                <a:cubicBezTo>
                  <a:pt x="7859" y="1775"/>
                  <a:pt x="7847" y="1811"/>
                  <a:pt x="7847" y="1858"/>
                </a:cubicBezTo>
                <a:lnTo>
                  <a:pt x="7847" y="2811"/>
                </a:lnTo>
                <a:lnTo>
                  <a:pt x="7430" y="3228"/>
                </a:lnTo>
                <a:cubicBezTo>
                  <a:pt x="6644" y="2501"/>
                  <a:pt x="5584" y="2037"/>
                  <a:pt x="4430" y="2037"/>
                </a:cubicBezTo>
                <a:cubicBezTo>
                  <a:pt x="1989" y="2037"/>
                  <a:pt x="0" y="4013"/>
                  <a:pt x="0" y="6454"/>
                </a:cubicBezTo>
                <a:cubicBezTo>
                  <a:pt x="0" y="8895"/>
                  <a:pt x="1989" y="10883"/>
                  <a:pt x="4430" y="10883"/>
                </a:cubicBezTo>
                <a:cubicBezTo>
                  <a:pt x="6870" y="10883"/>
                  <a:pt x="8847" y="8895"/>
                  <a:pt x="8847" y="6454"/>
                </a:cubicBezTo>
                <a:cubicBezTo>
                  <a:pt x="8847" y="5299"/>
                  <a:pt x="8394" y="4240"/>
                  <a:pt x="7656" y="3454"/>
                </a:cubicBezTo>
                <a:lnTo>
                  <a:pt x="8073" y="3037"/>
                </a:lnTo>
                <a:lnTo>
                  <a:pt x="9025" y="3037"/>
                </a:lnTo>
                <a:cubicBezTo>
                  <a:pt x="9073" y="3037"/>
                  <a:pt x="9109" y="3013"/>
                  <a:pt x="9144" y="2989"/>
                </a:cubicBezTo>
                <a:lnTo>
                  <a:pt x="10835" y="1299"/>
                </a:lnTo>
                <a:cubicBezTo>
                  <a:pt x="10895" y="1251"/>
                  <a:pt x="10918" y="1192"/>
                  <a:pt x="10883" y="1132"/>
                </a:cubicBezTo>
                <a:cubicBezTo>
                  <a:pt x="10859" y="1072"/>
                  <a:pt x="10799" y="1025"/>
                  <a:pt x="10740" y="1025"/>
                </a:cubicBezTo>
                <a:lnTo>
                  <a:pt x="9871" y="1025"/>
                </a:lnTo>
                <a:lnTo>
                  <a:pt x="9871" y="168"/>
                </a:lnTo>
                <a:cubicBezTo>
                  <a:pt x="9871" y="108"/>
                  <a:pt x="9823" y="49"/>
                  <a:pt x="9764" y="13"/>
                </a:cubicBezTo>
                <a:cubicBezTo>
                  <a:pt x="9744" y="5"/>
                  <a:pt x="9723" y="1"/>
                  <a:pt x="9701" y="1"/>
                </a:cubicBezTo>
                <a:close/>
              </a:path>
            </a:pathLst>
          </a:custGeom>
          <a:solidFill>
            <a:srgbClr val="462145"/>
          </a:solidFill>
          <a:ln cap="flat" cmpd="sng" w="9525">
            <a:solidFill>
              <a:srgbClr val="462145"/>
            </a:solidFill>
            <a:prstDash val="solid"/>
            <a:round/>
            <a:headEnd len="sm" w="sm" type="none"/>
            <a:tailEnd len="sm" w="sm" type="none"/>
          </a:ln>
        </p:spPr>
        <p:txBody>
          <a:bodyPr anchorCtr="0" anchor="ctr" bIns="126425" lIns="126425" spcFirstLastPara="1" rIns="126425" wrap="square" tIns="126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912" name="Google Shape;912;p19"/>
          <p:cNvSpPr/>
          <p:nvPr/>
        </p:nvSpPr>
        <p:spPr>
          <a:xfrm>
            <a:off x="2192766" y="4673768"/>
            <a:ext cx="449775" cy="290570"/>
          </a:xfrm>
          <a:custGeom>
            <a:rect b="b" l="l" r="r" t="t"/>
            <a:pathLst>
              <a:path extrusionOk="0" h="6336" w="10121">
                <a:moveTo>
                  <a:pt x="2691" y="2847"/>
                </a:moveTo>
                <a:lnTo>
                  <a:pt x="2691" y="6037"/>
                </a:lnTo>
                <a:lnTo>
                  <a:pt x="1393" y="6037"/>
                </a:lnTo>
                <a:lnTo>
                  <a:pt x="1393" y="2847"/>
                </a:lnTo>
                <a:close/>
                <a:moveTo>
                  <a:pt x="5703" y="2049"/>
                </a:moveTo>
                <a:lnTo>
                  <a:pt x="5703" y="6037"/>
                </a:lnTo>
                <a:lnTo>
                  <a:pt x="4406" y="6037"/>
                </a:lnTo>
                <a:lnTo>
                  <a:pt x="4406" y="2049"/>
                </a:lnTo>
                <a:close/>
                <a:moveTo>
                  <a:pt x="8704" y="299"/>
                </a:moveTo>
                <a:lnTo>
                  <a:pt x="8704" y="6037"/>
                </a:lnTo>
                <a:lnTo>
                  <a:pt x="7406" y="6037"/>
                </a:lnTo>
                <a:lnTo>
                  <a:pt x="7406" y="299"/>
                </a:lnTo>
                <a:close/>
                <a:moveTo>
                  <a:pt x="7275" y="1"/>
                </a:moveTo>
                <a:cubicBezTo>
                  <a:pt x="7192" y="1"/>
                  <a:pt x="7132" y="61"/>
                  <a:pt x="7132" y="156"/>
                </a:cubicBezTo>
                <a:lnTo>
                  <a:pt x="7132" y="6037"/>
                </a:lnTo>
                <a:lnTo>
                  <a:pt x="6001" y="6037"/>
                </a:lnTo>
                <a:lnTo>
                  <a:pt x="6001" y="1894"/>
                </a:lnTo>
                <a:cubicBezTo>
                  <a:pt x="6001" y="1811"/>
                  <a:pt x="5941" y="1751"/>
                  <a:pt x="5846" y="1751"/>
                </a:cubicBezTo>
                <a:lnTo>
                  <a:pt x="4275" y="1751"/>
                </a:lnTo>
                <a:cubicBezTo>
                  <a:pt x="4179" y="1751"/>
                  <a:pt x="4120" y="1811"/>
                  <a:pt x="4120" y="1894"/>
                </a:cubicBezTo>
                <a:lnTo>
                  <a:pt x="4120" y="6037"/>
                </a:lnTo>
                <a:lnTo>
                  <a:pt x="2989" y="6037"/>
                </a:lnTo>
                <a:lnTo>
                  <a:pt x="2989" y="2704"/>
                </a:lnTo>
                <a:cubicBezTo>
                  <a:pt x="2989" y="2608"/>
                  <a:pt x="2929" y="2549"/>
                  <a:pt x="2846" y="2549"/>
                </a:cubicBezTo>
                <a:lnTo>
                  <a:pt x="1262" y="2549"/>
                </a:lnTo>
                <a:cubicBezTo>
                  <a:pt x="1167" y="2549"/>
                  <a:pt x="1119" y="2608"/>
                  <a:pt x="1119" y="2704"/>
                </a:cubicBezTo>
                <a:lnTo>
                  <a:pt x="1119" y="6037"/>
                </a:lnTo>
                <a:lnTo>
                  <a:pt x="143" y="6037"/>
                </a:lnTo>
                <a:cubicBezTo>
                  <a:pt x="60" y="6037"/>
                  <a:pt x="0" y="6097"/>
                  <a:pt x="0" y="6180"/>
                </a:cubicBezTo>
                <a:cubicBezTo>
                  <a:pt x="0" y="6276"/>
                  <a:pt x="60" y="6335"/>
                  <a:pt x="143" y="6335"/>
                </a:cubicBezTo>
                <a:lnTo>
                  <a:pt x="9966" y="6335"/>
                </a:lnTo>
                <a:cubicBezTo>
                  <a:pt x="10061" y="6335"/>
                  <a:pt x="10121" y="6276"/>
                  <a:pt x="10121" y="6180"/>
                </a:cubicBezTo>
                <a:cubicBezTo>
                  <a:pt x="10121" y="6109"/>
                  <a:pt x="10049" y="6037"/>
                  <a:pt x="9966" y="6037"/>
                </a:cubicBezTo>
                <a:lnTo>
                  <a:pt x="9001" y="6037"/>
                </a:lnTo>
                <a:lnTo>
                  <a:pt x="9001" y="156"/>
                </a:lnTo>
                <a:cubicBezTo>
                  <a:pt x="9001" y="61"/>
                  <a:pt x="8942" y="1"/>
                  <a:pt x="8859" y="1"/>
                </a:cubicBezTo>
                <a:close/>
              </a:path>
            </a:pathLst>
          </a:custGeom>
          <a:solidFill>
            <a:srgbClr val="462145"/>
          </a:solidFill>
          <a:ln cap="flat" cmpd="sng" w="9525">
            <a:solidFill>
              <a:srgbClr val="462145"/>
            </a:solidFill>
            <a:prstDash val="solid"/>
            <a:round/>
            <a:headEnd len="sm" w="sm" type="none"/>
            <a:tailEnd len="sm" w="sm" type="none"/>
          </a:ln>
        </p:spPr>
        <p:txBody>
          <a:bodyPr anchorCtr="0" anchor="ctr" bIns="81500" lIns="81500" spcFirstLastPara="1" rIns="81500" wrap="square" tIns="81500">
            <a:noAutofit/>
          </a:bodyPr>
          <a:lstStyle/>
          <a:p>
            <a:pPr indent="0" lvl="0" marL="0" marR="0" rtl="0" algn="l">
              <a:lnSpc>
                <a:spcPct val="100000"/>
              </a:lnSpc>
              <a:spcBef>
                <a:spcPts val="0"/>
              </a:spcBef>
              <a:spcAft>
                <a:spcPts val="0"/>
              </a:spcAft>
              <a:buClr>
                <a:srgbClr val="000000"/>
              </a:buClr>
              <a:buSzPts val="1604"/>
              <a:buFont typeface="Arial"/>
              <a:buNone/>
            </a:pPr>
            <a:r>
              <a:t/>
            </a:r>
            <a:endParaRPr b="0" i="0" sz="1604" u="none" cap="none" strike="noStrike">
              <a:solidFill>
                <a:srgbClr val="000000"/>
              </a:solidFill>
              <a:latin typeface="Arial"/>
              <a:ea typeface="Arial"/>
              <a:cs typeface="Arial"/>
              <a:sym typeface="Arial"/>
            </a:endParaRPr>
          </a:p>
        </p:txBody>
      </p:sp>
      <p:sp>
        <p:nvSpPr>
          <p:cNvPr id="913" name="Google Shape;913;p19"/>
          <p:cNvSpPr/>
          <p:nvPr/>
        </p:nvSpPr>
        <p:spPr>
          <a:xfrm>
            <a:off x="2198588" y="4499867"/>
            <a:ext cx="431244" cy="267319"/>
          </a:xfrm>
          <a:custGeom>
            <a:rect b="b" l="l" r="r" t="t"/>
            <a:pathLst>
              <a:path extrusionOk="0" h="5829" w="9704">
                <a:moveTo>
                  <a:pt x="9212" y="1"/>
                </a:moveTo>
                <a:cubicBezTo>
                  <a:pt x="9189" y="1"/>
                  <a:pt x="9167" y="3"/>
                  <a:pt x="9144" y="7"/>
                </a:cubicBezTo>
                <a:lnTo>
                  <a:pt x="7870" y="162"/>
                </a:lnTo>
                <a:cubicBezTo>
                  <a:pt x="7620" y="197"/>
                  <a:pt x="7442" y="435"/>
                  <a:pt x="7477" y="685"/>
                </a:cubicBezTo>
                <a:cubicBezTo>
                  <a:pt x="7500" y="920"/>
                  <a:pt x="7711" y="1092"/>
                  <a:pt x="7944" y="1092"/>
                </a:cubicBezTo>
                <a:cubicBezTo>
                  <a:pt x="7959" y="1092"/>
                  <a:pt x="7974" y="1092"/>
                  <a:pt x="7989" y="1090"/>
                </a:cubicBezTo>
                <a:lnTo>
                  <a:pt x="8096" y="1066"/>
                </a:lnTo>
                <a:lnTo>
                  <a:pt x="8096" y="1066"/>
                </a:lnTo>
                <a:cubicBezTo>
                  <a:pt x="6537" y="2876"/>
                  <a:pt x="4691" y="3805"/>
                  <a:pt x="3382" y="4269"/>
                </a:cubicBezTo>
                <a:cubicBezTo>
                  <a:pt x="1739" y="4853"/>
                  <a:pt x="476" y="4912"/>
                  <a:pt x="465" y="4912"/>
                </a:cubicBezTo>
                <a:cubicBezTo>
                  <a:pt x="203" y="4924"/>
                  <a:pt x="0" y="5138"/>
                  <a:pt x="12" y="5388"/>
                </a:cubicBezTo>
                <a:cubicBezTo>
                  <a:pt x="36" y="5638"/>
                  <a:pt x="226" y="5829"/>
                  <a:pt x="476" y="5829"/>
                </a:cubicBezTo>
                <a:lnTo>
                  <a:pt x="488" y="5829"/>
                </a:lnTo>
                <a:cubicBezTo>
                  <a:pt x="548" y="5829"/>
                  <a:pt x="1893" y="5793"/>
                  <a:pt x="3667" y="5150"/>
                </a:cubicBezTo>
                <a:cubicBezTo>
                  <a:pt x="4656" y="4793"/>
                  <a:pt x="5596" y="4317"/>
                  <a:pt x="6442" y="3745"/>
                </a:cubicBezTo>
                <a:cubicBezTo>
                  <a:pt x="6525" y="3710"/>
                  <a:pt x="6537" y="3614"/>
                  <a:pt x="6489" y="3543"/>
                </a:cubicBezTo>
                <a:cubicBezTo>
                  <a:pt x="6458" y="3497"/>
                  <a:pt x="6413" y="3471"/>
                  <a:pt x="6365" y="3471"/>
                </a:cubicBezTo>
                <a:cubicBezTo>
                  <a:pt x="6339" y="3471"/>
                  <a:pt x="6312" y="3478"/>
                  <a:pt x="6287" y="3495"/>
                </a:cubicBezTo>
                <a:cubicBezTo>
                  <a:pt x="5453" y="4067"/>
                  <a:pt x="4537" y="4519"/>
                  <a:pt x="3560" y="4865"/>
                </a:cubicBezTo>
                <a:cubicBezTo>
                  <a:pt x="1834" y="5484"/>
                  <a:pt x="536" y="5519"/>
                  <a:pt x="476" y="5531"/>
                </a:cubicBezTo>
                <a:cubicBezTo>
                  <a:pt x="393" y="5531"/>
                  <a:pt x="310" y="5460"/>
                  <a:pt x="310" y="5377"/>
                </a:cubicBezTo>
                <a:cubicBezTo>
                  <a:pt x="310" y="5281"/>
                  <a:pt x="393" y="5210"/>
                  <a:pt x="476" y="5198"/>
                </a:cubicBezTo>
                <a:cubicBezTo>
                  <a:pt x="488" y="5198"/>
                  <a:pt x="1798" y="5150"/>
                  <a:pt x="3489" y="4543"/>
                </a:cubicBezTo>
                <a:cubicBezTo>
                  <a:pt x="4894" y="4031"/>
                  <a:pt x="6918" y="3007"/>
                  <a:pt x="8573" y="947"/>
                </a:cubicBezTo>
                <a:cubicBezTo>
                  <a:pt x="8664" y="856"/>
                  <a:pt x="8579" y="709"/>
                  <a:pt x="8456" y="709"/>
                </a:cubicBezTo>
                <a:cubicBezTo>
                  <a:pt x="8451" y="709"/>
                  <a:pt x="8447" y="709"/>
                  <a:pt x="8442" y="709"/>
                </a:cubicBezTo>
                <a:lnTo>
                  <a:pt x="7966" y="769"/>
                </a:lnTo>
                <a:cubicBezTo>
                  <a:pt x="7951" y="772"/>
                  <a:pt x="7937" y="774"/>
                  <a:pt x="7924" y="774"/>
                </a:cubicBezTo>
                <a:cubicBezTo>
                  <a:pt x="7850" y="774"/>
                  <a:pt x="7797" y="720"/>
                  <a:pt x="7787" y="650"/>
                </a:cubicBezTo>
                <a:cubicBezTo>
                  <a:pt x="7751" y="554"/>
                  <a:pt x="7835" y="459"/>
                  <a:pt x="7930" y="447"/>
                </a:cubicBezTo>
                <a:lnTo>
                  <a:pt x="9204" y="281"/>
                </a:lnTo>
                <a:cubicBezTo>
                  <a:pt x="9210" y="280"/>
                  <a:pt x="9216" y="280"/>
                  <a:pt x="9222" y="280"/>
                </a:cubicBezTo>
                <a:cubicBezTo>
                  <a:pt x="9311" y="280"/>
                  <a:pt x="9394" y="358"/>
                  <a:pt x="9394" y="447"/>
                </a:cubicBezTo>
                <a:lnTo>
                  <a:pt x="9394" y="1709"/>
                </a:lnTo>
                <a:cubicBezTo>
                  <a:pt x="9394" y="1805"/>
                  <a:pt x="9323" y="1876"/>
                  <a:pt x="9228" y="1876"/>
                </a:cubicBezTo>
                <a:cubicBezTo>
                  <a:pt x="9132" y="1876"/>
                  <a:pt x="9061" y="1805"/>
                  <a:pt x="9061" y="1709"/>
                </a:cubicBezTo>
                <a:lnTo>
                  <a:pt x="9061" y="1328"/>
                </a:lnTo>
                <a:cubicBezTo>
                  <a:pt x="9061" y="1269"/>
                  <a:pt x="9025" y="1209"/>
                  <a:pt x="8978" y="1186"/>
                </a:cubicBezTo>
                <a:cubicBezTo>
                  <a:pt x="8963" y="1183"/>
                  <a:pt x="8948" y="1181"/>
                  <a:pt x="8932" y="1181"/>
                </a:cubicBezTo>
                <a:cubicBezTo>
                  <a:pt x="8882" y="1181"/>
                  <a:pt x="8829" y="1197"/>
                  <a:pt x="8811" y="1233"/>
                </a:cubicBezTo>
                <a:cubicBezTo>
                  <a:pt x="8263" y="1924"/>
                  <a:pt x="7620" y="2531"/>
                  <a:pt x="6930" y="3067"/>
                </a:cubicBezTo>
                <a:cubicBezTo>
                  <a:pt x="6870" y="3114"/>
                  <a:pt x="6858" y="3210"/>
                  <a:pt x="6906" y="3269"/>
                </a:cubicBezTo>
                <a:cubicBezTo>
                  <a:pt x="6936" y="3307"/>
                  <a:pt x="6985" y="3330"/>
                  <a:pt x="7032" y="3330"/>
                </a:cubicBezTo>
                <a:cubicBezTo>
                  <a:pt x="7060" y="3330"/>
                  <a:pt x="7086" y="3322"/>
                  <a:pt x="7108" y="3305"/>
                </a:cubicBezTo>
                <a:cubicBezTo>
                  <a:pt x="7704" y="2840"/>
                  <a:pt x="8275" y="2305"/>
                  <a:pt x="8775" y="1745"/>
                </a:cubicBezTo>
                <a:cubicBezTo>
                  <a:pt x="8799" y="1995"/>
                  <a:pt x="8989" y="2186"/>
                  <a:pt x="9239" y="2186"/>
                </a:cubicBezTo>
                <a:cubicBezTo>
                  <a:pt x="9490" y="2186"/>
                  <a:pt x="9704" y="1983"/>
                  <a:pt x="9704" y="1721"/>
                </a:cubicBezTo>
                <a:lnTo>
                  <a:pt x="9704" y="459"/>
                </a:lnTo>
                <a:cubicBezTo>
                  <a:pt x="9680" y="328"/>
                  <a:pt x="9620" y="209"/>
                  <a:pt x="9513" y="126"/>
                </a:cubicBezTo>
                <a:cubicBezTo>
                  <a:pt x="9425" y="47"/>
                  <a:pt x="9319" y="1"/>
                  <a:pt x="9212" y="1"/>
                </a:cubicBezTo>
                <a:close/>
              </a:path>
            </a:pathLst>
          </a:custGeom>
          <a:solidFill>
            <a:srgbClr val="462145"/>
          </a:solidFill>
          <a:ln cap="flat" cmpd="sng" w="9525">
            <a:solidFill>
              <a:srgbClr val="462145"/>
            </a:solidFill>
            <a:prstDash val="solid"/>
            <a:round/>
            <a:headEnd len="sm" w="sm" type="none"/>
            <a:tailEnd len="sm" w="sm" type="none"/>
          </a:ln>
        </p:spPr>
        <p:txBody>
          <a:bodyPr anchorCtr="0" anchor="ctr" bIns="81500" lIns="81500" spcFirstLastPara="1" rIns="81500" wrap="square" tIns="81500">
            <a:noAutofit/>
          </a:bodyPr>
          <a:lstStyle/>
          <a:p>
            <a:pPr indent="0" lvl="0" marL="0" marR="0" rtl="0" algn="l">
              <a:lnSpc>
                <a:spcPct val="100000"/>
              </a:lnSpc>
              <a:spcBef>
                <a:spcPts val="0"/>
              </a:spcBef>
              <a:spcAft>
                <a:spcPts val="0"/>
              </a:spcAft>
              <a:buClr>
                <a:srgbClr val="000000"/>
              </a:buClr>
              <a:buSzPts val="1604"/>
              <a:buFont typeface="Arial"/>
              <a:buNone/>
            </a:pPr>
            <a:r>
              <a:t/>
            </a:r>
            <a:endParaRPr b="0" i="0" sz="1604" u="none" cap="none" strike="noStrike">
              <a:solidFill>
                <a:srgbClr val="000000"/>
              </a:solidFill>
              <a:latin typeface="Arial"/>
              <a:ea typeface="Arial"/>
              <a:cs typeface="Arial"/>
              <a:sym typeface="Arial"/>
            </a:endParaRPr>
          </a:p>
        </p:txBody>
      </p:sp>
      <p:sp>
        <p:nvSpPr>
          <p:cNvPr id="914" name="Google Shape;914;p19"/>
          <p:cNvSpPr/>
          <p:nvPr/>
        </p:nvSpPr>
        <p:spPr>
          <a:xfrm>
            <a:off x="2443405" y="6189413"/>
            <a:ext cx="171013" cy="187456"/>
          </a:xfrm>
          <a:custGeom>
            <a:rect b="b" l="l" r="r" t="t"/>
            <a:pathLst>
              <a:path extrusionOk="0" h="5186" w="4883">
                <a:moveTo>
                  <a:pt x="2526" y="0"/>
                </a:moveTo>
                <a:cubicBezTo>
                  <a:pt x="1765" y="0"/>
                  <a:pt x="1017" y="368"/>
                  <a:pt x="560" y="1042"/>
                </a:cubicBezTo>
                <a:cubicBezTo>
                  <a:pt x="1" y="1875"/>
                  <a:pt x="24" y="2959"/>
                  <a:pt x="632" y="3768"/>
                </a:cubicBezTo>
                <a:lnTo>
                  <a:pt x="572" y="5006"/>
                </a:lnTo>
                <a:cubicBezTo>
                  <a:pt x="572" y="5066"/>
                  <a:pt x="608" y="5126"/>
                  <a:pt x="655" y="5149"/>
                </a:cubicBezTo>
                <a:cubicBezTo>
                  <a:pt x="679" y="5161"/>
                  <a:pt x="715" y="5185"/>
                  <a:pt x="739" y="5185"/>
                </a:cubicBezTo>
                <a:cubicBezTo>
                  <a:pt x="774" y="5185"/>
                  <a:pt x="786" y="5185"/>
                  <a:pt x="810" y="5161"/>
                </a:cubicBezTo>
                <a:lnTo>
                  <a:pt x="1929" y="4649"/>
                </a:lnTo>
                <a:cubicBezTo>
                  <a:pt x="2120" y="4685"/>
                  <a:pt x="2334" y="4721"/>
                  <a:pt x="2525" y="4721"/>
                </a:cubicBezTo>
                <a:cubicBezTo>
                  <a:pt x="3299" y="4721"/>
                  <a:pt x="4049" y="4328"/>
                  <a:pt x="4489" y="3673"/>
                </a:cubicBezTo>
                <a:cubicBezTo>
                  <a:pt x="4703" y="3363"/>
                  <a:pt x="4834" y="3006"/>
                  <a:pt x="4882" y="2637"/>
                </a:cubicBezTo>
                <a:cubicBezTo>
                  <a:pt x="4882" y="2518"/>
                  <a:pt x="4811" y="2447"/>
                  <a:pt x="4715" y="2423"/>
                </a:cubicBezTo>
                <a:cubicBezTo>
                  <a:pt x="4709" y="2422"/>
                  <a:pt x="4703" y="2422"/>
                  <a:pt x="4697" y="2422"/>
                </a:cubicBezTo>
                <a:cubicBezTo>
                  <a:pt x="4619" y="2422"/>
                  <a:pt x="4536" y="2489"/>
                  <a:pt x="4525" y="2578"/>
                </a:cubicBezTo>
                <a:cubicBezTo>
                  <a:pt x="4489" y="2899"/>
                  <a:pt x="4370" y="3197"/>
                  <a:pt x="4192" y="3471"/>
                </a:cubicBezTo>
                <a:cubicBezTo>
                  <a:pt x="3809" y="4040"/>
                  <a:pt x="3177" y="4368"/>
                  <a:pt x="2514" y="4368"/>
                </a:cubicBezTo>
                <a:cubicBezTo>
                  <a:pt x="2332" y="4368"/>
                  <a:pt x="2147" y="4343"/>
                  <a:pt x="1965" y="4292"/>
                </a:cubicBezTo>
                <a:cubicBezTo>
                  <a:pt x="1944" y="4281"/>
                  <a:pt x="1927" y="4275"/>
                  <a:pt x="1911" y="4275"/>
                </a:cubicBezTo>
                <a:cubicBezTo>
                  <a:pt x="1891" y="4275"/>
                  <a:pt x="1872" y="4284"/>
                  <a:pt x="1846" y="4304"/>
                </a:cubicBezTo>
                <a:lnTo>
                  <a:pt x="917" y="4733"/>
                </a:lnTo>
                <a:lnTo>
                  <a:pt x="965" y="3721"/>
                </a:lnTo>
                <a:cubicBezTo>
                  <a:pt x="965" y="3673"/>
                  <a:pt x="953" y="3649"/>
                  <a:pt x="929" y="3602"/>
                </a:cubicBezTo>
                <a:cubicBezTo>
                  <a:pt x="382" y="2923"/>
                  <a:pt x="358" y="1947"/>
                  <a:pt x="846" y="1220"/>
                </a:cubicBezTo>
                <a:cubicBezTo>
                  <a:pt x="1235" y="644"/>
                  <a:pt x="1873" y="327"/>
                  <a:pt x="2524" y="327"/>
                </a:cubicBezTo>
                <a:cubicBezTo>
                  <a:pt x="2909" y="327"/>
                  <a:pt x="3299" y="438"/>
                  <a:pt x="3644" y="673"/>
                </a:cubicBezTo>
                <a:cubicBezTo>
                  <a:pt x="4084" y="970"/>
                  <a:pt x="4406" y="1435"/>
                  <a:pt x="4501" y="1970"/>
                </a:cubicBezTo>
                <a:cubicBezTo>
                  <a:pt x="4523" y="2047"/>
                  <a:pt x="4594" y="2103"/>
                  <a:pt x="4679" y="2103"/>
                </a:cubicBezTo>
                <a:cubicBezTo>
                  <a:pt x="4687" y="2103"/>
                  <a:pt x="4695" y="2102"/>
                  <a:pt x="4703" y="2101"/>
                </a:cubicBezTo>
                <a:cubicBezTo>
                  <a:pt x="4787" y="2089"/>
                  <a:pt x="4846" y="1994"/>
                  <a:pt x="4834" y="1911"/>
                </a:cubicBezTo>
                <a:cubicBezTo>
                  <a:pt x="4715" y="1280"/>
                  <a:pt x="4358" y="744"/>
                  <a:pt x="3834" y="399"/>
                </a:cubicBezTo>
                <a:cubicBezTo>
                  <a:pt x="3432" y="129"/>
                  <a:pt x="2977" y="0"/>
                  <a:pt x="2526" y="0"/>
                </a:cubicBezTo>
                <a:close/>
              </a:path>
            </a:pathLst>
          </a:custGeom>
          <a:solidFill>
            <a:srgbClr val="462145"/>
          </a:solidFill>
          <a:ln cap="flat" cmpd="sng" w="9525">
            <a:solidFill>
              <a:srgbClr val="462145"/>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915" name="Google Shape;915;p19"/>
          <p:cNvSpPr/>
          <p:nvPr/>
        </p:nvSpPr>
        <p:spPr>
          <a:xfrm>
            <a:off x="2347093" y="6334650"/>
            <a:ext cx="24201" cy="42219"/>
          </a:xfrm>
          <a:custGeom>
            <a:rect b="b" l="l" r="r" t="t"/>
            <a:pathLst>
              <a:path extrusionOk="0" h="1168" w="691">
                <a:moveTo>
                  <a:pt x="155" y="0"/>
                </a:moveTo>
                <a:cubicBezTo>
                  <a:pt x="72" y="0"/>
                  <a:pt x="0" y="72"/>
                  <a:pt x="0" y="167"/>
                </a:cubicBezTo>
                <a:lnTo>
                  <a:pt x="0" y="1000"/>
                </a:lnTo>
                <a:cubicBezTo>
                  <a:pt x="0" y="1084"/>
                  <a:pt x="72" y="1167"/>
                  <a:pt x="155" y="1167"/>
                </a:cubicBezTo>
                <a:lnTo>
                  <a:pt x="536" y="1167"/>
                </a:lnTo>
                <a:cubicBezTo>
                  <a:pt x="619" y="1167"/>
                  <a:pt x="691" y="1084"/>
                  <a:pt x="691" y="1000"/>
                </a:cubicBezTo>
                <a:cubicBezTo>
                  <a:pt x="691" y="893"/>
                  <a:pt x="619" y="822"/>
                  <a:pt x="512" y="822"/>
                </a:cubicBezTo>
                <a:lnTo>
                  <a:pt x="322" y="822"/>
                </a:lnTo>
                <a:lnTo>
                  <a:pt x="322" y="167"/>
                </a:lnTo>
                <a:cubicBezTo>
                  <a:pt x="322" y="72"/>
                  <a:pt x="250" y="0"/>
                  <a:pt x="155" y="0"/>
                </a:cubicBezTo>
                <a:close/>
              </a:path>
            </a:pathLst>
          </a:custGeom>
          <a:solidFill>
            <a:srgbClr val="462145"/>
          </a:solidFill>
          <a:ln cap="flat" cmpd="sng" w="9525">
            <a:solidFill>
              <a:srgbClr val="462145"/>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916" name="Google Shape;916;p19"/>
          <p:cNvSpPr/>
          <p:nvPr/>
        </p:nvSpPr>
        <p:spPr>
          <a:xfrm>
            <a:off x="2207389" y="6247718"/>
            <a:ext cx="304448" cy="346465"/>
          </a:xfrm>
          <a:custGeom>
            <a:rect b="b" l="l" r="r" t="t"/>
            <a:pathLst>
              <a:path extrusionOk="0" h="9585" w="8693">
                <a:moveTo>
                  <a:pt x="3549" y="417"/>
                </a:moveTo>
                <a:lnTo>
                  <a:pt x="3549" y="417"/>
                </a:lnTo>
                <a:cubicBezTo>
                  <a:pt x="3346" y="1024"/>
                  <a:pt x="3001" y="1322"/>
                  <a:pt x="2775" y="1465"/>
                </a:cubicBezTo>
                <a:cubicBezTo>
                  <a:pt x="2799" y="976"/>
                  <a:pt x="3120" y="572"/>
                  <a:pt x="3549" y="417"/>
                </a:cubicBezTo>
                <a:close/>
                <a:moveTo>
                  <a:pt x="4727" y="334"/>
                </a:moveTo>
                <a:cubicBezTo>
                  <a:pt x="5382" y="334"/>
                  <a:pt x="5906" y="869"/>
                  <a:pt x="5906" y="1524"/>
                </a:cubicBezTo>
                <a:lnTo>
                  <a:pt x="5906" y="2262"/>
                </a:lnTo>
                <a:cubicBezTo>
                  <a:pt x="4501" y="2155"/>
                  <a:pt x="4108" y="846"/>
                  <a:pt x="4001" y="334"/>
                </a:cubicBezTo>
                <a:close/>
                <a:moveTo>
                  <a:pt x="2441" y="2643"/>
                </a:moveTo>
                <a:lnTo>
                  <a:pt x="2441" y="2893"/>
                </a:lnTo>
                <a:cubicBezTo>
                  <a:pt x="2441" y="3036"/>
                  <a:pt x="2453" y="3179"/>
                  <a:pt x="2477" y="3310"/>
                </a:cubicBezTo>
                <a:cubicBezTo>
                  <a:pt x="2334" y="3251"/>
                  <a:pt x="2239" y="3120"/>
                  <a:pt x="2239" y="2977"/>
                </a:cubicBezTo>
                <a:cubicBezTo>
                  <a:pt x="2239" y="2822"/>
                  <a:pt x="2322" y="2703"/>
                  <a:pt x="2441" y="2643"/>
                </a:cubicBezTo>
                <a:close/>
                <a:moveTo>
                  <a:pt x="6251" y="2655"/>
                </a:moveTo>
                <a:cubicBezTo>
                  <a:pt x="6359" y="2715"/>
                  <a:pt x="6442" y="2834"/>
                  <a:pt x="6442" y="2989"/>
                </a:cubicBezTo>
                <a:cubicBezTo>
                  <a:pt x="6442" y="3155"/>
                  <a:pt x="6335" y="3286"/>
                  <a:pt x="6204" y="3334"/>
                </a:cubicBezTo>
                <a:cubicBezTo>
                  <a:pt x="6228" y="3179"/>
                  <a:pt x="6251" y="3048"/>
                  <a:pt x="6251" y="2917"/>
                </a:cubicBezTo>
                <a:lnTo>
                  <a:pt x="6251" y="2655"/>
                </a:lnTo>
                <a:close/>
                <a:moveTo>
                  <a:pt x="3775" y="786"/>
                </a:moveTo>
                <a:cubicBezTo>
                  <a:pt x="3846" y="1012"/>
                  <a:pt x="3953" y="1274"/>
                  <a:pt x="4120" y="1524"/>
                </a:cubicBezTo>
                <a:cubicBezTo>
                  <a:pt x="4537" y="2167"/>
                  <a:pt x="5144" y="2536"/>
                  <a:pt x="5906" y="2584"/>
                </a:cubicBezTo>
                <a:lnTo>
                  <a:pt x="5906" y="2893"/>
                </a:lnTo>
                <a:cubicBezTo>
                  <a:pt x="5906" y="3548"/>
                  <a:pt x="5549" y="4179"/>
                  <a:pt x="4977" y="4501"/>
                </a:cubicBezTo>
                <a:lnTo>
                  <a:pt x="4727" y="4656"/>
                </a:lnTo>
                <a:cubicBezTo>
                  <a:pt x="4608" y="4721"/>
                  <a:pt x="4474" y="4754"/>
                  <a:pt x="4340" y="4754"/>
                </a:cubicBezTo>
                <a:cubicBezTo>
                  <a:pt x="4206" y="4754"/>
                  <a:pt x="4073" y="4721"/>
                  <a:pt x="3953" y="4656"/>
                </a:cubicBezTo>
                <a:lnTo>
                  <a:pt x="3703" y="4501"/>
                </a:lnTo>
                <a:cubicBezTo>
                  <a:pt x="3120" y="4179"/>
                  <a:pt x="2775" y="3572"/>
                  <a:pt x="2775" y="2893"/>
                </a:cubicBezTo>
                <a:lnTo>
                  <a:pt x="2775" y="2417"/>
                </a:lnTo>
                <a:lnTo>
                  <a:pt x="2775" y="1858"/>
                </a:lnTo>
                <a:cubicBezTo>
                  <a:pt x="3001" y="1750"/>
                  <a:pt x="3465" y="1465"/>
                  <a:pt x="3775" y="786"/>
                </a:cubicBezTo>
                <a:close/>
                <a:moveTo>
                  <a:pt x="5001" y="4906"/>
                </a:moveTo>
                <a:lnTo>
                  <a:pt x="5001" y="5751"/>
                </a:lnTo>
                <a:lnTo>
                  <a:pt x="4965" y="5775"/>
                </a:lnTo>
                <a:lnTo>
                  <a:pt x="4334" y="6203"/>
                </a:lnTo>
                <a:lnTo>
                  <a:pt x="3692" y="5751"/>
                </a:lnTo>
                <a:lnTo>
                  <a:pt x="3692" y="4906"/>
                </a:lnTo>
                <a:lnTo>
                  <a:pt x="3775" y="4953"/>
                </a:lnTo>
                <a:cubicBezTo>
                  <a:pt x="3953" y="5048"/>
                  <a:pt x="4144" y="5096"/>
                  <a:pt x="4346" y="5096"/>
                </a:cubicBezTo>
                <a:cubicBezTo>
                  <a:pt x="4537" y="5096"/>
                  <a:pt x="4727" y="5048"/>
                  <a:pt x="4906" y="4953"/>
                </a:cubicBezTo>
                <a:lnTo>
                  <a:pt x="5001" y="4906"/>
                </a:lnTo>
                <a:close/>
                <a:moveTo>
                  <a:pt x="3680" y="6168"/>
                </a:moveTo>
                <a:lnTo>
                  <a:pt x="4084" y="6453"/>
                </a:lnTo>
                <a:lnTo>
                  <a:pt x="3680" y="6930"/>
                </a:lnTo>
                <a:lnTo>
                  <a:pt x="3680" y="6263"/>
                </a:lnTo>
                <a:lnTo>
                  <a:pt x="3680" y="6168"/>
                </a:lnTo>
                <a:close/>
                <a:moveTo>
                  <a:pt x="4977" y="6168"/>
                </a:moveTo>
                <a:lnTo>
                  <a:pt x="4977" y="6263"/>
                </a:lnTo>
                <a:lnTo>
                  <a:pt x="4977" y="6930"/>
                </a:lnTo>
                <a:lnTo>
                  <a:pt x="4573" y="6453"/>
                </a:lnTo>
                <a:lnTo>
                  <a:pt x="4977" y="6168"/>
                </a:lnTo>
                <a:close/>
                <a:moveTo>
                  <a:pt x="4977" y="7453"/>
                </a:moveTo>
                <a:lnTo>
                  <a:pt x="4977" y="8406"/>
                </a:lnTo>
                <a:lnTo>
                  <a:pt x="4906" y="7656"/>
                </a:lnTo>
                <a:lnTo>
                  <a:pt x="4977" y="7453"/>
                </a:lnTo>
                <a:close/>
                <a:moveTo>
                  <a:pt x="3692" y="7453"/>
                </a:moveTo>
                <a:lnTo>
                  <a:pt x="3763" y="7656"/>
                </a:lnTo>
                <a:lnTo>
                  <a:pt x="3692" y="8418"/>
                </a:lnTo>
                <a:lnTo>
                  <a:pt x="3692" y="7453"/>
                </a:lnTo>
                <a:close/>
                <a:moveTo>
                  <a:pt x="4311" y="6703"/>
                </a:moveTo>
                <a:lnTo>
                  <a:pt x="4704" y="7168"/>
                </a:lnTo>
                <a:lnTo>
                  <a:pt x="4537" y="7584"/>
                </a:lnTo>
                <a:cubicBezTo>
                  <a:pt x="4525" y="7620"/>
                  <a:pt x="4525" y="7632"/>
                  <a:pt x="4525" y="7656"/>
                </a:cubicBezTo>
                <a:lnTo>
                  <a:pt x="4680" y="9251"/>
                </a:lnTo>
                <a:lnTo>
                  <a:pt x="3942" y="9251"/>
                </a:lnTo>
                <a:lnTo>
                  <a:pt x="4108" y="7656"/>
                </a:lnTo>
                <a:cubicBezTo>
                  <a:pt x="4108" y="7632"/>
                  <a:pt x="4108" y="7596"/>
                  <a:pt x="4084" y="7584"/>
                </a:cubicBezTo>
                <a:lnTo>
                  <a:pt x="3930" y="7168"/>
                </a:lnTo>
                <a:lnTo>
                  <a:pt x="4311" y="6703"/>
                </a:lnTo>
                <a:close/>
                <a:moveTo>
                  <a:pt x="3965" y="0"/>
                </a:moveTo>
                <a:cubicBezTo>
                  <a:pt x="3906" y="0"/>
                  <a:pt x="3846" y="0"/>
                  <a:pt x="3787" y="12"/>
                </a:cubicBezTo>
                <a:cubicBezTo>
                  <a:pt x="3013" y="95"/>
                  <a:pt x="2453" y="750"/>
                  <a:pt x="2441" y="1524"/>
                </a:cubicBezTo>
                <a:lnTo>
                  <a:pt x="2441" y="1750"/>
                </a:lnTo>
                <a:lnTo>
                  <a:pt x="2441" y="2286"/>
                </a:lnTo>
                <a:cubicBezTo>
                  <a:pt x="2120" y="2358"/>
                  <a:pt x="1894" y="2643"/>
                  <a:pt x="1894" y="2977"/>
                </a:cubicBezTo>
                <a:cubicBezTo>
                  <a:pt x="1894" y="3358"/>
                  <a:pt x="2191" y="3667"/>
                  <a:pt x="2584" y="3691"/>
                </a:cubicBezTo>
                <a:cubicBezTo>
                  <a:pt x="2739" y="4084"/>
                  <a:pt x="3001" y="4441"/>
                  <a:pt x="3358" y="4703"/>
                </a:cubicBezTo>
                <a:lnTo>
                  <a:pt x="3358" y="5727"/>
                </a:lnTo>
                <a:lnTo>
                  <a:pt x="1620" y="6275"/>
                </a:lnTo>
                <a:cubicBezTo>
                  <a:pt x="655" y="6584"/>
                  <a:pt x="12" y="7465"/>
                  <a:pt x="1" y="8489"/>
                </a:cubicBezTo>
                <a:lnTo>
                  <a:pt x="1" y="9418"/>
                </a:lnTo>
                <a:cubicBezTo>
                  <a:pt x="1" y="9501"/>
                  <a:pt x="72" y="9585"/>
                  <a:pt x="155" y="9585"/>
                </a:cubicBezTo>
                <a:lnTo>
                  <a:pt x="1822" y="9585"/>
                </a:lnTo>
                <a:cubicBezTo>
                  <a:pt x="1917" y="9585"/>
                  <a:pt x="1989" y="9501"/>
                  <a:pt x="1989" y="9418"/>
                </a:cubicBezTo>
                <a:cubicBezTo>
                  <a:pt x="1989" y="9323"/>
                  <a:pt x="1917" y="9251"/>
                  <a:pt x="1822" y="9251"/>
                </a:cubicBezTo>
                <a:lnTo>
                  <a:pt x="334" y="9251"/>
                </a:lnTo>
                <a:lnTo>
                  <a:pt x="334" y="8489"/>
                </a:lnTo>
                <a:cubicBezTo>
                  <a:pt x="334" y="8299"/>
                  <a:pt x="370" y="8120"/>
                  <a:pt x="417" y="7942"/>
                </a:cubicBezTo>
                <a:cubicBezTo>
                  <a:pt x="429" y="7894"/>
                  <a:pt x="441" y="7834"/>
                  <a:pt x="453" y="7799"/>
                </a:cubicBezTo>
                <a:cubicBezTo>
                  <a:pt x="477" y="7751"/>
                  <a:pt x="501" y="7704"/>
                  <a:pt x="513" y="7644"/>
                </a:cubicBezTo>
                <a:cubicBezTo>
                  <a:pt x="739" y="7156"/>
                  <a:pt x="1167" y="6763"/>
                  <a:pt x="1703" y="6608"/>
                </a:cubicBezTo>
                <a:lnTo>
                  <a:pt x="2703" y="6287"/>
                </a:lnTo>
                <a:lnTo>
                  <a:pt x="3358" y="6084"/>
                </a:lnTo>
                <a:lnTo>
                  <a:pt x="3358" y="9251"/>
                </a:lnTo>
                <a:lnTo>
                  <a:pt x="2513" y="9251"/>
                </a:lnTo>
                <a:cubicBezTo>
                  <a:pt x="2418" y="9251"/>
                  <a:pt x="2346" y="9323"/>
                  <a:pt x="2346" y="9418"/>
                </a:cubicBezTo>
                <a:cubicBezTo>
                  <a:pt x="2346" y="9501"/>
                  <a:pt x="2418" y="9585"/>
                  <a:pt x="2513" y="9585"/>
                </a:cubicBezTo>
                <a:lnTo>
                  <a:pt x="8525" y="9585"/>
                </a:lnTo>
                <a:cubicBezTo>
                  <a:pt x="8609" y="9585"/>
                  <a:pt x="8692" y="9501"/>
                  <a:pt x="8692" y="9418"/>
                </a:cubicBezTo>
                <a:lnTo>
                  <a:pt x="8692" y="8489"/>
                </a:lnTo>
                <a:cubicBezTo>
                  <a:pt x="8692" y="7930"/>
                  <a:pt x="8466" y="7358"/>
                  <a:pt x="8073" y="6942"/>
                </a:cubicBezTo>
                <a:cubicBezTo>
                  <a:pt x="8042" y="6904"/>
                  <a:pt x="8001" y="6886"/>
                  <a:pt x="7957" y="6886"/>
                </a:cubicBezTo>
                <a:cubicBezTo>
                  <a:pt x="7917" y="6886"/>
                  <a:pt x="7875" y="6901"/>
                  <a:pt x="7835" y="6930"/>
                </a:cubicBezTo>
                <a:cubicBezTo>
                  <a:pt x="7763" y="6989"/>
                  <a:pt x="7763" y="7096"/>
                  <a:pt x="7823" y="7168"/>
                </a:cubicBezTo>
                <a:cubicBezTo>
                  <a:pt x="8156" y="7537"/>
                  <a:pt x="8335" y="8001"/>
                  <a:pt x="8335" y="8489"/>
                </a:cubicBezTo>
                <a:lnTo>
                  <a:pt x="8335" y="9251"/>
                </a:lnTo>
                <a:lnTo>
                  <a:pt x="5311" y="9251"/>
                </a:lnTo>
                <a:lnTo>
                  <a:pt x="5311" y="6084"/>
                </a:lnTo>
                <a:lnTo>
                  <a:pt x="6942" y="6608"/>
                </a:lnTo>
                <a:cubicBezTo>
                  <a:pt x="7085" y="6644"/>
                  <a:pt x="7216" y="6703"/>
                  <a:pt x="7335" y="6763"/>
                </a:cubicBezTo>
                <a:cubicBezTo>
                  <a:pt x="7359" y="6779"/>
                  <a:pt x="7388" y="6787"/>
                  <a:pt x="7418" y="6787"/>
                </a:cubicBezTo>
                <a:cubicBezTo>
                  <a:pt x="7474" y="6787"/>
                  <a:pt x="7534" y="6758"/>
                  <a:pt x="7573" y="6703"/>
                </a:cubicBezTo>
                <a:cubicBezTo>
                  <a:pt x="7621" y="6632"/>
                  <a:pt x="7585" y="6525"/>
                  <a:pt x="7513" y="6465"/>
                </a:cubicBezTo>
                <a:cubicBezTo>
                  <a:pt x="7359" y="6394"/>
                  <a:pt x="7216" y="6322"/>
                  <a:pt x="7061" y="6275"/>
                </a:cubicBezTo>
                <a:lnTo>
                  <a:pt x="5323" y="5715"/>
                </a:lnTo>
                <a:lnTo>
                  <a:pt x="5323" y="4679"/>
                </a:lnTo>
                <a:cubicBezTo>
                  <a:pt x="5680" y="4429"/>
                  <a:pt x="5954" y="4072"/>
                  <a:pt x="6097" y="3667"/>
                </a:cubicBezTo>
                <a:cubicBezTo>
                  <a:pt x="6466" y="3655"/>
                  <a:pt x="6787" y="3346"/>
                  <a:pt x="6787" y="2953"/>
                </a:cubicBezTo>
                <a:cubicBezTo>
                  <a:pt x="6787" y="2631"/>
                  <a:pt x="6561" y="2346"/>
                  <a:pt x="6251" y="2274"/>
                </a:cubicBezTo>
                <a:lnTo>
                  <a:pt x="6251" y="1512"/>
                </a:lnTo>
                <a:cubicBezTo>
                  <a:pt x="6251" y="679"/>
                  <a:pt x="5561" y="0"/>
                  <a:pt x="4727" y="0"/>
                </a:cubicBezTo>
                <a:close/>
              </a:path>
            </a:pathLst>
          </a:custGeom>
          <a:solidFill>
            <a:srgbClr val="462145"/>
          </a:solidFill>
          <a:ln cap="flat" cmpd="sng" w="9525">
            <a:solidFill>
              <a:srgbClr val="462145"/>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917" name="Google Shape;917;p19"/>
          <p:cNvSpPr/>
          <p:nvPr/>
        </p:nvSpPr>
        <p:spPr>
          <a:xfrm>
            <a:off x="2508020" y="6224294"/>
            <a:ext cx="49661" cy="74245"/>
          </a:xfrm>
          <a:custGeom>
            <a:rect b="b" l="l" r="r" t="t"/>
            <a:pathLst>
              <a:path extrusionOk="0" h="2054" w="1418">
                <a:moveTo>
                  <a:pt x="664" y="1"/>
                </a:moveTo>
                <a:cubicBezTo>
                  <a:pt x="396" y="1"/>
                  <a:pt x="158" y="171"/>
                  <a:pt x="49" y="422"/>
                </a:cubicBezTo>
                <a:cubicBezTo>
                  <a:pt x="1" y="505"/>
                  <a:pt x="49" y="612"/>
                  <a:pt x="132" y="648"/>
                </a:cubicBezTo>
                <a:cubicBezTo>
                  <a:pt x="156" y="657"/>
                  <a:pt x="181" y="662"/>
                  <a:pt x="204" y="662"/>
                </a:cubicBezTo>
                <a:cubicBezTo>
                  <a:pt x="272" y="662"/>
                  <a:pt x="332" y="624"/>
                  <a:pt x="358" y="553"/>
                </a:cubicBezTo>
                <a:cubicBezTo>
                  <a:pt x="412" y="436"/>
                  <a:pt x="532" y="347"/>
                  <a:pt x="668" y="347"/>
                </a:cubicBezTo>
                <a:cubicBezTo>
                  <a:pt x="683" y="347"/>
                  <a:pt x="699" y="348"/>
                  <a:pt x="715" y="351"/>
                </a:cubicBezTo>
                <a:cubicBezTo>
                  <a:pt x="894" y="362"/>
                  <a:pt x="1037" y="505"/>
                  <a:pt x="1049" y="684"/>
                </a:cubicBezTo>
                <a:cubicBezTo>
                  <a:pt x="1049" y="767"/>
                  <a:pt x="1037" y="851"/>
                  <a:pt x="1001" y="910"/>
                </a:cubicBezTo>
                <a:cubicBezTo>
                  <a:pt x="953" y="982"/>
                  <a:pt x="882" y="1029"/>
                  <a:pt x="799" y="1065"/>
                </a:cubicBezTo>
                <a:cubicBezTo>
                  <a:pt x="561" y="1136"/>
                  <a:pt x="406" y="1208"/>
                  <a:pt x="406" y="1374"/>
                </a:cubicBezTo>
                <a:lnTo>
                  <a:pt x="406" y="1898"/>
                </a:lnTo>
                <a:cubicBezTo>
                  <a:pt x="406" y="1982"/>
                  <a:pt x="477" y="2053"/>
                  <a:pt x="561" y="2053"/>
                </a:cubicBezTo>
                <a:cubicBezTo>
                  <a:pt x="656" y="2053"/>
                  <a:pt x="727" y="1982"/>
                  <a:pt x="727" y="1898"/>
                </a:cubicBezTo>
                <a:lnTo>
                  <a:pt x="727" y="1446"/>
                </a:lnTo>
                <a:cubicBezTo>
                  <a:pt x="763" y="1434"/>
                  <a:pt x="799" y="1422"/>
                  <a:pt x="882" y="1386"/>
                </a:cubicBezTo>
                <a:cubicBezTo>
                  <a:pt x="1037" y="1339"/>
                  <a:pt x="1180" y="1243"/>
                  <a:pt x="1263" y="1101"/>
                </a:cubicBezTo>
                <a:cubicBezTo>
                  <a:pt x="1370" y="958"/>
                  <a:pt x="1418" y="803"/>
                  <a:pt x="1394" y="660"/>
                </a:cubicBezTo>
                <a:cubicBezTo>
                  <a:pt x="1370" y="315"/>
                  <a:pt x="1096" y="29"/>
                  <a:pt x="739" y="5"/>
                </a:cubicBezTo>
                <a:cubicBezTo>
                  <a:pt x="714" y="2"/>
                  <a:pt x="689" y="1"/>
                  <a:pt x="664" y="1"/>
                </a:cubicBezTo>
                <a:close/>
              </a:path>
            </a:pathLst>
          </a:custGeom>
          <a:solidFill>
            <a:srgbClr val="462145"/>
          </a:solidFill>
          <a:ln cap="flat" cmpd="sng" w="9525">
            <a:solidFill>
              <a:srgbClr val="462145"/>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918" name="Google Shape;918;p19"/>
          <p:cNvSpPr/>
          <p:nvPr/>
        </p:nvSpPr>
        <p:spPr>
          <a:xfrm>
            <a:off x="2520979" y="6304504"/>
            <a:ext cx="15865" cy="16411"/>
          </a:xfrm>
          <a:custGeom>
            <a:rect b="b" l="l" r="r" t="t"/>
            <a:pathLst>
              <a:path extrusionOk="0" h="454" w="453">
                <a:moveTo>
                  <a:pt x="226" y="1"/>
                </a:moveTo>
                <a:cubicBezTo>
                  <a:pt x="107" y="1"/>
                  <a:pt x="0" y="108"/>
                  <a:pt x="0" y="227"/>
                </a:cubicBezTo>
                <a:cubicBezTo>
                  <a:pt x="0" y="346"/>
                  <a:pt x="107" y="453"/>
                  <a:pt x="226" y="453"/>
                </a:cubicBezTo>
                <a:cubicBezTo>
                  <a:pt x="345" y="453"/>
                  <a:pt x="453" y="346"/>
                  <a:pt x="453" y="227"/>
                </a:cubicBezTo>
                <a:cubicBezTo>
                  <a:pt x="453" y="108"/>
                  <a:pt x="345" y="1"/>
                  <a:pt x="226" y="1"/>
                </a:cubicBezTo>
                <a:close/>
              </a:path>
            </a:pathLst>
          </a:custGeom>
          <a:solidFill>
            <a:srgbClr val="462145"/>
          </a:solidFill>
          <a:ln cap="flat" cmpd="sng" w="9525">
            <a:solidFill>
              <a:srgbClr val="462145"/>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919" name="Google Shape;919;p19"/>
          <p:cNvSpPr/>
          <p:nvPr/>
        </p:nvSpPr>
        <p:spPr>
          <a:xfrm>
            <a:off x="2207338" y="7862987"/>
            <a:ext cx="407027" cy="377014"/>
          </a:xfrm>
          <a:custGeom>
            <a:rect b="b" l="l" r="r" t="t"/>
            <a:pathLst>
              <a:path extrusionOk="0" h="11181" w="12455">
                <a:moveTo>
                  <a:pt x="6240" y="322"/>
                </a:moveTo>
                <a:cubicBezTo>
                  <a:pt x="6883" y="322"/>
                  <a:pt x="7395" y="846"/>
                  <a:pt x="7395" y="1489"/>
                </a:cubicBezTo>
                <a:cubicBezTo>
                  <a:pt x="7395" y="2132"/>
                  <a:pt x="6883" y="2644"/>
                  <a:pt x="6240" y="2644"/>
                </a:cubicBezTo>
                <a:cubicBezTo>
                  <a:pt x="5597" y="2644"/>
                  <a:pt x="5073" y="2132"/>
                  <a:pt x="5073" y="1489"/>
                </a:cubicBezTo>
                <a:cubicBezTo>
                  <a:pt x="5073" y="834"/>
                  <a:pt x="5597" y="322"/>
                  <a:pt x="6240" y="322"/>
                </a:cubicBezTo>
                <a:close/>
                <a:moveTo>
                  <a:pt x="8621" y="3703"/>
                </a:moveTo>
                <a:cubicBezTo>
                  <a:pt x="8943" y="3703"/>
                  <a:pt x="9276" y="3751"/>
                  <a:pt x="9585" y="3834"/>
                </a:cubicBezTo>
                <a:cubicBezTo>
                  <a:pt x="9657" y="4156"/>
                  <a:pt x="9705" y="4477"/>
                  <a:pt x="9705" y="4811"/>
                </a:cubicBezTo>
                <a:cubicBezTo>
                  <a:pt x="9705" y="6239"/>
                  <a:pt x="8847" y="7466"/>
                  <a:pt x="7609" y="7990"/>
                </a:cubicBezTo>
                <a:cubicBezTo>
                  <a:pt x="7669" y="7728"/>
                  <a:pt x="7692" y="7454"/>
                  <a:pt x="7692" y="7192"/>
                </a:cubicBezTo>
                <a:cubicBezTo>
                  <a:pt x="7692" y="6382"/>
                  <a:pt x="7454" y="5620"/>
                  <a:pt x="7002" y="4965"/>
                </a:cubicBezTo>
                <a:cubicBezTo>
                  <a:pt x="6859" y="4775"/>
                  <a:pt x="6704" y="4584"/>
                  <a:pt x="6526" y="4418"/>
                </a:cubicBezTo>
                <a:cubicBezTo>
                  <a:pt x="7097" y="3977"/>
                  <a:pt x="7835" y="3703"/>
                  <a:pt x="8621" y="3703"/>
                </a:cubicBezTo>
                <a:close/>
                <a:moveTo>
                  <a:pt x="10478" y="7918"/>
                </a:moveTo>
                <a:lnTo>
                  <a:pt x="10598" y="8168"/>
                </a:lnTo>
                <a:lnTo>
                  <a:pt x="10359" y="8168"/>
                </a:lnTo>
                <a:lnTo>
                  <a:pt x="10478" y="7918"/>
                </a:lnTo>
                <a:close/>
                <a:moveTo>
                  <a:pt x="6240" y="4656"/>
                </a:moveTo>
                <a:cubicBezTo>
                  <a:pt x="6407" y="4823"/>
                  <a:pt x="6561" y="4989"/>
                  <a:pt x="6704" y="5180"/>
                </a:cubicBezTo>
                <a:cubicBezTo>
                  <a:pt x="7121" y="5775"/>
                  <a:pt x="7335" y="6454"/>
                  <a:pt x="7335" y="7192"/>
                </a:cubicBezTo>
                <a:cubicBezTo>
                  <a:pt x="7335" y="7513"/>
                  <a:pt x="7299" y="7847"/>
                  <a:pt x="7204" y="8144"/>
                </a:cubicBezTo>
                <a:cubicBezTo>
                  <a:pt x="6907" y="8228"/>
                  <a:pt x="6585" y="8275"/>
                  <a:pt x="6252" y="8275"/>
                </a:cubicBezTo>
                <a:cubicBezTo>
                  <a:pt x="5930" y="8275"/>
                  <a:pt x="5597" y="8228"/>
                  <a:pt x="5299" y="8144"/>
                </a:cubicBezTo>
                <a:cubicBezTo>
                  <a:pt x="5180" y="7847"/>
                  <a:pt x="5133" y="7513"/>
                  <a:pt x="5133" y="7192"/>
                </a:cubicBezTo>
                <a:cubicBezTo>
                  <a:pt x="5133" y="6192"/>
                  <a:pt x="5549" y="5299"/>
                  <a:pt x="6240" y="4656"/>
                </a:cubicBezTo>
                <a:close/>
                <a:moveTo>
                  <a:pt x="5430" y="8561"/>
                </a:moveTo>
                <a:lnTo>
                  <a:pt x="5430" y="8561"/>
                </a:lnTo>
                <a:cubicBezTo>
                  <a:pt x="5704" y="8621"/>
                  <a:pt x="5966" y="8644"/>
                  <a:pt x="6252" y="8644"/>
                </a:cubicBezTo>
                <a:cubicBezTo>
                  <a:pt x="6537" y="8644"/>
                  <a:pt x="6799" y="8621"/>
                  <a:pt x="7061" y="8561"/>
                </a:cubicBezTo>
                <a:lnTo>
                  <a:pt x="7061" y="8561"/>
                </a:lnTo>
                <a:cubicBezTo>
                  <a:pt x="6847" y="8990"/>
                  <a:pt x="6585" y="9395"/>
                  <a:pt x="6240" y="9716"/>
                </a:cubicBezTo>
                <a:cubicBezTo>
                  <a:pt x="5895" y="9395"/>
                  <a:pt x="5609" y="9002"/>
                  <a:pt x="5430" y="8561"/>
                </a:cubicBezTo>
                <a:close/>
                <a:moveTo>
                  <a:pt x="2470" y="7643"/>
                </a:moveTo>
                <a:cubicBezTo>
                  <a:pt x="2693" y="7643"/>
                  <a:pt x="2903" y="7736"/>
                  <a:pt x="3049" y="7882"/>
                </a:cubicBezTo>
                <a:cubicBezTo>
                  <a:pt x="3216" y="8049"/>
                  <a:pt x="3323" y="8263"/>
                  <a:pt x="3323" y="8502"/>
                </a:cubicBezTo>
                <a:cubicBezTo>
                  <a:pt x="3323" y="8692"/>
                  <a:pt x="3263" y="8859"/>
                  <a:pt x="3144" y="9002"/>
                </a:cubicBezTo>
                <a:cubicBezTo>
                  <a:pt x="2954" y="9275"/>
                  <a:pt x="2799" y="9549"/>
                  <a:pt x="2739" y="9847"/>
                </a:cubicBezTo>
                <a:lnTo>
                  <a:pt x="2192" y="9847"/>
                </a:lnTo>
                <a:cubicBezTo>
                  <a:pt x="2132" y="9537"/>
                  <a:pt x="2001" y="9252"/>
                  <a:pt x="1799" y="9002"/>
                </a:cubicBezTo>
                <a:cubicBezTo>
                  <a:pt x="1680" y="8835"/>
                  <a:pt x="1620" y="8656"/>
                  <a:pt x="1620" y="8454"/>
                </a:cubicBezTo>
                <a:cubicBezTo>
                  <a:pt x="1644" y="8025"/>
                  <a:pt x="2001" y="7668"/>
                  <a:pt x="2430" y="7644"/>
                </a:cubicBezTo>
                <a:cubicBezTo>
                  <a:pt x="2443" y="7644"/>
                  <a:pt x="2457" y="7643"/>
                  <a:pt x="2470" y="7643"/>
                </a:cubicBezTo>
                <a:close/>
                <a:moveTo>
                  <a:pt x="10300" y="8525"/>
                </a:moveTo>
                <a:lnTo>
                  <a:pt x="10300" y="10145"/>
                </a:lnTo>
                <a:lnTo>
                  <a:pt x="10109" y="10145"/>
                </a:lnTo>
                <a:lnTo>
                  <a:pt x="10109" y="8585"/>
                </a:lnTo>
                <a:cubicBezTo>
                  <a:pt x="10109" y="8561"/>
                  <a:pt x="10133" y="8525"/>
                  <a:pt x="10169" y="8525"/>
                </a:cubicBezTo>
                <a:close/>
                <a:moveTo>
                  <a:pt x="10788" y="8525"/>
                </a:moveTo>
                <a:cubicBezTo>
                  <a:pt x="10824" y="8525"/>
                  <a:pt x="10848" y="8561"/>
                  <a:pt x="10848" y="8585"/>
                </a:cubicBezTo>
                <a:lnTo>
                  <a:pt x="10848" y="10145"/>
                </a:lnTo>
                <a:lnTo>
                  <a:pt x="10657" y="10145"/>
                </a:lnTo>
                <a:lnTo>
                  <a:pt x="10657" y="8525"/>
                </a:lnTo>
                <a:close/>
                <a:moveTo>
                  <a:pt x="2847" y="10252"/>
                </a:moveTo>
                <a:lnTo>
                  <a:pt x="2847" y="10323"/>
                </a:lnTo>
                <a:lnTo>
                  <a:pt x="2073" y="10323"/>
                </a:lnTo>
                <a:lnTo>
                  <a:pt x="2073" y="10252"/>
                </a:lnTo>
                <a:close/>
                <a:moveTo>
                  <a:pt x="2489" y="4013"/>
                </a:moveTo>
                <a:lnTo>
                  <a:pt x="2489" y="4013"/>
                </a:lnTo>
                <a:cubicBezTo>
                  <a:pt x="2430" y="4287"/>
                  <a:pt x="2394" y="4549"/>
                  <a:pt x="2394" y="4823"/>
                </a:cubicBezTo>
                <a:cubicBezTo>
                  <a:pt x="2394" y="6501"/>
                  <a:pt x="3489" y="7930"/>
                  <a:pt x="4990" y="8454"/>
                </a:cubicBezTo>
                <a:cubicBezTo>
                  <a:pt x="5180" y="9025"/>
                  <a:pt x="5525" y="9549"/>
                  <a:pt x="5954" y="9966"/>
                </a:cubicBezTo>
                <a:cubicBezTo>
                  <a:pt x="5371" y="10383"/>
                  <a:pt x="4644" y="10657"/>
                  <a:pt x="3859" y="10657"/>
                </a:cubicBezTo>
                <a:cubicBezTo>
                  <a:pt x="3644" y="10657"/>
                  <a:pt x="3430" y="10645"/>
                  <a:pt x="3216" y="10597"/>
                </a:cubicBezTo>
                <a:lnTo>
                  <a:pt x="3216" y="10192"/>
                </a:lnTo>
                <a:cubicBezTo>
                  <a:pt x="3216" y="10085"/>
                  <a:pt x="3168" y="10002"/>
                  <a:pt x="3097" y="9942"/>
                </a:cubicBezTo>
                <a:cubicBezTo>
                  <a:pt x="3156" y="9680"/>
                  <a:pt x="3263" y="9454"/>
                  <a:pt x="3430" y="9240"/>
                </a:cubicBezTo>
                <a:cubicBezTo>
                  <a:pt x="3585" y="9025"/>
                  <a:pt x="3680" y="8775"/>
                  <a:pt x="3680" y="8513"/>
                </a:cubicBezTo>
                <a:cubicBezTo>
                  <a:pt x="3680" y="8180"/>
                  <a:pt x="3549" y="7871"/>
                  <a:pt x="3311" y="7632"/>
                </a:cubicBezTo>
                <a:cubicBezTo>
                  <a:pt x="3072" y="7416"/>
                  <a:pt x="2769" y="7298"/>
                  <a:pt x="2462" y="7298"/>
                </a:cubicBezTo>
                <a:cubicBezTo>
                  <a:pt x="2447" y="7298"/>
                  <a:pt x="2433" y="7298"/>
                  <a:pt x="2418" y="7299"/>
                </a:cubicBezTo>
                <a:cubicBezTo>
                  <a:pt x="1787" y="7335"/>
                  <a:pt x="1275" y="7835"/>
                  <a:pt x="1263" y="8466"/>
                </a:cubicBezTo>
                <a:cubicBezTo>
                  <a:pt x="1251" y="8752"/>
                  <a:pt x="1346" y="9025"/>
                  <a:pt x="1525" y="9252"/>
                </a:cubicBezTo>
                <a:cubicBezTo>
                  <a:pt x="1680" y="9466"/>
                  <a:pt x="1787" y="9704"/>
                  <a:pt x="1846" y="9954"/>
                </a:cubicBezTo>
                <a:lnTo>
                  <a:pt x="1799" y="10002"/>
                </a:lnTo>
                <a:cubicBezTo>
                  <a:pt x="906" y="9347"/>
                  <a:pt x="382" y="8311"/>
                  <a:pt x="382" y="7204"/>
                </a:cubicBezTo>
                <a:cubicBezTo>
                  <a:pt x="382" y="5775"/>
                  <a:pt x="1251" y="4537"/>
                  <a:pt x="2489" y="4013"/>
                </a:cubicBezTo>
                <a:close/>
                <a:moveTo>
                  <a:pt x="2847" y="10680"/>
                </a:moveTo>
                <a:lnTo>
                  <a:pt x="2847" y="10788"/>
                </a:lnTo>
                <a:lnTo>
                  <a:pt x="2073" y="10788"/>
                </a:lnTo>
                <a:lnTo>
                  <a:pt x="2073" y="10680"/>
                </a:lnTo>
                <a:close/>
                <a:moveTo>
                  <a:pt x="10848" y="10526"/>
                </a:moveTo>
                <a:lnTo>
                  <a:pt x="10848" y="10728"/>
                </a:lnTo>
                <a:cubicBezTo>
                  <a:pt x="10848" y="10764"/>
                  <a:pt x="10824" y="10788"/>
                  <a:pt x="10788" y="10788"/>
                </a:cubicBezTo>
                <a:lnTo>
                  <a:pt x="10169" y="10788"/>
                </a:lnTo>
                <a:cubicBezTo>
                  <a:pt x="10133" y="10788"/>
                  <a:pt x="10109" y="10764"/>
                  <a:pt x="10109" y="10728"/>
                </a:cubicBezTo>
                <a:lnTo>
                  <a:pt x="10109" y="10526"/>
                </a:lnTo>
                <a:close/>
                <a:moveTo>
                  <a:pt x="6228" y="0"/>
                </a:moveTo>
                <a:cubicBezTo>
                  <a:pt x="5454" y="0"/>
                  <a:pt x="4823" y="584"/>
                  <a:pt x="4716" y="1310"/>
                </a:cubicBezTo>
                <a:cubicBezTo>
                  <a:pt x="4049" y="1596"/>
                  <a:pt x="3466" y="2072"/>
                  <a:pt x="3049" y="2667"/>
                </a:cubicBezTo>
                <a:cubicBezTo>
                  <a:pt x="2858" y="2941"/>
                  <a:pt x="2692" y="3263"/>
                  <a:pt x="2597" y="3584"/>
                </a:cubicBezTo>
                <a:cubicBezTo>
                  <a:pt x="1084" y="4108"/>
                  <a:pt x="1" y="5537"/>
                  <a:pt x="1" y="7216"/>
                </a:cubicBezTo>
                <a:cubicBezTo>
                  <a:pt x="1" y="8502"/>
                  <a:pt x="632" y="9692"/>
                  <a:pt x="1704" y="10407"/>
                </a:cubicBezTo>
                <a:lnTo>
                  <a:pt x="1704" y="10847"/>
                </a:lnTo>
                <a:cubicBezTo>
                  <a:pt x="1704" y="11026"/>
                  <a:pt x="1846" y="11180"/>
                  <a:pt x="2025" y="11180"/>
                </a:cubicBezTo>
                <a:lnTo>
                  <a:pt x="2858" y="11180"/>
                </a:lnTo>
                <a:cubicBezTo>
                  <a:pt x="2989" y="11180"/>
                  <a:pt x="3108" y="11097"/>
                  <a:pt x="3156" y="10978"/>
                </a:cubicBezTo>
                <a:cubicBezTo>
                  <a:pt x="3382" y="11026"/>
                  <a:pt x="3609" y="11038"/>
                  <a:pt x="3823" y="11038"/>
                </a:cubicBezTo>
                <a:cubicBezTo>
                  <a:pt x="4716" y="11038"/>
                  <a:pt x="5549" y="10728"/>
                  <a:pt x="6204" y="10204"/>
                </a:cubicBezTo>
                <a:cubicBezTo>
                  <a:pt x="6764" y="10645"/>
                  <a:pt x="7419" y="10919"/>
                  <a:pt x="8157" y="11014"/>
                </a:cubicBezTo>
                <a:lnTo>
                  <a:pt x="8169" y="11014"/>
                </a:lnTo>
                <a:cubicBezTo>
                  <a:pt x="8264" y="11014"/>
                  <a:pt x="8335" y="10942"/>
                  <a:pt x="8347" y="10847"/>
                </a:cubicBezTo>
                <a:cubicBezTo>
                  <a:pt x="8371" y="10740"/>
                  <a:pt x="8288" y="10657"/>
                  <a:pt x="8192" y="10645"/>
                </a:cubicBezTo>
                <a:cubicBezTo>
                  <a:pt x="7550" y="10561"/>
                  <a:pt x="6966" y="10323"/>
                  <a:pt x="6490" y="9954"/>
                </a:cubicBezTo>
                <a:cubicBezTo>
                  <a:pt x="6918" y="9537"/>
                  <a:pt x="7264" y="9014"/>
                  <a:pt x="7454" y="8442"/>
                </a:cubicBezTo>
                <a:cubicBezTo>
                  <a:pt x="8966" y="7918"/>
                  <a:pt x="10050" y="6489"/>
                  <a:pt x="10050" y="4811"/>
                </a:cubicBezTo>
                <a:cubicBezTo>
                  <a:pt x="10050" y="4525"/>
                  <a:pt x="10014" y="4251"/>
                  <a:pt x="9955" y="4001"/>
                </a:cubicBezTo>
                <a:lnTo>
                  <a:pt x="9955" y="4001"/>
                </a:lnTo>
                <a:cubicBezTo>
                  <a:pt x="11193" y="4537"/>
                  <a:pt x="12062" y="5763"/>
                  <a:pt x="12062" y="7192"/>
                </a:cubicBezTo>
                <a:cubicBezTo>
                  <a:pt x="12062" y="8037"/>
                  <a:pt x="11741" y="8859"/>
                  <a:pt x="11181" y="9490"/>
                </a:cubicBezTo>
                <a:lnTo>
                  <a:pt x="11181" y="8597"/>
                </a:lnTo>
                <a:cubicBezTo>
                  <a:pt x="11181" y="8466"/>
                  <a:pt x="11109" y="8335"/>
                  <a:pt x="11002" y="8263"/>
                </a:cubicBezTo>
                <a:lnTo>
                  <a:pt x="10717" y="7644"/>
                </a:lnTo>
                <a:cubicBezTo>
                  <a:pt x="10669" y="7549"/>
                  <a:pt x="10574" y="7466"/>
                  <a:pt x="10455" y="7466"/>
                </a:cubicBezTo>
                <a:cubicBezTo>
                  <a:pt x="10336" y="7466"/>
                  <a:pt x="10228" y="7525"/>
                  <a:pt x="10181" y="7644"/>
                </a:cubicBezTo>
                <a:lnTo>
                  <a:pt x="9895" y="8263"/>
                </a:lnTo>
                <a:cubicBezTo>
                  <a:pt x="9800" y="8335"/>
                  <a:pt x="9716" y="8466"/>
                  <a:pt x="9716" y="8597"/>
                </a:cubicBezTo>
                <a:lnTo>
                  <a:pt x="9716" y="10478"/>
                </a:lnTo>
                <a:cubicBezTo>
                  <a:pt x="9466" y="10561"/>
                  <a:pt x="9216" y="10621"/>
                  <a:pt x="8943" y="10645"/>
                </a:cubicBezTo>
                <a:cubicBezTo>
                  <a:pt x="8847" y="10657"/>
                  <a:pt x="8764" y="10740"/>
                  <a:pt x="8788" y="10835"/>
                </a:cubicBezTo>
                <a:cubicBezTo>
                  <a:pt x="8800" y="10919"/>
                  <a:pt x="8871" y="11002"/>
                  <a:pt x="8966" y="11002"/>
                </a:cubicBezTo>
                <a:lnTo>
                  <a:pt x="8978" y="11002"/>
                </a:lnTo>
                <a:cubicBezTo>
                  <a:pt x="9228" y="10966"/>
                  <a:pt x="9478" y="10919"/>
                  <a:pt x="9740" y="10847"/>
                </a:cubicBezTo>
                <a:cubicBezTo>
                  <a:pt x="9776" y="11026"/>
                  <a:pt x="9943" y="11157"/>
                  <a:pt x="10133" y="11157"/>
                </a:cubicBezTo>
                <a:lnTo>
                  <a:pt x="10764" y="11157"/>
                </a:lnTo>
                <a:cubicBezTo>
                  <a:pt x="11002" y="11157"/>
                  <a:pt x="11193" y="10966"/>
                  <a:pt x="11193" y="10728"/>
                </a:cubicBezTo>
                <a:lnTo>
                  <a:pt x="11193" y="10014"/>
                </a:lnTo>
                <a:cubicBezTo>
                  <a:pt x="12002" y="9287"/>
                  <a:pt x="12455" y="8263"/>
                  <a:pt x="12455" y="7192"/>
                </a:cubicBezTo>
                <a:cubicBezTo>
                  <a:pt x="12455" y="5501"/>
                  <a:pt x="11371" y="4072"/>
                  <a:pt x="9871" y="3560"/>
                </a:cubicBezTo>
                <a:cubicBezTo>
                  <a:pt x="9740" y="3168"/>
                  <a:pt x="9538" y="2798"/>
                  <a:pt x="9276" y="2465"/>
                </a:cubicBezTo>
                <a:cubicBezTo>
                  <a:pt x="9242" y="2425"/>
                  <a:pt x="9189" y="2403"/>
                  <a:pt x="9137" y="2403"/>
                </a:cubicBezTo>
                <a:cubicBezTo>
                  <a:pt x="9097" y="2403"/>
                  <a:pt x="9057" y="2416"/>
                  <a:pt x="9026" y="2441"/>
                </a:cubicBezTo>
                <a:cubicBezTo>
                  <a:pt x="8943" y="2501"/>
                  <a:pt x="8931" y="2620"/>
                  <a:pt x="8990" y="2691"/>
                </a:cubicBezTo>
                <a:cubicBezTo>
                  <a:pt x="9169" y="2929"/>
                  <a:pt x="9324" y="3168"/>
                  <a:pt x="9443" y="3441"/>
                </a:cubicBezTo>
                <a:cubicBezTo>
                  <a:pt x="9169" y="3382"/>
                  <a:pt x="8907" y="3346"/>
                  <a:pt x="8621" y="3346"/>
                </a:cubicBezTo>
                <a:cubicBezTo>
                  <a:pt x="7728" y="3346"/>
                  <a:pt x="6895" y="3656"/>
                  <a:pt x="6240" y="4180"/>
                </a:cubicBezTo>
                <a:cubicBezTo>
                  <a:pt x="5930" y="3930"/>
                  <a:pt x="5573" y="3739"/>
                  <a:pt x="5192" y="3584"/>
                </a:cubicBezTo>
                <a:cubicBezTo>
                  <a:pt x="5175" y="3580"/>
                  <a:pt x="5158" y="3577"/>
                  <a:pt x="5140" y="3577"/>
                </a:cubicBezTo>
                <a:cubicBezTo>
                  <a:pt x="5068" y="3577"/>
                  <a:pt x="4992" y="3615"/>
                  <a:pt x="4954" y="3691"/>
                </a:cubicBezTo>
                <a:cubicBezTo>
                  <a:pt x="4930" y="3775"/>
                  <a:pt x="4978" y="3882"/>
                  <a:pt x="5061" y="3930"/>
                </a:cubicBezTo>
                <a:cubicBezTo>
                  <a:pt x="5394" y="4049"/>
                  <a:pt x="5692" y="4215"/>
                  <a:pt x="5954" y="4418"/>
                </a:cubicBezTo>
                <a:cubicBezTo>
                  <a:pt x="5228" y="5120"/>
                  <a:pt x="4775" y="6096"/>
                  <a:pt x="4775" y="7192"/>
                </a:cubicBezTo>
                <a:cubicBezTo>
                  <a:pt x="4775" y="7466"/>
                  <a:pt x="4811" y="7740"/>
                  <a:pt x="4871" y="7990"/>
                </a:cubicBezTo>
                <a:cubicBezTo>
                  <a:pt x="3632" y="7454"/>
                  <a:pt x="2775" y="6239"/>
                  <a:pt x="2775" y="4811"/>
                </a:cubicBezTo>
                <a:cubicBezTo>
                  <a:pt x="2775" y="4477"/>
                  <a:pt x="2811" y="4156"/>
                  <a:pt x="2906" y="3858"/>
                </a:cubicBezTo>
                <a:cubicBezTo>
                  <a:pt x="3204" y="3763"/>
                  <a:pt x="3525" y="3715"/>
                  <a:pt x="3859" y="3715"/>
                </a:cubicBezTo>
                <a:cubicBezTo>
                  <a:pt x="4025" y="3715"/>
                  <a:pt x="4168" y="3739"/>
                  <a:pt x="4335" y="3751"/>
                </a:cubicBezTo>
                <a:cubicBezTo>
                  <a:pt x="4342" y="3752"/>
                  <a:pt x="4349" y="3752"/>
                  <a:pt x="4356" y="3752"/>
                </a:cubicBezTo>
                <a:cubicBezTo>
                  <a:pt x="4444" y="3752"/>
                  <a:pt x="4526" y="3684"/>
                  <a:pt x="4537" y="3596"/>
                </a:cubicBezTo>
                <a:cubicBezTo>
                  <a:pt x="4549" y="3501"/>
                  <a:pt x="4478" y="3406"/>
                  <a:pt x="4394" y="3394"/>
                </a:cubicBezTo>
                <a:cubicBezTo>
                  <a:pt x="4216" y="3358"/>
                  <a:pt x="4049" y="3358"/>
                  <a:pt x="3870" y="3358"/>
                </a:cubicBezTo>
                <a:cubicBezTo>
                  <a:pt x="3585" y="3358"/>
                  <a:pt x="3323" y="3394"/>
                  <a:pt x="3049" y="3453"/>
                </a:cubicBezTo>
                <a:cubicBezTo>
                  <a:pt x="3144" y="3239"/>
                  <a:pt x="3239" y="3048"/>
                  <a:pt x="3382" y="2858"/>
                </a:cubicBezTo>
                <a:cubicBezTo>
                  <a:pt x="3716" y="2346"/>
                  <a:pt x="4192" y="1953"/>
                  <a:pt x="4728" y="1691"/>
                </a:cubicBezTo>
                <a:cubicBezTo>
                  <a:pt x="4835" y="2441"/>
                  <a:pt x="5466" y="3025"/>
                  <a:pt x="6240" y="3025"/>
                </a:cubicBezTo>
                <a:cubicBezTo>
                  <a:pt x="7014" y="3025"/>
                  <a:pt x="7657" y="2441"/>
                  <a:pt x="7740" y="1691"/>
                </a:cubicBezTo>
                <a:cubicBezTo>
                  <a:pt x="7990" y="1810"/>
                  <a:pt x="8228" y="1977"/>
                  <a:pt x="8454" y="2156"/>
                </a:cubicBezTo>
                <a:cubicBezTo>
                  <a:pt x="8490" y="2191"/>
                  <a:pt x="8526" y="2203"/>
                  <a:pt x="8573" y="2203"/>
                </a:cubicBezTo>
                <a:cubicBezTo>
                  <a:pt x="8633" y="2203"/>
                  <a:pt x="8681" y="2191"/>
                  <a:pt x="8704" y="2144"/>
                </a:cubicBezTo>
                <a:cubicBezTo>
                  <a:pt x="8764" y="2072"/>
                  <a:pt x="8764" y="1953"/>
                  <a:pt x="8681" y="1894"/>
                </a:cubicBezTo>
                <a:cubicBezTo>
                  <a:pt x="8395" y="1655"/>
                  <a:pt x="8073" y="1453"/>
                  <a:pt x="7728" y="1310"/>
                </a:cubicBezTo>
                <a:cubicBezTo>
                  <a:pt x="7621" y="560"/>
                  <a:pt x="7002" y="0"/>
                  <a:pt x="6228" y="0"/>
                </a:cubicBezTo>
                <a:close/>
              </a:path>
            </a:pathLst>
          </a:custGeom>
          <a:solidFill>
            <a:srgbClr val="462145"/>
          </a:solidFill>
          <a:ln cap="flat" cmpd="sng" w="9525">
            <a:solidFill>
              <a:srgbClr val="462145"/>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920" name="Google Shape;920;p19"/>
          <p:cNvSpPr/>
          <p:nvPr/>
        </p:nvSpPr>
        <p:spPr>
          <a:xfrm>
            <a:off x="2405019" y="7881060"/>
            <a:ext cx="23366" cy="37765"/>
          </a:xfrm>
          <a:custGeom>
            <a:rect b="b" l="l" r="r" t="t"/>
            <a:pathLst>
              <a:path extrusionOk="0" h="1120" w="715">
                <a:moveTo>
                  <a:pt x="191" y="0"/>
                </a:moveTo>
                <a:cubicBezTo>
                  <a:pt x="84" y="0"/>
                  <a:pt x="12" y="72"/>
                  <a:pt x="12" y="179"/>
                </a:cubicBezTo>
                <a:lnTo>
                  <a:pt x="12" y="941"/>
                </a:lnTo>
                <a:cubicBezTo>
                  <a:pt x="0" y="1036"/>
                  <a:pt x="84" y="1119"/>
                  <a:pt x="191" y="1119"/>
                </a:cubicBezTo>
                <a:lnTo>
                  <a:pt x="536" y="1119"/>
                </a:lnTo>
                <a:cubicBezTo>
                  <a:pt x="631" y="1119"/>
                  <a:pt x="715" y="1036"/>
                  <a:pt x="715" y="941"/>
                </a:cubicBezTo>
                <a:cubicBezTo>
                  <a:pt x="715" y="834"/>
                  <a:pt x="631" y="750"/>
                  <a:pt x="536" y="750"/>
                </a:cubicBezTo>
                <a:lnTo>
                  <a:pt x="369" y="750"/>
                </a:lnTo>
                <a:lnTo>
                  <a:pt x="369" y="179"/>
                </a:lnTo>
                <a:cubicBezTo>
                  <a:pt x="369" y="72"/>
                  <a:pt x="298" y="0"/>
                  <a:pt x="191" y="0"/>
                </a:cubicBezTo>
                <a:close/>
              </a:path>
            </a:pathLst>
          </a:custGeom>
          <a:solidFill>
            <a:srgbClr val="462145"/>
          </a:solidFill>
          <a:ln cap="flat" cmpd="sng" w="9525">
            <a:solidFill>
              <a:srgbClr val="462145"/>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921" name="Google Shape;921;p19"/>
          <p:cNvSpPr/>
          <p:nvPr/>
        </p:nvSpPr>
        <p:spPr>
          <a:xfrm>
            <a:off x="2395281" y="8052488"/>
            <a:ext cx="31569" cy="67910"/>
          </a:xfrm>
          <a:custGeom>
            <a:rect b="b" l="l" r="r" t="t"/>
            <a:pathLst>
              <a:path extrusionOk="0" h="2014" w="966">
                <a:moveTo>
                  <a:pt x="477" y="0"/>
                </a:moveTo>
                <a:cubicBezTo>
                  <a:pt x="370" y="0"/>
                  <a:pt x="298" y="84"/>
                  <a:pt x="298" y="179"/>
                </a:cubicBezTo>
                <a:lnTo>
                  <a:pt x="298" y="262"/>
                </a:lnTo>
                <a:cubicBezTo>
                  <a:pt x="120" y="334"/>
                  <a:pt x="1" y="512"/>
                  <a:pt x="1" y="703"/>
                </a:cubicBezTo>
                <a:cubicBezTo>
                  <a:pt x="1" y="977"/>
                  <a:pt x="215" y="1191"/>
                  <a:pt x="489" y="1191"/>
                </a:cubicBezTo>
                <a:cubicBezTo>
                  <a:pt x="560" y="1191"/>
                  <a:pt x="608" y="1250"/>
                  <a:pt x="608" y="1310"/>
                </a:cubicBezTo>
                <a:cubicBezTo>
                  <a:pt x="608" y="1381"/>
                  <a:pt x="548" y="1429"/>
                  <a:pt x="489" y="1429"/>
                </a:cubicBezTo>
                <a:cubicBezTo>
                  <a:pt x="441" y="1429"/>
                  <a:pt x="394" y="1405"/>
                  <a:pt x="382" y="1358"/>
                </a:cubicBezTo>
                <a:cubicBezTo>
                  <a:pt x="346" y="1287"/>
                  <a:pt x="284" y="1249"/>
                  <a:pt x="216" y="1249"/>
                </a:cubicBezTo>
                <a:cubicBezTo>
                  <a:pt x="192" y="1249"/>
                  <a:pt x="168" y="1253"/>
                  <a:pt x="144" y="1262"/>
                </a:cubicBezTo>
                <a:cubicBezTo>
                  <a:pt x="60" y="1310"/>
                  <a:pt x="13" y="1417"/>
                  <a:pt x="60" y="1500"/>
                </a:cubicBezTo>
                <a:cubicBezTo>
                  <a:pt x="120" y="1608"/>
                  <a:pt x="203" y="1703"/>
                  <a:pt x="310" y="1739"/>
                </a:cubicBezTo>
                <a:lnTo>
                  <a:pt x="310" y="1834"/>
                </a:lnTo>
                <a:cubicBezTo>
                  <a:pt x="310" y="1941"/>
                  <a:pt x="382" y="2012"/>
                  <a:pt x="489" y="2012"/>
                </a:cubicBezTo>
                <a:cubicBezTo>
                  <a:pt x="495" y="2013"/>
                  <a:pt x="501" y="2014"/>
                  <a:pt x="507" y="2014"/>
                </a:cubicBezTo>
                <a:cubicBezTo>
                  <a:pt x="586" y="2014"/>
                  <a:pt x="667" y="1945"/>
                  <a:pt x="667" y="1846"/>
                </a:cubicBezTo>
                <a:lnTo>
                  <a:pt x="667" y="1762"/>
                </a:lnTo>
                <a:cubicBezTo>
                  <a:pt x="846" y="1691"/>
                  <a:pt x="965" y="1512"/>
                  <a:pt x="965" y="1310"/>
                </a:cubicBezTo>
                <a:cubicBezTo>
                  <a:pt x="965" y="1048"/>
                  <a:pt x="739" y="822"/>
                  <a:pt x="477" y="822"/>
                </a:cubicBezTo>
                <a:cubicBezTo>
                  <a:pt x="394" y="822"/>
                  <a:pt x="358" y="762"/>
                  <a:pt x="358" y="703"/>
                </a:cubicBezTo>
                <a:cubicBezTo>
                  <a:pt x="358" y="631"/>
                  <a:pt x="417" y="584"/>
                  <a:pt x="477" y="584"/>
                </a:cubicBezTo>
                <a:cubicBezTo>
                  <a:pt x="513" y="584"/>
                  <a:pt x="548" y="596"/>
                  <a:pt x="572" y="643"/>
                </a:cubicBezTo>
                <a:cubicBezTo>
                  <a:pt x="608" y="700"/>
                  <a:pt x="660" y="727"/>
                  <a:pt x="717" y="727"/>
                </a:cubicBezTo>
                <a:cubicBezTo>
                  <a:pt x="755" y="727"/>
                  <a:pt x="796" y="715"/>
                  <a:pt x="834" y="691"/>
                </a:cubicBezTo>
                <a:cubicBezTo>
                  <a:pt x="917" y="631"/>
                  <a:pt x="929" y="524"/>
                  <a:pt x="870" y="441"/>
                </a:cubicBezTo>
                <a:cubicBezTo>
                  <a:pt x="810" y="357"/>
                  <a:pt x="739" y="286"/>
                  <a:pt x="656" y="262"/>
                </a:cubicBezTo>
                <a:lnTo>
                  <a:pt x="656" y="179"/>
                </a:lnTo>
                <a:cubicBezTo>
                  <a:pt x="656" y="84"/>
                  <a:pt x="572" y="0"/>
                  <a:pt x="477" y="0"/>
                </a:cubicBezTo>
                <a:close/>
              </a:path>
            </a:pathLst>
          </a:custGeom>
          <a:solidFill>
            <a:srgbClr val="462145"/>
          </a:solidFill>
          <a:ln cap="flat" cmpd="sng" w="9525">
            <a:solidFill>
              <a:srgbClr val="462145"/>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922" name="Google Shape;922;p19"/>
          <p:cNvSpPr/>
          <p:nvPr/>
        </p:nvSpPr>
        <p:spPr>
          <a:xfrm>
            <a:off x="2241587" y="8085296"/>
            <a:ext cx="17942" cy="16995"/>
          </a:xfrm>
          <a:custGeom>
            <a:rect b="b" l="l" r="r" t="t"/>
            <a:pathLst>
              <a:path extrusionOk="0" h="504" w="549">
                <a:moveTo>
                  <a:pt x="193" y="1"/>
                </a:moveTo>
                <a:cubicBezTo>
                  <a:pt x="147" y="1"/>
                  <a:pt x="102" y="21"/>
                  <a:pt x="72" y="63"/>
                </a:cubicBezTo>
                <a:cubicBezTo>
                  <a:pt x="1" y="135"/>
                  <a:pt x="1" y="254"/>
                  <a:pt x="72" y="313"/>
                </a:cubicBezTo>
                <a:lnTo>
                  <a:pt x="203" y="444"/>
                </a:lnTo>
                <a:cubicBezTo>
                  <a:pt x="227" y="480"/>
                  <a:pt x="298" y="504"/>
                  <a:pt x="334" y="504"/>
                </a:cubicBezTo>
                <a:cubicBezTo>
                  <a:pt x="382" y="504"/>
                  <a:pt x="429" y="492"/>
                  <a:pt x="465" y="444"/>
                </a:cubicBezTo>
                <a:cubicBezTo>
                  <a:pt x="548" y="373"/>
                  <a:pt x="548" y="254"/>
                  <a:pt x="465" y="194"/>
                </a:cubicBezTo>
                <a:lnTo>
                  <a:pt x="322" y="63"/>
                </a:lnTo>
                <a:cubicBezTo>
                  <a:pt x="286" y="21"/>
                  <a:pt x="239" y="1"/>
                  <a:pt x="193" y="1"/>
                </a:cubicBezTo>
                <a:close/>
              </a:path>
            </a:pathLst>
          </a:custGeom>
          <a:solidFill>
            <a:srgbClr val="462145"/>
          </a:solidFill>
          <a:ln cap="flat" cmpd="sng" w="9525">
            <a:solidFill>
              <a:srgbClr val="462145"/>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923" name="Google Shape;923;p19"/>
          <p:cNvSpPr/>
          <p:nvPr/>
        </p:nvSpPr>
        <p:spPr>
          <a:xfrm>
            <a:off x="2230312" y="8101516"/>
            <a:ext cx="19869" cy="14027"/>
          </a:xfrm>
          <a:custGeom>
            <a:rect b="b" l="l" r="r" t="t"/>
            <a:pathLst>
              <a:path extrusionOk="0" h="416" w="608">
                <a:moveTo>
                  <a:pt x="190" y="0"/>
                </a:moveTo>
                <a:cubicBezTo>
                  <a:pt x="112" y="0"/>
                  <a:pt x="53" y="56"/>
                  <a:pt x="24" y="142"/>
                </a:cubicBezTo>
                <a:cubicBezTo>
                  <a:pt x="0" y="249"/>
                  <a:pt x="60" y="332"/>
                  <a:pt x="155" y="368"/>
                </a:cubicBezTo>
                <a:lnTo>
                  <a:pt x="358" y="416"/>
                </a:lnTo>
                <a:lnTo>
                  <a:pt x="405" y="416"/>
                </a:lnTo>
                <a:cubicBezTo>
                  <a:pt x="477" y="416"/>
                  <a:pt x="548" y="356"/>
                  <a:pt x="572" y="273"/>
                </a:cubicBezTo>
                <a:cubicBezTo>
                  <a:pt x="608" y="189"/>
                  <a:pt x="548" y="82"/>
                  <a:pt x="441" y="58"/>
                </a:cubicBezTo>
                <a:lnTo>
                  <a:pt x="250" y="11"/>
                </a:lnTo>
                <a:cubicBezTo>
                  <a:pt x="229" y="4"/>
                  <a:pt x="209" y="0"/>
                  <a:pt x="190" y="0"/>
                </a:cubicBezTo>
                <a:close/>
              </a:path>
            </a:pathLst>
          </a:custGeom>
          <a:solidFill>
            <a:srgbClr val="462145"/>
          </a:solidFill>
          <a:ln cap="flat" cmpd="sng" w="9525">
            <a:solidFill>
              <a:srgbClr val="462145"/>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924" name="Google Shape;924;p19"/>
          <p:cNvSpPr/>
          <p:nvPr/>
        </p:nvSpPr>
        <p:spPr>
          <a:xfrm>
            <a:off x="2257142" y="8074507"/>
            <a:ext cx="14052" cy="18950"/>
          </a:xfrm>
          <a:custGeom>
            <a:rect b="b" l="l" r="r" t="t"/>
            <a:pathLst>
              <a:path extrusionOk="0" h="562" w="430">
                <a:moveTo>
                  <a:pt x="175" y="0"/>
                </a:moveTo>
                <a:cubicBezTo>
                  <a:pt x="165" y="0"/>
                  <a:pt x="155" y="1"/>
                  <a:pt x="144" y="2"/>
                </a:cubicBezTo>
                <a:cubicBezTo>
                  <a:pt x="37" y="38"/>
                  <a:pt x="1" y="121"/>
                  <a:pt x="13" y="228"/>
                </a:cubicBezTo>
                <a:lnTo>
                  <a:pt x="60" y="419"/>
                </a:lnTo>
                <a:cubicBezTo>
                  <a:pt x="72" y="502"/>
                  <a:pt x="144" y="562"/>
                  <a:pt x="239" y="562"/>
                </a:cubicBezTo>
                <a:lnTo>
                  <a:pt x="275" y="562"/>
                </a:lnTo>
                <a:cubicBezTo>
                  <a:pt x="382" y="526"/>
                  <a:pt x="430" y="443"/>
                  <a:pt x="418" y="335"/>
                </a:cubicBezTo>
                <a:lnTo>
                  <a:pt x="370" y="145"/>
                </a:lnTo>
                <a:cubicBezTo>
                  <a:pt x="338" y="49"/>
                  <a:pt x="267" y="0"/>
                  <a:pt x="175" y="0"/>
                </a:cubicBezTo>
                <a:close/>
              </a:path>
            </a:pathLst>
          </a:custGeom>
          <a:solidFill>
            <a:srgbClr val="462145"/>
          </a:solidFill>
          <a:ln cap="flat" cmpd="sng" w="9525">
            <a:solidFill>
              <a:srgbClr val="462145"/>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grpSp>
        <p:nvGrpSpPr>
          <p:cNvPr id="925" name="Google Shape;925;p19"/>
          <p:cNvGrpSpPr/>
          <p:nvPr/>
        </p:nvGrpSpPr>
        <p:grpSpPr>
          <a:xfrm>
            <a:off x="15468600" y="9741069"/>
            <a:ext cx="3329100" cy="507831"/>
            <a:chOff x="14872218" y="9719957"/>
            <a:chExt cx="3329100" cy="507831"/>
          </a:xfrm>
        </p:grpSpPr>
        <p:grpSp>
          <p:nvGrpSpPr>
            <p:cNvPr id="926" name="Google Shape;926;p19"/>
            <p:cNvGrpSpPr/>
            <p:nvPr/>
          </p:nvGrpSpPr>
          <p:grpSpPr>
            <a:xfrm>
              <a:off x="16071068" y="9770473"/>
              <a:ext cx="396290" cy="396290"/>
              <a:chOff x="16121050" y="9484039"/>
              <a:chExt cx="653674" cy="653674"/>
            </a:xfrm>
          </p:grpSpPr>
          <p:sp>
            <p:nvSpPr>
              <p:cNvPr id="927" name="Google Shape;927;p19">
                <a:hlinkClick action="ppaction://hlinksldjump" r:id="rId5"/>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28" name="Google Shape;928;p19">
                <a:hlinkClick action="ppaction://hlinksldjump" r:id="rId6"/>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29" name="Google Shape;929;p19">
              <a:hlinkClick action="ppaction://hlinksldjump" r:id="rId8"/>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930" name="Google Shape;930;p19">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31" name="Google Shape;931;p19">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32" name="Google Shape;932;p19">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933" name="Google Shape;933;p19"/>
          <p:cNvSpPr txBox="1"/>
          <p:nvPr/>
        </p:nvSpPr>
        <p:spPr>
          <a:xfrm>
            <a:off x="0" y="0"/>
            <a:ext cx="18306332" cy="371681"/>
          </a:xfrm>
          <a:prstGeom prst="rect">
            <a:avLst/>
          </a:prstGeom>
          <a:solidFill>
            <a:srgbClr val="462145"/>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EFFECTIVE PROGRAMME COVERAGE CASCADE</a:t>
            </a:r>
            <a:endParaRPr b="0" i="0" sz="1400" u="none" cap="none" strike="noStrike">
              <a:solidFill>
                <a:srgbClr val="000000"/>
              </a:solidFill>
              <a:latin typeface="Arial"/>
              <a:ea typeface="Arial"/>
              <a:cs typeface="Arial"/>
              <a:sym typeface="Arial"/>
            </a:endParaRPr>
          </a:p>
        </p:txBody>
      </p:sp>
      <p:grpSp>
        <p:nvGrpSpPr>
          <p:cNvPr id="934" name="Google Shape;934;p19"/>
          <p:cNvGrpSpPr/>
          <p:nvPr/>
        </p:nvGrpSpPr>
        <p:grpSpPr>
          <a:xfrm>
            <a:off x="14775047" y="41737"/>
            <a:ext cx="608899" cy="608899"/>
            <a:chOff x="8648959" y="1185159"/>
            <a:chExt cx="484531" cy="484531"/>
          </a:xfrm>
        </p:grpSpPr>
        <p:sp>
          <p:nvSpPr>
            <p:cNvPr id="935" name="Google Shape;935;p19"/>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36" name="Google Shape;936;p19">
              <a:hlinkClick action="ppaction://hlinksldjump" r:id="rId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37" name="Google Shape;937;p19"/>
          <p:cNvSpPr txBox="1"/>
          <p:nvPr/>
        </p:nvSpPr>
        <p:spPr>
          <a:xfrm>
            <a:off x="361450" y="569375"/>
            <a:ext cx="11845091"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462145"/>
                </a:solidFill>
                <a:latin typeface="Arial"/>
                <a:ea typeface="Arial"/>
                <a:cs typeface="Arial"/>
                <a:sym typeface="Arial"/>
              </a:rPr>
              <a:t>Steps to adapt and populate the cascade</a:t>
            </a:r>
            <a:endParaRPr b="0" i="0" sz="1400" u="none" cap="none" strike="noStrike">
              <a:solidFill>
                <a:srgbClr val="000000"/>
              </a:solidFill>
              <a:latin typeface="Arial"/>
              <a:ea typeface="Arial"/>
              <a:cs typeface="Arial"/>
              <a:sym typeface="Arial"/>
            </a:endParaRPr>
          </a:p>
        </p:txBody>
      </p:sp>
      <p:sp>
        <p:nvSpPr>
          <p:cNvPr id="938" name="Google Shape;938;p19"/>
          <p:cNvSpPr txBox="1"/>
          <p:nvPr/>
        </p:nvSpPr>
        <p:spPr>
          <a:xfrm>
            <a:off x="361450" y="1421993"/>
            <a:ext cx="15746428" cy="61555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3F2844"/>
                </a:solidFill>
                <a:latin typeface="Arial"/>
                <a:ea typeface="Arial"/>
                <a:cs typeface="Arial"/>
                <a:sym typeface="Arial"/>
              </a:rPr>
              <a:t>Populating this cascade involves several steps, summarised below, </a:t>
            </a:r>
            <a:br>
              <a:rPr b="0" i="0" lang="en-GB" sz="2400" u="none" cap="none" strike="noStrike">
                <a:solidFill>
                  <a:srgbClr val="3F2844"/>
                </a:solidFill>
                <a:latin typeface="Arial"/>
                <a:ea typeface="Arial"/>
                <a:cs typeface="Arial"/>
                <a:sym typeface="Arial"/>
              </a:rPr>
            </a:br>
            <a:r>
              <a:rPr b="0" i="0" lang="en-GB" sz="2400" u="none" cap="none" strike="noStrike">
                <a:solidFill>
                  <a:srgbClr val="3F2844"/>
                </a:solidFill>
                <a:latin typeface="Arial"/>
                <a:ea typeface="Arial"/>
                <a:cs typeface="Arial"/>
                <a:sym typeface="Arial"/>
              </a:rPr>
              <a:t>with extra guidance on Step 2 – a key part in the process. </a:t>
            </a:r>
            <a:endParaRPr b="0" i="0" sz="1400" u="none" cap="none" strike="noStrike">
              <a:solidFill>
                <a:srgbClr val="000000"/>
              </a:solidFill>
              <a:latin typeface="Arial"/>
              <a:ea typeface="Arial"/>
              <a:cs typeface="Arial"/>
              <a:sym typeface="Arial"/>
            </a:endParaRPr>
          </a:p>
        </p:txBody>
      </p:sp>
      <p:grpSp>
        <p:nvGrpSpPr>
          <p:cNvPr id="939" name="Google Shape;939;p19"/>
          <p:cNvGrpSpPr/>
          <p:nvPr/>
        </p:nvGrpSpPr>
        <p:grpSpPr>
          <a:xfrm>
            <a:off x="16041050" y="51825"/>
            <a:ext cx="484531" cy="484531"/>
            <a:chOff x="8648959" y="1185159"/>
            <a:chExt cx="484531" cy="484531"/>
          </a:xfrm>
        </p:grpSpPr>
        <p:sp>
          <p:nvSpPr>
            <p:cNvPr id="940" name="Google Shape;940;p19"/>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41" name="Google Shape;941;p19">
              <a:hlinkClick action="ppaction://hlinksldjump" r:id="rId11"/>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942" name="Google Shape;942;p19"/>
          <p:cNvGrpSpPr/>
          <p:nvPr/>
        </p:nvGrpSpPr>
        <p:grpSpPr>
          <a:xfrm>
            <a:off x="17231763" y="38100"/>
            <a:ext cx="484531" cy="484531"/>
            <a:chOff x="8648959" y="1185159"/>
            <a:chExt cx="484531" cy="484531"/>
          </a:xfrm>
        </p:grpSpPr>
        <p:sp>
          <p:nvSpPr>
            <p:cNvPr id="943" name="Google Shape;943;p19"/>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44" name="Google Shape;944;p19">
              <a:hlinkClick action="ppaction://hlinksldjump" r:id="rId13"/>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45" name="Google Shape;945;p19"/>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946" name="Google Shape;946;p19"/>
          <p:cNvSpPr txBox="1"/>
          <p:nvPr/>
        </p:nvSpPr>
        <p:spPr>
          <a:xfrm>
            <a:off x="14775047" y="65808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947" name="Google Shape;947;p19"/>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948" name="Google Shape;948;p19"/>
          <p:cNvSpPr txBox="1"/>
          <p:nvPr/>
        </p:nvSpPr>
        <p:spPr>
          <a:xfrm>
            <a:off x="17041057" y="591029"/>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sp>
        <p:nvSpPr>
          <p:cNvPr id="949" name="Google Shape;949;p19">
            <a:hlinkClick action="ppaction://hlinkshowjump?jump=nextslide"/>
          </p:cNvPr>
          <p:cNvSpPr/>
          <p:nvPr/>
        </p:nvSpPr>
        <p:spPr>
          <a:xfrm>
            <a:off x="8243296" y="4371791"/>
            <a:ext cx="3330145" cy="902621"/>
          </a:xfrm>
          <a:prstGeom prst="roundRect">
            <a:avLst>
              <a:gd fmla="val 16667" name="adj"/>
            </a:avLst>
          </a:prstGeom>
          <a:solidFill>
            <a:srgbClr val="46214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50" name="Google Shape;950;p19">
            <a:hlinkClick action="ppaction://hlinkshowjump?jump=nextslide"/>
          </p:cNvPr>
          <p:cNvSpPr txBox="1"/>
          <p:nvPr/>
        </p:nvSpPr>
        <p:spPr>
          <a:xfrm>
            <a:off x="8282374" y="4524035"/>
            <a:ext cx="3300026" cy="619465"/>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Clr>
                <a:srgbClr val="000000"/>
              </a:buClr>
              <a:buSzPts val="2000"/>
              <a:buFont typeface="Arial"/>
              <a:buNone/>
            </a:pPr>
            <a:r>
              <a:rPr b="1" i="1" lang="en-GB" sz="2000" u="none" cap="none" strike="noStrike">
                <a:solidFill>
                  <a:schemeClr val="lt1"/>
                </a:solidFill>
                <a:latin typeface="Arial"/>
                <a:ea typeface="Arial"/>
                <a:cs typeface="Arial"/>
                <a:sym typeface="Arial"/>
              </a:rPr>
              <a:t>*Click here to find out </a:t>
            </a:r>
            <a:br>
              <a:rPr b="1" i="1" lang="en-GB" sz="2000" u="none" cap="none" strike="noStrike">
                <a:solidFill>
                  <a:schemeClr val="lt1"/>
                </a:solidFill>
                <a:latin typeface="Arial"/>
                <a:ea typeface="Arial"/>
                <a:cs typeface="Arial"/>
                <a:sym typeface="Arial"/>
              </a:rPr>
            </a:br>
            <a:r>
              <a:rPr b="1" i="1" lang="en-GB" sz="2000" u="none" cap="none" strike="noStrike">
                <a:solidFill>
                  <a:schemeClr val="lt1"/>
                </a:solidFill>
                <a:latin typeface="Arial"/>
                <a:ea typeface="Arial"/>
                <a:cs typeface="Arial"/>
                <a:sym typeface="Arial"/>
              </a:rPr>
              <a:t>more about STEP 2</a:t>
            </a:r>
            <a:endParaRPr b="0" i="0" sz="1400" u="none" cap="none" strike="noStrike">
              <a:solidFill>
                <a:srgbClr val="000000"/>
              </a:solidFill>
              <a:latin typeface="Arial"/>
              <a:ea typeface="Arial"/>
              <a:cs typeface="Arial"/>
              <a:sym typeface="Arial"/>
            </a:endParaRPr>
          </a:p>
        </p:txBody>
      </p:sp>
      <p:pic>
        <p:nvPicPr>
          <p:cNvPr descr="A person wearing glasses and a colorful shirt&#10;&#10;AI-generated content may be incorrect." id="951" name="Google Shape;951;p19"/>
          <p:cNvPicPr preferRelativeResize="0"/>
          <p:nvPr/>
        </p:nvPicPr>
        <p:blipFill rotWithShape="1">
          <a:blip r:embed="rId14">
            <a:alphaModFix/>
          </a:blip>
          <a:srcRect b="0" l="0" r="0" t="0"/>
          <a:stretch/>
        </p:blipFill>
        <p:spPr>
          <a:xfrm flipH="1">
            <a:off x="10057957" y="2993755"/>
            <a:ext cx="5065059" cy="7318456"/>
          </a:xfrm>
          <a:prstGeom prst="rect">
            <a:avLst/>
          </a:prstGeom>
          <a:noFill/>
          <a:ln>
            <a:noFill/>
          </a:ln>
        </p:spPr>
      </p:pic>
      <p:grpSp>
        <p:nvGrpSpPr>
          <p:cNvPr id="952" name="Google Shape;952;p19"/>
          <p:cNvGrpSpPr/>
          <p:nvPr/>
        </p:nvGrpSpPr>
        <p:grpSpPr>
          <a:xfrm>
            <a:off x="13565479" y="51825"/>
            <a:ext cx="484531" cy="484531"/>
            <a:chOff x="8648959" y="1185159"/>
            <a:chExt cx="484531" cy="484531"/>
          </a:xfrm>
        </p:grpSpPr>
        <p:sp>
          <p:nvSpPr>
            <p:cNvPr id="953" name="Google Shape;953;p19">
              <a:hlinkClick action="ppaction://hlinksldjump" r:id="rId15"/>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54" name="Google Shape;954;p19">
              <a:hlinkClick action="ppaction://hlinksldjump" r:id="rId16"/>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
          <p:cNvSpPr txBox="1"/>
          <p:nvPr/>
        </p:nvSpPr>
        <p:spPr>
          <a:xfrm>
            <a:off x="2233545" y="1714500"/>
            <a:ext cx="13820909" cy="430887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000"/>
              <a:buFont typeface="Arial"/>
              <a:buNone/>
            </a:pPr>
            <a:r>
              <a:rPr b="1" i="0" lang="en-GB" sz="4000" u="none" cap="none" strike="noStrike">
                <a:solidFill>
                  <a:srgbClr val="3F2844"/>
                </a:solidFill>
                <a:latin typeface="Arial"/>
                <a:ea typeface="Arial"/>
                <a:cs typeface="Arial"/>
                <a:sym typeface="Arial"/>
              </a:rPr>
              <a:t>This guide provides an overview of four different </a:t>
            </a:r>
            <a:br>
              <a:rPr b="1" i="0" lang="en-GB" sz="4000" u="none" cap="none" strike="noStrike">
                <a:solidFill>
                  <a:srgbClr val="3F2844"/>
                </a:solidFill>
                <a:latin typeface="Arial"/>
                <a:ea typeface="Arial"/>
                <a:cs typeface="Arial"/>
                <a:sym typeface="Arial"/>
              </a:rPr>
            </a:br>
            <a:r>
              <a:rPr b="1" i="0" lang="en-GB" sz="4000" u="none" cap="none" strike="noStrike">
                <a:solidFill>
                  <a:srgbClr val="3F2844"/>
                </a:solidFill>
                <a:latin typeface="Arial"/>
                <a:ea typeface="Arial"/>
                <a:cs typeface="Arial"/>
                <a:sym typeface="Arial"/>
              </a:rPr>
              <a:t>HIV prevention cascades and key considerations for adapting and populating them.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t/>
            </a:r>
            <a:endParaRPr b="1" i="0" sz="4000" u="none" cap="none" strike="noStrike">
              <a:solidFill>
                <a:srgbClr val="3F2844"/>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1" i="0" lang="en-GB" sz="4000" u="none" cap="none" strike="noStrike">
                <a:solidFill>
                  <a:srgbClr val="3F2844"/>
                </a:solidFill>
                <a:latin typeface="Arial"/>
                <a:ea typeface="Arial"/>
                <a:cs typeface="Arial"/>
                <a:sym typeface="Arial"/>
              </a:rPr>
              <a:t>We hope this guide can serve as a resource for stakeholders interested in data-based decision-making to strengthen HIV prevention programming.</a:t>
            </a:r>
            <a:endParaRPr b="0" i="0" sz="1400" u="none" cap="none" strike="noStrike">
              <a:solidFill>
                <a:srgbClr val="000000"/>
              </a:solidFill>
              <a:latin typeface="Arial"/>
              <a:ea typeface="Arial"/>
              <a:cs typeface="Arial"/>
              <a:sym typeface="Arial"/>
            </a:endParaRPr>
          </a:p>
        </p:txBody>
      </p:sp>
      <p:grpSp>
        <p:nvGrpSpPr>
          <p:cNvPr id="111" name="Google Shape;111;p2"/>
          <p:cNvGrpSpPr/>
          <p:nvPr/>
        </p:nvGrpSpPr>
        <p:grpSpPr>
          <a:xfrm>
            <a:off x="17221200" y="9791585"/>
            <a:ext cx="1576500" cy="396290"/>
            <a:chOff x="16624818" y="9770473"/>
            <a:chExt cx="1576500" cy="396290"/>
          </a:xfrm>
        </p:grpSpPr>
        <p:sp>
          <p:nvSpPr>
            <p:cNvPr id="112" name="Google Shape;112;p2">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3" name="Google Shape;113;p2">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4" name="Google Shape;114;p2">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grpSp>
        <p:nvGrpSpPr>
          <p:cNvPr id="115" name="Google Shape;115;p2"/>
          <p:cNvGrpSpPr/>
          <p:nvPr/>
        </p:nvGrpSpPr>
        <p:grpSpPr>
          <a:xfrm>
            <a:off x="18334" y="9704274"/>
            <a:ext cx="17050469" cy="596319"/>
            <a:chOff x="0" y="9749028"/>
            <a:chExt cx="17050469" cy="596319"/>
          </a:xfrm>
        </p:grpSpPr>
        <p:pic>
          <p:nvPicPr>
            <p:cNvPr descr="A colorful squares and circles&#10;&#10;AI-generated content may be incorrect." id="116" name="Google Shape;116;p2"/>
            <p:cNvPicPr preferRelativeResize="0"/>
            <p:nvPr/>
          </p:nvPicPr>
          <p:blipFill rotWithShape="1">
            <a:blip r:embed="rId4">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17" name="Google Shape;117;p2"/>
            <p:cNvPicPr preferRelativeResize="0"/>
            <p:nvPr/>
          </p:nvPicPr>
          <p:blipFill rotWithShape="1">
            <a:blip r:embed="rId4">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18" name="Google Shape;118;p2"/>
            <p:cNvPicPr preferRelativeResize="0"/>
            <p:nvPr/>
          </p:nvPicPr>
          <p:blipFill rotWithShape="1">
            <a:blip r:embed="rId5">
              <a:alphaModFix/>
            </a:blip>
            <a:srcRect b="0" l="0" r="0" t="0"/>
            <a:stretch/>
          </p:blipFill>
          <p:spPr>
            <a:xfrm rot="-5400000">
              <a:off x="15780815" y="9075693"/>
              <a:ext cx="596319" cy="1942989"/>
            </a:xfrm>
            <a:prstGeom prst="rect">
              <a:avLst/>
            </a:prstGeom>
            <a:noFill/>
            <a:ln>
              <a:noFill/>
            </a:ln>
          </p:spPr>
        </p:pic>
      </p:grpSp>
      <p:sp>
        <p:nvSpPr>
          <p:cNvPr id="119" name="Google Shape;119;p2"/>
          <p:cNvSpPr txBox="1"/>
          <p:nvPr/>
        </p:nvSpPr>
        <p:spPr>
          <a:xfrm>
            <a:off x="2233545" y="7180879"/>
            <a:ext cx="138210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200"/>
              <a:buFont typeface="Arial"/>
              <a:buNone/>
            </a:pPr>
            <a:r>
              <a:rPr b="0" i="0" lang="en-GB" sz="3200" u="none" cap="none" strike="noStrike">
                <a:solidFill>
                  <a:srgbClr val="DE6F76"/>
                </a:solidFill>
                <a:latin typeface="Arial"/>
                <a:ea typeface="Arial"/>
                <a:cs typeface="Arial"/>
                <a:sym typeface="Arial"/>
              </a:rPr>
              <a:t>If you would like to provide feedback on the tool, </a:t>
            </a:r>
            <a:br>
              <a:rPr b="0" i="0" lang="en-GB" sz="3200" u="none" cap="none" strike="noStrike">
                <a:solidFill>
                  <a:srgbClr val="DE6F76"/>
                </a:solidFill>
                <a:latin typeface="Arial"/>
                <a:ea typeface="Arial"/>
                <a:cs typeface="Arial"/>
                <a:sym typeface="Arial"/>
              </a:rPr>
            </a:br>
            <a:r>
              <a:rPr b="0" i="0" lang="en-GB" sz="3200" u="none" cap="none" strike="noStrike">
                <a:solidFill>
                  <a:srgbClr val="DE6F76"/>
                </a:solidFill>
                <a:latin typeface="Arial"/>
                <a:ea typeface="Arial"/>
                <a:cs typeface="Arial"/>
                <a:sym typeface="Arial"/>
              </a:rPr>
              <a:t>please fill out this short survey </a:t>
            </a:r>
            <a:r>
              <a:rPr b="1" i="0" lang="en-GB" sz="3200" u="sng" cap="none" strike="noStrike">
                <a:solidFill>
                  <a:srgbClr val="E58176"/>
                </a:solidFill>
                <a:latin typeface="Arial"/>
                <a:ea typeface="Arial"/>
                <a:cs typeface="Arial"/>
                <a:sym typeface="Arial"/>
                <a:hlinkClick r:id="rId6">
                  <a:extLst>
                    <a:ext uri="{A12FA001-AC4F-418D-AE19-62706E023703}">
                      <ahyp:hlinkClr val="tx"/>
                    </a:ext>
                  </a:extLst>
                </a:hlinkClick>
              </a:rPr>
              <a:t>here</a:t>
            </a:r>
            <a:endParaRPr b="1" i="0" sz="1400" u="none" cap="none" strike="noStrike">
              <a:solidFill>
                <a:srgbClr val="E58176"/>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graphicFrame>
        <p:nvGraphicFramePr>
          <p:cNvPr id="963" name="Google Shape;963;p20"/>
          <p:cNvGraphicFramePr/>
          <p:nvPr/>
        </p:nvGraphicFramePr>
        <p:xfrm>
          <a:off x="361448" y="2933895"/>
          <a:ext cx="3000000" cy="3000000"/>
        </p:xfrm>
        <a:graphic>
          <a:graphicData uri="http://schemas.openxmlformats.org/drawingml/2006/table">
            <a:tbl>
              <a:tblPr>
                <a:noFill/>
                <a:tableStyleId>{0E6C9927-915A-470B-8C7A-236A495FD534}</a:tableStyleId>
              </a:tblPr>
              <a:tblGrid>
                <a:gridCol w="4277100"/>
                <a:gridCol w="12582650"/>
              </a:tblGrid>
              <a:tr h="612300">
                <a:tc>
                  <a:txBody>
                    <a:bodyPr/>
                    <a:lstStyle/>
                    <a:p>
                      <a:pPr indent="0" lvl="0" marL="0" marR="0" rtl="0" algn="l">
                        <a:lnSpc>
                          <a:spcPct val="100000"/>
                        </a:lnSpc>
                        <a:spcBef>
                          <a:spcPts val="0"/>
                        </a:spcBef>
                        <a:spcAft>
                          <a:spcPts val="0"/>
                        </a:spcAft>
                        <a:buClr>
                          <a:srgbClr val="000000"/>
                        </a:buClr>
                        <a:buSzPts val="900"/>
                        <a:buFont typeface="Arial"/>
                        <a:buNone/>
                      </a:pPr>
                      <a:r>
                        <a:rPr b="1" i="0" lang="en-GB" sz="1800" u="none" cap="none" strike="noStrike">
                          <a:solidFill>
                            <a:schemeClr val="lt1"/>
                          </a:solidFill>
                          <a:latin typeface="Arial Black"/>
                          <a:ea typeface="Arial Black"/>
                          <a:cs typeface="Arial Black"/>
                          <a:sym typeface="Arial Black"/>
                        </a:rPr>
                        <a:t>CASCADE INDICATOR</a:t>
                      </a:r>
                      <a:endParaRPr sz="1400" u="none" cap="none" strike="noStrike"/>
                    </a:p>
                  </a:txBody>
                  <a:tcPr marT="76550" marB="76550" marR="153100" marL="1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462145"/>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i="0" lang="en-GB" sz="2000" u="none" cap="none" strike="noStrike">
                          <a:solidFill>
                            <a:schemeClr val="lt1"/>
                          </a:solidFill>
                          <a:latin typeface="Arial Black"/>
                          <a:ea typeface="Arial Black"/>
                          <a:cs typeface="Arial Black"/>
                          <a:sym typeface="Arial Black"/>
                        </a:rPr>
                        <a:t>INDICATOR DEFINITIONS</a:t>
                      </a:r>
                      <a:endParaRPr sz="1400" u="none" cap="none" strike="noStrike"/>
                    </a:p>
                  </a:txBody>
                  <a:tcPr marT="76550" marB="76550" marR="153100" marL="1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462145"/>
                    </a:solidFill>
                  </a:tcPr>
                </a:tc>
              </a:tr>
              <a:tr h="716900">
                <a:tc>
                  <a:txBody>
                    <a:bodyPr/>
                    <a:lstStyle/>
                    <a:p>
                      <a:pPr indent="0" lvl="0" marL="0" marR="0" rtl="0" algn="l">
                        <a:lnSpc>
                          <a:spcPct val="100000"/>
                        </a:lnSpc>
                        <a:spcBef>
                          <a:spcPts val="0"/>
                        </a:spcBef>
                        <a:spcAft>
                          <a:spcPts val="0"/>
                        </a:spcAft>
                        <a:buClr>
                          <a:srgbClr val="000000"/>
                        </a:buClr>
                        <a:buSzPts val="800"/>
                        <a:buFont typeface="Arial"/>
                        <a:buNone/>
                      </a:pPr>
                      <a:r>
                        <a:rPr b="1" i="0" lang="en-GB" sz="1800" u="none" cap="none" strike="noStrike">
                          <a:solidFill>
                            <a:schemeClr val="dk1"/>
                          </a:solidFill>
                          <a:latin typeface="Arial Black"/>
                          <a:ea typeface="Arial Black"/>
                          <a:cs typeface="Arial Black"/>
                          <a:sym typeface="Arial Black"/>
                        </a:rPr>
                        <a:t>REQUIRED COVERAGE</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462145">
                        <a:alpha val="24705"/>
                      </a:srgbClr>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n-GB" sz="2100" u="none" cap="none" strike="noStrike">
                          <a:solidFill>
                            <a:schemeClr val="dk1"/>
                          </a:solidFill>
                          <a:latin typeface="Arial"/>
                          <a:ea typeface="Arial"/>
                          <a:cs typeface="Arial"/>
                          <a:sym typeface="Arial"/>
                        </a:rPr>
                        <a:t>The </a:t>
                      </a:r>
                      <a:r>
                        <a:rPr lang="en-GB" sz="2100" u="none" cap="none" strike="noStrike">
                          <a:solidFill>
                            <a:schemeClr val="dk1"/>
                          </a:solidFill>
                        </a:rPr>
                        <a:t>number </a:t>
                      </a:r>
                      <a:r>
                        <a:rPr lang="en-GB" sz="2100" u="none" cap="none" strike="noStrike">
                          <a:solidFill>
                            <a:schemeClr val="dk1"/>
                          </a:solidFill>
                          <a:latin typeface="Arial"/>
                          <a:ea typeface="Arial"/>
                          <a:cs typeface="Arial"/>
                          <a:sym typeface="Arial"/>
                        </a:rPr>
                        <a:t>of the target population needing the intervention based on national guidelines (100%).</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462145">
                        <a:alpha val="24705"/>
                      </a:srgbClr>
                    </a:solidFill>
                  </a:tcPr>
                </a:tc>
              </a:tr>
              <a:tr h="1279875">
                <a:tc>
                  <a:txBody>
                    <a:bodyPr/>
                    <a:lstStyle/>
                    <a:p>
                      <a:pPr indent="0" lvl="0" marL="0" marR="0" rtl="0" algn="l">
                        <a:lnSpc>
                          <a:spcPct val="100000"/>
                        </a:lnSpc>
                        <a:spcBef>
                          <a:spcPts val="0"/>
                        </a:spcBef>
                        <a:spcAft>
                          <a:spcPts val="0"/>
                        </a:spcAft>
                        <a:buClr>
                          <a:srgbClr val="000000"/>
                        </a:buClr>
                        <a:buSzPts val="800"/>
                        <a:buFont typeface="Arial"/>
                        <a:buNone/>
                      </a:pPr>
                      <a:r>
                        <a:rPr b="1" i="0" lang="en-GB" sz="1800" u="none" cap="none" strike="noStrike">
                          <a:solidFill>
                            <a:schemeClr val="dk1"/>
                          </a:solidFill>
                          <a:latin typeface="Arial Black"/>
                          <a:ea typeface="Arial Black"/>
                          <a:cs typeface="Arial Black"/>
                          <a:sym typeface="Arial Black"/>
                        </a:rPr>
                        <a:t>AVAILABILITY COVERAGE</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462145">
                        <a:alpha val="49803"/>
                      </a:srgbClr>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2100" u="none" cap="none" strike="noStrike">
                          <a:solidFill>
                            <a:schemeClr val="dk1"/>
                          </a:solidFill>
                          <a:latin typeface="Arial"/>
                          <a:ea typeface="Arial"/>
                          <a:cs typeface="Arial"/>
                          <a:sym typeface="Arial"/>
                        </a:rPr>
                        <a:t>Numerator: </a:t>
                      </a:r>
                      <a:r>
                        <a:rPr lang="en-GB" sz="2100" u="none" cap="none" strike="noStrike">
                          <a:solidFill>
                            <a:schemeClr val="dk1"/>
                          </a:solidFill>
                          <a:latin typeface="Arial"/>
                          <a:ea typeface="Arial"/>
                          <a:cs typeface="Arial"/>
                          <a:sym typeface="Arial"/>
                        </a:rPr>
                        <a:t>The number of people in </a:t>
                      </a:r>
                      <a:r>
                        <a:rPr lang="en-GB" sz="2100" u="none" cap="none" strike="noStrike">
                          <a:solidFill>
                            <a:schemeClr val="dk1"/>
                          </a:solidFill>
                        </a:rPr>
                        <a:t>the </a:t>
                      </a:r>
                      <a:r>
                        <a:rPr lang="en-GB" sz="2100" u="none" cap="none" strike="noStrike">
                          <a:solidFill>
                            <a:schemeClr val="dk1"/>
                          </a:solidFill>
                          <a:latin typeface="Arial"/>
                          <a:ea typeface="Arial"/>
                          <a:cs typeface="Arial"/>
                          <a:sym typeface="Arial"/>
                        </a:rPr>
                        <a:t>target of p</a:t>
                      </a:r>
                      <a:r>
                        <a:rPr lang="en-GB" sz="2100" u="none" cap="none" strike="noStrike">
                          <a:solidFill>
                            <a:schemeClr val="dk1"/>
                          </a:solidFill>
                        </a:rPr>
                        <a:t>opulation</a:t>
                      </a:r>
                      <a:r>
                        <a:rPr lang="en-GB" sz="2100" u="none" cap="none" strike="noStrike">
                          <a:solidFill>
                            <a:schemeClr val="dk1"/>
                          </a:solidFill>
                          <a:latin typeface="Arial"/>
                          <a:ea typeface="Arial"/>
                          <a:cs typeface="Arial"/>
                          <a:sym typeface="Arial"/>
                        </a:rPr>
                        <a:t> for whom the intervention is available.</a:t>
                      </a:r>
                      <a:endParaRPr sz="1400" u="none" cap="none" strike="noStrike"/>
                    </a:p>
                    <a:p>
                      <a:pPr indent="0" lvl="0" marL="0" marR="0" rtl="0" algn="l">
                        <a:lnSpc>
                          <a:spcPct val="100000"/>
                        </a:lnSpc>
                        <a:spcBef>
                          <a:spcPts val="500"/>
                        </a:spcBef>
                        <a:spcAft>
                          <a:spcPts val="0"/>
                        </a:spcAft>
                        <a:buClr>
                          <a:srgbClr val="000000"/>
                        </a:buClr>
                        <a:buSzPts val="800"/>
                        <a:buFont typeface="Arial"/>
                        <a:buNone/>
                      </a:pPr>
                      <a:r>
                        <a:rPr b="1" lang="en-GB" sz="2100" u="none" cap="none" strike="noStrike">
                          <a:solidFill>
                            <a:schemeClr val="dk1"/>
                          </a:solidFill>
                          <a:latin typeface="Arial"/>
                          <a:ea typeface="Arial"/>
                          <a:cs typeface="Arial"/>
                          <a:sym typeface="Arial"/>
                        </a:rPr>
                        <a:t>Denominator:</a:t>
                      </a:r>
                      <a:r>
                        <a:rPr lang="en-GB" sz="2100" u="none" cap="none" strike="noStrike">
                          <a:solidFill>
                            <a:schemeClr val="dk1"/>
                          </a:solidFill>
                          <a:latin typeface="Arial"/>
                          <a:ea typeface="Arial"/>
                          <a:cs typeface="Arial"/>
                          <a:sym typeface="Arial"/>
                        </a:rPr>
                        <a:t> The </a:t>
                      </a:r>
                      <a:r>
                        <a:rPr lang="en-GB" sz="2100" u="none" cap="none" strike="noStrike">
                          <a:solidFill>
                            <a:schemeClr val="dk1"/>
                          </a:solidFill>
                        </a:rPr>
                        <a:t>number</a:t>
                      </a:r>
                      <a:r>
                        <a:rPr lang="en-GB" sz="2100" u="none" cap="none" strike="noStrike">
                          <a:solidFill>
                            <a:schemeClr val="dk1"/>
                          </a:solidFill>
                          <a:latin typeface="Arial"/>
                          <a:ea typeface="Arial"/>
                          <a:cs typeface="Arial"/>
                          <a:sym typeface="Arial"/>
                        </a:rPr>
                        <a:t> of </a:t>
                      </a:r>
                      <a:r>
                        <a:rPr lang="en-GB" sz="2100" u="none" cap="none" strike="noStrike">
                          <a:solidFill>
                            <a:schemeClr val="dk1"/>
                          </a:solidFill>
                        </a:rPr>
                        <a:t>people in t</a:t>
                      </a:r>
                      <a:r>
                        <a:rPr lang="en-GB" sz="2100" u="none" cap="none" strike="noStrike">
                          <a:solidFill>
                            <a:schemeClr val="dk1"/>
                          </a:solidFill>
                          <a:latin typeface="Arial"/>
                          <a:ea typeface="Arial"/>
                          <a:cs typeface="Arial"/>
                          <a:sym typeface="Arial"/>
                        </a:rPr>
                        <a:t>he target population needing the intervention based on national coverage re</a:t>
                      </a:r>
                      <a:r>
                        <a:rPr lang="en-GB" sz="2100" u="none" cap="none" strike="noStrike">
                          <a:solidFill>
                            <a:schemeClr val="dk1"/>
                          </a:solidFill>
                        </a:rPr>
                        <a:t>quirements (required coverage)</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462145">
                        <a:alpha val="49803"/>
                      </a:srgbClr>
                    </a:solidFill>
                  </a:tcPr>
                </a:tc>
              </a:tr>
              <a:tr h="1279875">
                <a:tc>
                  <a:txBody>
                    <a:bodyPr/>
                    <a:lstStyle/>
                    <a:p>
                      <a:pPr indent="0" lvl="0" marL="0" marR="0" rtl="0" algn="l">
                        <a:lnSpc>
                          <a:spcPct val="100000"/>
                        </a:lnSpc>
                        <a:spcBef>
                          <a:spcPts val="0"/>
                        </a:spcBef>
                        <a:spcAft>
                          <a:spcPts val="0"/>
                        </a:spcAft>
                        <a:buClr>
                          <a:srgbClr val="000000"/>
                        </a:buClr>
                        <a:buSzPts val="800"/>
                        <a:buFont typeface="Arial"/>
                        <a:buNone/>
                      </a:pPr>
                      <a:r>
                        <a:rPr b="1" i="0" lang="en-GB" sz="1800" u="none" cap="none" strike="noStrike">
                          <a:solidFill>
                            <a:schemeClr val="dk1"/>
                          </a:solidFill>
                          <a:latin typeface="Arial Black"/>
                          <a:ea typeface="Arial Black"/>
                          <a:cs typeface="Arial Black"/>
                          <a:sym typeface="Arial Black"/>
                        </a:rPr>
                        <a:t>CONTACT COVERAGE</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462145">
                        <a:alpha val="24313"/>
                      </a:srgbClr>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2100" u="none" cap="none" strike="noStrike">
                          <a:solidFill>
                            <a:schemeClr val="dk1"/>
                          </a:solidFill>
                          <a:latin typeface="Arial"/>
                          <a:ea typeface="Arial"/>
                          <a:cs typeface="Arial"/>
                          <a:sym typeface="Arial"/>
                        </a:rPr>
                        <a:t>Numerator: </a:t>
                      </a:r>
                      <a:r>
                        <a:rPr lang="en-GB" sz="2100" u="none" cap="none" strike="noStrike">
                          <a:solidFill>
                            <a:schemeClr val="dk1"/>
                          </a:solidFill>
                          <a:latin typeface="Arial"/>
                          <a:ea typeface="Arial"/>
                          <a:cs typeface="Arial"/>
                          <a:sym typeface="Arial"/>
                        </a:rPr>
                        <a:t>The number of people in the target population</a:t>
                      </a:r>
                      <a:r>
                        <a:rPr lang="en-GB" sz="2100" u="none" cap="none" strike="noStrike">
                          <a:solidFill>
                            <a:schemeClr val="dk1"/>
                          </a:solidFill>
                        </a:rPr>
                        <a:t> </a:t>
                      </a:r>
                      <a:r>
                        <a:rPr lang="en-GB" sz="2100" u="none" cap="none" strike="noStrike">
                          <a:solidFill>
                            <a:schemeClr val="dk1"/>
                          </a:solidFill>
                          <a:latin typeface="Arial"/>
                          <a:ea typeface="Arial"/>
                          <a:cs typeface="Arial"/>
                          <a:sym typeface="Arial"/>
                        </a:rPr>
                        <a:t>that come in conta</a:t>
                      </a:r>
                      <a:r>
                        <a:rPr lang="en-GB" sz="2100" u="none" cap="none" strike="noStrike">
                          <a:solidFill>
                            <a:schemeClr val="dk1"/>
                          </a:solidFill>
                        </a:rPr>
                        <a:t>ct with</a:t>
                      </a:r>
                      <a:r>
                        <a:rPr lang="en-GB" sz="2100" u="none" cap="none" strike="noStrike">
                          <a:solidFill>
                            <a:schemeClr val="dk1"/>
                          </a:solidFill>
                          <a:latin typeface="Arial"/>
                          <a:ea typeface="Arial"/>
                          <a:cs typeface="Arial"/>
                          <a:sym typeface="Arial"/>
                        </a:rPr>
                        <a:t> the intervention.</a:t>
                      </a:r>
                      <a:endParaRPr sz="1400" u="none" cap="none" strike="noStrike"/>
                    </a:p>
                    <a:p>
                      <a:pPr indent="0" lvl="0" marL="0" marR="0" rtl="0" algn="l">
                        <a:lnSpc>
                          <a:spcPct val="100000"/>
                        </a:lnSpc>
                        <a:spcBef>
                          <a:spcPts val="500"/>
                        </a:spcBef>
                        <a:spcAft>
                          <a:spcPts val="0"/>
                        </a:spcAft>
                        <a:buClr>
                          <a:srgbClr val="000000"/>
                        </a:buClr>
                        <a:buSzPts val="800"/>
                        <a:buFont typeface="Arial"/>
                        <a:buNone/>
                      </a:pPr>
                      <a:r>
                        <a:rPr b="1" lang="en-GB" sz="2100" u="none" cap="none" strike="noStrike">
                          <a:solidFill>
                            <a:schemeClr val="dk1"/>
                          </a:solidFill>
                          <a:latin typeface="Arial"/>
                          <a:ea typeface="Arial"/>
                          <a:cs typeface="Arial"/>
                          <a:sym typeface="Arial"/>
                        </a:rPr>
                        <a:t>Denominator:  </a:t>
                      </a:r>
                      <a:r>
                        <a:rPr lang="en-GB" sz="2100" u="none" cap="none" strike="noStrike">
                          <a:solidFill>
                            <a:schemeClr val="dk1"/>
                          </a:solidFill>
                          <a:latin typeface="Arial"/>
                          <a:ea typeface="Arial"/>
                          <a:cs typeface="Arial"/>
                          <a:sym typeface="Arial"/>
                        </a:rPr>
                        <a:t>The </a:t>
                      </a:r>
                      <a:r>
                        <a:rPr lang="en-GB" sz="2100" u="none" cap="none" strike="noStrike">
                          <a:solidFill>
                            <a:schemeClr val="dk1"/>
                          </a:solidFill>
                        </a:rPr>
                        <a:t>number</a:t>
                      </a:r>
                      <a:r>
                        <a:rPr lang="en-GB" sz="2100" u="none" cap="none" strike="noStrike">
                          <a:solidFill>
                            <a:schemeClr val="dk1"/>
                          </a:solidFill>
                          <a:latin typeface="Arial"/>
                          <a:ea typeface="Arial"/>
                          <a:cs typeface="Arial"/>
                          <a:sym typeface="Arial"/>
                        </a:rPr>
                        <a:t> of people in the target population needing the intervention based on national </a:t>
                      </a:r>
                      <a:r>
                        <a:rPr lang="en-GB" sz="2100" u="none" cap="none" strike="noStrike">
                          <a:solidFill>
                            <a:schemeClr val="dk1"/>
                          </a:solidFill>
                        </a:rPr>
                        <a:t>coverage requirements</a:t>
                      </a:r>
                      <a:r>
                        <a:rPr lang="en-GB" sz="2100" u="none" cap="none" strike="noStrike">
                          <a:solidFill>
                            <a:schemeClr val="dk1"/>
                          </a:solidFill>
                          <a:latin typeface="Arial"/>
                          <a:ea typeface="Arial"/>
                          <a:cs typeface="Arial"/>
                          <a:sym typeface="Arial"/>
                        </a:rPr>
                        <a:t> </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462145">
                        <a:alpha val="24313"/>
                      </a:srgbClr>
                    </a:solidFill>
                  </a:tcPr>
                </a:tc>
              </a:tr>
              <a:tr h="1439700">
                <a:tc>
                  <a:txBody>
                    <a:bodyPr/>
                    <a:lstStyle/>
                    <a:p>
                      <a:pPr indent="0" lvl="0" marL="0" marR="0" rtl="0" algn="l">
                        <a:lnSpc>
                          <a:spcPct val="100000"/>
                        </a:lnSpc>
                        <a:spcBef>
                          <a:spcPts val="0"/>
                        </a:spcBef>
                        <a:spcAft>
                          <a:spcPts val="0"/>
                        </a:spcAft>
                        <a:buClr>
                          <a:srgbClr val="000000"/>
                        </a:buClr>
                        <a:buSzPts val="800"/>
                        <a:buFont typeface="Arial"/>
                        <a:buNone/>
                      </a:pPr>
                      <a:r>
                        <a:rPr b="1" i="0" lang="en-GB" sz="1800" u="none" cap="none" strike="noStrike">
                          <a:solidFill>
                            <a:schemeClr val="dk1"/>
                          </a:solidFill>
                          <a:latin typeface="Arial Black"/>
                          <a:ea typeface="Arial Black"/>
                          <a:cs typeface="Arial Black"/>
                          <a:sym typeface="Arial Black"/>
                        </a:rPr>
                        <a:t>UTILISATION COVERAGE </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462145">
                        <a:alpha val="49411"/>
                      </a:srgbClr>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2100" u="none" cap="none" strike="noStrike">
                          <a:solidFill>
                            <a:schemeClr val="dk1"/>
                          </a:solidFill>
                          <a:latin typeface="Arial"/>
                          <a:ea typeface="Arial"/>
                          <a:cs typeface="Arial"/>
                          <a:sym typeface="Arial"/>
                        </a:rPr>
                        <a:t>Numerator: </a:t>
                      </a:r>
                      <a:r>
                        <a:rPr lang="en-GB" sz="2100" u="none" cap="none" strike="noStrike">
                          <a:solidFill>
                            <a:schemeClr val="dk1"/>
                          </a:solidFill>
                          <a:latin typeface="Arial"/>
                          <a:ea typeface="Arial"/>
                          <a:cs typeface="Arial"/>
                          <a:sym typeface="Arial"/>
                        </a:rPr>
                        <a:t>The number of people in </a:t>
                      </a:r>
                      <a:r>
                        <a:rPr lang="en-GB" sz="2100" u="none" cap="none" strike="noStrike">
                          <a:solidFill>
                            <a:schemeClr val="dk1"/>
                          </a:solidFill>
                        </a:rPr>
                        <a:t>the target population</a:t>
                      </a:r>
                      <a:r>
                        <a:rPr lang="en-GB" sz="2100" u="none" cap="none" strike="noStrike">
                          <a:solidFill>
                            <a:schemeClr val="dk1"/>
                          </a:solidFill>
                          <a:latin typeface="Arial"/>
                          <a:ea typeface="Arial"/>
                          <a:cs typeface="Arial"/>
                          <a:sym typeface="Arial"/>
                        </a:rPr>
                        <a:t> that actually use the intervention​.</a:t>
                      </a:r>
                      <a:endParaRPr sz="1400" u="none" cap="none" strike="noStrike"/>
                    </a:p>
                    <a:p>
                      <a:pPr indent="0" lvl="0" marL="0" marR="0" rtl="0" algn="l">
                        <a:lnSpc>
                          <a:spcPct val="100000"/>
                        </a:lnSpc>
                        <a:spcBef>
                          <a:spcPts val="500"/>
                        </a:spcBef>
                        <a:spcAft>
                          <a:spcPts val="0"/>
                        </a:spcAft>
                        <a:buClr>
                          <a:srgbClr val="000000"/>
                        </a:buClr>
                        <a:buSzPts val="800"/>
                        <a:buFont typeface="Arial"/>
                        <a:buNone/>
                      </a:pPr>
                      <a:r>
                        <a:rPr b="1" lang="en-GB" sz="2100" u="none" cap="none" strike="noStrike">
                          <a:solidFill>
                            <a:schemeClr val="dk1"/>
                          </a:solidFill>
                          <a:latin typeface="Arial"/>
                          <a:ea typeface="Arial"/>
                          <a:cs typeface="Arial"/>
                          <a:sym typeface="Arial"/>
                        </a:rPr>
                        <a:t>Denominator: </a:t>
                      </a:r>
                      <a:r>
                        <a:rPr lang="en-GB" sz="2100" u="none" cap="none" strike="noStrike">
                          <a:solidFill>
                            <a:schemeClr val="dk1"/>
                          </a:solidFill>
                          <a:latin typeface="Arial"/>
                          <a:ea typeface="Arial"/>
                          <a:cs typeface="Arial"/>
                          <a:sym typeface="Arial"/>
                        </a:rPr>
                        <a:t>The </a:t>
                      </a:r>
                      <a:r>
                        <a:rPr lang="en-GB" sz="2100" u="none" cap="none" strike="noStrike">
                          <a:solidFill>
                            <a:schemeClr val="dk1"/>
                          </a:solidFill>
                        </a:rPr>
                        <a:t>number</a:t>
                      </a:r>
                      <a:r>
                        <a:rPr lang="en-GB" sz="2100" u="none" cap="none" strike="noStrike">
                          <a:solidFill>
                            <a:schemeClr val="dk1"/>
                          </a:solidFill>
                          <a:latin typeface="Arial"/>
                          <a:ea typeface="Arial"/>
                          <a:cs typeface="Arial"/>
                          <a:sym typeface="Arial"/>
                        </a:rPr>
                        <a:t> of people in the target population needing the intervention based on national </a:t>
                      </a:r>
                      <a:r>
                        <a:rPr lang="en-GB" sz="2100" u="none" cap="none" strike="noStrike">
                          <a:solidFill>
                            <a:schemeClr val="dk1"/>
                          </a:solidFill>
                        </a:rPr>
                        <a:t>coverage</a:t>
                      </a:r>
                      <a:r>
                        <a:rPr lang="en-GB" sz="2100" u="none" cap="none" strike="noStrike">
                          <a:solidFill>
                            <a:schemeClr val="dk1"/>
                          </a:solidFill>
                          <a:latin typeface="Arial"/>
                          <a:ea typeface="Arial"/>
                          <a:cs typeface="Arial"/>
                          <a:sym typeface="Arial"/>
                        </a:rPr>
                        <a:t> re</a:t>
                      </a:r>
                      <a:r>
                        <a:rPr lang="en-GB" sz="2100" u="none" cap="none" strike="noStrike">
                          <a:solidFill>
                            <a:schemeClr val="dk1"/>
                          </a:solidFill>
                        </a:rPr>
                        <a:t>quirements</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462145">
                        <a:alpha val="49411"/>
                      </a:srgbClr>
                    </a:solidFill>
                  </a:tcPr>
                </a:tc>
              </a:tr>
            </a:tbl>
          </a:graphicData>
        </a:graphic>
      </p:graphicFrame>
      <p:sp>
        <p:nvSpPr>
          <p:cNvPr id="964" name="Google Shape;964;p20"/>
          <p:cNvSpPr txBox="1"/>
          <p:nvPr/>
        </p:nvSpPr>
        <p:spPr>
          <a:xfrm>
            <a:off x="361451" y="1833317"/>
            <a:ext cx="7131480" cy="50481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GB" sz="2000" u="none" cap="none" strike="noStrike">
                <a:solidFill>
                  <a:schemeClr val="dk1"/>
                </a:solidFill>
                <a:latin typeface="Arial"/>
                <a:ea typeface="Arial"/>
                <a:cs typeface="Arial"/>
                <a:sym typeface="Arial"/>
              </a:rPr>
              <a:t>STEP 2: Defining and measuring the cascade indicators</a:t>
            </a:r>
            <a:endParaRPr b="0" i="0" sz="1400" u="none" cap="none" strike="noStrike">
              <a:solidFill>
                <a:srgbClr val="000000"/>
              </a:solidFill>
              <a:latin typeface="Arial"/>
              <a:ea typeface="Arial"/>
              <a:cs typeface="Arial"/>
              <a:sym typeface="Arial"/>
            </a:endParaRPr>
          </a:p>
        </p:txBody>
      </p:sp>
      <p:sp>
        <p:nvSpPr>
          <p:cNvPr id="965" name="Google Shape;965;p20"/>
          <p:cNvSpPr txBox="1"/>
          <p:nvPr/>
        </p:nvSpPr>
        <p:spPr>
          <a:xfrm>
            <a:off x="361450" y="2160692"/>
            <a:ext cx="14278805" cy="738973"/>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2000" u="none" cap="none" strike="noStrike">
                <a:solidFill>
                  <a:schemeClr val="dk1"/>
                </a:solidFill>
                <a:latin typeface="Arial"/>
                <a:ea typeface="Arial"/>
                <a:cs typeface="Arial"/>
                <a:sym typeface="Arial"/>
              </a:rPr>
              <a:t>It is important to establish a clear definition for each indicator (the numerator and denominator) and measure accordingly.</a:t>
            </a:r>
            <a:endParaRPr b="0" i="0" sz="1400" u="none" cap="none" strike="noStrike">
              <a:solidFill>
                <a:srgbClr val="000000"/>
              </a:solidFill>
              <a:latin typeface="Arial"/>
              <a:ea typeface="Arial"/>
              <a:cs typeface="Arial"/>
              <a:sym typeface="Arial"/>
            </a:endParaRPr>
          </a:p>
        </p:txBody>
      </p:sp>
      <p:grpSp>
        <p:nvGrpSpPr>
          <p:cNvPr id="966" name="Google Shape;966;p20"/>
          <p:cNvGrpSpPr/>
          <p:nvPr/>
        </p:nvGrpSpPr>
        <p:grpSpPr>
          <a:xfrm>
            <a:off x="15468600" y="9741069"/>
            <a:ext cx="3329100" cy="507831"/>
            <a:chOff x="14872218" y="9719957"/>
            <a:chExt cx="3329100" cy="507831"/>
          </a:xfrm>
        </p:grpSpPr>
        <p:grpSp>
          <p:nvGrpSpPr>
            <p:cNvPr id="967" name="Google Shape;967;p20"/>
            <p:cNvGrpSpPr/>
            <p:nvPr/>
          </p:nvGrpSpPr>
          <p:grpSpPr>
            <a:xfrm>
              <a:off x="16071068" y="9770473"/>
              <a:ext cx="396290" cy="396290"/>
              <a:chOff x="16121050" y="9484039"/>
              <a:chExt cx="653674" cy="653674"/>
            </a:xfrm>
          </p:grpSpPr>
          <p:sp>
            <p:nvSpPr>
              <p:cNvPr id="968" name="Google Shape;968;p20">
                <a:hlinkClick action="ppaction://hlinksldjump" r:id="rId3"/>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69" name="Google Shape;969;p20">
                <a:hlinkClick action="ppaction://hlinksldjump" r:id="rId4"/>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70" name="Google Shape;970;p20">
              <a:hlinkClick action="ppaction://hlinksldjump" r:id="rId6"/>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971" name="Google Shape;971;p20">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72" name="Google Shape;972;p20">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73" name="Google Shape;973;p20">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974" name="Google Shape;974;p20"/>
          <p:cNvSpPr txBox="1"/>
          <p:nvPr/>
        </p:nvSpPr>
        <p:spPr>
          <a:xfrm>
            <a:off x="0" y="0"/>
            <a:ext cx="18306332" cy="371681"/>
          </a:xfrm>
          <a:prstGeom prst="rect">
            <a:avLst/>
          </a:prstGeom>
          <a:solidFill>
            <a:srgbClr val="462145"/>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EFFECTIVE PROGRAMME COVERAGE CASCADE</a:t>
            </a:r>
            <a:endParaRPr b="0" i="0" sz="1400" u="none" cap="none" strike="noStrike">
              <a:solidFill>
                <a:srgbClr val="000000"/>
              </a:solidFill>
              <a:latin typeface="Arial"/>
              <a:ea typeface="Arial"/>
              <a:cs typeface="Arial"/>
              <a:sym typeface="Arial"/>
            </a:endParaRPr>
          </a:p>
        </p:txBody>
      </p:sp>
      <p:grpSp>
        <p:nvGrpSpPr>
          <p:cNvPr id="975" name="Google Shape;975;p20"/>
          <p:cNvGrpSpPr/>
          <p:nvPr/>
        </p:nvGrpSpPr>
        <p:grpSpPr>
          <a:xfrm>
            <a:off x="14775047" y="41737"/>
            <a:ext cx="608899" cy="608899"/>
            <a:chOff x="8648959" y="1185159"/>
            <a:chExt cx="484531" cy="484531"/>
          </a:xfrm>
        </p:grpSpPr>
        <p:sp>
          <p:nvSpPr>
            <p:cNvPr id="976" name="Google Shape;976;p20"/>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77" name="Google Shape;977;p20">
              <a:hlinkClick action="ppaction://hlinksldjump" r:id="rId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978" name="Google Shape;978;p20"/>
          <p:cNvGrpSpPr/>
          <p:nvPr/>
        </p:nvGrpSpPr>
        <p:grpSpPr>
          <a:xfrm>
            <a:off x="16041050" y="51825"/>
            <a:ext cx="484531" cy="484531"/>
            <a:chOff x="8648959" y="1185159"/>
            <a:chExt cx="484531" cy="484531"/>
          </a:xfrm>
        </p:grpSpPr>
        <p:sp>
          <p:nvSpPr>
            <p:cNvPr id="979" name="Google Shape;979;p20"/>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80" name="Google Shape;980;p20">
              <a:hlinkClick action="ppaction://hlinksldjump" r:id="rId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981" name="Google Shape;981;p20"/>
          <p:cNvGrpSpPr/>
          <p:nvPr/>
        </p:nvGrpSpPr>
        <p:grpSpPr>
          <a:xfrm>
            <a:off x="17231763" y="38100"/>
            <a:ext cx="484531" cy="484531"/>
            <a:chOff x="8648959" y="1185159"/>
            <a:chExt cx="484531" cy="484531"/>
          </a:xfrm>
        </p:grpSpPr>
        <p:sp>
          <p:nvSpPr>
            <p:cNvPr id="982" name="Google Shape;982;p20"/>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83" name="Google Shape;983;p20">
              <a:hlinkClick action="ppaction://hlinksldjump" r:id="rId11"/>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84" name="Google Shape;984;p20"/>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985" name="Google Shape;985;p20"/>
          <p:cNvSpPr txBox="1"/>
          <p:nvPr/>
        </p:nvSpPr>
        <p:spPr>
          <a:xfrm>
            <a:off x="14775047" y="65808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986" name="Google Shape;986;p20"/>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987" name="Google Shape;987;p20"/>
          <p:cNvSpPr txBox="1"/>
          <p:nvPr/>
        </p:nvSpPr>
        <p:spPr>
          <a:xfrm>
            <a:off x="17041057" y="591029"/>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988" name="Google Shape;988;p20"/>
          <p:cNvGrpSpPr/>
          <p:nvPr/>
        </p:nvGrpSpPr>
        <p:grpSpPr>
          <a:xfrm>
            <a:off x="13565479" y="51825"/>
            <a:ext cx="484531" cy="484531"/>
            <a:chOff x="8648959" y="1185159"/>
            <a:chExt cx="484531" cy="484531"/>
          </a:xfrm>
        </p:grpSpPr>
        <p:sp>
          <p:nvSpPr>
            <p:cNvPr id="989" name="Google Shape;989;p20">
              <a:hlinkClick action="ppaction://hlinksldjump" r:id="rId12"/>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90" name="Google Shape;990;p20">
              <a:hlinkClick action="ppaction://hlinksldjump" r:id="rId13"/>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991" name="Google Shape;991;p20"/>
          <p:cNvSpPr txBox="1"/>
          <p:nvPr/>
        </p:nvSpPr>
        <p:spPr>
          <a:xfrm>
            <a:off x="361450" y="569375"/>
            <a:ext cx="11845091"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462145"/>
                </a:solidFill>
                <a:latin typeface="Arial"/>
                <a:ea typeface="Arial"/>
                <a:cs typeface="Arial"/>
                <a:sym typeface="Arial"/>
              </a:rPr>
              <a:t>Steps to adapt and populate the cascade</a:t>
            </a:r>
            <a:endParaRPr b="0" i="0" sz="1400" u="none" cap="none" strike="noStrike">
              <a:solidFill>
                <a:srgbClr val="000000"/>
              </a:solidFill>
              <a:latin typeface="Arial"/>
              <a:ea typeface="Arial"/>
              <a:cs typeface="Arial"/>
              <a:sym typeface="Arial"/>
            </a:endParaRPr>
          </a:p>
        </p:txBody>
      </p:sp>
      <p:grpSp>
        <p:nvGrpSpPr>
          <p:cNvPr id="992" name="Google Shape;992;p20"/>
          <p:cNvGrpSpPr/>
          <p:nvPr/>
        </p:nvGrpSpPr>
        <p:grpSpPr>
          <a:xfrm>
            <a:off x="18331" y="9704272"/>
            <a:ext cx="15755070" cy="596320"/>
            <a:chOff x="0" y="9749027"/>
            <a:chExt cx="15755070" cy="596320"/>
          </a:xfrm>
        </p:grpSpPr>
        <p:pic>
          <p:nvPicPr>
            <p:cNvPr descr="A colorful squares and circles&#10;&#10;AI-generated content may be incorrect." id="993" name="Google Shape;993;p20"/>
            <p:cNvPicPr preferRelativeResize="0"/>
            <p:nvPr/>
          </p:nvPicPr>
          <p:blipFill rotWithShape="1">
            <a:blip r:embed="rId14">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994" name="Google Shape;994;p20"/>
            <p:cNvPicPr preferRelativeResize="0"/>
            <p:nvPr/>
          </p:nvPicPr>
          <p:blipFill rotWithShape="1">
            <a:blip r:embed="rId14">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995" name="Google Shape;995;p20"/>
            <p:cNvPicPr preferRelativeResize="0"/>
            <p:nvPr/>
          </p:nvPicPr>
          <p:blipFill rotWithShape="1">
            <a:blip r:embed="rId15">
              <a:alphaModFix/>
            </a:blip>
            <a:srcRect b="0" l="0" r="0" t="0"/>
            <a:stretch/>
          </p:blipFill>
          <p:spPr>
            <a:xfrm rot="-5400000">
              <a:off x="15133116" y="9723391"/>
              <a:ext cx="596319" cy="647590"/>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grpSp>
        <p:nvGrpSpPr>
          <p:cNvPr id="1004" name="Google Shape;1004;p21"/>
          <p:cNvGrpSpPr/>
          <p:nvPr/>
        </p:nvGrpSpPr>
        <p:grpSpPr>
          <a:xfrm>
            <a:off x="18331" y="9704272"/>
            <a:ext cx="15755070" cy="596320"/>
            <a:chOff x="0" y="9749027"/>
            <a:chExt cx="15755070" cy="596320"/>
          </a:xfrm>
        </p:grpSpPr>
        <p:pic>
          <p:nvPicPr>
            <p:cNvPr descr="A colorful squares and circles&#10;&#10;AI-generated content may be incorrect." id="1005" name="Google Shape;1005;p21"/>
            <p:cNvPicPr preferRelativeResize="0"/>
            <p:nvPr/>
          </p:nvPicPr>
          <p:blipFill rotWithShape="1">
            <a:blip r:embed="rId3">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006" name="Google Shape;1006;p21"/>
            <p:cNvPicPr preferRelativeResize="0"/>
            <p:nvPr/>
          </p:nvPicPr>
          <p:blipFill rotWithShape="1">
            <a:blip r:embed="rId3">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007" name="Google Shape;1007;p21"/>
            <p:cNvPicPr preferRelativeResize="0"/>
            <p:nvPr/>
          </p:nvPicPr>
          <p:blipFill rotWithShape="1">
            <a:blip r:embed="rId4">
              <a:alphaModFix/>
            </a:blip>
            <a:srcRect b="0" l="0" r="0" t="0"/>
            <a:stretch/>
          </p:blipFill>
          <p:spPr>
            <a:xfrm rot="-5400000">
              <a:off x="15133116" y="9723391"/>
              <a:ext cx="596319" cy="647590"/>
            </a:xfrm>
            <a:prstGeom prst="rect">
              <a:avLst/>
            </a:prstGeom>
            <a:noFill/>
            <a:ln>
              <a:noFill/>
            </a:ln>
          </p:spPr>
        </p:pic>
      </p:grpSp>
      <p:sp>
        <p:nvSpPr>
          <p:cNvPr id="1008" name="Google Shape;1008;p21"/>
          <p:cNvSpPr txBox="1"/>
          <p:nvPr/>
        </p:nvSpPr>
        <p:spPr>
          <a:xfrm rot="5400000">
            <a:off x="7240076" y="2164416"/>
            <a:ext cx="4144757" cy="18924947"/>
          </a:xfrm>
          <a:prstGeom prst="rect">
            <a:avLst/>
          </a:prstGeom>
          <a:noFill/>
          <a:ln>
            <a:noFill/>
          </a:ln>
        </p:spPr>
        <p:txBody>
          <a:bodyPr anchorCtr="0" anchor="ctr" bIns="50800" lIns="50800" spcFirstLastPara="1" rIns="50800" wrap="square" tIns="50800">
            <a:noAutofit/>
          </a:bodyPr>
          <a:lstStyle/>
          <a:p>
            <a:pPr indent="0" lvl="0" marL="0" marR="0" rtl="0" algn="ctr">
              <a:lnSpc>
                <a:spcPct val="139944"/>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09" name="Google Shape;1009;p21"/>
          <p:cNvSpPr/>
          <p:nvPr/>
        </p:nvSpPr>
        <p:spPr>
          <a:xfrm>
            <a:off x="11818170" y="3179309"/>
            <a:ext cx="913947" cy="797419"/>
          </a:xfrm>
          <a:custGeom>
            <a:rect b="b" l="l" r="r" t="t"/>
            <a:pathLst>
              <a:path extrusionOk="0" h="1012641" w="1160620">
                <a:moveTo>
                  <a:pt x="0" y="0"/>
                </a:moveTo>
                <a:lnTo>
                  <a:pt x="1160620" y="0"/>
                </a:lnTo>
                <a:lnTo>
                  <a:pt x="1160620" y="1012641"/>
                </a:lnTo>
                <a:lnTo>
                  <a:pt x="0" y="101264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10" name="Google Shape;1010;p21"/>
          <p:cNvSpPr txBox="1"/>
          <p:nvPr/>
        </p:nvSpPr>
        <p:spPr>
          <a:xfrm>
            <a:off x="1904203" y="2986326"/>
            <a:ext cx="7547232" cy="8617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462145"/>
                </a:solidFill>
                <a:latin typeface="Arial"/>
                <a:ea typeface="Arial"/>
                <a:cs typeface="Arial"/>
                <a:sym typeface="Arial"/>
              </a:rPr>
              <a:t>Consider using the Effective Programme Coverage cascade when you: </a:t>
            </a:r>
            <a:endParaRPr b="0" i="0" sz="1400" u="none" cap="none" strike="noStrike">
              <a:solidFill>
                <a:srgbClr val="000000"/>
              </a:solidFill>
              <a:latin typeface="Arial"/>
              <a:ea typeface="Arial"/>
              <a:cs typeface="Arial"/>
              <a:sym typeface="Arial"/>
            </a:endParaRPr>
          </a:p>
        </p:txBody>
      </p:sp>
      <p:sp>
        <p:nvSpPr>
          <p:cNvPr id="1011" name="Google Shape;1011;p21"/>
          <p:cNvSpPr txBox="1"/>
          <p:nvPr/>
        </p:nvSpPr>
        <p:spPr>
          <a:xfrm>
            <a:off x="561912" y="4076700"/>
            <a:ext cx="8889524" cy="5539978"/>
          </a:xfrm>
          <a:prstGeom prst="rect">
            <a:avLst/>
          </a:prstGeom>
          <a:noFill/>
          <a:ln>
            <a:noFill/>
          </a:ln>
        </p:spPr>
        <p:txBody>
          <a:bodyPr anchorCtr="0" anchor="t" bIns="0" lIns="0" spcFirstLastPara="1" rIns="0" wrap="square" tIns="0">
            <a:spAutoFit/>
          </a:bodyPr>
          <a:lstStyle/>
          <a:p>
            <a:pPr indent="-342900" lvl="1" marL="537210" marR="0" rtl="0" algn="l">
              <a:lnSpc>
                <a:spcPct val="100000"/>
              </a:lnSpc>
              <a:spcBef>
                <a:spcPts val="0"/>
              </a:spcBef>
              <a:spcAft>
                <a:spcPts val="0"/>
              </a:spcAft>
              <a:buClr>
                <a:srgbClr val="462145"/>
              </a:buClr>
              <a:buSzPts val="2400"/>
              <a:buFont typeface="Courier New"/>
              <a:buChar char="o"/>
            </a:pPr>
            <a:r>
              <a:rPr b="0" i="0" lang="en-GB" sz="2400" u="none" cap="none" strike="noStrike">
                <a:solidFill>
                  <a:schemeClr val="dk1"/>
                </a:solidFill>
                <a:latin typeface="Arial"/>
                <a:ea typeface="Arial"/>
                <a:cs typeface="Arial"/>
                <a:sym typeface="Arial"/>
              </a:rPr>
              <a:t>Aim to assess specific coverage domains </a:t>
            </a:r>
            <a:br>
              <a:rPr b="0" i="0" lang="en-GB" sz="2400" u="none" cap="none" strike="noStrike">
                <a:solidFill>
                  <a:schemeClr val="dk1"/>
                </a:solidFill>
                <a:latin typeface="Arial"/>
                <a:ea typeface="Arial"/>
                <a:cs typeface="Arial"/>
                <a:sym typeface="Arial"/>
              </a:rPr>
            </a:br>
            <a:r>
              <a:rPr b="0" i="0" lang="en-GB" sz="2400" u="none" cap="none" strike="noStrike">
                <a:solidFill>
                  <a:schemeClr val="dk1"/>
                </a:solidFill>
                <a:latin typeface="Arial"/>
                <a:ea typeface="Arial"/>
                <a:cs typeface="Arial"/>
                <a:sym typeface="Arial"/>
              </a:rPr>
              <a:t>(required, availability, contact, and utilisation) to </a:t>
            </a:r>
            <a:br>
              <a:rPr b="0" i="0" lang="en-GB" sz="2400" u="none" cap="none" strike="noStrike">
                <a:solidFill>
                  <a:schemeClr val="dk1"/>
                </a:solidFill>
                <a:latin typeface="Arial"/>
                <a:ea typeface="Arial"/>
                <a:cs typeface="Arial"/>
                <a:sym typeface="Arial"/>
              </a:rPr>
            </a:br>
            <a:r>
              <a:rPr b="0" i="0" lang="en-GB" sz="2400" u="none" cap="none" strike="noStrike">
                <a:solidFill>
                  <a:schemeClr val="dk1"/>
                </a:solidFill>
                <a:latin typeface="Arial"/>
                <a:ea typeface="Arial"/>
                <a:cs typeface="Arial"/>
                <a:sym typeface="Arial"/>
              </a:rPr>
              <a:t>identify gaps and develop targeted solutions.</a:t>
            </a:r>
            <a:endParaRPr b="0" i="0" sz="1400" u="none" cap="none" strike="noStrike">
              <a:solidFill>
                <a:srgbClr val="000000"/>
              </a:solidFill>
              <a:latin typeface="Arial"/>
              <a:ea typeface="Arial"/>
              <a:cs typeface="Arial"/>
              <a:sym typeface="Arial"/>
            </a:endParaRPr>
          </a:p>
          <a:p>
            <a:pPr indent="-190500" lvl="1" marL="537210" marR="0" rtl="0" algn="l">
              <a:lnSpc>
                <a:spcPct val="100000"/>
              </a:lnSpc>
              <a:spcBef>
                <a:spcPts val="0"/>
              </a:spcBef>
              <a:spcAft>
                <a:spcPts val="0"/>
              </a:spcAft>
              <a:buClr>
                <a:srgbClr val="462145"/>
              </a:buClr>
              <a:buSzPts val="2400"/>
              <a:buFont typeface="Courier New"/>
              <a:buNone/>
            </a:pPr>
            <a:r>
              <a:t/>
            </a:r>
            <a:endParaRPr b="0" i="0" sz="2400" u="none" cap="none" strike="noStrike">
              <a:solidFill>
                <a:schemeClr val="dk1"/>
              </a:solidFill>
              <a:latin typeface="Arial"/>
              <a:ea typeface="Arial"/>
              <a:cs typeface="Arial"/>
              <a:sym typeface="Arial"/>
            </a:endParaRPr>
          </a:p>
          <a:p>
            <a:pPr indent="-342900" lvl="1" marL="537210" marR="0" rtl="0" algn="l">
              <a:lnSpc>
                <a:spcPct val="100000"/>
              </a:lnSpc>
              <a:spcBef>
                <a:spcPts val="0"/>
              </a:spcBef>
              <a:spcAft>
                <a:spcPts val="0"/>
              </a:spcAft>
              <a:buClr>
                <a:srgbClr val="462145"/>
              </a:buClr>
              <a:buSzPts val="2400"/>
              <a:buFont typeface="Courier New"/>
              <a:buChar char="o"/>
            </a:pPr>
            <a:r>
              <a:rPr b="0" i="0" lang="en-GB" sz="2400" u="none" cap="none" strike="noStrike">
                <a:solidFill>
                  <a:schemeClr val="dk1"/>
                </a:solidFill>
                <a:latin typeface="Arial"/>
                <a:ea typeface="Arial"/>
                <a:cs typeface="Arial"/>
                <a:sym typeface="Arial"/>
              </a:rPr>
              <a:t>Intend to use it as a flexible monitoring framework that can </a:t>
            </a:r>
            <a:br>
              <a:rPr b="0" i="0" lang="en-GB" sz="2400" u="none" cap="none" strike="noStrike">
                <a:solidFill>
                  <a:schemeClr val="dk1"/>
                </a:solidFill>
                <a:latin typeface="Arial"/>
                <a:ea typeface="Arial"/>
                <a:cs typeface="Arial"/>
                <a:sym typeface="Arial"/>
              </a:rPr>
            </a:br>
            <a:r>
              <a:rPr b="0" i="0" lang="en-GB" sz="2400" u="none" cap="none" strike="noStrike">
                <a:solidFill>
                  <a:schemeClr val="dk1"/>
                </a:solidFill>
                <a:latin typeface="Arial"/>
                <a:ea typeface="Arial"/>
                <a:cs typeface="Arial"/>
                <a:sym typeface="Arial"/>
              </a:rPr>
              <a:t>be applied to different HIV prevention services like condoms, PrEP, etc. </a:t>
            </a:r>
            <a:endParaRPr b="0" i="0" sz="1400" u="none" cap="none" strike="noStrike">
              <a:solidFill>
                <a:srgbClr val="000000"/>
              </a:solidFill>
              <a:latin typeface="Arial"/>
              <a:ea typeface="Arial"/>
              <a:cs typeface="Arial"/>
              <a:sym typeface="Arial"/>
            </a:endParaRPr>
          </a:p>
          <a:p>
            <a:pPr indent="-190500" lvl="1" marL="537210" marR="0" rtl="0" algn="l">
              <a:lnSpc>
                <a:spcPct val="100000"/>
              </a:lnSpc>
              <a:spcBef>
                <a:spcPts val="0"/>
              </a:spcBef>
              <a:spcAft>
                <a:spcPts val="0"/>
              </a:spcAft>
              <a:buClr>
                <a:srgbClr val="462145"/>
              </a:buClr>
              <a:buSzPts val="2400"/>
              <a:buFont typeface="Courier New"/>
              <a:buNone/>
            </a:pPr>
            <a:r>
              <a:t/>
            </a:r>
            <a:endParaRPr b="0" i="0" sz="2400" u="none" cap="none" strike="noStrike">
              <a:solidFill>
                <a:schemeClr val="dk1"/>
              </a:solidFill>
              <a:latin typeface="Arial"/>
              <a:ea typeface="Arial"/>
              <a:cs typeface="Arial"/>
              <a:sym typeface="Arial"/>
            </a:endParaRPr>
          </a:p>
          <a:p>
            <a:pPr indent="-342900" lvl="1" marL="537210" marR="0" rtl="0" algn="l">
              <a:lnSpc>
                <a:spcPct val="100000"/>
              </a:lnSpc>
              <a:spcBef>
                <a:spcPts val="0"/>
              </a:spcBef>
              <a:spcAft>
                <a:spcPts val="0"/>
              </a:spcAft>
              <a:buClr>
                <a:srgbClr val="462145"/>
              </a:buClr>
              <a:buSzPts val="2400"/>
              <a:buFont typeface="Courier New"/>
              <a:buChar char="o"/>
            </a:pPr>
            <a:r>
              <a:rPr b="0" i="0" lang="en-GB" sz="2400" u="none" cap="none" strike="noStrike">
                <a:solidFill>
                  <a:schemeClr val="dk1"/>
                </a:solidFill>
                <a:latin typeface="Arial"/>
                <a:ea typeface="Arial"/>
                <a:cs typeface="Arial"/>
                <a:sym typeface="Arial"/>
              </a:rPr>
              <a:t>Plan to use evidence from the gap analyses to feed back </a:t>
            </a:r>
            <a:br>
              <a:rPr b="0" i="0" lang="en-GB" sz="2400" u="none" cap="none" strike="noStrike">
                <a:solidFill>
                  <a:schemeClr val="dk1"/>
                </a:solidFill>
                <a:latin typeface="Arial"/>
                <a:ea typeface="Arial"/>
                <a:cs typeface="Arial"/>
                <a:sym typeface="Arial"/>
              </a:rPr>
            </a:br>
            <a:r>
              <a:rPr b="0" i="0" lang="en-GB" sz="2400" u="none" cap="none" strike="noStrike">
                <a:solidFill>
                  <a:schemeClr val="dk1"/>
                </a:solidFill>
                <a:latin typeface="Arial"/>
                <a:ea typeface="Arial"/>
                <a:cs typeface="Arial"/>
                <a:sym typeface="Arial"/>
              </a:rPr>
              <a:t>into the programme and adjust the implementation strategy. </a:t>
            </a:r>
            <a:endParaRPr b="0" i="0" sz="1400" u="none" cap="none" strike="noStrike">
              <a:solidFill>
                <a:srgbClr val="000000"/>
              </a:solidFill>
              <a:latin typeface="Arial"/>
              <a:ea typeface="Arial"/>
              <a:cs typeface="Arial"/>
              <a:sym typeface="Arial"/>
            </a:endParaRPr>
          </a:p>
          <a:p>
            <a:pPr indent="-190500" lvl="1" marL="537210" marR="0" rtl="0" algn="l">
              <a:lnSpc>
                <a:spcPct val="100000"/>
              </a:lnSpc>
              <a:spcBef>
                <a:spcPts val="0"/>
              </a:spcBef>
              <a:spcAft>
                <a:spcPts val="0"/>
              </a:spcAft>
              <a:buClr>
                <a:srgbClr val="462145"/>
              </a:buClr>
              <a:buSzPts val="2400"/>
              <a:buFont typeface="Courier New"/>
              <a:buNone/>
            </a:pPr>
            <a:r>
              <a:t/>
            </a:r>
            <a:endParaRPr b="0" i="0" sz="2400" u="none" cap="none" strike="noStrike">
              <a:solidFill>
                <a:schemeClr val="dk1"/>
              </a:solidFill>
              <a:latin typeface="Arial"/>
              <a:ea typeface="Arial"/>
              <a:cs typeface="Arial"/>
              <a:sym typeface="Arial"/>
            </a:endParaRPr>
          </a:p>
          <a:p>
            <a:pPr indent="-342900" lvl="1" marL="537210" marR="0" rtl="0" algn="l">
              <a:lnSpc>
                <a:spcPct val="100000"/>
              </a:lnSpc>
              <a:spcBef>
                <a:spcPts val="0"/>
              </a:spcBef>
              <a:spcAft>
                <a:spcPts val="0"/>
              </a:spcAft>
              <a:buClr>
                <a:srgbClr val="462145"/>
              </a:buClr>
              <a:buSzPts val="2400"/>
              <a:buFont typeface="Courier New"/>
              <a:buChar char="o"/>
            </a:pPr>
            <a:r>
              <a:rPr b="0" i="0" lang="en-GB" sz="2400" u="none" cap="none" strike="noStrike">
                <a:solidFill>
                  <a:schemeClr val="dk1"/>
                </a:solidFill>
                <a:latin typeface="Arial"/>
                <a:ea typeface="Arial"/>
                <a:cs typeface="Arial"/>
                <a:sym typeface="Arial"/>
              </a:rPr>
              <a:t>Remember to consider how the broader context – </a:t>
            </a:r>
            <a:br>
              <a:rPr b="0" i="0" lang="en-GB" sz="2400" u="none" cap="none" strike="noStrike">
                <a:solidFill>
                  <a:schemeClr val="dk1"/>
                </a:solidFill>
                <a:latin typeface="Arial"/>
                <a:ea typeface="Arial"/>
                <a:cs typeface="Arial"/>
                <a:sym typeface="Arial"/>
              </a:rPr>
            </a:br>
            <a:r>
              <a:rPr b="0" i="0" lang="en-GB" sz="2400" u="none" cap="none" strike="noStrike">
                <a:solidFill>
                  <a:schemeClr val="dk1"/>
                </a:solidFill>
                <a:latin typeface="Arial"/>
                <a:ea typeface="Arial"/>
                <a:cs typeface="Arial"/>
                <a:sym typeface="Arial"/>
              </a:rPr>
              <a:t>such a political , legal, and social factors - influence </a:t>
            </a:r>
            <a:br>
              <a:rPr b="0" i="0" lang="en-GB" sz="2400" u="none" cap="none" strike="noStrike">
                <a:solidFill>
                  <a:schemeClr val="dk1"/>
                </a:solidFill>
                <a:latin typeface="Arial"/>
                <a:ea typeface="Arial"/>
                <a:cs typeface="Arial"/>
                <a:sym typeface="Arial"/>
              </a:rPr>
            </a:br>
            <a:r>
              <a:rPr b="0" i="0" lang="en-GB" sz="2400" u="none" cap="none" strike="noStrike">
                <a:solidFill>
                  <a:schemeClr val="dk1"/>
                </a:solidFill>
                <a:latin typeface="Arial"/>
                <a:ea typeface="Arial"/>
                <a:cs typeface="Arial"/>
                <a:sym typeface="Arial"/>
              </a:rPr>
              <a:t>the programme’s coverage at each step of the cascade. </a:t>
            </a:r>
            <a:endParaRPr b="0" i="0" sz="1400" u="none" cap="none" strike="noStrike">
              <a:solidFill>
                <a:srgbClr val="000000"/>
              </a:solidFill>
              <a:latin typeface="Arial"/>
              <a:ea typeface="Arial"/>
              <a:cs typeface="Arial"/>
              <a:sym typeface="Arial"/>
            </a:endParaRPr>
          </a:p>
          <a:p>
            <a:pPr indent="0" lvl="1" marL="19431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1012" name="Google Shape;1012;p21"/>
          <p:cNvPicPr preferRelativeResize="0"/>
          <p:nvPr/>
        </p:nvPicPr>
        <p:blipFill rotWithShape="1">
          <a:blip r:embed="rId6">
            <a:alphaModFix/>
          </a:blip>
          <a:srcRect b="0" l="0" r="0" t="0"/>
          <a:stretch/>
        </p:blipFill>
        <p:spPr>
          <a:xfrm>
            <a:off x="568076" y="2400300"/>
            <a:ext cx="1339723" cy="1339723"/>
          </a:xfrm>
          <a:prstGeom prst="rect">
            <a:avLst/>
          </a:prstGeom>
          <a:noFill/>
          <a:ln>
            <a:noFill/>
          </a:ln>
        </p:spPr>
      </p:pic>
      <p:sp>
        <p:nvSpPr>
          <p:cNvPr id="1013" name="Google Shape;1013;p21"/>
          <p:cNvSpPr txBox="1"/>
          <p:nvPr/>
        </p:nvSpPr>
        <p:spPr>
          <a:xfrm>
            <a:off x="13028118" y="3147132"/>
            <a:ext cx="4893246" cy="8617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DE6F76"/>
                </a:solidFill>
                <a:latin typeface="Arial"/>
                <a:ea typeface="Arial"/>
                <a:cs typeface="Arial"/>
                <a:sym typeface="Arial"/>
              </a:rPr>
              <a:t>However, you may </a:t>
            </a:r>
            <a:br>
              <a:rPr b="1" i="0" lang="en-GB" sz="2800" u="none" cap="none" strike="noStrike">
                <a:solidFill>
                  <a:srgbClr val="DE6F76"/>
                </a:solidFill>
                <a:latin typeface="Arial"/>
                <a:ea typeface="Arial"/>
                <a:cs typeface="Arial"/>
                <a:sym typeface="Arial"/>
              </a:rPr>
            </a:br>
            <a:r>
              <a:rPr b="1" i="0" lang="en-GB" sz="2800" u="none" cap="none" strike="noStrike">
                <a:solidFill>
                  <a:srgbClr val="DE6F76"/>
                </a:solidFill>
                <a:latin typeface="Arial"/>
                <a:ea typeface="Arial"/>
                <a:cs typeface="Arial"/>
                <a:sym typeface="Arial"/>
              </a:rPr>
              <a:t>encounter challenges when:</a:t>
            </a:r>
            <a:endParaRPr b="0" i="0" sz="1400" u="none" cap="none" strike="noStrike">
              <a:solidFill>
                <a:srgbClr val="000000"/>
              </a:solidFill>
              <a:latin typeface="Arial"/>
              <a:ea typeface="Arial"/>
              <a:cs typeface="Arial"/>
              <a:sym typeface="Arial"/>
            </a:endParaRPr>
          </a:p>
        </p:txBody>
      </p:sp>
      <p:sp>
        <p:nvSpPr>
          <p:cNvPr id="1014" name="Google Shape;1014;p21"/>
          <p:cNvSpPr txBox="1"/>
          <p:nvPr/>
        </p:nvSpPr>
        <p:spPr>
          <a:xfrm>
            <a:off x="12833786" y="4519826"/>
            <a:ext cx="4493976" cy="3016210"/>
          </a:xfrm>
          <a:prstGeom prst="rect">
            <a:avLst/>
          </a:prstGeom>
          <a:noFill/>
          <a:ln>
            <a:noFill/>
          </a:ln>
        </p:spPr>
        <p:txBody>
          <a:bodyPr anchorCtr="0" anchor="t" bIns="0" lIns="0" spcFirstLastPara="1" rIns="0" wrap="square" tIns="0">
            <a:noAutofit/>
          </a:bodyPr>
          <a:lstStyle/>
          <a:p>
            <a:pPr indent="0" lvl="1" marL="194310" marR="0" rtl="0" algn="l">
              <a:lnSpc>
                <a:spcPct val="100000"/>
              </a:lnSpc>
              <a:spcBef>
                <a:spcPts val="0"/>
              </a:spcBef>
              <a:spcAft>
                <a:spcPts val="0"/>
              </a:spcAft>
              <a:buClr>
                <a:srgbClr val="000000"/>
              </a:buClr>
              <a:buSzPts val="2800"/>
              <a:buFont typeface="Arial"/>
              <a:buNone/>
            </a:pPr>
            <a:r>
              <a:rPr b="1" i="0" lang="en-GB" sz="2800" u="none" cap="none" strike="noStrike">
                <a:solidFill>
                  <a:srgbClr val="DE6F76"/>
                </a:solidFill>
                <a:latin typeface="Arial"/>
                <a:ea typeface="Arial"/>
                <a:cs typeface="Arial"/>
                <a:sym typeface="Arial"/>
              </a:rPr>
              <a:t>Using existing data, as the available data may not have been collected to measure each domain of coverage cascade.</a:t>
            </a:r>
            <a:endParaRPr b="0" i="0" sz="1400" u="none" cap="none" strike="noStrike">
              <a:solidFill>
                <a:srgbClr val="000000"/>
              </a:solidFill>
              <a:latin typeface="Arial"/>
              <a:ea typeface="Arial"/>
              <a:cs typeface="Arial"/>
              <a:sym typeface="Arial"/>
            </a:endParaRPr>
          </a:p>
        </p:txBody>
      </p:sp>
      <p:grpSp>
        <p:nvGrpSpPr>
          <p:cNvPr id="1015" name="Google Shape;1015;p21"/>
          <p:cNvGrpSpPr/>
          <p:nvPr/>
        </p:nvGrpSpPr>
        <p:grpSpPr>
          <a:xfrm>
            <a:off x="15468600" y="9741069"/>
            <a:ext cx="3329100" cy="507831"/>
            <a:chOff x="14872218" y="9719957"/>
            <a:chExt cx="3329100" cy="507831"/>
          </a:xfrm>
        </p:grpSpPr>
        <p:grpSp>
          <p:nvGrpSpPr>
            <p:cNvPr id="1016" name="Google Shape;1016;p21"/>
            <p:cNvGrpSpPr/>
            <p:nvPr/>
          </p:nvGrpSpPr>
          <p:grpSpPr>
            <a:xfrm>
              <a:off x="16071068" y="9770473"/>
              <a:ext cx="396290" cy="396290"/>
              <a:chOff x="16121050" y="9484039"/>
              <a:chExt cx="653674" cy="653674"/>
            </a:xfrm>
          </p:grpSpPr>
          <p:sp>
            <p:nvSpPr>
              <p:cNvPr id="1017" name="Google Shape;1017;p21">
                <a:hlinkClick action="ppaction://hlinksldjump" r:id="rId7"/>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18" name="Google Shape;1018;p21">
                <a:hlinkClick action="ppaction://hlinksldjump" r:id="rId8"/>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019" name="Google Shape;1019;p21">
              <a:hlinkClick action="ppaction://hlinksldjump" r:id="rId10"/>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1020" name="Google Shape;1020;p21">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21" name="Google Shape;1021;p21">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22" name="Google Shape;1022;p21">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1023" name="Google Shape;1023;p21"/>
          <p:cNvSpPr txBox="1"/>
          <p:nvPr/>
        </p:nvSpPr>
        <p:spPr>
          <a:xfrm>
            <a:off x="0" y="0"/>
            <a:ext cx="18306332" cy="371681"/>
          </a:xfrm>
          <a:prstGeom prst="rect">
            <a:avLst/>
          </a:prstGeom>
          <a:solidFill>
            <a:srgbClr val="462145"/>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EFFECTIVE PROGRAMME COVERAGE CASCADE</a:t>
            </a:r>
            <a:endParaRPr b="0" i="0" sz="1400" u="none" cap="none" strike="noStrike">
              <a:solidFill>
                <a:srgbClr val="000000"/>
              </a:solidFill>
              <a:latin typeface="Arial"/>
              <a:ea typeface="Arial"/>
              <a:cs typeface="Arial"/>
              <a:sym typeface="Arial"/>
            </a:endParaRPr>
          </a:p>
        </p:txBody>
      </p:sp>
      <p:grpSp>
        <p:nvGrpSpPr>
          <p:cNvPr id="1024" name="Google Shape;1024;p21"/>
          <p:cNvGrpSpPr/>
          <p:nvPr/>
        </p:nvGrpSpPr>
        <p:grpSpPr>
          <a:xfrm>
            <a:off x="14775047" y="41737"/>
            <a:ext cx="608899" cy="608899"/>
            <a:chOff x="8648959" y="1185159"/>
            <a:chExt cx="484531" cy="484531"/>
          </a:xfrm>
        </p:grpSpPr>
        <p:sp>
          <p:nvSpPr>
            <p:cNvPr id="1025" name="Google Shape;1025;p21"/>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26" name="Google Shape;1026;p21">
              <a:hlinkClick action="ppaction://hlinksldjump" r:id="rId11"/>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027" name="Google Shape;1027;p21"/>
          <p:cNvGrpSpPr/>
          <p:nvPr/>
        </p:nvGrpSpPr>
        <p:grpSpPr>
          <a:xfrm>
            <a:off x="16041050" y="51825"/>
            <a:ext cx="484531" cy="484531"/>
            <a:chOff x="8648959" y="1185159"/>
            <a:chExt cx="484531" cy="484531"/>
          </a:xfrm>
        </p:grpSpPr>
        <p:sp>
          <p:nvSpPr>
            <p:cNvPr id="1028" name="Google Shape;1028;p21"/>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29" name="Google Shape;1029;p21">
              <a:hlinkClick action="ppaction://hlinksldjump" r:id="rId13"/>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030" name="Google Shape;1030;p21"/>
          <p:cNvGrpSpPr/>
          <p:nvPr/>
        </p:nvGrpSpPr>
        <p:grpSpPr>
          <a:xfrm>
            <a:off x="17231763" y="38100"/>
            <a:ext cx="484531" cy="484531"/>
            <a:chOff x="8648959" y="1185159"/>
            <a:chExt cx="484531" cy="484531"/>
          </a:xfrm>
        </p:grpSpPr>
        <p:sp>
          <p:nvSpPr>
            <p:cNvPr id="1031" name="Google Shape;1031;p21"/>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32" name="Google Shape;1032;p21">
              <a:hlinkClick action="ppaction://hlinksldjump" r:id="rId15"/>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033" name="Google Shape;1033;p21"/>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034" name="Google Shape;1034;p21"/>
          <p:cNvSpPr txBox="1"/>
          <p:nvPr/>
        </p:nvSpPr>
        <p:spPr>
          <a:xfrm>
            <a:off x="14775047" y="65808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035" name="Google Shape;1035;p21"/>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036" name="Google Shape;1036;p21"/>
          <p:cNvSpPr txBox="1"/>
          <p:nvPr/>
        </p:nvSpPr>
        <p:spPr>
          <a:xfrm>
            <a:off x="17041057" y="591029"/>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sp>
        <p:nvSpPr>
          <p:cNvPr id="1037" name="Google Shape;1037;p21"/>
          <p:cNvSpPr txBox="1"/>
          <p:nvPr/>
        </p:nvSpPr>
        <p:spPr>
          <a:xfrm>
            <a:off x="361450" y="569375"/>
            <a:ext cx="11845091"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000"/>
              <a:buFont typeface="Arial"/>
              <a:buNone/>
            </a:pPr>
            <a:r>
              <a:rPr b="1" i="0" lang="en-GB" sz="6000" u="none" cap="none" strike="noStrike">
                <a:solidFill>
                  <a:srgbClr val="462145"/>
                </a:solidFill>
                <a:latin typeface="Arial"/>
                <a:ea typeface="Arial"/>
                <a:cs typeface="Arial"/>
                <a:sym typeface="Arial"/>
              </a:rPr>
              <a:t>Considerations</a:t>
            </a:r>
            <a:endParaRPr b="0" i="0" sz="1400" u="none" cap="none" strike="noStrike">
              <a:solidFill>
                <a:srgbClr val="000000"/>
              </a:solidFill>
              <a:latin typeface="Arial"/>
              <a:ea typeface="Arial"/>
              <a:cs typeface="Arial"/>
              <a:sym typeface="Arial"/>
            </a:endParaRPr>
          </a:p>
        </p:txBody>
      </p:sp>
      <p:sp>
        <p:nvSpPr>
          <p:cNvPr id="1038" name="Google Shape;1038;p21"/>
          <p:cNvSpPr txBox="1"/>
          <p:nvPr/>
        </p:nvSpPr>
        <p:spPr>
          <a:xfrm>
            <a:off x="361450" y="1562100"/>
            <a:ext cx="97944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3F2844"/>
                </a:solidFill>
                <a:latin typeface="Arial"/>
                <a:ea typeface="Arial"/>
                <a:cs typeface="Arial"/>
                <a:sym typeface="Arial"/>
              </a:rPr>
              <a:t>The EPC cascade should be considered when the goal is to achieve population level impact through optimising coverage</a:t>
            </a:r>
            <a:endParaRPr b="0" i="0" sz="1400" u="none" cap="none" strike="noStrike">
              <a:solidFill>
                <a:srgbClr val="000000"/>
              </a:solidFill>
              <a:latin typeface="Arial"/>
              <a:ea typeface="Arial"/>
              <a:cs typeface="Arial"/>
              <a:sym typeface="Arial"/>
            </a:endParaRPr>
          </a:p>
        </p:txBody>
      </p:sp>
      <p:pic>
        <p:nvPicPr>
          <p:cNvPr descr="A person in a white shirt&#10;&#10;AI-generated content may be incorrect." id="1039" name="Google Shape;1039;p21"/>
          <p:cNvPicPr preferRelativeResize="0"/>
          <p:nvPr/>
        </p:nvPicPr>
        <p:blipFill rotWithShape="1">
          <a:blip r:embed="rId16">
            <a:alphaModFix/>
          </a:blip>
          <a:srcRect b="0" l="0" r="0" t="0"/>
          <a:stretch/>
        </p:blipFill>
        <p:spPr>
          <a:xfrm flipH="1">
            <a:off x="9436265" y="2400300"/>
            <a:ext cx="3708978" cy="7886700"/>
          </a:xfrm>
          <a:prstGeom prst="rect">
            <a:avLst/>
          </a:prstGeom>
          <a:noFill/>
          <a:ln>
            <a:noFill/>
          </a:ln>
        </p:spPr>
      </p:pic>
      <p:grpSp>
        <p:nvGrpSpPr>
          <p:cNvPr id="1040" name="Google Shape;1040;p21"/>
          <p:cNvGrpSpPr/>
          <p:nvPr/>
        </p:nvGrpSpPr>
        <p:grpSpPr>
          <a:xfrm>
            <a:off x="13565479" y="51825"/>
            <a:ext cx="484531" cy="484531"/>
            <a:chOff x="8648959" y="1185159"/>
            <a:chExt cx="484531" cy="484531"/>
          </a:xfrm>
        </p:grpSpPr>
        <p:sp>
          <p:nvSpPr>
            <p:cNvPr id="1041" name="Google Shape;1041;p21">
              <a:hlinkClick action="ppaction://hlinksldjump" r:id="rId17"/>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42" name="Google Shape;1042;p21">
              <a:hlinkClick action="ppaction://hlinksldjump" r:id="rId18"/>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22"/>
          <p:cNvSpPr txBox="1"/>
          <p:nvPr/>
        </p:nvSpPr>
        <p:spPr>
          <a:xfrm>
            <a:off x="510083" y="2625718"/>
            <a:ext cx="3770715" cy="320601"/>
          </a:xfrm>
          <a:prstGeom prst="rect">
            <a:avLst/>
          </a:prstGeom>
          <a:noFill/>
          <a:ln>
            <a:noFill/>
          </a:ln>
        </p:spPr>
        <p:txBody>
          <a:bodyPr anchorCtr="0" anchor="t" bIns="0" lIns="0" spcFirstLastPara="1" rIns="0" wrap="square" tIns="0">
            <a:spAutoFit/>
          </a:bodyPr>
          <a:lstStyle/>
          <a:p>
            <a:pPr indent="0" lvl="0" marL="0" marR="0" rtl="0" algn="l">
              <a:lnSpc>
                <a:spcPct val="104999"/>
              </a:lnSpc>
              <a:spcBef>
                <a:spcPts val="0"/>
              </a:spcBef>
              <a:spcAft>
                <a:spcPts val="0"/>
              </a:spcAft>
              <a:buClr>
                <a:srgbClr val="000000"/>
              </a:buClr>
              <a:buSzPts val="2400"/>
              <a:buFont typeface="Arial"/>
              <a:buNone/>
            </a:pPr>
            <a:r>
              <a:rPr b="1" i="0" lang="en-GB" sz="2400" u="none" cap="none" strike="noStrike">
                <a:solidFill>
                  <a:srgbClr val="462145"/>
                </a:solidFill>
                <a:latin typeface="Arial"/>
                <a:ea typeface="Arial"/>
                <a:cs typeface="Arial"/>
                <a:sym typeface="Arial"/>
              </a:rPr>
              <a:t>Survey data: </a:t>
            </a:r>
            <a:endParaRPr b="0" i="0" sz="1400" u="none" cap="none" strike="noStrike">
              <a:solidFill>
                <a:srgbClr val="000000"/>
              </a:solidFill>
              <a:latin typeface="Arial"/>
              <a:ea typeface="Arial"/>
              <a:cs typeface="Arial"/>
              <a:sym typeface="Arial"/>
            </a:endParaRPr>
          </a:p>
        </p:txBody>
      </p:sp>
      <p:sp>
        <p:nvSpPr>
          <p:cNvPr id="1052" name="Google Shape;1052;p22"/>
          <p:cNvSpPr txBox="1"/>
          <p:nvPr/>
        </p:nvSpPr>
        <p:spPr>
          <a:xfrm>
            <a:off x="510082" y="3089117"/>
            <a:ext cx="7061989" cy="414017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This data is collected through methods like the Polling Booth Survey (PBS) and individual Bio-behavioural surveys (BBS) to measure specific coverage levels. This is collected every 1-5 years.</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800"/>
              <a:buFont typeface="Arial"/>
              <a:buNone/>
            </a:pPr>
            <a:r>
              <a:t/>
            </a:r>
            <a:endParaRPr b="0" i="0" sz="1800" u="none" cap="none" strike="noStrike">
              <a:solidFill>
                <a:srgbClr val="462145"/>
              </a:solidFill>
              <a:latin typeface="Arial"/>
              <a:ea typeface="Arial"/>
              <a:cs typeface="Arial"/>
              <a:sym typeface="Arial"/>
            </a:endParaRPr>
          </a:p>
          <a:p>
            <a:pPr indent="-285750" lvl="0" marL="285750" marR="0" rtl="0" algn="l">
              <a:lnSpc>
                <a:spcPct val="140000"/>
              </a:lnSpc>
              <a:spcBef>
                <a:spcPts val="0"/>
              </a:spcBef>
              <a:spcAft>
                <a:spcPts val="0"/>
              </a:spcAft>
              <a:buClr>
                <a:srgbClr val="462145"/>
              </a:buClr>
              <a:buSzPts val="1800"/>
              <a:buFont typeface="Courier New"/>
              <a:buChar char="o"/>
            </a:pPr>
            <a:r>
              <a:rPr b="1" i="0" lang="en-GB" sz="1800" u="none" cap="none" strike="noStrike">
                <a:solidFill>
                  <a:srgbClr val="462145"/>
                </a:solidFill>
                <a:latin typeface="Arial"/>
                <a:ea typeface="Arial"/>
                <a:cs typeface="Arial"/>
                <a:sym typeface="Arial"/>
              </a:rPr>
              <a:t>Availability data</a:t>
            </a:r>
            <a:r>
              <a:rPr b="0" i="0" lang="en-GB" sz="1800" u="none" cap="none" strike="noStrike">
                <a:solidFill>
                  <a:srgbClr val="462145"/>
                </a:solidFill>
                <a:latin typeface="Arial"/>
                <a:ea typeface="Arial"/>
                <a:cs typeface="Arial"/>
                <a:sym typeface="Arial"/>
              </a:rPr>
              <a:t>: </a:t>
            </a:r>
            <a:r>
              <a:rPr b="0" i="0" lang="en-GB" sz="1800" u="none" cap="none" strike="noStrike">
                <a:solidFill>
                  <a:schemeClr val="dk1"/>
                </a:solidFill>
                <a:latin typeface="Arial"/>
                <a:ea typeface="Arial"/>
                <a:cs typeface="Arial"/>
                <a:sym typeface="Arial"/>
              </a:rPr>
              <a:t>Survey questions are needed to assess if a service was unavailable when needed to the population of interest </a:t>
            </a:r>
            <a:endParaRPr b="0" i="0" sz="1400" u="none" cap="none" strike="noStrike">
              <a:solidFill>
                <a:srgbClr val="000000"/>
              </a:solidFill>
              <a:latin typeface="Arial"/>
              <a:ea typeface="Arial"/>
              <a:cs typeface="Arial"/>
              <a:sym typeface="Arial"/>
            </a:endParaRPr>
          </a:p>
          <a:p>
            <a:pPr indent="-171450" lvl="0" marL="285750" marR="0" rtl="0" algn="l">
              <a:lnSpc>
                <a:spcPct val="140000"/>
              </a:lnSpc>
              <a:spcBef>
                <a:spcPts val="0"/>
              </a:spcBef>
              <a:spcAft>
                <a:spcPts val="0"/>
              </a:spcAft>
              <a:buClr>
                <a:srgbClr val="462145"/>
              </a:buClr>
              <a:buSzPts val="1800"/>
              <a:buFont typeface="Courier New"/>
              <a:buNone/>
            </a:pPr>
            <a:r>
              <a:t/>
            </a:r>
            <a:endParaRPr b="0" i="0" sz="1800" u="none" cap="none" strike="noStrike">
              <a:solidFill>
                <a:srgbClr val="462145"/>
              </a:solidFill>
              <a:latin typeface="Arial"/>
              <a:ea typeface="Arial"/>
              <a:cs typeface="Arial"/>
              <a:sym typeface="Arial"/>
            </a:endParaRPr>
          </a:p>
          <a:p>
            <a:pPr indent="-285750" lvl="0" marL="285750" marR="0" rtl="0" algn="l">
              <a:lnSpc>
                <a:spcPct val="140000"/>
              </a:lnSpc>
              <a:spcBef>
                <a:spcPts val="0"/>
              </a:spcBef>
              <a:spcAft>
                <a:spcPts val="0"/>
              </a:spcAft>
              <a:buClr>
                <a:srgbClr val="462145"/>
              </a:buClr>
              <a:buSzPts val="1800"/>
              <a:buFont typeface="Courier New"/>
              <a:buChar char="o"/>
            </a:pPr>
            <a:r>
              <a:rPr b="1" i="0" lang="en-GB" sz="1800" u="none" cap="none" strike="noStrike">
                <a:solidFill>
                  <a:srgbClr val="462145"/>
                </a:solidFill>
                <a:latin typeface="Arial"/>
                <a:ea typeface="Arial"/>
                <a:cs typeface="Arial"/>
                <a:sym typeface="Arial"/>
              </a:rPr>
              <a:t>Contact data</a:t>
            </a:r>
            <a:r>
              <a:rPr b="0" i="0" lang="en-GB" sz="1800" u="none" cap="none" strike="noStrike">
                <a:solidFill>
                  <a:srgbClr val="462145"/>
                </a:solidFill>
                <a:latin typeface="Arial"/>
                <a:ea typeface="Arial"/>
                <a:cs typeface="Arial"/>
                <a:sym typeface="Arial"/>
              </a:rPr>
              <a:t>: </a:t>
            </a:r>
            <a:r>
              <a:rPr b="0" i="0" lang="en-GB" sz="1800" u="none" cap="none" strike="noStrike">
                <a:solidFill>
                  <a:schemeClr val="dk1"/>
                </a:solidFill>
                <a:latin typeface="Arial"/>
                <a:ea typeface="Arial"/>
                <a:cs typeface="Arial"/>
                <a:sym typeface="Arial"/>
              </a:rPr>
              <a:t>Survey questions are needed to assess whether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the population came in contact with the programme to access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the service being measured</a:t>
            </a:r>
            <a:endParaRPr b="0" i="0" sz="1400" u="none" cap="none" strike="noStrike">
              <a:solidFill>
                <a:srgbClr val="000000"/>
              </a:solidFill>
              <a:latin typeface="Arial"/>
              <a:ea typeface="Arial"/>
              <a:cs typeface="Arial"/>
              <a:sym typeface="Arial"/>
            </a:endParaRPr>
          </a:p>
          <a:p>
            <a:pPr indent="-171450" lvl="0" marL="285750" marR="0" rtl="0" algn="l">
              <a:lnSpc>
                <a:spcPct val="140000"/>
              </a:lnSpc>
              <a:spcBef>
                <a:spcPts val="0"/>
              </a:spcBef>
              <a:spcAft>
                <a:spcPts val="0"/>
              </a:spcAft>
              <a:buClr>
                <a:srgbClr val="462145"/>
              </a:buClr>
              <a:buSzPts val="1800"/>
              <a:buFont typeface="Courier New"/>
              <a:buNone/>
            </a:pPr>
            <a:r>
              <a:t/>
            </a:r>
            <a:endParaRPr b="0" i="0" sz="1800" u="none" cap="none" strike="noStrike">
              <a:solidFill>
                <a:srgbClr val="462145"/>
              </a:solidFill>
              <a:latin typeface="Arial"/>
              <a:ea typeface="Arial"/>
              <a:cs typeface="Arial"/>
              <a:sym typeface="Arial"/>
            </a:endParaRPr>
          </a:p>
          <a:p>
            <a:pPr indent="-285750" lvl="0" marL="285750" marR="0" rtl="0" algn="l">
              <a:lnSpc>
                <a:spcPct val="140000"/>
              </a:lnSpc>
              <a:spcBef>
                <a:spcPts val="0"/>
              </a:spcBef>
              <a:spcAft>
                <a:spcPts val="0"/>
              </a:spcAft>
              <a:buClr>
                <a:srgbClr val="462145"/>
              </a:buClr>
              <a:buSzPts val="1800"/>
              <a:buFont typeface="Courier New"/>
              <a:buChar char="o"/>
            </a:pPr>
            <a:r>
              <a:rPr b="1" i="0" lang="en-GB" sz="1800" u="none" cap="none" strike="noStrike">
                <a:solidFill>
                  <a:srgbClr val="462145"/>
                </a:solidFill>
                <a:latin typeface="Arial"/>
                <a:ea typeface="Arial"/>
                <a:cs typeface="Arial"/>
                <a:sym typeface="Arial"/>
              </a:rPr>
              <a:t>Utilisation data</a:t>
            </a:r>
            <a:r>
              <a:rPr b="0" i="0" lang="en-GB" sz="1800" u="none" cap="none" strike="noStrike">
                <a:solidFill>
                  <a:srgbClr val="462145"/>
                </a:solidFill>
                <a:latin typeface="Arial"/>
                <a:ea typeface="Arial"/>
                <a:cs typeface="Arial"/>
                <a:sym typeface="Arial"/>
              </a:rPr>
              <a:t>: </a:t>
            </a:r>
            <a:r>
              <a:rPr b="0" i="0" lang="en-GB" sz="1800" u="none" cap="none" strike="noStrike">
                <a:solidFill>
                  <a:schemeClr val="dk1"/>
                </a:solidFill>
                <a:latin typeface="Arial"/>
                <a:ea typeface="Arial"/>
                <a:cs typeface="Arial"/>
                <a:sym typeface="Arial"/>
              </a:rPr>
              <a:t>Survey questions are needed to assess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whether the service was utilised by the population of interest </a:t>
            </a:r>
            <a:endParaRPr b="0" i="0" sz="1400" u="none" cap="none" strike="noStrike">
              <a:solidFill>
                <a:srgbClr val="000000"/>
              </a:solidFill>
              <a:latin typeface="Arial"/>
              <a:ea typeface="Arial"/>
              <a:cs typeface="Arial"/>
              <a:sym typeface="Arial"/>
            </a:endParaRPr>
          </a:p>
        </p:txBody>
      </p:sp>
      <p:sp>
        <p:nvSpPr>
          <p:cNvPr id="1053" name="Google Shape;1053;p22"/>
          <p:cNvSpPr txBox="1"/>
          <p:nvPr/>
        </p:nvSpPr>
        <p:spPr>
          <a:xfrm>
            <a:off x="8317978" y="2625718"/>
            <a:ext cx="3770700" cy="369300"/>
          </a:xfrm>
          <a:prstGeom prst="rect">
            <a:avLst/>
          </a:prstGeom>
          <a:noFill/>
          <a:ln>
            <a:noFill/>
          </a:ln>
        </p:spPr>
        <p:txBody>
          <a:bodyPr anchorCtr="0" anchor="t" bIns="0" lIns="0" spcFirstLastPara="1" rIns="0" wrap="square" tIns="0">
            <a:spAutoFit/>
          </a:bodyPr>
          <a:lstStyle/>
          <a:p>
            <a:pPr indent="0" lvl="0" marL="0" marR="0" rtl="0" algn="l">
              <a:lnSpc>
                <a:spcPct val="104999"/>
              </a:lnSpc>
              <a:spcBef>
                <a:spcPts val="0"/>
              </a:spcBef>
              <a:spcAft>
                <a:spcPts val="0"/>
              </a:spcAft>
              <a:buClr>
                <a:srgbClr val="000000"/>
              </a:buClr>
              <a:buSzPts val="2400"/>
              <a:buFont typeface="Arial"/>
              <a:buNone/>
            </a:pPr>
            <a:r>
              <a:rPr b="1" i="0" lang="en-GB" sz="2400" u="none" cap="none" strike="noStrike">
                <a:solidFill>
                  <a:srgbClr val="462145"/>
                </a:solidFill>
                <a:latin typeface="Arial"/>
                <a:ea typeface="Arial"/>
                <a:cs typeface="Arial"/>
                <a:sym typeface="Arial"/>
              </a:rPr>
              <a:t>Routine data:</a:t>
            </a:r>
            <a:endParaRPr b="0" i="0" sz="1400" u="none" cap="none" strike="noStrike">
              <a:solidFill>
                <a:srgbClr val="000000"/>
              </a:solidFill>
              <a:latin typeface="Arial"/>
              <a:ea typeface="Arial"/>
              <a:cs typeface="Arial"/>
              <a:sym typeface="Arial"/>
            </a:endParaRPr>
          </a:p>
        </p:txBody>
      </p:sp>
      <p:sp>
        <p:nvSpPr>
          <p:cNvPr id="1054" name="Google Shape;1054;p22"/>
          <p:cNvSpPr txBox="1"/>
          <p:nvPr/>
        </p:nvSpPr>
        <p:spPr>
          <a:xfrm>
            <a:off x="8317985" y="3089117"/>
            <a:ext cx="7455300" cy="4155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This is data collected routinely by programmes,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very often by implementing partner or by a national programme </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through HMIS. This is normally collected monthly or quarterly</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800"/>
              <a:buFont typeface="Arial"/>
              <a:buNone/>
            </a:pPr>
            <a:r>
              <a:t/>
            </a:r>
            <a:endParaRPr b="0" i="0" sz="1800" u="none" cap="none" strike="noStrike">
              <a:solidFill>
                <a:srgbClr val="462145"/>
              </a:solidFill>
              <a:latin typeface="Arial"/>
              <a:ea typeface="Arial"/>
              <a:cs typeface="Arial"/>
              <a:sym typeface="Arial"/>
            </a:endParaRPr>
          </a:p>
          <a:p>
            <a:pPr indent="-285750" lvl="0" marL="285750" marR="0" rtl="0" algn="l">
              <a:lnSpc>
                <a:spcPct val="140000"/>
              </a:lnSpc>
              <a:spcBef>
                <a:spcPts val="0"/>
              </a:spcBef>
              <a:spcAft>
                <a:spcPts val="0"/>
              </a:spcAft>
              <a:buClr>
                <a:srgbClr val="462145"/>
              </a:buClr>
              <a:buSzPts val="1800"/>
              <a:buFont typeface="Courier New"/>
              <a:buChar char="o"/>
            </a:pPr>
            <a:r>
              <a:rPr b="1" i="0" lang="en-GB" sz="1800" u="none" cap="none" strike="noStrike">
                <a:solidFill>
                  <a:srgbClr val="462145"/>
                </a:solidFill>
                <a:latin typeface="Arial"/>
                <a:ea typeface="Arial"/>
                <a:cs typeface="Arial"/>
                <a:sym typeface="Arial"/>
              </a:rPr>
              <a:t>Availability data</a:t>
            </a:r>
            <a:r>
              <a:rPr b="0" i="0" lang="en-GB" sz="1800" u="none" cap="none" strike="noStrike">
                <a:solidFill>
                  <a:srgbClr val="462145"/>
                </a:solidFill>
                <a:latin typeface="Arial"/>
                <a:ea typeface="Arial"/>
                <a:cs typeface="Arial"/>
                <a:sym typeface="Arial"/>
              </a:rPr>
              <a:t>: </a:t>
            </a:r>
            <a:r>
              <a:rPr b="0" i="0" lang="en-GB" sz="1800" u="none" cap="none" strike="noStrike">
                <a:solidFill>
                  <a:schemeClr val="dk1"/>
                </a:solidFill>
                <a:latin typeface="Arial"/>
                <a:ea typeface="Arial"/>
                <a:cs typeface="Arial"/>
                <a:sym typeface="Arial"/>
              </a:rPr>
              <a:t>Indicator in HMIS to assess if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services/commodities being measured are available or if there was no stock out </a:t>
            </a:r>
            <a:endParaRPr b="0" i="0" sz="1400" u="none" cap="none" strike="noStrike">
              <a:solidFill>
                <a:srgbClr val="000000"/>
              </a:solidFill>
              <a:latin typeface="Arial"/>
              <a:ea typeface="Arial"/>
              <a:cs typeface="Arial"/>
              <a:sym typeface="Arial"/>
            </a:endParaRPr>
          </a:p>
          <a:p>
            <a:pPr indent="-285750" lvl="0" marL="285750" marR="0" rtl="0" algn="l">
              <a:lnSpc>
                <a:spcPct val="140000"/>
              </a:lnSpc>
              <a:spcBef>
                <a:spcPts val="0"/>
              </a:spcBef>
              <a:spcAft>
                <a:spcPts val="0"/>
              </a:spcAft>
              <a:buClr>
                <a:srgbClr val="462145"/>
              </a:buClr>
              <a:buSzPts val="1800"/>
              <a:buFont typeface="Courier New"/>
              <a:buChar char="o"/>
            </a:pPr>
            <a:r>
              <a:rPr b="1" i="0" lang="en-GB" sz="1800" u="none" cap="none" strike="noStrike">
                <a:solidFill>
                  <a:srgbClr val="462145"/>
                </a:solidFill>
                <a:latin typeface="Arial"/>
                <a:ea typeface="Arial"/>
                <a:cs typeface="Arial"/>
                <a:sym typeface="Arial"/>
              </a:rPr>
              <a:t>Contact data</a:t>
            </a:r>
            <a:r>
              <a:rPr b="0" i="0" lang="en-GB" sz="1800" u="none" cap="none" strike="noStrike">
                <a:solidFill>
                  <a:srgbClr val="462145"/>
                </a:solidFill>
                <a:latin typeface="Arial"/>
                <a:ea typeface="Arial"/>
                <a:cs typeface="Arial"/>
                <a:sym typeface="Arial"/>
              </a:rPr>
              <a:t>: </a:t>
            </a:r>
            <a:r>
              <a:rPr b="0" i="0" lang="en-GB" sz="1800" u="none" cap="none" strike="noStrike">
                <a:solidFill>
                  <a:schemeClr val="dk1"/>
                </a:solidFill>
                <a:latin typeface="Arial"/>
                <a:ea typeface="Arial"/>
                <a:cs typeface="Arial"/>
                <a:sym typeface="Arial"/>
              </a:rPr>
              <a:t>Indicator in HMIS to assess programme (facility or community) contact with the population of interest</a:t>
            </a:r>
            <a:endParaRPr b="0" i="0" sz="1400" u="none" cap="none" strike="noStrike">
              <a:solidFill>
                <a:srgbClr val="000000"/>
              </a:solidFill>
              <a:latin typeface="Arial"/>
              <a:ea typeface="Arial"/>
              <a:cs typeface="Arial"/>
              <a:sym typeface="Arial"/>
            </a:endParaRPr>
          </a:p>
          <a:p>
            <a:pPr indent="-285750" lvl="0" marL="285750" marR="0" rtl="0" algn="l">
              <a:lnSpc>
                <a:spcPct val="140000"/>
              </a:lnSpc>
              <a:spcBef>
                <a:spcPts val="0"/>
              </a:spcBef>
              <a:spcAft>
                <a:spcPts val="0"/>
              </a:spcAft>
              <a:buClr>
                <a:srgbClr val="462145"/>
              </a:buClr>
              <a:buSzPts val="1800"/>
              <a:buFont typeface="Courier New"/>
              <a:buChar char="o"/>
            </a:pPr>
            <a:r>
              <a:rPr b="1" i="0" lang="en-GB" sz="1800" u="none" cap="none" strike="noStrike">
                <a:solidFill>
                  <a:srgbClr val="462145"/>
                </a:solidFill>
                <a:latin typeface="Arial"/>
                <a:ea typeface="Arial"/>
                <a:cs typeface="Arial"/>
                <a:sym typeface="Arial"/>
              </a:rPr>
              <a:t>Utilisation data</a:t>
            </a:r>
            <a:r>
              <a:rPr b="0" i="0" lang="en-GB" sz="1800" u="none" cap="none" strike="noStrike">
                <a:solidFill>
                  <a:srgbClr val="462145"/>
                </a:solidFill>
                <a:latin typeface="Arial"/>
                <a:ea typeface="Arial"/>
                <a:cs typeface="Arial"/>
                <a:sym typeface="Arial"/>
              </a:rPr>
              <a:t>: </a:t>
            </a:r>
            <a:r>
              <a:rPr b="0" i="0" lang="en-GB" sz="1800" u="none" cap="none" strike="noStrike">
                <a:solidFill>
                  <a:schemeClr val="dk1"/>
                </a:solidFill>
                <a:latin typeface="Arial"/>
                <a:ea typeface="Arial"/>
                <a:cs typeface="Arial"/>
                <a:sym typeface="Arial"/>
              </a:rPr>
              <a:t>Indicator in HMIS to assess whether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the service was utilised by the population of interest </a:t>
            </a:r>
            <a:endParaRPr b="0" i="0" sz="1400" u="none" cap="none" strike="noStrike">
              <a:solidFill>
                <a:srgbClr val="000000"/>
              </a:solidFill>
              <a:latin typeface="Arial"/>
              <a:ea typeface="Arial"/>
              <a:cs typeface="Arial"/>
              <a:sym typeface="Arial"/>
            </a:endParaRPr>
          </a:p>
        </p:txBody>
      </p:sp>
      <p:sp>
        <p:nvSpPr>
          <p:cNvPr id="1055" name="Google Shape;1055;p22"/>
          <p:cNvSpPr txBox="1"/>
          <p:nvPr/>
        </p:nvSpPr>
        <p:spPr>
          <a:xfrm>
            <a:off x="8218911" y="7820163"/>
            <a:ext cx="9558900" cy="1750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000"/>
              <a:buFont typeface="Arial"/>
              <a:buNone/>
            </a:pPr>
            <a:r>
              <a:rPr b="1" i="0" lang="en-GB" sz="2400" u="none" cap="none" strike="noStrike">
                <a:solidFill>
                  <a:srgbClr val="462145"/>
                </a:solidFill>
                <a:latin typeface="Arial"/>
                <a:ea typeface="Arial"/>
                <a:cs typeface="Arial"/>
                <a:sym typeface="Arial"/>
              </a:rPr>
              <a:t>Qualitative Data</a:t>
            </a:r>
            <a:r>
              <a:rPr b="1" i="0" lang="en-GB" sz="1800" u="none" cap="none" strike="noStrike">
                <a:solidFill>
                  <a:srgbClr val="462145"/>
                </a:solidFill>
                <a:latin typeface="Arial"/>
                <a:ea typeface="Arial"/>
                <a:cs typeface="Arial"/>
                <a:sym typeface="Arial"/>
              </a:rPr>
              <a:t>: </a:t>
            </a:r>
            <a:br>
              <a:rPr b="1" i="0" lang="en-GB" sz="1800" u="none" cap="none" strike="noStrike">
                <a:solidFill>
                  <a:srgbClr val="462145"/>
                </a:solidFill>
                <a:latin typeface="Arial"/>
                <a:ea typeface="Arial"/>
                <a:cs typeface="Arial"/>
                <a:sym typeface="Arial"/>
              </a:rPr>
            </a:br>
            <a:r>
              <a:rPr b="0" i="0" lang="en-GB" sz="1800" u="none" cap="none" strike="noStrike">
                <a:solidFill>
                  <a:schemeClr val="dk1"/>
                </a:solidFill>
                <a:latin typeface="Arial"/>
                <a:ea typeface="Arial"/>
                <a:cs typeface="Arial"/>
                <a:sym typeface="Arial"/>
              </a:rPr>
              <a:t>To understand the reasons behind gaps identified in the cascade, qualitative data is necessary. This can be collected formally through a qualitative research process or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through routine programme consultations with users. Qualitative data can be also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gathered to develop solutions to address the gaps</a:t>
            </a:r>
            <a:endParaRPr b="0" i="0" sz="1400" u="none" cap="none" strike="noStrike">
              <a:solidFill>
                <a:srgbClr val="000000"/>
              </a:solidFill>
              <a:latin typeface="Arial"/>
              <a:ea typeface="Arial"/>
              <a:cs typeface="Arial"/>
              <a:sym typeface="Arial"/>
            </a:endParaRPr>
          </a:p>
        </p:txBody>
      </p:sp>
      <p:sp>
        <p:nvSpPr>
          <p:cNvPr id="1056" name="Google Shape;1056;p22"/>
          <p:cNvSpPr txBox="1"/>
          <p:nvPr/>
        </p:nvSpPr>
        <p:spPr>
          <a:xfrm>
            <a:off x="451783" y="8140763"/>
            <a:ext cx="6805200" cy="1431600"/>
          </a:xfrm>
          <a:prstGeom prst="rect">
            <a:avLst/>
          </a:prstGeom>
          <a:noFill/>
          <a:ln>
            <a:noFill/>
          </a:ln>
        </p:spPr>
        <p:txBody>
          <a:bodyPr anchorCtr="0" anchor="t" bIns="45700" lIns="0" spcFirstLastPara="1" rIns="91425" wrap="square" tIns="45700">
            <a:spAutoFit/>
          </a:bodyPr>
          <a:lstStyle/>
          <a:p>
            <a:pPr indent="0" lvl="0" marL="0" marR="0" rtl="0" algn="l">
              <a:lnSpc>
                <a:spcPct val="115000"/>
              </a:lnSpc>
              <a:spcBef>
                <a:spcPts val="0"/>
              </a:spcBef>
              <a:spcAft>
                <a:spcPts val="0"/>
              </a:spcAft>
              <a:buClr>
                <a:srgbClr val="000000"/>
              </a:buClr>
              <a:buSzPts val="1000"/>
              <a:buFont typeface="Arial"/>
              <a:buNone/>
            </a:pPr>
            <a:r>
              <a:rPr b="1" i="0" lang="en-GB" sz="2400" u="none" cap="none" strike="noStrike">
                <a:solidFill>
                  <a:srgbClr val="462145"/>
                </a:solidFill>
                <a:latin typeface="Arial"/>
                <a:ea typeface="Arial"/>
                <a:cs typeface="Arial"/>
                <a:sym typeface="Arial"/>
              </a:rPr>
              <a:t>Programme and Contextual Data</a:t>
            </a:r>
            <a:r>
              <a:rPr b="1" i="0" lang="en-GB" sz="1800" u="none" cap="none" strike="noStrike">
                <a:solidFill>
                  <a:srgbClr val="462145"/>
                </a:solidFill>
                <a:latin typeface="Arial"/>
                <a:ea typeface="Arial"/>
                <a:cs typeface="Arial"/>
                <a:sym typeface="Arial"/>
              </a:rPr>
              <a:t>: </a:t>
            </a:r>
            <a:br>
              <a:rPr b="1" i="0" lang="en-GB" sz="1800" u="none" cap="none" strike="noStrike">
                <a:solidFill>
                  <a:srgbClr val="462145"/>
                </a:solidFill>
                <a:latin typeface="Arial"/>
                <a:ea typeface="Arial"/>
                <a:cs typeface="Arial"/>
                <a:sym typeface="Arial"/>
              </a:rPr>
            </a:br>
            <a:r>
              <a:rPr b="0" i="0" lang="en-GB" sz="1800" u="none" cap="none" strike="noStrike">
                <a:solidFill>
                  <a:schemeClr val="dk1"/>
                </a:solidFill>
                <a:latin typeface="Arial"/>
                <a:ea typeface="Arial"/>
                <a:cs typeface="Arial"/>
                <a:sym typeface="Arial"/>
              </a:rPr>
              <a:t>This includes information about the services and the environment the programme and the populations operate in. this is important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to understand the gaps and to devise solutions</a:t>
            </a:r>
            <a:endParaRPr b="0" i="0" sz="1400" u="none" cap="none" strike="noStrike">
              <a:solidFill>
                <a:srgbClr val="000000"/>
              </a:solidFill>
              <a:latin typeface="Arial"/>
              <a:ea typeface="Arial"/>
              <a:cs typeface="Arial"/>
              <a:sym typeface="Arial"/>
            </a:endParaRPr>
          </a:p>
        </p:txBody>
      </p:sp>
      <p:grpSp>
        <p:nvGrpSpPr>
          <p:cNvPr id="1057" name="Google Shape;1057;p22"/>
          <p:cNvGrpSpPr/>
          <p:nvPr/>
        </p:nvGrpSpPr>
        <p:grpSpPr>
          <a:xfrm>
            <a:off x="15468600" y="9741069"/>
            <a:ext cx="3329100" cy="507831"/>
            <a:chOff x="14872218" y="9719957"/>
            <a:chExt cx="3329100" cy="507831"/>
          </a:xfrm>
        </p:grpSpPr>
        <p:grpSp>
          <p:nvGrpSpPr>
            <p:cNvPr id="1058" name="Google Shape;1058;p22"/>
            <p:cNvGrpSpPr/>
            <p:nvPr/>
          </p:nvGrpSpPr>
          <p:grpSpPr>
            <a:xfrm>
              <a:off x="16071068" y="9770473"/>
              <a:ext cx="396290" cy="396290"/>
              <a:chOff x="16121050" y="9484039"/>
              <a:chExt cx="653674" cy="653674"/>
            </a:xfrm>
          </p:grpSpPr>
          <p:sp>
            <p:nvSpPr>
              <p:cNvPr id="1059" name="Google Shape;1059;p22">
                <a:hlinkClick action="ppaction://hlinksldjump" r:id="rId3"/>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60" name="Google Shape;1060;p22">
                <a:hlinkClick action="ppaction://hlinksldjump" r:id="rId4"/>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061" name="Google Shape;1061;p22">
              <a:hlinkClick action="ppaction://hlinksldjump" r:id="rId6"/>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1062" name="Google Shape;1062;p22">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63" name="Google Shape;1063;p22">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64" name="Google Shape;1064;p22">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1065" name="Google Shape;1065;p22"/>
          <p:cNvSpPr txBox="1"/>
          <p:nvPr/>
        </p:nvSpPr>
        <p:spPr>
          <a:xfrm>
            <a:off x="0" y="0"/>
            <a:ext cx="18306332" cy="371681"/>
          </a:xfrm>
          <a:prstGeom prst="rect">
            <a:avLst/>
          </a:prstGeom>
          <a:solidFill>
            <a:srgbClr val="462145"/>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EFFECTIVE PROGRAMME COVERAGE CASCADE</a:t>
            </a:r>
            <a:endParaRPr b="0" i="0" sz="1400" u="none" cap="none" strike="noStrike">
              <a:solidFill>
                <a:srgbClr val="000000"/>
              </a:solidFill>
              <a:latin typeface="Arial"/>
              <a:ea typeface="Arial"/>
              <a:cs typeface="Arial"/>
              <a:sym typeface="Arial"/>
            </a:endParaRPr>
          </a:p>
        </p:txBody>
      </p:sp>
      <p:grpSp>
        <p:nvGrpSpPr>
          <p:cNvPr id="1066" name="Google Shape;1066;p22"/>
          <p:cNvGrpSpPr/>
          <p:nvPr/>
        </p:nvGrpSpPr>
        <p:grpSpPr>
          <a:xfrm>
            <a:off x="14775047" y="41737"/>
            <a:ext cx="608899" cy="608899"/>
            <a:chOff x="8648959" y="1185159"/>
            <a:chExt cx="484531" cy="484531"/>
          </a:xfrm>
        </p:grpSpPr>
        <p:sp>
          <p:nvSpPr>
            <p:cNvPr id="1067" name="Google Shape;1067;p22"/>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68" name="Google Shape;1068;p22">
              <a:hlinkClick action="ppaction://hlinksldjump" r:id="rId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069" name="Google Shape;1069;p22"/>
          <p:cNvGrpSpPr/>
          <p:nvPr/>
        </p:nvGrpSpPr>
        <p:grpSpPr>
          <a:xfrm>
            <a:off x="16041050" y="51825"/>
            <a:ext cx="484531" cy="484531"/>
            <a:chOff x="8648959" y="1185159"/>
            <a:chExt cx="484531" cy="484531"/>
          </a:xfrm>
        </p:grpSpPr>
        <p:sp>
          <p:nvSpPr>
            <p:cNvPr id="1070" name="Google Shape;1070;p22"/>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71" name="Google Shape;1071;p22">
              <a:hlinkClick action="ppaction://hlinksldjump" r:id="rId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072" name="Google Shape;1072;p22"/>
          <p:cNvGrpSpPr/>
          <p:nvPr/>
        </p:nvGrpSpPr>
        <p:grpSpPr>
          <a:xfrm>
            <a:off x="17231763" y="38100"/>
            <a:ext cx="484531" cy="484531"/>
            <a:chOff x="8648959" y="1185159"/>
            <a:chExt cx="484531" cy="484531"/>
          </a:xfrm>
        </p:grpSpPr>
        <p:sp>
          <p:nvSpPr>
            <p:cNvPr id="1073" name="Google Shape;1073;p22"/>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74" name="Google Shape;1074;p22">
              <a:hlinkClick action="ppaction://hlinksldjump" r:id="rId11"/>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075" name="Google Shape;1075;p22"/>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076" name="Google Shape;1076;p22"/>
          <p:cNvSpPr txBox="1"/>
          <p:nvPr/>
        </p:nvSpPr>
        <p:spPr>
          <a:xfrm>
            <a:off x="14775047" y="65808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077" name="Google Shape;1077;p22"/>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078" name="Google Shape;1078;p22"/>
          <p:cNvSpPr txBox="1"/>
          <p:nvPr/>
        </p:nvSpPr>
        <p:spPr>
          <a:xfrm>
            <a:off x="17041057" y="591029"/>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sp>
        <p:nvSpPr>
          <p:cNvPr id="1079" name="Google Shape;1079;p22"/>
          <p:cNvSpPr txBox="1"/>
          <p:nvPr/>
        </p:nvSpPr>
        <p:spPr>
          <a:xfrm>
            <a:off x="361450" y="569375"/>
            <a:ext cx="11845091"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000"/>
              <a:buFont typeface="Arial"/>
              <a:buNone/>
            </a:pPr>
            <a:r>
              <a:rPr b="1" i="0" lang="en-GB" sz="6000" u="none" cap="none" strike="noStrike">
                <a:solidFill>
                  <a:srgbClr val="462145"/>
                </a:solidFill>
                <a:latin typeface="Arial"/>
                <a:ea typeface="Arial"/>
                <a:cs typeface="Arial"/>
                <a:sym typeface="Arial"/>
              </a:rPr>
              <a:t>Data Requirements</a:t>
            </a:r>
            <a:endParaRPr b="0" i="0" sz="1400" u="none" cap="none" strike="noStrike">
              <a:solidFill>
                <a:srgbClr val="000000"/>
              </a:solidFill>
              <a:latin typeface="Arial"/>
              <a:ea typeface="Arial"/>
              <a:cs typeface="Arial"/>
              <a:sym typeface="Arial"/>
            </a:endParaRPr>
          </a:p>
        </p:txBody>
      </p:sp>
      <p:sp>
        <p:nvSpPr>
          <p:cNvPr id="1080" name="Google Shape;1080;p22"/>
          <p:cNvSpPr txBox="1"/>
          <p:nvPr/>
        </p:nvSpPr>
        <p:spPr>
          <a:xfrm>
            <a:off x="361450" y="1562100"/>
            <a:ext cx="15746428" cy="61555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3F2844"/>
                </a:solidFill>
                <a:latin typeface="Arial"/>
                <a:ea typeface="Arial"/>
                <a:cs typeface="Arial"/>
                <a:sym typeface="Arial"/>
              </a:rPr>
              <a:t>The EPC cascade requires combining quantitative data from routine and periodic </a:t>
            </a:r>
            <a:br>
              <a:rPr b="0" i="0" lang="en-GB" sz="2400" u="none" cap="none" strike="noStrike">
                <a:solidFill>
                  <a:srgbClr val="3F2844"/>
                </a:solidFill>
                <a:latin typeface="Arial"/>
                <a:ea typeface="Arial"/>
                <a:cs typeface="Arial"/>
                <a:sym typeface="Arial"/>
              </a:rPr>
            </a:br>
            <a:r>
              <a:rPr b="0" i="0" lang="en-GB" sz="2400" u="none" cap="none" strike="noStrike">
                <a:solidFill>
                  <a:srgbClr val="3F2844"/>
                </a:solidFill>
                <a:latin typeface="Arial"/>
                <a:ea typeface="Arial"/>
                <a:cs typeface="Arial"/>
                <a:sym typeface="Arial"/>
              </a:rPr>
              <a:t>surveys with qualitative data to understand both what is happening and why.</a:t>
            </a:r>
            <a:endParaRPr b="0" i="0" sz="1400" u="none" cap="none" strike="noStrike">
              <a:solidFill>
                <a:srgbClr val="000000"/>
              </a:solidFill>
              <a:latin typeface="Arial"/>
              <a:ea typeface="Arial"/>
              <a:cs typeface="Arial"/>
              <a:sym typeface="Arial"/>
            </a:endParaRPr>
          </a:p>
        </p:txBody>
      </p:sp>
      <p:grpSp>
        <p:nvGrpSpPr>
          <p:cNvPr id="1081" name="Google Shape;1081;p22"/>
          <p:cNvGrpSpPr/>
          <p:nvPr/>
        </p:nvGrpSpPr>
        <p:grpSpPr>
          <a:xfrm>
            <a:off x="13565479" y="51825"/>
            <a:ext cx="484531" cy="484531"/>
            <a:chOff x="8648959" y="1185159"/>
            <a:chExt cx="484531" cy="484531"/>
          </a:xfrm>
        </p:grpSpPr>
        <p:sp>
          <p:nvSpPr>
            <p:cNvPr id="1082" name="Google Shape;1082;p22">
              <a:hlinkClick action="ppaction://hlinksldjump" r:id="rId12"/>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83" name="Google Shape;1083;p22">
              <a:hlinkClick action="ppaction://hlinksldjump" r:id="rId13"/>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084" name="Google Shape;1084;p22"/>
          <p:cNvGrpSpPr/>
          <p:nvPr/>
        </p:nvGrpSpPr>
        <p:grpSpPr>
          <a:xfrm>
            <a:off x="18331" y="9704272"/>
            <a:ext cx="15755070" cy="596320"/>
            <a:chOff x="0" y="9749027"/>
            <a:chExt cx="15755070" cy="596320"/>
          </a:xfrm>
        </p:grpSpPr>
        <p:pic>
          <p:nvPicPr>
            <p:cNvPr descr="A colorful squares and circles&#10;&#10;AI-generated content may be incorrect." id="1085" name="Google Shape;1085;p22"/>
            <p:cNvPicPr preferRelativeResize="0"/>
            <p:nvPr/>
          </p:nvPicPr>
          <p:blipFill rotWithShape="1">
            <a:blip r:embed="rId14">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086" name="Google Shape;1086;p22"/>
            <p:cNvPicPr preferRelativeResize="0"/>
            <p:nvPr/>
          </p:nvPicPr>
          <p:blipFill rotWithShape="1">
            <a:blip r:embed="rId14">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087" name="Google Shape;1087;p22"/>
            <p:cNvPicPr preferRelativeResize="0"/>
            <p:nvPr/>
          </p:nvPicPr>
          <p:blipFill rotWithShape="1">
            <a:blip r:embed="rId15">
              <a:alphaModFix/>
            </a:blip>
            <a:srcRect b="0" l="0" r="0" t="0"/>
            <a:stretch/>
          </p:blipFill>
          <p:spPr>
            <a:xfrm rot="-5400000">
              <a:off x="15133116" y="9723391"/>
              <a:ext cx="596319" cy="647590"/>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pic>
        <p:nvPicPr>
          <p:cNvPr descr="A outline of a map&#10;&#10;AI-generated content may be incorrect." id="1096" name="Google Shape;1096;p23"/>
          <p:cNvPicPr preferRelativeResize="0"/>
          <p:nvPr/>
        </p:nvPicPr>
        <p:blipFill rotWithShape="1">
          <a:blip r:embed="rId3">
            <a:alphaModFix/>
          </a:blip>
          <a:srcRect b="0" l="0" r="0" t="-5381"/>
          <a:stretch/>
        </p:blipFill>
        <p:spPr>
          <a:xfrm>
            <a:off x="14305271" y="6083217"/>
            <a:ext cx="4001062" cy="4203784"/>
          </a:xfrm>
          <a:prstGeom prst="rect">
            <a:avLst/>
          </a:prstGeom>
          <a:noFill/>
          <a:ln>
            <a:noFill/>
          </a:ln>
        </p:spPr>
      </p:pic>
      <p:cxnSp>
        <p:nvCxnSpPr>
          <p:cNvPr id="1097" name="Google Shape;1097;p23"/>
          <p:cNvCxnSpPr/>
          <p:nvPr/>
        </p:nvCxnSpPr>
        <p:spPr>
          <a:xfrm>
            <a:off x="9172603" y="2030214"/>
            <a:ext cx="0" cy="5494020"/>
          </a:xfrm>
          <a:prstGeom prst="straightConnector1">
            <a:avLst/>
          </a:prstGeom>
          <a:noFill/>
          <a:ln cap="flat" cmpd="sng" w="9525">
            <a:solidFill>
              <a:srgbClr val="989998"/>
            </a:solidFill>
            <a:prstDash val="solid"/>
            <a:round/>
            <a:headEnd len="sm" w="sm" type="none"/>
            <a:tailEnd len="sm" w="sm" type="none"/>
          </a:ln>
        </p:spPr>
      </p:cxnSp>
      <p:sp>
        <p:nvSpPr>
          <p:cNvPr id="1098" name="Google Shape;1098;p23">
            <a:hlinkClick r:id="rId4"/>
          </p:cNvPr>
          <p:cNvSpPr/>
          <p:nvPr/>
        </p:nvSpPr>
        <p:spPr>
          <a:xfrm>
            <a:off x="938418" y="8413432"/>
            <a:ext cx="8682038" cy="692468"/>
          </a:xfrm>
          <a:custGeom>
            <a:rect b="b" l="l" r="r" t="t"/>
            <a:pathLst>
              <a:path extrusionOk="0" h="182378" w="2286627">
                <a:moveTo>
                  <a:pt x="89172" y="0"/>
                </a:moveTo>
                <a:lnTo>
                  <a:pt x="2197455" y="0"/>
                </a:lnTo>
                <a:cubicBezTo>
                  <a:pt x="2246704" y="0"/>
                  <a:pt x="2286627" y="39924"/>
                  <a:pt x="2286627" y="89172"/>
                </a:cubicBezTo>
                <a:lnTo>
                  <a:pt x="2286627" y="93207"/>
                </a:lnTo>
                <a:cubicBezTo>
                  <a:pt x="2286627" y="142455"/>
                  <a:pt x="2246704" y="182378"/>
                  <a:pt x="2197455" y="182378"/>
                </a:cubicBezTo>
                <a:lnTo>
                  <a:pt x="89172" y="182378"/>
                </a:lnTo>
                <a:cubicBezTo>
                  <a:pt x="39924" y="182378"/>
                  <a:pt x="0" y="142455"/>
                  <a:pt x="0" y="93207"/>
                </a:cubicBezTo>
                <a:lnTo>
                  <a:pt x="0" y="89172"/>
                </a:lnTo>
                <a:cubicBezTo>
                  <a:pt x="0" y="39924"/>
                  <a:pt x="39924" y="0"/>
                  <a:pt x="89172" y="0"/>
                </a:cubicBezTo>
                <a:close/>
              </a:path>
            </a:pathLst>
          </a:custGeom>
          <a:solidFill>
            <a:srgbClr val="FFFFFF"/>
          </a:solidFill>
          <a:ln cap="rnd" cmpd="sng" w="19050">
            <a:solidFill>
              <a:srgbClr val="46214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99" name="Google Shape;1099;p23"/>
          <p:cNvSpPr txBox="1"/>
          <p:nvPr/>
        </p:nvSpPr>
        <p:spPr>
          <a:xfrm>
            <a:off x="10006600" y="3465950"/>
            <a:ext cx="4852500" cy="6095400"/>
          </a:xfrm>
          <a:prstGeom prst="rect">
            <a:avLst/>
          </a:prstGeom>
          <a:noFill/>
          <a:ln>
            <a:noFill/>
          </a:ln>
        </p:spPr>
        <p:txBody>
          <a:bodyPr anchorCtr="0" anchor="t" bIns="0" lIns="0" spcFirstLastPara="1" rIns="0" wrap="square" tIns="0">
            <a:spAutoFit/>
          </a:bodyPr>
          <a:lstStyle/>
          <a:p>
            <a:pPr indent="-285750" lvl="1" marL="480060" marR="0" rtl="0" algn="l">
              <a:lnSpc>
                <a:spcPct val="140000"/>
              </a:lnSpc>
              <a:spcBef>
                <a:spcPts val="0"/>
              </a:spcBef>
              <a:spcAft>
                <a:spcPts val="0"/>
              </a:spcAft>
              <a:buClr>
                <a:srgbClr val="462145"/>
              </a:buClr>
              <a:buSzPts val="1800"/>
              <a:buFont typeface="Courier New"/>
              <a:buChar char="o"/>
            </a:pPr>
            <a:r>
              <a:rPr b="0" i="0" lang="en-GB" sz="1800" u="none" cap="none" strike="noStrike">
                <a:solidFill>
                  <a:schemeClr val="dk1"/>
                </a:solidFill>
                <a:latin typeface="Arial"/>
                <a:ea typeface="Arial"/>
                <a:cs typeface="Arial"/>
                <a:sym typeface="Arial"/>
              </a:rPr>
              <a:t>While required, availability, and coverage was high (&gt;90%),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utilisation coverage was very low (only 4.4%). </a:t>
            </a:r>
            <a:endParaRPr b="0" i="0" sz="1800" u="none" cap="none" strike="noStrike">
              <a:solidFill>
                <a:schemeClr val="dk1"/>
              </a:solidFill>
              <a:latin typeface="Arial"/>
              <a:ea typeface="Arial"/>
              <a:cs typeface="Arial"/>
              <a:sym typeface="Arial"/>
            </a:endParaRPr>
          </a:p>
          <a:p>
            <a:pPr indent="-285750" lvl="1" marL="480060" marR="0" rtl="0" algn="l">
              <a:lnSpc>
                <a:spcPct val="140000"/>
              </a:lnSpc>
              <a:spcBef>
                <a:spcPts val="0"/>
              </a:spcBef>
              <a:spcAft>
                <a:spcPts val="0"/>
              </a:spcAft>
              <a:buClr>
                <a:srgbClr val="462145"/>
              </a:buClr>
              <a:buSzPts val="1800"/>
              <a:buFont typeface="Courier New"/>
              <a:buChar char="o"/>
            </a:pPr>
            <a:r>
              <a:rPr b="0" i="0" lang="en-GB" sz="1800" u="none" cap="none" strike="noStrike">
                <a:solidFill>
                  <a:schemeClr val="dk1"/>
                </a:solidFill>
                <a:latin typeface="Arial"/>
                <a:ea typeface="Arial"/>
                <a:cs typeface="Arial"/>
                <a:sym typeface="Arial"/>
              </a:rPr>
              <a:t>The EPC cascade was effective in showing that the biggest hurdle to a successful PrEP strategy was at the utilisation level. </a:t>
            </a:r>
            <a:endParaRPr b="0" i="0" sz="1400" u="none" cap="none" strike="noStrike">
              <a:solidFill>
                <a:srgbClr val="000000"/>
              </a:solidFill>
              <a:latin typeface="Arial"/>
              <a:ea typeface="Arial"/>
              <a:cs typeface="Arial"/>
              <a:sym typeface="Arial"/>
            </a:endParaRPr>
          </a:p>
          <a:p>
            <a:pPr indent="-171450" lvl="1" marL="480060" marR="0" rtl="0" algn="l">
              <a:lnSpc>
                <a:spcPct val="140000"/>
              </a:lnSpc>
              <a:spcBef>
                <a:spcPts val="0"/>
              </a:spcBef>
              <a:spcAft>
                <a:spcPts val="0"/>
              </a:spcAft>
              <a:buClr>
                <a:srgbClr val="462145"/>
              </a:buClr>
              <a:buSzPts val="1800"/>
              <a:buFont typeface="Courier New"/>
              <a:buNone/>
            </a:pPr>
            <a:r>
              <a:t/>
            </a:r>
            <a:endParaRPr b="0" i="0" sz="1800" u="none" cap="none" strike="noStrike">
              <a:solidFill>
                <a:schemeClr val="dk1"/>
              </a:solidFill>
              <a:latin typeface="Arial"/>
              <a:ea typeface="Arial"/>
              <a:cs typeface="Arial"/>
              <a:sym typeface="Arial"/>
            </a:endParaRPr>
          </a:p>
          <a:p>
            <a:pPr indent="-285750" lvl="1" marL="480060" marR="0" rtl="0" algn="l">
              <a:lnSpc>
                <a:spcPct val="140000"/>
              </a:lnSpc>
              <a:spcBef>
                <a:spcPts val="0"/>
              </a:spcBef>
              <a:spcAft>
                <a:spcPts val="0"/>
              </a:spcAft>
              <a:buClr>
                <a:srgbClr val="462145"/>
              </a:buClr>
              <a:buSzPts val="1800"/>
              <a:buFont typeface="Courier New"/>
              <a:buChar char="o"/>
            </a:pPr>
            <a:r>
              <a:rPr b="0" i="0" lang="en-GB" sz="1800" u="none" cap="none" strike="noStrike">
                <a:solidFill>
                  <a:schemeClr val="dk1"/>
                </a:solidFill>
                <a:latin typeface="Arial"/>
                <a:ea typeface="Arial"/>
                <a:cs typeface="Arial"/>
                <a:sym typeface="Arial"/>
              </a:rPr>
              <a:t>This finding was reinforced through qualitative data collection. </a:t>
            </a:r>
            <a:br>
              <a:rPr b="0" i="0" lang="en-GB" sz="1800" u="none" cap="none" strike="noStrike">
                <a:solidFill>
                  <a:schemeClr val="dk1"/>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a:p>
            <a:pPr indent="-285750" lvl="1" marL="480060" marR="0" rtl="0" algn="l">
              <a:lnSpc>
                <a:spcPct val="140000"/>
              </a:lnSpc>
              <a:spcBef>
                <a:spcPts val="0"/>
              </a:spcBef>
              <a:spcAft>
                <a:spcPts val="0"/>
              </a:spcAft>
              <a:buClr>
                <a:srgbClr val="462145"/>
              </a:buClr>
              <a:buSzPts val="1800"/>
              <a:buFont typeface="Courier New"/>
              <a:buChar char="o"/>
            </a:pPr>
            <a:r>
              <a:rPr b="0" i="0" lang="en-GB" sz="1800" u="none" cap="none" strike="noStrike">
                <a:solidFill>
                  <a:schemeClr val="dk1"/>
                </a:solidFill>
                <a:latin typeface="Arial"/>
                <a:ea typeface="Arial"/>
                <a:cs typeface="Arial"/>
                <a:sym typeface="Arial"/>
              </a:rPr>
              <a:t>Developing the EPC cascade and supplementing with qualitative data enabled a better understanding for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low PrEP and the development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of effective interventions. </a:t>
            </a:r>
            <a:endParaRPr b="0" i="0" sz="1400" u="none" cap="none" strike="noStrike">
              <a:solidFill>
                <a:srgbClr val="000000"/>
              </a:solidFill>
              <a:latin typeface="Arial"/>
              <a:ea typeface="Arial"/>
              <a:cs typeface="Arial"/>
              <a:sym typeface="Arial"/>
            </a:endParaRPr>
          </a:p>
        </p:txBody>
      </p:sp>
      <p:sp>
        <p:nvSpPr>
          <p:cNvPr id="1100" name="Google Shape;1100;p23"/>
          <p:cNvSpPr txBox="1"/>
          <p:nvPr/>
        </p:nvSpPr>
        <p:spPr>
          <a:xfrm>
            <a:off x="10006602" y="2024876"/>
            <a:ext cx="6028942" cy="125483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i="0" lang="en-GB" sz="1800" u="none" cap="none" strike="noStrike">
                <a:solidFill>
                  <a:schemeClr val="dk1"/>
                </a:solidFill>
                <a:latin typeface="Arial"/>
                <a:ea typeface="Arial"/>
                <a:cs typeface="Arial"/>
                <a:sym typeface="Arial"/>
              </a:rPr>
              <a:t>In a study on PrEP for FSW in Nairobi, Kenya, the </a:t>
            </a:r>
            <a:br>
              <a:rPr b="1" i="0" lang="en-GB" sz="1800" u="none" cap="none" strike="noStrike">
                <a:solidFill>
                  <a:schemeClr val="dk1"/>
                </a:solidFill>
                <a:latin typeface="Arial"/>
                <a:ea typeface="Arial"/>
                <a:cs typeface="Arial"/>
                <a:sym typeface="Arial"/>
              </a:rPr>
            </a:br>
            <a:r>
              <a:rPr b="1" i="0" lang="en-GB" sz="1800" u="none" cap="none" strike="noStrike">
                <a:solidFill>
                  <a:schemeClr val="dk1"/>
                </a:solidFill>
                <a:latin typeface="Arial"/>
                <a:ea typeface="Arial"/>
                <a:cs typeface="Arial"/>
                <a:sym typeface="Arial"/>
              </a:rPr>
              <a:t>EPC cascade was applied to measure dimension of programme coverage and understand factors contributing to gaps in HIV prevention programmes. </a:t>
            </a:r>
            <a:endParaRPr b="0" i="0" sz="1400" u="none" cap="none" strike="noStrike">
              <a:solidFill>
                <a:srgbClr val="000000"/>
              </a:solidFill>
              <a:latin typeface="Arial"/>
              <a:ea typeface="Arial"/>
              <a:cs typeface="Arial"/>
              <a:sym typeface="Arial"/>
            </a:endParaRPr>
          </a:p>
        </p:txBody>
      </p:sp>
      <p:sp>
        <p:nvSpPr>
          <p:cNvPr id="1101" name="Google Shape;1101;p23"/>
          <p:cNvSpPr txBox="1"/>
          <p:nvPr/>
        </p:nvSpPr>
        <p:spPr>
          <a:xfrm>
            <a:off x="1088437" y="7192393"/>
            <a:ext cx="7517700" cy="670800"/>
          </a:xfrm>
          <a:prstGeom prst="rect">
            <a:avLst/>
          </a:prstGeom>
          <a:noFill/>
          <a:ln>
            <a:noFill/>
          </a:ln>
        </p:spPr>
        <p:txBody>
          <a:bodyPr anchorCtr="0" anchor="t" bIns="0" lIns="0" spcFirstLastPara="1" rIns="0" wrap="square" tIns="0">
            <a:spAutoFit/>
          </a:bodyPr>
          <a:lstStyle/>
          <a:p>
            <a:pPr indent="0" lvl="0" marL="0" marR="0" rtl="0" algn="l">
              <a:lnSpc>
                <a:spcPct val="167900"/>
              </a:lnSpc>
              <a:spcBef>
                <a:spcPts val="0"/>
              </a:spcBef>
              <a:spcAft>
                <a:spcPts val="0"/>
              </a:spcAft>
              <a:buClr>
                <a:srgbClr val="000000"/>
              </a:buClr>
              <a:buSzPts val="1000"/>
              <a:buFont typeface="Arial"/>
              <a:buNone/>
            </a:pPr>
            <a:r>
              <a:rPr b="0" i="0" lang="en-GB" sz="1000" u="none" cap="none" strike="noStrike">
                <a:solidFill>
                  <a:srgbClr val="989998"/>
                </a:solidFill>
                <a:latin typeface="Arial"/>
                <a:ea typeface="Arial"/>
                <a:cs typeface="Arial"/>
                <a:sym typeface="Arial"/>
              </a:rPr>
              <a:t>Source: Bhattacharjee, P., McClarty, L., Isac, S., et al. (2024). Applying the Effective Programme Coverage framework to assess gaps in HIV prevention programmes for female sex workers and men who have sex with men in Nairobi, Kenya: Findings from an expanded Polling Booth Survey. JIAS, 27(Suppl 2), e26240.</a:t>
            </a:r>
            <a:endParaRPr b="0" i="0" sz="1400" u="none" cap="none" strike="noStrike">
              <a:solidFill>
                <a:srgbClr val="000000"/>
              </a:solidFill>
              <a:latin typeface="Arial"/>
              <a:ea typeface="Arial"/>
              <a:cs typeface="Arial"/>
              <a:sym typeface="Arial"/>
            </a:endParaRPr>
          </a:p>
        </p:txBody>
      </p:sp>
      <p:sp>
        <p:nvSpPr>
          <p:cNvPr id="1102" name="Google Shape;1102;p23"/>
          <p:cNvSpPr txBox="1"/>
          <p:nvPr/>
        </p:nvSpPr>
        <p:spPr>
          <a:xfrm>
            <a:off x="1088437" y="8445645"/>
            <a:ext cx="8382000" cy="649500"/>
          </a:xfrm>
          <a:prstGeom prst="rect">
            <a:avLst/>
          </a:prstGeom>
          <a:noFill/>
          <a:ln>
            <a:noFill/>
          </a:ln>
        </p:spPr>
        <p:txBody>
          <a:bodyPr anchorCtr="0" anchor="t" bIns="0" lIns="0" spcFirstLastPara="1" rIns="0" wrap="square" tIns="0">
            <a:spAutoFit/>
          </a:bodyPr>
          <a:lstStyle/>
          <a:p>
            <a:pPr indent="0" lvl="0" marL="0" marR="0" rtl="0" algn="ctr">
              <a:lnSpc>
                <a:spcPct val="148235"/>
              </a:lnSpc>
              <a:spcBef>
                <a:spcPts val="0"/>
              </a:spcBef>
              <a:spcAft>
                <a:spcPts val="0"/>
              </a:spcAft>
              <a:buClr>
                <a:srgbClr val="000000"/>
              </a:buClr>
              <a:buSzPts val="1700"/>
              <a:buFont typeface="Arial"/>
              <a:buNone/>
            </a:pPr>
            <a:r>
              <a:rPr b="1" i="1" lang="en-GB" sz="1700" u="none" cap="none" strike="noStrike">
                <a:solidFill>
                  <a:srgbClr val="462145"/>
                </a:solidFill>
                <a:uFill>
                  <a:noFill/>
                </a:uFill>
                <a:latin typeface="Arial"/>
                <a:ea typeface="Arial"/>
                <a:cs typeface="Arial"/>
                <a:sym typeface="Arial"/>
                <a:hlinkClick r:id="rId5">
                  <a:extLst>
                    <a:ext uri="{A12FA001-AC4F-418D-AE19-62706E023703}">
                      <ahyp:hlinkClr val="tx"/>
                    </a:ext>
                  </a:extLst>
                </a:hlinkClick>
              </a:rPr>
              <a:t>Click </a:t>
            </a:r>
            <a:r>
              <a:rPr b="1" i="1" lang="en-GB" sz="1700" u="sng" cap="none" strike="noStrike">
                <a:solidFill>
                  <a:srgbClr val="462145"/>
                </a:solidFill>
                <a:latin typeface="Arial"/>
                <a:ea typeface="Arial"/>
                <a:cs typeface="Arial"/>
                <a:sym typeface="Arial"/>
                <a:hlinkClick r:id="rId6">
                  <a:extLst>
                    <a:ext uri="{A12FA001-AC4F-418D-AE19-62706E023703}">
                      <ahyp:hlinkClr val="tx"/>
                    </a:ext>
                  </a:extLst>
                </a:hlinkClick>
              </a:rPr>
              <a:t>here </a:t>
            </a:r>
            <a:r>
              <a:rPr b="1" i="1" lang="en-GB" sz="1700" u="none" cap="none" strike="noStrike">
                <a:solidFill>
                  <a:srgbClr val="462145"/>
                </a:solidFill>
                <a:uFill>
                  <a:noFill/>
                </a:uFill>
                <a:latin typeface="Arial"/>
                <a:ea typeface="Arial"/>
                <a:cs typeface="Arial"/>
                <a:sym typeface="Arial"/>
                <a:hlinkClick r:id="rId7">
                  <a:extLst>
                    <a:ext uri="{A12FA001-AC4F-418D-AE19-62706E023703}">
                      <ahyp:hlinkClr val="tx"/>
                    </a:ext>
                  </a:extLst>
                </a:hlinkClick>
              </a:rPr>
              <a:t>to learn more about the application of the </a:t>
            </a:r>
            <a:br>
              <a:rPr b="1" i="1" lang="en-GB" sz="1700" u="none" cap="none" strike="noStrike">
                <a:solidFill>
                  <a:srgbClr val="462145"/>
                </a:solidFill>
                <a:uFill>
                  <a:noFill/>
                </a:uFill>
                <a:latin typeface="Arial"/>
                <a:ea typeface="Arial"/>
                <a:cs typeface="Arial"/>
                <a:sym typeface="Arial"/>
                <a:hlinkClick r:id="rId8">
                  <a:extLst>
                    <a:ext uri="{A12FA001-AC4F-418D-AE19-62706E023703}">
                      <ahyp:hlinkClr val="tx"/>
                    </a:ext>
                  </a:extLst>
                </a:hlinkClick>
              </a:rPr>
            </a:br>
            <a:r>
              <a:rPr b="1" i="1" lang="en-GB" sz="1700" u="none" cap="none" strike="noStrike">
                <a:solidFill>
                  <a:srgbClr val="462145"/>
                </a:solidFill>
                <a:uFill>
                  <a:noFill/>
                </a:uFill>
                <a:latin typeface="Arial"/>
                <a:ea typeface="Arial"/>
                <a:cs typeface="Arial"/>
                <a:sym typeface="Arial"/>
                <a:hlinkClick r:id="rId9">
                  <a:extLst>
                    <a:ext uri="{A12FA001-AC4F-418D-AE19-62706E023703}">
                      <ahyp:hlinkClr val="tx"/>
                    </a:ext>
                  </a:extLst>
                </a:hlinkClick>
              </a:rPr>
              <a:t>Effective Programme Coverage framework in Kenya</a:t>
            </a:r>
            <a:endParaRPr b="1" i="1" sz="1700" u="none" cap="none" strike="noStrike">
              <a:solidFill>
                <a:srgbClr val="462145"/>
              </a:solidFill>
              <a:latin typeface="Arial"/>
              <a:ea typeface="Arial"/>
              <a:cs typeface="Arial"/>
              <a:sym typeface="Arial"/>
            </a:endParaRPr>
          </a:p>
        </p:txBody>
      </p:sp>
      <p:grpSp>
        <p:nvGrpSpPr>
          <p:cNvPr id="1103" name="Google Shape;1103;p23"/>
          <p:cNvGrpSpPr/>
          <p:nvPr/>
        </p:nvGrpSpPr>
        <p:grpSpPr>
          <a:xfrm>
            <a:off x="15468600" y="9741069"/>
            <a:ext cx="3329100" cy="507831"/>
            <a:chOff x="14872218" y="9719957"/>
            <a:chExt cx="3329100" cy="507831"/>
          </a:xfrm>
        </p:grpSpPr>
        <p:grpSp>
          <p:nvGrpSpPr>
            <p:cNvPr id="1104" name="Google Shape;1104;p23"/>
            <p:cNvGrpSpPr/>
            <p:nvPr/>
          </p:nvGrpSpPr>
          <p:grpSpPr>
            <a:xfrm>
              <a:off x="16071068" y="9770473"/>
              <a:ext cx="396290" cy="396290"/>
              <a:chOff x="16121050" y="9484039"/>
              <a:chExt cx="653674" cy="653674"/>
            </a:xfrm>
          </p:grpSpPr>
          <p:sp>
            <p:nvSpPr>
              <p:cNvPr id="1105" name="Google Shape;1105;p23">
                <a:hlinkClick action="ppaction://hlinksldjump" r:id="rId10"/>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06" name="Google Shape;1106;p23">
                <a:hlinkClick action="ppaction://hlinksldjump" r:id="rId11"/>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107" name="Google Shape;1107;p23">
              <a:hlinkClick action="ppaction://hlinksldjump" r:id="rId13"/>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1108" name="Google Shape;1108;p23">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09" name="Google Shape;1109;p23">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10" name="Google Shape;1110;p23">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1111" name="Google Shape;1111;p23"/>
          <p:cNvSpPr txBox="1"/>
          <p:nvPr/>
        </p:nvSpPr>
        <p:spPr>
          <a:xfrm>
            <a:off x="0" y="0"/>
            <a:ext cx="18306332" cy="371681"/>
          </a:xfrm>
          <a:prstGeom prst="rect">
            <a:avLst/>
          </a:prstGeom>
          <a:solidFill>
            <a:srgbClr val="462145"/>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EFFECTIVE PROGRAMME COVERAGE CASCADE</a:t>
            </a:r>
            <a:endParaRPr b="0" i="0" sz="1400" u="none" cap="none" strike="noStrike">
              <a:solidFill>
                <a:srgbClr val="000000"/>
              </a:solidFill>
              <a:latin typeface="Arial"/>
              <a:ea typeface="Arial"/>
              <a:cs typeface="Arial"/>
              <a:sym typeface="Arial"/>
            </a:endParaRPr>
          </a:p>
        </p:txBody>
      </p:sp>
      <p:grpSp>
        <p:nvGrpSpPr>
          <p:cNvPr id="1112" name="Google Shape;1112;p23"/>
          <p:cNvGrpSpPr/>
          <p:nvPr/>
        </p:nvGrpSpPr>
        <p:grpSpPr>
          <a:xfrm>
            <a:off x="14775047" y="41737"/>
            <a:ext cx="608899" cy="608899"/>
            <a:chOff x="8648959" y="1185159"/>
            <a:chExt cx="484531" cy="484531"/>
          </a:xfrm>
        </p:grpSpPr>
        <p:sp>
          <p:nvSpPr>
            <p:cNvPr id="1113" name="Google Shape;1113;p23"/>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14" name="Google Shape;1114;p23">
              <a:hlinkClick action="ppaction://hlinksldjump" r:id="rId14"/>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115" name="Google Shape;1115;p23"/>
          <p:cNvGrpSpPr/>
          <p:nvPr/>
        </p:nvGrpSpPr>
        <p:grpSpPr>
          <a:xfrm>
            <a:off x="16041050" y="51825"/>
            <a:ext cx="484531" cy="484531"/>
            <a:chOff x="8648959" y="1185159"/>
            <a:chExt cx="484531" cy="484531"/>
          </a:xfrm>
        </p:grpSpPr>
        <p:sp>
          <p:nvSpPr>
            <p:cNvPr id="1116" name="Google Shape;1116;p23"/>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17" name="Google Shape;1117;p23">
              <a:hlinkClick action="ppaction://hlinksldjump" r:id="rId16"/>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118" name="Google Shape;1118;p23"/>
          <p:cNvGrpSpPr/>
          <p:nvPr/>
        </p:nvGrpSpPr>
        <p:grpSpPr>
          <a:xfrm>
            <a:off x="17231763" y="38100"/>
            <a:ext cx="484531" cy="484531"/>
            <a:chOff x="8648959" y="1185159"/>
            <a:chExt cx="484531" cy="484531"/>
          </a:xfrm>
        </p:grpSpPr>
        <p:sp>
          <p:nvSpPr>
            <p:cNvPr id="1119" name="Google Shape;1119;p23"/>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20" name="Google Shape;1120;p23">
              <a:hlinkClick action="ppaction://hlinksldjump" r:id="rId18"/>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121" name="Google Shape;1121;p23"/>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122" name="Google Shape;1122;p23"/>
          <p:cNvSpPr txBox="1"/>
          <p:nvPr/>
        </p:nvSpPr>
        <p:spPr>
          <a:xfrm>
            <a:off x="14775047" y="65808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123" name="Google Shape;1123;p23"/>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124" name="Google Shape;1124;p23"/>
          <p:cNvSpPr txBox="1"/>
          <p:nvPr/>
        </p:nvSpPr>
        <p:spPr>
          <a:xfrm>
            <a:off x="17041057" y="591029"/>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sp>
        <p:nvSpPr>
          <p:cNvPr id="1125" name="Google Shape;1125;p23"/>
          <p:cNvSpPr txBox="1"/>
          <p:nvPr/>
        </p:nvSpPr>
        <p:spPr>
          <a:xfrm>
            <a:off x="361450" y="569375"/>
            <a:ext cx="11845091"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000"/>
              <a:buFont typeface="Arial"/>
              <a:buNone/>
            </a:pPr>
            <a:r>
              <a:rPr b="1" i="0" lang="en-GB" sz="6000" u="none" cap="none" strike="noStrike">
                <a:solidFill>
                  <a:srgbClr val="462145"/>
                </a:solidFill>
                <a:latin typeface="Arial"/>
                <a:ea typeface="Arial"/>
                <a:cs typeface="Arial"/>
                <a:sym typeface="Arial"/>
              </a:rPr>
              <a:t>Country Application</a:t>
            </a:r>
            <a:endParaRPr b="0" i="0" sz="1400" u="none" cap="none" strike="noStrike">
              <a:solidFill>
                <a:srgbClr val="000000"/>
              </a:solidFill>
              <a:latin typeface="Arial"/>
              <a:ea typeface="Arial"/>
              <a:cs typeface="Arial"/>
              <a:sym typeface="Arial"/>
            </a:endParaRPr>
          </a:p>
        </p:txBody>
      </p:sp>
      <p:pic>
        <p:nvPicPr>
          <p:cNvPr descr="A screenshot of a graph&#10;&#10;AI-generated content may be incorrect." id="1126" name="Google Shape;1126;p23"/>
          <p:cNvPicPr preferRelativeResize="0"/>
          <p:nvPr/>
        </p:nvPicPr>
        <p:blipFill rotWithShape="1">
          <a:blip r:embed="rId19">
            <a:alphaModFix/>
          </a:blip>
          <a:srcRect b="0" l="0" r="0" t="0"/>
          <a:stretch/>
        </p:blipFill>
        <p:spPr>
          <a:xfrm>
            <a:off x="1143000" y="2052140"/>
            <a:ext cx="7772400" cy="4843960"/>
          </a:xfrm>
          <a:prstGeom prst="rect">
            <a:avLst/>
          </a:prstGeom>
          <a:noFill/>
          <a:ln>
            <a:noFill/>
          </a:ln>
        </p:spPr>
      </p:pic>
      <p:pic>
        <p:nvPicPr>
          <p:cNvPr descr="A red white and green flag with white arrows&#10;&#10;AI-generated content may be incorrect." id="1127" name="Google Shape;1127;p23"/>
          <p:cNvPicPr preferRelativeResize="0"/>
          <p:nvPr/>
        </p:nvPicPr>
        <p:blipFill rotWithShape="1">
          <a:blip r:embed="rId20">
            <a:alphaModFix/>
          </a:blip>
          <a:srcRect b="0" l="0" r="0" t="0"/>
          <a:stretch/>
        </p:blipFill>
        <p:spPr>
          <a:xfrm>
            <a:off x="15814856" y="6247892"/>
            <a:ext cx="1524023" cy="1524023"/>
          </a:xfrm>
          <a:prstGeom prst="rect">
            <a:avLst/>
          </a:prstGeom>
          <a:noFill/>
          <a:ln>
            <a:noFill/>
          </a:ln>
        </p:spPr>
      </p:pic>
      <p:grpSp>
        <p:nvGrpSpPr>
          <p:cNvPr id="1128" name="Google Shape;1128;p23"/>
          <p:cNvGrpSpPr/>
          <p:nvPr/>
        </p:nvGrpSpPr>
        <p:grpSpPr>
          <a:xfrm>
            <a:off x="13565479" y="51825"/>
            <a:ext cx="484531" cy="484531"/>
            <a:chOff x="8648959" y="1185159"/>
            <a:chExt cx="484531" cy="484531"/>
          </a:xfrm>
        </p:grpSpPr>
        <p:sp>
          <p:nvSpPr>
            <p:cNvPr id="1129" name="Google Shape;1129;p23">
              <a:hlinkClick action="ppaction://hlinksldjump" r:id="rId21"/>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30" name="Google Shape;1130;p23">
              <a:hlinkClick action="ppaction://hlinksldjump" r:id="rId2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131" name="Google Shape;1131;p23"/>
          <p:cNvGrpSpPr/>
          <p:nvPr/>
        </p:nvGrpSpPr>
        <p:grpSpPr>
          <a:xfrm>
            <a:off x="18331" y="9704272"/>
            <a:ext cx="15755070" cy="596320"/>
            <a:chOff x="0" y="9749027"/>
            <a:chExt cx="15755070" cy="596320"/>
          </a:xfrm>
        </p:grpSpPr>
        <p:pic>
          <p:nvPicPr>
            <p:cNvPr descr="A colorful squares and circles&#10;&#10;AI-generated content may be incorrect." id="1132" name="Google Shape;1132;p23"/>
            <p:cNvPicPr preferRelativeResize="0"/>
            <p:nvPr/>
          </p:nvPicPr>
          <p:blipFill rotWithShape="1">
            <a:blip r:embed="rId23">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133" name="Google Shape;1133;p23"/>
            <p:cNvPicPr preferRelativeResize="0"/>
            <p:nvPr/>
          </p:nvPicPr>
          <p:blipFill rotWithShape="1">
            <a:blip r:embed="rId23">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134" name="Google Shape;1134;p23"/>
            <p:cNvPicPr preferRelativeResize="0"/>
            <p:nvPr/>
          </p:nvPicPr>
          <p:blipFill rotWithShape="1">
            <a:blip r:embed="rId24">
              <a:alphaModFix/>
            </a:blip>
            <a:srcRect b="0" l="0" r="0" t="0"/>
            <a:stretch/>
          </p:blipFill>
          <p:spPr>
            <a:xfrm rot="-5400000">
              <a:off x="15133116" y="9723391"/>
              <a:ext cx="596319" cy="647590"/>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grpSp>
        <p:nvGrpSpPr>
          <p:cNvPr id="1143" name="Google Shape;1143;p24"/>
          <p:cNvGrpSpPr/>
          <p:nvPr/>
        </p:nvGrpSpPr>
        <p:grpSpPr>
          <a:xfrm>
            <a:off x="18331" y="9704272"/>
            <a:ext cx="15755070" cy="596320"/>
            <a:chOff x="0" y="9749027"/>
            <a:chExt cx="15755070" cy="596320"/>
          </a:xfrm>
        </p:grpSpPr>
        <p:pic>
          <p:nvPicPr>
            <p:cNvPr descr="A colorful squares and circles&#10;&#10;AI-generated content may be incorrect." id="1144" name="Google Shape;1144;p24"/>
            <p:cNvPicPr preferRelativeResize="0"/>
            <p:nvPr/>
          </p:nvPicPr>
          <p:blipFill rotWithShape="1">
            <a:blip r:embed="rId3">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145" name="Google Shape;1145;p24"/>
            <p:cNvPicPr preferRelativeResize="0"/>
            <p:nvPr/>
          </p:nvPicPr>
          <p:blipFill rotWithShape="1">
            <a:blip r:embed="rId3">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146" name="Google Shape;1146;p24"/>
            <p:cNvPicPr preferRelativeResize="0"/>
            <p:nvPr/>
          </p:nvPicPr>
          <p:blipFill rotWithShape="1">
            <a:blip r:embed="rId4">
              <a:alphaModFix/>
            </a:blip>
            <a:srcRect b="0" l="0" r="0" t="0"/>
            <a:stretch/>
          </p:blipFill>
          <p:spPr>
            <a:xfrm rot="-5400000">
              <a:off x="15133116" y="9723391"/>
              <a:ext cx="596319" cy="647590"/>
            </a:xfrm>
            <a:prstGeom prst="rect">
              <a:avLst/>
            </a:prstGeom>
            <a:noFill/>
            <a:ln>
              <a:noFill/>
            </a:ln>
          </p:spPr>
        </p:pic>
      </p:grpSp>
      <p:pic>
        <p:nvPicPr>
          <p:cNvPr descr="A person wearing a white shirt&#10;&#10;AI-generated content may be incorrect." id="1147" name="Google Shape;1147;p24"/>
          <p:cNvPicPr preferRelativeResize="0"/>
          <p:nvPr/>
        </p:nvPicPr>
        <p:blipFill rotWithShape="1">
          <a:blip r:embed="rId5">
            <a:alphaModFix/>
          </a:blip>
          <a:srcRect b="0" l="0" r="0" t="0"/>
          <a:stretch/>
        </p:blipFill>
        <p:spPr>
          <a:xfrm>
            <a:off x="2895600" y="2954690"/>
            <a:ext cx="3607028" cy="7370410"/>
          </a:xfrm>
          <a:prstGeom prst="rect">
            <a:avLst/>
          </a:prstGeom>
          <a:noFill/>
          <a:ln>
            <a:noFill/>
          </a:ln>
        </p:spPr>
      </p:pic>
      <p:sp>
        <p:nvSpPr>
          <p:cNvPr id="1148" name="Google Shape;1148;p24"/>
          <p:cNvSpPr/>
          <p:nvPr/>
        </p:nvSpPr>
        <p:spPr>
          <a:xfrm>
            <a:off x="7123885" y="3178043"/>
            <a:ext cx="9334868" cy="4401166"/>
          </a:xfrm>
          <a:prstGeom prst="wedgeRoundRectCallout">
            <a:avLst>
              <a:gd fmla="val -62051" name="adj1"/>
              <a:gd fmla="val -10186" name="adj2"/>
              <a:gd fmla="val 0" name="adj3"/>
            </a:avLst>
          </a:prstGeom>
          <a:solidFill>
            <a:srgbClr val="462145"/>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chemeClr val="lt1"/>
                </a:solidFill>
                <a:latin typeface="Arial"/>
                <a:ea typeface="Arial"/>
                <a:cs typeface="Arial"/>
                <a:sym typeface="Arial"/>
              </a:rPr>
              <a:t>DHS has proposed another method for measuring effective programme coverage. The key purpose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chemeClr val="lt1"/>
                </a:solidFill>
                <a:latin typeface="Arial"/>
                <a:ea typeface="Arial"/>
                <a:cs typeface="Arial"/>
                <a:sym typeface="Arial"/>
              </a:rPr>
              <a:t>of this cascade is to answer the question “Does this intervention offer a health benefit”.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chemeClr val="lt1"/>
                </a:solidFill>
                <a:latin typeface="Arial"/>
                <a:ea typeface="Arial"/>
                <a:cs typeface="Arial"/>
                <a:sym typeface="Arial"/>
              </a:rPr>
              <a:t>To do this, it integrates measures of quality and effectiveness alongside reach into a single metric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chemeClr val="lt1"/>
                </a:solidFill>
                <a:latin typeface="Arial"/>
                <a:ea typeface="Arial"/>
                <a:cs typeface="Arial"/>
                <a:sym typeface="Arial"/>
              </a:rPr>
              <a:t>of "effective coverage."</a:t>
            </a:r>
            <a:endParaRPr b="0" i="0" sz="3200" u="none" cap="none" strike="noStrike">
              <a:solidFill>
                <a:schemeClr val="lt1"/>
              </a:solidFill>
              <a:latin typeface="Arial"/>
              <a:ea typeface="Arial"/>
              <a:cs typeface="Arial"/>
              <a:sym typeface="Arial"/>
            </a:endParaRPr>
          </a:p>
        </p:txBody>
      </p:sp>
      <p:grpSp>
        <p:nvGrpSpPr>
          <p:cNvPr id="1149" name="Google Shape;1149;p24"/>
          <p:cNvGrpSpPr/>
          <p:nvPr/>
        </p:nvGrpSpPr>
        <p:grpSpPr>
          <a:xfrm>
            <a:off x="15468600" y="9741069"/>
            <a:ext cx="3329100" cy="507831"/>
            <a:chOff x="14872218" y="9719957"/>
            <a:chExt cx="3329100" cy="507831"/>
          </a:xfrm>
        </p:grpSpPr>
        <p:grpSp>
          <p:nvGrpSpPr>
            <p:cNvPr id="1150" name="Google Shape;1150;p24"/>
            <p:cNvGrpSpPr/>
            <p:nvPr/>
          </p:nvGrpSpPr>
          <p:grpSpPr>
            <a:xfrm>
              <a:off x="16071068" y="9770473"/>
              <a:ext cx="396290" cy="396290"/>
              <a:chOff x="16121050" y="9484039"/>
              <a:chExt cx="653674" cy="653674"/>
            </a:xfrm>
          </p:grpSpPr>
          <p:sp>
            <p:nvSpPr>
              <p:cNvPr id="1151" name="Google Shape;1151;p24">
                <a:hlinkClick action="ppaction://hlinksldjump" r:id="rId6"/>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52" name="Google Shape;1152;p24">
                <a:hlinkClick action="ppaction://hlinksldjump" r:id="rId7"/>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153" name="Google Shape;1153;p24">
              <a:hlinkClick action="ppaction://hlinksldjump" r:id="rId9"/>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1154" name="Google Shape;1154;p24">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55" name="Google Shape;1155;p24">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56" name="Google Shape;1156;p24">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1157" name="Google Shape;1157;p24"/>
          <p:cNvSpPr txBox="1"/>
          <p:nvPr/>
        </p:nvSpPr>
        <p:spPr>
          <a:xfrm>
            <a:off x="0" y="0"/>
            <a:ext cx="18306332" cy="371681"/>
          </a:xfrm>
          <a:prstGeom prst="rect">
            <a:avLst/>
          </a:prstGeom>
          <a:solidFill>
            <a:srgbClr val="462145"/>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EFFECTIVE PROGRAMME COVERAGE CASCADE</a:t>
            </a:r>
            <a:endParaRPr b="0" i="0" sz="1400" u="none" cap="none" strike="noStrike">
              <a:solidFill>
                <a:srgbClr val="000000"/>
              </a:solidFill>
              <a:latin typeface="Arial"/>
              <a:ea typeface="Arial"/>
              <a:cs typeface="Arial"/>
              <a:sym typeface="Arial"/>
            </a:endParaRPr>
          </a:p>
        </p:txBody>
      </p:sp>
      <p:grpSp>
        <p:nvGrpSpPr>
          <p:cNvPr id="1158" name="Google Shape;1158;p24"/>
          <p:cNvGrpSpPr/>
          <p:nvPr/>
        </p:nvGrpSpPr>
        <p:grpSpPr>
          <a:xfrm>
            <a:off x="14775047" y="41737"/>
            <a:ext cx="608899" cy="608899"/>
            <a:chOff x="8648959" y="1185159"/>
            <a:chExt cx="484531" cy="484531"/>
          </a:xfrm>
        </p:grpSpPr>
        <p:sp>
          <p:nvSpPr>
            <p:cNvPr id="1159" name="Google Shape;1159;p24"/>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0" name="Google Shape;1160;p24">
              <a:hlinkClick action="ppaction://hlinksldjump" r:id="rId10"/>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161" name="Google Shape;1161;p24"/>
          <p:cNvGrpSpPr/>
          <p:nvPr/>
        </p:nvGrpSpPr>
        <p:grpSpPr>
          <a:xfrm>
            <a:off x="16041050" y="51825"/>
            <a:ext cx="484531" cy="484531"/>
            <a:chOff x="8648959" y="1185159"/>
            <a:chExt cx="484531" cy="484531"/>
          </a:xfrm>
        </p:grpSpPr>
        <p:sp>
          <p:nvSpPr>
            <p:cNvPr id="1162" name="Google Shape;1162;p24"/>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3" name="Google Shape;1163;p24">
              <a:hlinkClick action="ppaction://hlinksldjump" r:id="rId1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164" name="Google Shape;1164;p24"/>
          <p:cNvGrpSpPr/>
          <p:nvPr/>
        </p:nvGrpSpPr>
        <p:grpSpPr>
          <a:xfrm>
            <a:off x="17231763" y="38100"/>
            <a:ext cx="484531" cy="484531"/>
            <a:chOff x="8648959" y="1185159"/>
            <a:chExt cx="484531" cy="484531"/>
          </a:xfrm>
        </p:grpSpPr>
        <p:sp>
          <p:nvSpPr>
            <p:cNvPr id="1165" name="Google Shape;1165;p24"/>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6" name="Google Shape;1166;p24">
              <a:hlinkClick action="ppaction://hlinksldjump" r:id="rId14"/>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167" name="Google Shape;1167;p24"/>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168" name="Google Shape;1168;p24"/>
          <p:cNvSpPr txBox="1"/>
          <p:nvPr/>
        </p:nvSpPr>
        <p:spPr>
          <a:xfrm>
            <a:off x="14775047" y="65808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169" name="Google Shape;1169;p24"/>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170" name="Google Shape;1170;p24"/>
          <p:cNvSpPr txBox="1"/>
          <p:nvPr/>
        </p:nvSpPr>
        <p:spPr>
          <a:xfrm>
            <a:off x="17041057" y="591029"/>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sp>
        <p:nvSpPr>
          <p:cNvPr id="1171" name="Google Shape;1171;p24"/>
          <p:cNvSpPr txBox="1"/>
          <p:nvPr/>
        </p:nvSpPr>
        <p:spPr>
          <a:xfrm>
            <a:off x="361450" y="569375"/>
            <a:ext cx="11845091" cy="221599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462145"/>
                </a:solidFill>
                <a:latin typeface="Arial"/>
                <a:ea typeface="Arial"/>
                <a:cs typeface="Arial"/>
                <a:sym typeface="Arial"/>
              </a:rPr>
              <a:t>There is another approach proposed by Demographic and Health Surveys (DHS) for measuring effective coverage.</a:t>
            </a:r>
            <a:endParaRPr b="0" i="0" sz="1400" u="none" cap="none" strike="noStrike">
              <a:solidFill>
                <a:srgbClr val="000000"/>
              </a:solidFill>
              <a:latin typeface="Arial"/>
              <a:ea typeface="Arial"/>
              <a:cs typeface="Arial"/>
              <a:sym typeface="Arial"/>
            </a:endParaRPr>
          </a:p>
        </p:txBody>
      </p:sp>
      <p:grpSp>
        <p:nvGrpSpPr>
          <p:cNvPr id="1172" name="Google Shape;1172;p24"/>
          <p:cNvGrpSpPr/>
          <p:nvPr/>
        </p:nvGrpSpPr>
        <p:grpSpPr>
          <a:xfrm>
            <a:off x="13565479" y="51825"/>
            <a:ext cx="484531" cy="484531"/>
            <a:chOff x="8648959" y="1185159"/>
            <a:chExt cx="484531" cy="484531"/>
          </a:xfrm>
        </p:grpSpPr>
        <p:sp>
          <p:nvSpPr>
            <p:cNvPr id="1173" name="Google Shape;1173;p24">
              <a:hlinkClick action="ppaction://hlinksldjump" r:id="rId15"/>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74" name="Google Shape;1174;p24">
              <a:hlinkClick action="ppaction://hlinksldjump" r:id="rId16"/>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p25"/>
          <p:cNvSpPr txBox="1"/>
          <p:nvPr/>
        </p:nvSpPr>
        <p:spPr>
          <a:xfrm>
            <a:off x="9578256" y="1925042"/>
            <a:ext cx="7510895" cy="811923"/>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rgbClr val="462145"/>
              </a:buClr>
              <a:buSzPts val="1350"/>
              <a:buFont typeface="Arial"/>
              <a:buNone/>
            </a:pPr>
            <a:r>
              <a:rPr b="1" i="0" lang="en-GB" sz="1800" u="none" cap="none" strike="noStrike">
                <a:solidFill>
                  <a:srgbClr val="462145"/>
                </a:solidFill>
                <a:latin typeface="Arial Black"/>
                <a:ea typeface="Arial Black"/>
                <a:cs typeface="Arial Black"/>
                <a:sym typeface="Arial Black"/>
              </a:rPr>
              <a:t>THERE ARE THREE PRIMARY APPROACHES </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462145"/>
              </a:buClr>
              <a:buSzPts val="1350"/>
              <a:buFont typeface="Arial"/>
              <a:buNone/>
            </a:pPr>
            <a:r>
              <a:rPr b="1" i="0" lang="en-GB" sz="1800" u="none" cap="none" strike="noStrike">
                <a:solidFill>
                  <a:srgbClr val="462145"/>
                </a:solidFill>
                <a:latin typeface="Arial Black"/>
                <a:ea typeface="Arial Black"/>
                <a:cs typeface="Arial Black"/>
                <a:sym typeface="Arial Black"/>
              </a:rPr>
              <a:t>PROPOSED BY DHS FOR THE CASCADE.</a:t>
            </a:r>
            <a:endParaRPr b="0" i="0" sz="1400" u="none" cap="none" strike="noStrike">
              <a:solidFill>
                <a:srgbClr val="000000"/>
              </a:solidFill>
              <a:latin typeface="Arial"/>
              <a:ea typeface="Arial"/>
              <a:cs typeface="Arial"/>
              <a:sym typeface="Arial"/>
            </a:endParaRPr>
          </a:p>
        </p:txBody>
      </p:sp>
      <p:sp>
        <p:nvSpPr>
          <p:cNvPr id="1181" name="Google Shape;1181;p25"/>
          <p:cNvSpPr txBox="1"/>
          <p:nvPr/>
        </p:nvSpPr>
        <p:spPr>
          <a:xfrm>
            <a:off x="8828841" y="2859159"/>
            <a:ext cx="9306759" cy="5273238"/>
          </a:xfrm>
          <a:prstGeom prst="rect">
            <a:avLst/>
          </a:prstGeom>
          <a:noFill/>
          <a:ln>
            <a:noFill/>
          </a:ln>
        </p:spPr>
        <p:txBody>
          <a:bodyPr anchorCtr="0" anchor="t" bIns="45700" lIns="91425" spcFirstLastPara="1" rIns="91425" wrap="square" tIns="45700">
            <a:spAutoFit/>
          </a:bodyPr>
          <a:lstStyle/>
          <a:p>
            <a:pPr indent="-342900" lvl="0" marL="720725" marR="0" rtl="0" algn="l">
              <a:lnSpc>
                <a:spcPct val="100000"/>
              </a:lnSpc>
              <a:spcBef>
                <a:spcPts val="0"/>
              </a:spcBef>
              <a:spcAft>
                <a:spcPts val="0"/>
              </a:spcAft>
              <a:buClr>
                <a:srgbClr val="462145"/>
              </a:buClr>
              <a:buSzPts val="2400"/>
              <a:buFont typeface="Courier New"/>
              <a:buChar char="o"/>
            </a:pPr>
            <a:r>
              <a:rPr b="0" i="0" lang="en-GB" sz="2000" u="none" cap="none" strike="noStrike">
                <a:solidFill>
                  <a:schemeClr val="dk1"/>
                </a:solidFill>
                <a:latin typeface="Arial"/>
                <a:ea typeface="Arial"/>
                <a:cs typeface="Arial"/>
                <a:sym typeface="Arial"/>
              </a:rPr>
              <a:t>The first, the DHS-only approach, offers a basic snapshot of service </a:t>
            </a:r>
            <a:br>
              <a:rPr b="0" i="0" lang="en-GB" sz="2000" u="none" cap="none" strike="noStrike">
                <a:solidFill>
                  <a:schemeClr val="dk1"/>
                </a:solidFill>
                <a:latin typeface="Arial"/>
                <a:ea typeface="Arial"/>
                <a:cs typeface="Arial"/>
                <a:sym typeface="Arial"/>
              </a:rPr>
            </a:br>
            <a:r>
              <a:rPr b="0" i="0" lang="en-GB" sz="2000" u="none" cap="none" strike="noStrike">
                <a:solidFill>
                  <a:schemeClr val="dk1"/>
                </a:solidFill>
                <a:latin typeface="Arial"/>
                <a:ea typeface="Arial"/>
                <a:cs typeface="Arial"/>
                <a:sym typeface="Arial"/>
              </a:rPr>
              <a:t>reach by relying exclusively on self-reported data from Demographic </a:t>
            </a:r>
            <a:br>
              <a:rPr b="0" i="0" lang="en-GB" sz="2000" u="none" cap="none" strike="noStrike">
                <a:solidFill>
                  <a:schemeClr val="dk1"/>
                </a:solidFill>
                <a:latin typeface="Arial"/>
                <a:ea typeface="Arial"/>
                <a:cs typeface="Arial"/>
                <a:sym typeface="Arial"/>
              </a:rPr>
            </a:br>
            <a:r>
              <a:rPr b="0" i="0" lang="en-GB" sz="2000" u="none" cap="none" strike="noStrike">
                <a:solidFill>
                  <a:schemeClr val="dk1"/>
                </a:solidFill>
                <a:latin typeface="Arial"/>
                <a:ea typeface="Arial"/>
                <a:cs typeface="Arial"/>
                <a:sym typeface="Arial"/>
              </a:rPr>
              <a:t>and Health Surveys (DHS). While this method is useful in contexts </a:t>
            </a:r>
            <a:br>
              <a:rPr b="0" i="0" lang="en-GB" sz="2000" u="none" cap="none" strike="noStrike">
                <a:solidFill>
                  <a:schemeClr val="dk1"/>
                </a:solidFill>
                <a:latin typeface="Arial"/>
                <a:ea typeface="Arial"/>
                <a:cs typeface="Arial"/>
                <a:sym typeface="Arial"/>
              </a:rPr>
            </a:br>
            <a:r>
              <a:rPr b="0" i="0" lang="en-GB" sz="2000" u="none" cap="none" strike="noStrike">
                <a:solidFill>
                  <a:schemeClr val="dk1"/>
                </a:solidFill>
                <a:latin typeface="Arial"/>
                <a:ea typeface="Arial"/>
                <a:cs typeface="Arial"/>
                <a:sym typeface="Arial"/>
              </a:rPr>
              <a:t>where facility-level data are unavailable, it may be limited in accuracy.</a:t>
            </a:r>
            <a:endParaRPr b="0" i="0" sz="1400" u="none" cap="none" strike="noStrike">
              <a:solidFill>
                <a:srgbClr val="000000"/>
              </a:solidFill>
              <a:latin typeface="Arial"/>
              <a:ea typeface="Arial"/>
              <a:cs typeface="Arial"/>
              <a:sym typeface="Arial"/>
            </a:endParaRPr>
          </a:p>
          <a:p>
            <a:pPr indent="-342900" lvl="0" marL="720725" marR="0" rtl="0" algn="l">
              <a:lnSpc>
                <a:spcPct val="100000"/>
              </a:lnSpc>
              <a:spcBef>
                <a:spcPts val="500"/>
              </a:spcBef>
              <a:spcAft>
                <a:spcPts val="0"/>
              </a:spcAft>
              <a:buClr>
                <a:srgbClr val="462145"/>
              </a:buClr>
              <a:buSzPts val="2400"/>
              <a:buFont typeface="Courier New"/>
              <a:buChar char="o"/>
            </a:pPr>
            <a:r>
              <a:rPr b="0" i="0" lang="en-GB" sz="2000" u="none" cap="none" strike="noStrike">
                <a:solidFill>
                  <a:schemeClr val="dk1"/>
                </a:solidFill>
                <a:latin typeface="Arial"/>
                <a:ea typeface="Arial"/>
                <a:cs typeface="Arial"/>
                <a:sym typeface="Arial"/>
              </a:rPr>
              <a:t>To achieve a more comprehensive and precise understanding of </a:t>
            </a:r>
            <a:br>
              <a:rPr b="0" i="0" lang="en-GB" sz="2000" u="none" cap="none" strike="noStrike">
                <a:solidFill>
                  <a:schemeClr val="dk1"/>
                </a:solidFill>
                <a:latin typeface="Arial"/>
                <a:ea typeface="Arial"/>
                <a:cs typeface="Arial"/>
                <a:sym typeface="Arial"/>
              </a:rPr>
            </a:br>
            <a:r>
              <a:rPr b="0" i="0" lang="en-GB" sz="2000" u="none" cap="none" strike="noStrike">
                <a:solidFill>
                  <a:schemeClr val="dk1"/>
                </a:solidFill>
                <a:latin typeface="Arial"/>
                <a:ea typeface="Arial"/>
                <a:cs typeface="Arial"/>
                <a:sym typeface="Arial"/>
              </a:rPr>
              <a:t>quality-adjusted coverage it is generally recommended to incorporate health facility assessment data from Service Provision Assessments (SPA). </a:t>
            </a:r>
            <a:br>
              <a:rPr b="0" i="0" lang="en-GB" sz="2000" u="none" cap="none" strike="noStrike">
                <a:solidFill>
                  <a:schemeClr val="dk1"/>
                </a:solidFill>
                <a:latin typeface="Arial"/>
                <a:ea typeface="Arial"/>
                <a:cs typeface="Arial"/>
                <a:sym typeface="Arial"/>
              </a:rPr>
            </a:br>
            <a:br>
              <a:rPr b="0" i="0" lang="en-GB" sz="2000" u="none" cap="none" strike="noStrike">
                <a:solidFill>
                  <a:srgbClr val="462145"/>
                </a:solidFill>
                <a:latin typeface="Arial"/>
                <a:ea typeface="Arial"/>
                <a:cs typeface="Arial"/>
                <a:sym typeface="Arial"/>
              </a:rPr>
            </a:br>
            <a:r>
              <a:rPr b="1" i="0" lang="en-GB" sz="2000" u="none" cap="none" strike="noStrike">
                <a:solidFill>
                  <a:srgbClr val="462145"/>
                </a:solidFill>
                <a:latin typeface="Arial"/>
                <a:ea typeface="Arial"/>
                <a:cs typeface="Arial"/>
                <a:sym typeface="Arial"/>
              </a:rPr>
              <a:t>Two such approaches combine DHS data with SPA information</a:t>
            </a:r>
            <a:r>
              <a:rPr b="0" i="0" lang="en-GB" sz="2000" u="none" cap="none" strike="noStrike">
                <a:solidFill>
                  <a:srgbClr val="462145"/>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342900" lvl="1" marL="977900" marR="0" rtl="0" algn="l">
              <a:lnSpc>
                <a:spcPct val="100000"/>
              </a:lnSpc>
              <a:spcBef>
                <a:spcPts val="500"/>
              </a:spcBef>
              <a:spcAft>
                <a:spcPts val="0"/>
              </a:spcAft>
              <a:buClr>
                <a:srgbClr val="462145"/>
              </a:buClr>
              <a:buSzPts val="2400"/>
              <a:buFont typeface="Arial"/>
              <a:buChar char="•"/>
            </a:pPr>
            <a:r>
              <a:rPr b="0" i="0" lang="en-GB" sz="2000" u="none" cap="none" strike="noStrike">
                <a:solidFill>
                  <a:schemeClr val="dk1"/>
                </a:solidFill>
                <a:latin typeface="Arial"/>
                <a:ea typeface="Arial"/>
                <a:cs typeface="Arial"/>
                <a:sym typeface="Arial"/>
              </a:rPr>
              <a:t>one uses basic SPA measures focused on health facility readiness </a:t>
            </a:r>
            <a:br>
              <a:rPr b="0" i="0" lang="en-GB" sz="2000" u="none" cap="none" strike="noStrike">
                <a:solidFill>
                  <a:schemeClr val="dk1"/>
                </a:solidFill>
                <a:latin typeface="Arial"/>
                <a:ea typeface="Arial"/>
                <a:cs typeface="Arial"/>
                <a:sym typeface="Arial"/>
              </a:rPr>
            </a:br>
            <a:r>
              <a:rPr b="0" i="0" lang="en-GB" sz="2000" u="none" cap="none" strike="noStrike">
                <a:solidFill>
                  <a:schemeClr val="dk1"/>
                </a:solidFill>
                <a:latin typeface="Arial"/>
                <a:ea typeface="Arial"/>
                <a:cs typeface="Arial"/>
                <a:sym typeface="Arial"/>
              </a:rPr>
              <a:t>and process quality, and </a:t>
            </a:r>
            <a:endParaRPr b="0" i="0" sz="1400" u="none" cap="none" strike="noStrike">
              <a:solidFill>
                <a:srgbClr val="000000"/>
              </a:solidFill>
              <a:latin typeface="Arial"/>
              <a:ea typeface="Arial"/>
              <a:cs typeface="Arial"/>
              <a:sym typeface="Arial"/>
            </a:endParaRPr>
          </a:p>
          <a:p>
            <a:pPr indent="-342900" lvl="1" marL="977900" marR="0" rtl="0" algn="l">
              <a:lnSpc>
                <a:spcPct val="100000"/>
              </a:lnSpc>
              <a:spcBef>
                <a:spcPts val="500"/>
              </a:spcBef>
              <a:spcAft>
                <a:spcPts val="0"/>
              </a:spcAft>
              <a:buClr>
                <a:srgbClr val="462145"/>
              </a:buClr>
              <a:buSzPts val="2400"/>
              <a:buFont typeface="Arial"/>
              <a:buChar char="•"/>
            </a:pPr>
            <a:r>
              <a:rPr b="0" i="0" lang="en-GB" sz="2000" u="none" cap="none" strike="noStrike">
                <a:solidFill>
                  <a:schemeClr val="dk1"/>
                </a:solidFill>
                <a:latin typeface="Arial"/>
                <a:ea typeface="Arial"/>
                <a:cs typeface="Arial"/>
                <a:sym typeface="Arial"/>
              </a:rPr>
              <a:t>the other integrates an expanded set of SPA indicators to provide </a:t>
            </a:r>
            <a:br>
              <a:rPr b="0" i="0" lang="en-GB" sz="2000" u="none" cap="none" strike="noStrike">
                <a:solidFill>
                  <a:schemeClr val="dk1"/>
                </a:solidFill>
                <a:latin typeface="Arial"/>
                <a:ea typeface="Arial"/>
                <a:cs typeface="Arial"/>
                <a:sym typeface="Arial"/>
              </a:rPr>
            </a:br>
            <a:r>
              <a:rPr b="0" i="0" lang="en-GB" sz="2000" u="none" cap="none" strike="noStrike">
                <a:solidFill>
                  <a:schemeClr val="dk1"/>
                </a:solidFill>
                <a:latin typeface="Arial"/>
                <a:ea typeface="Arial"/>
                <a:cs typeface="Arial"/>
                <a:sym typeface="Arial"/>
              </a:rPr>
              <a:t>a broader evaluation.</a:t>
            </a:r>
            <a:endParaRPr b="0" i="0" sz="1400" u="none" cap="none" strike="noStrike">
              <a:solidFill>
                <a:srgbClr val="000000"/>
              </a:solidFill>
              <a:latin typeface="Arial"/>
              <a:ea typeface="Arial"/>
              <a:cs typeface="Arial"/>
              <a:sym typeface="Arial"/>
            </a:endParaRPr>
          </a:p>
          <a:p>
            <a:pPr indent="-342900" lvl="0" marL="720725" marR="0" rtl="0" algn="l">
              <a:lnSpc>
                <a:spcPct val="100000"/>
              </a:lnSpc>
              <a:spcBef>
                <a:spcPts val="500"/>
              </a:spcBef>
              <a:spcAft>
                <a:spcPts val="0"/>
              </a:spcAft>
              <a:buClr>
                <a:srgbClr val="462145"/>
              </a:buClr>
              <a:buSzPts val="2400"/>
              <a:buFont typeface="Courier New"/>
              <a:buChar char="o"/>
            </a:pPr>
            <a:r>
              <a:rPr b="0" i="0" lang="en-GB" sz="2000" u="none" cap="none" strike="noStrike">
                <a:solidFill>
                  <a:schemeClr val="dk1"/>
                </a:solidFill>
                <a:latin typeface="Arial"/>
                <a:ea typeface="Arial"/>
                <a:cs typeface="Arial"/>
                <a:sym typeface="Arial"/>
              </a:rPr>
              <a:t>The choice among these approaches depends largely on the availability </a:t>
            </a:r>
            <a:br>
              <a:rPr b="0" i="0" lang="en-GB" sz="2000" u="none" cap="none" strike="noStrike">
                <a:solidFill>
                  <a:schemeClr val="dk1"/>
                </a:solidFill>
                <a:latin typeface="Arial"/>
                <a:ea typeface="Arial"/>
                <a:cs typeface="Arial"/>
                <a:sym typeface="Arial"/>
              </a:rPr>
            </a:br>
            <a:r>
              <a:rPr b="0" i="0" lang="en-GB" sz="2000" u="none" cap="none" strike="noStrike">
                <a:solidFill>
                  <a:schemeClr val="dk1"/>
                </a:solidFill>
                <a:latin typeface="Arial"/>
                <a:ea typeface="Arial"/>
                <a:cs typeface="Arial"/>
                <a:sym typeface="Arial"/>
              </a:rPr>
              <a:t>of data and the desired level of detail in estimating effective coverage.</a:t>
            </a:r>
            <a:endParaRPr b="0" i="0" sz="1400" u="none" cap="none" strike="noStrike">
              <a:solidFill>
                <a:srgbClr val="000000"/>
              </a:solidFill>
              <a:latin typeface="Arial"/>
              <a:ea typeface="Arial"/>
              <a:cs typeface="Arial"/>
              <a:sym typeface="Arial"/>
            </a:endParaRPr>
          </a:p>
        </p:txBody>
      </p:sp>
      <p:grpSp>
        <p:nvGrpSpPr>
          <p:cNvPr id="1182" name="Google Shape;1182;p25"/>
          <p:cNvGrpSpPr/>
          <p:nvPr/>
        </p:nvGrpSpPr>
        <p:grpSpPr>
          <a:xfrm>
            <a:off x="15468600" y="9741069"/>
            <a:ext cx="3329100" cy="507831"/>
            <a:chOff x="14872218" y="9719957"/>
            <a:chExt cx="3329100" cy="507831"/>
          </a:xfrm>
        </p:grpSpPr>
        <p:grpSp>
          <p:nvGrpSpPr>
            <p:cNvPr id="1183" name="Google Shape;1183;p25"/>
            <p:cNvGrpSpPr/>
            <p:nvPr/>
          </p:nvGrpSpPr>
          <p:grpSpPr>
            <a:xfrm>
              <a:off x="16071068" y="9770473"/>
              <a:ext cx="396290" cy="396290"/>
              <a:chOff x="16121050" y="9484039"/>
              <a:chExt cx="653674" cy="653674"/>
            </a:xfrm>
          </p:grpSpPr>
          <p:sp>
            <p:nvSpPr>
              <p:cNvPr id="1184" name="Google Shape;1184;p25">
                <a:hlinkClick action="ppaction://hlinksldjump" r:id="rId3"/>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85" name="Google Shape;1185;p25">
                <a:hlinkClick action="ppaction://hlinksldjump" r:id="rId4"/>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186" name="Google Shape;1186;p25">
              <a:hlinkClick action="ppaction://hlinksldjump" r:id="rId6"/>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1187" name="Google Shape;1187;p25">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88" name="Google Shape;1188;p25">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89" name="Google Shape;1189;p25">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1190" name="Google Shape;1190;p25"/>
          <p:cNvSpPr txBox="1"/>
          <p:nvPr/>
        </p:nvSpPr>
        <p:spPr>
          <a:xfrm>
            <a:off x="845456" y="7161470"/>
            <a:ext cx="7078713" cy="653102"/>
          </a:xfrm>
          <a:prstGeom prst="rect">
            <a:avLst/>
          </a:prstGeom>
          <a:noFill/>
          <a:ln>
            <a:noFill/>
          </a:ln>
        </p:spPr>
        <p:txBody>
          <a:bodyPr anchorCtr="0" anchor="t"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7F7F7F"/>
                </a:solidFill>
                <a:latin typeface="Arial"/>
                <a:ea typeface="Arial"/>
                <a:cs typeface="Arial"/>
                <a:sym typeface="Arial"/>
              </a:rPr>
              <a:t>Source: Riese, S., Assaf, S., &amp; Pullum, T. (2021). Measurement approaches for effective coverage estimation (DHS Methodological Reports No. 31). ICF.</a:t>
            </a:r>
            <a:endParaRPr b="0" i="0" sz="1400" u="none" cap="none" strike="noStrike">
              <a:solidFill>
                <a:srgbClr val="000000"/>
              </a:solidFill>
              <a:latin typeface="Arial"/>
              <a:ea typeface="Arial"/>
              <a:cs typeface="Arial"/>
              <a:sym typeface="Arial"/>
            </a:endParaRPr>
          </a:p>
        </p:txBody>
      </p:sp>
      <p:pic>
        <p:nvPicPr>
          <p:cNvPr descr="A graph of different colored squares&#10;&#10;AI-generated content may be incorrect." id="1191" name="Google Shape;1191;p25"/>
          <p:cNvPicPr preferRelativeResize="0"/>
          <p:nvPr/>
        </p:nvPicPr>
        <p:blipFill rotWithShape="1">
          <a:blip r:embed="rId7">
            <a:alphaModFix/>
          </a:blip>
          <a:srcRect b="0" l="0" r="0" t="0"/>
          <a:stretch/>
        </p:blipFill>
        <p:spPr>
          <a:xfrm>
            <a:off x="838830" y="2467458"/>
            <a:ext cx="7772400" cy="4405408"/>
          </a:xfrm>
          <a:prstGeom prst="rect">
            <a:avLst/>
          </a:prstGeom>
          <a:noFill/>
          <a:ln>
            <a:noFill/>
          </a:ln>
        </p:spPr>
      </p:pic>
      <p:sp>
        <p:nvSpPr>
          <p:cNvPr id="1192" name="Google Shape;1192;p25"/>
          <p:cNvSpPr txBox="1"/>
          <p:nvPr/>
        </p:nvSpPr>
        <p:spPr>
          <a:xfrm>
            <a:off x="0" y="0"/>
            <a:ext cx="18306332" cy="371681"/>
          </a:xfrm>
          <a:prstGeom prst="rect">
            <a:avLst/>
          </a:prstGeom>
          <a:solidFill>
            <a:srgbClr val="462145"/>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EFFECTIVE PROGRAMME COVERAGE CASCADE</a:t>
            </a:r>
            <a:endParaRPr b="0" i="0" sz="1400" u="none" cap="none" strike="noStrike">
              <a:solidFill>
                <a:srgbClr val="000000"/>
              </a:solidFill>
              <a:latin typeface="Arial"/>
              <a:ea typeface="Arial"/>
              <a:cs typeface="Arial"/>
              <a:sym typeface="Arial"/>
            </a:endParaRPr>
          </a:p>
        </p:txBody>
      </p:sp>
      <p:grpSp>
        <p:nvGrpSpPr>
          <p:cNvPr id="1193" name="Google Shape;1193;p25"/>
          <p:cNvGrpSpPr/>
          <p:nvPr/>
        </p:nvGrpSpPr>
        <p:grpSpPr>
          <a:xfrm>
            <a:off x="14775047" y="41737"/>
            <a:ext cx="608899" cy="608899"/>
            <a:chOff x="8648959" y="1185159"/>
            <a:chExt cx="484531" cy="484531"/>
          </a:xfrm>
        </p:grpSpPr>
        <p:sp>
          <p:nvSpPr>
            <p:cNvPr id="1194" name="Google Shape;1194;p25"/>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95" name="Google Shape;1195;p25">
              <a:hlinkClick action="ppaction://hlinksldjump" r:id="rId8"/>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196" name="Google Shape;1196;p25"/>
          <p:cNvGrpSpPr/>
          <p:nvPr/>
        </p:nvGrpSpPr>
        <p:grpSpPr>
          <a:xfrm>
            <a:off x="16041050" y="51825"/>
            <a:ext cx="484531" cy="484531"/>
            <a:chOff x="8648959" y="1185159"/>
            <a:chExt cx="484531" cy="484531"/>
          </a:xfrm>
        </p:grpSpPr>
        <p:sp>
          <p:nvSpPr>
            <p:cNvPr id="1197" name="Google Shape;1197;p25"/>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98" name="Google Shape;1198;p25">
              <a:hlinkClick action="ppaction://hlinksldjump" r:id="rId10"/>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199" name="Google Shape;1199;p25"/>
          <p:cNvGrpSpPr/>
          <p:nvPr/>
        </p:nvGrpSpPr>
        <p:grpSpPr>
          <a:xfrm>
            <a:off x="17231763" y="38100"/>
            <a:ext cx="484531" cy="484531"/>
            <a:chOff x="8648959" y="1185159"/>
            <a:chExt cx="484531" cy="484531"/>
          </a:xfrm>
        </p:grpSpPr>
        <p:sp>
          <p:nvSpPr>
            <p:cNvPr id="1200" name="Google Shape;1200;p25"/>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01" name="Google Shape;1201;p25">
              <a:hlinkClick action="ppaction://hlinksldjump" r:id="rId1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202" name="Google Shape;1202;p25"/>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203" name="Google Shape;1203;p25"/>
          <p:cNvSpPr txBox="1"/>
          <p:nvPr/>
        </p:nvSpPr>
        <p:spPr>
          <a:xfrm>
            <a:off x="14775047" y="65808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204" name="Google Shape;1204;p25"/>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205" name="Google Shape;1205;p25"/>
          <p:cNvSpPr txBox="1"/>
          <p:nvPr/>
        </p:nvSpPr>
        <p:spPr>
          <a:xfrm>
            <a:off x="17041057" y="591029"/>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sp>
        <p:nvSpPr>
          <p:cNvPr id="1206" name="Google Shape;1206;p25"/>
          <p:cNvSpPr txBox="1"/>
          <p:nvPr/>
        </p:nvSpPr>
        <p:spPr>
          <a:xfrm>
            <a:off x="361450" y="569375"/>
            <a:ext cx="11845091"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462145"/>
                </a:solidFill>
                <a:latin typeface="Arial"/>
                <a:ea typeface="Arial"/>
                <a:cs typeface="Arial"/>
                <a:sym typeface="Arial"/>
              </a:rPr>
              <a:t>Measuring effective coverage</a:t>
            </a:r>
            <a:endParaRPr b="0" i="0" sz="1400" u="none" cap="none" strike="noStrike">
              <a:solidFill>
                <a:srgbClr val="000000"/>
              </a:solidFill>
              <a:latin typeface="Arial"/>
              <a:ea typeface="Arial"/>
              <a:cs typeface="Arial"/>
              <a:sym typeface="Arial"/>
            </a:endParaRPr>
          </a:p>
        </p:txBody>
      </p:sp>
      <p:grpSp>
        <p:nvGrpSpPr>
          <p:cNvPr id="1207" name="Google Shape;1207;p25"/>
          <p:cNvGrpSpPr/>
          <p:nvPr/>
        </p:nvGrpSpPr>
        <p:grpSpPr>
          <a:xfrm>
            <a:off x="13565479" y="51825"/>
            <a:ext cx="484531" cy="484531"/>
            <a:chOff x="8648959" y="1185159"/>
            <a:chExt cx="484531" cy="484531"/>
          </a:xfrm>
        </p:grpSpPr>
        <p:sp>
          <p:nvSpPr>
            <p:cNvPr id="1208" name="Google Shape;1208;p25">
              <a:hlinkClick action="ppaction://hlinksldjump" r:id="rId13"/>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09" name="Google Shape;1209;p25">
              <a:hlinkClick action="ppaction://hlinksldjump" r:id="rId14"/>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210" name="Google Shape;1210;p25"/>
          <p:cNvGrpSpPr/>
          <p:nvPr/>
        </p:nvGrpSpPr>
        <p:grpSpPr>
          <a:xfrm>
            <a:off x="18331" y="9704272"/>
            <a:ext cx="15755070" cy="596320"/>
            <a:chOff x="0" y="9749027"/>
            <a:chExt cx="15755070" cy="596320"/>
          </a:xfrm>
        </p:grpSpPr>
        <p:pic>
          <p:nvPicPr>
            <p:cNvPr descr="A colorful squares and circles&#10;&#10;AI-generated content may be incorrect." id="1211" name="Google Shape;1211;p25"/>
            <p:cNvPicPr preferRelativeResize="0"/>
            <p:nvPr/>
          </p:nvPicPr>
          <p:blipFill rotWithShape="1">
            <a:blip r:embed="rId15">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212" name="Google Shape;1212;p25"/>
            <p:cNvPicPr preferRelativeResize="0"/>
            <p:nvPr/>
          </p:nvPicPr>
          <p:blipFill rotWithShape="1">
            <a:blip r:embed="rId15">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213" name="Google Shape;1213;p25"/>
            <p:cNvPicPr preferRelativeResize="0"/>
            <p:nvPr/>
          </p:nvPicPr>
          <p:blipFill rotWithShape="1">
            <a:blip r:embed="rId16">
              <a:alphaModFix/>
            </a:blip>
            <a:srcRect b="0" l="0" r="0" t="0"/>
            <a:stretch/>
          </p:blipFill>
          <p:spPr>
            <a:xfrm rot="-5400000">
              <a:off x="15133116" y="9723391"/>
              <a:ext cx="596319" cy="647590"/>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26"/>
          <p:cNvSpPr txBox="1"/>
          <p:nvPr/>
        </p:nvSpPr>
        <p:spPr>
          <a:xfrm>
            <a:off x="273252" y="2180392"/>
            <a:ext cx="9200439" cy="596318"/>
          </a:xfrm>
          <a:prstGeom prst="rect">
            <a:avLst/>
          </a:prstGeom>
          <a:noFill/>
          <a:ln>
            <a:noFill/>
          </a:ln>
        </p:spPr>
        <p:txBody>
          <a:bodyPr anchorCtr="0" anchor="t"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462145"/>
                </a:solidFill>
                <a:latin typeface="Arial Black"/>
                <a:ea typeface="Arial Black"/>
                <a:cs typeface="Arial Black"/>
                <a:sym typeface="Arial Black"/>
              </a:rPr>
              <a:t>THE INDICATORS FOR THIS CASCADE INCLUDE:</a:t>
            </a:r>
            <a:endParaRPr b="0" i="0" sz="1400" u="none" cap="none" strike="noStrike">
              <a:solidFill>
                <a:srgbClr val="000000"/>
              </a:solidFill>
              <a:latin typeface="Arial"/>
              <a:ea typeface="Arial"/>
              <a:cs typeface="Arial"/>
              <a:sym typeface="Arial"/>
            </a:endParaRPr>
          </a:p>
        </p:txBody>
      </p:sp>
      <p:sp>
        <p:nvSpPr>
          <p:cNvPr id="1220" name="Google Shape;1220;p26"/>
          <p:cNvSpPr/>
          <p:nvPr/>
        </p:nvSpPr>
        <p:spPr>
          <a:xfrm>
            <a:off x="9341252" y="2296979"/>
            <a:ext cx="8348538" cy="6067535"/>
          </a:xfrm>
          <a:prstGeom prst="rect">
            <a:avLst/>
          </a:prstGeom>
          <a:solidFill>
            <a:srgbClr val="462145">
              <a:alpha val="17254"/>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dk1"/>
                </a:solidFill>
                <a:latin typeface="Arial"/>
                <a:ea typeface="Arial"/>
                <a:cs typeface="Arial"/>
                <a:sym typeface="Arial"/>
              </a:rPr>
              <a:t>The DHS-only approach for measuring effective coverage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was applied in </a:t>
            </a:r>
            <a:r>
              <a:rPr b="1" i="0" lang="en-GB" sz="2200" u="none" cap="none" strike="noStrike">
                <a:solidFill>
                  <a:schemeClr val="dk1"/>
                </a:solidFill>
                <a:latin typeface="Arial"/>
                <a:ea typeface="Arial"/>
                <a:cs typeface="Arial"/>
                <a:sym typeface="Arial"/>
              </a:rPr>
              <a:t>Haiti, Malawi, Nepal, Senegal, and Tanzania</a:t>
            </a:r>
            <a:r>
              <a:rPr b="0" i="0" lang="en-GB" sz="2200" u="none" cap="none" strike="noStrike">
                <a:solidFill>
                  <a:schemeClr val="dk1"/>
                </a:solidFill>
                <a:latin typeface="Arial"/>
                <a:ea typeface="Arial"/>
                <a:cs typeface="Arial"/>
                <a:sym typeface="Arial"/>
              </a:rPr>
              <a:t> for Antenatal Care (ANC)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and sick childcare.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00"/>
              </a:spcBef>
              <a:spcAft>
                <a:spcPts val="0"/>
              </a:spcAft>
              <a:buClr>
                <a:srgbClr val="000000"/>
              </a:buClr>
              <a:buSzPts val="2200"/>
              <a:buFont typeface="Arial"/>
              <a:buNone/>
            </a:pPr>
            <a:r>
              <a:rPr b="1" i="0" lang="en-GB" sz="2200" u="none" cap="none" strike="noStrike">
                <a:solidFill>
                  <a:schemeClr val="dk1"/>
                </a:solidFill>
                <a:latin typeface="Arial"/>
                <a:ea typeface="Arial"/>
                <a:cs typeface="Arial"/>
                <a:sym typeface="Arial"/>
              </a:rPr>
              <a:t>This approach provided basic measures of service </a:t>
            </a:r>
            <a:br>
              <a:rPr b="1" i="0" lang="en-GB" sz="2200" u="none" cap="none" strike="noStrike">
                <a:solidFill>
                  <a:schemeClr val="dk1"/>
                </a:solidFill>
                <a:latin typeface="Arial"/>
                <a:ea typeface="Arial"/>
                <a:cs typeface="Arial"/>
                <a:sym typeface="Arial"/>
              </a:rPr>
            </a:br>
            <a:r>
              <a:rPr b="1" i="0" lang="en-GB" sz="2200" u="none" cap="none" strike="noStrike">
                <a:solidFill>
                  <a:schemeClr val="dk1"/>
                </a:solidFill>
                <a:latin typeface="Arial"/>
                <a:ea typeface="Arial"/>
                <a:cs typeface="Arial"/>
                <a:sym typeface="Arial"/>
              </a:rPr>
              <a:t>contact and some intervention coverage. However, </a:t>
            </a:r>
            <a:br>
              <a:rPr b="1" i="0" lang="en-GB" sz="2200" u="none" cap="none" strike="noStrike">
                <a:solidFill>
                  <a:schemeClr val="dk1"/>
                </a:solidFill>
                <a:latin typeface="Arial"/>
                <a:ea typeface="Arial"/>
                <a:cs typeface="Arial"/>
                <a:sym typeface="Arial"/>
              </a:rPr>
            </a:br>
            <a:r>
              <a:rPr b="1" i="0" lang="en-GB" sz="2200" u="none" cap="none" strike="noStrike">
                <a:solidFill>
                  <a:schemeClr val="dk1"/>
                </a:solidFill>
                <a:latin typeface="Arial"/>
                <a:ea typeface="Arial"/>
                <a:cs typeface="Arial"/>
                <a:sym typeface="Arial"/>
              </a:rPr>
              <a:t>it could not offer insights into service readiness or comprehensive process quality for sick childcare. </a:t>
            </a:r>
            <a:br>
              <a:rPr b="1"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The reliance on self-reported data meant that results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for ANC were likely to overestimate quality-adjusted coverage, whereas for sick childcare, it could lead to an underestimation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of intervention-adjusted coverage due to the inflated denominator of children with symptoms rather than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diagnosed illnesses</a:t>
            </a:r>
            <a:endParaRPr b="0" i="0" sz="1400" u="none" cap="none" strike="noStrike">
              <a:solidFill>
                <a:srgbClr val="000000"/>
              </a:solidFill>
              <a:latin typeface="Arial"/>
              <a:ea typeface="Arial"/>
              <a:cs typeface="Arial"/>
              <a:sym typeface="Arial"/>
            </a:endParaRPr>
          </a:p>
        </p:txBody>
      </p:sp>
      <p:grpSp>
        <p:nvGrpSpPr>
          <p:cNvPr id="1221" name="Google Shape;1221;p26"/>
          <p:cNvGrpSpPr/>
          <p:nvPr/>
        </p:nvGrpSpPr>
        <p:grpSpPr>
          <a:xfrm>
            <a:off x="9923319" y="7968676"/>
            <a:ext cx="7033860" cy="985200"/>
            <a:chOff x="9968967" y="6383383"/>
            <a:chExt cx="7033860" cy="985200"/>
          </a:xfrm>
        </p:grpSpPr>
        <p:sp>
          <p:nvSpPr>
            <p:cNvPr id="1222" name="Google Shape;1222;p26"/>
            <p:cNvSpPr/>
            <p:nvPr/>
          </p:nvSpPr>
          <p:spPr>
            <a:xfrm>
              <a:off x="9968967" y="6496210"/>
              <a:ext cx="7033860" cy="758043"/>
            </a:xfrm>
            <a:custGeom>
              <a:rect b="b" l="l" r="r" t="t"/>
              <a:pathLst>
                <a:path extrusionOk="0" h="182378" w="2286627">
                  <a:moveTo>
                    <a:pt x="89172" y="0"/>
                  </a:moveTo>
                  <a:lnTo>
                    <a:pt x="2197455" y="0"/>
                  </a:lnTo>
                  <a:cubicBezTo>
                    <a:pt x="2246704" y="0"/>
                    <a:pt x="2286627" y="39924"/>
                    <a:pt x="2286627" y="89172"/>
                  </a:cubicBezTo>
                  <a:lnTo>
                    <a:pt x="2286627" y="93207"/>
                  </a:lnTo>
                  <a:cubicBezTo>
                    <a:pt x="2286627" y="142455"/>
                    <a:pt x="2246704" y="182378"/>
                    <a:pt x="2197455" y="182378"/>
                  </a:cubicBezTo>
                  <a:lnTo>
                    <a:pt x="89172" y="182378"/>
                  </a:lnTo>
                  <a:cubicBezTo>
                    <a:pt x="39924" y="182378"/>
                    <a:pt x="0" y="142455"/>
                    <a:pt x="0" y="93207"/>
                  </a:cubicBezTo>
                  <a:lnTo>
                    <a:pt x="0" y="89172"/>
                  </a:lnTo>
                  <a:cubicBezTo>
                    <a:pt x="0" y="39924"/>
                    <a:pt x="39924" y="0"/>
                    <a:pt x="89172" y="0"/>
                  </a:cubicBezTo>
                  <a:close/>
                </a:path>
              </a:pathLst>
            </a:custGeom>
            <a:solidFill>
              <a:srgbClr val="FFFFFF"/>
            </a:solidFill>
            <a:ln cap="rnd" cmpd="sng" w="19050">
              <a:solidFill>
                <a:srgbClr val="46214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23" name="Google Shape;1223;p26"/>
            <p:cNvSpPr txBox="1"/>
            <p:nvPr/>
          </p:nvSpPr>
          <p:spPr>
            <a:xfrm>
              <a:off x="9976401" y="6383383"/>
              <a:ext cx="7019100" cy="985200"/>
            </a:xfrm>
            <a:prstGeom prst="rect">
              <a:avLst/>
            </a:prstGeom>
            <a:noFill/>
            <a:ln>
              <a:noFill/>
            </a:ln>
          </p:spPr>
          <p:txBody>
            <a:bodyPr anchorCtr="0" anchor="t" bIns="182850" lIns="182850" spcFirstLastPara="1" rIns="182850" wrap="square" tIns="182850">
              <a:spAutoFit/>
            </a:bodyPr>
            <a:lstStyle/>
            <a:p>
              <a:pPr indent="0" lvl="0" marL="0" marR="0" rtl="0" algn="ctr">
                <a:lnSpc>
                  <a:spcPct val="100000"/>
                </a:lnSpc>
                <a:spcBef>
                  <a:spcPts val="0"/>
                </a:spcBef>
                <a:spcAft>
                  <a:spcPts val="0"/>
                </a:spcAft>
                <a:buClr>
                  <a:srgbClr val="000000"/>
                </a:buClr>
                <a:buSzPts val="2000"/>
                <a:buFont typeface="Arial"/>
                <a:buNone/>
              </a:pPr>
              <a:r>
                <a:rPr b="0" i="0" lang="en-GB" sz="2000" u="none" cap="none" strike="noStrike">
                  <a:solidFill>
                    <a:srgbClr val="462145"/>
                  </a:solidFill>
                  <a:latin typeface="Arial"/>
                  <a:ea typeface="Arial"/>
                  <a:cs typeface="Arial"/>
                  <a:sym typeface="Arial"/>
                </a:rPr>
                <a:t>Click </a:t>
              </a:r>
              <a:r>
                <a:rPr b="1" i="0" lang="en-GB" sz="2000" u="sng" cap="none" strike="noStrike">
                  <a:solidFill>
                    <a:srgbClr val="462145"/>
                  </a:solidFill>
                  <a:latin typeface="Arial"/>
                  <a:ea typeface="Arial"/>
                  <a:cs typeface="Arial"/>
                  <a:sym typeface="Arial"/>
                  <a:hlinkClick r:id="rId3">
                    <a:extLst>
                      <a:ext uri="{A12FA001-AC4F-418D-AE19-62706E023703}">
                        <ahyp:hlinkClr val="tx"/>
                      </a:ext>
                    </a:extLst>
                  </a:hlinkClick>
                </a:rPr>
                <a:t>here</a:t>
              </a:r>
              <a:r>
                <a:rPr b="0" i="0" lang="en-GB" sz="2000" u="none" cap="none" strike="noStrike">
                  <a:solidFill>
                    <a:srgbClr val="462145"/>
                  </a:solidFill>
                  <a:latin typeface="Arial"/>
                  <a:ea typeface="Arial"/>
                  <a:cs typeface="Arial"/>
                  <a:sym typeface="Arial"/>
                </a:rPr>
                <a:t> to learn more about the </a:t>
              </a:r>
              <a:br>
                <a:rPr b="0" i="0" lang="en-GB" sz="2000" u="none" cap="none" strike="noStrike">
                  <a:solidFill>
                    <a:srgbClr val="462145"/>
                  </a:solidFill>
                  <a:latin typeface="Arial"/>
                  <a:ea typeface="Arial"/>
                  <a:cs typeface="Arial"/>
                  <a:sym typeface="Arial"/>
                </a:rPr>
              </a:br>
              <a:r>
                <a:rPr b="0" i="0" lang="en-GB" sz="2000" u="none" cap="none" strike="noStrike">
                  <a:solidFill>
                    <a:srgbClr val="462145"/>
                  </a:solidFill>
                  <a:latin typeface="Arial"/>
                  <a:ea typeface="Arial"/>
                  <a:cs typeface="Arial"/>
                  <a:sym typeface="Arial"/>
                </a:rPr>
                <a:t>DHS Effective Coverage Estimation</a:t>
              </a:r>
              <a:endParaRPr b="0" i="0" sz="2000" u="none" cap="none" strike="noStrike">
                <a:solidFill>
                  <a:srgbClr val="462145"/>
                </a:solidFill>
                <a:latin typeface="Arial"/>
                <a:ea typeface="Arial"/>
                <a:cs typeface="Arial"/>
                <a:sym typeface="Arial"/>
              </a:endParaRPr>
            </a:p>
          </p:txBody>
        </p:sp>
      </p:grpSp>
      <p:grpSp>
        <p:nvGrpSpPr>
          <p:cNvPr id="1224" name="Google Shape;1224;p26"/>
          <p:cNvGrpSpPr/>
          <p:nvPr/>
        </p:nvGrpSpPr>
        <p:grpSpPr>
          <a:xfrm>
            <a:off x="15468600" y="9741069"/>
            <a:ext cx="3329100" cy="507831"/>
            <a:chOff x="14872218" y="9719957"/>
            <a:chExt cx="3329100" cy="507831"/>
          </a:xfrm>
        </p:grpSpPr>
        <p:grpSp>
          <p:nvGrpSpPr>
            <p:cNvPr id="1225" name="Google Shape;1225;p26"/>
            <p:cNvGrpSpPr/>
            <p:nvPr/>
          </p:nvGrpSpPr>
          <p:grpSpPr>
            <a:xfrm>
              <a:off x="16071068" y="9770473"/>
              <a:ext cx="396290" cy="396290"/>
              <a:chOff x="16121050" y="9484039"/>
              <a:chExt cx="653674" cy="653674"/>
            </a:xfrm>
          </p:grpSpPr>
          <p:sp>
            <p:nvSpPr>
              <p:cNvPr id="1226" name="Google Shape;1226;p26">
                <a:hlinkClick action="ppaction://hlinksldjump" r:id="rId4"/>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27" name="Google Shape;1227;p26">
                <a:hlinkClick action="ppaction://hlinksldjump" r:id="rId5"/>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228" name="Google Shape;1228;p26">
              <a:hlinkClick action="ppaction://hlinksldjump" r:id="rId7"/>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1229" name="Google Shape;1229;p26">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30" name="Google Shape;1230;p26">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31" name="Google Shape;1231;p26">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1232" name="Google Shape;1232;p26"/>
          <p:cNvSpPr txBox="1"/>
          <p:nvPr/>
        </p:nvSpPr>
        <p:spPr>
          <a:xfrm>
            <a:off x="0" y="0"/>
            <a:ext cx="18306332" cy="371681"/>
          </a:xfrm>
          <a:prstGeom prst="rect">
            <a:avLst/>
          </a:prstGeom>
          <a:solidFill>
            <a:srgbClr val="462145"/>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EFFECTIVE PROGRAMME COVERAGE CASCADE</a:t>
            </a:r>
            <a:endParaRPr b="0" i="0" sz="1400" u="none" cap="none" strike="noStrike">
              <a:solidFill>
                <a:srgbClr val="000000"/>
              </a:solidFill>
              <a:latin typeface="Arial"/>
              <a:ea typeface="Arial"/>
              <a:cs typeface="Arial"/>
              <a:sym typeface="Arial"/>
            </a:endParaRPr>
          </a:p>
        </p:txBody>
      </p:sp>
      <p:grpSp>
        <p:nvGrpSpPr>
          <p:cNvPr id="1233" name="Google Shape;1233;p26"/>
          <p:cNvGrpSpPr/>
          <p:nvPr/>
        </p:nvGrpSpPr>
        <p:grpSpPr>
          <a:xfrm>
            <a:off x="14775047" y="41737"/>
            <a:ext cx="608899" cy="608899"/>
            <a:chOff x="8648959" y="1185159"/>
            <a:chExt cx="484531" cy="484531"/>
          </a:xfrm>
        </p:grpSpPr>
        <p:sp>
          <p:nvSpPr>
            <p:cNvPr id="1234" name="Google Shape;1234;p26"/>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35" name="Google Shape;1235;p26">
              <a:hlinkClick action="ppaction://hlinksldjump" r:id="rId8"/>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236" name="Google Shape;1236;p26"/>
          <p:cNvGrpSpPr/>
          <p:nvPr/>
        </p:nvGrpSpPr>
        <p:grpSpPr>
          <a:xfrm>
            <a:off x="16041050" y="51825"/>
            <a:ext cx="484531" cy="484531"/>
            <a:chOff x="8648959" y="1185159"/>
            <a:chExt cx="484531" cy="484531"/>
          </a:xfrm>
        </p:grpSpPr>
        <p:sp>
          <p:nvSpPr>
            <p:cNvPr id="1237" name="Google Shape;1237;p26"/>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38" name="Google Shape;1238;p26">
              <a:hlinkClick action="ppaction://hlinksldjump" r:id="rId10"/>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239" name="Google Shape;1239;p26"/>
          <p:cNvGrpSpPr/>
          <p:nvPr/>
        </p:nvGrpSpPr>
        <p:grpSpPr>
          <a:xfrm>
            <a:off x="17231763" y="38100"/>
            <a:ext cx="484531" cy="484531"/>
            <a:chOff x="8648959" y="1185159"/>
            <a:chExt cx="484531" cy="484531"/>
          </a:xfrm>
        </p:grpSpPr>
        <p:sp>
          <p:nvSpPr>
            <p:cNvPr id="1240" name="Google Shape;1240;p26"/>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41" name="Google Shape;1241;p26">
              <a:hlinkClick action="ppaction://hlinksldjump" r:id="rId1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242" name="Google Shape;1242;p26"/>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243" name="Google Shape;1243;p26"/>
          <p:cNvSpPr txBox="1"/>
          <p:nvPr/>
        </p:nvSpPr>
        <p:spPr>
          <a:xfrm>
            <a:off x="14775047" y="65808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244" name="Google Shape;1244;p26"/>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245" name="Google Shape;1245;p26"/>
          <p:cNvSpPr txBox="1"/>
          <p:nvPr/>
        </p:nvSpPr>
        <p:spPr>
          <a:xfrm>
            <a:off x="17041057" y="591029"/>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sp>
        <p:nvSpPr>
          <p:cNvPr id="1246" name="Google Shape;1246;p26"/>
          <p:cNvSpPr txBox="1"/>
          <p:nvPr/>
        </p:nvSpPr>
        <p:spPr>
          <a:xfrm>
            <a:off x="0" y="2651080"/>
            <a:ext cx="8863308" cy="7174288"/>
          </a:xfrm>
          <a:prstGeom prst="rect">
            <a:avLst/>
          </a:prstGeom>
          <a:noFill/>
          <a:ln>
            <a:noFill/>
          </a:ln>
        </p:spPr>
        <p:txBody>
          <a:bodyPr anchorCtr="0" anchor="t" bIns="182850" lIns="0" spcFirstLastPara="1" rIns="182850" wrap="square" tIns="182850">
            <a:noAutofit/>
          </a:bodyPr>
          <a:lstStyle/>
          <a:p>
            <a:pPr indent="-228600" lvl="1" marL="742950" marR="0" rtl="0" algn="l">
              <a:lnSpc>
                <a:spcPct val="150000"/>
              </a:lnSpc>
              <a:spcBef>
                <a:spcPts val="1000"/>
              </a:spcBef>
              <a:spcAft>
                <a:spcPts val="0"/>
              </a:spcAft>
              <a:buClr>
                <a:srgbClr val="462145"/>
              </a:buClr>
              <a:buSzPts val="2200"/>
              <a:buFont typeface="Noto Sans"/>
              <a:buChar char="○"/>
            </a:pPr>
            <a:r>
              <a:rPr b="1" i="0" lang="en-GB" sz="2200" u="none" cap="none" strike="noStrike">
                <a:solidFill>
                  <a:srgbClr val="462145"/>
                </a:solidFill>
                <a:latin typeface="Arial"/>
                <a:ea typeface="Arial"/>
                <a:cs typeface="Arial"/>
                <a:sym typeface="Arial"/>
              </a:rPr>
              <a:t>Target population: </a:t>
            </a:r>
            <a:r>
              <a:rPr b="0" i="0" lang="en-GB" sz="2200" u="none" cap="none" strike="noStrike">
                <a:solidFill>
                  <a:schemeClr val="dk1"/>
                </a:solidFill>
                <a:latin typeface="Arial"/>
                <a:ea typeface="Arial"/>
                <a:cs typeface="Arial"/>
                <a:sym typeface="Arial"/>
              </a:rPr>
              <a:t>All who need a service or intervention</a:t>
            </a:r>
            <a:endParaRPr b="0" i="0" sz="1400" u="none" cap="none" strike="noStrike">
              <a:solidFill>
                <a:srgbClr val="000000"/>
              </a:solidFill>
              <a:latin typeface="Arial"/>
              <a:ea typeface="Arial"/>
              <a:cs typeface="Arial"/>
              <a:sym typeface="Arial"/>
            </a:endParaRPr>
          </a:p>
          <a:p>
            <a:pPr indent="-228600" lvl="1" marL="742950" marR="0" rtl="0" algn="l">
              <a:lnSpc>
                <a:spcPct val="150000"/>
              </a:lnSpc>
              <a:spcBef>
                <a:spcPts val="1000"/>
              </a:spcBef>
              <a:spcAft>
                <a:spcPts val="0"/>
              </a:spcAft>
              <a:buClr>
                <a:srgbClr val="462145"/>
              </a:buClr>
              <a:buSzPts val="2200"/>
              <a:buFont typeface="Noto Sans"/>
              <a:buChar char="○"/>
            </a:pPr>
            <a:r>
              <a:rPr b="1" i="0" lang="en-GB" sz="2200" u="none" cap="none" strike="noStrike">
                <a:solidFill>
                  <a:srgbClr val="462145"/>
                </a:solidFill>
                <a:latin typeface="Arial"/>
                <a:ea typeface="Arial"/>
                <a:cs typeface="Arial"/>
                <a:sym typeface="Arial"/>
              </a:rPr>
              <a:t>Service contact coverage:</a:t>
            </a:r>
            <a:r>
              <a:rPr b="0" i="0" lang="en-GB" sz="2200" u="none" cap="none" strike="noStrike">
                <a:solidFill>
                  <a:srgbClr val="462145"/>
                </a:solidFill>
                <a:latin typeface="Arial"/>
                <a:ea typeface="Arial"/>
                <a:cs typeface="Arial"/>
                <a:sym typeface="Arial"/>
              </a:rPr>
              <a:t> </a:t>
            </a:r>
            <a:r>
              <a:rPr b="0" i="0" lang="en-GB" sz="2200" u="none" cap="none" strike="noStrike">
                <a:solidFill>
                  <a:schemeClr val="dk1"/>
                </a:solidFill>
                <a:latin typeface="Arial"/>
                <a:ea typeface="Arial"/>
                <a:cs typeface="Arial"/>
                <a:sym typeface="Arial"/>
              </a:rPr>
              <a:t>Proportion of the population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in need who visit a health service </a:t>
            </a:r>
            <a:endParaRPr b="0" i="0" sz="1400" u="none" cap="none" strike="noStrike">
              <a:solidFill>
                <a:srgbClr val="000000"/>
              </a:solidFill>
              <a:latin typeface="Arial"/>
              <a:ea typeface="Arial"/>
              <a:cs typeface="Arial"/>
              <a:sym typeface="Arial"/>
            </a:endParaRPr>
          </a:p>
          <a:p>
            <a:pPr indent="-228600" lvl="1" marL="742950" marR="0" rtl="0" algn="l">
              <a:lnSpc>
                <a:spcPct val="150000"/>
              </a:lnSpc>
              <a:spcBef>
                <a:spcPts val="1000"/>
              </a:spcBef>
              <a:spcAft>
                <a:spcPts val="0"/>
              </a:spcAft>
              <a:buClr>
                <a:srgbClr val="462145"/>
              </a:buClr>
              <a:buSzPts val="2200"/>
              <a:buFont typeface="Noto Sans"/>
              <a:buChar char="○"/>
            </a:pPr>
            <a:r>
              <a:rPr b="1" i="0" lang="en-GB" sz="2200" u="none" cap="none" strike="noStrike">
                <a:solidFill>
                  <a:srgbClr val="462145"/>
                </a:solidFill>
                <a:latin typeface="Arial"/>
                <a:ea typeface="Arial"/>
                <a:cs typeface="Arial"/>
                <a:sym typeface="Arial"/>
              </a:rPr>
              <a:t>Input-adjusted coverage:</a:t>
            </a:r>
            <a:r>
              <a:rPr b="0" i="0" lang="en-GB" sz="2200" u="none" cap="none" strike="noStrike">
                <a:solidFill>
                  <a:srgbClr val="462145"/>
                </a:solidFill>
                <a:latin typeface="Arial"/>
                <a:ea typeface="Arial"/>
                <a:cs typeface="Arial"/>
                <a:sym typeface="Arial"/>
              </a:rPr>
              <a:t> </a:t>
            </a:r>
            <a:r>
              <a:rPr b="0" i="0" lang="en-GB" sz="2200" u="none" cap="none" strike="noStrike">
                <a:solidFill>
                  <a:schemeClr val="dk1"/>
                </a:solidFill>
                <a:latin typeface="Arial"/>
                <a:ea typeface="Arial"/>
                <a:cs typeface="Arial"/>
                <a:sym typeface="Arial"/>
              </a:rPr>
              <a:t>Proportion who visit a health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facility that is ‘ready’ (all necessary inputs are available)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to deliver the required services among those in need </a:t>
            </a:r>
            <a:endParaRPr b="0" i="0" sz="1400" u="none" cap="none" strike="noStrike">
              <a:solidFill>
                <a:srgbClr val="000000"/>
              </a:solidFill>
              <a:latin typeface="Arial"/>
              <a:ea typeface="Arial"/>
              <a:cs typeface="Arial"/>
              <a:sym typeface="Arial"/>
            </a:endParaRPr>
          </a:p>
          <a:p>
            <a:pPr indent="-228600" lvl="1" marL="742950" marR="0" rtl="0" algn="l">
              <a:lnSpc>
                <a:spcPct val="150000"/>
              </a:lnSpc>
              <a:spcBef>
                <a:spcPts val="1000"/>
              </a:spcBef>
              <a:spcAft>
                <a:spcPts val="0"/>
              </a:spcAft>
              <a:buClr>
                <a:srgbClr val="462145"/>
              </a:buClr>
              <a:buSzPts val="2200"/>
              <a:buFont typeface="Noto Sans"/>
              <a:buChar char="○"/>
            </a:pPr>
            <a:r>
              <a:rPr b="1" i="0" lang="en-GB" sz="2200" u="none" cap="none" strike="noStrike">
                <a:solidFill>
                  <a:srgbClr val="462145"/>
                </a:solidFill>
                <a:latin typeface="Arial"/>
                <a:ea typeface="Arial"/>
                <a:cs typeface="Arial"/>
                <a:sym typeface="Arial"/>
              </a:rPr>
              <a:t>Intervention coverage</a:t>
            </a:r>
            <a:r>
              <a:rPr b="1" i="0" lang="en-GB" sz="2200" u="none" cap="none" strike="noStrike">
                <a:solidFill>
                  <a:schemeClr val="dk1"/>
                </a:solidFill>
                <a:latin typeface="Arial"/>
                <a:ea typeface="Arial"/>
                <a:cs typeface="Arial"/>
                <a:sym typeface="Arial"/>
              </a:rPr>
              <a:t>:</a:t>
            </a:r>
            <a:r>
              <a:rPr b="0" i="0" lang="en-GB" sz="2200" u="none" cap="none" strike="noStrike">
                <a:solidFill>
                  <a:schemeClr val="dk1"/>
                </a:solidFill>
                <a:latin typeface="Arial"/>
                <a:ea typeface="Arial"/>
                <a:cs typeface="Arial"/>
                <a:sym typeface="Arial"/>
              </a:rPr>
              <a:t> Proportion of the target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population who receive a needed health intervention</a:t>
            </a:r>
            <a:endParaRPr b="0" i="0" sz="1400" u="none" cap="none" strike="noStrike">
              <a:solidFill>
                <a:srgbClr val="000000"/>
              </a:solidFill>
              <a:latin typeface="Arial"/>
              <a:ea typeface="Arial"/>
              <a:cs typeface="Arial"/>
              <a:sym typeface="Arial"/>
            </a:endParaRPr>
          </a:p>
          <a:p>
            <a:pPr indent="-228600" lvl="1" marL="742950" marR="0" rtl="0" algn="l">
              <a:lnSpc>
                <a:spcPct val="150000"/>
              </a:lnSpc>
              <a:spcBef>
                <a:spcPts val="1000"/>
              </a:spcBef>
              <a:spcAft>
                <a:spcPts val="0"/>
              </a:spcAft>
              <a:buClr>
                <a:srgbClr val="462145"/>
              </a:buClr>
              <a:buSzPts val="2200"/>
              <a:buFont typeface="Noto Sans"/>
              <a:buChar char="○"/>
            </a:pPr>
            <a:r>
              <a:rPr b="1" i="0" lang="en-GB" sz="2200" u="none" cap="none" strike="noStrike">
                <a:solidFill>
                  <a:srgbClr val="462145"/>
                </a:solidFill>
                <a:latin typeface="Arial"/>
                <a:ea typeface="Arial"/>
                <a:cs typeface="Arial"/>
                <a:sym typeface="Arial"/>
              </a:rPr>
              <a:t>Quality-adjusted coverage:</a:t>
            </a:r>
            <a:r>
              <a:rPr b="0" i="0" lang="en-GB" sz="2200" u="none" cap="none" strike="noStrike">
                <a:solidFill>
                  <a:srgbClr val="462145"/>
                </a:solidFill>
                <a:latin typeface="Arial"/>
                <a:ea typeface="Arial"/>
                <a:cs typeface="Arial"/>
                <a:sym typeface="Arial"/>
              </a:rPr>
              <a:t> </a:t>
            </a:r>
            <a:r>
              <a:rPr b="0" i="0" lang="en-GB" sz="2200" u="none" cap="none" strike="noStrike">
                <a:solidFill>
                  <a:schemeClr val="dk1"/>
                </a:solidFill>
                <a:latin typeface="Arial"/>
                <a:ea typeface="Arial"/>
                <a:cs typeface="Arial"/>
                <a:sym typeface="Arial"/>
              </a:rPr>
              <a:t>Proportion of the target population receiving the service according to recommended standards</a:t>
            </a:r>
            <a:endParaRPr b="0" i="0" sz="2200" u="none" cap="none" strike="noStrike">
              <a:solidFill>
                <a:schemeClr val="dk1"/>
              </a:solidFill>
              <a:latin typeface="Arial"/>
              <a:ea typeface="Arial"/>
              <a:cs typeface="Arial"/>
              <a:sym typeface="Arial"/>
            </a:endParaRPr>
          </a:p>
          <a:p>
            <a:pPr indent="0" lvl="0" marL="360000" marR="0" rtl="0" algn="l">
              <a:lnSpc>
                <a:spcPct val="100000"/>
              </a:lnSpc>
              <a:spcBef>
                <a:spcPts val="1000"/>
              </a:spcBef>
              <a:spcAft>
                <a:spcPts val="1000"/>
              </a:spcAft>
              <a:buClr>
                <a:srgbClr val="000000"/>
              </a:buClr>
              <a:buSzPts val="2200"/>
              <a:buFont typeface="Arial"/>
              <a:buNone/>
            </a:pPr>
            <a:r>
              <a:rPr b="0" i="0" lang="en-GB" sz="2200" u="none" cap="none" strike="noStrike">
                <a:solidFill>
                  <a:schemeClr val="dk1"/>
                </a:solidFill>
                <a:latin typeface="Arial"/>
                <a:ea typeface="Arial"/>
                <a:cs typeface="Arial"/>
                <a:sym typeface="Arial"/>
              </a:rPr>
              <a:t>*</a:t>
            </a:r>
            <a:r>
              <a:rPr b="0" i="1" lang="en-GB" sz="2100" u="none" cap="none" strike="noStrike">
                <a:solidFill>
                  <a:schemeClr val="dk1"/>
                </a:solidFill>
                <a:latin typeface="Arial"/>
                <a:ea typeface="Arial"/>
                <a:cs typeface="Arial"/>
                <a:sym typeface="Arial"/>
              </a:rPr>
              <a:t>This cascade is most appropriate for services that are offered through health facilities. </a:t>
            </a:r>
            <a:endParaRPr b="0" i="1" sz="2100" u="none" cap="none" strike="noStrike">
              <a:solidFill>
                <a:schemeClr val="dk1"/>
              </a:solidFill>
              <a:latin typeface="Arial"/>
              <a:ea typeface="Arial"/>
              <a:cs typeface="Arial"/>
              <a:sym typeface="Arial"/>
            </a:endParaRPr>
          </a:p>
        </p:txBody>
      </p:sp>
      <p:sp>
        <p:nvSpPr>
          <p:cNvPr id="1247" name="Google Shape;1247;p26"/>
          <p:cNvSpPr txBox="1"/>
          <p:nvPr/>
        </p:nvSpPr>
        <p:spPr>
          <a:xfrm>
            <a:off x="361450" y="569375"/>
            <a:ext cx="11845091"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462145"/>
                </a:solidFill>
                <a:latin typeface="Arial"/>
                <a:ea typeface="Arial"/>
                <a:cs typeface="Arial"/>
                <a:sym typeface="Arial"/>
              </a:rPr>
              <a:t>Measuring effective coverage</a:t>
            </a:r>
            <a:endParaRPr b="0" i="0" sz="1400" u="none" cap="none" strike="noStrike">
              <a:solidFill>
                <a:srgbClr val="000000"/>
              </a:solidFill>
              <a:latin typeface="Arial"/>
              <a:ea typeface="Arial"/>
              <a:cs typeface="Arial"/>
              <a:sym typeface="Arial"/>
            </a:endParaRPr>
          </a:p>
        </p:txBody>
      </p:sp>
      <p:grpSp>
        <p:nvGrpSpPr>
          <p:cNvPr id="1248" name="Google Shape;1248;p26"/>
          <p:cNvGrpSpPr/>
          <p:nvPr/>
        </p:nvGrpSpPr>
        <p:grpSpPr>
          <a:xfrm>
            <a:off x="13565479" y="51825"/>
            <a:ext cx="484531" cy="484531"/>
            <a:chOff x="8648959" y="1185159"/>
            <a:chExt cx="484531" cy="484531"/>
          </a:xfrm>
        </p:grpSpPr>
        <p:sp>
          <p:nvSpPr>
            <p:cNvPr id="1249" name="Google Shape;1249;p26">
              <a:hlinkClick action="ppaction://hlinksldjump" r:id="rId13"/>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50" name="Google Shape;1250;p26">
              <a:hlinkClick action="ppaction://hlinksldjump" r:id="rId14"/>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251" name="Google Shape;1251;p26"/>
          <p:cNvGrpSpPr/>
          <p:nvPr/>
        </p:nvGrpSpPr>
        <p:grpSpPr>
          <a:xfrm>
            <a:off x="18331" y="9704272"/>
            <a:ext cx="15755070" cy="596320"/>
            <a:chOff x="0" y="9749027"/>
            <a:chExt cx="15755070" cy="596320"/>
          </a:xfrm>
        </p:grpSpPr>
        <p:pic>
          <p:nvPicPr>
            <p:cNvPr descr="A colorful squares and circles&#10;&#10;AI-generated content may be incorrect." id="1252" name="Google Shape;1252;p26"/>
            <p:cNvPicPr preferRelativeResize="0"/>
            <p:nvPr/>
          </p:nvPicPr>
          <p:blipFill rotWithShape="1">
            <a:blip r:embed="rId15">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253" name="Google Shape;1253;p26"/>
            <p:cNvPicPr preferRelativeResize="0"/>
            <p:nvPr/>
          </p:nvPicPr>
          <p:blipFill rotWithShape="1">
            <a:blip r:embed="rId15">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254" name="Google Shape;1254;p26"/>
            <p:cNvPicPr preferRelativeResize="0"/>
            <p:nvPr/>
          </p:nvPicPr>
          <p:blipFill rotWithShape="1">
            <a:blip r:embed="rId16">
              <a:alphaModFix/>
            </a:blip>
            <a:srcRect b="0" l="0" r="0" t="0"/>
            <a:stretch/>
          </p:blipFill>
          <p:spPr>
            <a:xfrm rot="-5400000">
              <a:off x="15133116" y="9723391"/>
              <a:ext cx="596319" cy="647590"/>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grpSp>
        <p:nvGrpSpPr>
          <p:cNvPr id="1263" name="Google Shape;1263;p27"/>
          <p:cNvGrpSpPr/>
          <p:nvPr/>
        </p:nvGrpSpPr>
        <p:grpSpPr>
          <a:xfrm>
            <a:off x="3003768" y="7101438"/>
            <a:ext cx="8907408" cy="1971603"/>
            <a:chOff x="2988855" y="6289181"/>
            <a:chExt cx="9030317" cy="1971603"/>
          </a:xfrm>
        </p:grpSpPr>
        <p:sp>
          <p:nvSpPr>
            <p:cNvPr id="1264" name="Google Shape;1264;p27"/>
            <p:cNvSpPr/>
            <p:nvPr/>
          </p:nvSpPr>
          <p:spPr>
            <a:xfrm>
              <a:off x="2988855" y="6289181"/>
              <a:ext cx="9030317" cy="1957491"/>
            </a:xfrm>
            <a:prstGeom prst="wedgeRoundRectCallout">
              <a:avLst>
                <a:gd fmla="val -64092" name="adj1"/>
                <a:gd fmla="val -41234" name="adj2"/>
                <a:gd fmla="val 16667" name="adj3"/>
              </a:avLst>
            </a:prstGeom>
            <a:solidFill>
              <a:srgbClr val="00A8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65" name="Google Shape;1265;p27"/>
            <p:cNvSpPr txBox="1"/>
            <p:nvPr/>
          </p:nvSpPr>
          <p:spPr>
            <a:xfrm>
              <a:off x="3382210" y="6413684"/>
              <a:ext cx="82437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Arial"/>
                  <a:ea typeface="Arial"/>
                  <a:cs typeface="Arial"/>
                  <a:sym typeface="Arial"/>
                </a:rPr>
                <a:t>The HIV-CPC framework is designed to systematically assess and enhance the effectiveness of HIV prevention programmes. It outlines sequential steps that individuals within priority populations must navigate - from initial motivation to access and effectiveness use of prevention methods - thereby identifying specific gaps and underlying reasons at each stage.</a:t>
              </a:r>
              <a:endParaRPr b="0" i="0" sz="1400" u="none" cap="none" strike="noStrike">
                <a:solidFill>
                  <a:srgbClr val="000000"/>
                </a:solidFill>
                <a:latin typeface="Arial"/>
                <a:ea typeface="Arial"/>
                <a:cs typeface="Arial"/>
                <a:sym typeface="Arial"/>
              </a:endParaRPr>
            </a:p>
          </p:txBody>
        </p:sp>
      </p:grpSp>
      <p:pic>
        <p:nvPicPr>
          <p:cNvPr id="1266" name="Google Shape;1266;p27"/>
          <p:cNvPicPr preferRelativeResize="0"/>
          <p:nvPr/>
        </p:nvPicPr>
        <p:blipFill rotWithShape="1">
          <a:blip r:embed="rId3">
            <a:alphaModFix/>
          </a:blip>
          <a:srcRect b="0" l="0" r="0" t="0"/>
          <a:stretch/>
        </p:blipFill>
        <p:spPr>
          <a:xfrm>
            <a:off x="-96158" y="5873367"/>
            <a:ext cx="4016374" cy="4413634"/>
          </a:xfrm>
          <a:prstGeom prst="rect">
            <a:avLst/>
          </a:prstGeom>
          <a:noFill/>
          <a:ln>
            <a:noFill/>
          </a:ln>
        </p:spPr>
      </p:pic>
      <p:grpSp>
        <p:nvGrpSpPr>
          <p:cNvPr id="1267" name="Google Shape;1267;p27"/>
          <p:cNvGrpSpPr/>
          <p:nvPr/>
        </p:nvGrpSpPr>
        <p:grpSpPr>
          <a:xfrm>
            <a:off x="18331" y="9704275"/>
            <a:ext cx="18288000" cy="620825"/>
            <a:chOff x="0" y="9749029"/>
            <a:chExt cx="18288000" cy="620825"/>
          </a:xfrm>
        </p:grpSpPr>
        <p:pic>
          <p:nvPicPr>
            <p:cNvPr descr="A colorful squares and circles&#10;&#10;AI-generated content may be incorrect." id="1268" name="Google Shape;1268;p27"/>
            <p:cNvPicPr preferRelativeResize="0"/>
            <p:nvPr/>
          </p:nvPicPr>
          <p:blipFill rotWithShape="1">
            <a:blip r:embed="rId4">
              <a:alphaModFix/>
            </a:blip>
            <a:srcRect b="0" l="0" r="0" t="0"/>
            <a:stretch/>
          </p:blipFill>
          <p:spPr>
            <a:xfrm rot="-5400000">
              <a:off x="3480092" y="6293445"/>
              <a:ext cx="596317" cy="7556500"/>
            </a:xfrm>
            <a:prstGeom prst="rect">
              <a:avLst/>
            </a:prstGeom>
            <a:noFill/>
            <a:ln>
              <a:noFill/>
            </a:ln>
          </p:spPr>
        </p:pic>
        <p:pic>
          <p:nvPicPr>
            <p:cNvPr descr="A colorful squares and circles&#10;&#10;AI-generated content may be incorrect." id="1269" name="Google Shape;1269;p27"/>
            <p:cNvPicPr preferRelativeResize="0"/>
            <p:nvPr/>
          </p:nvPicPr>
          <p:blipFill rotWithShape="1">
            <a:blip r:embed="rId4">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270" name="Google Shape;1270;p27"/>
            <p:cNvPicPr preferRelativeResize="0"/>
            <p:nvPr/>
          </p:nvPicPr>
          <p:blipFill rotWithShape="1">
            <a:blip r:embed="rId5">
              <a:alphaModFix/>
            </a:blip>
            <a:srcRect b="0" l="0" r="0" t="0"/>
            <a:stretch/>
          </p:blipFill>
          <p:spPr>
            <a:xfrm rot="-5400000">
              <a:off x="16399581" y="8456928"/>
              <a:ext cx="596319" cy="3180521"/>
            </a:xfrm>
            <a:prstGeom prst="rect">
              <a:avLst/>
            </a:prstGeom>
            <a:noFill/>
            <a:ln>
              <a:noFill/>
            </a:ln>
          </p:spPr>
        </p:pic>
      </p:grpSp>
      <p:pic>
        <p:nvPicPr>
          <p:cNvPr descr="A black and yellow curved corner&#10;&#10;AI-generated content may be incorrect." id="1271" name="Google Shape;1271;p27"/>
          <p:cNvPicPr preferRelativeResize="0"/>
          <p:nvPr/>
        </p:nvPicPr>
        <p:blipFill rotWithShape="1">
          <a:blip r:embed="rId6">
            <a:alphaModFix/>
          </a:blip>
          <a:srcRect b="0" l="48134" r="0" t="0"/>
          <a:stretch/>
        </p:blipFill>
        <p:spPr>
          <a:xfrm>
            <a:off x="11598642" y="39386"/>
            <a:ext cx="6688214" cy="10285714"/>
          </a:xfrm>
          <a:prstGeom prst="rect">
            <a:avLst/>
          </a:prstGeom>
          <a:noFill/>
          <a:ln>
            <a:noFill/>
          </a:ln>
        </p:spPr>
      </p:pic>
      <p:sp>
        <p:nvSpPr>
          <p:cNvPr id="1272" name="Google Shape;1272;p27">
            <a:hlinkClick action="ppaction://hlinkshowjump?jump=nextslide"/>
          </p:cNvPr>
          <p:cNvSpPr/>
          <p:nvPr/>
        </p:nvSpPr>
        <p:spPr>
          <a:xfrm>
            <a:off x="12656346" y="1999821"/>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73" name="Google Shape;1273;p27"/>
          <p:cNvSpPr txBox="1"/>
          <p:nvPr/>
        </p:nvSpPr>
        <p:spPr>
          <a:xfrm>
            <a:off x="12656346" y="1818995"/>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74" name="Google Shape;1274;p27">
            <a:hlinkClick action="ppaction://hlinksldjump" r:id="rId7"/>
          </p:cNvPr>
          <p:cNvSpPr/>
          <p:nvPr/>
        </p:nvSpPr>
        <p:spPr>
          <a:xfrm>
            <a:off x="12656346" y="3184617"/>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75" name="Google Shape;1275;p27"/>
          <p:cNvSpPr txBox="1"/>
          <p:nvPr/>
        </p:nvSpPr>
        <p:spPr>
          <a:xfrm>
            <a:off x="12656346" y="3003791"/>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76" name="Google Shape;1276;p27">
            <a:hlinkClick action="ppaction://hlinksldjump" r:id="rId8"/>
          </p:cNvPr>
          <p:cNvSpPr/>
          <p:nvPr/>
        </p:nvSpPr>
        <p:spPr>
          <a:xfrm>
            <a:off x="12656346" y="4396197"/>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77" name="Google Shape;1277;p27"/>
          <p:cNvSpPr txBox="1"/>
          <p:nvPr/>
        </p:nvSpPr>
        <p:spPr>
          <a:xfrm>
            <a:off x="12656346" y="4215371"/>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78" name="Google Shape;1278;p27">
            <a:hlinkClick action="ppaction://hlinksldjump" r:id="rId9"/>
          </p:cNvPr>
          <p:cNvSpPr/>
          <p:nvPr/>
        </p:nvSpPr>
        <p:spPr>
          <a:xfrm>
            <a:off x="12656346" y="5577297"/>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79" name="Google Shape;1279;p27"/>
          <p:cNvSpPr txBox="1"/>
          <p:nvPr/>
        </p:nvSpPr>
        <p:spPr>
          <a:xfrm>
            <a:off x="12656346" y="5396471"/>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80" name="Google Shape;1280;p27">
            <a:hlinkClick action="ppaction://hlinksldjump" r:id="rId10"/>
          </p:cNvPr>
          <p:cNvSpPr/>
          <p:nvPr/>
        </p:nvSpPr>
        <p:spPr>
          <a:xfrm>
            <a:off x="12656346" y="6786972"/>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81" name="Google Shape;1281;p27"/>
          <p:cNvSpPr txBox="1"/>
          <p:nvPr/>
        </p:nvSpPr>
        <p:spPr>
          <a:xfrm>
            <a:off x="12656346" y="6606146"/>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82" name="Google Shape;1282;p27"/>
          <p:cNvSpPr txBox="1"/>
          <p:nvPr/>
        </p:nvSpPr>
        <p:spPr>
          <a:xfrm>
            <a:off x="12979854" y="1257300"/>
            <a:ext cx="459467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1" i="1" lang="en-GB" sz="1400" u="none" cap="none" strike="noStrike">
                <a:solidFill>
                  <a:schemeClr val="dk1"/>
                </a:solidFill>
                <a:latin typeface="Arial"/>
                <a:ea typeface="Arial"/>
                <a:cs typeface="Arial"/>
                <a:sym typeface="Arial"/>
              </a:rPr>
              <a:t>EXPLORE OTHER ASPECTS OF THE </a:t>
            </a:r>
            <a:br>
              <a:rPr b="1" i="1" lang="en-GB" sz="1400" u="none" cap="none" strike="noStrike">
                <a:solidFill>
                  <a:schemeClr val="dk1"/>
                </a:solidFill>
                <a:latin typeface="Arial"/>
                <a:ea typeface="Arial"/>
                <a:cs typeface="Arial"/>
                <a:sym typeface="Arial"/>
              </a:rPr>
            </a:br>
            <a:r>
              <a:rPr b="1" i="1" lang="en-GB" sz="1400" u="none" cap="none" strike="noStrike">
                <a:solidFill>
                  <a:schemeClr val="dk1"/>
                </a:solidFill>
                <a:latin typeface="Arial"/>
                <a:ea typeface="Arial"/>
                <a:cs typeface="Arial"/>
                <a:sym typeface="Arial"/>
              </a:rPr>
              <a:t>CASCADE BY </a:t>
            </a:r>
            <a:r>
              <a:rPr b="1" i="0" lang="en-GB" sz="1400" u="none" cap="none" strike="noStrike">
                <a:solidFill>
                  <a:schemeClr val="dk1"/>
                </a:solidFill>
                <a:latin typeface="Arial Black"/>
                <a:ea typeface="Arial Black"/>
                <a:cs typeface="Arial Black"/>
                <a:sym typeface="Arial Black"/>
              </a:rPr>
              <a:t>CLICKING ON EACH BOX </a:t>
            </a:r>
            <a:endParaRPr b="0" i="0" sz="1400" u="none" cap="none" strike="noStrike">
              <a:solidFill>
                <a:srgbClr val="000000"/>
              </a:solidFill>
              <a:latin typeface="Arial"/>
              <a:ea typeface="Arial"/>
              <a:cs typeface="Arial"/>
              <a:sym typeface="Arial"/>
            </a:endParaRPr>
          </a:p>
        </p:txBody>
      </p:sp>
      <p:grpSp>
        <p:nvGrpSpPr>
          <p:cNvPr id="1283" name="Google Shape;1283;p27"/>
          <p:cNvGrpSpPr/>
          <p:nvPr/>
        </p:nvGrpSpPr>
        <p:grpSpPr>
          <a:xfrm>
            <a:off x="16175855" y="9486900"/>
            <a:ext cx="1883545" cy="653674"/>
            <a:chOff x="16085538" y="9334500"/>
            <a:chExt cx="1883545" cy="653674"/>
          </a:xfrm>
        </p:grpSpPr>
        <p:grpSp>
          <p:nvGrpSpPr>
            <p:cNvPr id="1284" name="Google Shape;1284;p27"/>
            <p:cNvGrpSpPr/>
            <p:nvPr/>
          </p:nvGrpSpPr>
          <p:grpSpPr>
            <a:xfrm>
              <a:off x="17315409" y="9334500"/>
              <a:ext cx="653674" cy="653674"/>
              <a:chOff x="0" y="0"/>
              <a:chExt cx="812800" cy="812800"/>
            </a:xfrm>
          </p:grpSpPr>
          <p:sp>
            <p:nvSpPr>
              <p:cNvPr id="1285" name="Google Shape;128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86" name="Google Shape;1286;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287" name="Google Shape;1287;p27">
              <a:hlinkClick action="ppaction://hlinksldjump" r:id="rId11"/>
            </p:cNvPr>
            <p:cNvSpPr/>
            <p:nvPr/>
          </p:nvSpPr>
          <p:spPr>
            <a:xfrm>
              <a:off x="17491179" y="9536058"/>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88" name="Google Shape;1288;p27"/>
            <p:cNvSpPr txBox="1"/>
            <p:nvPr/>
          </p:nvSpPr>
          <p:spPr>
            <a:xfrm>
              <a:off x="16085538" y="9407421"/>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CLICK BACK TO CASCADES LIBRARY</a:t>
              </a:r>
              <a:endParaRPr b="0" i="0" sz="1400" u="none" cap="none" strike="noStrike">
                <a:solidFill>
                  <a:srgbClr val="000000"/>
                </a:solidFill>
                <a:latin typeface="Arial"/>
                <a:ea typeface="Arial"/>
                <a:cs typeface="Arial"/>
                <a:sym typeface="Arial"/>
              </a:endParaRPr>
            </a:p>
          </p:txBody>
        </p:sp>
      </p:grpSp>
      <p:sp>
        <p:nvSpPr>
          <p:cNvPr id="1289" name="Google Shape;1289;p27">
            <a:hlinkClick action="ppaction://hlinkshowjump?jump=nextslide"/>
          </p:cNvPr>
          <p:cNvSpPr txBox="1"/>
          <p:nvPr/>
        </p:nvSpPr>
        <p:spPr>
          <a:xfrm>
            <a:off x="13691080" y="2293612"/>
            <a:ext cx="3014608" cy="46166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CORE CASCADES</a:t>
            </a:r>
            <a:endParaRPr b="0" i="0" sz="1400" u="none" cap="none" strike="noStrike">
              <a:solidFill>
                <a:srgbClr val="000000"/>
              </a:solidFill>
              <a:latin typeface="Arial"/>
              <a:ea typeface="Arial"/>
              <a:cs typeface="Arial"/>
              <a:sym typeface="Arial"/>
            </a:endParaRPr>
          </a:p>
        </p:txBody>
      </p:sp>
      <p:sp>
        <p:nvSpPr>
          <p:cNvPr id="1290" name="Google Shape;1290;p27">
            <a:hlinkClick action="ppaction://hlinksldjump" r:id="rId13"/>
          </p:cNvPr>
          <p:cNvSpPr txBox="1"/>
          <p:nvPr/>
        </p:nvSpPr>
        <p:spPr>
          <a:xfrm>
            <a:off x="13691080" y="3471588"/>
            <a:ext cx="3688959" cy="46166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EXPANDED CASCADE</a:t>
            </a:r>
            <a:endParaRPr b="0" i="0" sz="1400" u="none" cap="none" strike="noStrike">
              <a:solidFill>
                <a:srgbClr val="000000"/>
              </a:solidFill>
              <a:latin typeface="Arial"/>
              <a:ea typeface="Arial"/>
              <a:cs typeface="Arial"/>
              <a:sym typeface="Arial"/>
            </a:endParaRPr>
          </a:p>
        </p:txBody>
      </p:sp>
      <p:sp>
        <p:nvSpPr>
          <p:cNvPr id="1291" name="Google Shape;1291;p27">
            <a:hlinkClick action="ppaction://hlinksldjump" r:id="rId14"/>
          </p:cNvPr>
          <p:cNvSpPr txBox="1"/>
          <p:nvPr/>
        </p:nvSpPr>
        <p:spPr>
          <a:xfrm>
            <a:off x="13691080" y="4533900"/>
            <a:ext cx="4466607" cy="830997"/>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STEPS TO ADAPT AND </a:t>
            </a:r>
            <a:br>
              <a:rPr b="1" i="0" lang="en-GB" sz="2400" u="none" cap="none" strike="noStrike">
                <a:solidFill>
                  <a:schemeClr val="lt1"/>
                </a:solidFill>
                <a:latin typeface="Arial Black"/>
                <a:ea typeface="Arial Black"/>
                <a:cs typeface="Arial Black"/>
                <a:sym typeface="Arial Black"/>
              </a:rPr>
            </a:br>
            <a:r>
              <a:rPr b="1" i="0" lang="en-GB" sz="2400" u="none" cap="none" strike="noStrike">
                <a:solidFill>
                  <a:schemeClr val="lt1"/>
                </a:solidFill>
                <a:latin typeface="Arial Black"/>
                <a:ea typeface="Arial Black"/>
                <a:cs typeface="Arial Black"/>
                <a:sym typeface="Arial Black"/>
              </a:rPr>
              <a:t>POPULATE THE CASCADE</a:t>
            </a:r>
            <a:endParaRPr b="0" i="0" sz="1400" u="none" cap="none" strike="noStrike">
              <a:solidFill>
                <a:srgbClr val="000000"/>
              </a:solidFill>
              <a:latin typeface="Arial"/>
              <a:ea typeface="Arial"/>
              <a:cs typeface="Arial"/>
              <a:sym typeface="Arial"/>
            </a:endParaRPr>
          </a:p>
        </p:txBody>
      </p:sp>
      <p:sp>
        <p:nvSpPr>
          <p:cNvPr id="1292" name="Google Shape;1292;p27">
            <a:hlinkClick action="ppaction://hlinksldjump" r:id="rId15"/>
          </p:cNvPr>
          <p:cNvSpPr txBox="1"/>
          <p:nvPr/>
        </p:nvSpPr>
        <p:spPr>
          <a:xfrm>
            <a:off x="13691080" y="5856252"/>
            <a:ext cx="3184205" cy="46166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CONSIDERATIONS</a:t>
            </a:r>
            <a:endParaRPr b="0" i="0" sz="1400" u="none" cap="none" strike="noStrike">
              <a:solidFill>
                <a:srgbClr val="000000"/>
              </a:solidFill>
              <a:latin typeface="Arial"/>
              <a:ea typeface="Arial"/>
              <a:cs typeface="Arial"/>
              <a:sym typeface="Arial"/>
            </a:endParaRPr>
          </a:p>
        </p:txBody>
      </p:sp>
      <p:sp>
        <p:nvSpPr>
          <p:cNvPr id="1293" name="Google Shape;1293;p27">
            <a:hlinkClick action="ppaction://hlinksldjump" r:id="rId16"/>
          </p:cNvPr>
          <p:cNvSpPr txBox="1"/>
          <p:nvPr/>
        </p:nvSpPr>
        <p:spPr>
          <a:xfrm>
            <a:off x="13691080" y="7048492"/>
            <a:ext cx="3850606" cy="46166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DATA REQUIREMENTS</a:t>
            </a:r>
            <a:endParaRPr b="0" i="0" sz="1400" u="none" cap="none" strike="noStrike">
              <a:solidFill>
                <a:srgbClr val="000000"/>
              </a:solidFill>
              <a:latin typeface="Arial"/>
              <a:ea typeface="Arial"/>
              <a:cs typeface="Arial"/>
              <a:sym typeface="Arial"/>
            </a:endParaRPr>
          </a:p>
        </p:txBody>
      </p:sp>
      <p:sp>
        <p:nvSpPr>
          <p:cNvPr id="1294" name="Google Shape;1294;p27"/>
          <p:cNvSpPr txBox="1"/>
          <p:nvPr/>
        </p:nvSpPr>
        <p:spPr>
          <a:xfrm>
            <a:off x="1376369" y="4148602"/>
            <a:ext cx="9843246" cy="385298"/>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800"/>
              <a:buFont typeface="Arial"/>
              <a:buNone/>
            </a:pPr>
            <a:r>
              <a:rPr b="1" i="0" lang="en-GB" sz="1800" u="none" cap="none" strike="noStrike">
                <a:solidFill>
                  <a:srgbClr val="00A899"/>
                </a:solidFill>
                <a:latin typeface="Arial"/>
                <a:ea typeface="Arial"/>
                <a:cs typeface="Arial"/>
                <a:sym typeface="Arial"/>
              </a:rPr>
              <a:t>THERE ARE TWO-LEVEL FORMULATIONS FOR THE CASCADE:</a:t>
            </a:r>
            <a:endParaRPr b="0" i="0" sz="1400" u="none" cap="none" strike="noStrike">
              <a:solidFill>
                <a:srgbClr val="000000"/>
              </a:solidFill>
              <a:latin typeface="Arial"/>
              <a:ea typeface="Arial"/>
              <a:cs typeface="Arial"/>
              <a:sym typeface="Arial"/>
            </a:endParaRPr>
          </a:p>
        </p:txBody>
      </p:sp>
      <p:sp>
        <p:nvSpPr>
          <p:cNvPr id="1295" name="Google Shape;1295;p27">
            <a:hlinkClick action="ppaction://hlinkshowjump?jump=nextslide"/>
          </p:cNvPr>
          <p:cNvSpPr/>
          <p:nvPr/>
        </p:nvSpPr>
        <p:spPr>
          <a:xfrm flipH="1" rot="10800000">
            <a:off x="13039576" y="2381101"/>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6" name="Google Shape;1296;p27">
            <a:hlinkClick action="ppaction://hlinksldjump" r:id="rId18"/>
          </p:cNvPr>
          <p:cNvSpPr/>
          <p:nvPr/>
        </p:nvSpPr>
        <p:spPr>
          <a:xfrm flipH="1" rot="10800000">
            <a:off x="13039576" y="3556758"/>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7" name="Google Shape;1297;p27">
            <a:hlinkClick action="ppaction://hlinksldjump" r:id="rId19"/>
          </p:cNvPr>
          <p:cNvSpPr/>
          <p:nvPr/>
        </p:nvSpPr>
        <p:spPr>
          <a:xfrm flipH="1" rot="10800000">
            <a:off x="13039576" y="4765072"/>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8" name="Google Shape;1298;p27">
            <a:hlinkClick action="ppaction://hlinksldjump" r:id="rId20"/>
          </p:cNvPr>
          <p:cNvSpPr/>
          <p:nvPr/>
        </p:nvSpPr>
        <p:spPr>
          <a:xfrm flipH="1" rot="10800000">
            <a:off x="13039576" y="5940729"/>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9" name="Google Shape;1299;p27">
            <a:hlinkClick action="ppaction://hlinksldjump" r:id="rId21"/>
          </p:cNvPr>
          <p:cNvSpPr/>
          <p:nvPr/>
        </p:nvSpPr>
        <p:spPr>
          <a:xfrm flipH="1" rot="10800000">
            <a:off x="13039576" y="7132715"/>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00" name="Google Shape;1300;p27">
            <a:hlinkClick action="ppaction://hlinksldjump" r:id="rId22"/>
          </p:cNvPr>
          <p:cNvSpPr/>
          <p:nvPr/>
        </p:nvSpPr>
        <p:spPr>
          <a:xfrm>
            <a:off x="12656346" y="7965141"/>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01" name="Google Shape;1301;p27">
            <a:hlinkClick action="ppaction://hlinksldjump" r:id="rId23"/>
          </p:cNvPr>
          <p:cNvSpPr txBox="1"/>
          <p:nvPr/>
        </p:nvSpPr>
        <p:spPr>
          <a:xfrm>
            <a:off x="13691080" y="8226661"/>
            <a:ext cx="4212948" cy="46166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COUNTRY APPLICATION</a:t>
            </a:r>
            <a:endParaRPr b="0" i="0" sz="1400" u="none" cap="none" strike="noStrike">
              <a:solidFill>
                <a:srgbClr val="000000"/>
              </a:solidFill>
              <a:latin typeface="Arial"/>
              <a:ea typeface="Arial"/>
              <a:cs typeface="Arial"/>
              <a:sym typeface="Arial"/>
            </a:endParaRPr>
          </a:p>
        </p:txBody>
      </p:sp>
      <p:sp>
        <p:nvSpPr>
          <p:cNvPr id="1302" name="Google Shape;1302;p27">
            <a:hlinkClick action="ppaction://hlinksldjump" r:id="rId24"/>
          </p:cNvPr>
          <p:cNvSpPr/>
          <p:nvPr/>
        </p:nvSpPr>
        <p:spPr>
          <a:xfrm flipH="1" rot="10800000">
            <a:off x="13039576" y="8310884"/>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303" name="Google Shape;1303;p27"/>
          <p:cNvGrpSpPr/>
          <p:nvPr/>
        </p:nvGrpSpPr>
        <p:grpSpPr>
          <a:xfrm>
            <a:off x="375345" y="2141079"/>
            <a:ext cx="10933793" cy="1783221"/>
            <a:chOff x="581606" y="2381100"/>
            <a:chExt cx="10933793" cy="1783221"/>
          </a:xfrm>
        </p:grpSpPr>
        <p:grpSp>
          <p:nvGrpSpPr>
            <p:cNvPr id="1304" name="Google Shape;1304;p27"/>
            <p:cNvGrpSpPr/>
            <p:nvPr/>
          </p:nvGrpSpPr>
          <p:grpSpPr>
            <a:xfrm>
              <a:off x="581606" y="3240991"/>
              <a:ext cx="10933793" cy="923330"/>
              <a:chOff x="599254" y="6339480"/>
              <a:chExt cx="9818491" cy="923330"/>
            </a:xfrm>
          </p:grpSpPr>
          <p:sp>
            <p:nvSpPr>
              <p:cNvPr id="1305" name="Google Shape;1305;p27"/>
              <p:cNvSpPr txBox="1"/>
              <p:nvPr/>
            </p:nvSpPr>
            <p:spPr>
              <a:xfrm>
                <a:off x="1578560" y="6339480"/>
                <a:ext cx="8839185"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A899"/>
                    </a:solidFill>
                    <a:latin typeface="Arial"/>
                    <a:ea typeface="Arial"/>
                    <a:cs typeface="Arial"/>
                    <a:sym typeface="Arial"/>
                  </a:rPr>
                  <a:t>Target Audience</a:t>
                </a:r>
                <a:r>
                  <a:rPr b="0" i="0" lang="en-GB" sz="2000" u="none" cap="none" strike="noStrike">
                    <a:solidFill>
                      <a:srgbClr val="00A899"/>
                    </a:solidFill>
                    <a:latin typeface="Arial"/>
                    <a:ea typeface="Arial"/>
                    <a:cs typeface="Arial"/>
                    <a:sym typeface="Arial"/>
                  </a:rPr>
                  <a:t>: </a:t>
                </a:r>
                <a:r>
                  <a:rPr b="0" i="0" lang="en-GB" sz="2000" u="none" cap="none" strike="noStrike">
                    <a:solidFill>
                      <a:schemeClr val="dk1"/>
                    </a:solidFill>
                    <a:latin typeface="Arial"/>
                    <a:ea typeface="Arial"/>
                    <a:cs typeface="Arial"/>
                    <a:sym typeface="Arial"/>
                  </a:rPr>
                  <a:t>HIV prevention programme managers at national and subnational levels, including implementing partners, overseeing the implementation, administration, and monitoring and evaluation of HIV prevention programmes.</a:t>
                </a:r>
                <a:endParaRPr b="0" i="0" sz="1400" u="none" cap="none" strike="noStrike">
                  <a:solidFill>
                    <a:srgbClr val="000000"/>
                  </a:solidFill>
                  <a:latin typeface="Arial"/>
                  <a:ea typeface="Arial"/>
                  <a:cs typeface="Arial"/>
                  <a:sym typeface="Arial"/>
                </a:endParaRPr>
              </a:p>
            </p:txBody>
          </p:sp>
          <p:pic>
            <p:nvPicPr>
              <p:cNvPr id="1306" name="Google Shape;1306;p27"/>
              <p:cNvPicPr preferRelativeResize="0"/>
              <p:nvPr/>
            </p:nvPicPr>
            <p:blipFill rotWithShape="1">
              <a:blip r:embed="rId25">
                <a:alphaModFix/>
              </a:blip>
              <a:srcRect b="0" l="0" r="0" t="0"/>
              <a:stretch/>
            </p:blipFill>
            <p:spPr>
              <a:xfrm>
                <a:off x="599254" y="6392870"/>
                <a:ext cx="767346" cy="718110"/>
              </a:xfrm>
              <a:prstGeom prst="rect">
                <a:avLst/>
              </a:prstGeom>
              <a:noFill/>
              <a:ln>
                <a:noFill/>
              </a:ln>
            </p:spPr>
          </p:pic>
        </p:grpSp>
        <p:grpSp>
          <p:nvGrpSpPr>
            <p:cNvPr id="1307" name="Google Shape;1307;p27"/>
            <p:cNvGrpSpPr/>
            <p:nvPr/>
          </p:nvGrpSpPr>
          <p:grpSpPr>
            <a:xfrm>
              <a:off x="732385" y="2381100"/>
              <a:ext cx="8144384" cy="643571"/>
              <a:chOff x="1813378" y="2291241"/>
              <a:chExt cx="8144384" cy="643571"/>
            </a:xfrm>
          </p:grpSpPr>
          <p:sp>
            <p:nvSpPr>
              <p:cNvPr id="1308" name="Google Shape;1308;p27"/>
              <p:cNvSpPr txBox="1"/>
              <p:nvPr/>
            </p:nvSpPr>
            <p:spPr>
              <a:xfrm>
                <a:off x="2753147" y="2293611"/>
                <a:ext cx="7204615" cy="641201"/>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Clr>
                    <a:srgbClr val="000000"/>
                  </a:buClr>
                  <a:buSzPts val="2000"/>
                  <a:buFont typeface="Arial"/>
                  <a:buNone/>
                </a:pPr>
                <a:r>
                  <a:rPr b="0" i="1" lang="en-GB" sz="2000" u="none" cap="none" strike="noStrike">
                    <a:solidFill>
                      <a:schemeClr val="dk1"/>
                    </a:solidFill>
                    <a:latin typeface="Arial"/>
                    <a:ea typeface="Arial"/>
                    <a:cs typeface="Arial"/>
                    <a:sym typeface="Arial"/>
                  </a:rPr>
                  <a:t>The main function of the cascade is to answer the question: </a:t>
                </a:r>
                <a:endParaRPr b="0" i="0" sz="1400" u="none" cap="none" strike="noStrike">
                  <a:solidFill>
                    <a:srgbClr val="000000"/>
                  </a:solidFill>
                  <a:latin typeface="Arial"/>
                  <a:ea typeface="Arial"/>
                  <a:cs typeface="Arial"/>
                  <a:sym typeface="Arial"/>
                </a:endParaRPr>
              </a:p>
              <a:p>
                <a:pPr indent="0" lvl="0" marL="0" marR="0" rtl="0" algn="l">
                  <a:lnSpc>
                    <a:spcPct val="126000"/>
                  </a:lnSpc>
                  <a:spcBef>
                    <a:spcPts val="0"/>
                  </a:spcBef>
                  <a:spcAft>
                    <a:spcPts val="0"/>
                  </a:spcAft>
                  <a:buClr>
                    <a:srgbClr val="000000"/>
                  </a:buClr>
                  <a:buSzPts val="2000"/>
                  <a:buFont typeface="Arial"/>
                  <a:buNone/>
                </a:pPr>
                <a:r>
                  <a:rPr b="1" i="1" lang="en-GB" sz="2000" u="none" cap="none" strike="noStrike">
                    <a:solidFill>
                      <a:srgbClr val="00A899"/>
                    </a:solidFill>
                    <a:latin typeface="Arial"/>
                    <a:ea typeface="Arial"/>
                    <a:cs typeface="Arial"/>
                    <a:sym typeface="Arial"/>
                  </a:rPr>
                  <a:t>"Where and why are individuals dropping off?"</a:t>
                </a:r>
                <a:endParaRPr b="0" i="0" sz="1400" u="none" cap="none" strike="noStrike">
                  <a:solidFill>
                    <a:srgbClr val="000000"/>
                  </a:solidFill>
                  <a:latin typeface="Arial"/>
                  <a:ea typeface="Arial"/>
                  <a:cs typeface="Arial"/>
                  <a:sym typeface="Arial"/>
                </a:endParaRPr>
              </a:p>
            </p:txBody>
          </p:sp>
          <p:pic>
            <p:nvPicPr>
              <p:cNvPr id="1309" name="Google Shape;1309;p27"/>
              <p:cNvPicPr preferRelativeResize="0"/>
              <p:nvPr/>
            </p:nvPicPr>
            <p:blipFill rotWithShape="1">
              <a:blip r:embed="rId26">
                <a:alphaModFix/>
              </a:blip>
              <a:srcRect b="0" l="0" r="0" t="0"/>
              <a:stretch/>
            </p:blipFill>
            <p:spPr>
              <a:xfrm>
                <a:off x="1813378" y="2291241"/>
                <a:ext cx="566644" cy="566644"/>
              </a:xfrm>
              <a:prstGeom prst="rect">
                <a:avLst/>
              </a:prstGeom>
              <a:noFill/>
              <a:ln>
                <a:noFill/>
              </a:ln>
            </p:spPr>
          </p:pic>
        </p:grpSp>
      </p:grpSp>
      <p:sp>
        <p:nvSpPr>
          <p:cNvPr id="1310" name="Google Shape;1310;p27"/>
          <p:cNvSpPr txBox="1"/>
          <p:nvPr/>
        </p:nvSpPr>
        <p:spPr>
          <a:xfrm>
            <a:off x="0" y="0"/>
            <a:ext cx="18306332" cy="371681"/>
          </a:xfrm>
          <a:prstGeom prst="rect">
            <a:avLst/>
          </a:prstGeom>
          <a:solidFill>
            <a:srgbClr val="00A899"/>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HIV COMBINATION PREVENTION CASCADE (CPC)</a:t>
            </a:r>
            <a:endParaRPr b="0" i="0" sz="1400" u="none" cap="none" strike="noStrike">
              <a:solidFill>
                <a:srgbClr val="000000"/>
              </a:solidFill>
              <a:latin typeface="Arial"/>
              <a:ea typeface="Arial"/>
              <a:cs typeface="Arial"/>
              <a:sym typeface="Arial"/>
            </a:endParaRPr>
          </a:p>
        </p:txBody>
      </p:sp>
      <p:sp>
        <p:nvSpPr>
          <p:cNvPr id="1311" name="Google Shape;1311;p27"/>
          <p:cNvSpPr txBox="1"/>
          <p:nvPr/>
        </p:nvSpPr>
        <p:spPr>
          <a:xfrm>
            <a:off x="361450" y="569375"/>
            <a:ext cx="11845091"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00A899"/>
                </a:solidFill>
                <a:latin typeface="Arial"/>
                <a:ea typeface="Arial"/>
                <a:cs typeface="Arial"/>
                <a:sym typeface="Arial"/>
              </a:rPr>
              <a:t>HIV Combination Prevention Cascade</a:t>
            </a:r>
            <a:endParaRPr b="0" i="0" sz="1400" u="none" cap="none" strike="noStrike">
              <a:solidFill>
                <a:srgbClr val="000000"/>
              </a:solidFill>
              <a:latin typeface="Arial"/>
              <a:ea typeface="Arial"/>
              <a:cs typeface="Arial"/>
              <a:sym typeface="Arial"/>
            </a:endParaRPr>
          </a:p>
        </p:txBody>
      </p:sp>
      <p:sp>
        <p:nvSpPr>
          <p:cNvPr id="1312" name="Google Shape;1312;p27"/>
          <p:cNvSpPr txBox="1"/>
          <p:nvPr/>
        </p:nvSpPr>
        <p:spPr>
          <a:xfrm>
            <a:off x="361450" y="1406723"/>
            <a:ext cx="11766044" cy="307777"/>
          </a:xfrm>
          <a:prstGeom prst="rect">
            <a:avLst/>
          </a:prstGeom>
          <a:noFill/>
          <a:ln>
            <a:noFill/>
          </a:ln>
        </p:spPr>
        <p:txBody>
          <a:bodyPr anchorCtr="0" anchor="t" bIns="0" lIns="0" spcFirstLastPara="1" rIns="0" wrap="square" tIns="0">
            <a:spAutoFit/>
          </a:bodyPr>
          <a:lstStyle/>
          <a:p>
            <a:pPr indent="0" lvl="0" marL="0" marR="0" rtl="0" algn="l">
              <a:lnSpc>
                <a:spcPct val="109090"/>
              </a:lnSpc>
              <a:spcBef>
                <a:spcPts val="0"/>
              </a:spcBef>
              <a:spcAft>
                <a:spcPts val="0"/>
              </a:spcAft>
              <a:buClr>
                <a:srgbClr val="000000"/>
              </a:buClr>
              <a:buSzPts val="2200"/>
              <a:buFont typeface="Arial"/>
              <a:buNone/>
            </a:pPr>
            <a:r>
              <a:rPr b="0" i="0" lang="en-GB" sz="2200" u="none" cap="none" strike="noStrike">
                <a:solidFill>
                  <a:srgbClr val="3F2844"/>
                </a:solidFill>
                <a:latin typeface="Arial"/>
                <a:ea typeface="Arial"/>
                <a:cs typeface="Arial"/>
                <a:sym typeface="Arial"/>
              </a:rPr>
              <a:t>This cascade pinpoints specific reasons for programme failure from a user perspective.</a:t>
            </a:r>
            <a:endParaRPr b="0" i="0" sz="1400" u="none" cap="none" strike="noStrike">
              <a:solidFill>
                <a:srgbClr val="000000"/>
              </a:solidFill>
              <a:latin typeface="Arial"/>
              <a:ea typeface="Arial"/>
              <a:cs typeface="Arial"/>
              <a:sym typeface="Arial"/>
            </a:endParaRPr>
          </a:p>
        </p:txBody>
      </p:sp>
      <p:grpSp>
        <p:nvGrpSpPr>
          <p:cNvPr id="1313" name="Google Shape;1313;p27"/>
          <p:cNvGrpSpPr/>
          <p:nvPr/>
        </p:nvGrpSpPr>
        <p:grpSpPr>
          <a:xfrm>
            <a:off x="16041050" y="51825"/>
            <a:ext cx="484531" cy="484531"/>
            <a:chOff x="8648959" y="1185159"/>
            <a:chExt cx="484531" cy="484531"/>
          </a:xfrm>
        </p:grpSpPr>
        <p:sp>
          <p:nvSpPr>
            <p:cNvPr id="1314" name="Google Shape;1314;p27"/>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15" name="Google Shape;1315;p27">
              <a:hlinkClick action="ppaction://hlinksldjump" r:id="rId2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316" name="Google Shape;1316;p27"/>
          <p:cNvGrpSpPr/>
          <p:nvPr/>
        </p:nvGrpSpPr>
        <p:grpSpPr>
          <a:xfrm>
            <a:off x="17231763" y="38100"/>
            <a:ext cx="484531" cy="484531"/>
            <a:chOff x="8648959" y="1185159"/>
            <a:chExt cx="484531" cy="484531"/>
          </a:xfrm>
        </p:grpSpPr>
        <p:sp>
          <p:nvSpPr>
            <p:cNvPr id="1317" name="Google Shape;1317;p27"/>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18" name="Google Shape;1318;p27">
              <a:hlinkClick action="ppaction://hlinksldjump" r:id="rId2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319" name="Google Shape;1319;p27"/>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320" name="Google Shape;1320;p27"/>
          <p:cNvSpPr txBox="1"/>
          <p:nvPr/>
        </p:nvSpPr>
        <p:spPr>
          <a:xfrm>
            <a:off x="14775047" y="59102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321" name="Google Shape;1321;p27"/>
          <p:cNvSpPr txBox="1"/>
          <p:nvPr/>
        </p:nvSpPr>
        <p:spPr>
          <a:xfrm>
            <a:off x="15975379" y="639666"/>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322" name="Google Shape;1322;p27"/>
          <p:cNvSpPr txBox="1"/>
          <p:nvPr/>
        </p:nvSpPr>
        <p:spPr>
          <a:xfrm>
            <a:off x="17041057" y="591029"/>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1323" name="Google Shape;1323;p27"/>
          <p:cNvGrpSpPr/>
          <p:nvPr/>
        </p:nvGrpSpPr>
        <p:grpSpPr>
          <a:xfrm>
            <a:off x="15971314" y="38100"/>
            <a:ext cx="615290" cy="615290"/>
            <a:chOff x="8648959" y="1185159"/>
            <a:chExt cx="484531" cy="484531"/>
          </a:xfrm>
        </p:grpSpPr>
        <p:sp>
          <p:nvSpPr>
            <p:cNvPr id="1324" name="Google Shape;1324;p27"/>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25" name="Google Shape;1325;p27">
              <a:hlinkClick action="ppaction://hlinksldjump" r:id="rId30"/>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3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326" name="Google Shape;1326;p27"/>
          <p:cNvGrpSpPr/>
          <p:nvPr/>
        </p:nvGrpSpPr>
        <p:grpSpPr>
          <a:xfrm>
            <a:off x="14838793" y="47461"/>
            <a:ext cx="484531" cy="484531"/>
            <a:chOff x="8648959" y="1185159"/>
            <a:chExt cx="484531" cy="484531"/>
          </a:xfrm>
        </p:grpSpPr>
        <p:sp>
          <p:nvSpPr>
            <p:cNvPr id="1327" name="Google Shape;1327;p27"/>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28" name="Google Shape;1328;p27">
              <a:hlinkClick action="ppaction://hlinksldjump" r:id="rId3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329" name="Google Shape;1329;p27"/>
          <p:cNvSpPr/>
          <p:nvPr/>
        </p:nvSpPr>
        <p:spPr>
          <a:xfrm>
            <a:off x="1465893" y="4686300"/>
            <a:ext cx="2214280" cy="669350"/>
          </a:xfrm>
          <a:prstGeom prst="roundRect">
            <a:avLst>
              <a:gd fmla="val 16667" name="adj"/>
            </a:avLst>
          </a:prstGeom>
          <a:solidFill>
            <a:srgbClr val="00A8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Arial"/>
                <a:ea typeface="Arial"/>
                <a:cs typeface="Arial"/>
                <a:sym typeface="Arial"/>
              </a:rPr>
              <a:t>Core Cascade</a:t>
            </a:r>
            <a:endParaRPr b="0" i="0" sz="1800" u="none" cap="none" strike="noStrike">
              <a:solidFill>
                <a:schemeClr val="lt1"/>
              </a:solidFill>
              <a:latin typeface="Calibri"/>
              <a:ea typeface="Calibri"/>
              <a:cs typeface="Calibri"/>
              <a:sym typeface="Calibri"/>
            </a:endParaRPr>
          </a:p>
        </p:txBody>
      </p:sp>
      <p:sp>
        <p:nvSpPr>
          <p:cNvPr id="1330" name="Google Shape;1330;p27"/>
          <p:cNvSpPr/>
          <p:nvPr/>
        </p:nvSpPr>
        <p:spPr>
          <a:xfrm>
            <a:off x="1465894" y="5617150"/>
            <a:ext cx="2214280" cy="669350"/>
          </a:xfrm>
          <a:prstGeom prst="roundRect">
            <a:avLst>
              <a:gd fmla="val 16667" name="adj"/>
            </a:avLst>
          </a:prstGeom>
          <a:solidFill>
            <a:srgbClr val="00A8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Arial"/>
                <a:ea typeface="Arial"/>
                <a:cs typeface="Arial"/>
                <a:sym typeface="Arial"/>
              </a:rPr>
              <a:t>Extended cascade</a:t>
            </a:r>
            <a:endParaRPr b="0" i="0" sz="1800" u="none" cap="none" strike="noStrike">
              <a:solidFill>
                <a:schemeClr val="lt1"/>
              </a:solidFill>
              <a:latin typeface="Calibri"/>
              <a:ea typeface="Calibri"/>
              <a:cs typeface="Calibri"/>
              <a:sym typeface="Calibri"/>
            </a:endParaRPr>
          </a:p>
        </p:txBody>
      </p:sp>
      <p:sp>
        <p:nvSpPr>
          <p:cNvPr id="1331" name="Google Shape;1331;p27"/>
          <p:cNvSpPr txBox="1"/>
          <p:nvPr/>
        </p:nvSpPr>
        <p:spPr>
          <a:xfrm>
            <a:off x="3796581" y="4686300"/>
            <a:ext cx="690286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Provides a high-level view of gaps in HIV prevention use across countries or groups to guide advocacy and resource allocation.</a:t>
            </a:r>
            <a:endParaRPr b="0" i="0" sz="1800" u="none" cap="none" strike="noStrike">
              <a:solidFill>
                <a:schemeClr val="dk1"/>
              </a:solidFill>
              <a:latin typeface="Arial"/>
              <a:ea typeface="Arial"/>
              <a:cs typeface="Arial"/>
              <a:sym typeface="Arial"/>
            </a:endParaRPr>
          </a:p>
        </p:txBody>
      </p:sp>
      <p:sp>
        <p:nvSpPr>
          <p:cNvPr id="1332" name="Google Shape;1332;p27"/>
          <p:cNvSpPr txBox="1"/>
          <p:nvPr/>
        </p:nvSpPr>
        <p:spPr>
          <a:xfrm>
            <a:off x="3796581" y="5635267"/>
            <a:ext cx="690286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Explains the reasons behind these gaps (e.g. lack of knowledge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or risk perception) and identifies interventions to address them.</a:t>
            </a:r>
            <a:endParaRPr b="0" i="0" sz="1800" u="none" cap="none" strike="noStrike">
              <a:solidFill>
                <a:schemeClr val="dk1"/>
              </a:solidFill>
              <a:latin typeface="Arial"/>
              <a:ea typeface="Arial"/>
              <a:cs typeface="Arial"/>
              <a:sym typeface="Arial"/>
            </a:endParaRPr>
          </a:p>
        </p:txBody>
      </p:sp>
      <p:grpSp>
        <p:nvGrpSpPr>
          <p:cNvPr id="1333" name="Google Shape;1333;p27"/>
          <p:cNvGrpSpPr/>
          <p:nvPr/>
        </p:nvGrpSpPr>
        <p:grpSpPr>
          <a:xfrm>
            <a:off x="13565479" y="51825"/>
            <a:ext cx="484531" cy="484531"/>
            <a:chOff x="8648959" y="1185159"/>
            <a:chExt cx="484531" cy="484531"/>
          </a:xfrm>
        </p:grpSpPr>
        <p:sp>
          <p:nvSpPr>
            <p:cNvPr id="1334" name="Google Shape;1334;p27">
              <a:hlinkClick action="ppaction://hlinksldjump" r:id="rId33"/>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35" name="Google Shape;1335;p27">
              <a:hlinkClick action="ppaction://hlinksldjump" r:id="rId34"/>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p28"/>
          <p:cNvSpPr txBox="1"/>
          <p:nvPr/>
        </p:nvSpPr>
        <p:spPr>
          <a:xfrm>
            <a:off x="8408617" y="1830111"/>
            <a:ext cx="9168559" cy="1415742"/>
          </a:xfrm>
          <a:prstGeom prst="rect">
            <a:avLst/>
          </a:prstGeom>
          <a:noFill/>
          <a:ln>
            <a:noFill/>
          </a:ln>
        </p:spPr>
        <p:txBody>
          <a:bodyPr anchorCtr="0" anchor="t" bIns="91425" lIns="91425" spcFirstLastPara="1" rIns="91425" wrap="square" tIns="91425">
            <a:spAutoFit/>
          </a:bodyPr>
          <a:lstStyle/>
          <a:p>
            <a:pPr indent="-457200" lvl="0" marL="622300" marR="0" rtl="0" algn="l">
              <a:lnSpc>
                <a:spcPct val="100000"/>
              </a:lnSpc>
              <a:spcBef>
                <a:spcPts val="0"/>
              </a:spcBef>
              <a:spcAft>
                <a:spcPts val="0"/>
              </a:spcAft>
              <a:buClr>
                <a:srgbClr val="00A899"/>
              </a:buClr>
              <a:buSzPts val="2000"/>
              <a:buFont typeface="Calibri"/>
              <a:buAutoNum type="arabicPeriod"/>
            </a:pPr>
            <a:r>
              <a:rPr b="1" i="0" lang="en-GB" sz="2000" u="none" cap="none" strike="noStrike">
                <a:solidFill>
                  <a:srgbClr val="00A899"/>
                </a:solidFill>
                <a:latin typeface="Arial"/>
                <a:ea typeface="Arial"/>
                <a:cs typeface="Arial"/>
                <a:sym typeface="Arial"/>
              </a:rPr>
              <a:t>To measure, report, and compare </a:t>
            </a:r>
            <a:r>
              <a:rPr b="0" i="0" lang="en-GB" sz="2000" u="none" cap="none" strike="noStrike">
                <a:solidFill>
                  <a:schemeClr val="dk1"/>
                </a:solidFill>
                <a:latin typeface="Arial"/>
                <a:ea typeface="Arial"/>
                <a:cs typeface="Arial"/>
                <a:sym typeface="Arial"/>
              </a:rPr>
              <a:t>the use of primary HIV prevention methods across different populations and countries in a standardised way.</a:t>
            </a:r>
            <a:endParaRPr b="0" i="0" sz="1400" u="none" cap="none" strike="noStrike">
              <a:solidFill>
                <a:srgbClr val="000000"/>
              </a:solidFill>
              <a:latin typeface="Arial"/>
              <a:ea typeface="Arial"/>
              <a:cs typeface="Arial"/>
              <a:sym typeface="Arial"/>
            </a:endParaRPr>
          </a:p>
          <a:p>
            <a:pPr indent="-457200" lvl="0" marL="622300" marR="0" rtl="0" algn="l">
              <a:lnSpc>
                <a:spcPct val="100000"/>
              </a:lnSpc>
              <a:spcBef>
                <a:spcPts val="0"/>
              </a:spcBef>
              <a:spcAft>
                <a:spcPts val="0"/>
              </a:spcAft>
              <a:buClr>
                <a:srgbClr val="00A899"/>
              </a:buClr>
              <a:buSzPts val="2000"/>
              <a:buFont typeface="Calibri"/>
              <a:buAutoNum type="arabicPeriod"/>
            </a:pPr>
            <a:r>
              <a:rPr b="1" i="0" lang="en-GB" sz="2000" u="none" cap="none" strike="noStrike">
                <a:solidFill>
                  <a:srgbClr val="00A899"/>
                </a:solidFill>
                <a:latin typeface="Arial"/>
                <a:ea typeface="Arial"/>
                <a:cs typeface="Arial"/>
                <a:sym typeface="Arial"/>
              </a:rPr>
              <a:t>To track progress</a:t>
            </a:r>
            <a:r>
              <a:rPr b="0" i="0" lang="en-GB" sz="2000" u="none" cap="none" strike="noStrike">
                <a:solidFill>
                  <a:srgbClr val="00A899"/>
                </a:solidFill>
                <a:latin typeface="Arial"/>
                <a:ea typeface="Arial"/>
                <a:cs typeface="Arial"/>
                <a:sym typeface="Arial"/>
              </a:rPr>
              <a:t> </a:t>
            </a:r>
            <a:r>
              <a:rPr b="0" i="0" lang="en-GB" sz="2000" u="none" cap="none" strike="noStrike">
                <a:solidFill>
                  <a:schemeClr val="dk1"/>
                </a:solidFill>
                <a:latin typeface="Arial"/>
                <a:ea typeface="Arial"/>
                <a:cs typeface="Arial"/>
                <a:sym typeface="Arial"/>
              </a:rPr>
              <a:t>towards achieving the UNAIDS target of 95% coverage of effective HIV prevention methods for those at risk. </a:t>
            </a:r>
            <a:endParaRPr b="0" i="0" sz="1400" u="none" cap="none" strike="noStrike">
              <a:solidFill>
                <a:srgbClr val="000000"/>
              </a:solidFill>
              <a:latin typeface="Arial"/>
              <a:ea typeface="Arial"/>
              <a:cs typeface="Arial"/>
              <a:sym typeface="Arial"/>
            </a:endParaRPr>
          </a:p>
        </p:txBody>
      </p:sp>
      <p:grpSp>
        <p:nvGrpSpPr>
          <p:cNvPr id="1345" name="Google Shape;1345;p28"/>
          <p:cNvGrpSpPr/>
          <p:nvPr/>
        </p:nvGrpSpPr>
        <p:grpSpPr>
          <a:xfrm>
            <a:off x="7864333" y="7890356"/>
            <a:ext cx="898667" cy="759010"/>
            <a:chOff x="5194300" y="1247775"/>
            <a:chExt cx="365125" cy="357188"/>
          </a:xfrm>
        </p:grpSpPr>
        <p:sp>
          <p:nvSpPr>
            <p:cNvPr id="1346" name="Google Shape;1346;p28"/>
            <p:cNvSpPr/>
            <p:nvPr/>
          </p:nvSpPr>
          <p:spPr>
            <a:xfrm>
              <a:off x="5245100" y="1295400"/>
              <a:ext cx="58738" cy="58738"/>
            </a:xfrm>
            <a:custGeom>
              <a:rect b="b" l="l" r="r" t="t"/>
              <a:pathLst>
                <a:path extrusionOk="0" h="16" w="16">
                  <a:moveTo>
                    <a:pt x="1" y="4"/>
                  </a:moveTo>
                  <a:cubicBezTo>
                    <a:pt x="12" y="15"/>
                    <a:pt x="12" y="15"/>
                    <a:pt x="12" y="15"/>
                  </a:cubicBezTo>
                  <a:cubicBezTo>
                    <a:pt x="12" y="16"/>
                    <a:pt x="13" y="16"/>
                    <a:pt x="13" y="16"/>
                  </a:cubicBezTo>
                  <a:cubicBezTo>
                    <a:pt x="14" y="16"/>
                    <a:pt x="14" y="16"/>
                    <a:pt x="15" y="15"/>
                  </a:cubicBezTo>
                  <a:cubicBezTo>
                    <a:pt x="16" y="14"/>
                    <a:pt x="16" y="13"/>
                    <a:pt x="15" y="12"/>
                  </a:cubicBezTo>
                  <a:cubicBezTo>
                    <a:pt x="4" y="1"/>
                    <a:pt x="4" y="1"/>
                    <a:pt x="4" y="1"/>
                  </a:cubicBezTo>
                  <a:cubicBezTo>
                    <a:pt x="3" y="0"/>
                    <a:pt x="2" y="0"/>
                    <a:pt x="1" y="1"/>
                  </a:cubicBezTo>
                  <a:cubicBezTo>
                    <a:pt x="0" y="2"/>
                    <a:pt x="0" y="4"/>
                    <a:pt x="1" y="4"/>
                  </a:cubicBezTo>
                  <a:close/>
                </a:path>
              </a:pathLst>
            </a:custGeom>
            <a:solidFill>
              <a:srgbClr val="00A899"/>
            </a:solidFill>
            <a:ln>
              <a:noFill/>
            </a:ln>
          </p:spPr>
          <p:txBody>
            <a:bodyPr anchorCtr="0" anchor="t" bIns="50150" lIns="100300" spcFirstLastPara="1" rIns="100300" wrap="square" tIns="50150">
              <a:noAutofit/>
            </a:bodyPr>
            <a:lstStyle/>
            <a:p>
              <a:pPr indent="0" lvl="0" marL="0" marR="0" rtl="0" algn="l">
                <a:lnSpc>
                  <a:spcPct val="100000"/>
                </a:lnSpc>
                <a:spcBef>
                  <a:spcPts val="0"/>
                </a:spcBef>
                <a:spcAft>
                  <a:spcPts val="0"/>
                </a:spcAft>
                <a:buClr>
                  <a:srgbClr val="000000"/>
                </a:buClr>
                <a:buSzPts val="1975"/>
                <a:buFont typeface="Arial"/>
                <a:buNone/>
              </a:pPr>
              <a:r>
                <a:t/>
              </a:r>
              <a:endParaRPr b="0" i="0" sz="1974" u="none" cap="none" strike="noStrike">
                <a:solidFill>
                  <a:srgbClr val="000000"/>
                </a:solidFill>
                <a:latin typeface="Arial"/>
                <a:ea typeface="Arial"/>
                <a:cs typeface="Arial"/>
                <a:sym typeface="Arial"/>
              </a:endParaRPr>
            </a:p>
          </p:txBody>
        </p:sp>
        <p:sp>
          <p:nvSpPr>
            <p:cNvPr id="1347" name="Google Shape;1347;p28"/>
            <p:cNvSpPr/>
            <p:nvPr/>
          </p:nvSpPr>
          <p:spPr>
            <a:xfrm>
              <a:off x="5194300" y="1422400"/>
              <a:ext cx="73025" cy="15875"/>
            </a:xfrm>
            <a:custGeom>
              <a:rect b="b" l="l" r="r" t="t"/>
              <a:pathLst>
                <a:path extrusionOk="0" h="4" w="20">
                  <a:moveTo>
                    <a:pt x="0" y="2"/>
                  </a:moveTo>
                  <a:cubicBezTo>
                    <a:pt x="0" y="3"/>
                    <a:pt x="1" y="4"/>
                    <a:pt x="2" y="4"/>
                  </a:cubicBezTo>
                  <a:cubicBezTo>
                    <a:pt x="18" y="4"/>
                    <a:pt x="18" y="4"/>
                    <a:pt x="18" y="4"/>
                  </a:cubicBezTo>
                  <a:cubicBezTo>
                    <a:pt x="19" y="4"/>
                    <a:pt x="20" y="3"/>
                    <a:pt x="20" y="2"/>
                  </a:cubicBezTo>
                  <a:cubicBezTo>
                    <a:pt x="20" y="0"/>
                    <a:pt x="19" y="0"/>
                    <a:pt x="18" y="0"/>
                  </a:cubicBezTo>
                  <a:cubicBezTo>
                    <a:pt x="2" y="0"/>
                    <a:pt x="2" y="0"/>
                    <a:pt x="2" y="0"/>
                  </a:cubicBezTo>
                  <a:cubicBezTo>
                    <a:pt x="1" y="0"/>
                    <a:pt x="0" y="0"/>
                    <a:pt x="0" y="2"/>
                  </a:cubicBezTo>
                  <a:close/>
                </a:path>
              </a:pathLst>
            </a:custGeom>
            <a:solidFill>
              <a:srgbClr val="00A899"/>
            </a:solidFill>
            <a:ln>
              <a:noFill/>
            </a:ln>
          </p:spPr>
          <p:txBody>
            <a:bodyPr anchorCtr="0" anchor="t" bIns="50150" lIns="100300" spcFirstLastPara="1" rIns="100300" wrap="square" tIns="50150">
              <a:noAutofit/>
            </a:bodyPr>
            <a:lstStyle/>
            <a:p>
              <a:pPr indent="0" lvl="0" marL="0" marR="0" rtl="0" algn="l">
                <a:lnSpc>
                  <a:spcPct val="100000"/>
                </a:lnSpc>
                <a:spcBef>
                  <a:spcPts val="0"/>
                </a:spcBef>
                <a:spcAft>
                  <a:spcPts val="0"/>
                </a:spcAft>
                <a:buClr>
                  <a:srgbClr val="000000"/>
                </a:buClr>
                <a:buSzPts val="1975"/>
                <a:buFont typeface="Arial"/>
                <a:buNone/>
              </a:pPr>
              <a:r>
                <a:t/>
              </a:r>
              <a:endParaRPr b="0" i="0" sz="1974" u="none" cap="none" strike="noStrike">
                <a:solidFill>
                  <a:srgbClr val="000000"/>
                </a:solidFill>
                <a:latin typeface="Arial"/>
                <a:ea typeface="Arial"/>
                <a:cs typeface="Arial"/>
                <a:sym typeface="Arial"/>
              </a:endParaRPr>
            </a:p>
          </p:txBody>
        </p:sp>
        <p:sp>
          <p:nvSpPr>
            <p:cNvPr id="1348" name="Google Shape;1348;p28"/>
            <p:cNvSpPr/>
            <p:nvPr/>
          </p:nvSpPr>
          <p:spPr>
            <a:xfrm>
              <a:off x="5245100" y="1503363"/>
              <a:ext cx="58738" cy="58738"/>
            </a:xfrm>
            <a:custGeom>
              <a:rect b="b" l="l" r="r" t="t"/>
              <a:pathLst>
                <a:path extrusionOk="0" h="16" w="16">
                  <a:moveTo>
                    <a:pt x="1" y="12"/>
                  </a:moveTo>
                  <a:cubicBezTo>
                    <a:pt x="0" y="13"/>
                    <a:pt x="0" y="14"/>
                    <a:pt x="1" y="15"/>
                  </a:cubicBezTo>
                  <a:cubicBezTo>
                    <a:pt x="1" y="15"/>
                    <a:pt x="2" y="16"/>
                    <a:pt x="2" y="16"/>
                  </a:cubicBezTo>
                  <a:cubicBezTo>
                    <a:pt x="3" y="16"/>
                    <a:pt x="3" y="15"/>
                    <a:pt x="4" y="15"/>
                  </a:cubicBezTo>
                  <a:cubicBezTo>
                    <a:pt x="15" y="4"/>
                    <a:pt x="15" y="4"/>
                    <a:pt x="15" y="4"/>
                  </a:cubicBezTo>
                  <a:cubicBezTo>
                    <a:pt x="16" y="3"/>
                    <a:pt x="16" y="2"/>
                    <a:pt x="15" y="1"/>
                  </a:cubicBezTo>
                  <a:cubicBezTo>
                    <a:pt x="14" y="0"/>
                    <a:pt x="13" y="0"/>
                    <a:pt x="12" y="1"/>
                  </a:cubicBezTo>
                  <a:lnTo>
                    <a:pt x="1" y="12"/>
                  </a:lnTo>
                  <a:close/>
                </a:path>
              </a:pathLst>
            </a:custGeom>
            <a:solidFill>
              <a:srgbClr val="00A899"/>
            </a:solidFill>
            <a:ln>
              <a:noFill/>
            </a:ln>
          </p:spPr>
          <p:txBody>
            <a:bodyPr anchorCtr="0" anchor="t" bIns="50150" lIns="100300" spcFirstLastPara="1" rIns="100300" wrap="square" tIns="50150">
              <a:noAutofit/>
            </a:bodyPr>
            <a:lstStyle/>
            <a:p>
              <a:pPr indent="0" lvl="0" marL="0" marR="0" rtl="0" algn="l">
                <a:lnSpc>
                  <a:spcPct val="100000"/>
                </a:lnSpc>
                <a:spcBef>
                  <a:spcPts val="0"/>
                </a:spcBef>
                <a:spcAft>
                  <a:spcPts val="0"/>
                </a:spcAft>
                <a:buClr>
                  <a:srgbClr val="000000"/>
                </a:buClr>
                <a:buSzPts val="1975"/>
                <a:buFont typeface="Arial"/>
                <a:buNone/>
              </a:pPr>
              <a:r>
                <a:t/>
              </a:r>
              <a:endParaRPr b="0" i="0" sz="1974" u="none" cap="none" strike="noStrike">
                <a:solidFill>
                  <a:srgbClr val="000000"/>
                </a:solidFill>
                <a:latin typeface="Arial"/>
                <a:ea typeface="Arial"/>
                <a:cs typeface="Arial"/>
                <a:sym typeface="Arial"/>
              </a:endParaRPr>
            </a:p>
          </p:txBody>
        </p:sp>
        <p:sp>
          <p:nvSpPr>
            <p:cNvPr id="1349" name="Google Shape;1349;p28"/>
            <p:cNvSpPr/>
            <p:nvPr/>
          </p:nvSpPr>
          <p:spPr>
            <a:xfrm>
              <a:off x="5368925" y="1247775"/>
              <a:ext cx="15875" cy="69850"/>
            </a:xfrm>
            <a:custGeom>
              <a:rect b="b" l="l" r="r" t="t"/>
              <a:pathLst>
                <a:path extrusionOk="0" h="19" w="4">
                  <a:moveTo>
                    <a:pt x="4" y="17"/>
                  </a:moveTo>
                  <a:cubicBezTo>
                    <a:pt x="4" y="2"/>
                    <a:pt x="4" y="2"/>
                    <a:pt x="4" y="2"/>
                  </a:cubicBezTo>
                  <a:cubicBezTo>
                    <a:pt x="4" y="1"/>
                    <a:pt x="3" y="0"/>
                    <a:pt x="2" y="0"/>
                  </a:cubicBezTo>
                  <a:cubicBezTo>
                    <a:pt x="1" y="0"/>
                    <a:pt x="0" y="1"/>
                    <a:pt x="0" y="2"/>
                  </a:cubicBezTo>
                  <a:cubicBezTo>
                    <a:pt x="0" y="17"/>
                    <a:pt x="0" y="17"/>
                    <a:pt x="0" y="17"/>
                  </a:cubicBezTo>
                  <a:cubicBezTo>
                    <a:pt x="0" y="18"/>
                    <a:pt x="1" y="19"/>
                    <a:pt x="2" y="19"/>
                  </a:cubicBezTo>
                  <a:cubicBezTo>
                    <a:pt x="3" y="19"/>
                    <a:pt x="4" y="18"/>
                    <a:pt x="4" y="17"/>
                  </a:cubicBezTo>
                  <a:close/>
                </a:path>
              </a:pathLst>
            </a:custGeom>
            <a:solidFill>
              <a:srgbClr val="00A899"/>
            </a:solidFill>
            <a:ln>
              <a:noFill/>
            </a:ln>
          </p:spPr>
          <p:txBody>
            <a:bodyPr anchorCtr="0" anchor="t" bIns="50150" lIns="100300" spcFirstLastPara="1" rIns="100300" wrap="square" tIns="50150">
              <a:noAutofit/>
            </a:bodyPr>
            <a:lstStyle/>
            <a:p>
              <a:pPr indent="0" lvl="0" marL="0" marR="0" rtl="0" algn="l">
                <a:lnSpc>
                  <a:spcPct val="100000"/>
                </a:lnSpc>
                <a:spcBef>
                  <a:spcPts val="0"/>
                </a:spcBef>
                <a:spcAft>
                  <a:spcPts val="0"/>
                </a:spcAft>
                <a:buClr>
                  <a:srgbClr val="000000"/>
                </a:buClr>
                <a:buSzPts val="1975"/>
                <a:buFont typeface="Arial"/>
                <a:buNone/>
              </a:pPr>
              <a:r>
                <a:t/>
              </a:r>
              <a:endParaRPr b="0" i="0" sz="1974" u="none" cap="none" strike="noStrike">
                <a:solidFill>
                  <a:srgbClr val="000000"/>
                </a:solidFill>
                <a:latin typeface="Arial"/>
                <a:ea typeface="Arial"/>
                <a:cs typeface="Arial"/>
                <a:sym typeface="Arial"/>
              </a:endParaRPr>
            </a:p>
          </p:txBody>
        </p:sp>
        <p:sp>
          <p:nvSpPr>
            <p:cNvPr id="1350" name="Google Shape;1350;p28"/>
            <p:cNvSpPr/>
            <p:nvPr/>
          </p:nvSpPr>
          <p:spPr>
            <a:xfrm>
              <a:off x="5453063" y="1503363"/>
              <a:ext cx="55563" cy="58738"/>
            </a:xfrm>
            <a:custGeom>
              <a:rect b="b" l="l" r="r" t="t"/>
              <a:pathLst>
                <a:path extrusionOk="0" h="16" w="15">
                  <a:moveTo>
                    <a:pt x="1" y="4"/>
                  </a:moveTo>
                  <a:cubicBezTo>
                    <a:pt x="12" y="15"/>
                    <a:pt x="12" y="15"/>
                    <a:pt x="12" y="15"/>
                  </a:cubicBezTo>
                  <a:cubicBezTo>
                    <a:pt x="12" y="15"/>
                    <a:pt x="13" y="16"/>
                    <a:pt x="13" y="16"/>
                  </a:cubicBezTo>
                  <a:cubicBezTo>
                    <a:pt x="14" y="16"/>
                    <a:pt x="14" y="15"/>
                    <a:pt x="15" y="15"/>
                  </a:cubicBezTo>
                  <a:cubicBezTo>
                    <a:pt x="15" y="14"/>
                    <a:pt x="15" y="13"/>
                    <a:pt x="15" y="12"/>
                  </a:cubicBezTo>
                  <a:cubicBezTo>
                    <a:pt x="4" y="1"/>
                    <a:pt x="4" y="1"/>
                    <a:pt x="4" y="1"/>
                  </a:cubicBezTo>
                  <a:cubicBezTo>
                    <a:pt x="3" y="0"/>
                    <a:pt x="2" y="0"/>
                    <a:pt x="1" y="1"/>
                  </a:cubicBezTo>
                  <a:cubicBezTo>
                    <a:pt x="0" y="2"/>
                    <a:pt x="0" y="3"/>
                    <a:pt x="1" y="4"/>
                  </a:cubicBezTo>
                  <a:close/>
                </a:path>
              </a:pathLst>
            </a:custGeom>
            <a:solidFill>
              <a:srgbClr val="00A899"/>
            </a:solidFill>
            <a:ln>
              <a:noFill/>
            </a:ln>
          </p:spPr>
          <p:txBody>
            <a:bodyPr anchorCtr="0" anchor="t" bIns="50150" lIns="100300" spcFirstLastPara="1" rIns="100300" wrap="square" tIns="50150">
              <a:noAutofit/>
            </a:bodyPr>
            <a:lstStyle/>
            <a:p>
              <a:pPr indent="0" lvl="0" marL="0" marR="0" rtl="0" algn="l">
                <a:lnSpc>
                  <a:spcPct val="100000"/>
                </a:lnSpc>
                <a:spcBef>
                  <a:spcPts val="0"/>
                </a:spcBef>
                <a:spcAft>
                  <a:spcPts val="0"/>
                </a:spcAft>
                <a:buClr>
                  <a:srgbClr val="000000"/>
                </a:buClr>
                <a:buSzPts val="1975"/>
                <a:buFont typeface="Arial"/>
                <a:buNone/>
              </a:pPr>
              <a:r>
                <a:t/>
              </a:r>
              <a:endParaRPr b="0" i="0" sz="1974" u="none" cap="none" strike="noStrike">
                <a:solidFill>
                  <a:srgbClr val="000000"/>
                </a:solidFill>
                <a:latin typeface="Arial"/>
                <a:ea typeface="Arial"/>
                <a:cs typeface="Arial"/>
                <a:sym typeface="Arial"/>
              </a:endParaRPr>
            </a:p>
          </p:txBody>
        </p:sp>
        <p:sp>
          <p:nvSpPr>
            <p:cNvPr id="1351" name="Google Shape;1351;p28"/>
            <p:cNvSpPr/>
            <p:nvPr/>
          </p:nvSpPr>
          <p:spPr>
            <a:xfrm>
              <a:off x="5489575" y="1422400"/>
              <a:ext cx="69850" cy="15875"/>
            </a:xfrm>
            <a:custGeom>
              <a:rect b="b" l="l" r="r" t="t"/>
              <a:pathLst>
                <a:path extrusionOk="0" h="4" w="19">
                  <a:moveTo>
                    <a:pt x="19" y="2"/>
                  </a:moveTo>
                  <a:cubicBezTo>
                    <a:pt x="19" y="0"/>
                    <a:pt x="18" y="0"/>
                    <a:pt x="17" y="0"/>
                  </a:cubicBezTo>
                  <a:cubicBezTo>
                    <a:pt x="2" y="0"/>
                    <a:pt x="2" y="0"/>
                    <a:pt x="2" y="0"/>
                  </a:cubicBezTo>
                  <a:cubicBezTo>
                    <a:pt x="1" y="0"/>
                    <a:pt x="0" y="0"/>
                    <a:pt x="0" y="2"/>
                  </a:cubicBezTo>
                  <a:cubicBezTo>
                    <a:pt x="0" y="3"/>
                    <a:pt x="1" y="4"/>
                    <a:pt x="2" y="4"/>
                  </a:cubicBezTo>
                  <a:cubicBezTo>
                    <a:pt x="17" y="4"/>
                    <a:pt x="17" y="4"/>
                    <a:pt x="17" y="4"/>
                  </a:cubicBezTo>
                  <a:cubicBezTo>
                    <a:pt x="18" y="4"/>
                    <a:pt x="19" y="3"/>
                    <a:pt x="19" y="2"/>
                  </a:cubicBezTo>
                  <a:close/>
                </a:path>
              </a:pathLst>
            </a:custGeom>
            <a:solidFill>
              <a:srgbClr val="00A899"/>
            </a:solidFill>
            <a:ln>
              <a:noFill/>
            </a:ln>
          </p:spPr>
          <p:txBody>
            <a:bodyPr anchorCtr="0" anchor="t" bIns="50150" lIns="100300" spcFirstLastPara="1" rIns="100300" wrap="square" tIns="50150">
              <a:noAutofit/>
            </a:bodyPr>
            <a:lstStyle/>
            <a:p>
              <a:pPr indent="0" lvl="0" marL="0" marR="0" rtl="0" algn="l">
                <a:lnSpc>
                  <a:spcPct val="100000"/>
                </a:lnSpc>
                <a:spcBef>
                  <a:spcPts val="0"/>
                </a:spcBef>
                <a:spcAft>
                  <a:spcPts val="0"/>
                </a:spcAft>
                <a:buClr>
                  <a:srgbClr val="000000"/>
                </a:buClr>
                <a:buSzPts val="1975"/>
                <a:buFont typeface="Arial"/>
                <a:buNone/>
              </a:pPr>
              <a:r>
                <a:t/>
              </a:r>
              <a:endParaRPr b="0" i="0" sz="1974" u="none" cap="none" strike="noStrike">
                <a:solidFill>
                  <a:srgbClr val="000000"/>
                </a:solidFill>
                <a:latin typeface="Arial"/>
                <a:ea typeface="Arial"/>
                <a:cs typeface="Arial"/>
                <a:sym typeface="Arial"/>
              </a:endParaRPr>
            </a:p>
          </p:txBody>
        </p:sp>
        <p:sp>
          <p:nvSpPr>
            <p:cNvPr id="1352" name="Google Shape;1352;p28"/>
            <p:cNvSpPr/>
            <p:nvPr/>
          </p:nvSpPr>
          <p:spPr>
            <a:xfrm>
              <a:off x="5453063" y="1295400"/>
              <a:ext cx="55563" cy="58738"/>
            </a:xfrm>
            <a:custGeom>
              <a:rect b="b" l="l" r="r" t="t"/>
              <a:pathLst>
                <a:path extrusionOk="0" h="16" w="15">
                  <a:moveTo>
                    <a:pt x="12" y="1"/>
                  </a:moveTo>
                  <a:cubicBezTo>
                    <a:pt x="1" y="12"/>
                    <a:pt x="1" y="12"/>
                    <a:pt x="1" y="12"/>
                  </a:cubicBezTo>
                  <a:cubicBezTo>
                    <a:pt x="0" y="13"/>
                    <a:pt x="0" y="14"/>
                    <a:pt x="1" y="15"/>
                  </a:cubicBezTo>
                  <a:cubicBezTo>
                    <a:pt x="1" y="16"/>
                    <a:pt x="2" y="16"/>
                    <a:pt x="2" y="16"/>
                  </a:cubicBezTo>
                  <a:cubicBezTo>
                    <a:pt x="3" y="16"/>
                    <a:pt x="3" y="16"/>
                    <a:pt x="4" y="15"/>
                  </a:cubicBezTo>
                  <a:cubicBezTo>
                    <a:pt x="15" y="4"/>
                    <a:pt x="15" y="4"/>
                    <a:pt x="15" y="4"/>
                  </a:cubicBezTo>
                  <a:cubicBezTo>
                    <a:pt x="15" y="4"/>
                    <a:pt x="15" y="2"/>
                    <a:pt x="15" y="1"/>
                  </a:cubicBezTo>
                  <a:cubicBezTo>
                    <a:pt x="14" y="0"/>
                    <a:pt x="12" y="0"/>
                    <a:pt x="12" y="1"/>
                  </a:cubicBezTo>
                  <a:close/>
                </a:path>
              </a:pathLst>
            </a:custGeom>
            <a:solidFill>
              <a:srgbClr val="00A899"/>
            </a:solidFill>
            <a:ln>
              <a:noFill/>
            </a:ln>
          </p:spPr>
          <p:txBody>
            <a:bodyPr anchorCtr="0" anchor="t" bIns="50150" lIns="100300" spcFirstLastPara="1" rIns="100300" wrap="square" tIns="50150">
              <a:noAutofit/>
            </a:bodyPr>
            <a:lstStyle/>
            <a:p>
              <a:pPr indent="0" lvl="0" marL="0" marR="0" rtl="0" algn="l">
                <a:lnSpc>
                  <a:spcPct val="100000"/>
                </a:lnSpc>
                <a:spcBef>
                  <a:spcPts val="0"/>
                </a:spcBef>
                <a:spcAft>
                  <a:spcPts val="0"/>
                </a:spcAft>
                <a:buClr>
                  <a:srgbClr val="000000"/>
                </a:buClr>
                <a:buSzPts val="1975"/>
                <a:buFont typeface="Arial"/>
                <a:buNone/>
              </a:pPr>
              <a:r>
                <a:t/>
              </a:r>
              <a:endParaRPr b="0" i="0" sz="1974" u="none" cap="none" strike="noStrike">
                <a:solidFill>
                  <a:srgbClr val="000000"/>
                </a:solidFill>
                <a:latin typeface="Arial"/>
                <a:ea typeface="Arial"/>
                <a:cs typeface="Arial"/>
                <a:sym typeface="Arial"/>
              </a:endParaRPr>
            </a:p>
          </p:txBody>
        </p:sp>
        <p:sp>
          <p:nvSpPr>
            <p:cNvPr id="1353" name="Google Shape;1353;p28"/>
            <p:cNvSpPr/>
            <p:nvPr/>
          </p:nvSpPr>
          <p:spPr>
            <a:xfrm>
              <a:off x="5278438" y="1343025"/>
              <a:ext cx="200025" cy="261938"/>
            </a:xfrm>
            <a:custGeom>
              <a:rect b="b" l="l" r="r" t="t"/>
              <a:pathLst>
                <a:path extrusionOk="0" h="72" w="55">
                  <a:moveTo>
                    <a:pt x="7" y="36"/>
                  </a:moveTo>
                  <a:cubicBezTo>
                    <a:pt x="15" y="50"/>
                    <a:pt x="15" y="50"/>
                    <a:pt x="15" y="50"/>
                  </a:cubicBezTo>
                  <a:cubicBezTo>
                    <a:pt x="15" y="60"/>
                    <a:pt x="15" y="60"/>
                    <a:pt x="15" y="60"/>
                  </a:cubicBezTo>
                  <a:cubicBezTo>
                    <a:pt x="15" y="67"/>
                    <a:pt x="20" y="72"/>
                    <a:pt x="27" y="72"/>
                  </a:cubicBezTo>
                  <a:cubicBezTo>
                    <a:pt x="32" y="72"/>
                    <a:pt x="36" y="70"/>
                    <a:pt x="38" y="66"/>
                  </a:cubicBezTo>
                  <a:cubicBezTo>
                    <a:pt x="38" y="65"/>
                    <a:pt x="39" y="65"/>
                    <a:pt x="39" y="65"/>
                  </a:cubicBezTo>
                  <a:cubicBezTo>
                    <a:pt x="39" y="64"/>
                    <a:pt x="40" y="62"/>
                    <a:pt x="40" y="60"/>
                  </a:cubicBezTo>
                  <a:cubicBezTo>
                    <a:pt x="40" y="50"/>
                    <a:pt x="40" y="50"/>
                    <a:pt x="40" y="50"/>
                  </a:cubicBezTo>
                  <a:cubicBezTo>
                    <a:pt x="48" y="36"/>
                    <a:pt x="48" y="36"/>
                    <a:pt x="48" y="36"/>
                  </a:cubicBezTo>
                  <a:cubicBezTo>
                    <a:pt x="55" y="24"/>
                    <a:pt x="51" y="10"/>
                    <a:pt x="39" y="3"/>
                  </a:cubicBezTo>
                  <a:cubicBezTo>
                    <a:pt x="36" y="1"/>
                    <a:pt x="31" y="0"/>
                    <a:pt x="27" y="0"/>
                  </a:cubicBezTo>
                  <a:cubicBezTo>
                    <a:pt x="23" y="0"/>
                    <a:pt x="19" y="1"/>
                    <a:pt x="15" y="3"/>
                  </a:cubicBezTo>
                  <a:cubicBezTo>
                    <a:pt x="4" y="10"/>
                    <a:pt x="0" y="24"/>
                    <a:pt x="7" y="36"/>
                  </a:cubicBezTo>
                  <a:close/>
                  <a:moveTo>
                    <a:pt x="27" y="68"/>
                  </a:moveTo>
                  <a:cubicBezTo>
                    <a:pt x="24" y="68"/>
                    <a:pt x="22" y="67"/>
                    <a:pt x="20" y="64"/>
                  </a:cubicBezTo>
                  <a:cubicBezTo>
                    <a:pt x="33" y="66"/>
                    <a:pt x="33" y="66"/>
                    <a:pt x="33" y="66"/>
                  </a:cubicBezTo>
                  <a:cubicBezTo>
                    <a:pt x="31" y="67"/>
                    <a:pt x="29" y="68"/>
                    <a:pt x="27" y="68"/>
                  </a:cubicBezTo>
                  <a:close/>
                  <a:moveTo>
                    <a:pt x="36" y="60"/>
                  </a:moveTo>
                  <a:cubicBezTo>
                    <a:pt x="36" y="61"/>
                    <a:pt x="35" y="61"/>
                    <a:pt x="35" y="62"/>
                  </a:cubicBezTo>
                  <a:cubicBezTo>
                    <a:pt x="19" y="60"/>
                    <a:pt x="19" y="60"/>
                    <a:pt x="19" y="60"/>
                  </a:cubicBezTo>
                  <a:cubicBezTo>
                    <a:pt x="19" y="57"/>
                    <a:pt x="19" y="57"/>
                    <a:pt x="19" y="57"/>
                  </a:cubicBezTo>
                  <a:cubicBezTo>
                    <a:pt x="36" y="59"/>
                    <a:pt x="36" y="59"/>
                    <a:pt x="36" y="59"/>
                  </a:cubicBezTo>
                  <a:lnTo>
                    <a:pt x="36" y="60"/>
                  </a:lnTo>
                  <a:close/>
                  <a:moveTo>
                    <a:pt x="36" y="55"/>
                  </a:moveTo>
                  <a:cubicBezTo>
                    <a:pt x="19" y="52"/>
                    <a:pt x="19" y="52"/>
                    <a:pt x="19" y="52"/>
                  </a:cubicBezTo>
                  <a:cubicBezTo>
                    <a:pt x="19" y="51"/>
                    <a:pt x="19" y="51"/>
                    <a:pt x="19" y="51"/>
                  </a:cubicBezTo>
                  <a:cubicBezTo>
                    <a:pt x="36" y="51"/>
                    <a:pt x="36" y="51"/>
                    <a:pt x="36" y="51"/>
                  </a:cubicBezTo>
                  <a:lnTo>
                    <a:pt x="36" y="55"/>
                  </a:lnTo>
                  <a:close/>
                  <a:moveTo>
                    <a:pt x="27" y="4"/>
                  </a:moveTo>
                  <a:cubicBezTo>
                    <a:pt x="31" y="4"/>
                    <a:pt x="34" y="5"/>
                    <a:pt x="37" y="7"/>
                  </a:cubicBezTo>
                  <a:cubicBezTo>
                    <a:pt x="46" y="12"/>
                    <a:pt x="50" y="24"/>
                    <a:pt x="44" y="34"/>
                  </a:cubicBezTo>
                  <a:cubicBezTo>
                    <a:pt x="36" y="47"/>
                    <a:pt x="36" y="47"/>
                    <a:pt x="36" y="47"/>
                  </a:cubicBezTo>
                  <a:cubicBezTo>
                    <a:pt x="34" y="47"/>
                    <a:pt x="34" y="47"/>
                    <a:pt x="34" y="47"/>
                  </a:cubicBezTo>
                  <a:cubicBezTo>
                    <a:pt x="34" y="43"/>
                    <a:pt x="34" y="43"/>
                    <a:pt x="34" y="43"/>
                  </a:cubicBezTo>
                  <a:cubicBezTo>
                    <a:pt x="38" y="31"/>
                    <a:pt x="38" y="31"/>
                    <a:pt x="38" y="31"/>
                  </a:cubicBezTo>
                  <a:cubicBezTo>
                    <a:pt x="38" y="30"/>
                    <a:pt x="38" y="29"/>
                    <a:pt x="36" y="29"/>
                  </a:cubicBezTo>
                  <a:cubicBezTo>
                    <a:pt x="35" y="28"/>
                    <a:pt x="34" y="29"/>
                    <a:pt x="34" y="30"/>
                  </a:cubicBezTo>
                  <a:cubicBezTo>
                    <a:pt x="29" y="42"/>
                    <a:pt x="29" y="42"/>
                    <a:pt x="29" y="42"/>
                  </a:cubicBezTo>
                  <a:cubicBezTo>
                    <a:pt x="29" y="42"/>
                    <a:pt x="29" y="42"/>
                    <a:pt x="29" y="42"/>
                  </a:cubicBezTo>
                  <a:cubicBezTo>
                    <a:pt x="29" y="47"/>
                    <a:pt x="29" y="47"/>
                    <a:pt x="29" y="47"/>
                  </a:cubicBezTo>
                  <a:cubicBezTo>
                    <a:pt x="25" y="47"/>
                    <a:pt x="25" y="47"/>
                    <a:pt x="25" y="47"/>
                  </a:cubicBezTo>
                  <a:cubicBezTo>
                    <a:pt x="25" y="42"/>
                    <a:pt x="25" y="42"/>
                    <a:pt x="25" y="42"/>
                  </a:cubicBezTo>
                  <a:cubicBezTo>
                    <a:pt x="25" y="42"/>
                    <a:pt x="25" y="42"/>
                    <a:pt x="25" y="42"/>
                  </a:cubicBezTo>
                  <a:cubicBezTo>
                    <a:pt x="21" y="30"/>
                    <a:pt x="21" y="30"/>
                    <a:pt x="21" y="30"/>
                  </a:cubicBezTo>
                  <a:cubicBezTo>
                    <a:pt x="21" y="29"/>
                    <a:pt x="19" y="28"/>
                    <a:pt x="18" y="29"/>
                  </a:cubicBezTo>
                  <a:cubicBezTo>
                    <a:pt x="17" y="29"/>
                    <a:pt x="16" y="30"/>
                    <a:pt x="17" y="31"/>
                  </a:cubicBezTo>
                  <a:cubicBezTo>
                    <a:pt x="21" y="43"/>
                    <a:pt x="21" y="43"/>
                    <a:pt x="21" y="43"/>
                  </a:cubicBezTo>
                  <a:cubicBezTo>
                    <a:pt x="21" y="47"/>
                    <a:pt x="21" y="47"/>
                    <a:pt x="21" y="47"/>
                  </a:cubicBezTo>
                  <a:cubicBezTo>
                    <a:pt x="18" y="47"/>
                    <a:pt x="18" y="47"/>
                    <a:pt x="18" y="47"/>
                  </a:cubicBezTo>
                  <a:cubicBezTo>
                    <a:pt x="10" y="34"/>
                    <a:pt x="10" y="34"/>
                    <a:pt x="10" y="34"/>
                  </a:cubicBezTo>
                  <a:cubicBezTo>
                    <a:pt x="5" y="24"/>
                    <a:pt x="8" y="12"/>
                    <a:pt x="18" y="7"/>
                  </a:cubicBezTo>
                  <a:cubicBezTo>
                    <a:pt x="20" y="5"/>
                    <a:pt x="24" y="4"/>
                    <a:pt x="27" y="4"/>
                  </a:cubicBezTo>
                  <a:close/>
                </a:path>
              </a:pathLst>
            </a:custGeom>
            <a:solidFill>
              <a:srgbClr val="00A899"/>
            </a:solidFill>
            <a:ln>
              <a:noFill/>
            </a:ln>
          </p:spPr>
          <p:txBody>
            <a:bodyPr anchorCtr="0" anchor="t" bIns="50150" lIns="100300" spcFirstLastPara="1" rIns="100300" wrap="square" tIns="50150">
              <a:noAutofit/>
            </a:bodyPr>
            <a:lstStyle/>
            <a:p>
              <a:pPr indent="0" lvl="0" marL="0" marR="0" rtl="0" algn="l">
                <a:lnSpc>
                  <a:spcPct val="100000"/>
                </a:lnSpc>
                <a:spcBef>
                  <a:spcPts val="0"/>
                </a:spcBef>
                <a:spcAft>
                  <a:spcPts val="0"/>
                </a:spcAft>
                <a:buClr>
                  <a:srgbClr val="000000"/>
                </a:buClr>
                <a:buSzPts val="1975"/>
                <a:buFont typeface="Arial"/>
                <a:buNone/>
              </a:pPr>
              <a:r>
                <a:t/>
              </a:r>
              <a:endParaRPr b="0" i="0" sz="1974" u="none" cap="none" strike="noStrike">
                <a:solidFill>
                  <a:srgbClr val="000000"/>
                </a:solidFill>
                <a:latin typeface="Arial"/>
                <a:ea typeface="Arial"/>
                <a:cs typeface="Arial"/>
                <a:sym typeface="Arial"/>
              </a:endParaRPr>
            </a:p>
          </p:txBody>
        </p:sp>
        <p:sp>
          <p:nvSpPr>
            <p:cNvPr id="1354" name="Google Shape;1354;p28"/>
            <p:cNvSpPr/>
            <p:nvPr/>
          </p:nvSpPr>
          <p:spPr>
            <a:xfrm>
              <a:off x="5368925" y="1368425"/>
              <a:ext cx="69850" cy="69850"/>
            </a:xfrm>
            <a:custGeom>
              <a:rect b="b" l="l" r="r" t="t"/>
              <a:pathLst>
                <a:path extrusionOk="0" h="19" w="19">
                  <a:moveTo>
                    <a:pt x="2" y="5"/>
                  </a:moveTo>
                  <a:cubicBezTo>
                    <a:pt x="4" y="5"/>
                    <a:pt x="7" y="5"/>
                    <a:pt x="8" y="6"/>
                  </a:cubicBezTo>
                  <a:cubicBezTo>
                    <a:pt x="12" y="8"/>
                    <a:pt x="14" y="12"/>
                    <a:pt x="14" y="17"/>
                  </a:cubicBezTo>
                  <a:cubicBezTo>
                    <a:pt x="14" y="18"/>
                    <a:pt x="15" y="19"/>
                    <a:pt x="17" y="19"/>
                  </a:cubicBezTo>
                  <a:cubicBezTo>
                    <a:pt x="17" y="19"/>
                    <a:pt x="17" y="19"/>
                    <a:pt x="17" y="19"/>
                  </a:cubicBezTo>
                  <a:cubicBezTo>
                    <a:pt x="18" y="19"/>
                    <a:pt x="19" y="18"/>
                    <a:pt x="19" y="17"/>
                  </a:cubicBezTo>
                  <a:cubicBezTo>
                    <a:pt x="19" y="11"/>
                    <a:pt x="16" y="5"/>
                    <a:pt x="11" y="3"/>
                  </a:cubicBezTo>
                  <a:cubicBezTo>
                    <a:pt x="8" y="1"/>
                    <a:pt x="5" y="0"/>
                    <a:pt x="2" y="0"/>
                  </a:cubicBezTo>
                  <a:cubicBezTo>
                    <a:pt x="1" y="0"/>
                    <a:pt x="0" y="1"/>
                    <a:pt x="0" y="2"/>
                  </a:cubicBezTo>
                  <a:cubicBezTo>
                    <a:pt x="0" y="4"/>
                    <a:pt x="1" y="5"/>
                    <a:pt x="2" y="5"/>
                  </a:cubicBezTo>
                  <a:close/>
                </a:path>
              </a:pathLst>
            </a:custGeom>
            <a:solidFill>
              <a:srgbClr val="00A899"/>
            </a:solidFill>
            <a:ln>
              <a:noFill/>
            </a:ln>
          </p:spPr>
          <p:txBody>
            <a:bodyPr anchorCtr="0" anchor="t" bIns="50150" lIns="100300" spcFirstLastPara="1" rIns="100300" wrap="square" tIns="50150">
              <a:noAutofit/>
            </a:bodyPr>
            <a:lstStyle/>
            <a:p>
              <a:pPr indent="0" lvl="0" marL="0" marR="0" rtl="0" algn="l">
                <a:lnSpc>
                  <a:spcPct val="100000"/>
                </a:lnSpc>
                <a:spcBef>
                  <a:spcPts val="0"/>
                </a:spcBef>
                <a:spcAft>
                  <a:spcPts val="0"/>
                </a:spcAft>
                <a:buClr>
                  <a:srgbClr val="000000"/>
                </a:buClr>
                <a:buSzPts val="1975"/>
                <a:buFont typeface="Arial"/>
                <a:buNone/>
              </a:pPr>
              <a:r>
                <a:t/>
              </a:r>
              <a:endParaRPr b="0" i="0" sz="1974" u="none" cap="none" strike="noStrike">
                <a:solidFill>
                  <a:srgbClr val="000000"/>
                </a:solidFill>
                <a:latin typeface="Arial"/>
                <a:ea typeface="Arial"/>
                <a:cs typeface="Arial"/>
                <a:sym typeface="Arial"/>
              </a:endParaRPr>
            </a:p>
          </p:txBody>
        </p:sp>
      </p:grpSp>
      <p:sp>
        <p:nvSpPr>
          <p:cNvPr id="1355" name="Google Shape;1355;p28"/>
          <p:cNvSpPr txBox="1"/>
          <p:nvPr/>
        </p:nvSpPr>
        <p:spPr>
          <a:xfrm>
            <a:off x="8668503" y="7392698"/>
            <a:ext cx="9116958" cy="1754326"/>
          </a:xfrm>
          <a:prstGeom prst="rect">
            <a:avLst/>
          </a:prstGeom>
          <a:noFill/>
          <a:ln>
            <a:noFill/>
          </a:ln>
        </p:spPr>
        <p:txBody>
          <a:bodyPr anchorCtr="0" anchor="t" bIns="45700" lIns="91425" spcFirstLastPara="1" rIns="91425" wrap="square" tIns="45700">
            <a:spAutoFit/>
          </a:bodyPr>
          <a:lstStyle/>
          <a:p>
            <a:pPr indent="0" lvl="0" marL="314325" marR="0" rtl="0" algn="l">
              <a:lnSpc>
                <a:spcPct val="100000"/>
              </a:lnSpc>
              <a:spcBef>
                <a:spcPts val="0"/>
              </a:spcBef>
              <a:spcAft>
                <a:spcPts val="0"/>
              </a:spcAft>
              <a:buClr>
                <a:srgbClr val="000000"/>
              </a:buClr>
              <a:buSzPts val="1100"/>
              <a:buFont typeface="Arial"/>
              <a:buNone/>
            </a:pPr>
            <a:r>
              <a:rPr b="0" i="0" lang="en-GB" sz="1800" u="none" cap="none" strike="noStrike">
                <a:solidFill>
                  <a:srgbClr val="00A899"/>
                </a:solidFill>
                <a:latin typeface="Arial"/>
                <a:ea typeface="Arial"/>
                <a:cs typeface="Arial"/>
                <a:sym typeface="Arial"/>
              </a:rPr>
              <a:t>Combination prevention is central to the HIV-CPC model, as the cascade </a:t>
            </a:r>
            <a:br>
              <a:rPr b="0" i="0" lang="en-GB" sz="1800" u="none" cap="none" strike="noStrike">
                <a:solidFill>
                  <a:srgbClr val="00A899"/>
                </a:solidFill>
                <a:latin typeface="Arial"/>
                <a:ea typeface="Arial"/>
                <a:cs typeface="Arial"/>
                <a:sym typeface="Arial"/>
              </a:rPr>
            </a:br>
            <a:r>
              <a:rPr b="0" i="0" lang="en-GB" sz="1800" u="none" cap="none" strike="noStrike">
                <a:solidFill>
                  <a:srgbClr val="00A899"/>
                </a:solidFill>
                <a:latin typeface="Arial"/>
                <a:ea typeface="Arial"/>
                <a:cs typeface="Arial"/>
                <a:sym typeface="Arial"/>
              </a:rPr>
              <a:t>measures the use of one or more effective prevention methods. </a:t>
            </a:r>
            <a:br>
              <a:rPr b="0" i="0" lang="en-GB" sz="1800" u="none" cap="none" strike="noStrike">
                <a:solidFill>
                  <a:srgbClr val="00A899"/>
                </a:solidFill>
                <a:latin typeface="Arial"/>
                <a:ea typeface="Arial"/>
                <a:cs typeface="Arial"/>
                <a:sym typeface="Arial"/>
              </a:rPr>
            </a:br>
            <a:br>
              <a:rPr b="0" i="0" lang="en-GB" sz="1800" u="none" cap="none" strike="noStrike">
                <a:solidFill>
                  <a:srgbClr val="00A899"/>
                </a:solidFill>
                <a:latin typeface="Arial"/>
                <a:ea typeface="Arial"/>
                <a:cs typeface="Arial"/>
                <a:sym typeface="Arial"/>
              </a:rPr>
            </a:br>
            <a:r>
              <a:rPr b="0" i="0" lang="en-GB" sz="1800" u="none" cap="none" strike="noStrike">
                <a:solidFill>
                  <a:srgbClr val="00A899"/>
                </a:solidFill>
                <a:latin typeface="Arial"/>
                <a:ea typeface="Arial"/>
                <a:cs typeface="Arial"/>
                <a:sym typeface="Arial"/>
              </a:rPr>
              <a:t>The “effective use” stage reflects the proportion of people using at least one method, alone or in combination, providing a holistic view of the prevention landscape rather than focusing on single interventions.</a:t>
            </a:r>
            <a:endParaRPr b="0" i="0" sz="1400" u="none" cap="none" strike="noStrike">
              <a:solidFill>
                <a:srgbClr val="000000"/>
              </a:solidFill>
              <a:latin typeface="Arial"/>
              <a:ea typeface="Arial"/>
              <a:cs typeface="Arial"/>
              <a:sym typeface="Arial"/>
            </a:endParaRPr>
          </a:p>
        </p:txBody>
      </p:sp>
      <p:sp>
        <p:nvSpPr>
          <p:cNvPr id="1356" name="Google Shape;1356;p28"/>
          <p:cNvSpPr txBox="1"/>
          <p:nvPr/>
        </p:nvSpPr>
        <p:spPr>
          <a:xfrm>
            <a:off x="8479786" y="3494425"/>
            <a:ext cx="9156030" cy="3477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899"/>
              </a:buClr>
              <a:buSzPts val="1000"/>
              <a:buFont typeface="Arial"/>
              <a:buNone/>
            </a:pPr>
            <a:r>
              <a:rPr b="1" i="0" lang="en-GB" sz="2000" u="none" cap="none" strike="noStrike">
                <a:solidFill>
                  <a:srgbClr val="00A899"/>
                </a:solidFill>
                <a:latin typeface="Arial"/>
                <a:ea typeface="Arial"/>
                <a:cs typeface="Arial"/>
                <a:sym typeface="Arial"/>
              </a:rPr>
              <a:t>CORE CASCADE INDICATORS: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A899"/>
              </a:buClr>
              <a:buSzPts val="1000"/>
              <a:buFont typeface="Arial"/>
              <a:buNone/>
            </a:pPr>
            <a:r>
              <a:rPr b="0" i="1" lang="en-GB" sz="2000" u="none" cap="none" strike="noStrike">
                <a:solidFill>
                  <a:schemeClr val="dk1"/>
                </a:solidFill>
                <a:latin typeface="Arial"/>
                <a:ea typeface="Arial"/>
                <a:cs typeface="Arial"/>
                <a:sym typeface="Arial"/>
              </a:rPr>
              <a:t>The core cascade measure four key stages: </a:t>
            </a:r>
            <a:br>
              <a:rPr b="0" i="0" lang="en-GB" sz="2000" u="none" cap="none" strike="noStrike">
                <a:solidFill>
                  <a:schemeClr val="dk1"/>
                </a:solidFill>
                <a:latin typeface="Arial"/>
                <a:ea typeface="Arial"/>
                <a:cs typeface="Arial"/>
                <a:sym typeface="Arial"/>
              </a:rPr>
            </a:br>
            <a:endParaRPr b="0" i="0" sz="2000" u="none" cap="none" strike="noStrike">
              <a:solidFill>
                <a:schemeClr val="dk1"/>
              </a:solidFill>
              <a:latin typeface="Arial"/>
              <a:ea typeface="Arial"/>
              <a:cs typeface="Arial"/>
              <a:sym typeface="Arial"/>
            </a:endParaRPr>
          </a:p>
          <a:p>
            <a:pPr indent="-292100" lvl="0" marL="457200" marR="0" rtl="0" algn="l">
              <a:lnSpc>
                <a:spcPct val="100000"/>
              </a:lnSpc>
              <a:spcBef>
                <a:spcPts val="0"/>
              </a:spcBef>
              <a:spcAft>
                <a:spcPts val="0"/>
              </a:spcAft>
              <a:buClr>
                <a:srgbClr val="00A899"/>
              </a:buClr>
              <a:buSzPts val="2000"/>
              <a:buFont typeface="Arial"/>
              <a:buAutoNum type="arabicPeriod"/>
            </a:pPr>
            <a:r>
              <a:rPr b="1" i="0" lang="en-GB" sz="2000" u="none" cap="none" strike="noStrike">
                <a:solidFill>
                  <a:srgbClr val="00A899"/>
                </a:solidFill>
                <a:latin typeface="Arial"/>
                <a:ea typeface="Arial"/>
                <a:cs typeface="Arial"/>
                <a:sym typeface="Arial"/>
              </a:rPr>
              <a:t>Priority population: </a:t>
            </a:r>
            <a:r>
              <a:rPr b="0" i="0" lang="en-GB" sz="2000" u="none" cap="none" strike="noStrike">
                <a:solidFill>
                  <a:schemeClr val="dk1"/>
                </a:solidFill>
                <a:latin typeface="Arial"/>
                <a:ea typeface="Arial"/>
                <a:cs typeface="Arial"/>
                <a:sym typeface="Arial"/>
              </a:rPr>
              <a:t>The total number of individuals within a specific </a:t>
            </a:r>
            <a:br>
              <a:rPr b="0" i="0" lang="en-GB" sz="2000" u="none" cap="none" strike="noStrike">
                <a:solidFill>
                  <a:schemeClr val="dk1"/>
                </a:solidFill>
                <a:latin typeface="Arial"/>
                <a:ea typeface="Arial"/>
                <a:cs typeface="Arial"/>
                <a:sym typeface="Arial"/>
              </a:rPr>
            </a:br>
            <a:r>
              <a:rPr b="0" i="0" lang="en-GB" sz="2000" u="none" cap="none" strike="noStrike">
                <a:solidFill>
                  <a:schemeClr val="dk1"/>
                </a:solidFill>
                <a:latin typeface="Arial"/>
                <a:ea typeface="Arial"/>
                <a:cs typeface="Arial"/>
                <a:sym typeface="Arial"/>
              </a:rPr>
              <a:t>group who are at risk of HIV and would benefit from a prevention method.</a:t>
            </a:r>
            <a:endParaRPr b="0" i="0" sz="14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rgbClr val="00A899"/>
              </a:buClr>
              <a:buSzPts val="2000"/>
              <a:buFont typeface="Arial"/>
              <a:buAutoNum type="arabicPeriod"/>
            </a:pPr>
            <a:r>
              <a:rPr b="1" i="0" lang="en-GB" sz="2000" u="none" cap="none" strike="noStrike">
                <a:solidFill>
                  <a:srgbClr val="00A899"/>
                </a:solidFill>
                <a:latin typeface="Arial"/>
                <a:ea typeface="Arial"/>
                <a:cs typeface="Arial"/>
                <a:sym typeface="Arial"/>
              </a:rPr>
              <a:t>Motivation:</a:t>
            </a:r>
            <a:r>
              <a:rPr b="0" i="0" lang="en-GB" sz="2000" u="none" cap="none" strike="noStrike">
                <a:solidFill>
                  <a:srgbClr val="00A899"/>
                </a:solidFill>
                <a:latin typeface="Arial"/>
                <a:ea typeface="Arial"/>
                <a:cs typeface="Arial"/>
                <a:sym typeface="Arial"/>
              </a:rPr>
              <a:t> </a:t>
            </a:r>
            <a:r>
              <a:rPr b="0" i="0" lang="en-GB" sz="2000" u="none" cap="none" strike="noStrike">
                <a:solidFill>
                  <a:schemeClr val="dk1"/>
                </a:solidFill>
                <a:latin typeface="Arial"/>
                <a:ea typeface="Arial"/>
                <a:cs typeface="Arial"/>
                <a:sym typeface="Arial"/>
              </a:rPr>
              <a:t>The percentage of the priority population that expresses a desire or intention to use a prevention method.</a:t>
            </a:r>
            <a:endParaRPr b="0" i="0" sz="14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rgbClr val="00A899"/>
              </a:buClr>
              <a:buSzPts val="2000"/>
              <a:buFont typeface="Arial"/>
              <a:buAutoNum type="arabicPeriod"/>
            </a:pPr>
            <a:r>
              <a:rPr b="1" i="0" lang="en-GB" sz="2000" u="none" cap="none" strike="noStrike">
                <a:solidFill>
                  <a:srgbClr val="00A899"/>
                </a:solidFill>
                <a:latin typeface="Arial"/>
                <a:ea typeface="Arial"/>
                <a:cs typeface="Arial"/>
                <a:sym typeface="Arial"/>
              </a:rPr>
              <a:t>Access: </a:t>
            </a:r>
            <a:r>
              <a:rPr b="0" i="0" lang="en-GB" sz="2000" u="none" cap="none" strike="noStrike">
                <a:solidFill>
                  <a:schemeClr val="dk1"/>
                </a:solidFill>
                <a:latin typeface="Arial"/>
                <a:ea typeface="Arial"/>
                <a:cs typeface="Arial"/>
                <a:sym typeface="Arial"/>
              </a:rPr>
              <a:t>The percentage of those who are motivated and are also </a:t>
            </a:r>
            <a:br>
              <a:rPr b="0" i="0" lang="en-GB" sz="2000" u="none" cap="none" strike="noStrike">
                <a:solidFill>
                  <a:schemeClr val="dk1"/>
                </a:solidFill>
                <a:latin typeface="Arial"/>
                <a:ea typeface="Arial"/>
                <a:cs typeface="Arial"/>
                <a:sym typeface="Arial"/>
              </a:rPr>
            </a:br>
            <a:r>
              <a:rPr b="0" i="0" lang="en-GB" sz="2000" u="none" cap="none" strike="noStrike">
                <a:solidFill>
                  <a:schemeClr val="dk1"/>
                </a:solidFill>
                <a:latin typeface="Arial"/>
                <a:ea typeface="Arial"/>
                <a:cs typeface="Arial"/>
                <a:sym typeface="Arial"/>
              </a:rPr>
              <a:t>able to access the prevention method.</a:t>
            </a:r>
            <a:endParaRPr b="0" i="0" sz="14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rgbClr val="00A899"/>
              </a:buClr>
              <a:buSzPts val="2000"/>
              <a:buFont typeface="Arial"/>
              <a:buAutoNum type="arabicPeriod"/>
            </a:pPr>
            <a:r>
              <a:rPr b="1" i="0" lang="en-GB" sz="2000" u="none" cap="none" strike="noStrike">
                <a:solidFill>
                  <a:srgbClr val="00A899"/>
                </a:solidFill>
                <a:latin typeface="Arial"/>
                <a:ea typeface="Arial"/>
                <a:cs typeface="Arial"/>
                <a:sym typeface="Arial"/>
              </a:rPr>
              <a:t>Effective Use: </a:t>
            </a:r>
            <a:r>
              <a:rPr b="0" i="0" lang="en-GB" sz="2000" u="none" cap="none" strike="noStrike">
                <a:solidFill>
                  <a:schemeClr val="dk1"/>
                </a:solidFill>
                <a:latin typeface="Arial"/>
                <a:ea typeface="Arial"/>
                <a:cs typeface="Arial"/>
                <a:sym typeface="Arial"/>
              </a:rPr>
              <a:t>The percentage of those with access who are currently </a:t>
            </a:r>
            <a:br>
              <a:rPr b="0" i="0" lang="en-GB" sz="2000" u="none" cap="none" strike="noStrike">
                <a:solidFill>
                  <a:schemeClr val="dk1"/>
                </a:solidFill>
                <a:latin typeface="Arial"/>
                <a:ea typeface="Arial"/>
                <a:cs typeface="Arial"/>
                <a:sym typeface="Arial"/>
              </a:rPr>
            </a:br>
            <a:r>
              <a:rPr b="0" i="0" lang="en-GB" sz="2000" u="none" cap="none" strike="noStrike">
                <a:solidFill>
                  <a:schemeClr val="dk1"/>
                </a:solidFill>
                <a:latin typeface="Arial"/>
                <a:ea typeface="Arial"/>
                <a:cs typeface="Arial"/>
                <a:sym typeface="Arial"/>
              </a:rPr>
              <a:t>and correctly using the prevention method.</a:t>
            </a:r>
            <a:endParaRPr b="1" i="0" sz="2000" u="none" cap="none" strike="noStrike">
              <a:solidFill>
                <a:schemeClr val="dk1"/>
              </a:solidFill>
              <a:latin typeface="Arial"/>
              <a:ea typeface="Arial"/>
              <a:cs typeface="Arial"/>
              <a:sym typeface="Arial"/>
            </a:endParaRPr>
          </a:p>
        </p:txBody>
      </p:sp>
      <p:grpSp>
        <p:nvGrpSpPr>
          <p:cNvPr id="1357" name="Google Shape;1357;p28"/>
          <p:cNvGrpSpPr/>
          <p:nvPr/>
        </p:nvGrpSpPr>
        <p:grpSpPr>
          <a:xfrm>
            <a:off x="15468600" y="9741069"/>
            <a:ext cx="3329100" cy="507831"/>
            <a:chOff x="14872218" y="9719957"/>
            <a:chExt cx="3329100" cy="507831"/>
          </a:xfrm>
        </p:grpSpPr>
        <p:grpSp>
          <p:nvGrpSpPr>
            <p:cNvPr id="1358" name="Google Shape;1358;p28"/>
            <p:cNvGrpSpPr/>
            <p:nvPr/>
          </p:nvGrpSpPr>
          <p:grpSpPr>
            <a:xfrm>
              <a:off x="16071068" y="9770473"/>
              <a:ext cx="396290" cy="396290"/>
              <a:chOff x="16121050" y="9484039"/>
              <a:chExt cx="653674" cy="653674"/>
            </a:xfrm>
          </p:grpSpPr>
          <p:sp>
            <p:nvSpPr>
              <p:cNvPr id="1359" name="Google Shape;1359;p28">
                <a:hlinkClick action="ppaction://hlinksldjump" r:id="rId3"/>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60" name="Google Shape;1360;p28">
                <a:hlinkClick action="ppaction://hlinksldjump" r:id="rId4"/>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361" name="Google Shape;1361;p28">
              <a:hlinkClick action="ppaction://hlinksldjump" r:id="rId6"/>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1362" name="Google Shape;1362;p28">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63" name="Google Shape;1363;p28">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64" name="Google Shape;1364;p28">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1365" name="Google Shape;1365;p28"/>
          <p:cNvSpPr txBox="1"/>
          <p:nvPr/>
        </p:nvSpPr>
        <p:spPr>
          <a:xfrm>
            <a:off x="0" y="0"/>
            <a:ext cx="18306332" cy="371681"/>
          </a:xfrm>
          <a:prstGeom prst="rect">
            <a:avLst/>
          </a:prstGeom>
          <a:solidFill>
            <a:srgbClr val="00A899"/>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HIV COMBINATION PREVENTION CASCADE (CPC)</a:t>
            </a:r>
            <a:endParaRPr b="0" i="0" sz="1400" u="none" cap="none" strike="noStrike">
              <a:solidFill>
                <a:srgbClr val="000000"/>
              </a:solidFill>
              <a:latin typeface="Arial"/>
              <a:ea typeface="Arial"/>
              <a:cs typeface="Arial"/>
              <a:sym typeface="Arial"/>
            </a:endParaRPr>
          </a:p>
        </p:txBody>
      </p:sp>
      <p:sp>
        <p:nvSpPr>
          <p:cNvPr id="1366" name="Google Shape;1366;p28"/>
          <p:cNvSpPr txBox="1"/>
          <p:nvPr/>
        </p:nvSpPr>
        <p:spPr>
          <a:xfrm>
            <a:off x="361450" y="569375"/>
            <a:ext cx="11845091"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00A899"/>
                </a:solidFill>
                <a:latin typeface="Arial"/>
                <a:ea typeface="Arial"/>
                <a:cs typeface="Arial"/>
                <a:sym typeface="Arial"/>
              </a:rPr>
              <a:t>Core Cascade</a:t>
            </a:r>
            <a:endParaRPr b="0" i="0" sz="1400" u="none" cap="none" strike="noStrike">
              <a:solidFill>
                <a:srgbClr val="000000"/>
              </a:solidFill>
              <a:latin typeface="Arial"/>
              <a:ea typeface="Arial"/>
              <a:cs typeface="Arial"/>
              <a:sym typeface="Arial"/>
            </a:endParaRPr>
          </a:p>
        </p:txBody>
      </p:sp>
      <p:grpSp>
        <p:nvGrpSpPr>
          <p:cNvPr id="1367" name="Google Shape;1367;p28"/>
          <p:cNvGrpSpPr/>
          <p:nvPr/>
        </p:nvGrpSpPr>
        <p:grpSpPr>
          <a:xfrm>
            <a:off x="16041050" y="51825"/>
            <a:ext cx="484531" cy="484531"/>
            <a:chOff x="8648959" y="1185159"/>
            <a:chExt cx="484531" cy="484531"/>
          </a:xfrm>
        </p:grpSpPr>
        <p:sp>
          <p:nvSpPr>
            <p:cNvPr id="1368" name="Google Shape;1368;p28"/>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69" name="Google Shape;1369;p28">
              <a:hlinkClick action="ppaction://hlinksldjump" r:id="rId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370" name="Google Shape;1370;p28"/>
          <p:cNvGrpSpPr/>
          <p:nvPr/>
        </p:nvGrpSpPr>
        <p:grpSpPr>
          <a:xfrm>
            <a:off x="17231763" y="38100"/>
            <a:ext cx="484531" cy="484531"/>
            <a:chOff x="8648959" y="1185159"/>
            <a:chExt cx="484531" cy="484531"/>
          </a:xfrm>
        </p:grpSpPr>
        <p:sp>
          <p:nvSpPr>
            <p:cNvPr id="1371" name="Google Shape;1371;p28"/>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72" name="Google Shape;1372;p28">
              <a:hlinkClick action="ppaction://hlinksldjump" r:id="rId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373" name="Google Shape;1373;p28"/>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374" name="Google Shape;1374;p28"/>
          <p:cNvSpPr txBox="1"/>
          <p:nvPr/>
        </p:nvSpPr>
        <p:spPr>
          <a:xfrm>
            <a:off x="14775047" y="59102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375" name="Google Shape;1375;p28"/>
          <p:cNvSpPr txBox="1"/>
          <p:nvPr/>
        </p:nvSpPr>
        <p:spPr>
          <a:xfrm>
            <a:off x="15975379" y="639666"/>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376" name="Google Shape;1376;p28"/>
          <p:cNvSpPr txBox="1"/>
          <p:nvPr/>
        </p:nvSpPr>
        <p:spPr>
          <a:xfrm>
            <a:off x="17041057" y="591029"/>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1377" name="Google Shape;1377;p28"/>
          <p:cNvGrpSpPr/>
          <p:nvPr/>
        </p:nvGrpSpPr>
        <p:grpSpPr>
          <a:xfrm>
            <a:off x="15971314" y="38100"/>
            <a:ext cx="615290" cy="615290"/>
            <a:chOff x="8648959" y="1185159"/>
            <a:chExt cx="484531" cy="484531"/>
          </a:xfrm>
        </p:grpSpPr>
        <p:sp>
          <p:nvSpPr>
            <p:cNvPr id="1378" name="Google Shape;1378;p28"/>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79" name="Google Shape;1379;p28">
              <a:hlinkClick action="ppaction://hlinksldjump" r:id="rId10"/>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380" name="Google Shape;1380;p28"/>
          <p:cNvGrpSpPr/>
          <p:nvPr/>
        </p:nvGrpSpPr>
        <p:grpSpPr>
          <a:xfrm>
            <a:off x="14838793" y="47461"/>
            <a:ext cx="484531" cy="484531"/>
            <a:chOff x="8648959" y="1185159"/>
            <a:chExt cx="484531" cy="484531"/>
          </a:xfrm>
        </p:grpSpPr>
        <p:sp>
          <p:nvSpPr>
            <p:cNvPr id="1381" name="Google Shape;1381;p28"/>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82" name="Google Shape;1382;p28">
              <a:hlinkClick action="ppaction://hlinksldjump" r:id="rId1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383" name="Google Shape;1383;p28">
            <a:hlinkClick action="ppaction://hlinkshowjump?jump=nextslide"/>
          </p:cNvPr>
          <p:cNvSpPr/>
          <p:nvPr/>
        </p:nvSpPr>
        <p:spPr>
          <a:xfrm>
            <a:off x="394106" y="1294125"/>
            <a:ext cx="3949294" cy="596320"/>
          </a:xfrm>
          <a:prstGeom prst="roundRect">
            <a:avLst>
              <a:gd fmla="val 16667" name="adj"/>
            </a:avLst>
          </a:prstGeom>
          <a:solidFill>
            <a:srgbClr val="00A8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Arial"/>
                <a:ea typeface="Arial"/>
                <a:cs typeface="Arial"/>
                <a:sym typeface="Arial"/>
              </a:rPr>
              <a:t>CLICK HERE TO VIEW EXTENDED CASCADES</a:t>
            </a:r>
            <a:endParaRPr b="0" i="0" sz="1200" u="none" cap="none" strike="noStrike">
              <a:solidFill>
                <a:schemeClr val="lt1"/>
              </a:solidFill>
              <a:latin typeface="Calibri"/>
              <a:ea typeface="Calibri"/>
              <a:cs typeface="Calibri"/>
              <a:sym typeface="Calibri"/>
            </a:endParaRPr>
          </a:p>
        </p:txBody>
      </p:sp>
      <p:sp>
        <p:nvSpPr>
          <p:cNvPr id="1384" name="Google Shape;1384;p28"/>
          <p:cNvSpPr txBox="1"/>
          <p:nvPr/>
        </p:nvSpPr>
        <p:spPr>
          <a:xfrm>
            <a:off x="8479786" y="1409700"/>
            <a:ext cx="903114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62145"/>
              </a:buClr>
              <a:buSzPts val="1000"/>
              <a:buFont typeface="Arial"/>
              <a:buNone/>
            </a:pPr>
            <a:r>
              <a:rPr b="1" i="0" lang="en-GB" sz="1800" u="none" cap="none" strike="noStrike">
                <a:solidFill>
                  <a:srgbClr val="00A899"/>
                </a:solidFill>
                <a:latin typeface="Arial"/>
                <a:ea typeface="Arial"/>
                <a:cs typeface="Arial"/>
                <a:sym typeface="Arial"/>
              </a:rPr>
              <a:t>PURPOSE OF THE CORE CASCADE: </a:t>
            </a:r>
            <a:endParaRPr b="1" i="0" sz="1800" u="none" cap="none" strike="noStrike">
              <a:solidFill>
                <a:srgbClr val="00A899"/>
              </a:solidFill>
              <a:latin typeface="Arial"/>
              <a:ea typeface="Arial"/>
              <a:cs typeface="Arial"/>
              <a:sym typeface="Arial"/>
            </a:endParaRPr>
          </a:p>
        </p:txBody>
      </p:sp>
      <p:pic>
        <p:nvPicPr>
          <p:cNvPr descr="A screenshot of a graph&#10;&#10;AI-generated content may be incorrect." id="1385" name="Google Shape;1385;p28"/>
          <p:cNvPicPr preferRelativeResize="0"/>
          <p:nvPr/>
        </p:nvPicPr>
        <p:blipFill rotWithShape="1">
          <a:blip r:embed="rId13">
            <a:alphaModFix/>
          </a:blip>
          <a:srcRect b="0" l="0" r="0" t="0"/>
          <a:stretch/>
        </p:blipFill>
        <p:spPr>
          <a:xfrm>
            <a:off x="1004610" y="2277871"/>
            <a:ext cx="5566602" cy="5727179"/>
          </a:xfrm>
          <a:prstGeom prst="rect">
            <a:avLst/>
          </a:prstGeom>
          <a:noFill/>
          <a:ln>
            <a:noFill/>
          </a:ln>
        </p:spPr>
      </p:pic>
      <p:pic>
        <p:nvPicPr>
          <p:cNvPr descr="A screenshot of a graph&#10;&#10;AI-generated content may be incorrect." id="1386" name="Google Shape;1386;p28"/>
          <p:cNvPicPr preferRelativeResize="0"/>
          <p:nvPr/>
        </p:nvPicPr>
        <p:blipFill rotWithShape="1">
          <a:blip r:embed="rId14">
            <a:alphaModFix/>
          </a:blip>
          <a:srcRect b="0" l="0" r="0" t="0"/>
          <a:stretch/>
        </p:blipFill>
        <p:spPr>
          <a:xfrm>
            <a:off x="1165504" y="8336791"/>
            <a:ext cx="4800600" cy="847794"/>
          </a:xfrm>
          <a:prstGeom prst="rect">
            <a:avLst/>
          </a:prstGeom>
          <a:noFill/>
          <a:ln>
            <a:noFill/>
          </a:ln>
        </p:spPr>
      </p:pic>
      <p:grpSp>
        <p:nvGrpSpPr>
          <p:cNvPr id="1387" name="Google Shape;1387;p28"/>
          <p:cNvGrpSpPr/>
          <p:nvPr/>
        </p:nvGrpSpPr>
        <p:grpSpPr>
          <a:xfrm>
            <a:off x="13565479" y="51825"/>
            <a:ext cx="484531" cy="484531"/>
            <a:chOff x="8648959" y="1185159"/>
            <a:chExt cx="484531" cy="484531"/>
          </a:xfrm>
        </p:grpSpPr>
        <p:sp>
          <p:nvSpPr>
            <p:cNvPr id="1388" name="Google Shape;1388;p28">
              <a:hlinkClick action="ppaction://hlinksldjump" r:id="rId15"/>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89" name="Google Shape;1389;p28">
              <a:hlinkClick action="ppaction://hlinksldjump" r:id="rId16"/>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390" name="Google Shape;1390;p28"/>
          <p:cNvGrpSpPr/>
          <p:nvPr/>
        </p:nvGrpSpPr>
        <p:grpSpPr>
          <a:xfrm>
            <a:off x="18331" y="9704272"/>
            <a:ext cx="15755070" cy="596320"/>
            <a:chOff x="0" y="9749027"/>
            <a:chExt cx="15755070" cy="596320"/>
          </a:xfrm>
        </p:grpSpPr>
        <p:pic>
          <p:nvPicPr>
            <p:cNvPr descr="A colorful squares and circles&#10;&#10;AI-generated content may be incorrect." id="1391" name="Google Shape;1391;p28"/>
            <p:cNvPicPr preferRelativeResize="0"/>
            <p:nvPr/>
          </p:nvPicPr>
          <p:blipFill rotWithShape="1">
            <a:blip r:embed="rId17">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392" name="Google Shape;1392;p28"/>
            <p:cNvPicPr preferRelativeResize="0"/>
            <p:nvPr/>
          </p:nvPicPr>
          <p:blipFill rotWithShape="1">
            <a:blip r:embed="rId17">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393" name="Google Shape;1393;p28"/>
            <p:cNvPicPr preferRelativeResize="0"/>
            <p:nvPr/>
          </p:nvPicPr>
          <p:blipFill rotWithShape="1">
            <a:blip r:embed="rId18">
              <a:alphaModFix/>
            </a:blip>
            <a:srcRect b="0" l="0" r="0" t="0"/>
            <a:stretch/>
          </p:blipFill>
          <p:spPr>
            <a:xfrm rot="-5400000">
              <a:off x="15133116" y="9723391"/>
              <a:ext cx="596319" cy="647590"/>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p29"/>
          <p:cNvSpPr txBox="1"/>
          <p:nvPr/>
        </p:nvSpPr>
        <p:spPr>
          <a:xfrm>
            <a:off x="9752663" y="3055207"/>
            <a:ext cx="8461037" cy="583541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A899"/>
              </a:buClr>
              <a:buSzPts val="1800"/>
              <a:buFont typeface="Arial"/>
              <a:buNone/>
            </a:pPr>
            <a:r>
              <a:t/>
            </a:r>
            <a:endParaRPr b="0" i="0" sz="1800" u="none" cap="none" strike="noStrike">
              <a:solidFill>
                <a:srgbClr val="00A899"/>
              </a:solidFill>
              <a:latin typeface="Arial"/>
              <a:ea typeface="Arial"/>
              <a:cs typeface="Arial"/>
              <a:sym typeface="Arial"/>
            </a:endParaRPr>
          </a:p>
          <a:p>
            <a:pPr indent="0" lvl="0" marL="0" marR="0" rtl="0" algn="l">
              <a:lnSpc>
                <a:spcPct val="100000"/>
              </a:lnSpc>
              <a:spcBef>
                <a:spcPts val="0"/>
              </a:spcBef>
              <a:spcAft>
                <a:spcPts val="0"/>
              </a:spcAft>
              <a:buClr>
                <a:srgbClr val="00A899"/>
              </a:buClr>
              <a:buSzPts val="1800"/>
              <a:buFont typeface="Arial"/>
              <a:buNone/>
            </a:pPr>
            <a:r>
              <a:rPr b="1" i="0" lang="en-GB" sz="1800" u="none" cap="none" strike="noStrike">
                <a:solidFill>
                  <a:srgbClr val="00A899"/>
                </a:solidFill>
                <a:latin typeface="Arial"/>
                <a:ea typeface="Arial"/>
                <a:cs typeface="Arial"/>
                <a:sym typeface="Arial"/>
              </a:rPr>
              <a:t>          </a:t>
            </a:r>
            <a:r>
              <a:rPr b="1" i="0" lang="en-GB" sz="1800" u="none" cap="none" strike="noStrike">
                <a:solidFill>
                  <a:srgbClr val="00A899"/>
                </a:solidFill>
                <a:latin typeface="Arial Black"/>
                <a:ea typeface="Arial Black"/>
                <a:cs typeface="Arial Black"/>
                <a:sym typeface="Arial Black"/>
              </a:rPr>
              <a:t>Examples of reasons for lack of motivation:</a:t>
            </a:r>
            <a:endParaRPr b="0" i="0" sz="1400" u="none" cap="none" strike="noStrike">
              <a:solidFill>
                <a:srgbClr val="000000"/>
              </a:solidFill>
              <a:latin typeface="Arial"/>
              <a:ea typeface="Arial"/>
              <a:cs typeface="Arial"/>
              <a:sym typeface="Arial"/>
            </a:endParaRPr>
          </a:p>
          <a:p>
            <a:pPr indent="-177800" lvl="1" marL="571500" marR="0" rtl="0" algn="l">
              <a:lnSpc>
                <a:spcPct val="115000"/>
              </a:lnSpc>
              <a:spcBef>
                <a:spcPts val="0"/>
              </a:spcBef>
              <a:spcAft>
                <a:spcPts val="0"/>
              </a:spcAft>
              <a:buClr>
                <a:srgbClr val="00A899"/>
              </a:buClr>
              <a:buSzPts val="1800"/>
              <a:buFont typeface="Arial"/>
              <a:buChar char="○"/>
            </a:pPr>
            <a:r>
              <a:rPr b="0" i="0" lang="en-GB" sz="1800" u="none" cap="none" strike="noStrike">
                <a:solidFill>
                  <a:srgbClr val="462145"/>
                </a:solidFill>
                <a:latin typeface="Arial"/>
                <a:ea typeface="Arial"/>
                <a:cs typeface="Arial"/>
                <a:sym typeface="Arial"/>
              </a:rPr>
              <a:t> </a:t>
            </a:r>
            <a:r>
              <a:rPr b="0" i="0" lang="en-GB" sz="1800" u="none" cap="none" strike="noStrike">
                <a:solidFill>
                  <a:schemeClr val="dk1"/>
                </a:solidFill>
                <a:latin typeface="Arial"/>
                <a:ea typeface="Arial"/>
                <a:cs typeface="Arial"/>
                <a:sym typeface="Arial"/>
              </a:rPr>
              <a:t>Lack of </a:t>
            </a:r>
            <a:r>
              <a:rPr b="1" i="0" lang="en-GB" sz="1800" u="none" cap="none" strike="noStrike">
                <a:solidFill>
                  <a:schemeClr val="dk1"/>
                </a:solidFill>
                <a:latin typeface="Arial"/>
                <a:ea typeface="Arial"/>
                <a:cs typeface="Arial"/>
                <a:sym typeface="Arial"/>
              </a:rPr>
              <a:t>knowledge</a:t>
            </a:r>
            <a:r>
              <a:rPr b="0" i="0" lang="en-GB" sz="1800" u="none" cap="none" strike="noStrike">
                <a:solidFill>
                  <a:schemeClr val="dk1"/>
                </a:solidFill>
                <a:latin typeface="Arial"/>
                <a:ea typeface="Arial"/>
                <a:cs typeface="Arial"/>
                <a:sym typeface="Arial"/>
              </a:rPr>
              <a:t> about prevention methods</a:t>
            </a:r>
            <a:endParaRPr b="0" i="0" sz="1400" u="none" cap="none" strike="noStrike">
              <a:solidFill>
                <a:srgbClr val="000000"/>
              </a:solidFill>
              <a:latin typeface="Arial"/>
              <a:ea typeface="Arial"/>
              <a:cs typeface="Arial"/>
              <a:sym typeface="Arial"/>
            </a:endParaRPr>
          </a:p>
          <a:p>
            <a:pPr indent="-177800" lvl="1" marL="571500" marR="0" rtl="0" algn="l">
              <a:lnSpc>
                <a:spcPct val="115000"/>
              </a:lnSpc>
              <a:spcBef>
                <a:spcPts val="0"/>
              </a:spcBef>
              <a:spcAft>
                <a:spcPts val="0"/>
              </a:spcAft>
              <a:buClr>
                <a:srgbClr val="00A899"/>
              </a:buClr>
              <a:buSzPts val="1800"/>
              <a:buFont typeface="Arial"/>
              <a:buChar char="○"/>
            </a:pPr>
            <a:r>
              <a:rPr b="0" i="0" lang="en-GB" sz="1800" u="none" cap="none" strike="noStrike">
                <a:solidFill>
                  <a:schemeClr val="dk1"/>
                </a:solidFill>
                <a:latin typeface="Arial"/>
                <a:ea typeface="Arial"/>
                <a:cs typeface="Arial"/>
                <a:sym typeface="Arial"/>
              </a:rPr>
              <a:t> Low perception of personal </a:t>
            </a:r>
            <a:r>
              <a:rPr b="1" i="0" lang="en-GB" sz="1800" u="none" cap="none" strike="noStrike">
                <a:solidFill>
                  <a:schemeClr val="dk1"/>
                </a:solidFill>
                <a:latin typeface="Arial"/>
                <a:ea typeface="Arial"/>
                <a:cs typeface="Arial"/>
                <a:sym typeface="Arial"/>
              </a:rPr>
              <a:t>risk</a:t>
            </a:r>
            <a:endParaRPr b="0" i="0" sz="1800" u="none" cap="none" strike="noStrike">
              <a:solidFill>
                <a:schemeClr val="dk1"/>
              </a:solidFill>
              <a:latin typeface="Arial"/>
              <a:ea typeface="Arial"/>
              <a:cs typeface="Arial"/>
              <a:sym typeface="Arial"/>
            </a:endParaRPr>
          </a:p>
          <a:p>
            <a:pPr indent="-177800" lvl="1" marL="571500" marR="0" rtl="0" algn="l">
              <a:lnSpc>
                <a:spcPct val="115000"/>
              </a:lnSpc>
              <a:spcBef>
                <a:spcPts val="0"/>
              </a:spcBef>
              <a:spcAft>
                <a:spcPts val="0"/>
              </a:spcAft>
              <a:buClr>
                <a:srgbClr val="00A899"/>
              </a:buClr>
              <a:buSzPts val="1800"/>
              <a:buFont typeface="Arial"/>
              <a:buChar char="○"/>
            </a:pPr>
            <a:r>
              <a:rPr b="0" i="0" lang="en-GB" sz="1800" u="none" cap="none" strike="noStrike">
                <a:solidFill>
                  <a:schemeClr val="dk1"/>
                </a:solidFill>
                <a:latin typeface="Arial"/>
                <a:ea typeface="Arial"/>
                <a:cs typeface="Arial"/>
                <a:sym typeface="Arial"/>
              </a:rPr>
              <a:t> Fear of negative </a:t>
            </a:r>
            <a:r>
              <a:rPr b="1" i="0" lang="en-GB" sz="1800" u="none" cap="none" strike="noStrike">
                <a:solidFill>
                  <a:schemeClr val="dk1"/>
                </a:solidFill>
                <a:latin typeface="Arial"/>
                <a:ea typeface="Arial"/>
                <a:cs typeface="Arial"/>
                <a:sym typeface="Arial"/>
              </a:rPr>
              <a:t>consequences</a:t>
            </a:r>
            <a:r>
              <a:rPr b="0" i="0" lang="en-GB" sz="1800" u="none" cap="none" strike="noStrike">
                <a:solidFill>
                  <a:schemeClr val="dk1"/>
                </a:solidFill>
                <a:latin typeface="Arial"/>
                <a:ea typeface="Arial"/>
                <a:cs typeface="Arial"/>
                <a:sym typeface="Arial"/>
              </a:rPr>
              <a:t> (e.g., side effects, social stigma)</a:t>
            </a:r>
            <a:endParaRPr b="0" i="0" sz="1400" u="none" cap="none" strike="noStrike">
              <a:solidFill>
                <a:srgbClr val="000000"/>
              </a:solidFill>
              <a:latin typeface="Arial"/>
              <a:ea typeface="Arial"/>
              <a:cs typeface="Arial"/>
              <a:sym typeface="Arial"/>
            </a:endParaRPr>
          </a:p>
          <a:p>
            <a:pPr indent="-177800" lvl="1" marL="571500" marR="0" rtl="0" algn="l">
              <a:lnSpc>
                <a:spcPct val="115000"/>
              </a:lnSpc>
              <a:spcBef>
                <a:spcPts val="0"/>
              </a:spcBef>
              <a:spcAft>
                <a:spcPts val="0"/>
              </a:spcAft>
              <a:buClr>
                <a:srgbClr val="00A899"/>
              </a:buClr>
              <a:buSzPts val="1800"/>
              <a:buFont typeface="Arial"/>
              <a:buChar char="○"/>
            </a:pPr>
            <a:r>
              <a:rPr b="0" i="0" lang="en-GB" sz="1800" u="none" cap="none" strike="noStrike">
                <a:solidFill>
                  <a:schemeClr val="dk1"/>
                </a:solidFill>
                <a:latin typeface="Arial"/>
                <a:ea typeface="Arial"/>
                <a:cs typeface="Arial"/>
                <a:sym typeface="Arial"/>
              </a:rPr>
              <a:t> Lack of </a:t>
            </a:r>
            <a:r>
              <a:rPr b="1" i="0" lang="en-GB" sz="1800" u="none" cap="none" strike="noStrike">
                <a:solidFill>
                  <a:schemeClr val="dk1"/>
                </a:solidFill>
                <a:latin typeface="Arial"/>
                <a:ea typeface="Arial"/>
                <a:cs typeface="Arial"/>
                <a:sym typeface="Arial"/>
              </a:rPr>
              <a:t>social acceptability</a:t>
            </a:r>
            <a:r>
              <a:rPr b="0" i="0" lang="en-GB" sz="1800" u="none" cap="none" strike="noStrike">
                <a:solidFill>
                  <a:schemeClr val="dk1"/>
                </a:solidFill>
                <a:latin typeface="Arial"/>
                <a:ea typeface="Arial"/>
                <a:cs typeface="Arial"/>
                <a:sym typeface="Arial"/>
              </a:rPr>
              <a:t> or prohibitive social norms</a:t>
            </a:r>
            <a:br>
              <a:rPr b="0" i="0" lang="en-GB" sz="1800" u="none" cap="none" strike="noStrike">
                <a:solidFill>
                  <a:schemeClr val="dk1"/>
                </a:solidFill>
                <a:latin typeface="Arial"/>
                <a:ea typeface="Arial"/>
                <a:cs typeface="Arial"/>
                <a:sym typeface="Arial"/>
              </a:rPr>
            </a:br>
            <a:br>
              <a:rPr b="0" i="0" lang="en-GB" sz="1800" u="none" cap="none" strike="noStrike">
                <a:solidFill>
                  <a:schemeClr val="dk1"/>
                </a:solidFill>
                <a:latin typeface="Arial"/>
                <a:ea typeface="Arial"/>
                <a:cs typeface="Arial"/>
                <a:sym typeface="Arial"/>
              </a:rPr>
            </a:br>
            <a:r>
              <a:rPr b="1" i="0" lang="en-GB" sz="1800" u="none" cap="none" strike="noStrike">
                <a:solidFill>
                  <a:srgbClr val="00A899"/>
                </a:solidFill>
                <a:latin typeface="Arial Black"/>
                <a:ea typeface="Arial Black"/>
                <a:cs typeface="Arial Black"/>
                <a:sym typeface="Arial Black"/>
              </a:rPr>
              <a:t>Examples of reasons for lack of access:</a:t>
            </a:r>
            <a:endParaRPr b="0" i="0" sz="1400" u="none" cap="none" strike="noStrike">
              <a:solidFill>
                <a:srgbClr val="000000"/>
              </a:solidFill>
              <a:latin typeface="Arial"/>
              <a:ea typeface="Arial"/>
              <a:cs typeface="Arial"/>
              <a:sym typeface="Arial"/>
            </a:endParaRPr>
          </a:p>
          <a:p>
            <a:pPr indent="-177800" lvl="1" marL="571500" marR="0" rtl="0" algn="l">
              <a:lnSpc>
                <a:spcPct val="115000"/>
              </a:lnSpc>
              <a:spcBef>
                <a:spcPts val="0"/>
              </a:spcBef>
              <a:spcAft>
                <a:spcPts val="0"/>
              </a:spcAft>
              <a:buClr>
                <a:srgbClr val="00A899"/>
              </a:buClr>
              <a:buSzPts val="1800"/>
              <a:buFont typeface="Arial"/>
              <a:buChar char="○"/>
            </a:pPr>
            <a:r>
              <a:rPr b="0" i="0" lang="en-GB" sz="1800" u="none" cap="none" strike="noStrike">
                <a:solidFill>
                  <a:schemeClr val="dk1"/>
                </a:solidFill>
                <a:latin typeface="Arial"/>
                <a:ea typeface="Arial"/>
                <a:cs typeface="Arial"/>
                <a:sym typeface="Arial"/>
              </a:rPr>
              <a:t> Lack of </a:t>
            </a:r>
            <a:r>
              <a:rPr b="1" i="0" lang="en-GB" sz="1800" u="none" cap="none" strike="noStrike">
                <a:solidFill>
                  <a:schemeClr val="dk1"/>
                </a:solidFill>
                <a:latin typeface="Arial"/>
                <a:ea typeface="Arial"/>
                <a:cs typeface="Arial"/>
                <a:sym typeface="Arial"/>
              </a:rPr>
              <a:t>availability</a:t>
            </a:r>
            <a:r>
              <a:rPr b="0" i="0" lang="en-GB" sz="1800" u="none" cap="none" strike="noStrike">
                <a:solidFill>
                  <a:schemeClr val="dk1"/>
                </a:solidFill>
                <a:latin typeface="Arial"/>
                <a:ea typeface="Arial"/>
                <a:cs typeface="Arial"/>
                <a:sym typeface="Arial"/>
              </a:rPr>
              <a:t> of the prevention method</a:t>
            </a:r>
            <a:endParaRPr b="0" i="0" sz="1400" u="none" cap="none" strike="noStrike">
              <a:solidFill>
                <a:srgbClr val="000000"/>
              </a:solidFill>
              <a:latin typeface="Arial"/>
              <a:ea typeface="Arial"/>
              <a:cs typeface="Arial"/>
              <a:sym typeface="Arial"/>
            </a:endParaRPr>
          </a:p>
          <a:p>
            <a:pPr indent="-177800" lvl="1" marL="571500" marR="0" rtl="0" algn="l">
              <a:lnSpc>
                <a:spcPct val="115000"/>
              </a:lnSpc>
              <a:spcBef>
                <a:spcPts val="0"/>
              </a:spcBef>
              <a:spcAft>
                <a:spcPts val="0"/>
              </a:spcAft>
              <a:buClr>
                <a:srgbClr val="00A899"/>
              </a:buClr>
              <a:buSzPts val="1800"/>
              <a:buFont typeface="Arial"/>
              <a:buChar char="○"/>
            </a:pPr>
            <a:r>
              <a:rPr b="0" i="0" lang="en-GB" sz="1800" u="none" cap="none" strike="noStrike">
                <a:solidFill>
                  <a:schemeClr val="dk1"/>
                </a:solidFill>
                <a:latin typeface="Arial"/>
                <a:ea typeface="Arial"/>
                <a:cs typeface="Arial"/>
                <a:sym typeface="Arial"/>
              </a:rPr>
              <a:t> Services are not </a:t>
            </a:r>
            <a:r>
              <a:rPr b="1" i="0" lang="en-GB" sz="1800" u="none" cap="none" strike="noStrike">
                <a:solidFill>
                  <a:schemeClr val="dk1"/>
                </a:solidFill>
                <a:latin typeface="Arial"/>
                <a:ea typeface="Arial"/>
                <a:cs typeface="Arial"/>
                <a:sym typeface="Arial"/>
              </a:rPr>
              <a:t>easy to access</a:t>
            </a:r>
            <a:r>
              <a:rPr b="0" i="0" lang="en-GB" sz="1800" u="none" cap="none" strike="noStrike">
                <a:solidFill>
                  <a:schemeClr val="dk1"/>
                </a:solidFill>
                <a:latin typeface="Arial"/>
                <a:ea typeface="Arial"/>
                <a:cs typeface="Arial"/>
                <a:sym typeface="Arial"/>
              </a:rPr>
              <a:t> (e.g., distance, hours)</a:t>
            </a:r>
            <a:endParaRPr b="0" i="0" sz="1400" u="none" cap="none" strike="noStrike">
              <a:solidFill>
                <a:srgbClr val="000000"/>
              </a:solidFill>
              <a:latin typeface="Arial"/>
              <a:ea typeface="Arial"/>
              <a:cs typeface="Arial"/>
              <a:sym typeface="Arial"/>
            </a:endParaRPr>
          </a:p>
          <a:p>
            <a:pPr indent="-177800" lvl="1" marL="571500" marR="0" rtl="0" algn="l">
              <a:lnSpc>
                <a:spcPct val="115000"/>
              </a:lnSpc>
              <a:spcBef>
                <a:spcPts val="0"/>
              </a:spcBef>
              <a:spcAft>
                <a:spcPts val="0"/>
              </a:spcAft>
              <a:buClr>
                <a:srgbClr val="00A899"/>
              </a:buClr>
              <a:buSzPts val="1800"/>
              <a:buFont typeface="Arial"/>
              <a:buChar char="○"/>
            </a:pPr>
            <a:r>
              <a:rPr b="0" i="0" lang="en-GB" sz="1800" u="none" cap="none" strike="noStrike">
                <a:solidFill>
                  <a:schemeClr val="dk1"/>
                </a:solidFill>
                <a:latin typeface="Arial"/>
                <a:ea typeface="Arial"/>
                <a:cs typeface="Arial"/>
                <a:sym typeface="Arial"/>
              </a:rPr>
              <a:t> The provision of services is not </a:t>
            </a:r>
            <a:r>
              <a:rPr b="1" i="0" lang="en-GB" sz="1800" u="none" cap="none" strike="noStrike">
                <a:solidFill>
                  <a:schemeClr val="dk1"/>
                </a:solidFill>
                <a:latin typeface="Arial"/>
                <a:ea typeface="Arial"/>
                <a:cs typeface="Arial"/>
                <a:sym typeface="Arial"/>
              </a:rPr>
              <a:t>acceptable</a:t>
            </a:r>
            <a:r>
              <a:rPr b="0" i="0" lang="en-GB" sz="1800" u="none" cap="none" strike="noStrike">
                <a:solidFill>
                  <a:schemeClr val="dk1"/>
                </a:solidFill>
                <a:latin typeface="Arial"/>
                <a:ea typeface="Arial"/>
                <a:cs typeface="Arial"/>
                <a:sym typeface="Arial"/>
              </a:rPr>
              <a:t>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(e.g., lack of privacy, judgmental staff)</a:t>
            </a:r>
            <a:endParaRPr b="0" i="0" sz="1400" u="none" cap="none" strike="noStrike">
              <a:solidFill>
                <a:srgbClr val="000000"/>
              </a:solidFill>
              <a:latin typeface="Arial"/>
              <a:ea typeface="Arial"/>
              <a:cs typeface="Arial"/>
              <a:sym typeface="Arial"/>
            </a:endParaRPr>
          </a:p>
          <a:p>
            <a:pPr indent="-177800" lvl="1" marL="571500" marR="0" rtl="0" algn="l">
              <a:lnSpc>
                <a:spcPct val="115000"/>
              </a:lnSpc>
              <a:spcBef>
                <a:spcPts val="0"/>
              </a:spcBef>
              <a:spcAft>
                <a:spcPts val="0"/>
              </a:spcAft>
              <a:buClr>
                <a:srgbClr val="00A899"/>
              </a:buClr>
              <a:buSzPts val="1800"/>
              <a:buFont typeface="Arial"/>
              <a:buChar char="○"/>
            </a:pPr>
            <a:r>
              <a:rPr b="0" i="0" lang="en-GB" sz="1800" u="none" cap="none" strike="noStrike">
                <a:solidFill>
                  <a:schemeClr val="dk1"/>
                </a:solidFill>
                <a:latin typeface="Arial"/>
                <a:ea typeface="Arial"/>
                <a:cs typeface="Arial"/>
                <a:sym typeface="Arial"/>
              </a:rPr>
              <a:t> Lack of </a:t>
            </a:r>
            <a:r>
              <a:rPr b="1" i="0" lang="en-GB" sz="1800" u="none" cap="none" strike="noStrike">
                <a:solidFill>
                  <a:schemeClr val="dk1"/>
                </a:solidFill>
                <a:latin typeface="Arial"/>
                <a:ea typeface="Arial"/>
                <a:cs typeface="Arial"/>
                <a:sym typeface="Arial"/>
              </a:rPr>
              <a:t>affordability</a:t>
            </a:r>
            <a:br>
              <a:rPr b="1" i="0" lang="en-GB" sz="1800" u="none" cap="none" strike="noStrike">
                <a:solidFill>
                  <a:srgbClr val="462145"/>
                </a:solidFill>
                <a:latin typeface="Arial"/>
                <a:ea typeface="Arial"/>
                <a:cs typeface="Arial"/>
                <a:sym typeface="Arial"/>
              </a:rPr>
            </a:br>
            <a:br>
              <a:rPr b="1" i="0" lang="en-GB" sz="1800" u="none" cap="none" strike="noStrike">
                <a:solidFill>
                  <a:srgbClr val="462145"/>
                </a:solidFill>
                <a:latin typeface="Arial"/>
                <a:ea typeface="Arial"/>
                <a:cs typeface="Arial"/>
                <a:sym typeface="Arial"/>
              </a:rPr>
            </a:br>
            <a:r>
              <a:rPr b="1" i="0" lang="en-GB" sz="1800" u="none" cap="none" strike="noStrike">
                <a:solidFill>
                  <a:srgbClr val="00A899"/>
                </a:solidFill>
                <a:latin typeface="Arial Black"/>
                <a:ea typeface="Arial Black"/>
                <a:cs typeface="Arial Black"/>
                <a:sym typeface="Arial Black"/>
              </a:rPr>
              <a:t>Examples of reasons for lack of effective use:</a:t>
            </a:r>
            <a:endParaRPr b="0" i="0" sz="1400" u="none" cap="none" strike="noStrike">
              <a:solidFill>
                <a:srgbClr val="000000"/>
              </a:solidFill>
              <a:latin typeface="Arial"/>
              <a:ea typeface="Arial"/>
              <a:cs typeface="Arial"/>
              <a:sym typeface="Arial"/>
            </a:endParaRPr>
          </a:p>
          <a:p>
            <a:pPr indent="-177800" lvl="1" marL="571500" marR="0" rtl="0" algn="l">
              <a:lnSpc>
                <a:spcPct val="115000"/>
              </a:lnSpc>
              <a:spcBef>
                <a:spcPts val="0"/>
              </a:spcBef>
              <a:spcAft>
                <a:spcPts val="0"/>
              </a:spcAft>
              <a:buClr>
                <a:srgbClr val="00A899"/>
              </a:buClr>
              <a:buSzPts val="1800"/>
              <a:buFont typeface="Arial"/>
              <a:buChar char="○"/>
            </a:pPr>
            <a:r>
              <a:rPr b="0" i="0" lang="en-GB" sz="1800" u="none" cap="none" strike="noStrike">
                <a:solidFill>
                  <a:schemeClr val="dk1"/>
                </a:solidFill>
                <a:latin typeface="Arial"/>
                <a:ea typeface="Arial"/>
                <a:cs typeface="Arial"/>
                <a:sym typeface="Arial"/>
              </a:rPr>
              <a:t>Lack of </a:t>
            </a:r>
            <a:r>
              <a:rPr b="1" i="0" lang="en-GB" sz="1800" u="none" cap="none" strike="noStrike">
                <a:solidFill>
                  <a:schemeClr val="dk1"/>
                </a:solidFill>
                <a:latin typeface="Arial"/>
                <a:ea typeface="Arial"/>
                <a:cs typeface="Arial"/>
                <a:sym typeface="Arial"/>
              </a:rPr>
              <a:t>skills</a:t>
            </a:r>
            <a:r>
              <a:rPr b="0" i="0" lang="en-GB" sz="1800" u="none" cap="none" strike="noStrike">
                <a:solidFill>
                  <a:schemeClr val="dk1"/>
                </a:solidFill>
                <a:latin typeface="Arial"/>
                <a:ea typeface="Arial"/>
                <a:cs typeface="Arial"/>
                <a:sym typeface="Arial"/>
              </a:rPr>
              <a:t> to use the method correctly</a:t>
            </a:r>
            <a:endParaRPr b="0" i="0" sz="1400" u="none" cap="none" strike="noStrike">
              <a:solidFill>
                <a:srgbClr val="000000"/>
              </a:solidFill>
              <a:latin typeface="Arial"/>
              <a:ea typeface="Arial"/>
              <a:cs typeface="Arial"/>
              <a:sym typeface="Arial"/>
            </a:endParaRPr>
          </a:p>
          <a:p>
            <a:pPr indent="-177800" lvl="1" marL="571500" marR="0" rtl="0" algn="l">
              <a:lnSpc>
                <a:spcPct val="115000"/>
              </a:lnSpc>
              <a:spcBef>
                <a:spcPts val="0"/>
              </a:spcBef>
              <a:spcAft>
                <a:spcPts val="0"/>
              </a:spcAft>
              <a:buClr>
                <a:srgbClr val="00A899"/>
              </a:buClr>
              <a:buSzPts val="1800"/>
              <a:buFont typeface="Arial"/>
              <a:buChar char="○"/>
            </a:pPr>
            <a:r>
              <a:rPr b="0" i="0" lang="en-GB" sz="1800" u="none" cap="none" strike="noStrike">
                <a:solidFill>
                  <a:schemeClr val="dk1"/>
                </a:solidFill>
                <a:latin typeface="Arial"/>
                <a:ea typeface="Arial"/>
                <a:cs typeface="Arial"/>
                <a:sym typeface="Arial"/>
              </a:rPr>
              <a:t>Low </a:t>
            </a:r>
            <a:r>
              <a:rPr b="1" i="0" lang="en-GB" sz="1800" u="none" cap="none" strike="noStrike">
                <a:solidFill>
                  <a:schemeClr val="dk1"/>
                </a:solidFill>
                <a:latin typeface="Arial"/>
                <a:ea typeface="Arial"/>
                <a:cs typeface="Arial"/>
                <a:sym typeface="Arial"/>
              </a:rPr>
              <a:t>self-efficacy</a:t>
            </a:r>
            <a:r>
              <a:rPr b="0" i="0" lang="en-GB" sz="1800" u="none" cap="none" strike="noStrike">
                <a:solidFill>
                  <a:schemeClr val="dk1"/>
                </a:solidFill>
                <a:latin typeface="Arial"/>
                <a:ea typeface="Arial"/>
                <a:cs typeface="Arial"/>
                <a:sym typeface="Arial"/>
              </a:rPr>
              <a:t> or confidence in one's ability to use the method</a:t>
            </a:r>
            <a:endParaRPr b="0" i="0" sz="1400" u="none" cap="none" strike="noStrike">
              <a:solidFill>
                <a:srgbClr val="000000"/>
              </a:solidFill>
              <a:latin typeface="Arial"/>
              <a:ea typeface="Arial"/>
              <a:cs typeface="Arial"/>
              <a:sym typeface="Arial"/>
            </a:endParaRPr>
          </a:p>
          <a:p>
            <a:pPr indent="-177800" lvl="1" marL="571500" marR="0" rtl="0" algn="l">
              <a:lnSpc>
                <a:spcPct val="115000"/>
              </a:lnSpc>
              <a:spcBef>
                <a:spcPts val="0"/>
              </a:spcBef>
              <a:spcAft>
                <a:spcPts val="0"/>
              </a:spcAft>
              <a:buClr>
                <a:srgbClr val="00A899"/>
              </a:buClr>
              <a:buSzPts val="1800"/>
              <a:buFont typeface="Arial"/>
              <a:buChar char="○"/>
            </a:pPr>
            <a:r>
              <a:rPr b="0" i="0" lang="en-GB" sz="1800" u="none" cap="none" strike="noStrike">
                <a:solidFill>
                  <a:schemeClr val="dk1"/>
                </a:solidFill>
                <a:latin typeface="Arial"/>
                <a:ea typeface="Arial"/>
                <a:cs typeface="Arial"/>
                <a:sym typeface="Arial"/>
              </a:rPr>
              <a:t>Lack of </a:t>
            </a:r>
            <a:r>
              <a:rPr b="1" i="0" lang="en-GB" sz="1800" u="none" cap="none" strike="noStrike">
                <a:solidFill>
                  <a:schemeClr val="dk1"/>
                </a:solidFill>
                <a:latin typeface="Arial"/>
                <a:ea typeface="Arial"/>
                <a:cs typeface="Arial"/>
                <a:sym typeface="Arial"/>
              </a:rPr>
              <a:t>partner</a:t>
            </a:r>
            <a:r>
              <a:rPr b="0" i="0" lang="en-GB" sz="1800" u="none" cap="none" strike="noStrike">
                <a:solidFill>
                  <a:schemeClr val="dk1"/>
                </a:solidFill>
                <a:latin typeface="Arial"/>
                <a:ea typeface="Arial"/>
                <a:cs typeface="Arial"/>
                <a:sym typeface="Arial"/>
              </a:rPr>
              <a:t> support or cooperation</a:t>
            </a:r>
            <a:endParaRPr b="0" i="0" sz="1400" u="none" cap="none" strike="noStrike">
              <a:solidFill>
                <a:srgbClr val="000000"/>
              </a:solidFill>
              <a:latin typeface="Arial"/>
              <a:ea typeface="Arial"/>
              <a:cs typeface="Arial"/>
              <a:sym typeface="Arial"/>
            </a:endParaRPr>
          </a:p>
        </p:txBody>
      </p:sp>
      <p:grpSp>
        <p:nvGrpSpPr>
          <p:cNvPr id="1403" name="Google Shape;1403;p29"/>
          <p:cNvGrpSpPr/>
          <p:nvPr/>
        </p:nvGrpSpPr>
        <p:grpSpPr>
          <a:xfrm>
            <a:off x="15468600" y="9741069"/>
            <a:ext cx="3329100" cy="507831"/>
            <a:chOff x="14872218" y="9719957"/>
            <a:chExt cx="3329100" cy="507831"/>
          </a:xfrm>
        </p:grpSpPr>
        <p:grpSp>
          <p:nvGrpSpPr>
            <p:cNvPr id="1404" name="Google Shape;1404;p29"/>
            <p:cNvGrpSpPr/>
            <p:nvPr/>
          </p:nvGrpSpPr>
          <p:grpSpPr>
            <a:xfrm>
              <a:off x="16071068" y="9770473"/>
              <a:ext cx="396290" cy="396290"/>
              <a:chOff x="16121050" y="9484039"/>
              <a:chExt cx="653674" cy="653674"/>
            </a:xfrm>
          </p:grpSpPr>
          <p:sp>
            <p:nvSpPr>
              <p:cNvPr id="1405" name="Google Shape;1405;p29">
                <a:hlinkClick action="ppaction://hlinksldjump" r:id="rId3"/>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06" name="Google Shape;1406;p29">
                <a:hlinkClick action="ppaction://hlinksldjump" r:id="rId4"/>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407" name="Google Shape;1407;p29">
              <a:hlinkClick action="ppaction://hlinksldjump" r:id="rId6"/>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1408" name="Google Shape;1408;p29">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09" name="Google Shape;1409;p29">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10" name="Google Shape;1410;p29">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1411" name="Google Shape;1411;p29"/>
          <p:cNvSpPr txBox="1"/>
          <p:nvPr/>
        </p:nvSpPr>
        <p:spPr>
          <a:xfrm>
            <a:off x="0" y="0"/>
            <a:ext cx="18306332" cy="371681"/>
          </a:xfrm>
          <a:prstGeom prst="rect">
            <a:avLst/>
          </a:prstGeom>
          <a:solidFill>
            <a:srgbClr val="00A899"/>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HIV COMBINATION PREVENTION CASCADE (CPC)</a:t>
            </a:r>
            <a:endParaRPr b="0" i="0" sz="1400" u="none" cap="none" strike="noStrike">
              <a:solidFill>
                <a:srgbClr val="000000"/>
              </a:solidFill>
              <a:latin typeface="Arial"/>
              <a:ea typeface="Arial"/>
              <a:cs typeface="Arial"/>
              <a:sym typeface="Arial"/>
            </a:endParaRPr>
          </a:p>
        </p:txBody>
      </p:sp>
      <p:sp>
        <p:nvSpPr>
          <p:cNvPr id="1412" name="Google Shape;1412;p29"/>
          <p:cNvSpPr txBox="1"/>
          <p:nvPr/>
        </p:nvSpPr>
        <p:spPr>
          <a:xfrm>
            <a:off x="361450" y="569375"/>
            <a:ext cx="11845091"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00A899"/>
                </a:solidFill>
                <a:latin typeface="Arial"/>
                <a:ea typeface="Arial"/>
                <a:cs typeface="Arial"/>
                <a:sym typeface="Arial"/>
              </a:rPr>
              <a:t>Extended Cascade</a:t>
            </a:r>
            <a:endParaRPr b="0" i="0" sz="1400" u="none" cap="none" strike="noStrike">
              <a:solidFill>
                <a:srgbClr val="000000"/>
              </a:solidFill>
              <a:latin typeface="Arial"/>
              <a:ea typeface="Arial"/>
              <a:cs typeface="Arial"/>
              <a:sym typeface="Arial"/>
            </a:endParaRPr>
          </a:p>
        </p:txBody>
      </p:sp>
      <p:grpSp>
        <p:nvGrpSpPr>
          <p:cNvPr id="1413" name="Google Shape;1413;p29"/>
          <p:cNvGrpSpPr/>
          <p:nvPr/>
        </p:nvGrpSpPr>
        <p:grpSpPr>
          <a:xfrm>
            <a:off x="16041050" y="51825"/>
            <a:ext cx="484531" cy="484531"/>
            <a:chOff x="8648959" y="1185159"/>
            <a:chExt cx="484531" cy="484531"/>
          </a:xfrm>
        </p:grpSpPr>
        <p:sp>
          <p:nvSpPr>
            <p:cNvPr id="1414" name="Google Shape;1414;p29"/>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15" name="Google Shape;1415;p29">
              <a:hlinkClick action="ppaction://hlinksldjump" r:id="rId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416" name="Google Shape;1416;p29"/>
          <p:cNvGrpSpPr/>
          <p:nvPr/>
        </p:nvGrpSpPr>
        <p:grpSpPr>
          <a:xfrm>
            <a:off x="17231763" y="38100"/>
            <a:ext cx="484531" cy="484531"/>
            <a:chOff x="8648959" y="1185159"/>
            <a:chExt cx="484531" cy="484531"/>
          </a:xfrm>
        </p:grpSpPr>
        <p:sp>
          <p:nvSpPr>
            <p:cNvPr id="1417" name="Google Shape;1417;p29"/>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18" name="Google Shape;1418;p29">
              <a:hlinkClick action="ppaction://hlinksldjump" r:id="rId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419" name="Google Shape;1419;p29"/>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420" name="Google Shape;1420;p29"/>
          <p:cNvSpPr txBox="1"/>
          <p:nvPr/>
        </p:nvSpPr>
        <p:spPr>
          <a:xfrm>
            <a:off x="14775047" y="59102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421" name="Google Shape;1421;p29"/>
          <p:cNvSpPr txBox="1"/>
          <p:nvPr/>
        </p:nvSpPr>
        <p:spPr>
          <a:xfrm>
            <a:off x="15975379" y="639666"/>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422" name="Google Shape;1422;p29"/>
          <p:cNvSpPr txBox="1"/>
          <p:nvPr/>
        </p:nvSpPr>
        <p:spPr>
          <a:xfrm>
            <a:off x="17041057" y="591029"/>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1423" name="Google Shape;1423;p29"/>
          <p:cNvGrpSpPr/>
          <p:nvPr/>
        </p:nvGrpSpPr>
        <p:grpSpPr>
          <a:xfrm>
            <a:off x="15971314" y="38100"/>
            <a:ext cx="615290" cy="615290"/>
            <a:chOff x="8648959" y="1185159"/>
            <a:chExt cx="484531" cy="484531"/>
          </a:xfrm>
        </p:grpSpPr>
        <p:sp>
          <p:nvSpPr>
            <p:cNvPr id="1424" name="Google Shape;1424;p29"/>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25" name="Google Shape;1425;p29">
              <a:hlinkClick action="ppaction://hlinksldjump" r:id="rId10"/>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426" name="Google Shape;1426;p29"/>
          <p:cNvGrpSpPr/>
          <p:nvPr/>
        </p:nvGrpSpPr>
        <p:grpSpPr>
          <a:xfrm>
            <a:off x="14838793" y="47461"/>
            <a:ext cx="484531" cy="484531"/>
            <a:chOff x="8648959" y="1185159"/>
            <a:chExt cx="484531" cy="484531"/>
          </a:xfrm>
        </p:grpSpPr>
        <p:sp>
          <p:nvSpPr>
            <p:cNvPr id="1427" name="Google Shape;1427;p29"/>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28" name="Google Shape;1428;p29">
              <a:hlinkClick action="ppaction://hlinksldjump" r:id="rId1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429" name="Google Shape;1429;p29">
            <a:hlinkClick action="ppaction://hlinkshowjump?jump=previousslide"/>
          </p:cNvPr>
          <p:cNvSpPr/>
          <p:nvPr/>
        </p:nvSpPr>
        <p:spPr>
          <a:xfrm>
            <a:off x="394106" y="1294125"/>
            <a:ext cx="3949294" cy="596320"/>
          </a:xfrm>
          <a:prstGeom prst="roundRect">
            <a:avLst>
              <a:gd fmla="val 16667" name="adj"/>
            </a:avLst>
          </a:prstGeom>
          <a:solidFill>
            <a:srgbClr val="00A8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Arial"/>
                <a:ea typeface="Arial"/>
                <a:cs typeface="Arial"/>
                <a:sym typeface="Arial"/>
              </a:rPr>
              <a:t>CLICK HERE TO VIEW CORE CASCADES</a:t>
            </a:r>
            <a:endParaRPr b="0" i="0" sz="1200" u="none" cap="none" strike="noStrike">
              <a:solidFill>
                <a:schemeClr val="lt1"/>
              </a:solidFill>
              <a:latin typeface="Calibri"/>
              <a:ea typeface="Calibri"/>
              <a:cs typeface="Calibri"/>
              <a:sym typeface="Calibri"/>
            </a:endParaRPr>
          </a:p>
        </p:txBody>
      </p:sp>
      <p:sp>
        <p:nvSpPr>
          <p:cNvPr id="1430" name="Google Shape;1430;p29"/>
          <p:cNvSpPr txBox="1"/>
          <p:nvPr/>
        </p:nvSpPr>
        <p:spPr>
          <a:xfrm>
            <a:off x="10382684" y="1918137"/>
            <a:ext cx="7866185"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899"/>
              </a:buClr>
              <a:buSzPts val="2000"/>
              <a:buFont typeface="Arial"/>
              <a:buNone/>
            </a:pPr>
            <a:r>
              <a:rPr b="1" i="0" lang="en-GB" sz="2000" u="none" cap="none" strike="noStrike">
                <a:solidFill>
                  <a:srgbClr val="00A899"/>
                </a:solidFill>
                <a:latin typeface="Arial Black"/>
                <a:ea typeface="Arial Black"/>
                <a:cs typeface="Arial Black"/>
                <a:sym typeface="Arial Black"/>
              </a:rPr>
              <a:t>Extended cascade indicators: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A899"/>
              </a:buClr>
              <a:buSzPts val="1800"/>
              <a:buFont typeface="Arial"/>
              <a:buNone/>
            </a:pPr>
            <a:r>
              <a:rPr b="0" i="0" lang="en-GB" sz="1800" u="none" cap="none" strike="noStrike">
                <a:solidFill>
                  <a:schemeClr val="dk1"/>
                </a:solidFill>
                <a:latin typeface="Arial"/>
                <a:ea typeface="Arial"/>
                <a:cs typeface="Arial"/>
                <a:sym typeface="Arial"/>
              </a:rPr>
              <a:t>The extended cascade breaks down the drop-offs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between the core indicators into more specific reasons:</a:t>
            </a:r>
            <a:endParaRPr b="0" i="0" sz="1400" u="none" cap="none" strike="noStrike">
              <a:solidFill>
                <a:srgbClr val="000000"/>
              </a:solidFill>
              <a:latin typeface="Arial"/>
              <a:ea typeface="Arial"/>
              <a:cs typeface="Arial"/>
              <a:sym typeface="Arial"/>
            </a:endParaRPr>
          </a:p>
        </p:txBody>
      </p:sp>
      <p:pic>
        <p:nvPicPr>
          <p:cNvPr descr="A graph of different colored bars&#10;&#10;AI-generated content may be incorrect." id="1431" name="Google Shape;1431;p29"/>
          <p:cNvPicPr preferRelativeResize="0"/>
          <p:nvPr/>
        </p:nvPicPr>
        <p:blipFill rotWithShape="1">
          <a:blip r:embed="rId13">
            <a:alphaModFix/>
          </a:blip>
          <a:srcRect b="0" l="0" r="0" t="0"/>
          <a:stretch/>
        </p:blipFill>
        <p:spPr>
          <a:xfrm>
            <a:off x="914400" y="4065431"/>
            <a:ext cx="7239001" cy="5421468"/>
          </a:xfrm>
          <a:prstGeom prst="rect">
            <a:avLst/>
          </a:prstGeom>
          <a:noFill/>
          <a:ln>
            <a:noFill/>
          </a:ln>
        </p:spPr>
      </p:pic>
      <p:sp>
        <p:nvSpPr>
          <p:cNvPr id="1432" name="Google Shape;1432;p29"/>
          <p:cNvSpPr txBox="1"/>
          <p:nvPr/>
        </p:nvSpPr>
        <p:spPr>
          <a:xfrm>
            <a:off x="361450" y="2019300"/>
            <a:ext cx="9696950" cy="17851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899"/>
              </a:buClr>
              <a:buSzPts val="2000"/>
              <a:buFont typeface="Arial"/>
              <a:buNone/>
            </a:pPr>
            <a:r>
              <a:rPr b="1" i="0" lang="en-GB" sz="2000" u="none" cap="none" strike="noStrike">
                <a:solidFill>
                  <a:srgbClr val="00A899"/>
                </a:solidFill>
                <a:latin typeface="Arial Black"/>
                <a:ea typeface="Arial Black"/>
                <a:cs typeface="Arial Black"/>
                <a:sym typeface="Arial Black"/>
              </a:rPr>
              <a:t>Purpose of the extended cascade: </a:t>
            </a:r>
            <a:endParaRPr b="1" i="0" sz="2000" u="none" cap="none" strike="noStrike">
              <a:solidFill>
                <a:srgbClr val="00A899"/>
              </a:solidFill>
              <a:latin typeface="Arial Black"/>
              <a:ea typeface="Arial Black"/>
              <a:cs typeface="Arial Black"/>
              <a:sym typeface="Arial Black"/>
            </a:endParaRPr>
          </a:p>
          <a:p>
            <a:pPr indent="-292100" lvl="0" marL="457200" marR="0" rtl="0" algn="l">
              <a:lnSpc>
                <a:spcPct val="100000"/>
              </a:lnSpc>
              <a:spcBef>
                <a:spcPts val="0"/>
              </a:spcBef>
              <a:spcAft>
                <a:spcPts val="0"/>
              </a:spcAft>
              <a:buClr>
                <a:srgbClr val="00A899"/>
              </a:buClr>
              <a:buSzPts val="1800"/>
              <a:buFont typeface="Arial"/>
              <a:buAutoNum type="arabicPeriod"/>
            </a:pPr>
            <a:r>
              <a:rPr b="0" i="0" lang="en-GB" sz="1800" u="none" cap="none" strike="noStrike">
                <a:solidFill>
                  <a:schemeClr val="dk1"/>
                </a:solidFill>
                <a:latin typeface="Arial"/>
                <a:ea typeface="Arial"/>
                <a:cs typeface="Arial"/>
                <a:sym typeface="Arial"/>
              </a:rPr>
              <a:t>To identify the underlying barriers that prevent people from moving from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one stage of the core cascade to the next. </a:t>
            </a:r>
            <a:br>
              <a:rPr b="0" i="0" lang="en-GB"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292100" lvl="0" marL="457200" marR="0" rtl="0" algn="l">
              <a:lnSpc>
                <a:spcPct val="100000"/>
              </a:lnSpc>
              <a:spcBef>
                <a:spcPts val="0"/>
              </a:spcBef>
              <a:spcAft>
                <a:spcPts val="0"/>
              </a:spcAft>
              <a:buClr>
                <a:srgbClr val="00A899"/>
              </a:buClr>
              <a:buSzPts val="1800"/>
              <a:buFont typeface="Arial"/>
              <a:buAutoNum type="arabicPeriod"/>
            </a:pPr>
            <a:r>
              <a:rPr b="0" i="0" lang="en-GB" sz="1800" u="none" cap="none" strike="noStrike">
                <a:solidFill>
                  <a:schemeClr val="dk1"/>
                </a:solidFill>
                <a:latin typeface="Arial"/>
                <a:ea typeface="Arial"/>
                <a:cs typeface="Arial"/>
                <a:sym typeface="Arial"/>
              </a:rPr>
              <a:t>To inform the design of targeted, multi-level intervention that address the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specific reasons for gas in motivation, access, or effective use.  </a:t>
            </a:r>
            <a:endParaRPr b="0" i="0" sz="1400" u="none" cap="none" strike="noStrike">
              <a:solidFill>
                <a:srgbClr val="000000"/>
              </a:solidFill>
              <a:latin typeface="Arial"/>
              <a:ea typeface="Arial"/>
              <a:cs typeface="Arial"/>
              <a:sym typeface="Arial"/>
            </a:endParaRPr>
          </a:p>
        </p:txBody>
      </p:sp>
      <p:grpSp>
        <p:nvGrpSpPr>
          <p:cNvPr id="1433" name="Google Shape;1433;p29"/>
          <p:cNvGrpSpPr/>
          <p:nvPr/>
        </p:nvGrpSpPr>
        <p:grpSpPr>
          <a:xfrm>
            <a:off x="13565479" y="51825"/>
            <a:ext cx="484531" cy="484531"/>
            <a:chOff x="8648959" y="1185159"/>
            <a:chExt cx="484531" cy="484531"/>
          </a:xfrm>
        </p:grpSpPr>
        <p:sp>
          <p:nvSpPr>
            <p:cNvPr id="1434" name="Google Shape;1434;p29">
              <a:hlinkClick action="ppaction://hlinksldjump" r:id="rId14"/>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35" name="Google Shape;1435;p29">
              <a:hlinkClick action="ppaction://hlinksldjump" r:id="rId15"/>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436" name="Google Shape;1436;p29"/>
          <p:cNvGrpSpPr/>
          <p:nvPr/>
        </p:nvGrpSpPr>
        <p:grpSpPr>
          <a:xfrm>
            <a:off x="18331" y="9704272"/>
            <a:ext cx="15755070" cy="596320"/>
            <a:chOff x="0" y="9749027"/>
            <a:chExt cx="15755070" cy="596320"/>
          </a:xfrm>
        </p:grpSpPr>
        <p:pic>
          <p:nvPicPr>
            <p:cNvPr descr="A colorful squares and circles&#10;&#10;AI-generated content may be incorrect." id="1437" name="Google Shape;1437;p29"/>
            <p:cNvPicPr preferRelativeResize="0"/>
            <p:nvPr/>
          </p:nvPicPr>
          <p:blipFill rotWithShape="1">
            <a:blip r:embed="rId16">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438" name="Google Shape;1438;p29"/>
            <p:cNvPicPr preferRelativeResize="0"/>
            <p:nvPr/>
          </p:nvPicPr>
          <p:blipFill rotWithShape="1">
            <a:blip r:embed="rId16">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439" name="Google Shape;1439;p29"/>
            <p:cNvPicPr preferRelativeResize="0"/>
            <p:nvPr/>
          </p:nvPicPr>
          <p:blipFill rotWithShape="1">
            <a:blip r:embed="rId17">
              <a:alphaModFix/>
            </a:blip>
            <a:srcRect b="0" l="0" r="0" t="0"/>
            <a:stretch/>
          </p:blipFill>
          <p:spPr>
            <a:xfrm rot="-5400000">
              <a:off x="15133116" y="9723391"/>
              <a:ext cx="596319" cy="64759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3"/>
          <p:cNvSpPr txBox="1"/>
          <p:nvPr/>
        </p:nvSpPr>
        <p:spPr>
          <a:xfrm>
            <a:off x="676222" y="577968"/>
            <a:ext cx="8515456" cy="1974900"/>
          </a:xfrm>
          <a:prstGeom prst="rect">
            <a:avLst/>
          </a:prstGeom>
          <a:noFill/>
          <a:ln>
            <a:noFill/>
          </a:ln>
        </p:spPr>
        <p:txBody>
          <a:bodyPr anchorCtr="0" anchor="t" bIns="0" lIns="0" spcFirstLastPara="1" rIns="0" wrap="square" tIns="0">
            <a:spAutoFit/>
          </a:bodyPr>
          <a:lstStyle/>
          <a:p>
            <a:pPr indent="0" lvl="0" marL="0" marR="0" rtl="0" algn="l">
              <a:lnSpc>
                <a:spcPct val="96013"/>
              </a:lnSpc>
              <a:spcBef>
                <a:spcPts val="0"/>
              </a:spcBef>
              <a:spcAft>
                <a:spcPts val="0"/>
              </a:spcAft>
              <a:buClr>
                <a:srgbClr val="000000"/>
              </a:buClr>
              <a:buSzPts val="8001"/>
              <a:buFont typeface="Arial"/>
              <a:buNone/>
            </a:pPr>
            <a:r>
              <a:rPr b="1" i="0" lang="en-GB" sz="8001" u="none" cap="none" strike="noStrike">
                <a:solidFill>
                  <a:srgbClr val="3F2844"/>
                </a:solidFill>
                <a:latin typeface="Arial"/>
                <a:ea typeface="Arial"/>
                <a:cs typeface="Arial"/>
                <a:sym typeface="Arial"/>
              </a:rPr>
              <a:t>Before </a:t>
            </a:r>
            <a:br>
              <a:rPr b="1" i="0" lang="en-GB" sz="8001" u="none" cap="none" strike="noStrike">
                <a:solidFill>
                  <a:srgbClr val="3F2844"/>
                </a:solidFill>
                <a:latin typeface="Arial"/>
                <a:ea typeface="Arial"/>
                <a:cs typeface="Arial"/>
                <a:sym typeface="Arial"/>
              </a:rPr>
            </a:br>
            <a:r>
              <a:rPr b="1" i="0" lang="en-GB" sz="8001" u="none" cap="none" strike="noStrike">
                <a:solidFill>
                  <a:srgbClr val="3F2844"/>
                </a:solidFill>
                <a:latin typeface="Arial"/>
                <a:ea typeface="Arial"/>
                <a:cs typeface="Arial"/>
                <a:sym typeface="Arial"/>
              </a:rPr>
              <a:t>You Begin</a:t>
            </a:r>
            <a:endParaRPr b="0" i="0" sz="1400" u="none" cap="none" strike="noStrike">
              <a:solidFill>
                <a:srgbClr val="000000"/>
              </a:solidFill>
              <a:latin typeface="Arial"/>
              <a:ea typeface="Arial"/>
              <a:cs typeface="Arial"/>
              <a:sym typeface="Arial"/>
            </a:endParaRPr>
          </a:p>
        </p:txBody>
      </p:sp>
      <p:sp>
        <p:nvSpPr>
          <p:cNvPr id="129" name="Google Shape;129;p3"/>
          <p:cNvSpPr txBox="1"/>
          <p:nvPr/>
        </p:nvSpPr>
        <p:spPr>
          <a:xfrm>
            <a:off x="676222" y="2898675"/>
            <a:ext cx="8943300" cy="86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rgbClr val="00A899"/>
                </a:solidFill>
                <a:latin typeface="Arial"/>
                <a:ea typeface="Arial"/>
                <a:cs typeface="Arial"/>
                <a:sym typeface="Arial"/>
              </a:rPr>
              <a:t>This presentation is interactive and </a:t>
            </a:r>
            <a:br>
              <a:rPr b="0" i="0" lang="en-GB" sz="2800" u="none" cap="none" strike="noStrike">
                <a:solidFill>
                  <a:srgbClr val="00A899"/>
                </a:solidFill>
                <a:latin typeface="Arial"/>
                <a:ea typeface="Arial"/>
                <a:cs typeface="Arial"/>
                <a:sym typeface="Arial"/>
              </a:rPr>
            </a:br>
            <a:r>
              <a:rPr b="0" i="0" lang="en-GB" sz="2800" u="none" cap="none" strike="noStrike">
                <a:solidFill>
                  <a:srgbClr val="00A899"/>
                </a:solidFill>
                <a:latin typeface="Arial"/>
                <a:ea typeface="Arial"/>
                <a:cs typeface="Arial"/>
                <a:sym typeface="Arial"/>
              </a:rPr>
              <a:t>designed for an engaging, guided experience.</a:t>
            </a:r>
            <a:endParaRPr b="0" i="0" sz="1400" u="none" cap="none" strike="noStrike">
              <a:solidFill>
                <a:srgbClr val="000000"/>
              </a:solidFill>
              <a:latin typeface="Arial"/>
              <a:ea typeface="Arial"/>
              <a:cs typeface="Arial"/>
              <a:sym typeface="Arial"/>
            </a:endParaRPr>
          </a:p>
        </p:txBody>
      </p:sp>
      <p:grpSp>
        <p:nvGrpSpPr>
          <p:cNvPr id="130" name="Google Shape;130;p3"/>
          <p:cNvGrpSpPr/>
          <p:nvPr/>
        </p:nvGrpSpPr>
        <p:grpSpPr>
          <a:xfrm>
            <a:off x="17068800" y="9791585"/>
            <a:ext cx="1576500" cy="396290"/>
            <a:chOff x="16624818" y="9770473"/>
            <a:chExt cx="1576500" cy="396290"/>
          </a:xfrm>
        </p:grpSpPr>
        <p:sp>
          <p:nvSpPr>
            <p:cNvPr id="131" name="Google Shape;131;p3">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6F7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2" name="Google Shape;132;p3">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3" name="Google Shape;133;p3">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Get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Started</a:t>
              </a:r>
              <a:endParaRPr b="1" i="0" sz="900" u="none" cap="none" strike="noStrike">
                <a:solidFill>
                  <a:srgbClr val="462145"/>
                </a:solidFill>
                <a:latin typeface="Arial Black"/>
                <a:ea typeface="Arial Black"/>
                <a:cs typeface="Arial Black"/>
                <a:sym typeface="Arial Black"/>
              </a:endParaRPr>
            </a:p>
          </p:txBody>
        </p:sp>
      </p:grpSp>
      <p:grpSp>
        <p:nvGrpSpPr>
          <p:cNvPr id="134" name="Google Shape;134;p3"/>
          <p:cNvGrpSpPr/>
          <p:nvPr/>
        </p:nvGrpSpPr>
        <p:grpSpPr>
          <a:xfrm>
            <a:off x="-1" y="9704272"/>
            <a:ext cx="16916400" cy="596321"/>
            <a:chOff x="0" y="9749026"/>
            <a:chExt cx="16916400" cy="596321"/>
          </a:xfrm>
        </p:grpSpPr>
        <p:pic>
          <p:nvPicPr>
            <p:cNvPr descr="A colorful squares and circles&#10;&#10;AI-generated content may be incorrect." id="135" name="Google Shape;135;p3"/>
            <p:cNvPicPr preferRelativeResize="0"/>
            <p:nvPr/>
          </p:nvPicPr>
          <p:blipFill rotWithShape="1">
            <a:blip r:embed="rId4">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36" name="Google Shape;136;p3"/>
            <p:cNvPicPr preferRelativeResize="0"/>
            <p:nvPr/>
          </p:nvPicPr>
          <p:blipFill rotWithShape="1">
            <a:blip r:embed="rId4">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37" name="Google Shape;137;p3"/>
            <p:cNvPicPr preferRelativeResize="0"/>
            <p:nvPr/>
          </p:nvPicPr>
          <p:blipFill rotWithShape="1">
            <a:blip r:embed="rId5">
              <a:alphaModFix/>
            </a:blip>
            <a:srcRect b="0" l="0" r="0" t="0"/>
            <a:stretch/>
          </p:blipFill>
          <p:spPr>
            <a:xfrm rot="-5400000">
              <a:off x="15713781" y="9142725"/>
              <a:ext cx="596319" cy="1808921"/>
            </a:xfrm>
            <a:prstGeom prst="rect">
              <a:avLst/>
            </a:prstGeom>
            <a:noFill/>
            <a:ln>
              <a:noFill/>
            </a:ln>
          </p:spPr>
        </p:pic>
      </p:grpSp>
      <p:sp>
        <p:nvSpPr>
          <p:cNvPr id="138" name="Google Shape;138;p3"/>
          <p:cNvSpPr txBox="1"/>
          <p:nvPr/>
        </p:nvSpPr>
        <p:spPr>
          <a:xfrm>
            <a:off x="676222" y="4106247"/>
            <a:ext cx="8943300" cy="295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For the best viewing experience: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242401" lvl="0" marL="360000" marR="0" rtl="0" algn="l">
              <a:lnSpc>
                <a:spcPct val="100000"/>
              </a:lnSpc>
              <a:spcBef>
                <a:spcPts val="0"/>
              </a:spcBef>
              <a:spcAft>
                <a:spcPts val="0"/>
              </a:spcAft>
              <a:buClr>
                <a:schemeClr val="dk1"/>
              </a:buClr>
              <a:buSzPts val="2400"/>
              <a:buFont typeface="Arial"/>
              <a:buAutoNum type="arabicPeriod"/>
            </a:pPr>
            <a:r>
              <a:rPr b="0" i="0" lang="en-GB" sz="2400" u="none" cap="none" strike="noStrike">
                <a:solidFill>
                  <a:schemeClr val="dk1"/>
                </a:solidFill>
                <a:latin typeface="Arial"/>
                <a:ea typeface="Arial"/>
                <a:cs typeface="Arial"/>
                <a:sym typeface="Arial"/>
              </a:rPr>
              <a:t>Open the file in Presentation or Full Screen mode.</a:t>
            </a:r>
            <a:endParaRPr b="0" i="0" sz="14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462145"/>
              </a:buClr>
              <a:buSzPts val="2400"/>
              <a:buFont typeface="Calibri"/>
              <a:buNone/>
            </a:pPr>
            <a:r>
              <a:t/>
            </a:r>
            <a:endParaRPr b="0" i="0" sz="2400" u="none" cap="none" strike="noStrike">
              <a:solidFill>
                <a:schemeClr val="dk1"/>
              </a:solidFill>
              <a:latin typeface="Arial"/>
              <a:ea typeface="Arial"/>
              <a:cs typeface="Arial"/>
              <a:sym typeface="Arial"/>
            </a:endParaRPr>
          </a:p>
          <a:p>
            <a:pPr indent="-360000" lvl="0" marL="36000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2. Use the navigation buttons to move between sections.</a:t>
            </a:r>
            <a:endParaRPr b="0" i="0" sz="1400" u="none" cap="none" strike="noStrike">
              <a:solidFill>
                <a:srgbClr val="000000"/>
              </a:solidFill>
              <a:latin typeface="Arial"/>
              <a:ea typeface="Arial"/>
              <a:cs typeface="Arial"/>
              <a:sym typeface="Arial"/>
            </a:endParaRPr>
          </a:p>
          <a:p>
            <a:pPr indent="-360000" lvl="0" marL="360000" marR="0" rtl="0" algn="l">
              <a:lnSpc>
                <a:spcPct val="100000"/>
              </a:lnSpc>
              <a:spcBef>
                <a:spcPts val="0"/>
              </a:spcBef>
              <a:spcAft>
                <a:spcPts val="0"/>
              </a:spcAft>
              <a:buClr>
                <a:srgbClr val="462145"/>
              </a:buClr>
              <a:buSzPts val="2400"/>
              <a:buFont typeface="Calibri"/>
              <a:buNone/>
            </a:pPr>
            <a:r>
              <a:t/>
            </a:r>
            <a:endParaRPr b="0" i="0" sz="2400" u="none" cap="none" strike="noStrike">
              <a:solidFill>
                <a:schemeClr val="dk1"/>
              </a:solidFill>
              <a:latin typeface="Arial"/>
              <a:ea typeface="Arial"/>
              <a:cs typeface="Arial"/>
              <a:sym typeface="Arial"/>
            </a:endParaRPr>
          </a:p>
          <a:p>
            <a:pPr indent="-360000" lvl="0" marL="36000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3. Click on the cascade buttons to explore different data </a:t>
            </a:r>
            <a:br>
              <a:rPr b="0" i="0" lang="en-GB" sz="2400" u="none" cap="none" strike="noStrike">
                <a:solidFill>
                  <a:schemeClr val="dk1"/>
                </a:solidFill>
                <a:latin typeface="Arial"/>
                <a:ea typeface="Arial"/>
                <a:cs typeface="Arial"/>
                <a:sym typeface="Arial"/>
              </a:rPr>
            </a:br>
            <a:r>
              <a:rPr b="0" i="0" lang="en-GB" sz="2400" u="none" cap="none" strike="noStrike">
                <a:solidFill>
                  <a:schemeClr val="dk1"/>
                </a:solidFill>
                <a:latin typeface="Arial"/>
                <a:ea typeface="Arial"/>
                <a:cs typeface="Arial"/>
                <a:sym typeface="Arial"/>
              </a:rPr>
              <a:t>views and insights.</a:t>
            </a:r>
            <a:endParaRPr b="0" i="0" sz="1400" u="none" cap="none" strike="noStrike">
              <a:solidFill>
                <a:srgbClr val="000000"/>
              </a:solidFill>
              <a:latin typeface="Arial"/>
              <a:ea typeface="Arial"/>
              <a:cs typeface="Arial"/>
              <a:sym typeface="Arial"/>
            </a:endParaRPr>
          </a:p>
        </p:txBody>
      </p:sp>
      <p:sp>
        <p:nvSpPr>
          <p:cNvPr id="139" name="Google Shape;139;p3"/>
          <p:cNvSpPr txBox="1"/>
          <p:nvPr/>
        </p:nvSpPr>
        <p:spPr>
          <a:xfrm>
            <a:off x="676222" y="7524075"/>
            <a:ext cx="8943222" cy="110799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Enjoy exploring the HIV Prevention Cascades,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where each section reveals a deeper layer of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Arial"/>
                <a:ea typeface="Arial"/>
                <a:cs typeface="Arial"/>
                <a:sym typeface="Arial"/>
              </a:rPr>
              <a:t>insight into how data drives precision programming.</a:t>
            </a:r>
            <a:endParaRPr b="0" i="0" sz="1400" u="none" cap="none" strike="noStrike">
              <a:solidFill>
                <a:srgbClr val="000000"/>
              </a:solidFill>
              <a:latin typeface="Arial"/>
              <a:ea typeface="Arial"/>
              <a:cs typeface="Arial"/>
              <a:sym typeface="Arial"/>
            </a:endParaRPr>
          </a:p>
        </p:txBody>
      </p:sp>
      <p:pic>
        <p:nvPicPr>
          <p:cNvPr descr="A person wearing a white shirt&#10;&#10;AI-generated content may be incorrect." id="140" name="Google Shape;140;p3"/>
          <p:cNvPicPr preferRelativeResize="0"/>
          <p:nvPr/>
        </p:nvPicPr>
        <p:blipFill rotWithShape="1">
          <a:blip r:embed="rId6">
            <a:alphaModFix/>
          </a:blip>
          <a:srcRect b="0" l="0" r="0" t="0"/>
          <a:stretch/>
        </p:blipFill>
        <p:spPr>
          <a:xfrm>
            <a:off x="10113883" y="670049"/>
            <a:ext cx="4706470" cy="96169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grpSp>
        <p:nvGrpSpPr>
          <p:cNvPr id="1448" name="Google Shape;1448;p30"/>
          <p:cNvGrpSpPr/>
          <p:nvPr/>
        </p:nvGrpSpPr>
        <p:grpSpPr>
          <a:xfrm>
            <a:off x="18331" y="9704272"/>
            <a:ext cx="15755070" cy="596320"/>
            <a:chOff x="0" y="9749027"/>
            <a:chExt cx="15755070" cy="596320"/>
          </a:xfrm>
        </p:grpSpPr>
        <p:pic>
          <p:nvPicPr>
            <p:cNvPr descr="A colorful squares and circles&#10;&#10;AI-generated content may be incorrect." id="1449" name="Google Shape;1449;p30"/>
            <p:cNvPicPr preferRelativeResize="0"/>
            <p:nvPr/>
          </p:nvPicPr>
          <p:blipFill rotWithShape="1">
            <a:blip r:embed="rId3">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450" name="Google Shape;1450;p30"/>
            <p:cNvPicPr preferRelativeResize="0"/>
            <p:nvPr/>
          </p:nvPicPr>
          <p:blipFill rotWithShape="1">
            <a:blip r:embed="rId3">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451" name="Google Shape;1451;p30"/>
            <p:cNvPicPr preferRelativeResize="0"/>
            <p:nvPr/>
          </p:nvPicPr>
          <p:blipFill rotWithShape="1">
            <a:blip r:embed="rId4">
              <a:alphaModFix/>
            </a:blip>
            <a:srcRect b="0" l="0" r="0" t="0"/>
            <a:stretch/>
          </p:blipFill>
          <p:spPr>
            <a:xfrm rot="-5400000">
              <a:off x="15133116" y="9723391"/>
              <a:ext cx="596319" cy="647590"/>
            </a:xfrm>
            <a:prstGeom prst="rect">
              <a:avLst/>
            </a:prstGeom>
            <a:noFill/>
            <a:ln>
              <a:noFill/>
            </a:ln>
          </p:spPr>
        </p:pic>
      </p:grpSp>
      <p:sp>
        <p:nvSpPr>
          <p:cNvPr id="1452" name="Google Shape;1452;p30"/>
          <p:cNvSpPr txBox="1"/>
          <p:nvPr/>
        </p:nvSpPr>
        <p:spPr>
          <a:xfrm>
            <a:off x="361450" y="1377315"/>
            <a:ext cx="14544171" cy="9467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462145"/>
                </a:solidFill>
                <a:latin typeface="Arial"/>
                <a:ea typeface="Arial"/>
                <a:cs typeface="Arial"/>
                <a:sym typeface="Arial"/>
              </a:rPr>
              <a:t>Populating this cascade involves several steps, summarised below, </a:t>
            </a:r>
            <a:br>
              <a:rPr b="0" i="0" lang="en-GB" sz="2400" u="none" cap="none" strike="noStrike">
                <a:solidFill>
                  <a:srgbClr val="462145"/>
                </a:solidFill>
                <a:latin typeface="Arial"/>
                <a:ea typeface="Arial"/>
                <a:cs typeface="Arial"/>
                <a:sym typeface="Arial"/>
              </a:rPr>
            </a:br>
            <a:r>
              <a:rPr b="0" i="0" lang="en-GB" sz="2400" u="none" cap="none" strike="noStrike">
                <a:solidFill>
                  <a:srgbClr val="462145"/>
                </a:solidFill>
                <a:latin typeface="Arial"/>
                <a:ea typeface="Arial"/>
                <a:cs typeface="Arial"/>
                <a:sym typeface="Arial"/>
              </a:rPr>
              <a:t>with extra guidance </a:t>
            </a:r>
            <a:r>
              <a:rPr b="1" i="0" lang="en-GB" sz="2400" u="none" cap="none" strike="noStrike">
                <a:solidFill>
                  <a:srgbClr val="462145"/>
                </a:solidFill>
                <a:latin typeface="Arial"/>
                <a:ea typeface="Arial"/>
                <a:cs typeface="Arial"/>
                <a:sym typeface="Arial"/>
              </a:rPr>
              <a:t>on Step 2 - a key part in the process.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462145"/>
              </a:solidFill>
              <a:latin typeface="Arial"/>
              <a:ea typeface="Arial"/>
              <a:cs typeface="Arial"/>
              <a:sym typeface="Arial"/>
            </a:endParaRPr>
          </a:p>
        </p:txBody>
      </p:sp>
      <p:sp>
        <p:nvSpPr>
          <p:cNvPr id="1453" name="Google Shape;1453;p30"/>
          <p:cNvSpPr/>
          <p:nvPr/>
        </p:nvSpPr>
        <p:spPr>
          <a:xfrm rot="5400000">
            <a:off x="316793" y="2457181"/>
            <a:ext cx="1697964" cy="1198547"/>
          </a:xfrm>
          <a:prstGeom prst="chevron">
            <a:avLst>
              <a:gd fmla="val 50000" name="adj"/>
            </a:avLst>
          </a:prstGeom>
          <a:solidFill>
            <a:srgbClr val="00A899">
              <a:alpha val="60000"/>
            </a:srgbClr>
          </a:solidFill>
          <a:ln cap="flat" cmpd="sng" w="26800">
            <a:solidFill>
              <a:srgbClr val="00A899">
                <a:alpha val="60000"/>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lt1"/>
              </a:solidFill>
              <a:latin typeface="Arial"/>
              <a:ea typeface="Arial"/>
              <a:cs typeface="Arial"/>
              <a:sym typeface="Arial"/>
            </a:endParaRPr>
          </a:p>
        </p:txBody>
      </p:sp>
      <p:sp>
        <p:nvSpPr>
          <p:cNvPr id="1454" name="Google Shape;1454;p30"/>
          <p:cNvSpPr txBox="1"/>
          <p:nvPr/>
        </p:nvSpPr>
        <p:spPr>
          <a:xfrm>
            <a:off x="566367" y="2885897"/>
            <a:ext cx="1198547" cy="509624"/>
          </a:xfrm>
          <a:prstGeom prst="rect">
            <a:avLst/>
          </a:prstGeom>
          <a:noFill/>
          <a:ln>
            <a:noFill/>
          </a:ln>
        </p:spPr>
        <p:txBody>
          <a:bodyPr anchorCtr="0" anchor="ctr" bIns="8025" lIns="8025" spcFirstLastPara="1" rIns="8025" wrap="square" tIns="8025">
            <a:noAutofit/>
          </a:bodyPr>
          <a:lstStyle/>
          <a:p>
            <a:pPr indent="0" lvl="0" marL="0" marR="0" rtl="0" algn="ctr">
              <a:lnSpc>
                <a:spcPct val="90000"/>
              </a:lnSpc>
              <a:spcBef>
                <a:spcPts val="0"/>
              </a:spcBef>
              <a:spcAft>
                <a:spcPts val="0"/>
              </a:spcAft>
              <a:buClr>
                <a:srgbClr val="000000"/>
              </a:buClr>
              <a:buSzPts val="1267"/>
              <a:buFont typeface="Arial"/>
              <a:buNone/>
            </a:pPr>
            <a:r>
              <a:rPr b="1" i="0" lang="en-GB" sz="1600" u="none" cap="none" strike="noStrike">
                <a:solidFill>
                  <a:schemeClr val="lt1"/>
                </a:solidFill>
                <a:latin typeface="Arial"/>
                <a:ea typeface="Arial"/>
                <a:cs typeface="Arial"/>
                <a:sym typeface="Arial"/>
              </a:rPr>
              <a:t>STEP 1</a:t>
            </a:r>
            <a:endParaRPr b="0" i="0" sz="1400" u="none" cap="none" strike="noStrike">
              <a:solidFill>
                <a:srgbClr val="000000"/>
              </a:solidFill>
              <a:latin typeface="Arial"/>
              <a:ea typeface="Arial"/>
              <a:cs typeface="Arial"/>
              <a:sym typeface="Arial"/>
            </a:endParaRPr>
          </a:p>
        </p:txBody>
      </p:sp>
      <p:sp>
        <p:nvSpPr>
          <p:cNvPr id="1455" name="Google Shape;1455;p30"/>
          <p:cNvSpPr/>
          <p:nvPr/>
        </p:nvSpPr>
        <p:spPr>
          <a:xfrm rot="5400000">
            <a:off x="4124510" y="-152119"/>
            <a:ext cx="1103794" cy="5822989"/>
          </a:xfrm>
          <a:prstGeom prst="round2SameRect">
            <a:avLst>
              <a:gd fmla="val 16667" name="adj1"/>
              <a:gd fmla="val 0" name="adj2"/>
            </a:avLst>
          </a:prstGeom>
          <a:solidFill>
            <a:schemeClr val="lt1">
              <a:alpha val="88235"/>
            </a:schemeClr>
          </a:solidFill>
          <a:ln cap="flat" cmpd="sng" w="26800">
            <a:solidFill>
              <a:srgbClr val="00A899">
                <a:alpha val="60000"/>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1456" name="Google Shape;1456;p30"/>
          <p:cNvSpPr txBox="1"/>
          <p:nvPr/>
        </p:nvSpPr>
        <p:spPr>
          <a:xfrm>
            <a:off x="2031595" y="2261348"/>
            <a:ext cx="5131205" cy="995763"/>
          </a:xfrm>
          <a:prstGeom prst="rect">
            <a:avLst/>
          </a:prstGeom>
          <a:noFill/>
          <a:ln>
            <a:noFill/>
          </a:ln>
        </p:spPr>
        <p:txBody>
          <a:bodyPr anchorCtr="0" anchor="ctr" bIns="6000" lIns="67575" spcFirstLastPara="1" rIns="6000" wrap="square" tIns="6000">
            <a:noAutofit/>
          </a:bodyPr>
          <a:lstStyle/>
          <a:p>
            <a:pPr indent="0" lvl="0" marL="392135" marR="0" rtl="0" algn="l">
              <a:lnSpc>
                <a:spcPct val="100000"/>
              </a:lnSpc>
              <a:spcBef>
                <a:spcPts val="0"/>
              </a:spcBef>
              <a:spcAft>
                <a:spcPts val="0"/>
              </a:spcAft>
              <a:buClr>
                <a:srgbClr val="000000"/>
              </a:buClr>
              <a:buSzPts val="983"/>
              <a:buFont typeface="Arial"/>
              <a:buNone/>
            </a:pPr>
            <a:r>
              <a:rPr b="1" i="0" lang="en-GB" sz="1600" u="none" cap="none" strike="noStrike">
                <a:solidFill>
                  <a:schemeClr val="dk1"/>
                </a:solidFill>
                <a:latin typeface="Arial"/>
                <a:ea typeface="Arial"/>
                <a:cs typeface="Arial"/>
                <a:sym typeface="Arial"/>
              </a:rPr>
              <a:t>Define the focus population and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prevention method you aim to target</a:t>
            </a:r>
            <a:endParaRPr b="0" i="0" sz="1400" u="none" cap="none" strike="noStrike">
              <a:solidFill>
                <a:srgbClr val="000000"/>
              </a:solidFill>
              <a:latin typeface="Arial"/>
              <a:ea typeface="Arial"/>
              <a:cs typeface="Arial"/>
              <a:sym typeface="Arial"/>
            </a:endParaRPr>
          </a:p>
        </p:txBody>
      </p:sp>
      <p:sp>
        <p:nvSpPr>
          <p:cNvPr id="1457" name="Google Shape;1457;p30"/>
          <p:cNvSpPr/>
          <p:nvPr/>
        </p:nvSpPr>
        <p:spPr>
          <a:xfrm rot="5400000">
            <a:off x="316793" y="3852984"/>
            <a:ext cx="1697964" cy="1198547"/>
          </a:xfrm>
          <a:prstGeom prst="chevron">
            <a:avLst>
              <a:gd fmla="val 50000" name="adj"/>
            </a:avLst>
          </a:prstGeom>
          <a:solidFill>
            <a:srgbClr val="00A899"/>
          </a:solidFill>
          <a:ln cap="flat" cmpd="sng" w="26800">
            <a:solidFill>
              <a:srgbClr val="00A899"/>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1458" name="Google Shape;1458;p30"/>
          <p:cNvSpPr txBox="1"/>
          <p:nvPr/>
        </p:nvSpPr>
        <p:spPr>
          <a:xfrm>
            <a:off x="566367" y="4281701"/>
            <a:ext cx="1198547" cy="509624"/>
          </a:xfrm>
          <a:prstGeom prst="rect">
            <a:avLst/>
          </a:prstGeom>
          <a:noFill/>
          <a:ln>
            <a:noFill/>
          </a:ln>
        </p:spPr>
        <p:txBody>
          <a:bodyPr anchorCtr="0" anchor="ctr" bIns="8025" lIns="8025" spcFirstLastPara="1" rIns="8025" wrap="square" tIns="8025">
            <a:noAutofit/>
          </a:bodyPr>
          <a:lstStyle/>
          <a:p>
            <a:pPr indent="0" lvl="0" marL="0" marR="0" rtl="0" algn="ctr">
              <a:lnSpc>
                <a:spcPct val="90000"/>
              </a:lnSpc>
              <a:spcBef>
                <a:spcPts val="0"/>
              </a:spcBef>
              <a:spcAft>
                <a:spcPts val="0"/>
              </a:spcAft>
              <a:buClr>
                <a:srgbClr val="000000"/>
              </a:buClr>
              <a:buSzPts val="1267"/>
              <a:buFont typeface="Arial"/>
              <a:buNone/>
            </a:pPr>
            <a:r>
              <a:rPr b="1" i="0" lang="en-GB" sz="1600" u="none" cap="none" strike="noStrike">
                <a:solidFill>
                  <a:schemeClr val="lt1"/>
                </a:solidFill>
                <a:latin typeface="Arial"/>
                <a:ea typeface="Arial"/>
                <a:cs typeface="Arial"/>
                <a:sym typeface="Arial"/>
              </a:rPr>
              <a:t>STEP 2</a:t>
            </a:r>
            <a:endParaRPr b="0" i="0" sz="1400" u="none" cap="none" strike="noStrike">
              <a:solidFill>
                <a:srgbClr val="000000"/>
              </a:solidFill>
              <a:latin typeface="Arial"/>
              <a:ea typeface="Arial"/>
              <a:cs typeface="Arial"/>
              <a:sym typeface="Arial"/>
            </a:endParaRPr>
          </a:p>
        </p:txBody>
      </p:sp>
      <p:sp>
        <p:nvSpPr>
          <p:cNvPr id="1459" name="Google Shape;1459;p30"/>
          <p:cNvSpPr/>
          <p:nvPr/>
        </p:nvSpPr>
        <p:spPr>
          <a:xfrm rot="5400000">
            <a:off x="4124508" y="1243682"/>
            <a:ext cx="1103794" cy="5822987"/>
          </a:xfrm>
          <a:prstGeom prst="round2SameRect">
            <a:avLst>
              <a:gd fmla="val 16667" name="adj1"/>
              <a:gd fmla="val 0" name="adj2"/>
            </a:avLst>
          </a:prstGeom>
          <a:solidFill>
            <a:schemeClr val="lt1">
              <a:alpha val="88235"/>
            </a:schemeClr>
          </a:solidFill>
          <a:ln cap="flat" cmpd="sng" w="28575">
            <a:solidFill>
              <a:srgbClr val="00A899"/>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1460" name="Google Shape;1460;p30"/>
          <p:cNvSpPr txBox="1"/>
          <p:nvPr/>
        </p:nvSpPr>
        <p:spPr>
          <a:xfrm>
            <a:off x="2031595" y="3657150"/>
            <a:ext cx="5498947" cy="995763"/>
          </a:xfrm>
          <a:prstGeom prst="rect">
            <a:avLst/>
          </a:prstGeom>
          <a:noFill/>
          <a:ln>
            <a:noFill/>
          </a:ln>
        </p:spPr>
        <p:txBody>
          <a:bodyPr anchorCtr="0" anchor="ctr" bIns="6000" lIns="67575" spcFirstLastPara="1" rIns="6000" wrap="square" tIns="6000">
            <a:noAutofit/>
          </a:bodyPr>
          <a:lstStyle/>
          <a:p>
            <a:pPr indent="0" lvl="0" marL="392135" marR="0" rtl="0" algn="l">
              <a:lnSpc>
                <a:spcPct val="100000"/>
              </a:lnSpc>
              <a:spcBef>
                <a:spcPts val="0"/>
              </a:spcBef>
              <a:spcAft>
                <a:spcPts val="0"/>
              </a:spcAft>
              <a:buClr>
                <a:srgbClr val="000000"/>
              </a:buClr>
              <a:buSzPts val="983"/>
              <a:buFont typeface="Arial"/>
              <a:buNone/>
            </a:pPr>
            <a:r>
              <a:rPr b="1" i="0" lang="en-GB" sz="1600" u="none" cap="none" strike="noStrike">
                <a:solidFill>
                  <a:schemeClr val="dk1"/>
                </a:solidFill>
                <a:latin typeface="Arial"/>
                <a:ea typeface="Arial"/>
                <a:cs typeface="Arial"/>
                <a:sym typeface="Arial"/>
              </a:rPr>
              <a:t>Define and measure the HIV Prevention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cascade for the chosen population - main bars</a:t>
            </a:r>
            <a:endParaRPr b="0" i="0" sz="1400" u="none" cap="none" strike="noStrike">
              <a:solidFill>
                <a:srgbClr val="000000"/>
              </a:solidFill>
              <a:latin typeface="Arial"/>
              <a:ea typeface="Arial"/>
              <a:cs typeface="Arial"/>
              <a:sym typeface="Arial"/>
            </a:endParaRPr>
          </a:p>
        </p:txBody>
      </p:sp>
      <p:sp>
        <p:nvSpPr>
          <p:cNvPr id="1461" name="Google Shape;1461;p30"/>
          <p:cNvSpPr/>
          <p:nvPr/>
        </p:nvSpPr>
        <p:spPr>
          <a:xfrm rot="5400000">
            <a:off x="316793" y="5248788"/>
            <a:ext cx="1697964" cy="1198547"/>
          </a:xfrm>
          <a:prstGeom prst="chevron">
            <a:avLst>
              <a:gd fmla="val 50000" name="adj"/>
            </a:avLst>
          </a:prstGeom>
          <a:solidFill>
            <a:srgbClr val="00A899">
              <a:alpha val="60000"/>
            </a:srgbClr>
          </a:solidFill>
          <a:ln cap="flat" cmpd="sng" w="26800">
            <a:solidFill>
              <a:srgbClr val="00A899">
                <a:alpha val="60000"/>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1462" name="Google Shape;1462;p30"/>
          <p:cNvSpPr txBox="1"/>
          <p:nvPr/>
        </p:nvSpPr>
        <p:spPr>
          <a:xfrm>
            <a:off x="566367" y="5677504"/>
            <a:ext cx="1198547" cy="509624"/>
          </a:xfrm>
          <a:prstGeom prst="rect">
            <a:avLst/>
          </a:prstGeom>
          <a:noFill/>
          <a:ln>
            <a:noFill/>
          </a:ln>
        </p:spPr>
        <p:txBody>
          <a:bodyPr anchorCtr="0" anchor="ctr" bIns="8025" lIns="8025" spcFirstLastPara="1" rIns="8025" wrap="square" tIns="8025">
            <a:noAutofit/>
          </a:bodyPr>
          <a:lstStyle/>
          <a:p>
            <a:pPr indent="0" lvl="0" marL="0" marR="0" rtl="0" algn="ctr">
              <a:lnSpc>
                <a:spcPct val="90000"/>
              </a:lnSpc>
              <a:spcBef>
                <a:spcPts val="0"/>
              </a:spcBef>
              <a:spcAft>
                <a:spcPts val="0"/>
              </a:spcAft>
              <a:buClr>
                <a:srgbClr val="000000"/>
              </a:buClr>
              <a:buSzPts val="1267"/>
              <a:buFont typeface="Arial"/>
              <a:buNone/>
            </a:pPr>
            <a:r>
              <a:rPr b="1" i="0" lang="en-GB" sz="1600" u="none" cap="none" strike="noStrike">
                <a:solidFill>
                  <a:schemeClr val="lt1"/>
                </a:solidFill>
                <a:latin typeface="Arial"/>
                <a:ea typeface="Arial"/>
                <a:cs typeface="Arial"/>
                <a:sym typeface="Arial"/>
              </a:rPr>
              <a:t>STEP 3</a:t>
            </a:r>
            <a:endParaRPr b="0" i="0" sz="1400" u="none" cap="none" strike="noStrike">
              <a:solidFill>
                <a:srgbClr val="000000"/>
              </a:solidFill>
              <a:latin typeface="Arial"/>
              <a:ea typeface="Arial"/>
              <a:cs typeface="Arial"/>
              <a:sym typeface="Arial"/>
            </a:endParaRPr>
          </a:p>
        </p:txBody>
      </p:sp>
      <p:sp>
        <p:nvSpPr>
          <p:cNvPr id="1463" name="Google Shape;1463;p30"/>
          <p:cNvSpPr/>
          <p:nvPr/>
        </p:nvSpPr>
        <p:spPr>
          <a:xfrm rot="5400000">
            <a:off x="4124508" y="2639486"/>
            <a:ext cx="1103794" cy="5822987"/>
          </a:xfrm>
          <a:prstGeom prst="round2SameRect">
            <a:avLst>
              <a:gd fmla="val 16667" name="adj1"/>
              <a:gd fmla="val 0" name="adj2"/>
            </a:avLst>
          </a:prstGeom>
          <a:solidFill>
            <a:schemeClr val="lt1">
              <a:alpha val="88235"/>
            </a:schemeClr>
          </a:solidFill>
          <a:ln cap="flat" cmpd="sng" w="26800">
            <a:solidFill>
              <a:srgbClr val="00A899">
                <a:alpha val="60000"/>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1464" name="Google Shape;1464;p30"/>
          <p:cNvSpPr txBox="1"/>
          <p:nvPr/>
        </p:nvSpPr>
        <p:spPr>
          <a:xfrm>
            <a:off x="2031595" y="5052954"/>
            <a:ext cx="5283605" cy="995763"/>
          </a:xfrm>
          <a:prstGeom prst="rect">
            <a:avLst/>
          </a:prstGeom>
          <a:noFill/>
          <a:ln>
            <a:noFill/>
          </a:ln>
        </p:spPr>
        <p:txBody>
          <a:bodyPr anchorCtr="0" anchor="ctr" bIns="6000" lIns="67575" spcFirstLastPara="1" rIns="6000" wrap="square" tIns="6000">
            <a:noAutofit/>
          </a:bodyPr>
          <a:lstStyle/>
          <a:p>
            <a:pPr indent="0" lvl="0" marL="392135" marR="0" rtl="0" algn="l">
              <a:lnSpc>
                <a:spcPct val="100000"/>
              </a:lnSpc>
              <a:spcBef>
                <a:spcPts val="0"/>
              </a:spcBef>
              <a:spcAft>
                <a:spcPts val="0"/>
              </a:spcAft>
              <a:buClr>
                <a:srgbClr val="000000"/>
              </a:buClr>
              <a:buSzPts val="900"/>
              <a:buFont typeface="Arial"/>
              <a:buNone/>
            </a:pPr>
            <a:r>
              <a:rPr b="1" i="0" lang="en-GB" sz="1600" u="none" cap="none" strike="noStrike">
                <a:solidFill>
                  <a:schemeClr val="dk1"/>
                </a:solidFill>
                <a:latin typeface="Arial"/>
                <a:ea typeface="Arial"/>
                <a:cs typeface="Arial"/>
                <a:sym typeface="Arial"/>
              </a:rPr>
              <a:t>Populate the explanatory sub bars</a:t>
            </a:r>
            <a:endParaRPr b="0" i="0" sz="1400" u="none" cap="none" strike="noStrike">
              <a:solidFill>
                <a:srgbClr val="000000"/>
              </a:solidFill>
              <a:latin typeface="Arial"/>
              <a:ea typeface="Arial"/>
              <a:cs typeface="Arial"/>
              <a:sym typeface="Arial"/>
            </a:endParaRPr>
          </a:p>
        </p:txBody>
      </p:sp>
      <p:sp>
        <p:nvSpPr>
          <p:cNvPr id="1465" name="Google Shape;1465;p30"/>
          <p:cNvSpPr/>
          <p:nvPr/>
        </p:nvSpPr>
        <p:spPr>
          <a:xfrm rot="5400000">
            <a:off x="316793" y="6644592"/>
            <a:ext cx="1697964" cy="1198547"/>
          </a:xfrm>
          <a:prstGeom prst="chevron">
            <a:avLst>
              <a:gd fmla="val 50000" name="adj"/>
            </a:avLst>
          </a:prstGeom>
          <a:solidFill>
            <a:srgbClr val="00A899">
              <a:alpha val="60000"/>
            </a:srgbClr>
          </a:solidFill>
          <a:ln cap="flat" cmpd="sng" w="26800">
            <a:solidFill>
              <a:srgbClr val="00A899">
                <a:alpha val="60000"/>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1466" name="Google Shape;1466;p30"/>
          <p:cNvSpPr txBox="1"/>
          <p:nvPr/>
        </p:nvSpPr>
        <p:spPr>
          <a:xfrm>
            <a:off x="566367" y="7073308"/>
            <a:ext cx="1198547" cy="509624"/>
          </a:xfrm>
          <a:prstGeom prst="rect">
            <a:avLst/>
          </a:prstGeom>
          <a:noFill/>
          <a:ln>
            <a:noFill/>
          </a:ln>
        </p:spPr>
        <p:txBody>
          <a:bodyPr anchorCtr="0" anchor="ctr" bIns="8025" lIns="8025" spcFirstLastPara="1" rIns="8025" wrap="square" tIns="8025">
            <a:noAutofit/>
          </a:bodyPr>
          <a:lstStyle/>
          <a:p>
            <a:pPr indent="0" lvl="0" marL="0" marR="0" rtl="0" algn="ctr">
              <a:lnSpc>
                <a:spcPct val="90000"/>
              </a:lnSpc>
              <a:spcBef>
                <a:spcPts val="0"/>
              </a:spcBef>
              <a:spcAft>
                <a:spcPts val="0"/>
              </a:spcAft>
              <a:buClr>
                <a:srgbClr val="000000"/>
              </a:buClr>
              <a:buSzPts val="1267"/>
              <a:buFont typeface="Arial"/>
              <a:buNone/>
            </a:pPr>
            <a:r>
              <a:rPr b="1" i="0" lang="en-GB" sz="1600" u="none" cap="none" strike="noStrike">
                <a:solidFill>
                  <a:schemeClr val="lt1"/>
                </a:solidFill>
                <a:latin typeface="Arial"/>
                <a:ea typeface="Arial"/>
                <a:cs typeface="Arial"/>
                <a:sym typeface="Arial"/>
              </a:rPr>
              <a:t>STEP 4</a:t>
            </a:r>
            <a:endParaRPr b="0" i="0" sz="1400" u="none" cap="none" strike="noStrike">
              <a:solidFill>
                <a:srgbClr val="000000"/>
              </a:solidFill>
              <a:latin typeface="Arial"/>
              <a:ea typeface="Arial"/>
              <a:cs typeface="Arial"/>
              <a:sym typeface="Arial"/>
            </a:endParaRPr>
          </a:p>
        </p:txBody>
      </p:sp>
      <p:sp>
        <p:nvSpPr>
          <p:cNvPr id="1467" name="Google Shape;1467;p30"/>
          <p:cNvSpPr/>
          <p:nvPr/>
        </p:nvSpPr>
        <p:spPr>
          <a:xfrm rot="5400000">
            <a:off x="4124508" y="4035286"/>
            <a:ext cx="1103794" cy="5822987"/>
          </a:xfrm>
          <a:prstGeom prst="round2SameRect">
            <a:avLst>
              <a:gd fmla="val 16667" name="adj1"/>
              <a:gd fmla="val 0" name="adj2"/>
            </a:avLst>
          </a:prstGeom>
          <a:solidFill>
            <a:schemeClr val="lt1">
              <a:alpha val="88235"/>
            </a:schemeClr>
          </a:solidFill>
          <a:ln cap="flat" cmpd="sng" w="26800">
            <a:solidFill>
              <a:srgbClr val="00A899">
                <a:alpha val="60000"/>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1468" name="Google Shape;1468;p30"/>
          <p:cNvSpPr txBox="1"/>
          <p:nvPr/>
        </p:nvSpPr>
        <p:spPr>
          <a:xfrm>
            <a:off x="2031595" y="6448756"/>
            <a:ext cx="5498947" cy="995763"/>
          </a:xfrm>
          <a:prstGeom prst="rect">
            <a:avLst/>
          </a:prstGeom>
          <a:noFill/>
          <a:ln>
            <a:noFill/>
          </a:ln>
        </p:spPr>
        <p:txBody>
          <a:bodyPr anchorCtr="0" anchor="ctr" bIns="6000" lIns="67575" spcFirstLastPara="1" rIns="6000" wrap="square" tIns="6000">
            <a:noAutofit/>
          </a:bodyPr>
          <a:lstStyle/>
          <a:p>
            <a:pPr indent="0" lvl="0" marL="392135" marR="0" rtl="0" algn="l">
              <a:lnSpc>
                <a:spcPct val="100000"/>
              </a:lnSpc>
              <a:spcBef>
                <a:spcPts val="0"/>
              </a:spcBef>
              <a:spcAft>
                <a:spcPts val="0"/>
              </a:spcAft>
              <a:buClr>
                <a:srgbClr val="000000"/>
              </a:buClr>
              <a:buSzPts val="983"/>
              <a:buFont typeface="Arial"/>
              <a:buNone/>
            </a:pPr>
            <a:r>
              <a:rPr b="1" i="0" lang="en-GB" sz="1600" u="none" cap="none" strike="noStrike">
                <a:solidFill>
                  <a:schemeClr val="dk1"/>
                </a:solidFill>
                <a:latin typeface="Arial"/>
                <a:ea typeface="Arial"/>
                <a:cs typeface="Arial"/>
                <a:sym typeface="Arial"/>
              </a:rPr>
              <a:t>Measure the individual prevention method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motivation, access and use</a:t>
            </a:r>
            <a:endParaRPr b="0" i="0" sz="1400" u="none" cap="none" strike="noStrike">
              <a:solidFill>
                <a:srgbClr val="000000"/>
              </a:solidFill>
              <a:latin typeface="Arial"/>
              <a:ea typeface="Arial"/>
              <a:cs typeface="Arial"/>
              <a:sym typeface="Arial"/>
            </a:endParaRPr>
          </a:p>
        </p:txBody>
      </p:sp>
      <p:sp>
        <p:nvSpPr>
          <p:cNvPr id="1469" name="Google Shape;1469;p30"/>
          <p:cNvSpPr/>
          <p:nvPr/>
        </p:nvSpPr>
        <p:spPr>
          <a:xfrm rot="5400000">
            <a:off x="316793" y="8083099"/>
            <a:ext cx="1697964" cy="1198547"/>
          </a:xfrm>
          <a:prstGeom prst="chevron">
            <a:avLst>
              <a:gd fmla="val 50000" name="adj"/>
            </a:avLst>
          </a:prstGeom>
          <a:solidFill>
            <a:srgbClr val="00A899">
              <a:alpha val="60000"/>
            </a:srgbClr>
          </a:solidFill>
          <a:ln cap="flat" cmpd="sng" w="26800">
            <a:solidFill>
              <a:srgbClr val="00A899">
                <a:alpha val="60000"/>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rgbClr val="EDE9BF"/>
              </a:solidFill>
              <a:latin typeface="Arial"/>
              <a:ea typeface="Arial"/>
              <a:cs typeface="Arial"/>
              <a:sym typeface="Arial"/>
            </a:endParaRPr>
          </a:p>
        </p:txBody>
      </p:sp>
      <p:sp>
        <p:nvSpPr>
          <p:cNvPr id="1470" name="Google Shape;1470;p30"/>
          <p:cNvSpPr txBox="1"/>
          <p:nvPr/>
        </p:nvSpPr>
        <p:spPr>
          <a:xfrm>
            <a:off x="566367" y="8511815"/>
            <a:ext cx="1198547" cy="509624"/>
          </a:xfrm>
          <a:prstGeom prst="rect">
            <a:avLst/>
          </a:prstGeom>
          <a:noFill/>
          <a:ln>
            <a:noFill/>
          </a:ln>
        </p:spPr>
        <p:txBody>
          <a:bodyPr anchorCtr="0" anchor="ctr" bIns="8025" lIns="8025" spcFirstLastPara="1" rIns="8025" wrap="square" tIns="8025">
            <a:noAutofit/>
          </a:bodyPr>
          <a:lstStyle/>
          <a:p>
            <a:pPr indent="0" lvl="0" marL="0" marR="0" rtl="0" algn="ctr">
              <a:lnSpc>
                <a:spcPct val="90000"/>
              </a:lnSpc>
              <a:spcBef>
                <a:spcPts val="0"/>
              </a:spcBef>
              <a:spcAft>
                <a:spcPts val="0"/>
              </a:spcAft>
              <a:buClr>
                <a:srgbClr val="000000"/>
              </a:buClr>
              <a:buSzPts val="1267"/>
              <a:buFont typeface="Arial"/>
              <a:buNone/>
            </a:pPr>
            <a:r>
              <a:rPr b="1" i="0" lang="en-GB" sz="1600" u="none" cap="none" strike="noStrike">
                <a:solidFill>
                  <a:schemeClr val="lt1"/>
                </a:solidFill>
                <a:latin typeface="Arial"/>
                <a:ea typeface="Arial"/>
                <a:cs typeface="Arial"/>
                <a:sym typeface="Arial"/>
              </a:rPr>
              <a:t>STEP 5</a:t>
            </a:r>
            <a:endParaRPr b="0" i="0" sz="1400" u="none" cap="none" strike="noStrike">
              <a:solidFill>
                <a:srgbClr val="000000"/>
              </a:solidFill>
              <a:latin typeface="Arial"/>
              <a:ea typeface="Arial"/>
              <a:cs typeface="Arial"/>
              <a:sym typeface="Arial"/>
            </a:endParaRPr>
          </a:p>
        </p:txBody>
      </p:sp>
      <p:sp>
        <p:nvSpPr>
          <p:cNvPr id="1471" name="Google Shape;1471;p30"/>
          <p:cNvSpPr/>
          <p:nvPr/>
        </p:nvSpPr>
        <p:spPr>
          <a:xfrm rot="5400000">
            <a:off x="4124508" y="5473794"/>
            <a:ext cx="1103794" cy="5822987"/>
          </a:xfrm>
          <a:prstGeom prst="round2SameRect">
            <a:avLst>
              <a:gd fmla="val 16667" name="adj1"/>
              <a:gd fmla="val 0" name="adj2"/>
            </a:avLst>
          </a:prstGeom>
          <a:solidFill>
            <a:schemeClr val="lt1">
              <a:alpha val="88235"/>
            </a:schemeClr>
          </a:solidFill>
          <a:ln cap="flat" cmpd="sng" w="26800">
            <a:solidFill>
              <a:srgbClr val="00A899">
                <a:alpha val="60000"/>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1472" name="Google Shape;1472;p30"/>
          <p:cNvSpPr txBox="1"/>
          <p:nvPr/>
        </p:nvSpPr>
        <p:spPr>
          <a:xfrm>
            <a:off x="2031596" y="7887264"/>
            <a:ext cx="5540476" cy="995763"/>
          </a:xfrm>
          <a:prstGeom prst="rect">
            <a:avLst/>
          </a:prstGeom>
          <a:noFill/>
          <a:ln>
            <a:noFill/>
          </a:ln>
        </p:spPr>
        <p:txBody>
          <a:bodyPr anchorCtr="0" anchor="ctr" bIns="6000" lIns="67575" spcFirstLastPara="1" rIns="6000" wrap="square" tIns="6000">
            <a:noAutofit/>
          </a:bodyPr>
          <a:lstStyle/>
          <a:p>
            <a:pPr indent="0" lvl="0" marL="392135" marR="0" rtl="0" algn="l">
              <a:lnSpc>
                <a:spcPct val="100000"/>
              </a:lnSpc>
              <a:spcBef>
                <a:spcPts val="0"/>
              </a:spcBef>
              <a:spcAft>
                <a:spcPts val="0"/>
              </a:spcAft>
              <a:buClr>
                <a:srgbClr val="000000"/>
              </a:buClr>
              <a:buSzPts val="983"/>
              <a:buFont typeface="Arial"/>
              <a:buNone/>
            </a:pPr>
            <a:r>
              <a:rPr b="1" i="0" lang="en-GB" sz="1600" u="none" cap="none" strike="noStrike">
                <a:solidFill>
                  <a:schemeClr val="dk1"/>
                </a:solidFill>
                <a:latin typeface="Arial"/>
                <a:ea typeface="Arial"/>
                <a:cs typeface="Arial"/>
                <a:sym typeface="Arial"/>
              </a:rPr>
              <a:t>Analyse the gaps within the core cascade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to develop the extended cascade</a:t>
            </a:r>
            <a:endParaRPr b="0" i="0" sz="1400" u="none" cap="none" strike="noStrike">
              <a:solidFill>
                <a:srgbClr val="000000"/>
              </a:solidFill>
              <a:latin typeface="Arial"/>
              <a:ea typeface="Arial"/>
              <a:cs typeface="Arial"/>
              <a:sym typeface="Arial"/>
            </a:endParaRPr>
          </a:p>
        </p:txBody>
      </p:sp>
      <p:sp>
        <p:nvSpPr>
          <p:cNvPr id="1473" name="Google Shape;1473;p30"/>
          <p:cNvSpPr/>
          <p:nvPr/>
        </p:nvSpPr>
        <p:spPr>
          <a:xfrm>
            <a:off x="1931721" y="2567510"/>
            <a:ext cx="324073" cy="325487"/>
          </a:xfrm>
          <a:custGeom>
            <a:rect b="b" l="l" r="r" t="t"/>
            <a:pathLst>
              <a:path extrusionOk="0" h="10884" w="10919">
                <a:moveTo>
                  <a:pt x="9561" y="561"/>
                </a:moveTo>
                <a:lnTo>
                  <a:pt x="9561" y="1203"/>
                </a:lnTo>
                <a:cubicBezTo>
                  <a:pt x="9561" y="1299"/>
                  <a:pt x="9633" y="1370"/>
                  <a:pt x="9728" y="1370"/>
                </a:cubicBezTo>
                <a:lnTo>
                  <a:pt x="10359" y="1370"/>
                </a:lnTo>
                <a:lnTo>
                  <a:pt x="8966" y="2739"/>
                </a:lnTo>
                <a:lnTo>
                  <a:pt x="8394" y="2739"/>
                </a:lnTo>
                <a:lnTo>
                  <a:pt x="9323" y="1811"/>
                </a:lnTo>
                <a:cubicBezTo>
                  <a:pt x="9383" y="1751"/>
                  <a:pt x="9383" y="1644"/>
                  <a:pt x="9323" y="1584"/>
                </a:cubicBezTo>
                <a:cubicBezTo>
                  <a:pt x="9293" y="1555"/>
                  <a:pt x="9252" y="1540"/>
                  <a:pt x="9210" y="1540"/>
                </a:cubicBezTo>
                <a:cubicBezTo>
                  <a:pt x="9168" y="1540"/>
                  <a:pt x="9127" y="1555"/>
                  <a:pt x="9097" y="1584"/>
                </a:cubicBezTo>
                <a:lnTo>
                  <a:pt x="8180" y="2513"/>
                </a:lnTo>
                <a:lnTo>
                  <a:pt x="8180" y="1954"/>
                </a:lnTo>
                <a:lnTo>
                  <a:pt x="9561" y="561"/>
                </a:lnTo>
                <a:close/>
                <a:moveTo>
                  <a:pt x="4441" y="2382"/>
                </a:moveTo>
                <a:cubicBezTo>
                  <a:pt x="5513" y="2382"/>
                  <a:pt x="6489" y="2799"/>
                  <a:pt x="7228" y="3466"/>
                </a:cubicBezTo>
                <a:lnTo>
                  <a:pt x="4334" y="6347"/>
                </a:lnTo>
                <a:cubicBezTo>
                  <a:pt x="4275" y="6406"/>
                  <a:pt x="4275" y="6514"/>
                  <a:pt x="4334" y="6573"/>
                </a:cubicBezTo>
                <a:cubicBezTo>
                  <a:pt x="4370" y="6609"/>
                  <a:pt x="4406" y="6621"/>
                  <a:pt x="4453" y="6621"/>
                </a:cubicBezTo>
                <a:cubicBezTo>
                  <a:pt x="4501" y="6621"/>
                  <a:pt x="4525" y="6609"/>
                  <a:pt x="4572" y="6573"/>
                </a:cubicBezTo>
                <a:lnTo>
                  <a:pt x="5287" y="5859"/>
                </a:lnTo>
                <a:cubicBezTo>
                  <a:pt x="5418" y="6037"/>
                  <a:pt x="5477" y="6252"/>
                  <a:pt x="5477" y="6478"/>
                </a:cubicBezTo>
                <a:cubicBezTo>
                  <a:pt x="5477" y="7038"/>
                  <a:pt x="5013" y="7502"/>
                  <a:pt x="4453" y="7502"/>
                </a:cubicBezTo>
                <a:cubicBezTo>
                  <a:pt x="3894" y="7502"/>
                  <a:pt x="3429" y="7038"/>
                  <a:pt x="3429" y="6478"/>
                </a:cubicBezTo>
                <a:cubicBezTo>
                  <a:pt x="3429" y="5906"/>
                  <a:pt x="3894" y="5442"/>
                  <a:pt x="4453" y="5442"/>
                </a:cubicBezTo>
                <a:cubicBezTo>
                  <a:pt x="4513" y="5442"/>
                  <a:pt x="4584" y="5442"/>
                  <a:pt x="4644" y="5466"/>
                </a:cubicBezTo>
                <a:cubicBezTo>
                  <a:pt x="4652" y="5467"/>
                  <a:pt x="4660" y="5467"/>
                  <a:pt x="4668" y="5467"/>
                </a:cubicBezTo>
                <a:cubicBezTo>
                  <a:pt x="4751" y="5467"/>
                  <a:pt x="4813" y="5410"/>
                  <a:pt x="4834" y="5323"/>
                </a:cubicBezTo>
                <a:cubicBezTo>
                  <a:pt x="4858" y="5240"/>
                  <a:pt x="4799" y="5168"/>
                  <a:pt x="4703" y="5133"/>
                </a:cubicBezTo>
                <a:cubicBezTo>
                  <a:pt x="4620" y="5121"/>
                  <a:pt x="4537" y="5109"/>
                  <a:pt x="4453" y="5109"/>
                </a:cubicBezTo>
                <a:cubicBezTo>
                  <a:pt x="3703" y="5109"/>
                  <a:pt x="3096" y="5716"/>
                  <a:pt x="3096" y="6454"/>
                </a:cubicBezTo>
                <a:cubicBezTo>
                  <a:pt x="3096" y="7204"/>
                  <a:pt x="3703" y="7811"/>
                  <a:pt x="4453" y="7811"/>
                </a:cubicBezTo>
                <a:cubicBezTo>
                  <a:pt x="5192" y="7811"/>
                  <a:pt x="5811" y="7204"/>
                  <a:pt x="5811" y="6454"/>
                </a:cubicBezTo>
                <a:cubicBezTo>
                  <a:pt x="5811" y="6145"/>
                  <a:pt x="5704" y="5859"/>
                  <a:pt x="5525" y="5621"/>
                </a:cubicBezTo>
                <a:lnTo>
                  <a:pt x="6025" y="5121"/>
                </a:lnTo>
                <a:cubicBezTo>
                  <a:pt x="6346" y="5490"/>
                  <a:pt x="6525" y="5966"/>
                  <a:pt x="6525" y="6454"/>
                </a:cubicBezTo>
                <a:cubicBezTo>
                  <a:pt x="6525" y="7585"/>
                  <a:pt x="5596" y="8514"/>
                  <a:pt x="4465" y="8514"/>
                </a:cubicBezTo>
                <a:cubicBezTo>
                  <a:pt x="3334" y="8514"/>
                  <a:pt x="2417" y="7585"/>
                  <a:pt x="2417" y="6454"/>
                </a:cubicBezTo>
                <a:cubicBezTo>
                  <a:pt x="2417" y="5323"/>
                  <a:pt x="3334" y="4406"/>
                  <a:pt x="4465" y="4406"/>
                </a:cubicBezTo>
                <a:cubicBezTo>
                  <a:pt x="4811" y="4406"/>
                  <a:pt x="5156" y="4490"/>
                  <a:pt x="5453" y="4656"/>
                </a:cubicBezTo>
                <a:cubicBezTo>
                  <a:pt x="5476" y="4671"/>
                  <a:pt x="5502" y="4678"/>
                  <a:pt x="5528" y="4678"/>
                </a:cubicBezTo>
                <a:cubicBezTo>
                  <a:pt x="5585" y="4678"/>
                  <a:pt x="5643" y="4646"/>
                  <a:pt x="5668" y="4597"/>
                </a:cubicBezTo>
                <a:cubicBezTo>
                  <a:pt x="5715" y="4525"/>
                  <a:pt x="5692" y="4418"/>
                  <a:pt x="5608" y="4371"/>
                </a:cubicBezTo>
                <a:cubicBezTo>
                  <a:pt x="5275" y="4180"/>
                  <a:pt x="4882" y="4097"/>
                  <a:pt x="4477" y="4097"/>
                </a:cubicBezTo>
                <a:cubicBezTo>
                  <a:pt x="3167" y="4097"/>
                  <a:pt x="2120" y="5168"/>
                  <a:pt x="2120" y="6454"/>
                </a:cubicBezTo>
                <a:cubicBezTo>
                  <a:pt x="2120" y="7764"/>
                  <a:pt x="3191" y="8823"/>
                  <a:pt x="4477" y="8823"/>
                </a:cubicBezTo>
                <a:cubicBezTo>
                  <a:pt x="5787" y="8823"/>
                  <a:pt x="6847" y="7752"/>
                  <a:pt x="6847" y="6454"/>
                </a:cubicBezTo>
                <a:cubicBezTo>
                  <a:pt x="6847" y="5883"/>
                  <a:pt x="6644" y="5323"/>
                  <a:pt x="6263" y="4894"/>
                </a:cubicBezTo>
                <a:lnTo>
                  <a:pt x="6763" y="4406"/>
                </a:lnTo>
                <a:cubicBezTo>
                  <a:pt x="7263" y="4966"/>
                  <a:pt x="7549" y="5704"/>
                  <a:pt x="7549" y="6454"/>
                </a:cubicBezTo>
                <a:cubicBezTo>
                  <a:pt x="7549" y="8157"/>
                  <a:pt x="6168" y="9538"/>
                  <a:pt x="4465" y="9538"/>
                </a:cubicBezTo>
                <a:cubicBezTo>
                  <a:pt x="2775" y="9538"/>
                  <a:pt x="1382" y="8157"/>
                  <a:pt x="1382" y="6454"/>
                </a:cubicBezTo>
                <a:cubicBezTo>
                  <a:pt x="1382" y="4763"/>
                  <a:pt x="2775" y="3382"/>
                  <a:pt x="4465" y="3382"/>
                </a:cubicBezTo>
                <a:cubicBezTo>
                  <a:pt x="5061" y="3382"/>
                  <a:pt x="5632" y="3537"/>
                  <a:pt x="6132" y="3870"/>
                </a:cubicBezTo>
                <a:cubicBezTo>
                  <a:pt x="6157" y="3887"/>
                  <a:pt x="6187" y="3895"/>
                  <a:pt x="6217" y="3895"/>
                </a:cubicBezTo>
                <a:cubicBezTo>
                  <a:pt x="6272" y="3895"/>
                  <a:pt x="6328" y="3869"/>
                  <a:pt x="6358" y="3823"/>
                </a:cubicBezTo>
                <a:cubicBezTo>
                  <a:pt x="6406" y="3751"/>
                  <a:pt x="6382" y="3644"/>
                  <a:pt x="6311" y="3597"/>
                </a:cubicBezTo>
                <a:cubicBezTo>
                  <a:pt x="5763" y="3239"/>
                  <a:pt x="5132" y="3061"/>
                  <a:pt x="4477" y="3061"/>
                </a:cubicBezTo>
                <a:cubicBezTo>
                  <a:pt x="2608" y="3061"/>
                  <a:pt x="1084" y="4585"/>
                  <a:pt x="1084" y="6454"/>
                </a:cubicBezTo>
                <a:cubicBezTo>
                  <a:pt x="1084" y="8335"/>
                  <a:pt x="2608" y="9847"/>
                  <a:pt x="4477" y="9847"/>
                </a:cubicBezTo>
                <a:cubicBezTo>
                  <a:pt x="6358" y="9847"/>
                  <a:pt x="7870" y="8335"/>
                  <a:pt x="7870" y="6454"/>
                </a:cubicBezTo>
                <a:cubicBezTo>
                  <a:pt x="7870" y="5609"/>
                  <a:pt x="7561" y="4811"/>
                  <a:pt x="7001" y="4168"/>
                </a:cubicBezTo>
                <a:lnTo>
                  <a:pt x="7489" y="3680"/>
                </a:lnTo>
                <a:cubicBezTo>
                  <a:pt x="8120" y="4418"/>
                  <a:pt x="8537" y="5394"/>
                  <a:pt x="8537" y="6478"/>
                </a:cubicBezTo>
                <a:cubicBezTo>
                  <a:pt x="8537" y="8740"/>
                  <a:pt x="6692" y="10562"/>
                  <a:pt x="4441" y="10562"/>
                </a:cubicBezTo>
                <a:cubicBezTo>
                  <a:pt x="2191" y="10562"/>
                  <a:pt x="346" y="8716"/>
                  <a:pt x="346" y="6478"/>
                </a:cubicBezTo>
                <a:cubicBezTo>
                  <a:pt x="346" y="4228"/>
                  <a:pt x="2191" y="2382"/>
                  <a:pt x="4441" y="2382"/>
                </a:cubicBezTo>
                <a:close/>
                <a:moveTo>
                  <a:pt x="9701" y="1"/>
                </a:moveTo>
                <a:cubicBezTo>
                  <a:pt x="9659" y="1"/>
                  <a:pt x="9617" y="17"/>
                  <a:pt x="9585" y="49"/>
                </a:cubicBezTo>
                <a:lnTo>
                  <a:pt x="7894" y="1739"/>
                </a:lnTo>
                <a:cubicBezTo>
                  <a:pt x="7859" y="1775"/>
                  <a:pt x="7847" y="1811"/>
                  <a:pt x="7847" y="1858"/>
                </a:cubicBezTo>
                <a:lnTo>
                  <a:pt x="7847" y="2811"/>
                </a:lnTo>
                <a:lnTo>
                  <a:pt x="7430" y="3228"/>
                </a:lnTo>
                <a:cubicBezTo>
                  <a:pt x="6644" y="2501"/>
                  <a:pt x="5584" y="2037"/>
                  <a:pt x="4430" y="2037"/>
                </a:cubicBezTo>
                <a:cubicBezTo>
                  <a:pt x="1989" y="2037"/>
                  <a:pt x="0" y="4013"/>
                  <a:pt x="0" y="6454"/>
                </a:cubicBezTo>
                <a:cubicBezTo>
                  <a:pt x="0" y="8895"/>
                  <a:pt x="1989" y="10883"/>
                  <a:pt x="4430" y="10883"/>
                </a:cubicBezTo>
                <a:cubicBezTo>
                  <a:pt x="6870" y="10883"/>
                  <a:pt x="8847" y="8895"/>
                  <a:pt x="8847" y="6454"/>
                </a:cubicBezTo>
                <a:cubicBezTo>
                  <a:pt x="8847" y="5299"/>
                  <a:pt x="8394" y="4240"/>
                  <a:pt x="7656" y="3454"/>
                </a:cubicBezTo>
                <a:lnTo>
                  <a:pt x="8073" y="3037"/>
                </a:lnTo>
                <a:lnTo>
                  <a:pt x="9025" y="3037"/>
                </a:lnTo>
                <a:cubicBezTo>
                  <a:pt x="9073" y="3037"/>
                  <a:pt x="9109" y="3013"/>
                  <a:pt x="9144" y="2989"/>
                </a:cubicBezTo>
                <a:lnTo>
                  <a:pt x="10835" y="1299"/>
                </a:lnTo>
                <a:cubicBezTo>
                  <a:pt x="10895" y="1251"/>
                  <a:pt x="10918" y="1192"/>
                  <a:pt x="10883" y="1132"/>
                </a:cubicBezTo>
                <a:cubicBezTo>
                  <a:pt x="10859" y="1072"/>
                  <a:pt x="10799" y="1025"/>
                  <a:pt x="10740" y="1025"/>
                </a:cubicBezTo>
                <a:lnTo>
                  <a:pt x="9871" y="1025"/>
                </a:lnTo>
                <a:lnTo>
                  <a:pt x="9871" y="168"/>
                </a:lnTo>
                <a:cubicBezTo>
                  <a:pt x="9871" y="108"/>
                  <a:pt x="9823" y="49"/>
                  <a:pt x="9764" y="13"/>
                </a:cubicBezTo>
                <a:cubicBezTo>
                  <a:pt x="9744" y="5"/>
                  <a:pt x="9723" y="1"/>
                  <a:pt x="9701" y="1"/>
                </a:cubicBezTo>
                <a:close/>
              </a:path>
            </a:pathLst>
          </a:custGeom>
          <a:solidFill>
            <a:srgbClr val="00A899"/>
          </a:solidFill>
          <a:ln cap="flat" cmpd="sng" w="9525">
            <a:solidFill>
              <a:srgbClr val="00A899"/>
            </a:solidFill>
            <a:prstDash val="solid"/>
            <a:round/>
            <a:headEnd len="sm" w="sm" type="none"/>
            <a:tailEnd len="sm" w="sm" type="none"/>
          </a:ln>
        </p:spPr>
        <p:txBody>
          <a:bodyPr anchorCtr="0" anchor="ctr" bIns="126425" lIns="126425" spcFirstLastPara="1" rIns="126425" wrap="square" tIns="126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474" name="Google Shape;1474;p30"/>
          <p:cNvSpPr/>
          <p:nvPr/>
        </p:nvSpPr>
        <p:spPr>
          <a:xfrm>
            <a:off x="1934168" y="4063827"/>
            <a:ext cx="378261" cy="244369"/>
          </a:xfrm>
          <a:custGeom>
            <a:rect b="b" l="l" r="r" t="t"/>
            <a:pathLst>
              <a:path extrusionOk="0" h="6336" w="10121">
                <a:moveTo>
                  <a:pt x="2691" y="2847"/>
                </a:moveTo>
                <a:lnTo>
                  <a:pt x="2691" y="6037"/>
                </a:lnTo>
                <a:lnTo>
                  <a:pt x="1393" y="6037"/>
                </a:lnTo>
                <a:lnTo>
                  <a:pt x="1393" y="2847"/>
                </a:lnTo>
                <a:close/>
                <a:moveTo>
                  <a:pt x="5703" y="2049"/>
                </a:moveTo>
                <a:lnTo>
                  <a:pt x="5703" y="6037"/>
                </a:lnTo>
                <a:lnTo>
                  <a:pt x="4406" y="6037"/>
                </a:lnTo>
                <a:lnTo>
                  <a:pt x="4406" y="2049"/>
                </a:lnTo>
                <a:close/>
                <a:moveTo>
                  <a:pt x="8704" y="299"/>
                </a:moveTo>
                <a:lnTo>
                  <a:pt x="8704" y="6037"/>
                </a:lnTo>
                <a:lnTo>
                  <a:pt x="7406" y="6037"/>
                </a:lnTo>
                <a:lnTo>
                  <a:pt x="7406" y="299"/>
                </a:lnTo>
                <a:close/>
                <a:moveTo>
                  <a:pt x="7275" y="1"/>
                </a:moveTo>
                <a:cubicBezTo>
                  <a:pt x="7192" y="1"/>
                  <a:pt x="7132" y="61"/>
                  <a:pt x="7132" y="156"/>
                </a:cubicBezTo>
                <a:lnTo>
                  <a:pt x="7132" y="6037"/>
                </a:lnTo>
                <a:lnTo>
                  <a:pt x="6001" y="6037"/>
                </a:lnTo>
                <a:lnTo>
                  <a:pt x="6001" y="1894"/>
                </a:lnTo>
                <a:cubicBezTo>
                  <a:pt x="6001" y="1811"/>
                  <a:pt x="5941" y="1751"/>
                  <a:pt x="5846" y="1751"/>
                </a:cubicBezTo>
                <a:lnTo>
                  <a:pt x="4275" y="1751"/>
                </a:lnTo>
                <a:cubicBezTo>
                  <a:pt x="4179" y="1751"/>
                  <a:pt x="4120" y="1811"/>
                  <a:pt x="4120" y="1894"/>
                </a:cubicBezTo>
                <a:lnTo>
                  <a:pt x="4120" y="6037"/>
                </a:lnTo>
                <a:lnTo>
                  <a:pt x="2989" y="6037"/>
                </a:lnTo>
                <a:lnTo>
                  <a:pt x="2989" y="2704"/>
                </a:lnTo>
                <a:cubicBezTo>
                  <a:pt x="2989" y="2608"/>
                  <a:pt x="2929" y="2549"/>
                  <a:pt x="2846" y="2549"/>
                </a:cubicBezTo>
                <a:lnTo>
                  <a:pt x="1262" y="2549"/>
                </a:lnTo>
                <a:cubicBezTo>
                  <a:pt x="1167" y="2549"/>
                  <a:pt x="1119" y="2608"/>
                  <a:pt x="1119" y="2704"/>
                </a:cubicBezTo>
                <a:lnTo>
                  <a:pt x="1119" y="6037"/>
                </a:lnTo>
                <a:lnTo>
                  <a:pt x="143" y="6037"/>
                </a:lnTo>
                <a:cubicBezTo>
                  <a:pt x="60" y="6037"/>
                  <a:pt x="0" y="6097"/>
                  <a:pt x="0" y="6180"/>
                </a:cubicBezTo>
                <a:cubicBezTo>
                  <a:pt x="0" y="6276"/>
                  <a:pt x="60" y="6335"/>
                  <a:pt x="143" y="6335"/>
                </a:cubicBezTo>
                <a:lnTo>
                  <a:pt x="9966" y="6335"/>
                </a:lnTo>
                <a:cubicBezTo>
                  <a:pt x="10061" y="6335"/>
                  <a:pt x="10121" y="6276"/>
                  <a:pt x="10121" y="6180"/>
                </a:cubicBezTo>
                <a:cubicBezTo>
                  <a:pt x="10121" y="6109"/>
                  <a:pt x="10049" y="6037"/>
                  <a:pt x="9966" y="6037"/>
                </a:cubicBezTo>
                <a:lnTo>
                  <a:pt x="9001" y="6037"/>
                </a:lnTo>
                <a:lnTo>
                  <a:pt x="9001" y="156"/>
                </a:lnTo>
                <a:cubicBezTo>
                  <a:pt x="9001" y="61"/>
                  <a:pt x="8942" y="1"/>
                  <a:pt x="8859" y="1"/>
                </a:cubicBezTo>
                <a:close/>
              </a:path>
            </a:pathLst>
          </a:custGeom>
          <a:solidFill>
            <a:srgbClr val="00A899"/>
          </a:solidFill>
          <a:ln cap="flat" cmpd="sng" w="9525">
            <a:solidFill>
              <a:srgbClr val="00A899"/>
            </a:solidFill>
            <a:prstDash val="solid"/>
            <a:round/>
            <a:headEnd len="sm" w="sm" type="none"/>
            <a:tailEnd len="sm" w="sm" type="none"/>
          </a:ln>
        </p:spPr>
        <p:txBody>
          <a:bodyPr anchorCtr="0" anchor="ctr" bIns="81500" lIns="81500" spcFirstLastPara="1" rIns="81500" wrap="square" tIns="81500">
            <a:noAutofit/>
          </a:bodyPr>
          <a:lstStyle/>
          <a:p>
            <a:pPr indent="0" lvl="0" marL="0" marR="0" rtl="0" algn="l">
              <a:lnSpc>
                <a:spcPct val="100000"/>
              </a:lnSpc>
              <a:spcBef>
                <a:spcPts val="0"/>
              </a:spcBef>
              <a:spcAft>
                <a:spcPts val="0"/>
              </a:spcAft>
              <a:buClr>
                <a:srgbClr val="000000"/>
              </a:buClr>
              <a:buSzPts val="1604"/>
              <a:buFont typeface="Arial"/>
              <a:buNone/>
            </a:pPr>
            <a:r>
              <a:t/>
            </a:r>
            <a:endParaRPr b="0" i="0" sz="1604" u="none" cap="none" strike="noStrike">
              <a:solidFill>
                <a:srgbClr val="000000"/>
              </a:solidFill>
              <a:latin typeface="Arial"/>
              <a:ea typeface="Arial"/>
              <a:cs typeface="Arial"/>
              <a:sym typeface="Arial"/>
            </a:endParaRPr>
          </a:p>
        </p:txBody>
      </p:sp>
      <p:sp>
        <p:nvSpPr>
          <p:cNvPr id="1475" name="Google Shape;1475;p30"/>
          <p:cNvSpPr/>
          <p:nvPr/>
        </p:nvSpPr>
        <p:spPr>
          <a:xfrm>
            <a:off x="1939064" y="3917576"/>
            <a:ext cx="362676" cy="224815"/>
          </a:xfrm>
          <a:custGeom>
            <a:rect b="b" l="l" r="r" t="t"/>
            <a:pathLst>
              <a:path extrusionOk="0" h="5829" w="9704">
                <a:moveTo>
                  <a:pt x="9212" y="1"/>
                </a:moveTo>
                <a:cubicBezTo>
                  <a:pt x="9189" y="1"/>
                  <a:pt x="9167" y="3"/>
                  <a:pt x="9144" y="7"/>
                </a:cubicBezTo>
                <a:lnTo>
                  <a:pt x="7870" y="162"/>
                </a:lnTo>
                <a:cubicBezTo>
                  <a:pt x="7620" y="197"/>
                  <a:pt x="7442" y="435"/>
                  <a:pt x="7477" y="685"/>
                </a:cubicBezTo>
                <a:cubicBezTo>
                  <a:pt x="7500" y="920"/>
                  <a:pt x="7711" y="1092"/>
                  <a:pt x="7944" y="1092"/>
                </a:cubicBezTo>
                <a:cubicBezTo>
                  <a:pt x="7959" y="1092"/>
                  <a:pt x="7974" y="1092"/>
                  <a:pt x="7989" y="1090"/>
                </a:cubicBezTo>
                <a:lnTo>
                  <a:pt x="8096" y="1066"/>
                </a:lnTo>
                <a:lnTo>
                  <a:pt x="8096" y="1066"/>
                </a:lnTo>
                <a:cubicBezTo>
                  <a:pt x="6537" y="2876"/>
                  <a:pt x="4691" y="3805"/>
                  <a:pt x="3382" y="4269"/>
                </a:cubicBezTo>
                <a:cubicBezTo>
                  <a:pt x="1739" y="4853"/>
                  <a:pt x="476" y="4912"/>
                  <a:pt x="465" y="4912"/>
                </a:cubicBezTo>
                <a:cubicBezTo>
                  <a:pt x="203" y="4924"/>
                  <a:pt x="0" y="5138"/>
                  <a:pt x="12" y="5388"/>
                </a:cubicBezTo>
                <a:cubicBezTo>
                  <a:pt x="36" y="5638"/>
                  <a:pt x="226" y="5829"/>
                  <a:pt x="476" y="5829"/>
                </a:cubicBezTo>
                <a:lnTo>
                  <a:pt x="488" y="5829"/>
                </a:lnTo>
                <a:cubicBezTo>
                  <a:pt x="548" y="5829"/>
                  <a:pt x="1893" y="5793"/>
                  <a:pt x="3667" y="5150"/>
                </a:cubicBezTo>
                <a:cubicBezTo>
                  <a:pt x="4656" y="4793"/>
                  <a:pt x="5596" y="4317"/>
                  <a:pt x="6442" y="3745"/>
                </a:cubicBezTo>
                <a:cubicBezTo>
                  <a:pt x="6525" y="3710"/>
                  <a:pt x="6537" y="3614"/>
                  <a:pt x="6489" y="3543"/>
                </a:cubicBezTo>
                <a:cubicBezTo>
                  <a:pt x="6458" y="3497"/>
                  <a:pt x="6413" y="3471"/>
                  <a:pt x="6365" y="3471"/>
                </a:cubicBezTo>
                <a:cubicBezTo>
                  <a:pt x="6339" y="3471"/>
                  <a:pt x="6312" y="3478"/>
                  <a:pt x="6287" y="3495"/>
                </a:cubicBezTo>
                <a:cubicBezTo>
                  <a:pt x="5453" y="4067"/>
                  <a:pt x="4537" y="4519"/>
                  <a:pt x="3560" y="4865"/>
                </a:cubicBezTo>
                <a:cubicBezTo>
                  <a:pt x="1834" y="5484"/>
                  <a:pt x="536" y="5519"/>
                  <a:pt x="476" y="5531"/>
                </a:cubicBezTo>
                <a:cubicBezTo>
                  <a:pt x="393" y="5531"/>
                  <a:pt x="310" y="5460"/>
                  <a:pt x="310" y="5377"/>
                </a:cubicBezTo>
                <a:cubicBezTo>
                  <a:pt x="310" y="5281"/>
                  <a:pt x="393" y="5210"/>
                  <a:pt x="476" y="5198"/>
                </a:cubicBezTo>
                <a:cubicBezTo>
                  <a:pt x="488" y="5198"/>
                  <a:pt x="1798" y="5150"/>
                  <a:pt x="3489" y="4543"/>
                </a:cubicBezTo>
                <a:cubicBezTo>
                  <a:pt x="4894" y="4031"/>
                  <a:pt x="6918" y="3007"/>
                  <a:pt x="8573" y="947"/>
                </a:cubicBezTo>
                <a:cubicBezTo>
                  <a:pt x="8664" y="856"/>
                  <a:pt x="8579" y="709"/>
                  <a:pt x="8456" y="709"/>
                </a:cubicBezTo>
                <a:cubicBezTo>
                  <a:pt x="8451" y="709"/>
                  <a:pt x="8447" y="709"/>
                  <a:pt x="8442" y="709"/>
                </a:cubicBezTo>
                <a:lnTo>
                  <a:pt x="7966" y="769"/>
                </a:lnTo>
                <a:cubicBezTo>
                  <a:pt x="7951" y="772"/>
                  <a:pt x="7937" y="774"/>
                  <a:pt x="7924" y="774"/>
                </a:cubicBezTo>
                <a:cubicBezTo>
                  <a:pt x="7850" y="774"/>
                  <a:pt x="7797" y="720"/>
                  <a:pt x="7787" y="650"/>
                </a:cubicBezTo>
                <a:cubicBezTo>
                  <a:pt x="7751" y="554"/>
                  <a:pt x="7835" y="459"/>
                  <a:pt x="7930" y="447"/>
                </a:cubicBezTo>
                <a:lnTo>
                  <a:pt x="9204" y="281"/>
                </a:lnTo>
                <a:cubicBezTo>
                  <a:pt x="9210" y="280"/>
                  <a:pt x="9216" y="280"/>
                  <a:pt x="9222" y="280"/>
                </a:cubicBezTo>
                <a:cubicBezTo>
                  <a:pt x="9311" y="280"/>
                  <a:pt x="9394" y="358"/>
                  <a:pt x="9394" y="447"/>
                </a:cubicBezTo>
                <a:lnTo>
                  <a:pt x="9394" y="1709"/>
                </a:lnTo>
                <a:cubicBezTo>
                  <a:pt x="9394" y="1805"/>
                  <a:pt x="9323" y="1876"/>
                  <a:pt x="9228" y="1876"/>
                </a:cubicBezTo>
                <a:cubicBezTo>
                  <a:pt x="9132" y="1876"/>
                  <a:pt x="9061" y="1805"/>
                  <a:pt x="9061" y="1709"/>
                </a:cubicBezTo>
                <a:lnTo>
                  <a:pt x="9061" y="1328"/>
                </a:lnTo>
                <a:cubicBezTo>
                  <a:pt x="9061" y="1269"/>
                  <a:pt x="9025" y="1209"/>
                  <a:pt x="8978" y="1186"/>
                </a:cubicBezTo>
                <a:cubicBezTo>
                  <a:pt x="8963" y="1183"/>
                  <a:pt x="8948" y="1181"/>
                  <a:pt x="8932" y="1181"/>
                </a:cubicBezTo>
                <a:cubicBezTo>
                  <a:pt x="8882" y="1181"/>
                  <a:pt x="8829" y="1197"/>
                  <a:pt x="8811" y="1233"/>
                </a:cubicBezTo>
                <a:cubicBezTo>
                  <a:pt x="8263" y="1924"/>
                  <a:pt x="7620" y="2531"/>
                  <a:pt x="6930" y="3067"/>
                </a:cubicBezTo>
                <a:cubicBezTo>
                  <a:pt x="6870" y="3114"/>
                  <a:pt x="6858" y="3210"/>
                  <a:pt x="6906" y="3269"/>
                </a:cubicBezTo>
                <a:cubicBezTo>
                  <a:pt x="6936" y="3307"/>
                  <a:pt x="6985" y="3330"/>
                  <a:pt x="7032" y="3330"/>
                </a:cubicBezTo>
                <a:cubicBezTo>
                  <a:pt x="7060" y="3330"/>
                  <a:pt x="7086" y="3322"/>
                  <a:pt x="7108" y="3305"/>
                </a:cubicBezTo>
                <a:cubicBezTo>
                  <a:pt x="7704" y="2840"/>
                  <a:pt x="8275" y="2305"/>
                  <a:pt x="8775" y="1745"/>
                </a:cubicBezTo>
                <a:cubicBezTo>
                  <a:pt x="8799" y="1995"/>
                  <a:pt x="8989" y="2186"/>
                  <a:pt x="9239" y="2186"/>
                </a:cubicBezTo>
                <a:cubicBezTo>
                  <a:pt x="9490" y="2186"/>
                  <a:pt x="9704" y="1983"/>
                  <a:pt x="9704" y="1721"/>
                </a:cubicBezTo>
                <a:lnTo>
                  <a:pt x="9704" y="459"/>
                </a:lnTo>
                <a:cubicBezTo>
                  <a:pt x="9680" y="328"/>
                  <a:pt x="9620" y="209"/>
                  <a:pt x="9513" y="126"/>
                </a:cubicBezTo>
                <a:cubicBezTo>
                  <a:pt x="9425" y="47"/>
                  <a:pt x="9319" y="1"/>
                  <a:pt x="9212" y="1"/>
                </a:cubicBezTo>
                <a:close/>
              </a:path>
            </a:pathLst>
          </a:custGeom>
          <a:solidFill>
            <a:srgbClr val="00A899"/>
          </a:solidFill>
          <a:ln cap="flat" cmpd="sng" w="9525">
            <a:solidFill>
              <a:srgbClr val="00A899"/>
            </a:solidFill>
            <a:prstDash val="solid"/>
            <a:round/>
            <a:headEnd len="sm" w="sm" type="none"/>
            <a:tailEnd len="sm" w="sm" type="none"/>
          </a:ln>
        </p:spPr>
        <p:txBody>
          <a:bodyPr anchorCtr="0" anchor="ctr" bIns="81500" lIns="81500" spcFirstLastPara="1" rIns="81500" wrap="square" tIns="81500">
            <a:noAutofit/>
          </a:bodyPr>
          <a:lstStyle/>
          <a:p>
            <a:pPr indent="0" lvl="0" marL="0" marR="0" rtl="0" algn="l">
              <a:lnSpc>
                <a:spcPct val="100000"/>
              </a:lnSpc>
              <a:spcBef>
                <a:spcPts val="0"/>
              </a:spcBef>
              <a:spcAft>
                <a:spcPts val="0"/>
              </a:spcAft>
              <a:buClr>
                <a:srgbClr val="000000"/>
              </a:buClr>
              <a:buSzPts val="1604"/>
              <a:buFont typeface="Arial"/>
              <a:buNone/>
            </a:pPr>
            <a:r>
              <a:t/>
            </a:r>
            <a:endParaRPr b="0" i="0" sz="1604" u="none" cap="none" strike="noStrike">
              <a:solidFill>
                <a:srgbClr val="000000"/>
              </a:solidFill>
              <a:latin typeface="Arial"/>
              <a:ea typeface="Arial"/>
              <a:cs typeface="Arial"/>
              <a:sym typeface="Arial"/>
            </a:endParaRPr>
          </a:p>
        </p:txBody>
      </p:sp>
      <p:sp>
        <p:nvSpPr>
          <p:cNvPr id="1476" name="Google Shape;1476;p30"/>
          <p:cNvSpPr/>
          <p:nvPr/>
        </p:nvSpPr>
        <p:spPr>
          <a:xfrm>
            <a:off x="2144955" y="5338484"/>
            <a:ext cx="143822" cy="157650"/>
          </a:xfrm>
          <a:custGeom>
            <a:rect b="b" l="l" r="r" t="t"/>
            <a:pathLst>
              <a:path extrusionOk="0" h="5186" w="4883">
                <a:moveTo>
                  <a:pt x="2526" y="0"/>
                </a:moveTo>
                <a:cubicBezTo>
                  <a:pt x="1765" y="0"/>
                  <a:pt x="1017" y="368"/>
                  <a:pt x="560" y="1042"/>
                </a:cubicBezTo>
                <a:cubicBezTo>
                  <a:pt x="1" y="1875"/>
                  <a:pt x="24" y="2959"/>
                  <a:pt x="632" y="3768"/>
                </a:cubicBezTo>
                <a:lnTo>
                  <a:pt x="572" y="5006"/>
                </a:lnTo>
                <a:cubicBezTo>
                  <a:pt x="572" y="5066"/>
                  <a:pt x="608" y="5126"/>
                  <a:pt x="655" y="5149"/>
                </a:cubicBezTo>
                <a:cubicBezTo>
                  <a:pt x="679" y="5161"/>
                  <a:pt x="715" y="5185"/>
                  <a:pt x="739" y="5185"/>
                </a:cubicBezTo>
                <a:cubicBezTo>
                  <a:pt x="774" y="5185"/>
                  <a:pt x="786" y="5185"/>
                  <a:pt x="810" y="5161"/>
                </a:cubicBezTo>
                <a:lnTo>
                  <a:pt x="1929" y="4649"/>
                </a:lnTo>
                <a:cubicBezTo>
                  <a:pt x="2120" y="4685"/>
                  <a:pt x="2334" y="4721"/>
                  <a:pt x="2525" y="4721"/>
                </a:cubicBezTo>
                <a:cubicBezTo>
                  <a:pt x="3299" y="4721"/>
                  <a:pt x="4049" y="4328"/>
                  <a:pt x="4489" y="3673"/>
                </a:cubicBezTo>
                <a:cubicBezTo>
                  <a:pt x="4703" y="3363"/>
                  <a:pt x="4834" y="3006"/>
                  <a:pt x="4882" y="2637"/>
                </a:cubicBezTo>
                <a:cubicBezTo>
                  <a:pt x="4882" y="2518"/>
                  <a:pt x="4811" y="2447"/>
                  <a:pt x="4715" y="2423"/>
                </a:cubicBezTo>
                <a:cubicBezTo>
                  <a:pt x="4709" y="2422"/>
                  <a:pt x="4703" y="2422"/>
                  <a:pt x="4697" y="2422"/>
                </a:cubicBezTo>
                <a:cubicBezTo>
                  <a:pt x="4619" y="2422"/>
                  <a:pt x="4536" y="2489"/>
                  <a:pt x="4525" y="2578"/>
                </a:cubicBezTo>
                <a:cubicBezTo>
                  <a:pt x="4489" y="2899"/>
                  <a:pt x="4370" y="3197"/>
                  <a:pt x="4192" y="3471"/>
                </a:cubicBezTo>
                <a:cubicBezTo>
                  <a:pt x="3809" y="4040"/>
                  <a:pt x="3177" y="4368"/>
                  <a:pt x="2514" y="4368"/>
                </a:cubicBezTo>
                <a:cubicBezTo>
                  <a:pt x="2332" y="4368"/>
                  <a:pt x="2147" y="4343"/>
                  <a:pt x="1965" y="4292"/>
                </a:cubicBezTo>
                <a:cubicBezTo>
                  <a:pt x="1944" y="4281"/>
                  <a:pt x="1927" y="4275"/>
                  <a:pt x="1911" y="4275"/>
                </a:cubicBezTo>
                <a:cubicBezTo>
                  <a:pt x="1891" y="4275"/>
                  <a:pt x="1872" y="4284"/>
                  <a:pt x="1846" y="4304"/>
                </a:cubicBezTo>
                <a:lnTo>
                  <a:pt x="917" y="4733"/>
                </a:lnTo>
                <a:lnTo>
                  <a:pt x="965" y="3721"/>
                </a:lnTo>
                <a:cubicBezTo>
                  <a:pt x="965" y="3673"/>
                  <a:pt x="953" y="3649"/>
                  <a:pt x="929" y="3602"/>
                </a:cubicBezTo>
                <a:cubicBezTo>
                  <a:pt x="382" y="2923"/>
                  <a:pt x="358" y="1947"/>
                  <a:pt x="846" y="1220"/>
                </a:cubicBezTo>
                <a:cubicBezTo>
                  <a:pt x="1235" y="644"/>
                  <a:pt x="1873" y="327"/>
                  <a:pt x="2524" y="327"/>
                </a:cubicBezTo>
                <a:cubicBezTo>
                  <a:pt x="2909" y="327"/>
                  <a:pt x="3299" y="438"/>
                  <a:pt x="3644" y="673"/>
                </a:cubicBezTo>
                <a:cubicBezTo>
                  <a:pt x="4084" y="970"/>
                  <a:pt x="4406" y="1435"/>
                  <a:pt x="4501" y="1970"/>
                </a:cubicBezTo>
                <a:cubicBezTo>
                  <a:pt x="4523" y="2047"/>
                  <a:pt x="4594" y="2103"/>
                  <a:pt x="4679" y="2103"/>
                </a:cubicBezTo>
                <a:cubicBezTo>
                  <a:pt x="4687" y="2103"/>
                  <a:pt x="4695" y="2102"/>
                  <a:pt x="4703" y="2101"/>
                </a:cubicBezTo>
                <a:cubicBezTo>
                  <a:pt x="4787" y="2089"/>
                  <a:pt x="4846" y="1994"/>
                  <a:pt x="4834" y="1911"/>
                </a:cubicBezTo>
                <a:cubicBezTo>
                  <a:pt x="4715" y="1280"/>
                  <a:pt x="4358" y="744"/>
                  <a:pt x="3834" y="399"/>
                </a:cubicBezTo>
                <a:cubicBezTo>
                  <a:pt x="3432" y="129"/>
                  <a:pt x="2977" y="0"/>
                  <a:pt x="2526" y="0"/>
                </a:cubicBezTo>
                <a:close/>
              </a:path>
            </a:pathLst>
          </a:custGeom>
          <a:solidFill>
            <a:srgbClr val="00A899"/>
          </a:solidFill>
          <a:ln cap="flat" cmpd="sng" w="9525">
            <a:solidFill>
              <a:srgbClr val="00A899"/>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1477" name="Google Shape;1477;p30"/>
          <p:cNvSpPr/>
          <p:nvPr/>
        </p:nvSpPr>
        <p:spPr>
          <a:xfrm>
            <a:off x="2063957" y="5460628"/>
            <a:ext cx="20353" cy="35506"/>
          </a:xfrm>
          <a:custGeom>
            <a:rect b="b" l="l" r="r" t="t"/>
            <a:pathLst>
              <a:path extrusionOk="0" h="1168" w="691">
                <a:moveTo>
                  <a:pt x="155" y="0"/>
                </a:moveTo>
                <a:cubicBezTo>
                  <a:pt x="72" y="0"/>
                  <a:pt x="0" y="72"/>
                  <a:pt x="0" y="167"/>
                </a:cubicBezTo>
                <a:lnTo>
                  <a:pt x="0" y="1000"/>
                </a:lnTo>
                <a:cubicBezTo>
                  <a:pt x="0" y="1084"/>
                  <a:pt x="72" y="1167"/>
                  <a:pt x="155" y="1167"/>
                </a:cubicBezTo>
                <a:lnTo>
                  <a:pt x="536" y="1167"/>
                </a:lnTo>
                <a:cubicBezTo>
                  <a:pt x="619" y="1167"/>
                  <a:pt x="691" y="1084"/>
                  <a:pt x="691" y="1000"/>
                </a:cubicBezTo>
                <a:cubicBezTo>
                  <a:pt x="691" y="893"/>
                  <a:pt x="619" y="822"/>
                  <a:pt x="512" y="822"/>
                </a:cubicBezTo>
                <a:lnTo>
                  <a:pt x="322" y="822"/>
                </a:lnTo>
                <a:lnTo>
                  <a:pt x="322" y="167"/>
                </a:lnTo>
                <a:cubicBezTo>
                  <a:pt x="322" y="72"/>
                  <a:pt x="250" y="0"/>
                  <a:pt x="155" y="0"/>
                </a:cubicBezTo>
                <a:close/>
              </a:path>
            </a:pathLst>
          </a:custGeom>
          <a:solidFill>
            <a:srgbClr val="00A899"/>
          </a:solidFill>
          <a:ln cap="flat" cmpd="sng" w="9525">
            <a:solidFill>
              <a:srgbClr val="00A899"/>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1478" name="Google Shape;1478;p30"/>
          <p:cNvSpPr/>
          <p:nvPr/>
        </p:nvSpPr>
        <p:spPr>
          <a:xfrm>
            <a:off x="1946466" y="5387518"/>
            <a:ext cx="256041" cy="291377"/>
          </a:xfrm>
          <a:custGeom>
            <a:rect b="b" l="l" r="r" t="t"/>
            <a:pathLst>
              <a:path extrusionOk="0" h="9585" w="8693">
                <a:moveTo>
                  <a:pt x="3549" y="417"/>
                </a:moveTo>
                <a:lnTo>
                  <a:pt x="3549" y="417"/>
                </a:lnTo>
                <a:cubicBezTo>
                  <a:pt x="3346" y="1024"/>
                  <a:pt x="3001" y="1322"/>
                  <a:pt x="2775" y="1465"/>
                </a:cubicBezTo>
                <a:cubicBezTo>
                  <a:pt x="2799" y="976"/>
                  <a:pt x="3120" y="572"/>
                  <a:pt x="3549" y="417"/>
                </a:cubicBezTo>
                <a:close/>
                <a:moveTo>
                  <a:pt x="4727" y="334"/>
                </a:moveTo>
                <a:cubicBezTo>
                  <a:pt x="5382" y="334"/>
                  <a:pt x="5906" y="869"/>
                  <a:pt x="5906" y="1524"/>
                </a:cubicBezTo>
                <a:lnTo>
                  <a:pt x="5906" y="2262"/>
                </a:lnTo>
                <a:cubicBezTo>
                  <a:pt x="4501" y="2155"/>
                  <a:pt x="4108" y="846"/>
                  <a:pt x="4001" y="334"/>
                </a:cubicBezTo>
                <a:close/>
                <a:moveTo>
                  <a:pt x="2441" y="2643"/>
                </a:moveTo>
                <a:lnTo>
                  <a:pt x="2441" y="2893"/>
                </a:lnTo>
                <a:cubicBezTo>
                  <a:pt x="2441" y="3036"/>
                  <a:pt x="2453" y="3179"/>
                  <a:pt x="2477" y="3310"/>
                </a:cubicBezTo>
                <a:cubicBezTo>
                  <a:pt x="2334" y="3251"/>
                  <a:pt x="2239" y="3120"/>
                  <a:pt x="2239" y="2977"/>
                </a:cubicBezTo>
                <a:cubicBezTo>
                  <a:pt x="2239" y="2822"/>
                  <a:pt x="2322" y="2703"/>
                  <a:pt x="2441" y="2643"/>
                </a:cubicBezTo>
                <a:close/>
                <a:moveTo>
                  <a:pt x="6251" y="2655"/>
                </a:moveTo>
                <a:cubicBezTo>
                  <a:pt x="6359" y="2715"/>
                  <a:pt x="6442" y="2834"/>
                  <a:pt x="6442" y="2989"/>
                </a:cubicBezTo>
                <a:cubicBezTo>
                  <a:pt x="6442" y="3155"/>
                  <a:pt x="6335" y="3286"/>
                  <a:pt x="6204" y="3334"/>
                </a:cubicBezTo>
                <a:cubicBezTo>
                  <a:pt x="6228" y="3179"/>
                  <a:pt x="6251" y="3048"/>
                  <a:pt x="6251" y="2917"/>
                </a:cubicBezTo>
                <a:lnTo>
                  <a:pt x="6251" y="2655"/>
                </a:lnTo>
                <a:close/>
                <a:moveTo>
                  <a:pt x="3775" y="786"/>
                </a:moveTo>
                <a:cubicBezTo>
                  <a:pt x="3846" y="1012"/>
                  <a:pt x="3953" y="1274"/>
                  <a:pt x="4120" y="1524"/>
                </a:cubicBezTo>
                <a:cubicBezTo>
                  <a:pt x="4537" y="2167"/>
                  <a:pt x="5144" y="2536"/>
                  <a:pt x="5906" y="2584"/>
                </a:cubicBezTo>
                <a:lnTo>
                  <a:pt x="5906" y="2893"/>
                </a:lnTo>
                <a:cubicBezTo>
                  <a:pt x="5906" y="3548"/>
                  <a:pt x="5549" y="4179"/>
                  <a:pt x="4977" y="4501"/>
                </a:cubicBezTo>
                <a:lnTo>
                  <a:pt x="4727" y="4656"/>
                </a:lnTo>
                <a:cubicBezTo>
                  <a:pt x="4608" y="4721"/>
                  <a:pt x="4474" y="4754"/>
                  <a:pt x="4340" y="4754"/>
                </a:cubicBezTo>
                <a:cubicBezTo>
                  <a:pt x="4206" y="4754"/>
                  <a:pt x="4073" y="4721"/>
                  <a:pt x="3953" y="4656"/>
                </a:cubicBezTo>
                <a:lnTo>
                  <a:pt x="3703" y="4501"/>
                </a:lnTo>
                <a:cubicBezTo>
                  <a:pt x="3120" y="4179"/>
                  <a:pt x="2775" y="3572"/>
                  <a:pt x="2775" y="2893"/>
                </a:cubicBezTo>
                <a:lnTo>
                  <a:pt x="2775" y="2417"/>
                </a:lnTo>
                <a:lnTo>
                  <a:pt x="2775" y="1858"/>
                </a:lnTo>
                <a:cubicBezTo>
                  <a:pt x="3001" y="1750"/>
                  <a:pt x="3465" y="1465"/>
                  <a:pt x="3775" y="786"/>
                </a:cubicBezTo>
                <a:close/>
                <a:moveTo>
                  <a:pt x="5001" y="4906"/>
                </a:moveTo>
                <a:lnTo>
                  <a:pt x="5001" y="5751"/>
                </a:lnTo>
                <a:lnTo>
                  <a:pt x="4965" y="5775"/>
                </a:lnTo>
                <a:lnTo>
                  <a:pt x="4334" y="6203"/>
                </a:lnTo>
                <a:lnTo>
                  <a:pt x="3692" y="5751"/>
                </a:lnTo>
                <a:lnTo>
                  <a:pt x="3692" y="4906"/>
                </a:lnTo>
                <a:lnTo>
                  <a:pt x="3775" y="4953"/>
                </a:lnTo>
                <a:cubicBezTo>
                  <a:pt x="3953" y="5048"/>
                  <a:pt x="4144" y="5096"/>
                  <a:pt x="4346" y="5096"/>
                </a:cubicBezTo>
                <a:cubicBezTo>
                  <a:pt x="4537" y="5096"/>
                  <a:pt x="4727" y="5048"/>
                  <a:pt x="4906" y="4953"/>
                </a:cubicBezTo>
                <a:lnTo>
                  <a:pt x="5001" y="4906"/>
                </a:lnTo>
                <a:close/>
                <a:moveTo>
                  <a:pt x="3680" y="6168"/>
                </a:moveTo>
                <a:lnTo>
                  <a:pt x="4084" y="6453"/>
                </a:lnTo>
                <a:lnTo>
                  <a:pt x="3680" y="6930"/>
                </a:lnTo>
                <a:lnTo>
                  <a:pt x="3680" y="6263"/>
                </a:lnTo>
                <a:lnTo>
                  <a:pt x="3680" y="6168"/>
                </a:lnTo>
                <a:close/>
                <a:moveTo>
                  <a:pt x="4977" y="6168"/>
                </a:moveTo>
                <a:lnTo>
                  <a:pt x="4977" y="6263"/>
                </a:lnTo>
                <a:lnTo>
                  <a:pt x="4977" y="6930"/>
                </a:lnTo>
                <a:lnTo>
                  <a:pt x="4573" y="6453"/>
                </a:lnTo>
                <a:lnTo>
                  <a:pt x="4977" y="6168"/>
                </a:lnTo>
                <a:close/>
                <a:moveTo>
                  <a:pt x="4977" y="7453"/>
                </a:moveTo>
                <a:lnTo>
                  <a:pt x="4977" y="8406"/>
                </a:lnTo>
                <a:lnTo>
                  <a:pt x="4906" y="7656"/>
                </a:lnTo>
                <a:lnTo>
                  <a:pt x="4977" y="7453"/>
                </a:lnTo>
                <a:close/>
                <a:moveTo>
                  <a:pt x="3692" y="7453"/>
                </a:moveTo>
                <a:lnTo>
                  <a:pt x="3763" y="7656"/>
                </a:lnTo>
                <a:lnTo>
                  <a:pt x="3692" y="8418"/>
                </a:lnTo>
                <a:lnTo>
                  <a:pt x="3692" y="7453"/>
                </a:lnTo>
                <a:close/>
                <a:moveTo>
                  <a:pt x="4311" y="6703"/>
                </a:moveTo>
                <a:lnTo>
                  <a:pt x="4704" y="7168"/>
                </a:lnTo>
                <a:lnTo>
                  <a:pt x="4537" y="7584"/>
                </a:lnTo>
                <a:cubicBezTo>
                  <a:pt x="4525" y="7620"/>
                  <a:pt x="4525" y="7632"/>
                  <a:pt x="4525" y="7656"/>
                </a:cubicBezTo>
                <a:lnTo>
                  <a:pt x="4680" y="9251"/>
                </a:lnTo>
                <a:lnTo>
                  <a:pt x="3942" y="9251"/>
                </a:lnTo>
                <a:lnTo>
                  <a:pt x="4108" y="7656"/>
                </a:lnTo>
                <a:cubicBezTo>
                  <a:pt x="4108" y="7632"/>
                  <a:pt x="4108" y="7596"/>
                  <a:pt x="4084" y="7584"/>
                </a:cubicBezTo>
                <a:lnTo>
                  <a:pt x="3930" y="7168"/>
                </a:lnTo>
                <a:lnTo>
                  <a:pt x="4311" y="6703"/>
                </a:lnTo>
                <a:close/>
                <a:moveTo>
                  <a:pt x="3965" y="0"/>
                </a:moveTo>
                <a:cubicBezTo>
                  <a:pt x="3906" y="0"/>
                  <a:pt x="3846" y="0"/>
                  <a:pt x="3787" y="12"/>
                </a:cubicBezTo>
                <a:cubicBezTo>
                  <a:pt x="3013" y="95"/>
                  <a:pt x="2453" y="750"/>
                  <a:pt x="2441" y="1524"/>
                </a:cubicBezTo>
                <a:lnTo>
                  <a:pt x="2441" y="1750"/>
                </a:lnTo>
                <a:lnTo>
                  <a:pt x="2441" y="2286"/>
                </a:lnTo>
                <a:cubicBezTo>
                  <a:pt x="2120" y="2358"/>
                  <a:pt x="1894" y="2643"/>
                  <a:pt x="1894" y="2977"/>
                </a:cubicBezTo>
                <a:cubicBezTo>
                  <a:pt x="1894" y="3358"/>
                  <a:pt x="2191" y="3667"/>
                  <a:pt x="2584" y="3691"/>
                </a:cubicBezTo>
                <a:cubicBezTo>
                  <a:pt x="2739" y="4084"/>
                  <a:pt x="3001" y="4441"/>
                  <a:pt x="3358" y="4703"/>
                </a:cubicBezTo>
                <a:lnTo>
                  <a:pt x="3358" y="5727"/>
                </a:lnTo>
                <a:lnTo>
                  <a:pt x="1620" y="6275"/>
                </a:lnTo>
                <a:cubicBezTo>
                  <a:pt x="655" y="6584"/>
                  <a:pt x="12" y="7465"/>
                  <a:pt x="1" y="8489"/>
                </a:cubicBezTo>
                <a:lnTo>
                  <a:pt x="1" y="9418"/>
                </a:lnTo>
                <a:cubicBezTo>
                  <a:pt x="1" y="9501"/>
                  <a:pt x="72" y="9585"/>
                  <a:pt x="155" y="9585"/>
                </a:cubicBezTo>
                <a:lnTo>
                  <a:pt x="1822" y="9585"/>
                </a:lnTo>
                <a:cubicBezTo>
                  <a:pt x="1917" y="9585"/>
                  <a:pt x="1989" y="9501"/>
                  <a:pt x="1989" y="9418"/>
                </a:cubicBezTo>
                <a:cubicBezTo>
                  <a:pt x="1989" y="9323"/>
                  <a:pt x="1917" y="9251"/>
                  <a:pt x="1822" y="9251"/>
                </a:cubicBezTo>
                <a:lnTo>
                  <a:pt x="334" y="9251"/>
                </a:lnTo>
                <a:lnTo>
                  <a:pt x="334" y="8489"/>
                </a:lnTo>
                <a:cubicBezTo>
                  <a:pt x="334" y="8299"/>
                  <a:pt x="370" y="8120"/>
                  <a:pt x="417" y="7942"/>
                </a:cubicBezTo>
                <a:cubicBezTo>
                  <a:pt x="429" y="7894"/>
                  <a:pt x="441" y="7834"/>
                  <a:pt x="453" y="7799"/>
                </a:cubicBezTo>
                <a:cubicBezTo>
                  <a:pt x="477" y="7751"/>
                  <a:pt x="501" y="7704"/>
                  <a:pt x="513" y="7644"/>
                </a:cubicBezTo>
                <a:cubicBezTo>
                  <a:pt x="739" y="7156"/>
                  <a:pt x="1167" y="6763"/>
                  <a:pt x="1703" y="6608"/>
                </a:cubicBezTo>
                <a:lnTo>
                  <a:pt x="2703" y="6287"/>
                </a:lnTo>
                <a:lnTo>
                  <a:pt x="3358" y="6084"/>
                </a:lnTo>
                <a:lnTo>
                  <a:pt x="3358" y="9251"/>
                </a:lnTo>
                <a:lnTo>
                  <a:pt x="2513" y="9251"/>
                </a:lnTo>
                <a:cubicBezTo>
                  <a:pt x="2418" y="9251"/>
                  <a:pt x="2346" y="9323"/>
                  <a:pt x="2346" y="9418"/>
                </a:cubicBezTo>
                <a:cubicBezTo>
                  <a:pt x="2346" y="9501"/>
                  <a:pt x="2418" y="9585"/>
                  <a:pt x="2513" y="9585"/>
                </a:cubicBezTo>
                <a:lnTo>
                  <a:pt x="8525" y="9585"/>
                </a:lnTo>
                <a:cubicBezTo>
                  <a:pt x="8609" y="9585"/>
                  <a:pt x="8692" y="9501"/>
                  <a:pt x="8692" y="9418"/>
                </a:cubicBezTo>
                <a:lnTo>
                  <a:pt x="8692" y="8489"/>
                </a:lnTo>
                <a:cubicBezTo>
                  <a:pt x="8692" y="7930"/>
                  <a:pt x="8466" y="7358"/>
                  <a:pt x="8073" y="6942"/>
                </a:cubicBezTo>
                <a:cubicBezTo>
                  <a:pt x="8042" y="6904"/>
                  <a:pt x="8001" y="6886"/>
                  <a:pt x="7957" y="6886"/>
                </a:cubicBezTo>
                <a:cubicBezTo>
                  <a:pt x="7917" y="6886"/>
                  <a:pt x="7875" y="6901"/>
                  <a:pt x="7835" y="6930"/>
                </a:cubicBezTo>
                <a:cubicBezTo>
                  <a:pt x="7763" y="6989"/>
                  <a:pt x="7763" y="7096"/>
                  <a:pt x="7823" y="7168"/>
                </a:cubicBezTo>
                <a:cubicBezTo>
                  <a:pt x="8156" y="7537"/>
                  <a:pt x="8335" y="8001"/>
                  <a:pt x="8335" y="8489"/>
                </a:cubicBezTo>
                <a:lnTo>
                  <a:pt x="8335" y="9251"/>
                </a:lnTo>
                <a:lnTo>
                  <a:pt x="5311" y="9251"/>
                </a:lnTo>
                <a:lnTo>
                  <a:pt x="5311" y="6084"/>
                </a:lnTo>
                <a:lnTo>
                  <a:pt x="6942" y="6608"/>
                </a:lnTo>
                <a:cubicBezTo>
                  <a:pt x="7085" y="6644"/>
                  <a:pt x="7216" y="6703"/>
                  <a:pt x="7335" y="6763"/>
                </a:cubicBezTo>
                <a:cubicBezTo>
                  <a:pt x="7359" y="6779"/>
                  <a:pt x="7388" y="6787"/>
                  <a:pt x="7418" y="6787"/>
                </a:cubicBezTo>
                <a:cubicBezTo>
                  <a:pt x="7474" y="6787"/>
                  <a:pt x="7534" y="6758"/>
                  <a:pt x="7573" y="6703"/>
                </a:cubicBezTo>
                <a:cubicBezTo>
                  <a:pt x="7621" y="6632"/>
                  <a:pt x="7585" y="6525"/>
                  <a:pt x="7513" y="6465"/>
                </a:cubicBezTo>
                <a:cubicBezTo>
                  <a:pt x="7359" y="6394"/>
                  <a:pt x="7216" y="6322"/>
                  <a:pt x="7061" y="6275"/>
                </a:cubicBezTo>
                <a:lnTo>
                  <a:pt x="5323" y="5715"/>
                </a:lnTo>
                <a:lnTo>
                  <a:pt x="5323" y="4679"/>
                </a:lnTo>
                <a:cubicBezTo>
                  <a:pt x="5680" y="4429"/>
                  <a:pt x="5954" y="4072"/>
                  <a:pt x="6097" y="3667"/>
                </a:cubicBezTo>
                <a:cubicBezTo>
                  <a:pt x="6466" y="3655"/>
                  <a:pt x="6787" y="3346"/>
                  <a:pt x="6787" y="2953"/>
                </a:cubicBezTo>
                <a:cubicBezTo>
                  <a:pt x="6787" y="2631"/>
                  <a:pt x="6561" y="2346"/>
                  <a:pt x="6251" y="2274"/>
                </a:cubicBezTo>
                <a:lnTo>
                  <a:pt x="6251" y="1512"/>
                </a:lnTo>
                <a:cubicBezTo>
                  <a:pt x="6251" y="679"/>
                  <a:pt x="5561" y="0"/>
                  <a:pt x="4727" y="0"/>
                </a:cubicBezTo>
                <a:close/>
              </a:path>
            </a:pathLst>
          </a:custGeom>
          <a:solidFill>
            <a:srgbClr val="00A899"/>
          </a:solidFill>
          <a:ln cap="flat" cmpd="sng" w="9525">
            <a:solidFill>
              <a:srgbClr val="00A899"/>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1479" name="Google Shape;1479;p30"/>
          <p:cNvSpPr/>
          <p:nvPr/>
        </p:nvSpPr>
        <p:spPr>
          <a:xfrm>
            <a:off x="2199296" y="5367819"/>
            <a:ext cx="41765" cy="62440"/>
          </a:xfrm>
          <a:custGeom>
            <a:rect b="b" l="l" r="r" t="t"/>
            <a:pathLst>
              <a:path extrusionOk="0" h="2054" w="1418">
                <a:moveTo>
                  <a:pt x="664" y="1"/>
                </a:moveTo>
                <a:cubicBezTo>
                  <a:pt x="396" y="1"/>
                  <a:pt x="158" y="171"/>
                  <a:pt x="49" y="422"/>
                </a:cubicBezTo>
                <a:cubicBezTo>
                  <a:pt x="1" y="505"/>
                  <a:pt x="49" y="612"/>
                  <a:pt x="132" y="648"/>
                </a:cubicBezTo>
                <a:cubicBezTo>
                  <a:pt x="156" y="657"/>
                  <a:pt x="181" y="662"/>
                  <a:pt x="204" y="662"/>
                </a:cubicBezTo>
                <a:cubicBezTo>
                  <a:pt x="272" y="662"/>
                  <a:pt x="332" y="624"/>
                  <a:pt x="358" y="553"/>
                </a:cubicBezTo>
                <a:cubicBezTo>
                  <a:pt x="412" y="436"/>
                  <a:pt x="532" y="347"/>
                  <a:pt x="668" y="347"/>
                </a:cubicBezTo>
                <a:cubicBezTo>
                  <a:pt x="683" y="347"/>
                  <a:pt x="699" y="348"/>
                  <a:pt x="715" y="351"/>
                </a:cubicBezTo>
                <a:cubicBezTo>
                  <a:pt x="894" y="362"/>
                  <a:pt x="1037" y="505"/>
                  <a:pt x="1049" y="684"/>
                </a:cubicBezTo>
                <a:cubicBezTo>
                  <a:pt x="1049" y="767"/>
                  <a:pt x="1037" y="851"/>
                  <a:pt x="1001" y="910"/>
                </a:cubicBezTo>
                <a:cubicBezTo>
                  <a:pt x="953" y="982"/>
                  <a:pt x="882" y="1029"/>
                  <a:pt x="799" y="1065"/>
                </a:cubicBezTo>
                <a:cubicBezTo>
                  <a:pt x="561" y="1136"/>
                  <a:pt x="406" y="1208"/>
                  <a:pt x="406" y="1374"/>
                </a:cubicBezTo>
                <a:lnTo>
                  <a:pt x="406" y="1898"/>
                </a:lnTo>
                <a:cubicBezTo>
                  <a:pt x="406" y="1982"/>
                  <a:pt x="477" y="2053"/>
                  <a:pt x="561" y="2053"/>
                </a:cubicBezTo>
                <a:cubicBezTo>
                  <a:pt x="656" y="2053"/>
                  <a:pt x="727" y="1982"/>
                  <a:pt x="727" y="1898"/>
                </a:cubicBezTo>
                <a:lnTo>
                  <a:pt x="727" y="1446"/>
                </a:lnTo>
                <a:cubicBezTo>
                  <a:pt x="763" y="1434"/>
                  <a:pt x="799" y="1422"/>
                  <a:pt x="882" y="1386"/>
                </a:cubicBezTo>
                <a:cubicBezTo>
                  <a:pt x="1037" y="1339"/>
                  <a:pt x="1180" y="1243"/>
                  <a:pt x="1263" y="1101"/>
                </a:cubicBezTo>
                <a:cubicBezTo>
                  <a:pt x="1370" y="958"/>
                  <a:pt x="1418" y="803"/>
                  <a:pt x="1394" y="660"/>
                </a:cubicBezTo>
                <a:cubicBezTo>
                  <a:pt x="1370" y="315"/>
                  <a:pt x="1096" y="29"/>
                  <a:pt x="739" y="5"/>
                </a:cubicBezTo>
                <a:cubicBezTo>
                  <a:pt x="714" y="2"/>
                  <a:pt x="689" y="1"/>
                  <a:pt x="664" y="1"/>
                </a:cubicBezTo>
                <a:close/>
              </a:path>
            </a:pathLst>
          </a:custGeom>
          <a:solidFill>
            <a:srgbClr val="00A899"/>
          </a:solidFill>
          <a:ln cap="flat" cmpd="sng" w="9525">
            <a:solidFill>
              <a:srgbClr val="00A899"/>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1480" name="Google Shape;1480;p30"/>
          <p:cNvSpPr/>
          <p:nvPr/>
        </p:nvSpPr>
        <p:spPr>
          <a:xfrm>
            <a:off x="2210195" y="5435275"/>
            <a:ext cx="13342" cy="13802"/>
          </a:xfrm>
          <a:custGeom>
            <a:rect b="b" l="l" r="r" t="t"/>
            <a:pathLst>
              <a:path extrusionOk="0" h="454" w="453">
                <a:moveTo>
                  <a:pt x="226" y="1"/>
                </a:moveTo>
                <a:cubicBezTo>
                  <a:pt x="107" y="1"/>
                  <a:pt x="0" y="108"/>
                  <a:pt x="0" y="227"/>
                </a:cubicBezTo>
                <a:cubicBezTo>
                  <a:pt x="0" y="346"/>
                  <a:pt x="107" y="453"/>
                  <a:pt x="226" y="453"/>
                </a:cubicBezTo>
                <a:cubicBezTo>
                  <a:pt x="345" y="453"/>
                  <a:pt x="453" y="346"/>
                  <a:pt x="453" y="227"/>
                </a:cubicBezTo>
                <a:cubicBezTo>
                  <a:pt x="453" y="108"/>
                  <a:pt x="345" y="1"/>
                  <a:pt x="226" y="1"/>
                </a:cubicBezTo>
                <a:close/>
              </a:path>
            </a:pathLst>
          </a:custGeom>
          <a:solidFill>
            <a:srgbClr val="00A899"/>
          </a:solidFill>
          <a:ln cap="flat" cmpd="sng" w="9525">
            <a:solidFill>
              <a:srgbClr val="00A899"/>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1481" name="Google Shape;1481;p30"/>
          <p:cNvSpPr/>
          <p:nvPr/>
        </p:nvSpPr>
        <p:spPr>
          <a:xfrm>
            <a:off x="1946423" y="6745958"/>
            <a:ext cx="342310" cy="317069"/>
          </a:xfrm>
          <a:custGeom>
            <a:rect b="b" l="l" r="r" t="t"/>
            <a:pathLst>
              <a:path extrusionOk="0" h="11181" w="12455">
                <a:moveTo>
                  <a:pt x="6240" y="322"/>
                </a:moveTo>
                <a:cubicBezTo>
                  <a:pt x="6883" y="322"/>
                  <a:pt x="7395" y="846"/>
                  <a:pt x="7395" y="1489"/>
                </a:cubicBezTo>
                <a:cubicBezTo>
                  <a:pt x="7395" y="2132"/>
                  <a:pt x="6883" y="2644"/>
                  <a:pt x="6240" y="2644"/>
                </a:cubicBezTo>
                <a:cubicBezTo>
                  <a:pt x="5597" y="2644"/>
                  <a:pt x="5073" y="2132"/>
                  <a:pt x="5073" y="1489"/>
                </a:cubicBezTo>
                <a:cubicBezTo>
                  <a:pt x="5073" y="834"/>
                  <a:pt x="5597" y="322"/>
                  <a:pt x="6240" y="322"/>
                </a:cubicBezTo>
                <a:close/>
                <a:moveTo>
                  <a:pt x="8621" y="3703"/>
                </a:moveTo>
                <a:cubicBezTo>
                  <a:pt x="8943" y="3703"/>
                  <a:pt x="9276" y="3751"/>
                  <a:pt x="9585" y="3834"/>
                </a:cubicBezTo>
                <a:cubicBezTo>
                  <a:pt x="9657" y="4156"/>
                  <a:pt x="9705" y="4477"/>
                  <a:pt x="9705" y="4811"/>
                </a:cubicBezTo>
                <a:cubicBezTo>
                  <a:pt x="9705" y="6239"/>
                  <a:pt x="8847" y="7466"/>
                  <a:pt x="7609" y="7990"/>
                </a:cubicBezTo>
                <a:cubicBezTo>
                  <a:pt x="7669" y="7728"/>
                  <a:pt x="7692" y="7454"/>
                  <a:pt x="7692" y="7192"/>
                </a:cubicBezTo>
                <a:cubicBezTo>
                  <a:pt x="7692" y="6382"/>
                  <a:pt x="7454" y="5620"/>
                  <a:pt x="7002" y="4965"/>
                </a:cubicBezTo>
                <a:cubicBezTo>
                  <a:pt x="6859" y="4775"/>
                  <a:pt x="6704" y="4584"/>
                  <a:pt x="6526" y="4418"/>
                </a:cubicBezTo>
                <a:cubicBezTo>
                  <a:pt x="7097" y="3977"/>
                  <a:pt x="7835" y="3703"/>
                  <a:pt x="8621" y="3703"/>
                </a:cubicBezTo>
                <a:close/>
                <a:moveTo>
                  <a:pt x="10478" y="7918"/>
                </a:moveTo>
                <a:lnTo>
                  <a:pt x="10598" y="8168"/>
                </a:lnTo>
                <a:lnTo>
                  <a:pt x="10359" y="8168"/>
                </a:lnTo>
                <a:lnTo>
                  <a:pt x="10478" y="7918"/>
                </a:lnTo>
                <a:close/>
                <a:moveTo>
                  <a:pt x="6240" y="4656"/>
                </a:moveTo>
                <a:cubicBezTo>
                  <a:pt x="6407" y="4823"/>
                  <a:pt x="6561" y="4989"/>
                  <a:pt x="6704" y="5180"/>
                </a:cubicBezTo>
                <a:cubicBezTo>
                  <a:pt x="7121" y="5775"/>
                  <a:pt x="7335" y="6454"/>
                  <a:pt x="7335" y="7192"/>
                </a:cubicBezTo>
                <a:cubicBezTo>
                  <a:pt x="7335" y="7513"/>
                  <a:pt x="7299" y="7847"/>
                  <a:pt x="7204" y="8144"/>
                </a:cubicBezTo>
                <a:cubicBezTo>
                  <a:pt x="6907" y="8228"/>
                  <a:pt x="6585" y="8275"/>
                  <a:pt x="6252" y="8275"/>
                </a:cubicBezTo>
                <a:cubicBezTo>
                  <a:pt x="5930" y="8275"/>
                  <a:pt x="5597" y="8228"/>
                  <a:pt x="5299" y="8144"/>
                </a:cubicBezTo>
                <a:cubicBezTo>
                  <a:pt x="5180" y="7847"/>
                  <a:pt x="5133" y="7513"/>
                  <a:pt x="5133" y="7192"/>
                </a:cubicBezTo>
                <a:cubicBezTo>
                  <a:pt x="5133" y="6192"/>
                  <a:pt x="5549" y="5299"/>
                  <a:pt x="6240" y="4656"/>
                </a:cubicBezTo>
                <a:close/>
                <a:moveTo>
                  <a:pt x="5430" y="8561"/>
                </a:moveTo>
                <a:lnTo>
                  <a:pt x="5430" y="8561"/>
                </a:lnTo>
                <a:cubicBezTo>
                  <a:pt x="5704" y="8621"/>
                  <a:pt x="5966" y="8644"/>
                  <a:pt x="6252" y="8644"/>
                </a:cubicBezTo>
                <a:cubicBezTo>
                  <a:pt x="6537" y="8644"/>
                  <a:pt x="6799" y="8621"/>
                  <a:pt x="7061" y="8561"/>
                </a:cubicBezTo>
                <a:lnTo>
                  <a:pt x="7061" y="8561"/>
                </a:lnTo>
                <a:cubicBezTo>
                  <a:pt x="6847" y="8990"/>
                  <a:pt x="6585" y="9395"/>
                  <a:pt x="6240" y="9716"/>
                </a:cubicBezTo>
                <a:cubicBezTo>
                  <a:pt x="5895" y="9395"/>
                  <a:pt x="5609" y="9002"/>
                  <a:pt x="5430" y="8561"/>
                </a:cubicBezTo>
                <a:close/>
                <a:moveTo>
                  <a:pt x="2470" y="7643"/>
                </a:moveTo>
                <a:cubicBezTo>
                  <a:pt x="2693" y="7643"/>
                  <a:pt x="2903" y="7736"/>
                  <a:pt x="3049" y="7882"/>
                </a:cubicBezTo>
                <a:cubicBezTo>
                  <a:pt x="3216" y="8049"/>
                  <a:pt x="3323" y="8263"/>
                  <a:pt x="3323" y="8502"/>
                </a:cubicBezTo>
                <a:cubicBezTo>
                  <a:pt x="3323" y="8692"/>
                  <a:pt x="3263" y="8859"/>
                  <a:pt x="3144" y="9002"/>
                </a:cubicBezTo>
                <a:cubicBezTo>
                  <a:pt x="2954" y="9275"/>
                  <a:pt x="2799" y="9549"/>
                  <a:pt x="2739" y="9847"/>
                </a:cubicBezTo>
                <a:lnTo>
                  <a:pt x="2192" y="9847"/>
                </a:lnTo>
                <a:cubicBezTo>
                  <a:pt x="2132" y="9537"/>
                  <a:pt x="2001" y="9252"/>
                  <a:pt x="1799" y="9002"/>
                </a:cubicBezTo>
                <a:cubicBezTo>
                  <a:pt x="1680" y="8835"/>
                  <a:pt x="1620" y="8656"/>
                  <a:pt x="1620" y="8454"/>
                </a:cubicBezTo>
                <a:cubicBezTo>
                  <a:pt x="1644" y="8025"/>
                  <a:pt x="2001" y="7668"/>
                  <a:pt x="2430" y="7644"/>
                </a:cubicBezTo>
                <a:cubicBezTo>
                  <a:pt x="2443" y="7644"/>
                  <a:pt x="2457" y="7643"/>
                  <a:pt x="2470" y="7643"/>
                </a:cubicBezTo>
                <a:close/>
                <a:moveTo>
                  <a:pt x="10300" y="8525"/>
                </a:moveTo>
                <a:lnTo>
                  <a:pt x="10300" y="10145"/>
                </a:lnTo>
                <a:lnTo>
                  <a:pt x="10109" y="10145"/>
                </a:lnTo>
                <a:lnTo>
                  <a:pt x="10109" y="8585"/>
                </a:lnTo>
                <a:cubicBezTo>
                  <a:pt x="10109" y="8561"/>
                  <a:pt x="10133" y="8525"/>
                  <a:pt x="10169" y="8525"/>
                </a:cubicBezTo>
                <a:close/>
                <a:moveTo>
                  <a:pt x="10788" y="8525"/>
                </a:moveTo>
                <a:cubicBezTo>
                  <a:pt x="10824" y="8525"/>
                  <a:pt x="10848" y="8561"/>
                  <a:pt x="10848" y="8585"/>
                </a:cubicBezTo>
                <a:lnTo>
                  <a:pt x="10848" y="10145"/>
                </a:lnTo>
                <a:lnTo>
                  <a:pt x="10657" y="10145"/>
                </a:lnTo>
                <a:lnTo>
                  <a:pt x="10657" y="8525"/>
                </a:lnTo>
                <a:close/>
                <a:moveTo>
                  <a:pt x="2847" y="10252"/>
                </a:moveTo>
                <a:lnTo>
                  <a:pt x="2847" y="10323"/>
                </a:lnTo>
                <a:lnTo>
                  <a:pt x="2073" y="10323"/>
                </a:lnTo>
                <a:lnTo>
                  <a:pt x="2073" y="10252"/>
                </a:lnTo>
                <a:close/>
                <a:moveTo>
                  <a:pt x="2489" y="4013"/>
                </a:moveTo>
                <a:lnTo>
                  <a:pt x="2489" y="4013"/>
                </a:lnTo>
                <a:cubicBezTo>
                  <a:pt x="2430" y="4287"/>
                  <a:pt x="2394" y="4549"/>
                  <a:pt x="2394" y="4823"/>
                </a:cubicBezTo>
                <a:cubicBezTo>
                  <a:pt x="2394" y="6501"/>
                  <a:pt x="3489" y="7930"/>
                  <a:pt x="4990" y="8454"/>
                </a:cubicBezTo>
                <a:cubicBezTo>
                  <a:pt x="5180" y="9025"/>
                  <a:pt x="5525" y="9549"/>
                  <a:pt x="5954" y="9966"/>
                </a:cubicBezTo>
                <a:cubicBezTo>
                  <a:pt x="5371" y="10383"/>
                  <a:pt x="4644" y="10657"/>
                  <a:pt x="3859" y="10657"/>
                </a:cubicBezTo>
                <a:cubicBezTo>
                  <a:pt x="3644" y="10657"/>
                  <a:pt x="3430" y="10645"/>
                  <a:pt x="3216" y="10597"/>
                </a:cubicBezTo>
                <a:lnTo>
                  <a:pt x="3216" y="10192"/>
                </a:lnTo>
                <a:cubicBezTo>
                  <a:pt x="3216" y="10085"/>
                  <a:pt x="3168" y="10002"/>
                  <a:pt x="3097" y="9942"/>
                </a:cubicBezTo>
                <a:cubicBezTo>
                  <a:pt x="3156" y="9680"/>
                  <a:pt x="3263" y="9454"/>
                  <a:pt x="3430" y="9240"/>
                </a:cubicBezTo>
                <a:cubicBezTo>
                  <a:pt x="3585" y="9025"/>
                  <a:pt x="3680" y="8775"/>
                  <a:pt x="3680" y="8513"/>
                </a:cubicBezTo>
                <a:cubicBezTo>
                  <a:pt x="3680" y="8180"/>
                  <a:pt x="3549" y="7871"/>
                  <a:pt x="3311" y="7632"/>
                </a:cubicBezTo>
                <a:cubicBezTo>
                  <a:pt x="3072" y="7416"/>
                  <a:pt x="2769" y="7298"/>
                  <a:pt x="2462" y="7298"/>
                </a:cubicBezTo>
                <a:cubicBezTo>
                  <a:pt x="2447" y="7298"/>
                  <a:pt x="2433" y="7298"/>
                  <a:pt x="2418" y="7299"/>
                </a:cubicBezTo>
                <a:cubicBezTo>
                  <a:pt x="1787" y="7335"/>
                  <a:pt x="1275" y="7835"/>
                  <a:pt x="1263" y="8466"/>
                </a:cubicBezTo>
                <a:cubicBezTo>
                  <a:pt x="1251" y="8752"/>
                  <a:pt x="1346" y="9025"/>
                  <a:pt x="1525" y="9252"/>
                </a:cubicBezTo>
                <a:cubicBezTo>
                  <a:pt x="1680" y="9466"/>
                  <a:pt x="1787" y="9704"/>
                  <a:pt x="1846" y="9954"/>
                </a:cubicBezTo>
                <a:lnTo>
                  <a:pt x="1799" y="10002"/>
                </a:lnTo>
                <a:cubicBezTo>
                  <a:pt x="906" y="9347"/>
                  <a:pt x="382" y="8311"/>
                  <a:pt x="382" y="7204"/>
                </a:cubicBezTo>
                <a:cubicBezTo>
                  <a:pt x="382" y="5775"/>
                  <a:pt x="1251" y="4537"/>
                  <a:pt x="2489" y="4013"/>
                </a:cubicBezTo>
                <a:close/>
                <a:moveTo>
                  <a:pt x="2847" y="10680"/>
                </a:moveTo>
                <a:lnTo>
                  <a:pt x="2847" y="10788"/>
                </a:lnTo>
                <a:lnTo>
                  <a:pt x="2073" y="10788"/>
                </a:lnTo>
                <a:lnTo>
                  <a:pt x="2073" y="10680"/>
                </a:lnTo>
                <a:close/>
                <a:moveTo>
                  <a:pt x="10848" y="10526"/>
                </a:moveTo>
                <a:lnTo>
                  <a:pt x="10848" y="10728"/>
                </a:lnTo>
                <a:cubicBezTo>
                  <a:pt x="10848" y="10764"/>
                  <a:pt x="10824" y="10788"/>
                  <a:pt x="10788" y="10788"/>
                </a:cubicBezTo>
                <a:lnTo>
                  <a:pt x="10169" y="10788"/>
                </a:lnTo>
                <a:cubicBezTo>
                  <a:pt x="10133" y="10788"/>
                  <a:pt x="10109" y="10764"/>
                  <a:pt x="10109" y="10728"/>
                </a:cubicBezTo>
                <a:lnTo>
                  <a:pt x="10109" y="10526"/>
                </a:lnTo>
                <a:close/>
                <a:moveTo>
                  <a:pt x="6228" y="0"/>
                </a:moveTo>
                <a:cubicBezTo>
                  <a:pt x="5454" y="0"/>
                  <a:pt x="4823" y="584"/>
                  <a:pt x="4716" y="1310"/>
                </a:cubicBezTo>
                <a:cubicBezTo>
                  <a:pt x="4049" y="1596"/>
                  <a:pt x="3466" y="2072"/>
                  <a:pt x="3049" y="2667"/>
                </a:cubicBezTo>
                <a:cubicBezTo>
                  <a:pt x="2858" y="2941"/>
                  <a:pt x="2692" y="3263"/>
                  <a:pt x="2597" y="3584"/>
                </a:cubicBezTo>
                <a:cubicBezTo>
                  <a:pt x="1084" y="4108"/>
                  <a:pt x="1" y="5537"/>
                  <a:pt x="1" y="7216"/>
                </a:cubicBezTo>
                <a:cubicBezTo>
                  <a:pt x="1" y="8502"/>
                  <a:pt x="632" y="9692"/>
                  <a:pt x="1704" y="10407"/>
                </a:cubicBezTo>
                <a:lnTo>
                  <a:pt x="1704" y="10847"/>
                </a:lnTo>
                <a:cubicBezTo>
                  <a:pt x="1704" y="11026"/>
                  <a:pt x="1846" y="11180"/>
                  <a:pt x="2025" y="11180"/>
                </a:cubicBezTo>
                <a:lnTo>
                  <a:pt x="2858" y="11180"/>
                </a:lnTo>
                <a:cubicBezTo>
                  <a:pt x="2989" y="11180"/>
                  <a:pt x="3108" y="11097"/>
                  <a:pt x="3156" y="10978"/>
                </a:cubicBezTo>
                <a:cubicBezTo>
                  <a:pt x="3382" y="11026"/>
                  <a:pt x="3609" y="11038"/>
                  <a:pt x="3823" y="11038"/>
                </a:cubicBezTo>
                <a:cubicBezTo>
                  <a:pt x="4716" y="11038"/>
                  <a:pt x="5549" y="10728"/>
                  <a:pt x="6204" y="10204"/>
                </a:cubicBezTo>
                <a:cubicBezTo>
                  <a:pt x="6764" y="10645"/>
                  <a:pt x="7419" y="10919"/>
                  <a:pt x="8157" y="11014"/>
                </a:cubicBezTo>
                <a:lnTo>
                  <a:pt x="8169" y="11014"/>
                </a:lnTo>
                <a:cubicBezTo>
                  <a:pt x="8264" y="11014"/>
                  <a:pt x="8335" y="10942"/>
                  <a:pt x="8347" y="10847"/>
                </a:cubicBezTo>
                <a:cubicBezTo>
                  <a:pt x="8371" y="10740"/>
                  <a:pt x="8288" y="10657"/>
                  <a:pt x="8192" y="10645"/>
                </a:cubicBezTo>
                <a:cubicBezTo>
                  <a:pt x="7550" y="10561"/>
                  <a:pt x="6966" y="10323"/>
                  <a:pt x="6490" y="9954"/>
                </a:cubicBezTo>
                <a:cubicBezTo>
                  <a:pt x="6918" y="9537"/>
                  <a:pt x="7264" y="9014"/>
                  <a:pt x="7454" y="8442"/>
                </a:cubicBezTo>
                <a:cubicBezTo>
                  <a:pt x="8966" y="7918"/>
                  <a:pt x="10050" y="6489"/>
                  <a:pt x="10050" y="4811"/>
                </a:cubicBezTo>
                <a:cubicBezTo>
                  <a:pt x="10050" y="4525"/>
                  <a:pt x="10014" y="4251"/>
                  <a:pt x="9955" y="4001"/>
                </a:cubicBezTo>
                <a:lnTo>
                  <a:pt x="9955" y="4001"/>
                </a:lnTo>
                <a:cubicBezTo>
                  <a:pt x="11193" y="4537"/>
                  <a:pt x="12062" y="5763"/>
                  <a:pt x="12062" y="7192"/>
                </a:cubicBezTo>
                <a:cubicBezTo>
                  <a:pt x="12062" y="8037"/>
                  <a:pt x="11741" y="8859"/>
                  <a:pt x="11181" y="9490"/>
                </a:cubicBezTo>
                <a:lnTo>
                  <a:pt x="11181" y="8597"/>
                </a:lnTo>
                <a:cubicBezTo>
                  <a:pt x="11181" y="8466"/>
                  <a:pt x="11109" y="8335"/>
                  <a:pt x="11002" y="8263"/>
                </a:cubicBezTo>
                <a:lnTo>
                  <a:pt x="10717" y="7644"/>
                </a:lnTo>
                <a:cubicBezTo>
                  <a:pt x="10669" y="7549"/>
                  <a:pt x="10574" y="7466"/>
                  <a:pt x="10455" y="7466"/>
                </a:cubicBezTo>
                <a:cubicBezTo>
                  <a:pt x="10336" y="7466"/>
                  <a:pt x="10228" y="7525"/>
                  <a:pt x="10181" y="7644"/>
                </a:cubicBezTo>
                <a:lnTo>
                  <a:pt x="9895" y="8263"/>
                </a:lnTo>
                <a:cubicBezTo>
                  <a:pt x="9800" y="8335"/>
                  <a:pt x="9716" y="8466"/>
                  <a:pt x="9716" y="8597"/>
                </a:cubicBezTo>
                <a:lnTo>
                  <a:pt x="9716" y="10478"/>
                </a:lnTo>
                <a:cubicBezTo>
                  <a:pt x="9466" y="10561"/>
                  <a:pt x="9216" y="10621"/>
                  <a:pt x="8943" y="10645"/>
                </a:cubicBezTo>
                <a:cubicBezTo>
                  <a:pt x="8847" y="10657"/>
                  <a:pt x="8764" y="10740"/>
                  <a:pt x="8788" y="10835"/>
                </a:cubicBezTo>
                <a:cubicBezTo>
                  <a:pt x="8800" y="10919"/>
                  <a:pt x="8871" y="11002"/>
                  <a:pt x="8966" y="11002"/>
                </a:cubicBezTo>
                <a:lnTo>
                  <a:pt x="8978" y="11002"/>
                </a:lnTo>
                <a:cubicBezTo>
                  <a:pt x="9228" y="10966"/>
                  <a:pt x="9478" y="10919"/>
                  <a:pt x="9740" y="10847"/>
                </a:cubicBezTo>
                <a:cubicBezTo>
                  <a:pt x="9776" y="11026"/>
                  <a:pt x="9943" y="11157"/>
                  <a:pt x="10133" y="11157"/>
                </a:cubicBezTo>
                <a:lnTo>
                  <a:pt x="10764" y="11157"/>
                </a:lnTo>
                <a:cubicBezTo>
                  <a:pt x="11002" y="11157"/>
                  <a:pt x="11193" y="10966"/>
                  <a:pt x="11193" y="10728"/>
                </a:cubicBezTo>
                <a:lnTo>
                  <a:pt x="11193" y="10014"/>
                </a:lnTo>
                <a:cubicBezTo>
                  <a:pt x="12002" y="9287"/>
                  <a:pt x="12455" y="8263"/>
                  <a:pt x="12455" y="7192"/>
                </a:cubicBezTo>
                <a:cubicBezTo>
                  <a:pt x="12455" y="5501"/>
                  <a:pt x="11371" y="4072"/>
                  <a:pt x="9871" y="3560"/>
                </a:cubicBezTo>
                <a:cubicBezTo>
                  <a:pt x="9740" y="3168"/>
                  <a:pt x="9538" y="2798"/>
                  <a:pt x="9276" y="2465"/>
                </a:cubicBezTo>
                <a:cubicBezTo>
                  <a:pt x="9242" y="2425"/>
                  <a:pt x="9189" y="2403"/>
                  <a:pt x="9137" y="2403"/>
                </a:cubicBezTo>
                <a:cubicBezTo>
                  <a:pt x="9097" y="2403"/>
                  <a:pt x="9057" y="2416"/>
                  <a:pt x="9026" y="2441"/>
                </a:cubicBezTo>
                <a:cubicBezTo>
                  <a:pt x="8943" y="2501"/>
                  <a:pt x="8931" y="2620"/>
                  <a:pt x="8990" y="2691"/>
                </a:cubicBezTo>
                <a:cubicBezTo>
                  <a:pt x="9169" y="2929"/>
                  <a:pt x="9324" y="3168"/>
                  <a:pt x="9443" y="3441"/>
                </a:cubicBezTo>
                <a:cubicBezTo>
                  <a:pt x="9169" y="3382"/>
                  <a:pt x="8907" y="3346"/>
                  <a:pt x="8621" y="3346"/>
                </a:cubicBezTo>
                <a:cubicBezTo>
                  <a:pt x="7728" y="3346"/>
                  <a:pt x="6895" y="3656"/>
                  <a:pt x="6240" y="4180"/>
                </a:cubicBezTo>
                <a:cubicBezTo>
                  <a:pt x="5930" y="3930"/>
                  <a:pt x="5573" y="3739"/>
                  <a:pt x="5192" y="3584"/>
                </a:cubicBezTo>
                <a:cubicBezTo>
                  <a:pt x="5175" y="3580"/>
                  <a:pt x="5158" y="3577"/>
                  <a:pt x="5140" y="3577"/>
                </a:cubicBezTo>
                <a:cubicBezTo>
                  <a:pt x="5068" y="3577"/>
                  <a:pt x="4992" y="3615"/>
                  <a:pt x="4954" y="3691"/>
                </a:cubicBezTo>
                <a:cubicBezTo>
                  <a:pt x="4930" y="3775"/>
                  <a:pt x="4978" y="3882"/>
                  <a:pt x="5061" y="3930"/>
                </a:cubicBezTo>
                <a:cubicBezTo>
                  <a:pt x="5394" y="4049"/>
                  <a:pt x="5692" y="4215"/>
                  <a:pt x="5954" y="4418"/>
                </a:cubicBezTo>
                <a:cubicBezTo>
                  <a:pt x="5228" y="5120"/>
                  <a:pt x="4775" y="6096"/>
                  <a:pt x="4775" y="7192"/>
                </a:cubicBezTo>
                <a:cubicBezTo>
                  <a:pt x="4775" y="7466"/>
                  <a:pt x="4811" y="7740"/>
                  <a:pt x="4871" y="7990"/>
                </a:cubicBezTo>
                <a:cubicBezTo>
                  <a:pt x="3632" y="7454"/>
                  <a:pt x="2775" y="6239"/>
                  <a:pt x="2775" y="4811"/>
                </a:cubicBezTo>
                <a:cubicBezTo>
                  <a:pt x="2775" y="4477"/>
                  <a:pt x="2811" y="4156"/>
                  <a:pt x="2906" y="3858"/>
                </a:cubicBezTo>
                <a:cubicBezTo>
                  <a:pt x="3204" y="3763"/>
                  <a:pt x="3525" y="3715"/>
                  <a:pt x="3859" y="3715"/>
                </a:cubicBezTo>
                <a:cubicBezTo>
                  <a:pt x="4025" y="3715"/>
                  <a:pt x="4168" y="3739"/>
                  <a:pt x="4335" y="3751"/>
                </a:cubicBezTo>
                <a:cubicBezTo>
                  <a:pt x="4342" y="3752"/>
                  <a:pt x="4349" y="3752"/>
                  <a:pt x="4356" y="3752"/>
                </a:cubicBezTo>
                <a:cubicBezTo>
                  <a:pt x="4444" y="3752"/>
                  <a:pt x="4526" y="3684"/>
                  <a:pt x="4537" y="3596"/>
                </a:cubicBezTo>
                <a:cubicBezTo>
                  <a:pt x="4549" y="3501"/>
                  <a:pt x="4478" y="3406"/>
                  <a:pt x="4394" y="3394"/>
                </a:cubicBezTo>
                <a:cubicBezTo>
                  <a:pt x="4216" y="3358"/>
                  <a:pt x="4049" y="3358"/>
                  <a:pt x="3870" y="3358"/>
                </a:cubicBezTo>
                <a:cubicBezTo>
                  <a:pt x="3585" y="3358"/>
                  <a:pt x="3323" y="3394"/>
                  <a:pt x="3049" y="3453"/>
                </a:cubicBezTo>
                <a:cubicBezTo>
                  <a:pt x="3144" y="3239"/>
                  <a:pt x="3239" y="3048"/>
                  <a:pt x="3382" y="2858"/>
                </a:cubicBezTo>
                <a:cubicBezTo>
                  <a:pt x="3716" y="2346"/>
                  <a:pt x="4192" y="1953"/>
                  <a:pt x="4728" y="1691"/>
                </a:cubicBezTo>
                <a:cubicBezTo>
                  <a:pt x="4835" y="2441"/>
                  <a:pt x="5466" y="3025"/>
                  <a:pt x="6240" y="3025"/>
                </a:cubicBezTo>
                <a:cubicBezTo>
                  <a:pt x="7014" y="3025"/>
                  <a:pt x="7657" y="2441"/>
                  <a:pt x="7740" y="1691"/>
                </a:cubicBezTo>
                <a:cubicBezTo>
                  <a:pt x="7990" y="1810"/>
                  <a:pt x="8228" y="1977"/>
                  <a:pt x="8454" y="2156"/>
                </a:cubicBezTo>
                <a:cubicBezTo>
                  <a:pt x="8490" y="2191"/>
                  <a:pt x="8526" y="2203"/>
                  <a:pt x="8573" y="2203"/>
                </a:cubicBezTo>
                <a:cubicBezTo>
                  <a:pt x="8633" y="2203"/>
                  <a:pt x="8681" y="2191"/>
                  <a:pt x="8704" y="2144"/>
                </a:cubicBezTo>
                <a:cubicBezTo>
                  <a:pt x="8764" y="2072"/>
                  <a:pt x="8764" y="1953"/>
                  <a:pt x="8681" y="1894"/>
                </a:cubicBezTo>
                <a:cubicBezTo>
                  <a:pt x="8395" y="1655"/>
                  <a:pt x="8073" y="1453"/>
                  <a:pt x="7728" y="1310"/>
                </a:cubicBezTo>
                <a:cubicBezTo>
                  <a:pt x="7621" y="560"/>
                  <a:pt x="7002" y="0"/>
                  <a:pt x="6228" y="0"/>
                </a:cubicBezTo>
                <a:close/>
              </a:path>
            </a:pathLst>
          </a:custGeom>
          <a:solidFill>
            <a:srgbClr val="00A899"/>
          </a:solidFill>
          <a:ln cap="flat" cmpd="sng" w="9525">
            <a:solidFill>
              <a:srgbClr val="00A899"/>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1482" name="Google Shape;1482;p30"/>
          <p:cNvSpPr/>
          <p:nvPr/>
        </p:nvSpPr>
        <p:spPr>
          <a:xfrm>
            <a:off x="2112673" y="6761157"/>
            <a:ext cx="19651" cy="31761"/>
          </a:xfrm>
          <a:custGeom>
            <a:rect b="b" l="l" r="r" t="t"/>
            <a:pathLst>
              <a:path extrusionOk="0" h="1120" w="715">
                <a:moveTo>
                  <a:pt x="191" y="0"/>
                </a:moveTo>
                <a:cubicBezTo>
                  <a:pt x="84" y="0"/>
                  <a:pt x="12" y="72"/>
                  <a:pt x="12" y="179"/>
                </a:cubicBezTo>
                <a:lnTo>
                  <a:pt x="12" y="941"/>
                </a:lnTo>
                <a:cubicBezTo>
                  <a:pt x="0" y="1036"/>
                  <a:pt x="84" y="1119"/>
                  <a:pt x="191" y="1119"/>
                </a:cubicBezTo>
                <a:lnTo>
                  <a:pt x="536" y="1119"/>
                </a:lnTo>
                <a:cubicBezTo>
                  <a:pt x="631" y="1119"/>
                  <a:pt x="715" y="1036"/>
                  <a:pt x="715" y="941"/>
                </a:cubicBezTo>
                <a:cubicBezTo>
                  <a:pt x="715" y="834"/>
                  <a:pt x="631" y="750"/>
                  <a:pt x="536" y="750"/>
                </a:cubicBezTo>
                <a:lnTo>
                  <a:pt x="369" y="750"/>
                </a:lnTo>
                <a:lnTo>
                  <a:pt x="369" y="179"/>
                </a:lnTo>
                <a:cubicBezTo>
                  <a:pt x="369" y="72"/>
                  <a:pt x="298" y="0"/>
                  <a:pt x="191" y="0"/>
                </a:cubicBezTo>
                <a:close/>
              </a:path>
            </a:pathLst>
          </a:custGeom>
          <a:solidFill>
            <a:srgbClr val="00A899"/>
          </a:solidFill>
          <a:ln cap="flat" cmpd="sng" w="9525">
            <a:solidFill>
              <a:srgbClr val="00A899"/>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1483" name="Google Shape;1483;p30"/>
          <p:cNvSpPr/>
          <p:nvPr/>
        </p:nvSpPr>
        <p:spPr>
          <a:xfrm>
            <a:off x="2104483" y="6905329"/>
            <a:ext cx="26549" cy="57113"/>
          </a:xfrm>
          <a:custGeom>
            <a:rect b="b" l="l" r="r" t="t"/>
            <a:pathLst>
              <a:path extrusionOk="0" h="2014" w="966">
                <a:moveTo>
                  <a:pt x="477" y="0"/>
                </a:moveTo>
                <a:cubicBezTo>
                  <a:pt x="370" y="0"/>
                  <a:pt x="298" y="84"/>
                  <a:pt x="298" y="179"/>
                </a:cubicBezTo>
                <a:lnTo>
                  <a:pt x="298" y="262"/>
                </a:lnTo>
                <a:cubicBezTo>
                  <a:pt x="120" y="334"/>
                  <a:pt x="1" y="512"/>
                  <a:pt x="1" y="703"/>
                </a:cubicBezTo>
                <a:cubicBezTo>
                  <a:pt x="1" y="977"/>
                  <a:pt x="215" y="1191"/>
                  <a:pt x="489" y="1191"/>
                </a:cubicBezTo>
                <a:cubicBezTo>
                  <a:pt x="560" y="1191"/>
                  <a:pt x="608" y="1250"/>
                  <a:pt x="608" y="1310"/>
                </a:cubicBezTo>
                <a:cubicBezTo>
                  <a:pt x="608" y="1381"/>
                  <a:pt x="548" y="1429"/>
                  <a:pt x="489" y="1429"/>
                </a:cubicBezTo>
                <a:cubicBezTo>
                  <a:pt x="441" y="1429"/>
                  <a:pt x="394" y="1405"/>
                  <a:pt x="382" y="1358"/>
                </a:cubicBezTo>
                <a:cubicBezTo>
                  <a:pt x="346" y="1287"/>
                  <a:pt x="284" y="1249"/>
                  <a:pt x="216" y="1249"/>
                </a:cubicBezTo>
                <a:cubicBezTo>
                  <a:pt x="192" y="1249"/>
                  <a:pt x="168" y="1253"/>
                  <a:pt x="144" y="1262"/>
                </a:cubicBezTo>
                <a:cubicBezTo>
                  <a:pt x="60" y="1310"/>
                  <a:pt x="13" y="1417"/>
                  <a:pt x="60" y="1500"/>
                </a:cubicBezTo>
                <a:cubicBezTo>
                  <a:pt x="120" y="1608"/>
                  <a:pt x="203" y="1703"/>
                  <a:pt x="310" y="1739"/>
                </a:cubicBezTo>
                <a:lnTo>
                  <a:pt x="310" y="1834"/>
                </a:lnTo>
                <a:cubicBezTo>
                  <a:pt x="310" y="1941"/>
                  <a:pt x="382" y="2012"/>
                  <a:pt x="489" y="2012"/>
                </a:cubicBezTo>
                <a:cubicBezTo>
                  <a:pt x="495" y="2013"/>
                  <a:pt x="501" y="2014"/>
                  <a:pt x="507" y="2014"/>
                </a:cubicBezTo>
                <a:cubicBezTo>
                  <a:pt x="586" y="2014"/>
                  <a:pt x="667" y="1945"/>
                  <a:pt x="667" y="1846"/>
                </a:cubicBezTo>
                <a:lnTo>
                  <a:pt x="667" y="1762"/>
                </a:lnTo>
                <a:cubicBezTo>
                  <a:pt x="846" y="1691"/>
                  <a:pt x="965" y="1512"/>
                  <a:pt x="965" y="1310"/>
                </a:cubicBezTo>
                <a:cubicBezTo>
                  <a:pt x="965" y="1048"/>
                  <a:pt x="739" y="822"/>
                  <a:pt x="477" y="822"/>
                </a:cubicBezTo>
                <a:cubicBezTo>
                  <a:pt x="394" y="822"/>
                  <a:pt x="358" y="762"/>
                  <a:pt x="358" y="703"/>
                </a:cubicBezTo>
                <a:cubicBezTo>
                  <a:pt x="358" y="631"/>
                  <a:pt x="417" y="584"/>
                  <a:pt x="477" y="584"/>
                </a:cubicBezTo>
                <a:cubicBezTo>
                  <a:pt x="513" y="584"/>
                  <a:pt x="548" y="596"/>
                  <a:pt x="572" y="643"/>
                </a:cubicBezTo>
                <a:cubicBezTo>
                  <a:pt x="608" y="700"/>
                  <a:pt x="660" y="727"/>
                  <a:pt x="717" y="727"/>
                </a:cubicBezTo>
                <a:cubicBezTo>
                  <a:pt x="755" y="727"/>
                  <a:pt x="796" y="715"/>
                  <a:pt x="834" y="691"/>
                </a:cubicBezTo>
                <a:cubicBezTo>
                  <a:pt x="917" y="631"/>
                  <a:pt x="929" y="524"/>
                  <a:pt x="870" y="441"/>
                </a:cubicBezTo>
                <a:cubicBezTo>
                  <a:pt x="810" y="357"/>
                  <a:pt x="739" y="286"/>
                  <a:pt x="656" y="262"/>
                </a:cubicBezTo>
                <a:lnTo>
                  <a:pt x="656" y="179"/>
                </a:lnTo>
                <a:cubicBezTo>
                  <a:pt x="656" y="84"/>
                  <a:pt x="572" y="0"/>
                  <a:pt x="477" y="0"/>
                </a:cubicBezTo>
                <a:close/>
              </a:path>
            </a:pathLst>
          </a:custGeom>
          <a:solidFill>
            <a:srgbClr val="00A899"/>
          </a:solidFill>
          <a:ln cap="flat" cmpd="sng" w="9525">
            <a:solidFill>
              <a:srgbClr val="00A899"/>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1484" name="Google Shape;1484;p30"/>
          <p:cNvSpPr/>
          <p:nvPr/>
        </p:nvSpPr>
        <p:spPr>
          <a:xfrm>
            <a:off x="1975227" y="6932920"/>
            <a:ext cx="15089" cy="14293"/>
          </a:xfrm>
          <a:custGeom>
            <a:rect b="b" l="l" r="r" t="t"/>
            <a:pathLst>
              <a:path extrusionOk="0" h="504" w="549">
                <a:moveTo>
                  <a:pt x="193" y="1"/>
                </a:moveTo>
                <a:cubicBezTo>
                  <a:pt x="147" y="1"/>
                  <a:pt x="102" y="21"/>
                  <a:pt x="72" y="63"/>
                </a:cubicBezTo>
                <a:cubicBezTo>
                  <a:pt x="1" y="135"/>
                  <a:pt x="1" y="254"/>
                  <a:pt x="72" y="313"/>
                </a:cubicBezTo>
                <a:lnTo>
                  <a:pt x="203" y="444"/>
                </a:lnTo>
                <a:cubicBezTo>
                  <a:pt x="227" y="480"/>
                  <a:pt x="298" y="504"/>
                  <a:pt x="334" y="504"/>
                </a:cubicBezTo>
                <a:cubicBezTo>
                  <a:pt x="382" y="504"/>
                  <a:pt x="429" y="492"/>
                  <a:pt x="465" y="444"/>
                </a:cubicBezTo>
                <a:cubicBezTo>
                  <a:pt x="548" y="373"/>
                  <a:pt x="548" y="254"/>
                  <a:pt x="465" y="194"/>
                </a:cubicBezTo>
                <a:lnTo>
                  <a:pt x="322" y="63"/>
                </a:lnTo>
                <a:cubicBezTo>
                  <a:pt x="286" y="21"/>
                  <a:pt x="239" y="1"/>
                  <a:pt x="193" y="1"/>
                </a:cubicBezTo>
                <a:close/>
              </a:path>
            </a:pathLst>
          </a:custGeom>
          <a:solidFill>
            <a:srgbClr val="00A899"/>
          </a:solidFill>
          <a:ln cap="flat" cmpd="sng" w="9525">
            <a:solidFill>
              <a:srgbClr val="00A899"/>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1485" name="Google Shape;1485;p30"/>
          <p:cNvSpPr/>
          <p:nvPr/>
        </p:nvSpPr>
        <p:spPr>
          <a:xfrm>
            <a:off x="1965744" y="6946561"/>
            <a:ext cx="16710" cy="11797"/>
          </a:xfrm>
          <a:custGeom>
            <a:rect b="b" l="l" r="r" t="t"/>
            <a:pathLst>
              <a:path extrusionOk="0" h="416" w="608">
                <a:moveTo>
                  <a:pt x="190" y="0"/>
                </a:moveTo>
                <a:cubicBezTo>
                  <a:pt x="112" y="0"/>
                  <a:pt x="53" y="56"/>
                  <a:pt x="24" y="142"/>
                </a:cubicBezTo>
                <a:cubicBezTo>
                  <a:pt x="0" y="249"/>
                  <a:pt x="60" y="332"/>
                  <a:pt x="155" y="368"/>
                </a:cubicBezTo>
                <a:lnTo>
                  <a:pt x="358" y="416"/>
                </a:lnTo>
                <a:lnTo>
                  <a:pt x="405" y="416"/>
                </a:lnTo>
                <a:cubicBezTo>
                  <a:pt x="477" y="416"/>
                  <a:pt x="548" y="356"/>
                  <a:pt x="572" y="273"/>
                </a:cubicBezTo>
                <a:cubicBezTo>
                  <a:pt x="608" y="189"/>
                  <a:pt x="548" y="82"/>
                  <a:pt x="441" y="58"/>
                </a:cubicBezTo>
                <a:lnTo>
                  <a:pt x="250" y="11"/>
                </a:lnTo>
                <a:cubicBezTo>
                  <a:pt x="229" y="4"/>
                  <a:pt x="209" y="0"/>
                  <a:pt x="190" y="0"/>
                </a:cubicBezTo>
                <a:close/>
              </a:path>
            </a:pathLst>
          </a:custGeom>
          <a:solidFill>
            <a:srgbClr val="00A899"/>
          </a:solidFill>
          <a:ln cap="flat" cmpd="sng" w="9525">
            <a:solidFill>
              <a:srgbClr val="00A899"/>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1486" name="Google Shape;1486;p30"/>
          <p:cNvSpPr/>
          <p:nvPr/>
        </p:nvSpPr>
        <p:spPr>
          <a:xfrm>
            <a:off x="1988309" y="6923847"/>
            <a:ext cx="11818" cy="15937"/>
          </a:xfrm>
          <a:custGeom>
            <a:rect b="b" l="l" r="r" t="t"/>
            <a:pathLst>
              <a:path extrusionOk="0" h="562" w="430">
                <a:moveTo>
                  <a:pt x="175" y="0"/>
                </a:moveTo>
                <a:cubicBezTo>
                  <a:pt x="165" y="0"/>
                  <a:pt x="155" y="1"/>
                  <a:pt x="144" y="2"/>
                </a:cubicBezTo>
                <a:cubicBezTo>
                  <a:pt x="37" y="38"/>
                  <a:pt x="1" y="121"/>
                  <a:pt x="13" y="228"/>
                </a:cubicBezTo>
                <a:lnTo>
                  <a:pt x="60" y="419"/>
                </a:lnTo>
                <a:cubicBezTo>
                  <a:pt x="72" y="502"/>
                  <a:pt x="144" y="562"/>
                  <a:pt x="239" y="562"/>
                </a:cubicBezTo>
                <a:lnTo>
                  <a:pt x="275" y="562"/>
                </a:lnTo>
                <a:cubicBezTo>
                  <a:pt x="382" y="526"/>
                  <a:pt x="430" y="443"/>
                  <a:pt x="418" y="335"/>
                </a:cubicBezTo>
                <a:lnTo>
                  <a:pt x="370" y="145"/>
                </a:lnTo>
                <a:cubicBezTo>
                  <a:pt x="338" y="49"/>
                  <a:pt x="267" y="0"/>
                  <a:pt x="175" y="0"/>
                </a:cubicBezTo>
                <a:close/>
              </a:path>
            </a:pathLst>
          </a:custGeom>
          <a:solidFill>
            <a:srgbClr val="00A899"/>
          </a:solidFill>
          <a:ln cap="flat" cmpd="sng" w="9525">
            <a:solidFill>
              <a:srgbClr val="00A899"/>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1487" name="Google Shape;1487;p30"/>
          <p:cNvSpPr/>
          <p:nvPr/>
        </p:nvSpPr>
        <p:spPr>
          <a:xfrm>
            <a:off x="1986815" y="8354987"/>
            <a:ext cx="347330" cy="343974"/>
          </a:xfrm>
          <a:custGeom>
            <a:rect b="b" l="l" r="r" t="t"/>
            <a:pathLst>
              <a:path extrusionOk="0" h="106" w="106">
                <a:moveTo>
                  <a:pt x="104" y="17"/>
                </a:moveTo>
                <a:cubicBezTo>
                  <a:pt x="73" y="17"/>
                  <a:pt x="73" y="17"/>
                  <a:pt x="73" y="17"/>
                </a:cubicBezTo>
                <a:cubicBezTo>
                  <a:pt x="81" y="7"/>
                  <a:pt x="81" y="7"/>
                  <a:pt x="81" y="7"/>
                </a:cubicBezTo>
                <a:cubicBezTo>
                  <a:pt x="81" y="10"/>
                  <a:pt x="81" y="10"/>
                  <a:pt x="81" y="10"/>
                </a:cubicBezTo>
                <a:cubicBezTo>
                  <a:pt x="85" y="10"/>
                  <a:pt x="85" y="10"/>
                  <a:pt x="85" y="10"/>
                </a:cubicBezTo>
                <a:cubicBezTo>
                  <a:pt x="85" y="0"/>
                  <a:pt x="85" y="0"/>
                  <a:pt x="85" y="0"/>
                </a:cubicBezTo>
                <a:cubicBezTo>
                  <a:pt x="75" y="0"/>
                  <a:pt x="75" y="0"/>
                  <a:pt x="75" y="0"/>
                </a:cubicBezTo>
                <a:cubicBezTo>
                  <a:pt x="75" y="4"/>
                  <a:pt x="75" y="4"/>
                  <a:pt x="75" y="4"/>
                </a:cubicBezTo>
                <a:cubicBezTo>
                  <a:pt x="79" y="4"/>
                  <a:pt x="79" y="4"/>
                  <a:pt x="79" y="4"/>
                </a:cubicBezTo>
                <a:cubicBezTo>
                  <a:pt x="68" y="17"/>
                  <a:pt x="68" y="17"/>
                  <a:pt x="68" y="17"/>
                </a:cubicBezTo>
                <a:cubicBezTo>
                  <a:pt x="2" y="17"/>
                  <a:pt x="2" y="17"/>
                  <a:pt x="2" y="17"/>
                </a:cubicBezTo>
                <a:cubicBezTo>
                  <a:pt x="1" y="17"/>
                  <a:pt x="0" y="17"/>
                  <a:pt x="0" y="19"/>
                </a:cubicBezTo>
                <a:cubicBezTo>
                  <a:pt x="0" y="88"/>
                  <a:pt x="0" y="88"/>
                  <a:pt x="0" y="88"/>
                </a:cubicBezTo>
                <a:cubicBezTo>
                  <a:pt x="0" y="89"/>
                  <a:pt x="1" y="90"/>
                  <a:pt x="2" y="90"/>
                </a:cubicBezTo>
                <a:cubicBezTo>
                  <a:pt x="37" y="90"/>
                  <a:pt x="37" y="90"/>
                  <a:pt x="37" y="90"/>
                </a:cubicBezTo>
                <a:cubicBezTo>
                  <a:pt x="37" y="102"/>
                  <a:pt x="37" y="102"/>
                  <a:pt x="37" y="102"/>
                </a:cubicBezTo>
                <a:cubicBezTo>
                  <a:pt x="27" y="102"/>
                  <a:pt x="27" y="102"/>
                  <a:pt x="27" y="102"/>
                </a:cubicBezTo>
                <a:cubicBezTo>
                  <a:pt x="25" y="102"/>
                  <a:pt x="25" y="103"/>
                  <a:pt x="25" y="104"/>
                </a:cubicBezTo>
                <a:cubicBezTo>
                  <a:pt x="25" y="105"/>
                  <a:pt x="25" y="106"/>
                  <a:pt x="27" y="106"/>
                </a:cubicBezTo>
                <a:cubicBezTo>
                  <a:pt x="27" y="106"/>
                  <a:pt x="27" y="106"/>
                  <a:pt x="27" y="106"/>
                </a:cubicBezTo>
                <a:cubicBezTo>
                  <a:pt x="79" y="106"/>
                  <a:pt x="79" y="106"/>
                  <a:pt x="79" y="106"/>
                </a:cubicBezTo>
                <a:cubicBezTo>
                  <a:pt x="80" y="106"/>
                  <a:pt x="81" y="105"/>
                  <a:pt x="81" y="104"/>
                </a:cubicBezTo>
                <a:cubicBezTo>
                  <a:pt x="81" y="103"/>
                  <a:pt x="81" y="102"/>
                  <a:pt x="79" y="102"/>
                </a:cubicBezTo>
                <a:cubicBezTo>
                  <a:pt x="79" y="102"/>
                  <a:pt x="79" y="102"/>
                  <a:pt x="79" y="102"/>
                </a:cubicBezTo>
                <a:cubicBezTo>
                  <a:pt x="69" y="102"/>
                  <a:pt x="69" y="102"/>
                  <a:pt x="69" y="102"/>
                </a:cubicBezTo>
                <a:cubicBezTo>
                  <a:pt x="69" y="90"/>
                  <a:pt x="69" y="90"/>
                  <a:pt x="69" y="90"/>
                </a:cubicBezTo>
                <a:cubicBezTo>
                  <a:pt x="104" y="90"/>
                  <a:pt x="104" y="90"/>
                  <a:pt x="104" y="90"/>
                </a:cubicBezTo>
                <a:cubicBezTo>
                  <a:pt x="105" y="90"/>
                  <a:pt x="106" y="89"/>
                  <a:pt x="106" y="88"/>
                </a:cubicBezTo>
                <a:cubicBezTo>
                  <a:pt x="106" y="19"/>
                  <a:pt x="106" y="19"/>
                  <a:pt x="106" y="19"/>
                </a:cubicBezTo>
                <a:cubicBezTo>
                  <a:pt x="106" y="17"/>
                  <a:pt x="105" y="17"/>
                  <a:pt x="104" y="17"/>
                </a:cubicBezTo>
                <a:close/>
                <a:moveTo>
                  <a:pt x="65" y="102"/>
                </a:moveTo>
                <a:cubicBezTo>
                  <a:pt x="41" y="102"/>
                  <a:pt x="41" y="102"/>
                  <a:pt x="41" y="102"/>
                </a:cubicBezTo>
                <a:cubicBezTo>
                  <a:pt x="41" y="90"/>
                  <a:pt x="41" y="90"/>
                  <a:pt x="41" y="90"/>
                </a:cubicBezTo>
                <a:cubicBezTo>
                  <a:pt x="65" y="90"/>
                  <a:pt x="65" y="90"/>
                  <a:pt x="65" y="90"/>
                </a:cubicBezTo>
                <a:lnTo>
                  <a:pt x="65" y="102"/>
                </a:lnTo>
                <a:close/>
                <a:moveTo>
                  <a:pt x="102" y="85"/>
                </a:moveTo>
                <a:cubicBezTo>
                  <a:pt x="4" y="85"/>
                  <a:pt x="4" y="85"/>
                  <a:pt x="4" y="85"/>
                </a:cubicBezTo>
                <a:cubicBezTo>
                  <a:pt x="4" y="77"/>
                  <a:pt x="4" y="77"/>
                  <a:pt x="4" y="77"/>
                </a:cubicBezTo>
                <a:cubicBezTo>
                  <a:pt x="102" y="77"/>
                  <a:pt x="102" y="77"/>
                  <a:pt x="102" y="77"/>
                </a:cubicBezTo>
                <a:lnTo>
                  <a:pt x="102" y="85"/>
                </a:lnTo>
                <a:close/>
                <a:moveTo>
                  <a:pt x="102" y="73"/>
                </a:moveTo>
                <a:cubicBezTo>
                  <a:pt x="4" y="73"/>
                  <a:pt x="4" y="73"/>
                  <a:pt x="4" y="73"/>
                </a:cubicBezTo>
                <a:cubicBezTo>
                  <a:pt x="4" y="21"/>
                  <a:pt x="4" y="21"/>
                  <a:pt x="4" y="21"/>
                </a:cubicBezTo>
                <a:cubicBezTo>
                  <a:pt x="64" y="21"/>
                  <a:pt x="64" y="21"/>
                  <a:pt x="64" y="21"/>
                </a:cubicBezTo>
                <a:cubicBezTo>
                  <a:pt x="45" y="42"/>
                  <a:pt x="45" y="42"/>
                  <a:pt x="45" y="42"/>
                </a:cubicBezTo>
                <a:cubicBezTo>
                  <a:pt x="30" y="27"/>
                  <a:pt x="30" y="27"/>
                  <a:pt x="30" y="27"/>
                </a:cubicBezTo>
                <a:cubicBezTo>
                  <a:pt x="16" y="44"/>
                  <a:pt x="16" y="44"/>
                  <a:pt x="16" y="44"/>
                </a:cubicBezTo>
                <a:cubicBezTo>
                  <a:pt x="16" y="29"/>
                  <a:pt x="16" y="29"/>
                  <a:pt x="16" y="29"/>
                </a:cubicBezTo>
                <a:cubicBezTo>
                  <a:pt x="12" y="29"/>
                  <a:pt x="12" y="29"/>
                  <a:pt x="12" y="29"/>
                </a:cubicBezTo>
                <a:cubicBezTo>
                  <a:pt x="12" y="61"/>
                  <a:pt x="12" y="61"/>
                  <a:pt x="12" y="61"/>
                </a:cubicBezTo>
                <a:cubicBezTo>
                  <a:pt x="12" y="65"/>
                  <a:pt x="12" y="65"/>
                  <a:pt x="12" y="65"/>
                </a:cubicBezTo>
                <a:cubicBezTo>
                  <a:pt x="16" y="65"/>
                  <a:pt x="16" y="65"/>
                  <a:pt x="16" y="65"/>
                </a:cubicBezTo>
                <a:cubicBezTo>
                  <a:pt x="89" y="65"/>
                  <a:pt x="89" y="65"/>
                  <a:pt x="89" y="65"/>
                </a:cubicBezTo>
                <a:cubicBezTo>
                  <a:pt x="89" y="61"/>
                  <a:pt x="89" y="61"/>
                  <a:pt x="89" y="61"/>
                </a:cubicBezTo>
                <a:cubicBezTo>
                  <a:pt x="19" y="61"/>
                  <a:pt x="19" y="61"/>
                  <a:pt x="19" y="61"/>
                </a:cubicBezTo>
                <a:cubicBezTo>
                  <a:pt x="31" y="46"/>
                  <a:pt x="31" y="46"/>
                  <a:pt x="31" y="46"/>
                </a:cubicBezTo>
                <a:cubicBezTo>
                  <a:pt x="39" y="54"/>
                  <a:pt x="39" y="54"/>
                  <a:pt x="39" y="54"/>
                </a:cubicBezTo>
                <a:cubicBezTo>
                  <a:pt x="45" y="48"/>
                  <a:pt x="45" y="48"/>
                  <a:pt x="45" y="48"/>
                </a:cubicBezTo>
                <a:cubicBezTo>
                  <a:pt x="52" y="55"/>
                  <a:pt x="52" y="55"/>
                  <a:pt x="52" y="55"/>
                </a:cubicBezTo>
                <a:cubicBezTo>
                  <a:pt x="67" y="39"/>
                  <a:pt x="67" y="39"/>
                  <a:pt x="67" y="39"/>
                </a:cubicBezTo>
                <a:cubicBezTo>
                  <a:pt x="79" y="49"/>
                  <a:pt x="79" y="49"/>
                  <a:pt x="79" y="49"/>
                </a:cubicBezTo>
                <a:cubicBezTo>
                  <a:pt x="75" y="49"/>
                  <a:pt x="75" y="49"/>
                  <a:pt x="75" y="49"/>
                </a:cubicBezTo>
                <a:cubicBezTo>
                  <a:pt x="75" y="53"/>
                  <a:pt x="75" y="53"/>
                  <a:pt x="75" y="53"/>
                </a:cubicBezTo>
                <a:cubicBezTo>
                  <a:pt x="85" y="53"/>
                  <a:pt x="85" y="53"/>
                  <a:pt x="85" y="53"/>
                </a:cubicBezTo>
                <a:cubicBezTo>
                  <a:pt x="85" y="43"/>
                  <a:pt x="85" y="43"/>
                  <a:pt x="85" y="43"/>
                </a:cubicBezTo>
                <a:cubicBezTo>
                  <a:pt x="81" y="43"/>
                  <a:pt x="81" y="43"/>
                  <a:pt x="81" y="43"/>
                </a:cubicBezTo>
                <a:cubicBezTo>
                  <a:pt x="81" y="46"/>
                  <a:pt x="81" y="46"/>
                  <a:pt x="81" y="46"/>
                </a:cubicBezTo>
                <a:cubicBezTo>
                  <a:pt x="66" y="33"/>
                  <a:pt x="66" y="33"/>
                  <a:pt x="66" y="33"/>
                </a:cubicBezTo>
                <a:cubicBezTo>
                  <a:pt x="52" y="49"/>
                  <a:pt x="52" y="49"/>
                  <a:pt x="52" y="49"/>
                </a:cubicBezTo>
                <a:cubicBezTo>
                  <a:pt x="47" y="45"/>
                  <a:pt x="47" y="45"/>
                  <a:pt x="47" y="45"/>
                </a:cubicBezTo>
                <a:cubicBezTo>
                  <a:pt x="69" y="21"/>
                  <a:pt x="69" y="21"/>
                  <a:pt x="69" y="21"/>
                </a:cubicBezTo>
                <a:cubicBezTo>
                  <a:pt x="102" y="21"/>
                  <a:pt x="102" y="21"/>
                  <a:pt x="102" y="21"/>
                </a:cubicBezTo>
                <a:lnTo>
                  <a:pt x="102" y="73"/>
                </a:lnTo>
                <a:close/>
                <a:moveTo>
                  <a:pt x="42" y="45"/>
                </a:moveTo>
                <a:cubicBezTo>
                  <a:pt x="39" y="48"/>
                  <a:pt x="39" y="48"/>
                  <a:pt x="39" y="48"/>
                </a:cubicBezTo>
                <a:cubicBezTo>
                  <a:pt x="30" y="40"/>
                  <a:pt x="30" y="40"/>
                  <a:pt x="30" y="40"/>
                </a:cubicBezTo>
                <a:cubicBezTo>
                  <a:pt x="16" y="58"/>
                  <a:pt x="16" y="58"/>
                  <a:pt x="16" y="58"/>
                </a:cubicBezTo>
                <a:cubicBezTo>
                  <a:pt x="16" y="50"/>
                  <a:pt x="16" y="50"/>
                  <a:pt x="16" y="50"/>
                </a:cubicBezTo>
                <a:cubicBezTo>
                  <a:pt x="30" y="33"/>
                  <a:pt x="30" y="33"/>
                  <a:pt x="30" y="33"/>
                </a:cubicBezTo>
                <a:lnTo>
                  <a:pt x="42" y="45"/>
                </a:lnTo>
                <a:close/>
              </a:path>
            </a:pathLst>
          </a:custGeom>
          <a:solidFill>
            <a:srgbClr val="00A899"/>
          </a:solidFill>
          <a:ln cap="flat" cmpd="sng" w="9525">
            <a:solidFill>
              <a:srgbClr val="00A89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488" name="Google Shape;1488;p30"/>
          <p:cNvGrpSpPr/>
          <p:nvPr/>
        </p:nvGrpSpPr>
        <p:grpSpPr>
          <a:xfrm>
            <a:off x="15468600" y="9741069"/>
            <a:ext cx="3329100" cy="507831"/>
            <a:chOff x="14872218" y="9719957"/>
            <a:chExt cx="3329100" cy="507831"/>
          </a:xfrm>
        </p:grpSpPr>
        <p:grpSp>
          <p:nvGrpSpPr>
            <p:cNvPr id="1489" name="Google Shape;1489;p30"/>
            <p:cNvGrpSpPr/>
            <p:nvPr/>
          </p:nvGrpSpPr>
          <p:grpSpPr>
            <a:xfrm>
              <a:off x="16071068" y="9770473"/>
              <a:ext cx="396290" cy="396290"/>
              <a:chOff x="16121050" y="9484039"/>
              <a:chExt cx="653674" cy="653674"/>
            </a:xfrm>
          </p:grpSpPr>
          <p:sp>
            <p:nvSpPr>
              <p:cNvPr id="1490" name="Google Shape;1490;p30">
                <a:hlinkClick action="ppaction://hlinksldjump" r:id="rId5"/>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1" name="Google Shape;1491;p30">
                <a:hlinkClick action="ppaction://hlinksldjump" r:id="rId6"/>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492" name="Google Shape;1492;p30">
              <a:hlinkClick action="ppaction://hlinksldjump" r:id="rId8"/>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1493" name="Google Shape;1493;p30">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4" name="Google Shape;1494;p30">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5" name="Google Shape;1495;p30">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1496" name="Google Shape;1496;p30"/>
          <p:cNvSpPr txBox="1"/>
          <p:nvPr/>
        </p:nvSpPr>
        <p:spPr>
          <a:xfrm>
            <a:off x="0" y="0"/>
            <a:ext cx="18306332" cy="371681"/>
          </a:xfrm>
          <a:prstGeom prst="rect">
            <a:avLst/>
          </a:prstGeom>
          <a:solidFill>
            <a:srgbClr val="00A899"/>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HIV COMBINATION PREVENTION CASCADE (CPC)</a:t>
            </a:r>
            <a:endParaRPr b="0" i="0" sz="1400" u="none" cap="none" strike="noStrike">
              <a:solidFill>
                <a:srgbClr val="000000"/>
              </a:solidFill>
              <a:latin typeface="Arial"/>
              <a:ea typeface="Arial"/>
              <a:cs typeface="Arial"/>
              <a:sym typeface="Arial"/>
            </a:endParaRPr>
          </a:p>
        </p:txBody>
      </p:sp>
      <p:sp>
        <p:nvSpPr>
          <p:cNvPr id="1497" name="Google Shape;1497;p30"/>
          <p:cNvSpPr txBox="1"/>
          <p:nvPr/>
        </p:nvSpPr>
        <p:spPr>
          <a:xfrm>
            <a:off x="361450" y="569375"/>
            <a:ext cx="11845091" cy="67710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400"/>
              <a:buFont typeface="Arial"/>
              <a:buNone/>
            </a:pPr>
            <a:r>
              <a:rPr b="1" i="0" lang="en-GB" sz="4400" u="none" cap="none" strike="noStrike">
                <a:solidFill>
                  <a:srgbClr val="00A899"/>
                </a:solidFill>
                <a:latin typeface="Arial"/>
                <a:ea typeface="Arial"/>
                <a:cs typeface="Arial"/>
                <a:sym typeface="Arial"/>
              </a:rPr>
              <a:t>Steps to adapt and populate the cascade</a:t>
            </a:r>
            <a:endParaRPr b="0" i="0" sz="1400" u="none" cap="none" strike="noStrike">
              <a:solidFill>
                <a:srgbClr val="000000"/>
              </a:solidFill>
              <a:latin typeface="Arial"/>
              <a:ea typeface="Arial"/>
              <a:cs typeface="Arial"/>
              <a:sym typeface="Arial"/>
            </a:endParaRPr>
          </a:p>
        </p:txBody>
      </p:sp>
      <p:grpSp>
        <p:nvGrpSpPr>
          <p:cNvPr id="1498" name="Google Shape;1498;p30"/>
          <p:cNvGrpSpPr/>
          <p:nvPr/>
        </p:nvGrpSpPr>
        <p:grpSpPr>
          <a:xfrm>
            <a:off x="16041050" y="51825"/>
            <a:ext cx="484531" cy="484531"/>
            <a:chOff x="8648959" y="1185159"/>
            <a:chExt cx="484531" cy="484531"/>
          </a:xfrm>
        </p:grpSpPr>
        <p:sp>
          <p:nvSpPr>
            <p:cNvPr id="1499" name="Google Shape;1499;p30"/>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00" name="Google Shape;1500;p30">
              <a:hlinkClick action="ppaction://hlinksldjump" r:id="rId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501" name="Google Shape;1501;p30"/>
          <p:cNvGrpSpPr/>
          <p:nvPr/>
        </p:nvGrpSpPr>
        <p:grpSpPr>
          <a:xfrm>
            <a:off x="17231763" y="38100"/>
            <a:ext cx="484531" cy="484531"/>
            <a:chOff x="8648959" y="1185159"/>
            <a:chExt cx="484531" cy="484531"/>
          </a:xfrm>
        </p:grpSpPr>
        <p:sp>
          <p:nvSpPr>
            <p:cNvPr id="1502" name="Google Shape;1502;p30"/>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03" name="Google Shape;1503;p30">
              <a:hlinkClick action="ppaction://hlinksldjump" r:id="rId11"/>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504" name="Google Shape;1504;p30"/>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505" name="Google Shape;1505;p30"/>
          <p:cNvSpPr txBox="1"/>
          <p:nvPr/>
        </p:nvSpPr>
        <p:spPr>
          <a:xfrm>
            <a:off x="14775047" y="59102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506" name="Google Shape;1506;p30"/>
          <p:cNvSpPr txBox="1"/>
          <p:nvPr/>
        </p:nvSpPr>
        <p:spPr>
          <a:xfrm>
            <a:off x="15975379" y="639666"/>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507" name="Google Shape;1507;p30"/>
          <p:cNvSpPr txBox="1"/>
          <p:nvPr/>
        </p:nvSpPr>
        <p:spPr>
          <a:xfrm>
            <a:off x="17041057" y="591029"/>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1508" name="Google Shape;1508;p30"/>
          <p:cNvGrpSpPr/>
          <p:nvPr/>
        </p:nvGrpSpPr>
        <p:grpSpPr>
          <a:xfrm>
            <a:off x="15971314" y="38100"/>
            <a:ext cx="615290" cy="615290"/>
            <a:chOff x="8648959" y="1185159"/>
            <a:chExt cx="484531" cy="484531"/>
          </a:xfrm>
        </p:grpSpPr>
        <p:sp>
          <p:nvSpPr>
            <p:cNvPr id="1509" name="Google Shape;1509;p30"/>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10" name="Google Shape;1510;p30">
              <a:hlinkClick action="ppaction://hlinksldjump" r:id="rId1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511" name="Google Shape;1511;p30"/>
          <p:cNvGrpSpPr/>
          <p:nvPr/>
        </p:nvGrpSpPr>
        <p:grpSpPr>
          <a:xfrm>
            <a:off x="14838793" y="47461"/>
            <a:ext cx="484531" cy="484531"/>
            <a:chOff x="8648959" y="1185159"/>
            <a:chExt cx="484531" cy="484531"/>
          </a:xfrm>
        </p:grpSpPr>
        <p:sp>
          <p:nvSpPr>
            <p:cNvPr id="1512" name="Google Shape;1512;p30"/>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13" name="Google Shape;1513;p30">
              <a:hlinkClick action="ppaction://hlinksldjump" r:id="rId14"/>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514" name="Google Shape;1514;p30">
            <a:hlinkClick action="ppaction://hlinkshowjump?jump=nextslide"/>
          </p:cNvPr>
          <p:cNvSpPr/>
          <p:nvPr/>
        </p:nvSpPr>
        <p:spPr>
          <a:xfrm>
            <a:off x="7336970" y="3670708"/>
            <a:ext cx="3420489" cy="971704"/>
          </a:xfrm>
          <a:prstGeom prst="roundRect">
            <a:avLst>
              <a:gd fmla="val 16667" name="adj"/>
            </a:avLst>
          </a:prstGeom>
          <a:solidFill>
            <a:srgbClr val="00A8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15" name="Google Shape;1515;p30">
            <a:hlinkClick action="ppaction://hlinkshowjump?jump=nextslide"/>
          </p:cNvPr>
          <p:cNvSpPr txBox="1"/>
          <p:nvPr/>
        </p:nvSpPr>
        <p:spPr>
          <a:xfrm>
            <a:off x="7477439" y="3876278"/>
            <a:ext cx="3139550" cy="619465"/>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Clr>
                <a:srgbClr val="000000"/>
              </a:buClr>
              <a:buSzPts val="2000"/>
              <a:buFont typeface="Arial"/>
              <a:buNone/>
            </a:pPr>
            <a:r>
              <a:rPr b="1" i="1" lang="en-GB" sz="2000" u="none" cap="none" strike="noStrike">
                <a:solidFill>
                  <a:schemeClr val="lt1"/>
                </a:solidFill>
                <a:latin typeface="Arial"/>
                <a:ea typeface="Arial"/>
                <a:cs typeface="Arial"/>
                <a:sym typeface="Arial"/>
              </a:rPr>
              <a:t>*Click here to find out more about STEP 2</a:t>
            </a:r>
            <a:endParaRPr b="0" i="0" sz="1400" u="none" cap="none" strike="noStrike">
              <a:solidFill>
                <a:srgbClr val="000000"/>
              </a:solidFill>
              <a:latin typeface="Arial"/>
              <a:ea typeface="Arial"/>
              <a:cs typeface="Arial"/>
              <a:sym typeface="Arial"/>
            </a:endParaRPr>
          </a:p>
        </p:txBody>
      </p:sp>
      <p:pic>
        <p:nvPicPr>
          <p:cNvPr descr="A person wearing glasses and a colorful shirt&#10;&#10;AI-generated content may be incorrect." id="1516" name="Google Shape;1516;p30"/>
          <p:cNvPicPr preferRelativeResize="0"/>
          <p:nvPr/>
        </p:nvPicPr>
        <p:blipFill rotWithShape="1">
          <a:blip r:embed="rId15">
            <a:alphaModFix/>
          </a:blip>
          <a:srcRect b="0" l="0" r="0" t="0"/>
          <a:stretch/>
        </p:blipFill>
        <p:spPr>
          <a:xfrm flipH="1">
            <a:off x="10057957" y="2993755"/>
            <a:ext cx="5065059" cy="7318456"/>
          </a:xfrm>
          <a:prstGeom prst="rect">
            <a:avLst/>
          </a:prstGeom>
          <a:noFill/>
          <a:ln>
            <a:noFill/>
          </a:ln>
        </p:spPr>
      </p:pic>
      <p:grpSp>
        <p:nvGrpSpPr>
          <p:cNvPr id="1517" name="Google Shape;1517;p30"/>
          <p:cNvGrpSpPr/>
          <p:nvPr/>
        </p:nvGrpSpPr>
        <p:grpSpPr>
          <a:xfrm>
            <a:off x="13565479" y="51825"/>
            <a:ext cx="484531" cy="484531"/>
            <a:chOff x="8648959" y="1185159"/>
            <a:chExt cx="484531" cy="484531"/>
          </a:xfrm>
        </p:grpSpPr>
        <p:sp>
          <p:nvSpPr>
            <p:cNvPr id="1518" name="Google Shape;1518;p30">
              <a:hlinkClick action="ppaction://hlinksldjump" r:id="rId16"/>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19" name="Google Shape;1519;p30">
              <a:hlinkClick action="ppaction://hlinksldjump" r:id="rId1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graphicFrame>
        <p:nvGraphicFramePr>
          <p:cNvPr id="1528" name="Google Shape;1528;p31"/>
          <p:cNvGraphicFramePr/>
          <p:nvPr/>
        </p:nvGraphicFramePr>
        <p:xfrm>
          <a:off x="388009" y="2893747"/>
          <a:ext cx="3000000" cy="3000000"/>
        </p:xfrm>
        <a:graphic>
          <a:graphicData uri="http://schemas.openxmlformats.org/drawingml/2006/table">
            <a:tbl>
              <a:tblPr>
                <a:noFill/>
                <a:tableStyleId>{0E6C9927-915A-470B-8C7A-236A495FD534}</a:tableStyleId>
              </a:tblPr>
              <a:tblGrid>
                <a:gridCol w="3869075"/>
                <a:gridCol w="12628300"/>
              </a:tblGrid>
              <a:tr h="612300">
                <a:tc>
                  <a:txBody>
                    <a:bodyPr/>
                    <a:lstStyle/>
                    <a:p>
                      <a:pPr indent="0" lvl="0" marL="0" marR="0" rtl="0" algn="l">
                        <a:lnSpc>
                          <a:spcPct val="100000"/>
                        </a:lnSpc>
                        <a:spcBef>
                          <a:spcPts val="0"/>
                        </a:spcBef>
                        <a:spcAft>
                          <a:spcPts val="0"/>
                        </a:spcAft>
                        <a:buClr>
                          <a:srgbClr val="000000"/>
                        </a:buClr>
                        <a:buSzPts val="900"/>
                        <a:buFont typeface="Arial"/>
                        <a:buNone/>
                      </a:pPr>
                      <a:r>
                        <a:rPr b="1" i="0" lang="en-GB" sz="1800" u="none" cap="none" strike="noStrike">
                          <a:solidFill>
                            <a:schemeClr val="lt1"/>
                          </a:solidFill>
                          <a:latin typeface="Arial Black"/>
                          <a:ea typeface="Arial Black"/>
                          <a:cs typeface="Arial Black"/>
                          <a:sym typeface="Arial Black"/>
                        </a:rPr>
                        <a:t>CASCADE INDICATOR</a:t>
                      </a:r>
                      <a:endParaRPr sz="1400" u="none" cap="none" strike="noStrike"/>
                    </a:p>
                  </a:txBody>
                  <a:tcPr marT="76550" marB="76550" marR="153100" marL="1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A899"/>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i="0" lang="en-GB" sz="2000" u="none" cap="none" strike="noStrike">
                          <a:solidFill>
                            <a:schemeClr val="lt1"/>
                          </a:solidFill>
                          <a:latin typeface="Arial Black"/>
                          <a:ea typeface="Arial Black"/>
                          <a:cs typeface="Arial Black"/>
                          <a:sym typeface="Arial Black"/>
                        </a:rPr>
                        <a:t>INDICATOR DEFINITION</a:t>
                      </a:r>
                      <a:endParaRPr sz="1400" u="none" cap="none" strike="noStrike"/>
                    </a:p>
                  </a:txBody>
                  <a:tcPr marT="76550" marB="76550" marR="153100" marL="15310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A899"/>
                    </a:solidFill>
                  </a:tcPr>
                </a:tc>
              </a:tr>
              <a:tr h="1173575">
                <a:tc>
                  <a:txBody>
                    <a:bodyPr/>
                    <a:lstStyle/>
                    <a:p>
                      <a:pPr indent="0" lvl="0" marL="0" marR="0" rtl="0" algn="l">
                        <a:lnSpc>
                          <a:spcPct val="100000"/>
                        </a:lnSpc>
                        <a:spcBef>
                          <a:spcPts val="0"/>
                        </a:spcBef>
                        <a:spcAft>
                          <a:spcPts val="0"/>
                        </a:spcAft>
                        <a:buClr>
                          <a:srgbClr val="000000"/>
                        </a:buClr>
                        <a:buSzPts val="800"/>
                        <a:buFont typeface="Arial"/>
                        <a:buNone/>
                      </a:pPr>
                      <a:r>
                        <a:rPr b="1" i="0" lang="en-GB" sz="2000" u="none" cap="none" strike="noStrike">
                          <a:solidFill>
                            <a:schemeClr val="dk1"/>
                          </a:solidFill>
                          <a:latin typeface="Arial Black"/>
                          <a:ea typeface="Arial Black"/>
                          <a:cs typeface="Arial Black"/>
                          <a:sym typeface="Arial Black"/>
                        </a:rPr>
                        <a:t>PRIORITY POPULATION</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A899">
                        <a:alpha val="24705"/>
                      </a:srgbClr>
                    </a:solidFill>
                  </a:tcPr>
                </a:tc>
                <a:tc>
                  <a:txBody>
                    <a:bodyPr/>
                    <a:lstStyle/>
                    <a:p>
                      <a:pPr indent="0" lvl="0" marL="0" marR="0" rtl="0" algn="l">
                        <a:lnSpc>
                          <a:spcPct val="100000"/>
                        </a:lnSpc>
                        <a:spcBef>
                          <a:spcPts val="0"/>
                        </a:spcBef>
                        <a:spcAft>
                          <a:spcPts val="0"/>
                        </a:spcAft>
                        <a:buClr>
                          <a:srgbClr val="000000"/>
                        </a:buClr>
                        <a:buSzPts val="800"/>
                        <a:buFont typeface="Arial"/>
                        <a:buNone/>
                      </a:pPr>
                      <a:r>
                        <a:rPr lang="en-GB" sz="2000" u="none" cap="none" strike="noStrike">
                          <a:solidFill>
                            <a:schemeClr val="dk1"/>
                          </a:solidFill>
                        </a:rPr>
                        <a:t>The number of individuals in the population of interest who would benefit from HIV prevention methods</a:t>
                      </a:r>
                      <a:r>
                        <a:rPr b="0" i="0" lang="en-GB" sz="2000" u="none" cap="none" strike="noStrike">
                          <a:solidFill>
                            <a:schemeClr val="dk1"/>
                          </a:solidFill>
                          <a:latin typeface="Arial"/>
                          <a:ea typeface="Arial"/>
                          <a:cs typeface="Arial"/>
                          <a:sym typeface="Arial"/>
                        </a:rPr>
                        <a:t> (100%)</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A899">
                        <a:alpha val="24705"/>
                      </a:srgbClr>
                    </a:solidFill>
                  </a:tcPr>
                </a:tc>
              </a:tr>
              <a:tr h="1279875">
                <a:tc>
                  <a:txBody>
                    <a:bodyPr/>
                    <a:lstStyle/>
                    <a:p>
                      <a:pPr indent="0" lvl="0" marL="0" marR="0" rtl="0" algn="l">
                        <a:lnSpc>
                          <a:spcPct val="100000"/>
                        </a:lnSpc>
                        <a:spcBef>
                          <a:spcPts val="0"/>
                        </a:spcBef>
                        <a:spcAft>
                          <a:spcPts val="0"/>
                        </a:spcAft>
                        <a:buClr>
                          <a:srgbClr val="000000"/>
                        </a:buClr>
                        <a:buSzPts val="800"/>
                        <a:buFont typeface="Arial"/>
                        <a:buNone/>
                      </a:pPr>
                      <a:r>
                        <a:rPr b="1" i="0" lang="en-GB" sz="2000" u="none" cap="none" strike="noStrike">
                          <a:solidFill>
                            <a:schemeClr val="dk1"/>
                          </a:solidFill>
                          <a:latin typeface="Arial Black"/>
                          <a:ea typeface="Arial Black"/>
                          <a:cs typeface="Arial Black"/>
                          <a:sym typeface="Arial Black"/>
                        </a:rPr>
                        <a:t>MOTIVATION</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A899">
                        <a:alpha val="49803"/>
                      </a:srgbClr>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i="0" lang="en-GB" sz="2000" u="none" cap="none" strike="noStrike">
                          <a:solidFill>
                            <a:schemeClr val="dk1"/>
                          </a:solidFill>
                          <a:latin typeface="Arial"/>
                          <a:ea typeface="Arial"/>
                          <a:cs typeface="Arial"/>
                          <a:sym typeface="Arial"/>
                        </a:rPr>
                        <a:t>Numerator</a:t>
                      </a:r>
                      <a:r>
                        <a:rPr b="0" i="0" lang="en-GB" sz="2000" u="none" cap="none" strike="noStrike">
                          <a:solidFill>
                            <a:schemeClr val="dk1"/>
                          </a:solidFill>
                          <a:latin typeface="Arial"/>
                          <a:ea typeface="Arial"/>
                          <a:cs typeface="Arial"/>
                          <a:sym typeface="Arial"/>
                        </a:rPr>
                        <a:t>: Number of individuals reporting to be motivated to use a prevention method</a:t>
                      </a:r>
                      <a:endParaRPr sz="1400" u="none" cap="none" strike="noStrike"/>
                    </a:p>
                    <a:p>
                      <a:pPr indent="0" lvl="0" marL="0" marR="0" rtl="0" algn="l">
                        <a:lnSpc>
                          <a:spcPct val="100000"/>
                        </a:lnSpc>
                        <a:spcBef>
                          <a:spcPts val="500"/>
                        </a:spcBef>
                        <a:spcAft>
                          <a:spcPts val="0"/>
                        </a:spcAft>
                        <a:buClr>
                          <a:srgbClr val="000000"/>
                        </a:buClr>
                        <a:buSzPts val="800"/>
                        <a:buFont typeface="Arial"/>
                        <a:buNone/>
                      </a:pPr>
                      <a:r>
                        <a:rPr b="1" i="0" lang="en-GB" sz="2000" u="none" cap="none" strike="noStrike">
                          <a:solidFill>
                            <a:schemeClr val="dk1"/>
                          </a:solidFill>
                          <a:latin typeface="Arial"/>
                          <a:ea typeface="Arial"/>
                          <a:cs typeface="Arial"/>
                          <a:sym typeface="Arial"/>
                        </a:rPr>
                        <a:t>Denominator</a:t>
                      </a:r>
                      <a:r>
                        <a:rPr b="0" i="0" lang="en-GB" sz="2000" u="none" cap="none" strike="noStrike">
                          <a:solidFill>
                            <a:schemeClr val="dk1"/>
                          </a:solidFill>
                          <a:latin typeface="Arial"/>
                          <a:ea typeface="Arial"/>
                          <a:cs typeface="Arial"/>
                          <a:sym typeface="Arial"/>
                        </a:rPr>
                        <a:t>: Number of individuals in priority population</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A899">
                        <a:alpha val="49803"/>
                      </a:srgbClr>
                    </a:solidFill>
                  </a:tcPr>
                </a:tc>
              </a:tr>
              <a:tr h="1279875">
                <a:tc>
                  <a:txBody>
                    <a:bodyPr/>
                    <a:lstStyle/>
                    <a:p>
                      <a:pPr indent="0" lvl="0" marL="0" marR="0" rtl="0" algn="l">
                        <a:lnSpc>
                          <a:spcPct val="100000"/>
                        </a:lnSpc>
                        <a:spcBef>
                          <a:spcPts val="0"/>
                        </a:spcBef>
                        <a:spcAft>
                          <a:spcPts val="0"/>
                        </a:spcAft>
                        <a:buClr>
                          <a:srgbClr val="000000"/>
                        </a:buClr>
                        <a:buSzPts val="800"/>
                        <a:buFont typeface="Arial"/>
                        <a:buNone/>
                      </a:pPr>
                      <a:r>
                        <a:rPr b="1" i="0" lang="en-GB" sz="2000" u="none" cap="none" strike="noStrike">
                          <a:solidFill>
                            <a:schemeClr val="dk1"/>
                          </a:solidFill>
                          <a:latin typeface="Arial Black"/>
                          <a:ea typeface="Arial Black"/>
                          <a:cs typeface="Arial Black"/>
                          <a:sym typeface="Arial Black"/>
                        </a:rPr>
                        <a:t>ACCESS</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A899">
                        <a:alpha val="24313"/>
                      </a:srgbClr>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i="0" lang="en-GB" sz="2000" u="none" cap="none" strike="noStrike">
                          <a:solidFill>
                            <a:schemeClr val="dk1"/>
                          </a:solidFill>
                          <a:latin typeface="Arial"/>
                          <a:ea typeface="Arial"/>
                          <a:cs typeface="Arial"/>
                          <a:sym typeface="Arial"/>
                        </a:rPr>
                        <a:t>Numerator</a:t>
                      </a:r>
                      <a:r>
                        <a:rPr b="0" i="0" lang="en-GB" sz="2000" u="none" cap="none" strike="noStrike">
                          <a:solidFill>
                            <a:schemeClr val="dk1"/>
                          </a:solidFill>
                          <a:latin typeface="Arial"/>
                          <a:ea typeface="Arial"/>
                          <a:cs typeface="Arial"/>
                          <a:sym typeface="Arial"/>
                        </a:rPr>
                        <a:t>: Number of individuals reporting to be motivated to use and have access to a prevention method.</a:t>
                      </a:r>
                      <a:endParaRPr sz="1400" u="none" cap="none" strike="noStrike"/>
                    </a:p>
                    <a:p>
                      <a:pPr indent="0" lvl="0" marL="0" marR="0" rtl="0" algn="l">
                        <a:lnSpc>
                          <a:spcPct val="100000"/>
                        </a:lnSpc>
                        <a:spcBef>
                          <a:spcPts val="500"/>
                        </a:spcBef>
                        <a:spcAft>
                          <a:spcPts val="0"/>
                        </a:spcAft>
                        <a:buClr>
                          <a:srgbClr val="000000"/>
                        </a:buClr>
                        <a:buSzPts val="800"/>
                        <a:buFont typeface="Arial"/>
                        <a:buNone/>
                      </a:pPr>
                      <a:r>
                        <a:rPr b="1" i="0" lang="en-GB" sz="2000" u="none" cap="none" strike="noStrike">
                          <a:solidFill>
                            <a:schemeClr val="dk1"/>
                          </a:solidFill>
                          <a:latin typeface="Arial"/>
                          <a:ea typeface="Arial"/>
                          <a:cs typeface="Arial"/>
                          <a:sym typeface="Arial"/>
                        </a:rPr>
                        <a:t>Denominator</a:t>
                      </a:r>
                      <a:r>
                        <a:rPr b="0" i="0" lang="en-GB" sz="2000" u="none" cap="none" strike="noStrike">
                          <a:solidFill>
                            <a:schemeClr val="dk1"/>
                          </a:solidFill>
                          <a:latin typeface="Arial"/>
                          <a:ea typeface="Arial"/>
                          <a:cs typeface="Arial"/>
                          <a:sym typeface="Arial"/>
                        </a:rPr>
                        <a:t>: Number of individuals in priority population</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A899">
                        <a:alpha val="24313"/>
                      </a:srgbClr>
                    </a:solidFill>
                  </a:tcPr>
                </a:tc>
              </a:tr>
              <a:tr h="1439700">
                <a:tc>
                  <a:txBody>
                    <a:bodyPr/>
                    <a:lstStyle/>
                    <a:p>
                      <a:pPr indent="0" lvl="0" marL="0" marR="0" rtl="0" algn="l">
                        <a:lnSpc>
                          <a:spcPct val="100000"/>
                        </a:lnSpc>
                        <a:spcBef>
                          <a:spcPts val="0"/>
                        </a:spcBef>
                        <a:spcAft>
                          <a:spcPts val="0"/>
                        </a:spcAft>
                        <a:buClr>
                          <a:srgbClr val="000000"/>
                        </a:buClr>
                        <a:buSzPts val="800"/>
                        <a:buFont typeface="Arial"/>
                        <a:buNone/>
                      </a:pPr>
                      <a:r>
                        <a:rPr b="1" i="0" lang="en-GB" sz="2000" u="none" cap="none" strike="noStrike">
                          <a:solidFill>
                            <a:schemeClr val="dk1"/>
                          </a:solidFill>
                          <a:latin typeface="Arial Black"/>
                          <a:ea typeface="Arial Black"/>
                          <a:cs typeface="Arial Black"/>
                          <a:sym typeface="Arial Black"/>
                        </a:rPr>
                        <a:t>USE</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A899">
                        <a:alpha val="49411"/>
                      </a:srgbClr>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i="0" lang="en-GB" sz="2000" u="none" cap="none" strike="noStrike">
                          <a:solidFill>
                            <a:schemeClr val="dk1"/>
                          </a:solidFill>
                          <a:latin typeface="Arial"/>
                          <a:ea typeface="Arial"/>
                          <a:cs typeface="Arial"/>
                          <a:sym typeface="Arial"/>
                        </a:rPr>
                        <a:t>Numerator</a:t>
                      </a:r>
                      <a:r>
                        <a:rPr b="0" i="0" lang="en-GB" sz="2000" u="none" cap="none" strike="noStrike">
                          <a:solidFill>
                            <a:schemeClr val="dk1"/>
                          </a:solidFill>
                          <a:latin typeface="Arial"/>
                          <a:ea typeface="Arial"/>
                          <a:cs typeface="Arial"/>
                          <a:sym typeface="Arial"/>
                        </a:rPr>
                        <a:t>: Number of individuals reporting to be motivated to use, have access to, and effectively </a:t>
                      </a:r>
                      <a:endParaRPr sz="1400" u="none" cap="none" strike="noStrike"/>
                    </a:p>
                    <a:p>
                      <a:pPr indent="0" lvl="0" marL="0" marR="0" rtl="0" algn="l">
                        <a:lnSpc>
                          <a:spcPct val="100000"/>
                        </a:lnSpc>
                        <a:spcBef>
                          <a:spcPts val="0"/>
                        </a:spcBef>
                        <a:spcAft>
                          <a:spcPts val="0"/>
                        </a:spcAft>
                        <a:buClr>
                          <a:srgbClr val="000000"/>
                        </a:buClr>
                        <a:buSzPts val="800"/>
                        <a:buFont typeface="Arial"/>
                        <a:buNone/>
                      </a:pPr>
                      <a:r>
                        <a:rPr b="0" i="0" lang="en-GB" sz="2000" u="none" cap="none" strike="noStrike">
                          <a:solidFill>
                            <a:schemeClr val="dk1"/>
                          </a:solidFill>
                          <a:latin typeface="Arial"/>
                          <a:ea typeface="Arial"/>
                          <a:cs typeface="Arial"/>
                          <a:sym typeface="Arial"/>
                        </a:rPr>
                        <a:t>using a prevention method</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500"/>
                        </a:spcBef>
                        <a:spcAft>
                          <a:spcPts val="0"/>
                        </a:spcAft>
                        <a:buClr>
                          <a:srgbClr val="000000"/>
                        </a:buClr>
                        <a:buSzPts val="800"/>
                        <a:buFont typeface="Arial"/>
                        <a:buNone/>
                      </a:pPr>
                      <a:r>
                        <a:rPr b="1" i="0" lang="en-GB" sz="2000" u="none" cap="none" strike="noStrike">
                          <a:solidFill>
                            <a:schemeClr val="dk1"/>
                          </a:solidFill>
                          <a:latin typeface="Arial"/>
                          <a:ea typeface="Arial"/>
                          <a:cs typeface="Arial"/>
                          <a:sym typeface="Arial"/>
                        </a:rPr>
                        <a:t>Denominator</a:t>
                      </a:r>
                      <a:r>
                        <a:rPr b="0" i="0" lang="en-GB" sz="2000" u="none" cap="none" strike="noStrike">
                          <a:solidFill>
                            <a:schemeClr val="dk1"/>
                          </a:solidFill>
                          <a:latin typeface="Arial"/>
                          <a:ea typeface="Arial"/>
                          <a:cs typeface="Arial"/>
                          <a:sym typeface="Arial"/>
                        </a:rPr>
                        <a:t>: Number of individuals in priority population</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00A899">
                        <a:alpha val="49411"/>
                      </a:srgbClr>
                    </a:solidFill>
                  </a:tcPr>
                </a:tc>
              </a:tr>
            </a:tbl>
          </a:graphicData>
        </a:graphic>
      </p:graphicFrame>
      <p:sp>
        <p:nvSpPr>
          <p:cNvPr id="1529" name="Google Shape;1529;p31"/>
          <p:cNvSpPr txBox="1"/>
          <p:nvPr/>
        </p:nvSpPr>
        <p:spPr>
          <a:xfrm>
            <a:off x="388010" y="1814694"/>
            <a:ext cx="14308799" cy="50481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GB" sz="2000" u="none" cap="none" strike="noStrike">
                <a:solidFill>
                  <a:schemeClr val="dk1"/>
                </a:solidFill>
                <a:latin typeface="Arial"/>
                <a:ea typeface="Arial"/>
                <a:cs typeface="Arial"/>
                <a:sym typeface="Arial"/>
              </a:rPr>
              <a:t>STEP 2: Defining and measuring the cascade indicators</a:t>
            </a:r>
            <a:endParaRPr b="0" i="0" sz="1400" u="none" cap="none" strike="noStrike">
              <a:solidFill>
                <a:srgbClr val="000000"/>
              </a:solidFill>
              <a:latin typeface="Arial"/>
              <a:ea typeface="Arial"/>
              <a:cs typeface="Arial"/>
              <a:sym typeface="Arial"/>
            </a:endParaRPr>
          </a:p>
        </p:txBody>
      </p:sp>
      <p:sp>
        <p:nvSpPr>
          <p:cNvPr id="1530" name="Google Shape;1530;p31"/>
          <p:cNvSpPr txBox="1"/>
          <p:nvPr/>
        </p:nvSpPr>
        <p:spPr>
          <a:xfrm>
            <a:off x="388010" y="2213607"/>
            <a:ext cx="14216433" cy="369487"/>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2000" u="none" cap="none" strike="noStrike">
                <a:solidFill>
                  <a:schemeClr val="dk1"/>
                </a:solidFill>
                <a:latin typeface="Arial"/>
                <a:ea typeface="Arial"/>
                <a:cs typeface="Arial"/>
                <a:sym typeface="Arial"/>
              </a:rPr>
              <a:t>It is important to establish a clear definition for each indicator (the numerator and denominator) and measure accordingly.</a:t>
            </a:r>
            <a:endParaRPr b="0" i="0" sz="1400" u="none" cap="none" strike="noStrike">
              <a:solidFill>
                <a:srgbClr val="000000"/>
              </a:solidFill>
              <a:latin typeface="Arial"/>
              <a:ea typeface="Arial"/>
              <a:cs typeface="Arial"/>
              <a:sym typeface="Arial"/>
            </a:endParaRPr>
          </a:p>
        </p:txBody>
      </p:sp>
      <p:grpSp>
        <p:nvGrpSpPr>
          <p:cNvPr id="1531" name="Google Shape;1531;p31"/>
          <p:cNvGrpSpPr/>
          <p:nvPr/>
        </p:nvGrpSpPr>
        <p:grpSpPr>
          <a:xfrm>
            <a:off x="15468600" y="9741069"/>
            <a:ext cx="3329100" cy="507831"/>
            <a:chOff x="14872218" y="9719957"/>
            <a:chExt cx="3329100" cy="507831"/>
          </a:xfrm>
        </p:grpSpPr>
        <p:grpSp>
          <p:nvGrpSpPr>
            <p:cNvPr id="1532" name="Google Shape;1532;p31"/>
            <p:cNvGrpSpPr/>
            <p:nvPr/>
          </p:nvGrpSpPr>
          <p:grpSpPr>
            <a:xfrm>
              <a:off x="16071068" y="9770473"/>
              <a:ext cx="396290" cy="396290"/>
              <a:chOff x="16121050" y="9484039"/>
              <a:chExt cx="653674" cy="653674"/>
            </a:xfrm>
          </p:grpSpPr>
          <p:sp>
            <p:nvSpPr>
              <p:cNvPr id="1533" name="Google Shape;1533;p31">
                <a:hlinkClick action="ppaction://hlinksldjump" r:id="rId3"/>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34" name="Google Shape;1534;p31">
                <a:hlinkClick action="ppaction://hlinksldjump" r:id="rId4"/>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535" name="Google Shape;1535;p31">
              <a:hlinkClick action="ppaction://hlinksldjump" r:id="rId6"/>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1536" name="Google Shape;1536;p31">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37" name="Google Shape;1537;p31">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38" name="Google Shape;1538;p31">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1539" name="Google Shape;1539;p31"/>
          <p:cNvSpPr txBox="1"/>
          <p:nvPr/>
        </p:nvSpPr>
        <p:spPr>
          <a:xfrm>
            <a:off x="361450" y="569375"/>
            <a:ext cx="11845091" cy="67710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400"/>
              <a:buFont typeface="Arial"/>
              <a:buNone/>
            </a:pPr>
            <a:r>
              <a:rPr b="1" i="0" lang="en-GB" sz="4400" u="none" cap="none" strike="noStrike">
                <a:solidFill>
                  <a:srgbClr val="00A899"/>
                </a:solidFill>
                <a:latin typeface="Arial"/>
                <a:ea typeface="Arial"/>
                <a:cs typeface="Arial"/>
                <a:sym typeface="Arial"/>
              </a:rPr>
              <a:t>Steps to adapt and populate the cascade</a:t>
            </a:r>
            <a:endParaRPr b="0" i="0" sz="1400" u="none" cap="none" strike="noStrike">
              <a:solidFill>
                <a:srgbClr val="000000"/>
              </a:solidFill>
              <a:latin typeface="Arial"/>
              <a:ea typeface="Arial"/>
              <a:cs typeface="Arial"/>
              <a:sym typeface="Arial"/>
            </a:endParaRPr>
          </a:p>
        </p:txBody>
      </p:sp>
      <p:sp>
        <p:nvSpPr>
          <p:cNvPr id="1540" name="Google Shape;1540;p31"/>
          <p:cNvSpPr txBox="1"/>
          <p:nvPr/>
        </p:nvSpPr>
        <p:spPr>
          <a:xfrm>
            <a:off x="0" y="0"/>
            <a:ext cx="18306332" cy="371681"/>
          </a:xfrm>
          <a:prstGeom prst="rect">
            <a:avLst/>
          </a:prstGeom>
          <a:solidFill>
            <a:srgbClr val="00A899"/>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HIV COMBINATION PREVENTION CASCADE (CPC)</a:t>
            </a:r>
            <a:endParaRPr b="0" i="0" sz="1400" u="none" cap="none" strike="noStrike">
              <a:solidFill>
                <a:srgbClr val="000000"/>
              </a:solidFill>
              <a:latin typeface="Arial"/>
              <a:ea typeface="Arial"/>
              <a:cs typeface="Arial"/>
              <a:sym typeface="Arial"/>
            </a:endParaRPr>
          </a:p>
        </p:txBody>
      </p:sp>
      <p:grpSp>
        <p:nvGrpSpPr>
          <p:cNvPr id="1541" name="Google Shape;1541;p31"/>
          <p:cNvGrpSpPr/>
          <p:nvPr/>
        </p:nvGrpSpPr>
        <p:grpSpPr>
          <a:xfrm>
            <a:off x="16041050" y="51825"/>
            <a:ext cx="484531" cy="484531"/>
            <a:chOff x="8648959" y="1185159"/>
            <a:chExt cx="484531" cy="484531"/>
          </a:xfrm>
        </p:grpSpPr>
        <p:sp>
          <p:nvSpPr>
            <p:cNvPr id="1542" name="Google Shape;1542;p31"/>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43" name="Google Shape;1543;p31">
              <a:hlinkClick action="ppaction://hlinksldjump" r:id="rId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544" name="Google Shape;1544;p31"/>
          <p:cNvGrpSpPr/>
          <p:nvPr/>
        </p:nvGrpSpPr>
        <p:grpSpPr>
          <a:xfrm>
            <a:off x="17231763" y="38100"/>
            <a:ext cx="484531" cy="484531"/>
            <a:chOff x="8648959" y="1185159"/>
            <a:chExt cx="484531" cy="484531"/>
          </a:xfrm>
        </p:grpSpPr>
        <p:sp>
          <p:nvSpPr>
            <p:cNvPr id="1545" name="Google Shape;1545;p31"/>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46" name="Google Shape;1546;p31">
              <a:hlinkClick action="ppaction://hlinksldjump" r:id="rId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547" name="Google Shape;1547;p31"/>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548" name="Google Shape;1548;p31"/>
          <p:cNvSpPr txBox="1"/>
          <p:nvPr/>
        </p:nvSpPr>
        <p:spPr>
          <a:xfrm>
            <a:off x="14775047" y="59102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549" name="Google Shape;1549;p31"/>
          <p:cNvSpPr txBox="1"/>
          <p:nvPr/>
        </p:nvSpPr>
        <p:spPr>
          <a:xfrm>
            <a:off x="15975379" y="639666"/>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550" name="Google Shape;1550;p31"/>
          <p:cNvSpPr txBox="1"/>
          <p:nvPr/>
        </p:nvSpPr>
        <p:spPr>
          <a:xfrm>
            <a:off x="17041057" y="591029"/>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1551" name="Google Shape;1551;p31"/>
          <p:cNvGrpSpPr/>
          <p:nvPr/>
        </p:nvGrpSpPr>
        <p:grpSpPr>
          <a:xfrm>
            <a:off x="15971314" y="38100"/>
            <a:ext cx="615290" cy="615290"/>
            <a:chOff x="8648959" y="1185159"/>
            <a:chExt cx="484531" cy="484531"/>
          </a:xfrm>
        </p:grpSpPr>
        <p:sp>
          <p:nvSpPr>
            <p:cNvPr id="1552" name="Google Shape;1552;p31"/>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53" name="Google Shape;1553;p31">
              <a:hlinkClick action="ppaction://hlinksldjump" r:id="rId10"/>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554" name="Google Shape;1554;p31"/>
          <p:cNvGrpSpPr/>
          <p:nvPr/>
        </p:nvGrpSpPr>
        <p:grpSpPr>
          <a:xfrm>
            <a:off x="14838793" y="47461"/>
            <a:ext cx="484531" cy="484531"/>
            <a:chOff x="8648959" y="1185159"/>
            <a:chExt cx="484531" cy="484531"/>
          </a:xfrm>
        </p:grpSpPr>
        <p:sp>
          <p:nvSpPr>
            <p:cNvPr id="1555" name="Google Shape;1555;p31"/>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56" name="Google Shape;1556;p31">
              <a:hlinkClick action="ppaction://hlinksldjump" r:id="rId1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557" name="Google Shape;1557;p31"/>
          <p:cNvGrpSpPr/>
          <p:nvPr/>
        </p:nvGrpSpPr>
        <p:grpSpPr>
          <a:xfrm>
            <a:off x="13565479" y="51825"/>
            <a:ext cx="484531" cy="484531"/>
            <a:chOff x="8648959" y="1185159"/>
            <a:chExt cx="484531" cy="484531"/>
          </a:xfrm>
        </p:grpSpPr>
        <p:sp>
          <p:nvSpPr>
            <p:cNvPr id="1558" name="Google Shape;1558;p31">
              <a:hlinkClick action="ppaction://hlinksldjump" r:id="rId13"/>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59" name="Google Shape;1559;p31">
              <a:hlinkClick action="ppaction://hlinksldjump" r:id="rId14"/>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560" name="Google Shape;1560;p31"/>
          <p:cNvGrpSpPr/>
          <p:nvPr/>
        </p:nvGrpSpPr>
        <p:grpSpPr>
          <a:xfrm>
            <a:off x="18331" y="9704272"/>
            <a:ext cx="15755070" cy="596320"/>
            <a:chOff x="0" y="9749027"/>
            <a:chExt cx="15755070" cy="596320"/>
          </a:xfrm>
        </p:grpSpPr>
        <p:pic>
          <p:nvPicPr>
            <p:cNvPr descr="A colorful squares and circles&#10;&#10;AI-generated content may be incorrect." id="1561" name="Google Shape;1561;p31"/>
            <p:cNvPicPr preferRelativeResize="0"/>
            <p:nvPr/>
          </p:nvPicPr>
          <p:blipFill rotWithShape="1">
            <a:blip r:embed="rId15">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562" name="Google Shape;1562;p31"/>
            <p:cNvPicPr preferRelativeResize="0"/>
            <p:nvPr/>
          </p:nvPicPr>
          <p:blipFill rotWithShape="1">
            <a:blip r:embed="rId15">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563" name="Google Shape;1563;p31"/>
            <p:cNvPicPr preferRelativeResize="0"/>
            <p:nvPr/>
          </p:nvPicPr>
          <p:blipFill rotWithShape="1">
            <a:blip r:embed="rId16">
              <a:alphaModFix/>
            </a:blip>
            <a:srcRect b="0" l="0" r="0" t="0"/>
            <a:stretch/>
          </p:blipFill>
          <p:spPr>
            <a:xfrm rot="-5400000">
              <a:off x="15133116" y="9723391"/>
              <a:ext cx="596319" cy="647590"/>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1" name="Shape 1571"/>
        <p:cNvGrpSpPr/>
        <p:nvPr/>
      </p:nvGrpSpPr>
      <p:grpSpPr>
        <a:xfrm>
          <a:off x="0" y="0"/>
          <a:ext cx="0" cy="0"/>
          <a:chOff x="0" y="0"/>
          <a:chExt cx="0" cy="0"/>
        </a:xfrm>
      </p:grpSpPr>
      <p:grpSp>
        <p:nvGrpSpPr>
          <p:cNvPr id="1572" name="Google Shape;1572;p32"/>
          <p:cNvGrpSpPr/>
          <p:nvPr/>
        </p:nvGrpSpPr>
        <p:grpSpPr>
          <a:xfrm>
            <a:off x="18331" y="9704272"/>
            <a:ext cx="15755070" cy="596320"/>
            <a:chOff x="0" y="9749027"/>
            <a:chExt cx="15755070" cy="596320"/>
          </a:xfrm>
        </p:grpSpPr>
        <p:pic>
          <p:nvPicPr>
            <p:cNvPr descr="A colorful squares and circles&#10;&#10;AI-generated content may be incorrect." id="1573" name="Google Shape;1573;p32"/>
            <p:cNvPicPr preferRelativeResize="0"/>
            <p:nvPr/>
          </p:nvPicPr>
          <p:blipFill rotWithShape="1">
            <a:blip r:embed="rId3">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574" name="Google Shape;1574;p32"/>
            <p:cNvPicPr preferRelativeResize="0"/>
            <p:nvPr/>
          </p:nvPicPr>
          <p:blipFill rotWithShape="1">
            <a:blip r:embed="rId3">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575" name="Google Shape;1575;p32"/>
            <p:cNvPicPr preferRelativeResize="0"/>
            <p:nvPr/>
          </p:nvPicPr>
          <p:blipFill rotWithShape="1">
            <a:blip r:embed="rId4">
              <a:alphaModFix/>
            </a:blip>
            <a:srcRect b="0" l="0" r="0" t="0"/>
            <a:stretch/>
          </p:blipFill>
          <p:spPr>
            <a:xfrm rot="-5400000">
              <a:off x="15133116" y="9723391"/>
              <a:ext cx="596319" cy="647590"/>
            </a:xfrm>
            <a:prstGeom prst="rect">
              <a:avLst/>
            </a:prstGeom>
            <a:noFill/>
            <a:ln>
              <a:noFill/>
            </a:ln>
          </p:spPr>
        </p:pic>
      </p:grpSp>
      <p:sp>
        <p:nvSpPr>
          <p:cNvPr id="1576" name="Google Shape;1576;p32"/>
          <p:cNvSpPr txBox="1"/>
          <p:nvPr/>
        </p:nvSpPr>
        <p:spPr>
          <a:xfrm rot="5400000">
            <a:off x="7240076" y="2164416"/>
            <a:ext cx="4144757" cy="18924947"/>
          </a:xfrm>
          <a:prstGeom prst="rect">
            <a:avLst/>
          </a:prstGeom>
          <a:noFill/>
          <a:ln>
            <a:noFill/>
          </a:ln>
        </p:spPr>
        <p:txBody>
          <a:bodyPr anchorCtr="0" anchor="ctr" bIns="50800" lIns="50800" spcFirstLastPara="1" rIns="50800" wrap="square" tIns="50800">
            <a:noAutofit/>
          </a:bodyPr>
          <a:lstStyle/>
          <a:p>
            <a:pPr indent="0" lvl="0" marL="0" marR="0" rtl="0" algn="ctr">
              <a:lnSpc>
                <a:spcPct val="139944"/>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77" name="Google Shape;1577;p32"/>
          <p:cNvSpPr/>
          <p:nvPr/>
        </p:nvSpPr>
        <p:spPr>
          <a:xfrm>
            <a:off x="11507489" y="2948930"/>
            <a:ext cx="913947" cy="797419"/>
          </a:xfrm>
          <a:custGeom>
            <a:rect b="b" l="l" r="r" t="t"/>
            <a:pathLst>
              <a:path extrusionOk="0" h="1012641" w="1160620">
                <a:moveTo>
                  <a:pt x="0" y="0"/>
                </a:moveTo>
                <a:lnTo>
                  <a:pt x="1160620" y="0"/>
                </a:lnTo>
                <a:lnTo>
                  <a:pt x="1160620" y="1012641"/>
                </a:lnTo>
                <a:lnTo>
                  <a:pt x="0" y="101264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78" name="Google Shape;1578;p32"/>
          <p:cNvSpPr txBox="1"/>
          <p:nvPr/>
        </p:nvSpPr>
        <p:spPr>
          <a:xfrm>
            <a:off x="1904203" y="2986326"/>
            <a:ext cx="7547232" cy="8617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00A899"/>
                </a:solidFill>
                <a:latin typeface="Arial"/>
                <a:ea typeface="Arial"/>
                <a:cs typeface="Arial"/>
                <a:sym typeface="Arial"/>
              </a:rPr>
              <a:t>Consider using the HIV </a:t>
            </a:r>
            <a:br>
              <a:rPr b="1" i="0" lang="en-GB" sz="2800" u="none" cap="none" strike="noStrike">
                <a:solidFill>
                  <a:srgbClr val="00A899"/>
                </a:solidFill>
                <a:latin typeface="Arial"/>
                <a:ea typeface="Arial"/>
                <a:cs typeface="Arial"/>
                <a:sym typeface="Arial"/>
              </a:rPr>
            </a:br>
            <a:r>
              <a:rPr b="1" i="0" lang="en-GB" sz="2800" u="none" cap="none" strike="noStrike">
                <a:solidFill>
                  <a:srgbClr val="00A899"/>
                </a:solidFill>
                <a:latin typeface="Arial"/>
                <a:ea typeface="Arial"/>
                <a:cs typeface="Arial"/>
                <a:sym typeface="Arial"/>
              </a:rPr>
              <a:t>prevention cascade when you: </a:t>
            </a:r>
            <a:endParaRPr b="0" i="0" sz="1400" u="none" cap="none" strike="noStrike">
              <a:solidFill>
                <a:srgbClr val="000000"/>
              </a:solidFill>
              <a:latin typeface="Arial"/>
              <a:ea typeface="Arial"/>
              <a:cs typeface="Arial"/>
              <a:sym typeface="Arial"/>
            </a:endParaRPr>
          </a:p>
        </p:txBody>
      </p:sp>
      <p:sp>
        <p:nvSpPr>
          <p:cNvPr id="1579" name="Google Shape;1579;p32"/>
          <p:cNvSpPr txBox="1"/>
          <p:nvPr/>
        </p:nvSpPr>
        <p:spPr>
          <a:xfrm>
            <a:off x="561900" y="4310350"/>
            <a:ext cx="8649300" cy="4207200"/>
          </a:xfrm>
          <a:prstGeom prst="rect">
            <a:avLst/>
          </a:prstGeom>
          <a:noFill/>
          <a:ln>
            <a:noFill/>
          </a:ln>
        </p:spPr>
        <p:txBody>
          <a:bodyPr anchorCtr="0" anchor="t" bIns="0" lIns="0" spcFirstLastPara="1" rIns="0" wrap="square" tIns="0">
            <a:spAutoFit/>
          </a:bodyPr>
          <a:lstStyle/>
          <a:p>
            <a:pPr indent="-342900" lvl="1" marL="537210" marR="0" rtl="0" algn="l">
              <a:lnSpc>
                <a:spcPct val="100000"/>
              </a:lnSpc>
              <a:spcBef>
                <a:spcPts val="0"/>
              </a:spcBef>
              <a:spcAft>
                <a:spcPts val="0"/>
              </a:spcAft>
              <a:buClr>
                <a:srgbClr val="00A899"/>
              </a:buClr>
              <a:buSzPts val="2400"/>
              <a:buFont typeface="Courier New"/>
              <a:buChar char="o"/>
            </a:pPr>
            <a:r>
              <a:rPr b="0" i="0" lang="en-GB" sz="2400" u="none" cap="none" strike="noStrike">
                <a:solidFill>
                  <a:schemeClr val="dk1"/>
                </a:solidFill>
                <a:latin typeface="Arial"/>
                <a:ea typeface="Arial"/>
                <a:cs typeface="Arial"/>
                <a:sym typeface="Arial"/>
              </a:rPr>
              <a:t>Aim to adapt and populate a cascade that provides comparable information across prevention methods. </a:t>
            </a:r>
            <a:endParaRPr b="0" i="0" sz="2400" u="none" cap="none" strike="noStrike">
              <a:solidFill>
                <a:schemeClr val="dk1"/>
              </a:solidFill>
              <a:latin typeface="Arial"/>
              <a:ea typeface="Arial"/>
              <a:cs typeface="Arial"/>
              <a:sym typeface="Arial"/>
            </a:endParaRPr>
          </a:p>
          <a:p>
            <a:pPr indent="-342900" lvl="1" marL="537210" marR="0" rtl="0" algn="l">
              <a:lnSpc>
                <a:spcPct val="100000"/>
              </a:lnSpc>
              <a:spcBef>
                <a:spcPts val="1000"/>
              </a:spcBef>
              <a:spcAft>
                <a:spcPts val="0"/>
              </a:spcAft>
              <a:buClr>
                <a:srgbClr val="00A899"/>
              </a:buClr>
              <a:buSzPts val="2400"/>
              <a:buFont typeface="Courier New"/>
              <a:buChar char="o"/>
            </a:pPr>
            <a:r>
              <a:rPr b="0" i="0" lang="en-GB" sz="2400" u="none" cap="none" strike="noStrike">
                <a:solidFill>
                  <a:schemeClr val="dk1"/>
                </a:solidFill>
                <a:latin typeface="Arial"/>
                <a:ea typeface="Arial"/>
                <a:cs typeface="Arial"/>
                <a:sym typeface="Arial"/>
              </a:rPr>
              <a:t>Need a generic design that allows for the creation of a single combination cascade for high-level monitoring (comparing to international targets).</a:t>
            </a:r>
            <a:endParaRPr b="0" i="0" sz="2400" u="none" cap="none" strike="noStrike">
              <a:solidFill>
                <a:schemeClr val="dk1"/>
              </a:solidFill>
              <a:latin typeface="Arial"/>
              <a:ea typeface="Arial"/>
              <a:cs typeface="Arial"/>
              <a:sym typeface="Arial"/>
            </a:endParaRPr>
          </a:p>
          <a:p>
            <a:pPr indent="-342900" lvl="1" marL="537210" marR="0" rtl="0" algn="l">
              <a:lnSpc>
                <a:spcPct val="100000"/>
              </a:lnSpc>
              <a:spcBef>
                <a:spcPts val="1000"/>
              </a:spcBef>
              <a:spcAft>
                <a:spcPts val="0"/>
              </a:spcAft>
              <a:buClr>
                <a:srgbClr val="00A899"/>
              </a:buClr>
              <a:buSzPts val="2400"/>
              <a:buFont typeface="Courier New"/>
              <a:buChar char="o"/>
            </a:pPr>
            <a:r>
              <a:rPr b="0" i="0" lang="en-GB" sz="2400" u="none" cap="none" strike="noStrike">
                <a:solidFill>
                  <a:schemeClr val="dk1"/>
                </a:solidFill>
                <a:latin typeface="Arial"/>
                <a:ea typeface="Arial"/>
                <a:cs typeface="Arial"/>
                <a:sym typeface="Arial"/>
              </a:rPr>
              <a:t>Seek to identify service delivery gaps in prevention programmes by leveraging the cascade’s explanatory framework.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0" lvl="0" marL="914400" marR="0" rtl="0" algn="l">
              <a:lnSpc>
                <a:spcPct val="100000"/>
              </a:lnSpc>
              <a:spcBef>
                <a:spcPts val="1000"/>
              </a:spcBef>
              <a:spcAft>
                <a:spcPts val="100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descr="A person with a question mark&#10;&#10;AI-generated content may be incorrect." id="1580" name="Google Shape;1580;p32"/>
          <p:cNvPicPr preferRelativeResize="0"/>
          <p:nvPr/>
        </p:nvPicPr>
        <p:blipFill rotWithShape="1">
          <a:blip r:embed="rId6">
            <a:alphaModFix/>
          </a:blip>
          <a:srcRect b="0" l="0" r="0" t="0"/>
          <a:stretch/>
        </p:blipFill>
        <p:spPr>
          <a:xfrm>
            <a:off x="566393" y="2400300"/>
            <a:ext cx="1343089" cy="1339723"/>
          </a:xfrm>
          <a:prstGeom prst="rect">
            <a:avLst/>
          </a:prstGeom>
          <a:noFill/>
          <a:ln>
            <a:noFill/>
          </a:ln>
        </p:spPr>
      </p:pic>
      <p:sp>
        <p:nvSpPr>
          <p:cNvPr id="1581" name="Google Shape;1581;p32"/>
          <p:cNvSpPr txBox="1"/>
          <p:nvPr/>
        </p:nvSpPr>
        <p:spPr>
          <a:xfrm>
            <a:off x="12717437" y="2916753"/>
            <a:ext cx="5737812" cy="8617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DE6F76"/>
                </a:solidFill>
                <a:latin typeface="Arial"/>
                <a:ea typeface="Arial"/>
                <a:cs typeface="Arial"/>
                <a:sym typeface="Arial"/>
              </a:rPr>
              <a:t>However, you may </a:t>
            </a:r>
            <a:br>
              <a:rPr b="1" i="0" lang="en-GB" sz="2800" u="none" cap="none" strike="noStrike">
                <a:solidFill>
                  <a:srgbClr val="DE6F76"/>
                </a:solidFill>
                <a:latin typeface="Arial"/>
                <a:ea typeface="Arial"/>
                <a:cs typeface="Arial"/>
                <a:sym typeface="Arial"/>
              </a:rPr>
            </a:br>
            <a:r>
              <a:rPr b="1" i="0" lang="en-GB" sz="2800" u="none" cap="none" strike="noStrike">
                <a:solidFill>
                  <a:srgbClr val="DE6F76"/>
                </a:solidFill>
                <a:latin typeface="Arial"/>
                <a:ea typeface="Arial"/>
                <a:cs typeface="Arial"/>
                <a:sym typeface="Arial"/>
              </a:rPr>
              <a:t>encounter challenges when:</a:t>
            </a:r>
            <a:endParaRPr b="0" i="0" sz="1400" u="none" cap="none" strike="noStrike">
              <a:solidFill>
                <a:srgbClr val="000000"/>
              </a:solidFill>
              <a:latin typeface="Arial"/>
              <a:ea typeface="Arial"/>
              <a:cs typeface="Arial"/>
              <a:sym typeface="Arial"/>
            </a:endParaRPr>
          </a:p>
        </p:txBody>
      </p:sp>
      <p:sp>
        <p:nvSpPr>
          <p:cNvPr id="1582" name="Google Shape;1582;p32"/>
          <p:cNvSpPr txBox="1"/>
          <p:nvPr/>
        </p:nvSpPr>
        <p:spPr>
          <a:xfrm>
            <a:off x="12523104" y="4289447"/>
            <a:ext cx="5383896" cy="3016210"/>
          </a:xfrm>
          <a:prstGeom prst="rect">
            <a:avLst/>
          </a:prstGeom>
          <a:noFill/>
          <a:ln>
            <a:noFill/>
          </a:ln>
        </p:spPr>
        <p:txBody>
          <a:bodyPr anchorCtr="0" anchor="t" bIns="0" lIns="0" spcFirstLastPara="1" rIns="0" wrap="square" tIns="0">
            <a:noAutofit/>
          </a:bodyPr>
          <a:lstStyle/>
          <a:p>
            <a:pPr indent="0" lvl="1" marL="194310" marR="0" rtl="0" algn="l">
              <a:lnSpc>
                <a:spcPct val="100000"/>
              </a:lnSpc>
              <a:spcBef>
                <a:spcPts val="0"/>
              </a:spcBef>
              <a:spcAft>
                <a:spcPts val="0"/>
              </a:spcAft>
              <a:buClr>
                <a:srgbClr val="000000"/>
              </a:buClr>
              <a:buSzPts val="2800"/>
              <a:buFont typeface="Arial"/>
              <a:buNone/>
            </a:pPr>
            <a:r>
              <a:rPr b="1" i="0" lang="en-GB" sz="2800" u="none" cap="none" strike="noStrike">
                <a:solidFill>
                  <a:srgbClr val="DE6F76"/>
                </a:solidFill>
                <a:latin typeface="Arial"/>
                <a:ea typeface="Arial"/>
                <a:cs typeface="Arial"/>
                <a:sym typeface="Arial"/>
              </a:rPr>
              <a:t>The cascade has limited flexibility to accommodate method-specific programme cascades. Nevertheless, individual prevention methods can still be reflected through separate, programme-specific cascades using routine programme data.</a:t>
            </a:r>
            <a:endParaRPr b="0" i="0" sz="1400" u="none" cap="none" strike="noStrike">
              <a:solidFill>
                <a:srgbClr val="000000"/>
              </a:solidFill>
              <a:latin typeface="Arial"/>
              <a:ea typeface="Arial"/>
              <a:cs typeface="Arial"/>
              <a:sym typeface="Arial"/>
            </a:endParaRPr>
          </a:p>
        </p:txBody>
      </p:sp>
      <p:grpSp>
        <p:nvGrpSpPr>
          <p:cNvPr id="1583" name="Google Shape;1583;p32"/>
          <p:cNvGrpSpPr/>
          <p:nvPr/>
        </p:nvGrpSpPr>
        <p:grpSpPr>
          <a:xfrm>
            <a:off x="15468600" y="9741069"/>
            <a:ext cx="3329100" cy="507831"/>
            <a:chOff x="14872218" y="9719957"/>
            <a:chExt cx="3329100" cy="507831"/>
          </a:xfrm>
        </p:grpSpPr>
        <p:grpSp>
          <p:nvGrpSpPr>
            <p:cNvPr id="1584" name="Google Shape;1584;p32"/>
            <p:cNvGrpSpPr/>
            <p:nvPr/>
          </p:nvGrpSpPr>
          <p:grpSpPr>
            <a:xfrm>
              <a:off x="16071068" y="9770473"/>
              <a:ext cx="396290" cy="396290"/>
              <a:chOff x="16121050" y="9484039"/>
              <a:chExt cx="653674" cy="653674"/>
            </a:xfrm>
          </p:grpSpPr>
          <p:sp>
            <p:nvSpPr>
              <p:cNvPr id="1585" name="Google Shape;1585;p32">
                <a:hlinkClick action="ppaction://hlinksldjump" r:id="rId7"/>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86" name="Google Shape;1586;p32">
                <a:hlinkClick action="ppaction://hlinksldjump" r:id="rId8"/>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587" name="Google Shape;1587;p32">
              <a:hlinkClick action="ppaction://hlinksldjump" r:id="rId10"/>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1588" name="Google Shape;1588;p32">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89" name="Google Shape;1589;p32">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90" name="Google Shape;1590;p32">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pic>
        <p:nvPicPr>
          <p:cNvPr descr="A person in a white shirt&#10;&#10;AI-generated content may be incorrect." id="1591" name="Google Shape;1591;p32"/>
          <p:cNvPicPr preferRelativeResize="0"/>
          <p:nvPr/>
        </p:nvPicPr>
        <p:blipFill rotWithShape="1">
          <a:blip r:embed="rId11">
            <a:alphaModFix/>
          </a:blip>
          <a:srcRect b="0" l="0" r="0" t="0"/>
          <a:stretch/>
        </p:blipFill>
        <p:spPr>
          <a:xfrm flipH="1">
            <a:off x="9035614" y="2400300"/>
            <a:ext cx="3708978" cy="7886700"/>
          </a:xfrm>
          <a:prstGeom prst="rect">
            <a:avLst/>
          </a:prstGeom>
          <a:noFill/>
          <a:ln>
            <a:noFill/>
          </a:ln>
        </p:spPr>
      </p:pic>
      <p:sp>
        <p:nvSpPr>
          <p:cNvPr id="1592" name="Google Shape;1592;p32"/>
          <p:cNvSpPr txBox="1"/>
          <p:nvPr/>
        </p:nvSpPr>
        <p:spPr>
          <a:xfrm>
            <a:off x="361450" y="569375"/>
            <a:ext cx="11845091" cy="67710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400"/>
              <a:buFont typeface="Arial"/>
              <a:buNone/>
            </a:pPr>
            <a:r>
              <a:rPr b="1" i="0" lang="en-GB" sz="4400" u="none" cap="none" strike="noStrike">
                <a:solidFill>
                  <a:srgbClr val="00A899"/>
                </a:solidFill>
                <a:latin typeface="Arial"/>
                <a:ea typeface="Arial"/>
                <a:cs typeface="Arial"/>
                <a:sym typeface="Arial"/>
              </a:rPr>
              <a:t>Considerations</a:t>
            </a:r>
            <a:endParaRPr b="0" i="0" sz="1400" u="none" cap="none" strike="noStrike">
              <a:solidFill>
                <a:srgbClr val="000000"/>
              </a:solidFill>
              <a:latin typeface="Arial"/>
              <a:ea typeface="Arial"/>
              <a:cs typeface="Arial"/>
              <a:sym typeface="Arial"/>
            </a:endParaRPr>
          </a:p>
        </p:txBody>
      </p:sp>
      <p:sp>
        <p:nvSpPr>
          <p:cNvPr id="1593" name="Google Shape;1593;p32"/>
          <p:cNvSpPr txBox="1"/>
          <p:nvPr/>
        </p:nvSpPr>
        <p:spPr>
          <a:xfrm>
            <a:off x="0" y="0"/>
            <a:ext cx="18306332" cy="371681"/>
          </a:xfrm>
          <a:prstGeom prst="rect">
            <a:avLst/>
          </a:prstGeom>
          <a:solidFill>
            <a:srgbClr val="00A899"/>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HIV COMBINATION PREVENTION CASCADE (CPC)</a:t>
            </a:r>
            <a:endParaRPr b="0" i="0" sz="1400" u="none" cap="none" strike="noStrike">
              <a:solidFill>
                <a:srgbClr val="000000"/>
              </a:solidFill>
              <a:latin typeface="Arial"/>
              <a:ea typeface="Arial"/>
              <a:cs typeface="Arial"/>
              <a:sym typeface="Arial"/>
            </a:endParaRPr>
          </a:p>
        </p:txBody>
      </p:sp>
      <p:grpSp>
        <p:nvGrpSpPr>
          <p:cNvPr id="1594" name="Google Shape;1594;p32"/>
          <p:cNvGrpSpPr/>
          <p:nvPr/>
        </p:nvGrpSpPr>
        <p:grpSpPr>
          <a:xfrm>
            <a:off x="16041050" y="51825"/>
            <a:ext cx="484531" cy="484531"/>
            <a:chOff x="8648959" y="1185159"/>
            <a:chExt cx="484531" cy="484531"/>
          </a:xfrm>
        </p:grpSpPr>
        <p:sp>
          <p:nvSpPr>
            <p:cNvPr id="1595" name="Google Shape;1595;p32"/>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96" name="Google Shape;1596;p32">
              <a:hlinkClick action="ppaction://hlinksldjump" r:id="rId1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597" name="Google Shape;1597;p32"/>
          <p:cNvGrpSpPr/>
          <p:nvPr/>
        </p:nvGrpSpPr>
        <p:grpSpPr>
          <a:xfrm>
            <a:off x="17231763" y="38100"/>
            <a:ext cx="484531" cy="484531"/>
            <a:chOff x="8648959" y="1185159"/>
            <a:chExt cx="484531" cy="484531"/>
          </a:xfrm>
        </p:grpSpPr>
        <p:sp>
          <p:nvSpPr>
            <p:cNvPr id="1598" name="Google Shape;1598;p32"/>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99" name="Google Shape;1599;p32">
              <a:hlinkClick action="ppaction://hlinksldjump" r:id="rId14"/>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600" name="Google Shape;1600;p32"/>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601" name="Google Shape;1601;p32"/>
          <p:cNvSpPr txBox="1"/>
          <p:nvPr/>
        </p:nvSpPr>
        <p:spPr>
          <a:xfrm>
            <a:off x="14775047" y="59102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602" name="Google Shape;1602;p32"/>
          <p:cNvSpPr txBox="1"/>
          <p:nvPr/>
        </p:nvSpPr>
        <p:spPr>
          <a:xfrm>
            <a:off x="15975379" y="639666"/>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603" name="Google Shape;1603;p32"/>
          <p:cNvSpPr txBox="1"/>
          <p:nvPr/>
        </p:nvSpPr>
        <p:spPr>
          <a:xfrm>
            <a:off x="17041057" y="591029"/>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1604" name="Google Shape;1604;p32"/>
          <p:cNvGrpSpPr/>
          <p:nvPr/>
        </p:nvGrpSpPr>
        <p:grpSpPr>
          <a:xfrm>
            <a:off x="15971314" y="38100"/>
            <a:ext cx="615290" cy="615290"/>
            <a:chOff x="8648959" y="1185159"/>
            <a:chExt cx="484531" cy="484531"/>
          </a:xfrm>
        </p:grpSpPr>
        <p:sp>
          <p:nvSpPr>
            <p:cNvPr id="1605" name="Google Shape;1605;p32"/>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06" name="Google Shape;1606;p32">
              <a:hlinkClick action="ppaction://hlinksldjump" r:id="rId15"/>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607" name="Google Shape;1607;p32"/>
          <p:cNvGrpSpPr/>
          <p:nvPr/>
        </p:nvGrpSpPr>
        <p:grpSpPr>
          <a:xfrm>
            <a:off x="14838793" y="47461"/>
            <a:ext cx="484531" cy="484531"/>
            <a:chOff x="8648959" y="1185159"/>
            <a:chExt cx="484531" cy="484531"/>
          </a:xfrm>
        </p:grpSpPr>
        <p:sp>
          <p:nvSpPr>
            <p:cNvPr id="1608" name="Google Shape;1608;p32"/>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09" name="Google Shape;1609;p32">
              <a:hlinkClick action="ppaction://hlinksldjump" r:id="rId1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610" name="Google Shape;1610;p32"/>
          <p:cNvSpPr txBox="1"/>
          <p:nvPr/>
        </p:nvSpPr>
        <p:spPr>
          <a:xfrm>
            <a:off x="361450" y="1377315"/>
            <a:ext cx="145443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462145"/>
                </a:solidFill>
                <a:latin typeface="Arial"/>
                <a:ea typeface="Arial"/>
                <a:cs typeface="Arial"/>
                <a:sym typeface="Arial"/>
              </a:rPr>
              <a:t>The HIV Combination Prevention cascade should be considered when the </a:t>
            </a:r>
            <a:br>
              <a:rPr b="0" i="0" lang="en-GB" sz="2400" u="none" cap="none" strike="noStrike">
                <a:solidFill>
                  <a:srgbClr val="462145"/>
                </a:solidFill>
                <a:latin typeface="Arial"/>
                <a:ea typeface="Arial"/>
                <a:cs typeface="Arial"/>
                <a:sym typeface="Arial"/>
              </a:rPr>
            </a:br>
            <a:r>
              <a:rPr b="0" i="0" lang="en-GB" sz="2400" u="none" cap="none" strike="noStrike">
                <a:solidFill>
                  <a:srgbClr val="462145"/>
                </a:solidFill>
                <a:latin typeface="Arial"/>
                <a:ea typeface="Arial"/>
                <a:cs typeface="Arial"/>
                <a:sym typeface="Arial"/>
              </a:rPr>
              <a:t>goal is to understand specific service delivery gaps and underlying individual-level reasons for gaps.</a:t>
            </a:r>
            <a:endParaRPr b="0" i="0" sz="1400" u="none" cap="none" strike="noStrike">
              <a:solidFill>
                <a:srgbClr val="000000"/>
              </a:solidFill>
              <a:latin typeface="Arial"/>
              <a:ea typeface="Arial"/>
              <a:cs typeface="Arial"/>
              <a:sym typeface="Arial"/>
            </a:endParaRPr>
          </a:p>
        </p:txBody>
      </p:sp>
      <p:grpSp>
        <p:nvGrpSpPr>
          <p:cNvPr id="1611" name="Google Shape;1611;p32"/>
          <p:cNvGrpSpPr/>
          <p:nvPr/>
        </p:nvGrpSpPr>
        <p:grpSpPr>
          <a:xfrm>
            <a:off x="13565479" y="51825"/>
            <a:ext cx="484531" cy="484531"/>
            <a:chOff x="8648959" y="1185159"/>
            <a:chExt cx="484531" cy="484531"/>
          </a:xfrm>
        </p:grpSpPr>
        <p:sp>
          <p:nvSpPr>
            <p:cNvPr id="1612" name="Google Shape;1612;p32">
              <a:hlinkClick action="ppaction://hlinksldjump" r:id="rId18"/>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13" name="Google Shape;1613;p32">
              <a:hlinkClick action="ppaction://hlinksldjump" r:id="rId1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1" name="Shape 1621"/>
        <p:cNvGrpSpPr/>
        <p:nvPr/>
      </p:nvGrpSpPr>
      <p:grpSpPr>
        <a:xfrm>
          <a:off x="0" y="0"/>
          <a:ext cx="0" cy="0"/>
          <a:chOff x="0" y="0"/>
          <a:chExt cx="0" cy="0"/>
        </a:xfrm>
      </p:grpSpPr>
      <p:sp>
        <p:nvSpPr>
          <p:cNvPr id="1622" name="Google Shape;1622;p33"/>
          <p:cNvSpPr txBox="1"/>
          <p:nvPr/>
        </p:nvSpPr>
        <p:spPr>
          <a:xfrm>
            <a:off x="609600" y="2519199"/>
            <a:ext cx="3770715" cy="32060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000000"/>
              </a:buClr>
              <a:buSzPts val="2800"/>
              <a:buFont typeface="Arial"/>
              <a:buNone/>
            </a:pPr>
            <a:r>
              <a:rPr b="1" i="0" lang="en-GB" sz="2800" u="none" cap="none" strike="noStrike">
                <a:solidFill>
                  <a:srgbClr val="00A899"/>
                </a:solidFill>
                <a:latin typeface="Arial"/>
                <a:ea typeface="Arial"/>
                <a:cs typeface="Arial"/>
                <a:sym typeface="Arial"/>
              </a:rPr>
              <a:t>DATA SOURCES:</a:t>
            </a:r>
            <a:endParaRPr b="0" i="0" sz="1400" u="none" cap="none" strike="noStrike">
              <a:solidFill>
                <a:srgbClr val="000000"/>
              </a:solidFill>
              <a:latin typeface="Arial"/>
              <a:ea typeface="Arial"/>
              <a:cs typeface="Arial"/>
              <a:sym typeface="Arial"/>
            </a:endParaRPr>
          </a:p>
        </p:txBody>
      </p:sp>
      <p:sp>
        <p:nvSpPr>
          <p:cNvPr id="1623" name="Google Shape;1623;p33"/>
          <p:cNvSpPr txBox="1"/>
          <p:nvPr/>
        </p:nvSpPr>
        <p:spPr>
          <a:xfrm>
            <a:off x="609600" y="3026160"/>
            <a:ext cx="17244518" cy="2092881"/>
          </a:xfrm>
          <a:prstGeom prst="rect">
            <a:avLst/>
          </a:prstGeom>
          <a:noFill/>
          <a:ln>
            <a:noFill/>
          </a:ln>
        </p:spPr>
        <p:txBody>
          <a:bodyPr anchorCtr="0" anchor="t" bIns="0" lIns="0" spcFirstLastPara="1" rIns="0" wrap="square" tIns="0">
            <a:spAutoFit/>
          </a:bodyPr>
          <a:lstStyle/>
          <a:p>
            <a:pPr indent="-342900" lvl="0" marL="342900" marR="0" rtl="0" algn="l">
              <a:lnSpc>
                <a:spcPct val="100000"/>
              </a:lnSpc>
              <a:spcBef>
                <a:spcPts val="0"/>
              </a:spcBef>
              <a:spcAft>
                <a:spcPts val="0"/>
              </a:spcAft>
              <a:buClr>
                <a:srgbClr val="00A899"/>
              </a:buClr>
              <a:buSzPts val="2400"/>
              <a:buFont typeface="Courier New"/>
              <a:buChar char="o"/>
            </a:pPr>
            <a:r>
              <a:rPr b="1" i="0" lang="en-GB" sz="2400" u="none" cap="none" strike="noStrike">
                <a:solidFill>
                  <a:srgbClr val="00A899"/>
                </a:solidFill>
                <a:latin typeface="Arial"/>
                <a:ea typeface="Arial"/>
                <a:cs typeface="Arial"/>
                <a:sym typeface="Arial"/>
              </a:rPr>
              <a:t>Population-Based Surveys (e.g. DHS): </a:t>
            </a:r>
            <a:br>
              <a:rPr b="1" i="0" lang="en-GB" sz="2400" u="none" cap="none" strike="noStrike">
                <a:solidFill>
                  <a:srgbClr val="00A899"/>
                </a:solidFill>
                <a:latin typeface="Arial"/>
                <a:ea typeface="Arial"/>
                <a:cs typeface="Arial"/>
                <a:sym typeface="Arial"/>
              </a:rPr>
            </a:br>
            <a:r>
              <a:rPr b="0" i="0" lang="en-GB" sz="2200" u="none" cap="none" strike="noStrike">
                <a:solidFill>
                  <a:schemeClr val="dk1"/>
                </a:solidFill>
                <a:latin typeface="Arial"/>
                <a:ea typeface="Arial"/>
                <a:cs typeface="Arial"/>
                <a:sym typeface="Arial"/>
              </a:rPr>
              <a:t>This is the preferred data source for the HIV-CPC. It provides a representative sample of the entire population,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including those not reached by existing health programmes. This allows for a complete picture of prevention needs and gaps.</a:t>
            </a:r>
            <a:endParaRPr b="0" i="0" sz="1400" u="none" cap="none" strike="noStrike">
              <a:solidFill>
                <a:srgbClr val="000000"/>
              </a:solidFill>
              <a:latin typeface="Arial"/>
              <a:ea typeface="Arial"/>
              <a:cs typeface="Arial"/>
              <a:sym typeface="Arial"/>
            </a:endParaRPr>
          </a:p>
          <a:p>
            <a:pPr indent="-203200" lvl="0" marL="342900" marR="0" rtl="0" algn="l">
              <a:lnSpc>
                <a:spcPct val="100000"/>
              </a:lnSpc>
              <a:spcBef>
                <a:spcPts val="0"/>
              </a:spcBef>
              <a:spcAft>
                <a:spcPts val="0"/>
              </a:spcAft>
              <a:buClr>
                <a:schemeClr val="dk1"/>
              </a:buClr>
              <a:buSzPts val="2200"/>
              <a:buFont typeface="Courier New"/>
              <a:buNone/>
            </a:pPr>
            <a:r>
              <a:t/>
            </a:r>
            <a:endParaRPr b="0" i="0" sz="22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00A899"/>
              </a:buClr>
              <a:buSzPts val="2400"/>
              <a:buFont typeface="Courier New"/>
              <a:buChar char="o"/>
            </a:pPr>
            <a:r>
              <a:rPr b="1" i="0" lang="en-GB" sz="2400" u="none" cap="none" strike="noStrike">
                <a:solidFill>
                  <a:srgbClr val="00A899"/>
                </a:solidFill>
                <a:latin typeface="Arial"/>
                <a:ea typeface="Arial"/>
                <a:cs typeface="Arial"/>
                <a:sym typeface="Arial"/>
              </a:rPr>
              <a:t>Programme data</a:t>
            </a:r>
            <a:r>
              <a:rPr b="0" i="0" lang="en-GB" sz="2400" u="none" cap="none" strike="noStrike">
                <a:solidFill>
                  <a:schemeClr val="dk1"/>
                </a:solidFill>
                <a:latin typeface="Arial"/>
                <a:ea typeface="Arial"/>
                <a:cs typeface="Arial"/>
                <a:sym typeface="Arial"/>
              </a:rPr>
              <a:t>: </a:t>
            </a:r>
            <a:br>
              <a:rPr b="0" i="0" lang="en-GB" sz="24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While useful for routine monitoring, it is often incomplete as it only captures individuals who have already interacted with a program.</a:t>
            </a:r>
            <a:endParaRPr b="0" i="0" sz="1400" u="none" cap="none" strike="noStrike">
              <a:solidFill>
                <a:srgbClr val="000000"/>
              </a:solidFill>
              <a:latin typeface="Arial"/>
              <a:ea typeface="Arial"/>
              <a:cs typeface="Arial"/>
              <a:sym typeface="Arial"/>
            </a:endParaRPr>
          </a:p>
        </p:txBody>
      </p:sp>
      <p:sp>
        <p:nvSpPr>
          <p:cNvPr id="1624" name="Google Shape;1624;p33"/>
          <p:cNvSpPr txBox="1"/>
          <p:nvPr/>
        </p:nvSpPr>
        <p:spPr>
          <a:xfrm>
            <a:off x="609600" y="5831853"/>
            <a:ext cx="4104091" cy="322204"/>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rgbClr val="000000"/>
              </a:buClr>
              <a:buSzPts val="2800"/>
              <a:buFont typeface="Arial"/>
              <a:buNone/>
            </a:pPr>
            <a:r>
              <a:rPr b="1" i="0" lang="en-GB" sz="2800" u="none" cap="none" strike="noStrike">
                <a:solidFill>
                  <a:srgbClr val="00A899"/>
                </a:solidFill>
                <a:latin typeface="Arial"/>
                <a:ea typeface="Arial"/>
                <a:cs typeface="Arial"/>
                <a:sym typeface="Arial"/>
              </a:rPr>
              <a:t>DATA REQUIREMENTS:</a:t>
            </a:r>
            <a:endParaRPr b="0" i="0" sz="1400" u="none" cap="none" strike="noStrike">
              <a:solidFill>
                <a:srgbClr val="000000"/>
              </a:solidFill>
              <a:latin typeface="Arial"/>
              <a:ea typeface="Arial"/>
              <a:cs typeface="Arial"/>
              <a:sym typeface="Arial"/>
            </a:endParaRPr>
          </a:p>
        </p:txBody>
      </p:sp>
      <p:sp>
        <p:nvSpPr>
          <p:cNvPr id="1625" name="Google Shape;1625;p33"/>
          <p:cNvSpPr txBox="1"/>
          <p:nvPr/>
        </p:nvSpPr>
        <p:spPr>
          <a:xfrm>
            <a:off x="609600" y="6294848"/>
            <a:ext cx="17043704" cy="252376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To measure the cascade, a small number of additional questions need to be incorporated into existing population surveys.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00A899"/>
              </a:buClr>
              <a:buSzPts val="2400"/>
              <a:buFont typeface="Courier New"/>
              <a:buChar char="o"/>
            </a:pPr>
            <a:r>
              <a:rPr b="1" i="0" lang="en-GB" sz="2400" u="none" cap="none" strike="noStrike">
                <a:solidFill>
                  <a:srgbClr val="00A899"/>
                </a:solidFill>
                <a:latin typeface="Arial"/>
                <a:ea typeface="Arial"/>
                <a:cs typeface="Arial"/>
                <a:sym typeface="Arial"/>
              </a:rPr>
              <a:t>For the core cascade: </a:t>
            </a:r>
            <a:br>
              <a:rPr b="1" i="0" lang="en-GB" sz="2400" u="none" cap="none" strike="noStrike">
                <a:solidFill>
                  <a:srgbClr val="00A899"/>
                </a:solidFill>
                <a:latin typeface="Arial"/>
                <a:ea typeface="Arial"/>
                <a:cs typeface="Arial"/>
                <a:sym typeface="Arial"/>
              </a:rPr>
            </a:br>
            <a:r>
              <a:rPr b="0" i="0" lang="en-GB" sz="2200" u="none" cap="none" strike="noStrike">
                <a:solidFill>
                  <a:schemeClr val="dk1"/>
                </a:solidFill>
                <a:latin typeface="Arial"/>
                <a:ea typeface="Arial"/>
                <a:cs typeface="Arial"/>
                <a:sym typeface="Arial"/>
              </a:rPr>
              <a:t>Questions that assess desire to use a method, ability to access it, and current use.</a:t>
            </a:r>
            <a:endParaRPr b="0" i="0" sz="1400" u="none" cap="none" strike="noStrike">
              <a:solidFill>
                <a:srgbClr val="000000"/>
              </a:solidFill>
              <a:latin typeface="Arial"/>
              <a:ea typeface="Arial"/>
              <a:cs typeface="Arial"/>
              <a:sym typeface="Arial"/>
            </a:endParaRPr>
          </a:p>
          <a:p>
            <a:pPr indent="-190500" lvl="0" marL="342900" marR="0" rtl="0" algn="l">
              <a:lnSpc>
                <a:spcPct val="100000"/>
              </a:lnSpc>
              <a:spcBef>
                <a:spcPts val="0"/>
              </a:spcBef>
              <a:spcAft>
                <a:spcPts val="0"/>
              </a:spcAft>
              <a:buClr>
                <a:schemeClr val="dk1"/>
              </a:buClr>
              <a:buSzPts val="2400"/>
              <a:buFont typeface="Courier New"/>
              <a:buNone/>
            </a:pPr>
            <a:r>
              <a:t/>
            </a:r>
            <a:endParaRPr b="0" i="0" sz="2400" u="none" cap="none" strike="noStrike">
              <a:solidFill>
                <a:srgbClr val="462145"/>
              </a:solidFill>
              <a:latin typeface="Arial"/>
              <a:ea typeface="Arial"/>
              <a:cs typeface="Arial"/>
              <a:sym typeface="Arial"/>
            </a:endParaRPr>
          </a:p>
          <a:p>
            <a:pPr indent="-342900" lvl="0" marL="342900" marR="0" rtl="0" algn="l">
              <a:lnSpc>
                <a:spcPct val="100000"/>
              </a:lnSpc>
              <a:spcBef>
                <a:spcPts val="0"/>
              </a:spcBef>
              <a:spcAft>
                <a:spcPts val="0"/>
              </a:spcAft>
              <a:buClr>
                <a:srgbClr val="00A899"/>
              </a:buClr>
              <a:buSzPts val="2400"/>
              <a:buFont typeface="Courier New"/>
              <a:buChar char="o"/>
            </a:pPr>
            <a:r>
              <a:rPr b="1" i="0" lang="en-GB" sz="2400" u="none" cap="none" strike="noStrike">
                <a:solidFill>
                  <a:srgbClr val="00A899"/>
                </a:solidFill>
                <a:latin typeface="Arial"/>
                <a:ea typeface="Arial"/>
                <a:cs typeface="Arial"/>
                <a:sym typeface="Arial"/>
              </a:rPr>
              <a:t>For the extended cascade: </a:t>
            </a:r>
            <a:br>
              <a:rPr b="1" i="0" lang="en-GB" sz="2400" u="none" cap="none" strike="noStrike">
                <a:solidFill>
                  <a:srgbClr val="00A899"/>
                </a:solidFill>
                <a:latin typeface="Arial"/>
                <a:ea typeface="Arial"/>
                <a:cs typeface="Arial"/>
                <a:sym typeface="Arial"/>
              </a:rPr>
            </a:br>
            <a:r>
              <a:rPr b="0" i="0" lang="en-GB" sz="2200" u="none" cap="none" strike="noStrike">
                <a:solidFill>
                  <a:schemeClr val="dk1"/>
                </a:solidFill>
                <a:latin typeface="Arial"/>
                <a:ea typeface="Arial"/>
                <a:cs typeface="Arial"/>
                <a:sym typeface="Arial"/>
              </a:rPr>
              <a:t>More detailed questions about knowledge, risk perception, specific barriers to access, and factors affecting correct and consistent use.</a:t>
            </a:r>
            <a:endParaRPr b="0" i="0" sz="1400" u="none" cap="none" strike="noStrike">
              <a:solidFill>
                <a:srgbClr val="000000"/>
              </a:solidFill>
              <a:latin typeface="Arial"/>
              <a:ea typeface="Arial"/>
              <a:cs typeface="Arial"/>
              <a:sym typeface="Arial"/>
            </a:endParaRPr>
          </a:p>
        </p:txBody>
      </p:sp>
      <p:grpSp>
        <p:nvGrpSpPr>
          <p:cNvPr id="1626" name="Google Shape;1626;p33"/>
          <p:cNvGrpSpPr/>
          <p:nvPr/>
        </p:nvGrpSpPr>
        <p:grpSpPr>
          <a:xfrm>
            <a:off x="15468600" y="9741069"/>
            <a:ext cx="3329100" cy="507831"/>
            <a:chOff x="14872218" y="9719957"/>
            <a:chExt cx="3329100" cy="507831"/>
          </a:xfrm>
        </p:grpSpPr>
        <p:grpSp>
          <p:nvGrpSpPr>
            <p:cNvPr id="1627" name="Google Shape;1627;p33"/>
            <p:cNvGrpSpPr/>
            <p:nvPr/>
          </p:nvGrpSpPr>
          <p:grpSpPr>
            <a:xfrm>
              <a:off x="16071068" y="9770473"/>
              <a:ext cx="396290" cy="396290"/>
              <a:chOff x="16121050" y="9484039"/>
              <a:chExt cx="653674" cy="653674"/>
            </a:xfrm>
          </p:grpSpPr>
          <p:sp>
            <p:nvSpPr>
              <p:cNvPr id="1628" name="Google Shape;1628;p33">
                <a:hlinkClick action="ppaction://hlinksldjump" r:id="rId3"/>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29" name="Google Shape;1629;p33">
                <a:hlinkClick action="ppaction://hlinksldjump" r:id="rId4"/>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630" name="Google Shape;1630;p33">
              <a:hlinkClick action="ppaction://hlinksldjump" r:id="rId6"/>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1631" name="Google Shape;1631;p33">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32" name="Google Shape;1632;p33">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33" name="Google Shape;1633;p33">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1634" name="Google Shape;1634;p33"/>
          <p:cNvSpPr txBox="1"/>
          <p:nvPr/>
        </p:nvSpPr>
        <p:spPr>
          <a:xfrm>
            <a:off x="361450" y="569375"/>
            <a:ext cx="11845091" cy="67710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400"/>
              <a:buFont typeface="Arial"/>
              <a:buNone/>
            </a:pPr>
            <a:r>
              <a:rPr b="1" i="0" lang="en-GB" sz="4400" u="none" cap="none" strike="noStrike">
                <a:solidFill>
                  <a:srgbClr val="00A899"/>
                </a:solidFill>
                <a:latin typeface="Arial"/>
                <a:ea typeface="Arial"/>
                <a:cs typeface="Arial"/>
                <a:sym typeface="Arial"/>
              </a:rPr>
              <a:t>Data Requirements</a:t>
            </a:r>
            <a:endParaRPr b="0" i="0" sz="1400" u="none" cap="none" strike="noStrike">
              <a:solidFill>
                <a:srgbClr val="000000"/>
              </a:solidFill>
              <a:latin typeface="Arial"/>
              <a:ea typeface="Arial"/>
              <a:cs typeface="Arial"/>
              <a:sym typeface="Arial"/>
            </a:endParaRPr>
          </a:p>
        </p:txBody>
      </p:sp>
      <p:sp>
        <p:nvSpPr>
          <p:cNvPr id="1635" name="Google Shape;1635;p33"/>
          <p:cNvSpPr txBox="1"/>
          <p:nvPr/>
        </p:nvSpPr>
        <p:spPr>
          <a:xfrm>
            <a:off x="0" y="0"/>
            <a:ext cx="18306332" cy="371681"/>
          </a:xfrm>
          <a:prstGeom prst="rect">
            <a:avLst/>
          </a:prstGeom>
          <a:solidFill>
            <a:srgbClr val="00A899"/>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HIV COMBINATION PREVENTION CASCADE (CPC)</a:t>
            </a:r>
            <a:endParaRPr b="0" i="0" sz="1400" u="none" cap="none" strike="noStrike">
              <a:solidFill>
                <a:srgbClr val="000000"/>
              </a:solidFill>
              <a:latin typeface="Arial"/>
              <a:ea typeface="Arial"/>
              <a:cs typeface="Arial"/>
              <a:sym typeface="Arial"/>
            </a:endParaRPr>
          </a:p>
        </p:txBody>
      </p:sp>
      <p:grpSp>
        <p:nvGrpSpPr>
          <p:cNvPr id="1636" name="Google Shape;1636;p33"/>
          <p:cNvGrpSpPr/>
          <p:nvPr/>
        </p:nvGrpSpPr>
        <p:grpSpPr>
          <a:xfrm>
            <a:off x="16041050" y="51825"/>
            <a:ext cx="484531" cy="484531"/>
            <a:chOff x="8648959" y="1185159"/>
            <a:chExt cx="484531" cy="484531"/>
          </a:xfrm>
        </p:grpSpPr>
        <p:sp>
          <p:nvSpPr>
            <p:cNvPr id="1637" name="Google Shape;1637;p33"/>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38" name="Google Shape;1638;p33">
              <a:hlinkClick action="ppaction://hlinksldjump" r:id="rId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639" name="Google Shape;1639;p33"/>
          <p:cNvGrpSpPr/>
          <p:nvPr/>
        </p:nvGrpSpPr>
        <p:grpSpPr>
          <a:xfrm>
            <a:off x="17231763" y="38100"/>
            <a:ext cx="484531" cy="484531"/>
            <a:chOff x="8648959" y="1185159"/>
            <a:chExt cx="484531" cy="484531"/>
          </a:xfrm>
        </p:grpSpPr>
        <p:sp>
          <p:nvSpPr>
            <p:cNvPr id="1640" name="Google Shape;1640;p33"/>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41" name="Google Shape;1641;p33">
              <a:hlinkClick action="ppaction://hlinksldjump" r:id="rId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642" name="Google Shape;1642;p33"/>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643" name="Google Shape;1643;p33"/>
          <p:cNvSpPr txBox="1"/>
          <p:nvPr/>
        </p:nvSpPr>
        <p:spPr>
          <a:xfrm>
            <a:off x="14775047" y="59102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644" name="Google Shape;1644;p33"/>
          <p:cNvSpPr txBox="1"/>
          <p:nvPr/>
        </p:nvSpPr>
        <p:spPr>
          <a:xfrm>
            <a:off x="15975379" y="639666"/>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645" name="Google Shape;1645;p33"/>
          <p:cNvSpPr txBox="1"/>
          <p:nvPr/>
        </p:nvSpPr>
        <p:spPr>
          <a:xfrm>
            <a:off x="17041057" y="591029"/>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1646" name="Google Shape;1646;p33"/>
          <p:cNvGrpSpPr/>
          <p:nvPr/>
        </p:nvGrpSpPr>
        <p:grpSpPr>
          <a:xfrm>
            <a:off x="15971314" y="38100"/>
            <a:ext cx="615290" cy="615290"/>
            <a:chOff x="8648959" y="1185159"/>
            <a:chExt cx="484531" cy="484531"/>
          </a:xfrm>
        </p:grpSpPr>
        <p:sp>
          <p:nvSpPr>
            <p:cNvPr id="1647" name="Google Shape;1647;p33"/>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48" name="Google Shape;1648;p33">
              <a:hlinkClick action="ppaction://hlinksldjump" r:id="rId10"/>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649" name="Google Shape;1649;p33"/>
          <p:cNvGrpSpPr/>
          <p:nvPr/>
        </p:nvGrpSpPr>
        <p:grpSpPr>
          <a:xfrm>
            <a:off x="14838793" y="47461"/>
            <a:ext cx="484531" cy="484531"/>
            <a:chOff x="8648959" y="1185159"/>
            <a:chExt cx="484531" cy="484531"/>
          </a:xfrm>
        </p:grpSpPr>
        <p:sp>
          <p:nvSpPr>
            <p:cNvPr id="1650" name="Google Shape;1650;p33"/>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51" name="Google Shape;1651;p33">
              <a:hlinkClick action="ppaction://hlinksldjump" r:id="rId1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652" name="Google Shape;1652;p33"/>
          <p:cNvSpPr txBox="1"/>
          <p:nvPr/>
        </p:nvSpPr>
        <p:spPr>
          <a:xfrm>
            <a:off x="361450" y="1377315"/>
            <a:ext cx="14544171" cy="61555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462145"/>
                </a:solidFill>
                <a:latin typeface="Arial"/>
                <a:ea typeface="Arial"/>
                <a:cs typeface="Arial"/>
                <a:sym typeface="Arial"/>
              </a:rPr>
              <a:t>Population-Based Surveys are the preferred data source </a:t>
            </a:r>
            <a:br>
              <a:rPr b="0" i="0" lang="en-GB" sz="2400" u="none" cap="none" strike="noStrike">
                <a:solidFill>
                  <a:srgbClr val="462145"/>
                </a:solidFill>
                <a:latin typeface="Arial"/>
                <a:ea typeface="Arial"/>
                <a:cs typeface="Arial"/>
                <a:sym typeface="Arial"/>
              </a:rPr>
            </a:br>
            <a:r>
              <a:rPr b="0" i="0" lang="en-GB" sz="2400" u="none" cap="none" strike="noStrike">
                <a:solidFill>
                  <a:srgbClr val="462145"/>
                </a:solidFill>
                <a:latin typeface="Arial"/>
                <a:ea typeface="Arial"/>
                <a:cs typeface="Arial"/>
                <a:sym typeface="Arial"/>
              </a:rPr>
              <a:t>for a complete picture of prevention needs and gaps</a:t>
            </a:r>
            <a:endParaRPr b="0" i="0" sz="1400" u="none" cap="none" strike="noStrike">
              <a:solidFill>
                <a:srgbClr val="000000"/>
              </a:solidFill>
              <a:latin typeface="Arial"/>
              <a:ea typeface="Arial"/>
              <a:cs typeface="Arial"/>
              <a:sym typeface="Arial"/>
            </a:endParaRPr>
          </a:p>
        </p:txBody>
      </p:sp>
      <p:grpSp>
        <p:nvGrpSpPr>
          <p:cNvPr id="1653" name="Google Shape;1653;p33"/>
          <p:cNvGrpSpPr/>
          <p:nvPr/>
        </p:nvGrpSpPr>
        <p:grpSpPr>
          <a:xfrm>
            <a:off x="13565479" y="51825"/>
            <a:ext cx="484531" cy="484531"/>
            <a:chOff x="8648959" y="1185159"/>
            <a:chExt cx="484531" cy="484531"/>
          </a:xfrm>
        </p:grpSpPr>
        <p:sp>
          <p:nvSpPr>
            <p:cNvPr id="1654" name="Google Shape;1654;p33">
              <a:hlinkClick action="ppaction://hlinksldjump" r:id="rId13"/>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55" name="Google Shape;1655;p33">
              <a:hlinkClick action="ppaction://hlinksldjump" r:id="rId14"/>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656" name="Google Shape;1656;p33"/>
          <p:cNvGrpSpPr/>
          <p:nvPr/>
        </p:nvGrpSpPr>
        <p:grpSpPr>
          <a:xfrm>
            <a:off x="18331" y="9704272"/>
            <a:ext cx="15755070" cy="596320"/>
            <a:chOff x="0" y="9749027"/>
            <a:chExt cx="15755070" cy="596320"/>
          </a:xfrm>
        </p:grpSpPr>
        <p:pic>
          <p:nvPicPr>
            <p:cNvPr descr="A colorful squares and circles&#10;&#10;AI-generated content may be incorrect." id="1657" name="Google Shape;1657;p33"/>
            <p:cNvPicPr preferRelativeResize="0"/>
            <p:nvPr/>
          </p:nvPicPr>
          <p:blipFill rotWithShape="1">
            <a:blip r:embed="rId15">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658" name="Google Shape;1658;p33"/>
            <p:cNvPicPr preferRelativeResize="0"/>
            <p:nvPr/>
          </p:nvPicPr>
          <p:blipFill rotWithShape="1">
            <a:blip r:embed="rId15">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659" name="Google Shape;1659;p33"/>
            <p:cNvPicPr preferRelativeResize="0"/>
            <p:nvPr/>
          </p:nvPicPr>
          <p:blipFill rotWithShape="1">
            <a:blip r:embed="rId16">
              <a:alphaModFix/>
            </a:blip>
            <a:srcRect b="0" l="0" r="0" t="0"/>
            <a:stretch/>
          </p:blipFill>
          <p:spPr>
            <a:xfrm rot="-5400000">
              <a:off x="15133116" y="9723391"/>
              <a:ext cx="596319" cy="647590"/>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7" name="Shape 1667"/>
        <p:cNvGrpSpPr/>
        <p:nvPr/>
      </p:nvGrpSpPr>
      <p:grpSpPr>
        <a:xfrm>
          <a:off x="0" y="0"/>
          <a:ext cx="0" cy="0"/>
          <a:chOff x="0" y="0"/>
          <a:chExt cx="0" cy="0"/>
        </a:xfrm>
      </p:grpSpPr>
      <p:pic>
        <p:nvPicPr>
          <p:cNvPr descr="A outline of a country&#10;&#10;AI-generated content may be incorrect." id="1668" name="Google Shape;1668;p34"/>
          <p:cNvPicPr preferRelativeResize="0"/>
          <p:nvPr/>
        </p:nvPicPr>
        <p:blipFill rotWithShape="1">
          <a:blip r:embed="rId3">
            <a:alphaModFix/>
          </a:blip>
          <a:srcRect b="0" l="0" r="0" t="0"/>
          <a:stretch/>
        </p:blipFill>
        <p:spPr>
          <a:xfrm>
            <a:off x="14068131" y="6743200"/>
            <a:ext cx="4238200" cy="2952771"/>
          </a:xfrm>
          <a:prstGeom prst="rect">
            <a:avLst/>
          </a:prstGeom>
          <a:noFill/>
          <a:ln>
            <a:noFill/>
          </a:ln>
        </p:spPr>
      </p:pic>
      <p:cxnSp>
        <p:nvCxnSpPr>
          <p:cNvPr id="1669" name="Google Shape;1669;p34"/>
          <p:cNvCxnSpPr/>
          <p:nvPr/>
        </p:nvCxnSpPr>
        <p:spPr>
          <a:xfrm>
            <a:off x="9172603" y="2030214"/>
            <a:ext cx="0" cy="5493900"/>
          </a:xfrm>
          <a:prstGeom prst="straightConnector1">
            <a:avLst/>
          </a:prstGeom>
          <a:noFill/>
          <a:ln cap="flat" cmpd="sng" w="9525">
            <a:solidFill>
              <a:srgbClr val="989998"/>
            </a:solidFill>
            <a:prstDash val="solid"/>
            <a:round/>
            <a:headEnd len="sm" w="sm" type="none"/>
            <a:tailEnd len="sm" w="sm" type="none"/>
          </a:ln>
        </p:spPr>
      </p:cxnSp>
      <p:sp>
        <p:nvSpPr>
          <p:cNvPr id="1670" name="Google Shape;1670;p34">
            <a:hlinkClick r:id="rId4"/>
          </p:cNvPr>
          <p:cNvSpPr/>
          <p:nvPr/>
        </p:nvSpPr>
        <p:spPr>
          <a:xfrm>
            <a:off x="490565" y="8469669"/>
            <a:ext cx="8683466" cy="692580"/>
          </a:xfrm>
          <a:custGeom>
            <a:rect b="b" l="l" r="r" t="t"/>
            <a:pathLst>
              <a:path extrusionOk="0" h="182378" w="2286627">
                <a:moveTo>
                  <a:pt x="89172" y="0"/>
                </a:moveTo>
                <a:lnTo>
                  <a:pt x="2197455" y="0"/>
                </a:lnTo>
                <a:cubicBezTo>
                  <a:pt x="2246704" y="0"/>
                  <a:pt x="2286627" y="39924"/>
                  <a:pt x="2286627" y="89172"/>
                </a:cubicBezTo>
                <a:lnTo>
                  <a:pt x="2286627" y="93207"/>
                </a:lnTo>
                <a:cubicBezTo>
                  <a:pt x="2286627" y="142455"/>
                  <a:pt x="2246704" y="182378"/>
                  <a:pt x="2197455" y="182378"/>
                </a:cubicBezTo>
                <a:lnTo>
                  <a:pt x="89172" y="182378"/>
                </a:lnTo>
                <a:cubicBezTo>
                  <a:pt x="39924" y="182378"/>
                  <a:pt x="0" y="142455"/>
                  <a:pt x="0" y="93207"/>
                </a:cubicBezTo>
                <a:lnTo>
                  <a:pt x="0" y="89172"/>
                </a:lnTo>
                <a:cubicBezTo>
                  <a:pt x="0" y="39924"/>
                  <a:pt x="39924" y="0"/>
                  <a:pt x="89172" y="0"/>
                </a:cubicBezTo>
                <a:close/>
              </a:path>
            </a:pathLst>
          </a:custGeom>
          <a:solidFill>
            <a:srgbClr val="FFFFFF"/>
          </a:solidFill>
          <a:ln cap="rnd" cmpd="sng" w="19050">
            <a:solidFill>
              <a:srgbClr val="00A89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71" name="Google Shape;1671;p34">
            <a:hlinkClick r:id="rId5"/>
          </p:cNvPr>
          <p:cNvSpPr txBox="1"/>
          <p:nvPr/>
        </p:nvSpPr>
        <p:spPr>
          <a:xfrm>
            <a:off x="640584" y="8651734"/>
            <a:ext cx="8382000" cy="261600"/>
          </a:xfrm>
          <a:prstGeom prst="rect">
            <a:avLst/>
          </a:prstGeom>
          <a:noFill/>
          <a:ln>
            <a:noFill/>
          </a:ln>
        </p:spPr>
        <p:txBody>
          <a:bodyPr anchorCtr="0" anchor="t" bIns="0" lIns="0" spcFirstLastPara="1" rIns="0" wrap="square" tIns="0">
            <a:spAutoFit/>
          </a:bodyPr>
          <a:lstStyle/>
          <a:p>
            <a:pPr indent="0" lvl="0" marL="0" marR="0" rtl="0" algn="ctr">
              <a:lnSpc>
                <a:spcPct val="148235"/>
              </a:lnSpc>
              <a:spcBef>
                <a:spcPts val="0"/>
              </a:spcBef>
              <a:spcAft>
                <a:spcPts val="0"/>
              </a:spcAft>
              <a:buClr>
                <a:srgbClr val="000000"/>
              </a:buClr>
              <a:buSzPts val="1700"/>
              <a:buFont typeface="Arial"/>
              <a:buNone/>
            </a:pPr>
            <a:r>
              <a:rPr b="1" i="1" lang="en-GB" sz="1700" u="none" cap="none" strike="noStrike">
                <a:solidFill>
                  <a:srgbClr val="00A899"/>
                </a:solidFill>
                <a:latin typeface="Arial"/>
                <a:ea typeface="Arial"/>
                <a:cs typeface="Arial"/>
                <a:sym typeface="Arial"/>
              </a:rPr>
              <a:t>Click </a:t>
            </a:r>
            <a:r>
              <a:rPr b="1" i="1" lang="en-GB" sz="1700" u="sng" cap="none" strike="noStrike">
                <a:solidFill>
                  <a:srgbClr val="00A899"/>
                </a:solidFill>
                <a:latin typeface="Arial"/>
                <a:ea typeface="Arial"/>
                <a:cs typeface="Arial"/>
                <a:sym typeface="Arial"/>
              </a:rPr>
              <a:t>here </a:t>
            </a:r>
            <a:r>
              <a:rPr b="1" i="1" lang="en-GB" sz="1700" u="none" cap="none" strike="noStrike">
                <a:solidFill>
                  <a:srgbClr val="00A899"/>
                </a:solidFill>
                <a:latin typeface="Arial"/>
                <a:ea typeface="Arial"/>
                <a:cs typeface="Arial"/>
                <a:sym typeface="Arial"/>
              </a:rPr>
              <a:t>to learn more about the Harare HIV Combination Prevention Cascade</a:t>
            </a:r>
            <a:endParaRPr b="0" i="0" sz="1400" u="none" cap="none" strike="noStrike">
              <a:solidFill>
                <a:srgbClr val="000000"/>
              </a:solidFill>
              <a:latin typeface="Arial"/>
              <a:ea typeface="Arial"/>
              <a:cs typeface="Arial"/>
              <a:sym typeface="Arial"/>
            </a:endParaRPr>
          </a:p>
        </p:txBody>
      </p:sp>
      <p:sp>
        <p:nvSpPr>
          <p:cNvPr id="1672" name="Google Shape;1672;p34"/>
          <p:cNvSpPr txBox="1"/>
          <p:nvPr/>
        </p:nvSpPr>
        <p:spPr>
          <a:xfrm>
            <a:off x="1088437" y="7221442"/>
            <a:ext cx="7589700" cy="701700"/>
          </a:xfrm>
          <a:prstGeom prst="rect">
            <a:avLst/>
          </a:prstGeom>
          <a:noFill/>
          <a:ln>
            <a:noFill/>
          </a:ln>
        </p:spPr>
        <p:txBody>
          <a:bodyPr anchorCtr="0" anchor="t" bIns="0" lIns="0" spcFirstLastPara="1" rIns="0" wrap="square" tIns="0">
            <a:spAutoFit/>
          </a:bodyPr>
          <a:lstStyle/>
          <a:p>
            <a:pPr indent="0" lvl="0" marL="0" marR="0" rtl="0" algn="l">
              <a:lnSpc>
                <a:spcPct val="139916"/>
              </a:lnSpc>
              <a:spcBef>
                <a:spcPts val="0"/>
              </a:spcBef>
              <a:spcAft>
                <a:spcPts val="0"/>
              </a:spcAft>
              <a:buClr>
                <a:srgbClr val="000000"/>
              </a:buClr>
              <a:buSzPts val="1200"/>
              <a:buFont typeface="Arial"/>
              <a:buNone/>
            </a:pPr>
            <a:r>
              <a:rPr b="0" i="0" lang="en-GB" sz="1200" u="none" cap="none" strike="noStrike">
                <a:solidFill>
                  <a:srgbClr val="989998"/>
                </a:solidFill>
                <a:latin typeface="Arial"/>
                <a:ea typeface="Arial"/>
                <a:cs typeface="Arial"/>
                <a:sym typeface="Arial"/>
              </a:rPr>
              <a:t>Source: Moorhouse, L., Imai-Eaton, J. W., Dadirai, T., et al. Measurement and interpretation of the Harare HIV combination prevention cascade in priority populations: A population survey of adolescent girls and young women and young men in Zimbabwe.</a:t>
            </a:r>
            <a:endParaRPr b="0" i="0" sz="1400" u="none" cap="none" strike="noStrike">
              <a:solidFill>
                <a:srgbClr val="000000"/>
              </a:solidFill>
              <a:latin typeface="Arial"/>
              <a:ea typeface="Arial"/>
              <a:cs typeface="Arial"/>
              <a:sym typeface="Arial"/>
            </a:endParaRPr>
          </a:p>
        </p:txBody>
      </p:sp>
      <p:sp>
        <p:nvSpPr>
          <p:cNvPr id="1673" name="Google Shape;1673;p34"/>
          <p:cNvSpPr txBox="1"/>
          <p:nvPr/>
        </p:nvSpPr>
        <p:spPr>
          <a:xfrm>
            <a:off x="10061434" y="3237655"/>
            <a:ext cx="6550200" cy="5422500"/>
          </a:xfrm>
          <a:prstGeom prst="rect">
            <a:avLst/>
          </a:prstGeom>
          <a:noFill/>
          <a:ln>
            <a:noFill/>
          </a:ln>
        </p:spPr>
        <p:txBody>
          <a:bodyPr anchorCtr="0" anchor="t" bIns="0" lIns="0" spcFirstLastPara="1" rIns="0" wrap="square" tIns="0">
            <a:spAutoFit/>
          </a:bodyPr>
          <a:lstStyle/>
          <a:p>
            <a:pPr indent="-285750" lvl="1" marL="480060" marR="0" rtl="0" algn="l">
              <a:lnSpc>
                <a:spcPct val="140000"/>
              </a:lnSpc>
              <a:spcBef>
                <a:spcPts val="0"/>
              </a:spcBef>
              <a:spcAft>
                <a:spcPts val="0"/>
              </a:spcAft>
              <a:buClr>
                <a:srgbClr val="00A899"/>
              </a:buClr>
              <a:buSzPts val="1800"/>
              <a:buFont typeface="Courier New"/>
              <a:buChar char="o"/>
            </a:pPr>
            <a:r>
              <a:rPr b="0" i="0" lang="en-GB" sz="1800" u="none" cap="none" strike="noStrike">
                <a:solidFill>
                  <a:schemeClr val="dk1"/>
                </a:solidFill>
                <a:latin typeface="Arial"/>
                <a:ea typeface="Arial"/>
                <a:cs typeface="Arial"/>
                <a:sym typeface="Arial"/>
              </a:rPr>
              <a:t>For adolescent girls and young women, the cascade revealed that low-risk perception and poor access were barriers to PrEP uptake. </a:t>
            </a:r>
            <a:endParaRPr b="0" i="0" sz="1400" u="none" cap="none" strike="noStrike">
              <a:solidFill>
                <a:srgbClr val="000000"/>
              </a:solidFill>
              <a:latin typeface="Arial"/>
              <a:ea typeface="Arial"/>
              <a:cs typeface="Arial"/>
              <a:sym typeface="Arial"/>
            </a:endParaRPr>
          </a:p>
          <a:p>
            <a:pPr indent="-171450" lvl="0" marL="285750" marR="0" rtl="0" algn="l">
              <a:lnSpc>
                <a:spcPct val="140000"/>
              </a:lnSpc>
              <a:spcBef>
                <a:spcPts val="0"/>
              </a:spcBef>
              <a:spcAft>
                <a:spcPts val="0"/>
              </a:spcAft>
              <a:buClr>
                <a:srgbClr val="00A899"/>
              </a:buClr>
              <a:buSzPts val="1800"/>
              <a:buFont typeface="Courier New"/>
              <a:buNone/>
            </a:pPr>
            <a:r>
              <a:t/>
            </a:r>
            <a:endParaRPr b="0" i="0" sz="1800" u="none" cap="none" strike="noStrike">
              <a:solidFill>
                <a:schemeClr val="dk1"/>
              </a:solidFill>
              <a:latin typeface="Arial"/>
              <a:ea typeface="Arial"/>
              <a:cs typeface="Arial"/>
              <a:sym typeface="Arial"/>
            </a:endParaRPr>
          </a:p>
          <a:p>
            <a:pPr indent="-285750" lvl="1" marL="480060" marR="0" rtl="0" algn="l">
              <a:lnSpc>
                <a:spcPct val="140000"/>
              </a:lnSpc>
              <a:spcBef>
                <a:spcPts val="0"/>
              </a:spcBef>
              <a:spcAft>
                <a:spcPts val="0"/>
              </a:spcAft>
              <a:buClr>
                <a:srgbClr val="00A899"/>
              </a:buClr>
              <a:buSzPts val="1800"/>
              <a:buFont typeface="Courier New"/>
              <a:buChar char="o"/>
            </a:pPr>
            <a:r>
              <a:rPr b="0" i="0" lang="en-GB" sz="1800" u="none" cap="none" strike="noStrike">
                <a:solidFill>
                  <a:schemeClr val="dk1"/>
                </a:solidFill>
                <a:latin typeface="Arial"/>
                <a:ea typeface="Arial"/>
                <a:cs typeface="Arial"/>
                <a:sym typeface="Arial"/>
              </a:rPr>
              <a:t>This insight let to the creation of an interactive counselling game and a text messaging system to improve both uptake and consistent use, as well as community-led interventions to tackle broader social obstacles.</a:t>
            </a:r>
            <a:endParaRPr b="0" i="0" sz="1400" u="none" cap="none" strike="noStrike">
              <a:solidFill>
                <a:srgbClr val="000000"/>
              </a:solidFill>
              <a:latin typeface="Arial"/>
              <a:ea typeface="Arial"/>
              <a:cs typeface="Arial"/>
              <a:sym typeface="Arial"/>
            </a:endParaRPr>
          </a:p>
          <a:p>
            <a:pPr indent="-171450" lvl="0" marL="285750" marR="0" rtl="0" algn="l">
              <a:lnSpc>
                <a:spcPct val="140000"/>
              </a:lnSpc>
              <a:spcBef>
                <a:spcPts val="0"/>
              </a:spcBef>
              <a:spcAft>
                <a:spcPts val="0"/>
              </a:spcAft>
              <a:buClr>
                <a:srgbClr val="00A899"/>
              </a:buClr>
              <a:buSzPts val="1800"/>
              <a:buFont typeface="Courier New"/>
              <a:buNone/>
            </a:pPr>
            <a:r>
              <a:t/>
            </a:r>
            <a:endParaRPr b="0" i="0" sz="1800" u="none" cap="none" strike="noStrike">
              <a:solidFill>
                <a:schemeClr val="dk1"/>
              </a:solidFill>
              <a:latin typeface="Arial"/>
              <a:ea typeface="Arial"/>
              <a:cs typeface="Arial"/>
              <a:sym typeface="Arial"/>
            </a:endParaRPr>
          </a:p>
          <a:p>
            <a:pPr indent="-285750" lvl="1" marL="480060" marR="0" rtl="0" algn="l">
              <a:lnSpc>
                <a:spcPct val="140000"/>
              </a:lnSpc>
              <a:spcBef>
                <a:spcPts val="0"/>
              </a:spcBef>
              <a:spcAft>
                <a:spcPts val="0"/>
              </a:spcAft>
              <a:buClr>
                <a:srgbClr val="00A899"/>
              </a:buClr>
              <a:buSzPts val="1800"/>
              <a:buFont typeface="Courier New"/>
              <a:buChar char="o"/>
            </a:pPr>
            <a:r>
              <a:rPr b="0" i="0" lang="en-GB" sz="1800" u="none" cap="none" strike="noStrike">
                <a:solidFill>
                  <a:schemeClr val="dk1"/>
                </a:solidFill>
                <a:latin typeface="Arial"/>
                <a:ea typeface="Arial"/>
                <a:cs typeface="Arial"/>
                <a:sym typeface="Arial"/>
              </a:rPr>
              <a:t>For young men, the cascade highlighted two main obstacles to voluntary medical male circumcision: lack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of motivation and poor access. </a:t>
            </a:r>
            <a:endParaRPr b="0" i="0" sz="1400" u="none" cap="none" strike="noStrike">
              <a:solidFill>
                <a:srgbClr val="000000"/>
              </a:solidFill>
              <a:latin typeface="Arial"/>
              <a:ea typeface="Arial"/>
              <a:cs typeface="Arial"/>
              <a:sym typeface="Arial"/>
            </a:endParaRPr>
          </a:p>
          <a:p>
            <a:pPr indent="-171450" lvl="0" marL="285750" marR="0" rtl="0" algn="l">
              <a:lnSpc>
                <a:spcPct val="140000"/>
              </a:lnSpc>
              <a:spcBef>
                <a:spcPts val="0"/>
              </a:spcBef>
              <a:spcAft>
                <a:spcPts val="0"/>
              </a:spcAft>
              <a:buClr>
                <a:srgbClr val="00A899"/>
              </a:buClr>
              <a:buSzPts val="1800"/>
              <a:buFont typeface="Courier New"/>
              <a:buNone/>
            </a:pPr>
            <a:r>
              <a:t/>
            </a:r>
            <a:endParaRPr b="0" i="0" sz="1800" u="none" cap="none" strike="noStrike">
              <a:solidFill>
                <a:schemeClr val="dk1"/>
              </a:solidFill>
              <a:latin typeface="Arial"/>
              <a:ea typeface="Arial"/>
              <a:cs typeface="Arial"/>
              <a:sym typeface="Arial"/>
            </a:endParaRPr>
          </a:p>
          <a:p>
            <a:pPr indent="-285750" lvl="1" marL="480060" marR="0" rtl="0" algn="l">
              <a:lnSpc>
                <a:spcPct val="140000"/>
              </a:lnSpc>
              <a:spcBef>
                <a:spcPts val="0"/>
              </a:spcBef>
              <a:spcAft>
                <a:spcPts val="0"/>
              </a:spcAft>
              <a:buClr>
                <a:srgbClr val="00A899"/>
              </a:buClr>
              <a:buSzPts val="1800"/>
              <a:buFont typeface="Courier New"/>
              <a:buChar char="o"/>
            </a:pPr>
            <a:r>
              <a:rPr b="0" i="0" lang="en-GB" sz="1800" u="none" cap="none" strike="noStrike">
                <a:solidFill>
                  <a:schemeClr val="dk1"/>
                </a:solidFill>
                <a:latin typeface="Arial"/>
                <a:ea typeface="Arial"/>
                <a:cs typeface="Arial"/>
                <a:sym typeface="Arial"/>
              </a:rPr>
              <a:t>This led to the design of an intervention which used financial incentives and education to engage young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men in PrEP services. </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74" name="Google Shape;1674;p34"/>
          <p:cNvSpPr txBox="1"/>
          <p:nvPr/>
        </p:nvSpPr>
        <p:spPr>
          <a:xfrm>
            <a:off x="10161802" y="1867008"/>
            <a:ext cx="6028800" cy="1268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In</a:t>
            </a:r>
            <a:r>
              <a:rPr b="0" i="0" lang="en-GB" sz="1800" u="none" cap="none" strike="noStrike">
                <a:solidFill>
                  <a:srgbClr val="462145"/>
                </a:solidFill>
                <a:latin typeface="Arial"/>
                <a:ea typeface="Arial"/>
                <a:cs typeface="Arial"/>
                <a:sym typeface="Arial"/>
              </a:rPr>
              <a:t> </a:t>
            </a:r>
            <a:r>
              <a:rPr b="1" i="0" lang="en-GB" sz="1800" u="none" cap="none" strike="noStrike">
                <a:solidFill>
                  <a:srgbClr val="009A8C"/>
                </a:solidFill>
                <a:latin typeface="Arial"/>
                <a:ea typeface="Arial"/>
                <a:cs typeface="Arial"/>
                <a:sym typeface="Arial"/>
              </a:rPr>
              <a:t>Zimbabwe</a:t>
            </a:r>
            <a:r>
              <a:rPr b="0" i="0" lang="en-GB" sz="1800" u="none" cap="none" strike="noStrike">
                <a:solidFill>
                  <a:srgbClr val="000000"/>
                </a:solidFill>
                <a:latin typeface="Arial"/>
                <a:ea typeface="Arial"/>
                <a:cs typeface="Arial"/>
                <a:sym typeface="Arial"/>
              </a:rPr>
              <a:t>, </a:t>
            </a:r>
            <a:r>
              <a:rPr b="0" i="0" lang="en-GB" sz="1800" u="none" cap="none" strike="noStrike">
                <a:solidFill>
                  <a:schemeClr val="dk1"/>
                </a:solidFill>
                <a:latin typeface="Arial"/>
                <a:ea typeface="Arial"/>
                <a:cs typeface="Arial"/>
                <a:sym typeface="Arial"/>
              </a:rPr>
              <a:t>HIV prevention cascades have been used as a diagnostic tool to pinpoint specific barriers preventing young people from using prevention methods. </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1675" name="Google Shape;1675;p34"/>
          <p:cNvGrpSpPr/>
          <p:nvPr/>
        </p:nvGrpSpPr>
        <p:grpSpPr>
          <a:xfrm>
            <a:off x="15468600" y="9741069"/>
            <a:ext cx="3329036" cy="507900"/>
            <a:chOff x="14872218" y="9719957"/>
            <a:chExt cx="3329036" cy="507900"/>
          </a:xfrm>
        </p:grpSpPr>
        <p:grpSp>
          <p:nvGrpSpPr>
            <p:cNvPr id="1676" name="Google Shape;1676;p34"/>
            <p:cNvGrpSpPr/>
            <p:nvPr/>
          </p:nvGrpSpPr>
          <p:grpSpPr>
            <a:xfrm>
              <a:off x="16071871" y="9770945"/>
              <a:ext cx="396705" cy="396705"/>
              <a:chOff x="16121050" y="9484039"/>
              <a:chExt cx="654304" cy="654304"/>
            </a:xfrm>
          </p:grpSpPr>
          <p:sp>
            <p:nvSpPr>
              <p:cNvPr id="1677" name="Google Shape;1677;p34">
                <a:hlinkClick action="ppaction://hlinksldjump" r:id="rId6"/>
              </p:cNvPr>
              <p:cNvSpPr/>
              <p:nvPr/>
            </p:nvSpPr>
            <p:spPr>
              <a:xfrm>
                <a:off x="16121050" y="9484039"/>
                <a:ext cx="654304" cy="65430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78" name="Google Shape;1678;p34">
                <a:hlinkClick action="ppaction://hlinksldjump" r:id="rId7"/>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679" name="Google Shape;1679;p34">
              <a:hlinkClick action="ppaction://hlinksldjump" r:id="rId9"/>
            </p:cNvPr>
            <p:cNvSpPr txBox="1"/>
            <p:nvPr/>
          </p:nvSpPr>
          <p:spPr>
            <a:xfrm>
              <a:off x="14872218" y="9719957"/>
              <a:ext cx="1176600" cy="507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1680" name="Google Shape;1680;p34">
              <a:hlinkClick action="ppaction://hlinkshowjump?jump=nextslide"/>
            </p:cNvPr>
            <p:cNvSpPr/>
            <p:nvPr/>
          </p:nvSpPr>
          <p:spPr>
            <a:xfrm flipH="1">
              <a:off x="16624868" y="9770473"/>
              <a:ext cx="396240" cy="39624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81" name="Google Shape;1681;p34">
              <a:hlinkClick action="ppaction://hlinkshowjump?jump=nextslide"/>
            </p:cNvPr>
            <p:cNvSpPr/>
            <p:nvPr/>
          </p:nvSpPr>
          <p:spPr>
            <a:xfrm flipH="1">
              <a:off x="16731757" y="9892668"/>
              <a:ext cx="182790" cy="151588"/>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82" name="Google Shape;1682;p34">
              <a:hlinkClick action="ppaction://hlinkshowjump?jump=nextslide"/>
            </p:cNvPr>
            <p:cNvSpPr txBox="1"/>
            <p:nvPr/>
          </p:nvSpPr>
          <p:spPr>
            <a:xfrm>
              <a:off x="17024654" y="9789206"/>
              <a:ext cx="117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1683" name="Google Shape;1683;p34"/>
          <p:cNvSpPr txBox="1"/>
          <p:nvPr/>
        </p:nvSpPr>
        <p:spPr>
          <a:xfrm>
            <a:off x="361450" y="569375"/>
            <a:ext cx="11845200" cy="6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400"/>
              <a:buFont typeface="Arial"/>
              <a:buNone/>
            </a:pPr>
            <a:r>
              <a:rPr b="1" i="0" lang="en-GB" sz="4400" u="none" cap="none" strike="noStrike">
                <a:solidFill>
                  <a:srgbClr val="00A899"/>
                </a:solidFill>
                <a:latin typeface="Arial"/>
                <a:ea typeface="Arial"/>
                <a:cs typeface="Arial"/>
                <a:sym typeface="Arial"/>
              </a:rPr>
              <a:t>Country Application</a:t>
            </a:r>
            <a:endParaRPr b="0" i="0" sz="1400" u="none" cap="none" strike="noStrike">
              <a:solidFill>
                <a:srgbClr val="000000"/>
              </a:solidFill>
              <a:latin typeface="Arial"/>
              <a:ea typeface="Arial"/>
              <a:cs typeface="Arial"/>
              <a:sym typeface="Arial"/>
            </a:endParaRPr>
          </a:p>
        </p:txBody>
      </p:sp>
      <p:sp>
        <p:nvSpPr>
          <p:cNvPr id="1684" name="Google Shape;1684;p34"/>
          <p:cNvSpPr txBox="1"/>
          <p:nvPr/>
        </p:nvSpPr>
        <p:spPr>
          <a:xfrm>
            <a:off x="0" y="0"/>
            <a:ext cx="18306300" cy="371700"/>
          </a:xfrm>
          <a:prstGeom prst="rect">
            <a:avLst/>
          </a:prstGeom>
          <a:solidFill>
            <a:srgbClr val="00A899"/>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HIV COMBINATION PREVENTION CASCADE (CPC)</a:t>
            </a:r>
            <a:endParaRPr b="0" i="0" sz="1400" u="none" cap="none" strike="noStrike">
              <a:solidFill>
                <a:srgbClr val="000000"/>
              </a:solidFill>
              <a:latin typeface="Arial"/>
              <a:ea typeface="Arial"/>
              <a:cs typeface="Arial"/>
              <a:sym typeface="Arial"/>
            </a:endParaRPr>
          </a:p>
        </p:txBody>
      </p:sp>
      <p:grpSp>
        <p:nvGrpSpPr>
          <p:cNvPr id="1685" name="Google Shape;1685;p34"/>
          <p:cNvGrpSpPr/>
          <p:nvPr/>
        </p:nvGrpSpPr>
        <p:grpSpPr>
          <a:xfrm>
            <a:off x="16041050" y="51825"/>
            <a:ext cx="483616" cy="483616"/>
            <a:chOff x="8648959" y="1185159"/>
            <a:chExt cx="483616" cy="483616"/>
          </a:xfrm>
        </p:grpSpPr>
        <p:sp>
          <p:nvSpPr>
            <p:cNvPr id="1686" name="Google Shape;1686;p34"/>
            <p:cNvSpPr/>
            <p:nvPr/>
          </p:nvSpPr>
          <p:spPr>
            <a:xfrm>
              <a:off x="8648959" y="1185159"/>
              <a:ext cx="483616" cy="48361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87" name="Google Shape;1687;p34">
              <a:hlinkClick action="ppaction://hlinksldjump" r:id="rId10"/>
            </p:cNvPr>
            <p:cNvSpPr/>
            <p:nvPr/>
          </p:nvSpPr>
          <p:spPr>
            <a:xfrm>
              <a:off x="8715787" y="1251987"/>
              <a:ext cx="351225" cy="35122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688" name="Google Shape;1688;p34"/>
          <p:cNvGrpSpPr/>
          <p:nvPr/>
        </p:nvGrpSpPr>
        <p:grpSpPr>
          <a:xfrm>
            <a:off x="17231763" y="38100"/>
            <a:ext cx="483616" cy="483616"/>
            <a:chOff x="8648959" y="1185159"/>
            <a:chExt cx="483616" cy="483616"/>
          </a:xfrm>
        </p:grpSpPr>
        <p:sp>
          <p:nvSpPr>
            <p:cNvPr id="1689" name="Google Shape;1689;p34"/>
            <p:cNvSpPr/>
            <p:nvPr/>
          </p:nvSpPr>
          <p:spPr>
            <a:xfrm>
              <a:off x="8648959" y="1185159"/>
              <a:ext cx="483616" cy="48361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90" name="Google Shape;1690;p34">
              <a:hlinkClick action="ppaction://hlinksldjump" r:id="rId12"/>
            </p:cNvPr>
            <p:cNvSpPr/>
            <p:nvPr/>
          </p:nvSpPr>
          <p:spPr>
            <a:xfrm>
              <a:off x="8715787" y="1251987"/>
              <a:ext cx="351225" cy="35122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691" name="Google Shape;1691;p34"/>
          <p:cNvSpPr txBox="1"/>
          <p:nvPr/>
        </p:nvSpPr>
        <p:spPr>
          <a:xfrm>
            <a:off x="13326599" y="591029"/>
            <a:ext cx="9684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692" name="Google Shape;1692;p34"/>
          <p:cNvSpPr txBox="1"/>
          <p:nvPr/>
        </p:nvSpPr>
        <p:spPr>
          <a:xfrm>
            <a:off x="14775047" y="591029"/>
            <a:ext cx="6048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693" name="Google Shape;1693;p34"/>
          <p:cNvSpPr txBox="1"/>
          <p:nvPr/>
        </p:nvSpPr>
        <p:spPr>
          <a:xfrm>
            <a:off x="15975379" y="639666"/>
            <a:ext cx="6159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694" name="Google Shape;1694;p34"/>
          <p:cNvSpPr txBox="1"/>
          <p:nvPr/>
        </p:nvSpPr>
        <p:spPr>
          <a:xfrm>
            <a:off x="17041057" y="591029"/>
            <a:ext cx="8658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1695" name="Google Shape;1695;p34"/>
          <p:cNvGrpSpPr/>
          <p:nvPr/>
        </p:nvGrpSpPr>
        <p:grpSpPr>
          <a:xfrm>
            <a:off x="15971598" y="38139"/>
            <a:ext cx="614144" cy="614144"/>
            <a:chOff x="8648959" y="1185159"/>
            <a:chExt cx="483616" cy="483616"/>
          </a:xfrm>
        </p:grpSpPr>
        <p:sp>
          <p:nvSpPr>
            <p:cNvPr id="1696" name="Google Shape;1696;p34"/>
            <p:cNvSpPr/>
            <p:nvPr/>
          </p:nvSpPr>
          <p:spPr>
            <a:xfrm>
              <a:off x="8648959" y="1185159"/>
              <a:ext cx="483616" cy="48361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97" name="Google Shape;1697;p34">
              <a:hlinkClick action="ppaction://hlinksldjump" r:id="rId13"/>
            </p:cNvPr>
            <p:cNvSpPr/>
            <p:nvPr/>
          </p:nvSpPr>
          <p:spPr>
            <a:xfrm>
              <a:off x="8715787" y="1251987"/>
              <a:ext cx="351225" cy="35122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698" name="Google Shape;1698;p34"/>
          <p:cNvGrpSpPr/>
          <p:nvPr/>
        </p:nvGrpSpPr>
        <p:grpSpPr>
          <a:xfrm>
            <a:off x="14838793" y="47461"/>
            <a:ext cx="483616" cy="483616"/>
            <a:chOff x="8648959" y="1185159"/>
            <a:chExt cx="483616" cy="483616"/>
          </a:xfrm>
        </p:grpSpPr>
        <p:sp>
          <p:nvSpPr>
            <p:cNvPr id="1699" name="Google Shape;1699;p34"/>
            <p:cNvSpPr/>
            <p:nvPr/>
          </p:nvSpPr>
          <p:spPr>
            <a:xfrm>
              <a:off x="8648959" y="1185159"/>
              <a:ext cx="483616" cy="48361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00" name="Google Shape;1700;p34">
              <a:hlinkClick action="ppaction://hlinksldjump" r:id="rId15"/>
            </p:cNvPr>
            <p:cNvSpPr/>
            <p:nvPr/>
          </p:nvSpPr>
          <p:spPr>
            <a:xfrm>
              <a:off x="8715787" y="1251987"/>
              <a:ext cx="351225" cy="35122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descr="A screenshot of a graph&#10;&#10;AI-generated content may be incorrect." id="1701" name="Google Shape;1701;p34"/>
          <p:cNvPicPr preferRelativeResize="0"/>
          <p:nvPr/>
        </p:nvPicPr>
        <p:blipFill rotWithShape="1">
          <a:blip r:embed="rId16">
            <a:alphaModFix/>
          </a:blip>
          <a:srcRect b="0" l="0" r="0" t="0"/>
          <a:stretch/>
        </p:blipFill>
        <p:spPr>
          <a:xfrm>
            <a:off x="905604" y="2113066"/>
            <a:ext cx="7772400" cy="4834943"/>
          </a:xfrm>
          <a:prstGeom prst="rect">
            <a:avLst/>
          </a:prstGeom>
          <a:noFill/>
          <a:ln>
            <a:noFill/>
          </a:ln>
        </p:spPr>
      </p:pic>
      <p:pic>
        <p:nvPicPr>
          <p:cNvPr descr="Circle flag of Zimbabwe. 11571492 PNG" id="1702" name="Google Shape;1702;p34"/>
          <p:cNvPicPr preferRelativeResize="0"/>
          <p:nvPr/>
        </p:nvPicPr>
        <p:blipFill rotWithShape="1">
          <a:blip r:embed="rId17">
            <a:alphaModFix/>
          </a:blip>
          <a:srcRect b="0" l="0" r="0" t="0"/>
          <a:stretch/>
        </p:blipFill>
        <p:spPr>
          <a:xfrm>
            <a:off x="16378004" y="6779127"/>
            <a:ext cx="1242072" cy="1242072"/>
          </a:xfrm>
          <a:prstGeom prst="rect">
            <a:avLst/>
          </a:prstGeom>
          <a:noFill/>
          <a:ln>
            <a:noFill/>
          </a:ln>
        </p:spPr>
      </p:pic>
      <p:grpSp>
        <p:nvGrpSpPr>
          <p:cNvPr id="1703" name="Google Shape;1703;p34"/>
          <p:cNvGrpSpPr/>
          <p:nvPr/>
        </p:nvGrpSpPr>
        <p:grpSpPr>
          <a:xfrm>
            <a:off x="13565479" y="51825"/>
            <a:ext cx="483616" cy="483616"/>
            <a:chOff x="8648959" y="1185159"/>
            <a:chExt cx="483616" cy="483616"/>
          </a:xfrm>
        </p:grpSpPr>
        <p:sp>
          <p:nvSpPr>
            <p:cNvPr id="1704" name="Google Shape;1704;p34">
              <a:hlinkClick action="ppaction://hlinksldjump" r:id="rId18"/>
            </p:cNvPr>
            <p:cNvSpPr/>
            <p:nvPr/>
          </p:nvSpPr>
          <p:spPr>
            <a:xfrm>
              <a:off x="8648959" y="1185159"/>
              <a:ext cx="483616" cy="48361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05" name="Google Shape;1705;p34">
              <a:hlinkClick action="ppaction://hlinksldjump" r:id="rId19"/>
            </p:cNvPr>
            <p:cNvSpPr/>
            <p:nvPr/>
          </p:nvSpPr>
          <p:spPr>
            <a:xfrm>
              <a:off x="8715787" y="1251987"/>
              <a:ext cx="351225" cy="35122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706" name="Google Shape;1706;p34"/>
          <p:cNvGrpSpPr/>
          <p:nvPr/>
        </p:nvGrpSpPr>
        <p:grpSpPr>
          <a:xfrm>
            <a:off x="18332" y="9704272"/>
            <a:ext cx="15755070" cy="596320"/>
            <a:chOff x="1" y="9749027"/>
            <a:chExt cx="15755070" cy="596320"/>
          </a:xfrm>
        </p:grpSpPr>
        <p:pic>
          <p:nvPicPr>
            <p:cNvPr descr="A colorful squares and circles&#10;&#10;AI-generated content may be incorrect." id="1707" name="Google Shape;1707;p34"/>
            <p:cNvPicPr preferRelativeResize="0"/>
            <p:nvPr/>
          </p:nvPicPr>
          <p:blipFill rotWithShape="1">
            <a:blip r:embed="rId20">
              <a:alphaModFix/>
            </a:blip>
            <a:srcRect b="0" l="0" r="0" t="0"/>
            <a:stretch/>
          </p:blipFill>
          <p:spPr>
            <a:xfrm rot="-5400000">
              <a:off x="3480091" y="6268939"/>
              <a:ext cx="596317" cy="7556499"/>
            </a:xfrm>
            <a:prstGeom prst="rect">
              <a:avLst/>
            </a:prstGeom>
            <a:noFill/>
            <a:ln>
              <a:noFill/>
            </a:ln>
          </p:spPr>
        </p:pic>
        <p:pic>
          <p:nvPicPr>
            <p:cNvPr descr="A colorful squares and circles&#10;&#10;AI-generated content may be incorrect." id="1708" name="Google Shape;1708;p34"/>
            <p:cNvPicPr preferRelativeResize="0"/>
            <p:nvPr/>
          </p:nvPicPr>
          <p:blipFill rotWithShape="1">
            <a:blip r:embed="rId20">
              <a:alphaModFix/>
            </a:blip>
            <a:srcRect b="0" l="0" r="0" t="0"/>
            <a:stretch/>
          </p:blipFill>
          <p:spPr>
            <a:xfrm rot="-5400000">
              <a:off x="11033830" y="6268939"/>
              <a:ext cx="596317" cy="7556499"/>
            </a:xfrm>
            <a:prstGeom prst="rect">
              <a:avLst/>
            </a:prstGeom>
            <a:noFill/>
            <a:ln>
              <a:noFill/>
            </a:ln>
          </p:spPr>
        </p:pic>
        <p:pic>
          <p:nvPicPr>
            <p:cNvPr descr="A colorful squares and circles&#10;&#10;AI-generated content may be incorrect." id="1709" name="Google Shape;1709;p34"/>
            <p:cNvPicPr preferRelativeResize="0"/>
            <p:nvPr/>
          </p:nvPicPr>
          <p:blipFill rotWithShape="1">
            <a:blip r:embed="rId21">
              <a:alphaModFix/>
            </a:blip>
            <a:srcRect b="0" l="0" r="0" t="0"/>
            <a:stretch/>
          </p:blipFill>
          <p:spPr>
            <a:xfrm rot="-5400000">
              <a:off x="15133116" y="9723391"/>
              <a:ext cx="596319" cy="647590"/>
            </a:xfrm>
            <a:prstGeom prst="rect">
              <a:avLst/>
            </a:prstGeom>
            <a:noFill/>
            <a:ln>
              <a:noFill/>
            </a:ln>
          </p:spPr>
        </p:pic>
      </p:grpSp>
      <p:sp>
        <p:nvSpPr>
          <p:cNvPr id="1710" name="Google Shape;1710;p34"/>
          <p:cNvSpPr txBox="1"/>
          <p:nvPr/>
        </p:nvSpPr>
        <p:spPr>
          <a:xfrm>
            <a:off x="2514600" y="1626770"/>
            <a:ext cx="4648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A899"/>
              </a:buClr>
              <a:buSzPts val="1800"/>
              <a:buFont typeface="Arial"/>
              <a:buNone/>
            </a:pPr>
            <a:r>
              <a:rPr b="0" i="0" lang="en-GB" sz="1800" u="none" cap="none" strike="noStrike">
                <a:solidFill>
                  <a:srgbClr val="00A899"/>
                </a:solidFill>
                <a:latin typeface="Arial"/>
                <a:ea typeface="Arial"/>
                <a:cs typeface="Arial"/>
                <a:sym typeface="Arial"/>
              </a:rPr>
              <a:t>‘Extended’ Harare HIV Prevention Cascade</a:t>
            </a:r>
            <a:endParaRPr b="0" i="0" sz="1800" u="none" cap="none" strike="noStrike">
              <a:solidFill>
                <a:srgbClr val="00A899"/>
              </a:solidFill>
              <a:latin typeface="Arial"/>
              <a:ea typeface="Arial"/>
              <a:cs typeface="Arial"/>
              <a:sym typeface="Arial"/>
            </a:endParaRPr>
          </a:p>
          <a:p>
            <a:pPr indent="0" lvl="0" marL="0" marR="0" rtl="0" algn="l">
              <a:lnSpc>
                <a:spcPct val="100000"/>
              </a:lnSpc>
              <a:spcBef>
                <a:spcPts val="0"/>
              </a:spcBef>
              <a:spcAft>
                <a:spcPts val="0"/>
              </a:spcAft>
              <a:buClr>
                <a:srgbClr val="00A899"/>
              </a:buClr>
              <a:buSzPts val="1800"/>
              <a:buFont typeface="Arial"/>
              <a:buNone/>
            </a:pPr>
            <a:br>
              <a:rPr b="0" i="0" lang="en-GB" sz="1800" u="none" cap="none" strike="noStrike">
                <a:solidFill>
                  <a:srgbClr val="00A899"/>
                </a:solidFill>
                <a:latin typeface="Arial"/>
                <a:ea typeface="Arial"/>
                <a:cs typeface="Arial"/>
                <a:sym typeface="Arial"/>
              </a:rPr>
            </a:br>
            <a:endParaRPr b="0" i="0" sz="1800" u="none" cap="none" strike="noStrike">
              <a:solidFill>
                <a:srgbClr val="00A899"/>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8" name="Shape 1718"/>
        <p:cNvGrpSpPr/>
        <p:nvPr/>
      </p:nvGrpSpPr>
      <p:grpSpPr>
        <a:xfrm>
          <a:off x="0" y="0"/>
          <a:ext cx="0" cy="0"/>
          <a:chOff x="0" y="0"/>
          <a:chExt cx="0" cy="0"/>
        </a:xfrm>
      </p:grpSpPr>
      <p:sp>
        <p:nvSpPr>
          <p:cNvPr id="1719" name="Google Shape;1719;p35"/>
          <p:cNvSpPr/>
          <p:nvPr/>
        </p:nvSpPr>
        <p:spPr>
          <a:xfrm>
            <a:off x="3484642" y="5876413"/>
            <a:ext cx="8174856" cy="2662543"/>
          </a:xfrm>
          <a:prstGeom prst="wedgeRoundRectCallout">
            <a:avLst>
              <a:gd fmla="val -61693" name="adj1"/>
              <a:gd fmla="val -38622" name="adj2"/>
              <a:gd fmla="val 16667" name="adj3"/>
            </a:avLst>
          </a:prstGeom>
          <a:solidFill>
            <a:srgbClr val="9B97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720" name="Google Shape;1720;p35"/>
          <p:cNvGrpSpPr/>
          <p:nvPr/>
        </p:nvGrpSpPr>
        <p:grpSpPr>
          <a:xfrm>
            <a:off x="18331" y="9704275"/>
            <a:ext cx="18288000" cy="620825"/>
            <a:chOff x="0" y="9749029"/>
            <a:chExt cx="18288000" cy="620825"/>
          </a:xfrm>
        </p:grpSpPr>
        <p:pic>
          <p:nvPicPr>
            <p:cNvPr descr="A colorful squares and circles&#10;&#10;AI-generated content may be incorrect." id="1721" name="Google Shape;1721;p35"/>
            <p:cNvPicPr preferRelativeResize="0"/>
            <p:nvPr/>
          </p:nvPicPr>
          <p:blipFill rotWithShape="1">
            <a:blip r:embed="rId3">
              <a:alphaModFix/>
            </a:blip>
            <a:srcRect b="0" l="0" r="0" t="0"/>
            <a:stretch/>
          </p:blipFill>
          <p:spPr>
            <a:xfrm rot="-5400000">
              <a:off x="3480092" y="6293445"/>
              <a:ext cx="596317" cy="7556500"/>
            </a:xfrm>
            <a:prstGeom prst="rect">
              <a:avLst/>
            </a:prstGeom>
            <a:noFill/>
            <a:ln>
              <a:noFill/>
            </a:ln>
          </p:spPr>
        </p:pic>
        <p:pic>
          <p:nvPicPr>
            <p:cNvPr descr="A colorful squares and circles&#10;&#10;AI-generated content may be incorrect." id="1722" name="Google Shape;1722;p35"/>
            <p:cNvPicPr preferRelativeResize="0"/>
            <p:nvPr/>
          </p:nvPicPr>
          <p:blipFill rotWithShape="1">
            <a:blip r:embed="rId3">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723" name="Google Shape;1723;p35"/>
            <p:cNvPicPr preferRelativeResize="0"/>
            <p:nvPr/>
          </p:nvPicPr>
          <p:blipFill rotWithShape="1">
            <a:blip r:embed="rId4">
              <a:alphaModFix/>
            </a:blip>
            <a:srcRect b="0" l="0" r="0" t="0"/>
            <a:stretch/>
          </p:blipFill>
          <p:spPr>
            <a:xfrm rot="-5400000">
              <a:off x="16399581" y="8456928"/>
              <a:ext cx="596319" cy="3180521"/>
            </a:xfrm>
            <a:prstGeom prst="rect">
              <a:avLst/>
            </a:prstGeom>
            <a:noFill/>
            <a:ln>
              <a:noFill/>
            </a:ln>
          </p:spPr>
        </p:pic>
      </p:grpSp>
      <p:pic>
        <p:nvPicPr>
          <p:cNvPr descr="A black and yellow curved corner&#10;&#10;AI-generated content may be incorrect." id="1724" name="Google Shape;1724;p35"/>
          <p:cNvPicPr preferRelativeResize="0"/>
          <p:nvPr/>
        </p:nvPicPr>
        <p:blipFill rotWithShape="1">
          <a:blip r:embed="rId5">
            <a:alphaModFix/>
          </a:blip>
          <a:srcRect b="0" l="48134" r="0" t="0"/>
          <a:stretch/>
        </p:blipFill>
        <p:spPr>
          <a:xfrm>
            <a:off x="11598642" y="39386"/>
            <a:ext cx="6688214" cy="10285714"/>
          </a:xfrm>
          <a:prstGeom prst="rect">
            <a:avLst/>
          </a:prstGeom>
          <a:noFill/>
          <a:ln>
            <a:noFill/>
          </a:ln>
        </p:spPr>
      </p:pic>
      <p:sp>
        <p:nvSpPr>
          <p:cNvPr id="1725" name="Google Shape;1725;p35">
            <a:hlinkClick action="ppaction://hlinkshowjump?jump=nextslide"/>
          </p:cNvPr>
          <p:cNvSpPr/>
          <p:nvPr/>
        </p:nvSpPr>
        <p:spPr>
          <a:xfrm>
            <a:off x="12656346" y="2366124"/>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9B976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26" name="Google Shape;1726;p35"/>
          <p:cNvSpPr txBox="1"/>
          <p:nvPr/>
        </p:nvSpPr>
        <p:spPr>
          <a:xfrm>
            <a:off x="12656346" y="2185298"/>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27" name="Google Shape;1727;p35">
            <a:hlinkClick action="ppaction://hlinksldjump" r:id="rId6"/>
          </p:cNvPr>
          <p:cNvSpPr/>
          <p:nvPr/>
        </p:nvSpPr>
        <p:spPr>
          <a:xfrm>
            <a:off x="12656346" y="3550920"/>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9B976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28" name="Google Shape;1728;p35"/>
          <p:cNvSpPr txBox="1"/>
          <p:nvPr/>
        </p:nvSpPr>
        <p:spPr>
          <a:xfrm>
            <a:off x="12656346" y="3370094"/>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29" name="Google Shape;1729;p35">
            <a:hlinkClick action="ppaction://hlinksldjump" r:id="rId7"/>
          </p:cNvPr>
          <p:cNvSpPr/>
          <p:nvPr/>
        </p:nvSpPr>
        <p:spPr>
          <a:xfrm>
            <a:off x="12656346" y="4762500"/>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9B976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0" name="Google Shape;1730;p35"/>
          <p:cNvSpPr txBox="1"/>
          <p:nvPr/>
        </p:nvSpPr>
        <p:spPr>
          <a:xfrm>
            <a:off x="12656346" y="4581674"/>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1" name="Google Shape;1731;p35">
            <a:hlinkClick action="ppaction://hlinksldjump" r:id="rId8"/>
          </p:cNvPr>
          <p:cNvSpPr/>
          <p:nvPr/>
        </p:nvSpPr>
        <p:spPr>
          <a:xfrm>
            <a:off x="12656346" y="5943600"/>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9B976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2" name="Google Shape;1732;p35"/>
          <p:cNvSpPr txBox="1"/>
          <p:nvPr/>
        </p:nvSpPr>
        <p:spPr>
          <a:xfrm>
            <a:off x="12656346" y="5762774"/>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3" name="Google Shape;1733;p35">
            <a:hlinkClick action="ppaction://hlinksldjump" r:id="rId9"/>
          </p:cNvPr>
          <p:cNvSpPr/>
          <p:nvPr/>
        </p:nvSpPr>
        <p:spPr>
          <a:xfrm>
            <a:off x="12656346" y="7153275"/>
            <a:ext cx="6927054" cy="1038225"/>
          </a:xfrm>
          <a:custGeom>
            <a:rect b="b" l="l" r="r" t="t"/>
            <a:pathLst>
              <a:path extrusionOk="0" h="273442" w="1824409">
                <a:moveTo>
                  <a:pt x="111764" y="0"/>
                </a:moveTo>
                <a:lnTo>
                  <a:pt x="1712646" y="0"/>
                </a:lnTo>
                <a:cubicBezTo>
                  <a:pt x="1742287" y="0"/>
                  <a:pt x="1770715" y="11775"/>
                  <a:pt x="1791675" y="32735"/>
                </a:cubicBezTo>
                <a:cubicBezTo>
                  <a:pt x="1812634" y="53695"/>
                  <a:pt x="1824409" y="82122"/>
                  <a:pt x="1824409" y="111764"/>
                </a:cubicBezTo>
                <a:lnTo>
                  <a:pt x="1824409" y="161678"/>
                </a:lnTo>
                <a:cubicBezTo>
                  <a:pt x="1824409" y="223404"/>
                  <a:pt x="1774371" y="273442"/>
                  <a:pt x="1712646" y="273442"/>
                </a:cubicBezTo>
                <a:lnTo>
                  <a:pt x="111764" y="273442"/>
                </a:lnTo>
                <a:cubicBezTo>
                  <a:pt x="50038" y="273442"/>
                  <a:pt x="0" y="223404"/>
                  <a:pt x="0" y="161678"/>
                </a:cubicBezTo>
                <a:lnTo>
                  <a:pt x="0" y="111764"/>
                </a:lnTo>
                <a:cubicBezTo>
                  <a:pt x="0" y="50038"/>
                  <a:pt x="50038" y="0"/>
                  <a:pt x="111764" y="0"/>
                </a:cubicBezTo>
                <a:close/>
              </a:path>
            </a:pathLst>
          </a:custGeom>
          <a:solidFill>
            <a:srgbClr val="9B976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4" name="Google Shape;1734;p35"/>
          <p:cNvSpPr txBox="1"/>
          <p:nvPr/>
        </p:nvSpPr>
        <p:spPr>
          <a:xfrm>
            <a:off x="12656346" y="6972449"/>
            <a:ext cx="6927054" cy="1219051"/>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5" name="Google Shape;1735;p35"/>
          <p:cNvSpPr txBox="1"/>
          <p:nvPr/>
        </p:nvSpPr>
        <p:spPr>
          <a:xfrm>
            <a:off x="4040929" y="6250877"/>
            <a:ext cx="7324140" cy="193899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Arial"/>
                <a:ea typeface="Arial"/>
                <a:cs typeface="Arial"/>
                <a:sym typeface="Arial"/>
              </a:rPr>
              <a:t>The HIV CoPCT cascade visually tracks how individuals engage with HIV services across the continuum of care. It highlights where people drop off - revealing system “leaks” - so that implementers can target interventions and resources more effectively. By identifying these gaps, the cascade supports efforts to improve health outcomes, reduce community viral load, and prevent new infections, contributing to progress toward the 90-90-90 goals.</a:t>
            </a:r>
            <a:endParaRPr b="0" i="0" sz="1400" u="none" cap="none" strike="noStrike">
              <a:solidFill>
                <a:srgbClr val="000000"/>
              </a:solidFill>
              <a:latin typeface="Arial"/>
              <a:ea typeface="Arial"/>
              <a:cs typeface="Arial"/>
              <a:sym typeface="Arial"/>
            </a:endParaRPr>
          </a:p>
        </p:txBody>
      </p:sp>
      <p:sp>
        <p:nvSpPr>
          <p:cNvPr id="1736" name="Google Shape;1736;p35"/>
          <p:cNvSpPr txBox="1"/>
          <p:nvPr/>
        </p:nvSpPr>
        <p:spPr>
          <a:xfrm>
            <a:off x="413021" y="1979488"/>
            <a:ext cx="11134050" cy="61555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3F2844"/>
                </a:solidFill>
                <a:latin typeface="Arial"/>
                <a:ea typeface="Arial"/>
                <a:cs typeface="Arial"/>
                <a:sym typeface="Arial"/>
              </a:rPr>
              <a:t>This cascade is a system-wide map that links</a:t>
            </a:r>
            <a:br>
              <a:rPr b="0" i="0" lang="en-GB" sz="2400" u="none" cap="none" strike="noStrike">
                <a:solidFill>
                  <a:srgbClr val="3F2844"/>
                </a:solidFill>
                <a:latin typeface="Arial"/>
                <a:ea typeface="Arial"/>
                <a:cs typeface="Arial"/>
                <a:sym typeface="Arial"/>
              </a:rPr>
            </a:br>
            <a:r>
              <a:rPr b="0" i="0" lang="en-GB" sz="2400" u="none" cap="none" strike="noStrike">
                <a:solidFill>
                  <a:srgbClr val="3F2844"/>
                </a:solidFill>
                <a:latin typeface="Arial"/>
                <a:ea typeface="Arial"/>
                <a:cs typeface="Arial"/>
                <a:sym typeface="Arial"/>
              </a:rPr>
              <a:t>HIV prevention with treatment for PLHIV.</a:t>
            </a:r>
            <a:endParaRPr b="0" i="0" sz="1400" u="none" cap="none" strike="noStrike">
              <a:solidFill>
                <a:srgbClr val="000000"/>
              </a:solidFill>
              <a:latin typeface="Arial"/>
              <a:ea typeface="Arial"/>
              <a:cs typeface="Arial"/>
              <a:sym typeface="Arial"/>
            </a:endParaRPr>
          </a:p>
        </p:txBody>
      </p:sp>
      <p:sp>
        <p:nvSpPr>
          <p:cNvPr id="1737" name="Google Shape;1737;p35"/>
          <p:cNvSpPr txBox="1"/>
          <p:nvPr/>
        </p:nvSpPr>
        <p:spPr>
          <a:xfrm>
            <a:off x="12979854" y="1623603"/>
            <a:ext cx="459467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1" i="1" lang="en-GB" sz="1400" u="none" cap="none" strike="noStrike">
                <a:solidFill>
                  <a:schemeClr val="dk1"/>
                </a:solidFill>
                <a:latin typeface="Arial"/>
                <a:ea typeface="Arial"/>
                <a:cs typeface="Arial"/>
                <a:sym typeface="Arial"/>
              </a:rPr>
              <a:t>EXPLORE OTHER ASPECTS OF THE </a:t>
            </a:r>
            <a:br>
              <a:rPr b="1" i="1" lang="en-GB" sz="1400" u="none" cap="none" strike="noStrike">
                <a:solidFill>
                  <a:schemeClr val="dk1"/>
                </a:solidFill>
                <a:latin typeface="Arial"/>
                <a:ea typeface="Arial"/>
                <a:cs typeface="Arial"/>
                <a:sym typeface="Arial"/>
              </a:rPr>
            </a:br>
            <a:r>
              <a:rPr b="1" i="1" lang="en-GB" sz="1400" u="none" cap="none" strike="noStrike">
                <a:solidFill>
                  <a:schemeClr val="dk1"/>
                </a:solidFill>
                <a:latin typeface="Arial"/>
                <a:ea typeface="Arial"/>
                <a:cs typeface="Arial"/>
                <a:sym typeface="Arial"/>
              </a:rPr>
              <a:t>CASCADE BY </a:t>
            </a:r>
            <a:r>
              <a:rPr b="1" i="0" lang="en-GB" sz="1400" u="none" cap="none" strike="noStrike">
                <a:solidFill>
                  <a:schemeClr val="dk1"/>
                </a:solidFill>
                <a:latin typeface="Arial Black"/>
                <a:ea typeface="Arial Black"/>
                <a:cs typeface="Arial Black"/>
                <a:sym typeface="Arial Black"/>
              </a:rPr>
              <a:t>CLICKING ON EACH BOX </a:t>
            </a:r>
            <a:endParaRPr b="0" i="0" sz="1400" u="none" cap="none" strike="noStrike">
              <a:solidFill>
                <a:srgbClr val="000000"/>
              </a:solidFill>
              <a:latin typeface="Arial"/>
              <a:ea typeface="Arial"/>
              <a:cs typeface="Arial"/>
              <a:sym typeface="Arial"/>
            </a:endParaRPr>
          </a:p>
        </p:txBody>
      </p:sp>
      <p:grpSp>
        <p:nvGrpSpPr>
          <p:cNvPr id="1738" name="Google Shape;1738;p35"/>
          <p:cNvGrpSpPr/>
          <p:nvPr/>
        </p:nvGrpSpPr>
        <p:grpSpPr>
          <a:xfrm>
            <a:off x="413021" y="3027785"/>
            <a:ext cx="9830978" cy="1670727"/>
            <a:chOff x="471121" y="5081295"/>
            <a:chExt cx="9830978" cy="1670727"/>
          </a:xfrm>
        </p:grpSpPr>
        <p:sp>
          <p:nvSpPr>
            <p:cNvPr id="1739" name="Google Shape;1739;p35"/>
            <p:cNvSpPr txBox="1"/>
            <p:nvPr/>
          </p:nvSpPr>
          <p:spPr>
            <a:xfrm>
              <a:off x="1578561" y="5081295"/>
              <a:ext cx="8723538" cy="641201"/>
            </a:xfrm>
            <a:prstGeom prst="rect">
              <a:avLst/>
            </a:prstGeom>
            <a:noFill/>
            <a:ln>
              <a:noFill/>
            </a:ln>
          </p:spPr>
          <p:txBody>
            <a:bodyPr anchorCtr="0" anchor="t" bIns="0" lIns="0" spcFirstLastPara="1" rIns="0" wrap="square" tIns="0">
              <a:spAutoFit/>
            </a:bodyPr>
            <a:lstStyle/>
            <a:p>
              <a:pPr indent="0" lvl="0" marL="0" marR="0" rtl="0" algn="l">
                <a:lnSpc>
                  <a:spcPct val="104999"/>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The main function of the cascade is to answer the question: </a:t>
              </a:r>
              <a:r>
                <a:rPr b="1" i="0" lang="en-GB" sz="2400" u="none" cap="none" strike="noStrike">
                  <a:solidFill>
                    <a:srgbClr val="9B9761"/>
                  </a:solidFill>
                  <a:latin typeface="Arial"/>
                  <a:ea typeface="Arial"/>
                  <a:cs typeface="Arial"/>
                  <a:sym typeface="Arial"/>
                </a:rPr>
                <a:t>"How does the entire HIV response system connect?"</a:t>
              </a:r>
              <a:endParaRPr b="0" i="0" sz="1400" u="none" cap="none" strike="noStrike">
                <a:solidFill>
                  <a:srgbClr val="000000"/>
                </a:solidFill>
                <a:latin typeface="Arial"/>
                <a:ea typeface="Arial"/>
                <a:cs typeface="Arial"/>
                <a:sym typeface="Arial"/>
              </a:endParaRPr>
            </a:p>
          </p:txBody>
        </p:sp>
        <p:sp>
          <p:nvSpPr>
            <p:cNvPr id="1740" name="Google Shape;1740;p35"/>
            <p:cNvSpPr txBox="1"/>
            <p:nvPr/>
          </p:nvSpPr>
          <p:spPr>
            <a:xfrm>
              <a:off x="1578561" y="6234985"/>
              <a:ext cx="8291683" cy="36933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9B9761"/>
                  </a:solidFill>
                  <a:latin typeface="Arial"/>
                  <a:ea typeface="Arial"/>
                  <a:cs typeface="Arial"/>
                  <a:sym typeface="Arial"/>
                </a:rPr>
                <a:t>Target Audience</a:t>
              </a:r>
              <a:r>
                <a:rPr b="0" i="0" lang="en-GB" sz="2400" u="none" cap="none" strike="noStrike">
                  <a:solidFill>
                    <a:srgbClr val="9B9761"/>
                  </a:solidFill>
                  <a:latin typeface="Arial"/>
                  <a:ea typeface="Arial"/>
                  <a:cs typeface="Arial"/>
                  <a:sym typeface="Arial"/>
                </a:rPr>
                <a:t>: </a:t>
              </a:r>
              <a:r>
                <a:rPr b="0" i="0" lang="en-GB" sz="2400" u="none" cap="none" strike="noStrike">
                  <a:solidFill>
                    <a:schemeClr val="dk1"/>
                  </a:solidFill>
                  <a:latin typeface="Arial"/>
                  <a:ea typeface="Arial"/>
                  <a:cs typeface="Arial"/>
                  <a:sym typeface="Arial"/>
                </a:rPr>
                <a:t>Policy makers and Programme managers.</a:t>
              </a:r>
              <a:endParaRPr b="0" i="0" sz="1400" u="none" cap="none" strike="noStrike">
                <a:solidFill>
                  <a:srgbClr val="000000"/>
                </a:solidFill>
                <a:latin typeface="Arial"/>
                <a:ea typeface="Arial"/>
                <a:cs typeface="Arial"/>
                <a:sym typeface="Arial"/>
              </a:endParaRPr>
            </a:p>
          </p:txBody>
        </p:sp>
        <p:pic>
          <p:nvPicPr>
            <p:cNvPr id="1741" name="Google Shape;1741;p35"/>
            <p:cNvPicPr preferRelativeResize="0"/>
            <p:nvPr/>
          </p:nvPicPr>
          <p:blipFill rotWithShape="1">
            <a:blip r:embed="rId10">
              <a:alphaModFix/>
            </a:blip>
            <a:srcRect b="0" l="0" r="0" t="0"/>
            <a:stretch/>
          </p:blipFill>
          <p:spPr>
            <a:xfrm>
              <a:off x="471121" y="6157598"/>
              <a:ext cx="766305" cy="594424"/>
            </a:xfrm>
            <a:prstGeom prst="rect">
              <a:avLst/>
            </a:prstGeom>
            <a:noFill/>
            <a:ln>
              <a:noFill/>
            </a:ln>
          </p:spPr>
        </p:pic>
        <p:pic>
          <p:nvPicPr>
            <p:cNvPr id="1742" name="Google Shape;1742;p35"/>
            <p:cNvPicPr preferRelativeResize="0"/>
            <p:nvPr/>
          </p:nvPicPr>
          <p:blipFill rotWithShape="1">
            <a:blip r:embed="rId11">
              <a:alphaModFix/>
            </a:blip>
            <a:srcRect b="0" l="0" r="0" t="0"/>
            <a:stretch/>
          </p:blipFill>
          <p:spPr>
            <a:xfrm>
              <a:off x="576184" y="5118574"/>
              <a:ext cx="566644" cy="566644"/>
            </a:xfrm>
            <a:prstGeom prst="rect">
              <a:avLst/>
            </a:prstGeom>
            <a:noFill/>
            <a:ln>
              <a:noFill/>
            </a:ln>
          </p:spPr>
        </p:pic>
      </p:grpSp>
      <p:grpSp>
        <p:nvGrpSpPr>
          <p:cNvPr id="1743" name="Google Shape;1743;p35"/>
          <p:cNvGrpSpPr/>
          <p:nvPr/>
        </p:nvGrpSpPr>
        <p:grpSpPr>
          <a:xfrm>
            <a:off x="16175855" y="9486900"/>
            <a:ext cx="1883545" cy="653674"/>
            <a:chOff x="16085538" y="9334500"/>
            <a:chExt cx="1883545" cy="653674"/>
          </a:xfrm>
        </p:grpSpPr>
        <p:grpSp>
          <p:nvGrpSpPr>
            <p:cNvPr id="1744" name="Google Shape;1744;p35"/>
            <p:cNvGrpSpPr/>
            <p:nvPr/>
          </p:nvGrpSpPr>
          <p:grpSpPr>
            <a:xfrm>
              <a:off x="17315409" y="9334500"/>
              <a:ext cx="653674" cy="653674"/>
              <a:chOff x="0" y="0"/>
              <a:chExt cx="812800" cy="812800"/>
            </a:xfrm>
          </p:grpSpPr>
          <p:sp>
            <p:nvSpPr>
              <p:cNvPr id="1745" name="Google Shape;1745;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46" name="Google Shape;1746;p3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747" name="Google Shape;1747;p35">
              <a:hlinkClick action="ppaction://hlinksldjump" r:id="rId12"/>
            </p:cNvPr>
            <p:cNvSpPr/>
            <p:nvPr/>
          </p:nvSpPr>
          <p:spPr>
            <a:xfrm>
              <a:off x="17491179" y="9536058"/>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48" name="Google Shape;1748;p35"/>
            <p:cNvSpPr txBox="1"/>
            <p:nvPr/>
          </p:nvSpPr>
          <p:spPr>
            <a:xfrm>
              <a:off x="16085538" y="9407421"/>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CLICK BACK TO CASCADES LIBRARY</a:t>
              </a:r>
              <a:endParaRPr b="0" i="0" sz="1400" u="none" cap="none" strike="noStrike">
                <a:solidFill>
                  <a:srgbClr val="000000"/>
                </a:solidFill>
                <a:latin typeface="Arial"/>
                <a:ea typeface="Arial"/>
                <a:cs typeface="Arial"/>
                <a:sym typeface="Arial"/>
              </a:endParaRPr>
            </a:p>
          </p:txBody>
        </p:sp>
      </p:grpSp>
      <p:sp>
        <p:nvSpPr>
          <p:cNvPr id="1749" name="Google Shape;1749;p35">
            <a:hlinkClick action="ppaction://hlinkshowjump?jump=nextslide"/>
          </p:cNvPr>
          <p:cNvSpPr txBox="1"/>
          <p:nvPr/>
        </p:nvSpPr>
        <p:spPr>
          <a:xfrm>
            <a:off x="13691073" y="2659925"/>
            <a:ext cx="3184200" cy="461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INDICATORS</a:t>
            </a:r>
            <a:endParaRPr b="0" i="0" sz="1400" u="none" cap="none" strike="noStrike">
              <a:solidFill>
                <a:srgbClr val="000000"/>
              </a:solidFill>
              <a:latin typeface="Arial"/>
              <a:ea typeface="Arial"/>
              <a:cs typeface="Arial"/>
              <a:sym typeface="Arial"/>
            </a:endParaRPr>
          </a:p>
        </p:txBody>
      </p:sp>
      <p:sp>
        <p:nvSpPr>
          <p:cNvPr id="1750" name="Google Shape;1750;p35">
            <a:hlinkClick action="ppaction://hlinksldjump" r:id="rId14"/>
          </p:cNvPr>
          <p:cNvSpPr txBox="1"/>
          <p:nvPr/>
        </p:nvSpPr>
        <p:spPr>
          <a:xfrm>
            <a:off x="13691080" y="3681003"/>
            <a:ext cx="4466607" cy="830997"/>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STEPS TO ADAPT AND </a:t>
            </a:r>
            <a:br>
              <a:rPr b="1" i="0" lang="en-GB" sz="2400" u="none" cap="none" strike="noStrike">
                <a:solidFill>
                  <a:schemeClr val="lt1"/>
                </a:solidFill>
                <a:latin typeface="Arial Black"/>
                <a:ea typeface="Arial Black"/>
                <a:cs typeface="Arial Black"/>
                <a:sym typeface="Arial Black"/>
              </a:rPr>
            </a:br>
            <a:r>
              <a:rPr b="1" i="0" lang="en-GB" sz="2400" u="none" cap="none" strike="noStrike">
                <a:solidFill>
                  <a:schemeClr val="lt1"/>
                </a:solidFill>
                <a:latin typeface="Arial Black"/>
                <a:ea typeface="Arial Black"/>
                <a:cs typeface="Arial Black"/>
                <a:sym typeface="Arial Black"/>
              </a:rPr>
              <a:t>POPULATE THE CASCADE</a:t>
            </a:r>
            <a:endParaRPr b="0" i="0" sz="1400" u="none" cap="none" strike="noStrike">
              <a:solidFill>
                <a:srgbClr val="000000"/>
              </a:solidFill>
              <a:latin typeface="Arial"/>
              <a:ea typeface="Arial"/>
              <a:cs typeface="Arial"/>
              <a:sym typeface="Arial"/>
            </a:endParaRPr>
          </a:p>
        </p:txBody>
      </p:sp>
      <p:sp>
        <p:nvSpPr>
          <p:cNvPr id="1751" name="Google Shape;1751;p35">
            <a:hlinkClick action="ppaction://hlinksldjump" r:id="rId15"/>
          </p:cNvPr>
          <p:cNvSpPr txBox="1"/>
          <p:nvPr/>
        </p:nvSpPr>
        <p:spPr>
          <a:xfrm>
            <a:off x="13691080" y="5048138"/>
            <a:ext cx="3184205" cy="46166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CONSIDERATIONS</a:t>
            </a:r>
            <a:endParaRPr b="0" i="0" sz="1400" u="none" cap="none" strike="noStrike">
              <a:solidFill>
                <a:srgbClr val="000000"/>
              </a:solidFill>
              <a:latin typeface="Arial"/>
              <a:ea typeface="Arial"/>
              <a:cs typeface="Arial"/>
              <a:sym typeface="Arial"/>
            </a:endParaRPr>
          </a:p>
        </p:txBody>
      </p:sp>
      <p:sp>
        <p:nvSpPr>
          <p:cNvPr id="1752" name="Google Shape;1752;p35">
            <a:hlinkClick action="ppaction://hlinksldjump" r:id="rId16"/>
          </p:cNvPr>
          <p:cNvSpPr txBox="1"/>
          <p:nvPr/>
        </p:nvSpPr>
        <p:spPr>
          <a:xfrm>
            <a:off x="13691080" y="6222555"/>
            <a:ext cx="3850606" cy="46166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DATA REQUIREMENTS</a:t>
            </a:r>
            <a:endParaRPr b="0" i="0" sz="1400" u="none" cap="none" strike="noStrike">
              <a:solidFill>
                <a:srgbClr val="000000"/>
              </a:solidFill>
              <a:latin typeface="Arial"/>
              <a:ea typeface="Arial"/>
              <a:cs typeface="Arial"/>
              <a:sym typeface="Arial"/>
            </a:endParaRPr>
          </a:p>
        </p:txBody>
      </p:sp>
      <p:sp>
        <p:nvSpPr>
          <p:cNvPr id="1753" name="Google Shape;1753;p35">
            <a:hlinkClick action="ppaction://hlinksldjump" r:id="rId17"/>
          </p:cNvPr>
          <p:cNvSpPr txBox="1"/>
          <p:nvPr/>
        </p:nvSpPr>
        <p:spPr>
          <a:xfrm>
            <a:off x="13691080" y="7414795"/>
            <a:ext cx="4212948" cy="461665"/>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Black"/>
                <a:ea typeface="Arial Black"/>
                <a:cs typeface="Arial Black"/>
                <a:sym typeface="Arial Black"/>
              </a:rPr>
              <a:t>COUNTRY APPLICATION</a:t>
            </a:r>
            <a:endParaRPr b="0" i="0" sz="1400" u="none" cap="none" strike="noStrike">
              <a:solidFill>
                <a:srgbClr val="000000"/>
              </a:solidFill>
              <a:latin typeface="Arial"/>
              <a:ea typeface="Arial"/>
              <a:cs typeface="Arial"/>
              <a:sym typeface="Arial"/>
            </a:endParaRPr>
          </a:p>
        </p:txBody>
      </p:sp>
      <p:sp>
        <p:nvSpPr>
          <p:cNvPr id="1754" name="Google Shape;1754;p35">
            <a:hlinkClick action="ppaction://hlinkshowjump?jump=nextslide"/>
          </p:cNvPr>
          <p:cNvSpPr/>
          <p:nvPr/>
        </p:nvSpPr>
        <p:spPr>
          <a:xfrm flipH="1" rot="10800000">
            <a:off x="13039576" y="2747404"/>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55" name="Google Shape;1755;p35">
            <a:hlinkClick action="ppaction://hlinksldjump" r:id="rId19"/>
          </p:cNvPr>
          <p:cNvSpPr/>
          <p:nvPr/>
        </p:nvSpPr>
        <p:spPr>
          <a:xfrm flipH="1" rot="10800000">
            <a:off x="13039576" y="3923061"/>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56" name="Google Shape;1756;p35">
            <a:hlinkClick action="ppaction://hlinksldjump" r:id="rId20"/>
          </p:cNvPr>
          <p:cNvSpPr/>
          <p:nvPr/>
        </p:nvSpPr>
        <p:spPr>
          <a:xfrm flipH="1" rot="10800000">
            <a:off x="13039576" y="5131375"/>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57" name="Google Shape;1757;p35">
            <a:hlinkClick action="ppaction://hlinksldjump" r:id="rId21"/>
          </p:cNvPr>
          <p:cNvSpPr/>
          <p:nvPr/>
        </p:nvSpPr>
        <p:spPr>
          <a:xfrm flipH="1" rot="10800000">
            <a:off x="13039576" y="6307032"/>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58" name="Google Shape;1758;p35">
            <a:hlinkClick action="ppaction://hlinksldjump" r:id="rId22"/>
          </p:cNvPr>
          <p:cNvSpPr/>
          <p:nvPr/>
        </p:nvSpPr>
        <p:spPr>
          <a:xfrm flipH="1" rot="10800000">
            <a:off x="13039576" y="7499018"/>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59" name="Google Shape;1759;p35"/>
          <p:cNvSpPr txBox="1"/>
          <p:nvPr/>
        </p:nvSpPr>
        <p:spPr>
          <a:xfrm>
            <a:off x="361450" y="569375"/>
            <a:ext cx="11845091" cy="67710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400"/>
              <a:buFont typeface="Arial"/>
              <a:buNone/>
            </a:pPr>
            <a:r>
              <a:rPr b="1" i="0" lang="en-GB" sz="4400" u="none" cap="none" strike="noStrike">
                <a:solidFill>
                  <a:srgbClr val="9B9761"/>
                </a:solidFill>
                <a:latin typeface="Arial"/>
                <a:ea typeface="Arial"/>
                <a:cs typeface="Arial"/>
                <a:sym typeface="Arial"/>
              </a:rPr>
              <a:t>HIV Continuum of Prevention,</a:t>
            </a:r>
            <a:endParaRPr b="0" i="0" sz="1400" u="none" cap="none" strike="noStrike">
              <a:solidFill>
                <a:srgbClr val="000000"/>
              </a:solidFill>
              <a:latin typeface="Arial"/>
              <a:ea typeface="Arial"/>
              <a:cs typeface="Arial"/>
              <a:sym typeface="Arial"/>
            </a:endParaRPr>
          </a:p>
        </p:txBody>
      </p:sp>
      <p:sp>
        <p:nvSpPr>
          <p:cNvPr id="1760" name="Google Shape;1760;p35"/>
          <p:cNvSpPr txBox="1"/>
          <p:nvPr/>
        </p:nvSpPr>
        <p:spPr>
          <a:xfrm>
            <a:off x="0" y="0"/>
            <a:ext cx="18306332" cy="371681"/>
          </a:xfrm>
          <a:prstGeom prst="rect">
            <a:avLst/>
          </a:prstGeom>
          <a:solidFill>
            <a:srgbClr val="9B9761"/>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HIV CONTINUUM OF PREVENTION, CARE, AND TREATMENT CASCADE (COPCT) </a:t>
            </a:r>
            <a:endParaRPr b="0" i="0" sz="1400" u="none" cap="none" strike="noStrike">
              <a:solidFill>
                <a:srgbClr val="000000"/>
              </a:solidFill>
              <a:latin typeface="Arial"/>
              <a:ea typeface="Arial"/>
              <a:cs typeface="Arial"/>
              <a:sym typeface="Arial"/>
            </a:endParaRPr>
          </a:p>
        </p:txBody>
      </p:sp>
      <p:grpSp>
        <p:nvGrpSpPr>
          <p:cNvPr id="1761" name="Google Shape;1761;p35"/>
          <p:cNvGrpSpPr/>
          <p:nvPr/>
        </p:nvGrpSpPr>
        <p:grpSpPr>
          <a:xfrm>
            <a:off x="16041050" y="51825"/>
            <a:ext cx="484531" cy="484531"/>
            <a:chOff x="8648959" y="1185159"/>
            <a:chExt cx="484531" cy="484531"/>
          </a:xfrm>
        </p:grpSpPr>
        <p:sp>
          <p:nvSpPr>
            <p:cNvPr id="1762" name="Google Shape;1762;p35"/>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63" name="Google Shape;1763;p35">
              <a:hlinkClick action="ppaction://hlinksldjump" r:id="rId23"/>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764" name="Google Shape;1764;p35"/>
          <p:cNvGrpSpPr/>
          <p:nvPr/>
        </p:nvGrpSpPr>
        <p:grpSpPr>
          <a:xfrm>
            <a:off x="17231763" y="38100"/>
            <a:ext cx="484531" cy="484531"/>
            <a:chOff x="8648959" y="1185159"/>
            <a:chExt cx="484531" cy="484531"/>
          </a:xfrm>
        </p:grpSpPr>
        <p:sp>
          <p:nvSpPr>
            <p:cNvPr id="1765" name="Google Shape;1765;p35"/>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66" name="Google Shape;1766;p35">
              <a:hlinkClick action="ppaction://hlinksldjump" r:id="rId25"/>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767" name="Google Shape;1767;p35"/>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768" name="Google Shape;1768;p35"/>
          <p:cNvSpPr txBox="1"/>
          <p:nvPr/>
        </p:nvSpPr>
        <p:spPr>
          <a:xfrm>
            <a:off x="14775047" y="59102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769" name="Google Shape;1769;p35"/>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770" name="Google Shape;1770;p35"/>
          <p:cNvSpPr txBox="1"/>
          <p:nvPr/>
        </p:nvSpPr>
        <p:spPr>
          <a:xfrm>
            <a:off x="17041057" y="613946"/>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1771" name="Google Shape;1771;p35"/>
          <p:cNvGrpSpPr/>
          <p:nvPr/>
        </p:nvGrpSpPr>
        <p:grpSpPr>
          <a:xfrm>
            <a:off x="14838793" y="47461"/>
            <a:ext cx="484531" cy="484531"/>
            <a:chOff x="8648959" y="1185159"/>
            <a:chExt cx="484531" cy="484531"/>
          </a:xfrm>
        </p:grpSpPr>
        <p:sp>
          <p:nvSpPr>
            <p:cNvPr id="1772" name="Google Shape;1772;p35"/>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73" name="Google Shape;1773;p35">
              <a:hlinkClick action="ppaction://hlinksldjump" r:id="rId26"/>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774" name="Google Shape;1774;p35"/>
          <p:cNvGrpSpPr/>
          <p:nvPr/>
        </p:nvGrpSpPr>
        <p:grpSpPr>
          <a:xfrm>
            <a:off x="17177800" y="37091"/>
            <a:ext cx="594995" cy="594995"/>
            <a:chOff x="8648959" y="1185159"/>
            <a:chExt cx="484531" cy="484531"/>
          </a:xfrm>
        </p:grpSpPr>
        <p:sp>
          <p:nvSpPr>
            <p:cNvPr id="1775" name="Google Shape;1775;p35"/>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76" name="Google Shape;1776;p35">
              <a:hlinkClick action="ppaction://hlinksldjump" r:id="rId2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777" name="Google Shape;1777;p35"/>
          <p:cNvSpPr txBox="1"/>
          <p:nvPr/>
        </p:nvSpPr>
        <p:spPr>
          <a:xfrm>
            <a:off x="361450" y="1189792"/>
            <a:ext cx="11845091" cy="67710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400"/>
              <a:buFont typeface="Arial"/>
              <a:buNone/>
            </a:pPr>
            <a:r>
              <a:rPr b="1" i="0" lang="en-GB" sz="4400" u="none" cap="none" strike="noStrike">
                <a:solidFill>
                  <a:srgbClr val="9B9761"/>
                </a:solidFill>
                <a:latin typeface="Arial"/>
                <a:ea typeface="Arial"/>
                <a:cs typeface="Arial"/>
                <a:sym typeface="Arial"/>
              </a:rPr>
              <a:t>Care, and Treatment Cascade</a:t>
            </a:r>
            <a:endParaRPr b="0" i="0" sz="1400" u="none" cap="none" strike="noStrike">
              <a:solidFill>
                <a:srgbClr val="000000"/>
              </a:solidFill>
              <a:latin typeface="Arial"/>
              <a:ea typeface="Arial"/>
              <a:cs typeface="Arial"/>
              <a:sym typeface="Arial"/>
            </a:endParaRPr>
          </a:p>
        </p:txBody>
      </p:sp>
      <p:pic>
        <p:nvPicPr>
          <p:cNvPr descr="A person wearing a colorful shirt and pink pants&#10;&#10;AI-generated content may be incorrect." id="1778" name="Google Shape;1778;p35"/>
          <p:cNvPicPr preferRelativeResize="0"/>
          <p:nvPr/>
        </p:nvPicPr>
        <p:blipFill rotWithShape="1">
          <a:blip r:embed="rId29">
            <a:alphaModFix/>
          </a:blip>
          <a:srcRect b="0" l="0" r="0" t="0"/>
          <a:stretch/>
        </p:blipFill>
        <p:spPr>
          <a:xfrm>
            <a:off x="-65363" y="4837839"/>
            <a:ext cx="3815339" cy="5487261"/>
          </a:xfrm>
          <a:prstGeom prst="rect">
            <a:avLst/>
          </a:prstGeom>
          <a:noFill/>
          <a:ln>
            <a:noFill/>
          </a:ln>
        </p:spPr>
      </p:pic>
      <p:grpSp>
        <p:nvGrpSpPr>
          <p:cNvPr id="1779" name="Google Shape;1779;p35"/>
          <p:cNvGrpSpPr/>
          <p:nvPr/>
        </p:nvGrpSpPr>
        <p:grpSpPr>
          <a:xfrm>
            <a:off x="13565479" y="51825"/>
            <a:ext cx="484531" cy="484531"/>
            <a:chOff x="8648959" y="1185159"/>
            <a:chExt cx="484531" cy="484531"/>
          </a:xfrm>
        </p:grpSpPr>
        <p:sp>
          <p:nvSpPr>
            <p:cNvPr id="1780" name="Google Shape;1780;p35">
              <a:hlinkClick action="ppaction://hlinksldjump" r:id="rId30"/>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81" name="Google Shape;1781;p35">
              <a:hlinkClick action="ppaction://hlinksldjump" r:id="rId31"/>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9" name="Shape 1789"/>
        <p:cNvGrpSpPr/>
        <p:nvPr/>
      </p:nvGrpSpPr>
      <p:grpSpPr>
        <a:xfrm>
          <a:off x="0" y="0"/>
          <a:ext cx="0" cy="0"/>
          <a:chOff x="0" y="0"/>
          <a:chExt cx="0" cy="0"/>
        </a:xfrm>
      </p:grpSpPr>
      <p:sp>
        <p:nvSpPr>
          <p:cNvPr id="1790" name="Google Shape;1790;p36"/>
          <p:cNvSpPr txBox="1"/>
          <p:nvPr/>
        </p:nvSpPr>
        <p:spPr>
          <a:xfrm>
            <a:off x="9753600" y="2435206"/>
            <a:ext cx="8120400" cy="6772500"/>
          </a:xfrm>
          <a:prstGeom prst="rect">
            <a:avLst/>
          </a:prstGeom>
          <a:noFill/>
          <a:ln>
            <a:noFill/>
          </a:ln>
        </p:spPr>
        <p:txBody>
          <a:bodyPr anchorCtr="0" anchor="t" bIns="91425" lIns="0" spcFirstLastPara="1" rIns="91425" wrap="square" tIns="91425">
            <a:spAutoFit/>
          </a:bodyPr>
          <a:lstStyle/>
          <a:p>
            <a:pPr indent="-342900" lvl="0" marL="819150" marR="0" rtl="0" algn="l">
              <a:lnSpc>
                <a:spcPct val="100000"/>
              </a:lnSpc>
              <a:spcBef>
                <a:spcPts val="1000"/>
              </a:spcBef>
              <a:spcAft>
                <a:spcPts val="0"/>
              </a:spcAft>
              <a:buClr>
                <a:srgbClr val="9B9761"/>
              </a:buClr>
              <a:buSzPts val="1800"/>
              <a:buFont typeface="Courier New"/>
              <a:buChar char="o"/>
            </a:pPr>
            <a:r>
              <a:rPr b="1" i="0" lang="en-GB" sz="1800" u="none" cap="none" strike="noStrike">
                <a:solidFill>
                  <a:srgbClr val="9B9761"/>
                </a:solidFill>
                <a:latin typeface="Arial"/>
                <a:ea typeface="Arial"/>
                <a:cs typeface="Arial"/>
                <a:sym typeface="Arial"/>
              </a:rPr>
              <a:t>Key populations: </a:t>
            </a:r>
            <a:br>
              <a:rPr b="1" i="0" lang="en-GB" sz="1800" u="none" cap="none" strike="noStrike">
                <a:solidFill>
                  <a:srgbClr val="462145"/>
                </a:solidFill>
                <a:latin typeface="Arial"/>
                <a:ea typeface="Arial"/>
                <a:cs typeface="Arial"/>
                <a:sym typeface="Arial"/>
              </a:rPr>
            </a:br>
            <a:r>
              <a:rPr b="0" i="0" lang="en-GB" sz="1800" u="none" cap="none" strike="noStrike">
                <a:solidFill>
                  <a:schemeClr val="dk1"/>
                </a:solidFill>
                <a:latin typeface="Arial"/>
                <a:ea typeface="Arial"/>
                <a:cs typeface="Arial"/>
                <a:sym typeface="Arial"/>
              </a:rPr>
              <a:t>Number of people in a specific KP group in each locality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(size estimation)</a:t>
            </a:r>
            <a:endParaRPr b="0" i="0" sz="1400" u="none" cap="none" strike="noStrike">
              <a:solidFill>
                <a:srgbClr val="000000"/>
              </a:solidFill>
              <a:latin typeface="Arial"/>
              <a:ea typeface="Arial"/>
              <a:cs typeface="Arial"/>
              <a:sym typeface="Arial"/>
            </a:endParaRPr>
          </a:p>
          <a:p>
            <a:pPr indent="-342900" lvl="0" marL="819150" marR="0" rtl="0" algn="l">
              <a:lnSpc>
                <a:spcPct val="100000"/>
              </a:lnSpc>
              <a:spcBef>
                <a:spcPts val="1000"/>
              </a:spcBef>
              <a:spcAft>
                <a:spcPts val="0"/>
              </a:spcAft>
              <a:buClr>
                <a:srgbClr val="9B9761"/>
              </a:buClr>
              <a:buSzPts val="1800"/>
              <a:buFont typeface="Courier New"/>
              <a:buChar char="o"/>
            </a:pPr>
            <a:r>
              <a:rPr b="1" i="0" lang="en-GB" sz="1800" u="none" cap="none" strike="noStrike">
                <a:solidFill>
                  <a:srgbClr val="9B9761"/>
                </a:solidFill>
                <a:latin typeface="Arial"/>
                <a:ea typeface="Arial"/>
                <a:cs typeface="Arial"/>
                <a:sym typeface="Arial"/>
              </a:rPr>
              <a:t>Reach key populations: </a:t>
            </a:r>
            <a:br>
              <a:rPr b="1" i="0" lang="en-GB" sz="1800" u="none" cap="none" strike="noStrike">
                <a:solidFill>
                  <a:srgbClr val="462145"/>
                </a:solidFill>
                <a:latin typeface="Arial"/>
                <a:ea typeface="Arial"/>
                <a:cs typeface="Arial"/>
                <a:sym typeface="Arial"/>
              </a:rPr>
            </a:br>
            <a:r>
              <a:rPr b="0" i="0" lang="en-GB" sz="1800" u="none" cap="none" strike="noStrike">
                <a:solidFill>
                  <a:schemeClr val="dk1"/>
                </a:solidFill>
                <a:latin typeface="Arial"/>
                <a:ea typeface="Arial"/>
                <a:cs typeface="Arial"/>
                <a:sym typeface="Arial"/>
              </a:rPr>
              <a:t>Number and percentage of individual KPs reached with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prevention interventions by community outreach workers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or through other programming</a:t>
            </a:r>
            <a:endParaRPr b="0" i="0" sz="1400" u="none" cap="none" strike="noStrike">
              <a:solidFill>
                <a:srgbClr val="000000"/>
              </a:solidFill>
              <a:latin typeface="Arial"/>
              <a:ea typeface="Arial"/>
              <a:cs typeface="Arial"/>
              <a:sym typeface="Arial"/>
            </a:endParaRPr>
          </a:p>
          <a:p>
            <a:pPr indent="-342900" lvl="0" marL="819150" marR="0" rtl="0" algn="l">
              <a:lnSpc>
                <a:spcPct val="100000"/>
              </a:lnSpc>
              <a:spcBef>
                <a:spcPts val="1000"/>
              </a:spcBef>
              <a:spcAft>
                <a:spcPts val="0"/>
              </a:spcAft>
              <a:buClr>
                <a:srgbClr val="9B9761"/>
              </a:buClr>
              <a:buSzPts val="1800"/>
              <a:buFont typeface="Courier New"/>
              <a:buChar char="o"/>
            </a:pPr>
            <a:r>
              <a:rPr b="1" i="0" lang="en-GB" sz="1800" u="none" cap="none" strike="noStrike">
                <a:solidFill>
                  <a:srgbClr val="9B9761"/>
                </a:solidFill>
                <a:latin typeface="Arial"/>
                <a:ea typeface="Arial"/>
                <a:cs typeface="Arial"/>
                <a:sym typeface="Arial"/>
              </a:rPr>
              <a:t>Diagnose PLHIV: </a:t>
            </a:r>
            <a:br>
              <a:rPr b="1" i="0" lang="en-GB" sz="1800" u="none" cap="none" strike="noStrike">
                <a:solidFill>
                  <a:srgbClr val="462145"/>
                </a:solidFill>
                <a:latin typeface="Arial"/>
                <a:ea typeface="Arial"/>
                <a:cs typeface="Arial"/>
                <a:sym typeface="Arial"/>
              </a:rPr>
            </a:br>
            <a:r>
              <a:rPr b="0" i="0" lang="en-GB" sz="1800" u="none" cap="none" strike="noStrike">
                <a:solidFill>
                  <a:schemeClr val="dk1"/>
                </a:solidFill>
                <a:latin typeface="Arial"/>
                <a:ea typeface="Arial"/>
                <a:cs typeface="Arial"/>
                <a:sym typeface="Arial"/>
              </a:rPr>
              <a:t>Number and percentage of KPs who received HIV testing and counselling and their test results</a:t>
            </a:r>
            <a:endParaRPr b="0" i="0" sz="1800" u="none" cap="none" strike="noStrike">
              <a:solidFill>
                <a:schemeClr val="dk1"/>
              </a:solidFill>
              <a:latin typeface="Arial"/>
              <a:ea typeface="Arial"/>
              <a:cs typeface="Arial"/>
              <a:sym typeface="Arial"/>
            </a:endParaRPr>
          </a:p>
          <a:p>
            <a:pPr indent="-342900" lvl="0" marL="819150" marR="0" rtl="0" algn="l">
              <a:lnSpc>
                <a:spcPct val="100000"/>
              </a:lnSpc>
              <a:spcBef>
                <a:spcPts val="1000"/>
              </a:spcBef>
              <a:spcAft>
                <a:spcPts val="0"/>
              </a:spcAft>
              <a:buClr>
                <a:srgbClr val="9B9761"/>
              </a:buClr>
              <a:buSzPts val="1800"/>
              <a:buFont typeface="Courier New"/>
              <a:buChar char="o"/>
            </a:pPr>
            <a:r>
              <a:rPr b="1" i="0" lang="en-GB" sz="1800" u="none" cap="none" strike="noStrike">
                <a:solidFill>
                  <a:srgbClr val="9B9761"/>
                </a:solidFill>
                <a:latin typeface="Arial"/>
                <a:ea typeface="Arial"/>
                <a:cs typeface="Arial"/>
                <a:sym typeface="Arial"/>
              </a:rPr>
              <a:t>Enroll in care: </a:t>
            </a:r>
            <a:br>
              <a:rPr b="1" i="0" lang="en-GB" sz="1800" u="none" cap="none" strike="noStrike">
                <a:solidFill>
                  <a:srgbClr val="462145"/>
                </a:solidFill>
                <a:latin typeface="Arial"/>
                <a:ea typeface="Arial"/>
                <a:cs typeface="Arial"/>
                <a:sym typeface="Arial"/>
              </a:rPr>
            </a:br>
            <a:r>
              <a:rPr b="0" i="0" lang="en-GB" sz="1800" u="none" cap="none" strike="noStrike">
                <a:solidFill>
                  <a:schemeClr val="dk1"/>
                </a:solidFill>
                <a:latin typeface="Arial"/>
                <a:ea typeface="Arial"/>
                <a:cs typeface="Arial"/>
                <a:sym typeface="Arial"/>
              </a:rPr>
              <a:t>Number and percentage of KPs living with HIV enrolled in clinical care</a:t>
            </a:r>
            <a:endParaRPr b="0" i="0" sz="1400" u="none" cap="none" strike="noStrike">
              <a:solidFill>
                <a:srgbClr val="000000"/>
              </a:solidFill>
              <a:latin typeface="Arial"/>
              <a:ea typeface="Arial"/>
              <a:cs typeface="Arial"/>
              <a:sym typeface="Arial"/>
            </a:endParaRPr>
          </a:p>
          <a:p>
            <a:pPr indent="-342900" lvl="0" marL="819150" marR="0" rtl="0" algn="l">
              <a:lnSpc>
                <a:spcPct val="100000"/>
              </a:lnSpc>
              <a:spcBef>
                <a:spcPts val="1000"/>
              </a:spcBef>
              <a:spcAft>
                <a:spcPts val="0"/>
              </a:spcAft>
              <a:buClr>
                <a:srgbClr val="9B9761"/>
              </a:buClr>
              <a:buSzPts val="1800"/>
              <a:buFont typeface="Courier New"/>
              <a:buChar char="o"/>
            </a:pPr>
            <a:r>
              <a:rPr b="1" i="0" lang="en-GB" sz="1800" u="none" cap="none" strike="noStrike">
                <a:solidFill>
                  <a:srgbClr val="9B9761"/>
                </a:solidFill>
                <a:latin typeface="Arial"/>
                <a:ea typeface="Arial"/>
                <a:cs typeface="Arial"/>
                <a:sym typeface="Arial"/>
              </a:rPr>
              <a:t>Initiate ART: </a:t>
            </a:r>
            <a:br>
              <a:rPr b="1" i="0" lang="en-GB" sz="1800" u="none" cap="none" strike="noStrike">
                <a:solidFill>
                  <a:srgbClr val="462145"/>
                </a:solidFill>
                <a:latin typeface="Arial"/>
                <a:ea typeface="Arial"/>
                <a:cs typeface="Arial"/>
                <a:sym typeface="Arial"/>
              </a:rPr>
            </a:br>
            <a:r>
              <a:rPr b="0" i="0" lang="en-GB" sz="1800" u="none" cap="none" strike="noStrike">
                <a:solidFill>
                  <a:schemeClr val="dk1"/>
                </a:solidFill>
                <a:latin typeface="Arial"/>
                <a:ea typeface="Arial"/>
                <a:cs typeface="Arial"/>
                <a:sym typeface="Arial"/>
              </a:rPr>
              <a:t>Number and percentage of HIV-positive KPs enrolled on ART in accordance with nationally approved protocol or WHO standards</a:t>
            </a:r>
            <a:endParaRPr b="0" i="0" sz="1400" u="none" cap="none" strike="noStrike">
              <a:solidFill>
                <a:srgbClr val="000000"/>
              </a:solidFill>
              <a:latin typeface="Arial"/>
              <a:ea typeface="Arial"/>
              <a:cs typeface="Arial"/>
              <a:sym typeface="Arial"/>
            </a:endParaRPr>
          </a:p>
          <a:p>
            <a:pPr indent="-342900" lvl="0" marL="819150" marR="0" rtl="0" algn="l">
              <a:lnSpc>
                <a:spcPct val="100000"/>
              </a:lnSpc>
              <a:spcBef>
                <a:spcPts val="1000"/>
              </a:spcBef>
              <a:spcAft>
                <a:spcPts val="0"/>
              </a:spcAft>
              <a:buClr>
                <a:srgbClr val="9B9761"/>
              </a:buClr>
              <a:buSzPts val="1800"/>
              <a:buFont typeface="Courier New"/>
              <a:buChar char="o"/>
            </a:pPr>
            <a:r>
              <a:rPr b="1" i="0" lang="en-GB" sz="1800" u="none" cap="none" strike="noStrike">
                <a:solidFill>
                  <a:srgbClr val="9B9761"/>
                </a:solidFill>
                <a:latin typeface="Arial"/>
                <a:ea typeface="Arial"/>
                <a:cs typeface="Arial"/>
                <a:sym typeface="Arial"/>
              </a:rPr>
              <a:t>Sustain on ART: </a:t>
            </a:r>
            <a:br>
              <a:rPr b="1" i="0" lang="en-GB" sz="1800" u="none" cap="none" strike="noStrike">
                <a:solidFill>
                  <a:srgbClr val="462145"/>
                </a:solidFill>
                <a:latin typeface="Arial"/>
                <a:ea typeface="Arial"/>
                <a:cs typeface="Arial"/>
                <a:sym typeface="Arial"/>
              </a:rPr>
            </a:br>
            <a:r>
              <a:rPr b="0" i="0" lang="en-GB" sz="1800" u="none" cap="none" strike="noStrike">
                <a:solidFill>
                  <a:schemeClr val="dk1"/>
                </a:solidFill>
                <a:latin typeface="Arial"/>
                <a:ea typeface="Arial"/>
                <a:cs typeface="Arial"/>
                <a:sym typeface="Arial"/>
              </a:rPr>
              <a:t>Number and percentage of HIV-positive KPs known to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be alive and on treatment 12 months after initiation of ART</a:t>
            </a:r>
            <a:endParaRPr b="0" i="0" sz="1400" u="none" cap="none" strike="noStrike">
              <a:solidFill>
                <a:srgbClr val="000000"/>
              </a:solidFill>
              <a:latin typeface="Arial"/>
              <a:ea typeface="Arial"/>
              <a:cs typeface="Arial"/>
              <a:sym typeface="Arial"/>
            </a:endParaRPr>
          </a:p>
          <a:p>
            <a:pPr indent="-342900" lvl="0" marL="819150" marR="0" rtl="0" algn="l">
              <a:lnSpc>
                <a:spcPct val="100000"/>
              </a:lnSpc>
              <a:spcBef>
                <a:spcPts val="1000"/>
              </a:spcBef>
              <a:spcAft>
                <a:spcPts val="0"/>
              </a:spcAft>
              <a:buClr>
                <a:srgbClr val="9B9761"/>
              </a:buClr>
              <a:buSzPts val="1800"/>
              <a:buFont typeface="Courier New"/>
              <a:buChar char="o"/>
            </a:pPr>
            <a:r>
              <a:rPr b="1" i="0" lang="en-GB" sz="1800" u="none" cap="none" strike="noStrike">
                <a:solidFill>
                  <a:srgbClr val="9B9761"/>
                </a:solidFill>
                <a:latin typeface="Arial"/>
                <a:ea typeface="Arial"/>
                <a:cs typeface="Arial"/>
                <a:sym typeface="Arial"/>
              </a:rPr>
              <a:t>Suppress viral load: </a:t>
            </a:r>
            <a:br>
              <a:rPr b="1" i="0" lang="en-GB" sz="1800" u="none" cap="none" strike="noStrike">
                <a:solidFill>
                  <a:srgbClr val="462145"/>
                </a:solidFill>
                <a:latin typeface="Arial"/>
                <a:ea typeface="Arial"/>
                <a:cs typeface="Arial"/>
                <a:sym typeface="Arial"/>
              </a:rPr>
            </a:br>
            <a:r>
              <a:rPr b="0" i="0" lang="en-GB" sz="1800" u="none" cap="none" strike="noStrike">
                <a:solidFill>
                  <a:schemeClr val="dk1"/>
                </a:solidFill>
                <a:latin typeface="Arial"/>
                <a:ea typeface="Arial"/>
                <a:cs typeface="Arial"/>
                <a:sym typeface="Arial"/>
              </a:rPr>
              <a:t>Number and percentage of HIV-positive KPs on ART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tested with suppressed viral load (&lt;1000 copies/ml)</a:t>
            </a:r>
            <a:endParaRPr b="0" i="0" sz="2000" u="none" cap="none" strike="noStrike">
              <a:solidFill>
                <a:schemeClr val="dk1"/>
              </a:solidFill>
              <a:latin typeface="Arial"/>
              <a:ea typeface="Arial"/>
              <a:cs typeface="Arial"/>
              <a:sym typeface="Arial"/>
            </a:endParaRPr>
          </a:p>
        </p:txBody>
      </p:sp>
      <p:sp>
        <p:nvSpPr>
          <p:cNvPr id="1791" name="Google Shape;1791;p36"/>
          <p:cNvSpPr txBox="1"/>
          <p:nvPr/>
        </p:nvSpPr>
        <p:spPr>
          <a:xfrm>
            <a:off x="10177833" y="1246483"/>
            <a:ext cx="914400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GB" sz="2000" u="none" cap="none" strike="noStrike">
                <a:solidFill>
                  <a:srgbClr val="9B9761"/>
                </a:solidFill>
                <a:latin typeface="Arial Black"/>
                <a:ea typeface="Arial Black"/>
                <a:cs typeface="Arial Black"/>
                <a:sym typeface="Arial Black"/>
              </a:rPr>
              <a:t>THE COPCT CASCADE INVOLVES </a:t>
            </a:r>
            <a:br>
              <a:rPr b="1" i="0" lang="en-GB" sz="2000" u="none" cap="none" strike="noStrike">
                <a:solidFill>
                  <a:srgbClr val="9B9761"/>
                </a:solidFill>
                <a:latin typeface="Arial Black"/>
                <a:ea typeface="Arial Black"/>
                <a:cs typeface="Arial Black"/>
                <a:sym typeface="Arial Black"/>
              </a:rPr>
            </a:br>
            <a:r>
              <a:rPr b="1" i="0" lang="en-GB" sz="2000" u="none" cap="none" strike="noStrike">
                <a:solidFill>
                  <a:srgbClr val="9B9761"/>
                </a:solidFill>
                <a:latin typeface="Arial Black"/>
                <a:ea typeface="Arial Black"/>
                <a:cs typeface="Arial Black"/>
                <a:sym typeface="Arial Black"/>
              </a:rPr>
              <a:t>THE FOLLOWING INDICATORS: </a:t>
            </a:r>
            <a:endParaRPr b="0" i="0" sz="1400" u="none" cap="none" strike="noStrike">
              <a:solidFill>
                <a:srgbClr val="000000"/>
              </a:solidFill>
              <a:latin typeface="Arial"/>
              <a:ea typeface="Arial"/>
              <a:cs typeface="Arial"/>
              <a:sym typeface="Arial"/>
            </a:endParaRPr>
          </a:p>
        </p:txBody>
      </p:sp>
      <p:sp>
        <p:nvSpPr>
          <p:cNvPr id="1792" name="Google Shape;1792;p36"/>
          <p:cNvSpPr txBox="1"/>
          <p:nvPr/>
        </p:nvSpPr>
        <p:spPr>
          <a:xfrm>
            <a:off x="10177833" y="2107168"/>
            <a:ext cx="952337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GB" sz="1800" u="none" cap="none" strike="noStrike">
                <a:solidFill>
                  <a:srgbClr val="9B9761"/>
                </a:solidFill>
                <a:latin typeface="Arial"/>
                <a:ea typeface="Arial"/>
                <a:cs typeface="Arial"/>
                <a:sym typeface="Arial"/>
              </a:rPr>
              <a:t>INDICATORS: </a:t>
            </a:r>
            <a:endParaRPr b="0" i="0" sz="1800" u="none" cap="none" strike="noStrike">
              <a:solidFill>
                <a:srgbClr val="9B9761"/>
              </a:solidFill>
              <a:latin typeface="Arial"/>
              <a:ea typeface="Arial"/>
              <a:cs typeface="Arial"/>
              <a:sym typeface="Arial"/>
            </a:endParaRPr>
          </a:p>
        </p:txBody>
      </p:sp>
      <p:grpSp>
        <p:nvGrpSpPr>
          <p:cNvPr id="1793" name="Google Shape;1793;p36"/>
          <p:cNvGrpSpPr/>
          <p:nvPr/>
        </p:nvGrpSpPr>
        <p:grpSpPr>
          <a:xfrm>
            <a:off x="15468600" y="9741069"/>
            <a:ext cx="3329100" cy="507831"/>
            <a:chOff x="14872218" y="9719957"/>
            <a:chExt cx="3329100" cy="507831"/>
          </a:xfrm>
        </p:grpSpPr>
        <p:grpSp>
          <p:nvGrpSpPr>
            <p:cNvPr id="1794" name="Google Shape;1794;p36"/>
            <p:cNvGrpSpPr/>
            <p:nvPr/>
          </p:nvGrpSpPr>
          <p:grpSpPr>
            <a:xfrm>
              <a:off x="16071068" y="9770473"/>
              <a:ext cx="396290" cy="396290"/>
              <a:chOff x="16121050" y="9484039"/>
              <a:chExt cx="653674" cy="653674"/>
            </a:xfrm>
          </p:grpSpPr>
          <p:sp>
            <p:nvSpPr>
              <p:cNvPr id="1795" name="Google Shape;1795;p36">
                <a:hlinkClick action="ppaction://hlinksldjump" r:id="rId3"/>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96" name="Google Shape;1796;p36">
                <a:hlinkClick action="ppaction://hlinksldjump" r:id="rId4"/>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797" name="Google Shape;1797;p36">
              <a:hlinkClick action="ppaction://hlinksldjump" r:id="rId6"/>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1798" name="Google Shape;1798;p36">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99" name="Google Shape;1799;p36">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00" name="Google Shape;1800;p36">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1801" name="Google Shape;1801;p36"/>
          <p:cNvSpPr txBox="1"/>
          <p:nvPr/>
        </p:nvSpPr>
        <p:spPr>
          <a:xfrm>
            <a:off x="361450" y="569375"/>
            <a:ext cx="11845091" cy="67710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400"/>
              <a:buFont typeface="Arial"/>
              <a:buNone/>
            </a:pPr>
            <a:r>
              <a:rPr b="1" i="0" lang="en-GB" sz="4400" u="none" cap="none" strike="noStrike">
                <a:solidFill>
                  <a:srgbClr val="9B9761"/>
                </a:solidFill>
                <a:latin typeface="Arial"/>
                <a:ea typeface="Arial"/>
                <a:cs typeface="Arial"/>
                <a:sym typeface="Arial"/>
              </a:rPr>
              <a:t>Indicators</a:t>
            </a:r>
            <a:endParaRPr b="0" i="0" sz="1400" u="none" cap="none" strike="noStrike">
              <a:solidFill>
                <a:srgbClr val="000000"/>
              </a:solidFill>
              <a:latin typeface="Arial"/>
              <a:ea typeface="Arial"/>
              <a:cs typeface="Arial"/>
              <a:sym typeface="Arial"/>
            </a:endParaRPr>
          </a:p>
        </p:txBody>
      </p:sp>
      <p:sp>
        <p:nvSpPr>
          <p:cNvPr id="1802" name="Google Shape;1802;p36"/>
          <p:cNvSpPr txBox="1"/>
          <p:nvPr/>
        </p:nvSpPr>
        <p:spPr>
          <a:xfrm>
            <a:off x="0" y="0"/>
            <a:ext cx="18306332" cy="371681"/>
          </a:xfrm>
          <a:prstGeom prst="rect">
            <a:avLst/>
          </a:prstGeom>
          <a:solidFill>
            <a:srgbClr val="9B9761"/>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HIV CONTINUUM OF PREVENTION, CARE, AND TREATMENT CASCADE (COPCT) </a:t>
            </a:r>
            <a:endParaRPr b="0" i="0" sz="1400" u="none" cap="none" strike="noStrike">
              <a:solidFill>
                <a:srgbClr val="000000"/>
              </a:solidFill>
              <a:latin typeface="Arial"/>
              <a:ea typeface="Arial"/>
              <a:cs typeface="Arial"/>
              <a:sym typeface="Arial"/>
            </a:endParaRPr>
          </a:p>
        </p:txBody>
      </p:sp>
      <p:grpSp>
        <p:nvGrpSpPr>
          <p:cNvPr id="1803" name="Google Shape;1803;p36"/>
          <p:cNvGrpSpPr/>
          <p:nvPr/>
        </p:nvGrpSpPr>
        <p:grpSpPr>
          <a:xfrm>
            <a:off x="16041050" y="51825"/>
            <a:ext cx="484531" cy="484531"/>
            <a:chOff x="8648959" y="1185159"/>
            <a:chExt cx="484531" cy="484531"/>
          </a:xfrm>
        </p:grpSpPr>
        <p:sp>
          <p:nvSpPr>
            <p:cNvPr id="1804" name="Google Shape;1804;p36"/>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05" name="Google Shape;1805;p36">
              <a:hlinkClick action="ppaction://hlinksldjump" r:id="rId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806" name="Google Shape;1806;p36"/>
          <p:cNvGrpSpPr/>
          <p:nvPr/>
        </p:nvGrpSpPr>
        <p:grpSpPr>
          <a:xfrm>
            <a:off x="17231763" y="38100"/>
            <a:ext cx="484531" cy="484531"/>
            <a:chOff x="8648959" y="1185159"/>
            <a:chExt cx="484531" cy="484531"/>
          </a:xfrm>
        </p:grpSpPr>
        <p:sp>
          <p:nvSpPr>
            <p:cNvPr id="1807" name="Google Shape;1807;p36"/>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08" name="Google Shape;1808;p36">
              <a:hlinkClick action="ppaction://hlinksldjump" r:id="rId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809" name="Google Shape;1809;p36"/>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810" name="Google Shape;1810;p36"/>
          <p:cNvSpPr txBox="1"/>
          <p:nvPr/>
        </p:nvSpPr>
        <p:spPr>
          <a:xfrm>
            <a:off x="14775047" y="59102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811" name="Google Shape;1811;p36"/>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812" name="Google Shape;1812;p36"/>
          <p:cNvSpPr txBox="1"/>
          <p:nvPr/>
        </p:nvSpPr>
        <p:spPr>
          <a:xfrm>
            <a:off x="17041057" y="613946"/>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1813" name="Google Shape;1813;p36"/>
          <p:cNvGrpSpPr/>
          <p:nvPr/>
        </p:nvGrpSpPr>
        <p:grpSpPr>
          <a:xfrm>
            <a:off x="14838793" y="47461"/>
            <a:ext cx="484531" cy="484531"/>
            <a:chOff x="8648959" y="1185159"/>
            <a:chExt cx="484531" cy="484531"/>
          </a:xfrm>
        </p:grpSpPr>
        <p:sp>
          <p:nvSpPr>
            <p:cNvPr id="1814" name="Google Shape;1814;p36"/>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15" name="Google Shape;1815;p36">
              <a:hlinkClick action="ppaction://hlinksldjump" r:id="rId10"/>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816" name="Google Shape;1816;p36"/>
          <p:cNvGrpSpPr/>
          <p:nvPr/>
        </p:nvGrpSpPr>
        <p:grpSpPr>
          <a:xfrm>
            <a:off x="17177800" y="37091"/>
            <a:ext cx="594995" cy="594995"/>
            <a:chOff x="8648959" y="1185159"/>
            <a:chExt cx="484531" cy="484531"/>
          </a:xfrm>
        </p:grpSpPr>
        <p:sp>
          <p:nvSpPr>
            <p:cNvPr id="1817" name="Google Shape;1817;p36"/>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18" name="Google Shape;1818;p36">
              <a:hlinkClick action="ppaction://hlinksldjump" r:id="rId11"/>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descr="A graph of different colored bars&#10;&#10;AI-generated content may be incorrect." id="1819" name="Google Shape;1819;p36"/>
          <p:cNvPicPr preferRelativeResize="0"/>
          <p:nvPr/>
        </p:nvPicPr>
        <p:blipFill rotWithShape="1">
          <a:blip r:embed="rId13">
            <a:alphaModFix/>
          </a:blip>
          <a:srcRect b="0" l="0" r="0" t="0"/>
          <a:stretch/>
        </p:blipFill>
        <p:spPr>
          <a:xfrm>
            <a:off x="777071" y="1333500"/>
            <a:ext cx="8491408" cy="8818305"/>
          </a:xfrm>
          <a:prstGeom prst="rect">
            <a:avLst/>
          </a:prstGeom>
          <a:noFill/>
          <a:ln>
            <a:noFill/>
          </a:ln>
        </p:spPr>
      </p:pic>
      <p:grpSp>
        <p:nvGrpSpPr>
          <p:cNvPr id="1820" name="Google Shape;1820;p36"/>
          <p:cNvGrpSpPr/>
          <p:nvPr/>
        </p:nvGrpSpPr>
        <p:grpSpPr>
          <a:xfrm>
            <a:off x="13565479" y="51825"/>
            <a:ext cx="484531" cy="484531"/>
            <a:chOff x="8648959" y="1185159"/>
            <a:chExt cx="484531" cy="484531"/>
          </a:xfrm>
        </p:grpSpPr>
        <p:sp>
          <p:nvSpPr>
            <p:cNvPr id="1821" name="Google Shape;1821;p36">
              <a:hlinkClick action="ppaction://hlinksldjump" r:id="rId14"/>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22" name="Google Shape;1822;p36">
              <a:hlinkClick action="ppaction://hlinksldjump" r:id="rId15"/>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823" name="Google Shape;1823;p36"/>
          <p:cNvGrpSpPr/>
          <p:nvPr/>
        </p:nvGrpSpPr>
        <p:grpSpPr>
          <a:xfrm>
            <a:off x="18331" y="9704272"/>
            <a:ext cx="15755070" cy="596320"/>
            <a:chOff x="0" y="9749027"/>
            <a:chExt cx="15755070" cy="596320"/>
          </a:xfrm>
        </p:grpSpPr>
        <p:pic>
          <p:nvPicPr>
            <p:cNvPr descr="A colorful squares and circles&#10;&#10;AI-generated content may be incorrect." id="1824" name="Google Shape;1824;p36"/>
            <p:cNvPicPr preferRelativeResize="0"/>
            <p:nvPr/>
          </p:nvPicPr>
          <p:blipFill rotWithShape="1">
            <a:blip r:embed="rId16">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825" name="Google Shape;1825;p36"/>
            <p:cNvPicPr preferRelativeResize="0"/>
            <p:nvPr/>
          </p:nvPicPr>
          <p:blipFill rotWithShape="1">
            <a:blip r:embed="rId16">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826" name="Google Shape;1826;p36"/>
            <p:cNvPicPr preferRelativeResize="0"/>
            <p:nvPr/>
          </p:nvPicPr>
          <p:blipFill rotWithShape="1">
            <a:blip r:embed="rId17">
              <a:alphaModFix/>
            </a:blip>
            <a:srcRect b="0" l="0" r="0" t="0"/>
            <a:stretch/>
          </p:blipFill>
          <p:spPr>
            <a:xfrm rot="-5400000">
              <a:off x="15133116" y="9723391"/>
              <a:ext cx="596319" cy="647590"/>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4" name="Shape 1834"/>
        <p:cNvGrpSpPr/>
        <p:nvPr/>
      </p:nvGrpSpPr>
      <p:grpSpPr>
        <a:xfrm>
          <a:off x="0" y="0"/>
          <a:ext cx="0" cy="0"/>
          <a:chOff x="0" y="0"/>
          <a:chExt cx="0" cy="0"/>
        </a:xfrm>
      </p:grpSpPr>
      <p:grpSp>
        <p:nvGrpSpPr>
          <p:cNvPr id="1835" name="Google Shape;1835;p37"/>
          <p:cNvGrpSpPr/>
          <p:nvPr/>
        </p:nvGrpSpPr>
        <p:grpSpPr>
          <a:xfrm>
            <a:off x="18331" y="9704272"/>
            <a:ext cx="15755070" cy="596320"/>
            <a:chOff x="0" y="9749027"/>
            <a:chExt cx="15755070" cy="596320"/>
          </a:xfrm>
        </p:grpSpPr>
        <p:pic>
          <p:nvPicPr>
            <p:cNvPr descr="A colorful squares and circles&#10;&#10;AI-generated content may be incorrect." id="1836" name="Google Shape;1836;p37"/>
            <p:cNvPicPr preferRelativeResize="0"/>
            <p:nvPr/>
          </p:nvPicPr>
          <p:blipFill rotWithShape="1">
            <a:blip r:embed="rId3">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837" name="Google Shape;1837;p37"/>
            <p:cNvPicPr preferRelativeResize="0"/>
            <p:nvPr/>
          </p:nvPicPr>
          <p:blipFill rotWithShape="1">
            <a:blip r:embed="rId3">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838" name="Google Shape;1838;p37"/>
            <p:cNvPicPr preferRelativeResize="0"/>
            <p:nvPr/>
          </p:nvPicPr>
          <p:blipFill rotWithShape="1">
            <a:blip r:embed="rId4">
              <a:alphaModFix/>
            </a:blip>
            <a:srcRect b="0" l="0" r="0" t="0"/>
            <a:stretch/>
          </p:blipFill>
          <p:spPr>
            <a:xfrm rot="-5400000">
              <a:off x="15133116" y="9723391"/>
              <a:ext cx="596319" cy="647590"/>
            </a:xfrm>
            <a:prstGeom prst="rect">
              <a:avLst/>
            </a:prstGeom>
            <a:noFill/>
            <a:ln>
              <a:noFill/>
            </a:ln>
          </p:spPr>
        </p:pic>
      </p:grpSp>
      <p:sp>
        <p:nvSpPr>
          <p:cNvPr id="1839" name="Google Shape;1839;p37"/>
          <p:cNvSpPr/>
          <p:nvPr/>
        </p:nvSpPr>
        <p:spPr>
          <a:xfrm rot="5400000">
            <a:off x="256580" y="3018943"/>
            <a:ext cx="1894590" cy="1198547"/>
          </a:xfrm>
          <a:prstGeom prst="chevron">
            <a:avLst>
              <a:gd fmla="val 50000" name="adj"/>
            </a:avLst>
          </a:prstGeom>
          <a:solidFill>
            <a:srgbClr val="9B9761">
              <a:alpha val="60000"/>
            </a:srgbClr>
          </a:solidFill>
          <a:ln cap="flat" cmpd="sng" w="26800">
            <a:solidFill>
              <a:srgbClr val="9B9761">
                <a:alpha val="60000"/>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lt1"/>
              </a:solidFill>
              <a:latin typeface="Arial"/>
              <a:ea typeface="Arial"/>
              <a:cs typeface="Arial"/>
              <a:sym typeface="Arial"/>
            </a:endParaRPr>
          </a:p>
        </p:txBody>
      </p:sp>
      <p:sp>
        <p:nvSpPr>
          <p:cNvPr id="1840" name="Google Shape;1840;p37"/>
          <p:cNvSpPr txBox="1"/>
          <p:nvPr/>
        </p:nvSpPr>
        <p:spPr>
          <a:xfrm>
            <a:off x="604467" y="3427908"/>
            <a:ext cx="1198547" cy="568639"/>
          </a:xfrm>
          <a:prstGeom prst="rect">
            <a:avLst/>
          </a:prstGeom>
          <a:noFill/>
          <a:ln>
            <a:noFill/>
          </a:ln>
        </p:spPr>
        <p:txBody>
          <a:bodyPr anchorCtr="0" anchor="ctr" bIns="8025" lIns="8025" spcFirstLastPara="1" rIns="8025" wrap="square" tIns="8025">
            <a:noAutofit/>
          </a:bodyPr>
          <a:lstStyle/>
          <a:p>
            <a:pPr indent="0" lvl="0" marL="0" marR="0" rtl="0" algn="ctr">
              <a:lnSpc>
                <a:spcPct val="90000"/>
              </a:lnSpc>
              <a:spcBef>
                <a:spcPts val="0"/>
              </a:spcBef>
              <a:spcAft>
                <a:spcPts val="0"/>
              </a:spcAft>
              <a:buClr>
                <a:srgbClr val="000000"/>
              </a:buClr>
              <a:buSzPts val="1267"/>
              <a:buFont typeface="Arial"/>
              <a:buNone/>
            </a:pPr>
            <a:r>
              <a:rPr b="1" i="0" lang="en-GB" sz="1600" u="none" cap="none" strike="noStrike">
                <a:solidFill>
                  <a:schemeClr val="lt1"/>
                </a:solidFill>
                <a:latin typeface="Arial"/>
                <a:ea typeface="Arial"/>
                <a:cs typeface="Arial"/>
                <a:sym typeface="Arial"/>
              </a:rPr>
              <a:t>STEP 1</a:t>
            </a:r>
            <a:endParaRPr b="0" i="0" sz="1400" u="none" cap="none" strike="noStrike">
              <a:solidFill>
                <a:srgbClr val="000000"/>
              </a:solidFill>
              <a:latin typeface="Arial"/>
              <a:ea typeface="Arial"/>
              <a:cs typeface="Arial"/>
              <a:sym typeface="Arial"/>
            </a:endParaRPr>
          </a:p>
        </p:txBody>
      </p:sp>
      <p:sp>
        <p:nvSpPr>
          <p:cNvPr id="1841" name="Google Shape;1841;p37"/>
          <p:cNvSpPr/>
          <p:nvPr/>
        </p:nvSpPr>
        <p:spPr>
          <a:xfrm rot="5400000">
            <a:off x="4305260" y="168682"/>
            <a:ext cx="1231614" cy="6236108"/>
          </a:xfrm>
          <a:prstGeom prst="round2SameRect">
            <a:avLst>
              <a:gd fmla="val 16667" name="adj1"/>
              <a:gd fmla="val 0" name="adj2"/>
            </a:avLst>
          </a:prstGeom>
          <a:solidFill>
            <a:schemeClr val="lt1">
              <a:alpha val="88235"/>
            </a:schemeClr>
          </a:solidFill>
          <a:ln cap="flat" cmpd="sng" w="26800">
            <a:solidFill>
              <a:srgbClr val="9B9761">
                <a:alpha val="60000"/>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1842" name="Google Shape;1842;p37"/>
          <p:cNvSpPr txBox="1"/>
          <p:nvPr/>
        </p:nvSpPr>
        <p:spPr>
          <a:xfrm>
            <a:off x="2069696" y="2731035"/>
            <a:ext cx="6236104" cy="1111073"/>
          </a:xfrm>
          <a:prstGeom prst="rect">
            <a:avLst/>
          </a:prstGeom>
          <a:noFill/>
          <a:ln>
            <a:noFill/>
          </a:ln>
        </p:spPr>
        <p:txBody>
          <a:bodyPr anchorCtr="0" anchor="ctr" bIns="6000" lIns="67575" spcFirstLastPara="1" rIns="6000" wrap="square" tIns="6000">
            <a:noAutofit/>
          </a:bodyPr>
          <a:lstStyle/>
          <a:p>
            <a:pPr indent="0" lvl="0" marL="392135" marR="0" rtl="0" algn="l">
              <a:lnSpc>
                <a:spcPct val="100000"/>
              </a:lnSpc>
              <a:spcBef>
                <a:spcPts val="0"/>
              </a:spcBef>
              <a:spcAft>
                <a:spcPts val="0"/>
              </a:spcAft>
              <a:buClr>
                <a:srgbClr val="000000"/>
              </a:buClr>
              <a:buSzPts val="983"/>
              <a:buFont typeface="Arial"/>
              <a:buNone/>
            </a:pPr>
            <a:r>
              <a:rPr b="1" i="0" lang="en-GB" sz="1600" u="none" cap="none" strike="noStrike">
                <a:solidFill>
                  <a:schemeClr val="dk1"/>
                </a:solidFill>
                <a:latin typeface="Arial"/>
                <a:ea typeface="Arial"/>
                <a:cs typeface="Arial"/>
                <a:sym typeface="Arial"/>
              </a:rPr>
              <a:t>Define your objective: Define the target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population you aim to focus on.  </a:t>
            </a:r>
            <a:endParaRPr b="0" i="0" sz="1400" u="none" cap="none" strike="noStrike">
              <a:solidFill>
                <a:srgbClr val="000000"/>
              </a:solidFill>
              <a:latin typeface="Arial"/>
              <a:ea typeface="Arial"/>
              <a:cs typeface="Arial"/>
              <a:sym typeface="Arial"/>
            </a:endParaRPr>
          </a:p>
        </p:txBody>
      </p:sp>
      <p:sp>
        <p:nvSpPr>
          <p:cNvPr id="1843" name="Google Shape;1843;p37"/>
          <p:cNvSpPr/>
          <p:nvPr/>
        </p:nvSpPr>
        <p:spPr>
          <a:xfrm rot="5400000">
            <a:off x="256580" y="4576381"/>
            <a:ext cx="1894590" cy="1198547"/>
          </a:xfrm>
          <a:prstGeom prst="chevron">
            <a:avLst>
              <a:gd fmla="val 50000" name="adj"/>
            </a:avLst>
          </a:prstGeom>
          <a:solidFill>
            <a:srgbClr val="9B9761"/>
          </a:solidFill>
          <a:ln cap="flat" cmpd="sng" w="26800">
            <a:solidFill>
              <a:srgbClr val="9B9761"/>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1844" name="Google Shape;1844;p37"/>
          <p:cNvSpPr txBox="1"/>
          <p:nvPr/>
        </p:nvSpPr>
        <p:spPr>
          <a:xfrm>
            <a:off x="604467" y="4985348"/>
            <a:ext cx="1198547" cy="568639"/>
          </a:xfrm>
          <a:prstGeom prst="rect">
            <a:avLst/>
          </a:prstGeom>
          <a:noFill/>
          <a:ln>
            <a:noFill/>
          </a:ln>
        </p:spPr>
        <p:txBody>
          <a:bodyPr anchorCtr="0" anchor="ctr" bIns="8025" lIns="8025" spcFirstLastPara="1" rIns="8025" wrap="square" tIns="8025">
            <a:noAutofit/>
          </a:bodyPr>
          <a:lstStyle/>
          <a:p>
            <a:pPr indent="0" lvl="0" marL="0" marR="0" rtl="0" algn="ctr">
              <a:lnSpc>
                <a:spcPct val="90000"/>
              </a:lnSpc>
              <a:spcBef>
                <a:spcPts val="0"/>
              </a:spcBef>
              <a:spcAft>
                <a:spcPts val="0"/>
              </a:spcAft>
              <a:buClr>
                <a:srgbClr val="000000"/>
              </a:buClr>
              <a:buSzPts val="1267"/>
              <a:buFont typeface="Arial"/>
              <a:buNone/>
            </a:pPr>
            <a:r>
              <a:rPr b="1" i="0" lang="en-GB" sz="1600" u="none" cap="none" strike="noStrike">
                <a:solidFill>
                  <a:schemeClr val="lt1"/>
                </a:solidFill>
                <a:latin typeface="Arial"/>
                <a:ea typeface="Arial"/>
                <a:cs typeface="Arial"/>
                <a:sym typeface="Arial"/>
              </a:rPr>
              <a:t>STEP 2</a:t>
            </a:r>
            <a:endParaRPr b="0" i="0" sz="1400" u="none" cap="none" strike="noStrike">
              <a:solidFill>
                <a:srgbClr val="000000"/>
              </a:solidFill>
              <a:latin typeface="Arial"/>
              <a:ea typeface="Arial"/>
              <a:cs typeface="Arial"/>
              <a:sym typeface="Arial"/>
            </a:endParaRPr>
          </a:p>
        </p:txBody>
      </p:sp>
      <p:sp>
        <p:nvSpPr>
          <p:cNvPr id="1845" name="Google Shape;1845;p37"/>
          <p:cNvSpPr/>
          <p:nvPr/>
        </p:nvSpPr>
        <p:spPr>
          <a:xfrm rot="5400000">
            <a:off x="4305257" y="1726117"/>
            <a:ext cx="1231614" cy="6236105"/>
          </a:xfrm>
          <a:prstGeom prst="round2SameRect">
            <a:avLst>
              <a:gd fmla="val 16667" name="adj1"/>
              <a:gd fmla="val 0" name="adj2"/>
            </a:avLst>
          </a:prstGeom>
          <a:solidFill>
            <a:schemeClr val="lt1">
              <a:alpha val="88235"/>
            </a:schemeClr>
          </a:solidFill>
          <a:ln cap="flat" cmpd="sng" w="28575">
            <a:solidFill>
              <a:srgbClr val="9B9761"/>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1846" name="Google Shape;1846;p37"/>
          <p:cNvSpPr txBox="1"/>
          <p:nvPr/>
        </p:nvSpPr>
        <p:spPr>
          <a:xfrm>
            <a:off x="2069696" y="4288473"/>
            <a:ext cx="6236104" cy="1111073"/>
          </a:xfrm>
          <a:prstGeom prst="rect">
            <a:avLst/>
          </a:prstGeom>
          <a:noFill/>
          <a:ln>
            <a:noFill/>
          </a:ln>
        </p:spPr>
        <p:txBody>
          <a:bodyPr anchorCtr="0" anchor="ctr" bIns="6000" lIns="67575" spcFirstLastPara="1" rIns="6000" wrap="square" tIns="6000">
            <a:noAutofit/>
          </a:bodyPr>
          <a:lstStyle/>
          <a:p>
            <a:pPr indent="0" lvl="0" marL="392135" marR="0" rtl="0" algn="l">
              <a:lnSpc>
                <a:spcPct val="100000"/>
              </a:lnSpc>
              <a:spcBef>
                <a:spcPts val="0"/>
              </a:spcBef>
              <a:spcAft>
                <a:spcPts val="0"/>
              </a:spcAft>
              <a:buClr>
                <a:srgbClr val="000000"/>
              </a:buClr>
              <a:buSzPts val="983"/>
              <a:buFont typeface="Arial"/>
              <a:buNone/>
            </a:pPr>
            <a:r>
              <a:rPr b="1" i="0" lang="en-GB" sz="1600" u="none" cap="none" strike="noStrike">
                <a:solidFill>
                  <a:schemeClr val="dk1"/>
                </a:solidFill>
                <a:latin typeface="Arial"/>
                <a:ea typeface="Arial"/>
                <a:cs typeface="Arial"/>
                <a:sym typeface="Arial"/>
              </a:rPr>
              <a:t>Define and measure the cascade steps</a:t>
            </a:r>
            <a:endParaRPr b="0" i="0" sz="1400" u="none" cap="none" strike="noStrike">
              <a:solidFill>
                <a:srgbClr val="000000"/>
              </a:solidFill>
              <a:latin typeface="Arial"/>
              <a:ea typeface="Arial"/>
              <a:cs typeface="Arial"/>
              <a:sym typeface="Arial"/>
            </a:endParaRPr>
          </a:p>
        </p:txBody>
      </p:sp>
      <p:sp>
        <p:nvSpPr>
          <p:cNvPr id="1847" name="Google Shape;1847;p37"/>
          <p:cNvSpPr/>
          <p:nvPr/>
        </p:nvSpPr>
        <p:spPr>
          <a:xfrm rot="5400000">
            <a:off x="256580" y="6133820"/>
            <a:ext cx="1894590" cy="1198547"/>
          </a:xfrm>
          <a:prstGeom prst="chevron">
            <a:avLst>
              <a:gd fmla="val 50000" name="adj"/>
            </a:avLst>
          </a:prstGeom>
          <a:solidFill>
            <a:srgbClr val="9B9761">
              <a:alpha val="60000"/>
            </a:srgbClr>
          </a:solidFill>
          <a:ln cap="flat" cmpd="sng" w="26800">
            <a:solidFill>
              <a:srgbClr val="9B9761">
                <a:alpha val="60000"/>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1848" name="Google Shape;1848;p37"/>
          <p:cNvSpPr txBox="1"/>
          <p:nvPr/>
        </p:nvSpPr>
        <p:spPr>
          <a:xfrm>
            <a:off x="604467" y="6542785"/>
            <a:ext cx="1198547" cy="568639"/>
          </a:xfrm>
          <a:prstGeom prst="rect">
            <a:avLst/>
          </a:prstGeom>
          <a:noFill/>
          <a:ln>
            <a:noFill/>
          </a:ln>
        </p:spPr>
        <p:txBody>
          <a:bodyPr anchorCtr="0" anchor="ctr" bIns="8025" lIns="8025" spcFirstLastPara="1" rIns="8025" wrap="square" tIns="8025">
            <a:noAutofit/>
          </a:bodyPr>
          <a:lstStyle/>
          <a:p>
            <a:pPr indent="0" lvl="0" marL="0" marR="0" rtl="0" algn="ctr">
              <a:lnSpc>
                <a:spcPct val="90000"/>
              </a:lnSpc>
              <a:spcBef>
                <a:spcPts val="0"/>
              </a:spcBef>
              <a:spcAft>
                <a:spcPts val="0"/>
              </a:spcAft>
              <a:buClr>
                <a:srgbClr val="000000"/>
              </a:buClr>
              <a:buSzPts val="1267"/>
              <a:buFont typeface="Arial"/>
              <a:buNone/>
            </a:pPr>
            <a:r>
              <a:rPr b="1" i="0" lang="en-GB" sz="1600" u="none" cap="none" strike="noStrike">
                <a:solidFill>
                  <a:schemeClr val="lt1"/>
                </a:solidFill>
                <a:latin typeface="Arial"/>
                <a:ea typeface="Arial"/>
                <a:cs typeface="Arial"/>
                <a:sym typeface="Arial"/>
              </a:rPr>
              <a:t>STEP 3</a:t>
            </a:r>
            <a:endParaRPr b="0" i="0" sz="1400" u="none" cap="none" strike="noStrike">
              <a:solidFill>
                <a:srgbClr val="000000"/>
              </a:solidFill>
              <a:latin typeface="Arial"/>
              <a:ea typeface="Arial"/>
              <a:cs typeface="Arial"/>
              <a:sym typeface="Arial"/>
            </a:endParaRPr>
          </a:p>
        </p:txBody>
      </p:sp>
      <p:sp>
        <p:nvSpPr>
          <p:cNvPr id="1849" name="Google Shape;1849;p37"/>
          <p:cNvSpPr/>
          <p:nvPr/>
        </p:nvSpPr>
        <p:spPr>
          <a:xfrm rot="5400000">
            <a:off x="4305257" y="3283557"/>
            <a:ext cx="1231614" cy="6236105"/>
          </a:xfrm>
          <a:prstGeom prst="round2SameRect">
            <a:avLst>
              <a:gd fmla="val 16667" name="adj1"/>
              <a:gd fmla="val 0" name="adj2"/>
            </a:avLst>
          </a:prstGeom>
          <a:solidFill>
            <a:schemeClr val="lt1">
              <a:alpha val="88235"/>
            </a:schemeClr>
          </a:solidFill>
          <a:ln cap="flat" cmpd="sng" w="26800">
            <a:solidFill>
              <a:srgbClr val="9B9761">
                <a:alpha val="60000"/>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1850" name="Google Shape;1850;p37"/>
          <p:cNvSpPr txBox="1"/>
          <p:nvPr/>
        </p:nvSpPr>
        <p:spPr>
          <a:xfrm>
            <a:off x="2069696" y="5845912"/>
            <a:ext cx="6236104" cy="1111073"/>
          </a:xfrm>
          <a:prstGeom prst="rect">
            <a:avLst/>
          </a:prstGeom>
          <a:noFill/>
          <a:ln>
            <a:noFill/>
          </a:ln>
        </p:spPr>
        <p:txBody>
          <a:bodyPr anchorCtr="0" anchor="ctr" bIns="6000" lIns="67575" spcFirstLastPara="1" rIns="6000" wrap="square" tIns="6000">
            <a:noAutofit/>
          </a:bodyPr>
          <a:lstStyle/>
          <a:p>
            <a:pPr indent="0" lvl="0" marL="392135" marR="0" rtl="0" algn="l">
              <a:lnSpc>
                <a:spcPct val="100000"/>
              </a:lnSpc>
              <a:spcBef>
                <a:spcPts val="0"/>
              </a:spcBef>
              <a:spcAft>
                <a:spcPts val="0"/>
              </a:spcAft>
              <a:buClr>
                <a:srgbClr val="000000"/>
              </a:buClr>
              <a:buSzPts val="900"/>
              <a:buFont typeface="Arial"/>
              <a:buNone/>
            </a:pPr>
            <a:r>
              <a:rPr b="1" i="0" lang="en-GB" sz="1600" u="none" cap="none" strike="noStrike">
                <a:solidFill>
                  <a:schemeClr val="dk1"/>
                </a:solidFill>
                <a:latin typeface="Arial"/>
                <a:ea typeface="Arial"/>
                <a:cs typeface="Arial"/>
                <a:sym typeface="Arial"/>
              </a:rPr>
              <a:t>Review cascade data, identify leaks and investigate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why they occur (access, uptake barriers, structural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barriers, data quality issues). </a:t>
            </a:r>
            <a:endParaRPr b="0" i="0" sz="1400" u="none" cap="none" strike="noStrike">
              <a:solidFill>
                <a:srgbClr val="000000"/>
              </a:solidFill>
              <a:latin typeface="Arial"/>
              <a:ea typeface="Arial"/>
              <a:cs typeface="Arial"/>
              <a:sym typeface="Arial"/>
            </a:endParaRPr>
          </a:p>
        </p:txBody>
      </p:sp>
      <p:sp>
        <p:nvSpPr>
          <p:cNvPr id="1851" name="Google Shape;1851;p37"/>
          <p:cNvSpPr/>
          <p:nvPr/>
        </p:nvSpPr>
        <p:spPr>
          <a:xfrm rot="5400000">
            <a:off x="256580" y="7691260"/>
            <a:ext cx="1894590" cy="1198547"/>
          </a:xfrm>
          <a:prstGeom prst="chevron">
            <a:avLst>
              <a:gd fmla="val 50000" name="adj"/>
            </a:avLst>
          </a:prstGeom>
          <a:solidFill>
            <a:srgbClr val="9B9761">
              <a:alpha val="60000"/>
            </a:srgbClr>
          </a:solidFill>
          <a:ln cap="flat" cmpd="sng" w="26800">
            <a:solidFill>
              <a:srgbClr val="9B9761">
                <a:alpha val="60000"/>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1852" name="Google Shape;1852;p37"/>
          <p:cNvSpPr txBox="1"/>
          <p:nvPr/>
        </p:nvSpPr>
        <p:spPr>
          <a:xfrm>
            <a:off x="604467" y="8100225"/>
            <a:ext cx="1198547" cy="568639"/>
          </a:xfrm>
          <a:prstGeom prst="rect">
            <a:avLst/>
          </a:prstGeom>
          <a:noFill/>
          <a:ln>
            <a:noFill/>
          </a:ln>
        </p:spPr>
        <p:txBody>
          <a:bodyPr anchorCtr="0" anchor="ctr" bIns="8025" lIns="8025" spcFirstLastPara="1" rIns="8025" wrap="square" tIns="8025">
            <a:noAutofit/>
          </a:bodyPr>
          <a:lstStyle/>
          <a:p>
            <a:pPr indent="0" lvl="0" marL="0" marR="0" rtl="0" algn="ctr">
              <a:lnSpc>
                <a:spcPct val="90000"/>
              </a:lnSpc>
              <a:spcBef>
                <a:spcPts val="0"/>
              </a:spcBef>
              <a:spcAft>
                <a:spcPts val="0"/>
              </a:spcAft>
              <a:buClr>
                <a:srgbClr val="000000"/>
              </a:buClr>
              <a:buSzPts val="1267"/>
              <a:buFont typeface="Arial"/>
              <a:buNone/>
            </a:pPr>
            <a:r>
              <a:rPr b="1" i="0" lang="en-GB" sz="1600" u="none" cap="none" strike="noStrike">
                <a:solidFill>
                  <a:schemeClr val="lt1"/>
                </a:solidFill>
                <a:latin typeface="Arial"/>
                <a:ea typeface="Arial"/>
                <a:cs typeface="Arial"/>
                <a:sym typeface="Arial"/>
              </a:rPr>
              <a:t>STEP 4</a:t>
            </a:r>
            <a:endParaRPr b="0" i="0" sz="1400" u="none" cap="none" strike="noStrike">
              <a:solidFill>
                <a:srgbClr val="000000"/>
              </a:solidFill>
              <a:latin typeface="Arial"/>
              <a:ea typeface="Arial"/>
              <a:cs typeface="Arial"/>
              <a:sym typeface="Arial"/>
            </a:endParaRPr>
          </a:p>
        </p:txBody>
      </p:sp>
      <p:sp>
        <p:nvSpPr>
          <p:cNvPr id="1853" name="Google Shape;1853;p37"/>
          <p:cNvSpPr/>
          <p:nvPr/>
        </p:nvSpPr>
        <p:spPr>
          <a:xfrm rot="5400000">
            <a:off x="4305257" y="4840992"/>
            <a:ext cx="1231614" cy="6236105"/>
          </a:xfrm>
          <a:prstGeom prst="round2SameRect">
            <a:avLst>
              <a:gd fmla="val 16667" name="adj1"/>
              <a:gd fmla="val 0" name="adj2"/>
            </a:avLst>
          </a:prstGeom>
          <a:solidFill>
            <a:schemeClr val="lt1">
              <a:alpha val="88235"/>
            </a:schemeClr>
          </a:solidFill>
          <a:ln cap="flat" cmpd="sng" w="26800">
            <a:solidFill>
              <a:srgbClr val="9B9761">
                <a:alpha val="60000"/>
              </a:srgbClr>
            </a:solidFill>
            <a:prstDash val="solid"/>
            <a:round/>
            <a:headEnd len="sm" w="sm" type="none"/>
            <a:tailEnd len="sm" w="sm" type="none"/>
          </a:ln>
        </p:spPr>
        <p:txBody>
          <a:bodyPr anchorCtr="0" anchor="ctr" bIns="96550" lIns="96550" spcFirstLastPara="1" rIns="96550" wrap="square" tIns="96550">
            <a:noAutofit/>
          </a:bodyPr>
          <a:lstStyle/>
          <a:p>
            <a:pPr indent="0" lvl="0" marL="0" marR="0" rtl="0" algn="l">
              <a:lnSpc>
                <a:spcPct val="100000"/>
              </a:lnSpc>
              <a:spcBef>
                <a:spcPts val="0"/>
              </a:spcBef>
              <a:spcAft>
                <a:spcPts val="0"/>
              </a:spcAft>
              <a:buClr>
                <a:srgbClr val="000000"/>
              </a:buClr>
              <a:buSzPts val="1477"/>
              <a:buFont typeface="Arial"/>
              <a:buNone/>
            </a:pPr>
            <a:r>
              <a:t/>
            </a:r>
            <a:endParaRPr b="0" i="0" sz="1477" u="none" cap="none" strike="noStrike">
              <a:solidFill>
                <a:schemeClr val="dk2"/>
              </a:solidFill>
              <a:latin typeface="Arial"/>
              <a:ea typeface="Arial"/>
              <a:cs typeface="Arial"/>
              <a:sym typeface="Arial"/>
            </a:endParaRPr>
          </a:p>
        </p:txBody>
      </p:sp>
      <p:sp>
        <p:nvSpPr>
          <p:cNvPr id="1854" name="Google Shape;1854;p37"/>
          <p:cNvSpPr txBox="1"/>
          <p:nvPr/>
        </p:nvSpPr>
        <p:spPr>
          <a:xfrm>
            <a:off x="2069696" y="7403350"/>
            <a:ext cx="6236104" cy="1111073"/>
          </a:xfrm>
          <a:prstGeom prst="rect">
            <a:avLst/>
          </a:prstGeom>
          <a:noFill/>
          <a:ln>
            <a:noFill/>
          </a:ln>
        </p:spPr>
        <p:txBody>
          <a:bodyPr anchorCtr="0" anchor="ctr" bIns="6000" lIns="67575" spcFirstLastPara="1" rIns="6000" wrap="square" tIns="6000">
            <a:noAutofit/>
          </a:bodyPr>
          <a:lstStyle/>
          <a:p>
            <a:pPr indent="0" lvl="0" marL="392135" marR="0" rtl="0" algn="l">
              <a:lnSpc>
                <a:spcPct val="100000"/>
              </a:lnSpc>
              <a:spcBef>
                <a:spcPts val="0"/>
              </a:spcBef>
              <a:spcAft>
                <a:spcPts val="0"/>
              </a:spcAft>
              <a:buClr>
                <a:srgbClr val="000000"/>
              </a:buClr>
              <a:buSzPts val="983"/>
              <a:buFont typeface="Arial"/>
              <a:buNone/>
            </a:pPr>
            <a:r>
              <a:rPr b="1" i="0" lang="en-GB" sz="1600" u="none" cap="none" strike="noStrike">
                <a:solidFill>
                  <a:schemeClr val="dk1"/>
                </a:solidFill>
                <a:latin typeface="Arial"/>
                <a:ea typeface="Arial"/>
                <a:cs typeface="Arial"/>
                <a:sym typeface="Arial"/>
              </a:rPr>
              <a:t>Based on the reasons for the gaps, develop </a:t>
            </a:r>
            <a:br>
              <a:rPr b="1" i="0" lang="en-GB" sz="1600" u="none" cap="none" strike="noStrike">
                <a:solidFill>
                  <a:schemeClr val="dk1"/>
                </a:solidFill>
                <a:latin typeface="Arial"/>
                <a:ea typeface="Arial"/>
                <a:cs typeface="Arial"/>
                <a:sym typeface="Arial"/>
              </a:rPr>
            </a:br>
            <a:r>
              <a:rPr b="1" i="0" lang="en-GB" sz="1600" u="none" cap="none" strike="noStrike">
                <a:solidFill>
                  <a:schemeClr val="dk1"/>
                </a:solidFill>
                <a:latin typeface="Arial"/>
                <a:ea typeface="Arial"/>
                <a:cs typeface="Arial"/>
                <a:sym typeface="Arial"/>
              </a:rPr>
              <a:t>strategies for improving cascade performance. </a:t>
            </a:r>
            <a:endParaRPr b="0" i="0" sz="1400" u="none" cap="none" strike="noStrike">
              <a:solidFill>
                <a:srgbClr val="000000"/>
              </a:solidFill>
              <a:latin typeface="Arial"/>
              <a:ea typeface="Arial"/>
              <a:cs typeface="Arial"/>
              <a:sym typeface="Arial"/>
            </a:endParaRPr>
          </a:p>
        </p:txBody>
      </p:sp>
      <p:sp>
        <p:nvSpPr>
          <p:cNvPr id="1855" name="Google Shape;1855;p37"/>
          <p:cNvSpPr/>
          <p:nvPr/>
        </p:nvSpPr>
        <p:spPr>
          <a:xfrm>
            <a:off x="1969821" y="3072651"/>
            <a:ext cx="324073" cy="363179"/>
          </a:xfrm>
          <a:custGeom>
            <a:rect b="b" l="l" r="r" t="t"/>
            <a:pathLst>
              <a:path extrusionOk="0" h="10884" w="10919">
                <a:moveTo>
                  <a:pt x="9561" y="561"/>
                </a:moveTo>
                <a:lnTo>
                  <a:pt x="9561" y="1203"/>
                </a:lnTo>
                <a:cubicBezTo>
                  <a:pt x="9561" y="1299"/>
                  <a:pt x="9633" y="1370"/>
                  <a:pt x="9728" y="1370"/>
                </a:cubicBezTo>
                <a:lnTo>
                  <a:pt x="10359" y="1370"/>
                </a:lnTo>
                <a:lnTo>
                  <a:pt x="8966" y="2739"/>
                </a:lnTo>
                <a:lnTo>
                  <a:pt x="8394" y="2739"/>
                </a:lnTo>
                <a:lnTo>
                  <a:pt x="9323" y="1811"/>
                </a:lnTo>
                <a:cubicBezTo>
                  <a:pt x="9383" y="1751"/>
                  <a:pt x="9383" y="1644"/>
                  <a:pt x="9323" y="1584"/>
                </a:cubicBezTo>
                <a:cubicBezTo>
                  <a:pt x="9293" y="1555"/>
                  <a:pt x="9252" y="1540"/>
                  <a:pt x="9210" y="1540"/>
                </a:cubicBezTo>
                <a:cubicBezTo>
                  <a:pt x="9168" y="1540"/>
                  <a:pt x="9127" y="1555"/>
                  <a:pt x="9097" y="1584"/>
                </a:cubicBezTo>
                <a:lnTo>
                  <a:pt x="8180" y="2513"/>
                </a:lnTo>
                <a:lnTo>
                  <a:pt x="8180" y="1954"/>
                </a:lnTo>
                <a:lnTo>
                  <a:pt x="9561" y="561"/>
                </a:lnTo>
                <a:close/>
                <a:moveTo>
                  <a:pt x="4441" y="2382"/>
                </a:moveTo>
                <a:cubicBezTo>
                  <a:pt x="5513" y="2382"/>
                  <a:pt x="6489" y="2799"/>
                  <a:pt x="7228" y="3466"/>
                </a:cubicBezTo>
                <a:lnTo>
                  <a:pt x="4334" y="6347"/>
                </a:lnTo>
                <a:cubicBezTo>
                  <a:pt x="4275" y="6406"/>
                  <a:pt x="4275" y="6514"/>
                  <a:pt x="4334" y="6573"/>
                </a:cubicBezTo>
                <a:cubicBezTo>
                  <a:pt x="4370" y="6609"/>
                  <a:pt x="4406" y="6621"/>
                  <a:pt x="4453" y="6621"/>
                </a:cubicBezTo>
                <a:cubicBezTo>
                  <a:pt x="4501" y="6621"/>
                  <a:pt x="4525" y="6609"/>
                  <a:pt x="4572" y="6573"/>
                </a:cubicBezTo>
                <a:lnTo>
                  <a:pt x="5287" y="5859"/>
                </a:lnTo>
                <a:cubicBezTo>
                  <a:pt x="5418" y="6037"/>
                  <a:pt x="5477" y="6252"/>
                  <a:pt x="5477" y="6478"/>
                </a:cubicBezTo>
                <a:cubicBezTo>
                  <a:pt x="5477" y="7038"/>
                  <a:pt x="5013" y="7502"/>
                  <a:pt x="4453" y="7502"/>
                </a:cubicBezTo>
                <a:cubicBezTo>
                  <a:pt x="3894" y="7502"/>
                  <a:pt x="3429" y="7038"/>
                  <a:pt x="3429" y="6478"/>
                </a:cubicBezTo>
                <a:cubicBezTo>
                  <a:pt x="3429" y="5906"/>
                  <a:pt x="3894" y="5442"/>
                  <a:pt x="4453" y="5442"/>
                </a:cubicBezTo>
                <a:cubicBezTo>
                  <a:pt x="4513" y="5442"/>
                  <a:pt x="4584" y="5442"/>
                  <a:pt x="4644" y="5466"/>
                </a:cubicBezTo>
                <a:cubicBezTo>
                  <a:pt x="4652" y="5467"/>
                  <a:pt x="4660" y="5467"/>
                  <a:pt x="4668" y="5467"/>
                </a:cubicBezTo>
                <a:cubicBezTo>
                  <a:pt x="4751" y="5467"/>
                  <a:pt x="4813" y="5410"/>
                  <a:pt x="4834" y="5323"/>
                </a:cubicBezTo>
                <a:cubicBezTo>
                  <a:pt x="4858" y="5240"/>
                  <a:pt x="4799" y="5168"/>
                  <a:pt x="4703" y="5133"/>
                </a:cubicBezTo>
                <a:cubicBezTo>
                  <a:pt x="4620" y="5121"/>
                  <a:pt x="4537" y="5109"/>
                  <a:pt x="4453" y="5109"/>
                </a:cubicBezTo>
                <a:cubicBezTo>
                  <a:pt x="3703" y="5109"/>
                  <a:pt x="3096" y="5716"/>
                  <a:pt x="3096" y="6454"/>
                </a:cubicBezTo>
                <a:cubicBezTo>
                  <a:pt x="3096" y="7204"/>
                  <a:pt x="3703" y="7811"/>
                  <a:pt x="4453" y="7811"/>
                </a:cubicBezTo>
                <a:cubicBezTo>
                  <a:pt x="5192" y="7811"/>
                  <a:pt x="5811" y="7204"/>
                  <a:pt x="5811" y="6454"/>
                </a:cubicBezTo>
                <a:cubicBezTo>
                  <a:pt x="5811" y="6145"/>
                  <a:pt x="5704" y="5859"/>
                  <a:pt x="5525" y="5621"/>
                </a:cubicBezTo>
                <a:lnTo>
                  <a:pt x="6025" y="5121"/>
                </a:lnTo>
                <a:cubicBezTo>
                  <a:pt x="6346" y="5490"/>
                  <a:pt x="6525" y="5966"/>
                  <a:pt x="6525" y="6454"/>
                </a:cubicBezTo>
                <a:cubicBezTo>
                  <a:pt x="6525" y="7585"/>
                  <a:pt x="5596" y="8514"/>
                  <a:pt x="4465" y="8514"/>
                </a:cubicBezTo>
                <a:cubicBezTo>
                  <a:pt x="3334" y="8514"/>
                  <a:pt x="2417" y="7585"/>
                  <a:pt x="2417" y="6454"/>
                </a:cubicBezTo>
                <a:cubicBezTo>
                  <a:pt x="2417" y="5323"/>
                  <a:pt x="3334" y="4406"/>
                  <a:pt x="4465" y="4406"/>
                </a:cubicBezTo>
                <a:cubicBezTo>
                  <a:pt x="4811" y="4406"/>
                  <a:pt x="5156" y="4490"/>
                  <a:pt x="5453" y="4656"/>
                </a:cubicBezTo>
                <a:cubicBezTo>
                  <a:pt x="5476" y="4671"/>
                  <a:pt x="5502" y="4678"/>
                  <a:pt x="5528" y="4678"/>
                </a:cubicBezTo>
                <a:cubicBezTo>
                  <a:pt x="5585" y="4678"/>
                  <a:pt x="5643" y="4646"/>
                  <a:pt x="5668" y="4597"/>
                </a:cubicBezTo>
                <a:cubicBezTo>
                  <a:pt x="5715" y="4525"/>
                  <a:pt x="5692" y="4418"/>
                  <a:pt x="5608" y="4371"/>
                </a:cubicBezTo>
                <a:cubicBezTo>
                  <a:pt x="5275" y="4180"/>
                  <a:pt x="4882" y="4097"/>
                  <a:pt x="4477" y="4097"/>
                </a:cubicBezTo>
                <a:cubicBezTo>
                  <a:pt x="3167" y="4097"/>
                  <a:pt x="2120" y="5168"/>
                  <a:pt x="2120" y="6454"/>
                </a:cubicBezTo>
                <a:cubicBezTo>
                  <a:pt x="2120" y="7764"/>
                  <a:pt x="3191" y="8823"/>
                  <a:pt x="4477" y="8823"/>
                </a:cubicBezTo>
                <a:cubicBezTo>
                  <a:pt x="5787" y="8823"/>
                  <a:pt x="6847" y="7752"/>
                  <a:pt x="6847" y="6454"/>
                </a:cubicBezTo>
                <a:cubicBezTo>
                  <a:pt x="6847" y="5883"/>
                  <a:pt x="6644" y="5323"/>
                  <a:pt x="6263" y="4894"/>
                </a:cubicBezTo>
                <a:lnTo>
                  <a:pt x="6763" y="4406"/>
                </a:lnTo>
                <a:cubicBezTo>
                  <a:pt x="7263" y="4966"/>
                  <a:pt x="7549" y="5704"/>
                  <a:pt x="7549" y="6454"/>
                </a:cubicBezTo>
                <a:cubicBezTo>
                  <a:pt x="7549" y="8157"/>
                  <a:pt x="6168" y="9538"/>
                  <a:pt x="4465" y="9538"/>
                </a:cubicBezTo>
                <a:cubicBezTo>
                  <a:pt x="2775" y="9538"/>
                  <a:pt x="1382" y="8157"/>
                  <a:pt x="1382" y="6454"/>
                </a:cubicBezTo>
                <a:cubicBezTo>
                  <a:pt x="1382" y="4763"/>
                  <a:pt x="2775" y="3382"/>
                  <a:pt x="4465" y="3382"/>
                </a:cubicBezTo>
                <a:cubicBezTo>
                  <a:pt x="5061" y="3382"/>
                  <a:pt x="5632" y="3537"/>
                  <a:pt x="6132" y="3870"/>
                </a:cubicBezTo>
                <a:cubicBezTo>
                  <a:pt x="6157" y="3887"/>
                  <a:pt x="6187" y="3895"/>
                  <a:pt x="6217" y="3895"/>
                </a:cubicBezTo>
                <a:cubicBezTo>
                  <a:pt x="6272" y="3895"/>
                  <a:pt x="6328" y="3869"/>
                  <a:pt x="6358" y="3823"/>
                </a:cubicBezTo>
                <a:cubicBezTo>
                  <a:pt x="6406" y="3751"/>
                  <a:pt x="6382" y="3644"/>
                  <a:pt x="6311" y="3597"/>
                </a:cubicBezTo>
                <a:cubicBezTo>
                  <a:pt x="5763" y="3239"/>
                  <a:pt x="5132" y="3061"/>
                  <a:pt x="4477" y="3061"/>
                </a:cubicBezTo>
                <a:cubicBezTo>
                  <a:pt x="2608" y="3061"/>
                  <a:pt x="1084" y="4585"/>
                  <a:pt x="1084" y="6454"/>
                </a:cubicBezTo>
                <a:cubicBezTo>
                  <a:pt x="1084" y="8335"/>
                  <a:pt x="2608" y="9847"/>
                  <a:pt x="4477" y="9847"/>
                </a:cubicBezTo>
                <a:cubicBezTo>
                  <a:pt x="6358" y="9847"/>
                  <a:pt x="7870" y="8335"/>
                  <a:pt x="7870" y="6454"/>
                </a:cubicBezTo>
                <a:cubicBezTo>
                  <a:pt x="7870" y="5609"/>
                  <a:pt x="7561" y="4811"/>
                  <a:pt x="7001" y="4168"/>
                </a:cubicBezTo>
                <a:lnTo>
                  <a:pt x="7489" y="3680"/>
                </a:lnTo>
                <a:cubicBezTo>
                  <a:pt x="8120" y="4418"/>
                  <a:pt x="8537" y="5394"/>
                  <a:pt x="8537" y="6478"/>
                </a:cubicBezTo>
                <a:cubicBezTo>
                  <a:pt x="8537" y="8740"/>
                  <a:pt x="6692" y="10562"/>
                  <a:pt x="4441" y="10562"/>
                </a:cubicBezTo>
                <a:cubicBezTo>
                  <a:pt x="2191" y="10562"/>
                  <a:pt x="346" y="8716"/>
                  <a:pt x="346" y="6478"/>
                </a:cubicBezTo>
                <a:cubicBezTo>
                  <a:pt x="346" y="4228"/>
                  <a:pt x="2191" y="2382"/>
                  <a:pt x="4441" y="2382"/>
                </a:cubicBezTo>
                <a:close/>
                <a:moveTo>
                  <a:pt x="9701" y="1"/>
                </a:moveTo>
                <a:cubicBezTo>
                  <a:pt x="9659" y="1"/>
                  <a:pt x="9617" y="17"/>
                  <a:pt x="9585" y="49"/>
                </a:cubicBezTo>
                <a:lnTo>
                  <a:pt x="7894" y="1739"/>
                </a:lnTo>
                <a:cubicBezTo>
                  <a:pt x="7859" y="1775"/>
                  <a:pt x="7847" y="1811"/>
                  <a:pt x="7847" y="1858"/>
                </a:cubicBezTo>
                <a:lnTo>
                  <a:pt x="7847" y="2811"/>
                </a:lnTo>
                <a:lnTo>
                  <a:pt x="7430" y="3228"/>
                </a:lnTo>
                <a:cubicBezTo>
                  <a:pt x="6644" y="2501"/>
                  <a:pt x="5584" y="2037"/>
                  <a:pt x="4430" y="2037"/>
                </a:cubicBezTo>
                <a:cubicBezTo>
                  <a:pt x="1989" y="2037"/>
                  <a:pt x="0" y="4013"/>
                  <a:pt x="0" y="6454"/>
                </a:cubicBezTo>
                <a:cubicBezTo>
                  <a:pt x="0" y="8895"/>
                  <a:pt x="1989" y="10883"/>
                  <a:pt x="4430" y="10883"/>
                </a:cubicBezTo>
                <a:cubicBezTo>
                  <a:pt x="6870" y="10883"/>
                  <a:pt x="8847" y="8895"/>
                  <a:pt x="8847" y="6454"/>
                </a:cubicBezTo>
                <a:cubicBezTo>
                  <a:pt x="8847" y="5299"/>
                  <a:pt x="8394" y="4240"/>
                  <a:pt x="7656" y="3454"/>
                </a:cubicBezTo>
                <a:lnTo>
                  <a:pt x="8073" y="3037"/>
                </a:lnTo>
                <a:lnTo>
                  <a:pt x="9025" y="3037"/>
                </a:lnTo>
                <a:cubicBezTo>
                  <a:pt x="9073" y="3037"/>
                  <a:pt x="9109" y="3013"/>
                  <a:pt x="9144" y="2989"/>
                </a:cubicBezTo>
                <a:lnTo>
                  <a:pt x="10835" y="1299"/>
                </a:lnTo>
                <a:cubicBezTo>
                  <a:pt x="10895" y="1251"/>
                  <a:pt x="10918" y="1192"/>
                  <a:pt x="10883" y="1132"/>
                </a:cubicBezTo>
                <a:cubicBezTo>
                  <a:pt x="10859" y="1072"/>
                  <a:pt x="10799" y="1025"/>
                  <a:pt x="10740" y="1025"/>
                </a:cubicBezTo>
                <a:lnTo>
                  <a:pt x="9871" y="1025"/>
                </a:lnTo>
                <a:lnTo>
                  <a:pt x="9871" y="168"/>
                </a:lnTo>
                <a:cubicBezTo>
                  <a:pt x="9871" y="108"/>
                  <a:pt x="9823" y="49"/>
                  <a:pt x="9764" y="13"/>
                </a:cubicBezTo>
                <a:cubicBezTo>
                  <a:pt x="9744" y="5"/>
                  <a:pt x="9723" y="1"/>
                  <a:pt x="9701" y="1"/>
                </a:cubicBezTo>
                <a:close/>
              </a:path>
            </a:pathLst>
          </a:custGeom>
          <a:solidFill>
            <a:srgbClr val="9B9761"/>
          </a:solidFill>
          <a:ln cap="flat" cmpd="sng" w="9525">
            <a:solidFill>
              <a:srgbClr val="9B9761"/>
            </a:solidFill>
            <a:prstDash val="solid"/>
            <a:round/>
            <a:headEnd len="sm" w="sm" type="none"/>
            <a:tailEnd len="sm" w="sm" type="none"/>
          </a:ln>
        </p:spPr>
        <p:txBody>
          <a:bodyPr anchorCtr="0" anchor="ctr" bIns="126425" lIns="126425" spcFirstLastPara="1" rIns="126425" wrap="square" tIns="126425">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1856" name="Google Shape;1856;p37"/>
          <p:cNvSpPr/>
          <p:nvPr/>
        </p:nvSpPr>
        <p:spPr>
          <a:xfrm>
            <a:off x="1972268" y="4742243"/>
            <a:ext cx="378261" cy="272667"/>
          </a:xfrm>
          <a:custGeom>
            <a:rect b="b" l="l" r="r" t="t"/>
            <a:pathLst>
              <a:path extrusionOk="0" h="6336" w="10121">
                <a:moveTo>
                  <a:pt x="2691" y="2847"/>
                </a:moveTo>
                <a:lnTo>
                  <a:pt x="2691" y="6037"/>
                </a:lnTo>
                <a:lnTo>
                  <a:pt x="1393" y="6037"/>
                </a:lnTo>
                <a:lnTo>
                  <a:pt x="1393" y="2847"/>
                </a:lnTo>
                <a:close/>
                <a:moveTo>
                  <a:pt x="5703" y="2049"/>
                </a:moveTo>
                <a:lnTo>
                  <a:pt x="5703" y="6037"/>
                </a:lnTo>
                <a:lnTo>
                  <a:pt x="4406" y="6037"/>
                </a:lnTo>
                <a:lnTo>
                  <a:pt x="4406" y="2049"/>
                </a:lnTo>
                <a:close/>
                <a:moveTo>
                  <a:pt x="8704" y="299"/>
                </a:moveTo>
                <a:lnTo>
                  <a:pt x="8704" y="6037"/>
                </a:lnTo>
                <a:lnTo>
                  <a:pt x="7406" y="6037"/>
                </a:lnTo>
                <a:lnTo>
                  <a:pt x="7406" y="299"/>
                </a:lnTo>
                <a:close/>
                <a:moveTo>
                  <a:pt x="7275" y="1"/>
                </a:moveTo>
                <a:cubicBezTo>
                  <a:pt x="7192" y="1"/>
                  <a:pt x="7132" y="61"/>
                  <a:pt x="7132" y="156"/>
                </a:cubicBezTo>
                <a:lnTo>
                  <a:pt x="7132" y="6037"/>
                </a:lnTo>
                <a:lnTo>
                  <a:pt x="6001" y="6037"/>
                </a:lnTo>
                <a:lnTo>
                  <a:pt x="6001" y="1894"/>
                </a:lnTo>
                <a:cubicBezTo>
                  <a:pt x="6001" y="1811"/>
                  <a:pt x="5941" y="1751"/>
                  <a:pt x="5846" y="1751"/>
                </a:cubicBezTo>
                <a:lnTo>
                  <a:pt x="4275" y="1751"/>
                </a:lnTo>
                <a:cubicBezTo>
                  <a:pt x="4179" y="1751"/>
                  <a:pt x="4120" y="1811"/>
                  <a:pt x="4120" y="1894"/>
                </a:cubicBezTo>
                <a:lnTo>
                  <a:pt x="4120" y="6037"/>
                </a:lnTo>
                <a:lnTo>
                  <a:pt x="2989" y="6037"/>
                </a:lnTo>
                <a:lnTo>
                  <a:pt x="2989" y="2704"/>
                </a:lnTo>
                <a:cubicBezTo>
                  <a:pt x="2989" y="2608"/>
                  <a:pt x="2929" y="2549"/>
                  <a:pt x="2846" y="2549"/>
                </a:cubicBezTo>
                <a:lnTo>
                  <a:pt x="1262" y="2549"/>
                </a:lnTo>
                <a:cubicBezTo>
                  <a:pt x="1167" y="2549"/>
                  <a:pt x="1119" y="2608"/>
                  <a:pt x="1119" y="2704"/>
                </a:cubicBezTo>
                <a:lnTo>
                  <a:pt x="1119" y="6037"/>
                </a:lnTo>
                <a:lnTo>
                  <a:pt x="143" y="6037"/>
                </a:lnTo>
                <a:cubicBezTo>
                  <a:pt x="60" y="6037"/>
                  <a:pt x="0" y="6097"/>
                  <a:pt x="0" y="6180"/>
                </a:cubicBezTo>
                <a:cubicBezTo>
                  <a:pt x="0" y="6276"/>
                  <a:pt x="60" y="6335"/>
                  <a:pt x="143" y="6335"/>
                </a:cubicBezTo>
                <a:lnTo>
                  <a:pt x="9966" y="6335"/>
                </a:lnTo>
                <a:cubicBezTo>
                  <a:pt x="10061" y="6335"/>
                  <a:pt x="10121" y="6276"/>
                  <a:pt x="10121" y="6180"/>
                </a:cubicBezTo>
                <a:cubicBezTo>
                  <a:pt x="10121" y="6109"/>
                  <a:pt x="10049" y="6037"/>
                  <a:pt x="9966" y="6037"/>
                </a:cubicBezTo>
                <a:lnTo>
                  <a:pt x="9001" y="6037"/>
                </a:lnTo>
                <a:lnTo>
                  <a:pt x="9001" y="156"/>
                </a:lnTo>
                <a:cubicBezTo>
                  <a:pt x="9001" y="61"/>
                  <a:pt x="8942" y="1"/>
                  <a:pt x="8859" y="1"/>
                </a:cubicBezTo>
                <a:close/>
              </a:path>
            </a:pathLst>
          </a:custGeom>
          <a:solidFill>
            <a:srgbClr val="9B9761"/>
          </a:solidFill>
          <a:ln cap="flat" cmpd="sng" w="9525">
            <a:solidFill>
              <a:srgbClr val="9B9761"/>
            </a:solidFill>
            <a:prstDash val="solid"/>
            <a:round/>
            <a:headEnd len="sm" w="sm" type="none"/>
            <a:tailEnd len="sm" w="sm" type="none"/>
          </a:ln>
        </p:spPr>
        <p:txBody>
          <a:bodyPr anchorCtr="0" anchor="ctr" bIns="81500" lIns="81500" spcFirstLastPara="1" rIns="81500" wrap="square" tIns="81500">
            <a:noAutofit/>
          </a:bodyPr>
          <a:lstStyle/>
          <a:p>
            <a:pPr indent="0" lvl="0" marL="0" marR="0" rtl="0" algn="l">
              <a:lnSpc>
                <a:spcPct val="100000"/>
              </a:lnSpc>
              <a:spcBef>
                <a:spcPts val="0"/>
              </a:spcBef>
              <a:spcAft>
                <a:spcPts val="0"/>
              </a:spcAft>
              <a:buClr>
                <a:srgbClr val="000000"/>
              </a:buClr>
              <a:buSzPts val="1604"/>
              <a:buFont typeface="Arial"/>
              <a:buNone/>
            </a:pPr>
            <a:r>
              <a:t/>
            </a:r>
            <a:endParaRPr b="0" i="0" sz="1604" u="none" cap="none" strike="noStrike">
              <a:solidFill>
                <a:srgbClr val="000000"/>
              </a:solidFill>
              <a:latin typeface="Arial"/>
              <a:ea typeface="Arial"/>
              <a:cs typeface="Arial"/>
              <a:sym typeface="Arial"/>
            </a:endParaRPr>
          </a:p>
        </p:txBody>
      </p:sp>
      <p:sp>
        <p:nvSpPr>
          <p:cNvPr id="1857" name="Google Shape;1857;p37"/>
          <p:cNvSpPr/>
          <p:nvPr/>
        </p:nvSpPr>
        <p:spPr>
          <a:xfrm>
            <a:off x="1977164" y="4579056"/>
            <a:ext cx="362676" cy="250849"/>
          </a:xfrm>
          <a:custGeom>
            <a:rect b="b" l="l" r="r" t="t"/>
            <a:pathLst>
              <a:path extrusionOk="0" h="5829" w="9704">
                <a:moveTo>
                  <a:pt x="9212" y="1"/>
                </a:moveTo>
                <a:cubicBezTo>
                  <a:pt x="9189" y="1"/>
                  <a:pt x="9167" y="3"/>
                  <a:pt x="9144" y="7"/>
                </a:cubicBezTo>
                <a:lnTo>
                  <a:pt x="7870" y="162"/>
                </a:lnTo>
                <a:cubicBezTo>
                  <a:pt x="7620" y="197"/>
                  <a:pt x="7442" y="435"/>
                  <a:pt x="7477" y="685"/>
                </a:cubicBezTo>
                <a:cubicBezTo>
                  <a:pt x="7500" y="920"/>
                  <a:pt x="7711" y="1092"/>
                  <a:pt x="7944" y="1092"/>
                </a:cubicBezTo>
                <a:cubicBezTo>
                  <a:pt x="7959" y="1092"/>
                  <a:pt x="7974" y="1092"/>
                  <a:pt x="7989" y="1090"/>
                </a:cubicBezTo>
                <a:lnTo>
                  <a:pt x="8096" y="1066"/>
                </a:lnTo>
                <a:lnTo>
                  <a:pt x="8096" y="1066"/>
                </a:lnTo>
                <a:cubicBezTo>
                  <a:pt x="6537" y="2876"/>
                  <a:pt x="4691" y="3805"/>
                  <a:pt x="3382" y="4269"/>
                </a:cubicBezTo>
                <a:cubicBezTo>
                  <a:pt x="1739" y="4853"/>
                  <a:pt x="476" y="4912"/>
                  <a:pt x="465" y="4912"/>
                </a:cubicBezTo>
                <a:cubicBezTo>
                  <a:pt x="203" y="4924"/>
                  <a:pt x="0" y="5138"/>
                  <a:pt x="12" y="5388"/>
                </a:cubicBezTo>
                <a:cubicBezTo>
                  <a:pt x="36" y="5638"/>
                  <a:pt x="226" y="5829"/>
                  <a:pt x="476" y="5829"/>
                </a:cubicBezTo>
                <a:lnTo>
                  <a:pt x="488" y="5829"/>
                </a:lnTo>
                <a:cubicBezTo>
                  <a:pt x="548" y="5829"/>
                  <a:pt x="1893" y="5793"/>
                  <a:pt x="3667" y="5150"/>
                </a:cubicBezTo>
                <a:cubicBezTo>
                  <a:pt x="4656" y="4793"/>
                  <a:pt x="5596" y="4317"/>
                  <a:pt x="6442" y="3745"/>
                </a:cubicBezTo>
                <a:cubicBezTo>
                  <a:pt x="6525" y="3710"/>
                  <a:pt x="6537" y="3614"/>
                  <a:pt x="6489" y="3543"/>
                </a:cubicBezTo>
                <a:cubicBezTo>
                  <a:pt x="6458" y="3497"/>
                  <a:pt x="6413" y="3471"/>
                  <a:pt x="6365" y="3471"/>
                </a:cubicBezTo>
                <a:cubicBezTo>
                  <a:pt x="6339" y="3471"/>
                  <a:pt x="6312" y="3478"/>
                  <a:pt x="6287" y="3495"/>
                </a:cubicBezTo>
                <a:cubicBezTo>
                  <a:pt x="5453" y="4067"/>
                  <a:pt x="4537" y="4519"/>
                  <a:pt x="3560" y="4865"/>
                </a:cubicBezTo>
                <a:cubicBezTo>
                  <a:pt x="1834" y="5484"/>
                  <a:pt x="536" y="5519"/>
                  <a:pt x="476" y="5531"/>
                </a:cubicBezTo>
                <a:cubicBezTo>
                  <a:pt x="393" y="5531"/>
                  <a:pt x="310" y="5460"/>
                  <a:pt x="310" y="5377"/>
                </a:cubicBezTo>
                <a:cubicBezTo>
                  <a:pt x="310" y="5281"/>
                  <a:pt x="393" y="5210"/>
                  <a:pt x="476" y="5198"/>
                </a:cubicBezTo>
                <a:cubicBezTo>
                  <a:pt x="488" y="5198"/>
                  <a:pt x="1798" y="5150"/>
                  <a:pt x="3489" y="4543"/>
                </a:cubicBezTo>
                <a:cubicBezTo>
                  <a:pt x="4894" y="4031"/>
                  <a:pt x="6918" y="3007"/>
                  <a:pt x="8573" y="947"/>
                </a:cubicBezTo>
                <a:cubicBezTo>
                  <a:pt x="8664" y="856"/>
                  <a:pt x="8579" y="709"/>
                  <a:pt x="8456" y="709"/>
                </a:cubicBezTo>
                <a:cubicBezTo>
                  <a:pt x="8451" y="709"/>
                  <a:pt x="8447" y="709"/>
                  <a:pt x="8442" y="709"/>
                </a:cubicBezTo>
                <a:lnTo>
                  <a:pt x="7966" y="769"/>
                </a:lnTo>
                <a:cubicBezTo>
                  <a:pt x="7951" y="772"/>
                  <a:pt x="7937" y="774"/>
                  <a:pt x="7924" y="774"/>
                </a:cubicBezTo>
                <a:cubicBezTo>
                  <a:pt x="7850" y="774"/>
                  <a:pt x="7797" y="720"/>
                  <a:pt x="7787" y="650"/>
                </a:cubicBezTo>
                <a:cubicBezTo>
                  <a:pt x="7751" y="554"/>
                  <a:pt x="7835" y="459"/>
                  <a:pt x="7930" y="447"/>
                </a:cubicBezTo>
                <a:lnTo>
                  <a:pt x="9204" y="281"/>
                </a:lnTo>
                <a:cubicBezTo>
                  <a:pt x="9210" y="280"/>
                  <a:pt x="9216" y="280"/>
                  <a:pt x="9222" y="280"/>
                </a:cubicBezTo>
                <a:cubicBezTo>
                  <a:pt x="9311" y="280"/>
                  <a:pt x="9394" y="358"/>
                  <a:pt x="9394" y="447"/>
                </a:cubicBezTo>
                <a:lnTo>
                  <a:pt x="9394" y="1709"/>
                </a:lnTo>
                <a:cubicBezTo>
                  <a:pt x="9394" y="1805"/>
                  <a:pt x="9323" y="1876"/>
                  <a:pt x="9228" y="1876"/>
                </a:cubicBezTo>
                <a:cubicBezTo>
                  <a:pt x="9132" y="1876"/>
                  <a:pt x="9061" y="1805"/>
                  <a:pt x="9061" y="1709"/>
                </a:cubicBezTo>
                <a:lnTo>
                  <a:pt x="9061" y="1328"/>
                </a:lnTo>
                <a:cubicBezTo>
                  <a:pt x="9061" y="1269"/>
                  <a:pt x="9025" y="1209"/>
                  <a:pt x="8978" y="1186"/>
                </a:cubicBezTo>
                <a:cubicBezTo>
                  <a:pt x="8963" y="1183"/>
                  <a:pt x="8948" y="1181"/>
                  <a:pt x="8932" y="1181"/>
                </a:cubicBezTo>
                <a:cubicBezTo>
                  <a:pt x="8882" y="1181"/>
                  <a:pt x="8829" y="1197"/>
                  <a:pt x="8811" y="1233"/>
                </a:cubicBezTo>
                <a:cubicBezTo>
                  <a:pt x="8263" y="1924"/>
                  <a:pt x="7620" y="2531"/>
                  <a:pt x="6930" y="3067"/>
                </a:cubicBezTo>
                <a:cubicBezTo>
                  <a:pt x="6870" y="3114"/>
                  <a:pt x="6858" y="3210"/>
                  <a:pt x="6906" y="3269"/>
                </a:cubicBezTo>
                <a:cubicBezTo>
                  <a:pt x="6936" y="3307"/>
                  <a:pt x="6985" y="3330"/>
                  <a:pt x="7032" y="3330"/>
                </a:cubicBezTo>
                <a:cubicBezTo>
                  <a:pt x="7060" y="3330"/>
                  <a:pt x="7086" y="3322"/>
                  <a:pt x="7108" y="3305"/>
                </a:cubicBezTo>
                <a:cubicBezTo>
                  <a:pt x="7704" y="2840"/>
                  <a:pt x="8275" y="2305"/>
                  <a:pt x="8775" y="1745"/>
                </a:cubicBezTo>
                <a:cubicBezTo>
                  <a:pt x="8799" y="1995"/>
                  <a:pt x="8989" y="2186"/>
                  <a:pt x="9239" y="2186"/>
                </a:cubicBezTo>
                <a:cubicBezTo>
                  <a:pt x="9490" y="2186"/>
                  <a:pt x="9704" y="1983"/>
                  <a:pt x="9704" y="1721"/>
                </a:cubicBezTo>
                <a:lnTo>
                  <a:pt x="9704" y="459"/>
                </a:lnTo>
                <a:cubicBezTo>
                  <a:pt x="9680" y="328"/>
                  <a:pt x="9620" y="209"/>
                  <a:pt x="9513" y="126"/>
                </a:cubicBezTo>
                <a:cubicBezTo>
                  <a:pt x="9425" y="47"/>
                  <a:pt x="9319" y="1"/>
                  <a:pt x="9212" y="1"/>
                </a:cubicBezTo>
                <a:close/>
              </a:path>
            </a:pathLst>
          </a:custGeom>
          <a:solidFill>
            <a:srgbClr val="9B9761"/>
          </a:solidFill>
          <a:ln cap="flat" cmpd="sng" w="9525">
            <a:solidFill>
              <a:srgbClr val="9B9761"/>
            </a:solidFill>
            <a:prstDash val="solid"/>
            <a:round/>
            <a:headEnd len="sm" w="sm" type="none"/>
            <a:tailEnd len="sm" w="sm" type="none"/>
          </a:ln>
        </p:spPr>
        <p:txBody>
          <a:bodyPr anchorCtr="0" anchor="ctr" bIns="81500" lIns="81500" spcFirstLastPara="1" rIns="81500" wrap="square" tIns="81500">
            <a:noAutofit/>
          </a:bodyPr>
          <a:lstStyle/>
          <a:p>
            <a:pPr indent="0" lvl="0" marL="0" marR="0" rtl="0" algn="l">
              <a:lnSpc>
                <a:spcPct val="100000"/>
              </a:lnSpc>
              <a:spcBef>
                <a:spcPts val="0"/>
              </a:spcBef>
              <a:spcAft>
                <a:spcPts val="0"/>
              </a:spcAft>
              <a:buClr>
                <a:srgbClr val="000000"/>
              </a:buClr>
              <a:buSzPts val="1604"/>
              <a:buFont typeface="Arial"/>
              <a:buNone/>
            </a:pPr>
            <a:r>
              <a:t/>
            </a:r>
            <a:endParaRPr b="0" i="0" sz="1604" u="none" cap="none" strike="noStrike">
              <a:solidFill>
                <a:srgbClr val="000000"/>
              </a:solidFill>
              <a:latin typeface="Arial"/>
              <a:ea typeface="Arial"/>
              <a:cs typeface="Arial"/>
              <a:sym typeface="Arial"/>
            </a:endParaRPr>
          </a:p>
        </p:txBody>
      </p:sp>
      <p:sp>
        <p:nvSpPr>
          <p:cNvPr id="1858" name="Google Shape;1858;p37"/>
          <p:cNvSpPr/>
          <p:nvPr/>
        </p:nvSpPr>
        <p:spPr>
          <a:xfrm>
            <a:off x="2183055" y="6164506"/>
            <a:ext cx="143822" cy="175906"/>
          </a:xfrm>
          <a:custGeom>
            <a:rect b="b" l="l" r="r" t="t"/>
            <a:pathLst>
              <a:path extrusionOk="0" h="5186" w="4883">
                <a:moveTo>
                  <a:pt x="2526" y="0"/>
                </a:moveTo>
                <a:cubicBezTo>
                  <a:pt x="1765" y="0"/>
                  <a:pt x="1017" y="368"/>
                  <a:pt x="560" y="1042"/>
                </a:cubicBezTo>
                <a:cubicBezTo>
                  <a:pt x="1" y="1875"/>
                  <a:pt x="24" y="2959"/>
                  <a:pt x="632" y="3768"/>
                </a:cubicBezTo>
                <a:lnTo>
                  <a:pt x="572" y="5006"/>
                </a:lnTo>
                <a:cubicBezTo>
                  <a:pt x="572" y="5066"/>
                  <a:pt x="608" y="5126"/>
                  <a:pt x="655" y="5149"/>
                </a:cubicBezTo>
                <a:cubicBezTo>
                  <a:pt x="679" y="5161"/>
                  <a:pt x="715" y="5185"/>
                  <a:pt x="739" y="5185"/>
                </a:cubicBezTo>
                <a:cubicBezTo>
                  <a:pt x="774" y="5185"/>
                  <a:pt x="786" y="5185"/>
                  <a:pt x="810" y="5161"/>
                </a:cubicBezTo>
                <a:lnTo>
                  <a:pt x="1929" y="4649"/>
                </a:lnTo>
                <a:cubicBezTo>
                  <a:pt x="2120" y="4685"/>
                  <a:pt x="2334" y="4721"/>
                  <a:pt x="2525" y="4721"/>
                </a:cubicBezTo>
                <a:cubicBezTo>
                  <a:pt x="3299" y="4721"/>
                  <a:pt x="4049" y="4328"/>
                  <a:pt x="4489" y="3673"/>
                </a:cubicBezTo>
                <a:cubicBezTo>
                  <a:pt x="4703" y="3363"/>
                  <a:pt x="4834" y="3006"/>
                  <a:pt x="4882" y="2637"/>
                </a:cubicBezTo>
                <a:cubicBezTo>
                  <a:pt x="4882" y="2518"/>
                  <a:pt x="4811" y="2447"/>
                  <a:pt x="4715" y="2423"/>
                </a:cubicBezTo>
                <a:cubicBezTo>
                  <a:pt x="4709" y="2422"/>
                  <a:pt x="4703" y="2422"/>
                  <a:pt x="4697" y="2422"/>
                </a:cubicBezTo>
                <a:cubicBezTo>
                  <a:pt x="4619" y="2422"/>
                  <a:pt x="4536" y="2489"/>
                  <a:pt x="4525" y="2578"/>
                </a:cubicBezTo>
                <a:cubicBezTo>
                  <a:pt x="4489" y="2899"/>
                  <a:pt x="4370" y="3197"/>
                  <a:pt x="4192" y="3471"/>
                </a:cubicBezTo>
                <a:cubicBezTo>
                  <a:pt x="3809" y="4040"/>
                  <a:pt x="3177" y="4368"/>
                  <a:pt x="2514" y="4368"/>
                </a:cubicBezTo>
                <a:cubicBezTo>
                  <a:pt x="2332" y="4368"/>
                  <a:pt x="2147" y="4343"/>
                  <a:pt x="1965" y="4292"/>
                </a:cubicBezTo>
                <a:cubicBezTo>
                  <a:pt x="1944" y="4281"/>
                  <a:pt x="1927" y="4275"/>
                  <a:pt x="1911" y="4275"/>
                </a:cubicBezTo>
                <a:cubicBezTo>
                  <a:pt x="1891" y="4275"/>
                  <a:pt x="1872" y="4284"/>
                  <a:pt x="1846" y="4304"/>
                </a:cubicBezTo>
                <a:lnTo>
                  <a:pt x="917" y="4733"/>
                </a:lnTo>
                <a:lnTo>
                  <a:pt x="965" y="3721"/>
                </a:lnTo>
                <a:cubicBezTo>
                  <a:pt x="965" y="3673"/>
                  <a:pt x="953" y="3649"/>
                  <a:pt x="929" y="3602"/>
                </a:cubicBezTo>
                <a:cubicBezTo>
                  <a:pt x="382" y="2923"/>
                  <a:pt x="358" y="1947"/>
                  <a:pt x="846" y="1220"/>
                </a:cubicBezTo>
                <a:cubicBezTo>
                  <a:pt x="1235" y="644"/>
                  <a:pt x="1873" y="327"/>
                  <a:pt x="2524" y="327"/>
                </a:cubicBezTo>
                <a:cubicBezTo>
                  <a:pt x="2909" y="327"/>
                  <a:pt x="3299" y="438"/>
                  <a:pt x="3644" y="673"/>
                </a:cubicBezTo>
                <a:cubicBezTo>
                  <a:pt x="4084" y="970"/>
                  <a:pt x="4406" y="1435"/>
                  <a:pt x="4501" y="1970"/>
                </a:cubicBezTo>
                <a:cubicBezTo>
                  <a:pt x="4523" y="2047"/>
                  <a:pt x="4594" y="2103"/>
                  <a:pt x="4679" y="2103"/>
                </a:cubicBezTo>
                <a:cubicBezTo>
                  <a:pt x="4687" y="2103"/>
                  <a:pt x="4695" y="2102"/>
                  <a:pt x="4703" y="2101"/>
                </a:cubicBezTo>
                <a:cubicBezTo>
                  <a:pt x="4787" y="2089"/>
                  <a:pt x="4846" y="1994"/>
                  <a:pt x="4834" y="1911"/>
                </a:cubicBezTo>
                <a:cubicBezTo>
                  <a:pt x="4715" y="1280"/>
                  <a:pt x="4358" y="744"/>
                  <a:pt x="3834" y="399"/>
                </a:cubicBezTo>
                <a:cubicBezTo>
                  <a:pt x="3432" y="129"/>
                  <a:pt x="2977" y="0"/>
                  <a:pt x="2526" y="0"/>
                </a:cubicBezTo>
                <a:close/>
              </a:path>
            </a:pathLst>
          </a:custGeom>
          <a:solidFill>
            <a:srgbClr val="9B9761"/>
          </a:solidFill>
          <a:ln cap="flat" cmpd="sng" w="9525">
            <a:solidFill>
              <a:srgbClr val="9B9761"/>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1859" name="Google Shape;1859;p37"/>
          <p:cNvSpPr/>
          <p:nvPr/>
        </p:nvSpPr>
        <p:spPr>
          <a:xfrm>
            <a:off x="2102057" y="6300794"/>
            <a:ext cx="20353" cy="39618"/>
          </a:xfrm>
          <a:custGeom>
            <a:rect b="b" l="l" r="r" t="t"/>
            <a:pathLst>
              <a:path extrusionOk="0" h="1168" w="691">
                <a:moveTo>
                  <a:pt x="155" y="0"/>
                </a:moveTo>
                <a:cubicBezTo>
                  <a:pt x="72" y="0"/>
                  <a:pt x="0" y="72"/>
                  <a:pt x="0" y="167"/>
                </a:cubicBezTo>
                <a:lnTo>
                  <a:pt x="0" y="1000"/>
                </a:lnTo>
                <a:cubicBezTo>
                  <a:pt x="0" y="1084"/>
                  <a:pt x="72" y="1167"/>
                  <a:pt x="155" y="1167"/>
                </a:cubicBezTo>
                <a:lnTo>
                  <a:pt x="536" y="1167"/>
                </a:lnTo>
                <a:cubicBezTo>
                  <a:pt x="619" y="1167"/>
                  <a:pt x="691" y="1084"/>
                  <a:pt x="691" y="1000"/>
                </a:cubicBezTo>
                <a:cubicBezTo>
                  <a:pt x="691" y="893"/>
                  <a:pt x="619" y="822"/>
                  <a:pt x="512" y="822"/>
                </a:cubicBezTo>
                <a:lnTo>
                  <a:pt x="322" y="822"/>
                </a:lnTo>
                <a:lnTo>
                  <a:pt x="322" y="167"/>
                </a:lnTo>
                <a:cubicBezTo>
                  <a:pt x="322" y="72"/>
                  <a:pt x="250" y="0"/>
                  <a:pt x="155" y="0"/>
                </a:cubicBezTo>
                <a:close/>
              </a:path>
            </a:pathLst>
          </a:custGeom>
          <a:solidFill>
            <a:srgbClr val="9B9761"/>
          </a:solidFill>
          <a:ln cap="flat" cmpd="sng" w="9525">
            <a:solidFill>
              <a:srgbClr val="9B9761"/>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1860" name="Google Shape;1860;p37"/>
          <p:cNvSpPr/>
          <p:nvPr/>
        </p:nvSpPr>
        <p:spPr>
          <a:xfrm>
            <a:off x="1984566" y="6219218"/>
            <a:ext cx="256041" cy="325119"/>
          </a:xfrm>
          <a:custGeom>
            <a:rect b="b" l="l" r="r" t="t"/>
            <a:pathLst>
              <a:path extrusionOk="0" h="9585" w="8693">
                <a:moveTo>
                  <a:pt x="3549" y="417"/>
                </a:moveTo>
                <a:lnTo>
                  <a:pt x="3549" y="417"/>
                </a:lnTo>
                <a:cubicBezTo>
                  <a:pt x="3346" y="1024"/>
                  <a:pt x="3001" y="1322"/>
                  <a:pt x="2775" y="1465"/>
                </a:cubicBezTo>
                <a:cubicBezTo>
                  <a:pt x="2799" y="976"/>
                  <a:pt x="3120" y="572"/>
                  <a:pt x="3549" y="417"/>
                </a:cubicBezTo>
                <a:close/>
                <a:moveTo>
                  <a:pt x="4727" y="334"/>
                </a:moveTo>
                <a:cubicBezTo>
                  <a:pt x="5382" y="334"/>
                  <a:pt x="5906" y="869"/>
                  <a:pt x="5906" y="1524"/>
                </a:cubicBezTo>
                <a:lnTo>
                  <a:pt x="5906" y="2262"/>
                </a:lnTo>
                <a:cubicBezTo>
                  <a:pt x="4501" y="2155"/>
                  <a:pt x="4108" y="846"/>
                  <a:pt x="4001" y="334"/>
                </a:cubicBezTo>
                <a:close/>
                <a:moveTo>
                  <a:pt x="2441" y="2643"/>
                </a:moveTo>
                <a:lnTo>
                  <a:pt x="2441" y="2893"/>
                </a:lnTo>
                <a:cubicBezTo>
                  <a:pt x="2441" y="3036"/>
                  <a:pt x="2453" y="3179"/>
                  <a:pt x="2477" y="3310"/>
                </a:cubicBezTo>
                <a:cubicBezTo>
                  <a:pt x="2334" y="3251"/>
                  <a:pt x="2239" y="3120"/>
                  <a:pt x="2239" y="2977"/>
                </a:cubicBezTo>
                <a:cubicBezTo>
                  <a:pt x="2239" y="2822"/>
                  <a:pt x="2322" y="2703"/>
                  <a:pt x="2441" y="2643"/>
                </a:cubicBezTo>
                <a:close/>
                <a:moveTo>
                  <a:pt x="6251" y="2655"/>
                </a:moveTo>
                <a:cubicBezTo>
                  <a:pt x="6359" y="2715"/>
                  <a:pt x="6442" y="2834"/>
                  <a:pt x="6442" y="2989"/>
                </a:cubicBezTo>
                <a:cubicBezTo>
                  <a:pt x="6442" y="3155"/>
                  <a:pt x="6335" y="3286"/>
                  <a:pt x="6204" y="3334"/>
                </a:cubicBezTo>
                <a:cubicBezTo>
                  <a:pt x="6228" y="3179"/>
                  <a:pt x="6251" y="3048"/>
                  <a:pt x="6251" y="2917"/>
                </a:cubicBezTo>
                <a:lnTo>
                  <a:pt x="6251" y="2655"/>
                </a:lnTo>
                <a:close/>
                <a:moveTo>
                  <a:pt x="3775" y="786"/>
                </a:moveTo>
                <a:cubicBezTo>
                  <a:pt x="3846" y="1012"/>
                  <a:pt x="3953" y="1274"/>
                  <a:pt x="4120" y="1524"/>
                </a:cubicBezTo>
                <a:cubicBezTo>
                  <a:pt x="4537" y="2167"/>
                  <a:pt x="5144" y="2536"/>
                  <a:pt x="5906" y="2584"/>
                </a:cubicBezTo>
                <a:lnTo>
                  <a:pt x="5906" y="2893"/>
                </a:lnTo>
                <a:cubicBezTo>
                  <a:pt x="5906" y="3548"/>
                  <a:pt x="5549" y="4179"/>
                  <a:pt x="4977" y="4501"/>
                </a:cubicBezTo>
                <a:lnTo>
                  <a:pt x="4727" y="4656"/>
                </a:lnTo>
                <a:cubicBezTo>
                  <a:pt x="4608" y="4721"/>
                  <a:pt x="4474" y="4754"/>
                  <a:pt x="4340" y="4754"/>
                </a:cubicBezTo>
                <a:cubicBezTo>
                  <a:pt x="4206" y="4754"/>
                  <a:pt x="4073" y="4721"/>
                  <a:pt x="3953" y="4656"/>
                </a:cubicBezTo>
                <a:lnTo>
                  <a:pt x="3703" y="4501"/>
                </a:lnTo>
                <a:cubicBezTo>
                  <a:pt x="3120" y="4179"/>
                  <a:pt x="2775" y="3572"/>
                  <a:pt x="2775" y="2893"/>
                </a:cubicBezTo>
                <a:lnTo>
                  <a:pt x="2775" y="2417"/>
                </a:lnTo>
                <a:lnTo>
                  <a:pt x="2775" y="1858"/>
                </a:lnTo>
                <a:cubicBezTo>
                  <a:pt x="3001" y="1750"/>
                  <a:pt x="3465" y="1465"/>
                  <a:pt x="3775" y="786"/>
                </a:cubicBezTo>
                <a:close/>
                <a:moveTo>
                  <a:pt x="5001" y="4906"/>
                </a:moveTo>
                <a:lnTo>
                  <a:pt x="5001" y="5751"/>
                </a:lnTo>
                <a:lnTo>
                  <a:pt x="4965" y="5775"/>
                </a:lnTo>
                <a:lnTo>
                  <a:pt x="4334" y="6203"/>
                </a:lnTo>
                <a:lnTo>
                  <a:pt x="3692" y="5751"/>
                </a:lnTo>
                <a:lnTo>
                  <a:pt x="3692" y="4906"/>
                </a:lnTo>
                <a:lnTo>
                  <a:pt x="3775" y="4953"/>
                </a:lnTo>
                <a:cubicBezTo>
                  <a:pt x="3953" y="5048"/>
                  <a:pt x="4144" y="5096"/>
                  <a:pt x="4346" y="5096"/>
                </a:cubicBezTo>
                <a:cubicBezTo>
                  <a:pt x="4537" y="5096"/>
                  <a:pt x="4727" y="5048"/>
                  <a:pt x="4906" y="4953"/>
                </a:cubicBezTo>
                <a:lnTo>
                  <a:pt x="5001" y="4906"/>
                </a:lnTo>
                <a:close/>
                <a:moveTo>
                  <a:pt x="3680" y="6168"/>
                </a:moveTo>
                <a:lnTo>
                  <a:pt x="4084" y="6453"/>
                </a:lnTo>
                <a:lnTo>
                  <a:pt x="3680" y="6930"/>
                </a:lnTo>
                <a:lnTo>
                  <a:pt x="3680" y="6263"/>
                </a:lnTo>
                <a:lnTo>
                  <a:pt x="3680" y="6168"/>
                </a:lnTo>
                <a:close/>
                <a:moveTo>
                  <a:pt x="4977" y="6168"/>
                </a:moveTo>
                <a:lnTo>
                  <a:pt x="4977" y="6263"/>
                </a:lnTo>
                <a:lnTo>
                  <a:pt x="4977" y="6930"/>
                </a:lnTo>
                <a:lnTo>
                  <a:pt x="4573" y="6453"/>
                </a:lnTo>
                <a:lnTo>
                  <a:pt x="4977" y="6168"/>
                </a:lnTo>
                <a:close/>
                <a:moveTo>
                  <a:pt x="4977" y="7453"/>
                </a:moveTo>
                <a:lnTo>
                  <a:pt x="4977" y="8406"/>
                </a:lnTo>
                <a:lnTo>
                  <a:pt x="4906" y="7656"/>
                </a:lnTo>
                <a:lnTo>
                  <a:pt x="4977" y="7453"/>
                </a:lnTo>
                <a:close/>
                <a:moveTo>
                  <a:pt x="3692" y="7453"/>
                </a:moveTo>
                <a:lnTo>
                  <a:pt x="3763" y="7656"/>
                </a:lnTo>
                <a:lnTo>
                  <a:pt x="3692" y="8418"/>
                </a:lnTo>
                <a:lnTo>
                  <a:pt x="3692" y="7453"/>
                </a:lnTo>
                <a:close/>
                <a:moveTo>
                  <a:pt x="4311" y="6703"/>
                </a:moveTo>
                <a:lnTo>
                  <a:pt x="4704" y="7168"/>
                </a:lnTo>
                <a:lnTo>
                  <a:pt x="4537" y="7584"/>
                </a:lnTo>
                <a:cubicBezTo>
                  <a:pt x="4525" y="7620"/>
                  <a:pt x="4525" y="7632"/>
                  <a:pt x="4525" y="7656"/>
                </a:cubicBezTo>
                <a:lnTo>
                  <a:pt x="4680" y="9251"/>
                </a:lnTo>
                <a:lnTo>
                  <a:pt x="3942" y="9251"/>
                </a:lnTo>
                <a:lnTo>
                  <a:pt x="4108" y="7656"/>
                </a:lnTo>
                <a:cubicBezTo>
                  <a:pt x="4108" y="7632"/>
                  <a:pt x="4108" y="7596"/>
                  <a:pt x="4084" y="7584"/>
                </a:cubicBezTo>
                <a:lnTo>
                  <a:pt x="3930" y="7168"/>
                </a:lnTo>
                <a:lnTo>
                  <a:pt x="4311" y="6703"/>
                </a:lnTo>
                <a:close/>
                <a:moveTo>
                  <a:pt x="3965" y="0"/>
                </a:moveTo>
                <a:cubicBezTo>
                  <a:pt x="3906" y="0"/>
                  <a:pt x="3846" y="0"/>
                  <a:pt x="3787" y="12"/>
                </a:cubicBezTo>
                <a:cubicBezTo>
                  <a:pt x="3013" y="95"/>
                  <a:pt x="2453" y="750"/>
                  <a:pt x="2441" y="1524"/>
                </a:cubicBezTo>
                <a:lnTo>
                  <a:pt x="2441" y="1750"/>
                </a:lnTo>
                <a:lnTo>
                  <a:pt x="2441" y="2286"/>
                </a:lnTo>
                <a:cubicBezTo>
                  <a:pt x="2120" y="2358"/>
                  <a:pt x="1894" y="2643"/>
                  <a:pt x="1894" y="2977"/>
                </a:cubicBezTo>
                <a:cubicBezTo>
                  <a:pt x="1894" y="3358"/>
                  <a:pt x="2191" y="3667"/>
                  <a:pt x="2584" y="3691"/>
                </a:cubicBezTo>
                <a:cubicBezTo>
                  <a:pt x="2739" y="4084"/>
                  <a:pt x="3001" y="4441"/>
                  <a:pt x="3358" y="4703"/>
                </a:cubicBezTo>
                <a:lnTo>
                  <a:pt x="3358" y="5727"/>
                </a:lnTo>
                <a:lnTo>
                  <a:pt x="1620" y="6275"/>
                </a:lnTo>
                <a:cubicBezTo>
                  <a:pt x="655" y="6584"/>
                  <a:pt x="12" y="7465"/>
                  <a:pt x="1" y="8489"/>
                </a:cubicBezTo>
                <a:lnTo>
                  <a:pt x="1" y="9418"/>
                </a:lnTo>
                <a:cubicBezTo>
                  <a:pt x="1" y="9501"/>
                  <a:pt x="72" y="9585"/>
                  <a:pt x="155" y="9585"/>
                </a:cubicBezTo>
                <a:lnTo>
                  <a:pt x="1822" y="9585"/>
                </a:lnTo>
                <a:cubicBezTo>
                  <a:pt x="1917" y="9585"/>
                  <a:pt x="1989" y="9501"/>
                  <a:pt x="1989" y="9418"/>
                </a:cubicBezTo>
                <a:cubicBezTo>
                  <a:pt x="1989" y="9323"/>
                  <a:pt x="1917" y="9251"/>
                  <a:pt x="1822" y="9251"/>
                </a:cubicBezTo>
                <a:lnTo>
                  <a:pt x="334" y="9251"/>
                </a:lnTo>
                <a:lnTo>
                  <a:pt x="334" y="8489"/>
                </a:lnTo>
                <a:cubicBezTo>
                  <a:pt x="334" y="8299"/>
                  <a:pt x="370" y="8120"/>
                  <a:pt x="417" y="7942"/>
                </a:cubicBezTo>
                <a:cubicBezTo>
                  <a:pt x="429" y="7894"/>
                  <a:pt x="441" y="7834"/>
                  <a:pt x="453" y="7799"/>
                </a:cubicBezTo>
                <a:cubicBezTo>
                  <a:pt x="477" y="7751"/>
                  <a:pt x="501" y="7704"/>
                  <a:pt x="513" y="7644"/>
                </a:cubicBezTo>
                <a:cubicBezTo>
                  <a:pt x="739" y="7156"/>
                  <a:pt x="1167" y="6763"/>
                  <a:pt x="1703" y="6608"/>
                </a:cubicBezTo>
                <a:lnTo>
                  <a:pt x="2703" y="6287"/>
                </a:lnTo>
                <a:lnTo>
                  <a:pt x="3358" y="6084"/>
                </a:lnTo>
                <a:lnTo>
                  <a:pt x="3358" y="9251"/>
                </a:lnTo>
                <a:lnTo>
                  <a:pt x="2513" y="9251"/>
                </a:lnTo>
                <a:cubicBezTo>
                  <a:pt x="2418" y="9251"/>
                  <a:pt x="2346" y="9323"/>
                  <a:pt x="2346" y="9418"/>
                </a:cubicBezTo>
                <a:cubicBezTo>
                  <a:pt x="2346" y="9501"/>
                  <a:pt x="2418" y="9585"/>
                  <a:pt x="2513" y="9585"/>
                </a:cubicBezTo>
                <a:lnTo>
                  <a:pt x="8525" y="9585"/>
                </a:lnTo>
                <a:cubicBezTo>
                  <a:pt x="8609" y="9585"/>
                  <a:pt x="8692" y="9501"/>
                  <a:pt x="8692" y="9418"/>
                </a:cubicBezTo>
                <a:lnTo>
                  <a:pt x="8692" y="8489"/>
                </a:lnTo>
                <a:cubicBezTo>
                  <a:pt x="8692" y="7930"/>
                  <a:pt x="8466" y="7358"/>
                  <a:pt x="8073" y="6942"/>
                </a:cubicBezTo>
                <a:cubicBezTo>
                  <a:pt x="8042" y="6904"/>
                  <a:pt x="8001" y="6886"/>
                  <a:pt x="7957" y="6886"/>
                </a:cubicBezTo>
                <a:cubicBezTo>
                  <a:pt x="7917" y="6886"/>
                  <a:pt x="7875" y="6901"/>
                  <a:pt x="7835" y="6930"/>
                </a:cubicBezTo>
                <a:cubicBezTo>
                  <a:pt x="7763" y="6989"/>
                  <a:pt x="7763" y="7096"/>
                  <a:pt x="7823" y="7168"/>
                </a:cubicBezTo>
                <a:cubicBezTo>
                  <a:pt x="8156" y="7537"/>
                  <a:pt x="8335" y="8001"/>
                  <a:pt x="8335" y="8489"/>
                </a:cubicBezTo>
                <a:lnTo>
                  <a:pt x="8335" y="9251"/>
                </a:lnTo>
                <a:lnTo>
                  <a:pt x="5311" y="9251"/>
                </a:lnTo>
                <a:lnTo>
                  <a:pt x="5311" y="6084"/>
                </a:lnTo>
                <a:lnTo>
                  <a:pt x="6942" y="6608"/>
                </a:lnTo>
                <a:cubicBezTo>
                  <a:pt x="7085" y="6644"/>
                  <a:pt x="7216" y="6703"/>
                  <a:pt x="7335" y="6763"/>
                </a:cubicBezTo>
                <a:cubicBezTo>
                  <a:pt x="7359" y="6779"/>
                  <a:pt x="7388" y="6787"/>
                  <a:pt x="7418" y="6787"/>
                </a:cubicBezTo>
                <a:cubicBezTo>
                  <a:pt x="7474" y="6787"/>
                  <a:pt x="7534" y="6758"/>
                  <a:pt x="7573" y="6703"/>
                </a:cubicBezTo>
                <a:cubicBezTo>
                  <a:pt x="7621" y="6632"/>
                  <a:pt x="7585" y="6525"/>
                  <a:pt x="7513" y="6465"/>
                </a:cubicBezTo>
                <a:cubicBezTo>
                  <a:pt x="7359" y="6394"/>
                  <a:pt x="7216" y="6322"/>
                  <a:pt x="7061" y="6275"/>
                </a:cubicBezTo>
                <a:lnTo>
                  <a:pt x="5323" y="5715"/>
                </a:lnTo>
                <a:lnTo>
                  <a:pt x="5323" y="4679"/>
                </a:lnTo>
                <a:cubicBezTo>
                  <a:pt x="5680" y="4429"/>
                  <a:pt x="5954" y="4072"/>
                  <a:pt x="6097" y="3667"/>
                </a:cubicBezTo>
                <a:cubicBezTo>
                  <a:pt x="6466" y="3655"/>
                  <a:pt x="6787" y="3346"/>
                  <a:pt x="6787" y="2953"/>
                </a:cubicBezTo>
                <a:cubicBezTo>
                  <a:pt x="6787" y="2631"/>
                  <a:pt x="6561" y="2346"/>
                  <a:pt x="6251" y="2274"/>
                </a:cubicBezTo>
                <a:lnTo>
                  <a:pt x="6251" y="1512"/>
                </a:lnTo>
                <a:cubicBezTo>
                  <a:pt x="6251" y="679"/>
                  <a:pt x="5561" y="0"/>
                  <a:pt x="4727" y="0"/>
                </a:cubicBezTo>
                <a:close/>
              </a:path>
            </a:pathLst>
          </a:custGeom>
          <a:solidFill>
            <a:srgbClr val="9B9761"/>
          </a:solidFill>
          <a:ln cap="flat" cmpd="sng" w="9525">
            <a:solidFill>
              <a:srgbClr val="9B9761"/>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1861" name="Google Shape;1861;p37"/>
          <p:cNvSpPr/>
          <p:nvPr/>
        </p:nvSpPr>
        <p:spPr>
          <a:xfrm>
            <a:off x="2237396" y="6197238"/>
            <a:ext cx="41765" cy="69671"/>
          </a:xfrm>
          <a:custGeom>
            <a:rect b="b" l="l" r="r" t="t"/>
            <a:pathLst>
              <a:path extrusionOk="0" h="2054" w="1418">
                <a:moveTo>
                  <a:pt x="664" y="1"/>
                </a:moveTo>
                <a:cubicBezTo>
                  <a:pt x="396" y="1"/>
                  <a:pt x="158" y="171"/>
                  <a:pt x="49" y="422"/>
                </a:cubicBezTo>
                <a:cubicBezTo>
                  <a:pt x="1" y="505"/>
                  <a:pt x="49" y="612"/>
                  <a:pt x="132" y="648"/>
                </a:cubicBezTo>
                <a:cubicBezTo>
                  <a:pt x="156" y="657"/>
                  <a:pt x="181" y="662"/>
                  <a:pt x="204" y="662"/>
                </a:cubicBezTo>
                <a:cubicBezTo>
                  <a:pt x="272" y="662"/>
                  <a:pt x="332" y="624"/>
                  <a:pt x="358" y="553"/>
                </a:cubicBezTo>
                <a:cubicBezTo>
                  <a:pt x="412" y="436"/>
                  <a:pt x="532" y="347"/>
                  <a:pt x="668" y="347"/>
                </a:cubicBezTo>
                <a:cubicBezTo>
                  <a:pt x="683" y="347"/>
                  <a:pt x="699" y="348"/>
                  <a:pt x="715" y="351"/>
                </a:cubicBezTo>
                <a:cubicBezTo>
                  <a:pt x="894" y="362"/>
                  <a:pt x="1037" y="505"/>
                  <a:pt x="1049" y="684"/>
                </a:cubicBezTo>
                <a:cubicBezTo>
                  <a:pt x="1049" y="767"/>
                  <a:pt x="1037" y="851"/>
                  <a:pt x="1001" y="910"/>
                </a:cubicBezTo>
                <a:cubicBezTo>
                  <a:pt x="953" y="982"/>
                  <a:pt x="882" y="1029"/>
                  <a:pt x="799" y="1065"/>
                </a:cubicBezTo>
                <a:cubicBezTo>
                  <a:pt x="561" y="1136"/>
                  <a:pt x="406" y="1208"/>
                  <a:pt x="406" y="1374"/>
                </a:cubicBezTo>
                <a:lnTo>
                  <a:pt x="406" y="1898"/>
                </a:lnTo>
                <a:cubicBezTo>
                  <a:pt x="406" y="1982"/>
                  <a:pt x="477" y="2053"/>
                  <a:pt x="561" y="2053"/>
                </a:cubicBezTo>
                <a:cubicBezTo>
                  <a:pt x="656" y="2053"/>
                  <a:pt x="727" y="1982"/>
                  <a:pt x="727" y="1898"/>
                </a:cubicBezTo>
                <a:lnTo>
                  <a:pt x="727" y="1446"/>
                </a:lnTo>
                <a:cubicBezTo>
                  <a:pt x="763" y="1434"/>
                  <a:pt x="799" y="1422"/>
                  <a:pt x="882" y="1386"/>
                </a:cubicBezTo>
                <a:cubicBezTo>
                  <a:pt x="1037" y="1339"/>
                  <a:pt x="1180" y="1243"/>
                  <a:pt x="1263" y="1101"/>
                </a:cubicBezTo>
                <a:cubicBezTo>
                  <a:pt x="1370" y="958"/>
                  <a:pt x="1418" y="803"/>
                  <a:pt x="1394" y="660"/>
                </a:cubicBezTo>
                <a:cubicBezTo>
                  <a:pt x="1370" y="315"/>
                  <a:pt x="1096" y="29"/>
                  <a:pt x="739" y="5"/>
                </a:cubicBezTo>
                <a:cubicBezTo>
                  <a:pt x="714" y="2"/>
                  <a:pt x="689" y="1"/>
                  <a:pt x="664" y="1"/>
                </a:cubicBezTo>
                <a:close/>
              </a:path>
            </a:pathLst>
          </a:custGeom>
          <a:solidFill>
            <a:srgbClr val="9B9761"/>
          </a:solidFill>
          <a:ln cap="flat" cmpd="sng" w="9525">
            <a:solidFill>
              <a:srgbClr val="9B9761"/>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1862" name="Google Shape;1862;p37"/>
          <p:cNvSpPr/>
          <p:nvPr/>
        </p:nvSpPr>
        <p:spPr>
          <a:xfrm>
            <a:off x="2248295" y="6272506"/>
            <a:ext cx="13342" cy="15400"/>
          </a:xfrm>
          <a:custGeom>
            <a:rect b="b" l="l" r="r" t="t"/>
            <a:pathLst>
              <a:path extrusionOk="0" h="454" w="453">
                <a:moveTo>
                  <a:pt x="226" y="1"/>
                </a:moveTo>
                <a:cubicBezTo>
                  <a:pt x="107" y="1"/>
                  <a:pt x="0" y="108"/>
                  <a:pt x="0" y="227"/>
                </a:cubicBezTo>
                <a:cubicBezTo>
                  <a:pt x="0" y="346"/>
                  <a:pt x="107" y="453"/>
                  <a:pt x="226" y="453"/>
                </a:cubicBezTo>
                <a:cubicBezTo>
                  <a:pt x="345" y="453"/>
                  <a:pt x="453" y="346"/>
                  <a:pt x="453" y="227"/>
                </a:cubicBezTo>
                <a:cubicBezTo>
                  <a:pt x="453" y="108"/>
                  <a:pt x="345" y="1"/>
                  <a:pt x="226" y="1"/>
                </a:cubicBezTo>
                <a:close/>
              </a:path>
            </a:pathLst>
          </a:custGeom>
          <a:solidFill>
            <a:srgbClr val="9B9761"/>
          </a:solidFill>
          <a:ln cap="flat" cmpd="sng" w="9525">
            <a:solidFill>
              <a:srgbClr val="9B9761"/>
            </a:solidFill>
            <a:prstDash val="solid"/>
            <a:round/>
            <a:headEnd len="sm" w="sm" type="none"/>
            <a:tailEnd len="sm" w="sm" type="none"/>
          </a:ln>
        </p:spPr>
        <p:txBody>
          <a:bodyPr anchorCtr="0" anchor="ctr" bIns="64575" lIns="64575" spcFirstLastPara="1" rIns="64575" wrap="square" tIns="64575">
            <a:noAutofit/>
          </a:bodyPr>
          <a:lstStyle/>
          <a:p>
            <a:pPr indent="0" lvl="0" marL="0" marR="0" rtl="0" algn="l">
              <a:lnSpc>
                <a:spcPct val="100000"/>
              </a:lnSpc>
              <a:spcBef>
                <a:spcPts val="0"/>
              </a:spcBef>
              <a:spcAft>
                <a:spcPts val="0"/>
              </a:spcAft>
              <a:buClr>
                <a:srgbClr val="000000"/>
              </a:buClr>
              <a:buSzPts val="1270"/>
              <a:buFont typeface="Arial"/>
              <a:buNone/>
            </a:pPr>
            <a:r>
              <a:t/>
            </a:r>
            <a:endParaRPr b="0" i="0" sz="1270" u="none" cap="none" strike="noStrike">
              <a:solidFill>
                <a:srgbClr val="000000"/>
              </a:solidFill>
              <a:latin typeface="Arial"/>
              <a:ea typeface="Arial"/>
              <a:cs typeface="Arial"/>
              <a:sym typeface="Arial"/>
            </a:endParaRPr>
          </a:p>
        </p:txBody>
      </p:sp>
      <p:sp>
        <p:nvSpPr>
          <p:cNvPr id="1863" name="Google Shape;1863;p37"/>
          <p:cNvSpPr/>
          <p:nvPr/>
        </p:nvSpPr>
        <p:spPr>
          <a:xfrm>
            <a:off x="1984523" y="7734967"/>
            <a:ext cx="342310" cy="353785"/>
          </a:xfrm>
          <a:custGeom>
            <a:rect b="b" l="l" r="r" t="t"/>
            <a:pathLst>
              <a:path extrusionOk="0" h="11181" w="12455">
                <a:moveTo>
                  <a:pt x="6240" y="322"/>
                </a:moveTo>
                <a:cubicBezTo>
                  <a:pt x="6883" y="322"/>
                  <a:pt x="7395" y="846"/>
                  <a:pt x="7395" y="1489"/>
                </a:cubicBezTo>
                <a:cubicBezTo>
                  <a:pt x="7395" y="2132"/>
                  <a:pt x="6883" y="2644"/>
                  <a:pt x="6240" y="2644"/>
                </a:cubicBezTo>
                <a:cubicBezTo>
                  <a:pt x="5597" y="2644"/>
                  <a:pt x="5073" y="2132"/>
                  <a:pt x="5073" y="1489"/>
                </a:cubicBezTo>
                <a:cubicBezTo>
                  <a:pt x="5073" y="834"/>
                  <a:pt x="5597" y="322"/>
                  <a:pt x="6240" y="322"/>
                </a:cubicBezTo>
                <a:close/>
                <a:moveTo>
                  <a:pt x="8621" y="3703"/>
                </a:moveTo>
                <a:cubicBezTo>
                  <a:pt x="8943" y="3703"/>
                  <a:pt x="9276" y="3751"/>
                  <a:pt x="9585" y="3834"/>
                </a:cubicBezTo>
                <a:cubicBezTo>
                  <a:pt x="9657" y="4156"/>
                  <a:pt x="9705" y="4477"/>
                  <a:pt x="9705" y="4811"/>
                </a:cubicBezTo>
                <a:cubicBezTo>
                  <a:pt x="9705" y="6239"/>
                  <a:pt x="8847" y="7466"/>
                  <a:pt x="7609" y="7990"/>
                </a:cubicBezTo>
                <a:cubicBezTo>
                  <a:pt x="7669" y="7728"/>
                  <a:pt x="7692" y="7454"/>
                  <a:pt x="7692" y="7192"/>
                </a:cubicBezTo>
                <a:cubicBezTo>
                  <a:pt x="7692" y="6382"/>
                  <a:pt x="7454" y="5620"/>
                  <a:pt x="7002" y="4965"/>
                </a:cubicBezTo>
                <a:cubicBezTo>
                  <a:pt x="6859" y="4775"/>
                  <a:pt x="6704" y="4584"/>
                  <a:pt x="6526" y="4418"/>
                </a:cubicBezTo>
                <a:cubicBezTo>
                  <a:pt x="7097" y="3977"/>
                  <a:pt x="7835" y="3703"/>
                  <a:pt x="8621" y="3703"/>
                </a:cubicBezTo>
                <a:close/>
                <a:moveTo>
                  <a:pt x="10478" y="7918"/>
                </a:moveTo>
                <a:lnTo>
                  <a:pt x="10598" y="8168"/>
                </a:lnTo>
                <a:lnTo>
                  <a:pt x="10359" y="8168"/>
                </a:lnTo>
                <a:lnTo>
                  <a:pt x="10478" y="7918"/>
                </a:lnTo>
                <a:close/>
                <a:moveTo>
                  <a:pt x="6240" y="4656"/>
                </a:moveTo>
                <a:cubicBezTo>
                  <a:pt x="6407" y="4823"/>
                  <a:pt x="6561" y="4989"/>
                  <a:pt x="6704" y="5180"/>
                </a:cubicBezTo>
                <a:cubicBezTo>
                  <a:pt x="7121" y="5775"/>
                  <a:pt x="7335" y="6454"/>
                  <a:pt x="7335" y="7192"/>
                </a:cubicBezTo>
                <a:cubicBezTo>
                  <a:pt x="7335" y="7513"/>
                  <a:pt x="7299" y="7847"/>
                  <a:pt x="7204" y="8144"/>
                </a:cubicBezTo>
                <a:cubicBezTo>
                  <a:pt x="6907" y="8228"/>
                  <a:pt x="6585" y="8275"/>
                  <a:pt x="6252" y="8275"/>
                </a:cubicBezTo>
                <a:cubicBezTo>
                  <a:pt x="5930" y="8275"/>
                  <a:pt x="5597" y="8228"/>
                  <a:pt x="5299" y="8144"/>
                </a:cubicBezTo>
                <a:cubicBezTo>
                  <a:pt x="5180" y="7847"/>
                  <a:pt x="5133" y="7513"/>
                  <a:pt x="5133" y="7192"/>
                </a:cubicBezTo>
                <a:cubicBezTo>
                  <a:pt x="5133" y="6192"/>
                  <a:pt x="5549" y="5299"/>
                  <a:pt x="6240" y="4656"/>
                </a:cubicBezTo>
                <a:close/>
                <a:moveTo>
                  <a:pt x="5430" y="8561"/>
                </a:moveTo>
                <a:lnTo>
                  <a:pt x="5430" y="8561"/>
                </a:lnTo>
                <a:cubicBezTo>
                  <a:pt x="5704" y="8621"/>
                  <a:pt x="5966" y="8644"/>
                  <a:pt x="6252" y="8644"/>
                </a:cubicBezTo>
                <a:cubicBezTo>
                  <a:pt x="6537" y="8644"/>
                  <a:pt x="6799" y="8621"/>
                  <a:pt x="7061" y="8561"/>
                </a:cubicBezTo>
                <a:lnTo>
                  <a:pt x="7061" y="8561"/>
                </a:lnTo>
                <a:cubicBezTo>
                  <a:pt x="6847" y="8990"/>
                  <a:pt x="6585" y="9395"/>
                  <a:pt x="6240" y="9716"/>
                </a:cubicBezTo>
                <a:cubicBezTo>
                  <a:pt x="5895" y="9395"/>
                  <a:pt x="5609" y="9002"/>
                  <a:pt x="5430" y="8561"/>
                </a:cubicBezTo>
                <a:close/>
                <a:moveTo>
                  <a:pt x="2470" y="7643"/>
                </a:moveTo>
                <a:cubicBezTo>
                  <a:pt x="2693" y="7643"/>
                  <a:pt x="2903" y="7736"/>
                  <a:pt x="3049" y="7882"/>
                </a:cubicBezTo>
                <a:cubicBezTo>
                  <a:pt x="3216" y="8049"/>
                  <a:pt x="3323" y="8263"/>
                  <a:pt x="3323" y="8502"/>
                </a:cubicBezTo>
                <a:cubicBezTo>
                  <a:pt x="3323" y="8692"/>
                  <a:pt x="3263" y="8859"/>
                  <a:pt x="3144" y="9002"/>
                </a:cubicBezTo>
                <a:cubicBezTo>
                  <a:pt x="2954" y="9275"/>
                  <a:pt x="2799" y="9549"/>
                  <a:pt x="2739" y="9847"/>
                </a:cubicBezTo>
                <a:lnTo>
                  <a:pt x="2192" y="9847"/>
                </a:lnTo>
                <a:cubicBezTo>
                  <a:pt x="2132" y="9537"/>
                  <a:pt x="2001" y="9252"/>
                  <a:pt x="1799" y="9002"/>
                </a:cubicBezTo>
                <a:cubicBezTo>
                  <a:pt x="1680" y="8835"/>
                  <a:pt x="1620" y="8656"/>
                  <a:pt x="1620" y="8454"/>
                </a:cubicBezTo>
                <a:cubicBezTo>
                  <a:pt x="1644" y="8025"/>
                  <a:pt x="2001" y="7668"/>
                  <a:pt x="2430" y="7644"/>
                </a:cubicBezTo>
                <a:cubicBezTo>
                  <a:pt x="2443" y="7644"/>
                  <a:pt x="2457" y="7643"/>
                  <a:pt x="2470" y="7643"/>
                </a:cubicBezTo>
                <a:close/>
                <a:moveTo>
                  <a:pt x="10300" y="8525"/>
                </a:moveTo>
                <a:lnTo>
                  <a:pt x="10300" y="10145"/>
                </a:lnTo>
                <a:lnTo>
                  <a:pt x="10109" y="10145"/>
                </a:lnTo>
                <a:lnTo>
                  <a:pt x="10109" y="8585"/>
                </a:lnTo>
                <a:cubicBezTo>
                  <a:pt x="10109" y="8561"/>
                  <a:pt x="10133" y="8525"/>
                  <a:pt x="10169" y="8525"/>
                </a:cubicBezTo>
                <a:close/>
                <a:moveTo>
                  <a:pt x="10788" y="8525"/>
                </a:moveTo>
                <a:cubicBezTo>
                  <a:pt x="10824" y="8525"/>
                  <a:pt x="10848" y="8561"/>
                  <a:pt x="10848" y="8585"/>
                </a:cubicBezTo>
                <a:lnTo>
                  <a:pt x="10848" y="10145"/>
                </a:lnTo>
                <a:lnTo>
                  <a:pt x="10657" y="10145"/>
                </a:lnTo>
                <a:lnTo>
                  <a:pt x="10657" y="8525"/>
                </a:lnTo>
                <a:close/>
                <a:moveTo>
                  <a:pt x="2847" y="10252"/>
                </a:moveTo>
                <a:lnTo>
                  <a:pt x="2847" y="10323"/>
                </a:lnTo>
                <a:lnTo>
                  <a:pt x="2073" y="10323"/>
                </a:lnTo>
                <a:lnTo>
                  <a:pt x="2073" y="10252"/>
                </a:lnTo>
                <a:close/>
                <a:moveTo>
                  <a:pt x="2489" y="4013"/>
                </a:moveTo>
                <a:lnTo>
                  <a:pt x="2489" y="4013"/>
                </a:lnTo>
                <a:cubicBezTo>
                  <a:pt x="2430" y="4287"/>
                  <a:pt x="2394" y="4549"/>
                  <a:pt x="2394" y="4823"/>
                </a:cubicBezTo>
                <a:cubicBezTo>
                  <a:pt x="2394" y="6501"/>
                  <a:pt x="3489" y="7930"/>
                  <a:pt x="4990" y="8454"/>
                </a:cubicBezTo>
                <a:cubicBezTo>
                  <a:pt x="5180" y="9025"/>
                  <a:pt x="5525" y="9549"/>
                  <a:pt x="5954" y="9966"/>
                </a:cubicBezTo>
                <a:cubicBezTo>
                  <a:pt x="5371" y="10383"/>
                  <a:pt x="4644" y="10657"/>
                  <a:pt x="3859" y="10657"/>
                </a:cubicBezTo>
                <a:cubicBezTo>
                  <a:pt x="3644" y="10657"/>
                  <a:pt x="3430" y="10645"/>
                  <a:pt x="3216" y="10597"/>
                </a:cubicBezTo>
                <a:lnTo>
                  <a:pt x="3216" y="10192"/>
                </a:lnTo>
                <a:cubicBezTo>
                  <a:pt x="3216" y="10085"/>
                  <a:pt x="3168" y="10002"/>
                  <a:pt x="3097" y="9942"/>
                </a:cubicBezTo>
                <a:cubicBezTo>
                  <a:pt x="3156" y="9680"/>
                  <a:pt x="3263" y="9454"/>
                  <a:pt x="3430" y="9240"/>
                </a:cubicBezTo>
                <a:cubicBezTo>
                  <a:pt x="3585" y="9025"/>
                  <a:pt x="3680" y="8775"/>
                  <a:pt x="3680" y="8513"/>
                </a:cubicBezTo>
                <a:cubicBezTo>
                  <a:pt x="3680" y="8180"/>
                  <a:pt x="3549" y="7871"/>
                  <a:pt x="3311" y="7632"/>
                </a:cubicBezTo>
                <a:cubicBezTo>
                  <a:pt x="3072" y="7416"/>
                  <a:pt x="2769" y="7298"/>
                  <a:pt x="2462" y="7298"/>
                </a:cubicBezTo>
                <a:cubicBezTo>
                  <a:pt x="2447" y="7298"/>
                  <a:pt x="2433" y="7298"/>
                  <a:pt x="2418" y="7299"/>
                </a:cubicBezTo>
                <a:cubicBezTo>
                  <a:pt x="1787" y="7335"/>
                  <a:pt x="1275" y="7835"/>
                  <a:pt x="1263" y="8466"/>
                </a:cubicBezTo>
                <a:cubicBezTo>
                  <a:pt x="1251" y="8752"/>
                  <a:pt x="1346" y="9025"/>
                  <a:pt x="1525" y="9252"/>
                </a:cubicBezTo>
                <a:cubicBezTo>
                  <a:pt x="1680" y="9466"/>
                  <a:pt x="1787" y="9704"/>
                  <a:pt x="1846" y="9954"/>
                </a:cubicBezTo>
                <a:lnTo>
                  <a:pt x="1799" y="10002"/>
                </a:lnTo>
                <a:cubicBezTo>
                  <a:pt x="906" y="9347"/>
                  <a:pt x="382" y="8311"/>
                  <a:pt x="382" y="7204"/>
                </a:cubicBezTo>
                <a:cubicBezTo>
                  <a:pt x="382" y="5775"/>
                  <a:pt x="1251" y="4537"/>
                  <a:pt x="2489" y="4013"/>
                </a:cubicBezTo>
                <a:close/>
                <a:moveTo>
                  <a:pt x="2847" y="10680"/>
                </a:moveTo>
                <a:lnTo>
                  <a:pt x="2847" y="10788"/>
                </a:lnTo>
                <a:lnTo>
                  <a:pt x="2073" y="10788"/>
                </a:lnTo>
                <a:lnTo>
                  <a:pt x="2073" y="10680"/>
                </a:lnTo>
                <a:close/>
                <a:moveTo>
                  <a:pt x="10848" y="10526"/>
                </a:moveTo>
                <a:lnTo>
                  <a:pt x="10848" y="10728"/>
                </a:lnTo>
                <a:cubicBezTo>
                  <a:pt x="10848" y="10764"/>
                  <a:pt x="10824" y="10788"/>
                  <a:pt x="10788" y="10788"/>
                </a:cubicBezTo>
                <a:lnTo>
                  <a:pt x="10169" y="10788"/>
                </a:lnTo>
                <a:cubicBezTo>
                  <a:pt x="10133" y="10788"/>
                  <a:pt x="10109" y="10764"/>
                  <a:pt x="10109" y="10728"/>
                </a:cubicBezTo>
                <a:lnTo>
                  <a:pt x="10109" y="10526"/>
                </a:lnTo>
                <a:close/>
                <a:moveTo>
                  <a:pt x="6228" y="0"/>
                </a:moveTo>
                <a:cubicBezTo>
                  <a:pt x="5454" y="0"/>
                  <a:pt x="4823" y="584"/>
                  <a:pt x="4716" y="1310"/>
                </a:cubicBezTo>
                <a:cubicBezTo>
                  <a:pt x="4049" y="1596"/>
                  <a:pt x="3466" y="2072"/>
                  <a:pt x="3049" y="2667"/>
                </a:cubicBezTo>
                <a:cubicBezTo>
                  <a:pt x="2858" y="2941"/>
                  <a:pt x="2692" y="3263"/>
                  <a:pt x="2597" y="3584"/>
                </a:cubicBezTo>
                <a:cubicBezTo>
                  <a:pt x="1084" y="4108"/>
                  <a:pt x="1" y="5537"/>
                  <a:pt x="1" y="7216"/>
                </a:cubicBezTo>
                <a:cubicBezTo>
                  <a:pt x="1" y="8502"/>
                  <a:pt x="632" y="9692"/>
                  <a:pt x="1704" y="10407"/>
                </a:cubicBezTo>
                <a:lnTo>
                  <a:pt x="1704" y="10847"/>
                </a:lnTo>
                <a:cubicBezTo>
                  <a:pt x="1704" y="11026"/>
                  <a:pt x="1846" y="11180"/>
                  <a:pt x="2025" y="11180"/>
                </a:cubicBezTo>
                <a:lnTo>
                  <a:pt x="2858" y="11180"/>
                </a:lnTo>
                <a:cubicBezTo>
                  <a:pt x="2989" y="11180"/>
                  <a:pt x="3108" y="11097"/>
                  <a:pt x="3156" y="10978"/>
                </a:cubicBezTo>
                <a:cubicBezTo>
                  <a:pt x="3382" y="11026"/>
                  <a:pt x="3609" y="11038"/>
                  <a:pt x="3823" y="11038"/>
                </a:cubicBezTo>
                <a:cubicBezTo>
                  <a:pt x="4716" y="11038"/>
                  <a:pt x="5549" y="10728"/>
                  <a:pt x="6204" y="10204"/>
                </a:cubicBezTo>
                <a:cubicBezTo>
                  <a:pt x="6764" y="10645"/>
                  <a:pt x="7419" y="10919"/>
                  <a:pt x="8157" y="11014"/>
                </a:cubicBezTo>
                <a:lnTo>
                  <a:pt x="8169" y="11014"/>
                </a:lnTo>
                <a:cubicBezTo>
                  <a:pt x="8264" y="11014"/>
                  <a:pt x="8335" y="10942"/>
                  <a:pt x="8347" y="10847"/>
                </a:cubicBezTo>
                <a:cubicBezTo>
                  <a:pt x="8371" y="10740"/>
                  <a:pt x="8288" y="10657"/>
                  <a:pt x="8192" y="10645"/>
                </a:cubicBezTo>
                <a:cubicBezTo>
                  <a:pt x="7550" y="10561"/>
                  <a:pt x="6966" y="10323"/>
                  <a:pt x="6490" y="9954"/>
                </a:cubicBezTo>
                <a:cubicBezTo>
                  <a:pt x="6918" y="9537"/>
                  <a:pt x="7264" y="9014"/>
                  <a:pt x="7454" y="8442"/>
                </a:cubicBezTo>
                <a:cubicBezTo>
                  <a:pt x="8966" y="7918"/>
                  <a:pt x="10050" y="6489"/>
                  <a:pt x="10050" y="4811"/>
                </a:cubicBezTo>
                <a:cubicBezTo>
                  <a:pt x="10050" y="4525"/>
                  <a:pt x="10014" y="4251"/>
                  <a:pt x="9955" y="4001"/>
                </a:cubicBezTo>
                <a:lnTo>
                  <a:pt x="9955" y="4001"/>
                </a:lnTo>
                <a:cubicBezTo>
                  <a:pt x="11193" y="4537"/>
                  <a:pt x="12062" y="5763"/>
                  <a:pt x="12062" y="7192"/>
                </a:cubicBezTo>
                <a:cubicBezTo>
                  <a:pt x="12062" y="8037"/>
                  <a:pt x="11741" y="8859"/>
                  <a:pt x="11181" y="9490"/>
                </a:cubicBezTo>
                <a:lnTo>
                  <a:pt x="11181" y="8597"/>
                </a:lnTo>
                <a:cubicBezTo>
                  <a:pt x="11181" y="8466"/>
                  <a:pt x="11109" y="8335"/>
                  <a:pt x="11002" y="8263"/>
                </a:cubicBezTo>
                <a:lnTo>
                  <a:pt x="10717" y="7644"/>
                </a:lnTo>
                <a:cubicBezTo>
                  <a:pt x="10669" y="7549"/>
                  <a:pt x="10574" y="7466"/>
                  <a:pt x="10455" y="7466"/>
                </a:cubicBezTo>
                <a:cubicBezTo>
                  <a:pt x="10336" y="7466"/>
                  <a:pt x="10228" y="7525"/>
                  <a:pt x="10181" y="7644"/>
                </a:cubicBezTo>
                <a:lnTo>
                  <a:pt x="9895" y="8263"/>
                </a:lnTo>
                <a:cubicBezTo>
                  <a:pt x="9800" y="8335"/>
                  <a:pt x="9716" y="8466"/>
                  <a:pt x="9716" y="8597"/>
                </a:cubicBezTo>
                <a:lnTo>
                  <a:pt x="9716" y="10478"/>
                </a:lnTo>
                <a:cubicBezTo>
                  <a:pt x="9466" y="10561"/>
                  <a:pt x="9216" y="10621"/>
                  <a:pt x="8943" y="10645"/>
                </a:cubicBezTo>
                <a:cubicBezTo>
                  <a:pt x="8847" y="10657"/>
                  <a:pt x="8764" y="10740"/>
                  <a:pt x="8788" y="10835"/>
                </a:cubicBezTo>
                <a:cubicBezTo>
                  <a:pt x="8800" y="10919"/>
                  <a:pt x="8871" y="11002"/>
                  <a:pt x="8966" y="11002"/>
                </a:cubicBezTo>
                <a:lnTo>
                  <a:pt x="8978" y="11002"/>
                </a:lnTo>
                <a:cubicBezTo>
                  <a:pt x="9228" y="10966"/>
                  <a:pt x="9478" y="10919"/>
                  <a:pt x="9740" y="10847"/>
                </a:cubicBezTo>
                <a:cubicBezTo>
                  <a:pt x="9776" y="11026"/>
                  <a:pt x="9943" y="11157"/>
                  <a:pt x="10133" y="11157"/>
                </a:cubicBezTo>
                <a:lnTo>
                  <a:pt x="10764" y="11157"/>
                </a:lnTo>
                <a:cubicBezTo>
                  <a:pt x="11002" y="11157"/>
                  <a:pt x="11193" y="10966"/>
                  <a:pt x="11193" y="10728"/>
                </a:cubicBezTo>
                <a:lnTo>
                  <a:pt x="11193" y="10014"/>
                </a:lnTo>
                <a:cubicBezTo>
                  <a:pt x="12002" y="9287"/>
                  <a:pt x="12455" y="8263"/>
                  <a:pt x="12455" y="7192"/>
                </a:cubicBezTo>
                <a:cubicBezTo>
                  <a:pt x="12455" y="5501"/>
                  <a:pt x="11371" y="4072"/>
                  <a:pt x="9871" y="3560"/>
                </a:cubicBezTo>
                <a:cubicBezTo>
                  <a:pt x="9740" y="3168"/>
                  <a:pt x="9538" y="2798"/>
                  <a:pt x="9276" y="2465"/>
                </a:cubicBezTo>
                <a:cubicBezTo>
                  <a:pt x="9242" y="2425"/>
                  <a:pt x="9189" y="2403"/>
                  <a:pt x="9137" y="2403"/>
                </a:cubicBezTo>
                <a:cubicBezTo>
                  <a:pt x="9097" y="2403"/>
                  <a:pt x="9057" y="2416"/>
                  <a:pt x="9026" y="2441"/>
                </a:cubicBezTo>
                <a:cubicBezTo>
                  <a:pt x="8943" y="2501"/>
                  <a:pt x="8931" y="2620"/>
                  <a:pt x="8990" y="2691"/>
                </a:cubicBezTo>
                <a:cubicBezTo>
                  <a:pt x="9169" y="2929"/>
                  <a:pt x="9324" y="3168"/>
                  <a:pt x="9443" y="3441"/>
                </a:cubicBezTo>
                <a:cubicBezTo>
                  <a:pt x="9169" y="3382"/>
                  <a:pt x="8907" y="3346"/>
                  <a:pt x="8621" y="3346"/>
                </a:cubicBezTo>
                <a:cubicBezTo>
                  <a:pt x="7728" y="3346"/>
                  <a:pt x="6895" y="3656"/>
                  <a:pt x="6240" y="4180"/>
                </a:cubicBezTo>
                <a:cubicBezTo>
                  <a:pt x="5930" y="3930"/>
                  <a:pt x="5573" y="3739"/>
                  <a:pt x="5192" y="3584"/>
                </a:cubicBezTo>
                <a:cubicBezTo>
                  <a:pt x="5175" y="3580"/>
                  <a:pt x="5158" y="3577"/>
                  <a:pt x="5140" y="3577"/>
                </a:cubicBezTo>
                <a:cubicBezTo>
                  <a:pt x="5068" y="3577"/>
                  <a:pt x="4992" y="3615"/>
                  <a:pt x="4954" y="3691"/>
                </a:cubicBezTo>
                <a:cubicBezTo>
                  <a:pt x="4930" y="3775"/>
                  <a:pt x="4978" y="3882"/>
                  <a:pt x="5061" y="3930"/>
                </a:cubicBezTo>
                <a:cubicBezTo>
                  <a:pt x="5394" y="4049"/>
                  <a:pt x="5692" y="4215"/>
                  <a:pt x="5954" y="4418"/>
                </a:cubicBezTo>
                <a:cubicBezTo>
                  <a:pt x="5228" y="5120"/>
                  <a:pt x="4775" y="6096"/>
                  <a:pt x="4775" y="7192"/>
                </a:cubicBezTo>
                <a:cubicBezTo>
                  <a:pt x="4775" y="7466"/>
                  <a:pt x="4811" y="7740"/>
                  <a:pt x="4871" y="7990"/>
                </a:cubicBezTo>
                <a:cubicBezTo>
                  <a:pt x="3632" y="7454"/>
                  <a:pt x="2775" y="6239"/>
                  <a:pt x="2775" y="4811"/>
                </a:cubicBezTo>
                <a:cubicBezTo>
                  <a:pt x="2775" y="4477"/>
                  <a:pt x="2811" y="4156"/>
                  <a:pt x="2906" y="3858"/>
                </a:cubicBezTo>
                <a:cubicBezTo>
                  <a:pt x="3204" y="3763"/>
                  <a:pt x="3525" y="3715"/>
                  <a:pt x="3859" y="3715"/>
                </a:cubicBezTo>
                <a:cubicBezTo>
                  <a:pt x="4025" y="3715"/>
                  <a:pt x="4168" y="3739"/>
                  <a:pt x="4335" y="3751"/>
                </a:cubicBezTo>
                <a:cubicBezTo>
                  <a:pt x="4342" y="3752"/>
                  <a:pt x="4349" y="3752"/>
                  <a:pt x="4356" y="3752"/>
                </a:cubicBezTo>
                <a:cubicBezTo>
                  <a:pt x="4444" y="3752"/>
                  <a:pt x="4526" y="3684"/>
                  <a:pt x="4537" y="3596"/>
                </a:cubicBezTo>
                <a:cubicBezTo>
                  <a:pt x="4549" y="3501"/>
                  <a:pt x="4478" y="3406"/>
                  <a:pt x="4394" y="3394"/>
                </a:cubicBezTo>
                <a:cubicBezTo>
                  <a:pt x="4216" y="3358"/>
                  <a:pt x="4049" y="3358"/>
                  <a:pt x="3870" y="3358"/>
                </a:cubicBezTo>
                <a:cubicBezTo>
                  <a:pt x="3585" y="3358"/>
                  <a:pt x="3323" y="3394"/>
                  <a:pt x="3049" y="3453"/>
                </a:cubicBezTo>
                <a:cubicBezTo>
                  <a:pt x="3144" y="3239"/>
                  <a:pt x="3239" y="3048"/>
                  <a:pt x="3382" y="2858"/>
                </a:cubicBezTo>
                <a:cubicBezTo>
                  <a:pt x="3716" y="2346"/>
                  <a:pt x="4192" y="1953"/>
                  <a:pt x="4728" y="1691"/>
                </a:cubicBezTo>
                <a:cubicBezTo>
                  <a:pt x="4835" y="2441"/>
                  <a:pt x="5466" y="3025"/>
                  <a:pt x="6240" y="3025"/>
                </a:cubicBezTo>
                <a:cubicBezTo>
                  <a:pt x="7014" y="3025"/>
                  <a:pt x="7657" y="2441"/>
                  <a:pt x="7740" y="1691"/>
                </a:cubicBezTo>
                <a:cubicBezTo>
                  <a:pt x="7990" y="1810"/>
                  <a:pt x="8228" y="1977"/>
                  <a:pt x="8454" y="2156"/>
                </a:cubicBezTo>
                <a:cubicBezTo>
                  <a:pt x="8490" y="2191"/>
                  <a:pt x="8526" y="2203"/>
                  <a:pt x="8573" y="2203"/>
                </a:cubicBezTo>
                <a:cubicBezTo>
                  <a:pt x="8633" y="2203"/>
                  <a:pt x="8681" y="2191"/>
                  <a:pt x="8704" y="2144"/>
                </a:cubicBezTo>
                <a:cubicBezTo>
                  <a:pt x="8764" y="2072"/>
                  <a:pt x="8764" y="1953"/>
                  <a:pt x="8681" y="1894"/>
                </a:cubicBezTo>
                <a:cubicBezTo>
                  <a:pt x="8395" y="1655"/>
                  <a:pt x="8073" y="1453"/>
                  <a:pt x="7728" y="1310"/>
                </a:cubicBezTo>
                <a:cubicBezTo>
                  <a:pt x="7621" y="560"/>
                  <a:pt x="7002" y="0"/>
                  <a:pt x="6228" y="0"/>
                </a:cubicBezTo>
                <a:close/>
              </a:path>
            </a:pathLst>
          </a:custGeom>
          <a:solidFill>
            <a:srgbClr val="9B9761"/>
          </a:solidFill>
          <a:ln cap="flat" cmpd="sng" w="9525">
            <a:solidFill>
              <a:srgbClr val="9B9761"/>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1864" name="Google Shape;1864;p37"/>
          <p:cNvSpPr/>
          <p:nvPr/>
        </p:nvSpPr>
        <p:spPr>
          <a:xfrm>
            <a:off x="2150773" y="7751926"/>
            <a:ext cx="19651" cy="35439"/>
          </a:xfrm>
          <a:custGeom>
            <a:rect b="b" l="l" r="r" t="t"/>
            <a:pathLst>
              <a:path extrusionOk="0" h="1120" w="715">
                <a:moveTo>
                  <a:pt x="191" y="0"/>
                </a:moveTo>
                <a:cubicBezTo>
                  <a:pt x="84" y="0"/>
                  <a:pt x="12" y="72"/>
                  <a:pt x="12" y="179"/>
                </a:cubicBezTo>
                <a:lnTo>
                  <a:pt x="12" y="941"/>
                </a:lnTo>
                <a:cubicBezTo>
                  <a:pt x="0" y="1036"/>
                  <a:pt x="84" y="1119"/>
                  <a:pt x="191" y="1119"/>
                </a:cubicBezTo>
                <a:lnTo>
                  <a:pt x="536" y="1119"/>
                </a:lnTo>
                <a:cubicBezTo>
                  <a:pt x="631" y="1119"/>
                  <a:pt x="715" y="1036"/>
                  <a:pt x="715" y="941"/>
                </a:cubicBezTo>
                <a:cubicBezTo>
                  <a:pt x="715" y="834"/>
                  <a:pt x="631" y="750"/>
                  <a:pt x="536" y="750"/>
                </a:cubicBezTo>
                <a:lnTo>
                  <a:pt x="369" y="750"/>
                </a:lnTo>
                <a:lnTo>
                  <a:pt x="369" y="179"/>
                </a:lnTo>
                <a:cubicBezTo>
                  <a:pt x="369" y="72"/>
                  <a:pt x="298" y="0"/>
                  <a:pt x="191" y="0"/>
                </a:cubicBezTo>
                <a:close/>
              </a:path>
            </a:pathLst>
          </a:custGeom>
          <a:solidFill>
            <a:srgbClr val="9B9761"/>
          </a:solidFill>
          <a:ln cap="flat" cmpd="sng" w="9525">
            <a:solidFill>
              <a:srgbClr val="9B9761"/>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1865" name="Google Shape;1865;p37"/>
          <p:cNvSpPr/>
          <p:nvPr/>
        </p:nvSpPr>
        <p:spPr>
          <a:xfrm>
            <a:off x="2142583" y="7912793"/>
            <a:ext cx="26549" cy="63726"/>
          </a:xfrm>
          <a:custGeom>
            <a:rect b="b" l="l" r="r" t="t"/>
            <a:pathLst>
              <a:path extrusionOk="0" h="2014" w="966">
                <a:moveTo>
                  <a:pt x="477" y="0"/>
                </a:moveTo>
                <a:cubicBezTo>
                  <a:pt x="370" y="0"/>
                  <a:pt x="298" y="84"/>
                  <a:pt x="298" y="179"/>
                </a:cubicBezTo>
                <a:lnTo>
                  <a:pt x="298" y="262"/>
                </a:lnTo>
                <a:cubicBezTo>
                  <a:pt x="120" y="334"/>
                  <a:pt x="1" y="512"/>
                  <a:pt x="1" y="703"/>
                </a:cubicBezTo>
                <a:cubicBezTo>
                  <a:pt x="1" y="977"/>
                  <a:pt x="215" y="1191"/>
                  <a:pt x="489" y="1191"/>
                </a:cubicBezTo>
                <a:cubicBezTo>
                  <a:pt x="560" y="1191"/>
                  <a:pt x="608" y="1250"/>
                  <a:pt x="608" y="1310"/>
                </a:cubicBezTo>
                <a:cubicBezTo>
                  <a:pt x="608" y="1381"/>
                  <a:pt x="548" y="1429"/>
                  <a:pt x="489" y="1429"/>
                </a:cubicBezTo>
                <a:cubicBezTo>
                  <a:pt x="441" y="1429"/>
                  <a:pt x="394" y="1405"/>
                  <a:pt x="382" y="1358"/>
                </a:cubicBezTo>
                <a:cubicBezTo>
                  <a:pt x="346" y="1287"/>
                  <a:pt x="284" y="1249"/>
                  <a:pt x="216" y="1249"/>
                </a:cubicBezTo>
                <a:cubicBezTo>
                  <a:pt x="192" y="1249"/>
                  <a:pt x="168" y="1253"/>
                  <a:pt x="144" y="1262"/>
                </a:cubicBezTo>
                <a:cubicBezTo>
                  <a:pt x="60" y="1310"/>
                  <a:pt x="13" y="1417"/>
                  <a:pt x="60" y="1500"/>
                </a:cubicBezTo>
                <a:cubicBezTo>
                  <a:pt x="120" y="1608"/>
                  <a:pt x="203" y="1703"/>
                  <a:pt x="310" y="1739"/>
                </a:cubicBezTo>
                <a:lnTo>
                  <a:pt x="310" y="1834"/>
                </a:lnTo>
                <a:cubicBezTo>
                  <a:pt x="310" y="1941"/>
                  <a:pt x="382" y="2012"/>
                  <a:pt x="489" y="2012"/>
                </a:cubicBezTo>
                <a:cubicBezTo>
                  <a:pt x="495" y="2013"/>
                  <a:pt x="501" y="2014"/>
                  <a:pt x="507" y="2014"/>
                </a:cubicBezTo>
                <a:cubicBezTo>
                  <a:pt x="586" y="2014"/>
                  <a:pt x="667" y="1945"/>
                  <a:pt x="667" y="1846"/>
                </a:cubicBezTo>
                <a:lnTo>
                  <a:pt x="667" y="1762"/>
                </a:lnTo>
                <a:cubicBezTo>
                  <a:pt x="846" y="1691"/>
                  <a:pt x="965" y="1512"/>
                  <a:pt x="965" y="1310"/>
                </a:cubicBezTo>
                <a:cubicBezTo>
                  <a:pt x="965" y="1048"/>
                  <a:pt x="739" y="822"/>
                  <a:pt x="477" y="822"/>
                </a:cubicBezTo>
                <a:cubicBezTo>
                  <a:pt x="394" y="822"/>
                  <a:pt x="358" y="762"/>
                  <a:pt x="358" y="703"/>
                </a:cubicBezTo>
                <a:cubicBezTo>
                  <a:pt x="358" y="631"/>
                  <a:pt x="417" y="584"/>
                  <a:pt x="477" y="584"/>
                </a:cubicBezTo>
                <a:cubicBezTo>
                  <a:pt x="513" y="584"/>
                  <a:pt x="548" y="596"/>
                  <a:pt x="572" y="643"/>
                </a:cubicBezTo>
                <a:cubicBezTo>
                  <a:pt x="608" y="700"/>
                  <a:pt x="660" y="727"/>
                  <a:pt x="717" y="727"/>
                </a:cubicBezTo>
                <a:cubicBezTo>
                  <a:pt x="755" y="727"/>
                  <a:pt x="796" y="715"/>
                  <a:pt x="834" y="691"/>
                </a:cubicBezTo>
                <a:cubicBezTo>
                  <a:pt x="917" y="631"/>
                  <a:pt x="929" y="524"/>
                  <a:pt x="870" y="441"/>
                </a:cubicBezTo>
                <a:cubicBezTo>
                  <a:pt x="810" y="357"/>
                  <a:pt x="739" y="286"/>
                  <a:pt x="656" y="262"/>
                </a:cubicBezTo>
                <a:lnTo>
                  <a:pt x="656" y="179"/>
                </a:lnTo>
                <a:cubicBezTo>
                  <a:pt x="656" y="84"/>
                  <a:pt x="572" y="0"/>
                  <a:pt x="477" y="0"/>
                </a:cubicBezTo>
                <a:close/>
              </a:path>
            </a:pathLst>
          </a:custGeom>
          <a:solidFill>
            <a:srgbClr val="9B9761"/>
          </a:solidFill>
          <a:ln cap="flat" cmpd="sng" w="9525">
            <a:solidFill>
              <a:srgbClr val="9B9761"/>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1866" name="Google Shape;1866;p37"/>
          <p:cNvSpPr/>
          <p:nvPr/>
        </p:nvSpPr>
        <p:spPr>
          <a:xfrm>
            <a:off x="2013327" y="7943579"/>
            <a:ext cx="15089" cy="15948"/>
          </a:xfrm>
          <a:custGeom>
            <a:rect b="b" l="l" r="r" t="t"/>
            <a:pathLst>
              <a:path extrusionOk="0" h="504" w="549">
                <a:moveTo>
                  <a:pt x="193" y="1"/>
                </a:moveTo>
                <a:cubicBezTo>
                  <a:pt x="147" y="1"/>
                  <a:pt x="102" y="21"/>
                  <a:pt x="72" y="63"/>
                </a:cubicBezTo>
                <a:cubicBezTo>
                  <a:pt x="1" y="135"/>
                  <a:pt x="1" y="254"/>
                  <a:pt x="72" y="313"/>
                </a:cubicBezTo>
                <a:lnTo>
                  <a:pt x="203" y="444"/>
                </a:lnTo>
                <a:cubicBezTo>
                  <a:pt x="227" y="480"/>
                  <a:pt x="298" y="504"/>
                  <a:pt x="334" y="504"/>
                </a:cubicBezTo>
                <a:cubicBezTo>
                  <a:pt x="382" y="504"/>
                  <a:pt x="429" y="492"/>
                  <a:pt x="465" y="444"/>
                </a:cubicBezTo>
                <a:cubicBezTo>
                  <a:pt x="548" y="373"/>
                  <a:pt x="548" y="254"/>
                  <a:pt x="465" y="194"/>
                </a:cubicBezTo>
                <a:lnTo>
                  <a:pt x="322" y="63"/>
                </a:lnTo>
                <a:cubicBezTo>
                  <a:pt x="286" y="21"/>
                  <a:pt x="239" y="1"/>
                  <a:pt x="193" y="1"/>
                </a:cubicBezTo>
                <a:close/>
              </a:path>
            </a:pathLst>
          </a:custGeom>
          <a:solidFill>
            <a:srgbClr val="9B9761"/>
          </a:solidFill>
          <a:ln cap="flat" cmpd="sng" w="9525">
            <a:solidFill>
              <a:srgbClr val="9B9761"/>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1867" name="Google Shape;1867;p37"/>
          <p:cNvSpPr/>
          <p:nvPr/>
        </p:nvSpPr>
        <p:spPr>
          <a:xfrm>
            <a:off x="2003844" y="7958800"/>
            <a:ext cx="16710" cy="13163"/>
          </a:xfrm>
          <a:custGeom>
            <a:rect b="b" l="l" r="r" t="t"/>
            <a:pathLst>
              <a:path extrusionOk="0" h="416" w="608">
                <a:moveTo>
                  <a:pt x="190" y="0"/>
                </a:moveTo>
                <a:cubicBezTo>
                  <a:pt x="112" y="0"/>
                  <a:pt x="53" y="56"/>
                  <a:pt x="24" y="142"/>
                </a:cubicBezTo>
                <a:cubicBezTo>
                  <a:pt x="0" y="249"/>
                  <a:pt x="60" y="332"/>
                  <a:pt x="155" y="368"/>
                </a:cubicBezTo>
                <a:lnTo>
                  <a:pt x="358" y="416"/>
                </a:lnTo>
                <a:lnTo>
                  <a:pt x="405" y="416"/>
                </a:lnTo>
                <a:cubicBezTo>
                  <a:pt x="477" y="416"/>
                  <a:pt x="548" y="356"/>
                  <a:pt x="572" y="273"/>
                </a:cubicBezTo>
                <a:cubicBezTo>
                  <a:pt x="608" y="189"/>
                  <a:pt x="548" y="82"/>
                  <a:pt x="441" y="58"/>
                </a:cubicBezTo>
                <a:lnTo>
                  <a:pt x="250" y="11"/>
                </a:lnTo>
                <a:cubicBezTo>
                  <a:pt x="229" y="4"/>
                  <a:pt x="209" y="0"/>
                  <a:pt x="190" y="0"/>
                </a:cubicBezTo>
                <a:close/>
              </a:path>
            </a:pathLst>
          </a:custGeom>
          <a:solidFill>
            <a:srgbClr val="9B9761"/>
          </a:solidFill>
          <a:ln cap="flat" cmpd="sng" w="9525">
            <a:solidFill>
              <a:srgbClr val="9B9761"/>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sp>
        <p:nvSpPr>
          <p:cNvPr id="1868" name="Google Shape;1868;p37"/>
          <p:cNvSpPr/>
          <p:nvPr/>
        </p:nvSpPr>
        <p:spPr>
          <a:xfrm>
            <a:off x="2026409" y="7933455"/>
            <a:ext cx="11818" cy="17783"/>
          </a:xfrm>
          <a:custGeom>
            <a:rect b="b" l="l" r="r" t="t"/>
            <a:pathLst>
              <a:path extrusionOk="0" h="562" w="430">
                <a:moveTo>
                  <a:pt x="175" y="0"/>
                </a:moveTo>
                <a:cubicBezTo>
                  <a:pt x="165" y="0"/>
                  <a:pt x="155" y="1"/>
                  <a:pt x="144" y="2"/>
                </a:cubicBezTo>
                <a:cubicBezTo>
                  <a:pt x="37" y="38"/>
                  <a:pt x="1" y="121"/>
                  <a:pt x="13" y="228"/>
                </a:cubicBezTo>
                <a:lnTo>
                  <a:pt x="60" y="419"/>
                </a:lnTo>
                <a:cubicBezTo>
                  <a:pt x="72" y="502"/>
                  <a:pt x="144" y="562"/>
                  <a:pt x="239" y="562"/>
                </a:cubicBezTo>
                <a:lnTo>
                  <a:pt x="275" y="562"/>
                </a:lnTo>
                <a:cubicBezTo>
                  <a:pt x="382" y="526"/>
                  <a:pt x="430" y="443"/>
                  <a:pt x="418" y="335"/>
                </a:cubicBezTo>
                <a:lnTo>
                  <a:pt x="370" y="145"/>
                </a:lnTo>
                <a:cubicBezTo>
                  <a:pt x="338" y="49"/>
                  <a:pt x="267" y="0"/>
                  <a:pt x="175" y="0"/>
                </a:cubicBezTo>
                <a:close/>
              </a:path>
            </a:pathLst>
          </a:custGeom>
          <a:solidFill>
            <a:srgbClr val="9B9761"/>
          </a:solidFill>
          <a:ln cap="flat" cmpd="sng" w="9525">
            <a:solidFill>
              <a:srgbClr val="9B9761"/>
            </a:solidFill>
            <a:prstDash val="solid"/>
            <a:round/>
            <a:headEnd len="sm" w="sm" type="none"/>
            <a:tailEnd len="sm" w="sm" type="none"/>
          </a:ln>
        </p:spPr>
        <p:txBody>
          <a:bodyPr anchorCtr="0" anchor="ctr" bIns="59975" lIns="59975" spcFirstLastPara="1" rIns="59975" wrap="square" tIns="59975">
            <a:noAutofit/>
          </a:bodyPr>
          <a:lstStyle/>
          <a:p>
            <a:pPr indent="0" lvl="0" marL="0" marR="0" rtl="0" algn="l">
              <a:lnSpc>
                <a:spcPct val="100000"/>
              </a:lnSpc>
              <a:spcBef>
                <a:spcPts val="0"/>
              </a:spcBef>
              <a:spcAft>
                <a:spcPts val="0"/>
              </a:spcAft>
              <a:buClr>
                <a:srgbClr val="000000"/>
              </a:buClr>
              <a:buSzPts val="1180"/>
              <a:buFont typeface="Arial"/>
              <a:buNone/>
            </a:pPr>
            <a:r>
              <a:t/>
            </a:r>
            <a:endParaRPr b="0" i="0" sz="1180" u="none" cap="none" strike="noStrike">
              <a:solidFill>
                <a:srgbClr val="000000"/>
              </a:solidFill>
              <a:latin typeface="Arial"/>
              <a:ea typeface="Arial"/>
              <a:cs typeface="Arial"/>
              <a:sym typeface="Arial"/>
            </a:endParaRPr>
          </a:p>
        </p:txBody>
      </p:sp>
      <p:grpSp>
        <p:nvGrpSpPr>
          <p:cNvPr id="1869" name="Google Shape;1869;p37"/>
          <p:cNvGrpSpPr/>
          <p:nvPr/>
        </p:nvGrpSpPr>
        <p:grpSpPr>
          <a:xfrm>
            <a:off x="15468600" y="9741069"/>
            <a:ext cx="3329100" cy="507831"/>
            <a:chOff x="14872218" y="9719957"/>
            <a:chExt cx="3329100" cy="507831"/>
          </a:xfrm>
        </p:grpSpPr>
        <p:grpSp>
          <p:nvGrpSpPr>
            <p:cNvPr id="1870" name="Google Shape;1870;p37"/>
            <p:cNvGrpSpPr/>
            <p:nvPr/>
          </p:nvGrpSpPr>
          <p:grpSpPr>
            <a:xfrm>
              <a:off x="16071068" y="9770473"/>
              <a:ext cx="396290" cy="396290"/>
              <a:chOff x="16121050" y="9484039"/>
              <a:chExt cx="653674" cy="653674"/>
            </a:xfrm>
          </p:grpSpPr>
          <p:sp>
            <p:nvSpPr>
              <p:cNvPr id="1871" name="Google Shape;1871;p37">
                <a:hlinkClick action="ppaction://hlinksldjump" r:id="rId5"/>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72" name="Google Shape;1872;p37">
                <a:hlinkClick action="ppaction://hlinksldjump" r:id="rId6"/>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873" name="Google Shape;1873;p37">
              <a:hlinkClick action="ppaction://hlinksldjump" r:id="rId8"/>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1874" name="Google Shape;1874;p37">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75" name="Google Shape;1875;p37">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76" name="Google Shape;1876;p37">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1877" name="Google Shape;1877;p37"/>
          <p:cNvSpPr txBox="1"/>
          <p:nvPr/>
        </p:nvSpPr>
        <p:spPr>
          <a:xfrm>
            <a:off x="361450" y="569375"/>
            <a:ext cx="11845091"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9B9761"/>
                </a:solidFill>
                <a:latin typeface="Arial"/>
                <a:ea typeface="Arial"/>
                <a:cs typeface="Arial"/>
                <a:sym typeface="Arial"/>
              </a:rPr>
              <a:t>Steps to adapt and populate the cascade</a:t>
            </a:r>
            <a:endParaRPr b="0" i="0" sz="1400" u="none" cap="none" strike="noStrike">
              <a:solidFill>
                <a:srgbClr val="000000"/>
              </a:solidFill>
              <a:latin typeface="Arial"/>
              <a:ea typeface="Arial"/>
              <a:cs typeface="Arial"/>
              <a:sym typeface="Arial"/>
            </a:endParaRPr>
          </a:p>
        </p:txBody>
      </p:sp>
      <p:sp>
        <p:nvSpPr>
          <p:cNvPr id="1878" name="Google Shape;1878;p37"/>
          <p:cNvSpPr txBox="1"/>
          <p:nvPr/>
        </p:nvSpPr>
        <p:spPr>
          <a:xfrm>
            <a:off x="361450" y="1562100"/>
            <a:ext cx="15746428" cy="61555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462145"/>
                </a:solidFill>
                <a:latin typeface="Arial"/>
                <a:ea typeface="Arial"/>
                <a:cs typeface="Arial"/>
                <a:sym typeface="Arial"/>
              </a:rPr>
              <a:t>Populating this cascade involves several steps, summarised below, </a:t>
            </a:r>
            <a:br>
              <a:rPr b="0" i="0" lang="en-GB" sz="2400" u="none" cap="none" strike="noStrike">
                <a:solidFill>
                  <a:srgbClr val="462145"/>
                </a:solidFill>
                <a:latin typeface="Arial"/>
                <a:ea typeface="Arial"/>
                <a:cs typeface="Arial"/>
                <a:sym typeface="Arial"/>
              </a:rPr>
            </a:br>
            <a:r>
              <a:rPr b="0" i="0" lang="en-GB" sz="2400" u="none" cap="none" strike="noStrike">
                <a:solidFill>
                  <a:srgbClr val="462145"/>
                </a:solidFill>
                <a:latin typeface="Arial"/>
                <a:ea typeface="Arial"/>
                <a:cs typeface="Arial"/>
                <a:sym typeface="Arial"/>
              </a:rPr>
              <a:t>with extra guidance on Step 2 – a key part in the process. </a:t>
            </a:r>
            <a:endParaRPr b="0" i="0" sz="1400" u="none" cap="none" strike="noStrike">
              <a:solidFill>
                <a:srgbClr val="000000"/>
              </a:solidFill>
              <a:latin typeface="Arial"/>
              <a:ea typeface="Arial"/>
              <a:cs typeface="Arial"/>
              <a:sym typeface="Arial"/>
            </a:endParaRPr>
          </a:p>
        </p:txBody>
      </p:sp>
      <p:sp>
        <p:nvSpPr>
          <p:cNvPr id="1879" name="Google Shape;1879;p37"/>
          <p:cNvSpPr txBox="1"/>
          <p:nvPr/>
        </p:nvSpPr>
        <p:spPr>
          <a:xfrm>
            <a:off x="0" y="0"/>
            <a:ext cx="18306332" cy="371681"/>
          </a:xfrm>
          <a:prstGeom prst="rect">
            <a:avLst/>
          </a:prstGeom>
          <a:solidFill>
            <a:srgbClr val="9B9761"/>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HIV CONTINUUM OF PREVENTION, CARE, AND TREATMENT CASCADE (COPCT) </a:t>
            </a:r>
            <a:endParaRPr b="0" i="0" sz="1400" u="none" cap="none" strike="noStrike">
              <a:solidFill>
                <a:srgbClr val="000000"/>
              </a:solidFill>
              <a:latin typeface="Arial"/>
              <a:ea typeface="Arial"/>
              <a:cs typeface="Arial"/>
              <a:sym typeface="Arial"/>
            </a:endParaRPr>
          </a:p>
        </p:txBody>
      </p:sp>
      <p:grpSp>
        <p:nvGrpSpPr>
          <p:cNvPr id="1880" name="Google Shape;1880;p37"/>
          <p:cNvGrpSpPr/>
          <p:nvPr/>
        </p:nvGrpSpPr>
        <p:grpSpPr>
          <a:xfrm>
            <a:off x="16041050" y="51825"/>
            <a:ext cx="484531" cy="484531"/>
            <a:chOff x="8648959" y="1185159"/>
            <a:chExt cx="484531" cy="484531"/>
          </a:xfrm>
        </p:grpSpPr>
        <p:sp>
          <p:nvSpPr>
            <p:cNvPr id="1881" name="Google Shape;1881;p37"/>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82" name="Google Shape;1882;p37">
              <a:hlinkClick action="ppaction://hlinksldjump" r:id="rId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883" name="Google Shape;1883;p37"/>
          <p:cNvGrpSpPr/>
          <p:nvPr/>
        </p:nvGrpSpPr>
        <p:grpSpPr>
          <a:xfrm>
            <a:off x="17231763" y="38100"/>
            <a:ext cx="484531" cy="484531"/>
            <a:chOff x="8648959" y="1185159"/>
            <a:chExt cx="484531" cy="484531"/>
          </a:xfrm>
        </p:grpSpPr>
        <p:sp>
          <p:nvSpPr>
            <p:cNvPr id="1884" name="Google Shape;1884;p37"/>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85" name="Google Shape;1885;p37">
              <a:hlinkClick action="ppaction://hlinksldjump" r:id="rId11"/>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886" name="Google Shape;1886;p37"/>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887" name="Google Shape;1887;p37"/>
          <p:cNvSpPr txBox="1"/>
          <p:nvPr/>
        </p:nvSpPr>
        <p:spPr>
          <a:xfrm>
            <a:off x="14775047" y="59102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888" name="Google Shape;1888;p37"/>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889" name="Google Shape;1889;p37"/>
          <p:cNvSpPr txBox="1"/>
          <p:nvPr/>
        </p:nvSpPr>
        <p:spPr>
          <a:xfrm>
            <a:off x="17041057" y="613946"/>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1890" name="Google Shape;1890;p37"/>
          <p:cNvGrpSpPr/>
          <p:nvPr/>
        </p:nvGrpSpPr>
        <p:grpSpPr>
          <a:xfrm>
            <a:off x="14838793" y="47461"/>
            <a:ext cx="484531" cy="484531"/>
            <a:chOff x="8648959" y="1185159"/>
            <a:chExt cx="484531" cy="484531"/>
          </a:xfrm>
        </p:grpSpPr>
        <p:sp>
          <p:nvSpPr>
            <p:cNvPr id="1891" name="Google Shape;1891;p37"/>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92" name="Google Shape;1892;p37">
              <a:hlinkClick action="ppaction://hlinksldjump" r:id="rId1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893" name="Google Shape;1893;p37"/>
          <p:cNvGrpSpPr/>
          <p:nvPr/>
        </p:nvGrpSpPr>
        <p:grpSpPr>
          <a:xfrm>
            <a:off x="17177800" y="37091"/>
            <a:ext cx="594995" cy="594995"/>
            <a:chOff x="8648959" y="1185159"/>
            <a:chExt cx="484531" cy="484531"/>
          </a:xfrm>
        </p:grpSpPr>
        <p:sp>
          <p:nvSpPr>
            <p:cNvPr id="1894" name="Google Shape;1894;p37"/>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95" name="Google Shape;1895;p37">
              <a:hlinkClick action="ppaction://hlinksldjump" r:id="rId13"/>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896" name="Google Shape;1896;p37">
            <a:hlinkClick action="ppaction://hlinkshowjump?jump=nextslide"/>
          </p:cNvPr>
          <p:cNvSpPr/>
          <p:nvPr/>
        </p:nvSpPr>
        <p:spPr>
          <a:xfrm>
            <a:off x="7564931" y="4395490"/>
            <a:ext cx="3158137" cy="899694"/>
          </a:xfrm>
          <a:prstGeom prst="roundRect">
            <a:avLst>
              <a:gd fmla="val 16667" name="adj"/>
            </a:avLst>
          </a:prstGeom>
          <a:solidFill>
            <a:srgbClr val="9B97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7" name="Google Shape;1897;p37">
            <a:hlinkClick action="ppaction://hlinkshowjump?jump=nextslide"/>
          </p:cNvPr>
          <p:cNvSpPr txBox="1"/>
          <p:nvPr/>
        </p:nvSpPr>
        <p:spPr>
          <a:xfrm>
            <a:off x="7604009" y="4569391"/>
            <a:ext cx="3129573" cy="619465"/>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Clr>
                <a:srgbClr val="000000"/>
              </a:buClr>
              <a:buSzPts val="2000"/>
              <a:buFont typeface="Arial"/>
              <a:buNone/>
            </a:pPr>
            <a:r>
              <a:rPr b="1" i="1" lang="en-GB" sz="2000" u="none" cap="none" strike="noStrike">
                <a:solidFill>
                  <a:schemeClr val="lt1"/>
                </a:solidFill>
                <a:latin typeface="Arial"/>
                <a:ea typeface="Arial"/>
                <a:cs typeface="Arial"/>
                <a:sym typeface="Arial"/>
              </a:rPr>
              <a:t>*Click here to find out more about STEP 2</a:t>
            </a:r>
            <a:endParaRPr b="0" i="0" sz="1400" u="none" cap="none" strike="noStrike">
              <a:solidFill>
                <a:srgbClr val="000000"/>
              </a:solidFill>
              <a:latin typeface="Arial"/>
              <a:ea typeface="Arial"/>
              <a:cs typeface="Arial"/>
              <a:sym typeface="Arial"/>
            </a:endParaRPr>
          </a:p>
        </p:txBody>
      </p:sp>
      <p:pic>
        <p:nvPicPr>
          <p:cNvPr descr="A person wearing glasses and a colorful shirt&#10;&#10;AI-generated content may be incorrect." id="1898" name="Google Shape;1898;p37"/>
          <p:cNvPicPr preferRelativeResize="0"/>
          <p:nvPr/>
        </p:nvPicPr>
        <p:blipFill rotWithShape="1">
          <a:blip r:embed="rId15">
            <a:alphaModFix/>
          </a:blip>
          <a:srcRect b="0" l="0" r="0" t="0"/>
          <a:stretch/>
        </p:blipFill>
        <p:spPr>
          <a:xfrm flipH="1">
            <a:off x="10057957" y="2993755"/>
            <a:ext cx="5065059" cy="7318456"/>
          </a:xfrm>
          <a:prstGeom prst="rect">
            <a:avLst/>
          </a:prstGeom>
          <a:noFill/>
          <a:ln>
            <a:noFill/>
          </a:ln>
        </p:spPr>
      </p:pic>
      <p:grpSp>
        <p:nvGrpSpPr>
          <p:cNvPr id="1899" name="Google Shape;1899;p37"/>
          <p:cNvGrpSpPr/>
          <p:nvPr/>
        </p:nvGrpSpPr>
        <p:grpSpPr>
          <a:xfrm>
            <a:off x="13565479" y="51825"/>
            <a:ext cx="484531" cy="484531"/>
            <a:chOff x="8648959" y="1185159"/>
            <a:chExt cx="484531" cy="484531"/>
          </a:xfrm>
        </p:grpSpPr>
        <p:sp>
          <p:nvSpPr>
            <p:cNvPr id="1900" name="Google Shape;1900;p37">
              <a:hlinkClick action="ppaction://hlinksldjump" r:id="rId16"/>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01" name="Google Shape;1901;p37">
              <a:hlinkClick action="ppaction://hlinksldjump" r:id="rId1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9" name="Shape 1909"/>
        <p:cNvGrpSpPr/>
        <p:nvPr/>
      </p:nvGrpSpPr>
      <p:grpSpPr>
        <a:xfrm>
          <a:off x="0" y="0"/>
          <a:ext cx="0" cy="0"/>
          <a:chOff x="0" y="0"/>
          <a:chExt cx="0" cy="0"/>
        </a:xfrm>
      </p:grpSpPr>
      <p:sp>
        <p:nvSpPr>
          <p:cNvPr id="1910" name="Google Shape;1910;p38"/>
          <p:cNvSpPr txBox="1"/>
          <p:nvPr/>
        </p:nvSpPr>
        <p:spPr>
          <a:xfrm>
            <a:off x="361451" y="1505760"/>
            <a:ext cx="11142900" cy="5049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GB" sz="2000" u="none" cap="none" strike="noStrike">
                <a:solidFill>
                  <a:schemeClr val="dk1"/>
                </a:solidFill>
                <a:latin typeface="Arial"/>
                <a:ea typeface="Arial"/>
                <a:cs typeface="Arial"/>
                <a:sym typeface="Arial"/>
              </a:rPr>
              <a:t>STEP 2: Defining and measuring the cascade indicators</a:t>
            </a:r>
            <a:endParaRPr b="0" i="0" sz="1400" u="none" cap="none" strike="noStrike">
              <a:solidFill>
                <a:srgbClr val="000000"/>
              </a:solidFill>
              <a:latin typeface="Arial"/>
              <a:ea typeface="Arial"/>
              <a:cs typeface="Arial"/>
              <a:sym typeface="Arial"/>
            </a:endParaRPr>
          </a:p>
        </p:txBody>
      </p:sp>
      <p:sp>
        <p:nvSpPr>
          <p:cNvPr id="1911" name="Google Shape;1911;p38"/>
          <p:cNvSpPr txBox="1"/>
          <p:nvPr/>
        </p:nvSpPr>
        <p:spPr>
          <a:xfrm>
            <a:off x="361450" y="1844857"/>
            <a:ext cx="12211500" cy="7389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2000" u="none" cap="none" strike="noStrike">
                <a:solidFill>
                  <a:schemeClr val="dk1"/>
                </a:solidFill>
                <a:latin typeface="Arial"/>
                <a:ea typeface="Arial"/>
                <a:cs typeface="Arial"/>
                <a:sym typeface="Arial"/>
              </a:rPr>
              <a:t>It is important to establish a clear definition for each indicator and measure accordingly.</a:t>
            </a:r>
            <a:endParaRPr b="0" i="0" sz="1400" u="none" cap="none" strike="noStrike">
              <a:solidFill>
                <a:srgbClr val="000000"/>
              </a:solidFill>
              <a:latin typeface="Arial"/>
              <a:ea typeface="Arial"/>
              <a:cs typeface="Arial"/>
              <a:sym typeface="Arial"/>
            </a:endParaRPr>
          </a:p>
        </p:txBody>
      </p:sp>
      <p:graphicFrame>
        <p:nvGraphicFramePr>
          <p:cNvPr id="1912" name="Google Shape;1912;p38"/>
          <p:cNvGraphicFramePr/>
          <p:nvPr/>
        </p:nvGraphicFramePr>
        <p:xfrm>
          <a:off x="361449" y="2443520"/>
          <a:ext cx="3000000" cy="3000000"/>
        </p:xfrm>
        <a:graphic>
          <a:graphicData uri="http://schemas.openxmlformats.org/drawingml/2006/table">
            <a:tbl>
              <a:tblPr>
                <a:noFill/>
                <a:tableStyleId>{0E6C9927-915A-470B-8C7A-236A495FD534}</a:tableStyleId>
              </a:tblPr>
              <a:tblGrid>
                <a:gridCol w="3600950"/>
                <a:gridCol w="13687075"/>
              </a:tblGrid>
              <a:tr h="378700">
                <a:tc>
                  <a:txBody>
                    <a:bodyPr/>
                    <a:lstStyle/>
                    <a:p>
                      <a:pPr indent="0" lvl="0" marL="0" marR="0" rtl="0" algn="l">
                        <a:lnSpc>
                          <a:spcPct val="100000"/>
                        </a:lnSpc>
                        <a:spcBef>
                          <a:spcPts val="0"/>
                        </a:spcBef>
                        <a:spcAft>
                          <a:spcPts val="0"/>
                        </a:spcAft>
                        <a:buClr>
                          <a:srgbClr val="000000"/>
                        </a:buClr>
                        <a:buSzPts val="900"/>
                        <a:buFont typeface="Arial"/>
                        <a:buNone/>
                      </a:pPr>
                      <a:r>
                        <a:rPr b="1" lang="en-GB" sz="1800" u="none" cap="none" strike="noStrike">
                          <a:solidFill>
                            <a:schemeClr val="dk1"/>
                          </a:solidFill>
                          <a:latin typeface="Arial"/>
                          <a:ea typeface="Arial"/>
                          <a:cs typeface="Arial"/>
                          <a:sym typeface="Arial"/>
                        </a:rPr>
                        <a:t>CASCADE STEP</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GB" sz="1800" u="none" cap="none" strike="noStrike">
                          <a:solidFill>
                            <a:schemeClr val="dk1"/>
                          </a:solidFill>
                          <a:latin typeface="Arial"/>
                          <a:ea typeface="Arial"/>
                          <a:cs typeface="Arial"/>
                          <a:sym typeface="Arial"/>
                        </a:rPr>
                        <a:t>INDICATOR DEFINITION</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solidFill>
                  </a:tcPr>
                </a:tc>
              </a:tr>
              <a:tr h="800650">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solidFill>
                            <a:schemeClr val="dk1"/>
                          </a:solidFill>
                        </a:rPr>
                        <a:t>IDENTIFY KEY POPULATIONS</a:t>
                      </a:r>
                      <a:endParaRPr b="1" sz="1800" u="none" cap="none" strike="noStrike">
                        <a:solidFill>
                          <a:schemeClr val="dk1"/>
                        </a:solidFill>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alpha val="49411"/>
                      </a:srgbClr>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GB" sz="1600" u="none" cap="none" strike="noStrike">
                          <a:solidFill>
                            <a:schemeClr val="dk1"/>
                          </a:solidFill>
                        </a:rPr>
                        <a:t>Number of people in a specific KP group in a given locality (size estimation)</a:t>
                      </a:r>
                      <a:endParaRPr sz="1600" u="none" cap="none" strike="noStrike">
                        <a:solidFill>
                          <a:schemeClr val="dk1"/>
                        </a:solidFill>
                      </a:endParaRPr>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alpha val="49411"/>
                      </a:srgbClr>
                    </a:solidFill>
                  </a:tcPr>
                </a:tc>
              </a:tr>
              <a:tr h="800650">
                <a:tc>
                  <a:txBody>
                    <a:bodyPr/>
                    <a:lstStyle/>
                    <a:p>
                      <a:pPr indent="0" lvl="0" marL="0" marR="0" rtl="0" algn="l">
                        <a:lnSpc>
                          <a:spcPct val="100000"/>
                        </a:lnSpc>
                        <a:spcBef>
                          <a:spcPts val="0"/>
                        </a:spcBef>
                        <a:spcAft>
                          <a:spcPts val="0"/>
                        </a:spcAft>
                        <a:buClr>
                          <a:srgbClr val="000000"/>
                        </a:buClr>
                        <a:buSzPts val="800"/>
                        <a:buFont typeface="Arial"/>
                        <a:buNone/>
                      </a:pPr>
                      <a:r>
                        <a:rPr b="1" lang="en-GB" sz="1800" u="none" cap="none" strike="noStrike">
                          <a:solidFill>
                            <a:schemeClr val="dk1"/>
                          </a:solidFill>
                          <a:latin typeface="Arial"/>
                          <a:ea typeface="Arial"/>
                          <a:cs typeface="Arial"/>
                          <a:sym typeface="Arial"/>
                        </a:rPr>
                        <a:t>REACH KEY POPULATIONS</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alpha val="49411"/>
                      </a:srgbClr>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1600" u="none" cap="none" strike="noStrike">
                          <a:solidFill>
                            <a:schemeClr val="dk1"/>
                          </a:solidFill>
                          <a:latin typeface="Arial"/>
                          <a:ea typeface="Arial"/>
                          <a:cs typeface="Arial"/>
                          <a:sym typeface="Arial"/>
                        </a:rPr>
                        <a:t>Numerator:</a:t>
                      </a:r>
                      <a:r>
                        <a:rPr lang="en-GB" sz="1600" u="none" cap="none" strike="noStrike">
                          <a:solidFill>
                            <a:schemeClr val="dk1"/>
                          </a:solidFill>
                          <a:latin typeface="Arial"/>
                          <a:ea typeface="Arial"/>
                          <a:cs typeface="Arial"/>
                          <a:sym typeface="Arial"/>
                        </a:rPr>
                        <a:t> Number of individual, specific KPs reached with prevention interventions by community outreach workers or through other programming</a:t>
                      </a:r>
                      <a:endParaRPr sz="1400" u="none" cap="none" strike="noStrike"/>
                    </a:p>
                    <a:p>
                      <a:pPr indent="0" lvl="0" marL="0" marR="0" rtl="0" algn="l">
                        <a:lnSpc>
                          <a:spcPct val="100000"/>
                        </a:lnSpc>
                        <a:spcBef>
                          <a:spcPts val="0"/>
                        </a:spcBef>
                        <a:spcAft>
                          <a:spcPts val="0"/>
                        </a:spcAft>
                        <a:buClr>
                          <a:srgbClr val="000000"/>
                        </a:buClr>
                        <a:buSzPts val="800"/>
                        <a:buFont typeface="Arial"/>
                        <a:buNone/>
                      </a:pPr>
                      <a:r>
                        <a:rPr b="1" lang="en-GB" sz="1600" u="none" cap="none" strike="noStrike">
                          <a:solidFill>
                            <a:schemeClr val="dk1"/>
                          </a:solidFill>
                          <a:latin typeface="Arial"/>
                          <a:ea typeface="Arial"/>
                          <a:cs typeface="Arial"/>
                          <a:sym typeface="Arial"/>
                        </a:rPr>
                        <a:t>Denominator:</a:t>
                      </a:r>
                      <a:r>
                        <a:rPr lang="en-GB" sz="1600" u="none" cap="none" strike="noStrike">
                          <a:solidFill>
                            <a:schemeClr val="dk1"/>
                          </a:solidFill>
                          <a:latin typeface="Arial"/>
                          <a:ea typeface="Arial"/>
                          <a:cs typeface="Arial"/>
                          <a:sym typeface="Arial"/>
                        </a:rPr>
                        <a:t> Number of people in a specific KP group estimated in a given locality (size estimation from previous indicator).</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alpha val="49411"/>
                      </a:srgbClr>
                    </a:solidFill>
                  </a:tcPr>
                </a:tc>
              </a:tr>
              <a:tr h="757400">
                <a:tc>
                  <a:txBody>
                    <a:bodyPr/>
                    <a:lstStyle/>
                    <a:p>
                      <a:pPr indent="0" lvl="0" marL="0" marR="0" rtl="0" algn="l">
                        <a:lnSpc>
                          <a:spcPct val="100000"/>
                        </a:lnSpc>
                        <a:spcBef>
                          <a:spcPts val="0"/>
                        </a:spcBef>
                        <a:spcAft>
                          <a:spcPts val="0"/>
                        </a:spcAft>
                        <a:buClr>
                          <a:srgbClr val="000000"/>
                        </a:buClr>
                        <a:buSzPts val="800"/>
                        <a:buFont typeface="Arial"/>
                        <a:buNone/>
                      </a:pPr>
                      <a:r>
                        <a:rPr b="1" lang="en-GB" sz="1800" u="none" cap="none" strike="noStrike">
                          <a:solidFill>
                            <a:schemeClr val="dk1"/>
                          </a:solidFill>
                          <a:latin typeface="Arial"/>
                          <a:ea typeface="Arial"/>
                          <a:cs typeface="Arial"/>
                          <a:sym typeface="Arial"/>
                        </a:rPr>
                        <a:t>TEST KEY POPULATIONS</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1600" u="none" cap="none" strike="noStrike">
                          <a:solidFill>
                            <a:schemeClr val="dk1"/>
                          </a:solidFill>
                          <a:latin typeface="Arial"/>
                          <a:ea typeface="Arial"/>
                          <a:cs typeface="Arial"/>
                          <a:sym typeface="Arial"/>
                        </a:rPr>
                        <a:t>Numerator:</a:t>
                      </a:r>
                      <a:r>
                        <a:rPr lang="en-GB" sz="1600" u="none" cap="none" strike="noStrike">
                          <a:solidFill>
                            <a:schemeClr val="dk1"/>
                          </a:solidFill>
                          <a:latin typeface="Arial"/>
                          <a:ea typeface="Arial"/>
                          <a:cs typeface="Arial"/>
                          <a:sym typeface="Arial"/>
                        </a:rPr>
                        <a:t> Number of KPs who received HTC and their test results</a:t>
                      </a:r>
                      <a:endParaRPr sz="1400" u="none" cap="none" strike="noStrike"/>
                    </a:p>
                    <a:p>
                      <a:pPr indent="0" lvl="0" marL="0" marR="0" rtl="0" algn="l">
                        <a:lnSpc>
                          <a:spcPct val="100000"/>
                        </a:lnSpc>
                        <a:spcBef>
                          <a:spcPts val="0"/>
                        </a:spcBef>
                        <a:spcAft>
                          <a:spcPts val="0"/>
                        </a:spcAft>
                        <a:buClr>
                          <a:srgbClr val="000000"/>
                        </a:buClr>
                        <a:buSzPts val="800"/>
                        <a:buFont typeface="Arial"/>
                        <a:buNone/>
                      </a:pPr>
                      <a:r>
                        <a:rPr b="1" lang="en-GB" sz="1600" u="none" cap="none" strike="noStrike">
                          <a:solidFill>
                            <a:schemeClr val="dk1"/>
                          </a:solidFill>
                          <a:latin typeface="Arial"/>
                          <a:ea typeface="Arial"/>
                          <a:cs typeface="Arial"/>
                          <a:sym typeface="Arial"/>
                        </a:rPr>
                        <a:t>Denominator:</a:t>
                      </a:r>
                      <a:r>
                        <a:rPr lang="en-GB" sz="1600" u="none" cap="none" strike="noStrike">
                          <a:solidFill>
                            <a:schemeClr val="dk1"/>
                          </a:solidFill>
                          <a:latin typeface="Arial"/>
                          <a:ea typeface="Arial"/>
                          <a:cs typeface="Arial"/>
                          <a:sym typeface="Arial"/>
                        </a:rPr>
                        <a:t> Number of KPs reached by community outreach workers or through other programming. </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solidFill>
                  </a:tcPr>
                </a:tc>
              </a:tr>
              <a:tr h="640225">
                <a:tc>
                  <a:txBody>
                    <a:bodyPr/>
                    <a:lstStyle/>
                    <a:p>
                      <a:pPr indent="0" lvl="0" marL="0" marR="0" rtl="0" algn="l">
                        <a:lnSpc>
                          <a:spcPct val="100000"/>
                        </a:lnSpc>
                        <a:spcBef>
                          <a:spcPts val="0"/>
                        </a:spcBef>
                        <a:spcAft>
                          <a:spcPts val="0"/>
                        </a:spcAft>
                        <a:buClr>
                          <a:srgbClr val="000000"/>
                        </a:buClr>
                        <a:buSzPts val="800"/>
                        <a:buFont typeface="Arial"/>
                        <a:buNone/>
                      </a:pPr>
                      <a:r>
                        <a:rPr b="1" lang="en-GB" sz="1800" u="none" cap="none" strike="noStrike">
                          <a:solidFill>
                            <a:schemeClr val="dk1"/>
                          </a:solidFill>
                          <a:latin typeface="Arial"/>
                          <a:ea typeface="Arial"/>
                          <a:cs typeface="Arial"/>
                          <a:sym typeface="Arial"/>
                        </a:rPr>
                        <a:t>DIAGNOSE PLHIV</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alpha val="49411"/>
                      </a:srgbClr>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1600" u="none" cap="none" strike="noStrike">
                          <a:solidFill>
                            <a:schemeClr val="dk1"/>
                          </a:solidFill>
                          <a:latin typeface="Arial"/>
                          <a:ea typeface="Arial"/>
                          <a:cs typeface="Arial"/>
                          <a:sym typeface="Arial"/>
                        </a:rPr>
                        <a:t>Numerator:</a:t>
                      </a:r>
                      <a:r>
                        <a:rPr lang="en-GB" sz="1600" u="none" cap="none" strike="noStrike">
                          <a:solidFill>
                            <a:schemeClr val="dk1"/>
                          </a:solidFill>
                          <a:latin typeface="Arial"/>
                          <a:ea typeface="Arial"/>
                          <a:cs typeface="Arial"/>
                          <a:sym typeface="Arial"/>
                        </a:rPr>
                        <a:t> Number of KPs who received HIV-positive test results and post-test counselling</a:t>
                      </a:r>
                      <a:endParaRPr sz="1400" u="none" cap="none" strike="noStrike"/>
                    </a:p>
                    <a:p>
                      <a:pPr indent="0" lvl="0" marL="0" marR="0" rtl="0" algn="l">
                        <a:lnSpc>
                          <a:spcPct val="100000"/>
                        </a:lnSpc>
                        <a:spcBef>
                          <a:spcPts val="0"/>
                        </a:spcBef>
                        <a:spcAft>
                          <a:spcPts val="0"/>
                        </a:spcAft>
                        <a:buClr>
                          <a:srgbClr val="000000"/>
                        </a:buClr>
                        <a:buSzPts val="800"/>
                        <a:buFont typeface="Arial"/>
                        <a:buNone/>
                      </a:pPr>
                      <a:r>
                        <a:rPr b="1" lang="en-GB" sz="1600" u="none" cap="none" strike="noStrike">
                          <a:solidFill>
                            <a:schemeClr val="dk1"/>
                          </a:solidFill>
                          <a:latin typeface="Arial"/>
                          <a:ea typeface="Arial"/>
                          <a:cs typeface="Arial"/>
                          <a:sym typeface="Arial"/>
                        </a:rPr>
                        <a:t>Denominator: </a:t>
                      </a:r>
                      <a:r>
                        <a:rPr lang="en-GB" sz="1600" u="none" cap="none" strike="noStrike">
                          <a:solidFill>
                            <a:schemeClr val="dk1"/>
                          </a:solidFill>
                          <a:latin typeface="Arial"/>
                          <a:ea typeface="Arial"/>
                          <a:cs typeface="Arial"/>
                          <a:sym typeface="Arial"/>
                        </a:rPr>
                        <a:t>Number of KPs who received HTC and their test results</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alpha val="49411"/>
                      </a:srgbClr>
                    </a:solidFill>
                  </a:tcPr>
                </a:tc>
              </a:tr>
              <a:tr h="810925">
                <a:tc>
                  <a:txBody>
                    <a:bodyPr/>
                    <a:lstStyle/>
                    <a:p>
                      <a:pPr indent="0" lvl="0" marL="0" marR="0" rtl="0" algn="l">
                        <a:lnSpc>
                          <a:spcPct val="100000"/>
                        </a:lnSpc>
                        <a:spcBef>
                          <a:spcPts val="0"/>
                        </a:spcBef>
                        <a:spcAft>
                          <a:spcPts val="0"/>
                        </a:spcAft>
                        <a:buClr>
                          <a:srgbClr val="000000"/>
                        </a:buClr>
                        <a:buSzPts val="800"/>
                        <a:buFont typeface="Arial"/>
                        <a:buNone/>
                      </a:pPr>
                      <a:r>
                        <a:rPr b="1" lang="en-GB" sz="1800" u="none" cap="none" strike="noStrike">
                          <a:solidFill>
                            <a:schemeClr val="dk1"/>
                          </a:solidFill>
                          <a:latin typeface="Arial"/>
                          <a:ea typeface="Arial"/>
                          <a:cs typeface="Arial"/>
                          <a:sym typeface="Arial"/>
                        </a:rPr>
                        <a:t>ENROLL </a:t>
                      </a:r>
                      <a:br>
                        <a:rPr b="1" lang="en-GB" sz="1800" u="none" cap="none" strike="noStrike">
                          <a:solidFill>
                            <a:schemeClr val="dk1"/>
                          </a:solidFill>
                          <a:latin typeface="Arial"/>
                          <a:ea typeface="Arial"/>
                          <a:cs typeface="Arial"/>
                          <a:sym typeface="Arial"/>
                        </a:rPr>
                      </a:br>
                      <a:r>
                        <a:rPr b="1" lang="en-GB" sz="1800" u="none" cap="none" strike="noStrike">
                          <a:solidFill>
                            <a:schemeClr val="dk1"/>
                          </a:solidFill>
                          <a:latin typeface="Arial"/>
                          <a:ea typeface="Arial"/>
                          <a:cs typeface="Arial"/>
                          <a:sym typeface="Arial"/>
                        </a:rPr>
                        <a:t>IN CARE</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1600" u="none" cap="none" strike="noStrike">
                          <a:solidFill>
                            <a:schemeClr val="dk1"/>
                          </a:solidFill>
                          <a:latin typeface="Arial"/>
                          <a:ea typeface="Arial"/>
                          <a:cs typeface="Arial"/>
                          <a:sym typeface="Arial"/>
                        </a:rPr>
                        <a:t>Numerator:</a:t>
                      </a:r>
                      <a:r>
                        <a:rPr lang="en-GB" sz="1600" u="none" cap="none" strike="noStrike">
                          <a:solidFill>
                            <a:schemeClr val="dk1"/>
                          </a:solidFill>
                          <a:latin typeface="Arial"/>
                          <a:ea typeface="Arial"/>
                          <a:cs typeface="Arial"/>
                          <a:sym typeface="Arial"/>
                        </a:rPr>
                        <a:t> Number of HIV-positive KPs enrolled in clinical care (including pre-ART and ART)</a:t>
                      </a:r>
                      <a:endParaRPr sz="1400" u="none" cap="none" strike="noStrike"/>
                    </a:p>
                    <a:p>
                      <a:pPr indent="0" lvl="0" marL="0" marR="0" rtl="0" algn="l">
                        <a:lnSpc>
                          <a:spcPct val="100000"/>
                        </a:lnSpc>
                        <a:spcBef>
                          <a:spcPts val="0"/>
                        </a:spcBef>
                        <a:spcAft>
                          <a:spcPts val="0"/>
                        </a:spcAft>
                        <a:buClr>
                          <a:srgbClr val="000000"/>
                        </a:buClr>
                        <a:buSzPts val="800"/>
                        <a:buFont typeface="Arial"/>
                        <a:buNone/>
                      </a:pPr>
                      <a:r>
                        <a:rPr b="1" lang="en-GB" sz="1600" u="none" cap="none" strike="noStrike">
                          <a:solidFill>
                            <a:schemeClr val="dk1"/>
                          </a:solidFill>
                          <a:latin typeface="Arial"/>
                          <a:ea typeface="Arial"/>
                          <a:cs typeface="Arial"/>
                          <a:sym typeface="Arial"/>
                        </a:rPr>
                        <a:t>Denominator: </a:t>
                      </a:r>
                      <a:r>
                        <a:rPr lang="en-GB" sz="1600" u="none" cap="none" strike="noStrike">
                          <a:solidFill>
                            <a:schemeClr val="dk1"/>
                          </a:solidFill>
                          <a:latin typeface="Arial"/>
                          <a:ea typeface="Arial"/>
                          <a:cs typeface="Arial"/>
                          <a:sym typeface="Arial"/>
                        </a:rPr>
                        <a:t>Number of KPs who received HIV-positive test results and post-test counselling</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solidFill>
                  </a:tcPr>
                </a:tc>
              </a:tr>
              <a:tr h="757400">
                <a:tc>
                  <a:txBody>
                    <a:bodyPr/>
                    <a:lstStyle/>
                    <a:p>
                      <a:pPr indent="0" lvl="0" marL="0" marR="0" rtl="0" algn="l">
                        <a:lnSpc>
                          <a:spcPct val="100000"/>
                        </a:lnSpc>
                        <a:spcBef>
                          <a:spcPts val="0"/>
                        </a:spcBef>
                        <a:spcAft>
                          <a:spcPts val="0"/>
                        </a:spcAft>
                        <a:buClr>
                          <a:srgbClr val="000000"/>
                        </a:buClr>
                        <a:buSzPts val="800"/>
                        <a:buFont typeface="Arial"/>
                        <a:buNone/>
                      </a:pPr>
                      <a:r>
                        <a:rPr b="1" lang="en-GB" sz="1800" u="none" cap="none" strike="noStrike">
                          <a:solidFill>
                            <a:schemeClr val="dk1"/>
                          </a:solidFill>
                          <a:latin typeface="Arial"/>
                          <a:ea typeface="Arial"/>
                          <a:cs typeface="Arial"/>
                          <a:sym typeface="Arial"/>
                        </a:rPr>
                        <a:t>INITIATE ART</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alpha val="49411"/>
                      </a:srgbClr>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1600" u="none" cap="none" strike="noStrike">
                          <a:solidFill>
                            <a:schemeClr val="dk1"/>
                          </a:solidFill>
                          <a:latin typeface="Arial"/>
                          <a:ea typeface="Arial"/>
                          <a:cs typeface="Arial"/>
                          <a:sym typeface="Arial"/>
                        </a:rPr>
                        <a:t>Numerator: </a:t>
                      </a:r>
                      <a:r>
                        <a:rPr lang="en-GB" sz="1600" u="none" cap="none" strike="noStrike">
                          <a:solidFill>
                            <a:schemeClr val="dk1"/>
                          </a:solidFill>
                          <a:latin typeface="Arial"/>
                          <a:ea typeface="Arial"/>
                          <a:cs typeface="Arial"/>
                          <a:sym typeface="Arial"/>
                        </a:rPr>
                        <a:t>Number of HIV-positive KPs enrolled on ART in accordance with nationally approved protocol or WHO standards</a:t>
                      </a:r>
                      <a:endParaRPr sz="1400" u="none" cap="none" strike="noStrike"/>
                    </a:p>
                    <a:p>
                      <a:pPr indent="0" lvl="0" marL="0" marR="0" rtl="0" algn="l">
                        <a:lnSpc>
                          <a:spcPct val="100000"/>
                        </a:lnSpc>
                        <a:spcBef>
                          <a:spcPts val="0"/>
                        </a:spcBef>
                        <a:spcAft>
                          <a:spcPts val="0"/>
                        </a:spcAft>
                        <a:buClr>
                          <a:srgbClr val="000000"/>
                        </a:buClr>
                        <a:buSzPts val="800"/>
                        <a:buFont typeface="Arial"/>
                        <a:buNone/>
                      </a:pPr>
                      <a:r>
                        <a:rPr b="1" lang="en-GB" sz="1600" u="none" cap="none" strike="noStrike">
                          <a:solidFill>
                            <a:schemeClr val="dk1"/>
                          </a:solidFill>
                          <a:latin typeface="Arial"/>
                          <a:ea typeface="Arial"/>
                          <a:cs typeface="Arial"/>
                          <a:sym typeface="Arial"/>
                        </a:rPr>
                        <a:t>Denominator: </a:t>
                      </a:r>
                      <a:r>
                        <a:rPr lang="en-GB" sz="1600" u="none" cap="none" strike="noStrike">
                          <a:solidFill>
                            <a:schemeClr val="dk1"/>
                          </a:solidFill>
                          <a:latin typeface="Arial"/>
                          <a:ea typeface="Arial"/>
                          <a:cs typeface="Arial"/>
                          <a:sym typeface="Arial"/>
                        </a:rPr>
                        <a:t>Number of HIV-positive KPs enrolled in clinical care</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alpha val="49411"/>
                      </a:srgbClr>
                    </a:solidFill>
                  </a:tcPr>
                </a:tc>
              </a:tr>
              <a:tr h="959375">
                <a:tc>
                  <a:txBody>
                    <a:bodyPr/>
                    <a:lstStyle/>
                    <a:p>
                      <a:pPr indent="0" lvl="0" marL="0" marR="0" rtl="0" algn="l">
                        <a:lnSpc>
                          <a:spcPct val="100000"/>
                        </a:lnSpc>
                        <a:spcBef>
                          <a:spcPts val="0"/>
                        </a:spcBef>
                        <a:spcAft>
                          <a:spcPts val="0"/>
                        </a:spcAft>
                        <a:buClr>
                          <a:srgbClr val="000000"/>
                        </a:buClr>
                        <a:buSzPts val="800"/>
                        <a:buFont typeface="Arial"/>
                        <a:buNone/>
                      </a:pPr>
                      <a:r>
                        <a:rPr b="1" lang="en-GB" sz="1800" u="none" cap="none" strike="noStrike">
                          <a:solidFill>
                            <a:schemeClr val="dk1"/>
                          </a:solidFill>
                          <a:latin typeface="Arial"/>
                          <a:ea typeface="Arial"/>
                          <a:cs typeface="Arial"/>
                          <a:sym typeface="Arial"/>
                        </a:rPr>
                        <a:t>SUSTAIN </a:t>
                      </a:r>
                      <a:br>
                        <a:rPr b="1" lang="en-GB" sz="1800" u="none" cap="none" strike="noStrike">
                          <a:solidFill>
                            <a:schemeClr val="dk1"/>
                          </a:solidFill>
                          <a:latin typeface="Arial"/>
                          <a:ea typeface="Arial"/>
                          <a:cs typeface="Arial"/>
                          <a:sym typeface="Arial"/>
                        </a:rPr>
                      </a:br>
                      <a:r>
                        <a:rPr b="1" lang="en-GB" sz="1800" u="none" cap="none" strike="noStrike">
                          <a:solidFill>
                            <a:schemeClr val="dk1"/>
                          </a:solidFill>
                          <a:latin typeface="Arial"/>
                          <a:ea typeface="Arial"/>
                          <a:cs typeface="Arial"/>
                          <a:sym typeface="Arial"/>
                        </a:rPr>
                        <a:t>ON ART</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1600" u="none" cap="none" strike="noStrike">
                          <a:solidFill>
                            <a:schemeClr val="dk1"/>
                          </a:solidFill>
                          <a:latin typeface="Arial"/>
                          <a:ea typeface="Arial"/>
                          <a:cs typeface="Arial"/>
                          <a:sym typeface="Arial"/>
                        </a:rPr>
                        <a:t>Numerator:</a:t>
                      </a:r>
                      <a:r>
                        <a:rPr lang="en-GB" sz="1600" u="none" cap="none" strike="noStrike">
                          <a:solidFill>
                            <a:schemeClr val="dk1"/>
                          </a:solidFill>
                          <a:latin typeface="Arial"/>
                          <a:ea typeface="Arial"/>
                          <a:cs typeface="Arial"/>
                          <a:sym typeface="Arial"/>
                        </a:rPr>
                        <a:t> Number of HIV-positive KPs known to be alive and on treatment 12 months after initiation of ART</a:t>
                      </a:r>
                      <a:endParaRPr sz="1400" u="none" cap="none" strike="noStrike"/>
                    </a:p>
                    <a:p>
                      <a:pPr indent="0" lvl="0" marL="0" marR="0" rtl="0" algn="l">
                        <a:lnSpc>
                          <a:spcPct val="100000"/>
                        </a:lnSpc>
                        <a:spcBef>
                          <a:spcPts val="0"/>
                        </a:spcBef>
                        <a:spcAft>
                          <a:spcPts val="0"/>
                        </a:spcAft>
                        <a:buClr>
                          <a:srgbClr val="000000"/>
                        </a:buClr>
                        <a:buSzPts val="800"/>
                        <a:buFont typeface="Arial"/>
                        <a:buNone/>
                      </a:pPr>
                      <a:r>
                        <a:rPr b="1" lang="en-GB" sz="1600" u="none" cap="none" strike="noStrike">
                          <a:solidFill>
                            <a:schemeClr val="dk1"/>
                          </a:solidFill>
                          <a:latin typeface="Arial"/>
                          <a:ea typeface="Arial"/>
                          <a:cs typeface="Arial"/>
                          <a:sym typeface="Arial"/>
                        </a:rPr>
                        <a:t>Denominator: </a:t>
                      </a:r>
                      <a:r>
                        <a:rPr lang="en-GB" sz="1600" u="none" cap="none" strike="noStrike">
                          <a:solidFill>
                            <a:schemeClr val="dk1"/>
                          </a:solidFill>
                          <a:latin typeface="Arial"/>
                          <a:ea typeface="Arial"/>
                          <a:cs typeface="Arial"/>
                          <a:sym typeface="Arial"/>
                        </a:rPr>
                        <a:t>Number of HIV-positive KPs receiving ART in accordance with nationally approved protocol or WHO standards</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solidFill>
                  </a:tcPr>
                </a:tc>
              </a:tr>
              <a:tr h="959375">
                <a:tc>
                  <a:txBody>
                    <a:bodyPr/>
                    <a:lstStyle/>
                    <a:p>
                      <a:pPr indent="0" lvl="0" marL="0" marR="0" rtl="0" algn="l">
                        <a:lnSpc>
                          <a:spcPct val="100000"/>
                        </a:lnSpc>
                        <a:spcBef>
                          <a:spcPts val="0"/>
                        </a:spcBef>
                        <a:spcAft>
                          <a:spcPts val="0"/>
                        </a:spcAft>
                        <a:buClr>
                          <a:srgbClr val="000000"/>
                        </a:buClr>
                        <a:buSzPts val="800"/>
                        <a:buFont typeface="Arial"/>
                        <a:buNone/>
                      </a:pPr>
                      <a:r>
                        <a:rPr b="1" lang="en-GB" sz="1800" u="none" cap="none" strike="noStrike">
                          <a:solidFill>
                            <a:schemeClr val="dk1"/>
                          </a:solidFill>
                          <a:latin typeface="Arial"/>
                          <a:ea typeface="Arial"/>
                          <a:cs typeface="Arial"/>
                          <a:sym typeface="Arial"/>
                        </a:rPr>
                        <a:t>SUPPRESS VIRAL LOAD</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alpha val="49411"/>
                      </a:srgbClr>
                    </a:solidFill>
                  </a:tcPr>
                </a:tc>
                <a:tc>
                  <a:txBody>
                    <a:bodyPr/>
                    <a:lstStyle/>
                    <a:p>
                      <a:pPr indent="0" lvl="0" marL="0" marR="0" rtl="0" algn="l">
                        <a:lnSpc>
                          <a:spcPct val="100000"/>
                        </a:lnSpc>
                        <a:spcBef>
                          <a:spcPts val="0"/>
                        </a:spcBef>
                        <a:spcAft>
                          <a:spcPts val="0"/>
                        </a:spcAft>
                        <a:buClr>
                          <a:srgbClr val="000000"/>
                        </a:buClr>
                        <a:buSzPts val="800"/>
                        <a:buFont typeface="Arial"/>
                        <a:buNone/>
                      </a:pPr>
                      <a:r>
                        <a:rPr b="1" lang="en-GB" sz="1600" u="none" cap="none" strike="noStrike">
                          <a:solidFill>
                            <a:schemeClr val="dk1"/>
                          </a:solidFill>
                          <a:latin typeface="Arial"/>
                          <a:ea typeface="Arial"/>
                          <a:cs typeface="Arial"/>
                          <a:sym typeface="Arial"/>
                        </a:rPr>
                        <a:t>Numerator:</a:t>
                      </a:r>
                      <a:r>
                        <a:rPr lang="en-GB" sz="1600" u="none" cap="none" strike="noStrike">
                          <a:solidFill>
                            <a:schemeClr val="dk1"/>
                          </a:solidFill>
                          <a:latin typeface="Arial"/>
                          <a:ea typeface="Arial"/>
                          <a:cs typeface="Arial"/>
                          <a:sym typeface="Arial"/>
                        </a:rPr>
                        <a:t> Number of HIV-positive KPs on ART tested with suppressed viral load (&lt;1000 copies/ml)</a:t>
                      </a:r>
                      <a:endParaRPr sz="1400" u="none" cap="none" strike="noStrike"/>
                    </a:p>
                    <a:p>
                      <a:pPr indent="0" lvl="0" marL="0" marR="0" rtl="0" algn="l">
                        <a:lnSpc>
                          <a:spcPct val="100000"/>
                        </a:lnSpc>
                        <a:spcBef>
                          <a:spcPts val="0"/>
                        </a:spcBef>
                        <a:spcAft>
                          <a:spcPts val="0"/>
                        </a:spcAft>
                        <a:buClr>
                          <a:srgbClr val="000000"/>
                        </a:buClr>
                        <a:buSzPts val="800"/>
                        <a:buFont typeface="Arial"/>
                        <a:buNone/>
                      </a:pPr>
                      <a:r>
                        <a:rPr b="1" lang="en-GB" sz="1600" u="none" cap="none" strike="noStrike">
                          <a:solidFill>
                            <a:schemeClr val="dk1"/>
                          </a:solidFill>
                          <a:latin typeface="Arial"/>
                          <a:ea typeface="Arial"/>
                          <a:cs typeface="Arial"/>
                          <a:sym typeface="Arial"/>
                        </a:rPr>
                        <a:t>Denominator:</a:t>
                      </a:r>
                      <a:r>
                        <a:rPr lang="en-GB" sz="1600" u="none" cap="none" strike="noStrike">
                          <a:solidFill>
                            <a:schemeClr val="dk1"/>
                          </a:solidFill>
                          <a:latin typeface="Arial"/>
                          <a:ea typeface="Arial"/>
                          <a:cs typeface="Arial"/>
                          <a:sym typeface="Arial"/>
                        </a:rPr>
                        <a:t> Number of HIV-positive KPs known to be alive and on treatment 12 months after initiation of ART</a:t>
                      </a:r>
                      <a:endParaRPr sz="1400" u="none" cap="none" strike="noStrike"/>
                    </a:p>
                  </a:txBody>
                  <a:tcPr marT="45725" marB="45725" marR="91450" marL="914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AC686">
                        <a:alpha val="49411"/>
                      </a:srgbClr>
                    </a:solidFill>
                  </a:tcPr>
                </a:tc>
              </a:tr>
            </a:tbl>
          </a:graphicData>
        </a:graphic>
      </p:graphicFrame>
      <p:grpSp>
        <p:nvGrpSpPr>
          <p:cNvPr id="1913" name="Google Shape;1913;p38"/>
          <p:cNvGrpSpPr/>
          <p:nvPr/>
        </p:nvGrpSpPr>
        <p:grpSpPr>
          <a:xfrm>
            <a:off x="15468600" y="9741069"/>
            <a:ext cx="3329100" cy="507831"/>
            <a:chOff x="14872218" y="9719957"/>
            <a:chExt cx="3329100" cy="507831"/>
          </a:xfrm>
        </p:grpSpPr>
        <p:grpSp>
          <p:nvGrpSpPr>
            <p:cNvPr id="1914" name="Google Shape;1914;p38"/>
            <p:cNvGrpSpPr/>
            <p:nvPr/>
          </p:nvGrpSpPr>
          <p:grpSpPr>
            <a:xfrm>
              <a:off x="16071068" y="9770473"/>
              <a:ext cx="396290" cy="396290"/>
              <a:chOff x="16121050" y="9484039"/>
              <a:chExt cx="653674" cy="653674"/>
            </a:xfrm>
          </p:grpSpPr>
          <p:sp>
            <p:nvSpPr>
              <p:cNvPr id="1915" name="Google Shape;1915;p38">
                <a:hlinkClick action="ppaction://hlinksldjump" r:id="rId3"/>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16" name="Google Shape;1916;p38">
                <a:hlinkClick action="ppaction://hlinksldjump" r:id="rId4"/>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917" name="Google Shape;1917;p38">
              <a:hlinkClick action="ppaction://hlinksldjump" r:id="rId6"/>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1918" name="Google Shape;1918;p38">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19" name="Google Shape;1919;p38">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20" name="Google Shape;1920;p38">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1921" name="Google Shape;1921;p38"/>
          <p:cNvSpPr txBox="1"/>
          <p:nvPr/>
        </p:nvSpPr>
        <p:spPr>
          <a:xfrm>
            <a:off x="361450" y="569375"/>
            <a:ext cx="11845091"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9B9761"/>
                </a:solidFill>
                <a:latin typeface="Arial"/>
                <a:ea typeface="Arial"/>
                <a:cs typeface="Arial"/>
                <a:sym typeface="Arial"/>
              </a:rPr>
              <a:t>Steps to adapt and populate the cascade</a:t>
            </a:r>
            <a:endParaRPr b="0" i="0" sz="1400" u="none" cap="none" strike="noStrike">
              <a:solidFill>
                <a:srgbClr val="000000"/>
              </a:solidFill>
              <a:latin typeface="Arial"/>
              <a:ea typeface="Arial"/>
              <a:cs typeface="Arial"/>
              <a:sym typeface="Arial"/>
            </a:endParaRPr>
          </a:p>
        </p:txBody>
      </p:sp>
      <p:sp>
        <p:nvSpPr>
          <p:cNvPr id="1922" name="Google Shape;1922;p38"/>
          <p:cNvSpPr txBox="1"/>
          <p:nvPr/>
        </p:nvSpPr>
        <p:spPr>
          <a:xfrm>
            <a:off x="0" y="0"/>
            <a:ext cx="18306332" cy="371681"/>
          </a:xfrm>
          <a:prstGeom prst="rect">
            <a:avLst/>
          </a:prstGeom>
          <a:solidFill>
            <a:srgbClr val="9B9761"/>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HIV CONTINUUM OF PREVENTION, CARE, AND TREATMENT CASCADE (COPCT) </a:t>
            </a:r>
            <a:endParaRPr b="0" i="0" sz="1400" u="none" cap="none" strike="noStrike">
              <a:solidFill>
                <a:srgbClr val="000000"/>
              </a:solidFill>
              <a:latin typeface="Arial"/>
              <a:ea typeface="Arial"/>
              <a:cs typeface="Arial"/>
              <a:sym typeface="Arial"/>
            </a:endParaRPr>
          </a:p>
        </p:txBody>
      </p:sp>
      <p:grpSp>
        <p:nvGrpSpPr>
          <p:cNvPr id="1923" name="Google Shape;1923;p38"/>
          <p:cNvGrpSpPr/>
          <p:nvPr/>
        </p:nvGrpSpPr>
        <p:grpSpPr>
          <a:xfrm>
            <a:off x="16041050" y="51825"/>
            <a:ext cx="484531" cy="484531"/>
            <a:chOff x="8648959" y="1185159"/>
            <a:chExt cx="484531" cy="484531"/>
          </a:xfrm>
        </p:grpSpPr>
        <p:sp>
          <p:nvSpPr>
            <p:cNvPr id="1924" name="Google Shape;1924;p38"/>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25" name="Google Shape;1925;p38">
              <a:hlinkClick action="ppaction://hlinksldjump" r:id="rId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926" name="Google Shape;1926;p38"/>
          <p:cNvGrpSpPr/>
          <p:nvPr/>
        </p:nvGrpSpPr>
        <p:grpSpPr>
          <a:xfrm>
            <a:off x="17231763" y="38100"/>
            <a:ext cx="484531" cy="484531"/>
            <a:chOff x="8648959" y="1185159"/>
            <a:chExt cx="484531" cy="484531"/>
          </a:xfrm>
        </p:grpSpPr>
        <p:sp>
          <p:nvSpPr>
            <p:cNvPr id="1927" name="Google Shape;1927;p38"/>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28" name="Google Shape;1928;p38">
              <a:hlinkClick action="ppaction://hlinksldjump" r:id="rId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929" name="Google Shape;1929;p38"/>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930" name="Google Shape;1930;p38"/>
          <p:cNvSpPr txBox="1"/>
          <p:nvPr/>
        </p:nvSpPr>
        <p:spPr>
          <a:xfrm>
            <a:off x="14775047" y="59102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931" name="Google Shape;1931;p38"/>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932" name="Google Shape;1932;p38"/>
          <p:cNvSpPr txBox="1"/>
          <p:nvPr/>
        </p:nvSpPr>
        <p:spPr>
          <a:xfrm>
            <a:off x="17041057" y="613946"/>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1933" name="Google Shape;1933;p38"/>
          <p:cNvGrpSpPr/>
          <p:nvPr/>
        </p:nvGrpSpPr>
        <p:grpSpPr>
          <a:xfrm>
            <a:off x="14838793" y="47461"/>
            <a:ext cx="484531" cy="484531"/>
            <a:chOff x="8648959" y="1185159"/>
            <a:chExt cx="484531" cy="484531"/>
          </a:xfrm>
        </p:grpSpPr>
        <p:sp>
          <p:nvSpPr>
            <p:cNvPr id="1934" name="Google Shape;1934;p38"/>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35" name="Google Shape;1935;p38">
              <a:hlinkClick action="ppaction://hlinksldjump" r:id="rId10"/>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936" name="Google Shape;1936;p38"/>
          <p:cNvGrpSpPr/>
          <p:nvPr/>
        </p:nvGrpSpPr>
        <p:grpSpPr>
          <a:xfrm>
            <a:off x="17177800" y="37091"/>
            <a:ext cx="594995" cy="594995"/>
            <a:chOff x="8648959" y="1185159"/>
            <a:chExt cx="484531" cy="484531"/>
          </a:xfrm>
        </p:grpSpPr>
        <p:sp>
          <p:nvSpPr>
            <p:cNvPr id="1937" name="Google Shape;1937;p38"/>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38" name="Google Shape;1938;p38">
              <a:hlinkClick action="ppaction://hlinksldjump" r:id="rId11"/>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939" name="Google Shape;1939;p38"/>
          <p:cNvGrpSpPr/>
          <p:nvPr/>
        </p:nvGrpSpPr>
        <p:grpSpPr>
          <a:xfrm>
            <a:off x="13565479" y="51825"/>
            <a:ext cx="484531" cy="484531"/>
            <a:chOff x="8648959" y="1185159"/>
            <a:chExt cx="484531" cy="484531"/>
          </a:xfrm>
        </p:grpSpPr>
        <p:sp>
          <p:nvSpPr>
            <p:cNvPr id="1940" name="Google Shape;1940;p38">
              <a:hlinkClick action="ppaction://hlinksldjump" r:id="rId13"/>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41" name="Google Shape;1941;p38">
              <a:hlinkClick action="ppaction://hlinksldjump" r:id="rId14"/>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942" name="Google Shape;1942;p38"/>
          <p:cNvGrpSpPr/>
          <p:nvPr/>
        </p:nvGrpSpPr>
        <p:grpSpPr>
          <a:xfrm>
            <a:off x="18331" y="9704272"/>
            <a:ext cx="15755070" cy="596320"/>
            <a:chOff x="0" y="9749027"/>
            <a:chExt cx="15755070" cy="596320"/>
          </a:xfrm>
        </p:grpSpPr>
        <p:pic>
          <p:nvPicPr>
            <p:cNvPr descr="A colorful squares and circles&#10;&#10;AI-generated content may be incorrect." id="1943" name="Google Shape;1943;p38"/>
            <p:cNvPicPr preferRelativeResize="0"/>
            <p:nvPr/>
          </p:nvPicPr>
          <p:blipFill rotWithShape="1">
            <a:blip r:embed="rId15">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944" name="Google Shape;1944;p38"/>
            <p:cNvPicPr preferRelativeResize="0"/>
            <p:nvPr/>
          </p:nvPicPr>
          <p:blipFill rotWithShape="1">
            <a:blip r:embed="rId15">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945" name="Google Shape;1945;p38"/>
            <p:cNvPicPr preferRelativeResize="0"/>
            <p:nvPr/>
          </p:nvPicPr>
          <p:blipFill rotWithShape="1">
            <a:blip r:embed="rId16">
              <a:alphaModFix/>
            </a:blip>
            <a:srcRect b="0" l="0" r="0" t="0"/>
            <a:stretch/>
          </p:blipFill>
          <p:spPr>
            <a:xfrm rot="-5400000">
              <a:off x="15133116" y="9723391"/>
              <a:ext cx="596319" cy="647590"/>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3" name="Shape 1953"/>
        <p:cNvGrpSpPr/>
        <p:nvPr/>
      </p:nvGrpSpPr>
      <p:grpSpPr>
        <a:xfrm>
          <a:off x="0" y="0"/>
          <a:ext cx="0" cy="0"/>
          <a:chOff x="0" y="0"/>
          <a:chExt cx="0" cy="0"/>
        </a:xfrm>
      </p:grpSpPr>
      <p:grpSp>
        <p:nvGrpSpPr>
          <p:cNvPr id="1954" name="Google Shape;1954;p39"/>
          <p:cNvGrpSpPr/>
          <p:nvPr/>
        </p:nvGrpSpPr>
        <p:grpSpPr>
          <a:xfrm>
            <a:off x="18331" y="9704272"/>
            <a:ext cx="15755070" cy="596320"/>
            <a:chOff x="0" y="9749027"/>
            <a:chExt cx="15755070" cy="596320"/>
          </a:xfrm>
        </p:grpSpPr>
        <p:pic>
          <p:nvPicPr>
            <p:cNvPr descr="A colorful squares and circles&#10;&#10;AI-generated content may be incorrect." id="1955" name="Google Shape;1955;p39"/>
            <p:cNvPicPr preferRelativeResize="0"/>
            <p:nvPr/>
          </p:nvPicPr>
          <p:blipFill rotWithShape="1">
            <a:blip r:embed="rId3">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956" name="Google Shape;1956;p39"/>
            <p:cNvPicPr preferRelativeResize="0"/>
            <p:nvPr/>
          </p:nvPicPr>
          <p:blipFill rotWithShape="1">
            <a:blip r:embed="rId3">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957" name="Google Shape;1957;p39"/>
            <p:cNvPicPr preferRelativeResize="0"/>
            <p:nvPr/>
          </p:nvPicPr>
          <p:blipFill rotWithShape="1">
            <a:blip r:embed="rId4">
              <a:alphaModFix/>
            </a:blip>
            <a:srcRect b="0" l="0" r="0" t="0"/>
            <a:stretch/>
          </p:blipFill>
          <p:spPr>
            <a:xfrm rot="-5400000">
              <a:off x="15133116" y="9723391"/>
              <a:ext cx="596319" cy="647590"/>
            </a:xfrm>
            <a:prstGeom prst="rect">
              <a:avLst/>
            </a:prstGeom>
            <a:noFill/>
            <a:ln>
              <a:noFill/>
            </a:ln>
          </p:spPr>
        </p:pic>
      </p:grpSp>
      <p:sp>
        <p:nvSpPr>
          <p:cNvPr id="1958" name="Google Shape;1958;p39"/>
          <p:cNvSpPr txBox="1"/>
          <p:nvPr/>
        </p:nvSpPr>
        <p:spPr>
          <a:xfrm rot="5400000">
            <a:off x="7240076" y="2164416"/>
            <a:ext cx="4144757" cy="18924947"/>
          </a:xfrm>
          <a:prstGeom prst="rect">
            <a:avLst/>
          </a:prstGeom>
          <a:noFill/>
          <a:ln>
            <a:noFill/>
          </a:ln>
        </p:spPr>
        <p:txBody>
          <a:bodyPr anchorCtr="0" anchor="ctr" bIns="50800" lIns="50800" spcFirstLastPara="1" rIns="50800" wrap="square" tIns="50800">
            <a:noAutofit/>
          </a:bodyPr>
          <a:lstStyle/>
          <a:p>
            <a:pPr indent="0" lvl="0" marL="0" marR="0" rtl="0" algn="ctr">
              <a:lnSpc>
                <a:spcPct val="139944"/>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59" name="Google Shape;1959;p39"/>
          <p:cNvSpPr/>
          <p:nvPr/>
        </p:nvSpPr>
        <p:spPr>
          <a:xfrm>
            <a:off x="11042517" y="2948930"/>
            <a:ext cx="913947" cy="797419"/>
          </a:xfrm>
          <a:custGeom>
            <a:rect b="b" l="l" r="r" t="t"/>
            <a:pathLst>
              <a:path extrusionOk="0" h="1012641" w="1160620">
                <a:moveTo>
                  <a:pt x="0" y="0"/>
                </a:moveTo>
                <a:lnTo>
                  <a:pt x="1160620" y="0"/>
                </a:lnTo>
                <a:lnTo>
                  <a:pt x="1160620" y="1012641"/>
                </a:lnTo>
                <a:lnTo>
                  <a:pt x="0" y="101264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60" name="Google Shape;1960;p39"/>
          <p:cNvSpPr txBox="1"/>
          <p:nvPr/>
        </p:nvSpPr>
        <p:spPr>
          <a:xfrm>
            <a:off x="377926" y="1553180"/>
            <a:ext cx="104064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3F2844"/>
                </a:solidFill>
                <a:latin typeface="Arial"/>
                <a:ea typeface="Arial"/>
                <a:cs typeface="Arial"/>
                <a:sym typeface="Arial"/>
              </a:rPr>
              <a:t>The CoPCT cascade should be considered when the goal is to have an overview of the continuum of prevention, care, and treatment</a:t>
            </a:r>
            <a:endParaRPr b="0" i="0" sz="1400" u="none" cap="none" strike="noStrike">
              <a:solidFill>
                <a:srgbClr val="000000"/>
              </a:solidFill>
              <a:latin typeface="Arial"/>
              <a:ea typeface="Arial"/>
              <a:cs typeface="Arial"/>
              <a:sym typeface="Arial"/>
            </a:endParaRPr>
          </a:p>
        </p:txBody>
      </p:sp>
      <p:sp>
        <p:nvSpPr>
          <p:cNvPr id="1961" name="Google Shape;1961;p39"/>
          <p:cNvSpPr txBox="1"/>
          <p:nvPr/>
        </p:nvSpPr>
        <p:spPr>
          <a:xfrm>
            <a:off x="1904203" y="2986326"/>
            <a:ext cx="7547232" cy="8617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9B9761"/>
                </a:solidFill>
                <a:latin typeface="Arial"/>
                <a:ea typeface="Arial"/>
                <a:cs typeface="Arial"/>
                <a:sym typeface="Arial"/>
              </a:rPr>
              <a:t>Consider using the HIV CoPCT </a:t>
            </a:r>
            <a:br>
              <a:rPr b="1" i="0" lang="en-GB" sz="2800" u="none" cap="none" strike="noStrike">
                <a:solidFill>
                  <a:srgbClr val="9B9761"/>
                </a:solidFill>
                <a:latin typeface="Arial"/>
                <a:ea typeface="Arial"/>
                <a:cs typeface="Arial"/>
                <a:sym typeface="Arial"/>
              </a:rPr>
            </a:br>
            <a:r>
              <a:rPr b="1" i="0" lang="en-GB" sz="2800" u="none" cap="none" strike="noStrike">
                <a:solidFill>
                  <a:srgbClr val="9B9761"/>
                </a:solidFill>
                <a:latin typeface="Arial"/>
                <a:ea typeface="Arial"/>
                <a:cs typeface="Arial"/>
                <a:sym typeface="Arial"/>
              </a:rPr>
              <a:t>cascade when you: </a:t>
            </a:r>
            <a:endParaRPr b="0" i="0" sz="1400" u="none" cap="none" strike="noStrike">
              <a:solidFill>
                <a:srgbClr val="000000"/>
              </a:solidFill>
              <a:latin typeface="Arial"/>
              <a:ea typeface="Arial"/>
              <a:cs typeface="Arial"/>
              <a:sym typeface="Arial"/>
            </a:endParaRPr>
          </a:p>
        </p:txBody>
      </p:sp>
      <p:sp>
        <p:nvSpPr>
          <p:cNvPr id="1962" name="Google Shape;1962;p39"/>
          <p:cNvSpPr txBox="1"/>
          <p:nvPr/>
        </p:nvSpPr>
        <p:spPr>
          <a:xfrm>
            <a:off x="561911" y="4310361"/>
            <a:ext cx="7743900" cy="4063500"/>
          </a:xfrm>
          <a:prstGeom prst="rect">
            <a:avLst/>
          </a:prstGeom>
          <a:noFill/>
          <a:ln>
            <a:noFill/>
          </a:ln>
        </p:spPr>
        <p:txBody>
          <a:bodyPr anchorCtr="0" anchor="t" bIns="0" lIns="0" spcFirstLastPara="1" rIns="0" wrap="square" tIns="0">
            <a:spAutoFit/>
          </a:bodyPr>
          <a:lstStyle/>
          <a:p>
            <a:pPr indent="-342900" lvl="1" marL="537210" marR="0" rtl="0" algn="l">
              <a:lnSpc>
                <a:spcPct val="100000"/>
              </a:lnSpc>
              <a:spcBef>
                <a:spcPts val="0"/>
              </a:spcBef>
              <a:spcAft>
                <a:spcPts val="0"/>
              </a:spcAft>
              <a:buClr>
                <a:srgbClr val="CAC686"/>
              </a:buClr>
              <a:buSzPts val="2400"/>
              <a:buFont typeface="Courier New"/>
              <a:buChar char="o"/>
            </a:pPr>
            <a:r>
              <a:rPr b="0" i="0" lang="en-GB" sz="2400" u="none" cap="none" strike="noStrike">
                <a:solidFill>
                  <a:schemeClr val="dk1"/>
                </a:solidFill>
                <a:latin typeface="Arial"/>
                <a:ea typeface="Arial"/>
                <a:cs typeface="Arial"/>
                <a:sym typeface="Arial"/>
              </a:rPr>
              <a:t>Need to identify gaps or leaks in your HIV service delivery. The cascade is a powerful tool for pinpointing where individuals are lost to follow-up along the continuum of prevention, care and treatment. </a:t>
            </a:r>
            <a:endParaRPr b="0" i="0" sz="1400" u="none" cap="none" strike="noStrike">
              <a:solidFill>
                <a:srgbClr val="000000"/>
              </a:solidFill>
              <a:latin typeface="Arial"/>
              <a:ea typeface="Arial"/>
              <a:cs typeface="Arial"/>
              <a:sym typeface="Arial"/>
            </a:endParaRPr>
          </a:p>
          <a:p>
            <a:pPr indent="-190500" lvl="1" marL="537210" marR="0" rtl="0" algn="l">
              <a:lnSpc>
                <a:spcPct val="100000"/>
              </a:lnSpc>
              <a:spcBef>
                <a:spcPts val="0"/>
              </a:spcBef>
              <a:spcAft>
                <a:spcPts val="0"/>
              </a:spcAft>
              <a:buClr>
                <a:srgbClr val="CAC686"/>
              </a:buClr>
              <a:buSzPts val="2400"/>
              <a:buFont typeface="Courier New"/>
              <a:buNone/>
            </a:pPr>
            <a:r>
              <a:t/>
            </a:r>
            <a:endParaRPr b="0" i="0" sz="2400" u="none" cap="none" strike="noStrike">
              <a:solidFill>
                <a:schemeClr val="dk1"/>
              </a:solidFill>
              <a:latin typeface="Arial"/>
              <a:ea typeface="Arial"/>
              <a:cs typeface="Arial"/>
              <a:sym typeface="Arial"/>
            </a:endParaRPr>
          </a:p>
          <a:p>
            <a:pPr indent="-342900" lvl="1" marL="537210" marR="0" rtl="0" algn="l">
              <a:lnSpc>
                <a:spcPct val="100000"/>
              </a:lnSpc>
              <a:spcBef>
                <a:spcPts val="0"/>
              </a:spcBef>
              <a:spcAft>
                <a:spcPts val="0"/>
              </a:spcAft>
              <a:buClr>
                <a:srgbClr val="CAC686"/>
              </a:buClr>
              <a:buSzPts val="2400"/>
              <a:buFont typeface="Courier New"/>
              <a:buChar char="o"/>
            </a:pPr>
            <a:r>
              <a:rPr b="0" i="0" lang="en-GB" sz="2400" u="none" cap="none" strike="noStrike">
                <a:solidFill>
                  <a:schemeClr val="dk1"/>
                </a:solidFill>
                <a:latin typeface="Arial"/>
                <a:ea typeface="Arial"/>
                <a:cs typeface="Arial"/>
                <a:sym typeface="Arial"/>
              </a:rPr>
              <a:t>Aim to improve outcomes for key populations. The ultimate goal of the cascade is to guide efforts toward achieving viral suppression, and it helps focus on the specific needs and barriers faced </a:t>
            </a:r>
            <a:br>
              <a:rPr b="0" i="0" lang="en-GB" sz="2400" u="none" cap="none" strike="noStrike">
                <a:solidFill>
                  <a:schemeClr val="dk1"/>
                </a:solidFill>
                <a:latin typeface="Arial"/>
                <a:ea typeface="Arial"/>
                <a:cs typeface="Arial"/>
                <a:sym typeface="Arial"/>
              </a:rPr>
            </a:br>
            <a:r>
              <a:rPr b="0" i="0" lang="en-GB" sz="2400" u="none" cap="none" strike="noStrike">
                <a:solidFill>
                  <a:schemeClr val="dk1"/>
                </a:solidFill>
                <a:latin typeface="Arial"/>
                <a:ea typeface="Arial"/>
                <a:cs typeface="Arial"/>
                <a:sym typeface="Arial"/>
              </a:rPr>
              <a:t>by these groups. </a:t>
            </a:r>
            <a:endParaRPr b="0" i="0" sz="1400" u="none" cap="none" strike="noStrike">
              <a:solidFill>
                <a:srgbClr val="000000"/>
              </a:solidFill>
              <a:latin typeface="Arial"/>
              <a:ea typeface="Arial"/>
              <a:cs typeface="Arial"/>
              <a:sym typeface="Arial"/>
            </a:endParaRPr>
          </a:p>
        </p:txBody>
      </p:sp>
      <p:pic>
        <p:nvPicPr>
          <p:cNvPr id="1963" name="Google Shape;1963;p39"/>
          <p:cNvPicPr preferRelativeResize="0"/>
          <p:nvPr/>
        </p:nvPicPr>
        <p:blipFill rotWithShape="1">
          <a:blip r:embed="rId6">
            <a:alphaModFix/>
          </a:blip>
          <a:srcRect b="0" l="0" r="0" t="0"/>
          <a:stretch/>
        </p:blipFill>
        <p:spPr>
          <a:xfrm>
            <a:off x="566393" y="2400300"/>
            <a:ext cx="1343089" cy="1339722"/>
          </a:xfrm>
          <a:prstGeom prst="rect">
            <a:avLst/>
          </a:prstGeom>
          <a:noFill/>
          <a:ln>
            <a:noFill/>
          </a:ln>
        </p:spPr>
      </p:pic>
      <p:sp>
        <p:nvSpPr>
          <p:cNvPr id="1964" name="Google Shape;1964;p39"/>
          <p:cNvSpPr txBox="1"/>
          <p:nvPr/>
        </p:nvSpPr>
        <p:spPr>
          <a:xfrm>
            <a:off x="12252465" y="2916753"/>
            <a:ext cx="5737812" cy="8617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DE6F76"/>
                </a:solidFill>
                <a:latin typeface="Arial"/>
                <a:ea typeface="Arial"/>
                <a:cs typeface="Arial"/>
                <a:sym typeface="Arial"/>
              </a:rPr>
              <a:t>However, you may </a:t>
            </a:r>
            <a:br>
              <a:rPr b="1" i="0" lang="en-GB" sz="2800" u="none" cap="none" strike="noStrike">
                <a:solidFill>
                  <a:srgbClr val="DE6F76"/>
                </a:solidFill>
                <a:latin typeface="Arial"/>
                <a:ea typeface="Arial"/>
                <a:cs typeface="Arial"/>
                <a:sym typeface="Arial"/>
              </a:rPr>
            </a:br>
            <a:r>
              <a:rPr b="1" i="0" lang="en-GB" sz="2800" u="none" cap="none" strike="noStrike">
                <a:solidFill>
                  <a:srgbClr val="DE6F76"/>
                </a:solidFill>
                <a:latin typeface="Arial"/>
                <a:ea typeface="Arial"/>
                <a:cs typeface="Arial"/>
                <a:sym typeface="Arial"/>
              </a:rPr>
              <a:t>encounter challenges when:</a:t>
            </a:r>
            <a:endParaRPr b="0" i="0" sz="1400" u="none" cap="none" strike="noStrike">
              <a:solidFill>
                <a:srgbClr val="000000"/>
              </a:solidFill>
              <a:latin typeface="Arial"/>
              <a:ea typeface="Arial"/>
              <a:cs typeface="Arial"/>
              <a:sym typeface="Arial"/>
            </a:endParaRPr>
          </a:p>
        </p:txBody>
      </p:sp>
      <p:sp>
        <p:nvSpPr>
          <p:cNvPr id="1965" name="Google Shape;1965;p39"/>
          <p:cNvSpPr txBox="1"/>
          <p:nvPr/>
        </p:nvSpPr>
        <p:spPr>
          <a:xfrm>
            <a:off x="12058132" y="4289447"/>
            <a:ext cx="5269629" cy="3016210"/>
          </a:xfrm>
          <a:prstGeom prst="rect">
            <a:avLst/>
          </a:prstGeom>
          <a:noFill/>
          <a:ln>
            <a:noFill/>
          </a:ln>
        </p:spPr>
        <p:txBody>
          <a:bodyPr anchorCtr="0" anchor="t" bIns="0" lIns="0" spcFirstLastPara="1" rIns="0" wrap="square" tIns="0">
            <a:noAutofit/>
          </a:bodyPr>
          <a:lstStyle/>
          <a:p>
            <a:pPr indent="0" lvl="1" marL="194310" marR="0" rtl="0" algn="l">
              <a:lnSpc>
                <a:spcPct val="100000"/>
              </a:lnSpc>
              <a:spcBef>
                <a:spcPts val="0"/>
              </a:spcBef>
              <a:spcAft>
                <a:spcPts val="0"/>
              </a:spcAft>
              <a:buClr>
                <a:srgbClr val="000000"/>
              </a:buClr>
              <a:buSzPts val="2400"/>
              <a:buFont typeface="Arial"/>
              <a:buNone/>
            </a:pPr>
            <a:r>
              <a:rPr b="1" i="0" lang="en-GB" sz="2400" u="none" cap="none" strike="noStrike">
                <a:solidFill>
                  <a:srgbClr val="DE6F76"/>
                </a:solidFill>
                <a:latin typeface="Arial"/>
                <a:ea typeface="Arial"/>
                <a:cs typeface="Arial"/>
                <a:sym typeface="Arial"/>
              </a:rPr>
              <a:t>Linking between different services. Even if individual services are strong, people may be lost to follow-up if there are poor connections and referral systems between outreach, testing, diagnosis, and </a:t>
            </a:r>
            <a:br>
              <a:rPr b="1" i="0" lang="en-GB" sz="2400" u="none" cap="none" strike="noStrike">
                <a:solidFill>
                  <a:srgbClr val="DE6F76"/>
                </a:solidFill>
                <a:latin typeface="Arial"/>
                <a:ea typeface="Arial"/>
                <a:cs typeface="Arial"/>
                <a:sym typeface="Arial"/>
              </a:rPr>
            </a:br>
            <a:r>
              <a:rPr b="1" i="0" lang="en-GB" sz="2400" u="none" cap="none" strike="noStrike">
                <a:solidFill>
                  <a:srgbClr val="DE6F76"/>
                </a:solidFill>
                <a:latin typeface="Arial"/>
                <a:ea typeface="Arial"/>
                <a:cs typeface="Arial"/>
                <a:sym typeface="Arial"/>
              </a:rPr>
              <a:t>treatment programmes.  </a:t>
            </a:r>
            <a:endParaRPr b="0" i="0" sz="1400" u="none" cap="none" strike="noStrike">
              <a:solidFill>
                <a:srgbClr val="000000"/>
              </a:solidFill>
              <a:latin typeface="Arial"/>
              <a:ea typeface="Arial"/>
              <a:cs typeface="Arial"/>
              <a:sym typeface="Arial"/>
            </a:endParaRPr>
          </a:p>
          <a:p>
            <a:pPr indent="0" lvl="1" marL="19431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DE6F76"/>
              </a:solidFill>
              <a:latin typeface="Arial"/>
              <a:ea typeface="Arial"/>
              <a:cs typeface="Arial"/>
              <a:sym typeface="Arial"/>
            </a:endParaRPr>
          </a:p>
          <a:p>
            <a:pPr indent="0" lvl="1" marL="194310" marR="0" rtl="0" algn="l">
              <a:lnSpc>
                <a:spcPct val="100000"/>
              </a:lnSpc>
              <a:spcBef>
                <a:spcPts val="0"/>
              </a:spcBef>
              <a:spcAft>
                <a:spcPts val="0"/>
              </a:spcAft>
              <a:buClr>
                <a:srgbClr val="000000"/>
              </a:buClr>
              <a:buSzPts val="2400"/>
              <a:buFont typeface="Arial"/>
              <a:buNone/>
            </a:pPr>
            <a:r>
              <a:rPr b="1" i="0" lang="en-GB" sz="2400" u="none" cap="none" strike="noStrike">
                <a:solidFill>
                  <a:srgbClr val="DE6F76"/>
                </a:solidFill>
                <a:latin typeface="Arial"/>
                <a:ea typeface="Arial"/>
                <a:cs typeface="Arial"/>
                <a:sym typeface="Arial"/>
              </a:rPr>
              <a:t>Aggregated data may hide disparities among different </a:t>
            </a:r>
            <a:br>
              <a:rPr b="1" i="0" lang="en-GB" sz="2400" u="none" cap="none" strike="noStrike">
                <a:solidFill>
                  <a:srgbClr val="DE6F76"/>
                </a:solidFill>
                <a:latin typeface="Arial"/>
                <a:ea typeface="Arial"/>
                <a:cs typeface="Arial"/>
                <a:sym typeface="Arial"/>
              </a:rPr>
            </a:br>
            <a:r>
              <a:rPr b="1" i="0" lang="en-GB" sz="2400" u="none" cap="none" strike="noStrike">
                <a:solidFill>
                  <a:srgbClr val="DE6F76"/>
                </a:solidFill>
                <a:latin typeface="Arial"/>
                <a:ea typeface="Arial"/>
                <a:cs typeface="Arial"/>
                <a:sym typeface="Arial"/>
              </a:rPr>
              <a:t>key population groups.</a:t>
            </a:r>
            <a:endParaRPr b="0" i="0" sz="1400" u="none" cap="none" strike="noStrike">
              <a:solidFill>
                <a:srgbClr val="000000"/>
              </a:solidFill>
              <a:latin typeface="Arial"/>
              <a:ea typeface="Arial"/>
              <a:cs typeface="Arial"/>
              <a:sym typeface="Arial"/>
            </a:endParaRPr>
          </a:p>
        </p:txBody>
      </p:sp>
      <p:grpSp>
        <p:nvGrpSpPr>
          <p:cNvPr id="1966" name="Google Shape;1966;p39"/>
          <p:cNvGrpSpPr/>
          <p:nvPr/>
        </p:nvGrpSpPr>
        <p:grpSpPr>
          <a:xfrm>
            <a:off x="15468600" y="9741069"/>
            <a:ext cx="3329100" cy="507831"/>
            <a:chOff x="14872218" y="9719957"/>
            <a:chExt cx="3329100" cy="507831"/>
          </a:xfrm>
        </p:grpSpPr>
        <p:grpSp>
          <p:nvGrpSpPr>
            <p:cNvPr id="1967" name="Google Shape;1967;p39"/>
            <p:cNvGrpSpPr/>
            <p:nvPr/>
          </p:nvGrpSpPr>
          <p:grpSpPr>
            <a:xfrm>
              <a:off x="16071068" y="9770473"/>
              <a:ext cx="396290" cy="396290"/>
              <a:chOff x="16121050" y="9484039"/>
              <a:chExt cx="653674" cy="653674"/>
            </a:xfrm>
          </p:grpSpPr>
          <p:sp>
            <p:nvSpPr>
              <p:cNvPr id="1968" name="Google Shape;1968;p39">
                <a:hlinkClick action="ppaction://hlinksldjump" r:id="rId7"/>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69" name="Google Shape;1969;p39">
                <a:hlinkClick action="ppaction://hlinksldjump" r:id="rId8"/>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970" name="Google Shape;1970;p39">
              <a:hlinkClick action="ppaction://hlinksldjump" r:id="rId10"/>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1971" name="Google Shape;1971;p39">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72" name="Google Shape;1972;p39">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73" name="Google Shape;1973;p39">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1974" name="Google Shape;1974;p39"/>
          <p:cNvSpPr txBox="1"/>
          <p:nvPr/>
        </p:nvSpPr>
        <p:spPr>
          <a:xfrm>
            <a:off x="361450" y="569375"/>
            <a:ext cx="11845091"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000"/>
              <a:buFont typeface="Arial"/>
              <a:buNone/>
            </a:pPr>
            <a:r>
              <a:rPr b="1" i="0" lang="en-GB" sz="6000" u="none" cap="none" strike="noStrike">
                <a:solidFill>
                  <a:srgbClr val="9B9761"/>
                </a:solidFill>
                <a:latin typeface="Arial"/>
                <a:ea typeface="Arial"/>
                <a:cs typeface="Arial"/>
                <a:sym typeface="Arial"/>
              </a:rPr>
              <a:t>Considerations</a:t>
            </a:r>
            <a:endParaRPr b="0" i="0" sz="1400" u="none" cap="none" strike="noStrike">
              <a:solidFill>
                <a:srgbClr val="000000"/>
              </a:solidFill>
              <a:latin typeface="Arial"/>
              <a:ea typeface="Arial"/>
              <a:cs typeface="Arial"/>
              <a:sym typeface="Arial"/>
            </a:endParaRPr>
          </a:p>
        </p:txBody>
      </p:sp>
      <p:sp>
        <p:nvSpPr>
          <p:cNvPr id="1975" name="Google Shape;1975;p39"/>
          <p:cNvSpPr txBox="1"/>
          <p:nvPr/>
        </p:nvSpPr>
        <p:spPr>
          <a:xfrm>
            <a:off x="0" y="0"/>
            <a:ext cx="18306332" cy="371681"/>
          </a:xfrm>
          <a:prstGeom prst="rect">
            <a:avLst/>
          </a:prstGeom>
          <a:solidFill>
            <a:srgbClr val="9B9761"/>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HIV CONTINUUM OF PREVENTION, CARE, AND TREATMENT CASCADE (COPCT) </a:t>
            </a:r>
            <a:endParaRPr b="0" i="0" sz="1400" u="none" cap="none" strike="noStrike">
              <a:solidFill>
                <a:srgbClr val="000000"/>
              </a:solidFill>
              <a:latin typeface="Arial"/>
              <a:ea typeface="Arial"/>
              <a:cs typeface="Arial"/>
              <a:sym typeface="Arial"/>
            </a:endParaRPr>
          </a:p>
        </p:txBody>
      </p:sp>
      <p:grpSp>
        <p:nvGrpSpPr>
          <p:cNvPr id="1976" name="Google Shape;1976;p39"/>
          <p:cNvGrpSpPr/>
          <p:nvPr/>
        </p:nvGrpSpPr>
        <p:grpSpPr>
          <a:xfrm>
            <a:off x="16041050" y="51825"/>
            <a:ext cx="484531" cy="484531"/>
            <a:chOff x="8648959" y="1185159"/>
            <a:chExt cx="484531" cy="484531"/>
          </a:xfrm>
        </p:grpSpPr>
        <p:sp>
          <p:nvSpPr>
            <p:cNvPr id="1977" name="Google Shape;1977;p39"/>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78" name="Google Shape;1978;p39">
              <a:hlinkClick action="ppaction://hlinksldjump" r:id="rId11"/>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979" name="Google Shape;1979;p39"/>
          <p:cNvGrpSpPr/>
          <p:nvPr/>
        </p:nvGrpSpPr>
        <p:grpSpPr>
          <a:xfrm>
            <a:off x="17231763" y="38100"/>
            <a:ext cx="484531" cy="484531"/>
            <a:chOff x="8648959" y="1185159"/>
            <a:chExt cx="484531" cy="484531"/>
          </a:xfrm>
        </p:grpSpPr>
        <p:sp>
          <p:nvSpPr>
            <p:cNvPr id="1980" name="Google Shape;1980;p39"/>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81" name="Google Shape;1981;p39">
              <a:hlinkClick action="ppaction://hlinksldjump" r:id="rId13"/>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982" name="Google Shape;1982;p39"/>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1983" name="Google Shape;1983;p39"/>
          <p:cNvSpPr txBox="1"/>
          <p:nvPr/>
        </p:nvSpPr>
        <p:spPr>
          <a:xfrm>
            <a:off x="14775047" y="59102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1984" name="Google Shape;1984;p39"/>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1985" name="Google Shape;1985;p39"/>
          <p:cNvSpPr txBox="1"/>
          <p:nvPr/>
        </p:nvSpPr>
        <p:spPr>
          <a:xfrm>
            <a:off x="17041057" y="613946"/>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1986" name="Google Shape;1986;p39"/>
          <p:cNvGrpSpPr/>
          <p:nvPr/>
        </p:nvGrpSpPr>
        <p:grpSpPr>
          <a:xfrm>
            <a:off x="14838793" y="47461"/>
            <a:ext cx="484531" cy="484531"/>
            <a:chOff x="8648959" y="1185159"/>
            <a:chExt cx="484531" cy="484531"/>
          </a:xfrm>
        </p:grpSpPr>
        <p:sp>
          <p:nvSpPr>
            <p:cNvPr id="1987" name="Google Shape;1987;p39"/>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88" name="Google Shape;1988;p39">
              <a:hlinkClick action="ppaction://hlinksldjump" r:id="rId14"/>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989" name="Google Shape;1989;p39"/>
          <p:cNvGrpSpPr/>
          <p:nvPr/>
        </p:nvGrpSpPr>
        <p:grpSpPr>
          <a:xfrm>
            <a:off x="17177800" y="37091"/>
            <a:ext cx="594995" cy="594995"/>
            <a:chOff x="8648959" y="1185159"/>
            <a:chExt cx="484531" cy="484531"/>
          </a:xfrm>
        </p:grpSpPr>
        <p:sp>
          <p:nvSpPr>
            <p:cNvPr id="1990" name="Google Shape;1990;p39"/>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91" name="Google Shape;1991;p39">
              <a:hlinkClick action="ppaction://hlinksldjump" r:id="rId15"/>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descr="A person in a white shirt&#10;&#10;AI-generated content may be incorrect." id="1992" name="Google Shape;1992;p39"/>
          <p:cNvPicPr preferRelativeResize="0"/>
          <p:nvPr/>
        </p:nvPicPr>
        <p:blipFill rotWithShape="1">
          <a:blip r:embed="rId17">
            <a:alphaModFix/>
          </a:blip>
          <a:srcRect b="0" l="0" r="0" t="0"/>
          <a:stretch/>
        </p:blipFill>
        <p:spPr>
          <a:xfrm flipH="1">
            <a:off x="8601801" y="2400300"/>
            <a:ext cx="3708978" cy="7886700"/>
          </a:xfrm>
          <a:prstGeom prst="rect">
            <a:avLst/>
          </a:prstGeom>
          <a:noFill/>
          <a:ln>
            <a:noFill/>
          </a:ln>
        </p:spPr>
      </p:pic>
      <p:grpSp>
        <p:nvGrpSpPr>
          <p:cNvPr id="1993" name="Google Shape;1993;p39"/>
          <p:cNvGrpSpPr/>
          <p:nvPr/>
        </p:nvGrpSpPr>
        <p:grpSpPr>
          <a:xfrm>
            <a:off x="13565479" y="51825"/>
            <a:ext cx="484531" cy="484531"/>
            <a:chOff x="8648959" y="1185159"/>
            <a:chExt cx="484531" cy="484531"/>
          </a:xfrm>
        </p:grpSpPr>
        <p:sp>
          <p:nvSpPr>
            <p:cNvPr id="1994" name="Google Shape;1994;p39">
              <a:hlinkClick action="ppaction://hlinksldjump" r:id="rId18"/>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95" name="Google Shape;1995;p39">
              <a:hlinkClick action="ppaction://hlinksldjump" r:id="rId1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descr="A red ribbon on a map&#10;&#10;AI-generated content may be incorrect." id="149" name="Google Shape;149;p4"/>
          <p:cNvPicPr preferRelativeResize="0"/>
          <p:nvPr/>
        </p:nvPicPr>
        <p:blipFill rotWithShape="1">
          <a:blip r:embed="rId3">
            <a:alphaModFix/>
          </a:blip>
          <a:srcRect b="0" l="0" r="0" t="0"/>
          <a:stretch/>
        </p:blipFill>
        <p:spPr>
          <a:xfrm>
            <a:off x="8001000" y="-27215"/>
            <a:ext cx="10281557" cy="10281557"/>
          </a:xfrm>
          <a:prstGeom prst="rect">
            <a:avLst/>
          </a:prstGeom>
          <a:noFill/>
          <a:ln>
            <a:noFill/>
          </a:ln>
        </p:spPr>
      </p:pic>
      <p:grpSp>
        <p:nvGrpSpPr>
          <p:cNvPr id="150" name="Google Shape;150;p4"/>
          <p:cNvGrpSpPr/>
          <p:nvPr/>
        </p:nvGrpSpPr>
        <p:grpSpPr>
          <a:xfrm>
            <a:off x="16733287" y="-672526"/>
            <a:ext cx="1079266" cy="3632401"/>
            <a:chOff x="0" y="-119886"/>
            <a:chExt cx="1439021" cy="4843201"/>
          </a:xfrm>
        </p:grpSpPr>
        <p:grpSp>
          <p:nvGrpSpPr>
            <p:cNvPr id="151" name="Google Shape;151;p4"/>
            <p:cNvGrpSpPr/>
            <p:nvPr/>
          </p:nvGrpSpPr>
          <p:grpSpPr>
            <a:xfrm>
              <a:off x="0" y="-119886"/>
              <a:ext cx="1439021" cy="4843201"/>
              <a:chOff x="0" y="-47625"/>
              <a:chExt cx="571656" cy="1923979"/>
            </a:xfrm>
          </p:grpSpPr>
          <p:sp>
            <p:nvSpPr>
              <p:cNvPr id="152" name="Google Shape;152;p4"/>
              <p:cNvSpPr/>
              <p:nvPr/>
            </p:nvSpPr>
            <p:spPr>
              <a:xfrm>
                <a:off x="0" y="0"/>
                <a:ext cx="571656" cy="1876354"/>
              </a:xfrm>
              <a:custGeom>
                <a:rect b="b" l="l" r="r" t="t"/>
                <a:pathLst>
                  <a:path extrusionOk="0" h="1876354" w="571656">
                    <a:moveTo>
                      <a:pt x="571656" y="0"/>
                    </a:moveTo>
                    <a:lnTo>
                      <a:pt x="571656" y="1876354"/>
                    </a:lnTo>
                    <a:lnTo>
                      <a:pt x="285828" y="1749354"/>
                    </a:lnTo>
                    <a:lnTo>
                      <a:pt x="0" y="1876354"/>
                    </a:lnTo>
                    <a:lnTo>
                      <a:pt x="0" y="0"/>
                    </a:lnTo>
                    <a:lnTo>
                      <a:pt x="571656" y="0"/>
                    </a:ln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3" name="Google Shape;153;p4"/>
              <p:cNvSpPr txBox="1"/>
              <p:nvPr/>
            </p:nvSpPr>
            <p:spPr>
              <a:xfrm>
                <a:off x="0" y="-47625"/>
                <a:ext cx="571656" cy="1796979"/>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54" name="Google Shape;154;p4"/>
            <p:cNvGrpSpPr/>
            <p:nvPr/>
          </p:nvGrpSpPr>
          <p:grpSpPr>
            <a:xfrm rot="5400000">
              <a:off x="-1096732" y="2092790"/>
              <a:ext cx="3596165" cy="964218"/>
              <a:chOff x="0" y="0"/>
              <a:chExt cx="3596165" cy="964218"/>
            </a:xfrm>
          </p:grpSpPr>
          <p:sp>
            <p:nvSpPr>
              <p:cNvPr id="155" name="Google Shape;155;p4"/>
              <p:cNvSpPr/>
              <p:nvPr/>
            </p:nvSpPr>
            <p:spPr>
              <a:xfrm>
                <a:off x="0" y="0"/>
                <a:ext cx="3596165" cy="964218"/>
              </a:xfrm>
              <a:custGeom>
                <a:rect b="b" l="l" r="r" t="t"/>
                <a:pathLst>
                  <a:path extrusionOk="0" h="964218" w="3596165">
                    <a:moveTo>
                      <a:pt x="0" y="0"/>
                    </a:moveTo>
                    <a:lnTo>
                      <a:pt x="3596165" y="0"/>
                    </a:lnTo>
                    <a:lnTo>
                      <a:pt x="3596165" y="964218"/>
                    </a:lnTo>
                    <a:lnTo>
                      <a:pt x="0" y="964218"/>
                    </a:lnTo>
                    <a:close/>
                  </a:path>
                </a:pathLst>
              </a:custGeom>
              <a:solidFill>
                <a:srgbClr val="000000">
                  <a:alpha val="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6" name="Google Shape;156;p4"/>
              <p:cNvSpPr txBox="1"/>
              <p:nvPr/>
            </p:nvSpPr>
            <p:spPr>
              <a:xfrm>
                <a:off x="0" y="0"/>
                <a:ext cx="3596165" cy="964218"/>
              </a:xfrm>
              <a:prstGeom prst="rect">
                <a:avLst/>
              </a:prstGeom>
              <a:noFill/>
              <a:ln>
                <a:noFill/>
              </a:ln>
            </p:spPr>
            <p:txBody>
              <a:bodyPr anchorCtr="0" anchor="ctr" bIns="0" lIns="0" spcFirstLastPara="1" rIns="0" wrap="square" tIns="0">
                <a:noAutofit/>
              </a:bodyPr>
              <a:lstStyle/>
              <a:p>
                <a:pPr indent="0" lvl="0" marL="0" marR="0" rtl="0" algn="ctr">
                  <a:lnSpc>
                    <a:spcPct val="108000"/>
                  </a:lnSpc>
                  <a:spcBef>
                    <a:spcPts val="0"/>
                  </a:spcBef>
                  <a:spcAft>
                    <a:spcPts val="0"/>
                  </a:spcAft>
                  <a:buClr>
                    <a:srgbClr val="000000"/>
                  </a:buClr>
                  <a:buSzPts val="2000"/>
                  <a:buFont typeface="Arial"/>
                  <a:buNone/>
                </a:pPr>
                <a:r>
                  <a:rPr b="1" i="0" lang="en-GB" sz="2000" u="none" cap="none" strike="noStrike">
                    <a:solidFill>
                      <a:srgbClr val="FFFFFF"/>
                    </a:solidFill>
                    <a:latin typeface="Arial"/>
                    <a:ea typeface="Arial"/>
                    <a:cs typeface="Arial"/>
                    <a:sym typeface="Arial"/>
                  </a:rPr>
                  <a:t>INTRODUCTION</a:t>
                </a:r>
                <a:endParaRPr b="0" i="0" sz="1400" u="none" cap="none" strike="noStrike">
                  <a:solidFill>
                    <a:srgbClr val="000000"/>
                  </a:solidFill>
                  <a:latin typeface="Arial"/>
                  <a:ea typeface="Arial"/>
                  <a:cs typeface="Arial"/>
                  <a:sym typeface="Arial"/>
                </a:endParaRPr>
              </a:p>
            </p:txBody>
          </p:sp>
        </p:grpSp>
      </p:grpSp>
      <p:sp>
        <p:nvSpPr>
          <p:cNvPr id="157" name="Google Shape;157;p4"/>
          <p:cNvSpPr txBox="1"/>
          <p:nvPr/>
        </p:nvSpPr>
        <p:spPr>
          <a:xfrm>
            <a:off x="505927" y="383300"/>
            <a:ext cx="67332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1" i="0" lang="en-GB" sz="4000" u="none" cap="none" strike="noStrike">
                <a:solidFill>
                  <a:srgbClr val="3F2844"/>
                </a:solidFill>
                <a:latin typeface="Arial"/>
                <a:ea typeface="Arial"/>
                <a:cs typeface="Arial"/>
                <a:sym typeface="Arial"/>
              </a:rPr>
              <a:t>There is an urgent need for precision programming in HIV prevention responses.</a:t>
            </a:r>
            <a:endParaRPr b="0" i="0" sz="1400" u="none" cap="none" strike="noStrike">
              <a:solidFill>
                <a:srgbClr val="000000"/>
              </a:solidFill>
              <a:latin typeface="Arial"/>
              <a:ea typeface="Arial"/>
              <a:cs typeface="Arial"/>
              <a:sym typeface="Arial"/>
            </a:endParaRPr>
          </a:p>
        </p:txBody>
      </p:sp>
      <p:sp>
        <p:nvSpPr>
          <p:cNvPr id="158" name="Google Shape;158;p4"/>
          <p:cNvSpPr txBox="1"/>
          <p:nvPr/>
        </p:nvSpPr>
        <p:spPr>
          <a:xfrm>
            <a:off x="505927" y="2300530"/>
            <a:ext cx="6959700" cy="6541800"/>
          </a:xfrm>
          <a:prstGeom prst="rect">
            <a:avLst/>
          </a:prstGeom>
          <a:noFill/>
          <a:ln>
            <a:noFill/>
          </a:ln>
        </p:spPr>
        <p:txBody>
          <a:bodyPr anchorCtr="0" anchor="t" bIns="0" lIns="0" spcFirstLastPara="1" rIns="0" wrap="square" tIns="0">
            <a:spAutoFit/>
          </a:bodyPr>
          <a:lstStyle/>
          <a:p>
            <a:pPr indent="-457200" lvl="0" marL="457200" marR="0" rtl="0" algn="l">
              <a:lnSpc>
                <a:spcPct val="100000"/>
              </a:lnSpc>
              <a:spcBef>
                <a:spcPts val="0"/>
              </a:spcBef>
              <a:spcAft>
                <a:spcPts val="0"/>
              </a:spcAft>
              <a:buClr>
                <a:srgbClr val="00A899"/>
              </a:buClr>
              <a:buSzPts val="2500"/>
              <a:buFont typeface="Courier New"/>
              <a:buChar char="o"/>
            </a:pPr>
            <a:r>
              <a:rPr b="0" i="0" lang="en-GB" sz="2500" u="none" cap="none" strike="noStrike">
                <a:solidFill>
                  <a:schemeClr val="dk1"/>
                </a:solidFill>
                <a:latin typeface="Arial"/>
                <a:ea typeface="Arial"/>
                <a:cs typeface="Arial"/>
                <a:sym typeface="Arial"/>
              </a:rPr>
              <a:t>Despite major advances in HIV prevention, 1.3 million people acquired HIV worldwide in 2024 —well above the targets needed to end the epidemic by 2030*</a:t>
            </a:r>
            <a:br>
              <a:rPr b="0" i="0" lang="en-GB" sz="2500" u="none" cap="none" strike="noStrike">
                <a:solidFill>
                  <a:schemeClr val="dk1"/>
                </a:solidFill>
                <a:latin typeface="Arial"/>
                <a:ea typeface="Arial"/>
                <a:cs typeface="Arial"/>
                <a:sym typeface="Arial"/>
              </a:rPr>
            </a:br>
            <a:endParaRPr b="0" i="0" sz="25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rgbClr val="00A899"/>
              </a:buClr>
              <a:buSzPts val="2500"/>
              <a:buFont typeface="Courier New"/>
              <a:buChar char="o"/>
            </a:pPr>
            <a:r>
              <a:rPr b="0" i="0" lang="en-GB" sz="2500" u="none" cap="none" strike="noStrike">
                <a:solidFill>
                  <a:schemeClr val="dk1"/>
                </a:solidFill>
                <a:latin typeface="Arial"/>
                <a:ea typeface="Arial"/>
                <a:cs typeface="Arial"/>
                <a:sym typeface="Arial"/>
              </a:rPr>
              <a:t>Closing this gap demands prioritisation and data-guided decisions to improve national responses and monitor results, especially </a:t>
            </a:r>
            <a:br>
              <a:rPr b="0" i="0" lang="en-GB" sz="2500" u="none" cap="none" strike="noStrike">
                <a:solidFill>
                  <a:schemeClr val="dk1"/>
                </a:solidFill>
                <a:latin typeface="Arial"/>
                <a:ea typeface="Arial"/>
                <a:cs typeface="Arial"/>
                <a:sym typeface="Arial"/>
              </a:rPr>
            </a:br>
            <a:r>
              <a:rPr b="0" i="0" lang="en-GB" sz="2500" u="none" cap="none" strike="noStrike">
                <a:solidFill>
                  <a:schemeClr val="dk1"/>
                </a:solidFill>
                <a:latin typeface="Arial"/>
                <a:ea typeface="Arial"/>
                <a:cs typeface="Arial"/>
                <a:sym typeface="Arial"/>
              </a:rPr>
              <a:t>when resources are tight.</a:t>
            </a:r>
            <a:br>
              <a:rPr b="0" i="0" lang="en-GB" sz="2500" u="none" cap="none" strike="noStrike">
                <a:solidFill>
                  <a:schemeClr val="dk1"/>
                </a:solidFill>
                <a:latin typeface="Arial"/>
                <a:ea typeface="Arial"/>
                <a:cs typeface="Arial"/>
                <a:sym typeface="Arial"/>
              </a:rPr>
            </a:br>
            <a:endParaRPr b="0" i="0" sz="25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rgbClr val="00A899"/>
              </a:buClr>
              <a:buSzPts val="2500"/>
              <a:buFont typeface="Courier New"/>
              <a:buChar char="o"/>
            </a:pPr>
            <a:r>
              <a:rPr b="0" i="0" lang="en-GB" sz="2500" u="none" cap="none" strike="noStrike">
                <a:solidFill>
                  <a:schemeClr val="dk1"/>
                </a:solidFill>
                <a:latin typeface="Arial"/>
                <a:ea typeface="Arial"/>
                <a:cs typeface="Arial"/>
                <a:sym typeface="Arial"/>
              </a:rPr>
              <a:t>Precision programming enables programmes to target and reach the right populations with the right interventions at the right time.</a:t>
            </a:r>
            <a:br>
              <a:rPr b="0" i="0" lang="en-GB" sz="2500" u="none" cap="none" strike="noStrike">
                <a:solidFill>
                  <a:schemeClr val="dk1"/>
                </a:solidFill>
                <a:latin typeface="Arial"/>
                <a:ea typeface="Arial"/>
                <a:cs typeface="Arial"/>
                <a:sym typeface="Arial"/>
              </a:rPr>
            </a:br>
            <a:endParaRPr b="0" i="0" sz="25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rgbClr val="00A899"/>
              </a:buClr>
              <a:buSzPts val="2500"/>
              <a:buFont typeface="Courier New"/>
              <a:buChar char="o"/>
            </a:pPr>
            <a:r>
              <a:rPr b="0" i="0" lang="en-GB" sz="2500" u="none" cap="none" strike="noStrike">
                <a:solidFill>
                  <a:schemeClr val="dk1"/>
                </a:solidFill>
                <a:latin typeface="Arial"/>
                <a:ea typeface="Arial"/>
                <a:cs typeface="Arial"/>
                <a:sym typeface="Arial"/>
              </a:rPr>
              <a:t>However, identifying tools that accurately pinpoint priority locations and populations continues to be a significant challenge.</a:t>
            </a:r>
            <a:endParaRPr b="0" i="0" sz="1400" u="none" cap="none" strike="noStrike">
              <a:solidFill>
                <a:srgbClr val="000000"/>
              </a:solidFill>
              <a:latin typeface="Arial"/>
              <a:ea typeface="Arial"/>
              <a:cs typeface="Arial"/>
              <a:sym typeface="Arial"/>
            </a:endParaRPr>
          </a:p>
        </p:txBody>
      </p:sp>
      <p:grpSp>
        <p:nvGrpSpPr>
          <p:cNvPr id="159" name="Google Shape;159;p4"/>
          <p:cNvGrpSpPr/>
          <p:nvPr/>
        </p:nvGrpSpPr>
        <p:grpSpPr>
          <a:xfrm>
            <a:off x="17221200" y="9791585"/>
            <a:ext cx="1576500" cy="396290"/>
            <a:chOff x="16624818" y="9770473"/>
            <a:chExt cx="1576500" cy="396290"/>
          </a:xfrm>
        </p:grpSpPr>
        <p:sp>
          <p:nvSpPr>
            <p:cNvPr id="160" name="Google Shape;160;p4">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1" name="Google Shape;161;p4">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2" name="Google Shape;162;p4">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grpSp>
        <p:nvGrpSpPr>
          <p:cNvPr id="163" name="Google Shape;163;p4"/>
          <p:cNvGrpSpPr/>
          <p:nvPr/>
        </p:nvGrpSpPr>
        <p:grpSpPr>
          <a:xfrm>
            <a:off x="18334" y="9704274"/>
            <a:ext cx="17050469" cy="596319"/>
            <a:chOff x="0" y="9749028"/>
            <a:chExt cx="17050469" cy="596319"/>
          </a:xfrm>
        </p:grpSpPr>
        <p:pic>
          <p:nvPicPr>
            <p:cNvPr descr="A colorful squares and circles&#10;&#10;AI-generated content may be incorrect." id="164" name="Google Shape;164;p4"/>
            <p:cNvPicPr preferRelativeResize="0"/>
            <p:nvPr/>
          </p:nvPicPr>
          <p:blipFill rotWithShape="1">
            <a:blip r:embed="rId5">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65" name="Google Shape;165;p4"/>
            <p:cNvPicPr preferRelativeResize="0"/>
            <p:nvPr/>
          </p:nvPicPr>
          <p:blipFill rotWithShape="1">
            <a:blip r:embed="rId5">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66" name="Google Shape;166;p4"/>
            <p:cNvPicPr preferRelativeResize="0"/>
            <p:nvPr/>
          </p:nvPicPr>
          <p:blipFill rotWithShape="1">
            <a:blip r:embed="rId6">
              <a:alphaModFix/>
            </a:blip>
            <a:srcRect b="0" l="0" r="0" t="0"/>
            <a:stretch/>
          </p:blipFill>
          <p:spPr>
            <a:xfrm rot="-5400000">
              <a:off x="15780815" y="9075693"/>
              <a:ext cx="596319" cy="1942989"/>
            </a:xfrm>
            <a:prstGeom prst="rect">
              <a:avLst/>
            </a:prstGeom>
            <a:noFill/>
            <a:ln>
              <a:noFill/>
            </a:ln>
          </p:spPr>
        </p:pic>
      </p:grpSp>
      <p:sp>
        <p:nvSpPr>
          <p:cNvPr id="167" name="Google Shape;167;p4"/>
          <p:cNvSpPr txBox="1"/>
          <p:nvPr/>
        </p:nvSpPr>
        <p:spPr>
          <a:xfrm>
            <a:off x="277800" y="9351014"/>
            <a:ext cx="6441000" cy="53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GB" sz="1500" u="sng" cap="none" strike="noStrike">
                <a:solidFill>
                  <a:srgbClr val="009A8C"/>
                </a:solidFill>
                <a:latin typeface="Arial"/>
                <a:ea typeface="Arial"/>
                <a:cs typeface="Arial"/>
                <a:sym typeface="Arial"/>
                <a:hlinkClick r:id="rId7">
                  <a:extLst>
                    <a:ext uri="{A12FA001-AC4F-418D-AE19-62706E023703}">
                      <ahyp:hlinkClr val="tx"/>
                    </a:ext>
                  </a:extLst>
                </a:hlinkClick>
              </a:rPr>
              <a:t>*UNAIDS Fact Sheet 2025</a:t>
            </a:r>
            <a:endParaRPr b="0" i="0" sz="1500" u="none" cap="none" strike="noStrike">
              <a:solidFill>
                <a:srgbClr val="009A8C"/>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3" name="Shape 2003"/>
        <p:cNvGrpSpPr/>
        <p:nvPr/>
      </p:nvGrpSpPr>
      <p:grpSpPr>
        <a:xfrm>
          <a:off x="0" y="0"/>
          <a:ext cx="0" cy="0"/>
          <a:chOff x="0" y="0"/>
          <a:chExt cx="0" cy="0"/>
        </a:xfrm>
      </p:grpSpPr>
      <p:sp>
        <p:nvSpPr>
          <p:cNvPr id="2004" name="Google Shape;2004;p40"/>
          <p:cNvSpPr txBox="1"/>
          <p:nvPr/>
        </p:nvSpPr>
        <p:spPr>
          <a:xfrm>
            <a:off x="222843" y="2343281"/>
            <a:ext cx="16840800" cy="6993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285750" lvl="1" marL="480060" marR="0" rtl="0" algn="l">
              <a:lnSpc>
                <a:spcPct val="100000"/>
              </a:lnSpc>
              <a:spcBef>
                <a:spcPts val="0"/>
              </a:spcBef>
              <a:spcAft>
                <a:spcPts val="0"/>
              </a:spcAft>
              <a:buClr>
                <a:srgbClr val="CAC686"/>
              </a:buClr>
              <a:buSzPts val="2000"/>
              <a:buFont typeface="Courier New"/>
              <a:buChar char="o"/>
            </a:pPr>
            <a:r>
              <a:rPr b="1" i="0" lang="en-GB" sz="2000" u="none" cap="none" strike="noStrike">
                <a:solidFill>
                  <a:srgbClr val="9B9761"/>
                </a:solidFill>
                <a:latin typeface="Arial"/>
                <a:ea typeface="Arial"/>
                <a:cs typeface="Arial"/>
                <a:sym typeface="Arial"/>
              </a:rPr>
              <a:t>General population open-cohort serosurvey: </a:t>
            </a:r>
            <a:r>
              <a:rPr b="0" i="0" lang="en-GB" sz="2000" u="none" cap="none" strike="noStrike">
                <a:solidFill>
                  <a:srgbClr val="000000"/>
                </a:solidFill>
                <a:latin typeface="Arial"/>
                <a:ea typeface="Arial"/>
                <a:cs typeface="Arial"/>
                <a:sym typeface="Arial"/>
              </a:rPr>
              <a:t>includes data on HIV</a:t>
            </a:r>
            <a:r>
              <a:rPr b="0" i="0" lang="en-GB" sz="2000" u="none" cap="none" strike="noStrike">
                <a:solidFill>
                  <a:srgbClr val="000000"/>
                </a:solidFill>
                <a:latin typeface="Arial"/>
                <a:ea typeface="Arial"/>
                <a:cs typeface="Arial"/>
                <a:sym typeface="Arial"/>
                <a:extLst>
                  <a:ext uri="http://customooxmlschemas.google.com/">
                    <go:slidesCustomData xmlns:go="http://customooxmlschemas.google.com/" textRoundtripDataId="0"/>
                  </a:ext>
                </a:extLst>
              </a:rPr>
              <a:t> infection status; </a:t>
            </a:r>
            <a:br>
              <a:rPr b="0" i="0" lang="en-GB" sz="2000" u="none" cap="none" strike="noStrike">
                <a:solidFill>
                  <a:srgbClr val="000000"/>
                </a:solidFill>
                <a:latin typeface="Arial"/>
                <a:ea typeface="Arial"/>
                <a:cs typeface="Arial"/>
                <a:sym typeface="Arial"/>
              </a:rPr>
            </a:br>
            <a:r>
              <a:rPr b="0" i="0" lang="en-GB" sz="2000" u="none" cap="none" strike="noStrike">
                <a:solidFill>
                  <a:srgbClr val="000000"/>
                </a:solidFill>
                <a:latin typeface="Arial"/>
                <a:ea typeface="Arial"/>
                <a:cs typeface="Arial"/>
                <a:sym typeface="Arial"/>
              </a:rPr>
              <a:t>sexual behaviour; availability, uptake and adherence to HIV services.</a:t>
            </a:r>
            <a:br>
              <a:rPr b="0" i="0" lang="en-GB"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a:p>
            <a:pPr indent="-285750" lvl="1" marL="480060" marR="0" rtl="0" algn="l">
              <a:lnSpc>
                <a:spcPct val="100000"/>
              </a:lnSpc>
              <a:spcBef>
                <a:spcPts val="0"/>
              </a:spcBef>
              <a:spcAft>
                <a:spcPts val="0"/>
              </a:spcAft>
              <a:buClr>
                <a:srgbClr val="CAC686"/>
              </a:buClr>
              <a:buSzPts val="2000"/>
              <a:buFont typeface="Courier New"/>
              <a:buChar char="o"/>
            </a:pPr>
            <a:r>
              <a:rPr b="1" i="0" lang="en-GB" sz="2000" u="none" cap="none" strike="noStrike">
                <a:solidFill>
                  <a:srgbClr val="9B9761"/>
                </a:solidFill>
                <a:latin typeface="Arial"/>
                <a:ea typeface="Arial"/>
                <a:cs typeface="Arial"/>
                <a:sym typeface="Arial"/>
              </a:rPr>
              <a:t>Identify key populations:</a:t>
            </a:r>
            <a:r>
              <a:rPr b="0" i="0" lang="en-GB" sz="2000" u="none" cap="none" strike="noStrike">
                <a:solidFill>
                  <a:srgbClr val="9B9761"/>
                </a:solidFill>
                <a:latin typeface="Arial"/>
                <a:ea typeface="Arial"/>
                <a:cs typeface="Arial"/>
                <a:sym typeface="Arial"/>
              </a:rPr>
              <a:t> </a:t>
            </a:r>
            <a:r>
              <a:rPr b="0" i="0" lang="en-GB" sz="2000" u="none" cap="none" strike="noStrike">
                <a:solidFill>
                  <a:srgbClr val="000000"/>
                </a:solidFill>
                <a:latin typeface="Arial"/>
                <a:ea typeface="Arial"/>
                <a:cs typeface="Arial"/>
                <a:sym typeface="Arial"/>
              </a:rPr>
              <a:t>Size estimates of key populations in specific areas</a:t>
            </a:r>
            <a:br>
              <a:rPr b="0" i="0" lang="en-GB"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a:p>
            <a:pPr indent="-285750" lvl="1" marL="480060" marR="0" rtl="0" algn="l">
              <a:lnSpc>
                <a:spcPct val="100000"/>
              </a:lnSpc>
              <a:spcBef>
                <a:spcPts val="0"/>
              </a:spcBef>
              <a:spcAft>
                <a:spcPts val="0"/>
              </a:spcAft>
              <a:buClr>
                <a:srgbClr val="CAC686"/>
              </a:buClr>
              <a:buSzPts val="2000"/>
              <a:buFont typeface="Courier New"/>
              <a:buChar char="o"/>
            </a:pPr>
            <a:r>
              <a:rPr b="1" i="0" lang="en-GB" sz="2000" u="none" cap="none" strike="noStrike">
                <a:solidFill>
                  <a:srgbClr val="9B9761"/>
                </a:solidFill>
                <a:latin typeface="Arial"/>
                <a:ea typeface="Arial"/>
                <a:cs typeface="Arial"/>
                <a:sym typeface="Arial"/>
              </a:rPr>
              <a:t>Reach key populations:</a:t>
            </a:r>
            <a:r>
              <a:rPr b="0" i="0" lang="en-GB" sz="2000" u="none" cap="none" strike="noStrike">
                <a:solidFill>
                  <a:srgbClr val="9B9761"/>
                </a:solidFill>
                <a:latin typeface="Arial"/>
                <a:ea typeface="Arial"/>
                <a:cs typeface="Arial"/>
                <a:sym typeface="Arial"/>
              </a:rPr>
              <a:t> </a:t>
            </a:r>
            <a:r>
              <a:rPr b="0" i="0" lang="en-GB" sz="2000" u="none" cap="none" strike="noStrike">
                <a:solidFill>
                  <a:srgbClr val="000000"/>
                </a:solidFill>
                <a:latin typeface="Arial"/>
                <a:ea typeface="Arial"/>
                <a:cs typeface="Arial"/>
                <a:sym typeface="Arial"/>
              </a:rPr>
              <a:t>Databases of organisations providing outreach, </a:t>
            </a:r>
            <a:br>
              <a:rPr b="0" i="0" lang="en-GB" sz="2000" u="none" cap="none" strike="noStrike">
                <a:solidFill>
                  <a:srgbClr val="000000"/>
                </a:solidFill>
                <a:latin typeface="Arial"/>
                <a:ea typeface="Arial"/>
                <a:cs typeface="Arial"/>
                <a:sym typeface="Arial"/>
              </a:rPr>
            </a:br>
            <a:r>
              <a:rPr b="0" i="0" lang="en-GB" sz="2000" u="none" cap="none" strike="noStrike">
                <a:solidFill>
                  <a:srgbClr val="000000"/>
                </a:solidFill>
                <a:latin typeface="Arial"/>
                <a:ea typeface="Arial"/>
                <a:cs typeface="Arial"/>
                <a:sym typeface="Arial"/>
              </a:rPr>
              <a:t>e.g., community based KP organisations</a:t>
            </a:r>
            <a:br>
              <a:rPr b="0" i="0" lang="en-GB"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a:p>
            <a:pPr indent="-285750" lvl="1" marL="480060" marR="0" rtl="0" algn="l">
              <a:lnSpc>
                <a:spcPct val="100000"/>
              </a:lnSpc>
              <a:spcBef>
                <a:spcPts val="0"/>
              </a:spcBef>
              <a:spcAft>
                <a:spcPts val="0"/>
              </a:spcAft>
              <a:buClr>
                <a:srgbClr val="CAC686"/>
              </a:buClr>
              <a:buSzPts val="2000"/>
              <a:buFont typeface="Courier New"/>
              <a:buChar char="o"/>
            </a:pPr>
            <a:r>
              <a:rPr b="1" i="0" lang="en-GB" sz="2000" u="none" cap="none" strike="noStrike">
                <a:solidFill>
                  <a:srgbClr val="9B9761"/>
                </a:solidFill>
                <a:latin typeface="Arial"/>
                <a:ea typeface="Arial"/>
                <a:cs typeface="Arial"/>
                <a:sym typeface="Arial"/>
              </a:rPr>
              <a:t>Test key populations:</a:t>
            </a:r>
            <a:r>
              <a:rPr b="0" i="0" lang="en-GB" sz="2000" u="none" cap="none" strike="noStrike">
                <a:solidFill>
                  <a:srgbClr val="9B9761"/>
                </a:solidFill>
                <a:latin typeface="Arial"/>
                <a:ea typeface="Arial"/>
                <a:cs typeface="Arial"/>
                <a:sym typeface="Arial"/>
              </a:rPr>
              <a:t> </a:t>
            </a:r>
            <a:r>
              <a:rPr b="0" i="0" lang="en-GB" sz="2000" u="none" cap="none" strike="noStrike">
                <a:solidFill>
                  <a:srgbClr val="000000"/>
                </a:solidFill>
                <a:latin typeface="Arial"/>
                <a:ea typeface="Arial"/>
                <a:cs typeface="Arial"/>
                <a:sym typeface="Arial"/>
              </a:rPr>
              <a:t>Databases of organisations providing HIV testing services, </a:t>
            </a:r>
            <a:br>
              <a:rPr b="0" i="0" lang="en-GB" sz="2000" u="none" cap="none" strike="noStrike">
                <a:solidFill>
                  <a:srgbClr val="000000"/>
                </a:solidFill>
                <a:latin typeface="Arial"/>
                <a:ea typeface="Arial"/>
                <a:cs typeface="Arial"/>
                <a:sym typeface="Arial"/>
              </a:rPr>
            </a:br>
            <a:r>
              <a:rPr b="0" i="0" lang="en-GB" sz="2000" u="none" cap="none" strike="noStrike">
                <a:solidFill>
                  <a:srgbClr val="000000"/>
                </a:solidFill>
                <a:latin typeface="Arial"/>
                <a:ea typeface="Arial"/>
                <a:cs typeface="Arial"/>
                <a:sym typeface="Arial"/>
              </a:rPr>
              <a:t>e.g., community-based KP organisations, government clinics and hospitals</a:t>
            </a:r>
            <a:br>
              <a:rPr b="0" i="0" lang="en-GB"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a:p>
            <a:pPr indent="-285750" lvl="1" marL="480060" marR="0" rtl="0" algn="l">
              <a:lnSpc>
                <a:spcPct val="100000"/>
              </a:lnSpc>
              <a:spcBef>
                <a:spcPts val="0"/>
              </a:spcBef>
              <a:spcAft>
                <a:spcPts val="0"/>
              </a:spcAft>
              <a:buClr>
                <a:srgbClr val="CAC686"/>
              </a:buClr>
              <a:buSzPts val="2000"/>
              <a:buFont typeface="Courier New"/>
              <a:buChar char="o"/>
            </a:pPr>
            <a:r>
              <a:rPr b="1" i="0" lang="en-GB" sz="2000" u="none" cap="none" strike="noStrike">
                <a:solidFill>
                  <a:srgbClr val="9B9761"/>
                </a:solidFill>
                <a:latin typeface="Arial"/>
                <a:ea typeface="Arial"/>
                <a:cs typeface="Arial"/>
                <a:sym typeface="Arial"/>
              </a:rPr>
              <a:t>Diagnose PLHIV:</a:t>
            </a:r>
            <a:r>
              <a:rPr b="0" i="0" lang="en-GB" sz="2000" u="none" cap="none" strike="noStrike">
                <a:solidFill>
                  <a:srgbClr val="9B9761"/>
                </a:solidFill>
                <a:latin typeface="Arial"/>
                <a:ea typeface="Arial"/>
                <a:cs typeface="Arial"/>
                <a:sym typeface="Arial"/>
              </a:rPr>
              <a:t> </a:t>
            </a:r>
            <a:r>
              <a:rPr b="0" i="0" lang="en-GB" sz="2000" u="none" cap="none" strike="noStrike">
                <a:solidFill>
                  <a:srgbClr val="000000"/>
                </a:solidFill>
                <a:latin typeface="Arial"/>
                <a:ea typeface="Arial"/>
                <a:cs typeface="Arial"/>
                <a:sym typeface="Arial"/>
              </a:rPr>
              <a:t>Databases of organisations providing HIV testing services, </a:t>
            </a:r>
            <a:br>
              <a:rPr b="0" i="0" lang="en-GB" sz="2000" u="none" cap="none" strike="noStrike">
                <a:solidFill>
                  <a:srgbClr val="000000"/>
                </a:solidFill>
                <a:latin typeface="Arial"/>
                <a:ea typeface="Arial"/>
                <a:cs typeface="Arial"/>
                <a:sym typeface="Arial"/>
              </a:rPr>
            </a:br>
            <a:r>
              <a:rPr b="0" i="0" lang="en-GB" sz="2000" u="none" cap="none" strike="noStrike">
                <a:solidFill>
                  <a:srgbClr val="000000"/>
                </a:solidFill>
                <a:latin typeface="Arial"/>
                <a:ea typeface="Arial"/>
                <a:cs typeface="Arial"/>
                <a:sym typeface="Arial"/>
              </a:rPr>
              <a:t>e.g., community-based KP organisations, government clinics and hospitals</a:t>
            </a:r>
            <a:br>
              <a:rPr b="0" i="0" lang="en-GB" sz="2000" u="none" cap="none" strike="noStrike">
                <a:solidFill>
                  <a:srgbClr val="000000"/>
                </a:solidFill>
                <a:latin typeface="Arial"/>
                <a:ea typeface="Arial"/>
                <a:cs typeface="Arial"/>
                <a:sym typeface="Arial"/>
              </a:rPr>
            </a:br>
            <a:endParaRPr b="1" i="0" sz="2000" u="none" cap="none" strike="noStrike">
              <a:solidFill>
                <a:srgbClr val="000000"/>
              </a:solidFill>
              <a:latin typeface="Arial"/>
              <a:ea typeface="Arial"/>
              <a:cs typeface="Arial"/>
              <a:sym typeface="Arial"/>
            </a:endParaRPr>
          </a:p>
          <a:p>
            <a:pPr indent="-285750" lvl="1" marL="480060" marR="0" rtl="0" algn="l">
              <a:lnSpc>
                <a:spcPct val="100000"/>
              </a:lnSpc>
              <a:spcBef>
                <a:spcPts val="0"/>
              </a:spcBef>
              <a:spcAft>
                <a:spcPts val="0"/>
              </a:spcAft>
              <a:buClr>
                <a:srgbClr val="CAC686"/>
              </a:buClr>
              <a:buSzPts val="2000"/>
              <a:buFont typeface="Courier New"/>
              <a:buChar char="o"/>
            </a:pPr>
            <a:r>
              <a:rPr b="1" i="0" lang="en-GB" sz="2000" u="none" cap="none" strike="noStrike">
                <a:solidFill>
                  <a:srgbClr val="9B9761"/>
                </a:solidFill>
                <a:latin typeface="Arial"/>
                <a:ea typeface="Arial"/>
                <a:cs typeface="Arial"/>
                <a:sym typeface="Arial"/>
              </a:rPr>
              <a:t>Enrol in care</a:t>
            </a:r>
            <a:r>
              <a:rPr b="1" i="0" lang="en-GB" sz="2000" u="none" cap="none" strike="noStrike">
                <a:solidFill>
                  <a:srgbClr val="CAC686"/>
                </a:solidFill>
                <a:latin typeface="Arial"/>
                <a:ea typeface="Arial"/>
                <a:cs typeface="Arial"/>
                <a:sym typeface="Arial"/>
              </a:rPr>
              <a:t>:</a:t>
            </a:r>
            <a:r>
              <a:rPr b="0" i="0" lang="en-GB" sz="2000" u="none" cap="none" strike="noStrike">
                <a:solidFill>
                  <a:srgbClr val="000000"/>
                </a:solidFill>
                <a:latin typeface="Arial"/>
                <a:ea typeface="Arial"/>
                <a:cs typeface="Arial"/>
                <a:sym typeface="Arial"/>
              </a:rPr>
              <a:t> </a:t>
            </a:r>
            <a:r>
              <a:rPr b="0" i="0" lang="en-GB" sz="2000" u="none" cap="none" strike="noStrike">
                <a:solidFill>
                  <a:schemeClr val="dk1"/>
                </a:solidFill>
                <a:latin typeface="Arial"/>
                <a:ea typeface="Arial"/>
                <a:cs typeface="Arial"/>
                <a:sym typeface="Arial"/>
              </a:rPr>
              <a:t>Databases of organisations providing HIV testing services, </a:t>
            </a:r>
            <a:br>
              <a:rPr b="0" i="0" lang="en-GB" sz="2000" u="none" cap="none" strike="noStrike">
                <a:solidFill>
                  <a:schemeClr val="dk1"/>
                </a:solidFill>
                <a:latin typeface="Arial"/>
                <a:ea typeface="Arial"/>
                <a:cs typeface="Arial"/>
                <a:sym typeface="Arial"/>
              </a:rPr>
            </a:br>
            <a:r>
              <a:rPr b="0" i="0" lang="en-GB" sz="2000" u="none" cap="none" strike="noStrike">
                <a:solidFill>
                  <a:schemeClr val="dk1"/>
                </a:solidFill>
                <a:latin typeface="Arial"/>
                <a:ea typeface="Arial"/>
                <a:cs typeface="Arial"/>
                <a:sym typeface="Arial"/>
              </a:rPr>
              <a:t>e.g., community-based KP organisations, government clinics and hospitals</a:t>
            </a:r>
            <a:endParaRPr b="0" i="0" sz="2000" u="none" cap="none" strike="noStrike">
              <a:solidFill>
                <a:srgbClr val="000000"/>
              </a:solidFill>
              <a:latin typeface="Arial"/>
              <a:ea typeface="Arial"/>
              <a:cs typeface="Arial"/>
              <a:sym typeface="Arial"/>
            </a:endParaRPr>
          </a:p>
          <a:p>
            <a:pPr indent="-285750" lvl="1" marL="480060" marR="0" rtl="0" algn="l">
              <a:lnSpc>
                <a:spcPct val="100000"/>
              </a:lnSpc>
              <a:spcBef>
                <a:spcPts val="1000"/>
              </a:spcBef>
              <a:spcAft>
                <a:spcPts val="0"/>
              </a:spcAft>
              <a:buClr>
                <a:srgbClr val="CAC686"/>
              </a:buClr>
              <a:buSzPts val="2000"/>
              <a:buFont typeface="Courier New"/>
              <a:buChar char="o"/>
            </a:pPr>
            <a:r>
              <a:rPr b="1" i="0" lang="en-GB" sz="2000" u="none" cap="none" strike="noStrike">
                <a:solidFill>
                  <a:srgbClr val="9B9761"/>
                </a:solidFill>
                <a:latin typeface="Arial"/>
                <a:ea typeface="Arial"/>
                <a:cs typeface="Arial"/>
                <a:sym typeface="Arial"/>
              </a:rPr>
              <a:t>Initiate ART:</a:t>
            </a:r>
            <a:r>
              <a:rPr b="0" i="0" lang="en-GB" sz="2000" u="none" cap="none" strike="noStrike">
                <a:solidFill>
                  <a:srgbClr val="9B9761"/>
                </a:solidFill>
                <a:latin typeface="Arial"/>
                <a:ea typeface="Arial"/>
                <a:cs typeface="Arial"/>
                <a:sym typeface="Arial"/>
              </a:rPr>
              <a:t> </a:t>
            </a:r>
            <a:r>
              <a:rPr b="0" i="0" lang="en-GB" sz="2000" u="none" cap="none" strike="noStrike">
                <a:solidFill>
                  <a:srgbClr val="000000"/>
                </a:solidFill>
                <a:latin typeface="Arial"/>
                <a:ea typeface="Arial"/>
                <a:cs typeface="Arial"/>
                <a:sym typeface="Arial"/>
              </a:rPr>
              <a:t>Local and national ARV client databases</a:t>
            </a:r>
            <a:br>
              <a:rPr b="0" i="0" lang="en-GB"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a:p>
            <a:pPr indent="-285750" lvl="1" marL="480060" marR="0" rtl="0" algn="l">
              <a:lnSpc>
                <a:spcPct val="100000"/>
              </a:lnSpc>
              <a:spcBef>
                <a:spcPts val="0"/>
              </a:spcBef>
              <a:spcAft>
                <a:spcPts val="0"/>
              </a:spcAft>
              <a:buClr>
                <a:srgbClr val="CAC686"/>
              </a:buClr>
              <a:buSzPts val="2000"/>
              <a:buFont typeface="Courier New"/>
              <a:buChar char="o"/>
            </a:pPr>
            <a:r>
              <a:rPr b="1" i="0" lang="en-GB" sz="2000" u="none" cap="none" strike="noStrike">
                <a:solidFill>
                  <a:srgbClr val="9B9761"/>
                </a:solidFill>
                <a:latin typeface="Arial"/>
                <a:ea typeface="Arial"/>
                <a:cs typeface="Arial"/>
                <a:sym typeface="Arial"/>
              </a:rPr>
              <a:t>Sustain on ART:</a:t>
            </a:r>
            <a:r>
              <a:rPr b="0" i="0" lang="en-GB" sz="2000" u="none" cap="none" strike="noStrike">
                <a:solidFill>
                  <a:srgbClr val="9B9761"/>
                </a:solidFill>
                <a:latin typeface="Arial"/>
                <a:ea typeface="Arial"/>
                <a:cs typeface="Arial"/>
                <a:sym typeface="Arial"/>
              </a:rPr>
              <a:t> </a:t>
            </a:r>
            <a:r>
              <a:rPr b="0" i="0" lang="en-GB" sz="2000" u="none" cap="none" strike="noStrike">
                <a:solidFill>
                  <a:srgbClr val="000000"/>
                </a:solidFill>
                <a:latin typeface="Arial"/>
                <a:ea typeface="Arial"/>
                <a:cs typeface="Arial"/>
                <a:sym typeface="Arial"/>
              </a:rPr>
              <a:t>Local and national ARV client databases</a:t>
            </a:r>
            <a:br>
              <a:rPr b="0" i="0" lang="en-GB"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a:p>
            <a:pPr indent="-285750" lvl="1" marL="480060" marR="0" rtl="0" algn="l">
              <a:lnSpc>
                <a:spcPct val="100000"/>
              </a:lnSpc>
              <a:spcBef>
                <a:spcPts val="0"/>
              </a:spcBef>
              <a:spcAft>
                <a:spcPts val="0"/>
              </a:spcAft>
              <a:buClr>
                <a:srgbClr val="CAC686"/>
              </a:buClr>
              <a:buSzPts val="2000"/>
              <a:buFont typeface="Courier New"/>
              <a:buChar char="o"/>
            </a:pPr>
            <a:r>
              <a:rPr b="1" i="0" lang="en-GB" sz="2000" u="none" cap="none" strike="noStrike">
                <a:solidFill>
                  <a:srgbClr val="9B9761"/>
                </a:solidFill>
                <a:latin typeface="Arial"/>
                <a:ea typeface="Arial"/>
                <a:cs typeface="Arial"/>
                <a:sym typeface="Arial"/>
              </a:rPr>
              <a:t>Suppress viral load:</a:t>
            </a:r>
            <a:r>
              <a:rPr b="0" i="0" lang="en-GB" sz="2000" u="none" cap="none" strike="noStrike">
                <a:solidFill>
                  <a:srgbClr val="9B9761"/>
                </a:solidFill>
                <a:latin typeface="Arial"/>
                <a:ea typeface="Arial"/>
                <a:cs typeface="Arial"/>
                <a:sym typeface="Arial"/>
              </a:rPr>
              <a:t> </a:t>
            </a:r>
            <a:r>
              <a:rPr b="0" i="0" lang="en-GB" sz="2000" u="none" cap="none" strike="noStrike">
                <a:solidFill>
                  <a:srgbClr val="000000"/>
                </a:solidFill>
                <a:latin typeface="Arial"/>
                <a:ea typeface="Arial"/>
                <a:cs typeface="Arial"/>
                <a:sym typeface="Arial"/>
              </a:rPr>
              <a:t>Local and national ARV client databases</a:t>
            </a:r>
            <a:endParaRPr b="0" i="0" sz="1400" u="none" cap="none" strike="noStrike">
              <a:solidFill>
                <a:srgbClr val="000000"/>
              </a:solidFill>
              <a:latin typeface="Arial"/>
              <a:ea typeface="Arial"/>
              <a:cs typeface="Arial"/>
              <a:sym typeface="Arial"/>
            </a:endParaRPr>
          </a:p>
        </p:txBody>
      </p:sp>
      <p:grpSp>
        <p:nvGrpSpPr>
          <p:cNvPr id="2005" name="Google Shape;2005;p40"/>
          <p:cNvGrpSpPr/>
          <p:nvPr/>
        </p:nvGrpSpPr>
        <p:grpSpPr>
          <a:xfrm>
            <a:off x="15468600" y="9741069"/>
            <a:ext cx="3329100" cy="507831"/>
            <a:chOff x="14872218" y="9719957"/>
            <a:chExt cx="3329100" cy="507831"/>
          </a:xfrm>
        </p:grpSpPr>
        <p:grpSp>
          <p:nvGrpSpPr>
            <p:cNvPr id="2006" name="Google Shape;2006;p40"/>
            <p:cNvGrpSpPr/>
            <p:nvPr/>
          </p:nvGrpSpPr>
          <p:grpSpPr>
            <a:xfrm>
              <a:off x="16071068" y="9770473"/>
              <a:ext cx="396290" cy="396290"/>
              <a:chOff x="16121050" y="9484039"/>
              <a:chExt cx="653674" cy="653674"/>
            </a:xfrm>
          </p:grpSpPr>
          <p:sp>
            <p:nvSpPr>
              <p:cNvPr id="2007" name="Google Shape;2007;p40">
                <a:hlinkClick action="ppaction://hlinksldjump" r:id="rId3"/>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08" name="Google Shape;2008;p40">
                <a:hlinkClick action="ppaction://hlinksldjump" r:id="rId4"/>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009" name="Google Shape;2009;p40">
              <a:hlinkClick action="ppaction://hlinksldjump" r:id="rId6"/>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2010" name="Google Shape;2010;p40">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11" name="Google Shape;2011;p40">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12" name="Google Shape;2012;p40">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2013" name="Google Shape;2013;p40"/>
          <p:cNvSpPr txBox="1"/>
          <p:nvPr/>
        </p:nvSpPr>
        <p:spPr>
          <a:xfrm>
            <a:off x="377926" y="1553180"/>
            <a:ext cx="12948673" cy="61555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3F2844"/>
                </a:solidFill>
                <a:latin typeface="Arial"/>
                <a:ea typeface="Arial"/>
                <a:cs typeface="Arial"/>
                <a:sym typeface="Arial"/>
              </a:rPr>
              <a:t>The indicators for the CoPCT cascade require diverse sources to get a </a:t>
            </a:r>
            <a:br>
              <a:rPr b="0" i="0" lang="en-GB" sz="2400" u="none" cap="none" strike="noStrike">
                <a:solidFill>
                  <a:srgbClr val="3F2844"/>
                </a:solidFill>
                <a:latin typeface="Arial"/>
                <a:ea typeface="Arial"/>
                <a:cs typeface="Arial"/>
                <a:sym typeface="Arial"/>
              </a:rPr>
            </a:br>
            <a:r>
              <a:rPr b="0" i="0" lang="en-GB" sz="2400" u="none" cap="none" strike="noStrike">
                <a:solidFill>
                  <a:srgbClr val="3F2844"/>
                </a:solidFill>
                <a:latin typeface="Arial"/>
                <a:ea typeface="Arial"/>
                <a:cs typeface="Arial"/>
                <a:sym typeface="Arial"/>
              </a:rPr>
              <a:t>comprehensive understanding of the HIV prevention, care, and treatment continuum.</a:t>
            </a:r>
            <a:endParaRPr b="0" i="0" sz="1400" u="none" cap="none" strike="noStrike">
              <a:solidFill>
                <a:srgbClr val="000000"/>
              </a:solidFill>
              <a:latin typeface="Arial"/>
              <a:ea typeface="Arial"/>
              <a:cs typeface="Arial"/>
              <a:sym typeface="Arial"/>
            </a:endParaRPr>
          </a:p>
        </p:txBody>
      </p:sp>
      <p:sp>
        <p:nvSpPr>
          <p:cNvPr id="2014" name="Google Shape;2014;p40"/>
          <p:cNvSpPr txBox="1"/>
          <p:nvPr/>
        </p:nvSpPr>
        <p:spPr>
          <a:xfrm>
            <a:off x="361450" y="569375"/>
            <a:ext cx="11845091"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000"/>
              <a:buFont typeface="Arial"/>
              <a:buNone/>
            </a:pPr>
            <a:r>
              <a:rPr b="1" i="0" lang="en-GB" sz="6000" u="none" cap="none" strike="noStrike">
                <a:solidFill>
                  <a:srgbClr val="9B9761"/>
                </a:solidFill>
                <a:latin typeface="Arial"/>
                <a:ea typeface="Arial"/>
                <a:cs typeface="Arial"/>
                <a:sym typeface="Arial"/>
              </a:rPr>
              <a:t>Data Requirements</a:t>
            </a:r>
            <a:endParaRPr b="0" i="0" sz="1400" u="none" cap="none" strike="noStrike">
              <a:solidFill>
                <a:srgbClr val="000000"/>
              </a:solidFill>
              <a:latin typeface="Arial"/>
              <a:ea typeface="Arial"/>
              <a:cs typeface="Arial"/>
              <a:sym typeface="Arial"/>
            </a:endParaRPr>
          </a:p>
        </p:txBody>
      </p:sp>
      <p:sp>
        <p:nvSpPr>
          <p:cNvPr id="2015" name="Google Shape;2015;p40"/>
          <p:cNvSpPr txBox="1"/>
          <p:nvPr/>
        </p:nvSpPr>
        <p:spPr>
          <a:xfrm>
            <a:off x="0" y="0"/>
            <a:ext cx="18306332" cy="371681"/>
          </a:xfrm>
          <a:prstGeom prst="rect">
            <a:avLst/>
          </a:prstGeom>
          <a:solidFill>
            <a:srgbClr val="9B9761"/>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HIV CONTINUUM OF PREVENTION, CARE, AND TREATMENT CASCADE (COPCT) </a:t>
            </a:r>
            <a:endParaRPr b="0" i="0" sz="1400" u="none" cap="none" strike="noStrike">
              <a:solidFill>
                <a:srgbClr val="000000"/>
              </a:solidFill>
              <a:latin typeface="Arial"/>
              <a:ea typeface="Arial"/>
              <a:cs typeface="Arial"/>
              <a:sym typeface="Arial"/>
            </a:endParaRPr>
          </a:p>
        </p:txBody>
      </p:sp>
      <p:grpSp>
        <p:nvGrpSpPr>
          <p:cNvPr id="2016" name="Google Shape;2016;p40"/>
          <p:cNvGrpSpPr/>
          <p:nvPr/>
        </p:nvGrpSpPr>
        <p:grpSpPr>
          <a:xfrm>
            <a:off x="16041050" y="51825"/>
            <a:ext cx="484531" cy="484531"/>
            <a:chOff x="8648959" y="1185159"/>
            <a:chExt cx="484531" cy="484531"/>
          </a:xfrm>
        </p:grpSpPr>
        <p:sp>
          <p:nvSpPr>
            <p:cNvPr id="2017" name="Google Shape;2017;p40"/>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18" name="Google Shape;2018;p40">
              <a:hlinkClick action="ppaction://hlinksldjump" r:id="rId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2019" name="Google Shape;2019;p40"/>
          <p:cNvGrpSpPr/>
          <p:nvPr/>
        </p:nvGrpSpPr>
        <p:grpSpPr>
          <a:xfrm>
            <a:off x="17231763" y="38100"/>
            <a:ext cx="484531" cy="484531"/>
            <a:chOff x="8648959" y="1185159"/>
            <a:chExt cx="484531" cy="484531"/>
          </a:xfrm>
        </p:grpSpPr>
        <p:sp>
          <p:nvSpPr>
            <p:cNvPr id="2020" name="Google Shape;2020;p40"/>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21" name="Google Shape;2021;p40">
              <a:hlinkClick action="ppaction://hlinksldjump" r:id="rId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022" name="Google Shape;2022;p40"/>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2023" name="Google Shape;2023;p40"/>
          <p:cNvSpPr txBox="1"/>
          <p:nvPr/>
        </p:nvSpPr>
        <p:spPr>
          <a:xfrm>
            <a:off x="14775047" y="59102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2024" name="Google Shape;2024;p40"/>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2025" name="Google Shape;2025;p40"/>
          <p:cNvSpPr txBox="1"/>
          <p:nvPr/>
        </p:nvSpPr>
        <p:spPr>
          <a:xfrm>
            <a:off x="17041057" y="613946"/>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2026" name="Google Shape;2026;p40"/>
          <p:cNvGrpSpPr/>
          <p:nvPr/>
        </p:nvGrpSpPr>
        <p:grpSpPr>
          <a:xfrm>
            <a:off x="14838793" y="47461"/>
            <a:ext cx="484531" cy="484531"/>
            <a:chOff x="8648959" y="1185159"/>
            <a:chExt cx="484531" cy="484531"/>
          </a:xfrm>
        </p:grpSpPr>
        <p:sp>
          <p:nvSpPr>
            <p:cNvPr id="2027" name="Google Shape;2027;p40"/>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28" name="Google Shape;2028;p40">
              <a:hlinkClick action="ppaction://hlinksldjump" r:id="rId10"/>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2029" name="Google Shape;2029;p40"/>
          <p:cNvGrpSpPr/>
          <p:nvPr/>
        </p:nvGrpSpPr>
        <p:grpSpPr>
          <a:xfrm>
            <a:off x="17177800" y="37091"/>
            <a:ext cx="594995" cy="594995"/>
            <a:chOff x="8648959" y="1185159"/>
            <a:chExt cx="484531" cy="484531"/>
          </a:xfrm>
        </p:grpSpPr>
        <p:sp>
          <p:nvSpPr>
            <p:cNvPr id="2030" name="Google Shape;2030;p40"/>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31" name="Google Shape;2031;p40">
              <a:hlinkClick action="ppaction://hlinksldjump" r:id="rId11"/>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2032" name="Google Shape;2032;p40"/>
          <p:cNvGrpSpPr/>
          <p:nvPr/>
        </p:nvGrpSpPr>
        <p:grpSpPr>
          <a:xfrm>
            <a:off x="13565479" y="51825"/>
            <a:ext cx="484531" cy="484531"/>
            <a:chOff x="8648959" y="1185159"/>
            <a:chExt cx="484531" cy="484531"/>
          </a:xfrm>
        </p:grpSpPr>
        <p:sp>
          <p:nvSpPr>
            <p:cNvPr id="2033" name="Google Shape;2033;p40">
              <a:hlinkClick action="ppaction://hlinksldjump" r:id="rId13"/>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34" name="Google Shape;2034;p40">
              <a:hlinkClick action="ppaction://hlinksldjump" r:id="rId14"/>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2035" name="Google Shape;2035;p40"/>
          <p:cNvGrpSpPr/>
          <p:nvPr/>
        </p:nvGrpSpPr>
        <p:grpSpPr>
          <a:xfrm>
            <a:off x="18331" y="9704272"/>
            <a:ext cx="15755070" cy="596320"/>
            <a:chOff x="0" y="9749027"/>
            <a:chExt cx="15755070" cy="596320"/>
          </a:xfrm>
        </p:grpSpPr>
        <p:pic>
          <p:nvPicPr>
            <p:cNvPr descr="A colorful squares and circles&#10;&#10;AI-generated content may be incorrect." id="2036" name="Google Shape;2036;p40"/>
            <p:cNvPicPr preferRelativeResize="0"/>
            <p:nvPr/>
          </p:nvPicPr>
          <p:blipFill rotWithShape="1">
            <a:blip r:embed="rId15">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2037" name="Google Shape;2037;p40"/>
            <p:cNvPicPr preferRelativeResize="0"/>
            <p:nvPr/>
          </p:nvPicPr>
          <p:blipFill rotWithShape="1">
            <a:blip r:embed="rId15">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2038" name="Google Shape;2038;p40"/>
            <p:cNvPicPr preferRelativeResize="0"/>
            <p:nvPr/>
          </p:nvPicPr>
          <p:blipFill rotWithShape="1">
            <a:blip r:embed="rId16">
              <a:alphaModFix/>
            </a:blip>
            <a:srcRect b="0" l="0" r="0" t="0"/>
            <a:stretch/>
          </p:blipFill>
          <p:spPr>
            <a:xfrm rot="-5400000">
              <a:off x="15133116" y="9723391"/>
              <a:ext cx="596319" cy="647590"/>
            </a:xfrm>
            <a:prstGeom prst="rect">
              <a:avLst/>
            </a:prstGeom>
            <a:noFill/>
            <a:ln>
              <a:noFill/>
            </a:ln>
          </p:spPr>
        </p:pic>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6" name="Shape 2046"/>
        <p:cNvGrpSpPr/>
        <p:nvPr/>
      </p:nvGrpSpPr>
      <p:grpSpPr>
        <a:xfrm>
          <a:off x="0" y="0"/>
          <a:ext cx="0" cy="0"/>
          <a:chOff x="0" y="0"/>
          <a:chExt cx="0" cy="0"/>
        </a:xfrm>
      </p:grpSpPr>
      <p:pic>
        <p:nvPicPr>
          <p:cNvPr descr="A outline of a map&#10;&#10;AI-generated content may be incorrect." id="2047" name="Google Shape;2047;p41"/>
          <p:cNvPicPr preferRelativeResize="0"/>
          <p:nvPr/>
        </p:nvPicPr>
        <p:blipFill rotWithShape="1">
          <a:blip r:embed="rId3">
            <a:alphaModFix/>
          </a:blip>
          <a:srcRect b="0" l="0" r="0" t="-1"/>
          <a:stretch/>
        </p:blipFill>
        <p:spPr>
          <a:xfrm>
            <a:off x="15811843" y="5776571"/>
            <a:ext cx="2494489" cy="4510429"/>
          </a:xfrm>
          <a:prstGeom prst="rect">
            <a:avLst/>
          </a:prstGeom>
          <a:noFill/>
          <a:ln>
            <a:noFill/>
          </a:ln>
        </p:spPr>
      </p:pic>
      <p:cxnSp>
        <p:nvCxnSpPr>
          <p:cNvPr id="2048" name="Google Shape;2048;p41"/>
          <p:cNvCxnSpPr/>
          <p:nvPr/>
        </p:nvCxnSpPr>
        <p:spPr>
          <a:xfrm>
            <a:off x="9172603" y="2030214"/>
            <a:ext cx="0" cy="5494020"/>
          </a:xfrm>
          <a:prstGeom prst="straightConnector1">
            <a:avLst/>
          </a:prstGeom>
          <a:noFill/>
          <a:ln cap="flat" cmpd="sng" w="9525">
            <a:solidFill>
              <a:srgbClr val="989998"/>
            </a:solidFill>
            <a:prstDash val="solid"/>
            <a:round/>
            <a:headEnd len="sm" w="sm" type="none"/>
            <a:tailEnd len="sm" w="sm" type="none"/>
          </a:ln>
        </p:spPr>
      </p:cxnSp>
      <p:sp>
        <p:nvSpPr>
          <p:cNvPr id="2049" name="Google Shape;2049;p41">
            <a:hlinkClick r:id="rId4"/>
          </p:cNvPr>
          <p:cNvSpPr/>
          <p:nvPr/>
        </p:nvSpPr>
        <p:spPr>
          <a:xfrm>
            <a:off x="1088437" y="8572500"/>
            <a:ext cx="7324319" cy="692468"/>
          </a:xfrm>
          <a:custGeom>
            <a:rect b="b" l="l" r="r" t="t"/>
            <a:pathLst>
              <a:path extrusionOk="0" h="182378" w="2286627">
                <a:moveTo>
                  <a:pt x="89172" y="0"/>
                </a:moveTo>
                <a:lnTo>
                  <a:pt x="2197455" y="0"/>
                </a:lnTo>
                <a:cubicBezTo>
                  <a:pt x="2246704" y="0"/>
                  <a:pt x="2286627" y="39924"/>
                  <a:pt x="2286627" y="89172"/>
                </a:cubicBezTo>
                <a:lnTo>
                  <a:pt x="2286627" y="93207"/>
                </a:lnTo>
                <a:cubicBezTo>
                  <a:pt x="2286627" y="142455"/>
                  <a:pt x="2246704" y="182378"/>
                  <a:pt x="2197455" y="182378"/>
                </a:cubicBezTo>
                <a:lnTo>
                  <a:pt x="89172" y="182378"/>
                </a:lnTo>
                <a:cubicBezTo>
                  <a:pt x="39924" y="182378"/>
                  <a:pt x="0" y="142455"/>
                  <a:pt x="0" y="93207"/>
                </a:cubicBezTo>
                <a:lnTo>
                  <a:pt x="0" y="89172"/>
                </a:lnTo>
                <a:cubicBezTo>
                  <a:pt x="0" y="39924"/>
                  <a:pt x="39924" y="0"/>
                  <a:pt x="89172" y="0"/>
                </a:cubicBezTo>
                <a:close/>
              </a:path>
            </a:pathLst>
          </a:custGeom>
          <a:solidFill>
            <a:srgbClr val="FFFFFF"/>
          </a:solidFill>
          <a:ln cap="rnd" cmpd="sng" w="19050">
            <a:solidFill>
              <a:srgbClr val="9B976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50" name="Google Shape;2050;p41">
            <a:hlinkClick r:id="rId5"/>
          </p:cNvPr>
          <p:cNvSpPr txBox="1"/>
          <p:nvPr/>
        </p:nvSpPr>
        <p:spPr>
          <a:xfrm>
            <a:off x="559596" y="8729321"/>
            <a:ext cx="8382000" cy="261600"/>
          </a:xfrm>
          <a:prstGeom prst="rect">
            <a:avLst/>
          </a:prstGeom>
          <a:noFill/>
          <a:ln>
            <a:noFill/>
          </a:ln>
        </p:spPr>
        <p:txBody>
          <a:bodyPr anchorCtr="0" anchor="t" bIns="0" lIns="0" spcFirstLastPara="1" rIns="0" wrap="square" tIns="0">
            <a:spAutoFit/>
          </a:bodyPr>
          <a:lstStyle/>
          <a:p>
            <a:pPr indent="0" lvl="0" marL="0" marR="0" rtl="0" algn="ctr">
              <a:lnSpc>
                <a:spcPct val="148235"/>
              </a:lnSpc>
              <a:spcBef>
                <a:spcPts val="0"/>
              </a:spcBef>
              <a:spcAft>
                <a:spcPts val="0"/>
              </a:spcAft>
              <a:buClr>
                <a:srgbClr val="000000"/>
              </a:buClr>
              <a:buSzPts val="1700"/>
              <a:buFont typeface="Arial"/>
              <a:buNone/>
            </a:pPr>
            <a:r>
              <a:rPr b="1" i="1" lang="en-GB" sz="1700" u="none" cap="none" strike="noStrike">
                <a:solidFill>
                  <a:srgbClr val="9B9761"/>
                </a:solidFill>
                <a:latin typeface="Arial"/>
                <a:ea typeface="Arial"/>
                <a:cs typeface="Arial"/>
                <a:sym typeface="Arial"/>
              </a:rPr>
              <a:t>Click </a:t>
            </a:r>
            <a:r>
              <a:rPr b="1" i="1" lang="en-GB" sz="1700" u="sng" cap="none" strike="noStrike">
                <a:solidFill>
                  <a:srgbClr val="9B9761"/>
                </a:solidFill>
                <a:latin typeface="Arial"/>
                <a:ea typeface="Arial"/>
                <a:cs typeface="Arial"/>
                <a:sym typeface="Arial"/>
              </a:rPr>
              <a:t>here </a:t>
            </a:r>
            <a:r>
              <a:rPr b="1" i="1" lang="en-GB" sz="1700" u="none" cap="none" strike="noStrike">
                <a:solidFill>
                  <a:srgbClr val="9B9761"/>
                </a:solidFill>
                <a:latin typeface="Arial"/>
                <a:ea typeface="Arial"/>
                <a:cs typeface="Arial"/>
                <a:sym typeface="Arial"/>
              </a:rPr>
              <a:t>to learn more about the CoPCT cascade</a:t>
            </a:r>
            <a:endParaRPr b="0" i="0" sz="1400" u="none" cap="none" strike="noStrike">
              <a:solidFill>
                <a:srgbClr val="000000"/>
              </a:solidFill>
              <a:latin typeface="Arial"/>
              <a:ea typeface="Arial"/>
              <a:cs typeface="Arial"/>
              <a:sym typeface="Arial"/>
            </a:endParaRPr>
          </a:p>
        </p:txBody>
      </p:sp>
      <p:sp>
        <p:nvSpPr>
          <p:cNvPr id="2051" name="Google Shape;2051;p41"/>
          <p:cNvSpPr txBox="1"/>
          <p:nvPr/>
        </p:nvSpPr>
        <p:spPr>
          <a:xfrm>
            <a:off x="1448681" y="7992984"/>
            <a:ext cx="6603900" cy="184800"/>
          </a:xfrm>
          <a:prstGeom prst="rect">
            <a:avLst/>
          </a:prstGeom>
          <a:noFill/>
          <a:ln>
            <a:noFill/>
          </a:ln>
        </p:spPr>
        <p:txBody>
          <a:bodyPr anchorCtr="0" anchor="t" bIns="0" lIns="0" spcFirstLastPara="1" rIns="0" wrap="square" tIns="0">
            <a:spAutoFit/>
          </a:bodyPr>
          <a:lstStyle/>
          <a:p>
            <a:pPr indent="0" lvl="0" marL="0" marR="0" rtl="0" algn="ctr">
              <a:lnSpc>
                <a:spcPct val="139916"/>
              </a:lnSpc>
              <a:spcBef>
                <a:spcPts val="0"/>
              </a:spcBef>
              <a:spcAft>
                <a:spcPts val="0"/>
              </a:spcAft>
              <a:buClr>
                <a:srgbClr val="000000"/>
              </a:buClr>
              <a:buSzPts val="1200"/>
              <a:buFont typeface="Arial"/>
              <a:buNone/>
            </a:pPr>
            <a:r>
              <a:rPr b="0" i="0" lang="en-GB" sz="1200" u="none" cap="none" strike="noStrike">
                <a:solidFill>
                  <a:srgbClr val="989998"/>
                </a:solidFill>
                <a:latin typeface="Arial"/>
                <a:ea typeface="Arial"/>
                <a:cs typeface="Arial"/>
                <a:sym typeface="Arial"/>
              </a:rPr>
              <a:t>Source: USAID, FHI 360, &amp; LINKAGES. (2015). HIV cascade framework for key populations.</a:t>
            </a:r>
            <a:endParaRPr b="0" i="0" sz="1400" u="none" cap="none" strike="noStrike">
              <a:solidFill>
                <a:srgbClr val="000000"/>
              </a:solidFill>
              <a:latin typeface="Arial"/>
              <a:ea typeface="Arial"/>
              <a:cs typeface="Arial"/>
              <a:sym typeface="Arial"/>
            </a:endParaRPr>
          </a:p>
        </p:txBody>
      </p:sp>
      <p:sp>
        <p:nvSpPr>
          <p:cNvPr id="2052" name="Google Shape;2052;p41"/>
          <p:cNvSpPr txBox="1"/>
          <p:nvPr/>
        </p:nvSpPr>
        <p:spPr>
          <a:xfrm>
            <a:off x="9707353" y="3970337"/>
            <a:ext cx="6550165" cy="3178371"/>
          </a:xfrm>
          <a:prstGeom prst="rect">
            <a:avLst/>
          </a:prstGeom>
          <a:noFill/>
          <a:ln>
            <a:noFill/>
          </a:ln>
        </p:spPr>
        <p:txBody>
          <a:bodyPr anchorCtr="0" anchor="t" bIns="0" lIns="0" spcFirstLastPara="1" rIns="0" wrap="square" tIns="0">
            <a:spAutoFit/>
          </a:bodyPr>
          <a:lstStyle/>
          <a:p>
            <a:pPr indent="-285750" lvl="1" marL="480060" marR="0" rtl="0" algn="l">
              <a:lnSpc>
                <a:spcPct val="140000"/>
              </a:lnSpc>
              <a:spcBef>
                <a:spcPts val="0"/>
              </a:spcBef>
              <a:spcAft>
                <a:spcPts val="0"/>
              </a:spcAft>
              <a:buClr>
                <a:srgbClr val="CAC686"/>
              </a:buClr>
              <a:buSzPts val="1800"/>
              <a:buFont typeface="Courier New"/>
              <a:buChar char="o"/>
            </a:pPr>
            <a:r>
              <a:rPr b="0" i="0" lang="en-GB" sz="1800" u="none" cap="none" strike="noStrike">
                <a:solidFill>
                  <a:schemeClr val="dk1"/>
                </a:solidFill>
                <a:latin typeface="Arial"/>
                <a:ea typeface="Arial"/>
                <a:cs typeface="Arial"/>
                <a:sym typeface="Arial"/>
              </a:rPr>
              <a:t>The cascade showed very high retention rates for enrolment in care (91%), initiation of ART (94%), and sustaining on ART (85%).</a:t>
            </a:r>
            <a:endParaRPr b="0" i="0" sz="1400" u="none" cap="none" strike="noStrike">
              <a:solidFill>
                <a:srgbClr val="000000"/>
              </a:solidFill>
              <a:latin typeface="Arial"/>
              <a:ea typeface="Arial"/>
              <a:cs typeface="Arial"/>
              <a:sym typeface="Arial"/>
            </a:endParaRPr>
          </a:p>
          <a:p>
            <a:pPr indent="-171450" lvl="1" marL="480060" marR="0" rtl="0" algn="l">
              <a:lnSpc>
                <a:spcPct val="140000"/>
              </a:lnSpc>
              <a:spcBef>
                <a:spcPts val="0"/>
              </a:spcBef>
              <a:spcAft>
                <a:spcPts val="0"/>
              </a:spcAft>
              <a:buClr>
                <a:srgbClr val="CAC686"/>
              </a:buClr>
              <a:buSzPts val="1800"/>
              <a:buFont typeface="Courier New"/>
              <a:buNone/>
            </a:pPr>
            <a:r>
              <a:t/>
            </a:r>
            <a:endParaRPr b="0" i="0" sz="1800" u="none" cap="none" strike="noStrike">
              <a:solidFill>
                <a:schemeClr val="dk1"/>
              </a:solidFill>
              <a:latin typeface="Arial"/>
              <a:ea typeface="Arial"/>
              <a:cs typeface="Arial"/>
              <a:sym typeface="Arial"/>
            </a:endParaRPr>
          </a:p>
          <a:p>
            <a:pPr indent="-285750" lvl="1" marL="480060" marR="0" rtl="0" algn="l">
              <a:lnSpc>
                <a:spcPct val="140000"/>
              </a:lnSpc>
              <a:spcBef>
                <a:spcPts val="0"/>
              </a:spcBef>
              <a:spcAft>
                <a:spcPts val="0"/>
              </a:spcAft>
              <a:buClr>
                <a:srgbClr val="CAC686"/>
              </a:buClr>
              <a:buSzPts val="1800"/>
              <a:buFont typeface="Courier New"/>
              <a:buChar char="o"/>
            </a:pPr>
            <a:r>
              <a:rPr b="0" i="0" lang="en-GB" sz="1800" u="none" cap="none" strike="noStrike">
                <a:solidFill>
                  <a:schemeClr val="dk1"/>
                </a:solidFill>
                <a:latin typeface="Arial"/>
                <a:ea typeface="Arial"/>
                <a:cs typeface="Arial"/>
                <a:sym typeface="Arial"/>
              </a:rPr>
              <a:t>It also visually pinpointed significant drop-offs in the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early stages of HIV prevention (identifying, reaching,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and testing key populations). </a:t>
            </a:r>
            <a:endParaRPr b="0" i="0" sz="1400" u="none" cap="none" strike="noStrike">
              <a:solidFill>
                <a:srgbClr val="000000"/>
              </a:solidFill>
              <a:latin typeface="Arial"/>
              <a:ea typeface="Arial"/>
              <a:cs typeface="Arial"/>
              <a:sym typeface="Arial"/>
            </a:endParaRPr>
          </a:p>
          <a:p>
            <a:pPr indent="-171450" lvl="1" marL="480060" marR="0" rtl="0" algn="l">
              <a:lnSpc>
                <a:spcPct val="140000"/>
              </a:lnSpc>
              <a:spcBef>
                <a:spcPts val="0"/>
              </a:spcBef>
              <a:spcAft>
                <a:spcPts val="0"/>
              </a:spcAft>
              <a:buClr>
                <a:srgbClr val="CAC686"/>
              </a:buClr>
              <a:buSzPts val="1800"/>
              <a:buFont typeface="Courier New"/>
              <a:buNone/>
            </a:pPr>
            <a:r>
              <a:t/>
            </a:r>
            <a:endParaRPr b="0" i="0" sz="1800" u="none" cap="none" strike="noStrike">
              <a:solidFill>
                <a:schemeClr val="dk1"/>
              </a:solidFill>
              <a:latin typeface="Arial"/>
              <a:ea typeface="Arial"/>
              <a:cs typeface="Arial"/>
              <a:sym typeface="Arial"/>
            </a:endParaRPr>
          </a:p>
          <a:p>
            <a:pPr indent="-285750" lvl="1" marL="480060" marR="0" rtl="0" algn="l">
              <a:lnSpc>
                <a:spcPct val="140000"/>
              </a:lnSpc>
              <a:spcBef>
                <a:spcPts val="0"/>
              </a:spcBef>
              <a:spcAft>
                <a:spcPts val="0"/>
              </a:spcAft>
              <a:buClr>
                <a:srgbClr val="CAC686"/>
              </a:buClr>
              <a:buSzPts val="1800"/>
              <a:buFont typeface="Courier New"/>
              <a:buChar char="o"/>
            </a:pPr>
            <a:r>
              <a:rPr b="0" i="0" lang="en-GB" sz="1800" u="none" cap="none" strike="noStrike">
                <a:solidFill>
                  <a:schemeClr val="dk1"/>
                </a:solidFill>
                <a:latin typeface="Arial"/>
                <a:ea typeface="Arial"/>
                <a:cs typeface="Arial"/>
                <a:sym typeface="Arial"/>
              </a:rPr>
              <a:t>These findings guided strategic interventions </a:t>
            </a:r>
            <a:br>
              <a:rPr b="0" i="0" lang="en-GB" sz="1800" u="none" cap="none" strike="noStrike">
                <a:solidFill>
                  <a:schemeClr val="dk1"/>
                </a:solidFill>
                <a:latin typeface="Arial"/>
                <a:ea typeface="Arial"/>
                <a:cs typeface="Arial"/>
                <a:sym typeface="Arial"/>
              </a:rPr>
            </a:br>
            <a:r>
              <a:rPr b="0" i="0" lang="en-GB" sz="1800" u="none" cap="none" strike="noStrike">
                <a:solidFill>
                  <a:schemeClr val="dk1"/>
                </a:solidFill>
                <a:latin typeface="Arial"/>
                <a:ea typeface="Arial"/>
                <a:cs typeface="Arial"/>
                <a:sym typeface="Arial"/>
              </a:rPr>
              <a:t>and resource allocation to close these gaps. </a:t>
            </a:r>
            <a:endParaRPr b="0" i="0" sz="1400" u="none" cap="none" strike="noStrike">
              <a:solidFill>
                <a:srgbClr val="000000"/>
              </a:solidFill>
              <a:latin typeface="Arial"/>
              <a:ea typeface="Arial"/>
              <a:cs typeface="Arial"/>
              <a:sym typeface="Arial"/>
            </a:endParaRPr>
          </a:p>
        </p:txBody>
      </p:sp>
      <p:sp>
        <p:nvSpPr>
          <p:cNvPr id="2053" name="Google Shape;2053;p41"/>
          <p:cNvSpPr txBox="1"/>
          <p:nvPr/>
        </p:nvSpPr>
        <p:spPr>
          <a:xfrm>
            <a:off x="9807720" y="2661211"/>
            <a:ext cx="7037757" cy="93416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GB" sz="1800" u="none" cap="none" strike="noStrike">
                <a:solidFill>
                  <a:schemeClr val="dk1"/>
                </a:solidFill>
                <a:latin typeface="Arial"/>
                <a:ea typeface="Arial"/>
                <a:cs typeface="Arial"/>
                <a:sym typeface="Arial"/>
              </a:rPr>
              <a:t>In a </a:t>
            </a:r>
            <a:r>
              <a:rPr b="1" i="0" lang="en-GB" sz="1800" u="none" cap="none" strike="noStrike">
                <a:solidFill>
                  <a:srgbClr val="9B9761"/>
                </a:solidFill>
                <a:latin typeface="Arial"/>
                <a:ea typeface="Arial"/>
                <a:cs typeface="Arial"/>
                <a:sym typeface="Arial"/>
              </a:rPr>
              <a:t>Vietnamese</a:t>
            </a:r>
            <a:r>
              <a:rPr b="0" i="0" lang="en-GB" sz="1800" u="none" cap="none" strike="noStrike">
                <a:solidFill>
                  <a:srgbClr val="462145"/>
                </a:solidFill>
                <a:latin typeface="Arial"/>
                <a:ea typeface="Arial"/>
                <a:cs typeface="Arial"/>
                <a:sym typeface="Arial"/>
              </a:rPr>
              <a:t> </a:t>
            </a:r>
            <a:r>
              <a:rPr b="0" i="0" lang="en-GB" sz="1800" u="none" cap="none" strike="noStrike">
                <a:solidFill>
                  <a:schemeClr val="dk1"/>
                </a:solidFill>
                <a:latin typeface="Arial"/>
                <a:ea typeface="Arial"/>
                <a:cs typeface="Arial"/>
                <a:sym typeface="Arial"/>
              </a:rPr>
              <a:t>province with a highly concentrated HIV epidemic, the full HIV CoPCT cascade was used to assess how well key populations were reached with prevention and care services. </a:t>
            </a:r>
            <a:endParaRPr b="0" i="0" sz="1400" u="none" cap="none" strike="noStrike">
              <a:solidFill>
                <a:srgbClr val="000000"/>
              </a:solidFill>
              <a:latin typeface="Arial"/>
              <a:ea typeface="Arial"/>
              <a:cs typeface="Arial"/>
              <a:sym typeface="Arial"/>
            </a:endParaRPr>
          </a:p>
        </p:txBody>
      </p:sp>
      <p:grpSp>
        <p:nvGrpSpPr>
          <p:cNvPr id="2054" name="Google Shape;2054;p41"/>
          <p:cNvGrpSpPr/>
          <p:nvPr/>
        </p:nvGrpSpPr>
        <p:grpSpPr>
          <a:xfrm>
            <a:off x="15468600" y="9741069"/>
            <a:ext cx="3329100" cy="507831"/>
            <a:chOff x="14872218" y="9719957"/>
            <a:chExt cx="3329100" cy="507831"/>
          </a:xfrm>
        </p:grpSpPr>
        <p:grpSp>
          <p:nvGrpSpPr>
            <p:cNvPr id="2055" name="Google Shape;2055;p41"/>
            <p:cNvGrpSpPr/>
            <p:nvPr/>
          </p:nvGrpSpPr>
          <p:grpSpPr>
            <a:xfrm>
              <a:off x="16071068" y="9770473"/>
              <a:ext cx="396290" cy="396290"/>
              <a:chOff x="16121050" y="9484039"/>
              <a:chExt cx="653674" cy="653674"/>
            </a:xfrm>
          </p:grpSpPr>
          <p:sp>
            <p:nvSpPr>
              <p:cNvPr id="2056" name="Google Shape;2056;p41">
                <a:hlinkClick action="ppaction://hlinksldjump" r:id="rId6"/>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57" name="Google Shape;2057;p41">
                <a:hlinkClick action="ppaction://hlinksldjump" r:id="rId7"/>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058" name="Google Shape;2058;p41">
              <a:hlinkClick action="ppaction://hlinksldjump" r:id="rId9"/>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2059" name="Google Shape;2059;p41">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60" name="Google Shape;2060;p41">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61" name="Google Shape;2061;p41">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2062" name="Google Shape;2062;p41"/>
          <p:cNvSpPr txBox="1"/>
          <p:nvPr/>
        </p:nvSpPr>
        <p:spPr>
          <a:xfrm>
            <a:off x="361450" y="569375"/>
            <a:ext cx="11845091"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000"/>
              <a:buFont typeface="Arial"/>
              <a:buNone/>
            </a:pPr>
            <a:r>
              <a:rPr b="1" i="0" lang="en-GB" sz="6000" u="none" cap="none" strike="noStrike">
                <a:solidFill>
                  <a:srgbClr val="9B9761"/>
                </a:solidFill>
                <a:latin typeface="Arial"/>
                <a:ea typeface="Arial"/>
                <a:cs typeface="Arial"/>
                <a:sym typeface="Arial"/>
              </a:rPr>
              <a:t>Country Application</a:t>
            </a:r>
            <a:endParaRPr b="0" i="0" sz="1400" u="none" cap="none" strike="noStrike">
              <a:solidFill>
                <a:srgbClr val="000000"/>
              </a:solidFill>
              <a:latin typeface="Arial"/>
              <a:ea typeface="Arial"/>
              <a:cs typeface="Arial"/>
              <a:sym typeface="Arial"/>
            </a:endParaRPr>
          </a:p>
        </p:txBody>
      </p:sp>
      <p:sp>
        <p:nvSpPr>
          <p:cNvPr id="2063" name="Google Shape;2063;p41"/>
          <p:cNvSpPr txBox="1"/>
          <p:nvPr/>
        </p:nvSpPr>
        <p:spPr>
          <a:xfrm>
            <a:off x="0" y="0"/>
            <a:ext cx="18306332" cy="371681"/>
          </a:xfrm>
          <a:prstGeom prst="rect">
            <a:avLst/>
          </a:prstGeom>
          <a:solidFill>
            <a:srgbClr val="9B9761"/>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HIV CONTINUUM OF PREVENTION, CARE, AND TREATMENT CASCADE (COPCT) </a:t>
            </a:r>
            <a:endParaRPr b="0" i="0" sz="1400" u="none" cap="none" strike="noStrike">
              <a:solidFill>
                <a:srgbClr val="000000"/>
              </a:solidFill>
              <a:latin typeface="Arial"/>
              <a:ea typeface="Arial"/>
              <a:cs typeface="Arial"/>
              <a:sym typeface="Arial"/>
            </a:endParaRPr>
          </a:p>
        </p:txBody>
      </p:sp>
      <p:grpSp>
        <p:nvGrpSpPr>
          <p:cNvPr id="2064" name="Google Shape;2064;p41"/>
          <p:cNvGrpSpPr/>
          <p:nvPr/>
        </p:nvGrpSpPr>
        <p:grpSpPr>
          <a:xfrm>
            <a:off x="16041050" y="51825"/>
            <a:ext cx="484531" cy="484531"/>
            <a:chOff x="8648959" y="1185159"/>
            <a:chExt cx="484531" cy="484531"/>
          </a:xfrm>
        </p:grpSpPr>
        <p:sp>
          <p:nvSpPr>
            <p:cNvPr id="2065" name="Google Shape;2065;p41"/>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66" name="Google Shape;2066;p41">
              <a:hlinkClick action="ppaction://hlinksldjump" r:id="rId10"/>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2067" name="Google Shape;2067;p41"/>
          <p:cNvGrpSpPr/>
          <p:nvPr/>
        </p:nvGrpSpPr>
        <p:grpSpPr>
          <a:xfrm>
            <a:off x="17231763" y="38100"/>
            <a:ext cx="484531" cy="484531"/>
            <a:chOff x="8648959" y="1185159"/>
            <a:chExt cx="484531" cy="484531"/>
          </a:xfrm>
        </p:grpSpPr>
        <p:sp>
          <p:nvSpPr>
            <p:cNvPr id="2068" name="Google Shape;2068;p41"/>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69" name="Google Shape;2069;p41">
              <a:hlinkClick action="ppaction://hlinksldjump" r:id="rId1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070" name="Google Shape;2070;p41"/>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2071" name="Google Shape;2071;p41"/>
          <p:cNvSpPr txBox="1"/>
          <p:nvPr/>
        </p:nvSpPr>
        <p:spPr>
          <a:xfrm>
            <a:off x="14775047" y="591029"/>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2072" name="Google Shape;2072;p41"/>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2073" name="Google Shape;2073;p41"/>
          <p:cNvSpPr txBox="1"/>
          <p:nvPr/>
        </p:nvSpPr>
        <p:spPr>
          <a:xfrm>
            <a:off x="17041057" y="613946"/>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2074" name="Google Shape;2074;p41"/>
          <p:cNvGrpSpPr/>
          <p:nvPr/>
        </p:nvGrpSpPr>
        <p:grpSpPr>
          <a:xfrm>
            <a:off x="14838793" y="47461"/>
            <a:ext cx="484531" cy="484531"/>
            <a:chOff x="8648959" y="1185159"/>
            <a:chExt cx="484531" cy="484531"/>
          </a:xfrm>
        </p:grpSpPr>
        <p:sp>
          <p:nvSpPr>
            <p:cNvPr id="2075" name="Google Shape;2075;p41"/>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76" name="Google Shape;2076;p41">
              <a:hlinkClick action="ppaction://hlinksldjump" r:id="rId13"/>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2077" name="Google Shape;2077;p41"/>
          <p:cNvGrpSpPr/>
          <p:nvPr/>
        </p:nvGrpSpPr>
        <p:grpSpPr>
          <a:xfrm>
            <a:off x="17177800" y="37091"/>
            <a:ext cx="594995" cy="594995"/>
            <a:chOff x="8648959" y="1185159"/>
            <a:chExt cx="484531" cy="484531"/>
          </a:xfrm>
        </p:grpSpPr>
        <p:sp>
          <p:nvSpPr>
            <p:cNvPr id="2078" name="Google Shape;2078;p41"/>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79" name="Google Shape;2079;p41">
              <a:hlinkClick action="ppaction://hlinksldjump" r:id="rId14"/>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descr="A graph of different colored bars&#10;&#10;AI-generated content may be incorrect." id="2080" name="Google Shape;2080;p41"/>
          <p:cNvPicPr preferRelativeResize="0"/>
          <p:nvPr/>
        </p:nvPicPr>
        <p:blipFill rotWithShape="1">
          <a:blip r:embed="rId16">
            <a:alphaModFix/>
          </a:blip>
          <a:srcRect b="0" l="0" r="0" t="0"/>
          <a:stretch/>
        </p:blipFill>
        <p:spPr>
          <a:xfrm>
            <a:off x="730381" y="1776339"/>
            <a:ext cx="7772400" cy="6121842"/>
          </a:xfrm>
          <a:prstGeom prst="rect">
            <a:avLst/>
          </a:prstGeom>
          <a:noFill/>
          <a:ln>
            <a:noFill/>
          </a:ln>
        </p:spPr>
      </p:pic>
      <p:pic>
        <p:nvPicPr>
          <p:cNvPr descr="Vietnam Round Flag PNGs for Free Download" id="2081" name="Google Shape;2081;p41"/>
          <p:cNvPicPr preferRelativeResize="0"/>
          <p:nvPr/>
        </p:nvPicPr>
        <p:blipFill rotWithShape="1">
          <a:blip r:embed="rId17">
            <a:alphaModFix/>
          </a:blip>
          <a:srcRect b="0" l="0" r="0" t="0"/>
          <a:stretch/>
        </p:blipFill>
        <p:spPr>
          <a:xfrm flipH="1">
            <a:off x="15905148" y="7263856"/>
            <a:ext cx="1326615" cy="1326615"/>
          </a:xfrm>
          <a:prstGeom prst="rect">
            <a:avLst/>
          </a:prstGeom>
          <a:noFill/>
          <a:ln>
            <a:noFill/>
          </a:ln>
        </p:spPr>
      </p:pic>
      <p:grpSp>
        <p:nvGrpSpPr>
          <p:cNvPr id="2082" name="Google Shape;2082;p41"/>
          <p:cNvGrpSpPr/>
          <p:nvPr/>
        </p:nvGrpSpPr>
        <p:grpSpPr>
          <a:xfrm>
            <a:off x="13565479" y="51825"/>
            <a:ext cx="484531" cy="484531"/>
            <a:chOff x="8648959" y="1185159"/>
            <a:chExt cx="484531" cy="484531"/>
          </a:xfrm>
        </p:grpSpPr>
        <p:sp>
          <p:nvSpPr>
            <p:cNvPr id="2083" name="Google Shape;2083;p41">
              <a:hlinkClick action="ppaction://hlinksldjump" r:id="rId18"/>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84" name="Google Shape;2084;p41">
              <a:hlinkClick action="ppaction://hlinksldjump" r:id="rId19"/>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2085" name="Google Shape;2085;p41"/>
          <p:cNvGrpSpPr/>
          <p:nvPr/>
        </p:nvGrpSpPr>
        <p:grpSpPr>
          <a:xfrm>
            <a:off x="18331" y="9704272"/>
            <a:ext cx="15755070" cy="596320"/>
            <a:chOff x="0" y="9749027"/>
            <a:chExt cx="15755070" cy="596320"/>
          </a:xfrm>
        </p:grpSpPr>
        <p:pic>
          <p:nvPicPr>
            <p:cNvPr descr="A colorful squares and circles&#10;&#10;AI-generated content may be incorrect." id="2086" name="Google Shape;2086;p41"/>
            <p:cNvPicPr preferRelativeResize="0"/>
            <p:nvPr/>
          </p:nvPicPr>
          <p:blipFill rotWithShape="1">
            <a:blip r:embed="rId20">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2087" name="Google Shape;2087;p41"/>
            <p:cNvPicPr preferRelativeResize="0"/>
            <p:nvPr/>
          </p:nvPicPr>
          <p:blipFill rotWithShape="1">
            <a:blip r:embed="rId20">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2088" name="Google Shape;2088;p41"/>
            <p:cNvPicPr preferRelativeResize="0"/>
            <p:nvPr/>
          </p:nvPicPr>
          <p:blipFill rotWithShape="1">
            <a:blip r:embed="rId21">
              <a:alphaModFix/>
            </a:blip>
            <a:srcRect b="0" l="0" r="0" t="0"/>
            <a:stretch/>
          </p:blipFill>
          <p:spPr>
            <a:xfrm rot="-5400000">
              <a:off x="15133116" y="9723391"/>
              <a:ext cx="596319" cy="647590"/>
            </a:xfrm>
            <a:prstGeom prst="rect">
              <a:avLst/>
            </a:prstGeom>
            <a:noFill/>
            <a:ln>
              <a:noFill/>
            </a:ln>
          </p:spPr>
        </p:pic>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6" name="Shape 2096"/>
        <p:cNvGrpSpPr/>
        <p:nvPr/>
      </p:nvGrpSpPr>
      <p:grpSpPr>
        <a:xfrm>
          <a:off x="0" y="0"/>
          <a:ext cx="0" cy="0"/>
          <a:chOff x="0" y="0"/>
          <a:chExt cx="0" cy="0"/>
        </a:xfrm>
      </p:grpSpPr>
      <p:sp>
        <p:nvSpPr>
          <p:cNvPr id="2097" name="Google Shape;2097;p42"/>
          <p:cNvSpPr txBox="1"/>
          <p:nvPr/>
        </p:nvSpPr>
        <p:spPr>
          <a:xfrm>
            <a:off x="426422" y="419100"/>
            <a:ext cx="11430697" cy="9830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6000"/>
              <a:buFont typeface="Arial"/>
              <a:buNone/>
            </a:pPr>
            <a:r>
              <a:rPr b="1" i="0" lang="en-GB" sz="6000" u="none" cap="none" strike="noStrike">
                <a:solidFill>
                  <a:srgbClr val="DE6F76"/>
                </a:solidFill>
                <a:latin typeface="Arial"/>
                <a:ea typeface="Arial"/>
                <a:cs typeface="Arial"/>
                <a:sym typeface="Arial"/>
              </a:rPr>
              <a:t>Cascades Summary</a:t>
            </a:r>
            <a:endParaRPr b="0" i="0" sz="1400" u="none" cap="none" strike="noStrike">
              <a:solidFill>
                <a:srgbClr val="000000"/>
              </a:solidFill>
              <a:latin typeface="Arial"/>
              <a:ea typeface="Arial"/>
              <a:cs typeface="Arial"/>
              <a:sym typeface="Arial"/>
            </a:endParaRPr>
          </a:p>
        </p:txBody>
      </p:sp>
      <p:grpSp>
        <p:nvGrpSpPr>
          <p:cNvPr id="2098" name="Google Shape;2098;p42"/>
          <p:cNvGrpSpPr/>
          <p:nvPr/>
        </p:nvGrpSpPr>
        <p:grpSpPr>
          <a:xfrm>
            <a:off x="15468600" y="9741069"/>
            <a:ext cx="3329100" cy="507831"/>
            <a:chOff x="14872218" y="9719957"/>
            <a:chExt cx="3329100" cy="507831"/>
          </a:xfrm>
        </p:grpSpPr>
        <p:grpSp>
          <p:nvGrpSpPr>
            <p:cNvPr id="2099" name="Google Shape;2099;p42"/>
            <p:cNvGrpSpPr/>
            <p:nvPr/>
          </p:nvGrpSpPr>
          <p:grpSpPr>
            <a:xfrm>
              <a:off x="16071068" y="9770473"/>
              <a:ext cx="396290" cy="396290"/>
              <a:chOff x="16121050" y="9484039"/>
              <a:chExt cx="653674" cy="653674"/>
            </a:xfrm>
          </p:grpSpPr>
          <p:sp>
            <p:nvSpPr>
              <p:cNvPr id="2100" name="Google Shape;2100;p42">
                <a:hlinkClick action="ppaction://hlinksldjump" r:id="rId3"/>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01" name="Google Shape;2101;p42">
                <a:hlinkClick action="ppaction://hlinksldjump" r:id="rId4"/>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102" name="Google Shape;2102;p42">
              <a:hlinkClick action="ppaction://hlinksldjump" r:id="rId6"/>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2103" name="Google Shape;2103;p42">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04" name="Google Shape;2104;p42">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05" name="Google Shape;2105;p42">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2106" name="Google Shape;2106;p42"/>
          <p:cNvSpPr/>
          <p:nvPr/>
        </p:nvSpPr>
        <p:spPr>
          <a:xfrm>
            <a:off x="14435984" y="2325885"/>
            <a:ext cx="3318616" cy="870970"/>
          </a:xfrm>
          <a:prstGeom prst="rect">
            <a:avLst/>
          </a:prstGeom>
          <a:noFill/>
          <a:ln cap="flat" cmpd="sng" w="25400">
            <a:solidFill>
              <a:srgbClr val="9B97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How does the </a:t>
            </a:r>
            <a:r>
              <a:rPr b="1" i="0" lang="en-GB" sz="1400" u="none" cap="none" strike="noStrike">
                <a:solidFill>
                  <a:schemeClr val="dk1"/>
                </a:solidFill>
                <a:latin typeface="Arial"/>
                <a:ea typeface="Arial"/>
                <a:cs typeface="Arial"/>
                <a:sym typeface="Arial"/>
              </a:rPr>
              <a:t>entire HIV </a:t>
            </a:r>
            <a:br>
              <a:rPr b="1" i="0" lang="en-GB" sz="1400" u="none" cap="none" strike="noStrike">
                <a:solidFill>
                  <a:schemeClr val="dk1"/>
                </a:solidFill>
                <a:latin typeface="Arial"/>
                <a:ea typeface="Arial"/>
                <a:cs typeface="Arial"/>
                <a:sym typeface="Arial"/>
              </a:rPr>
            </a:br>
            <a:r>
              <a:rPr b="1" i="0" lang="en-GB" sz="1400" u="none" cap="none" strike="noStrike">
                <a:solidFill>
                  <a:schemeClr val="dk1"/>
                </a:solidFill>
                <a:latin typeface="Arial"/>
                <a:ea typeface="Arial"/>
                <a:cs typeface="Arial"/>
                <a:sym typeface="Arial"/>
              </a:rPr>
              <a:t>response system </a:t>
            </a:r>
            <a:r>
              <a:rPr b="0" i="0" lang="en-GB" sz="1400" u="none" cap="none" strike="noStrike">
                <a:solidFill>
                  <a:schemeClr val="dk1"/>
                </a:solidFill>
                <a:latin typeface="Arial"/>
                <a:ea typeface="Arial"/>
                <a:cs typeface="Arial"/>
                <a:sym typeface="Arial"/>
              </a:rPr>
              <a:t>connect?</a:t>
            </a:r>
            <a:endParaRPr b="0" i="0" sz="1400" u="none" cap="none" strike="noStrike">
              <a:solidFill>
                <a:schemeClr val="dk1"/>
              </a:solidFill>
              <a:latin typeface="Arial"/>
              <a:ea typeface="Arial"/>
              <a:cs typeface="Arial"/>
              <a:sym typeface="Arial"/>
            </a:endParaRPr>
          </a:p>
        </p:txBody>
      </p:sp>
      <p:sp>
        <p:nvSpPr>
          <p:cNvPr id="2107" name="Google Shape;2107;p42"/>
          <p:cNvSpPr/>
          <p:nvPr/>
        </p:nvSpPr>
        <p:spPr>
          <a:xfrm>
            <a:off x="14435984" y="3433126"/>
            <a:ext cx="3318616" cy="1997885"/>
          </a:xfrm>
          <a:prstGeom prst="rect">
            <a:avLst/>
          </a:prstGeom>
          <a:noFill/>
          <a:ln cap="flat" cmpd="sng" w="25400">
            <a:solidFill>
              <a:srgbClr val="9B97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The HIV CoPCT cascade visually</a:t>
            </a:r>
            <a:r>
              <a:rPr b="1" i="0" lang="en-GB" sz="1400" u="none" cap="none" strike="noStrike">
                <a:solidFill>
                  <a:schemeClr val="dk1"/>
                </a:solidFill>
                <a:latin typeface="Arial"/>
                <a:ea typeface="Arial"/>
                <a:cs typeface="Arial"/>
                <a:sym typeface="Arial"/>
              </a:rPr>
              <a:t> tracks how individuals engage with HIV services across the continuum of care</a:t>
            </a:r>
            <a:r>
              <a:rPr b="0" i="0" lang="en-GB" sz="1400" u="none" cap="none" strike="noStrike">
                <a:solidFill>
                  <a:schemeClr val="dk1"/>
                </a:solidFill>
                <a:latin typeface="Arial"/>
                <a:ea typeface="Arial"/>
                <a:cs typeface="Arial"/>
                <a:sym typeface="Arial"/>
              </a:rPr>
              <a:t>. It highlights where people drop off at different levels - revealing system gaps - so that implementers can target interventions and resources more effectively. </a:t>
            </a:r>
            <a:endParaRPr b="0" i="0" sz="1400" u="none" cap="none" strike="noStrike">
              <a:solidFill>
                <a:schemeClr val="dk1"/>
              </a:solidFill>
              <a:latin typeface="Arial"/>
              <a:ea typeface="Arial"/>
              <a:cs typeface="Arial"/>
              <a:sym typeface="Arial"/>
            </a:endParaRPr>
          </a:p>
        </p:txBody>
      </p:sp>
      <p:sp>
        <p:nvSpPr>
          <p:cNvPr id="2108" name="Google Shape;2108;p42"/>
          <p:cNvSpPr/>
          <p:nvPr/>
        </p:nvSpPr>
        <p:spPr>
          <a:xfrm>
            <a:off x="14435984" y="5667282"/>
            <a:ext cx="3318616" cy="2075481"/>
          </a:xfrm>
          <a:prstGeom prst="rect">
            <a:avLst/>
          </a:prstGeom>
          <a:noFill/>
          <a:ln cap="flat" cmpd="sng" w="25400">
            <a:solidFill>
              <a:srgbClr val="9B976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The CoPCT offers a holistic view by linking HIV prevention for people not living with HIV with the care and treatment cascade for PLHIV, tracking individuals from testing through prevention, care, retention, and viral suppression.</a:t>
            </a:r>
            <a:endParaRPr b="0" i="0" sz="1200" u="none" cap="none" strike="noStrike">
              <a:solidFill>
                <a:schemeClr val="dk1"/>
              </a:solidFill>
              <a:latin typeface="Arial"/>
              <a:ea typeface="Arial"/>
              <a:cs typeface="Arial"/>
              <a:sym typeface="Arial"/>
            </a:endParaRPr>
          </a:p>
        </p:txBody>
      </p:sp>
      <p:sp>
        <p:nvSpPr>
          <p:cNvPr id="2109" name="Google Shape;2109;p42"/>
          <p:cNvSpPr/>
          <p:nvPr/>
        </p:nvSpPr>
        <p:spPr>
          <a:xfrm>
            <a:off x="10762276" y="2325885"/>
            <a:ext cx="3318616" cy="870970"/>
          </a:xfrm>
          <a:prstGeom prst="rect">
            <a:avLst/>
          </a:prstGeom>
          <a:noFill/>
          <a:ln cap="flat" cmpd="sng" w="25400">
            <a:solidFill>
              <a:srgbClr val="00A8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Arial"/>
                <a:ea typeface="Arial"/>
                <a:cs typeface="Arial"/>
                <a:sym typeface="Arial"/>
              </a:rPr>
              <a:t>Where and why </a:t>
            </a:r>
            <a:r>
              <a:rPr b="0" i="0" lang="en-GB" sz="1400" u="none" cap="none" strike="noStrike">
                <a:solidFill>
                  <a:schemeClr val="dk1"/>
                </a:solidFill>
                <a:latin typeface="Arial"/>
                <a:ea typeface="Arial"/>
                <a:cs typeface="Arial"/>
                <a:sym typeface="Arial"/>
              </a:rPr>
              <a:t>are individuals dropping off the prevention cascade?</a:t>
            </a:r>
            <a:endParaRPr b="0" i="0" sz="1400" u="none" cap="none" strike="noStrike">
              <a:solidFill>
                <a:srgbClr val="000000"/>
              </a:solidFill>
              <a:latin typeface="Arial"/>
              <a:ea typeface="Arial"/>
              <a:cs typeface="Arial"/>
              <a:sym typeface="Arial"/>
            </a:endParaRPr>
          </a:p>
        </p:txBody>
      </p:sp>
      <p:sp>
        <p:nvSpPr>
          <p:cNvPr id="2110" name="Google Shape;2110;p42"/>
          <p:cNvSpPr/>
          <p:nvPr/>
        </p:nvSpPr>
        <p:spPr>
          <a:xfrm>
            <a:off x="10762276" y="3433126"/>
            <a:ext cx="3318616" cy="1997885"/>
          </a:xfrm>
          <a:prstGeom prst="rect">
            <a:avLst/>
          </a:prstGeom>
          <a:noFill/>
          <a:ln cap="flat" cmpd="sng" w="25400">
            <a:solidFill>
              <a:srgbClr val="00A8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The HIV-CPC framework systematically </a:t>
            </a:r>
            <a:r>
              <a:rPr b="1" i="0" lang="en-GB" sz="1400" u="none" cap="none" strike="noStrike">
                <a:solidFill>
                  <a:schemeClr val="dk1"/>
                </a:solidFill>
                <a:latin typeface="Arial"/>
                <a:ea typeface="Arial"/>
                <a:cs typeface="Arial"/>
                <a:sym typeface="Arial"/>
              </a:rPr>
              <a:t>assesses HIV prevention effectiveness </a:t>
            </a:r>
            <a:r>
              <a:rPr b="0" i="0" lang="en-GB" sz="1400" u="none" cap="none" strike="noStrike">
                <a:solidFill>
                  <a:schemeClr val="dk1"/>
                </a:solidFill>
                <a:latin typeface="Arial"/>
                <a:ea typeface="Arial"/>
                <a:cs typeface="Arial"/>
                <a:sym typeface="Arial"/>
              </a:rPr>
              <a:t>by mapping the steps priority populations take—from motivation to access and effective use—helping identify gaps and understand the underlying individual-level reasons for gaps.</a:t>
            </a:r>
            <a:endParaRPr b="0" i="0" sz="1400" u="none" cap="none" strike="noStrike">
              <a:solidFill>
                <a:srgbClr val="000000"/>
              </a:solidFill>
              <a:latin typeface="Arial"/>
              <a:ea typeface="Arial"/>
              <a:cs typeface="Arial"/>
              <a:sym typeface="Arial"/>
            </a:endParaRPr>
          </a:p>
        </p:txBody>
      </p:sp>
      <p:sp>
        <p:nvSpPr>
          <p:cNvPr id="2111" name="Google Shape;2111;p42"/>
          <p:cNvSpPr/>
          <p:nvPr/>
        </p:nvSpPr>
        <p:spPr>
          <a:xfrm>
            <a:off x="10762276" y="5667282"/>
            <a:ext cx="3318616" cy="2075481"/>
          </a:xfrm>
          <a:prstGeom prst="rect">
            <a:avLst/>
          </a:prstGeom>
          <a:noFill/>
          <a:ln cap="flat" cmpd="sng" w="25400">
            <a:solidFill>
              <a:srgbClr val="00A8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1357"/>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The CPC offers a detailed, step-by-step diagnostic focused on the individual’s prevention journey. By pinpointing where people drop off (e.g., low motivation or poor adherence), it enables targeted interventions to address specific gaps.</a:t>
            </a:r>
            <a:endParaRPr b="0" i="0" sz="1200" u="none" cap="none" strike="noStrike">
              <a:solidFill>
                <a:schemeClr val="dk1"/>
              </a:solidFill>
              <a:latin typeface="Arial"/>
              <a:ea typeface="Arial"/>
              <a:cs typeface="Arial"/>
              <a:sym typeface="Arial"/>
            </a:endParaRPr>
          </a:p>
        </p:txBody>
      </p:sp>
      <p:sp>
        <p:nvSpPr>
          <p:cNvPr id="2112" name="Google Shape;2112;p42"/>
          <p:cNvSpPr/>
          <p:nvPr/>
        </p:nvSpPr>
        <p:spPr>
          <a:xfrm>
            <a:off x="7119048" y="2325885"/>
            <a:ext cx="3318616" cy="870970"/>
          </a:xfrm>
          <a:prstGeom prst="rect">
            <a:avLst/>
          </a:prstGeom>
          <a:noFill/>
          <a:ln cap="flat" cmpd="sng" w="25400">
            <a:solidFill>
              <a:srgbClr val="462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How many </a:t>
            </a:r>
            <a:r>
              <a:rPr b="1" i="0" lang="en-GB" sz="1400" u="none" cap="none" strike="noStrike">
                <a:solidFill>
                  <a:schemeClr val="dk1"/>
                </a:solidFill>
                <a:latin typeface="Arial"/>
                <a:ea typeface="Arial"/>
                <a:cs typeface="Arial"/>
                <a:sym typeface="Arial"/>
              </a:rPr>
              <a:t>people were effectively reached</a:t>
            </a:r>
            <a:r>
              <a:rPr b="0" i="0" lang="en-GB" sz="1400" u="none" cap="none" strike="noStrike">
                <a:solidFill>
                  <a:schemeClr val="dk1"/>
                </a:solidFill>
                <a:latin typeface="Arial"/>
                <a:ea typeface="Arial"/>
                <a:cs typeface="Arial"/>
                <a:sym typeface="Arial"/>
              </a:rPr>
              <a:t> by a prevention method?</a:t>
            </a:r>
            <a:endParaRPr b="0" i="0" sz="1400" u="none" cap="none" strike="noStrike">
              <a:solidFill>
                <a:srgbClr val="000000"/>
              </a:solidFill>
              <a:latin typeface="Arial"/>
              <a:ea typeface="Arial"/>
              <a:cs typeface="Arial"/>
              <a:sym typeface="Arial"/>
            </a:endParaRPr>
          </a:p>
        </p:txBody>
      </p:sp>
      <p:sp>
        <p:nvSpPr>
          <p:cNvPr id="2113" name="Google Shape;2113;p42"/>
          <p:cNvSpPr/>
          <p:nvPr/>
        </p:nvSpPr>
        <p:spPr>
          <a:xfrm>
            <a:off x="7119048" y="3433126"/>
            <a:ext cx="3318616" cy="1997885"/>
          </a:xfrm>
          <a:prstGeom prst="rect">
            <a:avLst/>
          </a:prstGeom>
          <a:noFill/>
          <a:ln cap="flat" cmpd="sng" w="25400">
            <a:solidFill>
              <a:srgbClr val="462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The EPC framework uses a programme science approach. It focuses on </a:t>
            </a:r>
            <a:r>
              <a:rPr b="1" i="0" lang="en-GB" sz="1400" u="none" cap="none" strike="noStrike">
                <a:solidFill>
                  <a:schemeClr val="dk1"/>
                </a:solidFill>
                <a:latin typeface="Arial"/>
                <a:ea typeface="Arial"/>
                <a:cs typeface="Arial"/>
                <a:sym typeface="Arial"/>
              </a:rPr>
              <a:t>understanding effective coverage</a:t>
            </a:r>
            <a:r>
              <a:rPr b="0" i="0" lang="en-GB" sz="1400" u="none" cap="none" strike="noStrike">
                <a:solidFill>
                  <a:schemeClr val="dk1"/>
                </a:solidFill>
                <a:latin typeface="Arial"/>
                <a:ea typeface="Arial"/>
                <a:cs typeface="Arial"/>
                <a:sym typeface="Arial"/>
              </a:rPr>
              <a:t>. </a:t>
            </a:r>
            <a:br>
              <a:rPr b="0" i="0" lang="en-GB" sz="1400" u="none" cap="none" strike="noStrike">
                <a:solidFill>
                  <a:schemeClr val="dk1"/>
                </a:solidFill>
                <a:latin typeface="Arial"/>
                <a:ea typeface="Arial"/>
                <a:cs typeface="Arial"/>
                <a:sym typeface="Arial"/>
              </a:rPr>
            </a:br>
            <a:r>
              <a:rPr b="0" i="0" lang="en-GB" sz="1400" u="none" cap="none" strike="noStrike">
                <a:solidFill>
                  <a:schemeClr val="dk1"/>
                </a:solidFill>
                <a:latin typeface="Arial"/>
                <a:ea typeface="Arial"/>
                <a:cs typeface="Arial"/>
                <a:sym typeface="Arial"/>
              </a:rPr>
              <a:t>It is combined with qualitative research to understand reasons for gaps to develop targeted, evidence-based solutions.</a:t>
            </a:r>
            <a:endParaRPr b="0" i="0" sz="1400" u="none" cap="none" strike="noStrike">
              <a:solidFill>
                <a:srgbClr val="000000"/>
              </a:solidFill>
              <a:latin typeface="Arial"/>
              <a:ea typeface="Arial"/>
              <a:cs typeface="Arial"/>
              <a:sym typeface="Arial"/>
            </a:endParaRPr>
          </a:p>
        </p:txBody>
      </p:sp>
      <p:sp>
        <p:nvSpPr>
          <p:cNvPr id="2114" name="Google Shape;2114;p42"/>
          <p:cNvSpPr/>
          <p:nvPr/>
        </p:nvSpPr>
        <p:spPr>
          <a:xfrm>
            <a:off x="7119048" y="5667282"/>
            <a:ext cx="3318616" cy="2075481"/>
          </a:xfrm>
          <a:prstGeom prst="rect">
            <a:avLst/>
          </a:prstGeom>
          <a:noFill/>
          <a:ln cap="flat" cmpd="sng" w="25400">
            <a:solidFill>
              <a:srgbClr val="462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The EPC provides a measure of programme impact and health system performance. The EPC focuses on the aggregated outcome, providing a powerful metric for evaluating if a programme is achieving its intended public health goal.</a:t>
            </a:r>
            <a:endParaRPr b="0" i="0" sz="1400" u="none" cap="none" strike="noStrike">
              <a:solidFill>
                <a:srgbClr val="000000"/>
              </a:solidFill>
              <a:latin typeface="Arial"/>
              <a:ea typeface="Arial"/>
              <a:cs typeface="Arial"/>
              <a:sym typeface="Arial"/>
            </a:endParaRPr>
          </a:p>
        </p:txBody>
      </p:sp>
      <p:sp>
        <p:nvSpPr>
          <p:cNvPr id="2115" name="Google Shape;2115;p42"/>
          <p:cNvSpPr/>
          <p:nvPr/>
        </p:nvSpPr>
        <p:spPr>
          <a:xfrm>
            <a:off x="3445340" y="2325885"/>
            <a:ext cx="3318616" cy="870970"/>
          </a:xfrm>
          <a:prstGeom prst="rect">
            <a:avLst/>
          </a:prstGeom>
          <a:noFill/>
          <a:ln cap="flat" cmpd="sng" w="25400">
            <a:solidFill>
              <a:srgbClr val="E3815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How many people were </a:t>
            </a:r>
            <a:r>
              <a:rPr b="1" i="0" lang="en-GB" sz="1400" u="none" cap="none" strike="noStrike">
                <a:solidFill>
                  <a:schemeClr val="dk1"/>
                </a:solidFill>
                <a:latin typeface="Arial"/>
                <a:ea typeface="Arial"/>
                <a:cs typeface="Arial"/>
                <a:sym typeface="Arial"/>
              </a:rPr>
              <a:t>reached</a:t>
            </a:r>
            <a:r>
              <a:rPr b="0" i="0" lang="en-GB" sz="1400" u="none" cap="none" strike="noStrike">
                <a:solidFill>
                  <a:schemeClr val="dk1"/>
                </a:solidFill>
                <a:latin typeface="Arial"/>
                <a:ea typeface="Arial"/>
                <a:cs typeface="Arial"/>
                <a:sym typeface="Arial"/>
              </a:rPr>
              <a:t> </a:t>
            </a:r>
            <a:br>
              <a:rPr b="0" i="0" lang="en-GB" sz="1400" u="none" cap="none" strike="noStrike">
                <a:solidFill>
                  <a:schemeClr val="dk1"/>
                </a:solidFill>
                <a:latin typeface="Arial"/>
                <a:ea typeface="Arial"/>
                <a:cs typeface="Arial"/>
                <a:sym typeface="Arial"/>
              </a:rPr>
            </a:br>
            <a:r>
              <a:rPr b="0" i="0" lang="en-GB" sz="1400" u="none" cap="none" strike="noStrike">
                <a:solidFill>
                  <a:schemeClr val="dk1"/>
                </a:solidFill>
                <a:latin typeface="Arial"/>
                <a:ea typeface="Arial"/>
                <a:cs typeface="Arial"/>
                <a:sym typeface="Arial"/>
              </a:rPr>
              <a:t>by the prevention method?</a:t>
            </a:r>
            <a:endParaRPr b="0" i="0" sz="1400" u="none" cap="none" strike="noStrike">
              <a:solidFill>
                <a:srgbClr val="000000"/>
              </a:solidFill>
              <a:latin typeface="Arial"/>
              <a:ea typeface="Arial"/>
              <a:cs typeface="Arial"/>
              <a:sym typeface="Arial"/>
            </a:endParaRPr>
          </a:p>
        </p:txBody>
      </p:sp>
      <p:sp>
        <p:nvSpPr>
          <p:cNvPr id="2116" name="Google Shape;2116;p42"/>
          <p:cNvSpPr/>
          <p:nvPr/>
        </p:nvSpPr>
        <p:spPr>
          <a:xfrm>
            <a:off x="3445340" y="3433126"/>
            <a:ext cx="3318616" cy="1997885"/>
          </a:xfrm>
          <a:prstGeom prst="rect">
            <a:avLst/>
          </a:prstGeom>
          <a:noFill/>
          <a:ln cap="flat" cmpd="sng" w="25400">
            <a:solidFill>
              <a:srgbClr val="E3815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The basic HIV prevention cascade focuses on monitoring the </a:t>
            </a:r>
            <a:r>
              <a:rPr b="1" i="0" lang="en-GB" sz="1400" u="none" cap="none" strike="noStrike">
                <a:solidFill>
                  <a:schemeClr val="dk1"/>
                </a:solidFill>
                <a:latin typeface="Arial"/>
                <a:ea typeface="Arial"/>
                <a:cs typeface="Arial"/>
                <a:sym typeface="Arial"/>
              </a:rPr>
              <a:t>reach/coverage, uptake and use </a:t>
            </a:r>
            <a:br>
              <a:rPr b="1" i="0" lang="en-GB" sz="1400" u="none" cap="none" strike="noStrike">
                <a:solidFill>
                  <a:schemeClr val="dk1"/>
                </a:solidFill>
                <a:latin typeface="Arial"/>
                <a:ea typeface="Arial"/>
                <a:cs typeface="Arial"/>
                <a:sym typeface="Arial"/>
              </a:rPr>
            </a:br>
            <a:r>
              <a:rPr b="1" i="0" lang="en-GB" sz="1400" u="none" cap="none" strike="noStrike">
                <a:solidFill>
                  <a:schemeClr val="dk1"/>
                </a:solidFill>
                <a:latin typeface="Arial"/>
                <a:ea typeface="Arial"/>
                <a:cs typeface="Arial"/>
                <a:sym typeface="Arial"/>
              </a:rPr>
              <a:t>of at least one prevention method </a:t>
            </a:r>
            <a:br>
              <a:rPr b="1" i="0" lang="en-GB" sz="1400" u="none" cap="none" strike="noStrike">
                <a:solidFill>
                  <a:schemeClr val="dk1"/>
                </a:solidFill>
                <a:latin typeface="Arial"/>
                <a:ea typeface="Arial"/>
                <a:cs typeface="Arial"/>
                <a:sym typeface="Arial"/>
              </a:rPr>
            </a:br>
            <a:r>
              <a:rPr b="1" i="0" lang="en-GB" sz="1400" u="none" cap="none" strike="noStrike">
                <a:solidFill>
                  <a:schemeClr val="dk1"/>
                </a:solidFill>
                <a:latin typeface="Arial"/>
                <a:ea typeface="Arial"/>
                <a:cs typeface="Arial"/>
                <a:sym typeface="Arial"/>
              </a:rPr>
              <a:t>in specific populations</a:t>
            </a:r>
            <a:r>
              <a:rPr b="0" i="0" lang="en-GB" sz="1400" u="none" cap="none" strike="noStrike">
                <a:solidFill>
                  <a:schemeClr val="dk1"/>
                </a:solidFill>
                <a:latin typeface="Arial"/>
                <a:ea typeface="Arial"/>
                <a:cs typeface="Arial"/>
                <a:sym typeface="Arial"/>
              </a:rPr>
              <a:t> and </a:t>
            </a:r>
            <a:br>
              <a:rPr b="0" i="0" lang="en-GB" sz="1400" u="none" cap="none" strike="noStrike">
                <a:solidFill>
                  <a:schemeClr val="dk1"/>
                </a:solidFill>
                <a:latin typeface="Arial"/>
                <a:ea typeface="Arial"/>
                <a:cs typeface="Arial"/>
                <a:sym typeface="Arial"/>
              </a:rPr>
            </a:br>
            <a:r>
              <a:rPr b="0" i="0" lang="en-GB" sz="1400" u="none" cap="none" strike="noStrike">
                <a:solidFill>
                  <a:schemeClr val="dk1"/>
                </a:solidFill>
                <a:latin typeface="Arial"/>
                <a:ea typeface="Arial"/>
                <a:cs typeface="Arial"/>
                <a:sym typeface="Arial"/>
              </a:rPr>
              <a:t>geographical areas at a specified </a:t>
            </a:r>
            <a:br>
              <a:rPr b="0" i="0" lang="en-GB" sz="1400" u="none" cap="none" strike="noStrike">
                <a:solidFill>
                  <a:schemeClr val="dk1"/>
                </a:solidFill>
                <a:latin typeface="Arial"/>
                <a:ea typeface="Arial"/>
                <a:cs typeface="Arial"/>
                <a:sym typeface="Arial"/>
              </a:rPr>
            </a:br>
            <a:r>
              <a:rPr b="0" i="0" lang="en-GB" sz="1400" u="none" cap="none" strike="noStrike">
                <a:solidFill>
                  <a:schemeClr val="dk1"/>
                </a:solidFill>
                <a:latin typeface="Arial"/>
                <a:ea typeface="Arial"/>
                <a:cs typeface="Arial"/>
                <a:sym typeface="Arial"/>
              </a:rPr>
              <a:t>point in time.</a:t>
            </a:r>
            <a:endParaRPr b="0" i="0" sz="1400" u="none" cap="none" strike="noStrike">
              <a:solidFill>
                <a:srgbClr val="000000"/>
              </a:solidFill>
              <a:latin typeface="Arial"/>
              <a:ea typeface="Arial"/>
              <a:cs typeface="Arial"/>
              <a:sym typeface="Arial"/>
            </a:endParaRPr>
          </a:p>
        </p:txBody>
      </p:sp>
      <p:sp>
        <p:nvSpPr>
          <p:cNvPr id="2117" name="Google Shape;2117;p42"/>
          <p:cNvSpPr/>
          <p:nvPr/>
        </p:nvSpPr>
        <p:spPr>
          <a:xfrm>
            <a:off x="3445340" y="5667282"/>
            <a:ext cx="3318616" cy="2075481"/>
          </a:xfrm>
          <a:prstGeom prst="rect">
            <a:avLst/>
          </a:prstGeom>
          <a:noFill/>
          <a:ln cap="flat" cmpd="sng" w="25400">
            <a:solidFill>
              <a:srgbClr val="E3815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The UNAIDS Basic Cascade approach reveals major gaps in programming, however, expanded cascade frameworks or other analytical tools may be used to understand the </a:t>
            </a:r>
            <a:br>
              <a:rPr b="0" i="0" lang="en-GB" sz="1400" u="none" cap="none" strike="noStrike">
                <a:solidFill>
                  <a:schemeClr val="dk1"/>
                </a:solidFill>
                <a:latin typeface="Arial"/>
                <a:ea typeface="Arial"/>
                <a:cs typeface="Arial"/>
                <a:sym typeface="Arial"/>
              </a:rPr>
            </a:br>
            <a:r>
              <a:rPr b="0" i="0" lang="en-GB" sz="1400" u="none" cap="none" strike="noStrike">
                <a:solidFill>
                  <a:schemeClr val="dk1"/>
                </a:solidFill>
                <a:latin typeface="Arial"/>
                <a:ea typeface="Arial"/>
                <a:cs typeface="Arial"/>
                <a:sym typeface="Arial"/>
              </a:rPr>
              <a:t>reasons for these gaps.</a:t>
            </a:r>
            <a:endParaRPr b="0" i="0" sz="1400" u="none" cap="none" strike="noStrike">
              <a:solidFill>
                <a:srgbClr val="000000"/>
              </a:solidFill>
              <a:latin typeface="Arial"/>
              <a:ea typeface="Arial"/>
              <a:cs typeface="Arial"/>
              <a:sym typeface="Arial"/>
            </a:endParaRPr>
          </a:p>
        </p:txBody>
      </p:sp>
      <p:grpSp>
        <p:nvGrpSpPr>
          <p:cNvPr id="2118" name="Google Shape;2118;p42"/>
          <p:cNvGrpSpPr/>
          <p:nvPr/>
        </p:nvGrpSpPr>
        <p:grpSpPr>
          <a:xfrm>
            <a:off x="3957158" y="1801815"/>
            <a:ext cx="2294980" cy="634476"/>
            <a:chOff x="9318553" y="2118167"/>
            <a:chExt cx="1459422" cy="434533"/>
          </a:xfrm>
        </p:grpSpPr>
        <p:sp>
          <p:nvSpPr>
            <p:cNvPr id="2119" name="Google Shape;2119;p42">
              <a:hlinkClick action="ppaction://hlinksldjump" r:id="rId7"/>
            </p:cNvPr>
            <p:cNvSpPr/>
            <p:nvPr/>
          </p:nvSpPr>
          <p:spPr>
            <a:xfrm>
              <a:off x="9318553" y="2118167"/>
              <a:ext cx="1459422" cy="434533"/>
            </a:xfrm>
            <a:custGeom>
              <a:rect b="b" l="l" r="r" t="t"/>
              <a:pathLst>
                <a:path extrusionOk="0" h="322333" w="1658584">
                  <a:moveTo>
                    <a:pt x="122938" y="0"/>
                  </a:moveTo>
                  <a:lnTo>
                    <a:pt x="1535647" y="0"/>
                  </a:lnTo>
                  <a:cubicBezTo>
                    <a:pt x="1568252" y="0"/>
                    <a:pt x="1599522" y="12952"/>
                    <a:pt x="1622577" y="36008"/>
                  </a:cubicBezTo>
                  <a:cubicBezTo>
                    <a:pt x="1645632" y="59063"/>
                    <a:pt x="1658584" y="90333"/>
                    <a:pt x="1658584" y="122938"/>
                  </a:cubicBezTo>
                  <a:lnTo>
                    <a:pt x="1658584" y="199396"/>
                  </a:lnTo>
                  <a:cubicBezTo>
                    <a:pt x="1658584" y="267292"/>
                    <a:pt x="1603543" y="322333"/>
                    <a:pt x="1535647" y="322333"/>
                  </a:cubicBezTo>
                  <a:lnTo>
                    <a:pt x="122938" y="322333"/>
                  </a:lnTo>
                  <a:cubicBezTo>
                    <a:pt x="55041" y="322333"/>
                    <a:pt x="0" y="267292"/>
                    <a:pt x="0" y="199396"/>
                  </a:cubicBezTo>
                  <a:lnTo>
                    <a:pt x="0" y="122938"/>
                  </a:lnTo>
                  <a:cubicBezTo>
                    <a:pt x="0" y="55041"/>
                    <a:pt x="55041" y="0"/>
                    <a:pt x="122938" y="0"/>
                  </a:cubicBezTo>
                  <a:close/>
                </a:path>
              </a:pathLst>
            </a:custGeom>
            <a:solidFill>
              <a:srgbClr val="E3815C"/>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20" name="Google Shape;2120;p42">
              <a:hlinkClick action="ppaction://hlinksldjump" r:id="rId8"/>
            </p:cNvPr>
            <p:cNvSpPr txBox="1"/>
            <p:nvPr/>
          </p:nvSpPr>
          <p:spPr>
            <a:xfrm>
              <a:off x="9613905" y="2192418"/>
              <a:ext cx="868717" cy="316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grpSp>
      <p:grpSp>
        <p:nvGrpSpPr>
          <p:cNvPr id="2121" name="Google Shape;2121;p42"/>
          <p:cNvGrpSpPr/>
          <p:nvPr/>
        </p:nvGrpSpPr>
        <p:grpSpPr>
          <a:xfrm>
            <a:off x="7630866" y="1820781"/>
            <a:ext cx="2294980" cy="634476"/>
            <a:chOff x="9318553" y="2727767"/>
            <a:chExt cx="1459422" cy="434533"/>
          </a:xfrm>
        </p:grpSpPr>
        <p:sp>
          <p:nvSpPr>
            <p:cNvPr id="2122" name="Google Shape;2122;p42">
              <a:hlinkClick action="ppaction://hlinksldjump" r:id="rId9"/>
            </p:cNvPr>
            <p:cNvSpPr/>
            <p:nvPr/>
          </p:nvSpPr>
          <p:spPr>
            <a:xfrm>
              <a:off x="9318553" y="2727767"/>
              <a:ext cx="1459422" cy="434533"/>
            </a:xfrm>
            <a:custGeom>
              <a:rect b="b" l="l" r="r" t="t"/>
              <a:pathLst>
                <a:path extrusionOk="0" h="322333" w="1658584">
                  <a:moveTo>
                    <a:pt x="122938" y="0"/>
                  </a:moveTo>
                  <a:lnTo>
                    <a:pt x="1535647" y="0"/>
                  </a:lnTo>
                  <a:cubicBezTo>
                    <a:pt x="1568252" y="0"/>
                    <a:pt x="1599522" y="12952"/>
                    <a:pt x="1622577" y="36008"/>
                  </a:cubicBezTo>
                  <a:cubicBezTo>
                    <a:pt x="1645632" y="59063"/>
                    <a:pt x="1658584" y="90333"/>
                    <a:pt x="1658584" y="122938"/>
                  </a:cubicBezTo>
                  <a:lnTo>
                    <a:pt x="1658584" y="199396"/>
                  </a:lnTo>
                  <a:cubicBezTo>
                    <a:pt x="1658584" y="267292"/>
                    <a:pt x="1603543" y="322333"/>
                    <a:pt x="1535647" y="322333"/>
                  </a:cubicBezTo>
                  <a:lnTo>
                    <a:pt x="122938" y="322333"/>
                  </a:lnTo>
                  <a:cubicBezTo>
                    <a:pt x="55041" y="322333"/>
                    <a:pt x="0" y="267292"/>
                    <a:pt x="0" y="199396"/>
                  </a:cubicBezTo>
                  <a:lnTo>
                    <a:pt x="0" y="122938"/>
                  </a:lnTo>
                  <a:cubicBezTo>
                    <a:pt x="0" y="55041"/>
                    <a:pt x="55041" y="0"/>
                    <a:pt x="122938" y="0"/>
                  </a:cubicBezTo>
                  <a:close/>
                </a:path>
              </a:pathLst>
            </a:custGeom>
            <a:solidFill>
              <a:srgbClr val="462145"/>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23" name="Google Shape;2123;p42"/>
            <p:cNvSpPr txBox="1"/>
            <p:nvPr/>
          </p:nvSpPr>
          <p:spPr>
            <a:xfrm>
              <a:off x="9788220" y="2778035"/>
              <a:ext cx="520088" cy="316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grpSp>
      <p:grpSp>
        <p:nvGrpSpPr>
          <p:cNvPr id="2124" name="Google Shape;2124;p42"/>
          <p:cNvGrpSpPr/>
          <p:nvPr/>
        </p:nvGrpSpPr>
        <p:grpSpPr>
          <a:xfrm>
            <a:off x="11274094" y="1801815"/>
            <a:ext cx="2294980" cy="634476"/>
            <a:chOff x="9318553" y="3337367"/>
            <a:chExt cx="1459422" cy="434533"/>
          </a:xfrm>
        </p:grpSpPr>
        <p:sp>
          <p:nvSpPr>
            <p:cNvPr id="2125" name="Google Shape;2125;p42">
              <a:hlinkClick action="ppaction://hlinksldjump" r:id="rId10"/>
            </p:cNvPr>
            <p:cNvSpPr/>
            <p:nvPr/>
          </p:nvSpPr>
          <p:spPr>
            <a:xfrm>
              <a:off x="9318553" y="3337367"/>
              <a:ext cx="1459422" cy="434533"/>
            </a:xfrm>
            <a:custGeom>
              <a:rect b="b" l="l" r="r" t="t"/>
              <a:pathLst>
                <a:path extrusionOk="0" h="322333" w="1658584">
                  <a:moveTo>
                    <a:pt x="122938" y="0"/>
                  </a:moveTo>
                  <a:lnTo>
                    <a:pt x="1535647" y="0"/>
                  </a:lnTo>
                  <a:cubicBezTo>
                    <a:pt x="1568252" y="0"/>
                    <a:pt x="1599522" y="12952"/>
                    <a:pt x="1622577" y="36008"/>
                  </a:cubicBezTo>
                  <a:cubicBezTo>
                    <a:pt x="1645632" y="59063"/>
                    <a:pt x="1658584" y="90333"/>
                    <a:pt x="1658584" y="122938"/>
                  </a:cubicBezTo>
                  <a:lnTo>
                    <a:pt x="1658584" y="199396"/>
                  </a:lnTo>
                  <a:cubicBezTo>
                    <a:pt x="1658584" y="267292"/>
                    <a:pt x="1603543" y="322333"/>
                    <a:pt x="1535647" y="322333"/>
                  </a:cubicBezTo>
                  <a:lnTo>
                    <a:pt x="122938" y="322333"/>
                  </a:lnTo>
                  <a:cubicBezTo>
                    <a:pt x="55041" y="322333"/>
                    <a:pt x="0" y="267292"/>
                    <a:pt x="0" y="199396"/>
                  </a:cubicBezTo>
                  <a:lnTo>
                    <a:pt x="0" y="122938"/>
                  </a:lnTo>
                  <a:cubicBezTo>
                    <a:pt x="0" y="55041"/>
                    <a:pt x="55041" y="0"/>
                    <a:pt x="122938"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26" name="Google Shape;2126;p42"/>
            <p:cNvSpPr txBox="1"/>
            <p:nvPr/>
          </p:nvSpPr>
          <p:spPr>
            <a:xfrm>
              <a:off x="9782613" y="3396927"/>
              <a:ext cx="531302" cy="316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grpSp>
      <p:grpSp>
        <p:nvGrpSpPr>
          <p:cNvPr id="2127" name="Google Shape;2127;p42"/>
          <p:cNvGrpSpPr/>
          <p:nvPr/>
        </p:nvGrpSpPr>
        <p:grpSpPr>
          <a:xfrm>
            <a:off x="14941464" y="1790700"/>
            <a:ext cx="2294980" cy="634476"/>
            <a:chOff x="9318553" y="3946967"/>
            <a:chExt cx="1459422" cy="434533"/>
          </a:xfrm>
        </p:grpSpPr>
        <p:sp>
          <p:nvSpPr>
            <p:cNvPr id="2128" name="Google Shape;2128;p42">
              <a:hlinkClick action="ppaction://hlinksldjump" r:id="rId11"/>
            </p:cNvPr>
            <p:cNvSpPr/>
            <p:nvPr/>
          </p:nvSpPr>
          <p:spPr>
            <a:xfrm>
              <a:off x="9318553" y="3946967"/>
              <a:ext cx="1459422" cy="434533"/>
            </a:xfrm>
            <a:custGeom>
              <a:rect b="b" l="l" r="r" t="t"/>
              <a:pathLst>
                <a:path extrusionOk="0" h="322333" w="1658584">
                  <a:moveTo>
                    <a:pt x="122938" y="0"/>
                  </a:moveTo>
                  <a:lnTo>
                    <a:pt x="1535647" y="0"/>
                  </a:lnTo>
                  <a:cubicBezTo>
                    <a:pt x="1568252" y="0"/>
                    <a:pt x="1599522" y="12952"/>
                    <a:pt x="1622577" y="36008"/>
                  </a:cubicBezTo>
                  <a:cubicBezTo>
                    <a:pt x="1645632" y="59063"/>
                    <a:pt x="1658584" y="90333"/>
                    <a:pt x="1658584" y="122938"/>
                  </a:cubicBezTo>
                  <a:lnTo>
                    <a:pt x="1658584" y="199396"/>
                  </a:lnTo>
                  <a:cubicBezTo>
                    <a:pt x="1658584" y="267292"/>
                    <a:pt x="1603543" y="322333"/>
                    <a:pt x="1535647" y="322333"/>
                  </a:cubicBezTo>
                  <a:lnTo>
                    <a:pt x="122938" y="322333"/>
                  </a:lnTo>
                  <a:cubicBezTo>
                    <a:pt x="55041" y="322333"/>
                    <a:pt x="0" y="267292"/>
                    <a:pt x="0" y="199396"/>
                  </a:cubicBezTo>
                  <a:lnTo>
                    <a:pt x="0" y="122938"/>
                  </a:lnTo>
                  <a:cubicBezTo>
                    <a:pt x="0" y="55041"/>
                    <a:pt x="55041" y="0"/>
                    <a:pt x="122938" y="0"/>
                  </a:cubicBezTo>
                  <a:close/>
                </a:path>
              </a:pathLst>
            </a:custGeom>
            <a:solidFill>
              <a:srgbClr val="A29F6A"/>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29" name="Google Shape;2129;p42"/>
            <p:cNvSpPr txBox="1"/>
            <p:nvPr/>
          </p:nvSpPr>
          <p:spPr>
            <a:xfrm>
              <a:off x="9675379" y="4007121"/>
              <a:ext cx="769837" cy="316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sp>
        <p:nvSpPr>
          <p:cNvPr id="2130" name="Google Shape;2130;p42"/>
          <p:cNvSpPr/>
          <p:nvPr/>
        </p:nvSpPr>
        <p:spPr>
          <a:xfrm>
            <a:off x="471084" y="2365433"/>
            <a:ext cx="2643113" cy="831422"/>
          </a:xfrm>
          <a:prstGeom prst="rect">
            <a:avLst/>
          </a:prstGeom>
          <a:noFill/>
          <a:ln cap="rnd" cmpd="sng" w="9525">
            <a:solidFill>
              <a:srgbClr val="DE6F76"/>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DE6F76"/>
                </a:solidFill>
                <a:latin typeface="Arial Black"/>
                <a:ea typeface="Arial Black"/>
                <a:cs typeface="Arial Black"/>
                <a:sym typeface="Arial Black"/>
              </a:rPr>
              <a:t>QUESTION</a:t>
            </a:r>
            <a:endParaRPr b="0" i="0" sz="1400" u="none" cap="none" strike="noStrike">
              <a:solidFill>
                <a:schemeClr val="dk1"/>
              </a:solidFill>
              <a:latin typeface="Arial"/>
              <a:ea typeface="Arial"/>
              <a:cs typeface="Arial"/>
              <a:sym typeface="Arial"/>
            </a:endParaRPr>
          </a:p>
        </p:txBody>
      </p:sp>
      <p:sp>
        <p:nvSpPr>
          <p:cNvPr id="2131" name="Google Shape;2131;p42"/>
          <p:cNvSpPr/>
          <p:nvPr/>
        </p:nvSpPr>
        <p:spPr>
          <a:xfrm>
            <a:off x="471084" y="3472674"/>
            <a:ext cx="2643113" cy="1958337"/>
          </a:xfrm>
          <a:prstGeom prst="rect">
            <a:avLst/>
          </a:prstGeom>
          <a:noFill/>
          <a:ln cap="rnd" cmpd="sng" w="9525">
            <a:solidFill>
              <a:srgbClr val="DE6F76"/>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11357"/>
              </a:lnSpc>
              <a:spcBef>
                <a:spcPts val="0"/>
              </a:spcBef>
              <a:spcAft>
                <a:spcPts val="0"/>
              </a:spcAft>
              <a:buClr>
                <a:srgbClr val="000000"/>
              </a:buClr>
              <a:buSzPts val="1400"/>
              <a:buFont typeface="Arial"/>
              <a:buNone/>
            </a:pPr>
            <a:r>
              <a:rPr b="1" i="0" lang="en-GB" sz="1400" u="none" cap="none" strike="noStrike">
                <a:solidFill>
                  <a:srgbClr val="DE6F76"/>
                </a:solidFill>
                <a:latin typeface="Arial Black"/>
                <a:ea typeface="Arial Black"/>
                <a:cs typeface="Arial Black"/>
                <a:sym typeface="Arial Black"/>
              </a:rPr>
              <a:t>FOCUS</a:t>
            </a:r>
            <a:endParaRPr b="1" i="0" sz="1200" u="none" cap="none" strike="noStrike">
              <a:solidFill>
                <a:srgbClr val="DE6F76"/>
              </a:solidFill>
              <a:latin typeface="Arial Black"/>
              <a:ea typeface="Arial Black"/>
              <a:cs typeface="Arial Black"/>
              <a:sym typeface="Arial Black"/>
            </a:endParaRPr>
          </a:p>
        </p:txBody>
      </p:sp>
      <p:sp>
        <p:nvSpPr>
          <p:cNvPr id="2132" name="Google Shape;2132;p42"/>
          <p:cNvSpPr/>
          <p:nvPr/>
        </p:nvSpPr>
        <p:spPr>
          <a:xfrm>
            <a:off x="471084" y="5706830"/>
            <a:ext cx="2643113" cy="2035933"/>
          </a:xfrm>
          <a:prstGeom prst="rect">
            <a:avLst/>
          </a:prstGeom>
          <a:noFill/>
          <a:ln cap="rnd" cmpd="sng" w="9525">
            <a:solidFill>
              <a:srgbClr val="DE6F76"/>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11357"/>
              </a:lnSpc>
              <a:spcBef>
                <a:spcPts val="0"/>
              </a:spcBef>
              <a:spcAft>
                <a:spcPts val="0"/>
              </a:spcAft>
              <a:buClr>
                <a:srgbClr val="000000"/>
              </a:buClr>
              <a:buSzPts val="1400"/>
              <a:buFont typeface="Arial"/>
              <a:buNone/>
            </a:pPr>
            <a:r>
              <a:rPr b="1" i="0" lang="en-GB" sz="1400" u="none" cap="none" strike="noStrike">
                <a:solidFill>
                  <a:srgbClr val="DE6F76"/>
                </a:solidFill>
                <a:latin typeface="Arial Black"/>
                <a:ea typeface="Arial Black"/>
                <a:cs typeface="Arial Black"/>
                <a:sym typeface="Arial Black"/>
              </a:rPr>
              <a:t>UNIQUE </a:t>
            </a:r>
            <a:br>
              <a:rPr b="1" i="0" lang="en-GB" sz="1400" u="none" cap="none" strike="noStrike">
                <a:solidFill>
                  <a:srgbClr val="DE6F76"/>
                </a:solidFill>
                <a:latin typeface="Arial Black"/>
                <a:ea typeface="Arial Black"/>
                <a:cs typeface="Arial Black"/>
                <a:sym typeface="Arial Black"/>
              </a:rPr>
            </a:br>
            <a:r>
              <a:rPr b="1" i="0" lang="en-GB" sz="1400" u="none" cap="none" strike="noStrike">
                <a:solidFill>
                  <a:srgbClr val="DE6F76"/>
                </a:solidFill>
                <a:latin typeface="Arial Black"/>
                <a:ea typeface="Arial Black"/>
                <a:cs typeface="Arial Black"/>
                <a:sym typeface="Arial Black"/>
              </a:rPr>
              <a:t>ADVANTAGES </a:t>
            </a:r>
            <a:br>
              <a:rPr b="1" i="0" lang="en-GB" sz="1400" u="none" cap="none" strike="noStrike">
                <a:solidFill>
                  <a:srgbClr val="DE6F76"/>
                </a:solidFill>
                <a:latin typeface="Arial Black"/>
                <a:ea typeface="Arial Black"/>
                <a:cs typeface="Arial Black"/>
                <a:sym typeface="Arial Black"/>
              </a:rPr>
            </a:br>
            <a:r>
              <a:rPr b="1" i="0" lang="en-GB" sz="1400" u="none" cap="none" strike="noStrike">
                <a:solidFill>
                  <a:srgbClr val="DE6F76"/>
                </a:solidFill>
                <a:latin typeface="Arial Black"/>
                <a:ea typeface="Arial Black"/>
                <a:cs typeface="Arial Black"/>
                <a:sym typeface="Arial Black"/>
              </a:rPr>
              <a:t>AND LIMITATIONS</a:t>
            </a:r>
            <a:endParaRPr b="1" i="0" sz="1200" u="none" cap="none" strike="noStrike">
              <a:solidFill>
                <a:srgbClr val="DE6F76"/>
              </a:solidFill>
              <a:latin typeface="Arial Black"/>
              <a:ea typeface="Arial Black"/>
              <a:cs typeface="Arial Black"/>
              <a:sym typeface="Arial Black"/>
            </a:endParaRPr>
          </a:p>
        </p:txBody>
      </p:sp>
      <p:grpSp>
        <p:nvGrpSpPr>
          <p:cNvPr id="2133" name="Google Shape;2133;p42"/>
          <p:cNvGrpSpPr/>
          <p:nvPr/>
        </p:nvGrpSpPr>
        <p:grpSpPr>
          <a:xfrm>
            <a:off x="634838" y="1801815"/>
            <a:ext cx="2294980" cy="634476"/>
            <a:chOff x="9318553" y="2118167"/>
            <a:chExt cx="1459422" cy="434533"/>
          </a:xfrm>
        </p:grpSpPr>
        <p:sp>
          <p:nvSpPr>
            <p:cNvPr id="2134" name="Google Shape;2134;p42"/>
            <p:cNvSpPr/>
            <p:nvPr/>
          </p:nvSpPr>
          <p:spPr>
            <a:xfrm>
              <a:off x="9318553" y="2118167"/>
              <a:ext cx="1459422" cy="434533"/>
            </a:xfrm>
            <a:custGeom>
              <a:rect b="b" l="l" r="r" t="t"/>
              <a:pathLst>
                <a:path extrusionOk="0" h="322333" w="1658584">
                  <a:moveTo>
                    <a:pt x="122938" y="0"/>
                  </a:moveTo>
                  <a:lnTo>
                    <a:pt x="1535647" y="0"/>
                  </a:lnTo>
                  <a:cubicBezTo>
                    <a:pt x="1568252" y="0"/>
                    <a:pt x="1599522" y="12952"/>
                    <a:pt x="1622577" y="36008"/>
                  </a:cubicBezTo>
                  <a:cubicBezTo>
                    <a:pt x="1645632" y="59063"/>
                    <a:pt x="1658584" y="90333"/>
                    <a:pt x="1658584" y="122938"/>
                  </a:cubicBezTo>
                  <a:lnTo>
                    <a:pt x="1658584" y="199396"/>
                  </a:lnTo>
                  <a:cubicBezTo>
                    <a:pt x="1658584" y="267292"/>
                    <a:pt x="1603543" y="322333"/>
                    <a:pt x="1535647" y="322333"/>
                  </a:cubicBezTo>
                  <a:lnTo>
                    <a:pt x="122938" y="322333"/>
                  </a:lnTo>
                  <a:cubicBezTo>
                    <a:pt x="55041" y="322333"/>
                    <a:pt x="0" y="267292"/>
                    <a:pt x="0" y="199396"/>
                  </a:cubicBezTo>
                  <a:lnTo>
                    <a:pt x="0" y="122938"/>
                  </a:lnTo>
                  <a:cubicBezTo>
                    <a:pt x="0" y="55041"/>
                    <a:pt x="55041" y="0"/>
                    <a:pt x="122938" y="0"/>
                  </a:cubicBezTo>
                  <a:close/>
                </a:path>
              </a:pathLst>
            </a:custGeom>
            <a:solidFill>
              <a:srgbClr val="DE6F76"/>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135" name="Google Shape;2135;p42"/>
            <p:cNvSpPr txBox="1"/>
            <p:nvPr/>
          </p:nvSpPr>
          <p:spPr>
            <a:xfrm>
              <a:off x="9504832" y="2177343"/>
              <a:ext cx="1086864" cy="316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lt1"/>
                  </a:solidFill>
                  <a:latin typeface="Arial"/>
                  <a:ea typeface="Arial"/>
                  <a:cs typeface="Arial"/>
                  <a:sym typeface="Arial"/>
                </a:rPr>
                <a:t>CASCADE</a:t>
              </a:r>
              <a:endParaRPr b="0" i="0" sz="1400" u="none" cap="none" strike="noStrike">
                <a:solidFill>
                  <a:srgbClr val="000000"/>
                </a:solidFill>
                <a:latin typeface="Arial"/>
                <a:ea typeface="Arial"/>
                <a:cs typeface="Arial"/>
                <a:sym typeface="Arial"/>
              </a:endParaRPr>
            </a:p>
          </p:txBody>
        </p:sp>
      </p:grpSp>
      <p:sp>
        <p:nvSpPr>
          <p:cNvPr id="2136" name="Google Shape;2136;p42"/>
          <p:cNvSpPr/>
          <p:nvPr/>
        </p:nvSpPr>
        <p:spPr>
          <a:xfrm>
            <a:off x="471084" y="7962900"/>
            <a:ext cx="2643113" cy="1440129"/>
          </a:xfrm>
          <a:prstGeom prst="rect">
            <a:avLst/>
          </a:prstGeom>
          <a:noFill/>
          <a:ln cap="rnd" cmpd="sng" w="9525">
            <a:solidFill>
              <a:srgbClr val="DE6F76"/>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11357"/>
              </a:lnSpc>
              <a:spcBef>
                <a:spcPts val="0"/>
              </a:spcBef>
              <a:spcAft>
                <a:spcPts val="0"/>
              </a:spcAft>
              <a:buClr>
                <a:srgbClr val="000000"/>
              </a:buClr>
              <a:buSzPts val="1400"/>
              <a:buFont typeface="Arial"/>
              <a:buNone/>
            </a:pPr>
            <a:r>
              <a:rPr b="1" i="0" lang="en-GB" sz="1400" u="none" cap="none" strike="noStrike">
                <a:solidFill>
                  <a:srgbClr val="DE6F76"/>
                </a:solidFill>
                <a:latin typeface="Arial Black"/>
                <a:ea typeface="Arial Black"/>
                <a:cs typeface="Arial Black"/>
                <a:sym typeface="Arial Black"/>
              </a:rPr>
              <a:t>GENERAL CONSIDERATION</a:t>
            </a:r>
            <a:endParaRPr b="0" i="0" sz="1400" u="none" cap="none" strike="noStrike">
              <a:solidFill>
                <a:srgbClr val="000000"/>
              </a:solidFill>
              <a:latin typeface="Arial"/>
              <a:ea typeface="Arial"/>
              <a:cs typeface="Arial"/>
              <a:sym typeface="Arial"/>
            </a:endParaRPr>
          </a:p>
        </p:txBody>
      </p:sp>
      <p:sp>
        <p:nvSpPr>
          <p:cNvPr id="2137" name="Google Shape;2137;p42"/>
          <p:cNvSpPr/>
          <p:nvPr/>
        </p:nvSpPr>
        <p:spPr>
          <a:xfrm>
            <a:off x="3445340" y="7962900"/>
            <a:ext cx="14309260" cy="1440129"/>
          </a:xfrm>
          <a:prstGeom prst="rect">
            <a:avLst/>
          </a:prstGeom>
          <a:noFill/>
          <a:ln cap="rnd" cmpd="sng" w="9525">
            <a:solidFill>
              <a:srgbClr val="DE6F76"/>
            </a:solidFill>
            <a:prstDash val="dot"/>
            <a:round/>
            <a:headEnd len="sm" w="sm" type="none"/>
            <a:tailEnd len="sm" w="sm" type="none"/>
          </a:ln>
        </p:spPr>
        <p:txBody>
          <a:bodyPr anchorCtr="0" anchor="ctr" bIns="45700" lIns="180000" spcFirstLastPara="1" rIns="91425" wrap="square" tIns="45700">
            <a:noAutofit/>
          </a:bodyPr>
          <a:lstStyle/>
          <a:p>
            <a:pPr indent="-285750" lvl="1" marL="461856" marR="0" rtl="0" algn="l">
              <a:lnSpc>
                <a:spcPct val="100000"/>
              </a:lnSpc>
              <a:spcBef>
                <a:spcPts val="0"/>
              </a:spcBef>
              <a:spcAft>
                <a:spcPts val="0"/>
              </a:spcAft>
              <a:buClr>
                <a:srgbClr val="DE6F76"/>
              </a:buClr>
              <a:buSzPts val="1400"/>
              <a:buFont typeface="Courier New"/>
              <a:buChar char="o"/>
            </a:pPr>
            <a:r>
              <a:rPr b="0" i="0" lang="en-GB" sz="1400" u="none" cap="none" strike="noStrike">
                <a:solidFill>
                  <a:schemeClr val="dk1"/>
                </a:solidFill>
                <a:latin typeface="Arial"/>
                <a:ea typeface="Arial"/>
                <a:cs typeface="Arial"/>
                <a:sym typeface="Arial"/>
              </a:rPr>
              <a:t>There are ethical and safety concerns with data collection. Identifying individuals as members of a key population may expose them to stigma, discrimination, or even legal repercussions. Data collection must be handled with care to ensure confidentiality and safety. </a:t>
            </a:r>
            <a:endParaRPr b="0" i="0" sz="1400" u="none" cap="none" strike="noStrike">
              <a:solidFill>
                <a:schemeClr val="dk1"/>
              </a:solidFill>
              <a:latin typeface="Arial"/>
              <a:ea typeface="Arial"/>
              <a:cs typeface="Arial"/>
              <a:sym typeface="Arial"/>
            </a:endParaRPr>
          </a:p>
          <a:p>
            <a:pPr indent="-285750" lvl="1" marL="461856" marR="0" rtl="0" algn="l">
              <a:lnSpc>
                <a:spcPct val="100000"/>
              </a:lnSpc>
              <a:spcBef>
                <a:spcPts val="0"/>
              </a:spcBef>
              <a:spcAft>
                <a:spcPts val="0"/>
              </a:spcAft>
              <a:buClr>
                <a:srgbClr val="DE6F76"/>
              </a:buClr>
              <a:buSzPts val="1400"/>
              <a:buFont typeface="Courier New"/>
              <a:buChar char="o"/>
            </a:pPr>
            <a:r>
              <a:rPr b="0" i="0" lang="en-GB" sz="1400" u="none" cap="none" strike="noStrike">
                <a:solidFill>
                  <a:schemeClr val="dk1"/>
                </a:solidFill>
                <a:latin typeface="Arial"/>
                <a:ea typeface="Arial"/>
                <a:cs typeface="Arial"/>
                <a:sym typeface="Arial"/>
              </a:rPr>
              <a:t>There may be challenges in determining denominators for the cascade indicators at a particular point in time, as they are likely to change over time (non linear process).</a:t>
            </a:r>
            <a:endParaRPr b="0" i="0" sz="1400" u="none" cap="none" strike="noStrike">
              <a:solidFill>
                <a:srgbClr val="000000"/>
              </a:solidFill>
              <a:latin typeface="Arial"/>
              <a:ea typeface="Arial"/>
              <a:cs typeface="Arial"/>
              <a:sym typeface="Arial"/>
            </a:endParaRPr>
          </a:p>
          <a:p>
            <a:pPr indent="-285750" lvl="1" marL="461856" marR="0" rtl="0" algn="l">
              <a:lnSpc>
                <a:spcPct val="100000"/>
              </a:lnSpc>
              <a:spcBef>
                <a:spcPts val="0"/>
              </a:spcBef>
              <a:spcAft>
                <a:spcPts val="0"/>
              </a:spcAft>
              <a:buClr>
                <a:srgbClr val="DE6F76"/>
              </a:buClr>
              <a:buSzPts val="1400"/>
              <a:buFont typeface="Courier New"/>
              <a:buChar char="o"/>
            </a:pPr>
            <a:r>
              <a:rPr b="0" i="0" lang="en-GB" sz="1400" u="none" cap="none" strike="noStrike">
                <a:solidFill>
                  <a:schemeClr val="dk1"/>
                </a:solidFill>
                <a:latin typeface="Arial"/>
                <a:ea typeface="Arial"/>
                <a:cs typeface="Arial"/>
                <a:sym typeface="Arial"/>
              </a:rPr>
              <a:t>Routine population survey data required by the method may not be available or could be outdated.</a:t>
            </a:r>
            <a:endParaRPr b="0" i="0" sz="1400" u="none" cap="none" strike="noStrike">
              <a:solidFill>
                <a:srgbClr val="000000"/>
              </a:solidFill>
              <a:latin typeface="Arial"/>
              <a:ea typeface="Arial"/>
              <a:cs typeface="Arial"/>
              <a:sym typeface="Arial"/>
            </a:endParaRPr>
          </a:p>
        </p:txBody>
      </p:sp>
      <p:sp>
        <p:nvSpPr>
          <p:cNvPr id="2138" name="Google Shape;2138;p42"/>
          <p:cNvSpPr txBox="1"/>
          <p:nvPr/>
        </p:nvSpPr>
        <p:spPr>
          <a:xfrm>
            <a:off x="0" y="0"/>
            <a:ext cx="18306332" cy="371681"/>
          </a:xfrm>
          <a:prstGeom prst="rect">
            <a:avLst/>
          </a:prstGeom>
          <a:solidFill>
            <a:srgbClr val="DE6F76"/>
          </a:solidFill>
          <a:ln>
            <a:noFill/>
          </a:ln>
        </p:spPr>
        <p:txBody>
          <a:bodyPr anchorCtr="0" anchor="ctr" bIns="45700" lIns="90000"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Cascades Summary</a:t>
            </a:r>
            <a:endParaRPr b="0" i="0" sz="1400" u="none" cap="none" strike="noStrike">
              <a:solidFill>
                <a:srgbClr val="000000"/>
              </a:solidFill>
              <a:latin typeface="Arial"/>
              <a:ea typeface="Arial"/>
              <a:cs typeface="Arial"/>
              <a:sym typeface="Arial"/>
            </a:endParaRPr>
          </a:p>
        </p:txBody>
      </p:sp>
      <p:grpSp>
        <p:nvGrpSpPr>
          <p:cNvPr id="2139" name="Google Shape;2139;p42"/>
          <p:cNvGrpSpPr/>
          <p:nvPr/>
        </p:nvGrpSpPr>
        <p:grpSpPr>
          <a:xfrm>
            <a:off x="14835108" y="41737"/>
            <a:ext cx="484531" cy="484531"/>
            <a:chOff x="8648959" y="1185159"/>
            <a:chExt cx="484531" cy="484531"/>
          </a:xfrm>
        </p:grpSpPr>
        <p:sp>
          <p:nvSpPr>
            <p:cNvPr id="2140" name="Google Shape;2140;p42"/>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41" name="Google Shape;2141;p42">
              <a:hlinkClick action="ppaction://hlinksldjump" r:id="rId12"/>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2142" name="Google Shape;2142;p42"/>
          <p:cNvGrpSpPr/>
          <p:nvPr/>
        </p:nvGrpSpPr>
        <p:grpSpPr>
          <a:xfrm>
            <a:off x="16041050" y="51825"/>
            <a:ext cx="484531" cy="484531"/>
            <a:chOff x="8648959" y="1185159"/>
            <a:chExt cx="484531" cy="484531"/>
          </a:xfrm>
        </p:grpSpPr>
        <p:sp>
          <p:nvSpPr>
            <p:cNvPr id="2143" name="Google Shape;2143;p42"/>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44" name="Google Shape;2144;p42">
              <a:hlinkClick action="ppaction://hlinksldjump" r:id="rId14"/>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2145" name="Google Shape;2145;p42"/>
          <p:cNvGrpSpPr/>
          <p:nvPr/>
        </p:nvGrpSpPr>
        <p:grpSpPr>
          <a:xfrm>
            <a:off x="17231763" y="38100"/>
            <a:ext cx="484531" cy="484531"/>
            <a:chOff x="8648959" y="1185159"/>
            <a:chExt cx="484531" cy="484531"/>
          </a:xfrm>
        </p:grpSpPr>
        <p:sp>
          <p:nvSpPr>
            <p:cNvPr id="2146" name="Google Shape;2146;p42"/>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47" name="Google Shape;2147;p42">
              <a:hlinkClick action="ppaction://hlinksldjump" r:id="rId15"/>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148" name="Google Shape;2148;p42"/>
          <p:cNvSpPr txBox="1"/>
          <p:nvPr/>
        </p:nvSpPr>
        <p:spPr>
          <a:xfrm>
            <a:off x="14775047" y="591540"/>
            <a:ext cx="60465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2149" name="Google Shape;2149;p42"/>
          <p:cNvSpPr txBox="1"/>
          <p:nvPr/>
        </p:nvSpPr>
        <p:spPr>
          <a:xfrm>
            <a:off x="15975379" y="591029"/>
            <a:ext cx="61587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2150" name="Google Shape;2150;p42"/>
          <p:cNvSpPr txBox="1"/>
          <p:nvPr/>
        </p:nvSpPr>
        <p:spPr>
          <a:xfrm>
            <a:off x="17041057" y="599430"/>
            <a:ext cx="86594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sp>
        <p:nvSpPr>
          <p:cNvPr id="2151" name="Google Shape;2151;p42"/>
          <p:cNvSpPr txBox="1"/>
          <p:nvPr/>
        </p:nvSpPr>
        <p:spPr>
          <a:xfrm>
            <a:off x="13326599" y="591029"/>
            <a:ext cx="96853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7F7F7F"/>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grpSp>
        <p:nvGrpSpPr>
          <p:cNvPr id="2152" name="Google Shape;2152;p42"/>
          <p:cNvGrpSpPr/>
          <p:nvPr/>
        </p:nvGrpSpPr>
        <p:grpSpPr>
          <a:xfrm>
            <a:off x="13565479" y="51825"/>
            <a:ext cx="484531" cy="484531"/>
            <a:chOff x="8648959" y="1185159"/>
            <a:chExt cx="484531" cy="484531"/>
          </a:xfrm>
        </p:grpSpPr>
        <p:sp>
          <p:nvSpPr>
            <p:cNvPr id="2153" name="Google Shape;2153;p42">
              <a:hlinkClick action="ppaction://hlinksldjump" r:id="rId16"/>
            </p:cNvPr>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54" name="Google Shape;2154;p42">
              <a:hlinkClick action="ppaction://hlinksldjump" r:id="rId17"/>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2155" name="Google Shape;2155;p42"/>
          <p:cNvGrpSpPr/>
          <p:nvPr/>
        </p:nvGrpSpPr>
        <p:grpSpPr>
          <a:xfrm>
            <a:off x="18331" y="9704272"/>
            <a:ext cx="15755070" cy="596320"/>
            <a:chOff x="0" y="9749027"/>
            <a:chExt cx="15755070" cy="596320"/>
          </a:xfrm>
        </p:grpSpPr>
        <p:pic>
          <p:nvPicPr>
            <p:cNvPr descr="A colorful squares and circles&#10;&#10;AI-generated content may be incorrect." id="2156" name="Google Shape;2156;p42"/>
            <p:cNvPicPr preferRelativeResize="0"/>
            <p:nvPr/>
          </p:nvPicPr>
          <p:blipFill rotWithShape="1">
            <a:blip r:embed="rId18">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2157" name="Google Shape;2157;p42"/>
            <p:cNvPicPr preferRelativeResize="0"/>
            <p:nvPr/>
          </p:nvPicPr>
          <p:blipFill rotWithShape="1">
            <a:blip r:embed="rId18">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2158" name="Google Shape;2158;p42"/>
            <p:cNvPicPr preferRelativeResize="0"/>
            <p:nvPr/>
          </p:nvPicPr>
          <p:blipFill rotWithShape="1">
            <a:blip r:embed="rId19">
              <a:alphaModFix/>
            </a:blip>
            <a:srcRect b="0" l="0" r="0" t="0"/>
            <a:stretch/>
          </p:blipFill>
          <p:spPr>
            <a:xfrm rot="-5400000">
              <a:off x="15133116" y="9723391"/>
              <a:ext cx="596319" cy="647590"/>
            </a:xfrm>
            <a:prstGeom prst="rect">
              <a:avLst/>
            </a:prstGeom>
            <a:noFill/>
            <a:ln>
              <a:noFill/>
            </a:ln>
          </p:spPr>
        </p:pic>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6" name="Shape 2166"/>
        <p:cNvGrpSpPr/>
        <p:nvPr/>
      </p:nvGrpSpPr>
      <p:grpSpPr>
        <a:xfrm>
          <a:off x="0" y="0"/>
          <a:ext cx="0" cy="0"/>
          <a:chOff x="0" y="0"/>
          <a:chExt cx="0" cy="0"/>
        </a:xfrm>
      </p:grpSpPr>
      <p:grpSp>
        <p:nvGrpSpPr>
          <p:cNvPr id="2167" name="Google Shape;2167;p43"/>
          <p:cNvGrpSpPr/>
          <p:nvPr/>
        </p:nvGrpSpPr>
        <p:grpSpPr>
          <a:xfrm>
            <a:off x="18331" y="9704272"/>
            <a:ext cx="15755070" cy="596320"/>
            <a:chOff x="0" y="9749027"/>
            <a:chExt cx="15755070" cy="596320"/>
          </a:xfrm>
        </p:grpSpPr>
        <p:pic>
          <p:nvPicPr>
            <p:cNvPr descr="A colorful squares and circles&#10;&#10;AI-generated content may be incorrect." id="2168" name="Google Shape;2168;p43"/>
            <p:cNvPicPr preferRelativeResize="0"/>
            <p:nvPr/>
          </p:nvPicPr>
          <p:blipFill rotWithShape="1">
            <a:blip r:embed="rId3">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2169" name="Google Shape;2169;p43"/>
            <p:cNvPicPr preferRelativeResize="0"/>
            <p:nvPr/>
          </p:nvPicPr>
          <p:blipFill rotWithShape="1">
            <a:blip r:embed="rId3">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2170" name="Google Shape;2170;p43"/>
            <p:cNvPicPr preferRelativeResize="0"/>
            <p:nvPr/>
          </p:nvPicPr>
          <p:blipFill rotWithShape="1">
            <a:blip r:embed="rId4">
              <a:alphaModFix/>
            </a:blip>
            <a:srcRect b="0" l="0" r="0" t="0"/>
            <a:stretch/>
          </p:blipFill>
          <p:spPr>
            <a:xfrm rot="-5400000">
              <a:off x="15133116" y="9723391"/>
              <a:ext cx="596319" cy="647590"/>
            </a:xfrm>
            <a:prstGeom prst="rect">
              <a:avLst/>
            </a:prstGeom>
            <a:noFill/>
            <a:ln>
              <a:noFill/>
            </a:ln>
          </p:spPr>
        </p:pic>
      </p:grpSp>
      <p:grpSp>
        <p:nvGrpSpPr>
          <p:cNvPr id="2171" name="Google Shape;2171;p43"/>
          <p:cNvGrpSpPr/>
          <p:nvPr/>
        </p:nvGrpSpPr>
        <p:grpSpPr>
          <a:xfrm>
            <a:off x="7076825" y="310225"/>
            <a:ext cx="10396407" cy="1849325"/>
            <a:chOff x="0" y="0"/>
            <a:chExt cx="11906101" cy="2465767"/>
          </a:xfrm>
        </p:grpSpPr>
        <p:sp>
          <p:nvSpPr>
            <p:cNvPr id="2172" name="Google Shape;2172;p43"/>
            <p:cNvSpPr/>
            <p:nvPr/>
          </p:nvSpPr>
          <p:spPr>
            <a:xfrm>
              <a:off x="0" y="0"/>
              <a:ext cx="11440160" cy="2201370"/>
            </a:xfrm>
            <a:custGeom>
              <a:rect b="b" l="l" r="r" t="t"/>
              <a:pathLst>
                <a:path extrusionOk="0" h="2201370" w="11440160">
                  <a:moveTo>
                    <a:pt x="0" y="0"/>
                  </a:moveTo>
                  <a:lnTo>
                    <a:pt x="11440160" y="0"/>
                  </a:lnTo>
                  <a:lnTo>
                    <a:pt x="11440160" y="2201370"/>
                  </a:lnTo>
                  <a:lnTo>
                    <a:pt x="0" y="2201370"/>
                  </a:lnTo>
                  <a:close/>
                </a:path>
              </a:pathLst>
            </a:custGeom>
            <a:solidFill>
              <a:srgbClr val="000000">
                <a:alpha val="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73" name="Google Shape;2173;p43"/>
            <p:cNvSpPr txBox="1"/>
            <p:nvPr/>
          </p:nvSpPr>
          <p:spPr>
            <a:xfrm>
              <a:off x="1" y="302467"/>
              <a:ext cx="11906100" cy="2163300"/>
            </a:xfrm>
            <a:prstGeom prst="rect">
              <a:avLst/>
            </a:prstGeom>
            <a:noFill/>
            <a:ln>
              <a:noFill/>
            </a:ln>
          </p:spPr>
          <p:txBody>
            <a:bodyPr anchorCtr="0" anchor="ctr" bIns="0" lIns="0" spcFirstLastPara="1" rIns="0" wrap="square" tIns="0">
              <a:noAutofit/>
            </a:bodyPr>
            <a:lstStyle/>
            <a:p>
              <a:pPr indent="0" lvl="0" marL="0" marR="0" rtl="0" algn="l">
                <a:lnSpc>
                  <a:spcPct val="108000"/>
                </a:lnSpc>
                <a:spcBef>
                  <a:spcPts val="0"/>
                </a:spcBef>
                <a:spcAft>
                  <a:spcPts val="0"/>
                </a:spcAft>
                <a:buClr>
                  <a:srgbClr val="000000"/>
                </a:buClr>
                <a:buSzPts val="4800"/>
                <a:buFont typeface="Arial"/>
                <a:buNone/>
              </a:pPr>
              <a:r>
                <a:rPr b="0" i="0" lang="en-GB" sz="4800" u="none" cap="none" strike="noStrike">
                  <a:solidFill>
                    <a:srgbClr val="462145"/>
                  </a:solidFill>
                  <a:latin typeface="Arial"/>
                  <a:ea typeface="Arial"/>
                  <a:cs typeface="Arial"/>
                  <a:sym typeface="Arial"/>
                </a:rPr>
                <a:t>How</a:t>
              </a:r>
              <a:r>
                <a:rPr b="1" i="0" lang="en-GB" sz="4800" u="none" cap="none" strike="noStrike">
                  <a:solidFill>
                    <a:srgbClr val="462145"/>
                  </a:solidFill>
                  <a:latin typeface="Arial"/>
                  <a:ea typeface="Arial"/>
                  <a:cs typeface="Arial"/>
                  <a:sym typeface="Arial"/>
                </a:rPr>
                <a:t> </a:t>
              </a:r>
              <a:r>
                <a:rPr b="1" i="0" lang="en-GB" sz="4800" u="none" cap="none" strike="noStrike">
                  <a:solidFill>
                    <a:srgbClr val="00A899"/>
                  </a:solidFill>
                  <a:latin typeface="Arial"/>
                  <a:ea typeface="Arial"/>
                  <a:cs typeface="Arial"/>
                  <a:sym typeface="Arial"/>
                </a:rPr>
                <a:t>i2i can support you </a:t>
              </a:r>
              <a:r>
                <a:rPr b="0" i="0" lang="en-GB" sz="4800" u="none" cap="none" strike="noStrike">
                  <a:solidFill>
                    <a:srgbClr val="462145"/>
                  </a:solidFill>
                  <a:latin typeface="Arial"/>
                  <a:ea typeface="Arial"/>
                  <a:cs typeface="Arial"/>
                  <a:sym typeface="Arial"/>
                </a:rPr>
                <a:t>in adapting and populating prevention cascades</a:t>
              </a:r>
              <a:endParaRPr b="0" i="0" sz="1400" u="none" cap="none" strike="noStrike">
                <a:solidFill>
                  <a:srgbClr val="000000"/>
                </a:solidFill>
                <a:latin typeface="Arial"/>
                <a:ea typeface="Arial"/>
                <a:cs typeface="Arial"/>
                <a:sym typeface="Arial"/>
              </a:endParaRPr>
            </a:p>
          </p:txBody>
        </p:sp>
      </p:grpSp>
      <p:sp>
        <p:nvSpPr>
          <p:cNvPr id="2174" name="Google Shape;2174;p43"/>
          <p:cNvSpPr/>
          <p:nvPr/>
        </p:nvSpPr>
        <p:spPr>
          <a:xfrm>
            <a:off x="722026" y="3691626"/>
            <a:ext cx="548992" cy="563968"/>
          </a:xfrm>
          <a:custGeom>
            <a:rect b="b" l="l" r="r" t="t"/>
            <a:pathLst>
              <a:path extrusionOk="0" h="563968" w="548992">
                <a:moveTo>
                  <a:pt x="0" y="0"/>
                </a:moveTo>
                <a:lnTo>
                  <a:pt x="548992" y="0"/>
                </a:lnTo>
                <a:lnTo>
                  <a:pt x="548992" y="563968"/>
                </a:lnTo>
                <a:lnTo>
                  <a:pt x="0" y="56396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75" name="Google Shape;2175;p43"/>
          <p:cNvSpPr/>
          <p:nvPr/>
        </p:nvSpPr>
        <p:spPr>
          <a:xfrm>
            <a:off x="712501" y="4539375"/>
            <a:ext cx="568050" cy="581850"/>
          </a:xfrm>
          <a:custGeom>
            <a:rect b="b" l="l" r="r" t="t"/>
            <a:pathLst>
              <a:path extrusionOk="0" h="581850" w="568050">
                <a:moveTo>
                  <a:pt x="0" y="0"/>
                </a:moveTo>
                <a:lnTo>
                  <a:pt x="568050" y="0"/>
                </a:lnTo>
                <a:lnTo>
                  <a:pt x="568050" y="581850"/>
                </a:lnTo>
                <a:lnTo>
                  <a:pt x="0" y="58185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76" name="Google Shape;2176;p43"/>
          <p:cNvSpPr/>
          <p:nvPr/>
        </p:nvSpPr>
        <p:spPr>
          <a:xfrm>
            <a:off x="715049" y="2678916"/>
            <a:ext cx="562970" cy="577108"/>
          </a:xfrm>
          <a:custGeom>
            <a:rect b="b" l="l" r="r" t="t"/>
            <a:pathLst>
              <a:path extrusionOk="0" h="577108" w="562970">
                <a:moveTo>
                  <a:pt x="0" y="0"/>
                </a:moveTo>
                <a:lnTo>
                  <a:pt x="562970" y="0"/>
                </a:lnTo>
                <a:lnTo>
                  <a:pt x="562970" y="577108"/>
                </a:lnTo>
                <a:lnTo>
                  <a:pt x="0" y="57710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77" name="Google Shape;2177;p43"/>
          <p:cNvSpPr txBox="1"/>
          <p:nvPr/>
        </p:nvSpPr>
        <p:spPr>
          <a:xfrm>
            <a:off x="6430100" y="3013950"/>
            <a:ext cx="10712100" cy="36327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1" marL="894741" marR="50326" rtl="0" algn="l">
              <a:lnSpc>
                <a:spcPct val="108000"/>
              </a:lnSpc>
              <a:spcBef>
                <a:spcPts val="0"/>
              </a:spcBef>
              <a:spcAft>
                <a:spcPts val="0"/>
              </a:spcAft>
              <a:buClr>
                <a:srgbClr val="000000"/>
              </a:buClr>
              <a:buSzPts val="2000"/>
              <a:buFont typeface="Arial"/>
              <a:buNone/>
            </a:pPr>
            <a:r>
              <a:rPr b="1" i="0" lang="en-GB" sz="2000" u="none" cap="none" strike="noStrike">
                <a:solidFill>
                  <a:srgbClr val="00A899"/>
                </a:solidFill>
                <a:latin typeface="Arial"/>
                <a:ea typeface="Arial"/>
                <a:cs typeface="Arial"/>
                <a:sym typeface="Arial"/>
              </a:rPr>
              <a:t>Link you to a peer country:</a:t>
            </a:r>
            <a:r>
              <a:rPr b="0" i="0" lang="en-GB" sz="2000" u="none" cap="none" strike="noStrike">
                <a:solidFill>
                  <a:srgbClr val="000000"/>
                </a:solidFill>
                <a:latin typeface="Arial"/>
                <a:ea typeface="Arial"/>
                <a:cs typeface="Arial"/>
                <a:sym typeface="Arial"/>
              </a:rPr>
              <a:t> </a:t>
            </a:r>
            <a:r>
              <a:rPr b="0" i="0" lang="en-GB" sz="2000" u="none" cap="none" strike="noStrike">
                <a:solidFill>
                  <a:schemeClr val="dk1"/>
                </a:solidFill>
                <a:latin typeface="Arial"/>
                <a:ea typeface="Arial"/>
                <a:cs typeface="Arial"/>
                <a:sym typeface="Arial"/>
              </a:rPr>
              <a:t>We can link you to a peer country that has completed prevention cascades to learn from their experience and collaborate through a Link &amp; Learn session.</a:t>
            </a:r>
            <a:endParaRPr b="0" i="0" sz="1400" u="none" cap="none" strike="noStrike">
              <a:solidFill>
                <a:srgbClr val="000000"/>
              </a:solidFill>
              <a:latin typeface="Arial"/>
              <a:ea typeface="Arial"/>
              <a:cs typeface="Arial"/>
              <a:sym typeface="Arial"/>
            </a:endParaRPr>
          </a:p>
          <a:p>
            <a:pPr indent="0" lvl="0" marL="0" marR="50326" rtl="0" algn="l">
              <a:lnSpc>
                <a:spcPct val="108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1" marL="894741" marR="50326" rtl="0" algn="l">
              <a:lnSpc>
                <a:spcPct val="108000"/>
              </a:lnSpc>
              <a:spcBef>
                <a:spcPts val="0"/>
              </a:spcBef>
              <a:spcAft>
                <a:spcPts val="0"/>
              </a:spcAft>
              <a:buClr>
                <a:srgbClr val="000000"/>
              </a:buClr>
              <a:buSzPts val="2000"/>
              <a:buFont typeface="Arial"/>
              <a:buNone/>
            </a:pPr>
            <a:r>
              <a:rPr b="1" i="0" lang="en-GB" sz="2000" u="none" cap="none" strike="noStrike">
                <a:solidFill>
                  <a:srgbClr val="00A899"/>
                </a:solidFill>
                <a:latin typeface="Arial"/>
                <a:ea typeface="Arial"/>
                <a:cs typeface="Arial"/>
                <a:sym typeface="Arial"/>
              </a:rPr>
              <a:t>Link you to an expert: </a:t>
            </a:r>
            <a:r>
              <a:rPr b="0" i="0" lang="en-GB" sz="2000" u="none" cap="none" strike="noStrike">
                <a:solidFill>
                  <a:schemeClr val="dk1"/>
                </a:solidFill>
                <a:latin typeface="Arial"/>
                <a:ea typeface="Arial"/>
                <a:cs typeface="Arial"/>
                <a:sym typeface="Arial"/>
              </a:rPr>
              <a:t>We can link you to experts who have adapted and populated preventions cascades, ask questions and get support in completing your cascades.</a:t>
            </a:r>
            <a:endParaRPr b="0" i="0" sz="1400" u="none" cap="none" strike="noStrike">
              <a:solidFill>
                <a:srgbClr val="000000"/>
              </a:solidFill>
              <a:latin typeface="Arial"/>
              <a:ea typeface="Arial"/>
              <a:cs typeface="Arial"/>
              <a:sym typeface="Arial"/>
            </a:endParaRPr>
          </a:p>
          <a:p>
            <a:pPr indent="0" lvl="0" marL="0" marR="50326" rtl="0" algn="l">
              <a:lnSpc>
                <a:spcPct val="108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1" marL="894805" marR="50326" rtl="0" algn="l">
              <a:lnSpc>
                <a:spcPct val="108000"/>
              </a:lnSpc>
              <a:spcBef>
                <a:spcPts val="0"/>
              </a:spcBef>
              <a:spcAft>
                <a:spcPts val="0"/>
              </a:spcAft>
              <a:buClr>
                <a:srgbClr val="000000"/>
              </a:buClr>
              <a:buSzPts val="2000"/>
              <a:buFont typeface="Arial"/>
              <a:buNone/>
            </a:pPr>
            <a:r>
              <a:rPr b="1" i="0" lang="en-GB" sz="2000" u="none" cap="none" strike="noStrike">
                <a:solidFill>
                  <a:srgbClr val="00A899"/>
                </a:solidFill>
                <a:latin typeface="Arial"/>
                <a:ea typeface="Arial"/>
                <a:cs typeface="Arial"/>
                <a:sym typeface="Arial"/>
              </a:rPr>
              <a:t>Share additional resources:</a:t>
            </a:r>
            <a:r>
              <a:rPr b="0" i="0" lang="en-GB" sz="2000" u="none" cap="none" strike="noStrike">
                <a:solidFill>
                  <a:srgbClr val="00A899"/>
                </a:solidFill>
                <a:latin typeface="Arial"/>
                <a:ea typeface="Arial"/>
                <a:cs typeface="Arial"/>
                <a:sym typeface="Arial"/>
              </a:rPr>
              <a:t> </a:t>
            </a:r>
            <a:r>
              <a:rPr b="0" i="0" lang="en-GB" sz="2000" u="none" cap="none" strike="noStrike">
                <a:solidFill>
                  <a:schemeClr val="dk1"/>
                </a:solidFill>
                <a:latin typeface="Arial"/>
                <a:ea typeface="Arial"/>
                <a:cs typeface="Arial"/>
                <a:sym typeface="Arial"/>
              </a:rPr>
              <a:t>We can support you in navigating available resources to effectively complete a cascade.</a:t>
            </a:r>
            <a:endParaRPr b="0" i="0" sz="1400" u="none" cap="none" strike="noStrike">
              <a:solidFill>
                <a:srgbClr val="000000"/>
              </a:solidFill>
              <a:latin typeface="Arial"/>
              <a:ea typeface="Arial"/>
              <a:cs typeface="Arial"/>
              <a:sym typeface="Arial"/>
            </a:endParaRPr>
          </a:p>
          <a:p>
            <a:pPr indent="-619261" lvl="1" marL="1238522" marR="50326" rtl="0" algn="l">
              <a:lnSpc>
                <a:spcPct val="108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2178" name="Google Shape;2178;p43"/>
          <p:cNvSpPr/>
          <p:nvPr/>
        </p:nvSpPr>
        <p:spPr>
          <a:xfrm rot="5400000">
            <a:off x="11650974" y="2138669"/>
            <a:ext cx="2258568" cy="11015480"/>
          </a:xfrm>
          <a:custGeom>
            <a:rect b="b" l="l" r="r" t="t"/>
            <a:pathLst>
              <a:path extrusionOk="0" h="3087731" w="660400">
                <a:moveTo>
                  <a:pt x="220252" y="3068662"/>
                </a:moveTo>
                <a:cubicBezTo>
                  <a:pt x="254109" y="3080176"/>
                  <a:pt x="292600" y="3087731"/>
                  <a:pt x="330378" y="3087731"/>
                </a:cubicBezTo>
                <a:cubicBezTo>
                  <a:pt x="368157" y="3087731"/>
                  <a:pt x="404509" y="3081254"/>
                  <a:pt x="438009" y="3069740"/>
                </a:cubicBezTo>
                <a:cubicBezTo>
                  <a:pt x="438723" y="3069381"/>
                  <a:pt x="439435" y="3069381"/>
                  <a:pt x="440148" y="3069021"/>
                </a:cubicBezTo>
                <a:cubicBezTo>
                  <a:pt x="565955" y="3022966"/>
                  <a:pt x="658618" y="2901352"/>
                  <a:pt x="660400" y="2708696"/>
                </a:cubicBezTo>
                <a:lnTo>
                  <a:pt x="660400" y="0"/>
                </a:lnTo>
                <a:lnTo>
                  <a:pt x="0" y="0"/>
                </a:lnTo>
                <a:lnTo>
                  <a:pt x="0" y="2706686"/>
                </a:lnTo>
                <a:cubicBezTo>
                  <a:pt x="1782" y="2902071"/>
                  <a:pt x="93019" y="3023686"/>
                  <a:pt x="220252" y="3068662"/>
                </a:cubicBezTo>
                <a:close/>
              </a:path>
            </a:pathLst>
          </a:custGeom>
          <a:solidFill>
            <a:srgbClr val="44264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79" name="Google Shape;2179;p43"/>
          <p:cNvSpPr txBox="1"/>
          <p:nvPr/>
        </p:nvSpPr>
        <p:spPr>
          <a:xfrm>
            <a:off x="7129900" y="2342175"/>
            <a:ext cx="9655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462145"/>
                </a:solidFill>
                <a:latin typeface="Arial"/>
                <a:ea typeface="Arial"/>
                <a:cs typeface="Arial"/>
                <a:sym typeface="Arial"/>
              </a:rPr>
              <a:t>If you are looking </a:t>
            </a:r>
            <a:r>
              <a:rPr b="0" i="1" lang="en-GB" sz="2400" u="none" cap="none" strike="noStrike">
                <a:solidFill>
                  <a:srgbClr val="462145"/>
                </a:solidFill>
                <a:latin typeface="Arial"/>
                <a:ea typeface="Arial"/>
                <a:cs typeface="Arial"/>
                <a:sym typeface="Arial"/>
              </a:rPr>
              <a:t>to adapt and populate a HIV prevention cascade, i2i can provide the following support:</a:t>
            </a:r>
            <a:endParaRPr b="0" i="0" sz="1400" u="none" cap="none" strike="noStrike">
              <a:solidFill>
                <a:srgbClr val="000000"/>
              </a:solidFill>
              <a:latin typeface="Arial"/>
              <a:ea typeface="Arial"/>
              <a:cs typeface="Arial"/>
              <a:sym typeface="Arial"/>
            </a:endParaRPr>
          </a:p>
        </p:txBody>
      </p:sp>
      <p:sp>
        <p:nvSpPr>
          <p:cNvPr id="2180" name="Google Shape;2180;p43"/>
          <p:cNvSpPr txBox="1"/>
          <p:nvPr/>
        </p:nvSpPr>
        <p:spPr>
          <a:xfrm>
            <a:off x="8318451" y="6895419"/>
            <a:ext cx="9155490" cy="129266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rgbClr val="FFFFFF"/>
                </a:solidFill>
                <a:latin typeface="Arial"/>
                <a:ea typeface="Arial"/>
                <a:cs typeface="Arial"/>
                <a:sym typeface="Arial"/>
              </a:rPr>
              <a:t>By leveraging these tools and support, stakeholders can significantly </a:t>
            </a:r>
            <a:r>
              <a:rPr b="1" i="0" lang="en-GB" sz="2800" u="none" cap="none" strike="noStrike">
                <a:solidFill>
                  <a:srgbClr val="FFFFFF"/>
                </a:solidFill>
                <a:latin typeface="Arial"/>
                <a:ea typeface="Arial"/>
                <a:cs typeface="Arial"/>
                <a:sym typeface="Arial"/>
              </a:rPr>
              <a:t>improve the monitoring, evaluation, and </a:t>
            </a:r>
            <a:br>
              <a:rPr b="1" i="0" lang="en-GB" sz="2800" u="none" cap="none" strike="noStrike">
                <a:solidFill>
                  <a:srgbClr val="FFFFFF"/>
                </a:solidFill>
                <a:latin typeface="Arial"/>
                <a:ea typeface="Arial"/>
                <a:cs typeface="Arial"/>
                <a:sym typeface="Arial"/>
              </a:rPr>
            </a:br>
            <a:r>
              <a:rPr b="1" i="0" lang="en-GB" sz="2800" u="none" cap="none" strike="noStrike">
                <a:solidFill>
                  <a:srgbClr val="FFFFFF"/>
                </a:solidFill>
                <a:latin typeface="Arial"/>
                <a:ea typeface="Arial"/>
                <a:cs typeface="Arial"/>
                <a:sym typeface="Arial"/>
              </a:rPr>
              <a:t>strategic planning </a:t>
            </a:r>
            <a:r>
              <a:rPr b="0" i="0" lang="en-GB" sz="2800" u="none" cap="none" strike="noStrike">
                <a:solidFill>
                  <a:srgbClr val="FFFFFF"/>
                </a:solidFill>
                <a:latin typeface="Arial"/>
                <a:ea typeface="Arial"/>
                <a:cs typeface="Arial"/>
                <a:sym typeface="Arial"/>
              </a:rPr>
              <a:t>of HIV prevention programmes.</a:t>
            </a:r>
            <a:endParaRPr b="0" i="0" sz="1400" u="none" cap="none" strike="noStrike">
              <a:solidFill>
                <a:srgbClr val="000000"/>
              </a:solidFill>
              <a:latin typeface="Arial"/>
              <a:ea typeface="Arial"/>
              <a:cs typeface="Arial"/>
              <a:sym typeface="Arial"/>
            </a:endParaRPr>
          </a:p>
        </p:txBody>
      </p:sp>
      <p:grpSp>
        <p:nvGrpSpPr>
          <p:cNvPr id="2181" name="Google Shape;2181;p43"/>
          <p:cNvGrpSpPr/>
          <p:nvPr/>
        </p:nvGrpSpPr>
        <p:grpSpPr>
          <a:xfrm>
            <a:off x="15468600" y="9741069"/>
            <a:ext cx="3329100" cy="507831"/>
            <a:chOff x="14872218" y="9719957"/>
            <a:chExt cx="3329100" cy="507831"/>
          </a:xfrm>
        </p:grpSpPr>
        <p:grpSp>
          <p:nvGrpSpPr>
            <p:cNvPr id="2182" name="Google Shape;2182;p43"/>
            <p:cNvGrpSpPr/>
            <p:nvPr/>
          </p:nvGrpSpPr>
          <p:grpSpPr>
            <a:xfrm>
              <a:off x="16071068" y="9770473"/>
              <a:ext cx="396290" cy="396290"/>
              <a:chOff x="16121050" y="9484039"/>
              <a:chExt cx="653674" cy="653674"/>
            </a:xfrm>
          </p:grpSpPr>
          <p:sp>
            <p:nvSpPr>
              <p:cNvPr id="2183" name="Google Shape;2183;p43">
                <a:hlinkClick action="ppaction://hlinksldjump" r:id="rId8"/>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84" name="Google Shape;2184;p43">
                <a:hlinkClick action="ppaction://hlinksldjump" r:id="rId9"/>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185" name="Google Shape;2185;p43">
              <a:hlinkClick action="ppaction://hlinksldjump" r:id="rId11"/>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2186" name="Google Shape;2186;p43">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87" name="Google Shape;2187;p43">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88" name="Google Shape;2188;p43">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LAST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pic>
        <p:nvPicPr>
          <p:cNvPr descr="A person in a white shirt and pink pants&#10;&#10;AI-generated content may be incorrect." id="2189" name="Google Shape;2189;p43"/>
          <p:cNvPicPr preferRelativeResize="0"/>
          <p:nvPr/>
        </p:nvPicPr>
        <p:blipFill rotWithShape="1">
          <a:blip r:embed="rId12">
            <a:alphaModFix/>
          </a:blip>
          <a:srcRect b="0" l="0" r="0" t="0"/>
          <a:stretch/>
        </p:blipFill>
        <p:spPr>
          <a:xfrm>
            <a:off x="350237" y="1"/>
            <a:ext cx="6569740" cy="10287000"/>
          </a:xfrm>
          <a:prstGeom prst="rect">
            <a:avLst/>
          </a:prstGeom>
          <a:noFill/>
          <a:ln>
            <a:noFill/>
          </a:ln>
        </p:spPr>
      </p:pic>
      <p:sp>
        <p:nvSpPr>
          <p:cNvPr id="2190" name="Google Shape;2190;p43"/>
          <p:cNvSpPr txBox="1"/>
          <p:nvPr/>
        </p:nvSpPr>
        <p:spPr>
          <a:xfrm>
            <a:off x="7311650" y="8852275"/>
            <a:ext cx="107121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Arial"/>
                <a:ea typeface="Arial"/>
                <a:cs typeface="Arial"/>
                <a:sym typeface="Arial"/>
              </a:rPr>
              <a:t>For further information or support on how to use or apply this tool, contact:</a:t>
            </a:r>
            <a:r>
              <a:rPr b="0" i="0" lang="en-GB" sz="2000" u="none" cap="none" strike="noStrike">
                <a:solidFill>
                  <a:schemeClr val="dk1"/>
                </a:solidFill>
                <a:latin typeface="Calibri"/>
                <a:ea typeface="Calibri"/>
                <a:cs typeface="Calibri"/>
                <a:sym typeface="Calibri"/>
              </a:rPr>
              <a:t> </a:t>
            </a:r>
            <a:r>
              <a:rPr b="1" i="0" lang="en-GB" sz="2000" u="none" cap="none" strike="noStrike">
                <a:solidFill>
                  <a:srgbClr val="00A899"/>
                </a:solidFill>
                <a:latin typeface="Arial"/>
                <a:ea typeface="Arial"/>
                <a:cs typeface="Arial"/>
                <a:sym typeface="Arial"/>
              </a:rPr>
              <a:t>info.i2i@genesis-analytics.com</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8" name="Shape 2198"/>
        <p:cNvGrpSpPr/>
        <p:nvPr/>
      </p:nvGrpSpPr>
      <p:grpSpPr>
        <a:xfrm>
          <a:off x="0" y="0"/>
          <a:ext cx="0" cy="0"/>
          <a:chOff x="0" y="0"/>
          <a:chExt cx="0" cy="0"/>
        </a:xfrm>
      </p:grpSpPr>
      <p:grpSp>
        <p:nvGrpSpPr>
          <p:cNvPr id="2199" name="Google Shape;2199;p44"/>
          <p:cNvGrpSpPr/>
          <p:nvPr/>
        </p:nvGrpSpPr>
        <p:grpSpPr>
          <a:xfrm>
            <a:off x="18331" y="9704272"/>
            <a:ext cx="15755070" cy="596320"/>
            <a:chOff x="0" y="9749027"/>
            <a:chExt cx="15755070" cy="596320"/>
          </a:xfrm>
        </p:grpSpPr>
        <p:pic>
          <p:nvPicPr>
            <p:cNvPr descr="A colorful squares and circles&#10;&#10;AI-generated content may be incorrect." id="2200" name="Google Shape;2200;p44"/>
            <p:cNvPicPr preferRelativeResize="0"/>
            <p:nvPr/>
          </p:nvPicPr>
          <p:blipFill rotWithShape="1">
            <a:blip r:embed="rId3">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2201" name="Google Shape;2201;p44"/>
            <p:cNvPicPr preferRelativeResize="0"/>
            <p:nvPr/>
          </p:nvPicPr>
          <p:blipFill rotWithShape="1">
            <a:blip r:embed="rId3">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2202" name="Google Shape;2202;p44"/>
            <p:cNvPicPr preferRelativeResize="0"/>
            <p:nvPr/>
          </p:nvPicPr>
          <p:blipFill rotWithShape="1">
            <a:blip r:embed="rId4">
              <a:alphaModFix/>
            </a:blip>
            <a:srcRect b="0" l="0" r="0" t="0"/>
            <a:stretch/>
          </p:blipFill>
          <p:spPr>
            <a:xfrm rot="-5400000">
              <a:off x="15133116" y="9723391"/>
              <a:ext cx="596319" cy="647590"/>
            </a:xfrm>
            <a:prstGeom prst="rect">
              <a:avLst/>
            </a:prstGeom>
            <a:noFill/>
            <a:ln>
              <a:noFill/>
            </a:ln>
          </p:spPr>
        </p:pic>
      </p:grpSp>
      <p:grpSp>
        <p:nvGrpSpPr>
          <p:cNvPr id="2203" name="Google Shape;2203;p44"/>
          <p:cNvGrpSpPr/>
          <p:nvPr/>
        </p:nvGrpSpPr>
        <p:grpSpPr>
          <a:xfrm>
            <a:off x="15468600" y="9741069"/>
            <a:ext cx="3329100" cy="507831"/>
            <a:chOff x="14872218" y="9719957"/>
            <a:chExt cx="3329100" cy="507831"/>
          </a:xfrm>
        </p:grpSpPr>
        <p:grpSp>
          <p:nvGrpSpPr>
            <p:cNvPr id="2204" name="Google Shape;2204;p44"/>
            <p:cNvGrpSpPr/>
            <p:nvPr/>
          </p:nvGrpSpPr>
          <p:grpSpPr>
            <a:xfrm>
              <a:off x="16071068" y="9770473"/>
              <a:ext cx="396290" cy="396290"/>
              <a:chOff x="16121050" y="9484039"/>
              <a:chExt cx="653674" cy="653674"/>
            </a:xfrm>
          </p:grpSpPr>
          <p:sp>
            <p:nvSpPr>
              <p:cNvPr id="2205" name="Google Shape;2205;p44">
                <a:hlinkClick action="ppaction://hlinksldjump" r:id="rId5"/>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06" name="Google Shape;2206;p44">
                <a:hlinkClick action="ppaction://hlinksldjump" r:id="rId6"/>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207" name="Google Shape;2207;p44">
              <a:hlinkClick action="ppaction://hlinksldjump" r:id="rId8"/>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2208" name="Google Shape;2208;p44">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09" name="Google Shape;2209;p44">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10" name="Google Shape;2210;p44">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LAST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2211" name="Google Shape;2211;p44"/>
          <p:cNvSpPr txBox="1"/>
          <p:nvPr/>
        </p:nvSpPr>
        <p:spPr>
          <a:xfrm>
            <a:off x="359135" y="333970"/>
            <a:ext cx="11845091"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rgbClr val="00A899"/>
                </a:solidFill>
                <a:latin typeface="Arial"/>
                <a:ea typeface="Arial"/>
                <a:cs typeface="Arial"/>
                <a:sym typeface="Arial"/>
              </a:rPr>
              <a:t>References</a:t>
            </a:r>
            <a:endParaRPr b="1" i="0" sz="6000" u="none" cap="none" strike="noStrike">
              <a:solidFill>
                <a:srgbClr val="00A899"/>
              </a:solidFill>
              <a:latin typeface="Arial"/>
              <a:ea typeface="Arial"/>
              <a:cs typeface="Arial"/>
              <a:sym typeface="Arial"/>
            </a:endParaRPr>
          </a:p>
        </p:txBody>
      </p:sp>
      <p:sp>
        <p:nvSpPr>
          <p:cNvPr id="2212" name="Google Shape;2212;p44"/>
          <p:cNvSpPr txBox="1"/>
          <p:nvPr/>
        </p:nvSpPr>
        <p:spPr>
          <a:xfrm>
            <a:off x="359135" y="1205255"/>
            <a:ext cx="16962765" cy="8120172"/>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434343"/>
              </a:buClr>
              <a:buSzPts val="2400"/>
              <a:buFont typeface="Calibri"/>
              <a:buAutoNum type="arabicPeriod"/>
            </a:pPr>
            <a:r>
              <a:rPr b="0" i="0" lang="en-GB" sz="2400" u="none" cap="none" strike="noStrike">
                <a:solidFill>
                  <a:srgbClr val="434343"/>
                </a:solidFill>
                <a:latin typeface="Arial"/>
                <a:ea typeface="Arial"/>
                <a:cs typeface="Arial"/>
                <a:sym typeface="Arial"/>
              </a:rPr>
              <a:t>UNAIDS. (2021). Creating HIV prevention cascades: Operational guidance on a tool for monitoring programmes. </a:t>
            </a:r>
            <a:br>
              <a:rPr b="0" i="0" lang="en-GB" sz="2400" u="none" cap="none" strike="noStrike">
                <a:solidFill>
                  <a:srgbClr val="434343"/>
                </a:solidFill>
                <a:latin typeface="Arial"/>
                <a:ea typeface="Arial"/>
                <a:cs typeface="Arial"/>
                <a:sym typeface="Arial"/>
              </a:rPr>
            </a:br>
            <a:r>
              <a:rPr b="0" i="0" lang="en-GB" sz="2400" u="none" cap="none" strike="noStrike">
                <a:solidFill>
                  <a:srgbClr val="434343"/>
                </a:solidFill>
                <a:latin typeface="Arial"/>
                <a:ea typeface="Arial"/>
                <a:cs typeface="Arial"/>
                <a:sym typeface="Arial"/>
              </a:rPr>
              <a:t>Joint United Nations Programme on HIV/AIDS (UNAIDS). </a:t>
            </a:r>
            <a:r>
              <a:rPr b="0" i="0" lang="en-GB" sz="2400" u="sng" cap="none" strike="noStrike">
                <a:solidFill>
                  <a:srgbClr val="00A899"/>
                </a:solidFill>
                <a:latin typeface="Arial"/>
                <a:ea typeface="Arial"/>
                <a:cs typeface="Arial"/>
                <a:sym typeface="Arial"/>
                <a:hlinkClick r:id="rId9">
                  <a:extLst>
                    <a:ext uri="{A12FA001-AC4F-418D-AE19-62706E023703}">
                      <ahyp:hlinkClr val="tx"/>
                    </a:ext>
                  </a:extLst>
                </a:hlinkClick>
              </a:rPr>
              <a:t>https://www.unaids.org/en/resources/documents/2021/20211125_creating-hiv-prevention-cascades</a:t>
            </a:r>
            <a:endParaRPr b="0" i="0" sz="2400" u="none" cap="none" strike="noStrike">
              <a:solidFill>
                <a:srgbClr val="00A899"/>
              </a:solidFill>
              <a:latin typeface="Arial"/>
              <a:ea typeface="Arial"/>
              <a:cs typeface="Arial"/>
              <a:sym typeface="Arial"/>
            </a:endParaRPr>
          </a:p>
          <a:p>
            <a:pPr indent="-457200" lvl="0" marL="457200" marR="0" rtl="0" algn="l">
              <a:lnSpc>
                <a:spcPct val="100000"/>
              </a:lnSpc>
              <a:spcBef>
                <a:spcPts val="1000"/>
              </a:spcBef>
              <a:spcAft>
                <a:spcPts val="0"/>
              </a:spcAft>
              <a:buClr>
                <a:srgbClr val="434343"/>
              </a:buClr>
              <a:buSzPts val="2400"/>
              <a:buFont typeface="Calibri"/>
              <a:buAutoNum type="arabicPeriod"/>
            </a:pPr>
            <a:r>
              <a:rPr b="0" i="0" lang="en-GB" sz="2400" u="none" cap="none" strike="noStrike">
                <a:solidFill>
                  <a:srgbClr val="434343"/>
                </a:solidFill>
                <a:latin typeface="Arial"/>
                <a:ea typeface="Arial"/>
                <a:cs typeface="Arial"/>
                <a:sym typeface="Arial"/>
              </a:rPr>
              <a:t>Bhattacharjee P, McClarty L, Isac S, Kimani J, Emmanuel F, Kabuti R, Kinyua A, Kombo BK, Owek C, Musyoki H, Kiplagat A, Arimi P, Shaw SY, Gandhi M, Malone S, Blanchard J, Garnett G, Becker ML. Applying the Effective Programme Coverage framework to assess gaps in HIV prevention programmes for female sex workers and men who have sex with men in Nairobi, Kenya: findings from an expanded Polling Booth Survey. J Int AIDS Soc. 2024. </a:t>
            </a:r>
            <a:r>
              <a:rPr b="0" i="0" lang="en-GB" sz="2400" u="sng" cap="none" strike="noStrike">
                <a:solidFill>
                  <a:srgbClr val="00A899"/>
                </a:solidFill>
                <a:latin typeface="Arial"/>
                <a:ea typeface="Arial"/>
                <a:cs typeface="Arial"/>
                <a:sym typeface="Arial"/>
                <a:hlinkClick r:id="rId10">
                  <a:extLst>
                    <a:ext uri="{A12FA001-AC4F-418D-AE19-62706E023703}">
                      <ahyp:hlinkClr val="tx"/>
                    </a:ext>
                  </a:extLst>
                </a:hlinkClick>
              </a:rPr>
              <a:t>https://doi.org/10.1002/jia2.26240</a:t>
            </a:r>
            <a:endParaRPr b="0" i="0" sz="2400" u="none" cap="none" strike="noStrike">
              <a:solidFill>
                <a:srgbClr val="00A899"/>
              </a:solidFill>
              <a:latin typeface="Arial"/>
              <a:ea typeface="Arial"/>
              <a:cs typeface="Arial"/>
              <a:sym typeface="Arial"/>
            </a:endParaRPr>
          </a:p>
          <a:p>
            <a:pPr indent="-457200" lvl="0" marL="457200" marR="0" rtl="0" algn="l">
              <a:lnSpc>
                <a:spcPct val="100000"/>
              </a:lnSpc>
              <a:spcBef>
                <a:spcPts val="1000"/>
              </a:spcBef>
              <a:spcAft>
                <a:spcPts val="0"/>
              </a:spcAft>
              <a:buClr>
                <a:srgbClr val="434343"/>
              </a:buClr>
              <a:buSzPts val="2400"/>
              <a:buFont typeface="Calibri"/>
              <a:buAutoNum type="arabicPeriod"/>
            </a:pPr>
            <a:r>
              <a:rPr b="0" i="0" lang="en-GB" sz="2400" u="none" cap="none" strike="noStrike">
                <a:solidFill>
                  <a:srgbClr val="434343"/>
                </a:solidFill>
                <a:latin typeface="Arial"/>
                <a:ea typeface="Arial"/>
                <a:cs typeface="Arial"/>
                <a:sym typeface="Arial"/>
              </a:rPr>
              <a:t>Riese, Sara, Shireen Assaf, and Thomas Pullum. 2021. Measurement Approaches for Effective Coverage Estimation. </a:t>
            </a:r>
            <a:br>
              <a:rPr b="0" i="0" lang="en-GB" sz="2400" u="none" cap="none" strike="noStrike">
                <a:solidFill>
                  <a:srgbClr val="434343"/>
                </a:solidFill>
                <a:latin typeface="Arial"/>
                <a:ea typeface="Arial"/>
                <a:cs typeface="Arial"/>
                <a:sym typeface="Arial"/>
              </a:rPr>
            </a:br>
            <a:r>
              <a:rPr b="0" i="0" lang="en-GB" sz="2400" u="none" cap="none" strike="noStrike">
                <a:solidFill>
                  <a:srgbClr val="434343"/>
                </a:solidFill>
                <a:latin typeface="Arial"/>
                <a:ea typeface="Arial"/>
                <a:cs typeface="Arial"/>
                <a:sym typeface="Arial"/>
              </a:rPr>
              <a:t>DHS Methodological Reports No. 31. Rockville, Maryland, USA: ICF.</a:t>
            </a:r>
            <a:r>
              <a:rPr b="0" i="0" lang="en-GB" sz="2400" u="none" cap="none" strike="noStrike">
                <a:solidFill>
                  <a:srgbClr val="00A899"/>
                </a:solidFill>
                <a:latin typeface="Arial"/>
                <a:ea typeface="Arial"/>
                <a:cs typeface="Arial"/>
                <a:sym typeface="Arial"/>
              </a:rPr>
              <a:t> </a:t>
            </a:r>
            <a:r>
              <a:rPr b="0" i="0" lang="en-GB" sz="2400" u="sng" cap="none" strike="noStrike">
                <a:solidFill>
                  <a:srgbClr val="00A899"/>
                </a:solidFill>
                <a:latin typeface="Arial"/>
                <a:ea typeface="Arial"/>
                <a:cs typeface="Arial"/>
                <a:sym typeface="Arial"/>
                <a:hlinkClick r:id="rId11">
                  <a:extLst>
                    <a:ext uri="{A12FA001-AC4F-418D-AE19-62706E023703}">
                      <ahyp:hlinkClr val="tx"/>
                    </a:ext>
                  </a:extLst>
                </a:hlinkClick>
              </a:rPr>
              <a:t>https://dhsprogram.com/pubs/pdf/MR31/MR31.pdf</a:t>
            </a:r>
            <a:endParaRPr b="0" i="0" sz="2400" u="none" cap="none" strike="noStrike">
              <a:solidFill>
                <a:srgbClr val="00A899"/>
              </a:solidFill>
              <a:latin typeface="Arial"/>
              <a:ea typeface="Arial"/>
              <a:cs typeface="Arial"/>
              <a:sym typeface="Arial"/>
            </a:endParaRPr>
          </a:p>
          <a:p>
            <a:pPr indent="-457200" lvl="0" marL="457200" marR="0" rtl="0" algn="l">
              <a:lnSpc>
                <a:spcPct val="100000"/>
              </a:lnSpc>
              <a:spcBef>
                <a:spcPts val="1000"/>
              </a:spcBef>
              <a:spcAft>
                <a:spcPts val="0"/>
              </a:spcAft>
              <a:buClr>
                <a:srgbClr val="434343"/>
              </a:buClr>
              <a:buSzPts val="2400"/>
              <a:buFont typeface="Calibri"/>
              <a:buAutoNum type="arabicPeriod"/>
            </a:pPr>
            <a:r>
              <a:rPr b="0" i="0" lang="en-GB" sz="2400" u="none" cap="none" strike="noStrike">
                <a:solidFill>
                  <a:srgbClr val="434343"/>
                </a:solidFill>
                <a:latin typeface="Arial"/>
                <a:ea typeface="Arial"/>
                <a:cs typeface="Arial"/>
                <a:sym typeface="Arial"/>
              </a:rPr>
              <a:t>Louisa Moorhouse, Jeffrey W. Imai-Eaton, Tawanda Dadirai, Rufurwokuda Maswera, Tafadzwa Museka, Phyllis Mandizvidza, Freedom Dzamatira, Blessing Tsenesa, Timothy B Hallett, Constance Nyamukapa, Simon Gregson.Measurement and interpretation of the Harare HIV combination prevention cascade in priority populations: A population survey of adolescent girls and young women and young men in Zimbabwe. </a:t>
            </a:r>
            <a:r>
              <a:rPr b="0" i="0" lang="en-GB" sz="2400" u="sng" cap="none" strike="noStrike">
                <a:solidFill>
                  <a:srgbClr val="00A899"/>
                </a:solidFill>
                <a:latin typeface="Arial"/>
                <a:ea typeface="Arial"/>
                <a:cs typeface="Arial"/>
                <a:sym typeface="Arial"/>
                <a:hlinkClick r:id="rId12">
                  <a:extLst>
                    <a:ext uri="{A12FA001-AC4F-418D-AE19-62706E023703}">
                      <ahyp:hlinkClr val="tx"/>
                    </a:ext>
                  </a:extLst>
                </a:hlinkClick>
              </a:rPr>
              <a:t>https://pubmed.ncbi.nlm.nih.gov/39830272/</a:t>
            </a:r>
            <a:endParaRPr b="0" i="0" sz="2400" u="none" cap="none" strike="noStrike">
              <a:solidFill>
                <a:srgbClr val="00A899"/>
              </a:solidFill>
              <a:latin typeface="Arial"/>
              <a:ea typeface="Arial"/>
              <a:cs typeface="Arial"/>
              <a:sym typeface="Arial"/>
            </a:endParaRPr>
          </a:p>
          <a:p>
            <a:pPr indent="-457200" lvl="0" marL="457200" marR="0" rtl="0" algn="l">
              <a:lnSpc>
                <a:spcPct val="100000"/>
              </a:lnSpc>
              <a:spcBef>
                <a:spcPts val="1000"/>
              </a:spcBef>
              <a:spcAft>
                <a:spcPts val="0"/>
              </a:spcAft>
              <a:buClr>
                <a:srgbClr val="434343"/>
              </a:buClr>
              <a:buSzPts val="2400"/>
              <a:buFont typeface="Calibri"/>
              <a:buAutoNum type="arabicPeriod"/>
            </a:pPr>
            <a:r>
              <a:rPr b="0" i="0" lang="en-GB" sz="2400" u="none" cap="none" strike="noStrike">
                <a:solidFill>
                  <a:srgbClr val="434343"/>
                </a:solidFill>
                <a:latin typeface="Arial"/>
                <a:ea typeface="Arial"/>
                <a:cs typeface="Arial"/>
                <a:sym typeface="Arial"/>
              </a:rPr>
              <a:t>South to South HIV Prevention Learning Network. (2024, June 6). SSLN Webinar | HIV prevention cascade hosted by Zimbabwe. </a:t>
            </a:r>
            <a:r>
              <a:rPr b="0" i="0" lang="en-GB" sz="2400" u="sng" cap="none" strike="noStrike">
                <a:solidFill>
                  <a:srgbClr val="00A899"/>
                </a:solidFill>
                <a:latin typeface="Arial"/>
                <a:ea typeface="Arial"/>
                <a:cs typeface="Arial"/>
                <a:sym typeface="Arial"/>
                <a:hlinkClick r:id="rId13">
                  <a:extLst>
                    <a:ext uri="{A12FA001-AC4F-418D-AE19-62706E023703}">
                      <ahyp:hlinkClr val="tx"/>
                    </a:ext>
                  </a:extLst>
                </a:hlinkClick>
              </a:rPr>
              <a:t>https://www.hivinterchange.com/</a:t>
            </a:r>
            <a:endParaRPr b="0" i="0" sz="2400" u="none" cap="none" strike="noStrike">
              <a:solidFill>
                <a:srgbClr val="00A899"/>
              </a:solidFill>
              <a:latin typeface="Arial"/>
              <a:ea typeface="Arial"/>
              <a:cs typeface="Arial"/>
              <a:sym typeface="Arial"/>
            </a:endParaRPr>
          </a:p>
          <a:p>
            <a:pPr indent="-457200" lvl="0" marL="457200" marR="0" rtl="0" algn="l">
              <a:lnSpc>
                <a:spcPct val="100000"/>
              </a:lnSpc>
              <a:spcBef>
                <a:spcPts val="1000"/>
              </a:spcBef>
              <a:spcAft>
                <a:spcPts val="0"/>
              </a:spcAft>
              <a:buClr>
                <a:srgbClr val="434343"/>
              </a:buClr>
              <a:buSzPts val="2400"/>
              <a:buFont typeface="Calibri"/>
              <a:buAutoNum type="arabicPeriod"/>
            </a:pPr>
            <a:r>
              <a:rPr b="0" i="0" lang="en-GB" sz="2400" u="none" cap="none" strike="noStrike">
                <a:solidFill>
                  <a:srgbClr val="434343"/>
                </a:solidFill>
                <a:latin typeface="Arial"/>
                <a:ea typeface="Arial"/>
                <a:cs typeface="Arial"/>
                <a:sym typeface="Arial"/>
              </a:rPr>
              <a:t>FHI 360/LINKAGES. (2015). HIV cascade framework for key populations: Across the continuum of HIV services for key populations (USAID/PEPFAR). </a:t>
            </a:r>
            <a:r>
              <a:rPr b="0" i="0" lang="en-GB" sz="2400" u="sng" cap="none" strike="noStrike">
                <a:solidFill>
                  <a:srgbClr val="00A899"/>
                </a:solidFill>
                <a:latin typeface="Arial"/>
                <a:ea typeface="Arial"/>
                <a:cs typeface="Arial"/>
                <a:sym typeface="Arial"/>
                <a:hlinkClick r:id="rId14">
                  <a:extLst>
                    <a:ext uri="{A12FA001-AC4F-418D-AE19-62706E023703}">
                      <ahyp:hlinkClr val="tx"/>
                    </a:ext>
                  </a:extLst>
                </a:hlinkClick>
              </a:rPr>
              <a:t>https://www.fhi360.org/wp-content/uploads/drupal/documents/linkages-hiv-cascade-framework-oct15.pdf</a:t>
            </a:r>
            <a:endParaRPr b="0" i="0" sz="2400" u="none" cap="none" strike="noStrike">
              <a:solidFill>
                <a:srgbClr val="00A899"/>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0" name="Shape 2220"/>
        <p:cNvGrpSpPr/>
        <p:nvPr/>
      </p:nvGrpSpPr>
      <p:grpSpPr>
        <a:xfrm>
          <a:off x="0" y="0"/>
          <a:ext cx="0" cy="0"/>
          <a:chOff x="0" y="0"/>
          <a:chExt cx="0" cy="0"/>
        </a:xfrm>
      </p:grpSpPr>
      <p:grpSp>
        <p:nvGrpSpPr>
          <p:cNvPr id="2221" name="Google Shape;2221;p45"/>
          <p:cNvGrpSpPr/>
          <p:nvPr/>
        </p:nvGrpSpPr>
        <p:grpSpPr>
          <a:xfrm>
            <a:off x="18331" y="9704272"/>
            <a:ext cx="15755070" cy="596320"/>
            <a:chOff x="0" y="9749027"/>
            <a:chExt cx="15755070" cy="596320"/>
          </a:xfrm>
        </p:grpSpPr>
        <p:pic>
          <p:nvPicPr>
            <p:cNvPr descr="A colorful squares and circles&#10;&#10;AI-generated content may be incorrect." id="2222" name="Google Shape;2222;p45"/>
            <p:cNvPicPr preferRelativeResize="0"/>
            <p:nvPr/>
          </p:nvPicPr>
          <p:blipFill rotWithShape="1">
            <a:blip r:embed="rId3">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2223" name="Google Shape;2223;p45"/>
            <p:cNvPicPr preferRelativeResize="0"/>
            <p:nvPr/>
          </p:nvPicPr>
          <p:blipFill rotWithShape="1">
            <a:blip r:embed="rId3">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2224" name="Google Shape;2224;p45"/>
            <p:cNvPicPr preferRelativeResize="0"/>
            <p:nvPr/>
          </p:nvPicPr>
          <p:blipFill rotWithShape="1">
            <a:blip r:embed="rId4">
              <a:alphaModFix/>
            </a:blip>
            <a:srcRect b="0" l="0" r="0" t="0"/>
            <a:stretch/>
          </p:blipFill>
          <p:spPr>
            <a:xfrm rot="-5400000">
              <a:off x="15133116" y="9723391"/>
              <a:ext cx="596319" cy="647590"/>
            </a:xfrm>
            <a:prstGeom prst="rect">
              <a:avLst/>
            </a:prstGeom>
            <a:noFill/>
            <a:ln>
              <a:noFill/>
            </a:ln>
          </p:spPr>
        </p:pic>
      </p:grpSp>
      <p:grpSp>
        <p:nvGrpSpPr>
          <p:cNvPr id="2225" name="Google Shape;2225;p45"/>
          <p:cNvGrpSpPr/>
          <p:nvPr/>
        </p:nvGrpSpPr>
        <p:grpSpPr>
          <a:xfrm>
            <a:off x="15468600" y="9741069"/>
            <a:ext cx="3329100" cy="507831"/>
            <a:chOff x="14872218" y="9719957"/>
            <a:chExt cx="3329100" cy="507831"/>
          </a:xfrm>
        </p:grpSpPr>
        <p:grpSp>
          <p:nvGrpSpPr>
            <p:cNvPr id="2226" name="Google Shape;2226;p45"/>
            <p:cNvGrpSpPr/>
            <p:nvPr/>
          </p:nvGrpSpPr>
          <p:grpSpPr>
            <a:xfrm>
              <a:off x="16071068" y="9770473"/>
              <a:ext cx="396290" cy="396290"/>
              <a:chOff x="16121050" y="9484039"/>
              <a:chExt cx="653674" cy="653674"/>
            </a:xfrm>
          </p:grpSpPr>
          <p:sp>
            <p:nvSpPr>
              <p:cNvPr id="2227" name="Google Shape;2227;p45">
                <a:hlinkClick action="ppaction://hlinksldjump" r:id="rId5"/>
              </p:cNvPr>
              <p:cNvSpPr/>
              <p:nvPr/>
            </p:nvSpPr>
            <p:spPr>
              <a:xfrm>
                <a:off x="16121050" y="9484039"/>
                <a:ext cx="653674" cy="65367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28" name="Google Shape;2228;p45">
                <a:hlinkClick action="ppaction://hlinksldjump" r:id="rId6"/>
              </p:cNvPr>
              <p:cNvSpPr/>
              <p:nvPr/>
            </p:nvSpPr>
            <p:spPr>
              <a:xfrm>
                <a:off x="16296820" y="9685597"/>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229" name="Google Shape;2229;p45">
              <a:hlinkClick action="ppaction://hlinksldjump" r:id="rId8"/>
            </p:cNvPr>
            <p:cNvSpPr txBox="1"/>
            <p:nvPr/>
          </p:nvSpPr>
          <p:spPr>
            <a:xfrm>
              <a:off x="14872218" y="9719957"/>
              <a:ext cx="1176664" cy="5078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BACK TO CASCADES LIBRARY</a:t>
              </a:r>
              <a:endParaRPr b="0" i="0" sz="1400" u="none" cap="none" strike="noStrike">
                <a:solidFill>
                  <a:srgbClr val="000000"/>
                </a:solidFill>
                <a:latin typeface="Arial"/>
                <a:ea typeface="Arial"/>
                <a:cs typeface="Arial"/>
                <a:sym typeface="Arial"/>
              </a:endParaRPr>
            </a:p>
          </p:txBody>
        </p:sp>
        <p:sp>
          <p:nvSpPr>
            <p:cNvPr id="2230" name="Google Shape;2230;p45">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31" name="Google Shape;2231;p45">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32" name="Google Shape;2232;p45">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LAST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2233" name="Google Shape;2233;p45"/>
          <p:cNvSpPr txBox="1"/>
          <p:nvPr/>
        </p:nvSpPr>
        <p:spPr>
          <a:xfrm>
            <a:off x="359135" y="565437"/>
            <a:ext cx="15871465"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rgbClr val="00A899"/>
                </a:solidFill>
                <a:latin typeface="Arial"/>
                <a:ea typeface="Arial"/>
                <a:cs typeface="Arial"/>
                <a:sym typeface="Arial"/>
              </a:rPr>
              <a:t>To learn more about HIV prevention cascades, explore these key resources:</a:t>
            </a:r>
            <a:endParaRPr b="0" i="0" sz="1400" u="none" cap="none" strike="noStrike">
              <a:solidFill>
                <a:srgbClr val="000000"/>
              </a:solidFill>
              <a:latin typeface="Arial"/>
              <a:ea typeface="Arial"/>
              <a:cs typeface="Arial"/>
              <a:sym typeface="Arial"/>
            </a:endParaRPr>
          </a:p>
        </p:txBody>
      </p:sp>
      <p:sp>
        <p:nvSpPr>
          <p:cNvPr id="2234" name="Google Shape;2234;p45"/>
          <p:cNvSpPr txBox="1"/>
          <p:nvPr/>
        </p:nvSpPr>
        <p:spPr>
          <a:xfrm>
            <a:off x="359135" y="1409700"/>
            <a:ext cx="16962765" cy="627627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434343"/>
              </a:buClr>
              <a:buSzPts val="2600"/>
              <a:buFont typeface="Courier New"/>
              <a:buChar char="o"/>
            </a:pPr>
            <a:r>
              <a:rPr b="0" i="0" lang="en-GB" sz="2600" u="none" cap="none" strike="noStrike">
                <a:solidFill>
                  <a:srgbClr val="434343"/>
                </a:solidFill>
                <a:latin typeface="Arial"/>
                <a:ea typeface="Arial"/>
                <a:cs typeface="Arial"/>
                <a:sym typeface="Arial"/>
              </a:rPr>
              <a:t>Hargreaves JR, Delany-Moretlwe S, Hallett TB, Johnson S, Kapiga S, Bhattacharjee P, Dallabetta G, Garnett GP. The HIV prevention cascade: integrating theories of epidemiological, behavioural, and social science into programme design and monitoring. Lancet HIV. 2016. </a:t>
            </a:r>
            <a:r>
              <a:rPr b="0" i="0" lang="en-GB" sz="2600" u="sng" cap="none" strike="noStrike">
                <a:solidFill>
                  <a:srgbClr val="00A899"/>
                </a:solidFill>
                <a:latin typeface="Arial"/>
                <a:ea typeface="Arial"/>
                <a:cs typeface="Arial"/>
                <a:sym typeface="Arial"/>
                <a:hlinkClick r:id="rId9">
                  <a:extLst>
                    <a:ext uri="{A12FA001-AC4F-418D-AE19-62706E023703}">
                      <ahyp:hlinkClr val="tx"/>
                    </a:ext>
                  </a:extLst>
                </a:hlinkClick>
              </a:rPr>
              <a:t>https://www.thelancet.com/journals/lanhiv/article/PIIS2352-3018(16)30063-7/fulltext</a:t>
            </a:r>
            <a:endParaRPr b="0" i="0" sz="2600" u="none" cap="none" strike="noStrike">
              <a:solidFill>
                <a:srgbClr val="00A899"/>
              </a:solidFill>
              <a:latin typeface="Arial"/>
              <a:ea typeface="Arial"/>
              <a:cs typeface="Arial"/>
              <a:sym typeface="Arial"/>
            </a:endParaRPr>
          </a:p>
          <a:p>
            <a:pPr indent="-342900" lvl="0" marL="342900" marR="0" rtl="0" algn="l">
              <a:lnSpc>
                <a:spcPct val="150000"/>
              </a:lnSpc>
              <a:spcBef>
                <a:spcPts val="1000"/>
              </a:spcBef>
              <a:spcAft>
                <a:spcPts val="0"/>
              </a:spcAft>
              <a:buClr>
                <a:srgbClr val="434343"/>
              </a:buClr>
              <a:buSzPts val="2600"/>
              <a:buFont typeface="Courier New"/>
              <a:buChar char="o"/>
            </a:pPr>
            <a:r>
              <a:rPr b="0" i="0" lang="en-GB" sz="2600" u="none" cap="none" strike="noStrike">
                <a:solidFill>
                  <a:srgbClr val="434343"/>
                </a:solidFill>
                <a:latin typeface="Arial"/>
                <a:ea typeface="Arial"/>
                <a:cs typeface="Arial"/>
                <a:sym typeface="Arial"/>
              </a:rPr>
              <a:t>Schaefer R, Gregson S, Fearon E, Hensen B, Hallett TB, Hargreaves JR. HIV prevention cascades: </a:t>
            </a:r>
            <a:br>
              <a:rPr b="0" i="0" lang="en-GB" sz="2600" u="none" cap="none" strike="noStrike">
                <a:solidFill>
                  <a:srgbClr val="434343"/>
                </a:solidFill>
                <a:latin typeface="Arial"/>
                <a:ea typeface="Arial"/>
                <a:cs typeface="Arial"/>
                <a:sym typeface="Arial"/>
              </a:rPr>
            </a:br>
            <a:r>
              <a:rPr b="0" i="0" lang="en-GB" sz="2600" u="none" cap="none" strike="noStrike">
                <a:solidFill>
                  <a:srgbClr val="434343"/>
                </a:solidFill>
                <a:latin typeface="Arial"/>
                <a:ea typeface="Arial"/>
                <a:cs typeface="Arial"/>
                <a:sym typeface="Arial"/>
              </a:rPr>
              <a:t>A unifying framework to replicate the successes of treatment cascades. Lancet HIV. 2019. </a:t>
            </a:r>
            <a:r>
              <a:rPr b="0" i="0" lang="en-GB" sz="2600" u="sng" cap="none" strike="noStrike">
                <a:solidFill>
                  <a:srgbClr val="00A899"/>
                </a:solidFill>
                <a:latin typeface="Arial"/>
                <a:ea typeface="Arial"/>
                <a:cs typeface="Arial"/>
                <a:sym typeface="Arial"/>
                <a:hlinkClick r:id="rId10">
                  <a:extLst>
                    <a:ext uri="{A12FA001-AC4F-418D-AE19-62706E023703}">
                      <ahyp:hlinkClr val="tx"/>
                    </a:ext>
                  </a:extLst>
                </a:hlinkClick>
              </a:rPr>
              <a:t>https://pmc.ncbi.nlm.nih.gov/articles/PMC7025885/</a:t>
            </a:r>
            <a:endParaRPr b="0" i="0" sz="2600" u="none" cap="none" strike="noStrike">
              <a:solidFill>
                <a:srgbClr val="00A899"/>
              </a:solidFill>
              <a:latin typeface="Arial"/>
              <a:ea typeface="Arial"/>
              <a:cs typeface="Arial"/>
              <a:sym typeface="Arial"/>
            </a:endParaRPr>
          </a:p>
          <a:p>
            <a:pPr indent="-342900" lvl="0" marL="342900" marR="0" rtl="0" algn="l">
              <a:lnSpc>
                <a:spcPct val="150000"/>
              </a:lnSpc>
              <a:spcBef>
                <a:spcPts val="1000"/>
              </a:spcBef>
              <a:spcAft>
                <a:spcPts val="0"/>
              </a:spcAft>
              <a:buClr>
                <a:srgbClr val="434343"/>
              </a:buClr>
              <a:buSzPts val="2600"/>
              <a:buFont typeface="Courier New"/>
              <a:buChar char="o"/>
            </a:pPr>
            <a:r>
              <a:rPr b="0" i="0" lang="en-GB" sz="2600" u="none" cap="none" strike="noStrike">
                <a:solidFill>
                  <a:srgbClr val="434343"/>
                </a:solidFill>
                <a:latin typeface="Arial"/>
                <a:ea typeface="Arial"/>
                <a:cs typeface="Arial"/>
                <a:sym typeface="Arial"/>
              </a:rPr>
              <a:t>Krishnaratne S, Hensen B, Cordes J, Enstone J, Hargreaves JR. Interventions to strengthen </a:t>
            </a:r>
            <a:br>
              <a:rPr b="0" i="0" lang="en-GB" sz="2600" u="none" cap="none" strike="noStrike">
                <a:solidFill>
                  <a:srgbClr val="434343"/>
                </a:solidFill>
                <a:latin typeface="Arial"/>
                <a:ea typeface="Arial"/>
                <a:cs typeface="Arial"/>
                <a:sym typeface="Arial"/>
              </a:rPr>
            </a:br>
            <a:r>
              <a:rPr b="0" i="0" lang="en-GB" sz="2600" u="none" cap="none" strike="noStrike">
                <a:solidFill>
                  <a:srgbClr val="434343"/>
                </a:solidFill>
                <a:latin typeface="Arial"/>
                <a:ea typeface="Arial"/>
                <a:cs typeface="Arial"/>
                <a:sym typeface="Arial"/>
              </a:rPr>
              <a:t>the HIV prevention cascade: a systematic review of reviews. Lancet HIV. 2016. </a:t>
            </a:r>
            <a:r>
              <a:rPr b="0" i="0" lang="en-GB" sz="2600" u="sng" cap="none" strike="noStrike">
                <a:solidFill>
                  <a:srgbClr val="00A899"/>
                </a:solidFill>
                <a:latin typeface="Arial"/>
                <a:ea typeface="Arial"/>
                <a:cs typeface="Arial"/>
                <a:sym typeface="Arial"/>
                <a:hlinkClick r:id="rId11">
                  <a:extLst>
                    <a:ext uri="{A12FA001-AC4F-418D-AE19-62706E023703}">
                      <ahyp:hlinkClr val="tx"/>
                    </a:ext>
                  </a:extLst>
                </a:hlinkClick>
              </a:rPr>
              <a:t>https://pubmed.ncbi.nlm.nih.gov/27365205/</a:t>
            </a:r>
            <a:endParaRPr b="0" i="0" sz="2600" u="none" cap="none" strike="noStrike">
              <a:solidFill>
                <a:srgbClr val="434343"/>
              </a:solidFill>
              <a:latin typeface="Arial"/>
              <a:ea typeface="Arial"/>
              <a:cs typeface="Arial"/>
              <a:sym typeface="Arial"/>
            </a:endParaRPr>
          </a:p>
        </p:txBody>
      </p:sp>
      <p:sp>
        <p:nvSpPr>
          <p:cNvPr id="2235" name="Google Shape;2235;p45"/>
          <p:cNvSpPr txBox="1"/>
          <p:nvPr/>
        </p:nvSpPr>
        <p:spPr>
          <a:xfrm>
            <a:off x="359135" y="8151793"/>
            <a:ext cx="15865603"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434343"/>
                </a:solidFill>
                <a:latin typeface="Arial"/>
                <a:ea typeface="Arial"/>
                <a:cs typeface="Arial"/>
                <a:sym typeface="Arial"/>
              </a:rPr>
              <a:t>Learn more about Insight 2 Implementation and the South-to-South HIV </a:t>
            </a:r>
            <a:br>
              <a:rPr b="1" i="0" lang="en-GB" sz="2800" u="none" cap="none" strike="noStrike">
                <a:solidFill>
                  <a:srgbClr val="434343"/>
                </a:solidFill>
                <a:latin typeface="Arial"/>
                <a:ea typeface="Arial"/>
                <a:cs typeface="Arial"/>
                <a:sym typeface="Arial"/>
              </a:rPr>
            </a:br>
            <a:r>
              <a:rPr b="1" i="0" lang="en-GB" sz="2800" u="none" cap="none" strike="noStrike">
                <a:solidFill>
                  <a:srgbClr val="434343"/>
                </a:solidFill>
                <a:latin typeface="Arial"/>
                <a:ea typeface="Arial"/>
                <a:cs typeface="Arial"/>
                <a:sym typeface="Arial"/>
              </a:rPr>
              <a:t>Prevention Learning Network (SSLN) here: </a:t>
            </a:r>
            <a:r>
              <a:rPr b="1" i="0" lang="en-GB" sz="2800" u="sng" cap="none" strike="noStrike">
                <a:solidFill>
                  <a:srgbClr val="00A899"/>
                </a:solidFill>
                <a:latin typeface="Arial"/>
                <a:ea typeface="Arial"/>
                <a:cs typeface="Arial"/>
                <a:sym typeface="Arial"/>
                <a:hlinkClick r:id="rId12">
                  <a:extLst>
                    <a:ext uri="{A12FA001-AC4F-418D-AE19-62706E023703}">
                      <ahyp:hlinkClr val="tx"/>
                    </a:ext>
                  </a:extLst>
                </a:hlinkClick>
              </a:rPr>
              <a:t>https://www.hivinterchange.com/</a:t>
            </a:r>
            <a:endParaRPr b="1" i="0" sz="2800" u="none" cap="none" strike="noStrike">
              <a:solidFill>
                <a:srgbClr val="00A899"/>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815C"/>
        </a:solidFill>
      </p:bgPr>
    </p:bg>
    <p:spTree>
      <p:nvGrpSpPr>
        <p:cNvPr id="2243" name="Shape 2243"/>
        <p:cNvGrpSpPr/>
        <p:nvPr/>
      </p:nvGrpSpPr>
      <p:grpSpPr>
        <a:xfrm>
          <a:off x="0" y="0"/>
          <a:ext cx="0" cy="0"/>
          <a:chOff x="0" y="0"/>
          <a:chExt cx="0" cy="0"/>
        </a:xfrm>
      </p:grpSpPr>
      <p:grpSp>
        <p:nvGrpSpPr>
          <p:cNvPr id="2244" name="Google Shape;2244;p46"/>
          <p:cNvGrpSpPr/>
          <p:nvPr/>
        </p:nvGrpSpPr>
        <p:grpSpPr>
          <a:xfrm>
            <a:off x="0" y="-590184"/>
            <a:ext cx="18288003" cy="10915285"/>
            <a:chOff x="0" y="-47625"/>
            <a:chExt cx="6171016" cy="880811"/>
          </a:xfrm>
        </p:grpSpPr>
        <p:sp>
          <p:nvSpPr>
            <p:cNvPr id="2245" name="Google Shape;2245;p46"/>
            <p:cNvSpPr/>
            <p:nvPr/>
          </p:nvSpPr>
          <p:spPr>
            <a:xfrm>
              <a:off x="0" y="0"/>
              <a:ext cx="6171016" cy="833186"/>
            </a:xfrm>
            <a:custGeom>
              <a:rect b="b" l="l" r="r" t="t"/>
              <a:pathLst>
                <a:path extrusionOk="0" h="833186" w="6171016">
                  <a:moveTo>
                    <a:pt x="0" y="0"/>
                  </a:moveTo>
                  <a:lnTo>
                    <a:pt x="6171016" y="0"/>
                  </a:lnTo>
                  <a:lnTo>
                    <a:pt x="6171016" y="833186"/>
                  </a:lnTo>
                  <a:lnTo>
                    <a:pt x="0" y="833186"/>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46" name="Google Shape;2246;p46"/>
            <p:cNvSpPr txBox="1"/>
            <p:nvPr/>
          </p:nvSpPr>
          <p:spPr>
            <a:xfrm>
              <a:off x="0" y="-47625"/>
              <a:ext cx="6171015" cy="8808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247" name="Google Shape;2247;p46"/>
          <p:cNvSpPr/>
          <p:nvPr/>
        </p:nvSpPr>
        <p:spPr>
          <a:xfrm>
            <a:off x="2895600" y="8496300"/>
            <a:ext cx="14632963" cy="1737985"/>
          </a:xfrm>
          <a:custGeom>
            <a:rect b="b" l="l" r="r" t="t"/>
            <a:pathLst>
              <a:path extrusionOk="0" h="2303145" w="19301206">
                <a:moveTo>
                  <a:pt x="0" y="0"/>
                </a:moveTo>
                <a:lnTo>
                  <a:pt x="19301206" y="0"/>
                </a:lnTo>
                <a:lnTo>
                  <a:pt x="19301206" y="2303145"/>
                </a:lnTo>
                <a:lnTo>
                  <a:pt x="0" y="230314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48" name="Google Shape;2248;p46"/>
          <p:cNvSpPr/>
          <p:nvPr/>
        </p:nvSpPr>
        <p:spPr>
          <a:xfrm>
            <a:off x="571894" y="9105900"/>
            <a:ext cx="1820187" cy="496418"/>
          </a:xfrm>
          <a:custGeom>
            <a:rect b="b" l="l" r="r" t="t"/>
            <a:pathLst>
              <a:path extrusionOk="0" h="1460627" w="5355590">
                <a:moveTo>
                  <a:pt x="0" y="0"/>
                </a:moveTo>
                <a:lnTo>
                  <a:pt x="5355590" y="0"/>
                </a:lnTo>
                <a:lnTo>
                  <a:pt x="5355590" y="1460627"/>
                </a:lnTo>
                <a:lnTo>
                  <a:pt x="0" y="146062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49" name="Google Shape;2249;p46"/>
          <p:cNvSpPr/>
          <p:nvPr/>
        </p:nvSpPr>
        <p:spPr>
          <a:xfrm>
            <a:off x="2667000" y="8505092"/>
            <a:ext cx="228601" cy="1737985"/>
          </a:xfrm>
          <a:custGeom>
            <a:rect b="b" l="l" r="r" t="t"/>
            <a:pathLst>
              <a:path extrusionOk="0" h="2303145" w="19301206">
                <a:moveTo>
                  <a:pt x="0" y="0"/>
                </a:moveTo>
                <a:lnTo>
                  <a:pt x="19301206" y="0"/>
                </a:lnTo>
                <a:lnTo>
                  <a:pt x="19301206" y="2303145"/>
                </a:lnTo>
                <a:lnTo>
                  <a:pt x="0" y="230314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250" name="Google Shape;2250;p46"/>
          <p:cNvGrpSpPr/>
          <p:nvPr/>
        </p:nvGrpSpPr>
        <p:grpSpPr>
          <a:xfrm>
            <a:off x="-4" y="7898920"/>
            <a:ext cx="18288003" cy="600717"/>
            <a:chOff x="0" y="9749025"/>
            <a:chExt cx="18288003" cy="600717"/>
          </a:xfrm>
        </p:grpSpPr>
        <p:pic>
          <p:nvPicPr>
            <p:cNvPr descr="A colorful squares and circles&#10;&#10;AI-generated content may be incorrect." id="2251" name="Google Shape;2251;p46"/>
            <p:cNvPicPr preferRelativeResize="0"/>
            <p:nvPr/>
          </p:nvPicPr>
          <p:blipFill rotWithShape="1">
            <a:blip r:embed="rId6">
              <a:alphaModFix/>
            </a:blip>
            <a:srcRect b="0" l="0" r="0" t="0"/>
            <a:stretch/>
          </p:blipFill>
          <p:spPr>
            <a:xfrm rot="-5400000">
              <a:off x="3480092" y="6273334"/>
              <a:ext cx="596317" cy="7556500"/>
            </a:xfrm>
            <a:prstGeom prst="rect">
              <a:avLst/>
            </a:prstGeom>
            <a:noFill/>
            <a:ln>
              <a:noFill/>
            </a:ln>
          </p:spPr>
        </p:pic>
        <p:pic>
          <p:nvPicPr>
            <p:cNvPr descr="A colorful squares and circles&#10;&#10;AI-generated content may be incorrect." id="2252" name="Google Shape;2252;p46"/>
            <p:cNvPicPr preferRelativeResize="0"/>
            <p:nvPr/>
          </p:nvPicPr>
          <p:blipFill rotWithShape="1">
            <a:blip r:embed="rId6">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2253" name="Google Shape;2253;p46"/>
            <p:cNvPicPr preferRelativeResize="0"/>
            <p:nvPr/>
          </p:nvPicPr>
          <p:blipFill rotWithShape="1">
            <a:blip r:embed="rId7">
              <a:alphaModFix/>
            </a:blip>
            <a:srcRect b="0" l="0" r="0" t="0"/>
            <a:stretch/>
          </p:blipFill>
          <p:spPr>
            <a:xfrm rot="-5400000">
              <a:off x="16399582" y="8456923"/>
              <a:ext cx="596319" cy="3180524"/>
            </a:xfrm>
            <a:prstGeom prst="rect">
              <a:avLst/>
            </a:prstGeom>
            <a:noFill/>
            <a:ln>
              <a:noFill/>
            </a:ln>
          </p:spPr>
        </p:pic>
      </p:grpSp>
      <p:pic>
        <p:nvPicPr>
          <p:cNvPr descr="A colorful text with circles&#10;&#10;AI-generated content may be incorrect." id="2254" name="Google Shape;2254;p46"/>
          <p:cNvPicPr preferRelativeResize="0"/>
          <p:nvPr/>
        </p:nvPicPr>
        <p:blipFill rotWithShape="1">
          <a:blip r:embed="rId8">
            <a:alphaModFix/>
          </a:blip>
          <a:srcRect b="0" l="0" r="0" t="0"/>
          <a:stretch/>
        </p:blipFill>
        <p:spPr>
          <a:xfrm>
            <a:off x="8439071" y="2056527"/>
            <a:ext cx="8725057" cy="4114800"/>
          </a:xfrm>
          <a:prstGeom prst="rect">
            <a:avLst/>
          </a:prstGeom>
          <a:noFill/>
          <a:ln>
            <a:noFill/>
          </a:ln>
        </p:spPr>
      </p:pic>
      <p:sp>
        <p:nvSpPr>
          <p:cNvPr id="2255" name="Google Shape;2255;p46"/>
          <p:cNvSpPr txBox="1"/>
          <p:nvPr/>
        </p:nvSpPr>
        <p:spPr>
          <a:xfrm>
            <a:off x="407475" y="1051550"/>
            <a:ext cx="6907800" cy="6988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00"/>
              <a:buFont typeface="Arial"/>
              <a:buNone/>
            </a:pPr>
            <a:r>
              <a:rPr b="1" i="0" lang="en-GB" sz="2800" u="none" cap="none" strike="noStrike">
                <a:solidFill>
                  <a:srgbClr val="462145"/>
                </a:solidFill>
                <a:latin typeface="Arial"/>
                <a:ea typeface="Arial"/>
                <a:cs typeface="Arial"/>
                <a:sym typeface="Arial"/>
              </a:rPr>
              <a:t>Acknowledgements</a:t>
            </a:r>
            <a:endParaRPr b="0" i="0" sz="2800" u="none" cap="none" strike="noStrike">
              <a:solidFill>
                <a:srgbClr val="46214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800"/>
              <a:buFont typeface="Arial"/>
              <a:buNone/>
            </a:pPr>
            <a:r>
              <a:rPr b="0" i="0" lang="en-GB" sz="2800" u="none" cap="none" strike="noStrike">
                <a:solidFill>
                  <a:schemeClr val="dk1"/>
                </a:solidFill>
                <a:latin typeface="Arial"/>
                <a:ea typeface="Arial"/>
                <a:cs typeface="Arial"/>
                <a:sym typeface="Arial"/>
              </a:rPr>
              <a:t>This content was collated with the expertise of Tamika Fellows; Rediet Gebrehiwot; Lekoetse Mahao; Lulama Lunika; and Sanyukta Mathur</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800"/>
              <a:buFont typeface="Arial"/>
              <a:buNone/>
            </a:pPr>
            <a:r>
              <a:rPr b="0" i="0" lang="en-GB" sz="2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800"/>
              <a:buFont typeface="Arial"/>
              <a:buNone/>
            </a:pPr>
            <a:r>
              <a:rPr b="0" i="0" lang="en-GB" sz="2800" u="none" cap="none" strike="noStrike">
                <a:solidFill>
                  <a:schemeClr val="dk1"/>
                </a:solidFill>
                <a:latin typeface="Arial"/>
                <a:ea typeface="Arial"/>
                <a:cs typeface="Arial"/>
                <a:sym typeface="Arial"/>
              </a:rPr>
              <a:t>We are grateful for the careful reviews </a:t>
            </a:r>
            <a:br>
              <a:rPr b="0" i="0" lang="en-GB" sz="2800" u="none" cap="none" strike="noStrike">
                <a:solidFill>
                  <a:schemeClr val="dk1"/>
                </a:solidFill>
                <a:latin typeface="Arial"/>
                <a:ea typeface="Arial"/>
                <a:cs typeface="Arial"/>
                <a:sym typeface="Arial"/>
              </a:rPr>
            </a:br>
            <a:r>
              <a:rPr b="0" i="0" lang="en-GB" sz="2800" u="none" cap="none" strike="noStrike">
                <a:solidFill>
                  <a:schemeClr val="dk1"/>
                </a:solidFill>
                <a:latin typeface="Arial"/>
                <a:ea typeface="Arial"/>
                <a:cs typeface="Arial"/>
                <a:sym typeface="Arial"/>
              </a:rPr>
              <a:t>by Ayesha Ismail; Sarah Magni; Kerry Mangold; Parinita Bhattacharjee; and Leigh McClarty </a:t>
            </a:r>
            <a:br>
              <a:rPr b="0" i="0" lang="en-GB" sz="2800" u="none" cap="none" strike="noStrike">
                <a:solidFill>
                  <a:schemeClr val="dk1"/>
                </a:solidFill>
                <a:latin typeface="Arial"/>
                <a:ea typeface="Arial"/>
                <a:cs typeface="Arial"/>
                <a:sym typeface="Arial"/>
              </a:rPr>
            </a:br>
            <a:br>
              <a:rPr b="0" i="0" lang="en-GB" sz="2800" u="none" cap="none" strike="noStrike">
                <a:solidFill>
                  <a:schemeClr val="dk1"/>
                </a:solidFill>
                <a:latin typeface="Arial"/>
                <a:ea typeface="Arial"/>
                <a:cs typeface="Arial"/>
                <a:sym typeface="Arial"/>
              </a:rPr>
            </a:br>
            <a:r>
              <a:rPr b="1" i="0" lang="en-GB" sz="2800" u="none" cap="none" strike="noStrike">
                <a:solidFill>
                  <a:srgbClr val="462145"/>
                </a:solidFill>
                <a:latin typeface="Arial"/>
                <a:ea typeface="Arial"/>
                <a:cs typeface="Arial"/>
                <a:sym typeface="Arial"/>
              </a:rPr>
              <a:t>Suggested citation:</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800"/>
              <a:buFont typeface="Arial"/>
              <a:buNone/>
            </a:pPr>
            <a:r>
              <a:rPr b="0" i="0" lang="en-GB" sz="2800" u="none" cap="none" strike="noStrike">
                <a:solidFill>
                  <a:schemeClr val="dk1"/>
                </a:solidFill>
                <a:latin typeface="Arial"/>
                <a:ea typeface="Arial"/>
                <a:cs typeface="Arial"/>
                <a:sym typeface="Arial"/>
              </a:rPr>
              <a:t>Insight 2 Implementation (2025): An offering of the SSLN. Guide to HIV Prevention Cascades</a:t>
            </a:r>
            <a:endParaRPr b="0" i="0" sz="2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800"/>
              <a:buFont typeface="Arial"/>
              <a:buNone/>
            </a:pPr>
            <a:r>
              <a:rPr b="0" i="0" lang="en-GB" sz="2800" u="none" cap="none" strike="noStrike">
                <a:solidFill>
                  <a:schemeClr val="dk1"/>
                </a:solidFill>
                <a:latin typeface="Arial"/>
                <a:ea typeface="Arial"/>
                <a:cs typeface="Arial"/>
                <a:sym typeface="Arial"/>
              </a:rPr>
              <a:t>DOI: 10.5281/zenodo.17598782</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grpSp>
        <p:nvGrpSpPr>
          <p:cNvPr id="176" name="Google Shape;176;p5"/>
          <p:cNvGrpSpPr/>
          <p:nvPr/>
        </p:nvGrpSpPr>
        <p:grpSpPr>
          <a:xfrm>
            <a:off x="16733287" y="-672526"/>
            <a:ext cx="1079266" cy="3632401"/>
            <a:chOff x="0" y="-119886"/>
            <a:chExt cx="1439021" cy="4843201"/>
          </a:xfrm>
        </p:grpSpPr>
        <p:grpSp>
          <p:nvGrpSpPr>
            <p:cNvPr id="177" name="Google Shape;177;p5"/>
            <p:cNvGrpSpPr/>
            <p:nvPr/>
          </p:nvGrpSpPr>
          <p:grpSpPr>
            <a:xfrm>
              <a:off x="0" y="-119886"/>
              <a:ext cx="1439021" cy="4843201"/>
              <a:chOff x="0" y="-47625"/>
              <a:chExt cx="571656" cy="1923979"/>
            </a:xfrm>
          </p:grpSpPr>
          <p:sp>
            <p:nvSpPr>
              <p:cNvPr id="178" name="Google Shape;178;p5"/>
              <p:cNvSpPr/>
              <p:nvPr/>
            </p:nvSpPr>
            <p:spPr>
              <a:xfrm>
                <a:off x="0" y="0"/>
                <a:ext cx="571656" cy="1876354"/>
              </a:xfrm>
              <a:custGeom>
                <a:rect b="b" l="l" r="r" t="t"/>
                <a:pathLst>
                  <a:path extrusionOk="0" h="1876354" w="571656">
                    <a:moveTo>
                      <a:pt x="571656" y="0"/>
                    </a:moveTo>
                    <a:lnTo>
                      <a:pt x="571656" y="1876354"/>
                    </a:lnTo>
                    <a:lnTo>
                      <a:pt x="285828" y="1749354"/>
                    </a:lnTo>
                    <a:lnTo>
                      <a:pt x="0" y="1876354"/>
                    </a:lnTo>
                    <a:lnTo>
                      <a:pt x="0" y="0"/>
                    </a:lnTo>
                    <a:lnTo>
                      <a:pt x="571656" y="0"/>
                    </a:ln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9" name="Google Shape;179;p5"/>
              <p:cNvSpPr txBox="1"/>
              <p:nvPr/>
            </p:nvSpPr>
            <p:spPr>
              <a:xfrm>
                <a:off x="0" y="-47625"/>
                <a:ext cx="571656" cy="1796979"/>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80" name="Google Shape;180;p5"/>
            <p:cNvGrpSpPr/>
            <p:nvPr/>
          </p:nvGrpSpPr>
          <p:grpSpPr>
            <a:xfrm rot="5400000">
              <a:off x="-1096732" y="2092790"/>
              <a:ext cx="3596165" cy="964218"/>
              <a:chOff x="0" y="0"/>
              <a:chExt cx="3596165" cy="964218"/>
            </a:xfrm>
          </p:grpSpPr>
          <p:sp>
            <p:nvSpPr>
              <p:cNvPr id="181" name="Google Shape;181;p5"/>
              <p:cNvSpPr/>
              <p:nvPr/>
            </p:nvSpPr>
            <p:spPr>
              <a:xfrm>
                <a:off x="0" y="0"/>
                <a:ext cx="3596165" cy="964218"/>
              </a:xfrm>
              <a:custGeom>
                <a:rect b="b" l="l" r="r" t="t"/>
                <a:pathLst>
                  <a:path extrusionOk="0" h="964218" w="3596165">
                    <a:moveTo>
                      <a:pt x="0" y="0"/>
                    </a:moveTo>
                    <a:lnTo>
                      <a:pt x="3596165" y="0"/>
                    </a:lnTo>
                    <a:lnTo>
                      <a:pt x="3596165" y="964218"/>
                    </a:lnTo>
                    <a:lnTo>
                      <a:pt x="0" y="964218"/>
                    </a:lnTo>
                    <a:close/>
                  </a:path>
                </a:pathLst>
              </a:custGeom>
              <a:solidFill>
                <a:srgbClr val="000000">
                  <a:alpha val="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2" name="Google Shape;182;p5"/>
              <p:cNvSpPr txBox="1"/>
              <p:nvPr/>
            </p:nvSpPr>
            <p:spPr>
              <a:xfrm>
                <a:off x="0" y="0"/>
                <a:ext cx="3596165" cy="964218"/>
              </a:xfrm>
              <a:prstGeom prst="rect">
                <a:avLst/>
              </a:prstGeom>
              <a:noFill/>
              <a:ln>
                <a:noFill/>
              </a:ln>
            </p:spPr>
            <p:txBody>
              <a:bodyPr anchorCtr="0" anchor="ctr" bIns="0" lIns="0" spcFirstLastPara="1" rIns="0" wrap="square" tIns="0">
                <a:noAutofit/>
              </a:bodyPr>
              <a:lstStyle/>
              <a:p>
                <a:pPr indent="0" lvl="0" marL="0" marR="0" rtl="0" algn="ctr">
                  <a:lnSpc>
                    <a:spcPct val="108000"/>
                  </a:lnSpc>
                  <a:spcBef>
                    <a:spcPts val="0"/>
                  </a:spcBef>
                  <a:spcAft>
                    <a:spcPts val="0"/>
                  </a:spcAft>
                  <a:buClr>
                    <a:srgbClr val="000000"/>
                  </a:buClr>
                  <a:buSzPts val="2000"/>
                  <a:buFont typeface="Arial"/>
                  <a:buNone/>
                </a:pPr>
                <a:r>
                  <a:rPr b="1" i="0" lang="en-GB" sz="2000" u="none" cap="none" strike="noStrike">
                    <a:solidFill>
                      <a:srgbClr val="FFFFFF"/>
                    </a:solidFill>
                    <a:latin typeface="Arial"/>
                    <a:ea typeface="Arial"/>
                    <a:cs typeface="Arial"/>
                    <a:sym typeface="Arial"/>
                  </a:rPr>
                  <a:t>INTRODUCTION</a:t>
                </a:r>
                <a:endParaRPr b="0" i="0" sz="1400" u="none" cap="none" strike="noStrike">
                  <a:solidFill>
                    <a:srgbClr val="000000"/>
                  </a:solidFill>
                  <a:latin typeface="Arial"/>
                  <a:ea typeface="Arial"/>
                  <a:cs typeface="Arial"/>
                  <a:sym typeface="Arial"/>
                </a:endParaRPr>
              </a:p>
            </p:txBody>
          </p:sp>
        </p:grpSp>
      </p:grpSp>
      <p:sp>
        <p:nvSpPr>
          <p:cNvPr id="183" name="Google Shape;183;p5"/>
          <p:cNvSpPr txBox="1"/>
          <p:nvPr/>
        </p:nvSpPr>
        <p:spPr>
          <a:xfrm>
            <a:off x="508575" y="476600"/>
            <a:ext cx="13269900" cy="166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3F2844"/>
                </a:solidFill>
                <a:latin typeface="Arial"/>
                <a:ea typeface="Arial"/>
                <a:cs typeface="Arial"/>
                <a:sym typeface="Arial"/>
              </a:rPr>
              <a:t>HIV prevention cascades serve as powerful tools for data-based decision-making, enabling precision programming.</a:t>
            </a:r>
            <a:endParaRPr b="0" i="0" sz="1400" u="none" cap="none" strike="noStrike">
              <a:solidFill>
                <a:srgbClr val="000000"/>
              </a:solidFill>
              <a:latin typeface="Arial"/>
              <a:ea typeface="Arial"/>
              <a:cs typeface="Arial"/>
              <a:sym typeface="Arial"/>
            </a:endParaRPr>
          </a:p>
        </p:txBody>
      </p:sp>
      <p:sp>
        <p:nvSpPr>
          <p:cNvPr id="184" name="Google Shape;184;p5"/>
          <p:cNvSpPr txBox="1"/>
          <p:nvPr/>
        </p:nvSpPr>
        <p:spPr>
          <a:xfrm>
            <a:off x="508577" y="2552700"/>
            <a:ext cx="160329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Cascades are structured frameworks that visually present how individuals or populations move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step-by-step through a series of health services or interventions. In HIV prevention, they are used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to track progress from awareness to consistent, correct use of prevention methods.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Cascades focus on individuals or populations, helping programmes reach people who are often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missed and improve overall effectiveness. They can reveal gaps in prevention efforts, track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programme performance over time and guide resource allocations to improve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00A899"/>
                </a:solidFill>
                <a:latin typeface="Arial"/>
                <a:ea typeface="Arial"/>
                <a:cs typeface="Arial"/>
                <a:sym typeface="Arial"/>
              </a:rPr>
              <a:t>Interest in HIV prevention cascades has grown, but choosing which cascade to use </a:t>
            </a:r>
            <a:br>
              <a:rPr b="1" i="0" lang="en-GB" sz="2400" u="none" cap="none" strike="noStrike">
                <a:solidFill>
                  <a:srgbClr val="00A899"/>
                </a:solidFill>
                <a:latin typeface="Arial"/>
                <a:ea typeface="Arial"/>
                <a:cs typeface="Arial"/>
                <a:sym typeface="Arial"/>
              </a:rPr>
            </a:br>
            <a:r>
              <a:rPr b="1" i="0" lang="en-GB" sz="2400" u="none" cap="none" strike="noStrike">
                <a:solidFill>
                  <a:srgbClr val="00A899"/>
                </a:solidFill>
                <a:latin typeface="Arial"/>
                <a:ea typeface="Arial"/>
                <a:cs typeface="Arial"/>
                <a:sym typeface="Arial"/>
              </a:rPr>
              <a:t>when, and knowing how to populate the right cascade requires careful consideration. </a:t>
            </a:r>
            <a:endParaRPr b="0" i="0" sz="1400" u="none" cap="none" strike="noStrike">
              <a:solidFill>
                <a:srgbClr val="000000"/>
              </a:solidFill>
              <a:latin typeface="Arial"/>
              <a:ea typeface="Arial"/>
              <a:cs typeface="Arial"/>
              <a:sym typeface="Arial"/>
            </a:endParaRPr>
          </a:p>
        </p:txBody>
      </p:sp>
      <p:grpSp>
        <p:nvGrpSpPr>
          <p:cNvPr id="185" name="Google Shape;185;p5"/>
          <p:cNvGrpSpPr/>
          <p:nvPr/>
        </p:nvGrpSpPr>
        <p:grpSpPr>
          <a:xfrm>
            <a:off x="17221200" y="9791585"/>
            <a:ext cx="1576500" cy="396290"/>
            <a:chOff x="16624818" y="9770473"/>
            <a:chExt cx="1576500" cy="396290"/>
          </a:xfrm>
        </p:grpSpPr>
        <p:sp>
          <p:nvSpPr>
            <p:cNvPr id="186" name="Google Shape;186;p5">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7" name="Google Shape;187;p5">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8" name="Google Shape;188;p5">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sp>
        <p:nvSpPr>
          <p:cNvPr id="189" name="Google Shape;189;p5"/>
          <p:cNvSpPr txBox="1"/>
          <p:nvPr/>
        </p:nvSpPr>
        <p:spPr>
          <a:xfrm>
            <a:off x="503583" y="6410511"/>
            <a:ext cx="16229704" cy="830997"/>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00A899"/>
                </a:solidFill>
                <a:latin typeface="Arial"/>
                <a:ea typeface="Arial"/>
                <a:cs typeface="Arial"/>
                <a:sym typeface="Arial"/>
              </a:rPr>
              <a:t>When interpreting cascade results, it is important to account for the complexities </a:t>
            </a:r>
            <a:br>
              <a:rPr b="1" i="0" lang="en-GB" sz="2400" u="none" cap="none" strike="noStrike">
                <a:solidFill>
                  <a:srgbClr val="00A899"/>
                </a:solidFill>
                <a:latin typeface="Arial"/>
                <a:ea typeface="Arial"/>
                <a:cs typeface="Arial"/>
                <a:sym typeface="Arial"/>
              </a:rPr>
            </a:br>
            <a:r>
              <a:rPr b="1" i="0" lang="en-GB" sz="2400" u="none" cap="none" strike="noStrike">
                <a:solidFill>
                  <a:srgbClr val="00A899"/>
                </a:solidFill>
                <a:latin typeface="Arial"/>
                <a:ea typeface="Arial"/>
                <a:cs typeface="Arial"/>
                <a:sym typeface="Arial"/>
              </a:rPr>
              <a:t>of real-world programming. HIV prevention cascades often need to consider: </a:t>
            </a:r>
            <a:r>
              <a:rPr b="0" i="0" lang="en-GB" sz="2400" u="none" cap="none" strike="noStrike">
                <a:solidFill>
                  <a:srgbClr val="00A899"/>
                </a:solidFill>
                <a:latin typeface="Arial"/>
                <a:ea typeface="Arial"/>
                <a:cs typeface="Arial"/>
                <a:sym typeface="Arial"/>
              </a:rPr>
              <a:t> </a:t>
            </a:r>
            <a:endParaRPr b="0" i="0" sz="2400" u="none" cap="none" strike="noStrike">
              <a:solidFill>
                <a:schemeClr val="dk1"/>
              </a:solidFill>
              <a:latin typeface="Arial"/>
              <a:ea typeface="Arial"/>
              <a:cs typeface="Arial"/>
              <a:sym typeface="Arial"/>
            </a:endParaRPr>
          </a:p>
        </p:txBody>
      </p:sp>
      <p:sp>
        <p:nvSpPr>
          <p:cNvPr id="190" name="Google Shape;190;p5"/>
          <p:cNvSpPr txBox="1"/>
          <p:nvPr/>
        </p:nvSpPr>
        <p:spPr>
          <a:xfrm>
            <a:off x="503583" y="9104107"/>
            <a:ext cx="17784300" cy="461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rPr>
              <a:t>Further, cascades should be interpreted alongside contextual data, such as on social and behavioral factors.</a:t>
            </a:r>
            <a:endParaRPr b="0" i="0" sz="2400" u="none" cap="none" strike="noStrike">
              <a:solidFill>
                <a:schemeClr val="dk1"/>
              </a:solidFill>
              <a:latin typeface="Arial"/>
              <a:ea typeface="Arial"/>
              <a:cs typeface="Arial"/>
              <a:sym typeface="Arial"/>
            </a:endParaRPr>
          </a:p>
        </p:txBody>
      </p:sp>
      <p:grpSp>
        <p:nvGrpSpPr>
          <p:cNvPr id="191" name="Google Shape;191;p5"/>
          <p:cNvGrpSpPr/>
          <p:nvPr/>
        </p:nvGrpSpPr>
        <p:grpSpPr>
          <a:xfrm>
            <a:off x="18334" y="9704274"/>
            <a:ext cx="17050469" cy="596319"/>
            <a:chOff x="0" y="9749028"/>
            <a:chExt cx="17050469" cy="596319"/>
          </a:xfrm>
        </p:grpSpPr>
        <p:pic>
          <p:nvPicPr>
            <p:cNvPr descr="A colorful squares and circles&#10;&#10;AI-generated content may be incorrect." id="192" name="Google Shape;192;p5"/>
            <p:cNvPicPr preferRelativeResize="0"/>
            <p:nvPr/>
          </p:nvPicPr>
          <p:blipFill rotWithShape="1">
            <a:blip r:embed="rId4">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193" name="Google Shape;193;p5"/>
            <p:cNvPicPr preferRelativeResize="0"/>
            <p:nvPr/>
          </p:nvPicPr>
          <p:blipFill rotWithShape="1">
            <a:blip r:embed="rId4">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194" name="Google Shape;194;p5"/>
            <p:cNvPicPr preferRelativeResize="0"/>
            <p:nvPr/>
          </p:nvPicPr>
          <p:blipFill rotWithShape="1">
            <a:blip r:embed="rId5">
              <a:alphaModFix/>
            </a:blip>
            <a:srcRect b="0" l="0" r="0" t="0"/>
            <a:stretch/>
          </p:blipFill>
          <p:spPr>
            <a:xfrm rot="-5400000">
              <a:off x="15780815" y="9075693"/>
              <a:ext cx="596319" cy="1942989"/>
            </a:xfrm>
            <a:prstGeom prst="rect">
              <a:avLst/>
            </a:prstGeom>
            <a:noFill/>
            <a:ln>
              <a:noFill/>
            </a:ln>
          </p:spPr>
        </p:pic>
      </p:grpSp>
      <p:sp>
        <p:nvSpPr>
          <p:cNvPr id="195" name="Google Shape;195;p5"/>
          <p:cNvSpPr txBox="1"/>
          <p:nvPr/>
        </p:nvSpPr>
        <p:spPr>
          <a:xfrm>
            <a:off x="503583" y="7345231"/>
            <a:ext cx="16229704" cy="1569660"/>
          </a:xfrm>
          <a:prstGeom prst="rect">
            <a:avLst/>
          </a:prstGeom>
          <a:noFill/>
          <a:ln>
            <a:noFill/>
          </a:ln>
        </p:spPr>
        <p:txBody>
          <a:bodyPr anchorCtr="0" anchor="t" bIns="45700" lIns="0" spcFirstLastPara="1" rIns="91425" wrap="square" tIns="45700">
            <a:spAutoFit/>
          </a:bodyPr>
          <a:lstStyle/>
          <a:p>
            <a:pPr indent="-342900" lvl="1" marL="537209" marR="0" rtl="0" algn="l">
              <a:lnSpc>
                <a:spcPct val="100000"/>
              </a:lnSpc>
              <a:spcBef>
                <a:spcPts val="0"/>
              </a:spcBef>
              <a:spcAft>
                <a:spcPts val="0"/>
              </a:spcAft>
              <a:buClr>
                <a:schemeClr val="dk1"/>
              </a:buClr>
              <a:buSzPts val="2400"/>
              <a:buFont typeface="Courier New"/>
              <a:buChar char="o"/>
            </a:pPr>
            <a:r>
              <a:rPr b="0" i="0" lang="en-GB" sz="2400" u="none" cap="none" strike="noStrike">
                <a:solidFill>
                  <a:schemeClr val="dk1"/>
                </a:solidFill>
                <a:latin typeface="Arial"/>
                <a:ea typeface="Arial"/>
                <a:cs typeface="Arial"/>
                <a:sym typeface="Arial"/>
              </a:rPr>
              <a:t>Multiple interventions with varying frequencies, efficacies, and user acceptability; </a:t>
            </a:r>
            <a:endParaRPr b="0" i="0" sz="1400" u="none" cap="none" strike="noStrike">
              <a:solidFill>
                <a:srgbClr val="000000"/>
              </a:solidFill>
              <a:latin typeface="Arial"/>
              <a:ea typeface="Arial"/>
              <a:cs typeface="Arial"/>
              <a:sym typeface="Arial"/>
            </a:endParaRPr>
          </a:p>
          <a:p>
            <a:pPr indent="-342900" lvl="1" marL="537209" marR="0" rtl="0" algn="l">
              <a:lnSpc>
                <a:spcPct val="100000"/>
              </a:lnSpc>
              <a:spcBef>
                <a:spcPts val="0"/>
              </a:spcBef>
              <a:spcAft>
                <a:spcPts val="0"/>
              </a:spcAft>
              <a:buClr>
                <a:schemeClr val="dk1"/>
              </a:buClr>
              <a:buSzPts val="2400"/>
              <a:buFont typeface="Courier New"/>
              <a:buChar char="o"/>
            </a:pPr>
            <a:r>
              <a:rPr b="0" i="0" lang="en-GB" sz="2400" u="none" cap="none" strike="noStrike">
                <a:solidFill>
                  <a:schemeClr val="dk1"/>
                </a:solidFill>
                <a:latin typeface="Arial"/>
                <a:ea typeface="Arial"/>
                <a:cs typeface="Arial"/>
                <a:sym typeface="Arial"/>
              </a:rPr>
              <a:t>Diverse groups of people who are vulnerable to HIV acquisition, </a:t>
            </a:r>
            <a:br>
              <a:rPr b="0" i="0" lang="en-GB" sz="2400" u="none" cap="none" strike="noStrike">
                <a:solidFill>
                  <a:schemeClr val="dk1"/>
                </a:solidFill>
                <a:latin typeface="Arial"/>
                <a:ea typeface="Arial"/>
                <a:cs typeface="Arial"/>
                <a:sym typeface="Arial"/>
              </a:rPr>
            </a:br>
            <a:r>
              <a:rPr b="0" i="0" lang="en-GB" sz="2400" u="none" cap="none" strike="noStrike">
                <a:solidFill>
                  <a:schemeClr val="dk1"/>
                </a:solidFill>
                <a:latin typeface="Arial"/>
                <a:ea typeface="Arial"/>
                <a:cs typeface="Arial"/>
                <a:sym typeface="Arial"/>
              </a:rPr>
              <a:t>including those in high-incidence settings; and </a:t>
            </a:r>
            <a:endParaRPr b="0" i="0" sz="1400" u="none" cap="none" strike="noStrike">
              <a:solidFill>
                <a:srgbClr val="000000"/>
              </a:solidFill>
              <a:latin typeface="Arial"/>
              <a:ea typeface="Arial"/>
              <a:cs typeface="Arial"/>
              <a:sym typeface="Arial"/>
            </a:endParaRPr>
          </a:p>
          <a:p>
            <a:pPr indent="-342900" lvl="1" marL="537209" marR="0" rtl="0" algn="l">
              <a:lnSpc>
                <a:spcPct val="100000"/>
              </a:lnSpc>
              <a:spcBef>
                <a:spcPts val="0"/>
              </a:spcBef>
              <a:spcAft>
                <a:spcPts val="0"/>
              </a:spcAft>
              <a:buClr>
                <a:schemeClr val="dk1"/>
              </a:buClr>
              <a:buSzPts val="2400"/>
              <a:buFont typeface="Courier New"/>
              <a:buChar char="o"/>
            </a:pPr>
            <a:r>
              <a:rPr b="0" i="0" lang="en-GB" sz="2400" u="none" cap="none" strike="noStrike">
                <a:solidFill>
                  <a:schemeClr val="dk1"/>
                </a:solidFill>
                <a:latin typeface="Arial"/>
                <a:ea typeface="Arial"/>
                <a:cs typeface="Arial"/>
                <a:sym typeface="Arial"/>
              </a:rPr>
              <a:t>The shifting levels of risk and need for protection over time.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6"/>
          <p:cNvSpPr txBox="1"/>
          <p:nvPr/>
        </p:nvSpPr>
        <p:spPr>
          <a:xfrm>
            <a:off x="566367" y="476006"/>
            <a:ext cx="15448132" cy="140392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b="1" i="0" lang="en-GB" sz="4400" u="none" cap="none" strike="noStrike">
                <a:solidFill>
                  <a:srgbClr val="3F2844"/>
                </a:solidFill>
                <a:latin typeface="Arial"/>
                <a:ea typeface="Arial"/>
                <a:cs typeface="Arial"/>
                <a:sym typeface="Arial"/>
              </a:rPr>
              <a:t>Stakeholders can use </a:t>
            </a:r>
            <a:r>
              <a:rPr b="1" i="0" lang="en-GB" sz="4400" u="none" cap="none" strike="noStrike">
                <a:solidFill>
                  <a:srgbClr val="00A899"/>
                </a:solidFill>
                <a:latin typeface="Arial"/>
                <a:ea typeface="Arial"/>
                <a:cs typeface="Arial"/>
                <a:sym typeface="Arial"/>
              </a:rPr>
              <a:t>HIV prevention </a:t>
            </a:r>
            <a:br>
              <a:rPr b="1" i="0" lang="en-GB" sz="4400" u="none" cap="none" strike="noStrike">
                <a:solidFill>
                  <a:srgbClr val="00A899"/>
                </a:solidFill>
                <a:latin typeface="Arial"/>
                <a:ea typeface="Arial"/>
                <a:cs typeface="Arial"/>
                <a:sym typeface="Arial"/>
              </a:rPr>
            </a:br>
            <a:r>
              <a:rPr b="1" i="0" lang="en-GB" sz="4400" u="none" cap="none" strike="noStrike">
                <a:solidFill>
                  <a:srgbClr val="00A899"/>
                </a:solidFill>
                <a:latin typeface="Arial"/>
                <a:ea typeface="Arial"/>
                <a:cs typeface="Arial"/>
                <a:sym typeface="Arial"/>
              </a:rPr>
              <a:t>cascades</a:t>
            </a:r>
            <a:r>
              <a:rPr b="1" i="0" lang="en-GB" sz="4400" u="none" cap="none" strike="noStrike">
                <a:solidFill>
                  <a:srgbClr val="3F2844"/>
                </a:solidFill>
                <a:latin typeface="Arial"/>
                <a:ea typeface="Arial"/>
                <a:cs typeface="Arial"/>
                <a:sym typeface="Arial"/>
              </a:rPr>
              <a:t> to set targets, monitor progress, </a:t>
            </a:r>
            <a:br>
              <a:rPr b="1" i="0" lang="en-GB" sz="4400" u="none" cap="none" strike="noStrike">
                <a:solidFill>
                  <a:srgbClr val="3F2844"/>
                </a:solidFill>
                <a:latin typeface="Arial"/>
                <a:ea typeface="Arial"/>
                <a:cs typeface="Arial"/>
                <a:sym typeface="Arial"/>
              </a:rPr>
            </a:br>
            <a:r>
              <a:rPr b="1" i="0" lang="en-GB" sz="4400" u="none" cap="none" strike="noStrike">
                <a:solidFill>
                  <a:srgbClr val="3F2844"/>
                </a:solidFill>
                <a:latin typeface="Arial"/>
                <a:ea typeface="Arial"/>
                <a:cs typeface="Arial"/>
                <a:sym typeface="Arial"/>
              </a:rPr>
              <a:t>and drive advocacy.</a:t>
            </a:r>
            <a:endParaRPr b="0" i="0" sz="1400" u="none" cap="none" strike="noStrike">
              <a:solidFill>
                <a:srgbClr val="000000"/>
              </a:solidFill>
              <a:latin typeface="Arial"/>
              <a:ea typeface="Arial"/>
              <a:cs typeface="Arial"/>
              <a:sym typeface="Arial"/>
            </a:endParaRPr>
          </a:p>
        </p:txBody>
      </p:sp>
      <p:sp>
        <p:nvSpPr>
          <p:cNvPr id="205" name="Google Shape;205;p6"/>
          <p:cNvSpPr txBox="1"/>
          <p:nvPr/>
        </p:nvSpPr>
        <p:spPr>
          <a:xfrm>
            <a:off x="459577" y="3509945"/>
            <a:ext cx="3698717" cy="5848684"/>
          </a:xfrm>
          <a:prstGeom prst="rect">
            <a:avLst/>
          </a:prstGeom>
          <a:noFill/>
          <a:ln>
            <a:noFill/>
          </a:ln>
        </p:spPr>
        <p:txBody>
          <a:bodyPr anchorCtr="0" anchor="ctr" bIns="50800" lIns="50800" spcFirstLastPara="1" rIns="50800" wrap="square" tIns="50800">
            <a:noAutofit/>
          </a:bodyPr>
          <a:lstStyle/>
          <a:p>
            <a:pPr indent="0" lvl="0" marL="0" marR="0" rtl="0" algn="ctr">
              <a:lnSpc>
                <a:spcPct val="133333"/>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6" name="Google Shape;206;p6"/>
          <p:cNvSpPr txBox="1"/>
          <p:nvPr/>
        </p:nvSpPr>
        <p:spPr>
          <a:xfrm rot="-5400000">
            <a:off x="14235102" y="3859736"/>
            <a:ext cx="3224367" cy="4881428"/>
          </a:xfrm>
          <a:prstGeom prst="rect">
            <a:avLst/>
          </a:prstGeom>
          <a:noFill/>
          <a:ln>
            <a:noFill/>
          </a:ln>
        </p:spPr>
        <p:txBody>
          <a:bodyPr anchorCtr="0" anchor="ctr" bIns="50800" lIns="50800" spcFirstLastPara="1" rIns="50800" wrap="square" tIns="50800">
            <a:noAutofit/>
          </a:bodyPr>
          <a:lstStyle/>
          <a:p>
            <a:pPr indent="0" lvl="0" marL="0" marR="0" rtl="0" algn="ctr">
              <a:lnSpc>
                <a:spcPct val="133333"/>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7" name="Google Shape;207;p6"/>
          <p:cNvSpPr txBox="1"/>
          <p:nvPr/>
        </p:nvSpPr>
        <p:spPr>
          <a:xfrm>
            <a:off x="8574572" y="3482099"/>
            <a:ext cx="3698717" cy="5871225"/>
          </a:xfrm>
          <a:prstGeom prst="rect">
            <a:avLst/>
          </a:prstGeom>
          <a:noFill/>
          <a:ln>
            <a:noFill/>
          </a:ln>
        </p:spPr>
        <p:txBody>
          <a:bodyPr anchorCtr="0" anchor="ctr" bIns="50800" lIns="50800" spcFirstLastPara="1" rIns="50800" wrap="square" tIns="50800">
            <a:noAutofit/>
          </a:bodyPr>
          <a:lstStyle/>
          <a:p>
            <a:pPr indent="0" lvl="0" marL="0" marR="0" rtl="0" algn="ctr">
              <a:lnSpc>
                <a:spcPct val="133333"/>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8" name="Google Shape;208;p6"/>
          <p:cNvSpPr txBox="1"/>
          <p:nvPr/>
        </p:nvSpPr>
        <p:spPr>
          <a:xfrm>
            <a:off x="4515600" y="3509945"/>
            <a:ext cx="3698717" cy="5848684"/>
          </a:xfrm>
          <a:prstGeom prst="rect">
            <a:avLst/>
          </a:prstGeom>
          <a:noFill/>
          <a:ln>
            <a:noFill/>
          </a:ln>
        </p:spPr>
        <p:txBody>
          <a:bodyPr anchorCtr="0" anchor="ctr" bIns="50800" lIns="50800" spcFirstLastPara="1" rIns="50800" wrap="square" tIns="50800">
            <a:noAutofit/>
          </a:bodyPr>
          <a:lstStyle/>
          <a:p>
            <a:pPr indent="0" lvl="0" marL="0" marR="0" rtl="0" algn="ctr">
              <a:lnSpc>
                <a:spcPct val="133333"/>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9" name="Google Shape;209;p6"/>
          <p:cNvSpPr/>
          <p:nvPr/>
        </p:nvSpPr>
        <p:spPr>
          <a:xfrm>
            <a:off x="4917312" y="3017039"/>
            <a:ext cx="2051502" cy="632185"/>
          </a:xfrm>
          <a:custGeom>
            <a:rect b="b" l="l" r="r" t="t"/>
            <a:pathLst>
              <a:path extrusionOk="0" h="842913" w="2735336">
                <a:moveTo>
                  <a:pt x="0" y="0"/>
                </a:moveTo>
                <a:lnTo>
                  <a:pt x="2735336" y="0"/>
                </a:lnTo>
                <a:lnTo>
                  <a:pt x="2735336" y="842913"/>
                </a:lnTo>
                <a:lnTo>
                  <a:pt x="0" y="842913"/>
                </a:lnTo>
                <a:close/>
              </a:path>
            </a:pathLst>
          </a:custGeom>
          <a:solidFill>
            <a:srgbClr val="000000">
              <a:alpha val="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210" name="Google Shape;210;p6"/>
          <p:cNvSpPr txBox="1"/>
          <p:nvPr/>
        </p:nvSpPr>
        <p:spPr>
          <a:xfrm>
            <a:off x="5803268" y="3180636"/>
            <a:ext cx="2051502" cy="64647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00A899"/>
                </a:solidFill>
                <a:latin typeface="Arial"/>
                <a:ea typeface="Arial"/>
                <a:cs typeface="Arial"/>
                <a:sym typeface="Arial"/>
              </a:rPr>
              <a:t>Programme Managers </a:t>
            </a:r>
            <a:endParaRPr b="0" i="0" sz="1400" u="none" cap="none" strike="noStrike">
              <a:solidFill>
                <a:srgbClr val="000000"/>
              </a:solidFill>
              <a:latin typeface="Arial"/>
              <a:ea typeface="Arial"/>
              <a:cs typeface="Arial"/>
              <a:sym typeface="Arial"/>
            </a:endParaRPr>
          </a:p>
        </p:txBody>
      </p:sp>
      <p:sp>
        <p:nvSpPr>
          <p:cNvPr id="211" name="Google Shape;211;p6"/>
          <p:cNvSpPr/>
          <p:nvPr/>
        </p:nvSpPr>
        <p:spPr>
          <a:xfrm>
            <a:off x="981269" y="3017039"/>
            <a:ext cx="1987000" cy="770400"/>
          </a:xfrm>
          <a:custGeom>
            <a:rect b="b" l="l" r="r" t="t"/>
            <a:pathLst>
              <a:path extrusionOk="0" h="1027200" w="2649332">
                <a:moveTo>
                  <a:pt x="0" y="0"/>
                </a:moveTo>
                <a:lnTo>
                  <a:pt x="2649332" y="0"/>
                </a:lnTo>
                <a:lnTo>
                  <a:pt x="2649332" y="1027200"/>
                </a:lnTo>
                <a:lnTo>
                  <a:pt x="0" y="1027200"/>
                </a:lnTo>
                <a:close/>
              </a:path>
            </a:pathLst>
          </a:custGeom>
          <a:solidFill>
            <a:srgbClr val="000000">
              <a:alpha val="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212" name="Google Shape;212;p6"/>
          <p:cNvSpPr txBox="1"/>
          <p:nvPr/>
        </p:nvSpPr>
        <p:spPr>
          <a:xfrm>
            <a:off x="1370527" y="3180636"/>
            <a:ext cx="2690540" cy="78468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00A899"/>
                </a:solidFill>
                <a:latin typeface="Arial"/>
                <a:ea typeface="Arial"/>
                <a:cs typeface="Arial"/>
                <a:sym typeface="Arial"/>
              </a:rPr>
              <a:t>Policymakers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00A899"/>
                </a:solidFill>
                <a:latin typeface="Arial"/>
                <a:ea typeface="Arial"/>
                <a:cs typeface="Arial"/>
                <a:sym typeface="Arial"/>
              </a:rPr>
              <a:t>and Funders</a:t>
            </a:r>
            <a:endParaRPr b="0" i="0" sz="1400" u="none" cap="none" strike="noStrike">
              <a:solidFill>
                <a:srgbClr val="000000"/>
              </a:solidFill>
              <a:latin typeface="Arial"/>
              <a:ea typeface="Arial"/>
              <a:cs typeface="Arial"/>
              <a:sym typeface="Arial"/>
            </a:endParaRPr>
          </a:p>
        </p:txBody>
      </p:sp>
      <p:sp>
        <p:nvSpPr>
          <p:cNvPr id="213" name="Google Shape;213;p6"/>
          <p:cNvSpPr/>
          <p:nvPr/>
        </p:nvSpPr>
        <p:spPr>
          <a:xfrm>
            <a:off x="9122483" y="3017039"/>
            <a:ext cx="2837314" cy="632185"/>
          </a:xfrm>
          <a:custGeom>
            <a:rect b="b" l="l" r="r" t="t"/>
            <a:pathLst>
              <a:path extrusionOk="0" h="842913" w="3783086">
                <a:moveTo>
                  <a:pt x="0" y="0"/>
                </a:moveTo>
                <a:lnTo>
                  <a:pt x="3783086" y="0"/>
                </a:lnTo>
                <a:lnTo>
                  <a:pt x="3783086" y="842913"/>
                </a:lnTo>
                <a:lnTo>
                  <a:pt x="0" y="842913"/>
                </a:lnTo>
                <a:close/>
              </a:path>
            </a:pathLst>
          </a:custGeom>
          <a:solidFill>
            <a:srgbClr val="000000">
              <a:alpha val="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214" name="Google Shape;214;p6"/>
          <p:cNvSpPr txBox="1"/>
          <p:nvPr/>
        </p:nvSpPr>
        <p:spPr>
          <a:xfrm>
            <a:off x="10203753" y="3180636"/>
            <a:ext cx="2837314" cy="64647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00A899"/>
                </a:solidFill>
                <a:latin typeface="Arial"/>
                <a:ea typeface="Arial"/>
                <a:cs typeface="Arial"/>
                <a:sym typeface="Arial"/>
              </a:rPr>
              <a:t>Researchers </a:t>
            </a:r>
            <a:br>
              <a:rPr b="1" i="0" lang="en-GB" sz="2800" u="none" cap="none" strike="noStrike">
                <a:solidFill>
                  <a:srgbClr val="00A899"/>
                </a:solidFill>
                <a:latin typeface="Arial"/>
                <a:ea typeface="Arial"/>
                <a:cs typeface="Arial"/>
                <a:sym typeface="Arial"/>
              </a:rPr>
            </a:br>
            <a:r>
              <a:rPr b="1" i="0" lang="en-GB" sz="2800" u="none" cap="none" strike="noStrike">
                <a:solidFill>
                  <a:srgbClr val="00A899"/>
                </a:solidFill>
                <a:latin typeface="Arial"/>
                <a:ea typeface="Arial"/>
                <a:cs typeface="Arial"/>
                <a:sym typeface="Arial"/>
              </a:rPr>
              <a:t>and Academics</a:t>
            </a:r>
            <a:endParaRPr b="0" i="0" sz="1400" u="none" cap="none" strike="noStrike">
              <a:solidFill>
                <a:srgbClr val="000000"/>
              </a:solidFill>
              <a:latin typeface="Arial"/>
              <a:ea typeface="Arial"/>
              <a:cs typeface="Arial"/>
              <a:sym typeface="Arial"/>
            </a:endParaRPr>
          </a:p>
        </p:txBody>
      </p:sp>
      <p:sp>
        <p:nvSpPr>
          <p:cNvPr id="215" name="Google Shape;215;p6"/>
          <p:cNvSpPr txBox="1"/>
          <p:nvPr/>
        </p:nvSpPr>
        <p:spPr>
          <a:xfrm>
            <a:off x="14191425" y="4281225"/>
            <a:ext cx="3790500" cy="443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E3815C"/>
                </a:solidFill>
                <a:latin typeface="Arial"/>
                <a:ea typeface="Arial"/>
                <a:cs typeface="Arial"/>
                <a:sym typeface="Arial"/>
              </a:rPr>
              <a:t>Clinicians and healthcare providers can use HIV prevention cascades to pinpoint where individuals disengage from care and improve retention. Prevention cascades also guide providers’ practice by informing the decisions of programme managers and funders.</a:t>
            </a:r>
            <a:endParaRPr b="0" i="0" sz="1400" u="none" cap="none" strike="noStrike">
              <a:solidFill>
                <a:srgbClr val="000000"/>
              </a:solidFill>
              <a:latin typeface="Arial"/>
              <a:ea typeface="Arial"/>
              <a:cs typeface="Arial"/>
              <a:sym typeface="Arial"/>
            </a:endParaRPr>
          </a:p>
        </p:txBody>
      </p:sp>
      <p:sp>
        <p:nvSpPr>
          <p:cNvPr id="216" name="Google Shape;216;p6"/>
          <p:cNvSpPr txBox="1"/>
          <p:nvPr/>
        </p:nvSpPr>
        <p:spPr>
          <a:xfrm>
            <a:off x="5457547" y="4260853"/>
            <a:ext cx="3457853" cy="4062651"/>
          </a:xfrm>
          <a:prstGeom prst="rect">
            <a:avLst/>
          </a:prstGeom>
          <a:noFill/>
          <a:ln>
            <a:noFill/>
          </a:ln>
        </p:spPr>
        <p:txBody>
          <a:bodyPr anchorCtr="0" anchor="t" bIns="0" lIns="0" spcFirstLastPara="1" rIns="0" wrap="square" tIns="0">
            <a:spAutoFit/>
          </a:bodyPr>
          <a:lstStyle/>
          <a:p>
            <a:pPr indent="-342900" lvl="0" marL="342900" marR="0" rtl="0" algn="l">
              <a:lnSpc>
                <a:spcPct val="100000"/>
              </a:lnSpc>
              <a:spcBef>
                <a:spcPts val="0"/>
              </a:spcBef>
              <a:spcAft>
                <a:spcPts val="0"/>
              </a:spcAft>
              <a:buClr>
                <a:srgbClr val="462145"/>
              </a:buClr>
              <a:buSzPts val="2200"/>
              <a:buFont typeface="Courier New"/>
              <a:buChar char="o"/>
            </a:pPr>
            <a:r>
              <a:rPr b="0" i="0" lang="en-GB" sz="2200" u="none" cap="none" strike="noStrike">
                <a:solidFill>
                  <a:schemeClr val="dk1"/>
                </a:solidFill>
                <a:latin typeface="Arial"/>
                <a:ea typeface="Arial"/>
                <a:cs typeface="Arial"/>
                <a:sym typeface="Arial"/>
              </a:rPr>
              <a:t>To monitor programme performance and identify bottlenecks.</a:t>
            </a:r>
            <a:endParaRPr b="0" i="0" sz="1400" u="none" cap="none" strike="noStrike">
              <a:solidFill>
                <a:srgbClr val="000000"/>
              </a:solidFill>
              <a:latin typeface="Arial"/>
              <a:ea typeface="Arial"/>
              <a:cs typeface="Arial"/>
              <a:sym typeface="Arial"/>
            </a:endParaRPr>
          </a:p>
          <a:p>
            <a:pPr indent="-203200" lvl="0" marL="342900" marR="0" rtl="0" algn="l">
              <a:lnSpc>
                <a:spcPct val="100000"/>
              </a:lnSpc>
              <a:spcBef>
                <a:spcPts val="0"/>
              </a:spcBef>
              <a:spcAft>
                <a:spcPts val="0"/>
              </a:spcAft>
              <a:buClr>
                <a:srgbClr val="462145"/>
              </a:buClr>
              <a:buSzPts val="2200"/>
              <a:buFont typeface="Courier New"/>
              <a:buNone/>
            </a:pPr>
            <a:r>
              <a:t/>
            </a:r>
            <a:endParaRPr b="0" i="0" sz="22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462145"/>
              </a:buClr>
              <a:buSzPts val="2200"/>
              <a:buFont typeface="Courier New"/>
              <a:buChar char="o"/>
            </a:pPr>
            <a:r>
              <a:rPr b="0" i="0" lang="en-GB" sz="2200" u="none" cap="none" strike="noStrike">
                <a:solidFill>
                  <a:schemeClr val="dk1"/>
                </a:solidFill>
                <a:latin typeface="Arial"/>
                <a:ea typeface="Arial"/>
                <a:cs typeface="Arial"/>
                <a:sym typeface="Arial"/>
              </a:rPr>
              <a:t>To support planning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and resource allocations.</a:t>
            </a:r>
            <a:endParaRPr b="0" i="0" sz="1400" u="none" cap="none" strike="noStrike">
              <a:solidFill>
                <a:srgbClr val="000000"/>
              </a:solidFill>
              <a:latin typeface="Arial"/>
              <a:ea typeface="Arial"/>
              <a:cs typeface="Arial"/>
              <a:sym typeface="Arial"/>
            </a:endParaRPr>
          </a:p>
          <a:p>
            <a:pPr indent="-203200" lvl="0" marL="342900" marR="0" rtl="0" algn="l">
              <a:lnSpc>
                <a:spcPct val="100000"/>
              </a:lnSpc>
              <a:spcBef>
                <a:spcPts val="0"/>
              </a:spcBef>
              <a:spcAft>
                <a:spcPts val="0"/>
              </a:spcAft>
              <a:buClr>
                <a:srgbClr val="462145"/>
              </a:buClr>
              <a:buSzPts val="2200"/>
              <a:buFont typeface="Courier New"/>
              <a:buNone/>
            </a:pPr>
            <a:r>
              <a:t/>
            </a:r>
            <a:endParaRPr b="0" i="0" sz="22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462145"/>
              </a:buClr>
              <a:buSzPts val="2200"/>
              <a:buFont typeface="Courier New"/>
              <a:buChar char="o"/>
            </a:pPr>
            <a:r>
              <a:rPr b="0" i="0" lang="en-GB" sz="2200" u="none" cap="none" strike="noStrike">
                <a:solidFill>
                  <a:schemeClr val="dk1"/>
                </a:solidFill>
                <a:latin typeface="Arial"/>
                <a:ea typeface="Arial"/>
                <a:cs typeface="Arial"/>
                <a:sym typeface="Arial"/>
              </a:rPr>
              <a:t>To set realistic, measurable targets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and track progress toward national and global goals.</a:t>
            </a:r>
            <a:endParaRPr b="0" i="0" sz="1400" u="none" cap="none" strike="noStrike">
              <a:solidFill>
                <a:srgbClr val="000000"/>
              </a:solidFill>
              <a:latin typeface="Arial"/>
              <a:ea typeface="Arial"/>
              <a:cs typeface="Arial"/>
              <a:sym typeface="Arial"/>
            </a:endParaRPr>
          </a:p>
        </p:txBody>
      </p:sp>
      <p:sp>
        <p:nvSpPr>
          <p:cNvPr id="217" name="Google Shape;217;p6"/>
          <p:cNvSpPr txBox="1"/>
          <p:nvPr/>
        </p:nvSpPr>
        <p:spPr>
          <a:xfrm>
            <a:off x="9842187" y="4260853"/>
            <a:ext cx="3950013" cy="3724096"/>
          </a:xfrm>
          <a:prstGeom prst="rect">
            <a:avLst/>
          </a:prstGeom>
          <a:noFill/>
          <a:ln>
            <a:noFill/>
          </a:ln>
        </p:spPr>
        <p:txBody>
          <a:bodyPr anchorCtr="0" anchor="t" bIns="0" lIns="0" spcFirstLastPara="1" rIns="0" wrap="square" tIns="0">
            <a:spAutoFit/>
          </a:bodyPr>
          <a:lstStyle/>
          <a:p>
            <a:pPr indent="-342900" lvl="0" marL="342900" marR="0" rtl="0" algn="l">
              <a:lnSpc>
                <a:spcPct val="100000"/>
              </a:lnSpc>
              <a:spcBef>
                <a:spcPts val="0"/>
              </a:spcBef>
              <a:spcAft>
                <a:spcPts val="0"/>
              </a:spcAft>
              <a:buClr>
                <a:srgbClr val="462145"/>
              </a:buClr>
              <a:buSzPts val="2200"/>
              <a:buFont typeface="Courier New"/>
              <a:buChar char="o"/>
            </a:pPr>
            <a:r>
              <a:rPr b="0" i="0" lang="en-GB" sz="2200" u="none" cap="none" strike="noStrike">
                <a:solidFill>
                  <a:schemeClr val="dk1"/>
                </a:solidFill>
                <a:latin typeface="Arial"/>
                <a:ea typeface="Arial"/>
                <a:cs typeface="Arial"/>
                <a:sym typeface="Arial"/>
              </a:rPr>
              <a:t>To study the impact of different prevention strategies.</a:t>
            </a:r>
            <a:endParaRPr b="0" i="0" sz="1400" u="none" cap="none" strike="noStrike">
              <a:solidFill>
                <a:srgbClr val="000000"/>
              </a:solidFill>
              <a:latin typeface="Arial"/>
              <a:ea typeface="Arial"/>
              <a:cs typeface="Arial"/>
              <a:sym typeface="Arial"/>
            </a:endParaRPr>
          </a:p>
          <a:p>
            <a:pPr indent="-203200" lvl="0" marL="342900" marR="0" rtl="0" algn="l">
              <a:lnSpc>
                <a:spcPct val="100000"/>
              </a:lnSpc>
              <a:spcBef>
                <a:spcPts val="0"/>
              </a:spcBef>
              <a:spcAft>
                <a:spcPts val="0"/>
              </a:spcAft>
              <a:buClr>
                <a:srgbClr val="462145"/>
              </a:buClr>
              <a:buSzPts val="2200"/>
              <a:buFont typeface="Courier New"/>
              <a:buNone/>
            </a:pPr>
            <a:r>
              <a:t/>
            </a:r>
            <a:endParaRPr b="0" i="0" sz="22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462145"/>
              </a:buClr>
              <a:buSzPts val="2200"/>
              <a:buFont typeface="Courier New"/>
              <a:buChar char="o"/>
            </a:pPr>
            <a:r>
              <a:rPr b="0" i="0" lang="en-GB" sz="2200" u="none" cap="none" strike="noStrike">
                <a:solidFill>
                  <a:schemeClr val="dk1"/>
                </a:solidFill>
                <a:latin typeface="Arial"/>
                <a:ea typeface="Arial"/>
                <a:cs typeface="Arial"/>
                <a:sym typeface="Arial"/>
              </a:rPr>
              <a:t>To evaluate the effectiveness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of interventions across  different populations.</a:t>
            </a:r>
            <a:endParaRPr b="0" i="0" sz="1400" u="none" cap="none" strike="noStrike">
              <a:solidFill>
                <a:srgbClr val="000000"/>
              </a:solidFill>
              <a:latin typeface="Arial"/>
              <a:ea typeface="Arial"/>
              <a:cs typeface="Arial"/>
              <a:sym typeface="Arial"/>
            </a:endParaRPr>
          </a:p>
          <a:p>
            <a:pPr indent="-203200" lvl="0" marL="342900" marR="0" rtl="0" algn="l">
              <a:lnSpc>
                <a:spcPct val="100000"/>
              </a:lnSpc>
              <a:spcBef>
                <a:spcPts val="0"/>
              </a:spcBef>
              <a:spcAft>
                <a:spcPts val="0"/>
              </a:spcAft>
              <a:buClr>
                <a:srgbClr val="462145"/>
              </a:buClr>
              <a:buSzPts val="2200"/>
              <a:buFont typeface="Courier New"/>
              <a:buNone/>
            </a:pPr>
            <a:r>
              <a:t/>
            </a:r>
            <a:endParaRPr b="0" i="0" sz="22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462145"/>
              </a:buClr>
              <a:buSzPts val="2200"/>
              <a:buFont typeface="Courier New"/>
              <a:buChar char="o"/>
            </a:pPr>
            <a:r>
              <a:rPr b="0" i="0" lang="en-GB" sz="2200" u="none" cap="none" strike="noStrike">
                <a:solidFill>
                  <a:schemeClr val="dk1"/>
                </a:solidFill>
                <a:latin typeface="Arial"/>
                <a:ea typeface="Arial"/>
                <a:cs typeface="Arial"/>
                <a:sym typeface="Arial"/>
              </a:rPr>
              <a:t>To generate evidence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to inform programme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design and policy change</a:t>
            </a:r>
            <a:endParaRPr b="0" i="0" sz="1400" u="none" cap="none" strike="noStrike">
              <a:solidFill>
                <a:srgbClr val="000000"/>
              </a:solidFill>
              <a:latin typeface="Arial"/>
              <a:ea typeface="Arial"/>
              <a:cs typeface="Arial"/>
              <a:sym typeface="Arial"/>
            </a:endParaRPr>
          </a:p>
        </p:txBody>
      </p:sp>
      <p:sp>
        <p:nvSpPr>
          <p:cNvPr id="218" name="Google Shape;218;p6"/>
          <p:cNvSpPr txBox="1"/>
          <p:nvPr/>
        </p:nvSpPr>
        <p:spPr>
          <a:xfrm>
            <a:off x="1031892" y="4260853"/>
            <a:ext cx="3387708" cy="3385542"/>
          </a:xfrm>
          <a:prstGeom prst="rect">
            <a:avLst/>
          </a:prstGeom>
          <a:noFill/>
          <a:ln>
            <a:noFill/>
          </a:ln>
        </p:spPr>
        <p:txBody>
          <a:bodyPr anchorCtr="0" anchor="t" bIns="0" lIns="0" spcFirstLastPara="1" rIns="0" wrap="square" tIns="0">
            <a:spAutoFit/>
          </a:bodyPr>
          <a:lstStyle/>
          <a:p>
            <a:pPr indent="-342900" lvl="0" marL="342900" marR="0" rtl="0" algn="l">
              <a:lnSpc>
                <a:spcPct val="100000"/>
              </a:lnSpc>
              <a:spcBef>
                <a:spcPts val="0"/>
              </a:spcBef>
              <a:spcAft>
                <a:spcPts val="0"/>
              </a:spcAft>
              <a:buClr>
                <a:srgbClr val="462145"/>
              </a:buClr>
              <a:buSzPts val="2200"/>
              <a:buFont typeface="Courier New"/>
              <a:buChar char="o"/>
            </a:pPr>
            <a:r>
              <a:rPr b="0" i="0" lang="en-GB" sz="2200" u="none" cap="none" strike="noStrike">
                <a:solidFill>
                  <a:schemeClr val="dk1"/>
                </a:solidFill>
                <a:latin typeface="Arial"/>
                <a:ea typeface="Arial"/>
                <a:cs typeface="Arial"/>
                <a:sym typeface="Arial"/>
              </a:rPr>
              <a:t>To pinpoint prevention gaps and equity issues.</a:t>
            </a:r>
            <a:endParaRPr b="0" i="0" sz="1400" u="none" cap="none" strike="noStrike">
              <a:solidFill>
                <a:srgbClr val="000000"/>
              </a:solidFill>
              <a:latin typeface="Arial"/>
              <a:ea typeface="Arial"/>
              <a:cs typeface="Arial"/>
              <a:sym typeface="Arial"/>
            </a:endParaRPr>
          </a:p>
          <a:p>
            <a:pPr indent="-203200" lvl="0" marL="342900" marR="0" rtl="0" algn="l">
              <a:lnSpc>
                <a:spcPct val="100000"/>
              </a:lnSpc>
              <a:spcBef>
                <a:spcPts val="0"/>
              </a:spcBef>
              <a:spcAft>
                <a:spcPts val="0"/>
              </a:spcAft>
              <a:buClr>
                <a:srgbClr val="462145"/>
              </a:buClr>
              <a:buSzPts val="2200"/>
              <a:buFont typeface="Courier New"/>
              <a:buNone/>
            </a:pPr>
            <a:r>
              <a:t/>
            </a:r>
            <a:endParaRPr b="0" i="0" sz="22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462145"/>
              </a:buClr>
              <a:buSzPts val="2200"/>
              <a:buFont typeface="Courier New"/>
              <a:buChar char="o"/>
            </a:pPr>
            <a:r>
              <a:rPr b="0" i="0" lang="en-GB" sz="2200" u="none" cap="none" strike="noStrike">
                <a:solidFill>
                  <a:schemeClr val="dk1"/>
                </a:solidFill>
                <a:latin typeface="Arial"/>
                <a:ea typeface="Arial"/>
                <a:cs typeface="Arial"/>
                <a:sym typeface="Arial"/>
              </a:rPr>
              <a:t>To advocate for policy and funding shifts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using evidence.</a:t>
            </a:r>
            <a:endParaRPr b="0" i="0" sz="1400" u="none" cap="none" strike="noStrike">
              <a:solidFill>
                <a:srgbClr val="000000"/>
              </a:solidFill>
              <a:latin typeface="Arial"/>
              <a:ea typeface="Arial"/>
              <a:cs typeface="Arial"/>
              <a:sym typeface="Arial"/>
            </a:endParaRPr>
          </a:p>
          <a:p>
            <a:pPr indent="-203200" lvl="0" marL="342900" marR="0" rtl="0" algn="l">
              <a:lnSpc>
                <a:spcPct val="100000"/>
              </a:lnSpc>
              <a:spcBef>
                <a:spcPts val="0"/>
              </a:spcBef>
              <a:spcAft>
                <a:spcPts val="0"/>
              </a:spcAft>
              <a:buClr>
                <a:srgbClr val="462145"/>
              </a:buClr>
              <a:buSzPts val="2200"/>
              <a:buFont typeface="Courier New"/>
              <a:buNone/>
            </a:pPr>
            <a:r>
              <a:t/>
            </a:r>
            <a:endParaRPr b="0" i="0" sz="22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462145"/>
              </a:buClr>
              <a:buSzPts val="2200"/>
              <a:buFont typeface="Courier New"/>
              <a:buChar char="o"/>
            </a:pPr>
            <a:r>
              <a:rPr b="0" i="0" lang="en-GB" sz="2200" u="none" cap="none" strike="noStrike">
                <a:solidFill>
                  <a:schemeClr val="dk1"/>
                </a:solidFill>
                <a:latin typeface="Arial"/>
                <a:ea typeface="Arial"/>
                <a:cs typeface="Arial"/>
                <a:sym typeface="Arial"/>
              </a:rPr>
              <a:t>Ensure accountability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and efficient resource allocation.</a:t>
            </a:r>
            <a:endParaRPr b="0" i="0" sz="1400" u="none" cap="none" strike="noStrike">
              <a:solidFill>
                <a:srgbClr val="000000"/>
              </a:solidFill>
              <a:latin typeface="Arial"/>
              <a:ea typeface="Arial"/>
              <a:cs typeface="Arial"/>
              <a:sym typeface="Arial"/>
            </a:endParaRPr>
          </a:p>
        </p:txBody>
      </p:sp>
      <p:grpSp>
        <p:nvGrpSpPr>
          <p:cNvPr id="219" name="Google Shape;219;p6"/>
          <p:cNvGrpSpPr/>
          <p:nvPr/>
        </p:nvGrpSpPr>
        <p:grpSpPr>
          <a:xfrm>
            <a:off x="17221200" y="9791585"/>
            <a:ext cx="1576500" cy="396290"/>
            <a:chOff x="16624818" y="9770473"/>
            <a:chExt cx="1576500" cy="396290"/>
          </a:xfrm>
        </p:grpSpPr>
        <p:sp>
          <p:nvSpPr>
            <p:cNvPr id="220" name="Google Shape;220;p6">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1" name="Google Shape;221;p6">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2" name="Google Shape;222;p6">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pic>
        <p:nvPicPr>
          <p:cNvPr id="223" name="Google Shape;223;p6"/>
          <p:cNvPicPr preferRelativeResize="0"/>
          <p:nvPr/>
        </p:nvPicPr>
        <p:blipFill rotWithShape="1">
          <a:blip r:embed="rId4">
            <a:alphaModFix/>
          </a:blip>
          <a:srcRect b="0" l="0" r="0" t="0"/>
          <a:stretch/>
        </p:blipFill>
        <p:spPr>
          <a:xfrm flipH="1">
            <a:off x="399808" y="3235001"/>
            <a:ext cx="747882" cy="725885"/>
          </a:xfrm>
          <a:prstGeom prst="rect">
            <a:avLst/>
          </a:prstGeom>
          <a:noFill/>
          <a:ln>
            <a:noFill/>
          </a:ln>
        </p:spPr>
      </p:pic>
      <p:pic>
        <p:nvPicPr>
          <p:cNvPr id="224" name="Google Shape;224;p6"/>
          <p:cNvPicPr preferRelativeResize="0"/>
          <p:nvPr/>
        </p:nvPicPr>
        <p:blipFill rotWithShape="1">
          <a:blip r:embed="rId5">
            <a:alphaModFix/>
          </a:blip>
          <a:srcRect b="0" l="0" r="0" t="0"/>
          <a:stretch/>
        </p:blipFill>
        <p:spPr>
          <a:xfrm flipH="1">
            <a:off x="4813749" y="3118328"/>
            <a:ext cx="699885" cy="775118"/>
          </a:xfrm>
          <a:prstGeom prst="rect">
            <a:avLst/>
          </a:prstGeom>
          <a:noFill/>
          <a:ln>
            <a:noFill/>
          </a:ln>
        </p:spPr>
      </p:pic>
      <p:pic>
        <p:nvPicPr>
          <p:cNvPr descr="A magnifying glass and people&#10;&#10;AI-generated content may be incorrect." id="225" name="Google Shape;225;p6"/>
          <p:cNvPicPr preferRelativeResize="0"/>
          <p:nvPr/>
        </p:nvPicPr>
        <p:blipFill rotWithShape="1">
          <a:blip r:embed="rId6">
            <a:alphaModFix/>
          </a:blip>
          <a:srcRect b="0" l="0" r="0" t="0"/>
          <a:stretch/>
        </p:blipFill>
        <p:spPr>
          <a:xfrm flipH="1">
            <a:off x="9291007" y="3182160"/>
            <a:ext cx="686418" cy="690069"/>
          </a:xfrm>
          <a:prstGeom prst="rect">
            <a:avLst/>
          </a:prstGeom>
          <a:noFill/>
          <a:ln>
            <a:noFill/>
          </a:ln>
        </p:spPr>
      </p:pic>
      <p:pic>
        <p:nvPicPr>
          <p:cNvPr descr="A graphic of a medical chart&#10;&#10;AI-generated content may be incorrect." id="226" name="Google Shape;226;p6"/>
          <p:cNvPicPr preferRelativeResize="0"/>
          <p:nvPr/>
        </p:nvPicPr>
        <p:blipFill rotWithShape="1">
          <a:blip r:embed="rId7">
            <a:alphaModFix/>
          </a:blip>
          <a:srcRect b="0" l="0" r="0" t="0"/>
          <a:stretch/>
        </p:blipFill>
        <p:spPr>
          <a:xfrm>
            <a:off x="14376066" y="3190854"/>
            <a:ext cx="686419" cy="778500"/>
          </a:xfrm>
          <a:prstGeom prst="rect">
            <a:avLst/>
          </a:prstGeom>
          <a:noFill/>
          <a:ln>
            <a:noFill/>
          </a:ln>
        </p:spPr>
      </p:pic>
      <p:grpSp>
        <p:nvGrpSpPr>
          <p:cNvPr id="227" name="Google Shape;227;p6"/>
          <p:cNvGrpSpPr/>
          <p:nvPr/>
        </p:nvGrpSpPr>
        <p:grpSpPr>
          <a:xfrm>
            <a:off x="18334" y="9704274"/>
            <a:ext cx="17050469" cy="596319"/>
            <a:chOff x="0" y="9749028"/>
            <a:chExt cx="17050469" cy="596319"/>
          </a:xfrm>
        </p:grpSpPr>
        <p:pic>
          <p:nvPicPr>
            <p:cNvPr descr="A colorful squares and circles&#10;&#10;AI-generated content may be incorrect." id="228" name="Google Shape;228;p6"/>
            <p:cNvPicPr preferRelativeResize="0"/>
            <p:nvPr/>
          </p:nvPicPr>
          <p:blipFill rotWithShape="1">
            <a:blip r:embed="rId8">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229" name="Google Shape;229;p6"/>
            <p:cNvPicPr preferRelativeResize="0"/>
            <p:nvPr/>
          </p:nvPicPr>
          <p:blipFill rotWithShape="1">
            <a:blip r:embed="rId8">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230" name="Google Shape;230;p6"/>
            <p:cNvPicPr preferRelativeResize="0"/>
            <p:nvPr/>
          </p:nvPicPr>
          <p:blipFill rotWithShape="1">
            <a:blip r:embed="rId9">
              <a:alphaModFix/>
            </a:blip>
            <a:srcRect b="0" l="0" r="0" t="0"/>
            <a:stretch/>
          </p:blipFill>
          <p:spPr>
            <a:xfrm rot="-5400000">
              <a:off x="15780815" y="9075693"/>
              <a:ext cx="596319" cy="1942989"/>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7"/>
          <p:cNvSpPr txBox="1"/>
          <p:nvPr/>
        </p:nvSpPr>
        <p:spPr>
          <a:xfrm>
            <a:off x="7446067" y="2841198"/>
            <a:ext cx="2895998" cy="61555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62145"/>
                </a:solidFill>
                <a:latin typeface="Arial"/>
                <a:ea typeface="Arial"/>
                <a:cs typeface="Arial"/>
                <a:sym typeface="Arial"/>
              </a:rPr>
              <a:t>UNAIDS Basic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62145"/>
                </a:solidFill>
                <a:latin typeface="Arial"/>
                <a:ea typeface="Arial"/>
                <a:cs typeface="Arial"/>
                <a:sym typeface="Arial"/>
              </a:rPr>
              <a:t>cascade </a:t>
            </a:r>
            <a:endParaRPr b="0" i="0" sz="1400" u="none" cap="none" strike="noStrike">
              <a:solidFill>
                <a:srgbClr val="000000"/>
              </a:solidFill>
              <a:latin typeface="Arial"/>
              <a:ea typeface="Arial"/>
              <a:cs typeface="Arial"/>
              <a:sym typeface="Arial"/>
            </a:endParaRPr>
          </a:p>
        </p:txBody>
      </p:sp>
      <p:sp>
        <p:nvSpPr>
          <p:cNvPr id="240" name="Google Shape;240;p7"/>
          <p:cNvSpPr txBox="1"/>
          <p:nvPr/>
        </p:nvSpPr>
        <p:spPr>
          <a:xfrm>
            <a:off x="7324165" y="8182570"/>
            <a:ext cx="3139803" cy="92333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62145"/>
                </a:solidFill>
                <a:latin typeface="Arial"/>
                <a:ea typeface="Arial"/>
                <a:cs typeface="Arial"/>
                <a:sym typeface="Arial"/>
              </a:rPr>
              <a:t>HIV continuum </a:t>
            </a:r>
            <a:br>
              <a:rPr b="1" i="0" lang="en-GB" sz="2000" u="none" cap="none" strike="noStrike">
                <a:solidFill>
                  <a:srgbClr val="462145"/>
                </a:solidFill>
                <a:latin typeface="Arial"/>
                <a:ea typeface="Arial"/>
                <a:cs typeface="Arial"/>
                <a:sym typeface="Arial"/>
              </a:rPr>
            </a:br>
            <a:r>
              <a:rPr b="1" i="0" lang="en-GB" sz="2000" u="none" cap="none" strike="noStrike">
                <a:solidFill>
                  <a:srgbClr val="462145"/>
                </a:solidFill>
                <a:latin typeface="Arial"/>
                <a:ea typeface="Arial"/>
                <a:cs typeface="Arial"/>
                <a:sym typeface="Arial"/>
              </a:rPr>
              <a:t>of prevention, care, </a:t>
            </a:r>
            <a:br>
              <a:rPr b="1" i="0" lang="en-GB" sz="2000" u="none" cap="none" strike="noStrike">
                <a:solidFill>
                  <a:srgbClr val="462145"/>
                </a:solidFill>
                <a:latin typeface="Arial"/>
                <a:ea typeface="Arial"/>
                <a:cs typeface="Arial"/>
                <a:sym typeface="Arial"/>
              </a:rPr>
            </a:br>
            <a:r>
              <a:rPr b="1" i="0" lang="en-GB" sz="2000" u="none" cap="none" strike="noStrike">
                <a:solidFill>
                  <a:srgbClr val="462145"/>
                </a:solidFill>
                <a:latin typeface="Arial"/>
                <a:ea typeface="Arial"/>
                <a:cs typeface="Arial"/>
                <a:sym typeface="Arial"/>
              </a:rPr>
              <a:t>and treatment cascade</a:t>
            </a:r>
            <a:endParaRPr b="0" i="0" sz="1400" u="none" cap="none" strike="noStrike">
              <a:solidFill>
                <a:srgbClr val="000000"/>
              </a:solidFill>
              <a:latin typeface="Arial"/>
              <a:ea typeface="Arial"/>
              <a:cs typeface="Arial"/>
              <a:sym typeface="Arial"/>
            </a:endParaRPr>
          </a:p>
        </p:txBody>
      </p:sp>
      <p:sp>
        <p:nvSpPr>
          <p:cNvPr id="241" name="Google Shape;241;p7"/>
          <p:cNvSpPr txBox="1"/>
          <p:nvPr/>
        </p:nvSpPr>
        <p:spPr>
          <a:xfrm>
            <a:off x="7315200" y="6411199"/>
            <a:ext cx="3157733" cy="61555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62145"/>
                </a:solidFill>
                <a:latin typeface="Arial"/>
                <a:ea typeface="Arial"/>
                <a:cs typeface="Arial"/>
                <a:sym typeface="Arial"/>
              </a:rPr>
              <a:t>HIV combination prevention cascade </a:t>
            </a:r>
            <a:endParaRPr b="0" i="0" sz="1400" u="none" cap="none" strike="noStrike">
              <a:solidFill>
                <a:srgbClr val="000000"/>
              </a:solidFill>
              <a:latin typeface="Arial"/>
              <a:ea typeface="Arial"/>
              <a:cs typeface="Arial"/>
              <a:sym typeface="Arial"/>
            </a:endParaRPr>
          </a:p>
        </p:txBody>
      </p:sp>
      <p:sp>
        <p:nvSpPr>
          <p:cNvPr id="242" name="Google Shape;242;p7"/>
          <p:cNvSpPr txBox="1"/>
          <p:nvPr/>
        </p:nvSpPr>
        <p:spPr>
          <a:xfrm>
            <a:off x="7387495" y="4527947"/>
            <a:ext cx="3013143" cy="61555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62145"/>
                </a:solidFill>
                <a:latin typeface="Arial"/>
                <a:ea typeface="Arial"/>
                <a:cs typeface="Arial"/>
                <a:sym typeface="Arial"/>
              </a:rPr>
              <a:t>Effective programme coverage cascade</a:t>
            </a:r>
            <a:endParaRPr b="0" i="0" sz="2000" u="none" cap="none" strike="noStrike">
              <a:solidFill>
                <a:srgbClr val="462145"/>
              </a:solidFill>
              <a:latin typeface="Arial"/>
              <a:ea typeface="Arial"/>
              <a:cs typeface="Arial"/>
              <a:sym typeface="Arial"/>
            </a:endParaRPr>
          </a:p>
        </p:txBody>
      </p:sp>
      <p:sp>
        <p:nvSpPr>
          <p:cNvPr id="243" name="Google Shape;243;p7"/>
          <p:cNvSpPr txBox="1"/>
          <p:nvPr/>
        </p:nvSpPr>
        <p:spPr>
          <a:xfrm>
            <a:off x="10820400" y="2112732"/>
            <a:ext cx="70866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dk1"/>
                </a:solidFill>
                <a:latin typeface="Arial"/>
                <a:ea typeface="Arial"/>
                <a:cs typeface="Arial"/>
                <a:sym typeface="Arial"/>
              </a:rPr>
              <a:t>This cascade examines </a:t>
            </a:r>
            <a:r>
              <a:rPr b="1" i="0" lang="en-GB" sz="2200" u="none" cap="none" strike="noStrike">
                <a:solidFill>
                  <a:schemeClr val="dk1"/>
                </a:solidFill>
                <a:latin typeface="Arial"/>
                <a:ea typeface="Arial"/>
                <a:cs typeface="Arial"/>
                <a:sym typeface="Arial"/>
              </a:rPr>
              <a:t>how many people were reached by prevention methods</a:t>
            </a:r>
            <a:r>
              <a:rPr b="0" i="0" lang="en-GB" sz="2200" u="none" cap="none" strike="noStrike">
                <a:solidFill>
                  <a:schemeClr val="dk1"/>
                </a:solidFill>
                <a:latin typeface="Arial"/>
                <a:ea typeface="Arial"/>
                <a:cs typeface="Arial"/>
                <a:sym typeface="Arial"/>
              </a:rPr>
              <a:t>, focusing on monitoring reach, coverage, uptake, and usage of at least one prevention method within specific populations.</a:t>
            </a:r>
            <a:endParaRPr b="0" i="0" sz="1400" u="none" cap="none" strike="noStrike">
              <a:solidFill>
                <a:srgbClr val="000000"/>
              </a:solidFill>
              <a:latin typeface="Arial"/>
              <a:ea typeface="Arial"/>
              <a:cs typeface="Arial"/>
              <a:sym typeface="Arial"/>
            </a:endParaRPr>
          </a:p>
        </p:txBody>
      </p:sp>
      <p:sp>
        <p:nvSpPr>
          <p:cNvPr id="244" name="Google Shape;244;p7"/>
          <p:cNvSpPr txBox="1"/>
          <p:nvPr/>
        </p:nvSpPr>
        <p:spPr>
          <a:xfrm>
            <a:off x="10820400" y="3850838"/>
            <a:ext cx="6830700" cy="13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dk1"/>
                </a:solidFill>
                <a:latin typeface="Arial"/>
                <a:ea typeface="Arial"/>
                <a:cs typeface="Arial"/>
                <a:sym typeface="Arial"/>
              </a:rPr>
              <a:t>This cascade assesses </a:t>
            </a:r>
            <a:r>
              <a:rPr b="1" i="0" lang="en-GB" sz="2200" u="none" cap="none" strike="noStrike">
                <a:solidFill>
                  <a:schemeClr val="dk1"/>
                </a:solidFill>
                <a:latin typeface="Arial"/>
                <a:ea typeface="Arial"/>
                <a:cs typeface="Arial"/>
                <a:sym typeface="Arial"/>
              </a:rPr>
              <a:t>how many people were </a:t>
            </a:r>
            <a:r>
              <a:rPr b="1" i="0" lang="en-GB" sz="2200" u="sng" cap="none" strike="noStrike">
                <a:solidFill>
                  <a:schemeClr val="dk1"/>
                </a:solidFill>
                <a:latin typeface="Arial"/>
                <a:ea typeface="Arial"/>
                <a:cs typeface="Arial"/>
                <a:sym typeface="Arial"/>
              </a:rPr>
              <a:t>effectively </a:t>
            </a:r>
            <a:r>
              <a:rPr b="1" lang="en-GB" sz="2200">
                <a:solidFill>
                  <a:schemeClr val="dk1"/>
                </a:solidFill>
              </a:rPr>
              <a:t>covered</a:t>
            </a:r>
            <a:r>
              <a:rPr b="1" i="0" lang="en-GB" sz="2200" u="none" cap="none" strike="noStrike">
                <a:solidFill>
                  <a:schemeClr val="dk1"/>
                </a:solidFill>
                <a:latin typeface="Arial"/>
                <a:ea typeface="Arial"/>
                <a:cs typeface="Arial"/>
                <a:sym typeface="Arial"/>
              </a:rPr>
              <a:t> by a prevention method</a:t>
            </a:r>
            <a:r>
              <a:rPr b="0" i="0" lang="en-GB" sz="2200" u="none" cap="none" strike="noStrike">
                <a:solidFill>
                  <a:schemeClr val="dk1"/>
                </a:solidFill>
                <a:latin typeface="Arial"/>
                <a:ea typeface="Arial"/>
                <a:cs typeface="Arial"/>
                <a:sym typeface="Arial"/>
              </a:rPr>
              <a:t>,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utilising a programme science approach to evaluate effective coverage.</a:t>
            </a:r>
            <a:endParaRPr b="0" i="0" sz="1400" u="none" cap="none" strike="noStrike">
              <a:solidFill>
                <a:srgbClr val="000000"/>
              </a:solidFill>
              <a:latin typeface="Arial"/>
              <a:ea typeface="Arial"/>
              <a:cs typeface="Arial"/>
              <a:sym typeface="Arial"/>
            </a:endParaRPr>
          </a:p>
        </p:txBody>
      </p:sp>
      <p:sp>
        <p:nvSpPr>
          <p:cNvPr id="245" name="Google Shape;245;p7"/>
          <p:cNvSpPr txBox="1"/>
          <p:nvPr/>
        </p:nvSpPr>
        <p:spPr>
          <a:xfrm>
            <a:off x="10820400" y="7813905"/>
            <a:ext cx="6830590" cy="10156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dk1"/>
                </a:solidFill>
                <a:latin typeface="Arial"/>
                <a:ea typeface="Arial"/>
                <a:cs typeface="Arial"/>
                <a:sym typeface="Arial"/>
              </a:rPr>
              <a:t>This cascade explores </a:t>
            </a:r>
            <a:r>
              <a:rPr b="1" i="0" lang="en-GB" sz="2200" u="none" cap="none" strike="noStrike">
                <a:solidFill>
                  <a:schemeClr val="dk1"/>
                </a:solidFill>
                <a:latin typeface="Arial"/>
                <a:ea typeface="Arial"/>
                <a:cs typeface="Arial"/>
                <a:sym typeface="Arial"/>
              </a:rPr>
              <a:t>how the entire HIV response system connect </a:t>
            </a:r>
            <a:r>
              <a:rPr b="0" i="0" lang="en-GB" sz="2200" u="none" cap="none" strike="noStrike">
                <a:solidFill>
                  <a:schemeClr val="dk1"/>
                </a:solidFill>
                <a:latin typeface="Arial"/>
                <a:ea typeface="Arial"/>
                <a:cs typeface="Arial"/>
                <a:sym typeface="Arial"/>
              </a:rPr>
              <a:t>by tracking individual engagement with HIV services across the continuum of care.</a:t>
            </a:r>
            <a:endParaRPr b="0" i="0" sz="1400" u="none" cap="none" strike="noStrike">
              <a:solidFill>
                <a:srgbClr val="000000"/>
              </a:solidFill>
              <a:latin typeface="Arial"/>
              <a:ea typeface="Arial"/>
              <a:cs typeface="Arial"/>
              <a:sym typeface="Arial"/>
            </a:endParaRPr>
          </a:p>
        </p:txBody>
      </p:sp>
      <p:sp>
        <p:nvSpPr>
          <p:cNvPr id="246" name="Google Shape;246;p7"/>
          <p:cNvSpPr txBox="1"/>
          <p:nvPr/>
        </p:nvSpPr>
        <p:spPr>
          <a:xfrm>
            <a:off x="10820400" y="5773213"/>
            <a:ext cx="70428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dk1"/>
                </a:solidFill>
                <a:latin typeface="Arial"/>
                <a:ea typeface="Arial"/>
                <a:cs typeface="Arial"/>
                <a:sym typeface="Arial"/>
              </a:rPr>
              <a:t>This cascade investigates </a:t>
            </a:r>
            <a:r>
              <a:rPr b="1" i="0" lang="en-GB" sz="2200" u="none" cap="none" strike="noStrike">
                <a:solidFill>
                  <a:schemeClr val="dk1"/>
                </a:solidFill>
                <a:latin typeface="Arial"/>
                <a:ea typeface="Arial"/>
                <a:cs typeface="Arial"/>
                <a:sym typeface="Arial"/>
              </a:rPr>
              <a:t>where and why </a:t>
            </a:r>
            <a:br>
              <a:rPr b="1" i="0" lang="en-GB" sz="2200" u="none" cap="none" strike="noStrike">
                <a:solidFill>
                  <a:schemeClr val="dk1"/>
                </a:solidFill>
                <a:latin typeface="Arial"/>
                <a:ea typeface="Arial"/>
                <a:cs typeface="Arial"/>
                <a:sym typeface="Arial"/>
              </a:rPr>
            </a:br>
            <a:r>
              <a:rPr b="1" i="0" lang="en-GB" sz="2200" u="none" cap="none" strike="noStrike">
                <a:solidFill>
                  <a:schemeClr val="dk1"/>
                </a:solidFill>
                <a:latin typeface="Arial"/>
                <a:ea typeface="Arial"/>
                <a:cs typeface="Arial"/>
                <a:sym typeface="Arial"/>
              </a:rPr>
              <a:t>individuals drop out of the prevention cascade</a:t>
            </a:r>
            <a:r>
              <a:rPr b="0" i="0" lang="en-GB" sz="2200" u="none" cap="none" strike="noStrike">
                <a:solidFill>
                  <a:schemeClr val="dk1"/>
                </a:solidFill>
                <a:latin typeface="Arial"/>
                <a:ea typeface="Arial"/>
                <a:cs typeface="Arial"/>
                <a:sym typeface="Arial"/>
              </a:rPr>
              <a:t> </a:t>
            </a:r>
            <a:br>
              <a:rPr b="0" i="0" lang="en-GB" sz="2200" u="none" cap="none" strike="noStrike">
                <a:solidFill>
                  <a:schemeClr val="dk1"/>
                </a:solidFill>
                <a:latin typeface="Arial"/>
                <a:ea typeface="Arial"/>
                <a:cs typeface="Arial"/>
                <a:sym typeface="Arial"/>
              </a:rPr>
            </a:br>
            <a:r>
              <a:rPr b="0" i="0" lang="en-GB" sz="2200" u="none" cap="none" strike="noStrike">
                <a:solidFill>
                  <a:schemeClr val="dk1"/>
                </a:solidFill>
                <a:latin typeface="Arial"/>
                <a:ea typeface="Arial"/>
                <a:cs typeface="Arial"/>
                <a:sym typeface="Arial"/>
              </a:rPr>
              <a:t>by systematically evaluating the effectiveness of HIV prevention programmes</a:t>
            </a:r>
            <a:endParaRPr b="0" i="0" sz="1400" u="none" cap="none" strike="noStrike">
              <a:solidFill>
                <a:srgbClr val="000000"/>
              </a:solidFill>
              <a:latin typeface="Arial"/>
              <a:ea typeface="Arial"/>
              <a:cs typeface="Arial"/>
              <a:sym typeface="Arial"/>
            </a:endParaRPr>
          </a:p>
        </p:txBody>
      </p:sp>
      <p:sp>
        <p:nvSpPr>
          <p:cNvPr id="247" name="Google Shape;247;p7"/>
          <p:cNvSpPr txBox="1"/>
          <p:nvPr/>
        </p:nvSpPr>
        <p:spPr>
          <a:xfrm>
            <a:off x="566367" y="476006"/>
            <a:ext cx="16600690" cy="140392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3F2844"/>
                </a:solidFill>
                <a:latin typeface="Arial"/>
                <a:ea typeface="Arial"/>
                <a:cs typeface="Arial"/>
                <a:sym typeface="Arial"/>
              </a:rPr>
              <a:t>There are different types of </a:t>
            </a:r>
            <a:r>
              <a:rPr b="1" i="0" lang="en-GB" sz="3600" u="none" cap="none" strike="noStrike">
                <a:solidFill>
                  <a:srgbClr val="00A899"/>
                </a:solidFill>
                <a:latin typeface="Arial"/>
                <a:ea typeface="Arial"/>
                <a:cs typeface="Arial"/>
                <a:sym typeface="Arial"/>
              </a:rPr>
              <a:t>HIV prevention cascades</a:t>
            </a:r>
            <a:r>
              <a:rPr b="1" i="0" lang="en-GB" sz="3600" u="none" cap="none" strike="noStrike">
                <a:solidFill>
                  <a:srgbClr val="3F2844"/>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3F2844"/>
                </a:solidFill>
                <a:latin typeface="Arial"/>
                <a:ea typeface="Arial"/>
                <a:cs typeface="Arial"/>
                <a:sym typeface="Arial"/>
              </a:rPr>
              <a:t>we present four cascades that are commonly used in practice.</a:t>
            </a:r>
            <a:endParaRPr b="0" i="0" sz="1400" u="none" cap="none" strike="noStrike">
              <a:solidFill>
                <a:srgbClr val="000000"/>
              </a:solidFill>
              <a:latin typeface="Arial"/>
              <a:ea typeface="Arial"/>
              <a:cs typeface="Arial"/>
              <a:sym typeface="Arial"/>
            </a:endParaRPr>
          </a:p>
        </p:txBody>
      </p:sp>
      <p:sp>
        <p:nvSpPr>
          <p:cNvPr id="248" name="Google Shape;248;p7"/>
          <p:cNvSpPr txBox="1"/>
          <p:nvPr/>
        </p:nvSpPr>
        <p:spPr>
          <a:xfrm>
            <a:off x="865843" y="2204837"/>
            <a:ext cx="59868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9" name="Google Shape;249;p7"/>
          <p:cNvCxnSpPr/>
          <p:nvPr/>
        </p:nvCxnSpPr>
        <p:spPr>
          <a:xfrm>
            <a:off x="7347091" y="5416924"/>
            <a:ext cx="10578697" cy="0"/>
          </a:xfrm>
          <a:prstGeom prst="straightConnector1">
            <a:avLst/>
          </a:prstGeom>
          <a:noFill/>
          <a:ln cap="flat" cmpd="sng" w="12700">
            <a:solidFill>
              <a:srgbClr val="462145"/>
            </a:solidFill>
            <a:prstDash val="solid"/>
            <a:round/>
            <a:headEnd len="sm" w="sm" type="none"/>
            <a:tailEnd len="sm" w="sm" type="none"/>
          </a:ln>
        </p:spPr>
      </p:cxnSp>
      <p:cxnSp>
        <p:nvCxnSpPr>
          <p:cNvPr id="250" name="Google Shape;250;p7"/>
          <p:cNvCxnSpPr/>
          <p:nvPr/>
        </p:nvCxnSpPr>
        <p:spPr>
          <a:xfrm>
            <a:off x="10439400" y="1879931"/>
            <a:ext cx="64081" cy="7362670"/>
          </a:xfrm>
          <a:prstGeom prst="straightConnector1">
            <a:avLst/>
          </a:prstGeom>
          <a:noFill/>
          <a:ln cap="flat" cmpd="sng" w="12700">
            <a:solidFill>
              <a:srgbClr val="462145"/>
            </a:solidFill>
            <a:prstDash val="solid"/>
            <a:round/>
            <a:headEnd len="sm" w="sm" type="none"/>
            <a:tailEnd len="sm" w="sm" type="none"/>
          </a:ln>
        </p:spPr>
      </p:cxnSp>
      <p:cxnSp>
        <p:nvCxnSpPr>
          <p:cNvPr id="251" name="Google Shape;251;p7"/>
          <p:cNvCxnSpPr/>
          <p:nvPr/>
        </p:nvCxnSpPr>
        <p:spPr>
          <a:xfrm>
            <a:off x="7324165" y="3695700"/>
            <a:ext cx="10569583" cy="0"/>
          </a:xfrm>
          <a:prstGeom prst="straightConnector1">
            <a:avLst/>
          </a:prstGeom>
          <a:noFill/>
          <a:ln cap="flat" cmpd="sng" w="12700">
            <a:solidFill>
              <a:srgbClr val="462145"/>
            </a:solidFill>
            <a:prstDash val="solid"/>
            <a:round/>
            <a:headEnd len="sm" w="sm" type="none"/>
            <a:tailEnd len="sm" w="sm" type="none"/>
          </a:ln>
        </p:spPr>
      </p:cxnSp>
      <p:grpSp>
        <p:nvGrpSpPr>
          <p:cNvPr id="252" name="Google Shape;252;p7"/>
          <p:cNvGrpSpPr/>
          <p:nvPr/>
        </p:nvGrpSpPr>
        <p:grpSpPr>
          <a:xfrm>
            <a:off x="17221200" y="9791585"/>
            <a:ext cx="1576500" cy="396290"/>
            <a:chOff x="16624818" y="9770473"/>
            <a:chExt cx="1576500" cy="396290"/>
          </a:xfrm>
        </p:grpSpPr>
        <p:sp>
          <p:nvSpPr>
            <p:cNvPr id="253" name="Google Shape;253;p7">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4" name="Google Shape;254;p7">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5" name="Google Shape;255;p7">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grpSp>
        <p:nvGrpSpPr>
          <p:cNvPr id="256" name="Google Shape;256;p7"/>
          <p:cNvGrpSpPr/>
          <p:nvPr/>
        </p:nvGrpSpPr>
        <p:grpSpPr>
          <a:xfrm>
            <a:off x="18334" y="9704274"/>
            <a:ext cx="17050469" cy="596319"/>
            <a:chOff x="0" y="9749028"/>
            <a:chExt cx="17050469" cy="596319"/>
          </a:xfrm>
        </p:grpSpPr>
        <p:pic>
          <p:nvPicPr>
            <p:cNvPr descr="A colorful squares and circles&#10;&#10;AI-generated content may be incorrect." id="257" name="Google Shape;257;p7"/>
            <p:cNvPicPr preferRelativeResize="0"/>
            <p:nvPr/>
          </p:nvPicPr>
          <p:blipFill rotWithShape="1">
            <a:blip r:embed="rId4">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258" name="Google Shape;258;p7"/>
            <p:cNvPicPr preferRelativeResize="0"/>
            <p:nvPr/>
          </p:nvPicPr>
          <p:blipFill rotWithShape="1">
            <a:blip r:embed="rId4">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259" name="Google Shape;259;p7"/>
            <p:cNvPicPr preferRelativeResize="0"/>
            <p:nvPr/>
          </p:nvPicPr>
          <p:blipFill rotWithShape="1">
            <a:blip r:embed="rId5">
              <a:alphaModFix/>
            </a:blip>
            <a:srcRect b="0" l="0" r="0" t="0"/>
            <a:stretch/>
          </p:blipFill>
          <p:spPr>
            <a:xfrm rot="-5400000">
              <a:off x="15780815" y="9075693"/>
              <a:ext cx="596319" cy="1942989"/>
            </a:xfrm>
            <a:prstGeom prst="rect">
              <a:avLst/>
            </a:prstGeom>
            <a:noFill/>
            <a:ln>
              <a:noFill/>
            </a:ln>
          </p:spPr>
        </p:pic>
      </p:grpSp>
      <p:grpSp>
        <p:nvGrpSpPr>
          <p:cNvPr id="260" name="Google Shape;260;p7"/>
          <p:cNvGrpSpPr/>
          <p:nvPr/>
        </p:nvGrpSpPr>
        <p:grpSpPr>
          <a:xfrm>
            <a:off x="8164355" y="2270092"/>
            <a:ext cx="1459422" cy="434533"/>
            <a:chOff x="9318553" y="2118167"/>
            <a:chExt cx="1459422" cy="434533"/>
          </a:xfrm>
        </p:grpSpPr>
        <p:sp>
          <p:nvSpPr>
            <p:cNvPr id="261" name="Google Shape;261;p7">
              <a:hlinkClick action="ppaction://hlinksldjump" r:id="rId6"/>
            </p:cNvPr>
            <p:cNvSpPr/>
            <p:nvPr/>
          </p:nvSpPr>
          <p:spPr>
            <a:xfrm>
              <a:off x="9318553" y="2118167"/>
              <a:ext cx="1459422" cy="434533"/>
            </a:xfrm>
            <a:custGeom>
              <a:rect b="b" l="l" r="r" t="t"/>
              <a:pathLst>
                <a:path extrusionOk="0" h="322333" w="1658584">
                  <a:moveTo>
                    <a:pt x="122938" y="0"/>
                  </a:moveTo>
                  <a:lnTo>
                    <a:pt x="1535647" y="0"/>
                  </a:lnTo>
                  <a:cubicBezTo>
                    <a:pt x="1568252" y="0"/>
                    <a:pt x="1599522" y="12952"/>
                    <a:pt x="1622577" y="36008"/>
                  </a:cubicBezTo>
                  <a:cubicBezTo>
                    <a:pt x="1645632" y="59063"/>
                    <a:pt x="1658584" y="90333"/>
                    <a:pt x="1658584" y="122938"/>
                  </a:cubicBezTo>
                  <a:lnTo>
                    <a:pt x="1658584" y="199396"/>
                  </a:lnTo>
                  <a:cubicBezTo>
                    <a:pt x="1658584" y="267292"/>
                    <a:pt x="1603543" y="322333"/>
                    <a:pt x="1535647" y="322333"/>
                  </a:cubicBezTo>
                  <a:lnTo>
                    <a:pt x="122938" y="322333"/>
                  </a:lnTo>
                  <a:cubicBezTo>
                    <a:pt x="55041" y="322333"/>
                    <a:pt x="0" y="267292"/>
                    <a:pt x="0" y="199396"/>
                  </a:cubicBezTo>
                  <a:lnTo>
                    <a:pt x="0" y="122938"/>
                  </a:lnTo>
                  <a:cubicBezTo>
                    <a:pt x="0" y="55041"/>
                    <a:pt x="55041" y="0"/>
                    <a:pt x="122938" y="0"/>
                  </a:cubicBezTo>
                  <a:close/>
                </a:path>
              </a:pathLst>
            </a:custGeom>
            <a:solidFill>
              <a:srgbClr val="E381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262" name="Google Shape;262;p7">
              <a:hlinkClick action="ppaction://hlinksldjump" r:id="rId7"/>
            </p:cNvPr>
            <p:cNvSpPr txBox="1"/>
            <p:nvPr/>
          </p:nvSpPr>
          <p:spPr>
            <a:xfrm>
              <a:off x="9513502" y="2156021"/>
              <a:ext cx="1069524"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grpSp>
      <p:grpSp>
        <p:nvGrpSpPr>
          <p:cNvPr id="263" name="Google Shape;263;p7"/>
          <p:cNvGrpSpPr/>
          <p:nvPr/>
        </p:nvGrpSpPr>
        <p:grpSpPr>
          <a:xfrm>
            <a:off x="8164355" y="3969125"/>
            <a:ext cx="1459422" cy="434533"/>
            <a:chOff x="9318553" y="2727767"/>
            <a:chExt cx="1459422" cy="434533"/>
          </a:xfrm>
        </p:grpSpPr>
        <p:sp>
          <p:nvSpPr>
            <p:cNvPr id="264" name="Google Shape;264;p7">
              <a:hlinkClick action="ppaction://hlinksldjump" r:id="rId8"/>
            </p:cNvPr>
            <p:cNvSpPr/>
            <p:nvPr/>
          </p:nvSpPr>
          <p:spPr>
            <a:xfrm>
              <a:off x="9318553" y="2727767"/>
              <a:ext cx="1459422" cy="434533"/>
            </a:xfrm>
            <a:custGeom>
              <a:rect b="b" l="l" r="r" t="t"/>
              <a:pathLst>
                <a:path extrusionOk="0" h="322333" w="1658584">
                  <a:moveTo>
                    <a:pt x="122938" y="0"/>
                  </a:moveTo>
                  <a:lnTo>
                    <a:pt x="1535647" y="0"/>
                  </a:lnTo>
                  <a:cubicBezTo>
                    <a:pt x="1568252" y="0"/>
                    <a:pt x="1599522" y="12952"/>
                    <a:pt x="1622577" y="36008"/>
                  </a:cubicBezTo>
                  <a:cubicBezTo>
                    <a:pt x="1645632" y="59063"/>
                    <a:pt x="1658584" y="90333"/>
                    <a:pt x="1658584" y="122938"/>
                  </a:cubicBezTo>
                  <a:lnTo>
                    <a:pt x="1658584" y="199396"/>
                  </a:lnTo>
                  <a:cubicBezTo>
                    <a:pt x="1658584" y="267292"/>
                    <a:pt x="1603543" y="322333"/>
                    <a:pt x="1535647" y="322333"/>
                  </a:cubicBezTo>
                  <a:lnTo>
                    <a:pt x="122938" y="322333"/>
                  </a:lnTo>
                  <a:cubicBezTo>
                    <a:pt x="55041" y="322333"/>
                    <a:pt x="0" y="267292"/>
                    <a:pt x="0" y="199396"/>
                  </a:cubicBezTo>
                  <a:lnTo>
                    <a:pt x="0" y="122938"/>
                  </a:lnTo>
                  <a:cubicBezTo>
                    <a:pt x="0" y="55041"/>
                    <a:pt x="55041" y="0"/>
                    <a:pt x="122938" y="0"/>
                  </a:cubicBezTo>
                  <a:close/>
                </a:path>
              </a:pathLst>
            </a:custGeom>
            <a:solidFill>
              <a:srgbClr val="46214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265" name="Google Shape;265;p7">
              <a:hlinkClick action="ppaction://hlinksldjump" r:id="rId9"/>
            </p:cNvPr>
            <p:cNvSpPr txBox="1"/>
            <p:nvPr/>
          </p:nvSpPr>
          <p:spPr>
            <a:xfrm>
              <a:off x="9718686" y="2761551"/>
              <a:ext cx="659155"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grpSp>
      <p:grpSp>
        <p:nvGrpSpPr>
          <p:cNvPr id="266" name="Google Shape;266;p7"/>
          <p:cNvGrpSpPr/>
          <p:nvPr/>
        </p:nvGrpSpPr>
        <p:grpSpPr>
          <a:xfrm>
            <a:off x="8164355" y="5816563"/>
            <a:ext cx="1459422" cy="434533"/>
            <a:chOff x="9318553" y="3337367"/>
            <a:chExt cx="1459422" cy="434533"/>
          </a:xfrm>
        </p:grpSpPr>
        <p:sp>
          <p:nvSpPr>
            <p:cNvPr id="267" name="Google Shape;267;p7">
              <a:hlinkClick action="ppaction://hlinksldjump" r:id="rId10"/>
            </p:cNvPr>
            <p:cNvSpPr/>
            <p:nvPr/>
          </p:nvSpPr>
          <p:spPr>
            <a:xfrm>
              <a:off x="9318553" y="3337367"/>
              <a:ext cx="1459422" cy="434533"/>
            </a:xfrm>
            <a:custGeom>
              <a:rect b="b" l="l" r="r" t="t"/>
              <a:pathLst>
                <a:path extrusionOk="0" h="322333" w="1658584">
                  <a:moveTo>
                    <a:pt x="122938" y="0"/>
                  </a:moveTo>
                  <a:lnTo>
                    <a:pt x="1535647" y="0"/>
                  </a:lnTo>
                  <a:cubicBezTo>
                    <a:pt x="1568252" y="0"/>
                    <a:pt x="1599522" y="12952"/>
                    <a:pt x="1622577" y="36008"/>
                  </a:cubicBezTo>
                  <a:cubicBezTo>
                    <a:pt x="1645632" y="59063"/>
                    <a:pt x="1658584" y="90333"/>
                    <a:pt x="1658584" y="122938"/>
                  </a:cubicBezTo>
                  <a:lnTo>
                    <a:pt x="1658584" y="199396"/>
                  </a:lnTo>
                  <a:cubicBezTo>
                    <a:pt x="1658584" y="267292"/>
                    <a:pt x="1603543" y="322333"/>
                    <a:pt x="1535647" y="322333"/>
                  </a:cubicBezTo>
                  <a:lnTo>
                    <a:pt x="122938" y="322333"/>
                  </a:lnTo>
                  <a:cubicBezTo>
                    <a:pt x="55041" y="322333"/>
                    <a:pt x="0" y="267292"/>
                    <a:pt x="0" y="199396"/>
                  </a:cubicBezTo>
                  <a:lnTo>
                    <a:pt x="0" y="122938"/>
                  </a:lnTo>
                  <a:cubicBezTo>
                    <a:pt x="0" y="55041"/>
                    <a:pt x="55041" y="0"/>
                    <a:pt x="122938"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268" name="Google Shape;268;p7">
              <a:hlinkClick action="ppaction://hlinksldjump" r:id="rId11"/>
            </p:cNvPr>
            <p:cNvSpPr txBox="1"/>
            <p:nvPr/>
          </p:nvSpPr>
          <p:spPr>
            <a:xfrm>
              <a:off x="9712273" y="3369967"/>
              <a:ext cx="671979"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grpSp>
      <p:grpSp>
        <p:nvGrpSpPr>
          <p:cNvPr id="269" name="Google Shape;269;p7"/>
          <p:cNvGrpSpPr/>
          <p:nvPr/>
        </p:nvGrpSpPr>
        <p:grpSpPr>
          <a:xfrm>
            <a:off x="8164355" y="7553802"/>
            <a:ext cx="1459422" cy="434533"/>
            <a:chOff x="9318553" y="3946967"/>
            <a:chExt cx="1459422" cy="434533"/>
          </a:xfrm>
        </p:grpSpPr>
        <p:sp>
          <p:nvSpPr>
            <p:cNvPr id="270" name="Google Shape;270;p7">
              <a:hlinkClick action="ppaction://hlinksldjump" r:id="rId12"/>
            </p:cNvPr>
            <p:cNvSpPr/>
            <p:nvPr/>
          </p:nvSpPr>
          <p:spPr>
            <a:xfrm>
              <a:off x="9318553" y="3946967"/>
              <a:ext cx="1459422" cy="434533"/>
            </a:xfrm>
            <a:custGeom>
              <a:rect b="b" l="l" r="r" t="t"/>
              <a:pathLst>
                <a:path extrusionOk="0" h="322333" w="1658584">
                  <a:moveTo>
                    <a:pt x="122938" y="0"/>
                  </a:moveTo>
                  <a:lnTo>
                    <a:pt x="1535647" y="0"/>
                  </a:lnTo>
                  <a:cubicBezTo>
                    <a:pt x="1568252" y="0"/>
                    <a:pt x="1599522" y="12952"/>
                    <a:pt x="1622577" y="36008"/>
                  </a:cubicBezTo>
                  <a:cubicBezTo>
                    <a:pt x="1645632" y="59063"/>
                    <a:pt x="1658584" y="90333"/>
                    <a:pt x="1658584" y="122938"/>
                  </a:cubicBezTo>
                  <a:lnTo>
                    <a:pt x="1658584" y="199396"/>
                  </a:lnTo>
                  <a:cubicBezTo>
                    <a:pt x="1658584" y="267292"/>
                    <a:pt x="1603543" y="322333"/>
                    <a:pt x="1535647" y="322333"/>
                  </a:cubicBezTo>
                  <a:lnTo>
                    <a:pt x="122938" y="322333"/>
                  </a:lnTo>
                  <a:cubicBezTo>
                    <a:pt x="55041" y="322333"/>
                    <a:pt x="0" y="267292"/>
                    <a:pt x="0" y="199396"/>
                  </a:cubicBezTo>
                  <a:lnTo>
                    <a:pt x="0" y="122938"/>
                  </a:lnTo>
                  <a:cubicBezTo>
                    <a:pt x="0" y="55041"/>
                    <a:pt x="55041" y="0"/>
                    <a:pt x="122938" y="0"/>
                  </a:cubicBezTo>
                  <a:close/>
                </a:path>
              </a:pathLst>
            </a:custGeom>
            <a:solidFill>
              <a:srgbClr val="A29F6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271" name="Google Shape;271;p7">
              <a:hlinkClick action="ppaction://hlinksldjump" r:id="rId13"/>
            </p:cNvPr>
            <p:cNvSpPr txBox="1"/>
            <p:nvPr/>
          </p:nvSpPr>
          <p:spPr>
            <a:xfrm>
              <a:off x="9571208" y="3991086"/>
              <a:ext cx="954107"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cxnSp>
        <p:nvCxnSpPr>
          <p:cNvPr id="272" name="Google Shape;272;p7"/>
          <p:cNvCxnSpPr/>
          <p:nvPr/>
        </p:nvCxnSpPr>
        <p:spPr>
          <a:xfrm>
            <a:off x="7315200" y="1879931"/>
            <a:ext cx="64081" cy="7362670"/>
          </a:xfrm>
          <a:prstGeom prst="straightConnector1">
            <a:avLst/>
          </a:prstGeom>
          <a:noFill/>
          <a:ln cap="flat" cmpd="sng" w="12700">
            <a:solidFill>
              <a:srgbClr val="462145"/>
            </a:solidFill>
            <a:prstDash val="solid"/>
            <a:round/>
            <a:headEnd len="sm" w="sm" type="none"/>
            <a:tailEnd len="sm" w="sm" type="none"/>
          </a:ln>
        </p:spPr>
      </p:cxnSp>
      <p:cxnSp>
        <p:nvCxnSpPr>
          <p:cNvPr id="273" name="Google Shape;273;p7"/>
          <p:cNvCxnSpPr/>
          <p:nvPr/>
        </p:nvCxnSpPr>
        <p:spPr>
          <a:xfrm>
            <a:off x="7379281" y="9248912"/>
            <a:ext cx="10578548" cy="0"/>
          </a:xfrm>
          <a:prstGeom prst="straightConnector1">
            <a:avLst/>
          </a:prstGeom>
          <a:noFill/>
          <a:ln cap="flat" cmpd="sng" w="12700">
            <a:solidFill>
              <a:srgbClr val="462145"/>
            </a:solidFill>
            <a:prstDash val="solid"/>
            <a:round/>
            <a:headEnd len="sm" w="sm" type="none"/>
            <a:tailEnd len="sm" w="sm" type="none"/>
          </a:ln>
        </p:spPr>
      </p:cxnSp>
      <p:cxnSp>
        <p:nvCxnSpPr>
          <p:cNvPr id="274" name="Google Shape;274;p7"/>
          <p:cNvCxnSpPr>
            <a:endCxn id="275" idx="0"/>
          </p:cNvCxnSpPr>
          <p:nvPr/>
        </p:nvCxnSpPr>
        <p:spPr>
          <a:xfrm flipH="1" rot="10800000">
            <a:off x="7375650" y="1801397"/>
            <a:ext cx="10578600" cy="4800"/>
          </a:xfrm>
          <a:prstGeom prst="straightConnector1">
            <a:avLst/>
          </a:prstGeom>
          <a:noFill/>
          <a:ln cap="flat" cmpd="sng" w="12700">
            <a:solidFill>
              <a:srgbClr val="462145"/>
            </a:solidFill>
            <a:prstDash val="solid"/>
            <a:round/>
            <a:headEnd len="sm" w="sm" type="none"/>
            <a:tailEnd len="sm" w="sm" type="none"/>
          </a:ln>
        </p:spPr>
      </p:cxnSp>
      <p:cxnSp>
        <p:nvCxnSpPr>
          <p:cNvPr id="276" name="Google Shape;276;p7"/>
          <p:cNvCxnSpPr/>
          <p:nvPr/>
        </p:nvCxnSpPr>
        <p:spPr>
          <a:xfrm>
            <a:off x="7347091" y="7345116"/>
            <a:ext cx="10610738" cy="0"/>
          </a:xfrm>
          <a:prstGeom prst="straightConnector1">
            <a:avLst/>
          </a:prstGeom>
          <a:noFill/>
          <a:ln cap="flat" cmpd="sng" w="12700">
            <a:solidFill>
              <a:srgbClr val="462145"/>
            </a:solidFill>
            <a:prstDash val="solid"/>
            <a:round/>
            <a:headEnd len="sm" w="sm" type="none"/>
            <a:tailEnd len="sm" w="sm" type="none"/>
          </a:ln>
        </p:spPr>
      </p:cxnSp>
      <p:cxnSp>
        <p:nvCxnSpPr>
          <p:cNvPr id="275" name="Google Shape;275;p7"/>
          <p:cNvCxnSpPr/>
          <p:nvPr/>
        </p:nvCxnSpPr>
        <p:spPr>
          <a:xfrm>
            <a:off x="17954198" y="1801298"/>
            <a:ext cx="64081" cy="7362670"/>
          </a:xfrm>
          <a:prstGeom prst="straightConnector1">
            <a:avLst/>
          </a:prstGeom>
          <a:noFill/>
          <a:ln cap="flat" cmpd="sng" w="12700">
            <a:solidFill>
              <a:srgbClr val="462145"/>
            </a:solidFill>
            <a:prstDash val="solid"/>
            <a:round/>
            <a:headEnd len="sm" w="sm" type="none"/>
            <a:tailEnd len="sm" w="sm" type="none"/>
          </a:ln>
        </p:spPr>
      </p:cxnSp>
      <p:pic>
        <p:nvPicPr>
          <p:cNvPr descr="A person wearing glasses and a colorful shirt&#10;&#10;AI-generated content may be incorrect." id="277" name="Google Shape;277;p7"/>
          <p:cNvPicPr preferRelativeResize="0"/>
          <p:nvPr/>
        </p:nvPicPr>
        <p:blipFill rotWithShape="1">
          <a:blip r:embed="rId14">
            <a:alphaModFix/>
          </a:blip>
          <a:srcRect b="0" l="0" r="0" t="0"/>
          <a:stretch/>
        </p:blipFill>
        <p:spPr>
          <a:xfrm>
            <a:off x="316576" y="668049"/>
            <a:ext cx="6536076" cy="944395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8"/>
          <p:cNvPicPr preferRelativeResize="0"/>
          <p:nvPr/>
        </p:nvPicPr>
        <p:blipFill rotWithShape="1">
          <a:blip r:embed="rId3">
            <a:alphaModFix/>
          </a:blip>
          <a:srcRect b="0" l="0" r="3744" t="0"/>
          <a:stretch/>
        </p:blipFill>
        <p:spPr>
          <a:xfrm>
            <a:off x="0" y="0"/>
            <a:ext cx="17601057" cy="10325100"/>
          </a:xfrm>
          <a:prstGeom prst="rect">
            <a:avLst/>
          </a:prstGeom>
          <a:noFill/>
          <a:ln>
            <a:noFill/>
          </a:ln>
        </p:spPr>
      </p:pic>
      <p:sp>
        <p:nvSpPr>
          <p:cNvPr id="287" name="Google Shape;287;p8"/>
          <p:cNvSpPr/>
          <p:nvPr/>
        </p:nvSpPr>
        <p:spPr>
          <a:xfrm>
            <a:off x="8648959" y="9565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88" name="Google Shape;288;p8"/>
          <p:cNvGrpSpPr/>
          <p:nvPr/>
        </p:nvGrpSpPr>
        <p:grpSpPr>
          <a:xfrm flipH="1">
            <a:off x="8648959" y="4770395"/>
            <a:ext cx="484531" cy="484531"/>
            <a:chOff x="8648959" y="4535695"/>
            <a:chExt cx="484531" cy="484531"/>
          </a:xfrm>
        </p:grpSpPr>
        <p:sp>
          <p:nvSpPr>
            <p:cNvPr id="289" name="Google Shape;289;p8"/>
            <p:cNvSpPr/>
            <p:nvPr/>
          </p:nvSpPr>
          <p:spPr>
            <a:xfrm>
              <a:off x="8648959" y="4535695"/>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0" name="Google Shape;290;p8"/>
            <p:cNvSpPr/>
            <p:nvPr/>
          </p:nvSpPr>
          <p:spPr>
            <a:xfrm rot="10800000">
              <a:off x="8727338" y="4634618"/>
              <a:ext cx="266785" cy="298920"/>
            </a:xfrm>
            <a:custGeom>
              <a:rect b="b" l="l" r="r" t="t"/>
              <a:pathLst>
                <a:path extrusionOk="0" h="377632" w="337036">
                  <a:moveTo>
                    <a:pt x="0" y="0"/>
                  </a:moveTo>
                  <a:lnTo>
                    <a:pt x="337036" y="0"/>
                  </a:lnTo>
                  <a:lnTo>
                    <a:pt x="337036" y="377632"/>
                  </a:lnTo>
                  <a:lnTo>
                    <a:pt x="0" y="37763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91" name="Google Shape;291;p8"/>
          <p:cNvSpPr/>
          <p:nvPr/>
        </p:nvSpPr>
        <p:spPr>
          <a:xfrm>
            <a:off x="8715787" y="10233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2" name="Google Shape;292;p8"/>
          <p:cNvSpPr txBox="1"/>
          <p:nvPr/>
        </p:nvSpPr>
        <p:spPr>
          <a:xfrm>
            <a:off x="9359255" y="8151536"/>
            <a:ext cx="6770995" cy="954364"/>
          </a:xfrm>
          <a:prstGeom prst="rect">
            <a:avLst/>
          </a:prstGeom>
          <a:noFill/>
          <a:ln>
            <a:noFill/>
          </a:ln>
        </p:spPr>
        <p:txBody>
          <a:bodyPr anchorCtr="0" anchor="t" bIns="0" lIns="0" spcFirstLastPara="1" rIns="0" wrap="square" tIns="0">
            <a:spAutoFit/>
          </a:bodyPr>
          <a:lstStyle/>
          <a:p>
            <a:pPr indent="0" lvl="0" marL="0" marR="0" rtl="0" algn="l">
              <a:lnSpc>
                <a:spcPct val="140033"/>
              </a:lnSpc>
              <a:spcBef>
                <a:spcPts val="0"/>
              </a:spcBef>
              <a:spcAft>
                <a:spcPts val="0"/>
              </a:spcAft>
              <a:buClr>
                <a:srgbClr val="000000"/>
              </a:buClr>
              <a:buSzPts val="1801"/>
              <a:buFont typeface="Arial"/>
              <a:buNone/>
            </a:pPr>
            <a:r>
              <a:rPr b="1" i="0" lang="en-GB" sz="1801" u="none" cap="none" strike="noStrike">
                <a:solidFill>
                  <a:schemeClr val="dk1"/>
                </a:solidFill>
                <a:latin typeface="Arial"/>
                <a:ea typeface="Arial"/>
                <a:cs typeface="Arial"/>
                <a:sym typeface="Arial"/>
              </a:rPr>
              <a:t>Return to the main library:</a:t>
            </a:r>
            <a:r>
              <a:rPr b="0" i="0" lang="en-GB" sz="1801"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40033"/>
              </a:lnSpc>
              <a:spcBef>
                <a:spcPts val="0"/>
              </a:spcBef>
              <a:spcAft>
                <a:spcPts val="0"/>
              </a:spcAft>
              <a:buClr>
                <a:srgbClr val="000000"/>
              </a:buClr>
              <a:buSzPts val="1801"/>
              <a:buFont typeface="Arial"/>
              <a:buNone/>
            </a:pPr>
            <a:r>
              <a:rPr b="0" i="0" lang="en-GB" sz="1801" u="none" cap="none" strike="noStrike">
                <a:solidFill>
                  <a:schemeClr val="dk1"/>
                </a:solidFill>
                <a:latin typeface="Arial"/>
                <a:ea typeface="Arial"/>
                <a:cs typeface="Arial"/>
                <a:sym typeface="Arial"/>
              </a:rPr>
              <a:t>You can click the </a:t>
            </a:r>
            <a:r>
              <a:rPr b="0" i="0" lang="en-GB" sz="1801" u="none" cap="none" strike="noStrike">
                <a:solidFill>
                  <a:srgbClr val="00A899"/>
                </a:solidFill>
                <a:latin typeface="Arial"/>
                <a:ea typeface="Arial"/>
                <a:cs typeface="Arial"/>
                <a:sym typeface="Arial"/>
              </a:rPr>
              <a:t>"</a:t>
            </a:r>
            <a:r>
              <a:rPr b="1" i="0" lang="en-GB" sz="1801" u="none" cap="none" strike="noStrike">
                <a:solidFill>
                  <a:srgbClr val="00A899"/>
                </a:solidFill>
                <a:latin typeface="Arial"/>
                <a:ea typeface="Arial"/>
                <a:cs typeface="Arial"/>
                <a:sym typeface="Arial"/>
              </a:rPr>
              <a:t>Back to Cascades Library</a:t>
            </a:r>
            <a:r>
              <a:rPr b="0" i="0" lang="en-GB" sz="1801" u="none" cap="none" strike="noStrike">
                <a:solidFill>
                  <a:srgbClr val="00A899"/>
                </a:solidFill>
                <a:latin typeface="Arial"/>
                <a:ea typeface="Arial"/>
                <a:cs typeface="Arial"/>
                <a:sym typeface="Arial"/>
              </a:rPr>
              <a:t>"</a:t>
            </a:r>
            <a:r>
              <a:rPr b="0" i="0" lang="en-GB" sz="1801" u="none" cap="none" strike="noStrike">
                <a:solidFill>
                  <a:srgbClr val="000000"/>
                </a:solidFill>
                <a:latin typeface="Arial"/>
                <a:ea typeface="Arial"/>
                <a:cs typeface="Arial"/>
                <a:sym typeface="Arial"/>
              </a:rPr>
              <a:t> </a:t>
            </a:r>
            <a:r>
              <a:rPr b="0" i="0" lang="en-GB" sz="1801" u="none" cap="none" strike="noStrike">
                <a:solidFill>
                  <a:schemeClr val="dk1"/>
                </a:solidFill>
                <a:latin typeface="Arial"/>
                <a:ea typeface="Arial"/>
                <a:cs typeface="Arial"/>
                <a:sym typeface="Arial"/>
              </a:rPr>
              <a:t>button at the bottom of each page to return to the main selection screen.</a:t>
            </a:r>
            <a:endParaRPr b="0" i="0" sz="1400" u="none" cap="none" strike="noStrike">
              <a:solidFill>
                <a:srgbClr val="000000"/>
              </a:solidFill>
              <a:latin typeface="Arial"/>
              <a:ea typeface="Arial"/>
              <a:cs typeface="Arial"/>
              <a:sym typeface="Arial"/>
            </a:endParaRPr>
          </a:p>
        </p:txBody>
      </p:sp>
      <p:sp>
        <p:nvSpPr>
          <p:cNvPr id="293" name="Google Shape;293;p8"/>
          <p:cNvSpPr txBox="1"/>
          <p:nvPr/>
        </p:nvSpPr>
        <p:spPr>
          <a:xfrm>
            <a:off x="9359255" y="952500"/>
            <a:ext cx="6794144" cy="934230"/>
          </a:xfrm>
          <a:prstGeom prst="rect">
            <a:avLst/>
          </a:prstGeom>
          <a:noFill/>
          <a:ln>
            <a:noFill/>
          </a:ln>
        </p:spPr>
        <p:txBody>
          <a:bodyPr anchorCtr="0" anchor="t" bIns="0" lIns="0" spcFirstLastPara="1" rIns="0" wrap="square" tIns="0">
            <a:spAutoFit/>
          </a:bodyPr>
          <a:lstStyle/>
          <a:p>
            <a:pPr indent="0" lvl="0" marL="0" marR="0" rtl="0" algn="l">
              <a:lnSpc>
                <a:spcPct val="140033"/>
              </a:lnSpc>
              <a:spcBef>
                <a:spcPts val="0"/>
              </a:spcBef>
              <a:spcAft>
                <a:spcPts val="0"/>
              </a:spcAft>
              <a:buClr>
                <a:srgbClr val="000000"/>
              </a:buClr>
              <a:buSzPts val="1801"/>
              <a:buFont typeface="Arial"/>
              <a:buNone/>
            </a:pPr>
            <a:r>
              <a:rPr b="1" i="0" lang="en-GB" sz="1801" u="none" cap="none" strike="noStrike">
                <a:solidFill>
                  <a:schemeClr val="dk1"/>
                </a:solidFill>
                <a:latin typeface="Arial"/>
                <a:ea typeface="Arial"/>
                <a:cs typeface="Arial"/>
                <a:sym typeface="Arial"/>
              </a:rPr>
              <a:t>Navigate between the following cascades: </a:t>
            </a:r>
            <a:endParaRPr b="0" i="0" sz="1400" u="none" cap="none" strike="noStrike">
              <a:solidFill>
                <a:srgbClr val="000000"/>
              </a:solidFill>
              <a:latin typeface="Arial"/>
              <a:ea typeface="Arial"/>
              <a:cs typeface="Arial"/>
              <a:sym typeface="Arial"/>
            </a:endParaRPr>
          </a:p>
          <a:p>
            <a:pPr indent="0" lvl="0" marL="0" marR="0" rtl="0" algn="l">
              <a:lnSpc>
                <a:spcPct val="140033"/>
              </a:lnSpc>
              <a:spcBef>
                <a:spcPts val="0"/>
              </a:spcBef>
              <a:spcAft>
                <a:spcPts val="0"/>
              </a:spcAft>
              <a:buClr>
                <a:srgbClr val="000000"/>
              </a:buClr>
              <a:buSzPts val="1801"/>
              <a:buFont typeface="Arial"/>
              <a:buNone/>
            </a:pPr>
            <a:r>
              <a:rPr b="0" i="0" lang="en-GB" sz="1801" u="none" cap="none" strike="noStrike">
                <a:solidFill>
                  <a:srgbClr val="00A899"/>
                </a:solidFill>
                <a:latin typeface="Arial"/>
                <a:ea typeface="Arial"/>
                <a:cs typeface="Arial"/>
                <a:sym typeface="Arial"/>
              </a:rPr>
              <a:t>Click on the boxes for each of the four main </a:t>
            </a:r>
            <a:br>
              <a:rPr b="0" i="0" lang="en-GB" sz="1801" u="none" cap="none" strike="noStrike">
                <a:solidFill>
                  <a:srgbClr val="00A899"/>
                </a:solidFill>
                <a:latin typeface="Arial"/>
                <a:ea typeface="Arial"/>
                <a:cs typeface="Arial"/>
                <a:sym typeface="Arial"/>
              </a:rPr>
            </a:br>
            <a:r>
              <a:rPr b="0" i="0" lang="en-GB" sz="1801" u="none" cap="none" strike="noStrike">
                <a:solidFill>
                  <a:srgbClr val="00A899"/>
                </a:solidFill>
                <a:latin typeface="Arial"/>
                <a:ea typeface="Arial"/>
                <a:cs typeface="Arial"/>
                <a:sym typeface="Arial"/>
              </a:rPr>
              <a:t>cascades to explore them in detail. </a:t>
            </a:r>
            <a:endParaRPr b="0" i="0" sz="1400" u="none" cap="none" strike="noStrike">
              <a:solidFill>
                <a:srgbClr val="000000"/>
              </a:solidFill>
              <a:latin typeface="Arial"/>
              <a:ea typeface="Arial"/>
              <a:cs typeface="Arial"/>
              <a:sym typeface="Arial"/>
            </a:endParaRPr>
          </a:p>
        </p:txBody>
      </p:sp>
      <p:sp>
        <p:nvSpPr>
          <p:cNvPr id="294" name="Google Shape;294;p8"/>
          <p:cNvSpPr txBox="1"/>
          <p:nvPr/>
        </p:nvSpPr>
        <p:spPr>
          <a:xfrm>
            <a:off x="9359255" y="4770408"/>
            <a:ext cx="7709400" cy="2992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i="0" lang="en-GB" sz="1800" u="none" cap="none" strike="noStrike">
                <a:solidFill>
                  <a:schemeClr val="dk1"/>
                </a:solidFill>
                <a:latin typeface="Arial"/>
                <a:ea typeface="Arial"/>
                <a:cs typeface="Arial"/>
                <a:sym typeface="Arial"/>
              </a:rPr>
              <a:t>Explore specific sections: </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800"/>
              <a:buFont typeface="Arial"/>
              <a:buNone/>
            </a:pPr>
            <a:r>
              <a:rPr b="0" i="0" lang="en-GB" sz="1800" u="none" cap="none" strike="noStrike">
                <a:solidFill>
                  <a:srgbClr val="00A899"/>
                </a:solidFill>
                <a:latin typeface="Arial"/>
                <a:ea typeface="Arial"/>
                <a:cs typeface="Arial"/>
                <a:sym typeface="Arial"/>
              </a:rPr>
              <a:t>Within each cascade's section, you can click </a:t>
            </a:r>
            <a:br>
              <a:rPr b="0" i="0" lang="en-GB" sz="1800" u="none" cap="none" strike="noStrike">
                <a:solidFill>
                  <a:srgbClr val="00A899"/>
                </a:solidFill>
                <a:latin typeface="Arial"/>
                <a:ea typeface="Arial"/>
                <a:cs typeface="Arial"/>
                <a:sym typeface="Arial"/>
              </a:rPr>
            </a:br>
            <a:r>
              <a:rPr b="0" i="0" lang="en-GB" sz="1800" u="none" cap="none" strike="noStrike">
                <a:solidFill>
                  <a:srgbClr val="00A899"/>
                </a:solidFill>
                <a:latin typeface="Arial"/>
                <a:ea typeface="Arial"/>
                <a:cs typeface="Arial"/>
                <a:sym typeface="Arial"/>
              </a:rPr>
              <a:t>on boxes to explore different aspects, such as:</a:t>
            </a:r>
            <a:endParaRPr b="0" i="0" sz="1400" u="none" cap="none" strike="noStrike">
              <a:solidFill>
                <a:srgbClr val="000000"/>
              </a:solidFill>
              <a:latin typeface="Arial"/>
              <a:ea typeface="Arial"/>
              <a:cs typeface="Arial"/>
              <a:sym typeface="Arial"/>
            </a:endParaRPr>
          </a:p>
          <a:p>
            <a:pPr indent="-285750" lvl="1" marL="480060" marR="0" rtl="0" algn="l">
              <a:lnSpc>
                <a:spcPct val="140000"/>
              </a:lnSpc>
              <a:spcBef>
                <a:spcPts val="0"/>
              </a:spcBef>
              <a:spcAft>
                <a:spcPts val="0"/>
              </a:spcAft>
              <a:buClr>
                <a:schemeClr val="dk1"/>
              </a:buClr>
              <a:buSzPts val="1800"/>
              <a:buFont typeface="Courier New"/>
              <a:buChar char="o"/>
            </a:pPr>
            <a:r>
              <a:rPr b="1" i="0" lang="en-GB" sz="1800" u="none" cap="none" strike="noStrike">
                <a:solidFill>
                  <a:schemeClr val="dk1"/>
                </a:solidFill>
                <a:latin typeface="Arial"/>
                <a:ea typeface="Arial"/>
                <a:cs typeface="Arial"/>
                <a:sym typeface="Arial"/>
              </a:rPr>
              <a:t>INDICATORS</a:t>
            </a:r>
            <a:endParaRPr b="0" i="0" sz="1400" u="none" cap="none" strike="noStrike">
              <a:solidFill>
                <a:srgbClr val="000000"/>
              </a:solidFill>
              <a:latin typeface="Arial"/>
              <a:ea typeface="Arial"/>
              <a:cs typeface="Arial"/>
              <a:sym typeface="Arial"/>
            </a:endParaRPr>
          </a:p>
          <a:p>
            <a:pPr indent="-285750" lvl="1" marL="480060" marR="0" rtl="0" algn="l">
              <a:lnSpc>
                <a:spcPct val="140000"/>
              </a:lnSpc>
              <a:spcBef>
                <a:spcPts val="0"/>
              </a:spcBef>
              <a:spcAft>
                <a:spcPts val="0"/>
              </a:spcAft>
              <a:buClr>
                <a:schemeClr val="dk1"/>
              </a:buClr>
              <a:buSzPts val="1800"/>
              <a:buFont typeface="Courier New"/>
              <a:buChar char="o"/>
            </a:pPr>
            <a:r>
              <a:rPr b="1" i="0" lang="en-GB" sz="1800" u="none" cap="none" strike="noStrike">
                <a:solidFill>
                  <a:schemeClr val="dk1"/>
                </a:solidFill>
                <a:latin typeface="Arial"/>
                <a:ea typeface="Arial"/>
                <a:cs typeface="Arial"/>
                <a:sym typeface="Arial"/>
              </a:rPr>
              <a:t>DATA REQUIREMENTS</a:t>
            </a:r>
            <a:endParaRPr b="0" i="0" sz="1400" u="none" cap="none" strike="noStrike">
              <a:solidFill>
                <a:srgbClr val="000000"/>
              </a:solidFill>
              <a:latin typeface="Arial"/>
              <a:ea typeface="Arial"/>
              <a:cs typeface="Arial"/>
              <a:sym typeface="Arial"/>
            </a:endParaRPr>
          </a:p>
          <a:p>
            <a:pPr indent="-285750" lvl="1" marL="480060" marR="0" rtl="0" algn="l">
              <a:lnSpc>
                <a:spcPct val="140000"/>
              </a:lnSpc>
              <a:spcBef>
                <a:spcPts val="0"/>
              </a:spcBef>
              <a:spcAft>
                <a:spcPts val="0"/>
              </a:spcAft>
              <a:buClr>
                <a:schemeClr val="dk1"/>
              </a:buClr>
              <a:buSzPts val="1800"/>
              <a:buFont typeface="Courier New"/>
              <a:buChar char="o"/>
            </a:pPr>
            <a:r>
              <a:rPr b="1" i="0" lang="en-GB" sz="1800" u="none" cap="none" strike="noStrike">
                <a:solidFill>
                  <a:schemeClr val="dk1"/>
                </a:solidFill>
                <a:latin typeface="Arial"/>
                <a:ea typeface="Arial"/>
                <a:cs typeface="Arial"/>
                <a:sym typeface="Arial"/>
              </a:rPr>
              <a:t>STEPS TO ADAPT AND POPULATE THE CASCADE</a:t>
            </a:r>
            <a:endParaRPr b="0" i="0" sz="1400" u="none" cap="none" strike="noStrike">
              <a:solidFill>
                <a:srgbClr val="000000"/>
              </a:solidFill>
              <a:latin typeface="Arial"/>
              <a:ea typeface="Arial"/>
              <a:cs typeface="Arial"/>
              <a:sym typeface="Arial"/>
            </a:endParaRPr>
          </a:p>
          <a:p>
            <a:pPr indent="-285750" lvl="1" marL="480060" marR="0" rtl="0" algn="l">
              <a:lnSpc>
                <a:spcPct val="140000"/>
              </a:lnSpc>
              <a:spcBef>
                <a:spcPts val="0"/>
              </a:spcBef>
              <a:spcAft>
                <a:spcPts val="0"/>
              </a:spcAft>
              <a:buClr>
                <a:schemeClr val="dk1"/>
              </a:buClr>
              <a:buSzPts val="1800"/>
              <a:buFont typeface="Courier New"/>
              <a:buChar char="o"/>
            </a:pPr>
            <a:r>
              <a:rPr b="1" i="0" lang="en-GB" sz="1800" u="none" cap="none" strike="noStrike">
                <a:solidFill>
                  <a:schemeClr val="dk1"/>
                </a:solidFill>
                <a:latin typeface="Arial"/>
                <a:ea typeface="Arial"/>
                <a:cs typeface="Arial"/>
                <a:sym typeface="Arial"/>
              </a:rPr>
              <a:t>CONSIDERATIONS</a:t>
            </a:r>
            <a:endParaRPr b="0" i="0" sz="1400" u="none" cap="none" strike="noStrike">
              <a:solidFill>
                <a:srgbClr val="000000"/>
              </a:solidFill>
              <a:latin typeface="Arial"/>
              <a:ea typeface="Arial"/>
              <a:cs typeface="Arial"/>
              <a:sym typeface="Arial"/>
            </a:endParaRPr>
          </a:p>
          <a:p>
            <a:pPr indent="-285750" lvl="1" marL="480060" marR="0" rtl="0" algn="l">
              <a:lnSpc>
                <a:spcPct val="140000"/>
              </a:lnSpc>
              <a:spcBef>
                <a:spcPts val="0"/>
              </a:spcBef>
              <a:spcAft>
                <a:spcPts val="0"/>
              </a:spcAft>
              <a:buClr>
                <a:schemeClr val="dk1"/>
              </a:buClr>
              <a:buSzPts val="1800"/>
              <a:buFont typeface="Courier New"/>
              <a:buChar char="o"/>
            </a:pPr>
            <a:r>
              <a:rPr b="1" i="0" lang="en-GB" sz="1800" u="none" cap="none" strike="noStrike">
                <a:solidFill>
                  <a:schemeClr val="dk1"/>
                </a:solidFill>
                <a:latin typeface="Arial"/>
                <a:ea typeface="Arial"/>
                <a:cs typeface="Arial"/>
                <a:sym typeface="Arial"/>
              </a:rPr>
              <a:t>COUNTRY APPLICATIONS</a:t>
            </a:r>
            <a:endParaRPr b="0" i="0" sz="1400" u="none" cap="none" strike="noStrike">
              <a:solidFill>
                <a:srgbClr val="000000"/>
              </a:solidFill>
              <a:latin typeface="Arial"/>
              <a:ea typeface="Arial"/>
              <a:cs typeface="Arial"/>
              <a:sym typeface="Arial"/>
            </a:endParaRPr>
          </a:p>
        </p:txBody>
      </p:sp>
      <p:sp>
        <p:nvSpPr>
          <p:cNvPr id="295" name="Google Shape;295;p8"/>
          <p:cNvSpPr/>
          <p:nvPr/>
        </p:nvSpPr>
        <p:spPr>
          <a:xfrm>
            <a:off x="556842" y="1918618"/>
            <a:ext cx="6695984" cy="7339682"/>
          </a:xfrm>
          <a:custGeom>
            <a:rect b="b" l="l" r="r" t="t"/>
            <a:pathLst>
              <a:path extrusionOk="0" h="9786243" w="8927978">
                <a:moveTo>
                  <a:pt x="0" y="0"/>
                </a:moveTo>
                <a:lnTo>
                  <a:pt x="8927978" y="0"/>
                </a:lnTo>
                <a:lnTo>
                  <a:pt x="8927978" y="9786243"/>
                </a:lnTo>
                <a:lnTo>
                  <a:pt x="0" y="9786243"/>
                </a:lnTo>
                <a:close/>
              </a:path>
            </a:pathLst>
          </a:custGeom>
          <a:solidFill>
            <a:srgbClr val="FFFFFF">
              <a:alpha val="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6" name="Google Shape;296;p8"/>
          <p:cNvSpPr txBox="1"/>
          <p:nvPr/>
        </p:nvSpPr>
        <p:spPr>
          <a:xfrm>
            <a:off x="556842" y="1934339"/>
            <a:ext cx="6695984" cy="6418322"/>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0"/>
              <a:buFont typeface="Arial"/>
              <a:buNone/>
            </a:pPr>
            <a:r>
              <a:rPr b="1" i="0" lang="en-GB" sz="6000" u="none" cap="none" strike="noStrike">
                <a:solidFill>
                  <a:srgbClr val="FFFFFF"/>
                </a:solidFill>
                <a:latin typeface="Arial"/>
                <a:ea typeface="Arial"/>
                <a:cs typeface="Arial"/>
                <a:sym typeface="Arial"/>
              </a:rPr>
              <a:t>This guide is designed to help you </a:t>
            </a:r>
            <a:r>
              <a:rPr b="1" i="0" lang="en-GB" sz="6000" u="none" cap="none" strike="noStrike">
                <a:solidFill>
                  <a:srgbClr val="462145"/>
                </a:solidFill>
                <a:latin typeface="Arial"/>
                <a:ea typeface="Arial"/>
                <a:cs typeface="Arial"/>
                <a:sym typeface="Arial"/>
              </a:rPr>
              <a:t>navigate the four cascades, </a:t>
            </a:r>
            <a:r>
              <a:rPr b="1" i="0" lang="en-GB" sz="6000" u="none" cap="none" strike="noStrike">
                <a:solidFill>
                  <a:srgbClr val="FFFFFF"/>
                </a:solidFill>
                <a:latin typeface="Arial"/>
                <a:ea typeface="Arial"/>
                <a:cs typeface="Arial"/>
                <a:sym typeface="Arial"/>
              </a:rPr>
              <a:t>explore key sections within each, and decide which one to use</a:t>
            </a:r>
            <a:endParaRPr b="0" i="0" sz="1400" u="none" cap="none" strike="noStrike">
              <a:solidFill>
                <a:srgbClr val="000000"/>
              </a:solidFill>
              <a:latin typeface="Arial"/>
              <a:ea typeface="Arial"/>
              <a:cs typeface="Arial"/>
              <a:sym typeface="Arial"/>
            </a:endParaRPr>
          </a:p>
        </p:txBody>
      </p:sp>
      <p:grpSp>
        <p:nvGrpSpPr>
          <p:cNvPr id="297" name="Google Shape;297;p8"/>
          <p:cNvGrpSpPr/>
          <p:nvPr/>
        </p:nvGrpSpPr>
        <p:grpSpPr>
          <a:xfrm>
            <a:off x="8583269" y="8119961"/>
            <a:ext cx="484531" cy="484531"/>
            <a:chOff x="17315409" y="8801100"/>
            <a:chExt cx="653674" cy="653674"/>
          </a:xfrm>
        </p:grpSpPr>
        <p:grpSp>
          <p:nvGrpSpPr>
            <p:cNvPr id="298" name="Google Shape;298;p8"/>
            <p:cNvGrpSpPr/>
            <p:nvPr/>
          </p:nvGrpSpPr>
          <p:grpSpPr>
            <a:xfrm>
              <a:off x="17315409" y="8801100"/>
              <a:ext cx="653674" cy="653674"/>
              <a:chOff x="0" y="0"/>
              <a:chExt cx="812800" cy="812800"/>
            </a:xfrm>
          </p:grpSpPr>
          <p:sp>
            <p:nvSpPr>
              <p:cNvPr id="299" name="Google Shape;299;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0" name="Google Shape;300;p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41722"/>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301" name="Google Shape;301;p8"/>
            <p:cNvSpPr/>
            <p:nvPr/>
          </p:nvSpPr>
          <p:spPr>
            <a:xfrm>
              <a:off x="17491179" y="9002658"/>
              <a:ext cx="302133" cy="250559"/>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302" name="Google Shape;302;p8"/>
          <p:cNvGrpSpPr/>
          <p:nvPr/>
        </p:nvGrpSpPr>
        <p:grpSpPr>
          <a:xfrm>
            <a:off x="17221200" y="9791585"/>
            <a:ext cx="1576500" cy="396290"/>
            <a:chOff x="16624818" y="9770473"/>
            <a:chExt cx="1576500" cy="396290"/>
          </a:xfrm>
        </p:grpSpPr>
        <p:sp>
          <p:nvSpPr>
            <p:cNvPr id="303" name="Google Shape;303;p8">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4" name="Google Shape;304;p8">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5" name="Google Shape;305;p8">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grpSp>
        <p:nvGrpSpPr>
          <p:cNvPr id="306" name="Google Shape;306;p8"/>
          <p:cNvGrpSpPr/>
          <p:nvPr/>
        </p:nvGrpSpPr>
        <p:grpSpPr>
          <a:xfrm>
            <a:off x="9318553" y="2118167"/>
            <a:ext cx="1459422" cy="434533"/>
            <a:chOff x="9318553" y="2118167"/>
            <a:chExt cx="1459422" cy="434533"/>
          </a:xfrm>
        </p:grpSpPr>
        <p:sp>
          <p:nvSpPr>
            <p:cNvPr id="307" name="Google Shape;307;p8">
              <a:hlinkClick action="ppaction://hlinksldjump" r:id="rId8"/>
            </p:cNvPr>
            <p:cNvSpPr/>
            <p:nvPr/>
          </p:nvSpPr>
          <p:spPr>
            <a:xfrm>
              <a:off x="9318553" y="2118167"/>
              <a:ext cx="1459422" cy="434533"/>
            </a:xfrm>
            <a:custGeom>
              <a:rect b="b" l="l" r="r" t="t"/>
              <a:pathLst>
                <a:path extrusionOk="0" h="322333" w="1658584">
                  <a:moveTo>
                    <a:pt x="122938" y="0"/>
                  </a:moveTo>
                  <a:lnTo>
                    <a:pt x="1535647" y="0"/>
                  </a:lnTo>
                  <a:cubicBezTo>
                    <a:pt x="1568252" y="0"/>
                    <a:pt x="1599522" y="12952"/>
                    <a:pt x="1622577" y="36008"/>
                  </a:cubicBezTo>
                  <a:cubicBezTo>
                    <a:pt x="1645632" y="59063"/>
                    <a:pt x="1658584" y="90333"/>
                    <a:pt x="1658584" y="122938"/>
                  </a:cubicBezTo>
                  <a:lnTo>
                    <a:pt x="1658584" y="199396"/>
                  </a:lnTo>
                  <a:cubicBezTo>
                    <a:pt x="1658584" y="267292"/>
                    <a:pt x="1603543" y="322333"/>
                    <a:pt x="1535647" y="322333"/>
                  </a:cubicBezTo>
                  <a:lnTo>
                    <a:pt x="122938" y="322333"/>
                  </a:lnTo>
                  <a:cubicBezTo>
                    <a:pt x="55041" y="322333"/>
                    <a:pt x="0" y="267292"/>
                    <a:pt x="0" y="199396"/>
                  </a:cubicBezTo>
                  <a:lnTo>
                    <a:pt x="0" y="122938"/>
                  </a:lnTo>
                  <a:cubicBezTo>
                    <a:pt x="0" y="55041"/>
                    <a:pt x="55041" y="0"/>
                    <a:pt x="122938" y="0"/>
                  </a:cubicBezTo>
                  <a:close/>
                </a:path>
              </a:pathLst>
            </a:custGeom>
            <a:solidFill>
              <a:srgbClr val="E381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308" name="Google Shape;308;p8">
              <a:hlinkClick action="ppaction://hlinksldjump" r:id="rId9"/>
            </p:cNvPr>
            <p:cNvSpPr txBox="1"/>
            <p:nvPr/>
          </p:nvSpPr>
          <p:spPr>
            <a:xfrm>
              <a:off x="9513502" y="2156021"/>
              <a:ext cx="1069524"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grpSp>
      <p:grpSp>
        <p:nvGrpSpPr>
          <p:cNvPr id="309" name="Google Shape;309;p8"/>
          <p:cNvGrpSpPr/>
          <p:nvPr/>
        </p:nvGrpSpPr>
        <p:grpSpPr>
          <a:xfrm>
            <a:off x="9318553" y="2727767"/>
            <a:ext cx="1459422" cy="434533"/>
            <a:chOff x="9318553" y="2727767"/>
            <a:chExt cx="1459422" cy="434533"/>
          </a:xfrm>
        </p:grpSpPr>
        <p:sp>
          <p:nvSpPr>
            <p:cNvPr id="310" name="Google Shape;310;p8">
              <a:hlinkClick action="ppaction://hlinksldjump" r:id="rId10"/>
            </p:cNvPr>
            <p:cNvSpPr/>
            <p:nvPr/>
          </p:nvSpPr>
          <p:spPr>
            <a:xfrm>
              <a:off x="9318553" y="2727767"/>
              <a:ext cx="1459422" cy="434533"/>
            </a:xfrm>
            <a:custGeom>
              <a:rect b="b" l="l" r="r" t="t"/>
              <a:pathLst>
                <a:path extrusionOk="0" h="322333" w="1658584">
                  <a:moveTo>
                    <a:pt x="122938" y="0"/>
                  </a:moveTo>
                  <a:lnTo>
                    <a:pt x="1535647" y="0"/>
                  </a:lnTo>
                  <a:cubicBezTo>
                    <a:pt x="1568252" y="0"/>
                    <a:pt x="1599522" y="12952"/>
                    <a:pt x="1622577" y="36008"/>
                  </a:cubicBezTo>
                  <a:cubicBezTo>
                    <a:pt x="1645632" y="59063"/>
                    <a:pt x="1658584" y="90333"/>
                    <a:pt x="1658584" y="122938"/>
                  </a:cubicBezTo>
                  <a:lnTo>
                    <a:pt x="1658584" y="199396"/>
                  </a:lnTo>
                  <a:cubicBezTo>
                    <a:pt x="1658584" y="267292"/>
                    <a:pt x="1603543" y="322333"/>
                    <a:pt x="1535647" y="322333"/>
                  </a:cubicBezTo>
                  <a:lnTo>
                    <a:pt x="122938" y="322333"/>
                  </a:lnTo>
                  <a:cubicBezTo>
                    <a:pt x="55041" y="322333"/>
                    <a:pt x="0" y="267292"/>
                    <a:pt x="0" y="199396"/>
                  </a:cubicBezTo>
                  <a:lnTo>
                    <a:pt x="0" y="122938"/>
                  </a:lnTo>
                  <a:cubicBezTo>
                    <a:pt x="0" y="55041"/>
                    <a:pt x="55041" y="0"/>
                    <a:pt x="122938" y="0"/>
                  </a:cubicBezTo>
                  <a:close/>
                </a:path>
              </a:pathLst>
            </a:custGeom>
            <a:solidFill>
              <a:srgbClr val="46214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311" name="Google Shape;311;p8">
              <a:hlinkClick action="ppaction://hlinksldjump" r:id="rId11"/>
            </p:cNvPr>
            <p:cNvSpPr txBox="1"/>
            <p:nvPr/>
          </p:nvSpPr>
          <p:spPr>
            <a:xfrm>
              <a:off x="9718686" y="2761551"/>
              <a:ext cx="659155"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grpSp>
      <p:grpSp>
        <p:nvGrpSpPr>
          <p:cNvPr id="312" name="Google Shape;312;p8"/>
          <p:cNvGrpSpPr/>
          <p:nvPr/>
        </p:nvGrpSpPr>
        <p:grpSpPr>
          <a:xfrm>
            <a:off x="9318553" y="3337367"/>
            <a:ext cx="1459422" cy="434533"/>
            <a:chOff x="9318553" y="3337367"/>
            <a:chExt cx="1459422" cy="434533"/>
          </a:xfrm>
        </p:grpSpPr>
        <p:sp>
          <p:nvSpPr>
            <p:cNvPr id="313" name="Google Shape;313;p8">
              <a:hlinkClick action="ppaction://hlinksldjump" r:id="rId12"/>
            </p:cNvPr>
            <p:cNvSpPr/>
            <p:nvPr/>
          </p:nvSpPr>
          <p:spPr>
            <a:xfrm>
              <a:off x="9318553" y="3337367"/>
              <a:ext cx="1459422" cy="434533"/>
            </a:xfrm>
            <a:custGeom>
              <a:rect b="b" l="l" r="r" t="t"/>
              <a:pathLst>
                <a:path extrusionOk="0" h="322333" w="1658584">
                  <a:moveTo>
                    <a:pt x="122938" y="0"/>
                  </a:moveTo>
                  <a:lnTo>
                    <a:pt x="1535647" y="0"/>
                  </a:lnTo>
                  <a:cubicBezTo>
                    <a:pt x="1568252" y="0"/>
                    <a:pt x="1599522" y="12952"/>
                    <a:pt x="1622577" y="36008"/>
                  </a:cubicBezTo>
                  <a:cubicBezTo>
                    <a:pt x="1645632" y="59063"/>
                    <a:pt x="1658584" y="90333"/>
                    <a:pt x="1658584" y="122938"/>
                  </a:cubicBezTo>
                  <a:lnTo>
                    <a:pt x="1658584" y="199396"/>
                  </a:lnTo>
                  <a:cubicBezTo>
                    <a:pt x="1658584" y="267292"/>
                    <a:pt x="1603543" y="322333"/>
                    <a:pt x="1535647" y="322333"/>
                  </a:cubicBezTo>
                  <a:lnTo>
                    <a:pt x="122938" y="322333"/>
                  </a:lnTo>
                  <a:cubicBezTo>
                    <a:pt x="55041" y="322333"/>
                    <a:pt x="0" y="267292"/>
                    <a:pt x="0" y="199396"/>
                  </a:cubicBezTo>
                  <a:lnTo>
                    <a:pt x="0" y="122938"/>
                  </a:lnTo>
                  <a:cubicBezTo>
                    <a:pt x="0" y="55041"/>
                    <a:pt x="55041" y="0"/>
                    <a:pt x="122938"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314" name="Google Shape;314;p8">
              <a:hlinkClick action="ppaction://hlinksldjump" r:id="rId13"/>
            </p:cNvPr>
            <p:cNvSpPr txBox="1"/>
            <p:nvPr/>
          </p:nvSpPr>
          <p:spPr>
            <a:xfrm>
              <a:off x="9712273" y="3369967"/>
              <a:ext cx="671979"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grpSp>
      <p:sp>
        <p:nvSpPr>
          <p:cNvPr id="315" name="Google Shape;315;p8">
            <a:hlinkClick action="ppaction://hlinksldjump" r:id="rId14"/>
          </p:cNvPr>
          <p:cNvSpPr txBox="1"/>
          <p:nvPr/>
        </p:nvSpPr>
        <p:spPr>
          <a:xfrm>
            <a:off x="10692924" y="2142752"/>
            <a:ext cx="4843025" cy="385362"/>
          </a:xfrm>
          <a:prstGeom prst="rect">
            <a:avLst/>
          </a:prstGeom>
          <a:noFill/>
          <a:ln>
            <a:noFill/>
          </a:ln>
        </p:spPr>
        <p:txBody>
          <a:bodyPr anchorCtr="0" anchor="t" bIns="45700" lIns="0" spcFirstLastPara="1" rIns="91425" wrap="square" tIns="45700">
            <a:spAutoFit/>
          </a:bodyPr>
          <a:lstStyle/>
          <a:p>
            <a:pPr indent="0" lvl="1" marL="194484" marR="0" rtl="0" algn="l">
              <a:lnSpc>
                <a:spcPct val="180142"/>
              </a:lnSpc>
              <a:spcBef>
                <a:spcPts val="0"/>
              </a:spcBef>
              <a:spcAft>
                <a:spcPts val="0"/>
              </a:spcAft>
              <a:buClr>
                <a:srgbClr val="000000"/>
              </a:buClr>
              <a:buSzPts val="1400"/>
              <a:buFont typeface="Arial"/>
              <a:buNone/>
            </a:pPr>
            <a:r>
              <a:rPr b="1" i="0" lang="en-GB" sz="1400" u="none" cap="none" strike="noStrike">
                <a:solidFill>
                  <a:schemeClr val="dk1"/>
                </a:solidFill>
                <a:latin typeface="Arial"/>
                <a:ea typeface="Arial"/>
                <a:cs typeface="Arial"/>
                <a:sym typeface="Arial"/>
              </a:rPr>
              <a:t>UNAIDS BASIC CASCADE</a:t>
            </a:r>
            <a:endParaRPr b="0" i="0" sz="1400" u="none" cap="none" strike="noStrike">
              <a:solidFill>
                <a:srgbClr val="000000"/>
              </a:solidFill>
              <a:latin typeface="Arial"/>
              <a:ea typeface="Arial"/>
              <a:cs typeface="Arial"/>
              <a:sym typeface="Arial"/>
            </a:endParaRPr>
          </a:p>
        </p:txBody>
      </p:sp>
      <p:sp>
        <p:nvSpPr>
          <p:cNvPr id="316" name="Google Shape;316;p8">
            <a:hlinkClick action="ppaction://hlinksldjump" r:id="rId15"/>
          </p:cNvPr>
          <p:cNvSpPr txBox="1"/>
          <p:nvPr/>
        </p:nvSpPr>
        <p:spPr>
          <a:xfrm>
            <a:off x="10692924" y="2752352"/>
            <a:ext cx="6428686" cy="385362"/>
          </a:xfrm>
          <a:prstGeom prst="rect">
            <a:avLst/>
          </a:prstGeom>
          <a:noFill/>
          <a:ln>
            <a:noFill/>
          </a:ln>
        </p:spPr>
        <p:txBody>
          <a:bodyPr anchorCtr="0" anchor="t" bIns="45700" lIns="0" spcFirstLastPara="1" rIns="91425" wrap="square" tIns="45700">
            <a:spAutoFit/>
          </a:bodyPr>
          <a:lstStyle/>
          <a:p>
            <a:pPr indent="0" lvl="1" marL="194484" marR="0" rtl="0" algn="l">
              <a:lnSpc>
                <a:spcPct val="180142"/>
              </a:lnSpc>
              <a:spcBef>
                <a:spcPts val="0"/>
              </a:spcBef>
              <a:spcAft>
                <a:spcPts val="0"/>
              </a:spcAft>
              <a:buClr>
                <a:srgbClr val="000000"/>
              </a:buClr>
              <a:buSzPts val="1400"/>
              <a:buFont typeface="Arial"/>
              <a:buNone/>
            </a:pPr>
            <a:r>
              <a:rPr b="1" i="0" lang="en-GB" sz="1400" u="none" cap="none" strike="noStrike">
                <a:solidFill>
                  <a:schemeClr val="dk1"/>
                </a:solidFill>
                <a:latin typeface="Arial"/>
                <a:ea typeface="Arial"/>
                <a:cs typeface="Arial"/>
                <a:sym typeface="Arial"/>
              </a:rPr>
              <a:t>EFFECTIVE PROGRAMME COVERAGE CASCADE (EPC) </a:t>
            </a:r>
            <a:endParaRPr b="0" i="0" sz="1400" u="none" cap="none" strike="noStrike">
              <a:solidFill>
                <a:srgbClr val="000000"/>
              </a:solidFill>
              <a:latin typeface="Arial"/>
              <a:ea typeface="Arial"/>
              <a:cs typeface="Arial"/>
              <a:sym typeface="Arial"/>
            </a:endParaRPr>
          </a:p>
        </p:txBody>
      </p:sp>
      <p:sp>
        <p:nvSpPr>
          <p:cNvPr id="317" name="Google Shape;317;p8">
            <a:hlinkClick action="ppaction://hlinksldjump" r:id="rId16"/>
          </p:cNvPr>
          <p:cNvSpPr txBox="1"/>
          <p:nvPr/>
        </p:nvSpPr>
        <p:spPr>
          <a:xfrm>
            <a:off x="10692924" y="3361952"/>
            <a:ext cx="6428686" cy="385362"/>
          </a:xfrm>
          <a:prstGeom prst="rect">
            <a:avLst/>
          </a:prstGeom>
          <a:noFill/>
          <a:ln>
            <a:noFill/>
          </a:ln>
        </p:spPr>
        <p:txBody>
          <a:bodyPr anchorCtr="0" anchor="t" bIns="45700" lIns="0" spcFirstLastPara="1" rIns="91425" wrap="square" tIns="45700">
            <a:spAutoFit/>
          </a:bodyPr>
          <a:lstStyle/>
          <a:p>
            <a:pPr indent="0" lvl="1" marL="194484" marR="0" rtl="0" algn="l">
              <a:lnSpc>
                <a:spcPct val="180142"/>
              </a:lnSpc>
              <a:spcBef>
                <a:spcPts val="0"/>
              </a:spcBef>
              <a:spcAft>
                <a:spcPts val="0"/>
              </a:spcAft>
              <a:buClr>
                <a:srgbClr val="000000"/>
              </a:buClr>
              <a:buSzPts val="1400"/>
              <a:buFont typeface="Arial"/>
              <a:buNone/>
            </a:pPr>
            <a:r>
              <a:rPr b="1" i="0" lang="en-GB" sz="1400" u="none" cap="none" strike="noStrike">
                <a:solidFill>
                  <a:schemeClr val="dk1"/>
                </a:solidFill>
                <a:latin typeface="Arial"/>
                <a:ea typeface="Arial"/>
                <a:cs typeface="Arial"/>
                <a:sym typeface="Arial"/>
              </a:rPr>
              <a:t>HIV COMBINATION PREVENTION CASCADE (CPC)</a:t>
            </a:r>
            <a:endParaRPr b="0" i="0" sz="1400" u="none" cap="none" strike="noStrike">
              <a:solidFill>
                <a:srgbClr val="000000"/>
              </a:solidFill>
              <a:latin typeface="Arial"/>
              <a:ea typeface="Arial"/>
              <a:cs typeface="Arial"/>
              <a:sym typeface="Arial"/>
            </a:endParaRPr>
          </a:p>
        </p:txBody>
      </p:sp>
      <p:grpSp>
        <p:nvGrpSpPr>
          <p:cNvPr id="318" name="Google Shape;318;p8"/>
          <p:cNvGrpSpPr/>
          <p:nvPr/>
        </p:nvGrpSpPr>
        <p:grpSpPr>
          <a:xfrm>
            <a:off x="9318553" y="3946967"/>
            <a:ext cx="1459422" cy="434533"/>
            <a:chOff x="9318553" y="3946967"/>
            <a:chExt cx="1459422" cy="434533"/>
          </a:xfrm>
        </p:grpSpPr>
        <p:sp>
          <p:nvSpPr>
            <p:cNvPr id="319" name="Google Shape;319;p8">
              <a:hlinkClick action="ppaction://hlinksldjump" r:id="rId17"/>
            </p:cNvPr>
            <p:cNvSpPr/>
            <p:nvPr/>
          </p:nvSpPr>
          <p:spPr>
            <a:xfrm>
              <a:off x="9318553" y="3946967"/>
              <a:ext cx="1459422" cy="434533"/>
            </a:xfrm>
            <a:custGeom>
              <a:rect b="b" l="l" r="r" t="t"/>
              <a:pathLst>
                <a:path extrusionOk="0" h="322333" w="1658584">
                  <a:moveTo>
                    <a:pt x="122938" y="0"/>
                  </a:moveTo>
                  <a:lnTo>
                    <a:pt x="1535647" y="0"/>
                  </a:lnTo>
                  <a:cubicBezTo>
                    <a:pt x="1568252" y="0"/>
                    <a:pt x="1599522" y="12952"/>
                    <a:pt x="1622577" y="36008"/>
                  </a:cubicBezTo>
                  <a:cubicBezTo>
                    <a:pt x="1645632" y="59063"/>
                    <a:pt x="1658584" y="90333"/>
                    <a:pt x="1658584" y="122938"/>
                  </a:cubicBezTo>
                  <a:lnTo>
                    <a:pt x="1658584" y="199396"/>
                  </a:lnTo>
                  <a:cubicBezTo>
                    <a:pt x="1658584" y="267292"/>
                    <a:pt x="1603543" y="322333"/>
                    <a:pt x="1535647" y="322333"/>
                  </a:cubicBezTo>
                  <a:lnTo>
                    <a:pt x="122938" y="322333"/>
                  </a:lnTo>
                  <a:cubicBezTo>
                    <a:pt x="55041" y="322333"/>
                    <a:pt x="0" y="267292"/>
                    <a:pt x="0" y="199396"/>
                  </a:cubicBezTo>
                  <a:lnTo>
                    <a:pt x="0" y="122938"/>
                  </a:lnTo>
                  <a:cubicBezTo>
                    <a:pt x="0" y="55041"/>
                    <a:pt x="55041" y="0"/>
                    <a:pt x="122938" y="0"/>
                  </a:cubicBezTo>
                  <a:close/>
                </a:path>
              </a:pathLst>
            </a:custGeom>
            <a:solidFill>
              <a:srgbClr val="A29F6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320" name="Google Shape;320;p8">
              <a:hlinkClick action="ppaction://hlinksldjump" r:id="rId18"/>
            </p:cNvPr>
            <p:cNvSpPr txBox="1"/>
            <p:nvPr/>
          </p:nvSpPr>
          <p:spPr>
            <a:xfrm>
              <a:off x="9571208" y="3991086"/>
              <a:ext cx="954107"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sp>
        <p:nvSpPr>
          <p:cNvPr id="321" name="Google Shape;321;p8">
            <a:hlinkClick action="ppaction://hlinksldjump" r:id="rId19"/>
          </p:cNvPr>
          <p:cNvSpPr txBox="1"/>
          <p:nvPr/>
        </p:nvSpPr>
        <p:spPr>
          <a:xfrm>
            <a:off x="10692924" y="3971552"/>
            <a:ext cx="6634837" cy="385362"/>
          </a:xfrm>
          <a:prstGeom prst="rect">
            <a:avLst/>
          </a:prstGeom>
          <a:noFill/>
          <a:ln>
            <a:noFill/>
          </a:ln>
        </p:spPr>
        <p:txBody>
          <a:bodyPr anchorCtr="0" anchor="t" bIns="45700" lIns="0" spcFirstLastPara="1" rIns="91425" wrap="square" tIns="45700">
            <a:spAutoFit/>
          </a:bodyPr>
          <a:lstStyle/>
          <a:p>
            <a:pPr indent="0" lvl="1" marL="194484" marR="0" rtl="0" algn="l">
              <a:lnSpc>
                <a:spcPct val="180142"/>
              </a:lnSpc>
              <a:spcBef>
                <a:spcPts val="0"/>
              </a:spcBef>
              <a:spcAft>
                <a:spcPts val="0"/>
              </a:spcAft>
              <a:buClr>
                <a:srgbClr val="000000"/>
              </a:buClr>
              <a:buSzPts val="1400"/>
              <a:buFont typeface="Arial"/>
              <a:buNone/>
            </a:pPr>
            <a:r>
              <a:rPr b="1" i="0" lang="en-GB" sz="1400" u="none" cap="none" strike="noStrike">
                <a:solidFill>
                  <a:schemeClr val="dk1"/>
                </a:solidFill>
                <a:latin typeface="Arial"/>
                <a:ea typeface="Arial"/>
                <a:cs typeface="Arial"/>
                <a:sym typeface="Arial"/>
              </a:rPr>
              <a:t>HIV CONTINUUM OF PREVENTION, CARE, AND TREATMENT CASCADE</a:t>
            </a:r>
            <a:endParaRPr b="0" i="0" sz="1400" u="none" cap="none" strike="noStrike">
              <a:solidFill>
                <a:srgbClr val="000000"/>
              </a:solidFill>
              <a:latin typeface="Arial"/>
              <a:ea typeface="Arial"/>
              <a:cs typeface="Arial"/>
              <a:sym typeface="Arial"/>
            </a:endParaRPr>
          </a:p>
        </p:txBody>
      </p:sp>
      <p:grpSp>
        <p:nvGrpSpPr>
          <p:cNvPr id="322" name="Google Shape;322;p8"/>
          <p:cNvGrpSpPr/>
          <p:nvPr/>
        </p:nvGrpSpPr>
        <p:grpSpPr>
          <a:xfrm>
            <a:off x="1" y="9728781"/>
            <a:ext cx="17050469" cy="596319"/>
            <a:chOff x="0" y="9749028"/>
            <a:chExt cx="17050469" cy="596319"/>
          </a:xfrm>
        </p:grpSpPr>
        <p:pic>
          <p:nvPicPr>
            <p:cNvPr descr="A colorful squares and circles&#10;&#10;AI-generated content may be incorrect." id="323" name="Google Shape;323;p8"/>
            <p:cNvPicPr preferRelativeResize="0"/>
            <p:nvPr/>
          </p:nvPicPr>
          <p:blipFill rotWithShape="1">
            <a:blip r:embed="rId20">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324" name="Google Shape;324;p8"/>
            <p:cNvPicPr preferRelativeResize="0"/>
            <p:nvPr/>
          </p:nvPicPr>
          <p:blipFill rotWithShape="1">
            <a:blip r:embed="rId20">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325" name="Google Shape;325;p8"/>
            <p:cNvPicPr preferRelativeResize="0"/>
            <p:nvPr/>
          </p:nvPicPr>
          <p:blipFill rotWithShape="1">
            <a:blip r:embed="rId21">
              <a:alphaModFix/>
            </a:blip>
            <a:srcRect b="0" l="0" r="0" t="0"/>
            <a:stretch/>
          </p:blipFill>
          <p:spPr>
            <a:xfrm rot="-5400000">
              <a:off x="15780815" y="9075693"/>
              <a:ext cx="596319" cy="1942989"/>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grpSp>
        <p:nvGrpSpPr>
          <p:cNvPr id="334" name="Google Shape;334;p9"/>
          <p:cNvGrpSpPr/>
          <p:nvPr/>
        </p:nvGrpSpPr>
        <p:grpSpPr>
          <a:xfrm>
            <a:off x="17221200" y="9791585"/>
            <a:ext cx="1576500" cy="396290"/>
            <a:chOff x="16624818" y="9770473"/>
            <a:chExt cx="1576500" cy="396290"/>
          </a:xfrm>
        </p:grpSpPr>
        <p:sp>
          <p:nvSpPr>
            <p:cNvPr id="335" name="Google Shape;335;p9">
              <a:hlinkClick action="ppaction://hlinkshowjump?jump=nextslide"/>
            </p:cNvPr>
            <p:cNvSpPr/>
            <p:nvPr/>
          </p:nvSpPr>
          <p:spPr>
            <a:xfrm flipH="1">
              <a:off x="16624818" y="9770473"/>
              <a:ext cx="396290" cy="3962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6" name="Google Shape;336;p9">
              <a:hlinkClick action="ppaction://hlinkshowjump?jump=nextslide"/>
            </p:cNvPr>
            <p:cNvSpPr/>
            <p:nvPr/>
          </p:nvSpPr>
          <p:spPr>
            <a:xfrm flipH="1">
              <a:off x="16731379" y="9892668"/>
              <a:ext cx="183168" cy="151901"/>
            </a:xfrm>
            <a:custGeom>
              <a:rect b="b" l="l" r="r" t="t"/>
              <a:pathLst>
                <a:path extrusionOk="0" h="250559" w="302133">
                  <a:moveTo>
                    <a:pt x="0" y="0"/>
                  </a:moveTo>
                  <a:lnTo>
                    <a:pt x="302134" y="0"/>
                  </a:lnTo>
                  <a:lnTo>
                    <a:pt x="302134" y="250558"/>
                  </a:lnTo>
                  <a:lnTo>
                    <a:pt x="0" y="25055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7" name="Google Shape;337;p9">
              <a:hlinkClick action="ppaction://hlinkshowjump?jump=nextslide"/>
            </p:cNvPr>
            <p:cNvSpPr txBox="1"/>
            <p:nvPr/>
          </p:nvSpPr>
          <p:spPr>
            <a:xfrm>
              <a:off x="17024654" y="9789206"/>
              <a:ext cx="11766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NEXT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1" i="0" lang="en-GB" sz="900" u="none" cap="none" strike="noStrike">
                  <a:solidFill>
                    <a:srgbClr val="462145"/>
                  </a:solidFill>
                  <a:latin typeface="Arial Black"/>
                  <a:ea typeface="Arial Black"/>
                  <a:cs typeface="Arial Black"/>
                  <a:sym typeface="Arial Black"/>
                </a:rPr>
                <a:t>SLIDE</a:t>
              </a:r>
              <a:endParaRPr b="0" i="0" sz="1400" u="none" cap="none" strike="noStrike">
                <a:solidFill>
                  <a:srgbClr val="000000"/>
                </a:solidFill>
                <a:latin typeface="Arial"/>
                <a:ea typeface="Arial"/>
                <a:cs typeface="Arial"/>
                <a:sym typeface="Arial"/>
              </a:endParaRPr>
            </a:p>
          </p:txBody>
        </p:sp>
      </p:grpSp>
      <p:grpSp>
        <p:nvGrpSpPr>
          <p:cNvPr id="338" name="Google Shape;338;p9"/>
          <p:cNvGrpSpPr/>
          <p:nvPr/>
        </p:nvGrpSpPr>
        <p:grpSpPr>
          <a:xfrm>
            <a:off x="18334" y="9704273"/>
            <a:ext cx="18269669" cy="596320"/>
            <a:chOff x="0" y="9749027"/>
            <a:chExt cx="18269669" cy="596320"/>
          </a:xfrm>
        </p:grpSpPr>
        <p:pic>
          <p:nvPicPr>
            <p:cNvPr descr="A colorful squares and circles&#10;&#10;AI-generated content may be incorrect." id="339" name="Google Shape;339;p9"/>
            <p:cNvPicPr preferRelativeResize="0"/>
            <p:nvPr/>
          </p:nvPicPr>
          <p:blipFill rotWithShape="1">
            <a:blip r:embed="rId4">
              <a:alphaModFix/>
            </a:blip>
            <a:srcRect b="0" l="0" r="0" t="0"/>
            <a:stretch/>
          </p:blipFill>
          <p:spPr>
            <a:xfrm rot="-5400000">
              <a:off x="3480092" y="6268938"/>
              <a:ext cx="596317" cy="7556500"/>
            </a:xfrm>
            <a:prstGeom prst="rect">
              <a:avLst/>
            </a:prstGeom>
            <a:noFill/>
            <a:ln>
              <a:noFill/>
            </a:ln>
          </p:spPr>
        </p:pic>
        <p:pic>
          <p:nvPicPr>
            <p:cNvPr descr="A colorful squares and circles&#10;&#10;AI-generated content may be incorrect." id="340" name="Google Shape;340;p9"/>
            <p:cNvPicPr preferRelativeResize="0"/>
            <p:nvPr/>
          </p:nvPicPr>
          <p:blipFill rotWithShape="1">
            <a:blip r:embed="rId4">
              <a:alphaModFix/>
            </a:blip>
            <a:srcRect b="0" l="0" r="0" t="0"/>
            <a:stretch/>
          </p:blipFill>
          <p:spPr>
            <a:xfrm rot="-5400000">
              <a:off x="11033831" y="6268938"/>
              <a:ext cx="596317" cy="7556500"/>
            </a:xfrm>
            <a:prstGeom prst="rect">
              <a:avLst/>
            </a:prstGeom>
            <a:noFill/>
            <a:ln>
              <a:noFill/>
            </a:ln>
          </p:spPr>
        </p:pic>
        <p:pic>
          <p:nvPicPr>
            <p:cNvPr descr="A colorful squares and circles&#10;&#10;AI-generated content may be incorrect." id="341" name="Google Shape;341;p9"/>
            <p:cNvPicPr preferRelativeResize="0"/>
            <p:nvPr/>
          </p:nvPicPr>
          <p:blipFill rotWithShape="1">
            <a:blip r:embed="rId5">
              <a:alphaModFix/>
            </a:blip>
            <a:srcRect b="0" l="0" r="0" t="0"/>
            <a:stretch/>
          </p:blipFill>
          <p:spPr>
            <a:xfrm rot="-5400000">
              <a:off x="16390415" y="8466092"/>
              <a:ext cx="596319" cy="3162189"/>
            </a:xfrm>
            <a:prstGeom prst="rect">
              <a:avLst/>
            </a:prstGeom>
            <a:noFill/>
            <a:ln>
              <a:noFill/>
            </a:ln>
          </p:spPr>
        </p:pic>
      </p:grpSp>
      <p:sp>
        <p:nvSpPr>
          <p:cNvPr id="342" name="Google Shape;342;p9">
            <a:hlinkClick action="ppaction://hlinksldjump" r:id="rId6"/>
          </p:cNvPr>
          <p:cNvSpPr/>
          <p:nvPr/>
        </p:nvSpPr>
        <p:spPr>
          <a:xfrm>
            <a:off x="3832506" y="1079670"/>
            <a:ext cx="6297437" cy="1223860"/>
          </a:xfrm>
          <a:custGeom>
            <a:rect b="b" l="l" r="r" t="t"/>
            <a:pathLst>
              <a:path extrusionOk="0" h="322333" w="1658584">
                <a:moveTo>
                  <a:pt x="122938" y="0"/>
                </a:moveTo>
                <a:lnTo>
                  <a:pt x="1535647" y="0"/>
                </a:lnTo>
                <a:cubicBezTo>
                  <a:pt x="1568252" y="0"/>
                  <a:pt x="1599522" y="12952"/>
                  <a:pt x="1622577" y="36008"/>
                </a:cubicBezTo>
                <a:cubicBezTo>
                  <a:pt x="1645632" y="59063"/>
                  <a:pt x="1658584" y="90333"/>
                  <a:pt x="1658584" y="122938"/>
                </a:cubicBezTo>
                <a:lnTo>
                  <a:pt x="1658584" y="199396"/>
                </a:lnTo>
                <a:cubicBezTo>
                  <a:pt x="1658584" y="267292"/>
                  <a:pt x="1603543" y="322333"/>
                  <a:pt x="1535647" y="322333"/>
                </a:cubicBezTo>
                <a:lnTo>
                  <a:pt x="122938" y="322333"/>
                </a:lnTo>
                <a:cubicBezTo>
                  <a:pt x="55041" y="322333"/>
                  <a:pt x="0" y="267292"/>
                  <a:pt x="0" y="199396"/>
                </a:cubicBezTo>
                <a:lnTo>
                  <a:pt x="0" y="122938"/>
                </a:lnTo>
                <a:cubicBezTo>
                  <a:pt x="0" y="55041"/>
                  <a:pt x="55041" y="0"/>
                  <a:pt x="122938" y="0"/>
                </a:cubicBezTo>
                <a:close/>
              </a:path>
            </a:pathLst>
          </a:custGeom>
          <a:solidFill>
            <a:srgbClr val="E3815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3" name="Google Shape;343;p9">
            <a:hlinkClick action="ppaction://hlinksldjump" r:id="rId7"/>
          </p:cNvPr>
          <p:cNvSpPr/>
          <p:nvPr/>
        </p:nvSpPr>
        <p:spPr>
          <a:xfrm>
            <a:off x="3832506" y="3162893"/>
            <a:ext cx="6297437" cy="1223860"/>
          </a:xfrm>
          <a:custGeom>
            <a:rect b="b" l="l" r="r" t="t"/>
            <a:pathLst>
              <a:path extrusionOk="0" h="322333" w="1658584">
                <a:moveTo>
                  <a:pt x="122938" y="0"/>
                </a:moveTo>
                <a:lnTo>
                  <a:pt x="1535647" y="0"/>
                </a:lnTo>
                <a:cubicBezTo>
                  <a:pt x="1568252" y="0"/>
                  <a:pt x="1599522" y="12952"/>
                  <a:pt x="1622577" y="36008"/>
                </a:cubicBezTo>
                <a:cubicBezTo>
                  <a:pt x="1645632" y="59063"/>
                  <a:pt x="1658584" y="90333"/>
                  <a:pt x="1658584" y="122938"/>
                </a:cubicBezTo>
                <a:lnTo>
                  <a:pt x="1658584" y="199396"/>
                </a:lnTo>
                <a:cubicBezTo>
                  <a:pt x="1658584" y="267292"/>
                  <a:pt x="1603543" y="322333"/>
                  <a:pt x="1535647" y="322333"/>
                </a:cubicBezTo>
                <a:lnTo>
                  <a:pt x="122938" y="322333"/>
                </a:lnTo>
                <a:cubicBezTo>
                  <a:pt x="55041" y="322333"/>
                  <a:pt x="0" y="267292"/>
                  <a:pt x="0" y="199396"/>
                </a:cubicBezTo>
                <a:lnTo>
                  <a:pt x="0" y="122938"/>
                </a:lnTo>
                <a:cubicBezTo>
                  <a:pt x="0" y="55041"/>
                  <a:pt x="55041" y="0"/>
                  <a:pt x="122938" y="0"/>
                </a:cubicBezTo>
                <a:close/>
              </a:path>
            </a:pathLst>
          </a:custGeom>
          <a:solidFill>
            <a:srgbClr val="46214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4" name="Google Shape;344;p9">
            <a:hlinkClick action="ppaction://hlinksldjump" r:id="rId8"/>
          </p:cNvPr>
          <p:cNvSpPr/>
          <p:nvPr/>
        </p:nvSpPr>
        <p:spPr>
          <a:xfrm>
            <a:off x="3832506" y="5341954"/>
            <a:ext cx="6297437" cy="1223860"/>
          </a:xfrm>
          <a:custGeom>
            <a:rect b="b" l="l" r="r" t="t"/>
            <a:pathLst>
              <a:path extrusionOk="0" h="322333" w="1658584">
                <a:moveTo>
                  <a:pt x="122938" y="0"/>
                </a:moveTo>
                <a:lnTo>
                  <a:pt x="1535647" y="0"/>
                </a:lnTo>
                <a:cubicBezTo>
                  <a:pt x="1568252" y="0"/>
                  <a:pt x="1599522" y="12952"/>
                  <a:pt x="1622577" y="36008"/>
                </a:cubicBezTo>
                <a:cubicBezTo>
                  <a:pt x="1645632" y="59063"/>
                  <a:pt x="1658584" y="90333"/>
                  <a:pt x="1658584" y="122938"/>
                </a:cubicBezTo>
                <a:lnTo>
                  <a:pt x="1658584" y="199396"/>
                </a:lnTo>
                <a:cubicBezTo>
                  <a:pt x="1658584" y="267292"/>
                  <a:pt x="1603543" y="322333"/>
                  <a:pt x="1535647" y="322333"/>
                </a:cubicBezTo>
                <a:lnTo>
                  <a:pt x="122938" y="322333"/>
                </a:lnTo>
                <a:cubicBezTo>
                  <a:pt x="55041" y="322333"/>
                  <a:pt x="0" y="267292"/>
                  <a:pt x="0" y="199396"/>
                </a:cubicBezTo>
                <a:lnTo>
                  <a:pt x="0" y="122938"/>
                </a:lnTo>
                <a:cubicBezTo>
                  <a:pt x="0" y="55041"/>
                  <a:pt x="55041" y="0"/>
                  <a:pt x="122938" y="0"/>
                </a:cubicBezTo>
                <a:close/>
              </a:path>
            </a:pathLst>
          </a:custGeom>
          <a:solidFill>
            <a:srgbClr val="00A8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5" name="Google Shape;345;p9">
            <a:hlinkClick action="ppaction://hlinksldjump" r:id="rId9"/>
          </p:cNvPr>
          <p:cNvSpPr/>
          <p:nvPr/>
        </p:nvSpPr>
        <p:spPr>
          <a:xfrm>
            <a:off x="3832506" y="7539140"/>
            <a:ext cx="6297437" cy="1223860"/>
          </a:xfrm>
          <a:custGeom>
            <a:rect b="b" l="l" r="r" t="t"/>
            <a:pathLst>
              <a:path extrusionOk="0" h="322333" w="1658584">
                <a:moveTo>
                  <a:pt x="122938" y="0"/>
                </a:moveTo>
                <a:lnTo>
                  <a:pt x="1535647" y="0"/>
                </a:lnTo>
                <a:cubicBezTo>
                  <a:pt x="1568252" y="0"/>
                  <a:pt x="1599522" y="12952"/>
                  <a:pt x="1622577" y="36008"/>
                </a:cubicBezTo>
                <a:cubicBezTo>
                  <a:pt x="1645632" y="59063"/>
                  <a:pt x="1658584" y="90333"/>
                  <a:pt x="1658584" y="122938"/>
                </a:cubicBezTo>
                <a:lnTo>
                  <a:pt x="1658584" y="199396"/>
                </a:lnTo>
                <a:cubicBezTo>
                  <a:pt x="1658584" y="267292"/>
                  <a:pt x="1603543" y="322333"/>
                  <a:pt x="1535647" y="322333"/>
                </a:cubicBezTo>
                <a:lnTo>
                  <a:pt x="122938" y="322333"/>
                </a:lnTo>
                <a:cubicBezTo>
                  <a:pt x="55041" y="322333"/>
                  <a:pt x="0" y="267292"/>
                  <a:pt x="0" y="199396"/>
                </a:cubicBezTo>
                <a:lnTo>
                  <a:pt x="0" y="122938"/>
                </a:lnTo>
                <a:cubicBezTo>
                  <a:pt x="0" y="55041"/>
                  <a:pt x="55041" y="0"/>
                  <a:pt x="122938" y="0"/>
                </a:cubicBezTo>
                <a:close/>
              </a:path>
            </a:pathLst>
          </a:custGeom>
          <a:solidFill>
            <a:srgbClr val="A29F6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346" name="Google Shape;346;p9"/>
          <p:cNvPicPr preferRelativeResize="0"/>
          <p:nvPr/>
        </p:nvPicPr>
        <p:blipFill rotWithShape="1">
          <a:blip r:embed="rId10">
            <a:alphaModFix/>
          </a:blip>
          <a:srcRect b="0" l="0" r="56251" t="0"/>
          <a:stretch/>
        </p:blipFill>
        <p:spPr>
          <a:xfrm>
            <a:off x="1143" y="0"/>
            <a:ext cx="7999857" cy="10325100"/>
          </a:xfrm>
          <a:prstGeom prst="rect">
            <a:avLst/>
          </a:prstGeom>
          <a:noFill/>
          <a:ln>
            <a:noFill/>
          </a:ln>
        </p:spPr>
      </p:pic>
      <p:sp>
        <p:nvSpPr>
          <p:cNvPr id="347" name="Google Shape;347;p9">
            <a:hlinkClick action="ppaction://hlinksldjump" r:id="rId11"/>
          </p:cNvPr>
          <p:cNvSpPr txBox="1"/>
          <p:nvPr/>
        </p:nvSpPr>
        <p:spPr>
          <a:xfrm>
            <a:off x="3832506" y="898844"/>
            <a:ext cx="6297437" cy="1404686"/>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8" name="Google Shape;348;p9"/>
          <p:cNvSpPr txBox="1"/>
          <p:nvPr/>
        </p:nvSpPr>
        <p:spPr>
          <a:xfrm>
            <a:off x="3832506" y="2982067"/>
            <a:ext cx="6297437" cy="1404686"/>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9" name="Google Shape;349;p9"/>
          <p:cNvSpPr txBox="1"/>
          <p:nvPr/>
        </p:nvSpPr>
        <p:spPr>
          <a:xfrm>
            <a:off x="3832506" y="5161128"/>
            <a:ext cx="6297437" cy="1404686"/>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0" name="Google Shape;350;p9"/>
          <p:cNvSpPr txBox="1"/>
          <p:nvPr/>
        </p:nvSpPr>
        <p:spPr>
          <a:xfrm>
            <a:off x="3832506" y="7358314"/>
            <a:ext cx="6297437" cy="1404686"/>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351" name="Google Shape;351;p9"/>
          <p:cNvCxnSpPr/>
          <p:nvPr/>
        </p:nvCxnSpPr>
        <p:spPr>
          <a:xfrm>
            <a:off x="10527182" y="2685691"/>
            <a:ext cx="5174915" cy="0"/>
          </a:xfrm>
          <a:prstGeom prst="straightConnector1">
            <a:avLst/>
          </a:prstGeom>
          <a:noFill/>
          <a:ln cap="flat" cmpd="sng" w="19050">
            <a:solidFill>
              <a:srgbClr val="000000">
                <a:alpha val="29411"/>
              </a:srgbClr>
            </a:solidFill>
            <a:prstDash val="solid"/>
            <a:round/>
            <a:headEnd len="sm" w="sm" type="none"/>
            <a:tailEnd len="sm" w="sm" type="none"/>
          </a:ln>
        </p:spPr>
      </p:cxnSp>
      <p:cxnSp>
        <p:nvCxnSpPr>
          <p:cNvPr id="352" name="Google Shape;352;p9"/>
          <p:cNvCxnSpPr/>
          <p:nvPr/>
        </p:nvCxnSpPr>
        <p:spPr>
          <a:xfrm>
            <a:off x="10515600" y="4893327"/>
            <a:ext cx="5174915" cy="0"/>
          </a:xfrm>
          <a:prstGeom prst="straightConnector1">
            <a:avLst/>
          </a:prstGeom>
          <a:noFill/>
          <a:ln cap="flat" cmpd="sng" w="19050">
            <a:solidFill>
              <a:srgbClr val="000000">
                <a:alpha val="29411"/>
              </a:srgbClr>
            </a:solidFill>
            <a:prstDash val="solid"/>
            <a:round/>
            <a:headEnd len="sm" w="sm" type="none"/>
            <a:tailEnd len="sm" w="sm" type="none"/>
          </a:ln>
        </p:spPr>
      </p:cxnSp>
      <p:cxnSp>
        <p:nvCxnSpPr>
          <p:cNvPr id="353" name="Google Shape;353;p9"/>
          <p:cNvCxnSpPr/>
          <p:nvPr/>
        </p:nvCxnSpPr>
        <p:spPr>
          <a:xfrm>
            <a:off x="10515600" y="7200761"/>
            <a:ext cx="5174915" cy="0"/>
          </a:xfrm>
          <a:prstGeom prst="straightConnector1">
            <a:avLst/>
          </a:prstGeom>
          <a:noFill/>
          <a:ln cap="flat" cmpd="sng" w="19050">
            <a:solidFill>
              <a:srgbClr val="000000">
                <a:alpha val="29411"/>
              </a:srgbClr>
            </a:solidFill>
            <a:prstDash val="solid"/>
            <a:round/>
            <a:headEnd len="sm" w="sm" type="none"/>
            <a:tailEnd len="sm" w="sm" type="none"/>
          </a:ln>
        </p:spPr>
      </p:cxnSp>
      <p:sp>
        <p:nvSpPr>
          <p:cNvPr id="354" name="Google Shape;354;p9">
            <a:hlinkClick action="ppaction://hlinksldjump" r:id="rId12"/>
          </p:cNvPr>
          <p:cNvSpPr txBox="1"/>
          <p:nvPr/>
        </p:nvSpPr>
        <p:spPr>
          <a:xfrm>
            <a:off x="10527182" y="2085287"/>
            <a:ext cx="2810826"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1" lang="en-GB" sz="1800" u="none" cap="none" strike="noStrike">
                <a:solidFill>
                  <a:srgbClr val="585958"/>
                </a:solidFill>
                <a:latin typeface="Arial"/>
                <a:ea typeface="Arial"/>
                <a:cs typeface="Arial"/>
                <a:sym typeface="Arial"/>
              </a:rPr>
              <a:t>*Click to see more</a:t>
            </a:r>
            <a:endParaRPr b="0" i="0" sz="1400" u="none" cap="none" strike="noStrike">
              <a:solidFill>
                <a:srgbClr val="000000"/>
              </a:solidFill>
              <a:latin typeface="Arial"/>
              <a:ea typeface="Arial"/>
              <a:cs typeface="Arial"/>
              <a:sym typeface="Arial"/>
            </a:endParaRPr>
          </a:p>
        </p:txBody>
      </p:sp>
      <p:sp>
        <p:nvSpPr>
          <p:cNvPr id="355" name="Google Shape;355;p9">
            <a:hlinkClick action="ppaction://hlinksldjump" r:id="rId13"/>
          </p:cNvPr>
          <p:cNvSpPr txBox="1"/>
          <p:nvPr/>
        </p:nvSpPr>
        <p:spPr>
          <a:xfrm>
            <a:off x="10547252" y="4166361"/>
            <a:ext cx="2810826"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1" lang="en-GB" sz="1800" u="none" cap="none" strike="noStrike">
                <a:solidFill>
                  <a:srgbClr val="585958"/>
                </a:solidFill>
                <a:latin typeface="Arial"/>
                <a:ea typeface="Arial"/>
                <a:cs typeface="Arial"/>
                <a:sym typeface="Arial"/>
              </a:rPr>
              <a:t>*Click to see more</a:t>
            </a:r>
            <a:endParaRPr b="0" i="0" sz="1400" u="none" cap="none" strike="noStrike">
              <a:solidFill>
                <a:srgbClr val="000000"/>
              </a:solidFill>
              <a:latin typeface="Arial"/>
              <a:ea typeface="Arial"/>
              <a:cs typeface="Arial"/>
              <a:sym typeface="Arial"/>
            </a:endParaRPr>
          </a:p>
        </p:txBody>
      </p:sp>
      <p:sp>
        <p:nvSpPr>
          <p:cNvPr id="356" name="Google Shape;356;p9">
            <a:hlinkClick action="ppaction://hlinksldjump" r:id="rId14"/>
          </p:cNvPr>
          <p:cNvSpPr txBox="1"/>
          <p:nvPr/>
        </p:nvSpPr>
        <p:spPr>
          <a:xfrm>
            <a:off x="10547252" y="6344059"/>
            <a:ext cx="2810826"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1" lang="en-GB" sz="1800" u="none" cap="none" strike="noStrike">
                <a:solidFill>
                  <a:srgbClr val="585958"/>
                </a:solidFill>
                <a:latin typeface="Arial"/>
                <a:ea typeface="Arial"/>
                <a:cs typeface="Arial"/>
                <a:sym typeface="Arial"/>
              </a:rPr>
              <a:t>*Click to see more</a:t>
            </a:r>
            <a:endParaRPr b="0" i="0" sz="1400" u="none" cap="none" strike="noStrike">
              <a:solidFill>
                <a:srgbClr val="000000"/>
              </a:solidFill>
              <a:latin typeface="Arial"/>
              <a:ea typeface="Arial"/>
              <a:cs typeface="Arial"/>
              <a:sym typeface="Arial"/>
            </a:endParaRPr>
          </a:p>
        </p:txBody>
      </p:sp>
      <p:sp>
        <p:nvSpPr>
          <p:cNvPr id="357" name="Google Shape;357;p9">
            <a:hlinkClick action="ppaction://hlinksldjump" r:id="rId15"/>
          </p:cNvPr>
          <p:cNvSpPr txBox="1"/>
          <p:nvPr/>
        </p:nvSpPr>
        <p:spPr>
          <a:xfrm>
            <a:off x="10547252" y="8551545"/>
            <a:ext cx="2810826"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1" lang="en-GB" sz="1800" u="none" cap="none" strike="noStrike">
                <a:solidFill>
                  <a:srgbClr val="585958"/>
                </a:solidFill>
                <a:latin typeface="Arial"/>
                <a:ea typeface="Arial"/>
                <a:cs typeface="Arial"/>
                <a:sym typeface="Arial"/>
              </a:rPr>
              <a:t>*Click to see more</a:t>
            </a:r>
            <a:endParaRPr b="0" i="0" sz="1400" u="none" cap="none" strike="noStrike">
              <a:solidFill>
                <a:srgbClr val="000000"/>
              </a:solidFill>
              <a:latin typeface="Arial"/>
              <a:ea typeface="Arial"/>
              <a:cs typeface="Arial"/>
              <a:sym typeface="Arial"/>
            </a:endParaRPr>
          </a:p>
        </p:txBody>
      </p:sp>
      <p:sp>
        <p:nvSpPr>
          <p:cNvPr id="358" name="Google Shape;358;p9"/>
          <p:cNvSpPr txBox="1"/>
          <p:nvPr/>
        </p:nvSpPr>
        <p:spPr>
          <a:xfrm>
            <a:off x="662026" y="376420"/>
            <a:ext cx="5504755" cy="4227388"/>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0"/>
              <a:buFont typeface="Arial"/>
              <a:buNone/>
            </a:pPr>
            <a:r>
              <a:rPr b="1" i="0" lang="en-GB" sz="6000" u="none" cap="none" strike="noStrike">
                <a:solidFill>
                  <a:srgbClr val="3F2844"/>
                </a:solidFill>
                <a:latin typeface="Arial"/>
                <a:ea typeface="Arial"/>
                <a:cs typeface="Arial"/>
                <a:sym typeface="Arial"/>
              </a:rPr>
              <a:t>Explore each</a:t>
            </a:r>
            <a:r>
              <a:rPr b="0" i="0" lang="en-GB" sz="6000" u="none" cap="none" strike="noStrike">
                <a:solidFill>
                  <a:srgbClr val="000000"/>
                </a:solidFill>
                <a:latin typeface="Arial"/>
                <a:ea typeface="Arial"/>
                <a:cs typeface="Arial"/>
                <a:sym typeface="Arial"/>
              </a:rPr>
              <a:t> </a:t>
            </a:r>
            <a:r>
              <a:rPr b="1" i="0" lang="en-GB" sz="6000" u="none" cap="none" strike="noStrike">
                <a:solidFill>
                  <a:schemeClr val="lt1"/>
                </a:solidFill>
                <a:latin typeface="Arial"/>
                <a:ea typeface="Arial"/>
                <a:cs typeface="Arial"/>
                <a:sym typeface="Arial"/>
              </a:rPr>
              <a:t>cascade</a:t>
            </a:r>
            <a:r>
              <a:rPr b="1" i="0" lang="en-GB" sz="6000" u="none" cap="none" strike="noStrike">
                <a:solidFill>
                  <a:srgbClr val="00A899"/>
                </a:solidFill>
                <a:latin typeface="Arial"/>
                <a:ea typeface="Arial"/>
                <a:cs typeface="Arial"/>
                <a:sym typeface="Arial"/>
              </a:rPr>
              <a:t> </a:t>
            </a:r>
            <a:r>
              <a:rPr b="1" i="0" lang="en-GB" sz="6000" u="none" cap="none" strike="noStrike">
                <a:solidFill>
                  <a:srgbClr val="3F2844"/>
                </a:solidFill>
                <a:latin typeface="Arial"/>
                <a:ea typeface="Arial"/>
                <a:cs typeface="Arial"/>
                <a:sym typeface="Arial"/>
              </a:rPr>
              <a:t>by clicking 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0"/>
              <a:buFont typeface="Arial"/>
              <a:buNone/>
            </a:pPr>
            <a:r>
              <a:rPr b="1" i="0" lang="en-GB" sz="6000" u="none" cap="none" strike="noStrike">
                <a:solidFill>
                  <a:srgbClr val="3F2844"/>
                </a:solidFill>
                <a:latin typeface="Arial"/>
                <a:ea typeface="Arial"/>
                <a:cs typeface="Arial"/>
                <a:sym typeface="Arial"/>
              </a:rPr>
              <a:t>the relevant button:</a:t>
            </a:r>
            <a:r>
              <a:rPr b="0" i="0" lang="en-GB" sz="6000" u="none" cap="none" strike="noStrike">
                <a:solidFill>
                  <a:srgbClr val="3F2844"/>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59" name="Google Shape;359;p9">
            <a:hlinkClick action="ppaction://hlinksldjump" r:id="rId16"/>
          </p:cNvPr>
          <p:cNvSpPr txBox="1"/>
          <p:nvPr/>
        </p:nvSpPr>
        <p:spPr>
          <a:xfrm>
            <a:off x="10527182" y="1208723"/>
            <a:ext cx="516333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48"/>
              <a:buFont typeface="Arial"/>
              <a:buNone/>
            </a:pPr>
            <a:r>
              <a:rPr b="1" i="0" lang="en-GB" sz="2400" u="none" cap="none" strike="noStrike">
                <a:solidFill>
                  <a:srgbClr val="E3815C"/>
                </a:solidFill>
                <a:latin typeface="Arial Black"/>
                <a:ea typeface="Arial Black"/>
                <a:cs typeface="Arial Black"/>
                <a:sym typeface="Arial Black"/>
              </a:rPr>
              <a:t>UNAIDS Basic </a:t>
            </a:r>
            <a:br>
              <a:rPr b="1" i="0" lang="en-GB" sz="2400" u="none" cap="none" strike="noStrike">
                <a:solidFill>
                  <a:srgbClr val="E3815C"/>
                </a:solidFill>
                <a:latin typeface="Arial Black"/>
                <a:ea typeface="Arial Black"/>
                <a:cs typeface="Arial Black"/>
                <a:sym typeface="Arial Black"/>
              </a:rPr>
            </a:br>
            <a:r>
              <a:rPr b="1" i="0" lang="en-GB" sz="2400" u="none" cap="none" strike="noStrike">
                <a:solidFill>
                  <a:srgbClr val="E3815C"/>
                </a:solidFill>
                <a:latin typeface="Arial Black"/>
                <a:ea typeface="Arial Black"/>
                <a:cs typeface="Arial Black"/>
                <a:sym typeface="Arial Black"/>
              </a:rPr>
              <a:t>Cascade</a:t>
            </a:r>
            <a:endParaRPr b="0" i="0" sz="1400" u="none" cap="none" strike="noStrike">
              <a:solidFill>
                <a:srgbClr val="000000"/>
              </a:solidFill>
              <a:latin typeface="Arial"/>
              <a:ea typeface="Arial"/>
              <a:cs typeface="Arial"/>
              <a:sym typeface="Arial"/>
            </a:endParaRPr>
          </a:p>
        </p:txBody>
      </p:sp>
      <p:sp>
        <p:nvSpPr>
          <p:cNvPr id="360" name="Google Shape;360;p9">
            <a:hlinkClick action="ppaction://hlinksldjump" r:id="rId17"/>
          </p:cNvPr>
          <p:cNvSpPr txBox="1"/>
          <p:nvPr/>
        </p:nvSpPr>
        <p:spPr>
          <a:xfrm>
            <a:off x="10527182" y="3266123"/>
            <a:ext cx="516333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48"/>
              <a:buFont typeface="Arial"/>
              <a:buNone/>
            </a:pPr>
            <a:r>
              <a:rPr b="1" i="0" lang="en-GB" sz="2400" u="none" cap="none" strike="noStrike">
                <a:solidFill>
                  <a:srgbClr val="462145"/>
                </a:solidFill>
                <a:latin typeface="Arial Black"/>
                <a:ea typeface="Arial Black"/>
                <a:cs typeface="Arial Black"/>
                <a:sym typeface="Arial Black"/>
              </a:rPr>
              <a:t>Effective Programme Coverage Cascade</a:t>
            </a:r>
            <a:endParaRPr b="0" i="0" sz="1400" u="none" cap="none" strike="noStrike">
              <a:solidFill>
                <a:srgbClr val="000000"/>
              </a:solidFill>
              <a:latin typeface="Arial"/>
              <a:ea typeface="Arial"/>
              <a:cs typeface="Arial"/>
              <a:sym typeface="Arial"/>
            </a:endParaRPr>
          </a:p>
        </p:txBody>
      </p:sp>
      <p:sp>
        <p:nvSpPr>
          <p:cNvPr id="361" name="Google Shape;361;p9">
            <a:hlinkClick action="ppaction://hlinksldjump" r:id="rId18"/>
          </p:cNvPr>
          <p:cNvSpPr txBox="1"/>
          <p:nvPr/>
        </p:nvSpPr>
        <p:spPr>
          <a:xfrm>
            <a:off x="10527182" y="5475923"/>
            <a:ext cx="516333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48"/>
              <a:buFont typeface="Arial"/>
              <a:buNone/>
            </a:pPr>
            <a:r>
              <a:rPr b="1" i="0" lang="en-GB" sz="2400" u="none" cap="none" strike="noStrike">
                <a:solidFill>
                  <a:srgbClr val="00A899"/>
                </a:solidFill>
                <a:latin typeface="Arial Black"/>
                <a:ea typeface="Arial Black"/>
                <a:cs typeface="Arial Black"/>
                <a:sym typeface="Arial Black"/>
              </a:rPr>
              <a:t>HIV Combination </a:t>
            </a:r>
            <a:br>
              <a:rPr b="1" i="0" lang="en-GB" sz="2400" u="none" cap="none" strike="noStrike">
                <a:solidFill>
                  <a:srgbClr val="00A899"/>
                </a:solidFill>
                <a:latin typeface="Arial Black"/>
                <a:ea typeface="Arial Black"/>
                <a:cs typeface="Arial Black"/>
                <a:sym typeface="Arial Black"/>
              </a:rPr>
            </a:br>
            <a:r>
              <a:rPr b="1" i="0" lang="en-GB" sz="2400" u="none" cap="none" strike="noStrike">
                <a:solidFill>
                  <a:srgbClr val="00A899"/>
                </a:solidFill>
                <a:latin typeface="Arial Black"/>
                <a:ea typeface="Arial Black"/>
                <a:cs typeface="Arial Black"/>
                <a:sym typeface="Arial Black"/>
              </a:rPr>
              <a:t>Prevention Cascade </a:t>
            </a:r>
            <a:endParaRPr b="0" i="0" sz="1400" u="none" cap="none" strike="noStrike">
              <a:solidFill>
                <a:srgbClr val="000000"/>
              </a:solidFill>
              <a:latin typeface="Arial"/>
              <a:ea typeface="Arial"/>
              <a:cs typeface="Arial"/>
              <a:sym typeface="Arial"/>
            </a:endParaRPr>
          </a:p>
        </p:txBody>
      </p:sp>
      <p:sp>
        <p:nvSpPr>
          <p:cNvPr id="362" name="Google Shape;362;p9">
            <a:hlinkClick action="ppaction://hlinksldjump" r:id="rId19"/>
          </p:cNvPr>
          <p:cNvSpPr txBox="1"/>
          <p:nvPr/>
        </p:nvSpPr>
        <p:spPr>
          <a:xfrm>
            <a:off x="10527182" y="7685723"/>
            <a:ext cx="516333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48"/>
              <a:buFont typeface="Arial"/>
              <a:buNone/>
            </a:pPr>
            <a:r>
              <a:rPr b="1" i="0" lang="en-GB" sz="2400" u="none" cap="none" strike="noStrike">
                <a:solidFill>
                  <a:srgbClr val="A29F6A"/>
                </a:solidFill>
                <a:latin typeface="Arial Black"/>
                <a:ea typeface="Arial Black"/>
                <a:cs typeface="Arial Black"/>
                <a:sym typeface="Arial Black"/>
              </a:rPr>
              <a:t>HIV Continuum of Prevention, Care, and Treatment Cascade</a:t>
            </a:r>
            <a:endParaRPr b="0" i="0" sz="1400" u="none" cap="none" strike="noStrike">
              <a:solidFill>
                <a:srgbClr val="000000"/>
              </a:solidFill>
              <a:latin typeface="Arial"/>
              <a:ea typeface="Arial"/>
              <a:cs typeface="Arial"/>
              <a:sym typeface="Arial"/>
            </a:endParaRPr>
          </a:p>
        </p:txBody>
      </p:sp>
      <p:sp>
        <p:nvSpPr>
          <p:cNvPr id="363" name="Google Shape;363;p9"/>
          <p:cNvSpPr txBox="1"/>
          <p:nvPr/>
        </p:nvSpPr>
        <p:spPr>
          <a:xfrm>
            <a:off x="7924800" y="1405248"/>
            <a:ext cx="1758815" cy="58477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200"/>
              <a:buFont typeface="Arial"/>
              <a:buNone/>
            </a:pPr>
            <a:r>
              <a:rPr b="1" i="0" lang="en-GB" sz="3200" u="none" cap="none" strike="noStrike">
                <a:solidFill>
                  <a:schemeClr val="lt1"/>
                </a:solidFill>
                <a:latin typeface="Arial"/>
                <a:ea typeface="Arial"/>
                <a:cs typeface="Arial"/>
                <a:sym typeface="Arial"/>
              </a:rPr>
              <a:t>UNAIDS</a:t>
            </a:r>
            <a:endParaRPr b="0" i="0" sz="1400" u="none" cap="none" strike="noStrike">
              <a:solidFill>
                <a:srgbClr val="000000"/>
              </a:solidFill>
              <a:latin typeface="Arial"/>
              <a:ea typeface="Arial"/>
              <a:cs typeface="Arial"/>
              <a:sym typeface="Arial"/>
            </a:endParaRPr>
          </a:p>
        </p:txBody>
      </p:sp>
      <p:sp>
        <p:nvSpPr>
          <p:cNvPr id="364" name="Google Shape;364;p9">
            <a:hlinkClick action="ppaction://hlinksldjump" r:id="rId20"/>
          </p:cNvPr>
          <p:cNvSpPr txBox="1"/>
          <p:nvPr/>
        </p:nvSpPr>
        <p:spPr>
          <a:xfrm>
            <a:off x="8654166" y="3476644"/>
            <a:ext cx="1029449" cy="58477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200"/>
              <a:buFont typeface="Arial"/>
              <a:buNone/>
            </a:pPr>
            <a:r>
              <a:rPr b="1" i="0" lang="en-GB" sz="3200" u="none" cap="none" strike="noStrike">
                <a:solidFill>
                  <a:schemeClr val="lt1"/>
                </a:solidFill>
                <a:latin typeface="Arial"/>
                <a:ea typeface="Arial"/>
                <a:cs typeface="Arial"/>
                <a:sym typeface="Arial"/>
              </a:rPr>
              <a:t>EPC</a:t>
            </a:r>
            <a:endParaRPr b="0" i="0" sz="1400" u="none" cap="none" strike="noStrike">
              <a:solidFill>
                <a:srgbClr val="000000"/>
              </a:solidFill>
              <a:latin typeface="Arial"/>
              <a:ea typeface="Arial"/>
              <a:cs typeface="Arial"/>
              <a:sym typeface="Arial"/>
            </a:endParaRPr>
          </a:p>
        </p:txBody>
      </p:sp>
      <p:sp>
        <p:nvSpPr>
          <p:cNvPr id="365" name="Google Shape;365;p9"/>
          <p:cNvSpPr txBox="1"/>
          <p:nvPr/>
        </p:nvSpPr>
        <p:spPr>
          <a:xfrm>
            <a:off x="8631724" y="5641346"/>
            <a:ext cx="1051891" cy="58477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200"/>
              <a:buFont typeface="Arial"/>
              <a:buNone/>
            </a:pPr>
            <a:r>
              <a:rPr b="1" i="0" lang="en-GB" sz="3200" u="none" cap="none" strike="noStrike">
                <a:solidFill>
                  <a:schemeClr val="lt1"/>
                </a:solidFill>
                <a:latin typeface="Arial"/>
                <a:ea typeface="Arial"/>
                <a:cs typeface="Arial"/>
                <a:sym typeface="Arial"/>
              </a:rPr>
              <a:t>CPC</a:t>
            </a:r>
            <a:endParaRPr b="0" i="0" sz="1400" u="none" cap="none" strike="noStrike">
              <a:solidFill>
                <a:srgbClr val="000000"/>
              </a:solidFill>
              <a:latin typeface="Arial"/>
              <a:ea typeface="Arial"/>
              <a:cs typeface="Arial"/>
              <a:sym typeface="Arial"/>
            </a:endParaRPr>
          </a:p>
        </p:txBody>
      </p:sp>
      <p:sp>
        <p:nvSpPr>
          <p:cNvPr id="366" name="Google Shape;366;p9"/>
          <p:cNvSpPr txBox="1"/>
          <p:nvPr/>
        </p:nvSpPr>
        <p:spPr>
          <a:xfrm>
            <a:off x="8131587" y="7862032"/>
            <a:ext cx="1552028" cy="58477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200"/>
              <a:buFont typeface="Arial"/>
              <a:buNone/>
            </a:pPr>
            <a:r>
              <a:rPr b="1" i="0" lang="en-GB" sz="3200" u="none" cap="none" strike="noStrike">
                <a:solidFill>
                  <a:schemeClr val="lt1"/>
                </a:solidFill>
                <a:latin typeface="Arial"/>
                <a:ea typeface="Arial"/>
                <a:cs typeface="Arial"/>
                <a:sym typeface="Arial"/>
              </a:rPr>
              <a:t>CoPCT</a:t>
            </a:r>
            <a:endParaRPr b="0" i="0" sz="1400" u="none" cap="none" strike="noStrike">
              <a:solidFill>
                <a:srgbClr val="000000"/>
              </a:solidFill>
              <a:latin typeface="Arial"/>
              <a:ea typeface="Arial"/>
              <a:cs typeface="Arial"/>
              <a:sym typeface="Arial"/>
            </a:endParaRPr>
          </a:p>
        </p:txBody>
      </p:sp>
      <p:grpSp>
        <p:nvGrpSpPr>
          <p:cNvPr id="367" name="Google Shape;367;p9"/>
          <p:cNvGrpSpPr/>
          <p:nvPr/>
        </p:nvGrpSpPr>
        <p:grpSpPr>
          <a:xfrm>
            <a:off x="9838588" y="1426605"/>
            <a:ext cx="484531" cy="484531"/>
            <a:chOff x="8648959" y="1185159"/>
            <a:chExt cx="484531" cy="484531"/>
          </a:xfrm>
        </p:grpSpPr>
        <p:sp>
          <p:nvSpPr>
            <p:cNvPr id="368" name="Google Shape;368;p9"/>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815C"/>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9" name="Google Shape;369;p9">
              <a:hlinkClick action="ppaction://hlinksldjump" r:id="rId21"/>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370" name="Google Shape;370;p9"/>
          <p:cNvGrpSpPr/>
          <p:nvPr/>
        </p:nvGrpSpPr>
        <p:grpSpPr>
          <a:xfrm>
            <a:off x="9838588" y="3533701"/>
            <a:ext cx="484531" cy="484531"/>
            <a:chOff x="8648959" y="1185159"/>
            <a:chExt cx="484531" cy="484531"/>
          </a:xfrm>
        </p:grpSpPr>
        <p:sp>
          <p:nvSpPr>
            <p:cNvPr id="371" name="Google Shape;371;p9"/>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2145"/>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2" name="Google Shape;372;p9">
              <a:hlinkClick action="ppaction://hlinksldjump" r:id="rId23"/>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373" name="Google Shape;373;p9"/>
          <p:cNvGrpSpPr/>
          <p:nvPr/>
        </p:nvGrpSpPr>
        <p:grpSpPr>
          <a:xfrm>
            <a:off x="9838588" y="5710370"/>
            <a:ext cx="484531" cy="484531"/>
            <a:chOff x="8648959" y="1185159"/>
            <a:chExt cx="484531" cy="484531"/>
          </a:xfrm>
        </p:grpSpPr>
        <p:sp>
          <p:nvSpPr>
            <p:cNvPr id="374" name="Google Shape;374;p9"/>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899"/>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5" name="Google Shape;375;p9">
              <a:hlinkClick action="ppaction://hlinksldjump" r:id="rId24"/>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376" name="Google Shape;376;p9"/>
          <p:cNvGrpSpPr/>
          <p:nvPr/>
        </p:nvGrpSpPr>
        <p:grpSpPr>
          <a:xfrm>
            <a:off x="9838588" y="7916857"/>
            <a:ext cx="484531" cy="484531"/>
            <a:chOff x="8648959" y="1185159"/>
            <a:chExt cx="484531" cy="484531"/>
          </a:xfrm>
        </p:grpSpPr>
        <p:sp>
          <p:nvSpPr>
            <p:cNvPr id="377" name="Google Shape;377;p9"/>
            <p:cNvSpPr/>
            <p:nvPr/>
          </p:nvSpPr>
          <p:spPr>
            <a:xfrm>
              <a:off x="8648959" y="1185159"/>
              <a:ext cx="484531" cy="4845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9F6A"/>
            </a:solidFill>
            <a:ln cap="flat" cmpd="sng" w="127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8" name="Google Shape;378;p9">
              <a:hlinkClick action="ppaction://hlinksldjump" r:id="rId25"/>
            </p:cNvPr>
            <p:cNvSpPr/>
            <p:nvPr/>
          </p:nvSpPr>
          <p:spPr>
            <a:xfrm>
              <a:off x="8715787" y="1251987"/>
              <a:ext cx="350875" cy="350875"/>
            </a:xfrm>
            <a:custGeom>
              <a:rect b="b" l="l" r="r" t="t"/>
              <a:pathLst>
                <a:path extrusionOk="0" h="385962" w="385962">
                  <a:moveTo>
                    <a:pt x="0" y="0"/>
                  </a:moveTo>
                  <a:lnTo>
                    <a:pt x="385962" y="0"/>
                  </a:lnTo>
                  <a:lnTo>
                    <a:pt x="385962" y="385961"/>
                  </a:lnTo>
                  <a:lnTo>
                    <a:pt x="0" y="385961"/>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pic>
        <p:nvPicPr>
          <p:cNvPr descr="A person wearing a white shirt and pink pants&#10;&#10;AI-generated content may be incorrect." id="379" name="Google Shape;379;p9"/>
          <p:cNvPicPr preferRelativeResize="0"/>
          <p:nvPr/>
        </p:nvPicPr>
        <p:blipFill rotWithShape="1">
          <a:blip r:embed="rId26">
            <a:alphaModFix/>
          </a:blip>
          <a:srcRect b="0" l="0" r="0" t="0"/>
          <a:stretch/>
        </p:blipFill>
        <p:spPr>
          <a:xfrm>
            <a:off x="2061035" y="247056"/>
            <a:ext cx="6468657" cy="1007804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hanre jacobs</dc:creator>
</cp:coreProperties>
</file>