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7026F2-A358-4828-9F87-64C255BCA19E}">
  <a:tblStyle styleId="{807026F2-A358-4828-9F87-64C255BCA1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axpixel.net/Closet-Cupboard-Storage-Cabinet-Wardrobe-Furniture-3300326" TargetMode="External"/><Relationship Id="rId3" Type="http://schemas.openxmlformats.org/officeDocument/2006/relationships/hyperlink" Target="https://openclipart.org/detail/244911/brown-bed-with-brown-blanket" TargetMode="External"/><Relationship Id="rId4" Type="http://schemas.openxmlformats.org/officeDocument/2006/relationships/hyperlink" Target="https://openclipart.org/detail/167460/wooden-chair" TargetMode="External"/><Relationship Id="rId5" Type="http://schemas.openxmlformats.org/officeDocument/2006/relationships/hyperlink" Target="https://openclipart.org/detail/26282/wooden-table" TargetMode="External"/><Relationship Id="rId6" Type="http://schemas.openxmlformats.org/officeDocument/2006/relationships/hyperlink" Target="https://openclipart.org/detail/60751/box-over-wood-floor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axpixel.net/Closet-Cupboard-Storage-Cabinet-Wardrobe-Furniture-3300326" TargetMode="External"/><Relationship Id="rId3" Type="http://schemas.openxmlformats.org/officeDocument/2006/relationships/hyperlink" Target="https://openclipart.org/detail/244911/brown-bed-with-brown-blanket" TargetMode="External"/><Relationship Id="rId4" Type="http://schemas.openxmlformats.org/officeDocument/2006/relationships/hyperlink" Target="https://openclipart.org/detail/167460/wooden-chair" TargetMode="External"/><Relationship Id="rId5" Type="http://schemas.openxmlformats.org/officeDocument/2006/relationships/hyperlink" Target="https://openclipart.org/detail/26282/wooden-table" TargetMode="External"/><Relationship Id="rId6" Type="http://schemas.openxmlformats.org/officeDocument/2006/relationships/hyperlink" Target="https://openclipart.org/detail/60751/box-over-wood-floo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a70dfc78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a70dfc78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a70dfc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a70dfc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bd80340e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bd80340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https://www.maxpixel.net/Closet-Cupboard-Storage-Cabinet-Wardrobe-Furniture-3300326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https://openclipart.org/detail/244911/brown-bed-with-brown-blanket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https://openclipart.org/detail/167460/wooden-chair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https://openclipart.org/detail/26282/wooden-table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https://openclipart.org/detail/60751/box-over-wood-floor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6079d71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6079d71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https://www.maxpixel.net/Closet-Cupboard-Storage-Cabinet-Wardrobe-Furniture-3300326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https://openclipart.org/detail/244911/brown-bed-with-brown-blanket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https://openclipart.org/detail/167460/wooden-chair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https://openclipart.org/detail/26282/wooden-table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https://openclipart.org/detail/60751/box-over-wood-floor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a70dfc786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ea70dfc786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a70dfc786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a70dfc786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6.png"/><Relationship Id="rId13" Type="http://schemas.openxmlformats.org/officeDocument/2006/relationships/image" Target="../media/image7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5" Type="http://schemas.openxmlformats.org/officeDocument/2006/relationships/image" Target="../media/image3.png"/><Relationship Id="rId14" Type="http://schemas.openxmlformats.org/officeDocument/2006/relationships/image" Target="../media/image19.png"/><Relationship Id="rId17" Type="http://schemas.openxmlformats.org/officeDocument/2006/relationships/image" Target="../media/image5.png"/><Relationship Id="rId16" Type="http://schemas.openxmlformats.org/officeDocument/2006/relationships/image" Target="../media/image17.png"/><Relationship Id="rId5" Type="http://schemas.openxmlformats.org/officeDocument/2006/relationships/image" Target="../media/image8.png"/><Relationship Id="rId19" Type="http://schemas.openxmlformats.org/officeDocument/2006/relationships/image" Target="../media/image9.png"/><Relationship Id="rId6" Type="http://schemas.openxmlformats.org/officeDocument/2006/relationships/image" Target="../media/image21.png"/><Relationship Id="rId18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6.png"/><Relationship Id="rId13" Type="http://schemas.openxmlformats.org/officeDocument/2006/relationships/image" Target="../media/image7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5" Type="http://schemas.openxmlformats.org/officeDocument/2006/relationships/image" Target="../media/image3.png"/><Relationship Id="rId14" Type="http://schemas.openxmlformats.org/officeDocument/2006/relationships/image" Target="../media/image19.png"/><Relationship Id="rId17" Type="http://schemas.openxmlformats.org/officeDocument/2006/relationships/image" Target="../media/image5.png"/><Relationship Id="rId16" Type="http://schemas.openxmlformats.org/officeDocument/2006/relationships/image" Target="../media/image17.png"/><Relationship Id="rId5" Type="http://schemas.openxmlformats.org/officeDocument/2006/relationships/image" Target="../media/image8.png"/><Relationship Id="rId19" Type="http://schemas.openxmlformats.org/officeDocument/2006/relationships/image" Target="../media/image9.png"/><Relationship Id="rId6" Type="http://schemas.openxmlformats.org/officeDocument/2006/relationships/image" Target="../media/image21.png"/><Relationship Id="rId18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8EA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952" y="0"/>
            <a:ext cx="512204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75" y="962475"/>
            <a:ext cx="1849800" cy="18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145775" y="835675"/>
            <a:ext cx="6477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Što imaš u</a:t>
            </a:r>
            <a:endParaRPr sz="7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ormaru?</a:t>
            </a:r>
            <a:endParaRPr sz="7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Gdje su moje stvari?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Look at the following set of pictures on slide #3. Place them in the appropriate category by </a:t>
            </a:r>
            <a:r>
              <a:rPr b="1" lang="en" sz="1200">
                <a:solidFill>
                  <a:schemeClr val="dk1"/>
                </a:solidFill>
              </a:rPr>
              <a:t>writing the corresponding word of the item in the chart</a:t>
            </a:r>
            <a:r>
              <a:rPr lang="en" sz="1200">
                <a:solidFill>
                  <a:schemeClr val="dk1"/>
                </a:solidFill>
              </a:rPr>
              <a:t> below.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When you are done, meet with another classmate. Ask them where do they keep each of the items. </a:t>
            </a:r>
            <a:r>
              <a:rPr b="1" lang="en" sz="1200">
                <a:solidFill>
                  <a:schemeClr val="dk1"/>
                </a:solidFill>
              </a:rPr>
              <a:t>Drag and drop each item in the appropriate column </a:t>
            </a:r>
            <a:r>
              <a:rPr lang="en" sz="1200">
                <a:solidFill>
                  <a:schemeClr val="dk1"/>
                </a:solidFill>
              </a:rPr>
              <a:t>(slide #4). Compare your charts and check if you got </a:t>
            </a:r>
            <a:r>
              <a:rPr lang="en" sz="1200">
                <a:solidFill>
                  <a:schemeClr val="dk1"/>
                </a:solidFill>
              </a:rPr>
              <a:t>everything</a:t>
            </a:r>
            <a:r>
              <a:rPr lang="en" sz="1200">
                <a:solidFill>
                  <a:schemeClr val="dk1"/>
                </a:solidFill>
              </a:rPr>
              <a:t> right.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 primjer: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</a:rPr>
              <a:t>Moja suknja je u ormaru. 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</a:rPr>
              <a:t>*Submit your video recording through our LMS.</a:t>
            </a:r>
            <a:endParaRPr i="1" sz="12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13929" r="13332" t="0"/>
          <a:stretch/>
        </p:blipFill>
        <p:spPr>
          <a:xfrm>
            <a:off x="433025" y="2737969"/>
            <a:ext cx="541625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36425" y="116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oje stvari su…</a:t>
            </a:r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97900" y="1680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{807026F2-A358-4828-9F87-64C255BCA19E}</a:tableStyleId>
              </a:tblPr>
              <a:tblGrid>
                <a:gridCol w="1731825"/>
                <a:gridCol w="1731825"/>
                <a:gridCol w="1731825"/>
                <a:gridCol w="1731825"/>
                <a:gridCol w="1731825"/>
              </a:tblGrid>
              <a:tr h="97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 ormaru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krevetu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stolici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stolu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podu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90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25" y="764501"/>
            <a:ext cx="353548" cy="3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225" y="764497"/>
            <a:ext cx="296975" cy="40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2025" y="764501"/>
            <a:ext cx="353550" cy="3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8800" y="718551"/>
            <a:ext cx="404575" cy="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3525" y="744022"/>
            <a:ext cx="438757" cy="3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2375" y="728787"/>
            <a:ext cx="546400" cy="42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1623" y="746109"/>
            <a:ext cx="647525" cy="3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01800" y="731153"/>
            <a:ext cx="480800" cy="42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5250" y="648477"/>
            <a:ext cx="353550" cy="47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69950" y="788827"/>
            <a:ext cx="583875" cy="2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54975" y="624925"/>
            <a:ext cx="200675" cy="5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56800" y="712333"/>
            <a:ext cx="438750" cy="34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8400" y="1803925"/>
            <a:ext cx="1203624" cy="7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24033" y="1794020"/>
            <a:ext cx="1203626" cy="81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45004" y="1863463"/>
            <a:ext cx="480800" cy="67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91463" y="1850302"/>
            <a:ext cx="1140838" cy="70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570052" y="1803922"/>
            <a:ext cx="583875" cy="68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36425" y="116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Gdje su tvoje stvari?</a:t>
            </a:r>
            <a:endParaRPr/>
          </a:p>
        </p:txBody>
      </p:sp>
      <p:graphicFrame>
        <p:nvGraphicFramePr>
          <p:cNvPr id="92" name="Google Shape;92;p16"/>
          <p:cNvGraphicFramePr/>
          <p:nvPr/>
        </p:nvGraphicFramePr>
        <p:xfrm>
          <a:off x="97900" y="124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{807026F2-A358-4828-9F87-64C255BCA19E}</a:tableStyleId>
              </a:tblPr>
              <a:tblGrid>
                <a:gridCol w="1731825"/>
                <a:gridCol w="1731825"/>
                <a:gridCol w="1731825"/>
                <a:gridCol w="1731825"/>
                <a:gridCol w="1731825"/>
              </a:tblGrid>
              <a:tr h="4964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dk1"/>
                          </a:solidFill>
                        </a:rPr>
                        <a:t>Based on what your classmate tells you, drag and drop each item in the appropriate column.</a:t>
                      </a:r>
                      <a:endParaRPr i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</a:tr>
              <a:tr h="89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9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 ormaru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krevetu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stolici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stolu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 podu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88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25" y="764501"/>
            <a:ext cx="353548" cy="3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225" y="764497"/>
            <a:ext cx="296975" cy="40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2025" y="764501"/>
            <a:ext cx="353550" cy="3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8800" y="718551"/>
            <a:ext cx="404575" cy="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3525" y="744022"/>
            <a:ext cx="438757" cy="3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2375" y="728787"/>
            <a:ext cx="546400" cy="42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1623" y="746109"/>
            <a:ext cx="647525" cy="3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01800" y="731153"/>
            <a:ext cx="480800" cy="42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5250" y="648477"/>
            <a:ext cx="353550" cy="47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69950" y="788827"/>
            <a:ext cx="583875" cy="2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54975" y="624925"/>
            <a:ext cx="200675" cy="5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56800" y="712333"/>
            <a:ext cx="438750" cy="34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8400" y="1803925"/>
            <a:ext cx="1203624" cy="7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24033" y="1794020"/>
            <a:ext cx="1203626" cy="81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45004" y="1863463"/>
            <a:ext cx="480800" cy="67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91463" y="1850302"/>
            <a:ext cx="1140838" cy="70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570052" y="1803922"/>
            <a:ext cx="583875" cy="68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393750" y="1606250"/>
            <a:ext cx="8374500" cy="18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Image attributions for applicable slides are listed on the slide they appear. All other images used on slideshow in the public domain and no not require attribution.</a:t>
            </a:r>
            <a:endParaRPr sz="3000"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1143000" y="3491202"/>
            <a:ext cx="6858000" cy="4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Links to image sources are in the speaker notes for each slide.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8EA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276" y="1586875"/>
            <a:ext cx="3893335" cy="136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442825" y="2880877"/>
            <a:ext cx="399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work is </a:t>
            </a:r>
            <a:r>
              <a:rPr lang="en">
                <a:solidFill>
                  <a:schemeClr val="lt1"/>
                </a:solidFill>
              </a:rPr>
              <a:t>licensed</a:t>
            </a:r>
            <a:r>
              <a:rPr lang="en">
                <a:solidFill>
                  <a:schemeClr val="lt1"/>
                </a:solidFill>
              </a:rPr>
              <a:t> under Creative Commons Attribution-</a:t>
            </a:r>
            <a:r>
              <a:rPr lang="en">
                <a:solidFill>
                  <a:schemeClr val="lt1"/>
                </a:solidFill>
              </a:rPr>
              <a:t>ShareAlike</a:t>
            </a:r>
            <a:r>
              <a:rPr lang="en">
                <a:solidFill>
                  <a:schemeClr val="lt1"/>
                </a:solidFill>
              </a:rPr>
              <a:t> 4.0 License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7125" y="1586863"/>
            <a:ext cx="1817375" cy="18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624" y="3318515"/>
            <a:ext cx="1817375" cy="182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