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Lato"/>
      <p:regular r:id="rId55"/>
      <p:bold r:id="rId56"/>
      <p:italic r:id="rId57"/>
      <p:boldItalic r:id="rId58"/>
    </p:embeddedFont>
    <p:embeddedFont>
      <p:font typeface="Lato Black"/>
      <p:bold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61" roundtripDataSignature="AMtx7mhjtNKBYOm54gaK5lLpTKFEUtxt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8228C4-C267-4D2A-B5CA-B611DD53F1CB}">
  <a:tblStyle styleId="{4D8228C4-C267-4D2A-B5CA-B611DD53F1C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81705C17-4219-4CE9-B905-4C9D23AACBE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Black-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La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Lato-italic.fntdata"/><Relationship Id="rId12" Type="http://schemas.openxmlformats.org/officeDocument/2006/relationships/slide" Target="slides/slide6.xml"/><Relationship Id="rId56" Type="http://schemas.openxmlformats.org/officeDocument/2006/relationships/font" Target="fonts/Lato-bold.fntdata"/><Relationship Id="rId15" Type="http://schemas.openxmlformats.org/officeDocument/2006/relationships/slide" Target="slides/slide9.xml"/><Relationship Id="rId59" Type="http://schemas.openxmlformats.org/officeDocument/2006/relationships/font" Target="fonts/LatoBlack-bold.fntdata"/><Relationship Id="rId14" Type="http://schemas.openxmlformats.org/officeDocument/2006/relationships/slide" Target="slides/slide8.xml"/><Relationship Id="rId58" Type="http://schemas.openxmlformats.org/officeDocument/2006/relationships/font" Target="fonts/La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 name="Google Shape;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894532029d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3894532029d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8d42f5246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38d42f5246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880f20594d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3880f20594d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880f20594d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3880f20594d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a:t>Learning Outcome: </a:t>
            </a:r>
            <a:r>
              <a:rPr lang="en-GB"/>
              <a:t>written a paragraph explaining what type of gig work </a:t>
            </a:r>
            <a:r>
              <a:rPr lang="en-GB"/>
              <a:t>people</a:t>
            </a:r>
            <a:r>
              <a:rPr lang="en-GB"/>
              <a:t> in different situations may use.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8d42f5246a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38d42f5246a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a:t>Learning Outcome: </a:t>
            </a:r>
            <a:r>
              <a:rPr lang="en-GB"/>
              <a:t>written a paragraph explaining what type of gig work people in different situations may use.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880f20594d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3880f20594d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Teacher notes:</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6dc8f22162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26dc8f22162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8c1ac439a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38c1ac439a4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199929175a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2199929175a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894532029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894532029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17fb3f8a1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 name="Google Shape;48;g17fb3f8a1f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894d37743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894d37743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GB">
                <a:solidFill>
                  <a:schemeClr val="dk1"/>
                </a:solidFill>
              </a:rPr>
              <a:t>1. How might being a delivery rider be beneficial for Dave’s situation?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Can choose when to work: flexible hours.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Can take on extra shifts to earn more.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Can plan work around family or personal life.</a:t>
            </a:r>
            <a:endParaRPr>
              <a:solidFill>
                <a:schemeClr val="dk1"/>
              </a:solidFill>
            </a:endParaRPr>
          </a:p>
          <a:p>
            <a:pPr indent="0" lvl="0" marL="0" rtl="0" algn="l">
              <a:lnSpc>
                <a:spcPct val="115000"/>
              </a:lnSpc>
              <a:spcBef>
                <a:spcPts val="1200"/>
              </a:spcBef>
              <a:spcAft>
                <a:spcPts val="0"/>
              </a:spcAft>
              <a:buNone/>
            </a:pPr>
            <a:r>
              <a:rPr b="1" lang="en-GB">
                <a:solidFill>
                  <a:schemeClr val="dk1"/>
                </a:solidFill>
              </a:rPr>
              <a:t>2. What are the challenges of being a delivery rider?</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No guaranteed income.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No sick pay or holiday pay.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Physically demanding</a:t>
            </a:r>
            <a:r>
              <a:rPr lang="en-GB">
                <a:solidFill>
                  <a:schemeClr val="dk1"/>
                </a:solidFill>
              </a:rPr>
              <a:t>: his back pain affects earning ability.</a:t>
            </a:r>
            <a:endParaRPr>
              <a:solidFill>
                <a:schemeClr val="dk1"/>
              </a:solidFill>
            </a:endParaRPr>
          </a:p>
          <a:p>
            <a:pPr indent="0" lvl="0" marL="0" rtl="0" algn="l">
              <a:lnSpc>
                <a:spcPct val="115000"/>
              </a:lnSpc>
              <a:spcBef>
                <a:spcPts val="1200"/>
              </a:spcBef>
              <a:spcAft>
                <a:spcPts val="0"/>
              </a:spcAft>
              <a:buNone/>
            </a:pPr>
            <a:r>
              <a:rPr b="1" lang="en-GB">
                <a:solidFill>
                  <a:schemeClr val="dk1"/>
                </a:solidFill>
              </a:rPr>
              <a:t>3. If Dave takes a day off sick, what happens to his income?</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He won’t earn money for that day.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No employer to cover sick pay.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May fall behind on savings goals.</a:t>
            </a:r>
            <a:endParaRPr>
              <a:solidFill>
                <a:schemeClr val="dk1"/>
              </a:solidFill>
            </a:endParaRPr>
          </a:p>
          <a:p>
            <a:pPr indent="0" lvl="0" marL="0" rtl="0" algn="l">
              <a:lnSpc>
                <a:spcPct val="115000"/>
              </a:lnSpc>
              <a:spcBef>
                <a:spcPts val="1200"/>
              </a:spcBef>
              <a:spcAft>
                <a:spcPts val="0"/>
              </a:spcAft>
              <a:buNone/>
            </a:pPr>
            <a:r>
              <a:rPr b="1" lang="en-GB">
                <a:solidFill>
                  <a:schemeClr val="dk1"/>
                </a:solidFill>
              </a:rPr>
              <a:t>4. Will any of the highlighted points impact on his pay?</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Yes: </a:t>
            </a:r>
            <a:r>
              <a:rPr b="1" lang="en-GB">
                <a:solidFill>
                  <a:schemeClr val="dk1"/>
                </a:solidFill>
              </a:rPr>
              <a:t>taking time off</a:t>
            </a:r>
            <a:r>
              <a:rPr lang="en-GB">
                <a:solidFill>
                  <a:schemeClr val="dk1"/>
                </a:solidFill>
              </a:rPr>
              <a:t> or </a:t>
            </a:r>
            <a:r>
              <a:rPr b="1" lang="en-GB">
                <a:solidFill>
                  <a:schemeClr val="dk1"/>
                </a:solidFill>
              </a:rPr>
              <a:t>working fewer hours</a:t>
            </a:r>
            <a:r>
              <a:rPr lang="en-GB">
                <a:solidFill>
                  <a:schemeClr val="dk1"/>
                </a:solidFill>
              </a:rPr>
              <a:t> reduces pay (refer to previous teaching on gig economy)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a:solidFill>
                  <a:schemeClr val="dk1"/>
                </a:solidFill>
              </a:rPr>
              <a:t>Extra hours</a:t>
            </a:r>
            <a:r>
              <a:rPr lang="en-GB">
                <a:solidFill>
                  <a:schemeClr val="dk1"/>
                </a:solidFill>
              </a:rPr>
              <a:t> or </a:t>
            </a:r>
            <a:r>
              <a:rPr b="1" lang="en-GB">
                <a:solidFill>
                  <a:schemeClr val="dk1"/>
                </a:solidFill>
              </a:rPr>
              <a:t>busy times</a:t>
            </a:r>
            <a:r>
              <a:rPr lang="en-GB">
                <a:solidFill>
                  <a:schemeClr val="dk1"/>
                </a:solidFill>
              </a:rPr>
              <a:t> can increase income.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Income depends on how much and when he works.</a:t>
            </a:r>
            <a:endParaRPr>
              <a:solidFill>
                <a:schemeClr val="dk1"/>
              </a:solidFill>
            </a:endParaRPr>
          </a:p>
          <a:p>
            <a:pPr indent="0" lvl="0" marL="0" rtl="0" algn="l">
              <a:lnSpc>
                <a:spcPct val="115000"/>
              </a:lnSpc>
              <a:spcBef>
                <a:spcPts val="1200"/>
              </a:spcBef>
              <a:spcAft>
                <a:spcPts val="0"/>
              </a:spcAft>
              <a:buNone/>
            </a:pPr>
            <a:r>
              <a:rPr b="1" lang="en-GB">
                <a:solidFill>
                  <a:schemeClr val="dk1"/>
                </a:solidFill>
              </a:rPr>
              <a:t>5. Would you like to work in a gig job like Dave’s? Why or why not?</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Discuss trade-offs: freedom vs. security.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Explore opposing views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ab55fc72c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1ab55fc72ce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8d42f5246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8d42f5246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8d42f5246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8d42f5246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8d4ab68f6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8d4ab68f6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8d4ab68f6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8d4ab68f6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8d4ab68f6e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8d4ab68f6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8d4ab68f6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8d4ab68f6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8d4ab68f6e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8d4ab68f6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8d4ab68f6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8d4ab68f6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7272"/>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should be invited to ask questions and they should be provided with an opportunity to ask questions anonymously. It is useful to have a question box or allocated space on the whiteboard for students to share questions.</a:t>
            </a:r>
            <a:endParaRPr>
              <a:solidFill>
                <a:schemeClr val="dk1"/>
              </a:solidFill>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It is suggested that students are provided with post-its or slips to write their questions on and as the teacher circulates throughout the lesson these questions can be collected and answers throughout the session or using an allocated ‘question time’ at the end of the session.</a:t>
            </a:r>
            <a:endParaRPr>
              <a:solidFill>
                <a:schemeClr val="dk1"/>
              </a:solidFill>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can be invited to respond to questions asked by their peers. If responses to questions are based on personal preference or opinion, the teacher should be clear to preface any answers with this.</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8d4ab68f6e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8d4ab68f6e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8d4ab68f6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8d4ab68f6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8d4ab68f6e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8d4ab68f6e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8d4ab68f6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8d4ab68f6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8d4ab68f6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8d4ab68f6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8d4ab68f6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8d4ab68f6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8d4ab68f6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8d4ab68f6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8d4ab68f6e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8d4ab68f6e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8d4ab68f6e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8d4ab68f6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8d42f5246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8d42f5246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b118decbe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g1b118decbe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199929175a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199929175a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ab8302fdf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1ab8302fdf9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Allow 10 minutes for students to read through the case study and answer the 4 questions. Allow a further 5 minutes to go through the feedback for each case study, drawing feedback from different students in the class.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Once all feedback has been gathered from the class, </a:t>
            </a:r>
            <a:r>
              <a:rPr b="1" lang="en-GB">
                <a:latin typeface="Lato"/>
                <a:ea typeface="Lato"/>
                <a:cs typeface="Lato"/>
                <a:sym typeface="Lato"/>
              </a:rPr>
              <a:t>challenge a student to describe the difference between the Deliveroo and Stuart Delivery case.</a:t>
            </a:r>
            <a:r>
              <a:rPr lang="en-GB">
                <a:latin typeface="Lato"/>
                <a:ea typeface="Lato"/>
                <a:cs typeface="Lato"/>
                <a:sym typeface="Lato"/>
              </a:rPr>
              <a:t> You can use supporting questions such as:</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What was the difference in outcome between the two cases?</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What was the key reason as to why the verdict was reached in each case?</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By doing this, students should come to an understanding that the ability to substitute the worker is key to determining whether or not someone is classed as a worker. </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In order to highlight the point made through the prompt question above, you can explain that in the Deliveroo case, the person was able to choose a substitute out of a wide range of people (essentially anyone they knew) whereas in the Stuart Delivery case, the substitute had to be someone registered with Stuart Delivery, which limited their ability to substitute, and put more onus on them personally to fulfil the job. As such, this is why the Stuart Delivery driver was classed as a worker and the Deliveroo driver was not. </a:t>
            </a:r>
            <a:endParaRPr>
              <a:latin typeface="Lato"/>
              <a:ea typeface="Lato"/>
              <a:cs typeface="Lato"/>
              <a:sym typeface="La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610cc9d4a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g2610cc9d4a4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38e953b10b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238e953b10b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b91bc32abb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1b91bc32abb_1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fe8c3464c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2fe8c3464c1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6dc8f2216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26dc8f22162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4c7bf067e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4c7bf067e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Present question to students and take a small handful of responses. Students should identify record sales, streaming, and live performances. As soon as a student identifies live performances, stick with this theme. Use the prompt questions below to deepen understanding of where the term ‘gig economy’ comes from.</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Prompt questions</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How might musicians earn money if they have not released a new song or album in a while?</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Are live performances a stable source of income?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Would this be the same for all musicians?</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 What characteristics would determine whether live performances will be a stable source of income?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 term ‘gig economy’ comes from the idea of live performances, with each individual piece of work that a person engages in being similar to a gig. It is used to describe </a:t>
            </a:r>
            <a:r>
              <a:rPr lang="en-GB">
                <a:latin typeface="Lato"/>
                <a:ea typeface="Lato"/>
                <a:cs typeface="Lato"/>
                <a:sym typeface="Lato"/>
                <a:extLst>
                  <a:ext uri="http://customooxmlschemas.google.com/">
                    <go:slidesCustomData xmlns:go="http://customooxmlschemas.google.com/" textRoundtripDataId="0"/>
                  </a:ext>
                </a:extLst>
              </a:rPr>
              <a:t>aspects of the labour market that rely heavily on short-term contracts/freelance work, rather than permanent jobs.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880f20594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g3880f20594d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894532029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3894532029d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894532029d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3894532029d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6" name="Shape 6"/>
        <p:cNvGrpSpPr/>
        <p:nvPr/>
      </p:nvGrpSpPr>
      <p:grpSpPr>
        <a:xfrm>
          <a:off x="0" y="0"/>
          <a:ext cx="0" cy="0"/>
          <a:chOff x="0" y="0"/>
          <a:chExt cx="0" cy="0"/>
        </a:xfrm>
      </p:grpSpPr>
      <p:pic>
        <p:nvPicPr>
          <p:cNvPr id="7" name="Google Shape;7;g2e3cf3585b4_0_10"/>
          <p:cNvPicPr preferRelativeResize="0"/>
          <p:nvPr/>
        </p:nvPicPr>
        <p:blipFill rotWithShape="1">
          <a:blip r:embed="rId2">
            <a:alphaModFix/>
          </a:blip>
          <a:srcRect b="-2280" l="-4222" r="-3757" t="-2440"/>
          <a:stretch/>
        </p:blipFill>
        <p:spPr>
          <a:xfrm rot="-5400000">
            <a:off x="7182681" y="3219806"/>
            <a:ext cx="2039601" cy="1978026"/>
          </a:xfrm>
          <a:prstGeom prst="rect">
            <a:avLst/>
          </a:prstGeom>
          <a:noFill/>
          <a:ln>
            <a:noFill/>
          </a:ln>
        </p:spPr>
      </p:pic>
      <p:pic>
        <p:nvPicPr>
          <p:cNvPr id="8" name="Google Shape;8;g2e3cf3585b4_0_10"/>
          <p:cNvPicPr preferRelativeResize="0"/>
          <p:nvPr/>
        </p:nvPicPr>
        <p:blipFill rotWithShape="1">
          <a:blip r:embed="rId3">
            <a:alphaModFix/>
          </a:blip>
          <a:srcRect b="-5224" l="-1905" r="-1091" t="-5235"/>
          <a:stretch/>
        </p:blipFill>
        <p:spPr>
          <a:xfrm>
            <a:off x="426625" y="302950"/>
            <a:ext cx="2516427" cy="696225"/>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p:cSld name="TITLE_AND_TWO_COLUMNS_1_1">
    <p:spTree>
      <p:nvGrpSpPr>
        <p:cNvPr id="27" name="Shape 27"/>
        <p:cNvGrpSpPr/>
        <p:nvPr/>
      </p:nvGrpSpPr>
      <p:grpSpPr>
        <a:xfrm>
          <a:off x="0" y="0"/>
          <a:ext cx="0" cy="0"/>
          <a:chOff x="0" y="0"/>
          <a:chExt cx="0" cy="0"/>
        </a:xfrm>
      </p:grpSpPr>
      <p:sp>
        <p:nvSpPr>
          <p:cNvPr id="28" name="Google Shape;28;g2e3cf3585b4_0_8"/>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9" name="Shape 29"/>
        <p:cNvGrpSpPr/>
        <p:nvPr/>
      </p:nvGrpSpPr>
      <p:grpSpPr>
        <a:xfrm>
          <a:off x="0" y="0"/>
          <a:ext cx="0" cy="0"/>
          <a:chOff x="0" y="0"/>
          <a:chExt cx="0" cy="0"/>
        </a:xfrm>
      </p:grpSpPr>
      <p:pic>
        <p:nvPicPr>
          <p:cNvPr id="30" name="Google Shape;30;g2e3cf3585b4_0_15"/>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31" name="Shape 31"/>
        <p:cNvGrpSpPr/>
        <p:nvPr/>
      </p:nvGrpSpPr>
      <p:grpSpPr>
        <a:xfrm>
          <a:off x="0" y="0"/>
          <a:ext cx="0" cy="0"/>
          <a:chOff x="0" y="0"/>
          <a:chExt cx="0" cy="0"/>
        </a:xfrm>
      </p:grpSpPr>
      <p:sp>
        <p:nvSpPr>
          <p:cNvPr id="32" name="Google Shape;32;g2e3cf3585b4_0_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g2e3cf3585b4_0_17"/>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34" name="Google Shape;34;g2e3cf3585b4_0_17"/>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900"/>
              <a:buFont typeface="Lato"/>
              <a:buNone/>
              <a:defRPr b="1" i="0" sz="29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p:cSld name="TITLE_ONLY_2">
    <p:bg>
      <p:bgPr>
        <a:solidFill>
          <a:srgbClr val="262A33"/>
        </a:solidFill>
      </p:bgPr>
    </p:bg>
    <p:spTree>
      <p:nvGrpSpPr>
        <p:cNvPr id="35" name="Shape 35"/>
        <p:cNvGrpSpPr/>
        <p:nvPr/>
      </p:nvGrpSpPr>
      <p:grpSpPr>
        <a:xfrm>
          <a:off x="0" y="0"/>
          <a:ext cx="0" cy="0"/>
          <a:chOff x="0" y="0"/>
          <a:chExt cx="0" cy="0"/>
        </a:xfrm>
      </p:grpSpPr>
      <p:pic>
        <p:nvPicPr>
          <p:cNvPr id="36" name="Google Shape;36;g2e3cf3585b4_0_25"/>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2">
  <p:cSld name="TITLE_AND_BODY_1_1">
    <p:bg>
      <p:bgPr>
        <a:solidFill>
          <a:srgbClr val="0543B3"/>
        </a:solidFill>
      </p:bgPr>
    </p:bg>
    <p:spTree>
      <p:nvGrpSpPr>
        <p:cNvPr id="37" name="Shape 37"/>
        <p:cNvGrpSpPr/>
        <p:nvPr/>
      </p:nvGrpSpPr>
      <p:grpSpPr>
        <a:xfrm>
          <a:off x="0" y="0"/>
          <a:ext cx="0" cy="0"/>
          <a:chOff x="0" y="0"/>
          <a:chExt cx="0" cy="0"/>
        </a:xfrm>
      </p:grpSpPr>
      <p:pic>
        <p:nvPicPr>
          <p:cNvPr id="38" name="Google Shape;38;g2e3cf3585b4_0_29"/>
          <p:cNvPicPr preferRelativeResize="0"/>
          <p:nvPr/>
        </p:nvPicPr>
        <p:blipFill rotWithShape="1">
          <a:blip r:embed="rId2">
            <a:alphaModFix/>
          </a:blip>
          <a:srcRect b="-8416" l="-5676" r="-7636" t="-10644"/>
          <a:stretch/>
        </p:blipFill>
        <p:spPr>
          <a:xfrm>
            <a:off x="8069450" y="4311925"/>
            <a:ext cx="835000" cy="644400"/>
          </a:xfrm>
          <a:prstGeom prst="rect">
            <a:avLst/>
          </a:prstGeom>
          <a:noFill/>
          <a:ln>
            <a:noFill/>
          </a:ln>
        </p:spPr>
      </p:pic>
      <p:sp>
        <p:nvSpPr>
          <p:cNvPr id="39" name="Google Shape;39;g2e3cf3585b4_0_29"/>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900"/>
              <a:buFont typeface="Lato"/>
              <a:buNone/>
              <a:defRPr b="1" i="0" sz="29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2">
  <p:cSld name="TITLE_AND_TWO_COLUMNS_1_2">
    <p:spTree>
      <p:nvGrpSpPr>
        <p:cNvPr id="9" name="Shape 9"/>
        <p:cNvGrpSpPr/>
        <p:nvPr/>
      </p:nvGrpSpPr>
      <p:grpSpPr>
        <a:xfrm>
          <a:off x="0" y="0"/>
          <a:ext cx="0" cy="0"/>
          <a:chOff x="0" y="0"/>
          <a:chExt cx="0" cy="0"/>
        </a:xfrm>
      </p:grpSpPr>
      <p:sp>
        <p:nvSpPr>
          <p:cNvPr id="10" name="Google Shape;10;g2e3cf3585b4_0_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g2e3cf3585b4_0_4"/>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12" name="Google Shape;12;g2e3cf3585b4_0_4"/>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900"/>
              <a:buFont typeface="Lato"/>
              <a:buNone/>
              <a:defRPr b="1" i="0" sz="29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3" name="Shape 13"/>
        <p:cNvGrpSpPr/>
        <p:nvPr/>
      </p:nvGrpSpPr>
      <p:grpSpPr>
        <a:xfrm>
          <a:off x="0" y="0"/>
          <a:ext cx="0" cy="0"/>
          <a:chOff x="0" y="0"/>
          <a:chExt cx="0" cy="0"/>
        </a:xfrm>
      </p:grpSpPr>
      <p:pic>
        <p:nvPicPr>
          <p:cNvPr id="14" name="Google Shape;14;g2e3cf3585b4_0_13"/>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5" name="Shape 15"/>
        <p:cNvGrpSpPr/>
        <p:nvPr/>
      </p:nvGrpSpPr>
      <p:grpSpPr>
        <a:xfrm>
          <a:off x="0" y="0"/>
          <a:ext cx="0" cy="0"/>
          <a:chOff x="0" y="0"/>
          <a:chExt cx="0" cy="0"/>
        </a:xfrm>
      </p:grpSpPr>
      <p:pic>
        <p:nvPicPr>
          <p:cNvPr id="16" name="Google Shape;16;g2e3cf3585b4_0_27"/>
          <p:cNvPicPr preferRelativeResize="0"/>
          <p:nvPr/>
        </p:nvPicPr>
        <p:blipFill rotWithShape="1">
          <a:blip r:embed="rId2">
            <a:alphaModFix/>
          </a:blip>
          <a:srcRect b="-8416" l="-5676" r="-7636" t="-10644"/>
          <a:stretch/>
        </p:blipFill>
        <p:spPr>
          <a:xfrm>
            <a:off x="8069450" y="4311925"/>
            <a:ext cx="835000" cy="64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17" name="Shape 1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1">
  <p:cSld name="Section slide 1_1_1">
    <p:spTree>
      <p:nvGrpSpPr>
        <p:cNvPr id="18" name="Shape 18"/>
        <p:cNvGrpSpPr/>
        <p:nvPr/>
      </p:nvGrpSpPr>
      <p:grpSpPr>
        <a:xfrm>
          <a:off x="0" y="0"/>
          <a:ext cx="0" cy="0"/>
          <a:chOff x="0" y="0"/>
          <a:chExt cx="0" cy="0"/>
        </a:xfrm>
      </p:grpSpPr>
      <p:sp>
        <p:nvSpPr>
          <p:cNvPr id="19" name="Google Shape;19;g2e3cf3585b4_0_3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3">
  <p:cSld name="TITLE_AND_BODY_1_2">
    <p:bg>
      <p:bgPr>
        <a:solidFill>
          <a:srgbClr val="0543B3"/>
        </a:solidFill>
      </p:bgPr>
    </p:bg>
    <p:spTree>
      <p:nvGrpSpPr>
        <p:cNvPr id="20" name="Shape 2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21" name="Shape 21"/>
        <p:cNvGrpSpPr/>
        <p:nvPr/>
      </p:nvGrpSpPr>
      <p:grpSpPr>
        <a:xfrm>
          <a:off x="0" y="0"/>
          <a:ext cx="0" cy="0"/>
          <a:chOff x="0" y="0"/>
          <a:chExt cx="0" cy="0"/>
        </a:xfrm>
      </p:grpSpPr>
      <p:sp>
        <p:nvSpPr>
          <p:cNvPr id="22" name="Google Shape;22;g2e3cf3585b4_0_2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 name="Google Shape;23;g2e3cf3585b4_0_22"/>
          <p:cNvPicPr preferRelativeResize="0"/>
          <p:nvPr/>
        </p:nvPicPr>
        <p:blipFill rotWithShape="1">
          <a:blip r:embed="rId2">
            <a:alphaModFix/>
          </a:blip>
          <a:srcRect b="-9684" l="-7535" r="-5779" t="-8128"/>
          <a:stretch/>
        </p:blipFill>
        <p:spPr>
          <a:xfrm>
            <a:off x="8071200" y="4312800"/>
            <a:ext cx="835000" cy="6433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4" name="Shape 24"/>
        <p:cNvGrpSpPr/>
        <p:nvPr/>
      </p:nvGrpSpPr>
      <p:grpSpPr>
        <a:xfrm>
          <a:off x="0" y="0"/>
          <a:ext cx="0" cy="0"/>
          <a:chOff x="0" y="0"/>
          <a:chExt cx="0" cy="0"/>
        </a:xfrm>
      </p:grpSpPr>
      <p:sp>
        <p:nvSpPr>
          <p:cNvPr id="25" name="Google Shape;25;g2e3cf3585b4_0_1"/>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 name="Google Shape;26;g2e3cf3585b4_0_1"/>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4.png"/><Relationship Id="rId12"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www.moneyhelper.org.uk/en/work/employment" TargetMode="External"/><Relationship Id="rId4" Type="http://schemas.openxmlformats.org/officeDocument/2006/relationships/hyperlink" Target="https://www.citizensadvice.org.uk/work/" TargetMode="External"/><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36.png"/><Relationship Id="rId8" Type="http://schemas.openxmlformats.org/officeDocument/2006/relationships/hyperlink" Target="https://www.gov.uk/browse/workin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resources.ftflic.com/" TargetMode="External"/><Relationship Id="rId4" Type="http://schemas.openxmlformats.org/officeDocument/2006/relationships/hyperlink" Target="https://www.acas.org.uk/checking-your-employment-rights" TargetMode="External"/><Relationship Id="rId5" Type="http://schemas.openxmlformats.org/officeDocument/2006/relationships/hyperlink" Target="https://www.london.gov.uk/programmes-strategies/business-and-economy/employment-rights-hub/how-do-i-work-out-what-rights-i-have/rights-gig-economy-work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 name="Shape 43"/>
        <p:cNvGrpSpPr/>
        <p:nvPr/>
      </p:nvGrpSpPr>
      <p:grpSpPr>
        <a:xfrm>
          <a:off x="0" y="0"/>
          <a:ext cx="0" cy="0"/>
          <a:chOff x="0" y="0"/>
          <a:chExt cx="0" cy="0"/>
        </a:xfrm>
      </p:grpSpPr>
      <p:sp>
        <p:nvSpPr>
          <p:cNvPr id="44" name="Google Shape;44;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Key Stage Four (recommended for Year 10)</a:t>
            </a:r>
            <a:endParaRPr b="1" i="0" sz="1000" u="none" cap="none" strike="noStrike">
              <a:solidFill>
                <a:schemeClr val="accent2"/>
              </a:solidFill>
              <a:latin typeface="Arial"/>
              <a:ea typeface="Arial"/>
              <a:cs typeface="Arial"/>
              <a:sym typeface="Arial"/>
            </a:endParaRPr>
          </a:p>
        </p:txBody>
      </p:sp>
      <p:sp>
        <p:nvSpPr>
          <p:cNvPr id="45" name="Google Shape;45;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Lato"/>
                <a:ea typeface="Lato"/>
                <a:cs typeface="Lato"/>
                <a:sym typeface="Lato"/>
              </a:rPr>
              <a:t>How to plan for the world of work</a:t>
            </a:r>
            <a:endParaRPr b="1" i="0" sz="4800" u="none" cap="none" strike="noStrike">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09" name="Shape 109"/>
        <p:cNvGrpSpPr/>
        <p:nvPr/>
      </p:nvGrpSpPr>
      <p:grpSpPr>
        <a:xfrm>
          <a:off x="0" y="0"/>
          <a:ext cx="0" cy="0"/>
          <a:chOff x="0" y="0"/>
          <a:chExt cx="0" cy="0"/>
        </a:xfrm>
      </p:grpSpPr>
      <p:sp>
        <p:nvSpPr>
          <p:cNvPr id="110" name="Google Shape;110;g3894532029d_0_26"/>
          <p:cNvSpPr/>
          <p:nvPr/>
        </p:nvSpPr>
        <p:spPr>
          <a:xfrm>
            <a:off x="1080463" y="103550"/>
            <a:ext cx="6983100" cy="577200"/>
          </a:xfrm>
          <a:prstGeom prst="roundRect">
            <a:avLst>
              <a:gd fmla="val 16667" name="adj"/>
            </a:avLst>
          </a:prstGeom>
          <a:solidFill>
            <a:schemeClr val="l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lang="en-GB" sz="2300">
                <a:solidFill>
                  <a:schemeClr val="dk1"/>
                </a:solidFill>
                <a:latin typeface="Lato"/>
                <a:ea typeface="Lato"/>
                <a:cs typeface="Lato"/>
                <a:sym typeface="Lato"/>
              </a:rPr>
              <a:t>Answers</a:t>
            </a:r>
            <a:endParaRPr b="1" i="1" sz="2300">
              <a:solidFill>
                <a:schemeClr val="dk1"/>
              </a:solidFill>
              <a:latin typeface="Lato"/>
              <a:ea typeface="Lato"/>
              <a:cs typeface="Lato"/>
              <a:sym typeface="Lato"/>
            </a:endParaRPr>
          </a:p>
        </p:txBody>
      </p:sp>
      <p:graphicFrame>
        <p:nvGraphicFramePr>
          <p:cNvPr id="111" name="Google Shape;111;g3894532029d_0_26"/>
          <p:cNvGraphicFramePr/>
          <p:nvPr/>
        </p:nvGraphicFramePr>
        <p:xfrm>
          <a:off x="0" y="0"/>
          <a:ext cx="3000000" cy="3000000"/>
        </p:xfrm>
        <a:graphic>
          <a:graphicData uri="http://schemas.openxmlformats.org/drawingml/2006/table">
            <a:tbl>
              <a:tblPr>
                <a:noFill/>
                <a:tableStyleId>{81705C17-4219-4CE9-B905-4C9D23AACBE2}</a:tableStyleId>
              </a:tblPr>
              <a:tblGrid>
                <a:gridCol w="6179400"/>
                <a:gridCol w="1347550"/>
                <a:gridCol w="1617075"/>
              </a:tblGrid>
              <a:tr h="421675">
                <a:tc>
                  <a:txBody>
                    <a:bodyPr/>
                    <a:lstStyle/>
                    <a:p>
                      <a:pPr indent="0" lvl="0" marL="0" rtl="0" algn="ctr">
                        <a:lnSpc>
                          <a:spcPct val="115000"/>
                        </a:lnSpc>
                        <a:spcBef>
                          <a:spcPts val="0"/>
                        </a:spcBef>
                        <a:spcAft>
                          <a:spcPts val="0"/>
                        </a:spcAft>
                        <a:buNone/>
                      </a:pPr>
                      <a:r>
                        <a:rPr b="1" lang="en-GB" sz="1100">
                          <a:latin typeface="Lato"/>
                          <a:ea typeface="Lato"/>
                          <a:cs typeface="Lato"/>
                          <a:sym typeface="Lato"/>
                        </a:rPr>
                        <a:t>Working Characteristic</a:t>
                      </a:r>
                      <a:endParaRPr b="1" sz="1100">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GB" sz="1100">
                          <a:latin typeface="Lato"/>
                          <a:ea typeface="Lato"/>
                          <a:cs typeface="Lato"/>
                          <a:sym typeface="Lato"/>
                        </a:rPr>
                        <a:t>Employee</a:t>
                      </a:r>
                      <a:endParaRPr b="1" sz="1100">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GB" sz="1100">
                          <a:latin typeface="Lato"/>
                          <a:ea typeface="Lato"/>
                          <a:cs typeface="Lato"/>
                          <a:sym typeface="Lato"/>
                        </a:rPr>
                        <a:t>Gig Worker</a:t>
                      </a:r>
                      <a:endParaRPr b="1" sz="1100">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Works as an independent contractor or freelancer</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Has a permanent, ongoing job</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Usually paid per task or project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Receives benefits (holiday pay, pension, sick pay)</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Uses digital platforms or apps to find work</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Fixed hours and location set by employer</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Can choose when and where to work</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Regular, predictable income</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High flexibility and independence</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Work is short-term or project-based</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GB">
                          <a:latin typeface="Lato"/>
                          <a:ea typeface="Lato"/>
                          <a:cs typeface="Lato"/>
                          <a:sym typeface="Lato"/>
                        </a:rPr>
                        <a: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38d42f5246a_0_0"/>
          <p:cNvSpPr txBox="1"/>
          <p:nvPr/>
        </p:nvSpPr>
        <p:spPr>
          <a:xfrm>
            <a:off x="346825" y="4283125"/>
            <a:ext cx="14313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Deliveroo: food delivery app</a:t>
            </a:r>
            <a:endParaRPr>
              <a:latin typeface="Lato"/>
              <a:ea typeface="Lato"/>
              <a:cs typeface="Lato"/>
              <a:sym typeface="Lato"/>
            </a:endParaRPr>
          </a:p>
        </p:txBody>
      </p:sp>
      <p:pic>
        <p:nvPicPr>
          <p:cNvPr id="117" name="Google Shape;117;g38d42f5246a_0_0"/>
          <p:cNvPicPr preferRelativeResize="0"/>
          <p:nvPr/>
        </p:nvPicPr>
        <p:blipFill rotWithShape="1">
          <a:blip r:embed="rId3">
            <a:alphaModFix/>
          </a:blip>
          <a:srcRect b="0" l="0" r="0" t="0"/>
          <a:stretch/>
        </p:blipFill>
        <p:spPr>
          <a:xfrm>
            <a:off x="2225273" y="3200642"/>
            <a:ext cx="1656044" cy="931527"/>
          </a:xfrm>
          <a:prstGeom prst="rect">
            <a:avLst/>
          </a:prstGeom>
          <a:noFill/>
          <a:ln>
            <a:noFill/>
          </a:ln>
        </p:spPr>
      </p:pic>
      <p:pic>
        <p:nvPicPr>
          <p:cNvPr id="118" name="Google Shape;118;g38d42f5246a_0_0"/>
          <p:cNvPicPr preferRelativeResize="0"/>
          <p:nvPr/>
        </p:nvPicPr>
        <p:blipFill rotWithShape="1">
          <a:blip r:embed="rId4">
            <a:alphaModFix/>
          </a:blip>
          <a:srcRect b="0" l="0" r="0" t="0"/>
          <a:stretch/>
        </p:blipFill>
        <p:spPr>
          <a:xfrm>
            <a:off x="346818" y="3129622"/>
            <a:ext cx="1351654" cy="1073541"/>
          </a:xfrm>
          <a:prstGeom prst="rect">
            <a:avLst/>
          </a:prstGeom>
          <a:noFill/>
          <a:ln>
            <a:noFill/>
          </a:ln>
        </p:spPr>
      </p:pic>
      <p:pic>
        <p:nvPicPr>
          <p:cNvPr id="119" name="Google Shape;119;g38d42f5246a_0_0"/>
          <p:cNvPicPr preferRelativeResize="0"/>
          <p:nvPr/>
        </p:nvPicPr>
        <p:blipFill rotWithShape="1">
          <a:blip r:embed="rId5">
            <a:alphaModFix/>
          </a:blip>
          <a:srcRect b="0" l="0" r="0" t="0"/>
          <a:stretch/>
        </p:blipFill>
        <p:spPr>
          <a:xfrm>
            <a:off x="4143064" y="879388"/>
            <a:ext cx="1908521" cy="891824"/>
          </a:xfrm>
          <a:prstGeom prst="rect">
            <a:avLst/>
          </a:prstGeom>
          <a:noFill/>
          <a:ln>
            <a:noFill/>
          </a:ln>
        </p:spPr>
      </p:pic>
      <p:pic>
        <p:nvPicPr>
          <p:cNvPr id="120" name="Google Shape;120;g38d42f5246a_0_0"/>
          <p:cNvPicPr preferRelativeResize="0"/>
          <p:nvPr/>
        </p:nvPicPr>
        <p:blipFill rotWithShape="1">
          <a:blip r:embed="rId6">
            <a:alphaModFix/>
          </a:blip>
          <a:srcRect b="0" l="0" r="0" t="0"/>
          <a:stretch/>
        </p:blipFill>
        <p:spPr>
          <a:xfrm>
            <a:off x="664600" y="623825"/>
            <a:ext cx="1189130" cy="891825"/>
          </a:xfrm>
          <a:prstGeom prst="rect">
            <a:avLst/>
          </a:prstGeom>
          <a:noFill/>
          <a:ln>
            <a:noFill/>
          </a:ln>
        </p:spPr>
      </p:pic>
      <p:pic>
        <p:nvPicPr>
          <p:cNvPr id="121" name="Google Shape;121;g38d42f5246a_0_0"/>
          <p:cNvPicPr preferRelativeResize="0"/>
          <p:nvPr/>
        </p:nvPicPr>
        <p:blipFill rotWithShape="1">
          <a:blip r:embed="rId7">
            <a:alphaModFix/>
          </a:blip>
          <a:srcRect b="0" l="0" r="0" t="0"/>
          <a:stretch/>
        </p:blipFill>
        <p:spPr>
          <a:xfrm>
            <a:off x="2169675" y="939088"/>
            <a:ext cx="1431400" cy="1219200"/>
          </a:xfrm>
          <a:prstGeom prst="rect">
            <a:avLst/>
          </a:prstGeom>
          <a:noFill/>
          <a:ln>
            <a:noFill/>
          </a:ln>
        </p:spPr>
      </p:pic>
      <p:pic>
        <p:nvPicPr>
          <p:cNvPr id="122" name="Google Shape;122;g38d42f5246a_0_0"/>
          <p:cNvPicPr preferRelativeResize="0"/>
          <p:nvPr/>
        </p:nvPicPr>
        <p:blipFill rotWithShape="1">
          <a:blip r:embed="rId8">
            <a:alphaModFix/>
          </a:blip>
          <a:srcRect b="0" l="0" r="0" t="0"/>
          <a:stretch/>
        </p:blipFill>
        <p:spPr>
          <a:xfrm>
            <a:off x="4466108" y="3129626"/>
            <a:ext cx="1585464" cy="891824"/>
          </a:xfrm>
          <a:prstGeom prst="rect">
            <a:avLst/>
          </a:prstGeom>
          <a:noFill/>
          <a:ln>
            <a:noFill/>
          </a:ln>
        </p:spPr>
      </p:pic>
      <p:pic>
        <p:nvPicPr>
          <p:cNvPr id="123" name="Google Shape;123;g38d42f5246a_0_0"/>
          <p:cNvPicPr preferRelativeResize="0"/>
          <p:nvPr/>
        </p:nvPicPr>
        <p:blipFill>
          <a:blip r:embed="rId9">
            <a:alphaModFix/>
          </a:blip>
          <a:stretch>
            <a:fillRect/>
          </a:stretch>
        </p:blipFill>
        <p:spPr>
          <a:xfrm>
            <a:off x="6593574" y="532975"/>
            <a:ext cx="2382420" cy="954949"/>
          </a:xfrm>
          <a:prstGeom prst="rect">
            <a:avLst/>
          </a:prstGeom>
          <a:noFill/>
          <a:ln>
            <a:noFill/>
          </a:ln>
        </p:spPr>
      </p:pic>
      <p:pic>
        <p:nvPicPr>
          <p:cNvPr id="124" name="Google Shape;124;g38d42f5246a_0_0"/>
          <p:cNvPicPr preferRelativeResize="0"/>
          <p:nvPr/>
        </p:nvPicPr>
        <p:blipFill>
          <a:blip r:embed="rId10">
            <a:alphaModFix/>
          </a:blip>
          <a:stretch>
            <a:fillRect/>
          </a:stretch>
        </p:blipFill>
        <p:spPr>
          <a:xfrm>
            <a:off x="7179999" y="2070430"/>
            <a:ext cx="1431399" cy="715716"/>
          </a:xfrm>
          <a:prstGeom prst="rect">
            <a:avLst/>
          </a:prstGeom>
          <a:noFill/>
          <a:ln>
            <a:noFill/>
          </a:ln>
        </p:spPr>
      </p:pic>
      <p:pic>
        <p:nvPicPr>
          <p:cNvPr id="125" name="Google Shape;125;g38d42f5246a_0_0"/>
          <p:cNvPicPr preferRelativeResize="0"/>
          <p:nvPr/>
        </p:nvPicPr>
        <p:blipFill>
          <a:blip r:embed="rId11">
            <a:alphaModFix/>
          </a:blip>
          <a:stretch>
            <a:fillRect/>
          </a:stretch>
        </p:blipFill>
        <p:spPr>
          <a:xfrm>
            <a:off x="6733598" y="3604925"/>
            <a:ext cx="1972605" cy="507300"/>
          </a:xfrm>
          <a:prstGeom prst="rect">
            <a:avLst/>
          </a:prstGeom>
          <a:noFill/>
          <a:ln>
            <a:noFill/>
          </a:ln>
        </p:spPr>
      </p:pic>
      <p:sp>
        <p:nvSpPr>
          <p:cNvPr id="126" name="Google Shape;126;g38d42f5246a_0_0"/>
          <p:cNvSpPr/>
          <p:nvPr/>
        </p:nvSpPr>
        <p:spPr>
          <a:xfrm>
            <a:off x="2373250" y="103550"/>
            <a:ext cx="4398000" cy="507300"/>
          </a:xfrm>
          <a:prstGeom prst="roundRect">
            <a:avLst>
              <a:gd fmla="val 16667" name="adj"/>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lang="en-GB" sz="2300">
                <a:solidFill>
                  <a:schemeClr val="dk1"/>
                </a:solidFill>
                <a:latin typeface="Lato"/>
                <a:ea typeface="Lato"/>
                <a:cs typeface="Lato"/>
                <a:sym typeface="Lato"/>
              </a:rPr>
              <a:t>Gig Work Opportunities</a:t>
            </a:r>
            <a:endParaRPr b="1" i="1" sz="2300">
              <a:solidFill>
                <a:schemeClr val="dk1"/>
              </a:solidFill>
              <a:latin typeface="Lato"/>
              <a:ea typeface="Lato"/>
              <a:cs typeface="Lato"/>
              <a:sym typeface="Lato"/>
            </a:endParaRPr>
          </a:p>
        </p:txBody>
      </p:sp>
      <p:sp>
        <p:nvSpPr>
          <p:cNvPr id="127" name="Google Shape;127;g38d42f5246a_0_0"/>
          <p:cNvSpPr txBox="1"/>
          <p:nvPr/>
        </p:nvSpPr>
        <p:spPr>
          <a:xfrm>
            <a:off x="2100950" y="2138781"/>
            <a:ext cx="17337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Fiverr: Freelance services marketplace</a:t>
            </a:r>
            <a:endParaRPr>
              <a:latin typeface="Lato"/>
              <a:ea typeface="Lato"/>
              <a:cs typeface="Lato"/>
              <a:sym typeface="Lato"/>
            </a:endParaRPr>
          </a:p>
        </p:txBody>
      </p:sp>
      <p:sp>
        <p:nvSpPr>
          <p:cNvPr id="128" name="Google Shape;128;g38d42f5246a_0_0"/>
          <p:cNvSpPr txBox="1"/>
          <p:nvPr/>
        </p:nvSpPr>
        <p:spPr>
          <a:xfrm>
            <a:off x="4230475" y="1882531"/>
            <a:ext cx="17337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Uber: Taxi app</a:t>
            </a:r>
            <a:endParaRPr>
              <a:latin typeface="Lato"/>
              <a:ea typeface="Lato"/>
              <a:cs typeface="Lato"/>
              <a:sym typeface="Lato"/>
            </a:endParaRPr>
          </a:p>
        </p:txBody>
      </p:sp>
      <p:sp>
        <p:nvSpPr>
          <p:cNvPr id="129" name="Google Shape;129;g38d42f5246a_0_0"/>
          <p:cNvSpPr txBox="1"/>
          <p:nvPr/>
        </p:nvSpPr>
        <p:spPr>
          <a:xfrm>
            <a:off x="6593575" y="1572025"/>
            <a:ext cx="22932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eBay: marketplace</a:t>
            </a:r>
            <a:endParaRPr>
              <a:latin typeface="Lato"/>
              <a:ea typeface="Lato"/>
              <a:cs typeface="Lato"/>
              <a:sym typeface="Lato"/>
            </a:endParaRPr>
          </a:p>
        </p:txBody>
      </p:sp>
      <p:sp>
        <p:nvSpPr>
          <p:cNvPr id="130" name="Google Shape;130;g38d42f5246a_0_0"/>
          <p:cNvSpPr txBox="1"/>
          <p:nvPr/>
        </p:nvSpPr>
        <p:spPr>
          <a:xfrm>
            <a:off x="6397350" y="2825850"/>
            <a:ext cx="26451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Etsy: sell handmade or vintage items</a:t>
            </a:r>
            <a:endParaRPr>
              <a:latin typeface="Lato"/>
              <a:ea typeface="Lato"/>
              <a:cs typeface="Lato"/>
              <a:sym typeface="Lato"/>
            </a:endParaRPr>
          </a:p>
        </p:txBody>
      </p:sp>
      <p:sp>
        <p:nvSpPr>
          <p:cNvPr id="131" name="Google Shape;131;g38d42f5246a_0_0"/>
          <p:cNvSpPr txBox="1"/>
          <p:nvPr/>
        </p:nvSpPr>
        <p:spPr>
          <a:xfrm>
            <a:off x="664600" y="1615325"/>
            <a:ext cx="11892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TaskRabbit: </a:t>
            </a:r>
            <a:r>
              <a:rPr lang="en-GB">
                <a:latin typeface="Lato"/>
                <a:ea typeface="Lato"/>
                <a:cs typeface="Lato"/>
                <a:sym typeface="Lato"/>
              </a:rPr>
              <a:t>Chores, DIY projects</a:t>
            </a:r>
            <a:endParaRPr>
              <a:latin typeface="Lato"/>
              <a:ea typeface="Lato"/>
              <a:cs typeface="Lato"/>
              <a:sym typeface="Lato"/>
            </a:endParaRPr>
          </a:p>
        </p:txBody>
      </p:sp>
      <p:sp>
        <p:nvSpPr>
          <p:cNvPr id="132" name="Google Shape;132;g38d42f5246a_0_0"/>
          <p:cNvSpPr txBox="1"/>
          <p:nvPr/>
        </p:nvSpPr>
        <p:spPr>
          <a:xfrm>
            <a:off x="6498900" y="4342675"/>
            <a:ext cx="26451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Depop: sell used clothes</a:t>
            </a:r>
            <a:endParaRPr>
              <a:latin typeface="Lato"/>
              <a:ea typeface="Lato"/>
              <a:cs typeface="Lato"/>
              <a:sym typeface="Lato"/>
            </a:endParaRPr>
          </a:p>
        </p:txBody>
      </p:sp>
      <p:sp>
        <p:nvSpPr>
          <p:cNvPr id="133" name="Google Shape;133;g38d42f5246a_0_0"/>
          <p:cNvSpPr txBox="1"/>
          <p:nvPr/>
        </p:nvSpPr>
        <p:spPr>
          <a:xfrm>
            <a:off x="4466100" y="4203175"/>
            <a:ext cx="14982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AirBnb: rent out your house</a:t>
            </a:r>
            <a:endParaRPr>
              <a:latin typeface="Lato"/>
              <a:ea typeface="Lato"/>
              <a:cs typeface="Lato"/>
              <a:sym typeface="Lato"/>
            </a:endParaRPr>
          </a:p>
        </p:txBody>
      </p:sp>
      <p:sp>
        <p:nvSpPr>
          <p:cNvPr id="134" name="Google Shape;134;g38d42f5246a_0_0"/>
          <p:cNvSpPr txBox="1"/>
          <p:nvPr/>
        </p:nvSpPr>
        <p:spPr>
          <a:xfrm>
            <a:off x="2218700" y="4203175"/>
            <a:ext cx="14982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Just Eat: food delivery app</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g3880f20594d_0_71"/>
          <p:cNvPicPr preferRelativeResize="0"/>
          <p:nvPr/>
        </p:nvPicPr>
        <p:blipFill rotWithShape="1">
          <a:blip r:embed="rId3">
            <a:alphaModFix/>
          </a:blip>
          <a:srcRect b="0" l="0" r="0" t="0"/>
          <a:stretch/>
        </p:blipFill>
        <p:spPr>
          <a:xfrm>
            <a:off x="2291173" y="2519355"/>
            <a:ext cx="1656044" cy="931527"/>
          </a:xfrm>
          <a:prstGeom prst="rect">
            <a:avLst/>
          </a:prstGeom>
          <a:noFill/>
          <a:ln>
            <a:noFill/>
          </a:ln>
        </p:spPr>
      </p:pic>
      <p:pic>
        <p:nvPicPr>
          <p:cNvPr id="140" name="Google Shape;140;g3880f20594d_0_71"/>
          <p:cNvPicPr preferRelativeResize="0"/>
          <p:nvPr/>
        </p:nvPicPr>
        <p:blipFill rotWithShape="1">
          <a:blip r:embed="rId4">
            <a:alphaModFix/>
          </a:blip>
          <a:srcRect b="0" l="0" r="0" t="0"/>
          <a:stretch/>
        </p:blipFill>
        <p:spPr>
          <a:xfrm>
            <a:off x="583343" y="2158297"/>
            <a:ext cx="1351654" cy="1073541"/>
          </a:xfrm>
          <a:prstGeom prst="rect">
            <a:avLst/>
          </a:prstGeom>
          <a:noFill/>
          <a:ln>
            <a:noFill/>
          </a:ln>
        </p:spPr>
      </p:pic>
      <p:pic>
        <p:nvPicPr>
          <p:cNvPr id="141" name="Google Shape;141;g3880f20594d_0_71"/>
          <p:cNvPicPr preferRelativeResize="0"/>
          <p:nvPr/>
        </p:nvPicPr>
        <p:blipFill rotWithShape="1">
          <a:blip r:embed="rId5">
            <a:alphaModFix/>
          </a:blip>
          <a:srcRect b="0" l="0" r="0" t="0"/>
          <a:stretch/>
        </p:blipFill>
        <p:spPr>
          <a:xfrm>
            <a:off x="4143064" y="879388"/>
            <a:ext cx="1908521" cy="891824"/>
          </a:xfrm>
          <a:prstGeom prst="rect">
            <a:avLst/>
          </a:prstGeom>
          <a:noFill/>
          <a:ln>
            <a:noFill/>
          </a:ln>
        </p:spPr>
      </p:pic>
      <p:pic>
        <p:nvPicPr>
          <p:cNvPr id="142" name="Google Shape;142;g3880f20594d_0_71"/>
          <p:cNvPicPr preferRelativeResize="0"/>
          <p:nvPr/>
        </p:nvPicPr>
        <p:blipFill rotWithShape="1">
          <a:blip r:embed="rId6">
            <a:alphaModFix/>
          </a:blip>
          <a:srcRect b="0" l="0" r="0" t="0"/>
          <a:stretch/>
        </p:blipFill>
        <p:spPr>
          <a:xfrm>
            <a:off x="664600" y="623825"/>
            <a:ext cx="1189130" cy="891825"/>
          </a:xfrm>
          <a:prstGeom prst="rect">
            <a:avLst/>
          </a:prstGeom>
          <a:noFill/>
          <a:ln>
            <a:noFill/>
          </a:ln>
        </p:spPr>
      </p:pic>
      <p:pic>
        <p:nvPicPr>
          <p:cNvPr id="143" name="Google Shape;143;g3880f20594d_0_71"/>
          <p:cNvPicPr preferRelativeResize="0"/>
          <p:nvPr/>
        </p:nvPicPr>
        <p:blipFill rotWithShape="1">
          <a:blip r:embed="rId7">
            <a:alphaModFix/>
          </a:blip>
          <a:srcRect b="0" l="0" r="0" t="0"/>
          <a:stretch/>
        </p:blipFill>
        <p:spPr>
          <a:xfrm>
            <a:off x="2169675" y="939088"/>
            <a:ext cx="1431400" cy="1219200"/>
          </a:xfrm>
          <a:prstGeom prst="rect">
            <a:avLst/>
          </a:prstGeom>
          <a:noFill/>
          <a:ln>
            <a:noFill/>
          </a:ln>
        </p:spPr>
      </p:pic>
      <p:pic>
        <p:nvPicPr>
          <p:cNvPr id="144" name="Google Shape;144;g3880f20594d_0_71"/>
          <p:cNvPicPr preferRelativeResize="0"/>
          <p:nvPr/>
        </p:nvPicPr>
        <p:blipFill rotWithShape="1">
          <a:blip r:embed="rId8">
            <a:alphaModFix/>
          </a:blip>
          <a:srcRect b="0" l="0" r="0" t="0"/>
          <a:stretch/>
        </p:blipFill>
        <p:spPr>
          <a:xfrm>
            <a:off x="4303396" y="2539201"/>
            <a:ext cx="1585464" cy="891824"/>
          </a:xfrm>
          <a:prstGeom prst="rect">
            <a:avLst/>
          </a:prstGeom>
          <a:noFill/>
          <a:ln>
            <a:noFill/>
          </a:ln>
        </p:spPr>
      </p:pic>
      <p:cxnSp>
        <p:nvCxnSpPr>
          <p:cNvPr id="145" name="Google Shape;145;g3880f20594d_0_71"/>
          <p:cNvCxnSpPr/>
          <p:nvPr/>
        </p:nvCxnSpPr>
        <p:spPr>
          <a:xfrm>
            <a:off x="1766250" y="4251918"/>
            <a:ext cx="5611500" cy="0"/>
          </a:xfrm>
          <a:prstGeom prst="straightConnector1">
            <a:avLst/>
          </a:prstGeom>
          <a:noFill/>
          <a:ln cap="flat" cmpd="sng" w="19050">
            <a:solidFill>
              <a:schemeClr val="dk2"/>
            </a:solidFill>
            <a:prstDash val="solid"/>
            <a:round/>
            <a:headEnd len="med" w="med" type="stealth"/>
            <a:tailEnd len="med" w="med" type="triangle"/>
          </a:ln>
        </p:spPr>
      </p:cxnSp>
      <p:pic>
        <p:nvPicPr>
          <p:cNvPr id="146" name="Google Shape;146;g3880f20594d_0_71" title="noun-pound-sign-7878158.png"/>
          <p:cNvPicPr preferRelativeResize="0"/>
          <p:nvPr/>
        </p:nvPicPr>
        <p:blipFill rotWithShape="1">
          <a:blip r:embed="rId9">
            <a:alphaModFix/>
          </a:blip>
          <a:srcRect b="19087" l="0" r="0" t="0"/>
          <a:stretch/>
        </p:blipFill>
        <p:spPr>
          <a:xfrm>
            <a:off x="771439" y="4029156"/>
            <a:ext cx="512048" cy="414300"/>
          </a:xfrm>
          <a:prstGeom prst="rect">
            <a:avLst/>
          </a:prstGeom>
          <a:noFill/>
          <a:ln>
            <a:noFill/>
          </a:ln>
        </p:spPr>
      </p:pic>
      <p:pic>
        <p:nvPicPr>
          <p:cNvPr id="147" name="Google Shape;147;g3880f20594d_0_71" title="noun-pound-sign-7878158.png"/>
          <p:cNvPicPr preferRelativeResize="0"/>
          <p:nvPr/>
        </p:nvPicPr>
        <p:blipFill rotWithShape="1">
          <a:blip r:embed="rId9">
            <a:alphaModFix/>
          </a:blip>
          <a:srcRect b="19087" l="0" r="0" t="0"/>
          <a:stretch/>
        </p:blipFill>
        <p:spPr>
          <a:xfrm>
            <a:off x="7860514" y="4029156"/>
            <a:ext cx="512048" cy="414300"/>
          </a:xfrm>
          <a:prstGeom prst="rect">
            <a:avLst/>
          </a:prstGeom>
          <a:noFill/>
          <a:ln>
            <a:noFill/>
          </a:ln>
        </p:spPr>
      </p:pic>
      <p:sp>
        <p:nvSpPr>
          <p:cNvPr id="148" name="Google Shape;148;g3880f20594d_0_71"/>
          <p:cNvSpPr/>
          <p:nvPr/>
        </p:nvSpPr>
        <p:spPr>
          <a:xfrm>
            <a:off x="771450" y="4482048"/>
            <a:ext cx="1656600" cy="5073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latin typeface="Lato"/>
                <a:ea typeface="Lato"/>
                <a:cs typeface="Lato"/>
                <a:sym typeface="Lato"/>
              </a:rPr>
              <a:t>Side hustle</a:t>
            </a:r>
            <a:endParaRPr sz="1600">
              <a:solidFill>
                <a:schemeClr val="accent1"/>
              </a:solidFill>
              <a:latin typeface="Lato"/>
              <a:ea typeface="Lato"/>
              <a:cs typeface="Lato"/>
              <a:sym typeface="Lato"/>
            </a:endParaRPr>
          </a:p>
        </p:txBody>
      </p:sp>
      <p:sp>
        <p:nvSpPr>
          <p:cNvPr id="149" name="Google Shape;149;g3880f20594d_0_71"/>
          <p:cNvSpPr/>
          <p:nvPr/>
        </p:nvSpPr>
        <p:spPr>
          <a:xfrm>
            <a:off x="2758763" y="4482048"/>
            <a:ext cx="2617500" cy="5073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latin typeface="Lato"/>
                <a:ea typeface="Lato"/>
                <a:cs typeface="Lato"/>
                <a:sym typeface="Lato"/>
              </a:rPr>
              <a:t>Anything else in between</a:t>
            </a:r>
            <a:endParaRPr sz="1600">
              <a:solidFill>
                <a:schemeClr val="accent1"/>
              </a:solidFill>
              <a:latin typeface="Lato"/>
              <a:ea typeface="Lato"/>
              <a:cs typeface="Lato"/>
              <a:sym typeface="Lato"/>
            </a:endParaRPr>
          </a:p>
        </p:txBody>
      </p:sp>
      <p:sp>
        <p:nvSpPr>
          <p:cNvPr id="150" name="Google Shape;150;g3880f20594d_0_71"/>
          <p:cNvSpPr/>
          <p:nvPr/>
        </p:nvSpPr>
        <p:spPr>
          <a:xfrm>
            <a:off x="5706975" y="4482048"/>
            <a:ext cx="2617500" cy="5073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latin typeface="Lato"/>
                <a:ea typeface="Lato"/>
                <a:cs typeface="Lato"/>
                <a:sym typeface="Lato"/>
              </a:rPr>
              <a:t>Main source of income</a:t>
            </a:r>
            <a:endParaRPr sz="1600">
              <a:solidFill>
                <a:schemeClr val="accent1"/>
              </a:solidFill>
              <a:latin typeface="Lato"/>
              <a:ea typeface="Lato"/>
              <a:cs typeface="Lato"/>
              <a:sym typeface="Lato"/>
            </a:endParaRPr>
          </a:p>
        </p:txBody>
      </p:sp>
      <p:pic>
        <p:nvPicPr>
          <p:cNvPr id="151" name="Google Shape;151;g3880f20594d_0_71"/>
          <p:cNvPicPr preferRelativeResize="0"/>
          <p:nvPr/>
        </p:nvPicPr>
        <p:blipFill>
          <a:blip r:embed="rId10">
            <a:alphaModFix/>
          </a:blip>
          <a:stretch>
            <a:fillRect/>
          </a:stretch>
        </p:blipFill>
        <p:spPr>
          <a:xfrm>
            <a:off x="6593574" y="532975"/>
            <a:ext cx="2382420" cy="954949"/>
          </a:xfrm>
          <a:prstGeom prst="rect">
            <a:avLst/>
          </a:prstGeom>
          <a:noFill/>
          <a:ln>
            <a:noFill/>
          </a:ln>
        </p:spPr>
      </p:pic>
      <p:pic>
        <p:nvPicPr>
          <p:cNvPr id="152" name="Google Shape;152;g3880f20594d_0_71"/>
          <p:cNvPicPr preferRelativeResize="0"/>
          <p:nvPr/>
        </p:nvPicPr>
        <p:blipFill>
          <a:blip r:embed="rId11">
            <a:alphaModFix/>
          </a:blip>
          <a:stretch>
            <a:fillRect/>
          </a:stretch>
        </p:blipFill>
        <p:spPr>
          <a:xfrm>
            <a:off x="6893074" y="1681442"/>
            <a:ext cx="1431399" cy="715716"/>
          </a:xfrm>
          <a:prstGeom prst="rect">
            <a:avLst/>
          </a:prstGeom>
          <a:noFill/>
          <a:ln>
            <a:noFill/>
          </a:ln>
        </p:spPr>
      </p:pic>
      <p:pic>
        <p:nvPicPr>
          <p:cNvPr id="153" name="Google Shape;153;g3880f20594d_0_71"/>
          <p:cNvPicPr preferRelativeResize="0"/>
          <p:nvPr/>
        </p:nvPicPr>
        <p:blipFill>
          <a:blip r:embed="rId12">
            <a:alphaModFix/>
          </a:blip>
          <a:stretch>
            <a:fillRect/>
          </a:stretch>
        </p:blipFill>
        <p:spPr>
          <a:xfrm>
            <a:off x="6622473" y="2785825"/>
            <a:ext cx="1972605" cy="507300"/>
          </a:xfrm>
          <a:prstGeom prst="rect">
            <a:avLst/>
          </a:prstGeom>
          <a:noFill/>
          <a:ln>
            <a:noFill/>
          </a:ln>
        </p:spPr>
      </p:pic>
      <p:sp>
        <p:nvSpPr>
          <p:cNvPr id="154" name="Google Shape;154;g3880f20594d_0_71"/>
          <p:cNvSpPr/>
          <p:nvPr/>
        </p:nvSpPr>
        <p:spPr>
          <a:xfrm>
            <a:off x="2373250" y="103550"/>
            <a:ext cx="4398000" cy="507300"/>
          </a:xfrm>
          <a:prstGeom prst="roundRect">
            <a:avLst>
              <a:gd fmla="val 16667" name="adj"/>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lang="en-GB" sz="2300">
                <a:solidFill>
                  <a:schemeClr val="dk1"/>
                </a:solidFill>
                <a:latin typeface="Lato"/>
                <a:ea typeface="Lato"/>
                <a:cs typeface="Lato"/>
                <a:sym typeface="Lato"/>
              </a:rPr>
              <a:t>Gig Work Opportunities</a:t>
            </a:r>
            <a:endParaRPr b="1" i="1" sz="2300">
              <a:solidFill>
                <a:schemeClr val="dk1"/>
              </a:solidFill>
              <a:latin typeface="Lato"/>
              <a:ea typeface="Lato"/>
              <a:cs typeface="Lato"/>
              <a:sym typeface="Lato"/>
            </a:endParaRPr>
          </a:p>
        </p:txBody>
      </p:sp>
      <p:sp>
        <p:nvSpPr>
          <p:cNvPr id="155" name="Google Shape;155;g3880f20594d_0_71"/>
          <p:cNvSpPr txBox="1"/>
          <p:nvPr/>
        </p:nvSpPr>
        <p:spPr>
          <a:xfrm>
            <a:off x="1554450" y="3771616"/>
            <a:ext cx="60351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accent1"/>
                </a:solidFill>
                <a:latin typeface="Lato"/>
                <a:ea typeface="Lato"/>
                <a:cs typeface="Lato"/>
                <a:sym typeface="Lato"/>
              </a:rPr>
              <a:t>Where on this scale might someone earn money from these platforms?</a:t>
            </a:r>
            <a:endParaRPr b="1">
              <a:solidFill>
                <a:schemeClr val="accent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880f20594d_0_101"/>
          <p:cNvSpPr/>
          <p:nvPr/>
        </p:nvSpPr>
        <p:spPr>
          <a:xfrm>
            <a:off x="6638400" y="1508000"/>
            <a:ext cx="2267400" cy="1657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2200">
                <a:latin typeface="Lato"/>
                <a:ea typeface="Lato"/>
                <a:cs typeface="Lato"/>
                <a:sym typeface="Lato"/>
              </a:rPr>
              <a:t>The Semi-Retiree</a:t>
            </a:r>
            <a:endParaRPr sz="2200">
              <a:solidFill>
                <a:srgbClr val="444444"/>
              </a:solidFill>
              <a:highlight>
                <a:srgbClr val="FFFFFF"/>
              </a:highlight>
              <a:latin typeface="Lato"/>
              <a:ea typeface="Lato"/>
              <a:cs typeface="Lato"/>
              <a:sym typeface="Lato"/>
            </a:endParaRPr>
          </a:p>
        </p:txBody>
      </p:sp>
      <p:sp>
        <p:nvSpPr>
          <p:cNvPr id="161" name="Google Shape;161;g3880f20594d_0_101"/>
          <p:cNvSpPr/>
          <p:nvPr/>
        </p:nvSpPr>
        <p:spPr>
          <a:xfrm>
            <a:off x="6685050" y="3296250"/>
            <a:ext cx="2174100" cy="17055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2200">
                <a:latin typeface="Lato"/>
                <a:ea typeface="Lato"/>
                <a:cs typeface="Lato"/>
                <a:sym typeface="Lato"/>
              </a:rPr>
              <a:t>The Career Transitioner</a:t>
            </a:r>
            <a:endParaRPr sz="2200">
              <a:solidFill>
                <a:srgbClr val="444444"/>
              </a:solidFill>
              <a:highlight>
                <a:srgbClr val="FFFFFF"/>
              </a:highlight>
              <a:latin typeface="Lato"/>
              <a:ea typeface="Lato"/>
              <a:cs typeface="Lato"/>
              <a:sym typeface="Lato"/>
            </a:endParaRPr>
          </a:p>
        </p:txBody>
      </p:sp>
      <p:sp>
        <p:nvSpPr>
          <p:cNvPr id="162" name="Google Shape;162;g3880f20594d_0_101"/>
          <p:cNvSpPr/>
          <p:nvPr/>
        </p:nvSpPr>
        <p:spPr>
          <a:xfrm>
            <a:off x="284825" y="3279150"/>
            <a:ext cx="2174100" cy="15261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2200">
                <a:latin typeface="Lato"/>
                <a:ea typeface="Lato"/>
                <a:cs typeface="Lato"/>
                <a:sym typeface="Lato"/>
              </a:rPr>
              <a:t>The Creative Student</a:t>
            </a:r>
            <a:endParaRPr sz="2200">
              <a:latin typeface="Lato"/>
              <a:ea typeface="Lato"/>
              <a:cs typeface="Lato"/>
              <a:sym typeface="Lato"/>
            </a:endParaRPr>
          </a:p>
        </p:txBody>
      </p:sp>
      <p:sp>
        <p:nvSpPr>
          <p:cNvPr id="163" name="Google Shape;163;g3880f20594d_0_101"/>
          <p:cNvSpPr/>
          <p:nvPr/>
        </p:nvSpPr>
        <p:spPr>
          <a:xfrm>
            <a:off x="238175" y="1490900"/>
            <a:ext cx="2267400" cy="1657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2200">
                <a:latin typeface="Lato"/>
                <a:ea typeface="Lato"/>
                <a:cs typeface="Lato"/>
                <a:sym typeface="Lato"/>
              </a:rPr>
              <a:t>The Side-Hustler</a:t>
            </a:r>
            <a:endParaRPr sz="2200">
              <a:solidFill>
                <a:schemeClr val="lt1"/>
              </a:solidFill>
              <a:latin typeface="Lato"/>
              <a:ea typeface="Lato"/>
              <a:cs typeface="Lato"/>
              <a:sym typeface="Lato"/>
            </a:endParaRPr>
          </a:p>
        </p:txBody>
      </p:sp>
      <p:sp>
        <p:nvSpPr>
          <p:cNvPr id="164" name="Google Shape;164;g3880f20594d_0_101"/>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900">
                <a:solidFill>
                  <a:schemeClr val="lt1"/>
                </a:solidFill>
                <a:latin typeface="Lato"/>
                <a:ea typeface="Lato"/>
                <a:cs typeface="Lato"/>
                <a:sym typeface="Lato"/>
              </a:rPr>
              <a:t>Who might gig work suit?</a:t>
            </a:r>
            <a:endParaRPr b="1" sz="2900">
              <a:solidFill>
                <a:schemeClr val="lt1"/>
              </a:solidFill>
              <a:latin typeface="Lato"/>
              <a:ea typeface="Lato"/>
              <a:cs typeface="Lato"/>
              <a:sym typeface="Lato"/>
            </a:endParaRPr>
          </a:p>
        </p:txBody>
      </p:sp>
      <p:grpSp>
        <p:nvGrpSpPr>
          <p:cNvPr id="165" name="Google Shape;165;g3880f20594d_0_101"/>
          <p:cNvGrpSpPr/>
          <p:nvPr/>
        </p:nvGrpSpPr>
        <p:grpSpPr>
          <a:xfrm>
            <a:off x="2865163" y="3090747"/>
            <a:ext cx="3413675" cy="1186850"/>
            <a:chOff x="158871" y="1159575"/>
            <a:chExt cx="3413675" cy="1186850"/>
          </a:xfrm>
        </p:grpSpPr>
        <p:pic>
          <p:nvPicPr>
            <p:cNvPr id="166" name="Google Shape;166;g3880f20594d_0_101"/>
            <p:cNvPicPr preferRelativeResize="0"/>
            <p:nvPr/>
          </p:nvPicPr>
          <p:blipFill rotWithShape="1">
            <a:blip r:embed="rId3">
              <a:alphaModFix/>
            </a:blip>
            <a:srcRect b="0" l="0" r="0" t="0"/>
            <a:stretch/>
          </p:blipFill>
          <p:spPr>
            <a:xfrm>
              <a:off x="853524" y="1967529"/>
              <a:ext cx="673587" cy="378896"/>
            </a:xfrm>
            <a:prstGeom prst="rect">
              <a:avLst/>
            </a:prstGeom>
            <a:noFill/>
            <a:ln>
              <a:noFill/>
            </a:ln>
          </p:spPr>
        </p:pic>
        <p:pic>
          <p:nvPicPr>
            <p:cNvPr id="167" name="Google Shape;167;g3880f20594d_0_101"/>
            <p:cNvPicPr preferRelativeResize="0"/>
            <p:nvPr/>
          </p:nvPicPr>
          <p:blipFill rotWithShape="1">
            <a:blip r:embed="rId4">
              <a:alphaModFix/>
            </a:blip>
            <a:srcRect b="0" l="0" r="0" t="0"/>
            <a:stretch/>
          </p:blipFill>
          <p:spPr>
            <a:xfrm>
              <a:off x="158871" y="1820670"/>
              <a:ext cx="549779" cy="436658"/>
            </a:xfrm>
            <a:prstGeom prst="rect">
              <a:avLst/>
            </a:prstGeom>
            <a:noFill/>
            <a:ln>
              <a:noFill/>
            </a:ln>
          </p:spPr>
        </p:pic>
        <p:pic>
          <p:nvPicPr>
            <p:cNvPr id="168" name="Google Shape;168;g3880f20594d_0_101"/>
            <p:cNvPicPr preferRelativeResize="0"/>
            <p:nvPr/>
          </p:nvPicPr>
          <p:blipFill rotWithShape="1">
            <a:blip r:embed="rId5">
              <a:alphaModFix/>
            </a:blip>
            <a:srcRect b="0" l="0" r="0" t="0"/>
            <a:stretch/>
          </p:blipFill>
          <p:spPr>
            <a:xfrm>
              <a:off x="1606772" y="1300477"/>
              <a:ext cx="776284" cy="362746"/>
            </a:xfrm>
            <a:prstGeom prst="rect">
              <a:avLst/>
            </a:prstGeom>
            <a:noFill/>
            <a:ln>
              <a:noFill/>
            </a:ln>
          </p:spPr>
        </p:pic>
        <p:pic>
          <p:nvPicPr>
            <p:cNvPr id="169" name="Google Shape;169;g3880f20594d_0_101"/>
            <p:cNvPicPr preferRelativeResize="0"/>
            <p:nvPr/>
          </p:nvPicPr>
          <p:blipFill rotWithShape="1">
            <a:blip r:embed="rId6">
              <a:alphaModFix/>
            </a:blip>
            <a:srcRect b="0" l="0" r="0" t="0"/>
            <a:stretch/>
          </p:blipFill>
          <p:spPr>
            <a:xfrm>
              <a:off x="191922" y="1196528"/>
              <a:ext cx="483676" cy="362746"/>
            </a:xfrm>
            <a:prstGeom prst="rect">
              <a:avLst/>
            </a:prstGeom>
            <a:noFill/>
            <a:ln>
              <a:noFill/>
            </a:ln>
          </p:spPr>
        </p:pic>
        <p:pic>
          <p:nvPicPr>
            <p:cNvPr id="170" name="Google Shape;170;g3880f20594d_0_101"/>
            <p:cNvPicPr preferRelativeResize="0"/>
            <p:nvPr/>
          </p:nvPicPr>
          <p:blipFill rotWithShape="1">
            <a:blip r:embed="rId7">
              <a:alphaModFix/>
            </a:blip>
            <a:srcRect b="0" l="0" r="0" t="0"/>
            <a:stretch/>
          </p:blipFill>
          <p:spPr>
            <a:xfrm>
              <a:off x="804105" y="1324760"/>
              <a:ext cx="582216" cy="495904"/>
            </a:xfrm>
            <a:prstGeom prst="rect">
              <a:avLst/>
            </a:prstGeom>
            <a:noFill/>
            <a:ln>
              <a:noFill/>
            </a:ln>
          </p:spPr>
        </p:pic>
        <p:pic>
          <p:nvPicPr>
            <p:cNvPr id="171" name="Google Shape;171;g3880f20594d_0_101"/>
            <p:cNvPicPr preferRelativeResize="0"/>
            <p:nvPr/>
          </p:nvPicPr>
          <p:blipFill rotWithShape="1">
            <a:blip r:embed="rId8">
              <a:alphaModFix/>
            </a:blip>
            <a:srcRect b="0" l="0" r="0" t="0"/>
            <a:stretch/>
          </p:blipFill>
          <p:spPr>
            <a:xfrm>
              <a:off x="1671987" y="1975602"/>
              <a:ext cx="644880" cy="362745"/>
            </a:xfrm>
            <a:prstGeom prst="rect">
              <a:avLst/>
            </a:prstGeom>
            <a:noFill/>
            <a:ln>
              <a:noFill/>
            </a:ln>
          </p:spPr>
        </p:pic>
        <p:pic>
          <p:nvPicPr>
            <p:cNvPr id="172" name="Google Shape;172;g3880f20594d_0_101"/>
            <p:cNvPicPr preferRelativeResize="0"/>
            <p:nvPr/>
          </p:nvPicPr>
          <p:blipFill>
            <a:blip r:embed="rId9">
              <a:alphaModFix/>
            </a:blip>
            <a:stretch>
              <a:fillRect/>
            </a:stretch>
          </p:blipFill>
          <p:spPr>
            <a:xfrm>
              <a:off x="2603507" y="1159575"/>
              <a:ext cx="969039" cy="388421"/>
            </a:xfrm>
            <a:prstGeom prst="rect">
              <a:avLst/>
            </a:prstGeom>
            <a:noFill/>
            <a:ln>
              <a:noFill/>
            </a:ln>
          </p:spPr>
        </p:pic>
        <p:pic>
          <p:nvPicPr>
            <p:cNvPr id="173" name="Google Shape;173;g3880f20594d_0_101"/>
            <p:cNvPicPr preferRelativeResize="0"/>
            <p:nvPr/>
          </p:nvPicPr>
          <p:blipFill>
            <a:blip r:embed="rId10">
              <a:alphaModFix/>
            </a:blip>
            <a:stretch>
              <a:fillRect/>
            </a:stretch>
          </p:blipFill>
          <p:spPr>
            <a:xfrm>
              <a:off x="2725327" y="1626711"/>
              <a:ext cx="582216" cy="291114"/>
            </a:xfrm>
            <a:prstGeom prst="rect">
              <a:avLst/>
            </a:prstGeom>
            <a:noFill/>
            <a:ln>
              <a:noFill/>
            </a:ln>
          </p:spPr>
        </p:pic>
        <p:pic>
          <p:nvPicPr>
            <p:cNvPr id="174" name="Google Shape;174;g3880f20594d_0_101"/>
            <p:cNvPicPr preferRelativeResize="0"/>
            <p:nvPr/>
          </p:nvPicPr>
          <p:blipFill>
            <a:blip r:embed="rId11">
              <a:alphaModFix/>
            </a:blip>
            <a:stretch>
              <a:fillRect/>
            </a:stretch>
          </p:blipFill>
          <p:spPr>
            <a:xfrm>
              <a:off x="2615261" y="2075915"/>
              <a:ext cx="802351" cy="206342"/>
            </a:xfrm>
            <a:prstGeom prst="rect">
              <a:avLst/>
            </a:prstGeom>
            <a:noFill/>
            <a:ln>
              <a:noFill/>
            </a:ln>
          </p:spPr>
        </p:pic>
      </p:grpSp>
      <p:sp>
        <p:nvSpPr>
          <p:cNvPr id="175" name="Google Shape;175;g3880f20594d_0_101"/>
          <p:cNvSpPr txBox="1"/>
          <p:nvPr>
            <p:ph idx="2" type="title"/>
          </p:nvPr>
        </p:nvSpPr>
        <p:spPr>
          <a:xfrm>
            <a:off x="3012088" y="1108750"/>
            <a:ext cx="3119700" cy="130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dk1"/>
                </a:solidFill>
                <a:latin typeface="Lato"/>
                <a:ea typeface="Lato"/>
                <a:cs typeface="Lato"/>
                <a:sym typeface="Lato"/>
              </a:rPr>
              <a:t>For each person, explain two ways that gig work might support their goals</a:t>
            </a:r>
            <a:endParaRPr b="1" sz="1800">
              <a:solidFill>
                <a:schemeClr val="dk1"/>
              </a:solidFill>
              <a:latin typeface="Lato"/>
              <a:ea typeface="Lato"/>
              <a:cs typeface="Lato"/>
              <a:sym typeface="Lato"/>
            </a:endParaRPr>
          </a:p>
        </p:txBody>
      </p:sp>
      <p:sp>
        <p:nvSpPr>
          <p:cNvPr id="176" name="Google Shape;176;g3880f20594d_0_101"/>
          <p:cNvSpPr/>
          <p:nvPr/>
        </p:nvSpPr>
        <p:spPr>
          <a:xfrm>
            <a:off x="2537751" y="4648575"/>
            <a:ext cx="3819900" cy="395700"/>
          </a:xfrm>
          <a:prstGeom prst="roundRect">
            <a:avLst>
              <a:gd fmla="val 16667" name="adj"/>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a:latin typeface="Lato"/>
                <a:ea typeface="Lato"/>
                <a:cs typeface="Lato"/>
                <a:sym typeface="Lato"/>
              </a:rPr>
              <a:t>Use the next slide to help write your answer</a:t>
            </a:r>
            <a:endParaRPr>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8d42f5246a_0_22"/>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900">
                <a:solidFill>
                  <a:schemeClr val="lt1"/>
                </a:solidFill>
                <a:latin typeface="Lato"/>
                <a:ea typeface="Lato"/>
                <a:cs typeface="Lato"/>
                <a:sym typeface="Lato"/>
              </a:rPr>
              <a:t>Key words: Gig economy</a:t>
            </a:r>
            <a:endParaRPr b="1" sz="2900">
              <a:solidFill>
                <a:schemeClr val="lt1"/>
              </a:solidFill>
              <a:latin typeface="Lato"/>
              <a:ea typeface="Lato"/>
              <a:cs typeface="Lato"/>
              <a:sym typeface="Lato"/>
            </a:endParaRPr>
          </a:p>
        </p:txBody>
      </p:sp>
      <p:sp>
        <p:nvSpPr>
          <p:cNvPr id="182" name="Google Shape;182;g38d42f5246a_0_22"/>
          <p:cNvSpPr/>
          <p:nvPr/>
        </p:nvSpPr>
        <p:spPr>
          <a:xfrm>
            <a:off x="397050" y="1891300"/>
            <a:ext cx="8349900" cy="27828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2000">
                <a:solidFill>
                  <a:schemeClr val="accent1"/>
                </a:solidFill>
                <a:latin typeface="Lato"/>
                <a:ea typeface="Lato"/>
                <a:cs typeface="Lato"/>
                <a:sym typeface="Lato"/>
              </a:rPr>
              <a:t>evenings and weekends - passion project - hobbies - freelance – remote work – side hustle – flexibility – contract work – self-employed – digital nomad – on-demand – task-based – </a:t>
            </a:r>
            <a:r>
              <a:rPr lang="en-GB" sz="2000">
                <a:solidFill>
                  <a:schemeClr val="accent1"/>
                </a:solidFill>
                <a:latin typeface="Lato"/>
                <a:ea typeface="Lato"/>
                <a:cs typeface="Lato"/>
                <a:sym typeface="Lato"/>
              </a:rPr>
              <a:t>i</a:t>
            </a:r>
            <a:r>
              <a:rPr lang="en-GB" sz="2000">
                <a:solidFill>
                  <a:schemeClr val="accent1"/>
                </a:solidFill>
                <a:latin typeface="Lato"/>
                <a:ea typeface="Lato"/>
                <a:cs typeface="Lato"/>
                <a:sym typeface="Lato"/>
              </a:rPr>
              <a:t>ndependent – </a:t>
            </a:r>
            <a:r>
              <a:rPr lang="en-GB" sz="2000">
                <a:solidFill>
                  <a:schemeClr val="accent1"/>
                </a:solidFill>
                <a:latin typeface="Lato"/>
                <a:ea typeface="Lato"/>
                <a:cs typeface="Lato"/>
                <a:sym typeface="Lato"/>
              </a:rPr>
              <a:t>p</a:t>
            </a:r>
            <a:r>
              <a:rPr lang="en-GB" sz="2000">
                <a:solidFill>
                  <a:schemeClr val="accent1"/>
                </a:solidFill>
                <a:latin typeface="Lato"/>
                <a:ea typeface="Lato"/>
                <a:cs typeface="Lato"/>
                <a:sym typeface="Lato"/>
              </a:rPr>
              <a:t>latform work project-based – autonomy – freedom – temporary work – flexible hours</a:t>
            </a:r>
            <a:endParaRPr sz="2000">
              <a:solidFill>
                <a:schemeClr val="accent1"/>
              </a:solidFill>
              <a:latin typeface="Lato"/>
              <a:ea typeface="Lato"/>
              <a:cs typeface="Lato"/>
              <a:sym typeface="Lato"/>
            </a:endParaRPr>
          </a:p>
        </p:txBody>
      </p:sp>
      <p:sp>
        <p:nvSpPr>
          <p:cNvPr id="183" name="Google Shape;183;g38d42f5246a_0_22"/>
          <p:cNvSpPr txBox="1"/>
          <p:nvPr/>
        </p:nvSpPr>
        <p:spPr>
          <a:xfrm>
            <a:off x="272750" y="1207650"/>
            <a:ext cx="7396200" cy="4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Lato"/>
                <a:ea typeface="Lato"/>
                <a:cs typeface="Lato"/>
                <a:sym typeface="Lato"/>
              </a:rPr>
              <a:t>Use these key concepts to help write your sentences:</a:t>
            </a:r>
            <a:endParaRPr sz="16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880f20594d_0_178"/>
          <p:cNvSpPr/>
          <p:nvPr/>
        </p:nvSpPr>
        <p:spPr>
          <a:xfrm>
            <a:off x="4690475" y="3146474"/>
            <a:ext cx="3932100" cy="17457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600">
                <a:latin typeface="Lato"/>
                <a:ea typeface="Lato"/>
                <a:cs typeface="Lato"/>
                <a:sym typeface="Lato"/>
              </a:rPr>
              <a:t>4. The Career Transitioner</a:t>
            </a:r>
            <a:endParaRPr sz="1600">
              <a:latin typeface="Lato"/>
              <a:ea typeface="Lato"/>
              <a:cs typeface="Lato"/>
              <a:sym typeface="Lato"/>
            </a:endParaRPr>
          </a:p>
          <a:p>
            <a:pPr indent="0" lvl="0" marL="0" rtl="0" algn="l">
              <a:lnSpc>
                <a:spcPct val="115000"/>
              </a:lnSpc>
              <a:spcBef>
                <a:spcPts val="0"/>
              </a:spcBef>
              <a:spcAft>
                <a:spcPts val="0"/>
              </a:spcAft>
              <a:buNone/>
            </a:pPr>
            <a:r>
              <a:rPr lang="en-GB" sz="1600">
                <a:solidFill>
                  <a:srgbClr val="444444"/>
                </a:solidFill>
                <a:highlight>
                  <a:srgbClr val="FFFFFF"/>
                </a:highlight>
                <a:latin typeface="Lato"/>
                <a:ea typeface="Lato"/>
                <a:cs typeface="Lato"/>
                <a:sym typeface="Lato"/>
              </a:rPr>
              <a:t>→ Exploring new fields or between jobs.</a:t>
            </a:r>
            <a:endParaRPr sz="1600">
              <a:solidFill>
                <a:srgbClr val="444444"/>
              </a:solidFill>
              <a:highlight>
                <a:srgbClr val="FFFFFF"/>
              </a:highlight>
              <a:latin typeface="Lato"/>
              <a:ea typeface="Lato"/>
              <a:cs typeface="Lato"/>
              <a:sym typeface="Lato"/>
            </a:endParaRPr>
          </a:p>
          <a:p>
            <a:pPr indent="0" lvl="0" marL="0" rtl="0" algn="l">
              <a:lnSpc>
                <a:spcPct val="115000"/>
              </a:lnSpc>
              <a:spcBef>
                <a:spcPts val="0"/>
              </a:spcBef>
              <a:spcAft>
                <a:spcPts val="0"/>
              </a:spcAft>
              <a:buNone/>
            </a:pPr>
            <a:r>
              <a:rPr lang="en-GB" sz="1600">
                <a:solidFill>
                  <a:srgbClr val="444444"/>
                </a:solidFill>
                <a:highlight>
                  <a:srgbClr val="FFFFFF"/>
                </a:highlight>
                <a:latin typeface="Lato"/>
                <a:ea typeface="Lato"/>
                <a:cs typeface="Lato"/>
                <a:sym typeface="Lato"/>
              </a:rPr>
              <a:t>→ Uses gig work (e.g. freelance projects, TaskRabbit) as a stepping stone.</a:t>
            </a:r>
            <a:endParaRPr sz="1600">
              <a:solidFill>
                <a:srgbClr val="444444"/>
              </a:solidFill>
              <a:highlight>
                <a:srgbClr val="FFFFFF"/>
              </a:highlight>
              <a:latin typeface="Lato"/>
              <a:ea typeface="Lato"/>
              <a:cs typeface="Lato"/>
              <a:sym typeface="Lato"/>
            </a:endParaRPr>
          </a:p>
        </p:txBody>
      </p:sp>
      <p:sp>
        <p:nvSpPr>
          <p:cNvPr id="189" name="Google Shape;189;g3880f20594d_0_178"/>
          <p:cNvSpPr/>
          <p:nvPr/>
        </p:nvSpPr>
        <p:spPr>
          <a:xfrm>
            <a:off x="4690468" y="1305551"/>
            <a:ext cx="3932100" cy="1696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600">
                <a:latin typeface="Lato"/>
                <a:ea typeface="Lato"/>
                <a:cs typeface="Lato"/>
                <a:sym typeface="Lato"/>
              </a:rPr>
              <a:t>3. The Semi-Retiree</a:t>
            </a:r>
            <a:endParaRPr b="1" sz="1600">
              <a:latin typeface="Lato"/>
              <a:ea typeface="Lato"/>
              <a:cs typeface="Lato"/>
              <a:sym typeface="Lato"/>
            </a:endParaRPr>
          </a:p>
          <a:p>
            <a:pPr indent="0" lvl="0" marL="0" rtl="0" algn="l">
              <a:lnSpc>
                <a:spcPct val="115000"/>
              </a:lnSpc>
              <a:spcBef>
                <a:spcPts val="0"/>
              </a:spcBef>
              <a:spcAft>
                <a:spcPts val="0"/>
              </a:spcAft>
              <a:buNone/>
            </a:pPr>
            <a:r>
              <a:rPr lang="en-GB" sz="1600">
                <a:solidFill>
                  <a:srgbClr val="444444"/>
                </a:solidFill>
                <a:highlight>
                  <a:srgbClr val="FFFFFF"/>
                </a:highlight>
                <a:latin typeface="Lato"/>
                <a:ea typeface="Lato"/>
                <a:cs typeface="Lato"/>
                <a:sym typeface="Lato"/>
              </a:rPr>
              <a:t>→ Wants to supplement a pension or keep busy.</a:t>
            </a:r>
            <a:endParaRPr sz="1600">
              <a:solidFill>
                <a:srgbClr val="444444"/>
              </a:solidFill>
              <a:highlight>
                <a:srgbClr val="FFFFFF"/>
              </a:highlight>
              <a:latin typeface="Lato"/>
              <a:ea typeface="Lato"/>
              <a:cs typeface="Lato"/>
              <a:sym typeface="Lato"/>
            </a:endParaRPr>
          </a:p>
          <a:p>
            <a:pPr indent="0" lvl="0" marL="0" rtl="0" algn="l">
              <a:lnSpc>
                <a:spcPct val="115000"/>
              </a:lnSpc>
              <a:spcBef>
                <a:spcPts val="0"/>
              </a:spcBef>
              <a:spcAft>
                <a:spcPts val="0"/>
              </a:spcAft>
              <a:buNone/>
            </a:pPr>
            <a:r>
              <a:rPr lang="en-GB" sz="1600">
                <a:solidFill>
                  <a:srgbClr val="444444"/>
                </a:solidFill>
                <a:highlight>
                  <a:srgbClr val="FFFFFF"/>
                </a:highlight>
                <a:latin typeface="Lato"/>
                <a:ea typeface="Lato"/>
                <a:cs typeface="Lato"/>
                <a:sym typeface="Lato"/>
              </a:rPr>
              <a:t>→ Part-time, lower-intensity gigs (e.g. tutoring, pet sitting, Airbnb hosting).</a:t>
            </a:r>
            <a:endParaRPr sz="1600">
              <a:solidFill>
                <a:srgbClr val="444444"/>
              </a:solidFill>
              <a:highlight>
                <a:srgbClr val="FFFFFF"/>
              </a:highlight>
              <a:latin typeface="Lato"/>
              <a:ea typeface="Lato"/>
              <a:cs typeface="Lato"/>
              <a:sym typeface="Lato"/>
            </a:endParaRPr>
          </a:p>
        </p:txBody>
      </p:sp>
      <p:sp>
        <p:nvSpPr>
          <p:cNvPr id="190" name="Google Shape;190;g3880f20594d_0_178"/>
          <p:cNvSpPr/>
          <p:nvPr/>
        </p:nvSpPr>
        <p:spPr>
          <a:xfrm>
            <a:off x="238175" y="3146475"/>
            <a:ext cx="3932100" cy="17457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600">
                <a:latin typeface="Lato"/>
                <a:ea typeface="Lato"/>
                <a:cs typeface="Lato"/>
                <a:sym typeface="Lato"/>
              </a:rPr>
              <a:t>2. The Creative Student</a:t>
            </a:r>
            <a:endParaRPr b="1" sz="1600">
              <a:latin typeface="Lato"/>
              <a:ea typeface="Lato"/>
              <a:cs typeface="Lato"/>
              <a:sym typeface="Lato"/>
            </a:endParaRPr>
          </a:p>
          <a:p>
            <a:pPr indent="0" lvl="0" marL="0" rtl="0" algn="l">
              <a:lnSpc>
                <a:spcPct val="115000"/>
              </a:lnSpc>
              <a:spcBef>
                <a:spcPts val="0"/>
              </a:spcBef>
              <a:spcAft>
                <a:spcPts val="0"/>
              </a:spcAft>
              <a:buNone/>
            </a:pPr>
            <a:r>
              <a:rPr lang="en-GB" sz="1600">
                <a:solidFill>
                  <a:srgbClr val="444444"/>
                </a:solidFill>
                <a:highlight>
                  <a:srgbClr val="FFFFFF"/>
                </a:highlight>
                <a:latin typeface="Lato"/>
                <a:ea typeface="Lato"/>
                <a:cs typeface="Lato"/>
                <a:sym typeface="Lato"/>
              </a:rPr>
              <a:t>→ </a:t>
            </a:r>
            <a:r>
              <a:rPr lang="en-GB" sz="1600">
                <a:latin typeface="Lato"/>
                <a:ea typeface="Lato"/>
                <a:cs typeface="Lato"/>
                <a:sym typeface="Lato"/>
              </a:rPr>
              <a:t>Flexible schedule, looking for income that fits around studies.</a:t>
            </a:r>
            <a:endParaRPr sz="1600">
              <a:latin typeface="Lato"/>
              <a:ea typeface="Lato"/>
              <a:cs typeface="Lato"/>
              <a:sym typeface="Lato"/>
            </a:endParaRPr>
          </a:p>
          <a:p>
            <a:pPr indent="0" lvl="0" marL="0" rtl="0" algn="l">
              <a:lnSpc>
                <a:spcPct val="115000"/>
              </a:lnSpc>
              <a:spcBef>
                <a:spcPts val="0"/>
              </a:spcBef>
              <a:spcAft>
                <a:spcPts val="0"/>
              </a:spcAft>
              <a:buNone/>
            </a:pPr>
            <a:r>
              <a:rPr lang="en-GB" sz="1600">
                <a:solidFill>
                  <a:srgbClr val="444444"/>
                </a:solidFill>
                <a:highlight>
                  <a:srgbClr val="FFFFFF"/>
                </a:highlight>
                <a:latin typeface="Lato"/>
                <a:ea typeface="Lato"/>
                <a:cs typeface="Lato"/>
                <a:sym typeface="Lato"/>
              </a:rPr>
              <a:t>→ </a:t>
            </a:r>
            <a:r>
              <a:rPr lang="en-GB" sz="1600">
                <a:latin typeface="Lato"/>
                <a:ea typeface="Lato"/>
                <a:cs typeface="Lato"/>
                <a:sym typeface="Lato"/>
              </a:rPr>
              <a:t>Passion projects and portfolio building.</a:t>
            </a:r>
            <a:endParaRPr sz="1600">
              <a:latin typeface="Lato"/>
              <a:ea typeface="Lato"/>
              <a:cs typeface="Lato"/>
              <a:sym typeface="Lato"/>
            </a:endParaRPr>
          </a:p>
        </p:txBody>
      </p:sp>
      <p:sp>
        <p:nvSpPr>
          <p:cNvPr id="191" name="Google Shape;191;g3880f20594d_0_178"/>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900">
                <a:solidFill>
                  <a:schemeClr val="lt1"/>
                </a:solidFill>
                <a:latin typeface="Lato"/>
                <a:ea typeface="Lato"/>
                <a:cs typeface="Lato"/>
                <a:sym typeface="Lato"/>
              </a:rPr>
              <a:t>Who might gig work suit?</a:t>
            </a:r>
            <a:endParaRPr b="1" sz="2900">
              <a:solidFill>
                <a:schemeClr val="lt1"/>
              </a:solidFill>
              <a:latin typeface="Lato"/>
              <a:ea typeface="Lato"/>
              <a:cs typeface="Lato"/>
              <a:sym typeface="Lato"/>
            </a:endParaRPr>
          </a:p>
        </p:txBody>
      </p:sp>
      <p:sp>
        <p:nvSpPr>
          <p:cNvPr id="192" name="Google Shape;192;g3880f20594d_0_178"/>
          <p:cNvSpPr/>
          <p:nvPr/>
        </p:nvSpPr>
        <p:spPr>
          <a:xfrm>
            <a:off x="238175" y="1305549"/>
            <a:ext cx="3932100" cy="16968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600">
                <a:latin typeface="Lato"/>
                <a:ea typeface="Lato"/>
                <a:cs typeface="Lato"/>
                <a:sym typeface="Lato"/>
              </a:rPr>
              <a:t>1. The Side-Hustler</a:t>
            </a:r>
            <a:endParaRPr b="1" sz="1600">
              <a:latin typeface="Lato"/>
              <a:ea typeface="Lato"/>
              <a:cs typeface="Lato"/>
              <a:sym typeface="Lato"/>
            </a:endParaRPr>
          </a:p>
          <a:p>
            <a:pPr indent="0" lvl="0" marL="0" rtl="0" algn="l">
              <a:lnSpc>
                <a:spcPct val="115000"/>
              </a:lnSpc>
              <a:spcBef>
                <a:spcPts val="0"/>
              </a:spcBef>
              <a:spcAft>
                <a:spcPts val="0"/>
              </a:spcAft>
              <a:buNone/>
            </a:pPr>
            <a:r>
              <a:rPr lang="en-GB" sz="1600">
                <a:solidFill>
                  <a:srgbClr val="444444"/>
                </a:solidFill>
                <a:highlight>
                  <a:srgbClr val="FFFFFF"/>
                </a:highlight>
                <a:latin typeface="Lato"/>
                <a:ea typeface="Lato"/>
                <a:cs typeface="Lato"/>
                <a:sym typeface="Lato"/>
              </a:rPr>
              <a:t>→</a:t>
            </a:r>
            <a:r>
              <a:rPr lang="en-GB" sz="1600">
                <a:latin typeface="Lato"/>
                <a:ea typeface="Lato"/>
                <a:cs typeface="Lato"/>
                <a:sym typeface="Lato"/>
              </a:rPr>
              <a:t> Already has a 9-5 job but needs extra income.</a:t>
            </a:r>
            <a:br>
              <a:rPr lang="en-GB" sz="1600">
                <a:latin typeface="Lato"/>
                <a:ea typeface="Lato"/>
                <a:cs typeface="Lato"/>
                <a:sym typeface="Lato"/>
              </a:rPr>
            </a:br>
            <a:r>
              <a:rPr lang="en-GB" sz="1600">
                <a:solidFill>
                  <a:srgbClr val="444444"/>
                </a:solidFill>
                <a:highlight>
                  <a:srgbClr val="FFFFFF"/>
                </a:highlight>
                <a:latin typeface="Lato"/>
                <a:ea typeface="Lato"/>
                <a:cs typeface="Lato"/>
                <a:sym typeface="Lato"/>
              </a:rPr>
              <a:t>→ </a:t>
            </a:r>
            <a:r>
              <a:rPr lang="en-GB" sz="1600">
                <a:latin typeface="Lato"/>
                <a:ea typeface="Lato"/>
                <a:cs typeface="Lato"/>
                <a:sym typeface="Lato"/>
              </a:rPr>
              <a:t>Likely to prefer evening or weekend work (e.g. Uber driving, food delivery).</a:t>
            </a:r>
            <a:endParaRPr sz="1600">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6dc8f22162_0_130"/>
          <p:cNvSpPr txBox="1"/>
          <p:nvPr/>
        </p:nvSpPr>
        <p:spPr>
          <a:xfrm>
            <a:off x="148225" y="1193150"/>
            <a:ext cx="56502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1800" u="none" cap="none" strike="noStrike">
                <a:solidFill>
                  <a:schemeClr val="accent1"/>
                </a:solidFill>
                <a:latin typeface="Lato"/>
                <a:ea typeface="Lato"/>
                <a:cs typeface="Lato"/>
                <a:sym typeface="Lato"/>
              </a:rPr>
              <a:t>Resource 1: </a:t>
            </a:r>
            <a:r>
              <a:rPr b="1" lang="en-GB" sz="1800">
                <a:solidFill>
                  <a:schemeClr val="accent1"/>
                </a:solidFill>
                <a:latin typeface="Lato"/>
                <a:ea typeface="Lato"/>
                <a:cs typeface="Lato"/>
                <a:sym typeface="Lato"/>
              </a:rPr>
              <a:t>Consider graph</a:t>
            </a:r>
            <a:r>
              <a:rPr b="1" i="0" lang="en-GB" sz="1800" u="none" cap="none" strike="noStrike">
                <a:solidFill>
                  <a:schemeClr val="accent1"/>
                </a:solidFill>
                <a:latin typeface="Lato"/>
                <a:ea typeface="Lato"/>
                <a:cs typeface="Lato"/>
                <a:sym typeface="Lato"/>
              </a:rPr>
              <a:t> </a:t>
            </a:r>
            <a:r>
              <a:rPr b="1" lang="en-GB" sz="1800">
                <a:solidFill>
                  <a:schemeClr val="accent1"/>
                </a:solidFill>
                <a:latin typeface="Lato"/>
                <a:ea typeface="Lato"/>
                <a:cs typeface="Lato"/>
                <a:sym typeface="Lato"/>
              </a:rPr>
              <a:t>→ Answer Questions</a:t>
            </a:r>
            <a:endParaRPr b="0" i="0" sz="18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1"/>
              </a:solidFill>
              <a:latin typeface="Lato"/>
              <a:ea typeface="Lato"/>
              <a:cs typeface="Lato"/>
              <a:sym typeface="Lato"/>
            </a:endParaRPr>
          </a:p>
          <a:p>
            <a:pPr indent="-355600" lvl="0" marL="457200" rtl="0" algn="l">
              <a:lnSpc>
                <a:spcPct val="115000"/>
              </a:lnSpc>
              <a:spcBef>
                <a:spcPts val="0"/>
              </a:spcBef>
              <a:spcAft>
                <a:spcPts val="0"/>
              </a:spcAft>
              <a:buClr>
                <a:schemeClr val="accent1"/>
              </a:buClr>
              <a:buSzPts val="2000"/>
              <a:buFont typeface="Lato"/>
              <a:buAutoNum type="arabicPeriod"/>
            </a:pPr>
            <a:r>
              <a:rPr lang="en-GB" sz="2000">
                <a:solidFill>
                  <a:schemeClr val="accent1"/>
                </a:solidFill>
                <a:latin typeface="Lato"/>
                <a:ea typeface="Lato"/>
                <a:cs typeface="Lato"/>
                <a:sym typeface="Lato"/>
              </a:rPr>
              <a:t>What trend can you see in the use of gig apps over time? Use data in your answer.</a:t>
            </a:r>
            <a:endParaRPr sz="2000">
              <a:solidFill>
                <a:schemeClr val="accent1"/>
              </a:solidFill>
              <a:latin typeface="Lato"/>
              <a:ea typeface="Lato"/>
              <a:cs typeface="Lato"/>
              <a:sym typeface="Lato"/>
            </a:endParaRPr>
          </a:p>
          <a:p>
            <a:pPr indent="-355600" lvl="0" marL="457200" rtl="0" algn="l">
              <a:lnSpc>
                <a:spcPct val="115000"/>
              </a:lnSpc>
              <a:spcBef>
                <a:spcPts val="0"/>
              </a:spcBef>
              <a:spcAft>
                <a:spcPts val="0"/>
              </a:spcAft>
              <a:buClr>
                <a:schemeClr val="accent1"/>
              </a:buClr>
              <a:buSzPts val="2000"/>
              <a:buFont typeface="Lato"/>
              <a:buAutoNum type="arabicPeriod"/>
            </a:pPr>
            <a:r>
              <a:rPr lang="en-GB" sz="2000">
                <a:solidFill>
                  <a:schemeClr val="accent1"/>
                </a:solidFill>
                <a:latin typeface="Lato"/>
                <a:ea typeface="Lato"/>
                <a:cs typeface="Lato"/>
                <a:sym typeface="Lato"/>
              </a:rPr>
              <a:t>Why do you think more people are turning to gig economy jobs? Give two possible reasons.</a:t>
            </a:r>
            <a:endParaRPr sz="2000">
              <a:solidFill>
                <a:schemeClr val="accent1"/>
              </a:solidFill>
              <a:latin typeface="Lato"/>
              <a:ea typeface="Lato"/>
              <a:cs typeface="Lato"/>
              <a:sym typeface="Lato"/>
            </a:endParaRPr>
          </a:p>
          <a:p>
            <a:pPr indent="-355600" lvl="0" marL="457200" rtl="0" algn="l">
              <a:lnSpc>
                <a:spcPct val="115000"/>
              </a:lnSpc>
              <a:spcBef>
                <a:spcPts val="0"/>
              </a:spcBef>
              <a:spcAft>
                <a:spcPts val="0"/>
              </a:spcAft>
              <a:buClr>
                <a:schemeClr val="accent1"/>
              </a:buClr>
              <a:buSzPts val="2000"/>
              <a:buFont typeface="Lato"/>
              <a:buAutoNum type="arabicPeriod"/>
            </a:pPr>
            <a:r>
              <a:rPr lang="en-GB" sz="2000">
                <a:solidFill>
                  <a:schemeClr val="accent1"/>
                </a:solidFill>
                <a:latin typeface="Lato"/>
                <a:ea typeface="Lato"/>
                <a:cs typeface="Lato"/>
                <a:sym typeface="Lato"/>
              </a:rPr>
              <a:t>What challenges might gig workers face compared to traditional employees?</a:t>
            </a:r>
            <a:endParaRPr sz="2000">
              <a:solidFill>
                <a:schemeClr val="accent1"/>
              </a:solidFill>
              <a:latin typeface="Lato"/>
              <a:ea typeface="Lato"/>
              <a:cs typeface="Lato"/>
              <a:sym typeface="Lato"/>
            </a:endParaRPr>
          </a:p>
          <a:p>
            <a:pPr indent="-355600" lvl="0" marL="457200" rtl="0" algn="l">
              <a:lnSpc>
                <a:spcPct val="115000"/>
              </a:lnSpc>
              <a:spcBef>
                <a:spcPts val="0"/>
              </a:spcBef>
              <a:spcAft>
                <a:spcPts val="0"/>
              </a:spcAft>
              <a:buClr>
                <a:schemeClr val="accent1"/>
              </a:buClr>
              <a:buSzPts val="2000"/>
              <a:buFont typeface="Lato"/>
              <a:buAutoNum type="arabicPeriod"/>
            </a:pPr>
            <a:r>
              <a:rPr lang="en-GB" sz="2000">
                <a:solidFill>
                  <a:schemeClr val="accent1"/>
                </a:solidFill>
                <a:latin typeface="Lato"/>
                <a:ea typeface="Lato"/>
                <a:cs typeface="Lato"/>
                <a:sym typeface="Lato"/>
              </a:rPr>
              <a:t>How do you think the gig economy might change in the next 10 years?</a:t>
            </a:r>
            <a:endParaRPr sz="2000">
              <a:solidFill>
                <a:schemeClr val="accent1"/>
              </a:solidFill>
              <a:latin typeface="Lato"/>
              <a:ea typeface="Lato"/>
              <a:cs typeface="Lato"/>
              <a:sym typeface="Lato"/>
            </a:endParaRPr>
          </a:p>
        </p:txBody>
      </p:sp>
      <p:pic>
        <p:nvPicPr>
          <p:cNvPr id="198" name="Google Shape;198;g26dc8f22162_0_130"/>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199" name="Google Shape;199;g26dc8f22162_0_130"/>
          <p:cNvSpPr txBox="1"/>
          <p:nvPr/>
        </p:nvSpPr>
        <p:spPr>
          <a:xfrm>
            <a:off x="148225" y="4760675"/>
            <a:ext cx="8655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Lato"/>
                <a:ea typeface="Lato"/>
                <a:cs typeface="Lato"/>
                <a:sym typeface="Lato"/>
              </a:rPr>
              <a:t>Resource 1: Changes to the gig economy</a:t>
            </a:r>
            <a:endParaRPr b="1" i="0" sz="1000" u="none" cap="none" strike="noStrike">
              <a:solidFill>
                <a:schemeClr val="accent2"/>
              </a:solidFill>
              <a:latin typeface="Lato"/>
              <a:ea typeface="Lato"/>
              <a:cs typeface="Lato"/>
              <a:sym typeface="Lato"/>
            </a:endParaRPr>
          </a:p>
        </p:txBody>
      </p:sp>
      <p:sp>
        <p:nvSpPr>
          <p:cNvPr id="200" name="Google Shape;200;g26dc8f22162_0_130"/>
          <p:cNvSpPr txBox="1"/>
          <p:nvPr>
            <p:ph type="title"/>
          </p:nvPr>
        </p:nvSpPr>
        <p:spPr>
          <a:xfrm>
            <a:off x="1065175" y="242738"/>
            <a:ext cx="8349900" cy="57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latin typeface="Lato"/>
                <a:ea typeface="Lato"/>
                <a:cs typeface="Lato"/>
                <a:sym typeface="Lato"/>
                <a:extLst>
                  <a:ext uri="http://customooxmlschemas.google.com/">
                    <go:slidesCustomData xmlns:go="http://customooxmlschemas.google.com/" textRoundtripDataId="1"/>
                  </a:ext>
                </a:extLst>
              </a:rPr>
              <a:t>Changes to the Gig Economy</a:t>
            </a:r>
            <a:endParaRPr b="1" i="0" sz="2900" u="none" cap="none" strike="noStrike">
              <a:latin typeface="Lato"/>
              <a:ea typeface="Lato"/>
              <a:cs typeface="Lato"/>
              <a:sym typeface="Lato"/>
            </a:endParaRPr>
          </a:p>
        </p:txBody>
      </p:sp>
      <p:pic>
        <p:nvPicPr>
          <p:cNvPr id="201" name="Google Shape;201;g26dc8f22162_0_130" title="module_4_session_4_resource_1_changes to the gig economy.png"/>
          <p:cNvPicPr preferRelativeResize="0"/>
          <p:nvPr/>
        </p:nvPicPr>
        <p:blipFill rotWithShape="1">
          <a:blip r:embed="rId4">
            <a:alphaModFix/>
          </a:blip>
          <a:srcRect b="29" l="0" r="0" t="19"/>
          <a:stretch/>
        </p:blipFill>
        <p:spPr>
          <a:xfrm rot="732376">
            <a:off x="6304377" y="1016012"/>
            <a:ext cx="2195920" cy="3105978"/>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38c1ac439a4_0_17"/>
          <p:cNvSpPr txBox="1"/>
          <p:nvPr/>
        </p:nvSpPr>
        <p:spPr>
          <a:xfrm>
            <a:off x="148225" y="1193150"/>
            <a:ext cx="6565200" cy="301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1800" u="none" cap="none" strike="noStrike">
                <a:solidFill>
                  <a:schemeClr val="accent1"/>
                </a:solidFill>
                <a:latin typeface="Lato"/>
                <a:ea typeface="Lato"/>
                <a:cs typeface="Lato"/>
                <a:sym typeface="Lato"/>
              </a:rPr>
              <a:t>Resource 1: </a:t>
            </a:r>
            <a:r>
              <a:rPr b="1" lang="en-GB" sz="1800">
                <a:solidFill>
                  <a:schemeClr val="accent1"/>
                </a:solidFill>
                <a:latin typeface="Lato"/>
                <a:ea typeface="Lato"/>
                <a:cs typeface="Lato"/>
                <a:sym typeface="Lato"/>
              </a:rPr>
              <a:t>Consider graph</a:t>
            </a:r>
            <a:r>
              <a:rPr b="1" i="0" lang="en-GB" sz="1800" u="none" cap="none" strike="noStrike">
                <a:solidFill>
                  <a:schemeClr val="accent1"/>
                </a:solidFill>
                <a:latin typeface="Lato"/>
                <a:ea typeface="Lato"/>
                <a:cs typeface="Lato"/>
                <a:sym typeface="Lato"/>
              </a:rPr>
              <a:t> </a:t>
            </a:r>
            <a:r>
              <a:rPr b="1" lang="en-GB" sz="1800">
                <a:solidFill>
                  <a:schemeClr val="accent1"/>
                </a:solidFill>
                <a:latin typeface="Lato"/>
                <a:ea typeface="Lato"/>
                <a:cs typeface="Lato"/>
                <a:sym typeface="Lato"/>
              </a:rPr>
              <a:t>→ Answer Questions</a:t>
            </a:r>
            <a:endParaRPr b="0" i="0" sz="18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1"/>
              </a:solidFill>
              <a:latin typeface="Lato"/>
              <a:ea typeface="Lato"/>
              <a:cs typeface="Lato"/>
              <a:sym typeface="Lato"/>
            </a:endParaRPr>
          </a:p>
          <a:p>
            <a:pPr indent="-355600" lvl="0" marL="457200" rtl="0" algn="l">
              <a:spcBef>
                <a:spcPts val="0"/>
              </a:spcBef>
              <a:spcAft>
                <a:spcPts val="0"/>
              </a:spcAft>
              <a:buClr>
                <a:schemeClr val="accent1"/>
              </a:buClr>
              <a:buSzPts val="2000"/>
              <a:buFont typeface="Lato"/>
              <a:buAutoNum type="arabicPeriod"/>
            </a:pPr>
            <a:r>
              <a:rPr b="1" lang="en-GB" sz="2000">
                <a:solidFill>
                  <a:schemeClr val="accent1"/>
                </a:solidFill>
                <a:latin typeface="Lato"/>
                <a:ea typeface="Lato"/>
                <a:cs typeface="Lato"/>
                <a:sym typeface="Lato"/>
              </a:rPr>
              <a:t>Trend</a:t>
            </a:r>
            <a:r>
              <a:rPr lang="en-GB" sz="2000">
                <a:solidFill>
                  <a:schemeClr val="accent1"/>
                </a:solidFill>
                <a:latin typeface="Lato"/>
                <a:ea typeface="Lato"/>
                <a:cs typeface="Lato"/>
                <a:sym typeface="Lato"/>
              </a:rPr>
              <a:t>: Weekly gig app use rose from 4.7% in 2016 → 9.6% in 2019 → 16% in 2023.</a:t>
            </a:r>
            <a:endParaRPr sz="2000">
              <a:solidFill>
                <a:schemeClr val="accent1"/>
              </a:solidFill>
              <a:latin typeface="Lato"/>
              <a:ea typeface="Lato"/>
              <a:cs typeface="Lato"/>
              <a:sym typeface="Lato"/>
            </a:endParaRPr>
          </a:p>
          <a:p>
            <a:pPr indent="-355600" lvl="0" marL="457200" rtl="0" algn="l">
              <a:spcBef>
                <a:spcPts val="1000"/>
              </a:spcBef>
              <a:spcAft>
                <a:spcPts val="0"/>
              </a:spcAft>
              <a:buClr>
                <a:schemeClr val="accent1"/>
              </a:buClr>
              <a:buSzPts val="2000"/>
              <a:buFont typeface="Lato"/>
              <a:buAutoNum type="arabicPeriod"/>
            </a:pPr>
            <a:r>
              <a:rPr b="1" lang="en-GB" sz="2000">
                <a:solidFill>
                  <a:schemeClr val="accent1"/>
                </a:solidFill>
                <a:latin typeface="Lato"/>
                <a:ea typeface="Lato"/>
                <a:cs typeface="Lato"/>
                <a:sym typeface="Lato"/>
              </a:rPr>
              <a:t>Reasons</a:t>
            </a:r>
            <a:r>
              <a:rPr lang="en-GB" sz="2000">
                <a:solidFill>
                  <a:schemeClr val="accent1"/>
                </a:solidFill>
                <a:latin typeface="Lato"/>
                <a:ea typeface="Lato"/>
                <a:cs typeface="Lato"/>
                <a:sym typeface="Lato"/>
              </a:rPr>
              <a:t>: Flexible work, easy access via apps.</a:t>
            </a:r>
            <a:endParaRPr sz="2000">
              <a:solidFill>
                <a:schemeClr val="accent1"/>
              </a:solidFill>
              <a:latin typeface="Lato"/>
              <a:ea typeface="Lato"/>
              <a:cs typeface="Lato"/>
              <a:sym typeface="Lato"/>
            </a:endParaRPr>
          </a:p>
          <a:p>
            <a:pPr indent="-355600" lvl="0" marL="457200" rtl="0" algn="l">
              <a:spcBef>
                <a:spcPts val="1000"/>
              </a:spcBef>
              <a:spcAft>
                <a:spcPts val="0"/>
              </a:spcAft>
              <a:buClr>
                <a:schemeClr val="accent1"/>
              </a:buClr>
              <a:buSzPts val="2000"/>
              <a:buFont typeface="Lato"/>
              <a:buAutoNum type="arabicPeriod"/>
            </a:pPr>
            <a:r>
              <a:rPr b="1" lang="en-GB" sz="2000">
                <a:solidFill>
                  <a:schemeClr val="accent1"/>
                </a:solidFill>
                <a:latin typeface="Lato"/>
                <a:ea typeface="Lato"/>
                <a:cs typeface="Lato"/>
                <a:sym typeface="Lato"/>
              </a:rPr>
              <a:t>Challenges</a:t>
            </a:r>
            <a:r>
              <a:rPr lang="en-GB" sz="2000">
                <a:solidFill>
                  <a:schemeClr val="accent1"/>
                </a:solidFill>
                <a:latin typeface="Lato"/>
                <a:ea typeface="Lato"/>
                <a:cs typeface="Lato"/>
                <a:sym typeface="Lato"/>
              </a:rPr>
              <a:t>: Less job security, no benefits.</a:t>
            </a:r>
            <a:endParaRPr sz="2000">
              <a:solidFill>
                <a:schemeClr val="accent1"/>
              </a:solidFill>
              <a:latin typeface="Lato"/>
              <a:ea typeface="Lato"/>
              <a:cs typeface="Lato"/>
              <a:sym typeface="Lato"/>
            </a:endParaRPr>
          </a:p>
          <a:p>
            <a:pPr indent="-355600" lvl="0" marL="457200" rtl="0" algn="l">
              <a:spcBef>
                <a:spcPts val="1000"/>
              </a:spcBef>
              <a:spcAft>
                <a:spcPts val="1000"/>
              </a:spcAft>
              <a:buClr>
                <a:schemeClr val="accent1"/>
              </a:buClr>
              <a:buSzPts val="2000"/>
              <a:buFont typeface="Lato"/>
              <a:buAutoNum type="arabicPeriod"/>
            </a:pPr>
            <a:r>
              <a:rPr b="1" lang="en-GB" sz="2000">
                <a:solidFill>
                  <a:schemeClr val="accent1"/>
                </a:solidFill>
                <a:latin typeface="Lato"/>
                <a:ea typeface="Lato"/>
                <a:cs typeface="Lato"/>
                <a:sym typeface="Lato"/>
              </a:rPr>
              <a:t>Future</a:t>
            </a:r>
            <a:r>
              <a:rPr lang="en-GB" sz="2000">
                <a:solidFill>
                  <a:schemeClr val="accent1"/>
                </a:solidFill>
                <a:latin typeface="Lato"/>
                <a:ea typeface="Lato"/>
                <a:cs typeface="Lato"/>
                <a:sym typeface="Lato"/>
              </a:rPr>
              <a:t>: Likely growth, possible new worker protections.</a:t>
            </a:r>
            <a:endParaRPr sz="2000">
              <a:solidFill>
                <a:schemeClr val="accent1"/>
              </a:solidFill>
              <a:latin typeface="Lato"/>
              <a:ea typeface="Lato"/>
              <a:cs typeface="Lato"/>
              <a:sym typeface="Lato"/>
            </a:endParaRPr>
          </a:p>
        </p:txBody>
      </p:sp>
      <p:pic>
        <p:nvPicPr>
          <p:cNvPr id="207" name="Google Shape;207;g38c1ac439a4_0_17"/>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208" name="Google Shape;208;g38c1ac439a4_0_17"/>
          <p:cNvSpPr txBox="1"/>
          <p:nvPr/>
        </p:nvSpPr>
        <p:spPr>
          <a:xfrm>
            <a:off x="148225" y="4760675"/>
            <a:ext cx="8655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Lato"/>
                <a:ea typeface="Lato"/>
                <a:cs typeface="Lato"/>
                <a:sym typeface="Lato"/>
              </a:rPr>
              <a:t>Resource 1: Changes to the gig economy</a:t>
            </a:r>
            <a:endParaRPr b="1" i="0" sz="1000" u="none" cap="none" strike="noStrike">
              <a:solidFill>
                <a:schemeClr val="accent2"/>
              </a:solidFill>
              <a:latin typeface="Lato"/>
              <a:ea typeface="Lato"/>
              <a:cs typeface="Lato"/>
              <a:sym typeface="Lato"/>
            </a:endParaRPr>
          </a:p>
        </p:txBody>
      </p:sp>
      <p:sp>
        <p:nvSpPr>
          <p:cNvPr id="209" name="Google Shape;209;g38c1ac439a4_0_17"/>
          <p:cNvSpPr txBox="1"/>
          <p:nvPr>
            <p:ph type="title"/>
          </p:nvPr>
        </p:nvSpPr>
        <p:spPr>
          <a:xfrm>
            <a:off x="1065175" y="242738"/>
            <a:ext cx="8349900" cy="57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latin typeface="Lato"/>
                <a:ea typeface="Lato"/>
                <a:cs typeface="Lato"/>
                <a:sym typeface="Lato"/>
                <a:extLst>
                  <a:ext uri="http://customooxmlschemas.google.com/">
                    <go:slidesCustomData xmlns:go="http://customooxmlschemas.google.com/" textRoundtripDataId="2"/>
                  </a:ext>
                </a:extLst>
              </a:rPr>
              <a:t>Changes to the Gig Economy</a:t>
            </a:r>
            <a:endParaRPr b="1" i="0" sz="2900" u="none" cap="none" strike="noStrike">
              <a:latin typeface="Lato"/>
              <a:ea typeface="Lato"/>
              <a:cs typeface="Lato"/>
              <a:sym typeface="Lato"/>
            </a:endParaRPr>
          </a:p>
        </p:txBody>
      </p:sp>
      <p:pic>
        <p:nvPicPr>
          <p:cNvPr id="210" name="Google Shape;210;g38c1ac439a4_0_17" title="module_4_session_4_resource_1_changes to the gig economy.png"/>
          <p:cNvPicPr preferRelativeResize="0"/>
          <p:nvPr/>
        </p:nvPicPr>
        <p:blipFill rotWithShape="1">
          <a:blip r:embed="rId4">
            <a:alphaModFix/>
          </a:blip>
          <a:srcRect b="29" l="0" r="0" t="19"/>
          <a:stretch/>
        </p:blipFill>
        <p:spPr>
          <a:xfrm rot="732376">
            <a:off x="7072854" y="1098180"/>
            <a:ext cx="1520766" cy="2151015"/>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4" name="Shape 214"/>
        <p:cNvGrpSpPr/>
        <p:nvPr/>
      </p:nvGrpSpPr>
      <p:grpSpPr>
        <a:xfrm>
          <a:off x="0" y="0"/>
          <a:ext cx="0" cy="0"/>
          <a:chOff x="0" y="0"/>
          <a:chExt cx="0" cy="0"/>
        </a:xfrm>
      </p:grpSpPr>
      <p:sp>
        <p:nvSpPr>
          <p:cNvPr id="215" name="Google Shape;215;g2199929175a_0_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16" name="Google Shape;216;g2199929175a_0_3"/>
          <p:cNvSpPr txBox="1"/>
          <p:nvPr/>
        </p:nvSpPr>
        <p:spPr>
          <a:xfrm>
            <a:off x="360375" y="629075"/>
            <a:ext cx="794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17" name="Google Shape;217;g2199929175a_0_3"/>
          <p:cNvSpPr txBox="1"/>
          <p:nvPr/>
        </p:nvSpPr>
        <p:spPr>
          <a:xfrm>
            <a:off x="488175" y="1431375"/>
            <a:ext cx="7945200" cy="30597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changes to the gig economy</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Understand workers’ rights and how they relate to the gig economy</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Assess the protection of workers rights in the gig economy</a:t>
            </a:r>
            <a:endParaRPr b="1" i="0" sz="2200" u="none" cap="none" strike="noStrike">
              <a:solidFill>
                <a:schemeClr val="lt1"/>
              </a:solidFill>
              <a:latin typeface="Lato"/>
              <a:ea typeface="Lato"/>
              <a:cs typeface="Lato"/>
              <a:sym typeface="Lato"/>
            </a:endParaRPr>
          </a:p>
          <a:p>
            <a:pPr indent="0" lvl="0" marL="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894532029d_0_32"/>
          <p:cNvSpPr txBox="1"/>
          <p:nvPr/>
        </p:nvSpPr>
        <p:spPr>
          <a:xfrm>
            <a:off x="3064150" y="1121475"/>
            <a:ext cx="54138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600">
                <a:latin typeface="Lato"/>
                <a:ea typeface="Lato"/>
                <a:cs typeface="Lato"/>
                <a:sym typeface="Lato"/>
              </a:rPr>
              <a:t>Dave works as a </a:t>
            </a:r>
            <a:r>
              <a:rPr b="1" lang="en-GB" sz="1600">
                <a:latin typeface="Lato"/>
                <a:ea typeface="Lato"/>
                <a:cs typeface="Lato"/>
                <a:sym typeface="Lato"/>
              </a:rPr>
              <a:t>delivery driver</a:t>
            </a:r>
            <a:r>
              <a:rPr lang="en-GB" sz="1600">
                <a:latin typeface="Lato"/>
                <a:ea typeface="Lato"/>
                <a:cs typeface="Lato"/>
                <a:sym typeface="Lato"/>
              </a:rPr>
              <a:t> for Deliveroo. He likes that he can </a:t>
            </a:r>
            <a:r>
              <a:rPr b="1" lang="en-GB" sz="1600">
                <a:latin typeface="Lato"/>
                <a:ea typeface="Lato"/>
                <a:cs typeface="Lato"/>
                <a:sym typeface="Lato"/>
              </a:rPr>
              <a:t>choose his own hours</a:t>
            </a:r>
            <a:r>
              <a:rPr lang="en-GB" sz="1600">
                <a:latin typeface="Lato"/>
                <a:ea typeface="Lato"/>
                <a:cs typeface="Lato"/>
                <a:sym typeface="Lato"/>
              </a:rPr>
              <a:t> and </a:t>
            </a:r>
            <a:r>
              <a:rPr b="1" lang="en-GB" sz="1600">
                <a:latin typeface="Lato"/>
                <a:ea typeface="Lato"/>
                <a:cs typeface="Lato"/>
                <a:sym typeface="Lato"/>
              </a:rPr>
              <a:t>work extra shifts</a:t>
            </a:r>
            <a:r>
              <a:rPr lang="en-GB" sz="1600">
                <a:latin typeface="Lato"/>
                <a:ea typeface="Lato"/>
                <a:cs typeface="Lato"/>
                <a:sym typeface="Lato"/>
              </a:rPr>
              <a:t> when he wants to earn more money.</a:t>
            </a:r>
            <a:endParaRPr sz="1600">
              <a:latin typeface="Lato"/>
              <a:ea typeface="Lato"/>
              <a:cs typeface="Lato"/>
              <a:sym typeface="Lato"/>
            </a:endParaRPr>
          </a:p>
          <a:p>
            <a:pPr indent="0" lvl="0" marL="0" rtl="0" algn="l">
              <a:lnSpc>
                <a:spcPct val="115000"/>
              </a:lnSpc>
              <a:spcBef>
                <a:spcPts val="0"/>
              </a:spcBef>
              <a:spcAft>
                <a:spcPts val="0"/>
              </a:spcAft>
              <a:buNone/>
            </a:pPr>
            <a:r>
              <a:t/>
            </a:r>
            <a:endParaRPr sz="1600">
              <a:latin typeface="Lato"/>
              <a:ea typeface="Lato"/>
              <a:cs typeface="Lato"/>
              <a:sym typeface="Lato"/>
            </a:endParaRPr>
          </a:p>
          <a:p>
            <a:pPr indent="0" lvl="0" marL="0" rtl="0" algn="l">
              <a:lnSpc>
                <a:spcPct val="115000"/>
              </a:lnSpc>
              <a:spcBef>
                <a:spcPts val="0"/>
              </a:spcBef>
              <a:spcAft>
                <a:spcPts val="0"/>
              </a:spcAft>
              <a:buNone/>
            </a:pPr>
            <a:r>
              <a:rPr lang="en-GB" sz="1600">
                <a:latin typeface="Lato"/>
                <a:ea typeface="Lato"/>
                <a:cs typeface="Lato"/>
                <a:sym typeface="Lato"/>
              </a:rPr>
              <a:t>Dave’s about to </a:t>
            </a:r>
            <a:r>
              <a:rPr b="1" lang="en-GB" sz="1600">
                <a:latin typeface="Lato"/>
                <a:ea typeface="Lato"/>
                <a:cs typeface="Lato"/>
                <a:sym typeface="Lato"/>
              </a:rPr>
              <a:t>have a baby</a:t>
            </a:r>
            <a:r>
              <a:rPr lang="en-GB" sz="1600">
                <a:latin typeface="Lato"/>
                <a:ea typeface="Lato"/>
                <a:cs typeface="Lato"/>
                <a:sym typeface="Lato"/>
              </a:rPr>
              <a:t> so he’s been trying to save as much as he can. </a:t>
            </a:r>
            <a:br>
              <a:rPr lang="en-GB" sz="1600">
                <a:latin typeface="Lato"/>
                <a:ea typeface="Lato"/>
                <a:cs typeface="Lato"/>
                <a:sym typeface="Lato"/>
              </a:rPr>
            </a:br>
            <a:endParaRPr sz="1600">
              <a:latin typeface="Lato"/>
              <a:ea typeface="Lato"/>
              <a:cs typeface="Lato"/>
              <a:sym typeface="Lato"/>
            </a:endParaRPr>
          </a:p>
          <a:p>
            <a:pPr indent="0" lvl="0" marL="0" rtl="0" algn="l">
              <a:lnSpc>
                <a:spcPct val="115000"/>
              </a:lnSpc>
              <a:spcBef>
                <a:spcPts val="0"/>
              </a:spcBef>
              <a:spcAft>
                <a:spcPts val="0"/>
              </a:spcAft>
              <a:buNone/>
            </a:pPr>
            <a:r>
              <a:rPr lang="en-GB" sz="1600">
                <a:latin typeface="Lato"/>
                <a:ea typeface="Lato"/>
                <a:cs typeface="Lato"/>
                <a:sym typeface="Lato"/>
              </a:rPr>
              <a:t>However, his </a:t>
            </a:r>
            <a:r>
              <a:rPr b="1" lang="en-GB" sz="1600">
                <a:latin typeface="Lato"/>
                <a:ea typeface="Lato"/>
                <a:cs typeface="Lato"/>
                <a:sym typeface="Lato"/>
              </a:rPr>
              <a:t>back has been seriously hurting again</a:t>
            </a:r>
            <a:r>
              <a:rPr lang="en-GB" sz="1600">
                <a:latin typeface="Lato"/>
                <a:ea typeface="Lato"/>
                <a:cs typeface="Lato"/>
                <a:sym typeface="Lato"/>
              </a:rPr>
              <a:t> from an old injury, and he’s worried about taking time off to rest and recover. </a:t>
            </a:r>
            <a:endParaRPr b="1" sz="1600">
              <a:solidFill>
                <a:schemeClr val="accent1"/>
              </a:solidFill>
              <a:latin typeface="Lato"/>
              <a:ea typeface="Lato"/>
              <a:cs typeface="Lato"/>
              <a:sym typeface="Lato"/>
            </a:endParaRPr>
          </a:p>
        </p:txBody>
      </p:sp>
      <p:sp>
        <p:nvSpPr>
          <p:cNvPr id="223" name="Google Shape;223;g3894532029d_0_32"/>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1: Read Dave’s Story</a:t>
            </a:r>
            <a:endParaRPr/>
          </a:p>
        </p:txBody>
      </p:sp>
      <p:pic>
        <p:nvPicPr>
          <p:cNvPr id="224" name="Google Shape;224;g3894532029d_0_32"/>
          <p:cNvPicPr preferRelativeResize="0"/>
          <p:nvPr/>
        </p:nvPicPr>
        <p:blipFill>
          <a:blip r:embed="rId3">
            <a:alphaModFix/>
          </a:blip>
          <a:stretch>
            <a:fillRect/>
          </a:stretch>
        </p:blipFill>
        <p:spPr>
          <a:xfrm>
            <a:off x="222200" y="1289675"/>
            <a:ext cx="2717102" cy="2643501"/>
          </a:xfrm>
          <a:prstGeom prst="rect">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g17fb3f8a1f2_0_0"/>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latin typeface="Lato"/>
                <a:ea typeface="Lato"/>
                <a:cs typeface="Lato"/>
                <a:sym typeface="Lato"/>
              </a:rPr>
              <a:t>Unit outline</a:t>
            </a:r>
            <a:endParaRPr b="1" i="0" sz="2900" u="none" cap="none" strike="noStrike">
              <a:latin typeface="Lato"/>
              <a:ea typeface="Lato"/>
              <a:cs typeface="Lato"/>
              <a:sym typeface="Lato"/>
            </a:endParaRPr>
          </a:p>
        </p:txBody>
      </p:sp>
      <p:graphicFrame>
        <p:nvGraphicFramePr>
          <p:cNvPr id="51" name="Google Shape;51;g17fb3f8a1f2_0_0"/>
          <p:cNvGraphicFramePr/>
          <p:nvPr/>
        </p:nvGraphicFramePr>
        <p:xfrm>
          <a:off x="453250" y="1721850"/>
          <a:ext cx="3000000" cy="3000000"/>
        </p:xfrm>
        <a:graphic>
          <a:graphicData uri="http://schemas.openxmlformats.org/drawingml/2006/table">
            <a:tbl>
              <a:tblPr>
                <a:noFill/>
                <a:tableStyleId>{4D8228C4-C267-4D2A-B5CA-B611DD53F1CB}</a:tableStyleId>
              </a:tblPr>
              <a:tblGrid>
                <a:gridCol w="1252750"/>
                <a:gridCol w="1499925"/>
                <a:gridCol w="1652825"/>
                <a:gridCol w="1409400"/>
                <a:gridCol w="1004975"/>
                <a:gridCol w="1182000"/>
              </a:tblGrid>
              <a:tr h="39620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1</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2</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3</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4</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5</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6</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1463025">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rgbClr val="262A33"/>
                          </a:solidFill>
                          <a:latin typeface="Lato"/>
                          <a:ea typeface="Lato"/>
                          <a:cs typeface="Lato"/>
                          <a:sym typeface="Lato"/>
                        </a:rPr>
                        <a:t>Careers in the City</a:t>
                      </a:r>
                      <a:endParaRPr b="1"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rgbClr val="262A33"/>
                          </a:solidFill>
                          <a:latin typeface="Lato"/>
                          <a:ea typeface="Lato"/>
                          <a:cs typeface="Lato"/>
                          <a:sym typeface="Lato"/>
                        </a:rPr>
                        <a:t>Apprenticeships</a:t>
                      </a:r>
                      <a:endParaRPr b="1"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rgbClr val="262A33"/>
                          </a:solidFill>
                          <a:latin typeface="Lato"/>
                          <a:ea typeface="Lato"/>
                          <a:cs typeface="Lato"/>
                          <a:sym typeface="Lato"/>
                        </a:rPr>
                        <a:t>Entrepreneurship</a:t>
                      </a:r>
                      <a:endParaRPr b="1"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chemeClr val="accent2"/>
                          </a:solidFill>
                          <a:latin typeface="Lato"/>
                          <a:ea typeface="Lato"/>
                          <a:cs typeface="Lato"/>
                          <a:sym typeface="Lato"/>
                        </a:rPr>
                        <a:t>Understanding gig work and employment rights</a:t>
                      </a:r>
                      <a:endParaRPr b="1" sz="1300" u="none" cap="none" strike="noStrike">
                        <a:solidFill>
                          <a:schemeClr val="accent2"/>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rgbClr val="262A33"/>
                          </a:solidFill>
                          <a:latin typeface="Lato"/>
                          <a:ea typeface="Lato"/>
                          <a:cs typeface="Lato"/>
                          <a:sym typeface="Lato"/>
                        </a:rPr>
                        <a:t>Speaking up at work</a:t>
                      </a:r>
                      <a:endParaRPr b="1"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chemeClr val="dk1"/>
                          </a:solidFill>
                          <a:latin typeface="Lato"/>
                          <a:ea typeface="Lato"/>
                          <a:cs typeface="Lato"/>
                          <a:sym typeface="Lato"/>
                        </a:rPr>
                        <a:t>Creating a career plan</a:t>
                      </a:r>
                      <a:endParaRPr b="1"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3894d37743b_0_1"/>
          <p:cNvSpPr txBox="1"/>
          <p:nvPr/>
        </p:nvSpPr>
        <p:spPr>
          <a:xfrm>
            <a:off x="216925" y="1224500"/>
            <a:ext cx="34308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latin typeface="Lato"/>
                <a:ea typeface="Lato"/>
                <a:cs typeface="Lato"/>
                <a:sym typeface="Lato"/>
              </a:rPr>
              <a:t>Dave works as a </a:t>
            </a:r>
            <a:r>
              <a:rPr b="1" lang="en-GB">
                <a:latin typeface="Lato"/>
                <a:ea typeface="Lato"/>
                <a:cs typeface="Lato"/>
                <a:sym typeface="Lato"/>
              </a:rPr>
              <a:t>delivery rider</a:t>
            </a:r>
            <a:r>
              <a:rPr lang="en-GB">
                <a:latin typeface="Lato"/>
                <a:ea typeface="Lato"/>
                <a:cs typeface="Lato"/>
                <a:sym typeface="Lato"/>
              </a:rPr>
              <a:t> for Deliveroo. He likes that he can </a:t>
            </a:r>
            <a:r>
              <a:rPr b="1" lang="en-GB">
                <a:latin typeface="Lato"/>
                <a:ea typeface="Lato"/>
                <a:cs typeface="Lato"/>
                <a:sym typeface="Lato"/>
              </a:rPr>
              <a:t>choose his own hours</a:t>
            </a:r>
            <a:r>
              <a:rPr lang="en-GB">
                <a:latin typeface="Lato"/>
                <a:ea typeface="Lato"/>
                <a:cs typeface="Lato"/>
                <a:sym typeface="Lato"/>
              </a:rPr>
              <a:t> and </a:t>
            </a:r>
            <a:r>
              <a:rPr b="1" lang="en-GB">
                <a:latin typeface="Lato"/>
                <a:ea typeface="Lato"/>
                <a:cs typeface="Lato"/>
                <a:sym typeface="Lato"/>
              </a:rPr>
              <a:t>work extra shifts</a:t>
            </a:r>
            <a:r>
              <a:rPr lang="en-GB">
                <a:latin typeface="Lato"/>
                <a:ea typeface="Lato"/>
                <a:cs typeface="Lato"/>
                <a:sym typeface="Lato"/>
              </a:rPr>
              <a:t> when he wants to earn more money.</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rPr lang="en-GB">
                <a:latin typeface="Lato"/>
                <a:ea typeface="Lato"/>
                <a:cs typeface="Lato"/>
                <a:sym typeface="Lato"/>
              </a:rPr>
              <a:t>Dave’s about to </a:t>
            </a:r>
            <a:r>
              <a:rPr b="1" lang="en-GB">
                <a:latin typeface="Lato"/>
                <a:ea typeface="Lato"/>
                <a:cs typeface="Lato"/>
                <a:sym typeface="Lato"/>
              </a:rPr>
              <a:t>have a baby</a:t>
            </a:r>
            <a:r>
              <a:rPr lang="en-GB">
                <a:latin typeface="Lato"/>
                <a:ea typeface="Lato"/>
                <a:cs typeface="Lato"/>
                <a:sym typeface="Lato"/>
              </a:rPr>
              <a:t> so he’s been trying to save as much as he can. </a:t>
            </a:r>
            <a:br>
              <a:rPr lang="en-GB">
                <a:latin typeface="Lato"/>
                <a:ea typeface="Lato"/>
                <a:cs typeface="Lato"/>
                <a:sym typeface="Lato"/>
              </a:rPr>
            </a:br>
            <a:endParaRPr>
              <a:latin typeface="Lato"/>
              <a:ea typeface="Lato"/>
              <a:cs typeface="Lato"/>
              <a:sym typeface="Lato"/>
            </a:endParaRPr>
          </a:p>
          <a:p>
            <a:pPr indent="0" lvl="0" marL="0" rtl="0" algn="l">
              <a:lnSpc>
                <a:spcPct val="115000"/>
              </a:lnSpc>
              <a:spcBef>
                <a:spcPts val="0"/>
              </a:spcBef>
              <a:spcAft>
                <a:spcPts val="0"/>
              </a:spcAft>
              <a:buNone/>
            </a:pPr>
            <a:r>
              <a:rPr lang="en-GB">
                <a:latin typeface="Lato"/>
                <a:ea typeface="Lato"/>
                <a:cs typeface="Lato"/>
                <a:sym typeface="Lato"/>
              </a:rPr>
              <a:t>However, his </a:t>
            </a:r>
            <a:r>
              <a:rPr b="1" lang="en-GB">
                <a:latin typeface="Lato"/>
                <a:ea typeface="Lato"/>
                <a:cs typeface="Lato"/>
                <a:sym typeface="Lato"/>
              </a:rPr>
              <a:t>back has been seriously hurting again</a:t>
            </a:r>
            <a:r>
              <a:rPr lang="en-GB">
                <a:latin typeface="Lato"/>
                <a:ea typeface="Lato"/>
                <a:cs typeface="Lato"/>
                <a:sym typeface="Lato"/>
              </a:rPr>
              <a:t> from an old injury, and he’s worried about taking time off to rest and recover. </a:t>
            </a:r>
            <a:endParaRPr b="1">
              <a:solidFill>
                <a:schemeClr val="accent1"/>
              </a:solidFill>
              <a:latin typeface="Lato"/>
              <a:ea typeface="Lato"/>
              <a:cs typeface="Lato"/>
              <a:sym typeface="Lato"/>
            </a:endParaRPr>
          </a:p>
        </p:txBody>
      </p:sp>
      <p:sp>
        <p:nvSpPr>
          <p:cNvPr id="230" name="Google Shape;230;g3894d37743b_0_1"/>
          <p:cNvSpPr txBox="1"/>
          <p:nvPr/>
        </p:nvSpPr>
        <p:spPr>
          <a:xfrm>
            <a:off x="4082125" y="1224500"/>
            <a:ext cx="4899900" cy="2630400"/>
          </a:xfrm>
          <a:prstGeom prst="rect">
            <a:avLst/>
          </a:prstGeom>
          <a:no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latin typeface="Lato"/>
                <a:ea typeface="Lato"/>
                <a:cs typeface="Lato"/>
                <a:sym typeface="Lato"/>
              </a:rPr>
              <a:t>Questions to </a:t>
            </a:r>
            <a:r>
              <a:rPr b="1" lang="en-GB">
                <a:latin typeface="Lato"/>
                <a:ea typeface="Lato"/>
                <a:cs typeface="Lato"/>
                <a:sym typeface="Lato"/>
              </a:rPr>
              <a:t>consider</a:t>
            </a:r>
            <a:r>
              <a:rPr b="1" lang="en-GB">
                <a:latin typeface="Lato"/>
                <a:ea typeface="Lato"/>
                <a:cs typeface="Lato"/>
                <a:sym typeface="Lato"/>
              </a:rPr>
              <a:t>:</a:t>
            </a:r>
            <a:endParaRPr b="1">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GB">
                <a:latin typeface="Lato"/>
                <a:ea typeface="Lato"/>
                <a:cs typeface="Lato"/>
                <a:sym typeface="Lato"/>
              </a:rPr>
              <a:t>How might being a delivery rider be beneficial for Dave’s situation</a:t>
            </a:r>
            <a:r>
              <a:rPr lang="en-GB">
                <a:latin typeface="Lato"/>
                <a:ea typeface="Lato"/>
                <a:cs typeface="Lato"/>
                <a:sym typeface="Lato"/>
              </a:rPr>
              <a:t>?</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GB">
                <a:latin typeface="Lato"/>
                <a:ea typeface="Lato"/>
                <a:cs typeface="Lato"/>
                <a:sym typeface="Lato"/>
              </a:rPr>
              <a:t>What are the challenges of </a:t>
            </a:r>
            <a:r>
              <a:rPr lang="en-GB">
                <a:latin typeface="Lato"/>
                <a:ea typeface="Lato"/>
                <a:cs typeface="Lato"/>
                <a:sym typeface="Lato"/>
              </a:rPr>
              <a:t>being a delivery rider? </a:t>
            </a:r>
            <a:r>
              <a:rPr lang="en-GB">
                <a:latin typeface="Lato"/>
                <a:ea typeface="Lato"/>
                <a:cs typeface="Lato"/>
                <a:sym typeface="Lato"/>
              </a:rPr>
              <a:t> </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GB">
                <a:latin typeface="Lato"/>
                <a:ea typeface="Lato"/>
                <a:cs typeface="Lato"/>
                <a:sym typeface="Lato"/>
              </a:rPr>
              <a:t>If Dave takes a day off sick, what happens to his income?</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GB">
                <a:latin typeface="Lato"/>
                <a:ea typeface="Lato"/>
                <a:cs typeface="Lato"/>
                <a:sym typeface="Lato"/>
              </a:rPr>
              <a:t>Will any of the </a:t>
            </a:r>
            <a:r>
              <a:rPr b="1" lang="en-GB">
                <a:latin typeface="Lato"/>
                <a:ea typeface="Lato"/>
                <a:cs typeface="Lato"/>
                <a:sym typeface="Lato"/>
              </a:rPr>
              <a:t>highlighted</a:t>
            </a:r>
            <a:r>
              <a:rPr lang="en-GB">
                <a:latin typeface="Lato"/>
                <a:ea typeface="Lato"/>
                <a:cs typeface="Lato"/>
                <a:sym typeface="Lato"/>
              </a:rPr>
              <a:t> points impact on his pay?</a:t>
            </a:r>
            <a:endParaRPr>
              <a:latin typeface="Lato"/>
              <a:ea typeface="Lato"/>
              <a:cs typeface="Lato"/>
              <a:sym typeface="Lato"/>
            </a:endParaRPr>
          </a:p>
          <a:p>
            <a:pPr indent="-317500" lvl="0" marL="457200" rtl="0" algn="l">
              <a:lnSpc>
                <a:spcPct val="115000"/>
              </a:lnSpc>
              <a:spcBef>
                <a:spcPts val="0"/>
              </a:spcBef>
              <a:spcAft>
                <a:spcPts val="0"/>
              </a:spcAft>
              <a:buSzPts val="1400"/>
              <a:buFont typeface="Lato"/>
              <a:buAutoNum type="arabicPeriod"/>
            </a:pPr>
            <a:r>
              <a:rPr lang="en-GB">
                <a:latin typeface="Lato"/>
                <a:ea typeface="Lato"/>
                <a:cs typeface="Lato"/>
                <a:sym typeface="Lato"/>
              </a:rPr>
              <a:t>Would you like to work in a gig job like Dave’s? Why or why not?</a:t>
            </a:r>
            <a:endParaRPr>
              <a:latin typeface="Lato"/>
              <a:ea typeface="Lato"/>
              <a:cs typeface="Lato"/>
              <a:sym typeface="Lato"/>
            </a:endParaRPr>
          </a:p>
        </p:txBody>
      </p:sp>
      <p:sp>
        <p:nvSpPr>
          <p:cNvPr id="231" name="Google Shape;231;g3894d37743b_0_1"/>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2: Dave’s Story - Questions</a:t>
            </a:r>
            <a:endParaRPr/>
          </a:p>
        </p:txBody>
      </p:sp>
      <p:pic>
        <p:nvPicPr>
          <p:cNvPr id="232" name="Google Shape;232;g3894d37743b_0_1"/>
          <p:cNvPicPr preferRelativeResize="0"/>
          <p:nvPr/>
        </p:nvPicPr>
        <p:blipFill rotWithShape="1">
          <a:blip r:embed="rId3">
            <a:alphaModFix/>
          </a:blip>
          <a:srcRect b="31656" l="9909" r="9917" t="31645"/>
          <a:stretch/>
        </p:blipFill>
        <p:spPr>
          <a:xfrm>
            <a:off x="4082125" y="4014850"/>
            <a:ext cx="3287675" cy="10030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ab55fc72ce_0_13"/>
          <p:cNvSpPr txBox="1"/>
          <p:nvPr>
            <p:ph type="title"/>
          </p:nvPr>
        </p:nvSpPr>
        <p:spPr>
          <a:xfrm>
            <a:off x="206525" y="179650"/>
            <a:ext cx="8349900" cy="57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latin typeface="Lato"/>
                <a:ea typeface="Lato"/>
                <a:cs typeface="Lato"/>
                <a:sym typeface="Lato"/>
              </a:rPr>
              <a:t>Employment Rights</a:t>
            </a:r>
            <a:endParaRPr b="1" i="0" sz="2900" u="none" cap="none" strike="noStrike">
              <a:latin typeface="Lato"/>
              <a:ea typeface="Lato"/>
              <a:cs typeface="Lato"/>
              <a:sym typeface="Lato"/>
            </a:endParaRPr>
          </a:p>
        </p:txBody>
      </p:sp>
      <p:sp>
        <p:nvSpPr>
          <p:cNvPr id="238" name="Google Shape;238;g1ab55fc72ce_0_13"/>
          <p:cNvSpPr txBox="1"/>
          <p:nvPr/>
        </p:nvSpPr>
        <p:spPr>
          <a:xfrm>
            <a:off x="332425" y="1291375"/>
            <a:ext cx="4797600" cy="181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GB" sz="2300">
                <a:solidFill>
                  <a:schemeClr val="accent1"/>
                </a:solidFill>
                <a:latin typeface="Lato"/>
                <a:ea typeface="Lato"/>
                <a:cs typeface="Lato"/>
                <a:sym typeface="Lato"/>
              </a:rPr>
              <a:t>Should Dave get a full-time job?</a:t>
            </a:r>
            <a:endParaRPr b="1" sz="2300">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2300">
                <a:solidFill>
                  <a:schemeClr val="accent1"/>
                </a:solidFill>
                <a:latin typeface="Lato"/>
                <a:ea typeface="Lato"/>
                <a:cs typeface="Lato"/>
                <a:sym typeface="Lato"/>
              </a:rPr>
              <a:t>Your information sheet explains how each</a:t>
            </a:r>
            <a:r>
              <a:rPr b="1" lang="en-GB" sz="2300">
                <a:solidFill>
                  <a:schemeClr val="accent1"/>
                </a:solidFill>
                <a:latin typeface="Lato"/>
                <a:ea typeface="Lato"/>
                <a:cs typeface="Lato"/>
                <a:sym typeface="Lato"/>
              </a:rPr>
              <a:t> </a:t>
            </a:r>
            <a:r>
              <a:rPr b="1" lang="en-GB" sz="2300">
                <a:solidFill>
                  <a:schemeClr val="accent1"/>
                </a:solidFill>
                <a:latin typeface="Lato"/>
                <a:ea typeface="Lato"/>
                <a:cs typeface="Lato"/>
                <a:sym typeface="Lato"/>
              </a:rPr>
              <a:t>employment right works in the UK</a:t>
            </a:r>
            <a:endParaRPr b="1" i="0" sz="2300" u="none" cap="none" strike="noStrike">
              <a:solidFill>
                <a:schemeClr val="accent1"/>
              </a:solidFill>
              <a:latin typeface="Lato"/>
              <a:ea typeface="Lato"/>
              <a:cs typeface="Lato"/>
              <a:sym typeface="Lato"/>
            </a:endParaRPr>
          </a:p>
        </p:txBody>
      </p:sp>
      <p:sp>
        <p:nvSpPr>
          <p:cNvPr id="239" name="Google Shape;239;g1ab55fc72ce_0_13"/>
          <p:cNvSpPr txBox="1"/>
          <p:nvPr/>
        </p:nvSpPr>
        <p:spPr>
          <a:xfrm>
            <a:off x="75475" y="4724975"/>
            <a:ext cx="2337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2: Employment Rights</a:t>
            </a:r>
            <a:endParaRPr b="0" i="0" sz="1000" u="none" cap="none" strike="noStrike">
              <a:solidFill>
                <a:srgbClr val="000000"/>
              </a:solidFill>
              <a:latin typeface="Lato"/>
              <a:ea typeface="Lato"/>
              <a:cs typeface="Lato"/>
              <a:sym typeface="Lato"/>
            </a:endParaRPr>
          </a:p>
        </p:txBody>
      </p:sp>
      <p:grpSp>
        <p:nvGrpSpPr>
          <p:cNvPr id="240" name="Google Shape;240;g1ab55fc72ce_0_13"/>
          <p:cNvGrpSpPr/>
          <p:nvPr/>
        </p:nvGrpSpPr>
        <p:grpSpPr>
          <a:xfrm>
            <a:off x="332428" y="3539243"/>
            <a:ext cx="4239565" cy="1058208"/>
            <a:chOff x="216750" y="3180171"/>
            <a:chExt cx="5429075" cy="1544829"/>
          </a:xfrm>
        </p:grpSpPr>
        <p:pic>
          <p:nvPicPr>
            <p:cNvPr id="241" name="Google Shape;241;g1ab55fc72ce_0_13"/>
            <p:cNvPicPr preferRelativeResize="0"/>
            <p:nvPr/>
          </p:nvPicPr>
          <p:blipFill rotWithShape="1">
            <a:blip r:embed="rId3">
              <a:alphaModFix/>
            </a:blip>
            <a:srcRect b="0" l="0" r="0" t="0"/>
            <a:stretch/>
          </p:blipFill>
          <p:spPr>
            <a:xfrm>
              <a:off x="340170" y="3328245"/>
              <a:ext cx="1241950" cy="1241950"/>
            </a:xfrm>
            <a:prstGeom prst="rect">
              <a:avLst/>
            </a:prstGeom>
            <a:noFill/>
            <a:ln>
              <a:noFill/>
            </a:ln>
          </p:spPr>
        </p:pic>
        <p:pic>
          <p:nvPicPr>
            <p:cNvPr id="242" name="Google Shape;242;g1ab55fc72ce_0_13"/>
            <p:cNvPicPr preferRelativeResize="0"/>
            <p:nvPr/>
          </p:nvPicPr>
          <p:blipFill rotWithShape="1">
            <a:blip r:embed="rId4">
              <a:alphaModFix/>
            </a:blip>
            <a:srcRect b="0" l="0" r="0" t="0"/>
            <a:stretch/>
          </p:blipFill>
          <p:spPr>
            <a:xfrm>
              <a:off x="4291263" y="3365513"/>
              <a:ext cx="1167425" cy="1167425"/>
            </a:xfrm>
            <a:prstGeom prst="rect">
              <a:avLst/>
            </a:prstGeom>
            <a:noFill/>
            <a:ln>
              <a:noFill/>
            </a:ln>
          </p:spPr>
        </p:pic>
        <p:grpSp>
          <p:nvGrpSpPr>
            <p:cNvPr id="243" name="Google Shape;243;g1ab55fc72ce_0_13"/>
            <p:cNvGrpSpPr/>
            <p:nvPr/>
          </p:nvGrpSpPr>
          <p:grpSpPr>
            <a:xfrm>
              <a:off x="2128169" y="3180171"/>
              <a:ext cx="1541717" cy="1538097"/>
              <a:chOff x="5088925" y="2665200"/>
              <a:chExt cx="1905000" cy="1905000"/>
            </a:xfrm>
          </p:grpSpPr>
          <p:grpSp>
            <p:nvGrpSpPr>
              <p:cNvPr id="244" name="Google Shape;244;g1ab55fc72ce_0_13"/>
              <p:cNvGrpSpPr/>
              <p:nvPr/>
            </p:nvGrpSpPr>
            <p:grpSpPr>
              <a:xfrm>
                <a:off x="5088925" y="2665200"/>
                <a:ext cx="1905000" cy="1905000"/>
                <a:chOff x="5088925" y="2665200"/>
                <a:chExt cx="1905000" cy="1905000"/>
              </a:xfrm>
            </p:grpSpPr>
            <p:pic>
              <p:nvPicPr>
                <p:cNvPr id="245" name="Google Shape;245;g1ab55fc72ce_0_13"/>
                <p:cNvPicPr preferRelativeResize="0"/>
                <p:nvPr/>
              </p:nvPicPr>
              <p:blipFill rotWithShape="1">
                <a:blip r:embed="rId5">
                  <a:alphaModFix/>
                </a:blip>
                <a:srcRect b="0" l="0" r="0" t="0"/>
                <a:stretch/>
              </p:blipFill>
              <p:spPr>
                <a:xfrm>
                  <a:off x="5088925" y="2665200"/>
                  <a:ext cx="1905000" cy="1905000"/>
                </a:xfrm>
                <a:prstGeom prst="rect">
                  <a:avLst/>
                </a:prstGeom>
                <a:noFill/>
                <a:ln>
                  <a:noFill/>
                </a:ln>
              </p:spPr>
            </p:pic>
            <p:sp>
              <p:nvSpPr>
                <p:cNvPr id="246" name="Google Shape;246;g1ab55fc72ce_0_13"/>
                <p:cNvSpPr/>
                <p:nvPr/>
              </p:nvSpPr>
              <p:spPr>
                <a:xfrm>
                  <a:off x="5161300" y="3616525"/>
                  <a:ext cx="402000" cy="5160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 name="Google Shape;247;g1ab55fc72ce_0_13"/>
                <p:cNvPicPr preferRelativeResize="0"/>
                <p:nvPr/>
              </p:nvPicPr>
              <p:blipFill rotWithShape="1">
                <a:blip r:embed="rId6">
                  <a:alphaModFix/>
                </a:blip>
                <a:srcRect b="0" l="0" r="0" t="0"/>
                <a:stretch/>
              </p:blipFill>
              <p:spPr>
                <a:xfrm>
                  <a:off x="5104300" y="3616525"/>
                  <a:ext cx="516000" cy="516000"/>
                </a:xfrm>
                <a:prstGeom prst="rect">
                  <a:avLst/>
                </a:prstGeom>
                <a:noFill/>
                <a:ln>
                  <a:noFill/>
                </a:ln>
              </p:spPr>
            </p:pic>
          </p:grpSp>
          <p:grpSp>
            <p:nvGrpSpPr>
              <p:cNvPr id="248" name="Google Shape;248;g1ab55fc72ce_0_13"/>
              <p:cNvGrpSpPr/>
              <p:nvPr/>
            </p:nvGrpSpPr>
            <p:grpSpPr>
              <a:xfrm>
                <a:off x="6477925" y="3616525"/>
                <a:ext cx="516000" cy="516000"/>
                <a:chOff x="9159375" y="3616525"/>
                <a:chExt cx="516000" cy="516000"/>
              </a:xfrm>
            </p:grpSpPr>
            <p:sp>
              <p:nvSpPr>
                <p:cNvPr id="249" name="Google Shape;249;g1ab55fc72ce_0_13"/>
                <p:cNvSpPr/>
                <p:nvPr/>
              </p:nvSpPr>
              <p:spPr>
                <a:xfrm>
                  <a:off x="9216375" y="3616525"/>
                  <a:ext cx="402000" cy="5160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0" name="Google Shape;250;g1ab55fc72ce_0_13"/>
                <p:cNvPicPr preferRelativeResize="0"/>
                <p:nvPr/>
              </p:nvPicPr>
              <p:blipFill rotWithShape="1">
                <a:blip r:embed="rId6">
                  <a:alphaModFix/>
                </a:blip>
                <a:srcRect b="0" l="0" r="0" t="0"/>
                <a:stretch/>
              </p:blipFill>
              <p:spPr>
                <a:xfrm>
                  <a:off x="9159375" y="3616525"/>
                  <a:ext cx="516000" cy="516000"/>
                </a:xfrm>
                <a:prstGeom prst="rect">
                  <a:avLst/>
                </a:prstGeom>
                <a:noFill/>
                <a:ln>
                  <a:noFill/>
                </a:ln>
              </p:spPr>
            </p:pic>
          </p:grpSp>
        </p:grpSp>
        <p:sp>
          <p:nvSpPr>
            <p:cNvPr id="251" name="Google Shape;251;g1ab55fc72ce_0_13"/>
            <p:cNvSpPr/>
            <p:nvPr/>
          </p:nvSpPr>
          <p:spPr>
            <a:xfrm>
              <a:off x="216750" y="3186900"/>
              <a:ext cx="1541700" cy="15381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1ab55fc72ce_0_13"/>
            <p:cNvSpPr/>
            <p:nvPr/>
          </p:nvSpPr>
          <p:spPr>
            <a:xfrm>
              <a:off x="2128175" y="3180175"/>
              <a:ext cx="1541700" cy="15381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1ab55fc72ce_0_13"/>
            <p:cNvSpPr/>
            <p:nvPr/>
          </p:nvSpPr>
          <p:spPr>
            <a:xfrm>
              <a:off x="4104125" y="3180175"/>
              <a:ext cx="1541700" cy="15381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4" name="Google Shape;254;g1ab55fc72ce_0_13"/>
          <p:cNvPicPr preferRelativeResize="0"/>
          <p:nvPr/>
        </p:nvPicPr>
        <p:blipFill>
          <a:blip r:embed="rId7">
            <a:alphaModFix/>
          </a:blip>
          <a:stretch>
            <a:fillRect/>
          </a:stretch>
        </p:blipFill>
        <p:spPr>
          <a:xfrm rot="866297">
            <a:off x="5660822" y="1027747"/>
            <a:ext cx="2669433" cy="3786657"/>
          </a:xfrm>
          <a:prstGeom prst="rect">
            <a:avLst/>
          </a:prstGeom>
          <a:noFill/>
          <a:ln cap="flat" cmpd="sng" w="19050">
            <a:solidFill>
              <a:srgbClr val="FF8022"/>
            </a:solidFill>
            <a:prstDash val="solid"/>
            <a:round/>
            <a:headEnd len="sm" w="sm" type="none"/>
            <a:tailEnd len="sm" w="sm" type="none"/>
          </a:ln>
          <a:effectLst>
            <a:outerShdw blurRad="57150" rotWithShape="0" algn="bl" dir="5400000" dist="19050">
              <a:srgbClr val="000000">
                <a:alpha val="498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38d42f5246a_0_50"/>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260" name="Google Shape;260;g38d42f5246a_0_50"/>
          <p:cNvSpPr txBox="1"/>
          <p:nvPr/>
        </p:nvSpPr>
        <p:spPr>
          <a:xfrm>
            <a:off x="90050" y="1291800"/>
            <a:ext cx="8715300" cy="37371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SzPts val="1600"/>
              <a:buFont typeface="Lato"/>
              <a:buAutoNum type="arabicPeriod"/>
            </a:pPr>
            <a:r>
              <a:rPr lang="en-GB" sz="1600">
                <a:latin typeface="Lato"/>
                <a:ea typeface="Lato"/>
                <a:cs typeface="Lato"/>
                <a:sym typeface="Lato"/>
              </a:rPr>
              <a:t>Employees in the UK are entitled to statutory sick pay if they are ill for four or more days.</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AutoNum type="arabicPeriod"/>
            </a:pPr>
            <a:r>
              <a:rPr lang="en-GB" sz="1600">
                <a:latin typeface="Lato"/>
                <a:ea typeface="Lato"/>
                <a:cs typeface="Lato"/>
                <a:sym typeface="Lato"/>
              </a:rPr>
              <a:t>UK workers must be given at least 28 days of paid holiday each year.</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AutoNum type="arabicPeriod"/>
            </a:pPr>
            <a:r>
              <a:rPr lang="en-GB" sz="1600">
                <a:latin typeface="Lato"/>
                <a:ea typeface="Lato"/>
                <a:cs typeface="Lato"/>
                <a:sym typeface="Lato"/>
              </a:rPr>
              <a:t>Employers in the UK are not required to provide pension schemes for their employees.</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AutoNum type="arabicPeriod"/>
            </a:pPr>
            <a:r>
              <a:rPr lang="en-GB" sz="1600">
                <a:latin typeface="Lato"/>
                <a:ea typeface="Lato"/>
                <a:cs typeface="Lato"/>
                <a:sym typeface="Lato"/>
              </a:rPr>
              <a:t>Employees can take up to 52 weeks of maternity leave in the UK.</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AutoNum type="arabicPeriod"/>
            </a:pPr>
            <a:r>
              <a:rPr lang="en-GB" sz="1600">
                <a:latin typeface="Lato"/>
                <a:ea typeface="Lato"/>
                <a:cs typeface="Lato"/>
                <a:sym typeface="Lato"/>
              </a:rPr>
              <a:t>The minimum wage is the same for all employees regardless of age.</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AutoNum type="arabicPeriod"/>
            </a:pPr>
            <a:r>
              <a:rPr lang="en-GB" sz="1600">
                <a:latin typeface="Lato"/>
                <a:ea typeface="Lato"/>
                <a:cs typeface="Lato"/>
                <a:sym typeface="Lato"/>
              </a:rPr>
              <a:t>UK employees have the right to join a trade union.</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AutoNum type="arabicPeriod"/>
            </a:pPr>
            <a:r>
              <a:rPr lang="en-GB" sz="1600">
                <a:latin typeface="Lato"/>
                <a:ea typeface="Lato"/>
                <a:cs typeface="Lato"/>
                <a:sym typeface="Lato"/>
              </a:rPr>
              <a:t>Employees are not allowed any time off to care for dependants in emergencies.</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AutoNum type="arabicPeriod"/>
            </a:pPr>
            <a:r>
              <a:rPr lang="en-GB" sz="1600">
                <a:latin typeface="Lato"/>
                <a:ea typeface="Lato"/>
                <a:cs typeface="Lato"/>
                <a:sym typeface="Lato"/>
              </a:rPr>
              <a:t>Workers in the UK generally cannot work more than 48 hours per week unless they agree to do so.</a:t>
            </a:r>
            <a:endParaRPr sz="1600">
              <a:latin typeface="Lato"/>
              <a:ea typeface="Lato"/>
              <a:cs typeface="Lato"/>
              <a:sym typeface="Lato"/>
            </a:endParaRPr>
          </a:p>
          <a:p>
            <a:pPr indent="0" lvl="0" marL="457200" rtl="0" algn="l">
              <a:lnSpc>
                <a:spcPct val="150000"/>
              </a:lnSpc>
              <a:spcBef>
                <a:spcPts val="1200"/>
              </a:spcBef>
              <a:spcAft>
                <a:spcPts val="0"/>
              </a:spcAft>
              <a:buNone/>
            </a:pPr>
            <a:r>
              <a:t/>
            </a:r>
            <a:endParaRPr sz="16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8d42f5246a_1_0"/>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266" name="Google Shape;266;g38d42f5246a_1_0"/>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Employees in the UK are entitled to statutory sick pay if they are ill for four or more days.</a:t>
            </a:r>
            <a:endParaRPr sz="2200">
              <a:latin typeface="Lato"/>
              <a:ea typeface="Lato"/>
              <a:cs typeface="Lato"/>
              <a:sym typeface="Lato"/>
            </a:endParaRPr>
          </a:p>
        </p:txBody>
      </p:sp>
      <p:sp>
        <p:nvSpPr>
          <p:cNvPr id="267" name="Google Shape;267;g38d42f5246a_1_0"/>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268" name="Google Shape;268;g38d42f5246a_1_0"/>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8d4ab68f6e_0_113"/>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274" name="Google Shape;274;g38d4ab68f6e_0_113"/>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Employees in the UK are entitled to statutory sick pay if they are ill for four or more days.</a:t>
            </a:r>
            <a:endParaRPr sz="2200">
              <a:latin typeface="Lato"/>
              <a:ea typeface="Lato"/>
              <a:cs typeface="Lato"/>
              <a:sym typeface="Lato"/>
            </a:endParaRPr>
          </a:p>
        </p:txBody>
      </p:sp>
      <p:sp>
        <p:nvSpPr>
          <p:cNvPr id="275" name="Google Shape;275;g38d4ab68f6e_0_113"/>
          <p:cNvSpPr/>
          <p:nvPr/>
        </p:nvSpPr>
        <p:spPr>
          <a:xfrm>
            <a:off x="1267175" y="2534325"/>
            <a:ext cx="2823600" cy="1743300"/>
          </a:xfrm>
          <a:prstGeom prst="roundRect">
            <a:avLst>
              <a:gd fmla="val 16667" name="adj"/>
            </a:avLst>
          </a:prstGeom>
          <a:noFill/>
          <a:ln cap="flat" cmpd="sng" w="1143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276" name="Google Shape;276;g38d4ab68f6e_0_113"/>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8d4ab68f6e_0_2"/>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282" name="Google Shape;282;g38d4ab68f6e_0_2"/>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UK workers must be given at least 28 days of paid holiday each year.</a:t>
            </a:r>
            <a:endParaRPr sz="2200">
              <a:latin typeface="Lato"/>
              <a:ea typeface="Lato"/>
              <a:cs typeface="Lato"/>
              <a:sym typeface="Lato"/>
            </a:endParaRPr>
          </a:p>
        </p:txBody>
      </p:sp>
      <p:sp>
        <p:nvSpPr>
          <p:cNvPr id="283" name="Google Shape;283;g38d4ab68f6e_0_2"/>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284" name="Google Shape;284;g38d4ab68f6e_0_2"/>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8d4ab68f6e_0_120"/>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290" name="Google Shape;290;g38d4ab68f6e_0_120"/>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UK workers must be given at least 28 days of paid holiday each year.</a:t>
            </a:r>
            <a:endParaRPr sz="2200">
              <a:latin typeface="Lato"/>
              <a:ea typeface="Lato"/>
              <a:cs typeface="Lato"/>
              <a:sym typeface="Lato"/>
            </a:endParaRPr>
          </a:p>
        </p:txBody>
      </p:sp>
      <p:sp>
        <p:nvSpPr>
          <p:cNvPr id="291" name="Google Shape;291;g38d4ab68f6e_0_120"/>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
        <p:nvSpPr>
          <p:cNvPr id="292" name="Google Shape;292;g38d4ab68f6e_0_120"/>
          <p:cNvSpPr/>
          <p:nvPr/>
        </p:nvSpPr>
        <p:spPr>
          <a:xfrm>
            <a:off x="1267175" y="2534325"/>
            <a:ext cx="2823600" cy="1743300"/>
          </a:xfrm>
          <a:prstGeom prst="roundRect">
            <a:avLst>
              <a:gd fmla="val 16667" name="adj"/>
            </a:avLst>
          </a:prstGeom>
          <a:noFill/>
          <a:ln cap="flat" cmpd="sng" w="1143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8d4ab68f6e_0_10"/>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298" name="Google Shape;298;g38d4ab68f6e_0_10"/>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Employers in the UK are not required to provide pension schemes for their employees.</a:t>
            </a:r>
            <a:endParaRPr sz="2200">
              <a:latin typeface="Lato"/>
              <a:ea typeface="Lato"/>
              <a:cs typeface="Lato"/>
              <a:sym typeface="Lato"/>
            </a:endParaRPr>
          </a:p>
        </p:txBody>
      </p:sp>
      <p:sp>
        <p:nvSpPr>
          <p:cNvPr id="299" name="Google Shape;299;g38d4ab68f6e_0_10"/>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00" name="Google Shape;300;g38d4ab68f6e_0_10"/>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8d4ab68f6e_0_128"/>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06" name="Google Shape;306;g38d4ab68f6e_0_128"/>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Employers in the UK are not required to provide pension schemes for their employees.</a:t>
            </a:r>
            <a:endParaRPr sz="2200">
              <a:latin typeface="Lato"/>
              <a:ea typeface="Lato"/>
              <a:cs typeface="Lato"/>
              <a:sym typeface="Lato"/>
            </a:endParaRPr>
          </a:p>
        </p:txBody>
      </p:sp>
      <p:sp>
        <p:nvSpPr>
          <p:cNvPr id="307" name="Google Shape;307;g38d4ab68f6e_0_128"/>
          <p:cNvSpPr/>
          <p:nvPr/>
        </p:nvSpPr>
        <p:spPr>
          <a:xfrm>
            <a:off x="1267175" y="2347227"/>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08" name="Google Shape;308;g38d4ab68f6e_0_128"/>
          <p:cNvSpPr/>
          <p:nvPr/>
        </p:nvSpPr>
        <p:spPr>
          <a:xfrm>
            <a:off x="4795850" y="2347227"/>
            <a:ext cx="2823600" cy="1743300"/>
          </a:xfrm>
          <a:prstGeom prst="roundRect">
            <a:avLst>
              <a:gd fmla="val 16667" name="adj"/>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
        <p:nvSpPr>
          <p:cNvPr id="309" name="Google Shape;309;g38d4ab68f6e_0_128"/>
          <p:cNvSpPr txBox="1"/>
          <p:nvPr/>
        </p:nvSpPr>
        <p:spPr>
          <a:xfrm>
            <a:off x="1182125" y="4230573"/>
            <a:ext cx="6437400" cy="8619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Employers are required to provide pension schemes with contributions.</a:t>
            </a:r>
            <a:endParaRPr sz="2200">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8d4ab68f6e_0_18"/>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15" name="Google Shape;315;g38d4ab68f6e_0_18"/>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Employees can take up to 52 weeks of maternity leave in the UK.</a:t>
            </a:r>
            <a:endParaRPr sz="2200">
              <a:latin typeface="Lato"/>
              <a:ea typeface="Lato"/>
              <a:cs typeface="Lato"/>
              <a:sym typeface="Lato"/>
            </a:endParaRPr>
          </a:p>
        </p:txBody>
      </p:sp>
      <p:sp>
        <p:nvSpPr>
          <p:cNvPr id="316" name="Google Shape;316;g38d4ab68f6e_0_18"/>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17" name="Google Shape;317;g38d4ab68f6e_0_18"/>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 name="Shape 55"/>
        <p:cNvGrpSpPr/>
        <p:nvPr/>
      </p:nvGrpSpPr>
      <p:grpSpPr>
        <a:xfrm>
          <a:off x="0" y="0"/>
          <a:ext cx="0" cy="0"/>
          <a:chOff x="0" y="0"/>
          <a:chExt cx="0" cy="0"/>
        </a:xfrm>
      </p:grpSpPr>
      <p:sp>
        <p:nvSpPr>
          <p:cNvPr id="56" name="Google Shape;56;p3"/>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Having a respectful learning environment</a:t>
            </a:r>
            <a:endParaRPr b="1" i="0" sz="2900" u="none" cap="none" strike="noStrike">
              <a:solidFill>
                <a:schemeClr val="accent2"/>
              </a:solidFill>
              <a:latin typeface="Lato"/>
              <a:ea typeface="Lato"/>
              <a:cs typeface="Lato"/>
              <a:sym typeface="Lato"/>
            </a:endParaRPr>
          </a:p>
        </p:txBody>
      </p:sp>
      <p:sp>
        <p:nvSpPr>
          <p:cNvPr id="57" name="Google Shape;57;p3"/>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58" name="Google Shape;58;p3"/>
          <p:cNvSpPr txBox="1"/>
          <p:nvPr/>
        </p:nvSpPr>
        <p:spPr>
          <a:xfrm>
            <a:off x="418625" y="34524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Lato"/>
                <a:ea typeface="Lato"/>
                <a:cs typeface="Lato"/>
                <a:sym typeface="Lato"/>
              </a:rPr>
              <a:t>If there is a question that you do not wish to ask aloud, you can write it on a post-it note which will be collected throughout the session and answered at the end</a:t>
            </a:r>
            <a:endParaRPr b="1" i="0" sz="1600" u="none" cap="none" strike="noStrike">
              <a:solidFill>
                <a:srgbClr val="FFFFFF"/>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8d4ab68f6e_0_135"/>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23" name="Google Shape;323;g38d4ab68f6e_0_135"/>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Employees can take up to 52 weeks of maternity leave in the UK.</a:t>
            </a:r>
            <a:endParaRPr sz="2200">
              <a:latin typeface="Lato"/>
              <a:ea typeface="Lato"/>
              <a:cs typeface="Lato"/>
              <a:sym typeface="Lato"/>
            </a:endParaRPr>
          </a:p>
        </p:txBody>
      </p:sp>
      <p:sp>
        <p:nvSpPr>
          <p:cNvPr id="324" name="Google Shape;324;g38d4ab68f6e_0_135"/>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
        <p:nvSpPr>
          <p:cNvPr id="325" name="Google Shape;325;g38d4ab68f6e_0_135"/>
          <p:cNvSpPr/>
          <p:nvPr/>
        </p:nvSpPr>
        <p:spPr>
          <a:xfrm>
            <a:off x="1267175" y="2534325"/>
            <a:ext cx="2823600" cy="1743300"/>
          </a:xfrm>
          <a:prstGeom prst="roundRect">
            <a:avLst>
              <a:gd fmla="val 16667" name="adj"/>
            </a:avLst>
          </a:prstGeom>
          <a:noFill/>
          <a:ln cap="flat" cmpd="sng" w="1143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38d4ab68f6e_0_26"/>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31" name="Google Shape;331;g38d4ab68f6e_0_26"/>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The minimum wage is the same for all employees regardless of age.</a:t>
            </a:r>
            <a:endParaRPr sz="2200">
              <a:latin typeface="Lato"/>
              <a:ea typeface="Lato"/>
              <a:cs typeface="Lato"/>
              <a:sym typeface="Lato"/>
            </a:endParaRPr>
          </a:p>
        </p:txBody>
      </p:sp>
      <p:sp>
        <p:nvSpPr>
          <p:cNvPr id="332" name="Google Shape;332;g38d4ab68f6e_0_26"/>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33" name="Google Shape;333;g38d4ab68f6e_0_26"/>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8d4ab68f6e_0_143"/>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39" name="Google Shape;339;g38d4ab68f6e_0_143"/>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The minimum wage is the same for all employees regardless of age.</a:t>
            </a:r>
            <a:endParaRPr sz="2200">
              <a:latin typeface="Lato"/>
              <a:ea typeface="Lato"/>
              <a:cs typeface="Lato"/>
              <a:sym typeface="Lato"/>
            </a:endParaRPr>
          </a:p>
        </p:txBody>
      </p:sp>
      <p:sp>
        <p:nvSpPr>
          <p:cNvPr id="340" name="Google Shape;340;g38d4ab68f6e_0_143"/>
          <p:cNvSpPr/>
          <p:nvPr/>
        </p:nvSpPr>
        <p:spPr>
          <a:xfrm>
            <a:off x="1267175" y="2347227"/>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41" name="Google Shape;341;g38d4ab68f6e_0_143"/>
          <p:cNvSpPr/>
          <p:nvPr/>
        </p:nvSpPr>
        <p:spPr>
          <a:xfrm>
            <a:off x="4795850" y="2347227"/>
            <a:ext cx="2823600" cy="1743300"/>
          </a:xfrm>
          <a:prstGeom prst="roundRect">
            <a:avLst>
              <a:gd fmla="val 16667" name="adj"/>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
        <p:nvSpPr>
          <p:cNvPr id="342" name="Google Shape;342;g38d4ab68f6e_0_143"/>
          <p:cNvSpPr txBox="1"/>
          <p:nvPr/>
        </p:nvSpPr>
        <p:spPr>
          <a:xfrm>
            <a:off x="1182125" y="4230573"/>
            <a:ext cx="6437400" cy="8619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The minimum wage varies by age and apprenticeship status.</a:t>
            </a:r>
            <a:endParaRPr sz="2200">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8d4ab68f6e_0_34"/>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48" name="Google Shape;348;g38d4ab68f6e_0_34"/>
          <p:cNvSpPr txBox="1"/>
          <p:nvPr/>
        </p:nvSpPr>
        <p:spPr>
          <a:xfrm>
            <a:off x="1065100" y="1447300"/>
            <a:ext cx="6765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UK employees have the right to join a trade union.</a:t>
            </a:r>
            <a:endParaRPr sz="2200">
              <a:latin typeface="Lato"/>
              <a:ea typeface="Lato"/>
              <a:cs typeface="Lato"/>
              <a:sym typeface="Lato"/>
            </a:endParaRPr>
          </a:p>
        </p:txBody>
      </p:sp>
      <p:sp>
        <p:nvSpPr>
          <p:cNvPr id="349" name="Google Shape;349;g38d4ab68f6e_0_34"/>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50" name="Google Shape;350;g38d4ab68f6e_0_34"/>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38d4ab68f6e_0_157"/>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56" name="Google Shape;356;g38d4ab68f6e_0_157"/>
          <p:cNvSpPr txBox="1"/>
          <p:nvPr/>
        </p:nvSpPr>
        <p:spPr>
          <a:xfrm>
            <a:off x="1065100" y="1447300"/>
            <a:ext cx="6765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UK employees have the right to join a trade union.</a:t>
            </a:r>
            <a:endParaRPr sz="2200">
              <a:latin typeface="Lato"/>
              <a:ea typeface="Lato"/>
              <a:cs typeface="Lato"/>
              <a:sym typeface="Lato"/>
            </a:endParaRPr>
          </a:p>
        </p:txBody>
      </p:sp>
      <p:sp>
        <p:nvSpPr>
          <p:cNvPr id="357" name="Google Shape;357;g38d4ab68f6e_0_157"/>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
        <p:nvSpPr>
          <p:cNvPr id="358" name="Google Shape;358;g38d4ab68f6e_0_157"/>
          <p:cNvSpPr/>
          <p:nvPr/>
        </p:nvSpPr>
        <p:spPr>
          <a:xfrm>
            <a:off x="1267175" y="2534325"/>
            <a:ext cx="2823600" cy="1743300"/>
          </a:xfrm>
          <a:prstGeom prst="roundRect">
            <a:avLst>
              <a:gd fmla="val 16667" name="adj"/>
            </a:avLst>
          </a:prstGeom>
          <a:noFill/>
          <a:ln cap="flat" cmpd="sng" w="1143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8d4ab68f6e_0_42"/>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64" name="Google Shape;364;g38d4ab68f6e_0_42"/>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Employees are not allowed any time off to care for dependants in emergencies.</a:t>
            </a:r>
            <a:endParaRPr sz="2200">
              <a:latin typeface="Lato"/>
              <a:ea typeface="Lato"/>
              <a:cs typeface="Lato"/>
              <a:sym typeface="Lato"/>
            </a:endParaRPr>
          </a:p>
        </p:txBody>
      </p:sp>
      <p:sp>
        <p:nvSpPr>
          <p:cNvPr id="365" name="Google Shape;365;g38d4ab68f6e_0_42"/>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66" name="Google Shape;366;g38d4ab68f6e_0_42"/>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38d4ab68f6e_0_50"/>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72" name="Google Shape;372;g38d4ab68f6e_0_50"/>
          <p:cNvSpPr txBox="1"/>
          <p:nvPr/>
        </p:nvSpPr>
        <p:spPr>
          <a:xfrm>
            <a:off x="1065100" y="1447300"/>
            <a:ext cx="6765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Employees are not allowed any time off to care for dependants in emergencies.</a:t>
            </a:r>
            <a:endParaRPr sz="2200">
              <a:latin typeface="Lato"/>
              <a:ea typeface="Lato"/>
              <a:cs typeface="Lato"/>
              <a:sym typeface="Lato"/>
            </a:endParaRPr>
          </a:p>
        </p:txBody>
      </p:sp>
      <p:sp>
        <p:nvSpPr>
          <p:cNvPr id="373" name="Google Shape;373;g38d4ab68f6e_0_50"/>
          <p:cNvSpPr/>
          <p:nvPr/>
        </p:nvSpPr>
        <p:spPr>
          <a:xfrm>
            <a:off x="1267175" y="2347227"/>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74" name="Google Shape;374;g38d4ab68f6e_0_50"/>
          <p:cNvSpPr/>
          <p:nvPr/>
        </p:nvSpPr>
        <p:spPr>
          <a:xfrm>
            <a:off x="4795850" y="2347227"/>
            <a:ext cx="2823600" cy="1743300"/>
          </a:xfrm>
          <a:prstGeom prst="roundRect">
            <a:avLst>
              <a:gd fmla="val 16667" name="adj"/>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
        <p:nvSpPr>
          <p:cNvPr id="375" name="Google Shape;375;g38d4ab68f6e_0_50"/>
          <p:cNvSpPr txBox="1"/>
          <p:nvPr/>
        </p:nvSpPr>
        <p:spPr>
          <a:xfrm>
            <a:off x="1182125" y="4230573"/>
            <a:ext cx="6437400" cy="8619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Employees can take reasonable time off to care for dependants in emergencies.</a:t>
            </a:r>
            <a:endParaRPr sz="2200">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38d4ab68f6e_0_169"/>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81" name="Google Shape;381;g38d4ab68f6e_0_169"/>
          <p:cNvSpPr txBox="1"/>
          <p:nvPr/>
        </p:nvSpPr>
        <p:spPr>
          <a:xfrm>
            <a:off x="1065100" y="1447300"/>
            <a:ext cx="6765300" cy="91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2200">
                <a:latin typeface="Lato"/>
                <a:ea typeface="Lato"/>
                <a:cs typeface="Lato"/>
                <a:sym typeface="Lato"/>
              </a:rPr>
              <a:t>Workers in the UK generally cannot work more than 48 hours per week unless they agree to do so.</a:t>
            </a:r>
            <a:endParaRPr sz="2200">
              <a:latin typeface="Lato"/>
              <a:ea typeface="Lato"/>
              <a:cs typeface="Lato"/>
              <a:sym typeface="Lato"/>
            </a:endParaRPr>
          </a:p>
        </p:txBody>
      </p:sp>
      <p:sp>
        <p:nvSpPr>
          <p:cNvPr id="382" name="Google Shape;382;g38d4ab68f6e_0_169"/>
          <p:cNvSpPr/>
          <p:nvPr/>
        </p:nvSpPr>
        <p:spPr>
          <a:xfrm>
            <a:off x="1267175"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
        <p:nvSpPr>
          <p:cNvPr id="383" name="Google Shape;383;g38d4ab68f6e_0_169"/>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38d4ab68f6e_0_178"/>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True or false?</a:t>
            </a:r>
            <a:endParaRPr/>
          </a:p>
        </p:txBody>
      </p:sp>
      <p:sp>
        <p:nvSpPr>
          <p:cNvPr id="389" name="Google Shape;389;g38d4ab68f6e_0_178"/>
          <p:cNvSpPr txBox="1"/>
          <p:nvPr/>
        </p:nvSpPr>
        <p:spPr>
          <a:xfrm>
            <a:off x="1065100" y="1447300"/>
            <a:ext cx="6765300" cy="91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2200">
                <a:latin typeface="Lato"/>
                <a:ea typeface="Lato"/>
                <a:cs typeface="Lato"/>
                <a:sym typeface="Lato"/>
              </a:rPr>
              <a:t>Workers in the UK generally cannot work more than 48 hours per week unless they agree to do so.</a:t>
            </a:r>
            <a:endParaRPr sz="2200">
              <a:latin typeface="Lato"/>
              <a:ea typeface="Lato"/>
              <a:cs typeface="Lato"/>
              <a:sym typeface="Lato"/>
            </a:endParaRPr>
          </a:p>
        </p:txBody>
      </p:sp>
      <p:sp>
        <p:nvSpPr>
          <p:cNvPr id="390" name="Google Shape;390;g38d4ab68f6e_0_178"/>
          <p:cNvSpPr/>
          <p:nvPr/>
        </p:nvSpPr>
        <p:spPr>
          <a:xfrm>
            <a:off x="4795850" y="2534325"/>
            <a:ext cx="2823600" cy="1743300"/>
          </a:xfrm>
          <a:prstGeom prst="roundRect">
            <a:avLst>
              <a:gd fmla="val 16667" name="adj"/>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False</a:t>
            </a:r>
            <a:endParaRPr b="1" sz="5000">
              <a:solidFill>
                <a:schemeClr val="accent1"/>
              </a:solidFill>
              <a:latin typeface="Lato"/>
              <a:ea typeface="Lato"/>
              <a:cs typeface="Lato"/>
              <a:sym typeface="Lato"/>
            </a:endParaRPr>
          </a:p>
        </p:txBody>
      </p:sp>
      <p:sp>
        <p:nvSpPr>
          <p:cNvPr id="391" name="Google Shape;391;g38d4ab68f6e_0_178"/>
          <p:cNvSpPr/>
          <p:nvPr/>
        </p:nvSpPr>
        <p:spPr>
          <a:xfrm>
            <a:off x="1267175" y="2534325"/>
            <a:ext cx="2823600" cy="1743300"/>
          </a:xfrm>
          <a:prstGeom prst="roundRect">
            <a:avLst>
              <a:gd fmla="val 16667" name="adj"/>
            </a:avLst>
          </a:prstGeom>
          <a:noFill/>
          <a:ln cap="flat" cmpd="sng" w="1143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0">
                <a:solidFill>
                  <a:schemeClr val="accent1"/>
                </a:solidFill>
                <a:latin typeface="Lato"/>
                <a:ea typeface="Lato"/>
                <a:cs typeface="Lato"/>
                <a:sym typeface="Lato"/>
              </a:rPr>
              <a:t>True</a:t>
            </a:r>
            <a:endParaRPr b="1" sz="5000">
              <a:solidFill>
                <a:schemeClr val="accent1"/>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8d42f5246a_0_55"/>
          <p:cNvSpPr txBox="1"/>
          <p:nvPr/>
        </p:nvSpPr>
        <p:spPr>
          <a:xfrm>
            <a:off x="272750" y="1210475"/>
            <a:ext cx="86136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GB" sz="2300">
                <a:solidFill>
                  <a:schemeClr val="accent1"/>
                </a:solidFill>
                <a:latin typeface="Lato"/>
                <a:ea typeface="Lato"/>
                <a:cs typeface="Lato"/>
                <a:sym typeface="Lato"/>
              </a:rPr>
              <a:t>Based on what we now know, discuss as a class: </a:t>
            </a:r>
            <a:endParaRPr b="1" sz="2300">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2300">
                <a:solidFill>
                  <a:schemeClr val="accent1"/>
                </a:solidFill>
                <a:latin typeface="Lato"/>
                <a:ea typeface="Lato"/>
                <a:cs typeface="Lato"/>
                <a:sym typeface="Lato"/>
              </a:rPr>
              <a:t>Is Dave better off with a full-time job?</a:t>
            </a:r>
            <a:endParaRPr b="1" sz="2300" u="none" cap="none" strike="noStrike">
              <a:solidFill>
                <a:schemeClr val="accent1"/>
              </a:solidFill>
              <a:latin typeface="Lato"/>
              <a:ea typeface="Lato"/>
              <a:cs typeface="Lato"/>
              <a:sym typeface="Lato"/>
            </a:endParaRPr>
          </a:p>
        </p:txBody>
      </p:sp>
      <p:sp>
        <p:nvSpPr>
          <p:cNvPr id="397" name="Google Shape;397;g38d42f5246a_0_55"/>
          <p:cNvSpPr txBox="1"/>
          <p:nvPr>
            <p:ph type="title"/>
          </p:nvPr>
        </p:nvSpPr>
        <p:spPr>
          <a:xfrm>
            <a:off x="272750" y="220200"/>
            <a:ext cx="8349900" cy="5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Summarising discussion</a:t>
            </a:r>
            <a:endParaRPr/>
          </a:p>
        </p:txBody>
      </p:sp>
      <p:sp>
        <p:nvSpPr>
          <p:cNvPr id="398" name="Google Shape;398;g38d42f5246a_0_55"/>
          <p:cNvSpPr txBox="1"/>
          <p:nvPr/>
        </p:nvSpPr>
        <p:spPr>
          <a:xfrm>
            <a:off x="1921750" y="2237500"/>
            <a:ext cx="5052000" cy="8928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2300">
                <a:solidFill>
                  <a:schemeClr val="accent1"/>
                </a:solidFill>
                <a:latin typeface="Lato"/>
                <a:ea typeface="Lato"/>
                <a:cs typeface="Lato"/>
                <a:sym typeface="Lato"/>
              </a:rPr>
              <a:t>Do we think Dave should get a full time job?</a:t>
            </a:r>
            <a:endParaRPr b="1" sz="2300">
              <a:solidFill>
                <a:schemeClr val="accent1"/>
              </a:solidFill>
              <a:latin typeface="Lato"/>
              <a:ea typeface="Lato"/>
              <a:cs typeface="Lato"/>
              <a:sym typeface="Lato"/>
            </a:endParaRPr>
          </a:p>
        </p:txBody>
      </p:sp>
      <p:pic>
        <p:nvPicPr>
          <p:cNvPr id="399" name="Google Shape;399;g38d42f5246a_0_55"/>
          <p:cNvPicPr preferRelativeResize="0"/>
          <p:nvPr/>
        </p:nvPicPr>
        <p:blipFill>
          <a:blip r:embed="rId3">
            <a:alphaModFix/>
          </a:blip>
          <a:stretch>
            <a:fillRect/>
          </a:stretch>
        </p:blipFill>
        <p:spPr>
          <a:xfrm>
            <a:off x="3298488" y="2518450"/>
            <a:ext cx="2298432" cy="2236173"/>
          </a:xfrm>
          <a:prstGeom prst="rect">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 name="Shape 62"/>
        <p:cNvGrpSpPr/>
        <p:nvPr/>
      </p:nvGrpSpPr>
      <p:grpSpPr>
        <a:xfrm>
          <a:off x="0" y="0"/>
          <a:ext cx="0" cy="0"/>
          <a:chOff x="0" y="0"/>
          <a:chExt cx="0" cy="0"/>
        </a:xfrm>
      </p:grpSpPr>
      <p:sp>
        <p:nvSpPr>
          <p:cNvPr id="63" name="Google Shape;63;g1b118decbe0_0_0"/>
          <p:cNvSpPr txBox="1"/>
          <p:nvPr/>
        </p:nvSpPr>
        <p:spPr>
          <a:xfrm>
            <a:off x="0" y="1491150"/>
            <a:ext cx="9144000" cy="2862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4:</a:t>
            </a:r>
            <a:endParaRPr b="0" i="0" sz="24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600"/>
              <a:buFont typeface="Arial"/>
              <a:buNone/>
            </a:pPr>
            <a:r>
              <a:rPr b="1" i="0" lang="en-GB" sz="4800" u="none" cap="none" strike="noStrike">
                <a:solidFill>
                  <a:schemeClr val="lt1"/>
                </a:solidFill>
                <a:latin typeface="Lato Black"/>
                <a:ea typeface="Lato Black"/>
                <a:cs typeface="Lato Black"/>
                <a:sym typeface="Lato Black"/>
              </a:rPr>
              <a:t>Understanding gig work and your rights</a:t>
            </a:r>
            <a:endParaRPr b="0" i="0" sz="21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t/>
            </a:r>
            <a:endParaRPr b="1" i="0" sz="5600" u="none" cap="none" strike="noStrike">
              <a:solidFill>
                <a:schemeClr val="accent2"/>
              </a:solidFill>
              <a:latin typeface="Lato Black"/>
              <a:ea typeface="Lato Black"/>
              <a:cs typeface="Lato Black"/>
              <a:sym typeface="Lato Black"/>
            </a:endParaRPr>
          </a:p>
        </p:txBody>
      </p:sp>
      <p:sp>
        <p:nvSpPr>
          <p:cNvPr id="64" name="Google Shape;64;g1b118decbe0_0_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5" name="Google Shape;65;g1b118decbe0_0_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1b118decbe0_0_0"/>
          <p:cNvSpPr txBox="1"/>
          <p:nvPr/>
        </p:nvSpPr>
        <p:spPr>
          <a:xfrm>
            <a:off x="8832300" y="338075"/>
            <a:ext cx="543300" cy="19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4</a:t>
            </a:r>
            <a:endParaRPr b="1" i="0" sz="1400" u="none" cap="none" strike="noStrike">
              <a:solidFill>
                <a:srgbClr val="000000"/>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3" name="Shape 403"/>
        <p:cNvGrpSpPr/>
        <p:nvPr/>
      </p:nvGrpSpPr>
      <p:grpSpPr>
        <a:xfrm>
          <a:off x="0" y="0"/>
          <a:ext cx="0" cy="0"/>
          <a:chOff x="0" y="0"/>
          <a:chExt cx="0" cy="0"/>
        </a:xfrm>
      </p:grpSpPr>
      <p:sp>
        <p:nvSpPr>
          <p:cNvPr id="404" name="Google Shape;404;g2199929175a_0_1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2199929175a_0_11"/>
          <p:cNvSpPr txBox="1"/>
          <p:nvPr/>
        </p:nvSpPr>
        <p:spPr>
          <a:xfrm>
            <a:off x="360375" y="629075"/>
            <a:ext cx="794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406" name="Google Shape;406;g2199929175a_0_11"/>
          <p:cNvSpPr txBox="1"/>
          <p:nvPr/>
        </p:nvSpPr>
        <p:spPr>
          <a:xfrm>
            <a:off x="488175" y="1431375"/>
            <a:ext cx="7945200" cy="2697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changes to the gig economy</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Understand workers’ rights and how they relate to the gig economy</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Assess the protection of workers rights in the gig economy</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1ab8302fdf9_0_2"/>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latin typeface="Lato"/>
                <a:ea typeface="Lato"/>
                <a:cs typeface="Lato"/>
                <a:sym typeface="Lato"/>
              </a:rPr>
              <a:t>Case Studies</a:t>
            </a:r>
            <a:endParaRPr b="1" i="0" sz="2900" u="none" cap="none" strike="noStrike">
              <a:latin typeface="Lato"/>
              <a:ea typeface="Lato"/>
              <a:cs typeface="Lato"/>
              <a:sym typeface="Lato"/>
            </a:endParaRPr>
          </a:p>
        </p:txBody>
      </p:sp>
      <p:pic>
        <p:nvPicPr>
          <p:cNvPr id="412" name="Google Shape;412;g1ab8302fdf9_0_2"/>
          <p:cNvPicPr preferRelativeResize="0"/>
          <p:nvPr/>
        </p:nvPicPr>
        <p:blipFill rotWithShape="1">
          <a:blip r:embed="rId3">
            <a:alphaModFix/>
          </a:blip>
          <a:srcRect b="0" l="0" r="0" t="0"/>
          <a:stretch/>
        </p:blipFill>
        <p:spPr>
          <a:xfrm>
            <a:off x="8003750" y="2191506"/>
            <a:ext cx="1050201" cy="879741"/>
          </a:xfrm>
          <a:prstGeom prst="rect">
            <a:avLst/>
          </a:prstGeom>
          <a:noFill/>
          <a:ln>
            <a:noFill/>
          </a:ln>
        </p:spPr>
      </p:pic>
      <p:sp>
        <p:nvSpPr>
          <p:cNvPr id="413" name="Google Shape;413;g1ab8302fdf9_0_2"/>
          <p:cNvSpPr/>
          <p:nvPr/>
        </p:nvSpPr>
        <p:spPr>
          <a:xfrm>
            <a:off x="5866450" y="1117500"/>
            <a:ext cx="3230700" cy="30348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4" name="Google Shape;414;g1ab8302fdf9_0_2"/>
          <p:cNvPicPr preferRelativeResize="0"/>
          <p:nvPr/>
        </p:nvPicPr>
        <p:blipFill rotWithShape="1">
          <a:blip r:embed="rId4">
            <a:alphaModFix/>
          </a:blip>
          <a:srcRect b="0" l="0" r="0" t="0"/>
          <a:stretch/>
        </p:blipFill>
        <p:spPr>
          <a:xfrm>
            <a:off x="8003750" y="3185936"/>
            <a:ext cx="1050199" cy="879739"/>
          </a:xfrm>
          <a:prstGeom prst="rect">
            <a:avLst/>
          </a:prstGeom>
          <a:noFill/>
          <a:ln>
            <a:noFill/>
          </a:ln>
        </p:spPr>
      </p:pic>
      <p:pic>
        <p:nvPicPr>
          <p:cNvPr id="415" name="Google Shape;415;g1ab8302fdf9_0_2"/>
          <p:cNvPicPr preferRelativeResize="0"/>
          <p:nvPr/>
        </p:nvPicPr>
        <p:blipFill rotWithShape="1">
          <a:blip r:embed="rId5">
            <a:alphaModFix/>
          </a:blip>
          <a:srcRect b="0" l="25289" r="0" t="0"/>
          <a:stretch/>
        </p:blipFill>
        <p:spPr>
          <a:xfrm>
            <a:off x="8003750" y="1197075"/>
            <a:ext cx="1050197" cy="879741"/>
          </a:xfrm>
          <a:prstGeom prst="rect">
            <a:avLst/>
          </a:prstGeom>
          <a:noFill/>
          <a:ln>
            <a:noFill/>
          </a:ln>
        </p:spPr>
      </p:pic>
      <p:sp>
        <p:nvSpPr>
          <p:cNvPr id="416" name="Google Shape;416;g1ab8302fdf9_0_2"/>
          <p:cNvSpPr txBox="1"/>
          <p:nvPr/>
        </p:nvSpPr>
        <p:spPr>
          <a:xfrm>
            <a:off x="177675" y="3461646"/>
            <a:ext cx="5154600" cy="6156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lang="en-GB">
                <a:solidFill>
                  <a:schemeClr val="lt1"/>
                </a:solidFill>
                <a:latin typeface="Lato"/>
                <a:ea typeface="Lato"/>
                <a:cs typeface="Lato"/>
                <a:sym typeface="Lato"/>
              </a:rPr>
              <a:t>Summarise: Do you think this was fair or not? How does this make you feel about working for Uber? </a:t>
            </a:r>
            <a:endParaRPr b="0" i="0" sz="1400" u="none" cap="none" strike="noStrike">
              <a:solidFill>
                <a:schemeClr val="lt1"/>
              </a:solidFill>
              <a:latin typeface="Lato"/>
              <a:ea typeface="Lato"/>
              <a:cs typeface="Lato"/>
              <a:sym typeface="Lato"/>
            </a:endParaRPr>
          </a:p>
        </p:txBody>
      </p:sp>
      <p:sp>
        <p:nvSpPr>
          <p:cNvPr id="417" name="Google Shape;417;g1ab8302fdf9_0_2"/>
          <p:cNvSpPr txBox="1"/>
          <p:nvPr/>
        </p:nvSpPr>
        <p:spPr>
          <a:xfrm>
            <a:off x="177675" y="1303625"/>
            <a:ext cx="5154600" cy="20163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accent1"/>
              </a:buClr>
              <a:buSzPts val="1700"/>
              <a:buFont typeface="Lato"/>
              <a:buAutoNum type="arabicPeriod"/>
            </a:pPr>
            <a:r>
              <a:rPr b="0" i="0" lang="en-GB" sz="1700" u="none" cap="none" strike="noStrike">
                <a:solidFill>
                  <a:schemeClr val="accent1"/>
                </a:solidFill>
                <a:latin typeface="Lato"/>
                <a:ea typeface="Lato"/>
                <a:cs typeface="Lato"/>
                <a:sym typeface="Lato"/>
              </a:rPr>
              <a:t>The gig economy has created challenges, especially between companies and workers. Many of these challenges have gone to court, shaping the relationship between them.</a:t>
            </a:r>
            <a:endParaRPr b="0" i="0" sz="1700" u="none" cap="none" strike="noStrike">
              <a:solidFill>
                <a:schemeClr val="accent1"/>
              </a:solidFill>
              <a:latin typeface="Lato"/>
              <a:ea typeface="Lato"/>
              <a:cs typeface="Lato"/>
              <a:sym typeface="Lato"/>
            </a:endParaRPr>
          </a:p>
          <a:p>
            <a:pPr indent="-336550" lvl="0" marL="457200" marR="0" rtl="0" algn="l">
              <a:lnSpc>
                <a:spcPct val="100000"/>
              </a:lnSpc>
              <a:spcBef>
                <a:spcPts val="0"/>
              </a:spcBef>
              <a:spcAft>
                <a:spcPts val="0"/>
              </a:spcAft>
              <a:buClr>
                <a:schemeClr val="accent1"/>
              </a:buClr>
              <a:buSzPts val="1700"/>
              <a:buFont typeface="Lato"/>
              <a:buAutoNum type="arabicPeriod"/>
            </a:pPr>
            <a:r>
              <a:rPr b="0" i="0" lang="en-GB" sz="1700" u="none" cap="none" strike="noStrike">
                <a:solidFill>
                  <a:schemeClr val="accent1"/>
                </a:solidFill>
                <a:latin typeface="Lato"/>
                <a:ea typeface="Lato"/>
                <a:cs typeface="Lato"/>
                <a:sym typeface="Lato"/>
              </a:rPr>
              <a:t>You’ll be assigned a number (1</a:t>
            </a:r>
            <a:r>
              <a:rPr lang="en-GB" sz="1700">
                <a:solidFill>
                  <a:schemeClr val="accent1"/>
                </a:solidFill>
                <a:latin typeface="Lato"/>
                <a:ea typeface="Lato"/>
                <a:cs typeface="Lato"/>
                <a:sym typeface="Lato"/>
              </a:rPr>
              <a:t> or2</a:t>
            </a:r>
            <a:r>
              <a:rPr b="0" i="0" lang="en-GB" sz="1700" u="none" cap="none" strike="noStrike">
                <a:solidFill>
                  <a:schemeClr val="accent1"/>
                </a:solidFill>
                <a:latin typeface="Lato"/>
                <a:ea typeface="Lato"/>
                <a:cs typeface="Lato"/>
                <a:sym typeface="Lato"/>
              </a:rPr>
              <a:t>) linked to a specific case. Read the case and answer the questions on the worksheet.</a:t>
            </a:r>
            <a:endParaRPr b="1" i="0" sz="1700" u="none" cap="none" strike="noStrike">
              <a:solidFill>
                <a:schemeClr val="accent1"/>
              </a:solidFill>
              <a:latin typeface="Lato"/>
              <a:ea typeface="Lato"/>
              <a:cs typeface="Lato"/>
              <a:sym typeface="Lato"/>
            </a:endParaRPr>
          </a:p>
        </p:txBody>
      </p:sp>
      <p:sp>
        <p:nvSpPr>
          <p:cNvPr id="418" name="Google Shape;418;g1ab8302fdf9_0_2"/>
          <p:cNvSpPr txBox="1"/>
          <p:nvPr/>
        </p:nvSpPr>
        <p:spPr>
          <a:xfrm>
            <a:off x="177675" y="4752500"/>
            <a:ext cx="2337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3:  Gig Economy Case Studies</a:t>
            </a:r>
            <a:endParaRPr b="0" i="0" sz="1000" u="none" cap="none" strike="noStrike">
              <a:solidFill>
                <a:srgbClr val="000000"/>
              </a:solidFill>
              <a:latin typeface="Arial"/>
              <a:ea typeface="Arial"/>
              <a:cs typeface="Arial"/>
              <a:sym typeface="Arial"/>
            </a:endParaRPr>
          </a:p>
        </p:txBody>
      </p:sp>
      <p:pic>
        <p:nvPicPr>
          <p:cNvPr id="419" name="Google Shape;419;g1ab8302fdf9_0_2"/>
          <p:cNvPicPr preferRelativeResize="0"/>
          <p:nvPr/>
        </p:nvPicPr>
        <p:blipFill>
          <a:blip r:embed="rId6">
            <a:alphaModFix/>
          </a:blip>
          <a:stretch>
            <a:fillRect/>
          </a:stretch>
        </p:blipFill>
        <p:spPr>
          <a:xfrm>
            <a:off x="5909650" y="1154676"/>
            <a:ext cx="2094100" cy="295340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610cc9d4a4_0_3"/>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latin typeface="Lato"/>
                <a:ea typeface="Lato"/>
                <a:cs typeface="Lato"/>
                <a:sym typeface="Lato"/>
              </a:rPr>
              <a:t>Plenary</a:t>
            </a:r>
            <a:endParaRPr b="1" i="0" sz="2900" u="none" cap="none" strike="noStrike">
              <a:latin typeface="Lato"/>
              <a:ea typeface="Lato"/>
              <a:cs typeface="Lato"/>
              <a:sym typeface="Lato"/>
            </a:endParaRPr>
          </a:p>
        </p:txBody>
      </p:sp>
      <p:sp>
        <p:nvSpPr>
          <p:cNvPr id="425" name="Google Shape;425;g2610cc9d4a4_0_3"/>
          <p:cNvSpPr txBox="1"/>
          <p:nvPr/>
        </p:nvSpPr>
        <p:spPr>
          <a:xfrm>
            <a:off x="429425" y="1236425"/>
            <a:ext cx="3080700" cy="1877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What are the three most important messages that you’ll take away from this lesson?</a:t>
            </a:r>
            <a:endParaRPr b="0" i="0" sz="1400" u="none" cap="none" strike="noStrike">
              <a:solidFill>
                <a:schemeClr val="lt1"/>
              </a:solidFill>
              <a:latin typeface="Lato"/>
              <a:ea typeface="Lato"/>
              <a:cs typeface="Lato"/>
              <a:sym typeface="Lato"/>
            </a:endParaRPr>
          </a:p>
        </p:txBody>
      </p:sp>
      <p:sp>
        <p:nvSpPr>
          <p:cNvPr id="426" name="Google Shape;426;g2610cc9d4a4_0_3"/>
          <p:cNvSpPr txBox="1"/>
          <p:nvPr/>
        </p:nvSpPr>
        <p:spPr>
          <a:xfrm>
            <a:off x="506875" y="2209100"/>
            <a:ext cx="45534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Lato"/>
                <a:ea typeface="Lato"/>
                <a:cs typeface="Lato"/>
                <a:sym typeface="Lato"/>
              </a:rPr>
              <a:t>You have one minute to summarise what you have learnt today. </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Lato"/>
                <a:ea typeface="Lato"/>
                <a:cs typeface="Lato"/>
                <a:sym typeface="Lato"/>
              </a:rPr>
              <a:t>No hesitating, repeating or long pauses.</a:t>
            </a:r>
            <a:endParaRPr b="0" i="0" sz="2000" u="none" cap="none" strike="noStrike">
              <a:solidFill>
                <a:schemeClr val="dk1"/>
              </a:solidFill>
              <a:latin typeface="Lato"/>
              <a:ea typeface="Lato"/>
              <a:cs typeface="Lato"/>
              <a:sym typeface="Lato"/>
            </a:endParaRPr>
          </a:p>
        </p:txBody>
      </p:sp>
      <p:pic>
        <p:nvPicPr>
          <p:cNvPr id="427" name="Google Shape;427;g2610cc9d4a4_0_3"/>
          <p:cNvPicPr preferRelativeResize="0"/>
          <p:nvPr/>
        </p:nvPicPr>
        <p:blipFill rotWithShape="1">
          <a:blip r:embed="rId3">
            <a:alphaModFix/>
          </a:blip>
          <a:srcRect b="15318" l="0" r="0" t="0"/>
          <a:stretch/>
        </p:blipFill>
        <p:spPr>
          <a:xfrm>
            <a:off x="5154025" y="1511000"/>
            <a:ext cx="3248350" cy="27507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1" name="Shape 431"/>
        <p:cNvGrpSpPr/>
        <p:nvPr/>
      </p:nvGrpSpPr>
      <p:grpSpPr>
        <a:xfrm>
          <a:off x="0" y="0"/>
          <a:ext cx="0" cy="0"/>
          <a:chOff x="0" y="0"/>
          <a:chExt cx="0" cy="0"/>
        </a:xfrm>
      </p:grpSpPr>
      <p:sp>
        <p:nvSpPr>
          <p:cNvPr id="432" name="Google Shape;432;g238e953b10b_1_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238e953b10b_1_8"/>
          <p:cNvSpPr txBox="1"/>
          <p:nvPr/>
        </p:nvSpPr>
        <p:spPr>
          <a:xfrm>
            <a:off x="360375" y="629075"/>
            <a:ext cx="794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434" name="Google Shape;434;g238e953b10b_1_8"/>
          <p:cNvSpPr txBox="1"/>
          <p:nvPr/>
        </p:nvSpPr>
        <p:spPr>
          <a:xfrm>
            <a:off x="488175" y="1431375"/>
            <a:ext cx="7945200" cy="2697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changes to the gig economy</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Understand workers’ rights and how they relate to the gig economy</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Assess financial vulnerability in the gig economy</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38" name="Shape 438"/>
        <p:cNvGrpSpPr/>
        <p:nvPr/>
      </p:nvGrpSpPr>
      <p:grpSpPr>
        <a:xfrm>
          <a:off x="0" y="0"/>
          <a:ext cx="0" cy="0"/>
          <a:chOff x="0" y="0"/>
          <a:chExt cx="0" cy="0"/>
        </a:xfrm>
      </p:grpSpPr>
      <p:sp>
        <p:nvSpPr>
          <p:cNvPr id="439" name="Google Shape;439;g1b91bc32abb_1_41"/>
          <p:cNvSpPr txBox="1"/>
          <p:nvPr/>
        </p:nvSpPr>
        <p:spPr>
          <a:xfrm>
            <a:off x="524525" y="499700"/>
            <a:ext cx="8065800" cy="312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2900" u="none" cap="none" strike="noStrike">
                <a:solidFill>
                  <a:schemeClr val="lt1"/>
                </a:solidFill>
                <a:latin typeface="Lato"/>
                <a:ea typeface="Lato"/>
                <a:cs typeface="Lato"/>
                <a:sym typeface="Lato"/>
              </a:rPr>
              <a:t>Key Takeaways</a:t>
            </a:r>
            <a:endParaRPr b="1"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FF8022"/>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AutoNum type="arabicPeriod"/>
            </a:pPr>
            <a:r>
              <a:rPr b="0" i="0" lang="en-GB" sz="1600" u="none" cap="none" strike="noStrike">
                <a:solidFill>
                  <a:schemeClr val="lt1"/>
                </a:solidFill>
                <a:latin typeface="Lato"/>
                <a:ea typeface="Lato"/>
                <a:cs typeface="Lato"/>
                <a:sym typeface="Lato"/>
              </a:rPr>
              <a:t>Many gig economy companies label workers as independent contractors to reduce costs and increase profits.</a:t>
            </a:r>
            <a:endParaRPr b="0" i="0" sz="1600" u="none" cap="none" strike="noStrike">
              <a:solidFill>
                <a:schemeClr val="lt1"/>
              </a:solidFill>
              <a:latin typeface="Lato"/>
              <a:ea typeface="Lato"/>
              <a:cs typeface="Lato"/>
              <a:sym typeface="Lato"/>
            </a:endParaRPr>
          </a:p>
          <a:p>
            <a:pPr indent="-330200" lvl="0" marL="457200" marR="0" rtl="0" algn="l">
              <a:lnSpc>
                <a:spcPct val="100000"/>
              </a:lnSpc>
              <a:spcBef>
                <a:spcPts val="1000"/>
              </a:spcBef>
              <a:spcAft>
                <a:spcPts val="0"/>
              </a:spcAft>
              <a:buClr>
                <a:schemeClr val="lt1"/>
              </a:buClr>
              <a:buSzPts val="1600"/>
              <a:buFont typeface="Lato"/>
              <a:buAutoNum type="arabicPeriod"/>
            </a:pPr>
            <a:r>
              <a:rPr b="0" i="0" lang="en-GB" sz="1600" u="none" cap="none" strike="noStrike">
                <a:solidFill>
                  <a:schemeClr val="lt1"/>
                </a:solidFill>
                <a:latin typeface="Lato"/>
                <a:ea typeface="Lato"/>
                <a:cs typeface="Lato"/>
                <a:sym typeface="Lato"/>
              </a:rPr>
              <a:t>These companies often present themselves as tech firms, not employers.</a:t>
            </a:r>
            <a:endParaRPr b="0" i="0" sz="1600" u="none" cap="none" strike="noStrike">
              <a:solidFill>
                <a:schemeClr val="lt1"/>
              </a:solidFill>
              <a:latin typeface="Lato"/>
              <a:ea typeface="Lato"/>
              <a:cs typeface="Lato"/>
              <a:sym typeface="Lato"/>
            </a:endParaRPr>
          </a:p>
          <a:p>
            <a:pPr indent="-330200" lvl="0" marL="457200" marR="0" rtl="0" algn="l">
              <a:lnSpc>
                <a:spcPct val="100000"/>
              </a:lnSpc>
              <a:spcBef>
                <a:spcPts val="1000"/>
              </a:spcBef>
              <a:spcAft>
                <a:spcPts val="0"/>
              </a:spcAft>
              <a:buClr>
                <a:schemeClr val="lt1"/>
              </a:buClr>
              <a:buSzPts val="1600"/>
              <a:buFont typeface="Lato"/>
              <a:buAutoNum type="arabicPeriod"/>
            </a:pPr>
            <a:r>
              <a:rPr b="0" i="0" lang="en-GB" sz="1600" u="none" cap="none" strike="noStrike">
                <a:solidFill>
                  <a:schemeClr val="lt1"/>
                </a:solidFill>
                <a:latin typeface="Lato"/>
                <a:ea typeface="Lato"/>
                <a:cs typeface="Lato"/>
                <a:sym typeface="Lato"/>
              </a:rPr>
              <a:t>Courts may assess the actual worker-company relationship, not just the contract.</a:t>
            </a:r>
            <a:endParaRPr b="0" i="0" sz="1600" u="none" cap="none" strike="noStrike">
              <a:solidFill>
                <a:schemeClr val="lt1"/>
              </a:solidFill>
              <a:latin typeface="Lato"/>
              <a:ea typeface="Lato"/>
              <a:cs typeface="Lato"/>
              <a:sym typeface="Lato"/>
            </a:endParaRPr>
          </a:p>
          <a:p>
            <a:pPr indent="-330200" lvl="0" marL="457200" marR="0" rtl="0" algn="l">
              <a:lnSpc>
                <a:spcPct val="100000"/>
              </a:lnSpc>
              <a:spcBef>
                <a:spcPts val="1000"/>
              </a:spcBef>
              <a:spcAft>
                <a:spcPts val="0"/>
              </a:spcAft>
              <a:buClr>
                <a:schemeClr val="lt1"/>
              </a:buClr>
              <a:buSzPts val="1600"/>
              <a:buFont typeface="Lato"/>
              <a:buAutoNum type="arabicPeriod"/>
            </a:pPr>
            <a:r>
              <a:rPr b="0" i="0" lang="en-GB" sz="1600" u="none" cap="none" strike="noStrike">
                <a:solidFill>
                  <a:schemeClr val="lt1"/>
                </a:solidFill>
                <a:latin typeface="Lato"/>
                <a:ea typeface="Lato"/>
                <a:cs typeface="Lato"/>
                <a:sym typeface="Lato"/>
              </a:rPr>
              <a:t>If a worker can be easily replaced, they may not be seen as a worker and won’t have certain rights.</a:t>
            </a:r>
            <a:endParaRPr b="0" i="0" sz="1600" u="none" cap="none" strike="noStrike">
              <a:solidFill>
                <a:schemeClr val="lt1"/>
              </a:solidFill>
              <a:latin typeface="Lato"/>
              <a:ea typeface="Lato"/>
              <a:cs typeface="Lato"/>
              <a:sym typeface="Lato"/>
            </a:endParaRPr>
          </a:p>
          <a:p>
            <a:pPr indent="-330200" lvl="0" marL="457200" marR="0" rtl="0" algn="l">
              <a:lnSpc>
                <a:spcPct val="100000"/>
              </a:lnSpc>
              <a:spcBef>
                <a:spcPts val="1000"/>
              </a:spcBef>
              <a:spcAft>
                <a:spcPts val="1000"/>
              </a:spcAft>
              <a:buClr>
                <a:schemeClr val="lt1"/>
              </a:buClr>
              <a:buSzPts val="1600"/>
              <a:buFont typeface="Lato"/>
              <a:buAutoNum type="arabicPeriod"/>
            </a:pPr>
            <a:r>
              <a:rPr b="0" i="0" lang="en-GB" sz="1600" u="none" cap="none" strike="noStrike">
                <a:solidFill>
                  <a:schemeClr val="lt1"/>
                </a:solidFill>
                <a:latin typeface="Lato"/>
                <a:ea typeface="Lato"/>
                <a:cs typeface="Lato"/>
                <a:sym typeface="Lato"/>
              </a:rPr>
              <a:t>This is the key difference between the Deliveroo and Stuart Delivery cases.</a:t>
            </a:r>
            <a:endParaRPr b="0" i="0" sz="1600" u="none" cap="none" strike="noStrike">
              <a:solidFill>
                <a:schemeClr val="lt1"/>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fe8c3464c1_0_18"/>
          <p:cNvSpPr txBox="1"/>
          <p:nvPr>
            <p:ph type="ctrTitle"/>
          </p:nvPr>
        </p:nvSpPr>
        <p:spPr>
          <a:xfrm>
            <a:off x="379375" y="253750"/>
            <a:ext cx="7731600" cy="1077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990"/>
              <a:buFont typeface="Arial"/>
              <a:buNone/>
            </a:pPr>
            <a:r>
              <a:rPr b="0" i="0" lang="en-GB" sz="2900" u="none" cap="none" strike="noStrike">
                <a:solidFill>
                  <a:schemeClr val="lt1"/>
                </a:solidFill>
                <a:latin typeface="Lato Black"/>
                <a:ea typeface="Lato Black"/>
                <a:cs typeface="Lato Black"/>
                <a:sym typeface="Lato Black"/>
              </a:rPr>
              <a:t>Finances of an Uber Driver:</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0" i="0" lang="en-GB" sz="2900" u="none" cap="none" strike="noStrike">
                <a:solidFill>
                  <a:schemeClr val="lt1"/>
                </a:solidFill>
                <a:latin typeface="Lato Black"/>
                <a:ea typeface="Lato Black"/>
                <a:cs typeface="Lato Black"/>
                <a:sym typeface="Lato Black"/>
              </a:rPr>
              <a:t>Homework / Extension</a:t>
            </a:r>
            <a:endParaRPr b="1" i="0" sz="2900" u="none" cap="none" strike="noStrike">
              <a:solidFill>
                <a:schemeClr val="accent2"/>
              </a:solidFill>
              <a:latin typeface="Lato"/>
              <a:ea typeface="Lato"/>
              <a:cs typeface="Lato"/>
              <a:sym typeface="Lato"/>
            </a:endParaRPr>
          </a:p>
        </p:txBody>
      </p:sp>
      <p:sp>
        <p:nvSpPr>
          <p:cNvPr id="445" name="Google Shape;445;g2fe8c3464c1_0_18"/>
          <p:cNvSpPr txBox="1"/>
          <p:nvPr/>
        </p:nvSpPr>
        <p:spPr>
          <a:xfrm>
            <a:off x="6030100" y="2003250"/>
            <a:ext cx="2922000" cy="165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2"/>
                </a:solidFill>
                <a:latin typeface="Lato"/>
                <a:ea typeface="Lato"/>
                <a:cs typeface="Lato"/>
                <a:sym typeface="Lato"/>
              </a:rPr>
              <a:t>Task:</a:t>
            </a:r>
            <a:endParaRPr b="1" i="0" sz="16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chemeClr val="dk2"/>
                </a:solidFill>
                <a:latin typeface="Lato"/>
                <a:ea typeface="Lato"/>
                <a:cs typeface="Lato"/>
                <a:sym typeface="Lato"/>
              </a:rPr>
              <a:t>Use the worksheet to work out the net income of an Uber driver working different hours in a week</a:t>
            </a:r>
            <a:endParaRPr b="1" i="0" sz="1600" u="none" cap="none" strike="noStrike">
              <a:solidFill>
                <a:schemeClr val="dk2"/>
              </a:solidFill>
              <a:latin typeface="Lato"/>
              <a:ea typeface="Lato"/>
              <a:cs typeface="Lato"/>
              <a:sym typeface="Lato"/>
            </a:endParaRPr>
          </a:p>
        </p:txBody>
      </p:sp>
      <p:sp>
        <p:nvSpPr>
          <p:cNvPr id="446" name="Google Shape;446;g2fe8c3464c1_0_18"/>
          <p:cNvSpPr txBox="1"/>
          <p:nvPr/>
        </p:nvSpPr>
        <p:spPr>
          <a:xfrm>
            <a:off x="294475" y="4675625"/>
            <a:ext cx="5315700" cy="354000"/>
          </a:xfrm>
          <a:prstGeom prst="rect">
            <a:avLst/>
          </a:prstGeom>
          <a:no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Resource 4 - Budgeting as an Uber Driver </a:t>
            </a:r>
            <a:endParaRPr b="1" i="0" sz="1100" u="none" cap="none" strike="noStrike">
              <a:solidFill>
                <a:schemeClr val="lt1"/>
              </a:solidFill>
              <a:latin typeface="Lato"/>
              <a:ea typeface="Lato"/>
              <a:cs typeface="Lato"/>
              <a:sym typeface="Lato"/>
            </a:endParaRPr>
          </a:p>
        </p:txBody>
      </p:sp>
      <p:pic>
        <p:nvPicPr>
          <p:cNvPr id="447" name="Google Shape;447;g2fe8c3464c1_0_18" title="module_4_session_4_resource_4_homework.png"/>
          <p:cNvPicPr preferRelativeResize="0"/>
          <p:nvPr/>
        </p:nvPicPr>
        <p:blipFill>
          <a:blip r:embed="rId3">
            <a:alphaModFix/>
          </a:blip>
          <a:stretch>
            <a:fillRect/>
          </a:stretch>
        </p:blipFill>
        <p:spPr>
          <a:xfrm>
            <a:off x="873825" y="1359488"/>
            <a:ext cx="4156992" cy="2937537"/>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1" name="Shape 451"/>
        <p:cNvGrpSpPr/>
        <p:nvPr/>
      </p:nvGrpSpPr>
      <p:grpSpPr>
        <a:xfrm>
          <a:off x="0" y="0"/>
          <a:ext cx="0" cy="0"/>
          <a:chOff x="0" y="0"/>
          <a:chExt cx="0" cy="0"/>
        </a:xfrm>
      </p:grpSpPr>
      <p:sp>
        <p:nvSpPr>
          <p:cNvPr id="452" name="Google Shape;452;p24"/>
          <p:cNvSpPr txBox="1"/>
          <p:nvPr/>
        </p:nvSpPr>
        <p:spPr>
          <a:xfrm>
            <a:off x="0" y="99921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453" name="Google Shape;453;p24"/>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26dc8f22162_0_38"/>
          <p:cNvSpPr/>
          <p:nvPr/>
        </p:nvSpPr>
        <p:spPr>
          <a:xfrm>
            <a:off x="6177825" y="1336453"/>
            <a:ext cx="2846400" cy="1455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26dc8f22162_0_38"/>
          <p:cNvSpPr txBox="1"/>
          <p:nvPr/>
        </p:nvSpPr>
        <p:spPr>
          <a:xfrm>
            <a:off x="152000" y="30513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At school, you can speak with an adult you trust. </a:t>
            </a:r>
            <a:endParaRPr b="1" i="0" sz="1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This could be your form tutor, head of year or the school’s safeguarding officer</a:t>
            </a:r>
            <a:endParaRPr b="1" i="0" sz="1800" u="none" cap="none" strike="noStrike">
              <a:solidFill>
                <a:schemeClr val="lt1"/>
              </a:solidFill>
              <a:latin typeface="Lato"/>
              <a:ea typeface="Lato"/>
              <a:cs typeface="Lato"/>
              <a:sym typeface="Lato"/>
            </a:endParaRPr>
          </a:p>
        </p:txBody>
      </p:sp>
      <p:grpSp>
        <p:nvGrpSpPr>
          <p:cNvPr id="460" name="Google Shape;460;g26dc8f22162_0_38"/>
          <p:cNvGrpSpPr/>
          <p:nvPr/>
        </p:nvGrpSpPr>
        <p:grpSpPr>
          <a:xfrm>
            <a:off x="3164826" y="1336428"/>
            <a:ext cx="2846301" cy="1455957"/>
            <a:chOff x="3237025" y="1184050"/>
            <a:chExt cx="2914500" cy="2094300"/>
          </a:xfrm>
        </p:grpSpPr>
        <p:sp>
          <p:nvSpPr>
            <p:cNvPr id="461" name="Google Shape;461;g26dc8f22162_0_38"/>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2" name="Google Shape;462;g26dc8f22162_0_38"/>
            <p:cNvSpPr txBox="1"/>
            <p:nvPr/>
          </p:nvSpPr>
          <p:spPr>
            <a:xfrm>
              <a:off x="4896416" y="1358600"/>
              <a:ext cx="1204200" cy="128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Money Helper - </a:t>
              </a: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Work</a:t>
              </a:r>
              <a:endParaRPr b="0" i="0" sz="1400" u="none" cap="none" strike="noStrike">
                <a:solidFill>
                  <a:schemeClr val="lt1"/>
                </a:solidFill>
                <a:latin typeface="Lato"/>
                <a:ea typeface="Lato"/>
                <a:cs typeface="Lato"/>
                <a:sym typeface="Lato"/>
              </a:endParaRPr>
            </a:p>
          </p:txBody>
        </p:sp>
      </p:grpSp>
      <p:grpSp>
        <p:nvGrpSpPr>
          <p:cNvPr id="463" name="Google Shape;463;g26dc8f22162_0_38"/>
          <p:cNvGrpSpPr/>
          <p:nvPr/>
        </p:nvGrpSpPr>
        <p:grpSpPr>
          <a:xfrm>
            <a:off x="152000" y="1336318"/>
            <a:ext cx="2846301" cy="1455957"/>
            <a:chOff x="463400" y="1321175"/>
            <a:chExt cx="2914500" cy="2094300"/>
          </a:xfrm>
        </p:grpSpPr>
        <p:sp>
          <p:nvSpPr>
            <p:cNvPr id="464" name="Google Shape;464;g26dc8f22162_0_38"/>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26dc8f22162_0_38"/>
            <p:cNvSpPr txBox="1"/>
            <p:nvPr/>
          </p:nvSpPr>
          <p:spPr>
            <a:xfrm>
              <a:off x="1284136" y="1648293"/>
              <a:ext cx="2032200" cy="57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Citizens Advice - </a:t>
              </a: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Work</a:t>
              </a:r>
              <a:endParaRPr b="0" i="0" sz="1400" u="none" cap="none" strike="noStrike">
                <a:solidFill>
                  <a:schemeClr val="lt1"/>
                </a:solidFill>
                <a:latin typeface="Lato"/>
                <a:ea typeface="Lato"/>
                <a:cs typeface="Lato"/>
                <a:sym typeface="Lato"/>
              </a:endParaRPr>
            </a:p>
          </p:txBody>
        </p:sp>
        <p:pic>
          <p:nvPicPr>
            <p:cNvPr id="466" name="Google Shape;466;g26dc8f22162_0_38"/>
            <p:cNvPicPr preferRelativeResize="0"/>
            <p:nvPr/>
          </p:nvPicPr>
          <p:blipFill rotWithShape="1">
            <a:blip r:embed="rId5">
              <a:alphaModFix/>
            </a:blip>
            <a:srcRect b="0" l="0" r="0" t="0"/>
            <a:stretch/>
          </p:blipFill>
          <p:spPr>
            <a:xfrm>
              <a:off x="532125" y="1499913"/>
              <a:ext cx="813554" cy="928675"/>
            </a:xfrm>
            <a:prstGeom prst="rect">
              <a:avLst/>
            </a:prstGeom>
            <a:noFill/>
            <a:ln>
              <a:noFill/>
            </a:ln>
          </p:spPr>
        </p:pic>
      </p:grpSp>
      <p:pic>
        <p:nvPicPr>
          <p:cNvPr id="467" name="Google Shape;467;g26dc8f22162_0_38"/>
          <p:cNvPicPr preferRelativeResize="0"/>
          <p:nvPr/>
        </p:nvPicPr>
        <p:blipFill rotWithShape="1">
          <a:blip r:embed="rId6">
            <a:alphaModFix/>
          </a:blip>
          <a:srcRect b="0" l="0" r="0" t="0"/>
          <a:stretch/>
        </p:blipFill>
        <p:spPr>
          <a:xfrm>
            <a:off x="3316625" y="1588813"/>
            <a:ext cx="1390650" cy="733425"/>
          </a:xfrm>
          <a:prstGeom prst="rect">
            <a:avLst/>
          </a:prstGeom>
          <a:noFill/>
          <a:ln cap="flat" cmpd="sng" w="28575">
            <a:solidFill>
              <a:srgbClr val="FF8022"/>
            </a:solidFill>
            <a:prstDash val="solid"/>
            <a:round/>
            <a:headEnd len="sm" w="sm" type="none"/>
            <a:tailEnd len="sm" w="sm" type="none"/>
          </a:ln>
        </p:spPr>
      </p:pic>
      <p:pic>
        <p:nvPicPr>
          <p:cNvPr id="468" name="Google Shape;468;g26dc8f22162_0_38"/>
          <p:cNvPicPr preferRelativeResize="0"/>
          <p:nvPr/>
        </p:nvPicPr>
        <p:blipFill rotWithShape="1">
          <a:blip r:embed="rId7">
            <a:alphaModFix/>
          </a:blip>
          <a:srcRect b="0" l="0" r="0" t="0"/>
          <a:stretch/>
        </p:blipFill>
        <p:spPr>
          <a:xfrm>
            <a:off x="6317000" y="1588825"/>
            <a:ext cx="1390650" cy="733425"/>
          </a:xfrm>
          <a:prstGeom prst="rect">
            <a:avLst/>
          </a:prstGeom>
          <a:noFill/>
          <a:ln cap="flat" cmpd="sng" w="28575">
            <a:solidFill>
              <a:schemeClr val="accent2"/>
            </a:solidFill>
            <a:prstDash val="solid"/>
            <a:round/>
            <a:headEnd len="sm" w="sm" type="none"/>
            <a:tailEnd len="sm" w="sm" type="none"/>
          </a:ln>
        </p:spPr>
      </p:pic>
      <p:sp>
        <p:nvSpPr>
          <p:cNvPr id="469" name="Google Shape;469;g26dc8f22162_0_38"/>
          <p:cNvSpPr txBox="1"/>
          <p:nvPr/>
        </p:nvSpPr>
        <p:spPr>
          <a:xfrm>
            <a:off x="7757180" y="1502750"/>
            <a:ext cx="11760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Gov UK - </a:t>
            </a: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Workplace rights</a:t>
            </a:r>
            <a:r>
              <a:rPr b="0" i="0" lang="en-GB" sz="1400" u="none" cap="none" strike="noStrike">
                <a:solidFill>
                  <a:schemeClr val="lt1"/>
                </a:solidFill>
                <a:latin typeface="Lato"/>
                <a:ea typeface="Lato"/>
                <a:cs typeface="Lato"/>
                <a:sym typeface="Lato"/>
              </a:rPr>
              <a:t> </a:t>
            </a:r>
            <a:endParaRPr b="0" i="0" sz="1400" u="none" cap="none" strike="noStrike">
              <a:solidFill>
                <a:schemeClr val="lt1"/>
              </a:solidFill>
              <a:latin typeface="Lato"/>
              <a:ea typeface="Lato"/>
              <a:cs typeface="Lato"/>
              <a:sym typeface="Lato"/>
            </a:endParaRPr>
          </a:p>
        </p:txBody>
      </p:sp>
      <p:sp>
        <p:nvSpPr>
          <p:cNvPr id="470" name="Google Shape;470;g26dc8f22162_0_38"/>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rgbClr val="FFFFFF"/>
                </a:solidFill>
                <a:latin typeface="Lato"/>
                <a:ea typeface="Lato"/>
                <a:cs typeface="Lato"/>
                <a:sym typeface="Lato"/>
                <a:extLst>
                  <a:ext uri="http://customooxmlschemas.google.com/">
                    <go:slidesCustomData xmlns:go="http://customooxmlschemas.google.com/" textRoundtripDataId="3"/>
                  </a:ext>
                </a:extLst>
              </a:rPr>
              <a:t>Services available for people who have concerns about their </a:t>
            </a:r>
            <a:r>
              <a:rPr b="1" i="0" lang="en-GB" sz="1800" u="none" cap="none" strike="noStrike">
                <a:solidFill>
                  <a:srgbClr val="FFFFFF"/>
                </a:solidFill>
                <a:latin typeface="Lato"/>
                <a:ea typeface="Lato"/>
                <a:cs typeface="Lato"/>
                <a:sym typeface="Lato"/>
              </a:rPr>
              <a:t>rights at work</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74" name="Shape 474"/>
        <p:cNvGrpSpPr/>
        <p:nvPr/>
      </p:nvGrpSpPr>
      <p:grpSpPr>
        <a:xfrm>
          <a:off x="0" y="0"/>
          <a:ext cx="0" cy="0"/>
          <a:chOff x="0" y="0"/>
          <a:chExt cx="0" cy="0"/>
        </a:xfrm>
      </p:grpSpPr>
      <p:sp>
        <p:nvSpPr>
          <p:cNvPr id="475" name="Google Shape;475;g24c7bf067e8_0_0"/>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476" name="Google Shape;476;g24c7bf067e8_0_0"/>
          <p:cNvSpPr txBox="1"/>
          <p:nvPr/>
        </p:nvSpPr>
        <p:spPr>
          <a:xfrm>
            <a:off x="462425" y="1142575"/>
            <a:ext cx="7875600" cy="275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4"/>
                  </a:ext>
                </a:extLst>
              </a:rPr>
              <a:t>Articles </a:t>
            </a:r>
            <a:r>
              <a:rPr b="0" i="0" lang="en-GB" sz="1800" u="none" cap="none" strike="noStrike">
                <a:solidFill>
                  <a:schemeClr val="lt1"/>
                </a:solidFill>
                <a:latin typeface="Lato Black"/>
                <a:ea typeface="Lato Black"/>
                <a:cs typeface="Lato Black"/>
                <a:sym typeface="Lato Black"/>
              </a:rPr>
              <a:t>to extend learning</a:t>
            </a:r>
            <a:r>
              <a:rPr b="0" i="0" lang="en-GB" sz="3600" u="none" cap="none" strike="noStrike">
                <a:solidFill>
                  <a:schemeClr val="lt1"/>
                </a:solidFill>
                <a:latin typeface="Lato Black"/>
                <a:ea typeface="Lato Black"/>
                <a:cs typeface="Lato Black"/>
                <a:sym typeface="Lato Black"/>
              </a:rPr>
              <a:t> </a:t>
            </a:r>
            <a:endParaRPr b="0" i="0" sz="36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Please visit the </a:t>
            </a: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FLIC Learning Hub</a:t>
            </a:r>
            <a:r>
              <a:rPr b="0" i="0" lang="en-GB" sz="1400" u="none" cap="none" strike="noStrike">
                <a:solidFill>
                  <a:schemeClr val="lt1"/>
                </a:solidFill>
                <a:latin typeface="Lato"/>
                <a:ea typeface="Lato"/>
                <a:cs typeface="Lato"/>
                <a:sym typeface="Lato"/>
              </a:rPr>
              <a:t> for further resources</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5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Types of employment </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5">
                  <a:extLst>
                    <a:ext uri="{A12FA001-AC4F-418D-AE19-62706E023703}">
                      <ahyp:hlinkClr val="tx"/>
                    </a:ext>
                  </a:extLst>
                </a:hlinkClick>
              </a:rPr>
              <a:t>Self-employed gig workers holiday rights. </a:t>
            </a:r>
            <a:endParaRPr b="0" i="0" sz="1400" u="none" cap="none" strike="noStrike">
              <a:solidFill>
                <a:schemeClr val="lt1"/>
              </a:solidFill>
              <a:latin typeface="Lato"/>
              <a:ea typeface="Lato"/>
              <a:cs typeface="Lato"/>
              <a:sym typeface="Lato"/>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0" name="Shape 70"/>
        <p:cNvGrpSpPr/>
        <p:nvPr/>
      </p:nvGrpSpPr>
      <p:grpSpPr>
        <a:xfrm>
          <a:off x="0" y="0"/>
          <a:ext cx="0" cy="0"/>
          <a:chOff x="0" y="0"/>
          <a:chExt cx="0" cy="0"/>
        </a:xfrm>
      </p:grpSpPr>
      <p:sp>
        <p:nvSpPr>
          <p:cNvPr id="71" name="Google Shape;71;p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6"/>
          <p:cNvSpPr txBox="1"/>
          <p:nvPr/>
        </p:nvSpPr>
        <p:spPr>
          <a:xfrm>
            <a:off x="360375" y="629075"/>
            <a:ext cx="794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73" name="Google Shape;73;p6"/>
          <p:cNvSpPr txBox="1"/>
          <p:nvPr/>
        </p:nvSpPr>
        <p:spPr>
          <a:xfrm>
            <a:off x="488175" y="1431375"/>
            <a:ext cx="7945200" cy="30597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Describe </a:t>
            </a:r>
            <a:r>
              <a:rPr b="1" lang="en-GB" sz="2200">
                <a:solidFill>
                  <a:schemeClr val="lt1"/>
                </a:solidFill>
                <a:latin typeface="Lato"/>
                <a:ea typeface="Lato"/>
                <a:cs typeface="Lato"/>
                <a:sym typeface="Lato"/>
              </a:rPr>
              <a:t>key characteristics of</a:t>
            </a:r>
            <a:r>
              <a:rPr b="1" i="0" lang="en-GB" sz="2200" u="none" cap="none" strike="noStrike">
                <a:solidFill>
                  <a:schemeClr val="lt1"/>
                </a:solidFill>
                <a:latin typeface="Lato"/>
                <a:ea typeface="Lato"/>
                <a:cs typeface="Lato"/>
                <a:sym typeface="Lato"/>
              </a:rPr>
              <a:t> the gig economy</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Understand workers’ rights and how they relate to the gig economy</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Assess the protection of workers rights in the gig economy</a:t>
            </a:r>
            <a:endParaRPr b="1" i="0" sz="2200" u="none" cap="none" strike="noStrike">
              <a:solidFill>
                <a:schemeClr val="lt1"/>
              </a:solidFill>
              <a:latin typeface="Lato"/>
              <a:ea typeface="Lato"/>
              <a:cs typeface="Lato"/>
              <a:sym typeface="Lato"/>
            </a:endParaRPr>
          </a:p>
          <a:p>
            <a:pPr indent="0" lvl="0" marL="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7"/>
          <p:cNvSpPr txBox="1"/>
          <p:nvPr/>
        </p:nvSpPr>
        <p:spPr>
          <a:xfrm>
            <a:off x="160050" y="3989625"/>
            <a:ext cx="5278500" cy="11013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GB" sz="2000">
                <a:latin typeface="Lato"/>
                <a:ea typeface="Lato"/>
                <a:cs typeface="Lato"/>
                <a:sym typeface="Lato"/>
              </a:rPr>
              <a:t>ⓘ </a:t>
            </a:r>
            <a:r>
              <a:rPr b="1" lang="en-GB" sz="1700">
                <a:latin typeface="Lato"/>
                <a:ea typeface="Lato"/>
                <a:cs typeface="Lato"/>
                <a:sym typeface="Lato"/>
              </a:rPr>
              <a:t> </a:t>
            </a:r>
            <a:r>
              <a:rPr lang="en-GB" sz="1700">
                <a:latin typeface="Lato"/>
                <a:ea typeface="Lato"/>
                <a:cs typeface="Lato"/>
                <a:sym typeface="Lato"/>
              </a:rPr>
              <a:t>Musicians now rely far more on </a:t>
            </a:r>
            <a:r>
              <a:rPr b="1" lang="en-GB" sz="1700">
                <a:latin typeface="Lato"/>
                <a:ea typeface="Lato"/>
                <a:cs typeface="Lato"/>
                <a:sym typeface="Lato"/>
              </a:rPr>
              <a:t>live gigs</a:t>
            </a:r>
            <a:r>
              <a:rPr lang="en-GB" sz="1700">
                <a:latin typeface="Lato"/>
                <a:ea typeface="Lato"/>
                <a:cs typeface="Lato"/>
                <a:sym typeface="Lato"/>
              </a:rPr>
              <a:t> and merchandise sales, as record sales have declined  since the rise of </a:t>
            </a:r>
            <a:r>
              <a:rPr b="1" lang="en-GB" sz="1700">
                <a:latin typeface="Lato"/>
                <a:ea typeface="Lato"/>
                <a:cs typeface="Lato"/>
                <a:sym typeface="Lato"/>
              </a:rPr>
              <a:t>online streaming</a:t>
            </a:r>
            <a:r>
              <a:rPr lang="en-GB" sz="1700">
                <a:latin typeface="Lato"/>
                <a:ea typeface="Lato"/>
                <a:cs typeface="Lato"/>
                <a:sym typeface="Lato"/>
              </a:rPr>
              <a:t>. </a:t>
            </a:r>
            <a:endParaRPr sz="1700">
              <a:latin typeface="Lato"/>
              <a:ea typeface="Lato"/>
              <a:cs typeface="Lato"/>
              <a:sym typeface="Lato"/>
            </a:endParaRPr>
          </a:p>
        </p:txBody>
      </p:sp>
      <p:sp>
        <p:nvSpPr>
          <p:cNvPr id="79" name="Google Shape;79;p7"/>
          <p:cNvSpPr txBox="1"/>
          <p:nvPr/>
        </p:nvSpPr>
        <p:spPr>
          <a:xfrm>
            <a:off x="127400" y="2153975"/>
            <a:ext cx="50190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200"/>
              <a:buFont typeface="Arial"/>
              <a:buNone/>
            </a:pPr>
            <a:r>
              <a:rPr lang="en-GB" sz="2200">
                <a:latin typeface="Lato"/>
                <a:ea typeface="Lato"/>
                <a:cs typeface="Lato"/>
                <a:sym typeface="Lato"/>
              </a:rPr>
              <a:t>Consider factors such as </a:t>
            </a:r>
            <a:r>
              <a:rPr b="1" lang="en-GB" sz="2200">
                <a:latin typeface="Lato"/>
                <a:ea typeface="Lato"/>
                <a:cs typeface="Lato"/>
                <a:sym typeface="Lato"/>
              </a:rPr>
              <a:t>hours</a:t>
            </a:r>
            <a:r>
              <a:rPr lang="en-GB" sz="2200">
                <a:latin typeface="Lato"/>
                <a:ea typeface="Lato"/>
                <a:cs typeface="Lato"/>
                <a:sym typeface="Lato"/>
              </a:rPr>
              <a:t> of work, </a:t>
            </a:r>
            <a:r>
              <a:rPr b="1" lang="en-GB" sz="2200">
                <a:latin typeface="Lato"/>
                <a:ea typeface="Lato"/>
                <a:cs typeface="Lato"/>
                <a:sym typeface="Lato"/>
              </a:rPr>
              <a:t>pay</a:t>
            </a:r>
            <a:r>
              <a:rPr lang="en-GB" sz="2200">
                <a:latin typeface="Lato"/>
                <a:ea typeface="Lato"/>
                <a:cs typeface="Lato"/>
                <a:sym typeface="Lato"/>
              </a:rPr>
              <a:t> and employment </a:t>
            </a:r>
            <a:r>
              <a:rPr b="1" lang="en-GB" sz="2200">
                <a:latin typeface="Lato"/>
                <a:ea typeface="Lato"/>
                <a:cs typeface="Lato"/>
                <a:sym typeface="Lato"/>
              </a:rPr>
              <a:t>rights</a:t>
            </a:r>
            <a:r>
              <a:rPr lang="en-GB" sz="2200">
                <a:latin typeface="Lato"/>
                <a:ea typeface="Lato"/>
                <a:cs typeface="Lato"/>
                <a:sym typeface="Lato"/>
              </a:rPr>
              <a:t>.</a:t>
            </a:r>
            <a:endParaRPr sz="2200">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sz="2200">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lang="en-GB" sz="1800">
                <a:latin typeface="Lato"/>
                <a:ea typeface="Lato"/>
                <a:cs typeface="Lato"/>
                <a:sym typeface="Lato"/>
              </a:rPr>
              <a:t>Stretch: </a:t>
            </a:r>
            <a:r>
              <a:rPr b="0" i="0" lang="en-GB" sz="1800" u="none" cap="none" strike="noStrike">
                <a:solidFill>
                  <a:srgbClr val="000000"/>
                </a:solidFill>
                <a:latin typeface="Lato"/>
                <a:ea typeface="Lato"/>
                <a:cs typeface="Lato"/>
                <a:sym typeface="Lato"/>
              </a:rPr>
              <a:t>How might this be similar to the work of a delivery driver?</a:t>
            </a:r>
            <a:endParaRPr b="0" i="0" sz="1800" u="none" cap="none" strike="noStrike">
              <a:solidFill>
                <a:srgbClr val="000000"/>
              </a:solidFill>
              <a:latin typeface="Lato"/>
              <a:ea typeface="Lato"/>
              <a:cs typeface="Lato"/>
              <a:sym typeface="Lato"/>
            </a:endParaRPr>
          </a:p>
        </p:txBody>
      </p:sp>
      <p:sp>
        <p:nvSpPr>
          <p:cNvPr id="80" name="Google Shape;80;p7"/>
          <p:cNvSpPr txBox="1"/>
          <p:nvPr>
            <p:ph type="title"/>
          </p:nvPr>
        </p:nvSpPr>
        <p:spPr>
          <a:xfrm>
            <a:off x="272750" y="220200"/>
            <a:ext cx="8349900" cy="57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latin typeface="Lato"/>
                <a:ea typeface="Lato"/>
                <a:cs typeface="Lato"/>
                <a:sym typeface="Lato"/>
              </a:rPr>
              <a:t>Starter | Discussion</a:t>
            </a:r>
            <a:endParaRPr b="1" i="0" sz="2900" u="none" cap="none" strike="noStrike">
              <a:latin typeface="Lato"/>
              <a:ea typeface="Lato"/>
              <a:cs typeface="Lato"/>
              <a:sym typeface="Lato"/>
            </a:endParaRPr>
          </a:p>
        </p:txBody>
      </p:sp>
      <p:pic>
        <p:nvPicPr>
          <p:cNvPr id="81" name="Google Shape;81;p7"/>
          <p:cNvPicPr preferRelativeResize="0"/>
          <p:nvPr/>
        </p:nvPicPr>
        <p:blipFill rotWithShape="1">
          <a:blip r:embed="rId3">
            <a:alphaModFix/>
          </a:blip>
          <a:srcRect b="0" l="0" r="0" t="0"/>
          <a:stretch/>
        </p:blipFill>
        <p:spPr>
          <a:xfrm>
            <a:off x="5549550" y="2695300"/>
            <a:ext cx="1626075" cy="1861376"/>
          </a:xfrm>
          <a:prstGeom prst="rect">
            <a:avLst/>
          </a:prstGeom>
          <a:noFill/>
          <a:ln>
            <a:noFill/>
          </a:ln>
        </p:spPr>
      </p:pic>
      <p:pic>
        <p:nvPicPr>
          <p:cNvPr id="82" name="Google Shape;82;p7"/>
          <p:cNvPicPr preferRelativeResize="0"/>
          <p:nvPr/>
        </p:nvPicPr>
        <p:blipFill rotWithShape="1">
          <a:blip r:embed="rId4">
            <a:alphaModFix/>
          </a:blip>
          <a:srcRect b="0" l="0" r="0" t="0"/>
          <a:stretch/>
        </p:blipFill>
        <p:spPr>
          <a:xfrm>
            <a:off x="7320650" y="1251925"/>
            <a:ext cx="1626077" cy="1313350"/>
          </a:xfrm>
          <a:prstGeom prst="rect">
            <a:avLst/>
          </a:prstGeom>
          <a:noFill/>
          <a:ln>
            <a:noFill/>
          </a:ln>
        </p:spPr>
      </p:pic>
      <p:pic>
        <p:nvPicPr>
          <p:cNvPr id="83" name="Google Shape;83;p7"/>
          <p:cNvPicPr preferRelativeResize="0"/>
          <p:nvPr/>
        </p:nvPicPr>
        <p:blipFill rotWithShape="1">
          <a:blip r:embed="rId5">
            <a:alphaModFix/>
          </a:blip>
          <a:srcRect b="0" l="0" r="0" t="0"/>
          <a:stretch/>
        </p:blipFill>
        <p:spPr>
          <a:xfrm>
            <a:off x="7319329" y="2736975"/>
            <a:ext cx="1626076" cy="1372675"/>
          </a:xfrm>
          <a:prstGeom prst="rect">
            <a:avLst/>
          </a:prstGeom>
          <a:noFill/>
          <a:ln>
            <a:noFill/>
          </a:ln>
        </p:spPr>
      </p:pic>
      <p:pic>
        <p:nvPicPr>
          <p:cNvPr id="84" name="Google Shape;84;p7"/>
          <p:cNvPicPr preferRelativeResize="0"/>
          <p:nvPr/>
        </p:nvPicPr>
        <p:blipFill rotWithShape="1">
          <a:blip r:embed="rId6">
            <a:alphaModFix/>
          </a:blip>
          <a:srcRect b="0" l="0" r="0" t="0"/>
          <a:stretch/>
        </p:blipFill>
        <p:spPr>
          <a:xfrm>
            <a:off x="5549550" y="1251925"/>
            <a:ext cx="1626075" cy="1313350"/>
          </a:xfrm>
          <a:prstGeom prst="rect">
            <a:avLst/>
          </a:prstGeom>
          <a:noFill/>
          <a:ln>
            <a:noFill/>
          </a:ln>
        </p:spPr>
      </p:pic>
      <p:sp>
        <p:nvSpPr>
          <p:cNvPr id="85" name="Google Shape;85;p7"/>
          <p:cNvSpPr txBox="1"/>
          <p:nvPr>
            <p:ph type="ctrTitle"/>
          </p:nvPr>
        </p:nvSpPr>
        <p:spPr>
          <a:xfrm>
            <a:off x="127400" y="1252250"/>
            <a:ext cx="5781000" cy="90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400" u="none" cap="none" strike="noStrike">
                <a:solidFill>
                  <a:schemeClr val="accent2"/>
                </a:solidFill>
                <a:latin typeface="Lato Black"/>
                <a:ea typeface="Lato Black"/>
                <a:cs typeface="Lato Black"/>
                <a:sym typeface="Lato Black"/>
              </a:rPr>
              <a:t>Discussion with your partner: </a:t>
            </a:r>
            <a:endParaRPr b="1" i="0" sz="24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1" lang="en-GB" sz="2400" u="none" cap="none" strike="noStrike">
                <a:solidFill>
                  <a:schemeClr val="accent2"/>
                </a:solidFill>
                <a:latin typeface="Lato Black"/>
                <a:ea typeface="Lato Black"/>
                <a:cs typeface="Lato Black"/>
                <a:sym typeface="Lato Black"/>
              </a:rPr>
              <a:t>How do musicians earn a living?</a:t>
            </a:r>
            <a:endParaRPr b="1" i="1" sz="24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3880f20594d_0_15"/>
          <p:cNvSpPr/>
          <p:nvPr/>
        </p:nvSpPr>
        <p:spPr>
          <a:xfrm>
            <a:off x="1017300" y="609975"/>
            <a:ext cx="7109400" cy="1875600"/>
          </a:xfrm>
          <a:prstGeom prst="roundRect">
            <a:avLst>
              <a:gd fmla="val 16667" name="adj"/>
            </a:avLst>
          </a:prstGeom>
          <a:solidFill>
            <a:schemeClr val="lt1"/>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lang="en-GB" sz="3300">
                <a:solidFill>
                  <a:schemeClr val="dk1"/>
                </a:solidFill>
                <a:latin typeface="Lato"/>
                <a:ea typeface="Lato"/>
                <a:cs typeface="Lato"/>
                <a:sym typeface="Lato"/>
              </a:rPr>
              <a:t>Working as a musician is one type of job in the </a:t>
            </a:r>
            <a:r>
              <a:rPr b="1" i="1" lang="en-GB" sz="3300">
                <a:solidFill>
                  <a:schemeClr val="dk1"/>
                </a:solidFill>
                <a:latin typeface="Lato"/>
                <a:ea typeface="Lato"/>
                <a:cs typeface="Lato"/>
                <a:sym typeface="Lato"/>
              </a:rPr>
              <a:t>gig economy…</a:t>
            </a:r>
            <a:endParaRPr b="1" i="1" sz="3300" u="none" cap="none" strike="noStrike">
              <a:solidFill>
                <a:schemeClr val="dk1"/>
              </a:solidFill>
              <a:latin typeface="Lato"/>
              <a:ea typeface="Lato"/>
              <a:cs typeface="Lato"/>
              <a:sym typeface="Lato"/>
            </a:endParaRPr>
          </a:p>
        </p:txBody>
      </p:sp>
      <p:sp>
        <p:nvSpPr>
          <p:cNvPr id="91" name="Google Shape;91;g3880f20594d_0_15"/>
          <p:cNvSpPr/>
          <p:nvPr/>
        </p:nvSpPr>
        <p:spPr>
          <a:xfrm>
            <a:off x="1017300" y="2970125"/>
            <a:ext cx="7109400" cy="1398900"/>
          </a:xfrm>
          <a:prstGeom prst="roundRect">
            <a:avLst>
              <a:gd fmla="val 16667" name="adj"/>
            </a:avLst>
          </a:prstGeom>
          <a:solidFill>
            <a:schemeClr val="lt1"/>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lang="en-GB" sz="2000">
                <a:solidFill>
                  <a:schemeClr val="dk1"/>
                </a:solidFill>
                <a:latin typeface="Lato"/>
                <a:ea typeface="Lato"/>
                <a:cs typeface="Lato"/>
                <a:sym typeface="Lato"/>
              </a:rPr>
              <a:t>ⓘ</a:t>
            </a:r>
            <a:r>
              <a:rPr lang="en-GB" sz="2000">
                <a:solidFill>
                  <a:schemeClr val="dk1"/>
                </a:solidFill>
                <a:latin typeface="Lato"/>
                <a:ea typeface="Lato"/>
                <a:cs typeface="Lato"/>
                <a:sym typeface="Lato"/>
              </a:rPr>
              <a:t> The </a:t>
            </a:r>
            <a:r>
              <a:rPr b="1" lang="en-GB" sz="2000">
                <a:solidFill>
                  <a:schemeClr val="dk1"/>
                </a:solidFill>
                <a:latin typeface="Lato"/>
                <a:ea typeface="Lato"/>
                <a:cs typeface="Lato"/>
                <a:sym typeface="Lato"/>
              </a:rPr>
              <a:t>gig economy</a:t>
            </a:r>
            <a:r>
              <a:rPr lang="en-GB" sz="2000">
                <a:solidFill>
                  <a:schemeClr val="dk1"/>
                </a:solidFill>
                <a:latin typeface="Lato"/>
                <a:ea typeface="Lato"/>
                <a:cs typeface="Lato"/>
                <a:sym typeface="Lato"/>
              </a:rPr>
              <a:t> has its name because work is done in short-term, flexible jobs: similar to “gigs” in music, where a gig means a single performance or job.</a:t>
            </a:r>
            <a:endParaRPr i="1" sz="2000" u="none" cap="none" strike="noStrike">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3894532029d_0_15"/>
          <p:cNvSpPr/>
          <p:nvPr/>
        </p:nvSpPr>
        <p:spPr>
          <a:xfrm>
            <a:off x="1017300" y="609975"/>
            <a:ext cx="7109400" cy="1875600"/>
          </a:xfrm>
          <a:prstGeom prst="roundRect">
            <a:avLst>
              <a:gd fmla="val 16667" name="adj"/>
            </a:avLst>
          </a:prstGeom>
          <a:solidFill>
            <a:schemeClr val="lt1"/>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2900"/>
              <a:buFont typeface="Arial"/>
              <a:buNone/>
            </a:pPr>
            <a:r>
              <a:rPr b="1" lang="en-GB" sz="2000">
                <a:solidFill>
                  <a:schemeClr val="dk1"/>
                </a:solidFill>
                <a:latin typeface="Lato"/>
                <a:ea typeface="Lato"/>
                <a:cs typeface="Lato"/>
                <a:sym typeface="Lato"/>
              </a:rPr>
              <a:t>Activity: on the table, tick each characteristic as either Gig Worker or Employee</a:t>
            </a:r>
            <a:endParaRPr b="1" sz="3300">
              <a:solidFill>
                <a:schemeClr val="dk1"/>
              </a:solidFill>
              <a:latin typeface="Lato"/>
              <a:ea typeface="Lato"/>
              <a:cs typeface="Lato"/>
              <a:sym typeface="Lato"/>
            </a:endParaRPr>
          </a:p>
        </p:txBody>
      </p:sp>
      <p:sp>
        <p:nvSpPr>
          <p:cNvPr id="97" name="Google Shape;97;g3894532029d_0_15"/>
          <p:cNvSpPr/>
          <p:nvPr/>
        </p:nvSpPr>
        <p:spPr>
          <a:xfrm>
            <a:off x="1911913" y="2871150"/>
            <a:ext cx="2471100" cy="1398900"/>
          </a:xfrm>
          <a:prstGeom prst="roundRect">
            <a:avLst>
              <a:gd fmla="val 16667" name="adj"/>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lang="en-GB" sz="2000">
                <a:solidFill>
                  <a:schemeClr val="dk1"/>
                </a:solidFill>
                <a:latin typeface="Lato"/>
                <a:ea typeface="Lato"/>
                <a:cs typeface="Lato"/>
                <a:sym typeface="Lato"/>
              </a:rPr>
              <a:t>Employee ✅</a:t>
            </a:r>
            <a:endParaRPr sz="2000" u="none" cap="none" strike="noStrike">
              <a:solidFill>
                <a:schemeClr val="dk1"/>
              </a:solidFill>
              <a:latin typeface="Lato"/>
              <a:ea typeface="Lato"/>
              <a:cs typeface="Lato"/>
              <a:sym typeface="Lato"/>
            </a:endParaRPr>
          </a:p>
        </p:txBody>
      </p:sp>
      <p:sp>
        <p:nvSpPr>
          <p:cNvPr id="98" name="Google Shape;98;g3894532029d_0_15"/>
          <p:cNvSpPr/>
          <p:nvPr/>
        </p:nvSpPr>
        <p:spPr>
          <a:xfrm>
            <a:off x="5082613" y="2871150"/>
            <a:ext cx="2471100" cy="1398900"/>
          </a:xfrm>
          <a:prstGeom prst="roundRect">
            <a:avLst>
              <a:gd fmla="val 16667" name="adj"/>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lang="en-GB" sz="2000">
                <a:solidFill>
                  <a:schemeClr val="dk1"/>
                </a:solidFill>
                <a:latin typeface="Lato"/>
                <a:ea typeface="Lato"/>
                <a:cs typeface="Lato"/>
                <a:sym typeface="Lato"/>
              </a:rPr>
              <a:t>Gig Worker ✅</a:t>
            </a:r>
            <a:endParaRPr sz="2000" u="none" cap="none" strike="noStrike">
              <a:solidFill>
                <a:schemeClr val="dk1"/>
              </a:solidFill>
              <a:latin typeface="Lato"/>
              <a:ea typeface="Lato"/>
              <a:cs typeface="Lato"/>
              <a:sym typeface="Lato"/>
            </a:endParaRPr>
          </a:p>
        </p:txBody>
      </p:sp>
      <p:sp>
        <p:nvSpPr>
          <p:cNvPr id="99" name="Google Shape;99;g3894532029d_0_15"/>
          <p:cNvSpPr txBox="1"/>
          <p:nvPr/>
        </p:nvSpPr>
        <p:spPr>
          <a:xfrm>
            <a:off x="252450" y="4717525"/>
            <a:ext cx="2540100" cy="2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GB">
                <a:solidFill>
                  <a:schemeClr val="accent2"/>
                </a:solidFill>
                <a:latin typeface="Lato"/>
                <a:ea typeface="Lato"/>
                <a:cs typeface="Lato"/>
                <a:sym typeface="Lato"/>
              </a:rPr>
              <a:t>Resource 1: Part 1</a:t>
            </a:r>
            <a:endParaRPr b="1" i="1">
              <a:solidFill>
                <a:schemeClr val="accent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03" name="Shape 103"/>
        <p:cNvGrpSpPr/>
        <p:nvPr/>
      </p:nvGrpSpPr>
      <p:grpSpPr>
        <a:xfrm>
          <a:off x="0" y="0"/>
          <a:ext cx="0" cy="0"/>
          <a:chOff x="0" y="0"/>
          <a:chExt cx="0" cy="0"/>
        </a:xfrm>
      </p:grpSpPr>
      <p:sp>
        <p:nvSpPr>
          <p:cNvPr id="104" name="Google Shape;104;g3894532029d_0_10"/>
          <p:cNvSpPr/>
          <p:nvPr/>
        </p:nvSpPr>
        <p:spPr>
          <a:xfrm>
            <a:off x="1080463" y="103550"/>
            <a:ext cx="6983100" cy="577200"/>
          </a:xfrm>
          <a:prstGeom prst="roundRect">
            <a:avLst>
              <a:gd fmla="val 16667" name="adj"/>
            </a:avLst>
          </a:prstGeom>
          <a:solidFill>
            <a:schemeClr val="lt1"/>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lang="en-GB" sz="2300">
                <a:solidFill>
                  <a:schemeClr val="dk1"/>
                </a:solidFill>
                <a:latin typeface="Lato"/>
                <a:ea typeface="Lato"/>
                <a:cs typeface="Lato"/>
                <a:sym typeface="Lato"/>
              </a:rPr>
              <a:t>Answers</a:t>
            </a:r>
            <a:endParaRPr b="1" i="1" sz="2300">
              <a:solidFill>
                <a:schemeClr val="dk1"/>
              </a:solidFill>
              <a:latin typeface="Lato"/>
              <a:ea typeface="Lato"/>
              <a:cs typeface="Lato"/>
              <a:sym typeface="Lato"/>
            </a:endParaRPr>
          </a:p>
        </p:txBody>
      </p:sp>
      <p:graphicFrame>
        <p:nvGraphicFramePr>
          <p:cNvPr id="105" name="Google Shape;105;g3894532029d_0_10"/>
          <p:cNvGraphicFramePr/>
          <p:nvPr/>
        </p:nvGraphicFramePr>
        <p:xfrm>
          <a:off x="0" y="0"/>
          <a:ext cx="3000000" cy="3000000"/>
        </p:xfrm>
        <a:graphic>
          <a:graphicData uri="http://schemas.openxmlformats.org/drawingml/2006/table">
            <a:tbl>
              <a:tblPr>
                <a:noFill/>
                <a:tableStyleId>{81705C17-4219-4CE9-B905-4C9D23AACBE2}</a:tableStyleId>
              </a:tblPr>
              <a:tblGrid>
                <a:gridCol w="6179400"/>
                <a:gridCol w="1347550"/>
                <a:gridCol w="1617075"/>
              </a:tblGrid>
              <a:tr h="421675">
                <a:tc>
                  <a:txBody>
                    <a:bodyPr/>
                    <a:lstStyle/>
                    <a:p>
                      <a:pPr indent="0" lvl="0" marL="0" rtl="0" algn="ctr">
                        <a:lnSpc>
                          <a:spcPct val="115000"/>
                        </a:lnSpc>
                        <a:spcBef>
                          <a:spcPts val="0"/>
                        </a:spcBef>
                        <a:spcAft>
                          <a:spcPts val="0"/>
                        </a:spcAft>
                        <a:buNone/>
                      </a:pPr>
                      <a:r>
                        <a:rPr b="1" lang="en-GB" sz="1100">
                          <a:latin typeface="Lato"/>
                          <a:ea typeface="Lato"/>
                          <a:cs typeface="Lato"/>
                          <a:sym typeface="Lato"/>
                        </a:rPr>
                        <a:t>Working Characteristic</a:t>
                      </a:r>
                      <a:endParaRPr b="1" sz="1100">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GB" sz="1100">
                          <a:latin typeface="Lato"/>
                          <a:ea typeface="Lato"/>
                          <a:cs typeface="Lato"/>
                          <a:sym typeface="Lato"/>
                        </a:rPr>
                        <a:t>Employee</a:t>
                      </a:r>
                      <a:endParaRPr b="1" sz="1100">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GB" sz="1100">
                          <a:latin typeface="Lato"/>
                          <a:ea typeface="Lato"/>
                          <a:cs typeface="Lato"/>
                          <a:sym typeface="Lato"/>
                        </a:rPr>
                        <a:t>Gig Worker</a:t>
                      </a:r>
                      <a:endParaRPr b="1" sz="1100">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Works as an independent contractor or freelancer</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Has a permanent, ongoing job</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Usually paid per task or project</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Receives benefits (holiday pay, pension, sick pay)</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Uses digital platforms or apps to find work</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Fixed hours and location set by employer</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1075">
                <a:tc>
                  <a:txBody>
                    <a:bodyPr/>
                    <a:lstStyle/>
                    <a:p>
                      <a:pPr indent="0" lvl="0" marL="0" rtl="0" algn="l">
                        <a:spcBef>
                          <a:spcPts val="0"/>
                        </a:spcBef>
                        <a:spcAft>
                          <a:spcPts val="0"/>
                        </a:spcAft>
                        <a:buNone/>
                      </a:pPr>
                      <a:r>
                        <a:rPr lang="en-GB">
                          <a:latin typeface="Lato"/>
                          <a:ea typeface="Lato"/>
                          <a:cs typeface="Lato"/>
                          <a:sym typeface="Lato"/>
                        </a:rPr>
                        <a:t>Can choose when and where to work</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Regular, predictable income</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High flexibility and independence</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9600">
                <a:tc>
                  <a:txBody>
                    <a:bodyPr/>
                    <a:lstStyle/>
                    <a:p>
                      <a:pPr indent="0" lvl="0" marL="0" rtl="0" algn="l">
                        <a:spcBef>
                          <a:spcPts val="0"/>
                        </a:spcBef>
                        <a:spcAft>
                          <a:spcPts val="0"/>
                        </a:spcAft>
                        <a:buNone/>
                      </a:pPr>
                      <a:r>
                        <a:rPr lang="en-GB">
                          <a:latin typeface="Lato"/>
                          <a:ea typeface="Lato"/>
                          <a:cs typeface="Lato"/>
                          <a:sym typeface="Lato"/>
                        </a:rPr>
                        <a:t>Work is short-term or project-based</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FLIC_Presentation_No_pages">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