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6" r:id="rId9"/>
    <p:sldMasterId id="2147483770" r:id="rId10"/>
    <p:sldMasterId id="2147483784" r:id="rId11"/>
    <p:sldMasterId id="2147483797" r:id="rId12"/>
  </p:sldMasterIdLst>
  <p:notesMasterIdLst>
    <p:notesMasterId r:id="rId65"/>
  </p:notesMasterIdLst>
  <p:sldIdLst>
    <p:sldId id="256" r:id="rId13"/>
    <p:sldId id="1029" r:id="rId14"/>
    <p:sldId id="1030" r:id="rId15"/>
    <p:sldId id="847" r:id="rId16"/>
    <p:sldId id="1053" r:id="rId17"/>
    <p:sldId id="799" r:id="rId18"/>
    <p:sldId id="779" r:id="rId19"/>
    <p:sldId id="1057" r:id="rId20"/>
    <p:sldId id="1058" r:id="rId21"/>
    <p:sldId id="1059" r:id="rId22"/>
    <p:sldId id="1038" r:id="rId23"/>
    <p:sldId id="780" r:id="rId24"/>
    <p:sldId id="784" r:id="rId25"/>
    <p:sldId id="1102" r:id="rId26"/>
    <p:sldId id="1050" r:id="rId27"/>
    <p:sldId id="856" r:id="rId28"/>
    <p:sldId id="1076" r:id="rId29"/>
    <p:sldId id="888" r:id="rId30"/>
    <p:sldId id="800" r:id="rId31"/>
    <p:sldId id="814" r:id="rId32"/>
    <p:sldId id="849" r:id="rId33"/>
    <p:sldId id="1055" r:id="rId34"/>
    <p:sldId id="1078" r:id="rId35"/>
    <p:sldId id="680" r:id="rId36"/>
    <p:sldId id="1056" r:id="rId37"/>
    <p:sldId id="1079" r:id="rId38"/>
    <p:sldId id="1080" r:id="rId39"/>
    <p:sldId id="1081" r:id="rId40"/>
    <p:sldId id="1061" r:id="rId41"/>
    <p:sldId id="1060" r:id="rId42"/>
    <p:sldId id="1062" r:id="rId43"/>
    <p:sldId id="1040" r:id="rId44"/>
    <p:sldId id="1082" r:id="rId45"/>
    <p:sldId id="805" r:id="rId46"/>
    <p:sldId id="653" r:id="rId47"/>
    <p:sldId id="1097" r:id="rId48"/>
    <p:sldId id="717" r:id="rId49"/>
    <p:sldId id="1041" r:id="rId50"/>
    <p:sldId id="1098" r:id="rId51"/>
    <p:sldId id="1099" r:id="rId52"/>
    <p:sldId id="1064" r:id="rId53"/>
    <p:sldId id="1065" r:id="rId54"/>
    <p:sldId id="1100" r:id="rId55"/>
    <p:sldId id="1084" r:id="rId56"/>
    <p:sldId id="1085" r:id="rId57"/>
    <p:sldId id="1086" r:id="rId58"/>
    <p:sldId id="1087" r:id="rId59"/>
    <p:sldId id="1088" r:id="rId60"/>
    <p:sldId id="1101" r:id="rId61"/>
    <p:sldId id="838" r:id="rId62"/>
    <p:sldId id="840" r:id="rId63"/>
    <p:sldId id="646" r:id="rId64"/>
  </p:sldIdLst>
  <p:sldSz cx="9144000" cy="6858000" type="screen4x3"/>
  <p:notesSz cx="6735763" cy="9866313"/>
  <p:embeddedFontLst>
    <p:embeddedFont>
      <p:font typeface="Bahnschrift SemiBold SemiConden" panose="020B0502040204020203" pitchFamily="34" charset="0"/>
      <p:bold r:id="rId66"/>
    </p:embeddedFont>
    <p:embeddedFont>
      <p:font typeface="Colonna MT" panose="04020805060202030203" pitchFamily="82" charset="0"/>
      <p:regular r:id="rId67"/>
    </p:embeddedFont>
    <p:embeddedFont>
      <p:font typeface="Dosis" pitchFamily="2" charset="0"/>
      <p:regular r:id="rId68"/>
      <p:bold r:id="rId69"/>
    </p:embeddedFont>
    <p:embeddedFont>
      <p:font typeface="Dosis ExtraBold" pitchFamily="2" charset="0"/>
      <p:bold r:id="rId70"/>
    </p:embeddedFont>
    <p:embeddedFont>
      <p:font typeface="Dosis Medium" pitchFamily="2" charset="0"/>
      <p:regular r:id="rId71"/>
      <p:bold r:id="rId72"/>
    </p:embeddedFont>
    <p:embeddedFont>
      <p:font typeface="Dosis SemiBold" pitchFamily="2" charset="0"/>
      <p:regular r:id="rId73"/>
      <p:bold r:id="rId7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E84234"/>
    <a:srgbClr val="EAF8FE"/>
    <a:srgbClr val="9EE0F4"/>
    <a:srgbClr val="565F88"/>
    <a:srgbClr val="424D7B"/>
    <a:srgbClr val="55B7DE"/>
    <a:srgbClr val="F26553"/>
    <a:srgbClr val="2AB6D7"/>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1" autoAdjust="0"/>
    <p:restoredTop sz="87607" autoAdjust="0"/>
  </p:normalViewPr>
  <p:slideViewPr>
    <p:cSldViewPr snapToGrid="0">
      <p:cViewPr varScale="1">
        <p:scale>
          <a:sx n="96" d="100"/>
          <a:sy n="96" d="100"/>
        </p:scale>
        <p:origin x="989"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font" Target="fonts/font3.fntdata"/><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font" Target="fonts/font1.fntdata"/><Relationship Id="rId74" Type="http://schemas.openxmlformats.org/officeDocument/2006/relationships/font" Target="fonts/font9.fntdata"/><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font" Target="fonts/font4.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font" Target="fonts/font2.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font" Target="fonts/font5.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24/02/2026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49561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28404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80466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8910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709428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7941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562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0107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813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57180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032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3776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0280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62485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0453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3293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0299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4339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70463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507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2008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608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1090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1834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13113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3017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24/02/2026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65448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24/02/2026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78794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24/02/2026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43882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24/02/2026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678074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24/02/2026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54482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24/02/2026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510194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24/02/2026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32409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24/02/2026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911584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24/02/2026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838601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24/02/2026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119859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24/02/2026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849839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4979970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5917825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0791145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0.png"/><Relationship Id="rId2" Type="http://schemas.openxmlformats.org/officeDocument/2006/relationships/slideLayout" Target="../slideLayouts/slideLayout36.xml"/><Relationship Id="rId16" Type="http://schemas.openxmlformats.org/officeDocument/2006/relationships/image" Target="../media/image9.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9.png"/><Relationship Id="rId2" Type="http://schemas.openxmlformats.org/officeDocument/2006/relationships/slideLayout" Target="../slideLayouts/slideLayout48.xml"/><Relationship Id="rId16" Type="http://schemas.openxmlformats.org/officeDocument/2006/relationships/image" Target="../media/image8.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jp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0.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9.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8.png"/><Relationship Id="rId5" Type="http://schemas.openxmlformats.org/officeDocument/2006/relationships/slideLayout" Target="../slideLayouts/slideLayout64.xml"/><Relationship Id="rId10" Type="http://schemas.openxmlformats.org/officeDocument/2006/relationships/image" Target="../media/image7.jpg"/><Relationship Id="rId4" Type="http://schemas.openxmlformats.org/officeDocument/2006/relationships/slideLayout" Target="../slideLayouts/slideLayout6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1.xml"/><Relationship Id="rId7" Type="http://schemas.openxmlformats.org/officeDocument/2006/relationships/image" Target="../media/image9.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82" r:id="rId15"/>
    <p:sldLayoutId id="214748378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6">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80" r:id="rId10"/>
    <p:sldLayoutId id="2147483796" r:id="rId11"/>
    <p:sldLayoutId id="214748379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4090989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1">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39650075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24/02/2026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a:p>
        </p:txBody>
      </p:sp>
    </p:spTree>
    <p:extLst>
      <p:ext uri="{BB962C8B-B14F-4D97-AF65-F5344CB8AC3E}">
        <p14:creationId xmlns:p14="http://schemas.microsoft.com/office/powerpoint/2010/main" val="32548801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6DEF7DF3-E213-111D-C3FD-A2E9C94F85E0}"/>
              </a:ext>
            </a:extLst>
          </p:cNvPr>
          <p:cNvPicPr>
            <a:picLocks noChangeAspect="1"/>
          </p:cNvPicPr>
          <p:nvPr userDrawn="1"/>
        </p:nvPicPr>
        <p:blipFill>
          <a:blip r:embed="rId6">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Activités sur livret</a:t>
            </a:r>
          </a:p>
        </p:txBody>
      </p:sp>
      <p:pic>
        <p:nvPicPr>
          <p:cNvPr id="12" name="Image 11">
            <a:extLst>
              <a:ext uri="{FF2B5EF4-FFF2-40B4-BE49-F238E27FC236}">
                <a16:creationId xmlns:a16="http://schemas.microsoft.com/office/drawing/2014/main" id="{4CAA2B2E-11CB-3C0E-66EF-839B1B82D91D}"/>
              </a:ext>
            </a:extLst>
          </p:cNvPr>
          <p:cNvPicPr>
            <a:picLocks noChangeAspect="1"/>
          </p:cNvPicPr>
          <p:nvPr userDrawn="1"/>
        </p:nvPicPr>
        <p:blipFill>
          <a:blip r:embed="rId7">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AE5B9375-7DDC-2D7F-CE56-DE28B9925499}"/>
              </a:ext>
            </a:extLst>
          </p:cNvPr>
          <p:cNvPicPr>
            <a:picLocks noChangeAspect="1"/>
          </p:cNvPicPr>
          <p:nvPr userDrawn="1"/>
        </p:nvPicPr>
        <p:blipFill>
          <a:blip r:embed="rId8">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195745240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27.gif"/><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png"/><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50.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48.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gif"/><Relationship Id="rId5" Type="http://schemas.openxmlformats.org/officeDocument/2006/relationships/image" Target="../media/image44.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44.xml"/><Relationship Id="rId5" Type="http://schemas.openxmlformats.org/officeDocument/2006/relationships/image" Target="../media/image55.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8.mp4"/><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slideLayout" Target="../slideLayouts/slideLayout46.xml"/><Relationship Id="rId4" Type="http://schemas.openxmlformats.org/officeDocument/2006/relationships/video" Target="../media/media8.mp4"/></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 3">
            <a:extLst>
              <a:ext uri="{FF2B5EF4-FFF2-40B4-BE49-F238E27FC236}">
                <a16:creationId xmlns:a16="http://schemas.microsoft.com/office/drawing/2014/main" id="{ED3406EE-C8F6-4996-A1AA-FC28E99F6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371E-C475-2C7A-8B51-373B6F6CD29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DB0E43A-C6B8-6BB3-290D-2EE131156F91}"/>
              </a:ext>
            </a:extLst>
          </p:cNvPr>
          <p:cNvSpPr>
            <a:spLocks noGrp="1"/>
          </p:cNvSpPr>
          <p:nvPr>
            <p:ph type="title"/>
          </p:nvPr>
        </p:nvSpPr>
        <p:spPr/>
        <p:txBody>
          <a:bodyPr/>
          <a:lstStyle/>
          <a:p>
            <a:r>
              <a:rPr lang="fr-MA" dirty="0">
                <a:solidFill>
                  <a:schemeClr val="tx1">
                    <a:lumMod val="65000"/>
                    <a:lumOff val="35000"/>
                  </a:schemeClr>
                </a:solidFill>
                <a:latin typeface="Dosis Medium" panose="020B0604020202020204" charset="0"/>
              </a:rPr>
              <a:t>Qui veut passer au tableau pour décrire la scène ? </a:t>
            </a:r>
          </a:p>
        </p:txBody>
      </p:sp>
      <p:pic>
        <p:nvPicPr>
          <p:cNvPr id="11" name="Image 10">
            <a:extLst>
              <a:ext uri="{FF2B5EF4-FFF2-40B4-BE49-F238E27FC236}">
                <a16:creationId xmlns:a16="http://schemas.microsoft.com/office/drawing/2014/main" id="{08A149C8-D357-23B1-456A-F914919488CF}"/>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5" name="Image 4">
            <a:extLst>
              <a:ext uri="{FF2B5EF4-FFF2-40B4-BE49-F238E27FC236}">
                <a16:creationId xmlns:a16="http://schemas.microsoft.com/office/drawing/2014/main" id="{D99458A2-FBF5-454E-95BC-75B560B3E865}"/>
              </a:ext>
            </a:extLst>
          </p:cNvPr>
          <p:cNvPicPr>
            <a:picLocks noChangeAspect="1"/>
          </p:cNvPicPr>
          <p:nvPr/>
        </p:nvPicPr>
        <p:blipFill>
          <a:blip r:embed="rId3"/>
          <a:stretch>
            <a:fillRect/>
          </a:stretch>
        </p:blipFill>
        <p:spPr>
          <a:xfrm>
            <a:off x="694784" y="2024731"/>
            <a:ext cx="7754432" cy="4077269"/>
          </a:xfrm>
          <a:prstGeom prst="rect">
            <a:avLst/>
          </a:prstGeom>
        </p:spPr>
      </p:pic>
    </p:spTree>
    <p:extLst>
      <p:ext uri="{BB962C8B-B14F-4D97-AF65-F5344CB8AC3E}">
        <p14:creationId xmlns:p14="http://schemas.microsoft.com/office/powerpoint/2010/main" val="11236223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1592317"/>
            <a:ext cx="7886700" cy="3752193"/>
          </a:xfrm>
        </p:spPr>
        <p:txBody>
          <a:bodyPr/>
          <a:lstStyle/>
          <a:p>
            <a:pPr algn="l">
              <a:lnSpc>
                <a:spcPct val="150000"/>
              </a:lnSpc>
            </a:pPr>
            <a:r>
              <a:rPr lang="fr-MA" sz="2800" dirty="0">
                <a:solidFill>
                  <a:schemeClr val="accent1">
                    <a:lumMod val="50000"/>
                  </a:schemeClr>
                </a:solidFill>
              </a:rPr>
              <a:t>          À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lvl="0" defTabSz="914400">
              <a:lnSpc>
                <a:spcPct val="100000"/>
              </a:lnSpc>
              <a:spcBef>
                <a:spcPts val="0"/>
              </a:spcBef>
              <a:defRPr/>
            </a:pPr>
            <a:r>
              <a:rPr lang="fr-FR" dirty="0">
                <a:solidFill>
                  <a:schemeClr val="tx1">
                    <a:lumMod val="65000"/>
                    <a:lumOff val="35000"/>
                  </a:schemeClr>
                </a:solidFill>
                <a:latin typeface="Dosis Medium" pitchFamily="2" charset="0"/>
              </a:rPr>
              <a:t>Maintenant, nous allons apprendre à répondre en français à la question : </a:t>
            </a:r>
            <a:br>
              <a:rPr lang="fr-FR" dirty="0">
                <a:solidFill>
                  <a:schemeClr val="tx1">
                    <a:lumMod val="65000"/>
                    <a:lumOff val="35000"/>
                  </a:schemeClr>
                </a:solidFill>
                <a:latin typeface="Dosis Medium" pitchFamily="2" charset="0"/>
              </a:rPr>
            </a:br>
            <a:r>
              <a:rPr lang="fr-FR" dirty="0">
                <a:solidFill>
                  <a:schemeClr val="tx1">
                    <a:lumMod val="65000"/>
                    <a:lumOff val="35000"/>
                  </a:schemeClr>
                </a:solidFill>
                <a:latin typeface="Dosis Medium" pitchFamily="2" charset="0"/>
              </a:rPr>
              <a:t>« Où est ta maman ? » avec Majd et Nada. Soyez attentifs ! </a:t>
            </a:r>
          </a:p>
        </p:txBody>
      </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2"/>
          <a:stretch>
            <a:fillRect/>
          </a:stretch>
        </p:blipFill>
        <p:spPr>
          <a:xfrm>
            <a:off x="1976500" y="2165684"/>
            <a:ext cx="5009635" cy="4042191"/>
          </a:xfrm>
          <a:prstGeom prst="rect">
            <a:avLst/>
          </a:prstGeom>
        </p:spPr>
      </p:pic>
      <p:pic>
        <p:nvPicPr>
          <p:cNvPr id="2" name="Image 1">
            <a:extLst>
              <a:ext uri="{FF2B5EF4-FFF2-40B4-BE49-F238E27FC236}">
                <a16:creationId xmlns:a16="http://schemas.microsoft.com/office/drawing/2014/main" id="{749B1C37-BB90-EAAE-5334-6FD2FDD2B8F6}"/>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FR_N1_P3_W4_S3_AdP_P01">
            <a:hlinkClick r:id="" action="ppaction://media"/>
            <a:extLst>
              <a:ext uri="{FF2B5EF4-FFF2-40B4-BE49-F238E27FC236}">
                <a16:creationId xmlns:a16="http://schemas.microsoft.com/office/drawing/2014/main" id="{447B44D5-C577-4450-B80A-11DEAFFE17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4941" y="1999711"/>
            <a:ext cx="7994118" cy="3968750"/>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04" fill="hold"/>
                                        <p:tgtEl>
                                          <p:spTgt spid="3"/>
                                        </p:tgtEl>
                                      </p:cBhvr>
                                    </p:cmd>
                                  </p:childTnLst>
                                </p:cTn>
                              </p:par>
                            </p:childTnLst>
                          </p:cTn>
                        </p:par>
                        <p:par>
                          <p:cTn id="7" fill="hold">
                            <p:stCondLst>
                              <p:cond delay="83904"/>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pic>
        <p:nvPicPr>
          <p:cNvPr id="15" name="Image 14">
            <a:extLst>
              <a:ext uri="{FF2B5EF4-FFF2-40B4-BE49-F238E27FC236}">
                <a16:creationId xmlns:a16="http://schemas.microsoft.com/office/drawing/2014/main" id="{7E93AB01-20D5-B609-2D3F-7A5544F561E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Rectangle : coins arrondis 1">
            <a:extLst>
              <a:ext uri="{FF2B5EF4-FFF2-40B4-BE49-F238E27FC236}">
                <a16:creationId xmlns:a16="http://schemas.microsoft.com/office/drawing/2014/main" id="{14E66F81-8F0E-C786-E7F8-FF8A400799CB}"/>
              </a:ext>
            </a:extLst>
          </p:cNvPr>
          <p:cNvSpPr/>
          <p:nvPr/>
        </p:nvSpPr>
        <p:spPr>
          <a:xfrm>
            <a:off x="795866" y="2455333"/>
            <a:ext cx="7552265" cy="233680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latin typeface="Dosis SemiBold" pitchFamily="2" charset="0"/>
            </a:endParaRPr>
          </a:p>
        </p:txBody>
      </p:sp>
      <p:sp>
        <p:nvSpPr>
          <p:cNvPr id="6" name="Google Shape;259;p17">
            <a:extLst>
              <a:ext uri="{FF2B5EF4-FFF2-40B4-BE49-F238E27FC236}">
                <a16:creationId xmlns:a16="http://schemas.microsoft.com/office/drawing/2014/main" id="{5EEFE62B-FEC1-44EA-A746-841745317086}"/>
              </a:ext>
            </a:extLst>
          </p:cNvPr>
          <p:cNvSpPr txBox="1"/>
          <p:nvPr/>
        </p:nvSpPr>
        <p:spPr>
          <a:xfrm>
            <a:off x="1580323" y="2455333"/>
            <a:ext cx="6422120" cy="2308284"/>
          </a:xfrm>
          <a:prstGeom prst="rect">
            <a:avLst/>
          </a:prstGeom>
          <a:noFill/>
          <a:ln>
            <a:noFill/>
          </a:ln>
        </p:spPr>
        <p:txBody>
          <a:bodyPr spcFirstLastPara="1" wrap="square" lIns="91425" tIns="45700" rIns="91425" bIns="45700" anchor="t" anchorCtr="0">
            <a:spAutoFit/>
          </a:bodyPr>
          <a:lstStyle/>
          <a:p>
            <a:pPr>
              <a:lnSpc>
                <a:spcPct val="200000"/>
              </a:lnSpc>
            </a:pPr>
            <a:r>
              <a:rPr lang="fr-FR" sz="3600" b="1" dirty="0">
                <a:solidFill>
                  <a:srgbClr val="00ACA4"/>
                </a:solidFill>
                <a:latin typeface="Dosis SemiBold" pitchFamily="2" charset="0"/>
                <a:ea typeface="Calibri"/>
                <a:cs typeface="Calibri"/>
                <a:sym typeface="Calibri"/>
              </a:rPr>
              <a:t>Ma maman </a:t>
            </a:r>
            <a:r>
              <a:rPr lang="fr-FR" sz="3600" b="1" dirty="0">
                <a:solidFill>
                  <a:srgbClr val="156082"/>
                </a:solidFill>
                <a:latin typeface="Dosis SemiBold" pitchFamily="2" charset="0"/>
                <a:ea typeface="Calibri"/>
                <a:cs typeface="Calibri"/>
                <a:sym typeface="Calibri"/>
              </a:rPr>
              <a:t>est </a:t>
            </a:r>
            <a:r>
              <a:rPr lang="fr-FR" sz="3600" b="1" dirty="0">
                <a:solidFill>
                  <a:srgbClr val="00ACA4"/>
                </a:solidFill>
                <a:latin typeface="Dosis SemiBold" pitchFamily="2" charset="0"/>
                <a:ea typeface="Calibri"/>
                <a:cs typeface="Calibri"/>
                <a:sym typeface="Calibri"/>
              </a:rPr>
              <a:t>dans le salon</a:t>
            </a:r>
            <a:r>
              <a:rPr lang="fr-FR" sz="3600" b="1" dirty="0">
                <a:solidFill>
                  <a:srgbClr val="156082"/>
                </a:solidFill>
                <a:latin typeface="Dosis SemiBold" pitchFamily="2" charset="0"/>
                <a:ea typeface="Calibri"/>
                <a:cs typeface="Calibri"/>
                <a:sym typeface="Calibri"/>
              </a:rPr>
              <a:t>. </a:t>
            </a:r>
            <a:endParaRPr lang="fr-FR" sz="3600" b="1" dirty="0">
              <a:solidFill>
                <a:srgbClr val="061320"/>
              </a:solidFill>
              <a:latin typeface="Dosis SemiBold" pitchFamily="2" charset="0"/>
              <a:ea typeface="Arial"/>
              <a:cs typeface="Arial"/>
              <a:sym typeface="Arial"/>
            </a:endParaRPr>
          </a:p>
          <a:p>
            <a:pPr>
              <a:lnSpc>
                <a:spcPct val="200000"/>
              </a:lnSpc>
            </a:pPr>
            <a:r>
              <a:rPr lang="fr-FR" sz="3600" b="1" dirty="0">
                <a:solidFill>
                  <a:srgbClr val="00ACA4"/>
                </a:solidFill>
                <a:latin typeface="Dosis SemiBold" pitchFamily="2" charset="0"/>
                <a:ea typeface="Calibri"/>
                <a:cs typeface="Calibri"/>
                <a:sym typeface="Calibri"/>
              </a:rPr>
              <a:t>Mon ballon </a:t>
            </a:r>
            <a:r>
              <a:rPr lang="fr-FR" sz="3600" b="1" dirty="0">
                <a:solidFill>
                  <a:srgbClr val="156082"/>
                </a:solidFill>
                <a:latin typeface="Dosis SemiBold" pitchFamily="2" charset="0"/>
                <a:ea typeface="Calibri"/>
                <a:cs typeface="Calibri"/>
                <a:sym typeface="Calibri"/>
              </a:rPr>
              <a:t>est </a:t>
            </a:r>
            <a:r>
              <a:rPr lang="fr-FR" sz="3600" b="1" dirty="0">
                <a:solidFill>
                  <a:srgbClr val="00ACA4"/>
                </a:solidFill>
                <a:latin typeface="Dosis SemiBold" pitchFamily="2" charset="0"/>
                <a:ea typeface="Calibri"/>
                <a:cs typeface="Calibri"/>
                <a:sym typeface="Calibri"/>
              </a:rPr>
              <a:t>sous le lit</a:t>
            </a:r>
            <a:r>
              <a:rPr lang="fr-FR" sz="3600" b="1" dirty="0">
                <a:solidFill>
                  <a:srgbClr val="156082"/>
                </a:solidFill>
                <a:latin typeface="Dosis SemiBold" pitchFamily="2" charset="0"/>
                <a:ea typeface="Calibri"/>
                <a:cs typeface="Calibri"/>
                <a:sym typeface="Calibri"/>
              </a:rPr>
              <a:t>. </a:t>
            </a:r>
            <a:endParaRPr lang="fr-FR" sz="3600" b="1" dirty="0">
              <a:solidFill>
                <a:srgbClr val="061320"/>
              </a:solidFill>
              <a:latin typeface="Dosis SemiBold" pitchFamily="2" charset="0"/>
              <a:ea typeface="Arial"/>
              <a:cs typeface="Arial"/>
              <a:sym typeface="Arial"/>
            </a:endParaRPr>
          </a:p>
        </p:txBody>
      </p:sp>
    </p:spTree>
    <p:extLst>
      <p:ext uri="{BB962C8B-B14F-4D97-AF65-F5344CB8AC3E}">
        <p14:creationId xmlns:p14="http://schemas.microsoft.com/office/powerpoint/2010/main" val="1821310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DBC9-BF50-0AEA-5512-0A9D973FF82B}"/>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9D3FD307-1DCD-4665-A8C1-D4CEA80AE870}"/>
              </a:ext>
            </a:extLst>
          </p:cNvPr>
          <p:cNvSpPr/>
          <p:nvPr/>
        </p:nvSpPr>
        <p:spPr>
          <a:xfrm>
            <a:off x="849086" y="2546623"/>
            <a:ext cx="7682914" cy="277251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3200" dirty="0">
              <a:latin typeface="Dosis SemiBold" pitchFamily="2" charset="0"/>
            </a:endParaRPr>
          </a:p>
        </p:txBody>
      </p:sp>
      <p:pic>
        <p:nvPicPr>
          <p:cNvPr id="15" name="Image 14">
            <a:extLst>
              <a:ext uri="{FF2B5EF4-FFF2-40B4-BE49-F238E27FC236}">
                <a16:creationId xmlns:a16="http://schemas.microsoft.com/office/drawing/2014/main" id="{0C926844-0224-B89F-1764-AD25678779DC}"/>
              </a:ext>
            </a:extLst>
          </p:cNvPr>
          <p:cNvPicPr>
            <a:picLocks noChangeAspect="1"/>
          </p:cNvPicPr>
          <p:nvPr/>
        </p:nvPicPr>
        <p:blipFill>
          <a:blip r:embed="rId2"/>
          <a:stretch>
            <a:fillRect/>
          </a:stretch>
        </p:blipFill>
        <p:spPr>
          <a:xfrm>
            <a:off x="158202" y="525505"/>
            <a:ext cx="1152244" cy="1072989"/>
          </a:xfrm>
          <a:prstGeom prst="rect">
            <a:avLst/>
          </a:prstGeom>
        </p:spPr>
      </p:pic>
      <p:sp>
        <p:nvSpPr>
          <p:cNvPr id="8" name="Titre 1">
            <a:extLst>
              <a:ext uri="{FF2B5EF4-FFF2-40B4-BE49-F238E27FC236}">
                <a16:creationId xmlns:a16="http://schemas.microsoft.com/office/drawing/2014/main" id="{D1DC36FD-EA20-06F5-301D-6749A572622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Voici d’autres exemples.  </a:t>
            </a:r>
          </a:p>
        </p:txBody>
      </p:sp>
      <p:sp>
        <p:nvSpPr>
          <p:cNvPr id="11" name="Google Shape;259;p17">
            <a:extLst>
              <a:ext uri="{FF2B5EF4-FFF2-40B4-BE49-F238E27FC236}">
                <a16:creationId xmlns:a16="http://schemas.microsoft.com/office/drawing/2014/main" id="{FF9844D0-7CCC-417E-A3C5-298D1325B2F2}"/>
              </a:ext>
            </a:extLst>
          </p:cNvPr>
          <p:cNvSpPr txBox="1"/>
          <p:nvPr/>
        </p:nvSpPr>
        <p:spPr>
          <a:xfrm>
            <a:off x="977325" y="2777116"/>
            <a:ext cx="7426436" cy="230828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fr-FR" sz="3600" b="1" dirty="0">
                <a:solidFill>
                  <a:srgbClr val="00ACA4"/>
                </a:solidFill>
                <a:latin typeface="Dosis SemiBold" pitchFamily="2" charset="0"/>
                <a:ea typeface="Calibri"/>
                <a:cs typeface="Calibri"/>
                <a:sym typeface="Calibri"/>
              </a:rPr>
              <a:t>Je </a:t>
            </a:r>
            <a:r>
              <a:rPr lang="fr-FR" sz="3600" b="1" dirty="0">
                <a:solidFill>
                  <a:srgbClr val="156082"/>
                </a:solidFill>
                <a:latin typeface="Dosis SemiBold" pitchFamily="2" charset="0"/>
                <a:ea typeface="Calibri"/>
                <a:cs typeface="Calibri"/>
                <a:sym typeface="Calibri"/>
              </a:rPr>
              <a:t>suis </a:t>
            </a:r>
            <a:r>
              <a:rPr lang="fr-FR" sz="3600" b="1" dirty="0">
                <a:solidFill>
                  <a:srgbClr val="00ACA4"/>
                </a:solidFill>
                <a:latin typeface="Dosis SemiBold" pitchFamily="2" charset="0"/>
                <a:ea typeface="Calibri"/>
                <a:cs typeface="Calibri"/>
                <a:sym typeface="Calibri"/>
              </a:rPr>
              <a:t>dans la chambre</a:t>
            </a:r>
            <a:r>
              <a:rPr lang="fr-FR" sz="3600" b="1" dirty="0">
                <a:solidFill>
                  <a:srgbClr val="156082"/>
                </a:solidFill>
                <a:latin typeface="Dosis SemiBold" pitchFamily="2" charset="0"/>
                <a:ea typeface="Calibri"/>
                <a:cs typeface="Calibri"/>
                <a:sym typeface="Calibri"/>
              </a:rPr>
              <a:t>. </a:t>
            </a:r>
          </a:p>
          <a:p>
            <a:pPr>
              <a:lnSpc>
                <a:spcPct val="200000"/>
              </a:lnSpc>
            </a:pPr>
            <a:r>
              <a:rPr lang="fr-FR" sz="3600" b="1" dirty="0">
                <a:solidFill>
                  <a:srgbClr val="00ACA4"/>
                </a:solidFill>
                <a:latin typeface="Dosis SemiBold" pitchFamily="2" charset="0"/>
                <a:ea typeface="Calibri"/>
                <a:cs typeface="Calibri"/>
                <a:sym typeface="Calibri"/>
              </a:rPr>
              <a:t>Ma poupée </a:t>
            </a:r>
            <a:r>
              <a:rPr lang="fr-FR" sz="3600" b="1" dirty="0">
                <a:solidFill>
                  <a:srgbClr val="156082"/>
                </a:solidFill>
                <a:latin typeface="Dosis SemiBold" pitchFamily="2" charset="0"/>
                <a:ea typeface="Calibri"/>
                <a:cs typeface="Calibri"/>
                <a:sym typeface="Calibri"/>
              </a:rPr>
              <a:t>est </a:t>
            </a:r>
            <a:r>
              <a:rPr lang="fr-FR" sz="3600" b="1" dirty="0">
                <a:solidFill>
                  <a:srgbClr val="00ACA4"/>
                </a:solidFill>
                <a:latin typeface="Dosis SemiBold" pitchFamily="2" charset="0"/>
                <a:ea typeface="Calibri"/>
                <a:cs typeface="Calibri"/>
                <a:sym typeface="Calibri"/>
              </a:rPr>
              <a:t>sur le lit</a:t>
            </a:r>
            <a:r>
              <a:rPr lang="fr-FR" sz="3600" b="1" dirty="0">
                <a:solidFill>
                  <a:srgbClr val="156082"/>
                </a:solidFill>
                <a:latin typeface="Dosis SemiBold" pitchFamily="2" charset="0"/>
                <a:ea typeface="Calibri"/>
                <a:cs typeface="Calibri"/>
                <a:sym typeface="Calibri"/>
              </a:rPr>
              <a:t>. </a:t>
            </a:r>
            <a:endParaRPr lang="fr-FR" sz="3600" b="1" dirty="0">
              <a:solidFill>
                <a:srgbClr val="061320"/>
              </a:solidFill>
              <a:latin typeface="Dosis SemiBold" pitchFamily="2" charset="0"/>
              <a:ea typeface="Arial"/>
              <a:cs typeface="Arial"/>
              <a:sym typeface="Arial"/>
            </a:endParaRPr>
          </a:p>
        </p:txBody>
      </p:sp>
    </p:spTree>
    <p:extLst>
      <p:ext uri="{BB962C8B-B14F-4D97-AF65-F5344CB8AC3E}">
        <p14:creationId xmlns:p14="http://schemas.microsoft.com/office/powerpoint/2010/main" val="37608937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554622"/>
            <a:ext cx="4887827" cy="3258552"/>
          </a:xfrm>
          <a:prstGeom prst="rect">
            <a:avLst/>
          </a:prstGeom>
        </p:spPr>
      </p:pic>
      <p:sp>
        <p:nvSpPr>
          <p:cNvPr id="19" name="Rectangle : coins arrondis 18">
            <a:extLst>
              <a:ext uri="{FF2B5EF4-FFF2-40B4-BE49-F238E27FC236}">
                <a16:creationId xmlns:a16="http://schemas.microsoft.com/office/drawing/2014/main" id="{2EF746C3-C10F-42F0-9106-16F87AB06246}"/>
              </a:ext>
            </a:extLst>
          </p:cNvPr>
          <p:cNvSpPr/>
          <p:nvPr/>
        </p:nvSpPr>
        <p:spPr>
          <a:xfrm>
            <a:off x="6225353"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2" name="ZoneTexte 11">
            <a:extLst>
              <a:ext uri="{FF2B5EF4-FFF2-40B4-BE49-F238E27FC236}">
                <a16:creationId xmlns:a16="http://schemas.microsoft.com/office/drawing/2014/main" id="{900215F0-8437-80F7-6673-7C17B3ADC28A}"/>
              </a:ext>
            </a:extLst>
          </p:cNvPr>
          <p:cNvSpPr txBox="1"/>
          <p:nvPr/>
        </p:nvSpPr>
        <p:spPr>
          <a:xfrm>
            <a:off x="255823" y="3432829"/>
            <a:ext cx="27206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445C80"/>
                </a:solidFill>
                <a:effectLst/>
                <a:uLnTx/>
                <a:uFillTx/>
                <a:latin typeface="Dosis SemiBold" pitchFamily="2" charset="0"/>
              </a:rPr>
              <a:t> Où est ta _______</a:t>
            </a:r>
            <a:r>
              <a:rPr lang="fr-FR" b="1" dirty="0">
                <a:solidFill>
                  <a:srgbClr val="445C80"/>
                </a:solidFill>
                <a:latin typeface="Dosis SemiBold" pitchFamily="2" charset="0"/>
              </a:rPr>
              <a:t> ?</a:t>
            </a: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3" name="ZoneTexte 12">
            <a:extLst>
              <a:ext uri="{FF2B5EF4-FFF2-40B4-BE49-F238E27FC236}">
                <a16:creationId xmlns:a16="http://schemas.microsoft.com/office/drawing/2014/main" id="{A0C8D987-AB03-4875-B3E7-8D18DA9408E2}"/>
              </a:ext>
            </a:extLst>
          </p:cNvPr>
          <p:cNvSpPr txBox="1"/>
          <p:nvPr/>
        </p:nvSpPr>
        <p:spPr>
          <a:xfrm>
            <a:off x="6261772" y="3453702"/>
            <a:ext cx="2328663" cy="400110"/>
          </a:xfrm>
          <a:prstGeom prst="rect">
            <a:avLst/>
          </a:prstGeom>
          <a:noFill/>
        </p:spPr>
        <p:txBody>
          <a:bodyPr wrap="square" rtlCol="0">
            <a:spAutoFit/>
          </a:bodyPr>
          <a:lstStyle/>
          <a:p>
            <a:pPr lvl="0" algn="ctr">
              <a:defRPr/>
            </a:pPr>
            <a:r>
              <a:rPr lang="fr-FR" sz="2000" b="1" dirty="0">
                <a:solidFill>
                  <a:srgbClr val="8D6F91"/>
                </a:solidFill>
                <a:latin typeface="Dosis SemiBold" pitchFamily="2" charset="0"/>
              </a:rPr>
              <a:t>Ma ______ est ______.</a:t>
            </a:r>
          </a:p>
        </p:txBody>
      </p:sp>
      <p:pic>
        <p:nvPicPr>
          <p:cNvPr id="14" name="Image 13">
            <a:extLst>
              <a:ext uri="{FF2B5EF4-FFF2-40B4-BE49-F238E27FC236}">
                <a16:creationId xmlns:a16="http://schemas.microsoft.com/office/drawing/2014/main" id="{CDDF7BF0-631F-44C8-BC54-F34D1A3253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85723" y="3870400"/>
            <a:ext cx="1198133" cy="1310765"/>
          </a:xfrm>
          <a:prstGeom prst="rect">
            <a:avLst/>
          </a:prstGeom>
        </p:spPr>
      </p:pic>
      <p:pic>
        <p:nvPicPr>
          <p:cNvPr id="18" name="Image 17">
            <a:extLst>
              <a:ext uri="{FF2B5EF4-FFF2-40B4-BE49-F238E27FC236}">
                <a16:creationId xmlns:a16="http://schemas.microsoft.com/office/drawing/2014/main" id="{31E5E5D9-82D1-44FF-B478-87C1FDD6A5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8600" y="3992382"/>
            <a:ext cx="1066800" cy="1066800"/>
          </a:xfrm>
          <a:prstGeom prst="rect">
            <a:avLst/>
          </a:prstGeom>
        </p:spPr>
      </p:pic>
      <p:pic>
        <p:nvPicPr>
          <p:cNvPr id="20" name="Image 19">
            <a:extLst>
              <a:ext uri="{FF2B5EF4-FFF2-40B4-BE49-F238E27FC236}">
                <a16:creationId xmlns:a16="http://schemas.microsoft.com/office/drawing/2014/main" id="{D01DF59B-D47C-43C3-AB2D-7E7183DED6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98974" y="4044216"/>
            <a:ext cx="1066800" cy="1066800"/>
          </a:xfrm>
          <a:prstGeom prst="rect">
            <a:avLst/>
          </a:prstGeom>
        </p:spPr>
      </p:pic>
    </p:spTree>
    <p:extLst>
      <p:ext uri="{BB962C8B-B14F-4D97-AF65-F5344CB8AC3E}">
        <p14:creationId xmlns:p14="http://schemas.microsoft.com/office/powerpoint/2010/main" val="397879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18" name="Rectangle : coins arrondis 17">
            <a:extLst>
              <a:ext uri="{FF2B5EF4-FFF2-40B4-BE49-F238E27FC236}">
                <a16:creationId xmlns:a16="http://schemas.microsoft.com/office/drawing/2014/main" id="{8A32F2F2-C18C-47B0-B052-23DBF87A1110}"/>
              </a:ext>
            </a:extLst>
          </p:cNvPr>
          <p:cNvSpPr/>
          <p:nvPr/>
        </p:nvSpPr>
        <p:spPr>
          <a:xfrm>
            <a:off x="330870" y="3119286"/>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3"/>
          <a:srcRect r="1593" b="11327"/>
          <a:stretch>
            <a:fillRect/>
          </a:stretch>
        </p:blipFill>
        <p:spPr>
          <a:xfrm>
            <a:off x="211756" y="648969"/>
            <a:ext cx="1087654" cy="980062"/>
          </a:xfrm>
          <a:prstGeom prst="ellipse">
            <a:avLst/>
          </a:prstGeom>
        </p:spPr>
      </p:pic>
      <p:sp>
        <p:nvSpPr>
          <p:cNvPr id="14" name="ZoneTexte 13">
            <a:extLst>
              <a:ext uri="{FF2B5EF4-FFF2-40B4-BE49-F238E27FC236}">
                <a16:creationId xmlns:a16="http://schemas.microsoft.com/office/drawing/2014/main" id="{98BA5E0A-CE6E-4385-92A3-46CA5FC47D43}"/>
              </a:ext>
            </a:extLst>
          </p:cNvPr>
          <p:cNvSpPr txBox="1"/>
          <p:nvPr/>
        </p:nvSpPr>
        <p:spPr>
          <a:xfrm>
            <a:off x="507184" y="3334339"/>
            <a:ext cx="2048874" cy="430887"/>
          </a:xfrm>
          <a:prstGeom prst="rect">
            <a:avLst/>
          </a:prstGeom>
          <a:noFill/>
        </p:spPr>
        <p:txBody>
          <a:bodyPr wrap="square" rtlCol="0">
            <a:spAutoFit/>
          </a:bodyPr>
          <a:lstStyle/>
          <a:p>
            <a:pPr lvl="0" algn="ctr">
              <a:defRPr/>
            </a:pPr>
            <a:r>
              <a:rPr lang="fr-FR" sz="2200" b="1" dirty="0" err="1">
                <a:solidFill>
                  <a:srgbClr val="445C80"/>
                </a:solidFill>
                <a:latin typeface="Dosis SemiBold" pitchFamily="2" charset="0"/>
              </a:rPr>
              <a:t>Mon_____est</a:t>
            </a:r>
            <a:r>
              <a:rPr lang="fr-FR" sz="2200" b="1" dirty="0">
                <a:solidFill>
                  <a:srgbClr val="445C80"/>
                </a:solidFill>
                <a:latin typeface="Dosis SemiBold" pitchFamily="2" charset="0"/>
              </a:rPr>
              <a:t> _____.</a:t>
            </a:r>
          </a:p>
        </p:txBody>
      </p:sp>
      <p:sp>
        <p:nvSpPr>
          <p:cNvPr id="2" name="ZoneTexte 1">
            <a:extLst>
              <a:ext uri="{FF2B5EF4-FFF2-40B4-BE49-F238E27FC236}">
                <a16:creationId xmlns:a16="http://schemas.microsoft.com/office/drawing/2014/main" id="{0B18028D-2C7D-CD7C-C69C-9E63A1BDC835}"/>
              </a:ext>
            </a:extLst>
          </p:cNvPr>
          <p:cNvSpPr txBox="1"/>
          <p:nvPr/>
        </p:nvSpPr>
        <p:spPr>
          <a:xfrm>
            <a:off x="6261772" y="3453702"/>
            <a:ext cx="2328663" cy="769441"/>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 Où est ton______?</a:t>
            </a:r>
          </a:p>
          <a:p>
            <a:pPr lvl="0" algn="ctr">
              <a:defRPr/>
            </a:pPr>
            <a:r>
              <a:rPr lang="fr-FR" sz="2200" b="1" dirty="0">
                <a:solidFill>
                  <a:srgbClr val="8D6F91"/>
                </a:solidFill>
                <a:latin typeface="Dosis SemiBold" pitchFamily="2" charset="0"/>
              </a:rPr>
              <a:t> </a:t>
            </a:r>
            <a:r>
              <a:rPr lang="ar-MA" sz="2200" b="1" dirty="0">
                <a:solidFill>
                  <a:srgbClr val="8D6F91"/>
                </a:solidFill>
                <a:latin typeface="Dosis SemiBold" pitchFamily="2" charset="0"/>
              </a:rPr>
              <a:t> </a:t>
            </a:r>
            <a:r>
              <a:rPr lang="fr-FR" sz="2200" b="1" dirty="0">
                <a:solidFill>
                  <a:srgbClr val="8D6F91"/>
                </a:solidFill>
                <a:latin typeface="Dosis SemiBold" pitchFamily="2" charset="0"/>
              </a:rPr>
              <a:t> </a:t>
            </a:r>
          </a:p>
        </p:txBody>
      </p:sp>
      <p:pic>
        <p:nvPicPr>
          <p:cNvPr id="21" name="Image 20">
            <a:extLst>
              <a:ext uri="{FF2B5EF4-FFF2-40B4-BE49-F238E27FC236}">
                <a16:creationId xmlns:a16="http://schemas.microsoft.com/office/drawing/2014/main" id="{1A80BAE9-4A97-48A2-8BAA-22F6CD0918E4}"/>
              </a:ext>
            </a:extLst>
          </p:cNvPr>
          <p:cNvPicPr>
            <a:picLocks noChangeAspect="1"/>
          </p:cNvPicPr>
          <p:nvPr/>
        </p:nvPicPr>
        <p:blipFill rotWithShape="1">
          <a:blip r:embed="rId4">
            <a:extLst>
              <a:ext uri="{28A0092B-C50C-407E-A947-70E740481C1C}">
                <a14:useLocalDpi xmlns:a14="http://schemas.microsoft.com/office/drawing/2010/main" val="0"/>
              </a:ext>
            </a:extLst>
          </a:blip>
          <a:srcRect l="16259" t="8811" r="6664" b="15540"/>
          <a:stretch/>
        </p:blipFill>
        <p:spPr>
          <a:xfrm>
            <a:off x="5572141" y="1697428"/>
            <a:ext cx="990359" cy="972000"/>
          </a:xfrm>
          <a:prstGeom prst="rect">
            <a:avLst/>
          </a:prstGeom>
        </p:spPr>
      </p:pic>
      <p:pic>
        <p:nvPicPr>
          <p:cNvPr id="19" name="Image 18">
            <a:extLst>
              <a:ext uri="{FF2B5EF4-FFF2-40B4-BE49-F238E27FC236}">
                <a16:creationId xmlns:a16="http://schemas.microsoft.com/office/drawing/2014/main" id="{F1041E11-50FD-4E67-BD29-244D8503D4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849653" y="4129718"/>
            <a:ext cx="995082" cy="995082"/>
          </a:xfrm>
          <a:prstGeom prst="rect">
            <a:avLst/>
          </a:prstGeom>
        </p:spPr>
      </p:pic>
      <p:pic>
        <p:nvPicPr>
          <p:cNvPr id="20" name="Image 19">
            <a:extLst>
              <a:ext uri="{FF2B5EF4-FFF2-40B4-BE49-F238E27FC236}">
                <a16:creationId xmlns:a16="http://schemas.microsoft.com/office/drawing/2014/main" id="{BE636B04-8C7F-4E7E-8BCD-EE6A0EF2D6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944" y="4183898"/>
            <a:ext cx="1411353" cy="940902"/>
          </a:xfrm>
          <a:prstGeom prst="rect">
            <a:avLst/>
          </a:prstGeom>
        </p:spPr>
      </p:pic>
    </p:spTree>
    <p:extLst>
      <p:ext uri="{BB962C8B-B14F-4D97-AF65-F5344CB8AC3E}">
        <p14:creationId xmlns:p14="http://schemas.microsoft.com/office/powerpoint/2010/main" val="454514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joue le dialogue avec son voisin. </a:t>
            </a:r>
          </a:p>
        </p:txBody>
      </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2"/>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3"/>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4"/>
          <a:stretch>
            <a:fillRect/>
          </a:stretch>
        </p:blipFill>
        <p:spPr>
          <a:xfrm>
            <a:off x="6095226" y="2252068"/>
            <a:ext cx="1219370" cy="1086002"/>
          </a:xfrm>
          <a:prstGeom prst="rect">
            <a:avLst/>
          </a:prstGeom>
        </p:spPr>
      </p:pic>
      <p:pic>
        <p:nvPicPr>
          <p:cNvPr id="5" name="Image 4">
            <a:extLst>
              <a:ext uri="{FF2B5EF4-FFF2-40B4-BE49-F238E27FC236}">
                <a16:creationId xmlns:a16="http://schemas.microsoft.com/office/drawing/2014/main" id="{871FE475-901F-0B9E-4012-B18987E506C5}"/>
              </a:ext>
            </a:extLst>
          </p:cNvPr>
          <p:cNvPicPr>
            <a:picLocks noChangeAspect="1"/>
          </p:cNvPicPr>
          <p:nvPr/>
        </p:nvPicPr>
        <p:blipFill>
          <a:blip r:embed="rId5"/>
          <a:stretch>
            <a:fillRect/>
          </a:stretch>
        </p:blipFill>
        <p:spPr>
          <a:xfrm>
            <a:off x="6095226" y="2337509"/>
            <a:ext cx="1066949" cy="971686"/>
          </a:xfrm>
          <a:prstGeom prst="rect">
            <a:avLst/>
          </a:prstGeom>
        </p:spPr>
      </p:pic>
      <p:pic>
        <p:nvPicPr>
          <p:cNvPr id="13" name="Image 12">
            <a:extLst>
              <a:ext uri="{FF2B5EF4-FFF2-40B4-BE49-F238E27FC236}">
                <a16:creationId xmlns:a16="http://schemas.microsoft.com/office/drawing/2014/main" id="{5F823A5D-E133-4B43-8110-61A17F185E2A}"/>
              </a:ext>
            </a:extLst>
          </p:cNvPr>
          <p:cNvPicPr>
            <a:picLocks noChangeAspect="1"/>
          </p:cNvPicPr>
          <p:nvPr/>
        </p:nvPicPr>
        <p:blipFill>
          <a:blip r:embed="rId6"/>
          <a:stretch>
            <a:fillRect/>
          </a:stretch>
        </p:blipFill>
        <p:spPr>
          <a:xfrm>
            <a:off x="158202" y="525505"/>
            <a:ext cx="1152244" cy="1072989"/>
          </a:xfrm>
          <a:prstGeom prst="rect">
            <a:avLst/>
          </a:prstGeom>
        </p:spPr>
      </p:pic>
      <p:sp>
        <p:nvSpPr>
          <p:cNvPr id="11" name="ZoneTexte 10">
            <a:extLst>
              <a:ext uri="{FF2B5EF4-FFF2-40B4-BE49-F238E27FC236}">
                <a16:creationId xmlns:a16="http://schemas.microsoft.com/office/drawing/2014/main" id="{8525C774-FE0B-4DF6-99CE-2F0E590D14DE}"/>
              </a:ext>
            </a:extLst>
          </p:cNvPr>
          <p:cNvSpPr txBox="1"/>
          <p:nvPr/>
        </p:nvSpPr>
        <p:spPr>
          <a:xfrm>
            <a:off x="6452594" y="3832407"/>
            <a:ext cx="2079406" cy="430887"/>
          </a:xfrm>
          <a:prstGeom prst="rect">
            <a:avLst/>
          </a:prstGeom>
          <a:noFill/>
        </p:spPr>
        <p:txBody>
          <a:bodyPr wrap="square" rtlCol="0">
            <a:spAutoFit/>
          </a:bodyPr>
          <a:lstStyle/>
          <a:p>
            <a:pPr algn="ctr">
              <a:defRPr/>
            </a:pPr>
            <a:r>
              <a:rPr lang="fr-FR" sz="2200" b="1" dirty="0">
                <a:solidFill>
                  <a:srgbClr val="8D6F91"/>
                </a:solidFill>
                <a:latin typeface="Dosis" pitchFamily="2" charset="0"/>
              </a:rPr>
              <a:t>_____________ .   </a:t>
            </a:r>
          </a:p>
        </p:txBody>
      </p:sp>
      <p:sp>
        <p:nvSpPr>
          <p:cNvPr id="10" name="ZoneTexte 9">
            <a:extLst>
              <a:ext uri="{FF2B5EF4-FFF2-40B4-BE49-F238E27FC236}">
                <a16:creationId xmlns:a16="http://schemas.microsoft.com/office/drawing/2014/main" id="{3DE7F142-680E-4D95-8F85-60B73B1846A6}"/>
              </a:ext>
            </a:extLst>
          </p:cNvPr>
          <p:cNvSpPr txBox="1"/>
          <p:nvPr/>
        </p:nvSpPr>
        <p:spPr>
          <a:xfrm>
            <a:off x="336965" y="3751424"/>
            <a:ext cx="28854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5C80"/>
                </a:solidFill>
                <a:effectLst/>
                <a:uLnTx/>
                <a:uFillTx/>
                <a:latin typeface="Dosis SemiBold" pitchFamily="2" charset="0"/>
              </a:rPr>
              <a:t>Où est </a:t>
            </a:r>
            <a:r>
              <a:rPr lang="fr-FR" sz="2000" b="1" dirty="0">
                <a:solidFill>
                  <a:srgbClr val="445C80"/>
                </a:solidFill>
                <a:latin typeface="Dosis SemiBold" pitchFamily="2" charset="0"/>
              </a:rPr>
              <a:t>_________?</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Répondre à la question : « Où est ta maman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Écriture de syllabes avec la lettre b.</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syllabes avec la lettre b.</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3</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b.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2"/>
          <a:stretch>
            <a:fillRect/>
          </a:stretch>
        </p:blipFill>
        <p:spPr>
          <a:xfrm>
            <a:off x="2045970" y="2261937"/>
            <a:ext cx="5052060" cy="3368040"/>
          </a:xfrm>
          <a:prstGeom prst="rect">
            <a:avLst/>
          </a:prstGeom>
        </p:spPr>
      </p:pic>
      <p:pic>
        <p:nvPicPr>
          <p:cNvPr id="3" name="Image 2">
            <a:extLst>
              <a:ext uri="{FF2B5EF4-FFF2-40B4-BE49-F238E27FC236}">
                <a16:creationId xmlns:a16="http://schemas.microsoft.com/office/drawing/2014/main" id="{24B5CF5E-92B8-8694-30FD-E77518C7AA55}"/>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Aujourd’hui, nous allons apprendre à lire des syllabes avec le son « b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315895FF-8CE3-CB65-AE8E-73734C49FA48}"/>
              </a:ext>
            </a:extLst>
          </p:cNvPr>
          <p:cNvSpPr txBox="1"/>
          <p:nvPr/>
        </p:nvSpPr>
        <p:spPr>
          <a:xfrm>
            <a:off x="1822621" y="2185981"/>
            <a:ext cx="5498757"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800" b="0" i="0" u="none" strike="noStrike" kern="1200" cap="none" spc="0" normalizeH="0" baseline="0" noProof="0" dirty="0">
                <a:ln w="0"/>
                <a:solidFill>
                  <a:srgbClr val="44546A"/>
                </a:solidFill>
                <a:effectLst/>
                <a:uLnTx/>
                <a:uFillTx/>
                <a:latin typeface="Dosis SemiBold" pitchFamily="2" charset="0"/>
                <a:ea typeface="Cascadia Mono SemiBold" panose="020B0609020000020004" pitchFamily="49" charset="0"/>
                <a:cs typeface="Cascadia Mono SemiBold" panose="020B0609020000020004" pitchFamily="49" charset="0"/>
              </a:rPr>
              <a:t>B</a:t>
            </a:r>
            <a:r>
              <a:rPr kumimoji="0" lang="pt-BR" sz="20800" b="0" i="0" u="none" strike="noStrike" kern="1200" cap="none" spc="0" normalizeH="0" baseline="0" noProof="0" dirty="0">
                <a:ln w="0"/>
                <a:solidFill>
                  <a:srgbClr val="44546A"/>
                </a:solidFill>
                <a:effectLst/>
                <a:uLnTx/>
                <a:uFillTx/>
                <a:latin typeface="Bahnschrift SemiBold SemiConden" panose="020B0502040204020203" pitchFamily="34" charset="0"/>
                <a:ea typeface="Cascadia Mono SemiBold" panose="020B0609020000020004" pitchFamily="49" charset="0"/>
                <a:cs typeface="Cascadia Mono SemiBold" panose="020B0609020000020004" pitchFamily="49" charset="0"/>
              </a:rPr>
              <a:t>   </a:t>
            </a:r>
            <a:r>
              <a:rPr kumimoji="0" lang="pt-BR" sz="20800" b="0" i="0" u="none" strike="noStrike" kern="1200" cap="none" spc="0" normalizeH="0" baseline="0" noProof="0" dirty="0">
                <a:ln w="0"/>
                <a:solidFill>
                  <a:srgbClr val="44546A"/>
                </a:solidFill>
                <a:effectLst/>
                <a:uLnTx/>
                <a:uFillTx/>
                <a:latin typeface="Dosis SemiBold" pitchFamily="2" charset="0"/>
                <a:ea typeface="Cascadia Mono SemiBold" panose="020B0609020000020004" pitchFamily="49" charset="0"/>
                <a:cs typeface="Cascadia Mono SemiBold" panose="020B0609020000020004" pitchFamily="49" charset="0"/>
              </a:rPr>
              <a:t>b</a:t>
            </a:r>
          </a:p>
        </p:txBody>
      </p:sp>
      <p:pic>
        <p:nvPicPr>
          <p:cNvPr id="9" name="Image 8">
            <a:extLst>
              <a:ext uri="{FF2B5EF4-FFF2-40B4-BE49-F238E27FC236}">
                <a16:creationId xmlns:a16="http://schemas.microsoft.com/office/drawing/2014/main" id="{D028103C-0D37-433C-BE6D-E34002E63E16}"/>
              </a:ext>
            </a:extLst>
          </p:cNvPr>
          <p:cNvPicPr>
            <a:picLocks noChangeAspect="1"/>
          </p:cNvPicPr>
          <p:nvPr/>
        </p:nvPicPr>
        <p:blipFill>
          <a:blip r:embed="rId2"/>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55913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315895FF-8CE3-CB65-AE8E-73734C49FA48}"/>
              </a:ext>
            </a:extLst>
          </p:cNvPr>
          <p:cNvSpPr txBox="1"/>
          <p:nvPr/>
        </p:nvSpPr>
        <p:spPr>
          <a:xfrm>
            <a:off x="2396283" y="2044725"/>
            <a:ext cx="4351434" cy="3293209"/>
          </a:xfrm>
          <a:prstGeom prst="rect">
            <a:avLst/>
          </a:prstGeom>
          <a:noFill/>
        </p:spPr>
        <p:txBody>
          <a:bodyPr wrap="square" rtlCol="0">
            <a:spAutoFit/>
          </a:bodyPr>
          <a:lstStyle/>
          <a:p>
            <a:pPr lvl="0" algn="ctr">
              <a:defRPr/>
            </a:pPr>
            <a:r>
              <a:rPr lang="pt-BR" sz="20800" dirty="0">
                <a:ln w="0"/>
                <a:solidFill>
                  <a:srgbClr val="44546A"/>
                </a:solidFill>
                <a:latin typeface="Dosis SemiBold" pitchFamily="2" charset="0"/>
                <a:ea typeface="Cascadia Mono SemiBold" panose="020B0609020000020004" pitchFamily="49" charset="0"/>
                <a:cs typeface="Cascadia Mono SemiBold" panose="020B0609020000020004" pitchFamily="49" charset="0"/>
              </a:rPr>
              <a:t>B</a:t>
            </a:r>
            <a:endParaRPr kumimoji="0" lang="pt-BR" sz="208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endParaRPr>
          </a:p>
        </p:txBody>
      </p:sp>
      <p:pic>
        <p:nvPicPr>
          <p:cNvPr id="6" name="Image 5">
            <a:extLst>
              <a:ext uri="{FF2B5EF4-FFF2-40B4-BE49-F238E27FC236}">
                <a16:creationId xmlns:a16="http://schemas.microsoft.com/office/drawing/2014/main" id="{4F868F13-8D8A-47AF-9099-F829D3F1B516}"/>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502418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B308-A008-E934-9775-B6FE633FD6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672584-9850-CCA2-CA98-32D16473853B}"/>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A058E71F-9FE9-52B7-99A2-348EC8273CCD}"/>
              </a:ext>
            </a:extLst>
          </p:cNvPr>
          <p:cNvSpPr txBox="1"/>
          <p:nvPr/>
        </p:nvSpPr>
        <p:spPr>
          <a:xfrm>
            <a:off x="2514524" y="1782395"/>
            <a:ext cx="4114951" cy="3293209"/>
          </a:xfrm>
          <a:prstGeom prst="rect">
            <a:avLst/>
          </a:prstGeom>
          <a:noFill/>
        </p:spPr>
        <p:txBody>
          <a:bodyPr wrap="square" rtlCol="0">
            <a:spAutoFit/>
          </a:bodyPr>
          <a:lstStyle/>
          <a:p>
            <a:pPr lvl="0" algn="ctr">
              <a:defRPr/>
            </a:pPr>
            <a:r>
              <a:rPr lang="pt-BR" sz="20800" dirty="0">
                <a:ln w="0"/>
                <a:solidFill>
                  <a:srgbClr val="44546A"/>
                </a:solidFill>
                <a:latin typeface="Dosis SemiBold" pitchFamily="2" charset="0"/>
                <a:ea typeface="Cascadia Mono SemiBold" panose="020B0609020000020004" pitchFamily="49" charset="0"/>
                <a:cs typeface="Cascadia Mono SemiBold" panose="020B0609020000020004" pitchFamily="49" charset="0"/>
              </a:rPr>
              <a:t>b</a:t>
            </a:r>
            <a:endParaRPr kumimoji="0" lang="pt-BR" sz="20800" b="0" i="0" u="none" strike="noStrike" kern="1200" cap="none" spc="0" normalizeH="0" baseline="0" noProof="0" dirty="0">
              <a:ln w="0"/>
              <a:solidFill>
                <a:srgbClr val="44546A"/>
              </a:solidFill>
              <a:effectLst/>
              <a:uLnTx/>
              <a:uFillTx/>
              <a:cs typeface="Times New Roman" panose="02020603050405020304" pitchFamily="18" charset="0"/>
            </a:endParaRPr>
          </a:p>
        </p:txBody>
      </p:sp>
      <p:pic>
        <p:nvPicPr>
          <p:cNvPr id="6" name="Image 5">
            <a:extLst>
              <a:ext uri="{FF2B5EF4-FFF2-40B4-BE49-F238E27FC236}">
                <a16:creationId xmlns:a16="http://schemas.microsoft.com/office/drawing/2014/main" id="{D81D9347-96B4-450B-A9E8-3CA6A72FC27E}"/>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2911710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E7DDD-78AD-CD9A-C2BB-D518BCFD27FB}"/>
              </a:ext>
            </a:extLst>
          </p:cNvPr>
          <p:cNvSpPr>
            <a:spLocks noGrp="1"/>
          </p:cNvSpPr>
          <p:nvPr>
            <p:ph type="title"/>
          </p:nvPr>
        </p:nvSpPr>
        <p:spPr/>
        <p:txBody>
          <a:bodyPr>
            <a:normAutofit/>
          </a:bodyPr>
          <a:lstStyle/>
          <a:p>
            <a:r>
              <a:rPr lang="fr-FR" i="1" dirty="0">
                <a:solidFill>
                  <a:schemeClr val="tx1">
                    <a:lumMod val="65000"/>
                    <a:lumOff val="35000"/>
                  </a:schemeClr>
                </a:solidFill>
                <a:latin typeface="Dosis Medium" pitchFamily="2" charset="0"/>
              </a:rPr>
              <a:t>Lecture de la vidéo.</a:t>
            </a:r>
          </a:p>
        </p:txBody>
      </p:sp>
      <p:pic>
        <p:nvPicPr>
          <p:cNvPr id="7"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25BF17FD-7605-CDAE-E83A-26CA9F890B8C}"/>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4" name="FR_N1_P3_SEM4_S3 (combinaison ) ">
            <a:hlinkClick r:id="" action="ppaction://media"/>
            <a:extLst>
              <a:ext uri="{FF2B5EF4-FFF2-40B4-BE49-F238E27FC236}">
                <a16:creationId xmlns:a16="http://schemas.microsoft.com/office/drawing/2014/main" id="{3E794865-99C2-4ED0-B4B4-A93AC56328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094" y="2008094"/>
            <a:ext cx="8175812" cy="4199170"/>
          </a:xfrm>
          <a:prstGeom prst="rect">
            <a:avLst/>
          </a:prstGeom>
        </p:spPr>
      </p:pic>
      <p:pic>
        <p:nvPicPr>
          <p:cNvPr id="3" name="Image 2" descr="Une image contenant noir, obscurité&#10;&#10;Le contenu généré par l’IA peut être incorrect.">
            <a:extLst>
              <a:ext uri="{FF2B5EF4-FFF2-40B4-BE49-F238E27FC236}">
                <a16:creationId xmlns:a16="http://schemas.microsoft.com/office/drawing/2014/main" id="{9097F3F8-4432-36CD-4790-7E7F9D392D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Tree>
    <p:extLst>
      <p:ext uri="{BB962C8B-B14F-4D97-AF65-F5344CB8AC3E}">
        <p14:creationId xmlns:p14="http://schemas.microsoft.com/office/powerpoint/2010/main" val="1644084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7" fill="hold"/>
                                        <p:tgtEl>
                                          <p:spTgt spid="4"/>
                                        </p:tgtEl>
                                      </p:cBhvr>
                                    </p:cmd>
                                  </p:childTnLst>
                                </p:cTn>
                              </p:par>
                            </p:childTnLst>
                          </p:cTn>
                        </p:par>
                        <p:par>
                          <p:cTn id="7" fill="hold">
                            <p:stCondLst>
                              <p:cond delay="34517"/>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b  </a:t>
            </a:r>
            <a:r>
              <a:rPr lang="fr-FR" sz="8800" b="1" dirty="0">
                <a:solidFill>
                  <a:schemeClr val="accent1">
                    <a:lumMod val="50000"/>
                  </a:schemeClr>
                </a:solidFill>
                <a:latin typeface="Dosis SemiBold" pitchFamily="2" charset="0"/>
              </a:rPr>
              <a:t>  a    &gt;      </a:t>
            </a:r>
            <a:r>
              <a:rPr lang="fr-FR" sz="8800" b="1" dirty="0" err="1">
                <a:solidFill>
                  <a:srgbClr val="00ACA4"/>
                </a:solidFill>
                <a:latin typeface="Dosis SemiBold" pitchFamily="2" charset="0"/>
              </a:rPr>
              <a:t>b</a:t>
            </a:r>
            <a:r>
              <a:rPr lang="fr-FR" sz="8800" b="1" dirty="0" err="1">
                <a:solidFill>
                  <a:schemeClr val="accent1">
                    <a:lumMod val="50000"/>
                  </a:schemeClr>
                </a:solidFill>
                <a:latin typeface="Dosis SemiBold" pitchFamily="2" charset="0"/>
              </a:rPr>
              <a:t>a</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013917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579142" y="2334384"/>
            <a:ext cx="5985715"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b  </a:t>
            </a:r>
            <a:r>
              <a:rPr lang="fr-FR" sz="8800" b="1" dirty="0">
                <a:solidFill>
                  <a:schemeClr val="accent1">
                    <a:lumMod val="50000"/>
                  </a:schemeClr>
                </a:solidFill>
                <a:latin typeface="Dosis SemiBold" pitchFamily="2" charset="0"/>
              </a:rPr>
              <a:t>   i     &gt;      </a:t>
            </a:r>
            <a:r>
              <a:rPr lang="fr-FR" sz="8800" b="1" dirty="0">
                <a:solidFill>
                  <a:srgbClr val="00ACA4"/>
                </a:solidFill>
                <a:latin typeface="Dosis SemiBold" pitchFamily="2" charset="0"/>
              </a:rPr>
              <a:t>b</a:t>
            </a:r>
            <a:r>
              <a:rPr lang="fr-FR" sz="8800" b="1" dirty="0">
                <a:solidFill>
                  <a:schemeClr val="accent1">
                    <a:lumMod val="50000"/>
                  </a:schemeClr>
                </a:solidFill>
                <a:latin typeface="Dosis SemiBold" pitchFamily="2" charset="0"/>
              </a:rPr>
              <a:t>i</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778415C1-374D-455A-B801-F21FEABFF48D}"/>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726328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027659" y="2494128"/>
            <a:ext cx="7088682"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b  </a:t>
            </a:r>
            <a:r>
              <a:rPr lang="fr-FR" sz="8800" b="1" dirty="0">
                <a:solidFill>
                  <a:schemeClr val="accent1">
                    <a:lumMod val="50000"/>
                  </a:schemeClr>
                </a:solidFill>
                <a:latin typeface="Dosis SemiBold" pitchFamily="2" charset="0"/>
              </a:rPr>
              <a:t>  o    &gt;     </a:t>
            </a:r>
            <a:r>
              <a:rPr lang="fr-FR" sz="8800" b="1" dirty="0" err="1">
                <a:solidFill>
                  <a:srgbClr val="00ACA4"/>
                </a:solidFill>
                <a:latin typeface="Dosis SemiBold" pitchFamily="2" charset="0"/>
              </a:rPr>
              <a:t>b</a:t>
            </a:r>
            <a:r>
              <a:rPr lang="fr-FR" sz="8800" b="1" dirty="0" err="1">
                <a:solidFill>
                  <a:schemeClr val="accent1">
                    <a:lumMod val="50000"/>
                  </a:schemeClr>
                </a:solidFill>
                <a:latin typeface="Dosis SemiBold" pitchFamily="2" charset="0"/>
              </a:rPr>
              <a:t>o</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3C15D212-7EE1-4CF2-B566-A67991E88A55}"/>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486418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036041" y="2494128"/>
            <a:ext cx="7071917"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b  </a:t>
            </a:r>
            <a:r>
              <a:rPr lang="fr-FR" sz="8800" b="1" dirty="0">
                <a:solidFill>
                  <a:schemeClr val="accent1">
                    <a:lumMod val="50000"/>
                  </a:schemeClr>
                </a:solidFill>
                <a:latin typeface="Dosis SemiBold" pitchFamily="2" charset="0"/>
              </a:rPr>
              <a:t>   u    &gt;     </a:t>
            </a:r>
            <a:r>
              <a:rPr lang="fr-FR" sz="8800" b="1" dirty="0">
                <a:solidFill>
                  <a:srgbClr val="00ACA4"/>
                </a:solidFill>
                <a:latin typeface="Dosis SemiBold" pitchFamily="2" charset="0"/>
              </a:rPr>
              <a:t>b</a:t>
            </a:r>
            <a:r>
              <a:rPr lang="fr-FR" sz="8800" b="1" dirty="0">
                <a:solidFill>
                  <a:schemeClr val="accent1">
                    <a:lumMod val="50000"/>
                  </a:schemeClr>
                </a:solidFill>
                <a:latin typeface="Dosis SemiBold" pitchFamily="2" charset="0"/>
              </a:rPr>
              <a:t>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A20F0C03-BC1A-4D37-8F07-DB53842A341A}"/>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2353863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82494" y="2494128"/>
            <a:ext cx="6179012"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b  </a:t>
            </a:r>
            <a:r>
              <a:rPr lang="fr-FR" sz="8800" b="1" dirty="0">
                <a:solidFill>
                  <a:schemeClr val="accent1">
                    <a:lumMod val="50000"/>
                  </a:schemeClr>
                </a:solidFill>
                <a:latin typeface="Dosis SemiBold" pitchFamily="2" charset="0"/>
              </a:rPr>
              <a:t>   e    &gt;    </a:t>
            </a:r>
            <a:r>
              <a:rPr lang="fr-FR" sz="8800" b="1" dirty="0" err="1">
                <a:solidFill>
                  <a:srgbClr val="00ACA4"/>
                </a:solidFill>
                <a:latin typeface="Dosis SemiBold" pitchFamily="2" charset="0"/>
              </a:rPr>
              <a:t>b</a:t>
            </a:r>
            <a:r>
              <a:rPr lang="fr-FR" sz="8800" b="1" dirty="0" err="1">
                <a:solidFill>
                  <a:schemeClr val="accent1">
                    <a:lumMod val="50000"/>
                  </a:schemeClr>
                </a:solidFill>
                <a:latin typeface="Dosis SemiBold" pitchFamily="2" charset="0"/>
              </a:rPr>
              <a:t>e</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234A090B-4034-4260-B533-2C06A785688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981448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186719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576197" y="2433535"/>
            <a:ext cx="5991606"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b  </a:t>
            </a:r>
            <a:r>
              <a:rPr lang="fr-FR" sz="8800" b="1" dirty="0">
                <a:solidFill>
                  <a:schemeClr val="accent1">
                    <a:lumMod val="50000"/>
                  </a:schemeClr>
                </a:solidFill>
                <a:latin typeface="Dosis SemiBold" pitchFamily="2" charset="0"/>
              </a:rPr>
              <a:t>   é    &gt;    </a:t>
            </a:r>
            <a:r>
              <a:rPr lang="fr-FR" sz="8800" b="1" dirty="0">
                <a:solidFill>
                  <a:srgbClr val="00ACA4"/>
                </a:solidFill>
                <a:latin typeface="Dosis SemiBold" pitchFamily="2" charset="0"/>
              </a:rPr>
              <a:t>b</a:t>
            </a:r>
            <a:r>
              <a:rPr lang="fr-FR" sz="8800" b="1" dirty="0">
                <a:solidFill>
                  <a:schemeClr val="accent1">
                    <a:lumMod val="50000"/>
                  </a:schemeClr>
                </a:solidFill>
                <a:latin typeface="Dosis SemiBold" pitchFamily="2" charset="0"/>
              </a:rPr>
              <a:t>é  </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114966B1-E2C8-49C9-BC83-89315E3786A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3209192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Répétons ensemble.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603355" y="1972677"/>
            <a:ext cx="6490446" cy="3208571"/>
          </a:xfrm>
          <a:prstGeom prst="rect">
            <a:avLst/>
          </a:prstGeom>
        </p:spPr>
        <p:txBody>
          <a:bodyPr wrap="square">
            <a:spAutoFit/>
          </a:bodyPr>
          <a:lstStyle/>
          <a:p>
            <a:pPr algn="ctr">
              <a:lnSpc>
                <a:spcPct val="150000"/>
              </a:lnSpc>
            </a:pPr>
            <a:r>
              <a:rPr lang="fr-FR" sz="7200" b="1" dirty="0" err="1">
                <a:solidFill>
                  <a:srgbClr val="00ACA4"/>
                </a:solidFill>
                <a:latin typeface="Dosis SemiBold" pitchFamily="2" charset="0"/>
              </a:rPr>
              <a:t>b</a:t>
            </a:r>
            <a:r>
              <a:rPr lang="fr-FR" sz="7200" b="1" dirty="0" err="1">
                <a:solidFill>
                  <a:schemeClr val="accent1">
                    <a:lumMod val="50000"/>
                  </a:schemeClr>
                </a:solidFill>
                <a:latin typeface="Dosis SemiBold" pitchFamily="2" charset="0"/>
              </a:rPr>
              <a:t>a</a:t>
            </a:r>
            <a:r>
              <a:rPr lang="fr-FR" sz="7200" b="1" dirty="0">
                <a:solidFill>
                  <a:schemeClr val="accent1">
                    <a:lumMod val="50000"/>
                  </a:schemeClr>
                </a:solidFill>
                <a:latin typeface="Dosis SemiBold" pitchFamily="2" charset="0"/>
              </a:rPr>
              <a:t>         </a:t>
            </a:r>
            <a:r>
              <a:rPr lang="fr-FR" sz="7200" b="1" dirty="0">
                <a:solidFill>
                  <a:srgbClr val="00ACA4"/>
                </a:solidFill>
                <a:latin typeface="Dosis SemiBold" pitchFamily="2" charset="0"/>
              </a:rPr>
              <a:t>b</a:t>
            </a:r>
            <a:r>
              <a:rPr lang="fr-FR" sz="7200" b="1" dirty="0">
                <a:solidFill>
                  <a:schemeClr val="accent1">
                    <a:lumMod val="50000"/>
                  </a:schemeClr>
                </a:solidFill>
                <a:latin typeface="Dosis SemiBold" pitchFamily="2" charset="0"/>
              </a:rPr>
              <a:t>i        </a:t>
            </a:r>
            <a:r>
              <a:rPr lang="fr-FR" sz="7200" b="1" dirty="0" err="1">
                <a:solidFill>
                  <a:srgbClr val="00ACA4"/>
                </a:solidFill>
                <a:latin typeface="Dosis SemiBold" pitchFamily="2" charset="0"/>
              </a:rPr>
              <a:t>b</a:t>
            </a:r>
            <a:r>
              <a:rPr lang="fr-FR" sz="7200" b="1" dirty="0" err="1">
                <a:solidFill>
                  <a:schemeClr val="accent1">
                    <a:lumMod val="50000"/>
                  </a:schemeClr>
                </a:solidFill>
                <a:latin typeface="Dosis SemiBold" pitchFamily="2" charset="0"/>
              </a:rPr>
              <a:t>o</a:t>
            </a:r>
            <a:r>
              <a:rPr lang="fr-FR" sz="7200" b="1" dirty="0">
                <a:solidFill>
                  <a:schemeClr val="accent1">
                    <a:lumMod val="50000"/>
                  </a:schemeClr>
                </a:solidFill>
                <a:latin typeface="Dosis SemiBold" pitchFamily="2" charset="0"/>
              </a:rPr>
              <a:t>                       </a:t>
            </a:r>
            <a:r>
              <a:rPr lang="fr-FR" sz="7200" b="1" dirty="0">
                <a:solidFill>
                  <a:srgbClr val="00ACA4"/>
                </a:solidFill>
                <a:latin typeface="Dosis SemiBold" pitchFamily="2" charset="0"/>
              </a:rPr>
              <a:t>b</a:t>
            </a:r>
            <a:r>
              <a:rPr lang="fr-FR" sz="7200" b="1" dirty="0">
                <a:solidFill>
                  <a:schemeClr val="accent1">
                    <a:lumMod val="50000"/>
                  </a:schemeClr>
                </a:solidFill>
                <a:latin typeface="Dosis SemiBold" pitchFamily="2" charset="0"/>
              </a:rPr>
              <a:t>u          </a:t>
            </a:r>
            <a:r>
              <a:rPr lang="fr-FR" sz="7200" b="1" dirty="0" err="1">
                <a:solidFill>
                  <a:srgbClr val="00ACA4"/>
                </a:solidFill>
                <a:latin typeface="Dosis SemiBold" pitchFamily="2" charset="0"/>
              </a:rPr>
              <a:t>b</a:t>
            </a:r>
            <a:r>
              <a:rPr lang="fr-FR" sz="7200" b="1" dirty="0" err="1">
                <a:solidFill>
                  <a:schemeClr val="accent1">
                    <a:lumMod val="50000"/>
                  </a:schemeClr>
                </a:solidFill>
                <a:latin typeface="Dosis SemiBold" pitchFamily="2" charset="0"/>
              </a:rPr>
              <a:t>e</a:t>
            </a:r>
            <a:r>
              <a:rPr lang="fr-FR" sz="7200" b="1" dirty="0">
                <a:solidFill>
                  <a:schemeClr val="accent1">
                    <a:lumMod val="50000"/>
                  </a:schemeClr>
                </a:solidFill>
                <a:latin typeface="Dosis SemiBold" pitchFamily="2" charset="0"/>
              </a:rPr>
              <a:t>        </a:t>
            </a:r>
            <a:r>
              <a:rPr lang="fr-FR" sz="7200" b="1" dirty="0">
                <a:solidFill>
                  <a:srgbClr val="00ACA4"/>
                </a:solidFill>
                <a:latin typeface="Dosis SemiBold" pitchFamily="2" charset="0"/>
              </a:rPr>
              <a:t>b</a:t>
            </a:r>
            <a:r>
              <a:rPr lang="fr-FR" sz="7200" b="1" dirty="0">
                <a:solidFill>
                  <a:schemeClr val="accent1">
                    <a:lumMod val="50000"/>
                  </a:schemeClr>
                </a:solidFill>
                <a:latin typeface="Dosis SemiBold" pitchFamily="2" charset="0"/>
              </a:rPr>
              <a:t>é</a:t>
            </a:r>
            <a:endParaRPr lang="fr-FR" sz="7200" b="1" dirty="0">
              <a:solidFill>
                <a:schemeClr val="tx1">
                  <a:lumMod val="50000"/>
                  <a:lumOff val="50000"/>
                </a:schemeClr>
              </a:solidFill>
              <a:latin typeface="Dosis SemiBold" pitchFamily="2" charset="0"/>
            </a:endParaRPr>
          </a:p>
        </p:txBody>
      </p:sp>
      <p:pic>
        <p:nvPicPr>
          <p:cNvPr id="8" name="Image 7">
            <a:extLst>
              <a:ext uri="{FF2B5EF4-FFF2-40B4-BE49-F238E27FC236}">
                <a16:creationId xmlns:a16="http://schemas.microsoft.com/office/drawing/2014/main" id="{9EE0B382-6458-480D-9750-D657DE5C5353}"/>
              </a:ext>
            </a:extLst>
          </p:cNvPr>
          <p:cNvPicPr>
            <a:picLocks noChangeAspect="1"/>
          </p:cNvPicPr>
          <p:nvPr/>
        </p:nvPicPr>
        <p:blipFill>
          <a:blip r:embed="rId2"/>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33084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3C5-4C02-5461-1545-B18C677971F9}"/>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A2E396AE-D924-900E-3056-8C6FD4D8A8E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Ouvrez le manuel à la page 72. Avec votre voisin, vous allez faire l’activité 3.</a:t>
            </a:r>
            <a:endParaRPr lang="fr-MA" dirty="0">
              <a:latin typeface="Dosis Medium" pitchFamily="2" charset="0"/>
            </a:endParaRPr>
          </a:p>
        </p:txBody>
      </p:sp>
      <p:pic>
        <p:nvPicPr>
          <p:cNvPr id="4" name="Image 3">
            <a:extLst>
              <a:ext uri="{FF2B5EF4-FFF2-40B4-BE49-F238E27FC236}">
                <a16:creationId xmlns:a16="http://schemas.microsoft.com/office/drawing/2014/main" id="{3B3384E6-A5A4-402F-8EAF-C47C63175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210" y="1617744"/>
            <a:ext cx="3125580" cy="4794207"/>
          </a:xfrm>
          <a:prstGeom prst="rect">
            <a:avLst/>
          </a:prstGeom>
        </p:spPr>
      </p:pic>
      <p:sp>
        <p:nvSpPr>
          <p:cNvPr id="12" name="Rectangle : coins arrondis 11">
            <a:extLst>
              <a:ext uri="{FF2B5EF4-FFF2-40B4-BE49-F238E27FC236}">
                <a16:creationId xmlns:a16="http://schemas.microsoft.com/office/drawing/2014/main" id="{B3A24742-00A0-4A47-911A-65D85A044611}"/>
              </a:ext>
            </a:extLst>
          </p:cNvPr>
          <p:cNvSpPr/>
          <p:nvPr/>
        </p:nvSpPr>
        <p:spPr>
          <a:xfrm>
            <a:off x="3113892" y="3645795"/>
            <a:ext cx="2715491" cy="111738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pic>
        <p:nvPicPr>
          <p:cNvPr id="10" name="Image 9">
            <a:extLst>
              <a:ext uri="{FF2B5EF4-FFF2-40B4-BE49-F238E27FC236}">
                <a16:creationId xmlns:a16="http://schemas.microsoft.com/office/drawing/2014/main" id="{1E0FC17B-C118-4BB3-8D5C-A722F8345002}"/>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14764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3C5-4C02-5461-1545-B18C677971F9}"/>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A2E396AE-D924-900E-3056-8C6FD4D8A8E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vous allez lire à votre voisin. À tour de rôle. </a:t>
            </a:r>
            <a:endParaRPr lang="fr-MA" dirty="0">
              <a:latin typeface="Dosis Medium" pitchFamily="2" charset="0"/>
            </a:endParaRPr>
          </a:p>
        </p:txBody>
      </p:sp>
      <p:pic>
        <p:nvPicPr>
          <p:cNvPr id="10" name="Image 9">
            <a:extLst>
              <a:ext uri="{FF2B5EF4-FFF2-40B4-BE49-F238E27FC236}">
                <a16:creationId xmlns:a16="http://schemas.microsoft.com/office/drawing/2014/main" id="{CA5A271B-4903-4F44-83B4-DF3A06B556C9}"/>
              </a:ext>
            </a:extLst>
          </p:cNvPr>
          <p:cNvPicPr>
            <a:picLocks noChangeAspect="1"/>
          </p:cNvPicPr>
          <p:nvPr/>
        </p:nvPicPr>
        <p:blipFill>
          <a:blip r:embed="rId2"/>
          <a:srcRect t="4959"/>
          <a:stretch>
            <a:fillRect/>
          </a:stretch>
        </p:blipFill>
        <p:spPr>
          <a:xfrm>
            <a:off x="5338825" y="2706156"/>
            <a:ext cx="2794359" cy="2142936"/>
          </a:xfrm>
          <a:prstGeom prst="rect">
            <a:avLst/>
          </a:prstGeom>
        </p:spPr>
      </p:pic>
      <p:pic>
        <p:nvPicPr>
          <p:cNvPr id="11" name="Image 10">
            <a:extLst>
              <a:ext uri="{FF2B5EF4-FFF2-40B4-BE49-F238E27FC236}">
                <a16:creationId xmlns:a16="http://schemas.microsoft.com/office/drawing/2014/main" id="{3DFD3DE6-AB25-4C79-8BB0-C4440192FCB7}"/>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4" name="Image 3">
            <a:extLst>
              <a:ext uri="{FF2B5EF4-FFF2-40B4-BE49-F238E27FC236}">
                <a16:creationId xmlns:a16="http://schemas.microsoft.com/office/drawing/2014/main" id="{6E75691A-AD7A-4D22-B599-4AA94E66736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0593" t="43251" r="26909" b="35261"/>
          <a:stretch/>
        </p:blipFill>
        <p:spPr>
          <a:xfrm>
            <a:off x="1281569" y="3040799"/>
            <a:ext cx="3208400" cy="1692000"/>
          </a:xfrm>
          <a:prstGeom prst="rect">
            <a:avLst/>
          </a:prstGeom>
        </p:spPr>
      </p:pic>
    </p:spTree>
    <p:extLst>
      <p:ext uri="{BB962C8B-B14F-4D97-AF65-F5344CB8AC3E}">
        <p14:creationId xmlns:p14="http://schemas.microsoft.com/office/powerpoint/2010/main" val="1058971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syllabes avec la lettre b.</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Répondre à la question : « Où est ta maman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Écriture de syllabes avec la lettre b.</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3</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a:xfrm>
            <a:off x="1659118" y="756000"/>
            <a:ext cx="6872882" cy="612000"/>
          </a:xfrm>
        </p:spPr>
        <p:txBody>
          <a:bodyPr/>
          <a:lstStyle/>
          <a:p>
            <a:r>
              <a:rPr lang="fr-MA" dirty="0">
                <a:solidFill>
                  <a:schemeClr val="tx1">
                    <a:lumMod val="65000"/>
                    <a:lumOff val="35000"/>
                  </a:schemeClr>
                </a:solidFill>
                <a:latin typeface="Dosis Medium" pitchFamily="2" charset="0"/>
              </a:rPr>
              <a:t>Maintenant, nous allons faire de l’écriture. </a:t>
            </a:r>
          </a:p>
        </p:txBody>
      </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2"/>
          <a:stretch>
            <a:fillRect/>
          </a:stretch>
        </p:blipFill>
        <p:spPr>
          <a:xfrm>
            <a:off x="1994635" y="2184935"/>
            <a:ext cx="4907681" cy="3271787"/>
          </a:xfrm>
          <a:prstGeom prst="rect">
            <a:avLst/>
          </a:prstGeom>
        </p:spPr>
      </p:pic>
      <p:pic>
        <p:nvPicPr>
          <p:cNvPr id="3" name="Image 2">
            <a:extLst>
              <a:ext uri="{FF2B5EF4-FFF2-40B4-BE49-F238E27FC236}">
                <a16:creationId xmlns:a16="http://schemas.microsoft.com/office/drawing/2014/main" id="{F28CF04A-FDC4-34DA-05A3-B72CD610CB1C}"/>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a:xfrm>
            <a:off x="1601267" y="775249"/>
            <a:ext cx="6840000" cy="612000"/>
          </a:xfrm>
        </p:spPr>
        <p:txBody>
          <a:bodyPr/>
          <a:lstStyle/>
          <a:p>
            <a:r>
              <a:rPr lang="fr-FR" dirty="0">
                <a:solidFill>
                  <a:schemeClr val="tx1">
                    <a:lumMod val="65000"/>
                    <a:lumOff val="35000"/>
                  </a:schemeClr>
                </a:solidFill>
                <a:latin typeface="Dosis Medium" pitchFamily="2" charset="0"/>
              </a:rPr>
              <a:t>Je vais écrire la syllabe « </a:t>
            </a:r>
            <a:r>
              <a:rPr lang="fr-FR" dirty="0" err="1">
                <a:solidFill>
                  <a:schemeClr val="tx1">
                    <a:lumMod val="65000"/>
                    <a:lumOff val="35000"/>
                  </a:schemeClr>
                </a:solidFill>
                <a:latin typeface="Dosis Medium" pitchFamily="2" charset="0"/>
              </a:rPr>
              <a:t>ba</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CEFDE4C7-B2BC-4EB0-8627-EEEE3294702C}"/>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9" name="Image 18">
            <a:extLst>
              <a:ext uri="{FF2B5EF4-FFF2-40B4-BE49-F238E27FC236}">
                <a16:creationId xmlns:a16="http://schemas.microsoft.com/office/drawing/2014/main" id="{518DC2F7-040E-4F1D-8DA6-0CCE104BF27F}"/>
              </a:ext>
            </a:extLst>
          </p:cNvPr>
          <p:cNvPicPr>
            <a:picLocks noChangeAspect="1"/>
          </p:cNvPicPr>
          <p:nvPr/>
        </p:nvPicPr>
        <p:blipFill>
          <a:blip r:embed="rId3"/>
          <a:stretch>
            <a:fillRect/>
          </a:stretch>
        </p:blipFill>
        <p:spPr>
          <a:xfrm>
            <a:off x="702733" y="1945129"/>
            <a:ext cx="3869267" cy="3869267"/>
          </a:xfrm>
          <a:prstGeom prst="rect">
            <a:avLst/>
          </a:prstGeom>
        </p:spPr>
      </p:pic>
      <p:pic>
        <p:nvPicPr>
          <p:cNvPr id="2" name="Image 1">
            <a:extLst>
              <a:ext uri="{FF2B5EF4-FFF2-40B4-BE49-F238E27FC236}">
                <a16:creationId xmlns:a16="http://schemas.microsoft.com/office/drawing/2014/main" id="{7C207A88-BBB5-4036-AC66-58236E4C6791}"/>
              </a:ext>
            </a:extLst>
          </p:cNvPr>
          <p:cNvPicPr>
            <a:picLocks noChangeAspect="1"/>
          </p:cNvPicPr>
          <p:nvPr/>
        </p:nvPicPr>
        <p:blipFill>
          <a:blip r:embed="rId4"/>
          <a:stretch>
            <a:fillRect/>
          </a:stretch>
        </p:blipFill>
        <p:spPr>
          <a:xfrm>
            <a:off x="4721068" y="2196790"/>
            <a:ext cx="3586591" cy="2587083"/>
          </a:xfrm>
          <a:prstGeom prst="rect">
            <a:avLst/>
          </a:prstGeom>
        </p:spPr>
      </p:pic>
    </p:spTree>
    <p:extLst>
      <p:ext uri="{BB962C8B-B14F-4D97-AF65-F5344CB8AC3E}">
        <p14:creationId xmlns:p14="http://schemas.microsoft.com/office/powerpoint/2010/main" val="2172685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00A86E88-936D-9BAB-4944-1681CC7607A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Prenez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957FA200-E9DF-DC60-E0BF-EB04D3161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pic>
        <p:nvPicPr>
          <p:cNvPr id="8" name="Image 7">
            <a:extLst>
              <a:ext uri="{FF2B5EF4-FFF2-40B4-BE49-F238E27FC236}">
                <a16:creationId xmlns:a16="http://schemas.microsoft.com/office/drawing/2014/main" id="{14DAD2C4-0027-4E9E-921B-5FA0502235F0}"/>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315078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727-C3EC-3CB2-9259-818EEF42645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E7DA5ED-B7C3-DE75-614A-6DD3D92A1478}"/>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ba</a:t>
            </a:r>
            <a:r>
              <a:rPr lang="fr-MA" dirty="0">
                <a:solidFill>
                  <a:schemeClr val="tx1">
                    <a:lumMod val="65000"/>
                    <a:lumOff val="35000"/>
                  </a:schemeClr>
                </a:solidFill>
                <a:latin typeface="Dosis Medium" pitchFamily="2" charset="0"/>
              </a:rPr>
              <a:t>. </a:t>
            </a:r>
          </a:p>
        </p:txBody>
      </p:sp>
      <p:pic>
        <p:nvPicPr>
          <p:cNvPr id="11" name="Espace réservé pour une image  3" descr="Une image contenant capture d’écran, Rectangle, carré&#10;&#10;Le contenu généré par l’IA peut être incorrect.">
            <a:extLst>
              <a:ext uri="{FF2B5EF4-FFF2-40B4-BE49-F238E27FC236}">
                <a16:creationId xmlns:a16="http://schemas.microsoft.com/office/drawing/2014/main" id="{394DC002-8901-3D30-17B2-B7450EA5D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9" name="Image 8">
            <a:extLst>
              <a:ext uri="{FF2B5EF4-FFF2-40B4-BE49-F238E27FC236}">
                <a16:creationId xmlns:a16="http://schemas.microsoft.com/office/drawing/2014/main" id="{482324C9-7CC0-46E5-9303-A63431B9A58E}"/>
              </a:ext>
            </a:extLst>
          </p:cNvPr>
          <p:cNvPicPr>
            <a:picLocks noChangeAspect="1"/>
          </p:cNvPicPr>
          <p:nvPr/>
        </p:nvPicPr>
        <p:blipFill>
          <a:blip r:embed="rId3"/>
          <a:stretch>
            <a:fillRect/>
          </a:stretch>
        </p:blipFill>
        <p:spPr>
          <a:xfrm>
            <a:off x="2495976" y="2021847"/>
            <a:ext cx="4152047" cy="2814305"/>
          </a:xfrm>
          <a:prstGeom prst="rect">
            <a:avLst/>
          </a:prstGeom>
        </p:spPr>
      </p:pic>
    </p:spTree>
    <p:extLst>
      <p:ext uri="{BB962C8B-B14F-4D97-AF65-F5344CB8AC3E}">
        <p14:creationId xmlns:p14="http://schemas.microsoft.com/office/powerpoint/2010/main" val="997152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561A-8ABE-64FD-5FF5-533E4ED7FA7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B1BDC993-CD21-8787-AA67-7F3EE68A128D}"/>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A3B94D98-195C-4EE4-A21E-0010B6CD3D5B}"/>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3A9C94E6-968A-4DFF-A6FE-396F142662A6}"/>
              </a:ext>
            </a:extLst>
          </p:cNvPr>
          <p:cNvPicPr>
            <a:picLocks noChangeAspect="1"/>
          </p:cNvPicPr>
          <p:nvPr/>
        </p:nvPicPr>
        <p:blipFill>
          <a:blip r:embed="rId3"/>
          <a:stretch>
            <a:fillRect/>
          </a:stretch>
        </p:blipFill>
        <p:spPr>
          <a:xfrm>
            <a:off x="2495976" y="2021847"/>
            <a:ext cx="4152047" cy="2814305"/>
          </a:xfrm>
          <a:prstGeom prst="rect">
            <a:avLst/>
          </a:prstGeom>
        </p:spPr>
      </p:pic>
    </p:spTree>
    <p:extLst>
      <p:ext uri="{BB962C8B-B14F-4D97-AF65-F5344CB8AC3E}">
        <p14:creationId xmlns:p14="http://schemas.microsoft.com/office/powerpoint/2010/main" val="147893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18" name="Groupe 17">
            <a:extLst>
              <a:ext uri="{FF2B5EF4-FFF2-40B4-BE49-F238E27FC236}">
                <a16:creationId xmlns:a16="http://schemas.microsoft.com/office/drawing/2014/main" id="{4E9D5CC6-A659-4A4F-BAA5-B0E21DC20292}"/>
              </a:ext>
            </a:extLst>
          </p:cNvPr>
          <p:cNvGrpSpPr/>
          <p:nvPr/>
        </p:nvGrpSpPr>
        <p:grpSpPr>
          <a:xfrm>
            <a:off x="4572000" y="2287641"/>
            <a:ext cx="4111499" cy="3566311"/>
            <a:chOff x="1760623" y="-365760"/>
            <a:chExt cx="8942136" cy="6858000"/>
          </a:xfrm>
        </p:grpSpPr>
        <p:pic>
          <p:nvPicPr>
            <p:cNvPr id="11" name="Image 10">
              <a:extLst>
                <a:ext uri="{FF2B5EF4-FFF2-40B4-BE49-F238E27FC236}">
                  <a16:creationId xmlns:a16="http://schemas.microsoft.com/office/drawing/2014/main" id="{784742ED-A1FC-4BA8-BF8C-A4152B563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623" y="-365760"/>
              <a:ext cx="4471068" cy="6858000"/>
            </a:xfrm>
            <a:prstGeom prst="rect">
              <a:avLst/>
            </a:prstGeom>
          </p:spPr>
        </p:pic>
        <p:pic>
          <p:nvPicPr>
            <p:cNvPr id="14" name="Image 13">
              <a:extLst>
                <a:ext uri="{FF2B5EF4-FFF2-40B4-BE49-F238E27FC236}">
                  <a16:creationId xmlns:a16="http://schemas.microsoft.com/office/drawing/2014/main" id="{2832DA56-5E42-4A38-AD10-533E34DC8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691" y="-365760"/>
              <a:ext cx="4471068" cy="6858000"/>
            </a:xfrm>
            <a:prstGeom prst="rect">
              <a:avLst/>
            </a:prstGeom>
          </p:spPr>
        </p:pic>
      </p:grpSp>
      <p:grpSp>
        <p:nvGrpSpPr>
          <p:cNvPr id="19" name="Groupe 18">
            <a:extLst>
              <a:ext uri="{FF2B5EF4-FFF2-40B4-BE49-F238E27FC236}">
                <a16:creationId xmlns:a16="http://schemas.microsoft.com/office/drawing/2014/main" id="{8058CA05-2188-4048-99DE-FF4530C07C67}"/>
              </a:ext>
            </a:extLst>
          </p:cNvPr>
          <p:cNvGrpSpPr/>
          <p:nvPr/>
        </p:nvGrpSpPr>
        <p:grpSpPr>
          <a:xfrm>
            <a:off x="338946" y="2287642"/>
            <a:ext cx="4111499" cy="3566311"/>
            <a:chOff x="-2402431" y="-89647"/>
            <a:chExt cx="8868219" cy="6858000"/>
          </a:xfrm>
        </p:grpSpPr>
        <p:pic>
          <p:nvPicPr>
            <p:cNvPr id="5" name="Image 4">
              <a:extLst>
                <a:ext uri="{FF2B5EF4-FFF2-40B4-BE49-F238E27FC236}">
                  <a16:creationId xmlns:a16="http://schemas.microsoft.com/office/drawing/2014/main" id="{43C19563-8C48-41D2-8532-8C374E497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720" y="-89647"/>
              <a:ext cx="4471068" cy="6858000"/>
            </a:xfrm>
            <a:prstGeom prst="rect">
              <a:avLst/>
            </a:prstGeom>
          </p:spPr>
        </p:pic>
        <p:pic>
          <p:nvPicPr>
            <p:cNvPr id="17" name="Image 16">
              <a:extLst>
                <a:ext uri="{FF2B5EF4-FFF2-40B4-BE49-F238E27FC236}">
                  <a16:creationId xmlns:a16="http://schemas.microsoft.com/office/drawing/2014/main" id="{F46610BB-3B8E-4F9B-97A1-087CB88E47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2431" y="-89647"/>
              <a:ext cx="4471068" cy="6858000"/>
            </a:xfrm>
            <a:prstGeom prst="rect">
              <a:avLst/>
            </a:prstGeom>
          </p:spPr>
        </p:pic>
      </p:grpSp>
    </p:spTree>
    <p:extLst>
      <p:ext uri="{BB962C8B-B14F-4D97-AF65-F5344CB8AC3E}">
        <p14:creationId xmlns:p14="http://schemas.microsoft.com/office/powerpoint/2010/main" val="30056135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a:xfrm>
            <a:off x="1694819"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be</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B42259ED-AC5F-4675-BEB1-540F713C17E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287E6884-C9BA-4DC7-9657-B7F64ADEABE7}"/>
              </a:ext>
            </a:extLst>
          </p:cNvPr>
          <p:cNvPicPr>
            <a:picLocks noChangeAspect="1"/>
          </p:cNvPicPr>
          <p:nvPr/>
        </p:nvPicPr>
        <p:blipFill>
          <a:blip r:embed="rId3"/>
          <a:stretch>
            <a:fillRect/>
          </a:stretch>
        </p:blipFill>
        <p:spPr>
          <a:xfrm>
            <a:off x="582287" y="1970835"/>
            <a:ext cx="3869267" cy="3869267"/>
          </a:xfrm>
          <a:prstGeom prst="rect">
            <a:avLst/>
          </a:prstGeom>
        </p:spPr>
      </p:pic>
      <p:pic>
        <p:nvPicPr>
          <p:cNvPr id="5" name="Image 4">
            <a:extLst>
              <a:ext uri="{FF2B5EF4-FFF2-40B4-BE49-F238E27FC236}">
                <a16:creationId xmlns:a16="http://schemas.microsoft.com/office/drawing/2014/main" id="{7AC8CB71-F4C1-4529-81F1-9E7B0EFF63BC}"/>
              </a:ext>
            </a:extLst>
          </p:cNvPr>
          <p:cNvPicPr>
            <a:picLocks noChangeAspect="1"/>
          </p:cNvPicPr>
          <p:nvPr/>
        </p:nvPicPr>
        <p:blipFill>
          <a:blip r:embed="rId4"/>
          <a:stretch>
            <a:fillRect/>
          </a:stretch>
        </p:blipFill>
        <p:spPr>
          <a:xfrm>
            <a:off x="4572000" y="2252547"/>
            <a:ext cx="3581757" cy="2587083"/>
          </a:xfrm>
          <a:prstGeom prst="rect">
            <a:avLst/>
          </a:prstGeom>
        </p:spPr>
      </p:pic>
    </p:spTree>
    <p:extLst>
      <p:ext uri="{BB962C8B-B14F-4D97-AF65-F5344CB8AC3E}">
        <p14:creationId xmlns:p14="http://schemas.microsoft.com/office/powerpoint/2010/main" val="354226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00A86E88-936D-9BAB-4944-1681CC7607A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be</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957FA200-E9DF-DC60-E0BF-EB04D3161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8" name="Image 7">
            <a:extLst>
              <a:ext uri="{FF2B5EF4-FFF2-40B4-BE49-F238E27FC236}">
                <a16:creationId xmlns:a16="http://schemas.microsoft.com/office/drawing/2014/main" id="{77E5A588-A506-4C6D-8B62-A820BFE1A6A4}"/>
              </a:ext>
            </a:extLst>
          </p:cNvPr>
          <p:cNvPicPr>
            <a:picLocks noChangeAspect="1"/>
          </p:cNvPicPr>
          <p:nvPr/>
        </p:nvPicPr>
        <p:blipFill>
          <a:blip r:embed="rId3"/>
          <a:stretch>
            <a:fillRect/>
          </a:stretch>
        </p:blipFill>
        <p:spPr>
          <a:xfrm>
            <a:off x="2381955" y="2083880"/>
            <a:ext cx="4380089" cy="2690240"/>
          </a:xfrm>
          <a:prstGeom prst="rect">
            <a:avLst/>
          </a:prstGeom>
        </p:spPr>
      </p:pic>
    </p:spTree>
    <p:extLst>
      <p:ext uri="{BB962C8B-B14F-4D97-AF65-F5344CB8AC3E}">
        <p14:creationId xmlns:p14="http://schemas.microsoft.com/office/powerpoint/2010/main" val="4278752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727-C3EC-3CB2-9259-818EEF42645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E7DA5ED-B7C3-DE75-614A-6DD3D92A1478}"/>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65A14C92-F8AB-4429-86E4-CC98300030A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9" name="Image 8">
            <a:extLst>
              <a:ext uri="{FF2B5EF4-FFF2-40B4-BE49-F238E27FC236}">
                <a16:creationId xmlns:a16="http://schemas.microsoft.com/office/drawing/2014/main" id="{F0306E84-A409-4A99-971A-841D260C4345}"/>
              </a:ext>
            </a:extLst>
          </p:cNvPr>
          <p:cNvPicPr>
            <a:picLocks noChangeAspect="1"/>
          </p:cNvPicPr>
          <p:nvPr/>
        </p:nvPicPr>
        <p:blipFill>
          <a:blip r:embed="rId3"/>
          <a:stretch>
            <a:fillRect/>
          </a:stretch>
        </p:blipFill>
        <p:spPr>
          <a:xfrm>
            <a:off x="2381955" y="2083880"/>
            <a:ext cx="4380089" cy="2690240"/>
          </a:xfrm>
          <a:prstGeom prst="rect">
            <a:avLst/>
          </a:prstGeom>
        </p:spPr>
      </p:pic>
    </p:spTree>
    <p:extLst>
      <p:ext uri="{BB962C8B-B14F-4D97-AF65-F5344CB8AC3E}">
        <p14:creationId xmlns:p14="http://schemas.microsoft.com/office/powerpoint/2010/main" val="1527348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4B561-B521-A2A5-FC3D-35E07F03845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F90E44BC-EA9C-7CD7-EF83-B081DE9FE2CD}"/>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bi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97595F4-8115-4464-B1A3-516D91325F5B}"/>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9BF70BFA-CFF0-4B88-8D6E-60AD55B49EE6}"/>
              </a:ext>
            </a:extLst>
          </p:cNvPr>
          <p:cNvPicPr>
            <a:picLocks noChangeAspect="1"/>
          </p:cNvPicPr>
          <p:nvPr/>
        </p:nvPicPr>
        <p:blipFill>
          <a:blip r:embed="rId3"/>
          <a:stretch>
            <a:fillRect/>
          </a:stretch>
        </p:blipFill>
        <p:spPr>
          <a:xfrm>
            <a:off x="705447" y="1985831"/>
            <a:ext cx="3869267" cy="3869267"/>
          </a:xfrm>
          <a:prstGeom prst="rect">
            <a:avLst/>
          </a:prstGeom>
        </p:spPr>
      </p:pic>
      <p:pic>
        <p:nvPicPr>
          <p:cNvPr id="5" name="Image 4">
            <a:extLst>
              <a:ext uri="{FF2B5EF4-FFF2-40B4-BE49-F238E27FC236}">
                <a16:creationId xmlns:a16="http://schemas.microsoft.com/office/drawing/2014/main" id="{513ED4A8-A3A3-43FD-B2FA-37D8D32DF58E}"/>
              </a:ext>
            </a:extLst>
          </p:cNvPr>
          <p:cNvPicPr>
            <a:picLocks noChangeAspect="1"/>
          </p:cNvPicPr>
          <p:nvPr/>
        </p:nvPicPr>
        <p:blipFill>
          <a:blip r:embed="rId4"/>
          <a:stretch>
            <a:fillRect/>
          </a:stretch>
        </p:blipFill>
        <p:spPr>
          <a:xfrm>
            <a:off x="4798128" y="2352907"/>
            <a:ext cx="3363982" cy="2442117"/>
          </a:xfrm>
          <a:prstGeom prst="rect">
            <a:avLst/>
          </a:prstGeom>
        </p:spPr>
      </p:pic>
    </p:spTree>
    <p:extLst>
      <p:ext uri="{BB962C8B-B14F-4D97-AF65-F5344CB8AC3E}">
        <p14:creationId xmlns:p14="http://schemas.microsoft.com/office/powerpoint/2010/main" val="1462292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923D-FB19-F8BA-0CCA-CDDC9B3A150E}"/>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D78AD557-11DB-8FCD-2FF1-3820EBE20B3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bi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F94045F6-47E3-74EB-6275-252B50DB14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8" name="Image 7">
            <a:extLst>
              <a:ext uri="{FF2B5EF4-FFF2-40B4-BE49-F238E27FC236}">
                <a16:creationId xmlns:a16="http://schemas.microsoft.com/office/drawing/2014/main" id="{B2DA7340-5218-4AA3-8526-CD2CF905AFDE}"/>
              </a:ext>
            </a:extLst>
          </p:cNvPr>
          <p:cNvPicPr>
            <a:picLocks noChangeAspect="1"/>
          </p:cNvPicPr>
          <p:nvPr/>
        </p:nvPicPr>
        <p:blipFill>
          <a:blip r:embed="rId3"/>
          <a:stretch>
            <a:fillRect/>
          </a:stretch>
        </p:blipFill>
        <p:spPr>
          <a:xfrm>
            <a:off x="2494916" y="2014268"/>
            <a:ext cx="4154167" cy="2829463"/>
          </a:xfrm>
          <a:prstGeom prst="rect">
            <a:avLst/>
          </a:prstGeom>
        </p:spPr>
      </p:pic>
    </p:spTree>
    <p:extLst>
      <p:ext uri="{BB962C8B-B14F-4D97-AF65-F5344CB8AC3E}">
        <p14:creationId xmlns:p14="http://schemas.microsoft.com/office/powerpoint/2010/main" val="3233115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C48F-3A8A-514F-7B51-779E5EB6310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B53A6F4B-66AB-3261-C2DC-83959C6D4F81}"/>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77F8697E-44C9-4708-807A-03C78DEC8D99}"/>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98DAED28-593D-4377-9A8B-04579E5F476E}"/>
              </a:ext>
            </a:extLst>
          </p:cNvPr>
          <p:cNvPicPr>
            <a:picLocks noChangeAspect="1"/>
          </p:cNvPicPr>
          <p:nvPr/>
        </p:nvPicPr>
        <p:blipFill>
          <a:blip r:embed="rId3"/>
          <a:stretch>
            <a:fillRect/>
          </a:stretch>
        </p:blipFill>
        <p:spPr>
          <a:xfrm>
            <a:off x="2494916" y="2014268"/>
            <a:ext cx="4154167" cy="2829463"/>
          </a:xfrm>
          <a:prstGeom prst="rect">
            <a:avLst/>
          </a:prstGeom>
        </p:spPr>
      </p:pic>
    </p:spTree>
    <p:extLst>
      <p:ext uri="{BB962C8B-B14F-4D97-AF65-F5344CB8AC3E}">
        <p14:creationId xmlns:p14="http://schemas.microsoft.com/office/powerpoint/2010/main" val="4282982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02D01-27D6-036A-3B26-89AC1662EFD0}"/>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3545B502-4955-F700-FE2C-9FE538AC8161}"/>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bo</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BE429AA-1D2F-45F1-9D63-49C3C51A088F}"/>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0B542412-B505-492C-97AC-F4A61E4DB1E3}"/>
              </a:ext>
            </a:extLst>
          </p:cNvPr>
          <p:cNvPicPr>
            <a:picLocks noChangeAspect="1"/>
          </p:cNvPicPr>
          <p:nvPr/>
        </p:nvPicPr>
        <p:blipFill>
          <a:blip r:embed="rId3"/>
          <a:stretch>
            <a:fillRect/>
          </a:stretch>
        </p:blipFill>
        <p:spPr>
          <a:xfrm>
            <a:off x="1024466" y="2008670"/>
            <a:ext cx="3869267" cy="3869267"/>
          </a:xfrm>
          <a:prstGeom prst="rect">
            <a:avLst/>
          </a:prstGeom>
        </p:spPr>
      </p:pic>
      <p:pic>
        <p:nvPicPr>
          <p:cNvPr id="5" name="Image 4">
            <a:extLst>
              <a:ext uri="{FF2B5EF4-FFF2-40B4-BE49-F238E27FC236}">
                <a16:creationId xmlns:a16="http://schemas.microsoft.com/office/drawing/2014/main" id="{C6CDE98A-F4A5-4C10-B678-54812730DDE3}"/>
              </a:ext>
            </a:extLst>
          </p:cNvPr>
          <p:cNvPicPr>
            <a:picLocks noChangeAspect="1"/>
          </p:cNvPicPr>
          <p:nvPr/>
        </p:nvPicPr>
        <p:blipFill>
          <a:blip r:embed="rId4"/>
          <a:stretch>
            <a:fillRect/>
          </a:stretch>
        </p:blipFill>
        <p:spPr>
          <a:xfrm>
            <a:off x="5085106" y="2408663"/>
            <a:ext cx="3476442" cy="2352908"/>
          </a:xfrm>
          <a:prstGeom prst="rect">
            <a:avLst/>
          </a:prstGeom>
        </p:spPr>
      </p:pic>
    </p:spTree>
    <p:extLst>
      <p:ext uri="{BB962C8B-B14F-4D97-AF65-F5344CB8AC3E}">
        <p14:creationId xmlns:p14="http://schemas.microsoft.com/office/powerpoint/2010/main" val="3607611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BE79-1DEF-4EEC-1136-E72C2E2C58E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9D4EF82E-4145-0F98-9E36-55EE2E13B2EE}"/>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bo</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21E01824-A9F8-3DB2-C1D0-75EFC14000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2" name="Image 1">
            <a:extLst>
              <a:ext uri="{FF2B5EF4-FFF2-40B4-BE49-F238E27FC236}">
                <a16:creationId xmlns:a16="http://schemas.microsoft.com/office/drawing/2014/main" id="{DC563606-FD8E-40DE-AAB3-9906F26DD15B}"/>
              </a:ext>
            </a:extLst>
          </p:cNvPr>
          <p:cNvPicPr>
            <a:picLocks noChangeAspect="1"/>
          </p:cNvPicPr>
          <p:nvPr/>
        </p:nvPicPr>
        <p:blipFill>
          <a:blip r:embed="rId3"/>
          <a:stretch>
            <a:fillRect/>
          </a:stretch>
        </p:blipFill>
        <p:spPr>
          <a:xfrm>
            <a:off x="2406391" y="2072899"/>
            <a:ext cx="4331218" cy="2712201"/>
          </a:xfrm>
          <a:prstGeom prst="rect">
            <a:avLst/>
          </a:prstGeom>
        </p:spPr>
      </p:pic>
    </p:spTree>
    <p:extLst>
      <p:ext uri="{BB962C8B-B14F-4D97-AF65-F5344CB8AC3E}">
        <p14:creationId xmlns:p14="http://schemas.microsoft.com/office/powerpoint/2010/main" val="1980110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31B00-7818-16B2-15B8-651FDA38A52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EF981E52-E98C-0BF1-86CF-FCBF1F92AB3A}"/>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5EF4C445-18A5-47D7-B75A-E6523508B076}"/>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D41F4DC4-F78E-4C37-B3D3-F6B3B0877534}"/>
              </a:ext>
            </a:extLst>
          </p:cNvPr>
          <p:cNvPicPr>
            <a:picLocks noChangeAspect="1"/>
          </p:cNvPicPr>
          <p:nvPr/>
        </p:nvPicPr>
        <p:blipFill>
          <a:blip r:embed="rId3"/>
          <a:stretch>
            <a:fillRect/>
          </a:stretch>
        </p:blipFill>
        <p:spPr>
          <a:xfrm>
            <a:off x="2406391" y="2072899"/>
            <a:ext cx="4331218" cy="2712201"/>
          </a:xfrm>
          <a:prstGeom prst="rect">
            <a:avLst/>
          </a:prstGeom>
        </p:spPr>
      </p:pic>
    </p:spTree>
    <p:extLst>
      <p:ext uri="{BB962C8B-B14F-4D97-AF65-F5344CB8AC3E}">
        <p14:creationId xmlns:p14="http://schemas.microsoft.com/office/powerpoint/2010/main" val="42197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p:sp>
        <p:nvSpPr>
          <p:cNvPr id="13" name="Titre 5">
            <a:extLst>
              <a:ext uri="{FF2B5EF4-FFF2-40B4-BE49-F238E27FC236}">
                <a16:creationId xmlns:a16="http://schemas.microsoft.com/office/drawing/2014/main" id="{4CDD66ED-4C95-FB1D-57A1-15D932035699}"/>
              </a:ext>
            </a:extLst>
          </p:cNvPr>
          <p:cNvSpPr txBox="1">
            <a:spLocks/>
          </p:cNvSpPr>
          <p:nvPr/>
        </p:nvSpPr>
        <p:spPr>
          <a:xfrm>
            <a:off x="1826471" y="775249"/>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a:t>
            </a:r>
            <a:r>
              <a:rPr lang="fr-FR" dirty="0">
                <a:solidFill>
                  <a:prstClr val="black">
                    <a:lumMod val="65000"/>
                    <a:lumOff val="35000"/>
                  </a:prstClr>
                </a:solidFill>
                <a:latin typeface="Dosis Medium" pitchFamily="2" charset="0"/>
              </a:rPr>
              <a:t>73</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r>
              <a:rPr lang="fr-FR" dirty="0">
                <a:solidFill>
                  <a:schemeClr val="tx1">
                    <a:lumMod val="65000"/>
                    <a:lumOff val="35000"/>
                  </a:schemeClr>
                </a:solidFill>
                <a:latin typeface="Dosis Medium" pitchFamily="2" charset="0"/>
              </a:rPr>
              <a:t>Nous allons faire l’activité 3.</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p>
        </p:txBody>
      </p:sp>
      <p:pic>
        <p:nvPicPr>
          <p:cNvPr id="4" name="Image 3">
            <a:extLst>
              <a:ext uri="{FF2B5EF4-FFF2-40B4-BE49-F238E27FC236}">
                <a16:creationId xmlns:a16="http://schemas.microsoft.com/office/drawing/2014/main" id="{33E9D2D9-3F05-4907-B2EA-4D99EF9A7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513" y="1617744"/>
            <a:ext cx="3256973" cy="4995746"/>
          </a:xfrm>
          <a:prstGeom prst="rect">
            <a:avLst/>
          </a:prstGeom>
        </p:spPr>
      </p:pic>
      <p:sp>
        <p:nvSpPr>
          <p:cNvPr id="14" name="Rectangle : coins arrondis 13">
            <a:extLst>
              <a:ext uri="{FF2B5EF4-FFF2-40B4-BE49-F238E27FC236}">
                <a16:creationId xmlns:a16="http://schemas.microsoft.com/office/drawing/2014/main" id="{D65F208B-6A31-4A3E-B220-70C0CA23AC33}"/>
              </a:ext>
            </a:extLst>
          </p:cNvPr>
          <p:cNvSpPr/>
          <p:nvPr/>
        </p:nvSpPr>
        <p:spPr>
          <a:xfrm>
            <a:off x="3082326" y="3946868"/>
            <a:ext cx="2850123" cy="769559"/>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A6C93478-DCCC-4620-A9E5-03D54A5A4FDE}"/>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809622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marL="269875" indent="-269875">
              <a:lnSpc>
                <a:spcPct val="100000"/>
              </a:lnSpc>
              <a:spcBef>
                <a:spcPts val="300"/>
              </a:spcBef>
              <a:buFont typeface="Wingdings" panose="05000000000000000000" pitchFamily="2" charset="2"/>
              <a:buChar char="m"/>
            </a:pPr>
            <a:r>
              <a:rPr lang="fr-FR" dirty="0"/>
              <a:t>Présentation du vocabulaire </a:t>
            </a:r>
          </a:p>
          <a:p>
            <a:pPr marL="269875" indent="-269875">
              <a:lnSpc>
                <a:spcPct val="100000"/>
              </a:lnSpc>
              <a:spcBef>
                <a:spcPts val="300"/>
              </a:spcBef>
              <a:buFont typeface="Wingdings" panose="05000000000000000000" pitchFamily="2" charset="2"/>
              <a:buChar char="m"/>
            </a:pPr>
            <a:r>
              <a:rPr lang="fr-FR" dirty="0"/>
              <a:t>Exploitation du vocabulaire</a:t>
            </a:r>
          </a:p>
          <a:p>
            <a:pPr marL="269875" indent="-269875">
              <a:lnSpc>
                <a:spcPct val="100000"/>
              </a:lnSpc>
              <a:spcBef>
                <a:spcPts val="300"/>
              </a:spcBef>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Oral – Acte de parole</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Lecture - Lettre b - B</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Ecriture - Lettre b - B</a:t>
            </a:r>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a:solidFill>
            <a:srgbClr val="EAF8FE"/>
          </a:solidFill>
        </p:spPr>
        <p:txBody>
          <a:bodyPr/>
          <a:lstStyle/>
          <a:p>
            <a:pPr marL="269875" indent="-269875">
              <a:lnSpc>
                <a:spcPct val="100000"/>
              </a:lnSpc>
              <a:spcBef>
                <a:spcPts val="300"/>
              </a:spcBef>
              <a:buFont typeface="Wingdings" panose="05000000000000000000" pitchFamily="2" charset="2"/>
              <a:buChar char=""/>
            </a:pPr>
            <a:r>
              <a:rPr lang="fr-FR" dirty="0">
                <a:solidFill>
                  <a:srgbClr val="474F71"/>
                </a:solidFill>
              </a:rPr>
              <a:t>Oral  - Acte de parole </a:t>
            </a:r>
          </a:p>
          <a:p>
            <a:pPr marL="269875" indent="-269875">
              <a:lnSpc>
                <a:spcPct val="100000"/>
              </a:lnSpc>
              <a:spcBef>
                <a:spcPts val="300"/>
              </a:spcBef>
              <a:buFont typeface="Wingdings" panose="05000000000000000000" pitchFamily="2" charset="2"/>
              <a:buChar char=""/>
            </a:pPr>
            <a:r>
              <a:rPr lang="fr-FR" dirty="0">
                <a:solidFill>
                  <a:srgbClr val="474F71"/>
                </a:solidFill>
              </a:rPr>
              <a:t>Lecture  -Lettre b - B</a:t>
            </a:r>
          </a:p>
          <a:p>
            <a:pPr marL="269875" indent="-269875">
              <a:lnSpc>
                <a:spcPct val="100000"/>
              </a:lnSpc>
              <a:spcBef>
                <a:spcPts val="300"/>
              </a:spcBef>
              <a:buFont typeface="Wingdings" panose="05000000000000000000" pitchFamily="2" charset="2"/>
              <a:buChar char=""/>
            </a:pPr>
            <a:r>
              <a:rPr lang="fr-FR" dirty="0">
                <a:solidFill>
                  <a:srgbClr val="474F71"/>
                </a:solidFill>
              </a:rPr>
              <a:t>Ecriture - Lettre b - B</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b - B</a:t>
            </a:r>
          </a:p>
          <a:p>
            <a:r>
              <a:rPr lang="fr-FR" dirty="0"/>
              <a:t>Ecriture - Lettre b - B</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b - B</a:t>
            </a:r>
          </a:p>
          <a:p>
            <a:r>
              <a:rPr lang="fr-FR" dirty="0"/>
              <a:t>Ecriture - Lettre b - B</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2" name="Organigramme : Terminateur 21">
            <a:extLst>
              <a:ext uri="{FF2B5EF4-FFF2-40B4-BE49-F238E27FC236}">
                <a16:creationId xmlns:a16="http://schemas.microsoft.com/office/drawing/2014/main" id="{A967DBC7-F85E-427C-89CA-CB7A63843E39}"/>
              </a:ext>
            </a:extLst>
          </p:cNvPr>
          <p:cNvSpPr/>
          <p:nvPr/>
        </p:nvSpPr>
        <p:spPr>
          <a:xfrm>
            <a:off x="844649" y="5023288"/>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3</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DE10-DC2F-9C28-0FEE-DDB222076BC7}"/>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DD91487B-DCFB-45B0-8AA5-89173240CA9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8163" t="47291" r="7612" b="40459"/>
          <a:stretch/>
        </p:blipFill>
        <p:spPr>
          <a:xfrm>
            <a:off x="547831" y="3329568"/>
            <a:ext cx="4949850" cy="1104297"/>
          </a:xfrm>
          <a:prstGeom prst="rect">
            <a:avLst/>
          </a:prstGeom>
        </p:spPr>
      </p:pic>
      <p:sp>
        <p:nvSpPr>
          <p:cNvPr id="13" name="Titre 5">
            <a:extLst>
              <a:ext uri="{FF2B5EF4-FFF2-40B4-BE49-F238E27FC236}">
                <a16:creationId xmlns:a16="http://schemas.microsoft.com/office/drawing/2014/main" id="{0E93B0D7-2AE3-8044-B1F2-B19E8E489515}"/>
              </a:ext>
            </a:extLst>
          </p:cNvPr>
          <p:cNvSpPr txBox="1">
            <a:spLocks/>
          </p:cNvSpPr>
          <p:nvPr/>
        </p:nvSpPr>
        <p:spPr>
          <a:xfrm>
            <a:off x="1593388" y="775249"/>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Écrivez les syllabes comme dans les exemples. Je vais circuler entre les rangs pour vous aider. </a:t>
            </a:r>
          </a:p>
        </p:txBody>
      </p:sp>
      <p:sp>
        <p:nvSpPr>
          <p:cNvPr id="8" name="Rectangle : coins arrondis 7">
            <a:extLst>
              <a:ext uri="{FF2B5EF4-FFF2-40B4-BE49-F238E27FC236}">
                <a16:creationId xmlns:a16="http://schemas.microsoft.com/office/drawing/2014/main" id="{381A1B7B-BC5F-F1A9-2BC0-1ED738363BEF}"/>
              </a:ext>
            </a:extLst>
          </p:cNvPr>
          <p:cNvSpPr/>
          <p:nvPr/>
        </p:nvSpPr>
        <p:spPr>
          <a:xfrm>
            <a:off x="547831" y="3281082"/>
            <a:ext cx="4949851" cy="1201270"/>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E23723B4-E44C-49F9-B923-593100B14272}"/>
              </a:ext>
            </a:extLst>
          </p:cNvPr>
          <p:cNvPicPr>
            <a:picLocks noChangeAspect="1"/>
          </p:cNvPicPr>
          <p:nvPr/>
        </p:nvPicPr>
        <p:blipFill>
          <a:blip r:embed="rId4"/>
          <a:stretch>
            <a:fillRect/>
          </a:stretch>
        </p:blipFill>
        <p:spPr>
          <a:xfrm>
            <a:off x="129325" y="544755"/>
            <a:ext cx="1152244" cy="1072989"/>
          </a:xfrm>
          <a:prstGeom prst="rect">
            <a:avLst/>
          </a:prstGeom>
        </p:spPr>
      </p:pic>
      <p:pic>
        <p:nvPicPr>
          <p:cNvPr id="15" name="Image 14">
            <a:extLst>
              <a:ext uri="{FF2B5EF4-FFF2-40B4-BE49-F238E27FC236}">
                <a16:creationId xmlns:a16="http://schemas.microsoft.com/office/drawing/2014/main" id="{613F7141-0B92-44F4-8947-81FF7E255127}"/>
              </a:ext>
            </a:extLst>
          </p:cNvPr>
          <p:cNvPicPr>
            <a:picLocks noChangeAspect="1"/>
          </p:cNvPicPr>
          <p:nvPr/>
        </p:nvPicPr>
        <p:blipFill>
          <a:blip r:embed="rId5"/>
          <a:stretch>
            <a:fillRect/>
          </a:stretch>
        </p:blipFill>
        <p:spPr>
          <a:xfrm>
            <a:off x="6087035" y="2552949"/>
            <a:ext cx="2346353" cy="2311400"/>
          </a:xfrm>
          <a:prstGeom prst="rect">
            <a:avLst/>
          </a:prstGeom>
        </p:spPr>
      </p:pic>
    </p:spTree>
    <p:extLst>
      <p:ext uri="{BB962C8B-B14F-4D97-AF65-F5344CB8AC3E}">
        <p14:creationId xmlns:p14="http://schemas.microsoft.com/office/powerpoint/2010/main" val="252301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082B55C9-C252-493A-8EE8-E6A4016FD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024" y="1730188"/>
            <a:ext cx="3015779" cy="4625788"/>
          </a:xfrm>
          <a:prstGeom prst="rect">
            <a:avLst/>
          </a:prstGeom>
        </p:spPr>
      </p:pic>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649690" y="775249"/>
            <a:ext cx="6769188" cy="612000"/>
          </a:xfrm>
        </p:spPr>
        <p:txBody>
          <a:bodyPr/>
          <a:lstStyle/>
          <a:p>
            <a:r>
              <a:rPr lang="fr-FR" dirty="0">
                <a:solidFill>
                  <a:schemeClr val="tx1">
                    <a:lumMod val="65000"/>
                    <a:lumOff val="35000"/>
                  </a:schemeClr>
                </a:solidFill>
                <a:latin typeface="Dosis Medium" pitchFamily="2" charset="0"/>
              </a:rPr>
              <a:t>À la maison, vous aller </a:t>
            </a:r>
            <a:r>
              <a:rPr lang="fr-FR" b="1" dirty="0">
                <a:solidFill>
                  <a:schemeClr val="tx1">
                    <a:lumMod val="65000"/>
                    <a:lumOff val="35000"/>
                  </a:schemeClr>
                </a:solidFill>
                <a:latin typeface="Dosis Medium" pitchFamily="2" charset="0"/>
              </a:rPr>
              <a:t>recopier les syllabes dans vos cahiers</a:t>
            </a:r>
            <a:r>
              <a:rPr lang="fr-FR" dirty="0">
                <a:solidFill>
                  <a:schemeClr val="tx1">
                    <a:lumMod val="65000"/>
                    <a:lumOff val="35000"/>
                  </a:schemeClr>
                </a:solidFill>
                <a:latin typeface="Dosis Medium" pitchFamily="2" charset="0"/>
              </a:rPr>
              <a:t>. </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1569" y="1945129"/>
            <a:ext cx="2192756" cy="3898900"/>
          </a:xfrm>
          <a:prstGeom prst="rect">
            <a:avLst/>
          </a:prstGeom>
        </p:spPr>
      </p:pic>
      <p:pic>
        <p:nvPicPr>
          <p:cNvPr id="7" name="Image 6">
            <a:extLst>
              <a:ext uri="{FF2B5EF4-FFF2-40B4-BE49-F238E27FC236}">
                <a16:creationId xmlns:a16="http://schemas.microsoft.com/office/drawing/2014/main" id="{9BD911BA-D534-CCCF-AC27-6E86502997E1}"/>
              </a:ext>
            </a:extLst>
          </p:cNvPr>
          <p:cNvPicPr>
            <a:picLocks noChangeAspect="1"/>
          </p:cNvPicPr>
          <p:nvPr/>
        </p:nvPicPr>
        <p:blipFill>
          <a:blip r:embed="rId6"/>
          <a:stretch>
            <a:fillRect/>
          </a:stretch>
        </p:blipFill>
        <p:spPr>
          <a:xfrm>
            <a:off x="129325" y="544755"/>
            <a:ext cx="1152244" cy="1072989"/>
          </a:xfrm>
          <a:prstGeom prst="rect">
            <a:avLst/>
          </a:prstGeom>
        </p:spPr>
      </p:pic>
      <p:sp>
        <p:nvSpPr>
          <p:cNvPr id="10" name="Rectangle : coins arrondis 9">
            <a:extLst>
              <a:ext uri="{FF2B5EF4-FFF2-40B4-BE49-F238E27FC236}">
                <a16:creationId xmlns:a16="http://schemas.microsoft.com/office/drawing/2014/main" id="{A5FB09E5-B418-4DC0-A9C3-983C8600C521}"/>
              </a:ext>
            </a:extLst>
          </p:cNvPr>
          <p:cNvSpPr/>
          <p:nvPr/>
        </p:nvSpPr>
        <p:spPr>
          <a:xfrm>
            <a:off x="4303059" y="3894579"/>
            <a:ext cx="3035744" cy="69924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67D0624-BFBC-12EC-0D36-530D6014925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Bientôt.</a:t>
            </a:r>
            <a:endParaRPr lang="fr-MA" dirty="0">
              <a:solidFill>
                <a:schemeClr val="tx1">
                  <a:lumMod val="65000"/>
                  <a:lumOff val="35000"/>
                </a:schemeClr>
              </a:solidFill>
              <a:latin typeface="Dosis Medium" pitchFamily="2" charset="0"/>
            </a:endParaRPr>
          </a:p>
        </p:txBody>
      </p:sp>
      <p:pic>
        <p:nvPicPr>
          <p:cNvPr id="7" name="Nada-Wave">
            <a:hlinkClick r:id="" action="ppaction://media"/>
            <a:extLst>
              <a:ext uri="{FF2B5EF4-FFF2-40B4-BE49-F238E27FC236}">
                <a16:creationId xmlns:a16="http://schemas.microsoft.com/office/drawing/2014/main" id="{2848A6E2-01EF-BC7D-FB61-79C9611D607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5784" y="2002055"/>
            <a:ext cx="2345659" cy="3746052"/>
          </a:xfrm>
          <a:prstGeom prst="rect">
            <a:avLst/>
          </a:prstGeom>
        </p:spPr>
      </p:pic>
      <p:pic>
        <p:nvPicPr>
          <p:cNvPr id="8" name="majd_wave">
            <a:hlinkClick r:id="" action="ppaction://media"/>
            <a:extLst>
              <a:ext uri="{FF2B5EF4-FFF2-40B4-BE49-F238E27FC236}">
                <a16:creationId xmlns:a16="http://schemas.microsoft.com/office/drawing/2014/main" id="{B9F8C9D1-5D45-1D73-64F1-35EF3B2A2E90}"/>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2935"/>
          <a:stretch>
            <a:fillRect/>
          </a:stretch>
        </p:blipFill>
        <p:spPr>
          <a:xfrm>
            <a:off x="2469660" y="2079057"/>
            <a:ext cx="2063840" cy="3561347"/>
          </a:xfrm>
          <a:prstGeom prst="rect">
            <a:avLst/>
          </a:prstGeom>
        </p:spPr>
      </p:pic>
      <p:pic>
        <p:nvPicPr>
          <p:cNvPr id="3" name="Espace réservé pour une image  2" descr="Une image contenant habits, illustration, dessin humoristique&#10;&#10;Le contenu généré par l’IA peut être incorrect.">
            <a:extLst>
              <a:ext uri="{FF2B5EF4-FFF2-40B4-BE49-F238E27FC236}">
                <a16:creationId xmlns:a16="http://schemas.microsoft.com/office/drawing/2014/main" id="{B5A621FD-8116-A62D-FE27-BD24614756CB}"/>
              </a:ext>
            </a:extLst>
          </p:cNvPr>
          <p:cNvPicPr>
            <a:picLocks noChangeAspect="1"/>
          </p:cNvPicPr>
          <p:nvPr/>
        </p:nvPicPr>
        <p:blipFill>
          <a:blip r:embed="rId8">
            <a:extLst>
              <a:ext uri="{28A0092B-C50C-407E-A947-70E740481C1C}">
                <a14:useLocalDpi xmlns:a14="http://schemas.microsoft.com/office/drawing/2010/main" val="0"/>
              </a:ext>
            </a:extLst>
          </a:blip>
          <a:srcRect b="27354"/>
          <a:stretch>
            <a:fillRect/>
          </a:stretch>
        </p:blipFill>
        <p:spPr>
          <a:xfrm>
            <a:off x="162801" y="651192"/>
            <a:ext cx="1289783" cy="936977"/>
          </a:xfrm>
          <a:prstGeom prst="ellipse">
            <a:avLst/>
          </a:prstGeom>
        </p:spPr>
      </p:pic>
    </p:spTree>
    <p:extLst>
      <p:ext uri="{BB962C8B-B14F-4D97-AF65-F5344CB8AC3E}">
        <p14:creationId xmlns:p14="http://schemas.microsoft.com/office/powerpoint/2010/main" val="42160805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7"/>
                                        </p:tgtEl>
                                      </p:cBhvr>
                                    </p:cmd>
                                  </p:childTnLst>
                                </p:cTn>
                              </p:par>
                              <p:par>
                                <p:cTn id="7" presetID="1" presetClass="mediacall" presetSubtype="0" fill="hold" nodeType="withEffect">
                                  <p:stCondLst>
                                    <p:cond delay="0"/>
                                  </p:stCondLst>
                                  <p:childTnLst>
                                    <p:cmd type="call" cmd="playFrom(0.0)">
                                      <p:cBhvr>
                                        <p:cTn id="8" dur="3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3A72E6-6E05-882E-8580-D531F8AD5F41}"/>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Lecture de syllabes avec la lettre b.</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Écriture de syllabes avec la lettre b.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Répondre à la question : « Où est ta maman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3</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pic>
        <p:nvPicPr>
          <p:cNvPr id="6" name="Image 5">
            <a:extLst>
              <a:ext uri="{FF2B5EF4-FFF2-40B4-BE49-F238E27FC236}">
                <a16:creationId xmlns:a16="http://schemas.microsoft.com/office/drawing/2014/main" id="{A96F4E56-EDEF-6F34-00D1-11513FB34121}"/>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3D995-BCD8-6902-4147-AFBED7779683}"/>
              </a:ext>
            </a:extLst>
          </p:cNvPr>
          <p:cNvSpPr>
            <a:spLocks noGrp="1"/>
          </p:cNvSpPr>
          <p:nvPr>
            <p:ph type="title"/>
          </p:nvPr>
        </p:nvSpPr>
        <p:spPr/>
        <p:txBody>
          <a:bodyPr/>
          <a:lstStyle/>
          <a:p>
            <a:r>
              <a:rPr lang="fr-MA" dirty="0">
                <a:solidFill>
                  <a:schemeClr val="tx1">
                    <a:lumMod val="65000"/>
                    <a:lumOff val="35000"/>
                  </a:schemeClr>
                </a:solidFill>
                <a:latin typeface="Dosis Medium" panose="020B0604020202020204" charset="0"/>
                <a:ea typeface="Calibri" panose="020F0502020204030204" pitchFamily="34" charset="0"/>
                <a:cs typeface="Calibri" panose="020F0502020204030204" pitchFamily="34" charset="0"/>
              </a:rPr>
              <a:t>Avant de commencer, nous allons revoir la scène avec les mots du vocabulaire. Écoutez bien. </a:t>
            </a:r>
          </a:p>
        </p:txBody>
      </p:sp>
      <p:pic>
        <p:nvPicPr>
          <p:cNvPr id="11" name="Image 10">
            <a:extLst>
              <a:ext uri="{FF2B5EF4-FFF2-40B4-BE49-F238E27FC236}">
                <a16:creationId xmlns:a16="http://schemas.microsoft.com/office/drawing/2014/main" id="{F1AA165C-47FB-AC58-6BD3-D7A84F529023}"/>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5" name="Image 4">
            <a:extLst>
              <a:ext uri="{FF2B5EF4-FFF2-40B4-BE49-F238E27FC236}">
                <a16:creationId xmlns:a16="http://schemas.microsoft.com/office/drawing/2014/main" id="{F9ECCE0A-A36D-4149-9950-C012D557D926}"/>
              </a:ext>
            </a:extLst>
          </p:cNvPr>
          <p:cNvPicPr>
            <a:picLocks noChangeAspect="1"/>
          </p:cNvPicPr>
          <p:nvPr/>
        </p:nvPicPr>
        <p:blipFill>
          <a:blip r:embed="rId3"/>
          <a:stretch>
            <a:fillRect/>
          </a:stretch>
        </p:blipFill>
        <p:spPr>
          <a:xfrm>
            <a:off x="694784" y="2024731"/>
            <a:ext cx="7754432" cy="4077269"/>
          </a:xfrm>
          <a:prstGeom prst="rect">
            <a:avLst/>
          </a:prstGeom>
        </p:spPr>
      </p:pic>
    </p:spTree>
    <p:extLst>
      <p:ext uri="{BB962C8B-B14F-4D97-AF65-F5344CB8AC3E}">
        <p14:creationId xmlns:p14="http://schemas.microsoft.com/office/powerpoint/2010/main" val="28702060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CD09-A5C9-C980-F4B6-1063635353D4}"/>
            </a:ext>
          </a:extLst>
        </p:cNvPr>
        <p:cNvGrpSpPr/>
        <p:nvPr/>
      </p:nvGrpSpPr>
      <p:grpSpPr>
        <a:xfrm>
          <a:off x="0" y="0"/>
          <a:ext cx="0" cy="0"/>
          <a:chOff x="0" y="0"/>
          <a:chExt cx="0" cy="0"/>
        </a:xfrm>
      </p:grpSpPr>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809A3FF1-1030-DCF8-8715-68166AADD0F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
        <p:nvSpPr>
          <p:cNvPr id="9" name="Titre 53">
            <a:extLst>
              <a:ext uri="{FF2B5EF4-FFF2-40B4-BE49-F238E27FC236}">
                <a16:creationId xmlns:a16="http://schemas.microsoft.com/office/drawing/2014/main" id="{49A77D10-B459-5852-D54E-1926D3157C51}"/>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anose="020B0604020202020204" charset="0"/>
                <a:ea typeface="Calibri" panose="020F0502020204030204" pitchFamily="34" charset="0"/>
                <a:cs typeface="Calibri" panose="020F0502020204030204" pitchFamily="34" charset="0"/>
              </a:rPr>
              <a:t>Lecture de la vidéo.</a:t>
            </a:r>
          </a:p>
        </p:txBody>
      </p:sp>
      <p:pic>
        <p:nvPicPr>
          <p:cNvPr id="4" name="Image 3" descr="Une image contenant noir, obscurité&#10;&#10;Le contenu généré par l’IA peut être incorrect.">
            <a:extLst>
              <a:ext uri="{FF2B5EF4-FFF2-40B4-BE49-F238E27FC236}">
                <a16:creationId xmlns:a16="http://schemas.microsoft.com/office/drawing/2014/main" id="{81FDBF99-FCDB-B9BF-7D33-343498A9F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585" y="5989299"/>
            <a:ext cx="764413" cy="764413"/>
          </a:xfrm>
          <a:prstGeom prst="rect">
            <a:avLst/>
          </a:prstGeom>
        </p:spPr>
      </p:pic>
      <p:pic>
        <p:nvPicPr>
          <p:cNvPr id="6" name="FR_N1_P3_W4_Scène">
            <a:hlinkClick r:id="" action="ppaction://media"/>
            <a:extLst>
              <a:ext uri="{FF2B5EF4-FFF2-40B4-BE49-F238E27FC236}">
                <a16:creationId xmlns:a16="http://schemas.microsoft.com/office/drawing/2014/main" id="{3F538BDF-A393-4F47-9623-7ED9FC95F2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9002" y="1950025"/>
            <a:ext cx="7842998" cy="4484544"/>
          </a:xfrm>
          <a:prstGeom prst="rect">
            <a:avLst/>
          </a:prstGeom>
        </p:spPr>
      </p:pic>
    </p:spTree>
    <p:extLst>
      <p:ext uri="{BB962C8B-B14F-4D97-AF65-F5344CB8AC3E}">
        <p14:creationId xmlns:p14="http://schemas.microsoft.com/office/powerpoint/2010/main" val="27003409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6" fill="hold"/>
                                        <p:tgtEl>
                                          <p:spTgt spid="6"/>
                                        </p:tgtEl>
                                      </p:cBhvr>
                                    </p:cmd>
                                  </p:childTnLst>
                                </p:cTn>
                              </p:par>
                            </p:childTnLst>
                          </p:cTn>
                        </p:par>
                        <p:par>
                          <p:cTn id="7" fill="hold">
                            <p:stCondLst>
                              <p:cond delay="28736"/>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timing>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4">
      <a:majorFont>
        <a:latin typeface="Dosis Medium"/>
        <a:ea typeface=""/>
        <a:cs typeface=""/>
      </a:majorFont>
      <a:minorFont>
        <a:latin typeface="Dos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te de paro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761D6D-CB0E-45D5-9D14-6ED3744D8D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1707BD-CAAC-424F-B598-84EEC8FABFDE}">
  <ds:schemaRefs>
    <ds:schemaRef ds:uri="http://schemas.microsoft.com/sharepoint/v3/contenttype/forms"/>
  </ds:schemaRefs>
</ds:datastoreItem>
</file>

<file path=customXml/itemProps3.xml><?xml version="1.0" encoding="utf-8"?>
<ds:datastoreItem xmlns:ds="http://schemas.openxmlformats.org/officeDocument/2006/customXml" ds:itemID="{6E0AF1BB-9ECC-4A44-8739-891D4A395405}">
  <ds:schemaRefs>
    <ds:schemaRef ds:uri="http://purl.org/dc/elements/1.1/"/>
    <ds:schemaRef ds:uri="http://schemas.microsoft.com/office/2006/metadata/properties"/>
    <ds:schemaRef ds:uri="202b3bc9-e036-45c7-aea0-06aec8cd7a4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0534ec5-868f-4ce6-85c7-99f0612daa5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9131</TotalTime>
  <Words>839</Words>
  <PresentationFormat>Affichage à l'écran (4:3)</PresentationFormat>
  <Paragraphs>115</Paragraphs>
  <Slides>52</Slides>
  <Notes>2</Notes>
  <HiddenSlides>0</HiddenSlides>
  <MMClips>8</MMClips>
  <ScaleCrop>false</ScaleCrop>
  <HeadingPairs>
    <vt:vector size="6" baseType="variant">
      <vt:variant>
        <vt:lpstr>Polices utilisées</vt:lpstr>
      </vt:variant>
      <vt:variant>
        <vt:i4>12</vt:i4>
      </vt:variant>
      <vt:variant>
        <vt:lpstr>Thème</vt:lpstr>
      </vt:variant>
      <vt:variant>
        <vt:i4>9</vt:i4>
      </vt:variant>
      <vt:variant>
        <vt:lpstr>Titres des diapositives</vt:lpstr>
      </vt:variant>
      <vt:variant>
        <vt:i4>52</vt:i4>
      </vt:variant>
    </vt:vector>
  </HeadingPairs>
  <TitlesOfParts>
    <vt:vector size="73" baseType="lpstr">
      <vt:lpstr>Aptos</vt:lpstr>
      <vt:lpstr>Colonna MT</vt:lpstr>
      <vt:lpstr>Calibri</vt:lpstr>
      <vt:lpstr>Bahnschrift SemiBold SemiConden</vt:lpstr>
      <vt:lpstr>Dosis</vt:lpstr>
      <vt:lpstr>Dosis ExtraBold</vt:lpstr>
      <vt:lpstr>Dosis SemiBold</vt:lpstr>
      <vt:lpstr>Dosis Medium</vt:lpstr>
      <vt:lpstr>Aptos Display</vt:lpstr>
      <vt:lpstr>Wingdings</vt:lpstr>
      <vt:lpstr>Arial</vt:lpstr>
      <vt:lpstr>Times New Roman</vt:lpstr>
      <vt:lpstr>2_Conception personnalisée</vt:lpstr>
      <vt:lpstr>00_Env-Enseignant</vt:lpstr>
      <vt:lpstr>Oral</vt:lpstr>
      <vt:lpstr>Lecture</vt:lpstr>
      <vt:lpstr>Ecriture</vt:lpstr>
      <vt:lpstr>acte de parole</vt:lpstr>
      <vt:lpstr>1_Vocab_02- Mémorisation</vt:lpstr>
      <vt:lpstr>Thème Office</vt:lpstr>
      <vt:lpstr>4_New Voc_01-Livret</vt:lpstr>
      <vt:lpstr>Présentation PowerPoint</vt:lpstr>
      <vt:lpstr>Il convient de lancer le mode diaporama pour la diffusion de la leçon en classe</vt:lpstr>
      <vt:lpstr>Pictogrammes</vt:lpstr>
      <vt:lpstr>Contenu de la semaine </vt:lpstr>
      <vt:lpstr>Organisation de la semaine</vt:lpstr>
      <vt:lpstr>Plan de la séance 3</vt:lpstr>
      <vt:lpstr>Bonjour les enfants ! La leçon de français commence maintenant. Soyez attentifs.</vt:lpstr>
      <vt:lpstr>Avant de commencer, nous allons revoir la scène avec les mots du vocabulaire. Écoutez bien. </vt:lpstr>
      <vt:lpstr>Lecture de la vidéo.</vt:lpstr>
      <vt:lpstr>Qui veut passer au tableau pour décrire la scène ? </vt:lpstr>
      <vt:lpstr>          À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Maintenant, nous allons apprendre à répondre en français à la question :  « Où est ta maman ? » avec Majd et Nada. Soyez attentifs ! </vt:lpstr>
      <vt:lpstr>Lecture de la vidéo. </vt:lpstr>
      <vt:lpstr>Répétons ensemble. </vt:lpstr>
      <vt:lpstr>Voici d’autres exemples.  </vt:lpstr>
      <vt:lpstr>Présentation PowerPoint</vt:lpstr>
      <vt:lpstr>Présentation PowerPoint</vt:lpstr>
      <vt:lpstr>Chacun joue le dialogue avec son voisin. </vt:lpstr>
      <vt:lpstr>Plan de la séance 3</vt:lpstr>
      <vt:lpstr>Maintenant, on va faire de la lecture. On va apprendre à lire la lettre b. </vt:lpstr>
      <vt:lpstr>Aujourd’hui, nous allons apprendre à lire des syllabes avec le son « b ». </vt:lpstr>
      <vt:lpstr>C’est quelle lettre ? </vt:lpstr>
      <vt:lpstr>C’est quelle lettre ? </vt:lpstr>
      <vt:lpstr>Lecture de la vidéo.</vt:lpstr>
      <vt:lpstr>Qui veut lire ? </vt:lpstr>
      <vt:lpstr>Qui veut lire ?</vt:lpstr>
      <vt:lpstr>Qui veut lire ? </vt:lpstr>
      <vt:lpstr>Qui veut lire ? </vt:lpstr>
      <vt:lpstr>Qui veut lire ? </vt:lpstr>
      <vt:lpstr>Qui veut lire ? </vt:lpstr>
      <vt:lpstr>Répétons ensemble. </vt:lpstr>
      <vt:lpstr>Ouvrez le manuel à la page 72. Avec votre voisin, vous allez faire l’activité 3.</vt:lpstr>
      <vt:lpstr>Maintenant, vous allez lire à votre voisin. À tour de rôle. </vt:lpstr>
      <vt:lpstr>Plan de la séance 3</vt:lpstr>
      <vt:lpstr>Maintenant, nous allons faire de l’écriture. </vt:lpstr>
      <vt:lpstr>Je vais écrire la syllabe « ba » sur le tableau. Regardez comment je fais.</vt:lpstr>
      <vt:lpstr>Prenez vos ardoises. </vt:lpstr>
      <vt:lpstr>Écrivez ba. </vt:lpstr>
      <vt:lpstr>Levez les ardoises. Je vais vérifier votre écriture. </vt:lpstr>
      <vt:lpstr>Maintenant, je vais écrire la syllabe « be » sur le tableau. Regardez comment je fais.</vt:lpstr>
      <vt:lpstr>Écrivez be sur vos ardoises.  </vt:lpstr>
      <vt:lpstr>Levez les ardoises. Je vais vérifier votre écriture. </vt:lpstr>
      <vt:lpstr>Maintenant, je vais écrire la syllabe « bi » sur le tableau. Regardez comment je fais.</vt:lpstr>
      <vt:lpstr>Écrivez bi sur vos ardoises.   </vt:lpstr>
      <vt:lpstr>Levez les ardoises. Je vais vérifier votre écriture. </vt:lpstr>
      <vt:lpstr>Maintenant, je vais écrire la syllabe « bo » sur le tableau. Regardez comment je fais.</vt:lpstr>
      <vt:lpstr>Écrivez bo sur vos ardoises.    </vt:lpstr>
      <vt:lpstr>Levez les ardoises. Je vais vérifier votre écriture. </vt:lpstr>
      <vt:lpstr>Présentation PowerPoint</vt:lpstr>
      <vt:lpstr>Présentation PowerPoint</vt:lpstr>
      <vt:lpstr>À la maison, vous aller recopier les syllabes dans vos cahiers. </vt:lpstr>
      <vt:lpstr>La séance d’aujourd’hui est terminée. À Bientôt.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2026-02-24T05:44:25Z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