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1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2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3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4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98" r:id="rId14"/>
    <p:sldMasterId id="2147483808" r:id="rId15"/>
    <p:sldMasterId id="2147483818" r:id="rId16"/>
    <p:sldMasterId id="2147483826" r:id="rId17"/>
    <p:sldMasterId id="2147483832" r:id="rId18"/>
  </p:sldMasterIdLst>
  <p:notesMasterIdLst>
    <p:notesMasterId r:id="rId33"/>
  </p:notesMasterIdLst>
  <p:sldIdLst>
    <p:sldId id="256" r:id="rId19"/>
    <p:sldId id="798" r:id="rId20"/>
    <p:sldId id="1256" r:id="rId21"/>
    <p:sldId id="1255" r:id="rId22"/>
    <p:sldId id="1252" r:id="rId23"/>
    <p:sldId id="1263" r:id="rId24"/>
    <p:sldId id="1257" r:id="rId25"/>
    <p:sldId id="1260" r:id="rId26"/>
    <p:sldId id="1147" r:id="rId27"/>
    <p:sldId id="1258" r:id="rId28"/>
    <p:sldId id="1231" r:id="rId29"/>
    <p:sldId id="1262" r:id="rId30"/>
    <p:sldId id="1232" r:id="rId31"/>
    <p:sldId id="689" r:id="rId32"/>
  </p:sldIdLst>
  <p:sldSz cx="9144000" cy="6858000" type="screen4x3"/>
  <p:notesSz cx="6735763" cy="9866313"/>
  <p:embeddedFontLst>
    <p:embeddedFont>
      <p:font typeface="Comic Sans MS" panose="030F0702030302020204" pitchFamily="66" charset="0"/>
      <p:regular r:id="rId34"/>
      <p:bold r:id="rId35"/>
      <p:italic r:id="rId36"/>
      <p:boldItalic r:id="rId37"/>
    </p:embeddedFont>
    <p:embeddedFont>
      <p:font typeface="Dosis" pitchFamily="2" charset="0"/>
      <p:regular r:id="rId38"/>
      <p:bold r:id="rId39"/>
    </p:embeddedFont>
    <p:embeddedFont>
      <p:font typeface="Dosis ExtraBold" pitchFamily="2" charset="0"/>
      <p:bold r:id="rId40"/>
    </p:embeddedFont>
    <p:embeddedFont>
      <p:font typeface="Dosis Medium" pitchFamily="2" charset="0"/>
      <p:regular r:id="rId41"/>
      <p:bold r:id="rId42"/>
    </p:embeddedFont>
    <p:embeddedFont>
      <p:font typeface="Dosis SemiBold" pitchFamily="2" charset="0"/>
      <p:regular r:id="rId43"/>
      <p:bold r:id="rId44"/>
    </p:embeddedFont>
    <p:embeddedFont>
      <p:font typeface="Mistral" panose="03090702030407020403" pitchFamily="66" charset="0"/>
      <p:regular r:id="rId4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4B5377"/>
    <a:srgbClr val="EBE6EC"/>
    <a:srgbClr val="565F88"/>
    <a:srgbClr val="2196B1"/>
    <a:srgbClr val="2AB6D7"/>
    <a:srgbClr val="55B7DE"/>
    <a:srgbClr val="A1A6BC"/>
    <a:srgbClr val="F26553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12" autoAdjust="0"/>
    <p:restoredTop sz="95363" autoAdjust="0"/>
  </p:normalViewPr>
  <p:slideViewPr>
    <p:cSldViewPr snapToGrid="0">
      <p:cViewPr varScale="1">
        <p:scale>
          <a:sx n="82" d="100"/>
          <a:sy n="82" d="100"/>
        </p:scale>
        <p:origin x="1186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8.xml"/><Relationship Id="rId39" Type="http://schemas.openxmlformats.org/officeDocument/2006/relationships/font" Target="fonts/font6.fntdata"/><Relationship Id="rId21" Type="http://schemas.openxmlformats.org/officeDocument/2006/relationships/slide" Target="slides/slide3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50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0" Type="http://schemas.openxmlformats.org/officeDocument/2006/relationships/slide" Target="slides/slide2.xml"/><Relationship Id="rId41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04/12/2025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470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2388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1234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6036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5605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0752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072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3499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828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255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437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8189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0178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04/12/2025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9357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7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86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9" Type="http://schemas.openxmlformats.org/officeDocument/2006/relationships/image" Target="../media/image4.jp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9.jp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10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theme" Target="../theme/theme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6999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  <p:sldLayoutId id="214748383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9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tags" Target="../tags/tag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3.xml"/><Relationship Id="rId1" Type="http://schemas.openxmlformats.org/officeDocument/2006/relationships/tags" Target="../tags/tag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EF878A1-604B-FCCB-94F7-E9CAA2A26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268014" y="1934694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LF1. </a:t>
            </a:r>
            <a:r>
              <a:rPr lang="fr-FR" sz="2400" b="1" kern="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Identifier et lire les graphèmes étudiés.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EB20A1-8012-FC9F-50A0-855406E4AB2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589655" y="3595961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spcAft>
                <a:spcPts val="2700"/>
              </a:spcAft>
              <a:defRPr/>
            </a:pPr>
            <a:r>
              <a:rPr lang="fr-FR" sz="2400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Passation individuelle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BD0AF43-F6A7-D30A-708C-5DA8C58B7D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63"/>
          <a:stretch>
            <a:fillRect/>
          </a:stretch>
        </p:blipFill>
        <p:spPr>
          <a:xfrm>
            <a:off x="1636891" y="3114092"/>
            <a:ext cx="2492952" cy="162768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44614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te montrer des graphèmes et tu dois les lire.</a:t>
            </a:r>
            <a:endParaRPr lang="fr-FR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F9DF2C-BC35-41B0-A89F-20435BD89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A8F569-70ED-4E8A-B976-7309007B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1B2F4C-A6F1-4748-BBFE-85EB4F143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BE9F4498-9E4F-4D73-B435-009301C9E0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34901" y="6177315"/>
            <a:ext cx="7610401" cy="223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spcAft>
                <a:spcPts val="2700"/>
              </a:spcAft>
              <a:defRPr/>
            </a:pPr>
            <a:r>
              <a:rPr lang="fr-FR" sz="1400" b="1" dirty="0">
                <a:solidFill>
                  <a:srgbClr val="FF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fr-FR" sz="1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réponse  correcte </a:t>
            </a:r>
            <a:r>
              <a:rPr lang="fr-FR" sz="1400" b="1" dirty="0">
                <a:solidFill>
                  <a:srgbClr val="FF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1  point   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6A46053-AC09-EE90-7E7B-40E22087095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12698" y="2180998"/>
            <a:ext cx="7318603" cy="2249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oi     eau    on    </a:t>
            </a:r>
            <a:r>
              <a:rPr lang="pt-BR" sz="3600" b="1" kern="100" dirty="0">
                <a:solidFill>
                  <a:prstClr val="black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au   em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pt-BR" sz="3600" b="1" kern="100" dirty="0">
                <a:solidFill>
                  <a:prstClr val="black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an     en   oi    om    am </a:t>
            </a:r>
            <a:endParaRPr kumimoji="0" lang="it-IT" sz="36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68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4BD0F-C1DA-EE8C-886B-6236F428B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9C84C5C0-8A85-F16C-49FF-E1171A806C7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566EF3-30CC-D22E-6483-0BBF49616AA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6415DF-0DA2-EDA0-CBE7-05EBE35CC0D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A780E1C-80E8-3A56-F3EA-3232764F7305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EA2CF0B-6D87-6921-5C20-DF525D6F168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77916" y="1942679"/>
            <a:ext cx="7788166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LF2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Lire des mots contenant les graphèmes étudiés.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08725516-FBE1-A8AB-9C52-6F4E8581558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589655" y="3595961"/>
            <a:ext cx="555434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>
              <a:spcAft>
                <a:spcPts val="2700"/>
              </a:spcAft>
              <a:defRPr/>
            </a:pPr>
            <a:r>
              <a:rPr lang="fr-FR" sz="2400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Passation individuelle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67325A-8282-2116-3536-B45FDB0941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63"/>
          <a:stretch>
            <a:fillRect/>
          </a:stretch>
        </p:blipFill>
        <p:spPr>
          <a:xfrm>
            <a:off x="1636891" y="3114092"/>
            <a:ext cx="2492952" cy="162768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56828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2FBD7F59-4D4F-2F9C-2373-E248555710C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341E3D9-CA0F-6388-C0CB-C762B4755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45DB04F-1BEF-EA61-36BC-6F6BCBE12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51413284-CB60-3C56-DCD4-C2B0096F47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1 point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9F166FCF-DD94-85AD-98E1-52C417BBB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te montrer des graphèmes et tu dois les lire.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i="1" dirty="0">
                <a:solidFill>
                  <a:schemeClr val="bg1">
                    <a:lumMod val="65000"/>
                  </a:schemeClr>
                </a:solidFill>
              </a:rPr>
              <a:t>L’enseignant choisit  10 mots pour chaque élève.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ACD7BA4-C95F-BDDA-DD17-FE6B4A36127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5B8AEFB-80DB-1152-92A6-450ACFE44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0C168F7-A80B-F3A1-F28F-7E849DF8B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8ED6E5E3-C4F1-19B3-0CA3-D422FF67D944}"/>
              </a:ext>
            </a:extLst>
          </p:cNvPr>
          <p:cNvSpPr txBox="1">
            <a:spLocks/>
          </p:cNvSpPr>
          <p:nvPr/>
        </p:nvSpPr>
        <p:spPr>
          <a:xfrm>
            <a:off x="1073362" y="1872496"/>
            <a:ext cx="6997275" cy="33458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moineau        balcon        tambour       poireau        manteau 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Boire               pompe        pantalon        jambe           panda                   poisson          </a:t>
            </a:r>
            <a:r>
              <a:rPr lang="fr-FR" sz="2400" b="1" dirty="0">
                <a:ln w="0"/>
                <a:solidFill>
                  <a:srgbClr val="424D7B"/>
                </a:solidFill>
                <a:latin typeface="Dosis SemiBold" pitchFamily="2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temps</a:t>
            </a:r>
            <a:r>
              <a:rPr lang="fr-FR" sz="2400" b="1" dirty="0">
                <a:ln w="0"/>
                <a:solidFill>
                  <a:srgbClr val="424D7B"/>
                </a:solidFill>
                <a:latin typeface="Dosis SemiBold" pitchFamily="2" charset="0"/>
              </a:rPr>
              <a:t>         </a:t>
            </a: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saute</a:t>
            </a:r>
            <a:r>
              <a:rPr lang="fr-FR" sz="2400" b="1" dirty="0">
                <a:ln w="0"/>
                <a:solidFill>
                  <a:srgbClr val="424D7B"/>
                </a:solidFill>
                <a:latin typeface="Dosis SemiBold" pitchFamily="2" charset="0"/>
              </a:rPr>
              <a:t>             </a:t>
            </a: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tente           voiture 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cantine             jambe         tempête</a:t>
            </a:r>
            <a:r>
              <a:rPr lang="fr-FR" sz="2400" b="1" dirty="0">
                <a:ln w="0"/>
                <a:solidFill>
                  <a:srgbClr val="424D7B"/>
                </a:solidFill>
                <a:latin typeface="Dosis SemiBold" pitchFamily="2" charset="0"/>
              </a:rPr>
              <a:t>         </a:t>
            </a: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dent         serpent</a:t>
            </a:r>
          </a:p>
        </p:txBody>
      </p:sp>
    </p:spTree>
    <p:extLst>
      <p:ext uri="{BB962C8B-B14F-4D97-AF65-F5344CB8AC3E}">
        <p14:creationId xmlns:p14="http://schemas.microsoft.com/office/powerpoint/2010/main" val="15598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maison, réviser les exercices de la page 32.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2492" y="2235550"/>
            <a:ext cx="2138280" cy="341486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8B84E0E-334A-6B8A-EB58-D38B8826F6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1734" y="1725672"/>
            <a:ext cx="2863799" cy="471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47" name="TextBox 9">
            <a:extLst>
              <a:ext uri="{FF2B5EF4-FFF2-40B4-BE49-F238E27FC236}">
                <a16:creationId xmlns:a16="http://schemas.microsoft.com/office/drawing/2014/main" id="{8F402D47-7BB1-3EE5-D92D-0A6B369E1B0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59737" y="1500989"/>
            <a:ext cx="822452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4199"/>
              </a:lnSpc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 SemiBold" pitchFamily="2" charset="0"/>
              </a:rPr>
              <a:t>Objectif de la semaine</a:t>
            </a:r>
            <a:endParaRPr lang="ar-MA" sz="3600" b="1" dirty="0">
              <a:solidFill>
                <a:srgbClr val="4BACC6">
                  <a:lumMod val="50000"/>
                </a:srgbClr>
              </a:solidFill>
              <a:latin typeface="Dosis SemiBold" pitchFamily="2" charset="0"/>
            </a:endParaRPr>
          </a:p>
        </p:txBody>
      </p:sp>
      <p:sp>
        <p:nvSpPr>
          <p:cNvPr id="55" name="TextBox 10">
            <a:extLst>
              <a:ext uri="{FF2B5EF4-FFF2-40B4-BE49-F238E27FC236}">
                <a16:creationId xmlns:a16="http://schemas.microsoft.com/office/drawing/2014/main" id="{B761553D-2FE4-9121-D8B8-6D3E8CDA1A5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8794" y="3211919"/>
            <a:ext cx="7766412" cy="43416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3026"/>
              </a:lnSpc>
              <a:spcAft>
                <a:spcPts val="600"/>
              </a:spcAft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 SemiBold" pitchFamily="2" charset="0"/>
              </a:rPr>
              <a:t>Évaluer les acquis de </a:t>
            </a:r>
            <a:r>
              <a:rPr lang="fr-FR" sz="3600" b="1" dirty="0">
                <a:solidFill>
                  <a:srgbClr val="C00000"/>
                </a:solidFill>
                <a:latin typeface="Dosis SemiBold" pitchFamily="2" charset="0"/>
              </a:rPr>
              <a:t>la période 1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49E62-5D54-DEB1-59B4-B137DB639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984329C-9080-CCA8-8A31-B0D53E4130A1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5B853A-E9BC-33AE-1774-4B1AE38649B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7D1827-0DD5-22F7-C028-D10A701CBBB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F92A7BD9-9E88-218E-B1C9-6A2F1CF6CA0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2" name="TextBox 10">
            <a:extLst>
              <a:ext uri="{FF2B5EF4-FFF2-40B4-BE49-F238E27FC236}">
                <a16:creationId xmlns:a16="http://schemas.microsoft.com/office/drawing/2014/main" id="{CC832EE0-6DF7-A0E0-F06E-7C9F081354B1}"/>
              </a:ext>
            </a:extLst>
          </p:cNvPr>
          <p:cNvSpPr txBox="1"/>
          <p:nvPr/>
        </p:nvSpPr>
        <p:spPr>
          <a:xfrm>
            <a:off x="1071279" y="990020"/>
            <a:ext cx="7001441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3026"/>
              </a:lnSpc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Les compétences évaluées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750AC4AF-65C1-0790-9725-6F2C1900FEF7}"/>
              </a:ext>
            </a:extLst>
          </p:cNvPr>
          <p:cNvSpPr txBox="1"/>
          <p:nvPr/>
        </p:nvSpPr>
        <p:spPr>
          <a:xfrm>
            <a:off x="555733" y="1602020"/>
            <a:ext cx="8032531" cy="4518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CO1 Comprendre, à l’oral, des mots de vocabulaire.</a:t>
            </a:r>
          </a:p>
          <a:p>
            <a:pPr>
              <a:lnSpc>
                <a:spcPct val="150000"/>
              </a:lnSpc>
              <a:defRPr/>
            </a:pP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CO2 Comprendre, à l’oral, des phrases.</a:t>
            </a:r>
          </a:p>
          <a:p>
            <a:pPr marR="0" lvl="0" indent="0" fontAlgn="auto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PO1 Produire, à l’oral, des mots de vocabulaire.</a:t>
            </a:r>
          </a:p>
          <a:p>
            <a:pPr>
              <a:lnSpc>
                <a:spcPct val="150000"/>
              </a:lnSpc>
              <a:defRPr/>
            </a:pP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PO2 Participer à un dialogue en mobilisant les actes de parole étudiés.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PO3 Prendre la parole pour me présenter devant les autres.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LF1 </a:t>
            </a:r>
            <a:r>
              <a:rPr lang="fr-FR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Identifier et lire les graphèmes étudiés.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LF2 </a:t>
            </a:r>
            <a:r>
              <a:rPr lang="fr-FR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Lire des mots contenant les graphèmes étudiés.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LC1 Lire et comprendre des mots et des phrases simples.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PE1 Écrire correctement des mots.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PE2 Ecrire des phrases.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OL1 Utiliser les outils de langue pour produire des énoncés oraux ou écrits.</a:t>
            </a:r>
            <a:endParaRPr kumimoji="0" lang="fr-FR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Dosis SemiBold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68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01249-1A21-1A5E-9A63-968609E25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0">
            <a:extLst>
              <a:ext uri="{FF2B5EF4-FFF2-40B4-BE49-F238E27FC236}">
                <a16:creationId xmlns:a16="http://schemas.microsoft.com/office/drawing/2014/main" id="{9EB957A6-9B9F-C7CC-84C3-8569F2669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290" y="850434"/>
            <a:ext cx="7886700" cy="720000"/>
          </a:xfrm>
        </p:spPr>
        <p:txBody>
          <a:bodyPr/>
          <a:lstStyle/>
          <a:p>
            <a:r>
              <a:rPr lang="fr-MA" sz="2400" dirty="0"/>
              <a:t>Organisation de la semaine d’évaluation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560E6A9-2F71-DEEE-34E3-8E6C823D42A9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476059-E23F-1912-1F34-3ECF54AC5C9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B405B79-071B-C81A-6130-570DFCF5D7D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3CB6B1FE-22DB-4333-B27C-407418A7B01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566B8CD7-4136-7800-DDF4-336D2E2FF1F2}"/>
              </a:ext>
            </a:extLst>
          </p:cNvPr>
          <p:cNvSpPr/>
          <p:nvPr/>
        </p:nvSpPr>
        <p:spPr>
          <a:xfrm>
            <a:off x="4776140" y="350192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rganigramme : Terminateur 27">
            <a:extLst>
              <a:ext uri="{FF2B5EF4-FFF2-40B4-BE49-F238E27FC236}">
                <a16:creationId xmlns:a16="http://schemas.microsoft.com/office/drawing/2014/main" id="{F212138A-4A6B-E291-2E7A-6C61CE7F55D7}"/>
              </a:ext>
            </a:extLst>
          </p:cNvPr>
          <p:cNvSpPr/>
          <p:nvPr/>
        </p:nvSpPr>
        <p:spPr>
          <a:xfrm>
            <a:off x="4992140" y="324992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1407A89F-1B70-A462-170C-A9F6D6D285E0}"/>
              </a:ext>
            </a:extLst>
          </p:cNvPr>
          <p:cNvSpPr/>
          <p:nvPr/>
        </p:nvSpPr>
        <p:spPr>
          <a:xfrm>
            <a:off x="3156199" y="508592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rganigramme : Terminateur 29">
            <a:extLst>
              <a:ext uri="{FF2B5EF4-FFF2-40B4-BE49-F238E27FC236}">
                <a16:creationId xmlns:a16="http://schemas.microsoft.com/office/drawing/2014/main" id="{F03EBF7B-B811-ADFB-1F7E-0B3186C9F5A4}"/>
              </a:ext>
            </a:extLst>
          </p:cNvPr>
          <p:cNvSpPr/>
          <p:nvPr/>
        </p:nvSpPr>
        <p:spPr>
          <a:xfrm>
            <a:off x="3372199" y="483392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6" name="Espace réservé du texte 5">
            <a:extLst>
              <a:ext uri="{FF2B5EF4-FFF2-40B4-BE49-F238E27FC236}">
                <a16:creationId xmlns:a16="http://schemas.microsoft.com/office/drawing/2014/main" id="{FF7FFD7C-620C-8063-4EC7-6485BBC5EEAB}"/>
              </a:ext>
            </a:extLst>
          </p:cNvPr>
          <p:cNvSpPr txBox="1">
            <a:spLocks/>
          </p:cNvSpPr>
          <p:nvPr/>
        </p:nvSpPr>
        <p:spPr>
          <a:xfrm>
            <a:off x="5046199" y="3645928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PE1 – PE2 - OL1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  <p:sp>
        <p:nvSpPr>
          <p:cNvPr id="37" name="Espace réservé du texte 5">
            <a:extLst>
              <a:ext uri="{FF2B5EF4-FFF2-40B4-BE49-F238E27FC236}">
                <a16:creationId xmlns:a16="http://schemas.microsoft.com/office/drawing/2014/main" id="{21802068-15AC-0AA2-E49C-9D74AE23B44D}"/>
              </a:ext>
            </a:extLst>
          </p:cNvPr>
          <p:cNvSpPr txBox="1">
            <a:spLocks/>
          </p:cNvSpPr>
          <p:nvPr/>
        </p:nvSpPr>
        <p:spPr>
          <a:xfrm>
            <a:off x="3336199" y="5273726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Compilation et renseignement des livrets de compétences 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F23A238F-5528-2F5B-6C41-A5A011472494}"/>
              </a:ext>
            </a:extLst>
          </p:cNvPr>
          <p:cNvSpPr/>
          <p:nvPr/>
        </p:nvSpPr>
        <p:spPr>
          <a:xfrm>
            <a:off x="756629" y="195254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1844F714-B493-3029-A03A-471278204C50}"/>
              </a:ext>
            </a:extLst>
          </p:cNvPr>
          <p:cNvSpPr/>
          <p:nvPr/>
        </p:nvSpPr>
        <p:spPr>
          <a:xfrm>
            <a:off x="972629" y="170054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0CD9BE5B-B47E-E719-EE2F-FDB5CA2DBDAA}"/>
              </a:ext>
            </a:extLst>
          </p:cNvPr>
          <p:cNvSpPr txBox="1">
            <a:spLocks/>
          </p:cNvSpPr>
          <p:nvPr/>
        </p:nvSpPr>
        <p:spPr>
          <a:xfrm>
            <a:off x="972629" y="2143487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CO1 – CO2 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4C439213-86BE-AB77-F33D-5D0404CBCA9A}"/>
              </a:ext>
            </a:extLst>
          </p:cNvPr>
          <p:cNvSpPr/>
          <p:nvPr/>
        </p:nvSpPr>
        <p:spPr>
          <a:xfrm>
            <a:off x="756629" y="3505047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rganigramme : Terminateur 13">
            <a:extLst>
              <a:ext uri="{FF2B5EF4-FFF2-40B4-BE49-F238E27FC236}">
                <a16:creationId xmlns:a16="http://schemas.microsoft.com/office/drawing/2014/main" id="{EB404DDC-D6EB-449D-4320-C30988606063}"/>
              </a:ext>
            </a:extLst>
          </p:cNvPr>
          <p:cNvSpPr/>
          <p:nvPr/>
        </p:nvSpPr>
        <p:spPr>
          <a:xfrm>
            <a:off x="972629" y="3253047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20F99BA5-5891-D9DF-0ECD-2ABA3882A2D2}"/>
              </a:ext>
            </a:extLst>
          </p:cNvPr>
          <p:cNvSpPr txBox="1">
            <a:spLocks/>
          </p:cNvSpPr>
          <p:nvPr/>
        </p:nvSpPr>
        <p:spPr>
          <a:xfrm>
            <a:off x="1026688" y="3687159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des compétences : LC1-PO1- PO2 – PO3 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65B91DA6-FE6F-9370-5BF7-507F511B5E61}"/>
              </a:ext>
            </a:extLst>
          </p:cNvPr>
          <p:cNvSpPr/>
          <p:nvPr/>
        </p:nvSpPr>
        <p:spPr>
          <a:xfrm>
            <a:off x="4776140" y="1948434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rganigramme : Terminateur 19">
            <a:extLst>
              <a:ext uri="{FF2B5EF4-FFF2-40B4-BE49-F238E27FC236}">
                <a16:creationId xmlns:a16="http://schemas.microsoft.com/office/drawing/2014/main" id="{F8CBFBC9-1747-311F-266C-69CEBA53EB20}"/>
              </a:ext>
            </a:extLst>
          </p:cNvPr>
          <p:cNvSpPr/>
          <p:nvPr/>
        </p:nvSpPr>
        <p:spPr>
          <a:xfrm>
            <a:off x="4992140" y="1696434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C6506B52-4580-A076-D631-6961F47ED80A}"/>
              </a:ext>
            </a:extLst>
          </p:cNvPr>
          <p:cNvSpPr/>
          <p:nvPr/>
        </p:nvSpPr>
        <p:spPr>
          <a:xfrm>
            <a:off x="4928751" y="2126343"/>
            <a:ext cx="3420000" cy="792000"/>
          </a:xfrm>
          <a:prstGeom prst="roundRect">
            <a:avLst/>
          </a:prstGeom>
          <a:solidFill>
            <a:srgbClr val="EAF8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290561BB-2417-47EB-5BD5-93A4D008ADBD}"/>
              </a:ext>
            </a:extLst>
          </p:cNvPr>
          <p:cNvSpPr txBox="1">
            <a:spLocks/>
          </p:cNvSpPr>
          <p:nvPr/>
        </p:nvSpPr>
        <p:spPr>
          <a:xfrm>
            <a:off x="4992140" y="2147722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Évaluation de la compétence : LF1 – LF2  </a:t>
            </a:r>
          </a:p>
        </p:txBody>
      </p:sp>
    </p:spTree>
    <p:extLst>
      <p:ext uri="{BB962C8B-B14F-4D97-AF65-F5344CB8AC3E}">
        <p14:creationId xmlns:p14="http://schemas.microsoft.com/office/powerpoint/2010/main" val="153934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0B710-8693-6626-47B9-5AF0530F3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432F1CFE-E3AC-6F75-1987-E1F4A7B5C13E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378E7BD-4095-31C6-AA06-A2C2C542E6B4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A1367DD-BD09-B726-FA8B-50C67B47FAC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8276346E-44C5-6BF7-0930-0969AB42684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616E3DE1-2996-B97A-6A3F-40D60F3E458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27449" y="3013501"/>
            <a:ext cx="7454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47" lvl="1" algn="just" defTabSz="1028778">
              <a:defRPr/>
            </a:pPr>
            <a:r>
              <a:rPr lang="fr-FR" sz="2400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La séance 3   est</a:t>
            </a:r>
            <a:r>
              <a:rPr lang="fr-FR" sz="24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consacrée à l’évaluation des compétences suivantes  : </a:t>
            </a:r>
            <a:r>
              <a:rPr lang="fr-FR" sz="2400" b="1" u="sng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LF1 et LF2 </a:t>
            </a:r>
            <a:endParaRPr lang="fr-FR" sz="12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E7C1C11-FDE0-F64E-68F7-730BC06750D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665484" y="1682827"/>
            <a:ext cx="3813031" cy="612000"/>
            <a:chOff x="2403987" y="1096335"/>
            <a:chExt cx="3528511" cy="40800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A6BF9855-43D8-1A9C-F7DA-2EB8CC3E0E52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3268" y="1096335"/>
              <a:ext cx="3195019" cy="408000"/>
            </a:xfrm>
            <a:prstGeom prst="roundRect">
              <a:avLst>
                <a:gd name="adj" fmla="val 32324"/>
              </a:avLst>
            </a:prstGeom>
            <a:solidFill>
              <a:srgbClr val="424D7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72B81DBD-DB8F-4479-719A-BB03282DAEFF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2403987" y="1169530"/>
              <a:ext cx="3528511" cy="238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85835" eaLnBrk="1" fontAlgn="auto" latinLnBrk="0" hangingPunct="1">
                <a:lnSpc>
                  <a:spcPts val="302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 SemiBold" pitchFamily="2" charset="0"/>
                </a:rPr>
                <a:t>Séance  3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 SemiBold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506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DCAE0-F216-F404-9011-631632A51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02E0C60-E93B-E8F5-C95C-F904C419F634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B5CE220-2EE7-DDBF-4C84-D126778F1523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0C81533-67C7-CA08-01EE-F0E89F1137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41E61209-DCCF-87E7-B9C5-EA4E61C3FE9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90A576C3-2E89-9B3D-76C0-1E68B14DE44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524707" y="1915777"/>
            <a:ext cx="594137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endParaRPr lang="fr-FR" sz="1000" dirty="0">
              <a:solidFill>
                <a:schemeClr val="accent2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Pour les compétences </a:t>
            </a:r>
            <a:r>
              <a:rPr lang="fr-FR" sz="1600" b="1" u="sng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LF1 et LF2 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la passation se fait de manière </a:t>
            </a:r>
            <a:r>
              <a:rPr lang="fr-FR" sz="1600" b="1" u="sng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individuelle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: l’enseignant évalue chaque élève en l’ invitant à son bureau.</a:t>
            </a:r>
          </a:p>
          <a:p>
            <a:pPr marL="457247" lvl="1" algn="just" defTabSz="1028778">
              <a:defRPr/>
            </a:pP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L’enseignant est guidé par le </a:t>
            </a:r>
            <a:r>
              <a:rPr lang="fr-FR" sz="1600" dirty="0" err="1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ppt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affiché sur son ordinateur qui </a:t>
            </a:r>
            <a:r>
              <a:rPr lang="fr-FR" sz="1600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ne doit pas être projeté sur l’écran 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de la classe  (l’ordinateur doit être débranché du </a:t>
            </a:r>
            <a:r>
              <a:rPr lang="fr-FR" sz="1600" dirty="0" err="1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Datashow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) ;</a:t>
            </a:r>
          </a:p>
          <a:p>
            <a:pPr marL="885872" lvl="1" indent="-428625" algn="just" defTabSz="1028778">
              <a:buFont typeface="Wingdings" panose="05000000000000000000" pitchFamily="2" charset="2"/>
              <a:buChar char="§"/>
              <a:defRPr/>
            </a:pP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Pendant que l’enseignant évalue de manière individuelle les élèves, le reste de la classe réalise des activités pour assurer le calme : lecture, coloriage, copie, dessin;</a:t>
            </a:r>
          </a:p>
          <a:p>
            <a:pPr marL="885872" lvl="1" indent="-428625" algn="just" defTabSz="1028778">
              <a:buFont typeface="Wingdings" panose="05000000000000000000" pitchFamily="2" charset="2"/>
              <a:buChar char="§"/>
              <a:defRPr/>
            </a:pPr>
            <a:endParaRPr lang="fr-FR" sz="1000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L’enseignant note immédiatement chaque compétence évaluée et renseigne la grille de compilation (0-10) en s’appuyant sur les indications de compilation en dessous de chaque slide d’item</a:t>
            </a:r>
            <a:r>
              <a:rPr lang="fr-FR" sz="1600" dirty="0">
                <a:solidFill>
                  <a:schemeClr val="accent2"/>
                </a:solidFill>
                <a:latin typeface="Dosis" pitchFamily="2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B0D234BC-0735-86E4-69B0-752FFB3A585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648127" y="1084434"/>
            <a:ext cx="3813031" cy="612000"/>
            <a:chOff x="2403987" y="1096335"/>
            <a:chExt cx="3528511" cy="40800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E158037A-EDA3-459E-7840-3A295C84F4C1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3268" y="1096335"/>
              <a:ext cx="3195019" cy="408000"/>
            </a:xfrm>
            <a:prstGeom prst="roundRect">
              <a:avLst>
                <a:gd name="adj" fmla="val 32324"/>
              </a:avLst>
            </a:prstGeom>
            <a:solidFill>
              <a:srgbClr val="424D7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EBB9CAE3-A71D-3352-C77F-7876A83B869A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2403987" y="1169530"/>
              <a:ext cx="3528511" cy="238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85835" eaLnBrk="1" fontAlgn="auto" latinLnBrk="0" hangingPunct="1">
                <a:lnSpc>
                  <a:spcPts val="302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 SemiBold" pitchFamily="2" charset="0"/>
                </a:rPr>
                <a:t>Séance  3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 SemiBold" pitchFamily="2" charset="0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FE2517A4-6EE2-238C-DAAE-39B6C9950B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063"/>
          <a:stretch>
            <a:fillRect/>
          </a:stretch>
        </p:blipFill>
        <p:spPr>
          <a:xfrm>
            <a:off x="472249" y="2831014"/>
            <a:ext cx="2052458" cy="134007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0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A7764-08FC-69EE-EEE6-D97AFAB61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B8B0A13-9A13-F51E-DEB1-123E69C1D82C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44AFA64-CD37-ABC3-0DC7-9CD206D254E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69D769C-2C66-2685-49C5-F24D42E0BC5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03A084-5A78-80D2-4631-6850D4EEDB81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extBox 6">
            <a:extLst>
              <a:ext uri="{FF2B5EF4-FFF2-40B4-BE49-F238E27FC236}">
                <a16:creationId xmlns:a16="http://schemas.microsoft.com/office/drawing/2014/main" id="{84957AE1-DE25-9011-99A9-624716E700F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223091" y="2223453"/>
            <a:ext cx="9686431" cy="1631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800"/>
              </a:spcAft>
              <a:defRPr/>
            </a:pPr>
            <a:r>
              <a:rPr lang="fr-FR" sz="2800" b="1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Avant de commencer les évaluations individuelles</a:t>
            </a:r>
          </a:p>
          <a:p>
            <a:pPr marL="442913" indent="-442913" algn="ctr">
              <a:spcAft>
                <a:spcPts val="1800"/>
              </a:spcAft>
              <a:defRPr/>
            </a:pPr>
            <a:r>
              <a:rPr lang="fr-FR" sz="24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1-  Garder à portée de main la grille de compilation </a:t>
            </a:r>
          </a:p>
          <a:p>
            <a:pPr marL="442913" indent="-442913" algn="ctr">
              <a:spcAft>
                <a:spcPts val="1800"/>
              </a:spcAft>
              <a:defRPr/>
            </a:pPr>
            <a:r>
              <a:rPr lang="fr-FR" sz="24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2- Donner une activité à réaliser au reste de la classe</a:t>
            </a:r>
          </a:p>
        </p:txBody>
      </p:sp>
    </p:spTree>
    <p:extLst>
      <p:ext uri="{BB962C8B-B14F-4D97-AF65-F5344CB8AC3E}">
        <p14:creationId xmlns:p14="http://schemas.microsoft.com/office/powerpoint/2010/main" val="90239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E2D82-588D-EFD8-8EE8-66880EFE8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DF388C9-95D7-6E35-500D-4E391D2B7C6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ED7A6F9-8F6D-E92A-9FFB-BD3564C1E0E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99254B4-1179-09E2-3963-E2197E18697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2AAA314B-76E1-DBFF-E27F-D8C13E1CF6EF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extBox 6">
            <a:extLst>
              <a:ext uri="{FF2B5EF4-FFF2-40B4-BE49-F238E27FC236}">
                <a16:creationId xmlns:a16="http://schemas.microsoft.com/office/drawing/2014/main" id="{1EA76800-631C-6C10-E08D-77468C90B8F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01587" y="2813447"/>
            <a:ext cx="4281847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1800"/>
              </a:spcAft>
              <a:defRPr/>
            </a:pPr>
            <a:r>
              <a:rPr lang="fr-FR" sz="2000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L’enseignant demande aux élèves de prendre le livret à la page 31 de copier les phrases et  faire des dessins  illustrant les phrases sur leurs cahiers.</a:t>
            </a:r>
            <a:endParaRPr lang="fr-FR" b="1" dirty="0">
              <a:solidFill>
                <a:srgbClr val="106585"/>
              </a:solidFill>
              <a:latin typeface="Dosis SemiBold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BC0F158-3044-9C1A-6DA7-BD9254F7A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434" y="1280637"/>
            <a:ext cx="3344974" cy="495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4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Bonjour cher élève. Nous allons faire quelques activités d’évaluation.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E4E50BF3-91A0-9251-A61F-775418AE5C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63"/>
          <a:stretch>
            <a:fillRect/>
          </a:stretch>
        </p:blipFill>
        <p:spPr>
          <a:xfrm>
            <a:off x="2687662" y="2198689"/>
            <a:ext cx="3768675" cy="246062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880F8CA-9E32-43B4-9801-C91788857021}">
  <ds:schemaRefs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f0534ec5-868f-4ce6-85c7-99f0612daa52"/>
    <ds:schemaRef ds:uri="202b3bc9-e036-45c7-aea0-06aec8cd7a40"/>
  </ds:schemaRefs>
</ds:datastoreItem>
</file>

<file path=customXml/itemProps2.xml><?xml version="1.0" encoding="utf-8"?>
<ds:datastoreItem xmlns:ds="http://schemas.openxmlformats.org/officeDocument/2006/customXml" ds:itemID="{D5B195F7-641D-4167-80D4-1B9CF897B5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FD3FAE-2136-4DD8-B397-E52F55A3D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8160</TotalTime>
  <Words>545</Words>
  <PresentationFormat>Affichage à l'écran (4:3)</PresentationFormat>
  <Paragraphs>64</Paragraphs>
  <Slides>14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15</vt:i4>
      </vt:variant>
      <vt:variant>
        <vt:lpstr>Titres des diapositives</vt:lpstr>
      </vt:variant>
      <vt:variant>
        <vt:i4>14</vt:i4>
      </vt:variant>
    </vt:vector>
  </HeadingPairs>
  <TitlesOfParts>
    <vt:vector size="38" baseType="lpstr">
      <vt:lpstr>Dosis</vt:lpstr>
      <vt:lpstr>Comic Sans MS</vt:lpstr>
      <vt:lpstr>Dosis Medium</vt:lpstr>
      <vt:lpstr>Dosis ExtraBold</vt:lpstr>
      <vt:lpstr>Calibri</vt:lpstr>
      <vt:lpstr>Mistral</vt:lpstr>
      <vt:lpstr>Wingdings</vt:lpstr>
      <vt:lpstr>Arial</vt:lpstr>
      <vt:lpstr>Dosis SemiBold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1_Env-Enseignant</vt:lpstr>
      <vt:lpstr>3_Lecture</vt:lpstr>
      <vt:lpstr>2_Env-Enseignant</vt:lpstr>
      <vt:lpstr>5_New Voc_01-Livret</vt:lpstr>
      <vt:lpstr>1_Révision</vt:lpstr>
      <vt:lpstr>Présentation PowerPoint</vt:lpstr>
      <vt:lpstr>Présentation PowerPoint</vt:lpstr>
      <vt:lpstr>Présentation PowerPoint</vt:lpstr>
      <vt:lpstr>Organisation de la semaine d’évaluation </vt:lpstr>
      <vt:lpstr>Présentation PowerPoint</vt:lpstr>
      <vt:lpstr>Présentation PowerPoint</vt:lpstr>
      <vt:lpstr>Présentation PowerPoint</vt:lpstr>
      <vt:lpstr>Présentation PowerPoint</vt:lpstr>
      <vt:lpstr>Bonjour cher élève. Nous allons faire quelques activités d’évaluation.</vt:lpstr>
      <vt:lpstr>Présentation PowerPoint</vt:lpstr>
      <vt:lpstr>Je vais te montrer des graphèmes et tu dois les lire.</vt:lpstr>
      <vt:lpstr>Présentation PowerPoint</vt:lpstr>
      <vt:lpstr>Je vais te montrer des graphèmes et tu dois les lire. L’enseignant choisit  10 mots pour chaque élève.</vt:lpstr>
      <vt:lpstr>La séance d’aujourd’hui est terminée. À la maison, réviser les exercices de la page 32.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2025-12-04T00:17:12Z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