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2" r:id="rId18"/>
  </p:sldMasterIdLst>
  <p:notesMasterIdLst>
    <p:notesMasterId r:id="rId33"/>
  </p:notesMasterIdLst>
  <p:sldIdLst>
    <p:sldId id="256" r:id="rId19"/>
    <p:sldId id="798" r:id="rId20"/>
    <p:sldId id="1256" r:id="rId21"/>
    <p:sldId id="1255" r:id="rId22"/>
    <p:sldId id="1252" r:id="rId23"/>
    <p:sldId id="1263" r:id="rId24"/>
    <p:sldId id="1257" r:id="rId25"/>
    <p:sldId id="1260" r:id="rId26"/>
    <p:sldId id="1147" r:id="rId27"/>
    <p:sldId id="1258" r:id="rId28"/>
    <p:sldId id="1231" r:id="rId29"/>
    <p:sldId id="1262" r:id="rId30"/>
    <p:sldId id="1232" r:id="rId31"/>
    <p:sldId id="689" r:id="rId32"/>
  </p:sldIdLst>
  <p:sldSz cx="9144000" cy="6858000" type="screen4x3"/>
  <p:notesSz cx="6735763" cy="9866313"/>
  <p:embeddedFontLst>
    <p:embeddedFont>
      <p:font typeface="Comic Sans MS" panose="030F0702030302020204" pitchFamily="66" charset="0"/>
      <p:regular r:id="rId34"/>
      <p:bold r:id="rId35"/>
      <p:italic r:id="rId36"/>
      <p:boldItalic r:id="rId37"/>
    </p:embeddedFont>
    <p:embeddedFont>
      <p:font typeface="Dosis" pitchFamily="2" charset="0"/>
      <p:regular r:id="rId38"/>
      <p:bold r:id="rId39"/>
    </p:embeddedFont>
    <p:embeddedFont>
      <p:font typeface="Dosis ExtraBold" pitchFamily="2" charset="0"/>
      <p:bold r:id="rId40"/>
    </p:embeddedFont>
    <p:embeddedFont>
      <p:font typeface="Dosis Medium" pitchFamily="2" charset="0"/>
      <p:regular r:id="rId41"/>
      <p:bold r:id="rId42"/>
    </p:embeddedFont>
    <p:embeddedFont>
      <p:font typeface="Dosis SemiBold" pitchFamily="2" charset="0"/>
      <p:regular r:id="rId43"/>
      <p:bold r:id="rId44"/>
    </p:embeddedFont>
    <p:embeddedFont>
      <p:font typeface="Mistral" panose="03090702030407020403" pitchFamily="66" charset="0"/>
      <p:regular r:id="rId4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EBE6EC"/>
    <a:srgbClr val="565F88"/>
    <a:srgbClr val="2196B1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82" d="100"/>
          <a:sy n="82" d="100"/>
        </p:scale>
        <p:origin x="118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9" Type="http://schemas.openxmlformats.org/officeDocument/2006/relationships/font" Target="fonts/font6.fntdata"/><Relationship Id="rId21" Type="http://schemas.openxmlformats.org/officeDocument/2006/relationships/slide" Target="slides/slide3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font" Target="fonts/font3.fntdata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presProps" Target="presProps.xml"/><Relationship Id="rId20" Type="http://schemas.openxmlformats.org/officeDocument/2006/relationships/slide" Target="slides/slide2.xml"/><Relationship Id="rId41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935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470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388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234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036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605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52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072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499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828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255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437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189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78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theme" Target="../theme/theme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6999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3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3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9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EF878A1-604B-FCCB-94F7-E9CAA2A26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47" name="TextBox 9">
            <a:extLst>
              <a:ext uri="{FF2B5EF4-FFF2-40B4-BE49-F238E27FC236}">
                <a16:creationId xmlns:a16="http://schemas.microsoft.com/office/drawing/2014/main" id="{8F402D47-7BB1-3EE5-D92D-0A6B369E1B0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9737" y="1500989"/>
            <a:ext cx="822452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199"/>
              </a:lnSpc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Objectif de la semaine</a:t>
            </a:r>
            <a:endParaRPr lang="ar-MA" sz="3600" b="1" dirty="0">
              <a:solidFill>
                <a:srgbClr val="4BACC6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3026"/>
              </a:lnSpc>
              <a:spcAft>
                <a:spcPts val="6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Évaluer les acquis de </a:t>
            </a:r>
            <a:r>
              <a:rPr lang="fr-FR" sz="3600" b="1" dirty="0">
                <a:solidFill>
                  <a:srgbClr val="C00000"/>
                </a:solidFill>
                <a:latin typeface="Dosis SemiBold" pitchFamily="2" charset="0"/>
              </a:rPr>
              <a:t>la période 1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3026"/>
              </a:lnSpc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1602020"/>
            <a:ext cx="8032531" cy="451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Comprendre, à l’oral,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Comprendre, à l’oral, des phrases.</a:t>
            </a:r>
          </a:p>
          <a:p>
            <a:pPr marR="0" lvl="0" indent="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Produire, à l’oral,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Prendre la parole pour me présenter devant les autres.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</a:t>
            </a:r>
            <a:r>
              <a:rPr lang="fr-FR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</a:t>
            </a:r>
            <a:r>
              <a:rPr lang="fr-FR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mots contenant les graphèmes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 Lire et comprendre des mots et des phrases simples.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Écrire correctement des mots.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 Ecrire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 Utiliser les outils de langue pour produire des énoncés oraux ou écrits.</a:t>
            </a: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68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01249-1A21-1A5E-9A63-968609E25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9EB957A6-9B9F-C7CC-84C3-8569F2669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90" y="850434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d’évaluation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60E6A9-2F71-DEEE-34E3-8E6C823D42A9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0476059-E23F-1912-1F34-3ECF54AC5C9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405B79-071B-C81A-6130-570DFCF5D7D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3CB6B1FE-22DB-4333-B27C-407418A7B01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6B8CD7-4136-7800-DDF4-336D2E2FF1F2}"/>
              </a:ext>
            </a:extLst>
          </p:cNvPr>
          <p:cNvSpPr/>
          <p:nvPr/>
        </p:nvSpPr>
        <p:spPr>
          <a:xfrm>
            <a:off x="4776140" y="3501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F212138A-4A6B-E291-2E7A-6C61CE7F55D7}"/>
              </a:ext>
            </a:extLst>
          </p:cNvPr>
          <p:cNvSpPr/>
          <p:nvPr/>
        </p:nvSpPr>
        <p:spPr>
          <a:xfrm>
            <a:off x="4992140" y="3249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407A89F-1B70-A462-170C-A9F6D6D285E0}"/>
              </a:ext>
            </a:extLst>
          </p:cNvPr>
          <p:cNvSpPr/>
          <p:nvPr/>
        </p:nvSpPr>
        <p:spPr>
          <a:xfrm>
            <a:off x="3156199" y="5085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F03EBF7B-B811-ADFB-1F7E-0B3186C9F5A4}"/>
              </a:ext>
            </a:extLst>
          </p:cNvPr>
          <p:cNvSpPr/>
          <p:nvPr/>
        </p:nvSpPr>
        <p:spPr>
          <a:xfrm>
            <a:off x="3372199" y="4833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FF7FFD7C-620C-8063-4EC7-6485BBC5EEAB}"/>
              </a:ext>
            </a:extLst>
          </p:cNvPr>
          <p:cNvSpPr txBox="1">
            <a:spLocks/>
          </p:cNvSpPr>
          <p:nvPr/>
        </p:nvSpPr>
        <p:spPr>
          <a:xfrm>
            <a:off x="5046199" y="3645928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PE1 – PE2 - OL1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21802068-15AC-0AA2-E49C-9D74AE23B44D}"/>
              </a:ext>
            </a:extLst>
          </p:cNvPr>
          <p:cNvSpPr txBox="1">
            <a:spLocks/>
          </p:cNvSpPr>
          <p:nvPr/>
        </p:nvSpPr>
        <p:spPr>
          <a:xfrm>
            <a:off x="3336199" y="5273726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Compilation et renseignement des livrets de compétences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23A238F-5528-2F5B-6C41-A5A011472494}"/>
              </a:ext>
            </a:extLst>
          </p:cNvPr>
          <p:cNvSpPr/>
          <p:nvPr/>
        </p:nvSpPr>
        <p:spPr>
          <a:xfrm>
            <a:off x="756629" y="195254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1844F714-B493-3029-A03A-471278204C50}"/>
              </a:ext>
            </a:extLst>
          </p:cNvPr>
          <p:cNvSpPr/>
          <p:nvPr/>
        </p:nvSpPr>
        <p:spPr>
          <a:xfrm>
            <a:off x="972629" y="170054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0CD9BE5B-B47E-E719-EE2F-FDB5CA2DBDAA}"/>
              </a:ext>
            </a:extLst>
          </p:cNvPr>
          <p:cNvSpPr txBox="1">
            <a:spLocks/>
          </p:cNvSpPr>
          <p:nvPr/>
        </p:nvSpPr>
        <p:spPr>
          <a:xfrm>
            <a:off x="972629" y="2143487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CO1 – CO2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C439213-86BE-AB77-F33D-5D0404CBCA9A}"/>
              </a:ext>
            </a:extLst>
          </p:cNvPr>
          <p:cNvSpPr/>
          <p:nvPr/>
        </p:nvSpPr>
        <p:spPr>
          <a:xfrm>
            <a:off x="756629" y="350504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Terminateur 13">
            <a:extLst>
              <a:ext uri="{FF2B5EF4-FFF2-40B4-BE49-F238E27FC236}">
                <a16:creationId xmlns:a16="http://schemas.microsoft.com/office/drawing/2014/main" id="{EB404DDC-D6EB-449D-4320-C30988606063}"/>
              </a:ext>
            </a:extLst>
          </p:cNvPr>
          <p:cNvSpPr/>
          <p:nvPr/>
        </p:nvSpPr>
        <p:spPr>
          <a:xfrm>
            <a:off x="972629" y="325304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0F99BA5-5891-D9DF-0ECD-2ABA3882A2D2}"/>
              </a:ext>
            </a:extLst>
          </p:cNvPr>
          <p:cNvSpPr txBox="1">
            <a:spLocks/>
          </p:cNvSpPr>
          <p:nvPr/>
        </p:nvSpPr>
        <p:spPr>
          <a:xfrm>
            <a:off x="1026688" y="3687159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LC1-PO1- PO2 – PO3 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5B91DA6-FE6F-9370-5BF7-507F511B5E61}"/>
              </a:ext>
            </a:extLst>
          </p:cNvPr>
          <p:cNvSpPr/>
          <p:nvPr/>
        </p:nvSpPr>
        <p:spPr>
          <a:xfrm>
            <a:off x="4776140" y="1948434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Terminateur 19">
            <a:extLst>
              <a:ext uri="{FF2B5EF4-FFF2-40B4-BE49-F238E27FC236}">
                <a16:creationId xmlns:a16="http://schemas.microsoft.com/office/drawing/2014/main" id="{F8CBFBC9-1747-311F-266C-69CEBA53EB20}"/>
              </a:ext>
            </a:extLst>
          </p:cNvPr>
          <p:cNvSpPr/>
          <p:nvPr/>
        </p:nvSpPr>
        <p:spPr>
          <a:xfrm>
            <a:off x="4992140" y="1696434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6506B52-4580-A076-D631-6961F47ED80A}"/>
              </a:ext>
            </a:extLst>
          </p:cNvPr>
          <p:cNvSpPr/>
          <p:nvPr/>
        </p:nvSpPr>
        <p:spPr>
          <a:xfrm>
            <a:off x="4928751" y="2126343"/>
            <a:ext cx="3420000" cy="79200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290561BB-2417-47EB-5BD5-93A4D008ADBD}"/>
              </a:ext>
            </a:extLst>
          </p:cNvPr>
          <p:cNvSpPr txBox="1">
            <a:spLocks/>
          </p:cNvSpPr>
          <p:nvPr/>
        </p:nvSpPr>
        <p:spPr>
          <a:xfrm>
            <a:off x="4992140" y="214772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 la compétence : LF1 – LF2  </a:t>
            </a:r>
          </a:p>
        </p:txBody>
      </p:sp>
    </p:spTree>
    <p:extLst>
      <p:ext uri="{BB962C8B-B14F-4D97-AF65-F5344CB8AC3E}">
        <p14:creationId xmlns:p14="http://schemas.microsoft.com/office/powerpoint/2010/main" val="153934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27449" y="3013501"/>
            <a:ext cx="7454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47" lvl="1" algn="just" defTabSz="1028778">
              <a:defRPr/>
            </a:pPr>
            <a:r>
              <a:rPr lang="fr-FR" sz="24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La séance 3   est</a:t>
            </a:r>
            <a:r>
              <a:rPr lang="fr-FR" sz="24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24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LF1 et LF2 </a:t>
            </a:r>
            <a:endParaRPr lang="fr-FR" sz="12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E7C1C11-FDE0-F64E-68F7-730BC06750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665484" y="1682827"/>
            <a:ext cx="3813031" cy="612000"/>
            <a:chOff x="2403987" y="1096335"/>
            <a:chExt cx="3528511" cy="408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6BF9855-43D8-1A9C-F7DA-2EB8CC3E0E52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623268" y="1096335"/>
              <a:ext cx="3195019" cy="408000"/>
            </a:xfrm>
            <a:prstGeom prst="roundRect">
              <a:avLst>
                <a:gd name="adj" fmla="val 32324"/>
              </a:avLst>
            </a:prstGeom>
            <a:solidFill>
              <a:srgbClr val="424D7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4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72B81DBD-DB8F-4479-719A-BB03282DAEFF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2403987" y="1169530"/>
              <a:ext cx="3528511" cy="2385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5" eaLnBrk="1" fontAlgn="auto" latinLnBrk="0" hangingPunct="1">
                <a:lnSpc>
                  <a:spcPts val="302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</a:rPr>
                <a:t>Séance  3</a:t>
              </a: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DCAE0-F216-F404-9011-631632A51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02E0C60-E93B-E8F5-C95C-F904C419F634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B5CE220-2EE7-DDBF-4C84-D126778F1523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0C81533-67C7-CA08-01EE-F0E89F1137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41E61209-DCCF-87E7-B9C5-EA4E61C3FE9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90A576C3-2E89-9B3D-76C0-1E68B14DE44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524707" y="1915777"/>
            <a:ext cx="594137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chemeClr val="accent2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Pour les compétences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LF1 et LF2 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la passation se fait de manière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individuelle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lvl="1" algn="just" defTabSz="1028778"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L’enseignant est guidé par le </a:t>
            </a:r>
            <a:r>
              <a:rPr lang="fr-FR" sz="1600" dirty="0" err="1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ppt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affiché sur son ordinateur qui </a:t>
            </a: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ne doit pas être projeté sur l’écran 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de la classe  (l’ordinateur doit être débranché du </a:t>
            </a:r>
            <a:r>
              <a:rPr lang="fr-FR" sz="1600" dirty="0" err="1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Datashow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) ;</a:t>
            </a:r>
          </a:p>
          <a:p>
            <a:pPr marL="885872" lvl="1" indent="-428625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dessin;</a:t>
            </a:r>
          </a:p>
          <a:p>
            <a:pPr marL="885872" lvl="1" indent="-428625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L’enseignant note immédiatement chaque compétence évaluée et renseigne la grille de compilation (0-10) en s’appuyant sur les indications de compilation en dessous de chaque slide d’item</a:t>
            </a:r>
            <a:r>
              <a:rPr lang="fr-FR" sz="1600" dirty="0">
                <a:solidFill>
                  <a:schemeClr val="accent2"/>
                </a:solidFill>
                <a:latin typeface="Dosis" pitchFamily="2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0D234BC-0735-86E4-69B0-752FFB3A585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648127" y="1084434"/>
            <a:ext cx="3813031" cy="612000"/>
            <a:chOff x="2403987" y="1096335"/>
            <a:chExt cx="3528511" cy="408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158037A-EDA3-459E-7840-3A295C84F4C1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623268" y="1096335"/>
              <a:ext cx="3195019" cy="408000"/>
            </a:xfrm>
            <a:prstGeom prst="roundRect">
              <a:avLst>
                <a:gd name="adj" fmla="val 32324"/>
              </a:avLst>
            </a:prstGeom>
            <a:solidFill>
              <a:srgbClr val="424D7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4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EBB9CAE3-A71D-3352-C77F-7876A83B869A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2403987" y="1169530"/>
              <a:ext cx="3528511" cy="2385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5" eaLnBrk="1" fontAlgn="auto" latinLnBrk="0" hangingPunct="1">
                <a:lnSpc>
                  <a:spcPts val="302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</a:rPr>
                <a:t>Séance  3</a:t>
              </a: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FE2517A4-6EE2-238C-DAAE-39B6C9950B0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63"/>
          <a:stretch>
            <a:fillRect/>
          </a:stretch>
        </p:blipFill>
        <p:spPr>
          <a:xfrm>
            <a:off x="472249" y="2831014"/>
            <a:ext cx="2052458" cy="134007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1640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23091" y="2223453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Aft>
                <a:spcPts val="1800"/>
              </a:spcAft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indent="-442913" algn="ctr"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indent="-442913" algn="ctr"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1EA76800-631C-6C10-E08D-77468C90B8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1587" y="2813447"/>
            <a:ext cx="4281847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Aft>
                <a:spcPts val="1800"/>
              </a:spcAft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31 de copier les phrases et  faire des dessins  illustrant les phrases sur leurs cahiers.</a:t>
            </a:r>
            <a:endParaRPr lang="fr-FR" b="1" dirty="0">
              <a:solidFill>
                <a:srgbClr val="106585"/>
              </a:solidFill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BC0F158-3044-9C1A-6DA7-BD9254F7A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3434" y="1280637"/>
            <a:ext cx="3344974" cy="495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4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68014" y="1934694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LF1. </a:t>
            </a:r>
            <a:r>
              <a:rPr lang="fr-FR" sz="2400" b="1" kern="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graphèmes étudiés.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20A1-8012-FC9F-50A0-855406E4AB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24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D0AF43-F6A7-D30A-708C-5DA8C58B7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graphèmes et tu dois les lire.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34901" y="6177315"/>
            <a:ext cx="7610401" cy="223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réponse  correcte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 point 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6A46053-AC09-EE90-7E7B-40E22087095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2698" y="2180998"/>
            <a:ext cx="7318603" cy="2249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oi     eau    on    </a:t>
            </a:r>
            <a:r>
              <a:rPr lang="pt-BR" sz="3600" b="1" kern="100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au   em</a:t>
            </a: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pt-BR" sz="3600" b="1" kern="100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     en   oi    om    am </a:t>
            </a:r>
            <a:endParaRPr kumimoji="0" lang="it-IT" sz="36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77916" y="1942679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des mots contenant les graphèmes étudiés.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08725516-FBE1-A8AB-9C52-6F4E858155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59596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24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individuelle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67325A-8282-2116-3536-B45FDB09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1636891" y="3114092"/>
            <a:ext cx="2492952" cy="162768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1 point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graphèmes et tu dois les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L’enseignant choisit  10 mots pour chaque élève.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073362" y="1872496"/>
            <a:ext cx="6997275" cy="3345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moineau        balcon        tambour       poireau        manteau  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Boire               pompe        pantalon        jambe           panda                   poisson          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temps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    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saute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        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tente           voiture  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cantine             jambe         tempête</a:t>
            </a:r>
            <a:r>
              <a:rPr lang="fr-FR" sz="2400" b="1" dirty="0">
                <a:ln w="0"/>
                <a:solidFill>
                  <a:srgbClr val="424D7B"/>
                </a:solidFill>
                <a:latin typeface="Dosis SemiBold" pitchFamily="2" charset="0"/>
              </a:rPr>
              <a:t>        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dent         serpent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réviser les exercices de la page 32.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2492" y="2235550"/>
            <a:ext cx="2138280" cy="34148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B84E0E-334A-6B8A-EB58-D38B8826F6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1734" y="1725672"/>
            <a:ext cx="2863799" cy="471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80F8CA-9E32-43B4-9801-C91788857021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f0534ec5-868f-4ce6-85c7-99f0612daa52"/>
    <ds:schemaRef ds:uri="202b3bc9-e036-45c7-aea0-06aec8cd7a40"/>
  </ds:schemaRefs>
</ds:datastoreItem>
</file>

<file path=customXml/itemProps2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8160</TotalTime>
  <Words>545</Words>
  <PresentationFormat>Affichage à l'écran (4:3)</PresentationFormat>
  <Paragraphs>64</Paragraphs>
  <Slides>14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14</vt:i4>
      </vt:variant>
    </vt:vector>
  </HeadingPairs>
  <TitlesOfParts>
    <vt:vector size="38" baseType="lpstr">
      <vt:lpstr>Dosis</vt:lpstr>
      <vt:lpstr>Comic Sans MS</vt:lpstr>
      <vt:lpstr>Dosis Medium</vt:lpstr>
      <vt:lpstr>Dosis ExtraBold</vt:lpstr>
      <vt:lpstr>Calibri</vt:lpstr>
      <vt:lpstr>Mistral</vt:lpstr>
      <vt:lpstr>Wingdings</vt:lpstr>
      <vt:lpstr>Arial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Présentation PowerPoint</vt:lpstr>
      <vt:lpstr>Présentation PowerPoint</vt:lpstr>
      <vt:lpstr>Présentation PowerPoint</vt:lpstr>
      <vt:lpstr>Organisation de la semaine d’évaluation 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Je vais te montrer des graphèmes et tu dois les lire.</vt:lpstr>
      <vt:lpstr>Présentation PowerPoint</vt:lpstr>
      <vt:lpstr>Je vais te montrer des graphèmes et tu dois les lire. L’enseignant choisit  10 mots pour chaque élève.</vt:lpstr>
      <vt:lpstr>La séance d’aujourd’hui est terminée. À la maison, réviser les exercices de la page 32.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2025-12-04T00:17:12Z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