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Bernier Shade" charset="1" panose="00000500000000000000"/>
      <p:regular r:id="rId17"/>
    </p:embeddedFont>
    <p:embeddedFont>
      <p:font typeface="Pacifico" charset="1" panose="00000500000000000000"/>
      <p:regular r:id="rId18"/>
    </p:embeddedFont>
    <p:embeddedFont>
      <p:font typeface="DM Sans Bold" charset="1" panose="00000000000000000000"/>
      <p:regular r:id="rId19"/>
    </p:embeddedFont>
    <p:embeddedFont>
      <p:font typeface="DM Sans"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9.png" Type="http://schemas.openxmlformats.org/officeDocument/2006/relationships/image"/><Relationship Id="rId8" Target="../media/image30.svg" Type="http://schemas.openxmlformats.org/officeDocument/2006/relationships/image"/><Relationship Id="rId9" Target="../media/image5.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11" Target="../media/image7.png" Type="http://schemas.openxmlformats.org/officeDocument/2006/relationships/image"/><Relationship Id="rId12"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2.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 Id="rId9" Target="../media/image1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1.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3.pn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2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683274" y="-9367547"/>
            <a:ext cx="19654547" cy="19654547"/>
          </a:xfrm>
          <a:custGeom>
            <a:avLst/>
            <a:gdLst/>
            <a:ahLst/>
            <a:cxnLst/>
            <a:rect r="r" b="b" t="t" l="l"/>
            <a:pathLst>
              <a:path h="19654547" w="19654547">
                <a:moveTo>
                  <a:pt x="0" y="0"/>
                </a:moveTo>
                <a:lnTo>
                  <a:pt x="19654548" y="0"/>
                </a:lnTo>
                <a:lnTo>
                  <a:pt x="19654548" y="19654547"/>
                </a:lnTo>
                <a:lnTo>
                  <a:pt x="0" y="1965454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199383" y="2683591"/>
            <a:ext cx="15889234" cy="4514145"/>
          </a:xfrm>
          <a:prstGeom prst="rect">
            <a:avLst/>
          </a:prstGeom>
        </p:spPr>
        <p:txBody>
          <a:bodyPr anchor="t" rtlCol="false" tIns="0" lIns="0" bIns="0" rIns="0">
            <a:spAutoFit/>
          </a:bodyPr>
          <a:lstStyle/>
          <a:p>
            <a:pPr algn="ctr">
              <a:lnSpc>
                <a:spcPts val="29314"/>
              </a:lnSpc>
              <a:spcBef>
                <a:spcPct val="0"/>
              </a:spcBef>
            </a:pPr>
            <a:r>
              <a:rPr lang="en-US" sz="20938">
                <a:solidFill>
                  <a:srgbClr val="35332F"/>
                </a:solidFill>
                <a:latin typeface="Bernier Shade"/>
                <a:ea typeface="Bernier Shade"/>
                <a:cs typeface="Bernier Shade"/>
                <a:sym typeface="Bernier Shade"/>
              </a:rPr>
              <a:t>VINTAGE</a:t>
            </a:r>
            <a:r>
              <a:rPr lang="en-US" sz="20938">
                <a:solidFill>
                  <a:srgbClr val="35332F"/>
                </a:solidFill>
                <a:latin typeface="Bernier Shade"/>
                <a:ea typeface="Bernier Shade"/>
                <a:cs typeface="Bernier Shade"/>
                <a:sym typeface="Bernier Shade"/>
              </a:rPr>
              <a:t> MUSIC</a:t>
            </a:r>
          </a:p>
        </p:txBody>
      </p:sp>
      <p:grpSp>
        <p:nvGrpSpPr>
          <p:cNvPr name="Group 5" id="5"/>
          <p:cNvGrpSpPr/>
          <p:nvPr/>
        </p:nvGrpSpPr>
        <p:grpSpPr>
          <a:xfrm rot="194080">
            <a:off x="4923872" y="5424381"/>
            <a:ext cx="8440256" cy="2349139"/>
            <a:chOff x="0" y="0"/>
            <a:chExt cx="1053957" cy="293343"/>
          </a:xfrm>
        </p:grpSpPr>
        <p:sp>
          <p:nvSpPr>
            <p:cNvPr name="Freeform 6" id="6"/>
            <p:cNvSpPr/>
            <p:nvPr/>
          </p:nvSpPr>
          <p:spPr>
            <a:xfrm flipH="false" flipV="false" rot="0">
              <a:off x="0" y="0"/>
              <a:ext cx="1053957" cy="293343"/>
            </a:xfrm>
            <a:custGeom>
              <a:avLst/>
              <a:gdLst/>
              <a:ahLst/>
              <a:cxnLst/>
              <a:rect r="r" b="b" t="t" l="l"/>
              <a:pathLst>
                <a:path h="293343" w="1053957">
                  <a:moveTo>
                    <a:pt x="526979" y="0"/>
                  </a:moveTo>
                  <a:cubicBezTo>
                    <a:pt x="235936" y="0"/>
                    <a:pt x="0" y="65667"/>
                    <a:pt x="0" y="146672"/>
                  </a:cubicBezTo>
                  <a:cubicBezTo>
                    <a:pt x="0" y="227676"/>
                    <a:pt x="235936" y="293343"/>
                    <a:pt x="526979" y="293343"/>
                  </a:cubicBezTo>
                  <a:cubicBezTo>
                    <a:pt x="818021" y="293343"/>
                    <a:pt x="1053957" y="227676"/>
                    <a:pt x="1053957" y="146672"/>
                  </a:cubicBezTo>
                  <a:cubicBezTo>
                    <a:pt x="1053957" y="65667"/>
                    <a:pt x="818021" y="0"/>
                    <a:pt x="526979" y="0"/>
                  </a:cubicBezTo>
                  <a:close/>
                </a:path>
              </a:pathLst>
            </a:custGeom>
            <a:solidFill>
              <a:srgbClr val="B12622"/>
            </a:solidFill>
            <a:ln w="85725" cap="sq">
              <a:solidFill>
                <a:srgbClr val="D8C6A2"/>
              </a:solidFill>
              <a:prstDash val="solid"/>
              <a:miter/>
            </a:ln>
          </p:spPr>
        </p:sp>
        <p:sp>
          <p:nvSpPr>
            <p:cNvPr name="TextBox 7" id="7"/>
            <p:cNvSpPr txBox="true"/>
            <p:nvPr/>
          </p:nvSpPr>
          <p:spPr>
            <a:xfrm>
              <a:off x="98808" y="-10599"/>
              <a:ext cx="856340" cy="276441"/>
            </a:xfrm>
            <a:prstGeom prst="rect">
              <a:avLst/>
            </a:prstGeom>
          </p:spPr>
          <p:txBody>
            <a:bodyPr anchor="ctr" rtlCol="false" tIns="50800" lIns="50800" bIns="50800" rIns="50800"/>
            <a:lstStyle/>
            <a:p>
              <a:pPr algn="ctr">
                <a:lnSpc>
                  <a:spcPts val="2659"/>
                </a:lnSpc>
                <a:spcBef>
                  <a:spcPct val="0"/>
                </a:spcBef>
              </a:pPr>
            </a:p>
          </p:txBody>
        </p:sp>
      </p:grpSp>
      <p:sp>
        <p:nvSpPr>
          <p:cNvPr name="AutoShape 8" id="8"/>
          <p:cNvSpPr/>
          <p:nvPr/>
        </p:nvSpPr>
        <p:spPr>
          <a:xfrm>
            <a:off x="13893735" y="3354060"/>
            <a:ext cx="2834889" cy="0"/>
          </a:xfrm>
          <a:prstGeom prst="line">
            <a:avLst/>
          </a:prstGeom>
          <a:ln cap="flat" w="38100">
            <a:solidFill>
              <a:srgbClr val="35332F"/>
            </a:solidFill>
            <a:prstDash val="solid"/>
            <a:headEnd type="none" len="sm" w="sm"/>
            <a:tailEnd type="none" len="sm" w="sm"/>
          </a:ln>
        </p:spPr>
      </p:sp>
      <p:sp>
        <p:nvSpPr>
          <p:cNvPr name="AutoShape 9" id="9"/>
          <p:cNvSpPr/>
          <p:nvPr/>
        </p:nvSpPr>
        <p:spPr>
          <a:xfrm>
            <a:off x="1561218" y="3354060"/>
            <a:ext cx="2834889" cy="0"/>
          </a:xfrm>
          <a:prstGeom prst="line">
            <a:avLst/>
          </a:prstGeom>
          <a:ln cap="flat" w="38100">
            <a:solidFill>
              <a:srgbClr val="35332F"/>
            </a:solidFill>
            <a:prstDash val="solid"/>
            <a:headEnd type="none" len="sm" w="sm"/>
            <a:tailEnd type="none" len="sm" w="sm"/>
          </a:ln>
        </p:spPr>
      </p:sp>
      <p:grpSp>
        <p:nvGrpSpPr>
          <p:cNvPr name="Group 10" id="10"/>
          <p:cNvGrpSpPr/>
          <p:nvPr/>
        </p:nvGrpSpPr>
        <p:grpSpPr>
          <a:xfrm rot="0">
            <a:off x="6367849" y="1210888"/>
            <a:ext cx="5552301" cy="732591"/>
            <a:chOff x="0" y="0"/>
            <a:chExt cx="1462334" cy="192946"/>
          </a:xfrm>
        </p:grpSpPr>
        <p:sp>
          <p:nvSpPr>
            <p:cNvPr name="Freeform 11" id="11"/>
            <p:cNvSpPr/>
            <p:nvPr/>
          </p:nvSpPr>
          <p:spPr>
            <a:xfrm flipH="false" flipV="false" rot="0">
              <a:off x="0" y="0"/>
              <a:ext cx="1462334" cy="192946"/>
            </a:xfrm>
            <a:custGeom>
              <a:avLst/>
              <a:gdLst/>
              <a:ahLst/>
              <a:cxnLst/>
              <a:rect r="r" b="b" t="t" l="l"/>
              <a:pathLst>
                <a:path h="192946" w="1462334">
                  <a:moveTo>
                    <a:pt x="96473" y="0"/>
                  </a:moveTo>
                  <a:lnTo>
                    <a:pt x="1365862" y="0"/>
                  </a:lnTo>
                  <a:cubicBezTo>
                    <a:pt x="1391448" y="0"/>
                    <a:pt x="1415986" y="10164"/>
                    <a:pt x="1434078" y="28256"/>
                  </a:cubicBezTo>
                  <a:cubicBezTo>
                    <a:pt x="1452170" y="46348"/>
                    <a:pt x="1462334" y="70887"/>
                    <a:pt x="1462334" y="96473"/>
                  </a:cubicBezTo>
                  <a:lnTo>
                    <a:pt x="1462334" y="96473"/>
                  </a:lnTo>
                  <a:cubicBezTo>
                    <a:pt x="1462334" y="122059"/>
                    <a:pt x="1452170" y="146597"/>
                    <a:pt x="1434078" y="164689"/>
                  </a:cubicBezTo>
                  <a:cubicBezTo>
                    <a:pt x="1415986" y="182782"/>
                    <a:pt x="1391448" y="192946"/>
                    <a:pt x="1365862" y="192946"/>
                  </a:cubicBezTo>
                  <a:lnTo>
                    <a:pt x="96473" y="192946"/>
                  </a:lnTo>
                  <a:cubicBezTo>
                    <a:pt x="70887" y="192946"/>
                    <a:pt x="46348" y="182782"/>
                    <a:pt x="28256" y="164689"/>
                  </a:cubicBezTo>
                  <a:cubicBezTo>
                    <a:pt x="10164" y="146597"/>
                    <a:pt x="0" y="122059"/>
                    <a:pt x="0" y="96473"/>
                  </a:cubicBezTo>
                  <a:lnTo>
                    <a:pt x="0" y="96473"/>
                  </a:lnTo>
                  <a:cubicBezTo>
                    <a:pt x="0" y="70887"/>
                    <a:pt x="10164" y="46348"/>
                    <a:pt x="28256" y="28256"/>
                  </a:cubicBezTo>
                  <a:cubicBezTo>
                    <a:pt x="46348" y="10164"/>
                    <a:pt x="70887" y="0"/>
                    <a:pt x="96473" y="0"/>
                  </a:cubicBezTo>
                  <a:close/>
                </a:path>
              </a:pathLst>
            </a:custGeom>
            <a:solidFill>
              <a:srgbClr val="B12622"/>
            </a:solidFill>
          </p:spPr>
        </p:sp>
        <p:sp>
          <p:nvSpPr>
            <p:cNvPr name="TextBox 12" id="12"/>
            <p:cNvSpPr txBox="true"/>
            <p:nvPr/>
          </p:nvSpPr>
          <p:spPr>
            <a:xfrm>
              <a:off x="0" y="-38100"/>
              <a:ext cx="1462334" cy="231046"/>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7402249" y="8525709"/>
            <a:ext cx="3483503" cy="732591"/>
            <a:chOff x="0" y="0"/>
            <a:chExt cx="917466" cy="192946"/>
          </a:xfrm>
        </p:grpSpPr>
        <p:sp>
          <p:nvSpPr>
            <p:cNvPr name="Freeform 14" id="14"/>
            <p:cNvSpPr/>
            <p:nvPr/>
          </p:nvSpPr>
          <p:spPr>
            <a:xfrm flipH="false" flipV="false" rot="0">
              <a:off x="0" y="0"/>
              <a:ext cx="917466" cy="192946"/>
            </a:xfrm>
            <a:custGeom>
              <a:avLst/>
              <a:gdLst/>
              <a:ahLst/>
              <a:cxnLst/>
              <a:rect r="r" b="b" t="t" l="l"/>
              <a:pathLst>
                <a:path h="192946" w="917466">
                  <a:moveTo>
                    <a:pt x="96473" y="0"/>
                  </a:moveTo>
                  <a:lnTo>
                    <a:pt x="820993" y="0"/>
                  </a:lnTo>
                  <a:cubicBezTo>
                    <a:pt x="846579" y="0"/>
                    <a:pt x="871117" y="10164"/>
                    <a:pt x="889210" y="28256"/>
                  </a:cubicBezTo>
                  <a:cubicBezTo>
                    <a:pt x="907302" y="46348"/>
                    <a:pt x="917466" y="70887"/>
                    <a:pt x="917466" y="96473"/>
                  </a:cubicBezTo>
                  <a:lnTo>
                    <a:pt x="917466" y="96473"/>
                  </a:lnTo>
                  <a:cubicBezTo>
                    <a:pt x="917466" y="122059"/>
                    <a:pt x="907302" y="146597"/>
                    <a:pt x="889210" y="164689"/>
                  </a:cubicBezTo>
                  <a:cubicBezTo>
                    <a:pt x="871117" y="182782"/>
                    <a:pt x="846579" y="192946"/>
                    <a:pt x="820993" y="192946"/>
                  </a:cubicBezTo>
                  <a:lnTo>
                    <a:pt x="96473" y="192946"/>
                  </a:lnTo>
                  <a:cubicBezTo>
                    <a:pt x="70887" y="192946"/>
                    <a:pt x="46348" y="182782"/>
                    <a:pt x="28256" y="164689"/>
                  </a:cubicBezTo>
                  <a:cubicBezTo>
                    <a:pt x="10164" y="146597"/>
                    <a:pt x="0" y="122059"/>
                    <a:pt x="0" y="96473"/>
                  </a:cubicBezTo>
                  <a:lnTo>
                    <a:pt x="0" y="96473"/>
                  </a:lnTo>
                  <a:cubicBezTo>
                    <a:pt x="0" y="70887"/>
                    <a:pt x="10164" y="46348"/>
                    <a:pt x="28256" y="28256"/>
                  </a:cubicBezTo>
                  <a:cubicBezTo>
                    <a:pt x="46348" y="10164"/>
                    <a:pt x="70887" y="0"/>
                    <a:pt x="96473" y="0"/>
                  </a:cubicBezTo>
                  <a:close/>
                </a:path>
              </a:pathLst>
            </a:custGeom>
            <a:solidFill>
              <a:srgbClr val="2B281D"/>
            </a:solidFill>
          </p:spPr>
        </p:sp>
        <p:sp>
          <p:nvSpPr>
            <p:cNvPr name="TextBox 15" id="15"/>
            <p:cNvSpPr txBox="true"/>
            <p:nvPr/>
          </p:nvSpPr>
          <p:spPr>
            <a:xfrm>
              <a:off x="0" y="-38100"/>
              <a:ext cx="917466" cy="231046"/>
            </a:xfrm>
            <a:prstGeom prst="rect">
              <a:avLst/>
            </a:prstGeom>
          </p:spPr>
          <p:txBody>
            <a:bodyPr anchor="ctr" rtlCol="false" tIns="50800" lIns="50800" bIns="50800" rIns="50800"/>
            <a:lstStyle/>
            <a:p>
              <a:pPr algn="ctr">
                <a:lnSpc>
                  <a:spcPts val="2659"/>
                </a:lnSpc>
              </a:pPr>
            </a:p>
          </p:txBody>
        </p:sp>
      </p:grpSp>
      <p:sp>
        <p:nvSpPr>
          <p:cNvPr name="Freeform 16" id="16"/>
          <p:cNvSpPr/>
          <p:nvPr/>
        </p:nvSpPr>
        <p:spPr>
          <a:xfrm flipH="false" flipV="false" rot="0">
            <a:off x="15206414" y="-2102004"/>
            <a:ext cx="4645997" cy="4640190"/>
          </a:xfrm>
          <a:custGeom>
            <a:avLst/>
            <a:gdLst/>
            <a:ahLst/>
            <a:cxnLst/>
            <a:rect r="r" b="b" t="t" l="l"/>
            <a:pathLst>
              <a:path h="4640190" w="4645997">
                <a:moveTo>
                  <a:pt x="0" y="0"/>
                </a:moveTo>
                <a:lnTo>
                  <a:pt x="4645997" y="0"/>
                </a:lnTo>
                <a:lnTo>
                  <a:pt x="4645997" y="4640190"/>
                </a:lnTo>
                <a:lnTo>
                  <a:pt x="0" y="4640190"/>
                </a:lnTo>
                <a:lnTo>
                  <a:pt x="0" y="0"/>
                </a:lnTo>
                <a:close/>
              </a:path>
            </a:pathLst>
          </a:custGeom>
          <a:blipFill>
            <a:blip r:embed="rId5"/>
            <a:stretch>
              <a:fillRect l="0" t="0" r="0" b="0"/>
            </a:stretch>
          </a:blipFill>
        </p:spPr>
      </p:sp>
      <p:sp>
        <p:nvSpPr>
          <p:cNvPr name="Freeform 17" id="17"/>
          <p:cNvSpPr/>
          <p:nvPr/>
        </p:nvSpPr>
        <p:spPr>
          <a:xfrm flipH="false" flipV="false" rot="0">
            <a:off x="-1153609" y="-1742151"/>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9" id="19"/>
          <p:cNvSpPr txBox="true"/>
          <p:nvPr/>
        </p:nvSpPr>
        <p:spPr>
          <a:xfrm rot="248181">
            <a:off x="5871427" y="5731021"/>
            <a:ext cx="6577640" cy="1424404"/>
          </a:xfrm>
          <a:prstGeom prst="rect">
            <a:avLst/>
          </a:prstGeom>
        </p:spPr>
        <p:txBody>
          <a:bodyPr anchor="t" rtlCol="false" tIns="0" lIns="0" bIns="0" rIns="0">
            <a:spAutoFit/>
          </a:bodyPr>
          <a:lstStyle/>
          <a:p>
            <a:pPr algn="ctr">
              <a:lnSpc>
                <a:spcPts val="11789"/>
              </a:lnSpc>
              <a:spcBef>
                <a:spcPct val="0"/>
              </a:spcBef>
            </a:pPr>
            <a:r>
              <a:rPr lang="en-US" sz="8420">
                <a:solidFill>
                  <a:srgbClr val="D8C6A2"/>
                </a:solidFill>
                <a:latin typeface="Pacifico"/>
                <a:ea typeface="Pacifico"/>
                <a:cs typeface="Pacifico"/>
                <a:sym typeface="Pacifico"/>
              </a:rPr>
              <a:t>Presentation</a:t>
            </a:r>
          </a:p>
        </p:txBody>
      </p:sp>
      <p:sp>
        <p:nvSpPr>
          <p:cNvPr name="TextBox 20" id="20"/>
          <p:cNvSpPr txBox="true"/>
          <p:nvPr/>
        </p:nvSpPr>
        <p:spPr>
          <a:xfrm rot="0">
            <a:off x="4781075" y="2405465"/>
            <a:ext cx="8725851" cy="1384226"/>
          </a:xfrm>
          <a:prstGeom prst="rect">
            <a:avLst/>
          </a:prstGeom>
        </p:spPr>
        <p:txBody>
          <a:bodyPr anchor="t" rtlCol="false" tIns="0" lIns="0" bIns="0" rIns="0">
            <a:spAutoFit/>
          </a:bodyPr>
          <a:lstStyle/>
          <a:p>
            <a:pPr algn="ctr">
              <a:lnSpc>
                <a:spcPts val="11394"/>
              </a:lnSpc>
            </a:pPr>
            <a:r>
              <a:rPr lang="en-US" sz="8139" spc="911">
                <a:solidFill>
                  <a:srgbClr val="B12622"/>
                </a:solidFill>
                <a:latin typeface="Pacifico"/>
                <a:ea typeface="Pacifico"/>
                <a:cs typeface="Pacifico"/>
                <a:sym typeface="Pacifico"/>
              </a:rPr>
              <a:t>St</a:t>
            </a:r>
            <a:r>
              <a:rPr lang="en-US" sz="8139" spc="911">
                <a:solidFill>
                  <a:srgbClr val="B12622"/>
                </a:solidFill>
                <a:latin typeface="Pacifico"/>
                <a:ea typeface="Pacifico"/>
                <a:cs typeface="Pacifico"/>
                <a:sym typeface="Pacifico"/>
              </a:rPr>
              <a:t>udio Shodwe</a:t>
            </a:r>
          </a:p>
        </p:txBody>
      </p:sp>
      <p:sp>
        <p:nvSpPr>
          <p:cNvPr name="TextBox 21" id="21"/>
          <p:cNvSpPr txBox="true"/>
          <p:nvPr/>
        </p:nvSpPr>
        <p:spPr>
          <a:xfrm rot="0">
            <a:off x="6704068" y="1309613"/>
            <a:ext cx="4879864" cy="487516"/>
          </a:xfrm>
          <a:prstGeom prst="rect">
            <a:avLst/>
          </a:prstGeom>
        </p:spPr>
        <p:txBody>
          <a:bodyPr anchor="t" rtlCol="false" tIns="0" lIns="0" bIns="0" rIns="0">
            <a:spAutoFit/>
          </a:bodyPr>
          <a:lstStyle/>
          <a:p>
            <a:pPr algn="ctr">
              <a:lnSpc>
                <a:spcPts val="4104"/>
              </a:lnSpc>
              <a:spcBef>
                <a:spcPct val="0"/>
              </a:spcBef>
            </a:pPr>
            <a:r>
              <a:rPr lang="en-US" b="true" sz="2931">
                <a:solidFill>
                  <a:srgbClr val="D8C6A2"/>
                </a:solidFill>
                <a:latin typeface="DM Sans Bold"/>
                <a:ea typeface="DM Sans Bold"/>
                <a:cs typeface="DM Sans Bold"/>
                <a:sym typeface="DM Sans Bold"/>
              </a:rPr>
              <a:t>www.</a:t>
            </a:r>
            <a:r>
              <a:rPr lang="en-US" b="true" sz="2931">
                <a:solidFill>
                  <a:srgbClr val="D8C6A2"/>
                </a:solidFill>
                <a:latin typeface="DM Sans Bold"/>
                <a:ea typeface="DM Sans Bold"/>
                <a:cs typeface="DM Sans Bold"/>
                <a:sym typeface="DM Sans Bold"/>
              </a:rPr>
              <a:t>reallygreatsite.com</a:t>
            </a:r>
          </a:p>
        </p:txBody>
      </p:sp>
      <p:sp>
        <p:nvSpPr>
          <p:cNvPr name="TextBox 22" id="22"/>
          <p:cNvSpPr txBox="true"/>
          <p:nvPr/>
        </p:nvSpPr>
        <p:spPr>
          <a:xfrm rot="0">
            <a:off x="7625624" y="8624434"/>
            <a:ext cx="3036753" cy="487516"/>
          </a:xfrm>
          <a:prstGeom prst="rect">
            <a:avLst/>
          </a:prstGeom>
        </p:spPr>
        <p:txBody>
          <a:bodyPr anchor="t" rtlCol="false" tIns="0" lIns="0" bIns="0" rIns="0">
            <a:spAutoFit/>
          </a:bodyPr>
          <a:lstStyle/>
          <a:p>
            <a:pPr algn="ctr">
              <a:lnSpc>
                <a:spcPts val="4104"/>
              </a:lnSpc>
              <a:spcBef>
                <a:spcPct val="0"/>
              </a:spcBef>
            </a:pPr>
            <a:r>
              <a:rPr lang="en-US" b="true" sz="2931">
                <a:solidFill>
                  <a:srgbClr val="D8C6A2"/>
                </a:solidFill>
                <a:latin typeface="DM Sans Bold"/>
                <a:ea typeface="DM Sans Bold"/>
                <a:cs typeface="DM Sans Bold"/>
                <a:sym typeface="DM Sans Bold"/>
              </a:rPr>
              <a:t>Start Slide</a:t>
            </a:r>
          </a:p>
        </p:txBody>
      </p:sp>
      <p:sp>
        <p:nvSpPr>
          <p:cNvPr name="AutoShape 23" id="23"/>
          <p:cNvSpPr/>
          <p:nvPr/>
        </p:nvSpPr>
        <p:spPr>
          <a:xfrm>
            <a:off x="13892814" y="7390794"/>
            <a:ext cx="2834889" cy="0"/>
          </a:xfrm>
          <a:prstGeom prst="line">
            <a:avLst/>
          </a:prstGeom>
          <a:ln cap="flat" w="38100">
            <a:solidFill>
              <a:srgbClr val="35332F"/>
            </a:solidFill>
            <a:prstDash val="solid"/>
            <a:headEnd type="none" len="sm" w="sm"/>
            <a:tailEnd type="none" len="sm" w="sm"/>
          </a:ln>
        </p:spPr>
      </p:sp>
      <p:sp>
        <p:nvSpPr>
          <p:cNvPr name="AutoShape 24" id="24"/>
          <p:cNvSpPr/>
          <p:nvPr/>
        </p:nvSpPr>
        <p:spPr>
          <a:xfrm>
            <a:off x="1560297" y="7390794"/>
            <a:ext cx="2834889" cy="0"/>
          </a:xfrm>
          <a:prstGeom prst="line">
            <a:avLst/>
          </a:prstGeom>
          <a:ln cap="flat" w="38100">
            <a:solidFill>
              <a:srgbClr val="35332F"/>
            </a:solidFill>
            <a:prstDash val="solid"/>
            <a:headEnd type="none" len="sm" w="sm"/>
            <a:tailEnd type="none" len="sm" w="sm"/>
          </a:ln>
        </p:spPr>
      </p:sp>
      <p:sp>
        <p:nvSpPr>
          <p:cNvPr name="Freeform 25" id="25"/>
          <p:cNvSpPr/>
          <p:nvPr/>
        </p:nvSpPr>
        <p:spPr>
          <a:xfrm flipH="false" flipV="false" rot="0">
            <a:off x="-2322999" y="7581294"/>
            <a:ext cx="4645997" cy="4640190"/>
          </a:xfrm>
          <a:custGeom>
            <a:avLst/>
            <a:gdLst/>
            <a:ahLst/>
            <a:cxnLst/>
            <a:rect r="r" b="b" t="t" l="l"/>
            <a:pathLst>
              <a:path h="4640190" w="4645997">
                <a:moveTo>
                  <a:pt x="0" y="0"/>
                </a:moveTo>
                <a:lnTo>
                  <a:pt x="4645998" y="0"/>
                </a:lnTo>
                <a:lnTo>
                  <a:pt x="4645998" y="4640190"/>
                </a:lnTo>
                <a:lnTo>
                  <a:pt x="0" y="4640190"/>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8407120" y="2218245"/>
            <a:ext cx="6567891" cy="9286221"/>
          </a:xfrm>
          <a:custGeom>
            <a:avLst/>
            <a:gdLst/>
            <a:ahLst/>
            <a:cxnLst/>
            <a:rect r="r" b="b" t="t" l="l"/>
            <a:pathLst>
              <a:path h="9286221" w="6567891">
                <a:moveTo>
                  <a:pt x="0" y="0"/>
                </a:moveTo>
                <a:lnTo>
                  <a:pt x="6567891" y="0"/>
                </a:lnTo>
                <a:lnTo>
                  <a:pt x="6567891" y="9286221"/>
                </a:lnTo>
                <a:lnTo>
                  <a:pt x="0" y="928622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1468860" y="2911700"/>
            <a:ext cx="6580486" cy="3570297"/>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Fashion and Lifestyle in Vintage Music</a:t>
            </a:r>
          </a:p>
        </p:txBody>
      </p:sp>
      <p:grpSp>
        <p:nvGrpSpPr>
          <p:cNvPr name="Group 9" id="9"/>
          <p:cNvGrpSpPr/>
          <p:nvPr/>
        </p:nvGrpSpPr>
        <p:grpSpPr>
          <a:xfrm rot="-324843">
            <a:off x="1428833" y="2187648"/>
            <a:ext cx="3664505" cy="919440"/>
            <a:chOff x="0" y="0"/>
            <a:chExt cx="1339999" cy="336211"/>
          </a:xfrm>
        </p:grpSpPr>
        <p:sp>
          <p:nvSpPr>
            <p:cNvPr name="Freeform 10" id="10"/>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1" id="11"/>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TextBox 12" id="12"/>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13" id="13"/>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4" id="14"/>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5" id="15"/>
          <p:cNvSpPr txBox="true"/>
          <p:nvPr/>
        </p:nvSpPr>
        <p:spPr>
          <a:xfrm rot="-270742">
            <a:off x="1643627" y="2421110"/>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16" id="16"/>
          <p:cNvSpPr txBox="true"/>
          <p:nvPr/>
        </p:nvSpPr>
        <p:spPr>
          <a:xfrm rot="0">
            <a:off x="12654650" y="2920469"/>
            <a:ext cx="4646749" cy="1406525"/>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Each music era influenced how people d</a:t>
            </a:r>
            <a:r>
              <a:rPr lang="en-US" sz="2000">
                <a:solidFill>
                  <a:srgbClr val="2B281D"/>
                </a:solidFill>
                <a:latin typeface="DM Sans"/>
                <a:ea typeface="DM Sans"/>
                <a:cs typeface="DM Sans"/>
                <a:sym typeface="DM Sans"/>
              </a:rPr>
              <a:t>ressed and lived. Rockabilly inspired leather jackets, hippies embraced colorful bohemian looks</a:t>
            </a:r>
          </a:p>
        </p:txBody>
      </p:sp>
      <p:sp>
        <p:nvSpPr>
          <p:cNvPr name="TextBox 17" id="17"/>
          <p:cNvSpPr txBox="true"/>
          <p:nvPr/>
        </p:nvSpPr>
        <p:spPr>
          <a:xfrm rot="0">
            <a:off x="1468860" y="7546574"/>
            <a:ext cx="3191798"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Vintage music wasn’t only </a:t>
            </a:r>
            <a:r>
              <a:rPr lang="en-US" sz="2000">
                <a:solidFill>
                  <a:srgbClr val="2B281D"/>
                </a:solidFill>
                <a:latin typeface="DM Sans"/>
                <a:ea typeface="DM Sans"/>
                <a:cs typeface="DM Sans"/>
                <a:sym typeface="DM Sans"/>
              </a:rPr>
              <a:t>entertainment; it was activism and cultural</a:t>
            </a:r>
          </a:p>
        </p:txBody>
      </p:sp>
      <p:sp>
        <p:nvSpPr>
          <p:cNvPr name="TextBox 18" id="18"/>
          <p:cNvSpPr txBox="true"/>
          <p:nvPr/>
        </p:nvSpPr>
        <p:spPr>
          <a:xfrm rot="0">
            <a:off x="5487332" y="7546574"/>
            <a:ext cx="3656668"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Collectors treasure vintage music, keeping aliv</a:t>
            </a:r>
            <a:r>
              <a:rPr lang="en-US" sz="2000">
                <a:solidFill>
                  <a:srgbClr val="2B281D"/>
                </a:solidFill>
                <a:latin typeface="DM Sans"/>
                <a:ea typeface="DM Sans"/>
                <a:cs typeface="DM Sans"/>
                <a:sym typeface="DM Sans"/>
              </a:rPr>
              <a:t>e the warmth of vinyl and the history</a:t>
            </a:r>
          </a:p>
        </p:txBody>
      </p:sp>
      <p:sp>
        <p:nvSpPr>
          <p:cNvPr name="TextBox 19" id="19"/>
          <p:cNvSpPr txBox="true"/>
          <p:nvPr/>
        </p:nvSpPr>
        <p:spPr>
          <a:xfrm rot="0">
            <a:off x="12654650" y="2284975"/>
            <a:ext cx="4646749"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Lasting Fashion Statements</a:t>
            </a:r>
          </a:p>
        </p:txBody>
      </p:sp>
      <p:sp>
        <p:nvSpPr>
          <p:cNvPr name="TextBox 20" id="20"/>
          <p:cNvSpPr txBox="true"/>
          <p:nvPr/>
        </p:nvSpPr>
        <p:spPr>
          <a:xfrm rot="0">
            <a:off x="1468860" y="7005872"/>
            <a:ext cx="2020531"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Point One</a:t>
            </a:r>
          </a:p>
        </p:txBody>
      </p:sp>
      <p:sp>
        <p:nvSpPr>
          <p:cNvPr name="TextBox 21" id="21"/>
          <p:cNvSpPr txBox="true"/>
          <p:nvPr/>
        </p:nvSpPr>
        <p:spPr>
          <a:xfrm rot="0">
            <a:off x="5487332" y="7005872"/>
            <a:ext cx="2020531"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Point Two</a:t>
            </a:r>
          </a:p>
        </p:txBody>
      </p:sp>
      <p:sp>
        <p:nvSpPr>
          <p:cNvPr name="Freeform 22" id="22"/>
          <p:cNvSpPr/>
          <p:nvPr/>
        </p:nvSpPr>
        <p:spPr>
          <a:xfrm flipH="true" flipV="false" rot="-1170983">
            <a:off x="-695319" y="7151337"/>
            <a:ext cx="6547226" cy="6535322"/>
          </a:xfrm>
          <a:custGeom>
            <a:avLst/>
            <a:gdLst/>
            <a:ahLst/>
            <a:cxnLst/>
            <a:rect r="r" b="b" t="t" l="l"/>
            <a:pathLst>
              <a:path h="6535322" w="6547226">
                <a:moveTo>
                  <a:pt x="6547226" y="0"/>
                </a:moveTo>
                <a:lnTo>
                  <a:pt x="0" y="0"/>
                </a:lnTo>
                <a:lnTo>
                  <a:pt x="0" y="6535322"/>
                </a:lnTo>
                <a:lnTo>
                  <a:pt x="6547226" y="6535322"/>
                </a:lnTo>
                <a:lnTo>
                  <a:pt x="6547226"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3" id="23"/>
          <p:cNvSpPr txBox="true"/>
          <p:nvPr/>
        </p:nvSpPr>
        <p:spPr>
          <a:xfrm rot="0">
            <a:off x="12654650" y="4736569"/>
            <a:ext cx="3339812" cy="1227147"/>
          </a:xfrm>
          <a:prstGeom prst="rect">
            <a:avLst/>
          </a:prstGeom>
        </p:spPr>
        <p:txBody>
          <a:bodyPr anchor="t" rtlCol="false" tIns="0" lIns="0" bIns="0" rIns="0">
            <a:spAutoFit/>
          </a:bodyPr>
          <a:lstStyle/>
          <a:p>
            <a:pPr algn="l">
              <a:lnSpc>
                <a:spcPts val="9279"/>
              </a:lnSpc>
            </a:pPr>
            <a:r>
              <a:rPr lang="en-US" sz="9097">
                <a:solidFill>
                  <a:srgbClr val="B12622"/>
                </a:solidFill>
                <a:latin typeface="Bernier Shade"/>
                <a:ea typeface="Bernier Shade"/>
                <a:cs typeface="Bernier Shade"/>
                <a:sym typeface="Bernier Shade"/>
              </a:rPr>
              <a:t>8940k</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278117" y="-112692"/>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627589" y="985313"/>
            <a:ext cx="17032821" cy="6743675"/>
          </a:xfrm>
          <a:prstGeom prst="rect">
            <a:avLst/>
          </a:prstGeom>
        </p:spPr>
        <p:txBody>
          <a:bodyPr anchor="t" rtlCol="false" tIns="0" lIns="0" bIns="0" rIns="0">
            <a:spAutoFit/>
          </a:bodyPr>
          <a:lstStyle/>
          <a:p>
            <a:pPr algn="ctr">
              <a:lnSpc>
                <a:spcPts val="41103"/>
              </a:lnSpc>
              <a:spcBef>
                <a:spcPct val="0"/>
              </a:spcBef>
            </a:pPr>
            <a:r>
              <a:rPr lang="en-US" sz="29359">
                <a:solidFill>
                  <a:srgbClr val="35332F"/>
                </a:solidFill>
                <a:latin typeface="Bernier Shade"/>
                <a:ea typeface="Bernier Shade"/>
                <a:cs typeface="Bernier Shade"/>
                <a:sym typeface="Bernier Shade"/>
              </a:rPr>
              <a:t>THANK YOU</a:t>
            </a:r>
          </a:p>
        </p:txBody>
      </p:sp>
      <p:sp>
        <p:nvSpPr>
          <p:cNvPr name="Freeform 8" id="8"/>
          <p:cNvSpPr/>
          <p:nvPr/>
        </p:nvSpPr>
        <p:spPr>
          <a:xfrm flipH="false" flipV="false" rot="0">
            <a:off x="7641148" y="4100368"/>
            <a:ext cx="2727587" cy="6186632"/>
          </a:xfrm>
          <a:custGeom>
            <a:avLst/>
            <a:gdLst/>
            <a:ahLst/>
            <a:cxnLst/>
            <a:rect r="r" b="b" t="t" l="l"/>
            <a:pathLst>
              <a:path h="6186632" w="2727587">
                <a:moveTo>
                  <a:pt x="0" y="0"/>
                </a:moveTo>
                <a:lnTo>
                  <a:pt x="2727587" y="0"/>
                </a:lnTo>
                <a:lnTo>
                  <a:pt x="2727587" y="6186632"/>
                </a:lnTo>
                <a:lnTo>
                  <a:pt x="0" y="61866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10" id="10"/>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1" id="11"/>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grpSp>
        <p:nvGrpSpPr>
          <p:cNvPr name="Group 12" id="12"/>
          <p:cNvGrpSpPr/>
          <p:nvPr/>
        </p:nvGrpSpPr>
        <p:grpSpPr>
          <a:xfrm rot="206561">
            <a:off x="5747705" y="1570257"/>
            <a:ext cx="6725926" cy="1687563"/>
            <a:chOff x="0" y="0"/>
            <a:chExt cx="1339999" cy="336211"/>
          </a:xfrm>
        </p:grpSpPr>
        <p:sp>
          <p:nvSpPr>
            <p:cNvPr name="Freeform 13" id="13"/>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4" id="14"/>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TextBox 15" id="15"/>
          <p:cNvSpPr txBox="true"/>
          <p:nvPr/>
        </p:nvSpPr>
        <p:spPr>
          <a:xfrm rot="260662">
            <a:off x="6148303" y="1973467"/>
            <a:ext cx="5931945" cy="786166"/>
          </a:xfrm>
          <a:prstGeom prst="rect">
            <a:avLst/>
          </a:prstGeom>
        </p:spPr>
        <p:txBody>
          <a:bodyPr anchor="t" rtlCol="false" tIns="0" lIns="0" bIns="0" rIns="0">
            <a:spAutoFit/>
          </a:bodyPr>
          <a:lstStyle/>
          <a:p>
            <a:pPr algn="ctr">
              <a:lnSpc>
                <a:spcPts val="6403"/>
              </a:lnSpc>
              <a:spcBef>
                <a:spcPct val="0"/>
              </a:spcBef>
            </a:pPr>
            <a:r>
              <a:rPr lang="en-US" sz="4573">
                <a:solidFill>
                  <a:srgbClr val="D8C6A2"/>
                </a:solidFill>
                <a:latin typeface="Pacifico"/>
                <a:ea typeface="Pacifico"/>
                <a:cs typeface="Pacifico"/>
                <a:sym typeface="Pacifico"/>
              </a:rPr>
              <a:t>Music Presentation</a:t>
            </a:r>
          </a:p>
        </p:txBody>
      </p:sp>
      <p:sp>
        <p:nvSpPr>
          <p:cNvPr name="AutoShape 16" id="16"/>
          <p:cNvSpPr/>
          <p:nvPr/>
        </p:nvSpPr>
        <p:spPr>
          <a:xfrm>
            <a:off x="13893735" y="2489203"/>
            <a:ext cx="2834889" cy="0"/>
          </a:xfrm>
          <a:prstGeom prst="line">
            <a:avLst/>
          </a:prstGeom>
          <a:ln cap="flat" w="38100">
            <a:solidFill>
              <a:srgbClr val="35332F"/>
            </a:solidFill>
            <a:prstDash val="solid"/>
            <a:headEnd type="none" len="sm" w="sm"/>
            <a:tailEnd type="none" len="sm" w="sm"/>
          </a:ln>
        </p:spPr>
      </p:sp>
      <p:sp>
        <p:nvSpPr>
          <p:cNvPr name="AutoShape 17" id="17"/>
          <p:cNvSpPr/>
          <p:nvPr/>
        </p:nvSpPr>
        <p:spPr>
          <a:xfrm>
            <a:off x="1561218" y="2451103"/>
            <a:ext cx="2834889" cy="0"/>
          </a:xfrm>
          <a:prstGeom prst="line">
            <a:avLst/>
          </a:prstGeom>
          <a:ln cap="flat" w="38100">
            <a:solidFill>
              <a:srgbClr val="35332F"/>
            </a:solidFill>
            <a:prstDash val="solid"/>
            <a:headEnd type="none" len="sm" w="sm"/>
            <a:tailEnd type="none" len="sm" w="sm"/>
          </a:ln>
        </p:spPr>
      </p:sp>
      <p:sp>
        <p:nvSpPr>
          <p:cNvPr name="AutoShape 18" id="18"/>
          <p:cNvSpPr/>
          <p:nvPr/>
        </p:nvSpPr>
        <p:spPr>
          <a:xfrm>
            <a:off x="1468860" y="7983508"/>
            <a:ext cx="1080037" cy="0"/>
          </a:xfrm>
          <a:prstGeom prst="line">
            <a:avLst/>
          </a:prstGeom>
          <a:ln cap="flat" w="38100">
            <a:solidFill>
              <a:srgbClr val="B12622"/>
            </a:solidFill>
            <a:prstDash val="solid"/>
            <a:headEnd type="none" len="sm" w="sm"/>
            <a:tailEnd type="none" len="sm" w="sm"/>
          </a:ln>
        </p:spPr>
      </p:sp>
      <p:sp>
        <p:nvSpPr>
          <p:cNvPr name="AutoShape 19" id="19"/>
          <p:cNvSpPr/>
          <p:nvPr/>
        </p:nvSpPr>
        <p:spPr>
          <a:xfrm>
            <a:off x="15807681" y="7983508"/>
            <a:ext cx="1080037" cy="0"/>
          </a:xfrm>
          <a:prstGeom prst="line">
            <a:avLst/>
          </a:prstGeom>
          <a:ln cap="flat" w="38100">
            <a:solidFill>
              <a:srgbClr val="B12622"/>
            </a:solidFill>
            <a:prstDash val="solid"/>
            <a:headEnd type="none" len="sm" w="sm"/>
            <a:tailEnd type="none" len="sm" w="sm"/>
          </a:ln>
        </p:spPr>
      </p:sp>
      <p:sp>
        <p:nvSpPr>
          <p:cNvPr name="TextBox 20" id="20"/>
          <p:cNvSpPr txBox="true"/>
          <p:nvPr/>
        </p:nvSpPr>
        <p:spPr>
          <a:xfrm rot="0">
            <a:off x="2946591" y="7427084"/>
            <a:ext cx="3339812" cy="1227147"/>
          </a:xfrm>
          <a:prstGeom prst="rect">
            <a:avLst/>
          </a:prstGeom>
        </p:spPr>
        <p:txBody>
          <a:bodyPr anchor="t" rtlCol="false" tIns="0" lIns="0" bIns="0" rIns="0">
            <a:spAutoFit/>
          </a:bodyPr>
          <a:lstStyle/>
          <a:p>
            <a:pPr algn="ctr">
              <a:lnSpc>
                <a:spcPts val="9279"/>
              </a:lnSpc>
            </a:pPr>
            <a:r>
              <a:rPr lang="en-US" sz="9097">
                <a:solidFill>
                  <a:srgbClr val="B12622"/>
                </a:solidFill>
                <a:latin typeface="Bernier Shade"/>
                <a:ea typeface="Bernier Shade"/>
                <a:cs typeface="Bernier Shade"/>
                <a:sym typeface="Bernier Shade"/>
              </a:rPr>
              <a:t>89,00+</a:t>
            </a:r>
          </a:p>
        </p:txBody>
      </p:sp>
      <p:sp>
        <p:nvSpPr>
          <p:cNvPr name="TextBox 21" id="21"/>
          <p:cNvSpPr txBox="true"/>
          <p:nvPr/>
        </p:nvSpPr>
        <p:spPr>
          <a:xfrm rot="0">
            <a:off x="11266801" y="7427084"/>
            <a:ext cx="3859035" cy="1227147"/>
          </a:xfrm>
          <a:prstGeom prst="rect">
            <a:avLst/>
          </a:prstGeom>
        </p:spPr>
        <p:txBody>
          <a:bodyPr anchor="t" rtlCol="false" tIns="0" lIns="0" bIns="0" rIns="0">
            <a:spAutoFit/>
          </a:bodyPr>
          <a:lstStyle/>
          <a:p>
            <a:pPr algn="ctr">
              <a:lnSpc>
                <a:spcPts val="9279"/>
              </a:lnSpc>
            </a:pPr>
            <a:r>
              <a:rPr lang="en-US" sz="9097">
                <a:solidFill>
                  <a:srgbClr val="B12622"/>
                </a:solidFill>
                <a:latin typeface="Bernier Shade"/>
                <a:ea typeface="Bernier Shade"/>
                <a:cs typeface="Bernier Shade"/>
                <a:sym typeface="Bernier Shade"/>
              </a:rPr>
              <a:t>673,00+</a:t>
            </a:r>
          </a:p>
        </p:txBody>
      </p:sp>
      <p:sp>
        <p:nvSpPr>
          <p:cNvPr name="TextBox 22" id="22"/>
          <p:cNvSpPr txBox="true"/>
          <p:nvPr/>
        </p:nvSpPr>
        <p:spPr>
          <a:xfrm rot="0">
            <a:off x="3192593" y="8695731"/>
            <a:ext cx="2847807" cy="422275"/>
          </a:xfrm>
          <a:prstGeom prst="rect">
            <a:avLst/>
          </a:prstGeom>
        </p:spPr>
        <p:txBody>
          <a:bodyPr anchor="t" rtlCol="false" tIns="0" lIns="0" bIns="0" rIns="0">
            <a:spAutoFit/>
          </a:bodyPr>
          <a:lstStyle/>
          <a:p>
            <a:pPr algn="ctr">
              <a:lnSpc>
                <a:spcPts val="3499"/>
              </a:lnSpc>
              <a:spcBef>
                <a:spcPct val="0"/>
              </a:spcBef>
            </a:pPr>
            <a:r>
              <a:rPr lang="en-US" b="true" sz="2499">
                <a:solidFill>
                  <a:srgbClr val="B12622"/>
                </a:solidFill>
                <a:latin typeface="DM Sans Bold"/>
                <a:ea typeface="DM Sans Bold"/>
                <a:cs typeface="DM Sans Bold"/>
                <a:sym typeface="DM Sans Bold"/>
              </a:rPr>
              <a:t>My Album</a:t>
            </a:r>
          </a:p>
        </p:txBody>
      </p:sp>
      <p:sp>
        <p:nvSpPr>
          <p:cNvPr name="TextBox 23" id="23"/>
          <p:cNvSpPr txBox="true"/>
          <p:nvPr/>
        </p:nvSpPr>
        <p:spPr>
          <a:xfrm rot="0">
            <a:off x="11772415" y="8695731"/>
            <a:ext cx="2847807" cy="422275"/>
          </a:xfrm>
          <a:prstGeom prst="rect">
            <a:avLst/>
          </a:prstGeom>
        </p:spPr>
        <p:txBody>
          <a:bodyPr anchor="t" rtlCol="false" tIns="0" lIns="0" bIns="0" rIns="0">
            <a:spAutoFit/>
          </a:bodyPr>
          <a:lstStyle/>
          <a:p>
            <a:pPr algn="ctr">
              <a:lnSpc>
                <a:spcPts val="3499"/>
              </a:lnSpc>
              <a:spcBef>
                <a:spcPct val="0"/>
              </a:spcBef>
            </a:pPr>
            <a:r>
              <a:rPr lang="en-US" b="true" sz="2499">
                <a:solidFill>
                  <a:srgbClr val="B12622"/>
                </a:solidFill>
                <a:latin typeface="DM Sans Bold"/>
                <a:ea typeface="DM Sans Bold"/>
                <a:cs typeface="DM Sans Bold"/>
                <a:sym typeface="DM Sans Bold"/>
              </a:rPr>
              <a:t>My Songs</a:t>
            </a:r>
          </a:p>
        </p:txBody>
      </p:sp>
      <p:sp>
        <p:nvSpPr>
          <p:cNvPr name="Freeform 24" id="24"/>
          <p:cNvSpPr/>
          <p:nvPr/>
        </p:nvSpPr>
        <p:spPr>
          <a:xfrm flipH="true" flipV="false" rot="0">
            <a:off x="-1153609" y="7193684"/>
            <a:ext cx="5039391" cy="5030228"/>
          </a:xfrm>
          <a:custGeom>
            <a:avLst/>
            <a:gdLst/>
            <a:ahLst/>
            <a:cxnLst/>
            <a:rect r="r" b="b" t="t" l="l"/>
            <a:pathLst>
              <a:path h="5030228" w="5039391">
                <a:moveTo>
                  <a:pt x="5039391" y="0"/>
                </a:moveTo>
                <a:lnTo>
                  <a:pt x="0" y="0"/>
                </a:lnTo>
                <a:lnTo>
                  <a:pt x="0" y="5030229"/>
                </a:lnTo>
                <a:lnTo>
                  <a:pt x="5039391" y="5030229"/>
                </a:lnTo>
                <a:lnTo>
                  <a:pt x="5039391"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5" id="25"/>
          <p:cNvSpPr/>
          <p:nvPr/>
        </p:nvSpPr>
        <p:spPr>
          <a:xfrm flipH="false" flipV="false" rot="0">
            <a:off x="14208929" y="7472781"/>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Freeform 4" id="4"/>
          <p:cNvSpPr/>
          <p:nvPr/>
        </p:nvSpPr>
        <p:spPr>
          <a:xfrm flipH="false" flipV="false" rot="0">
            <a:off x="820116" y="2492425"/>
            <a:ext cx="8088574" cy="7896470"/>
          </a:xfrm>
          <a:custGeom>
            <a:avLst/>
            <a:gdLst/>
            <a:ahLst/>
            <a:cxnLst/>
            <a:rect r="r" b="b" t="t" l="l"/>
            <a:pathLst>
              <a:path h="7896470" w="8088574">
                <a:moveTo>
                  <a:pt x="0" y="0"/>
                </a:moveTo>
                <a:lnTo>
                  <a:pt x="8088574" y="0"/>
                </a:lnTo>
                <a:lnTo>
                  <a:pt x="8088574" y="7896471"/>
                </a:lnTo>
                <a:lnTo>
                  <a:pt x="0" y="7896471"/>
                </a:lnTo>
                <a:lnTo>
                  <a:pt x="0" y="0"/>
                </a:lnTo>
                <a:close/>
              </a:path>
            </a:pathLst>
          </a:custGeom>
          <a:blipFill>
            <a:blip r:embed="rId5"/>
            <a:stretch>
              <a:fillRect l="0" t="0" r="0" b="0"/>
            </a:stretch>
          </a:blipFill>
        </p:spPr>
      </p:sp>
      <p:sp>
        <p:nvSpPr>
          <p:cNvPr name="AutoShape 5" id="5"/>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6" id="6"/>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7" id="7"/>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9" id="9"/>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0" id="10"/>
          <p:cNvSpPr txBox="true"/>
          <p:nvPr/>
        </p:nvSpPr>
        <p:spPr>
          <a:xfrm rot="0">
            <a:off x="10049117" y="5867133"/>
            <a:ext cx="3832515"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About Music Vintage</a:t>
            </a:r>
          </a:p>
        </p:txBody>
      </p:sp>
      <p:sp>
        <p:nvSpPr>
          <p:cNvPr name="TextBox 11" id="11"/>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2" id="12"/>
          <p:cNvSpPr txBox="true"/>
          <p:nvPr/>
        </p:nvSpPr>
        <p:spPr>
          <a:xfrm rot="0">
            <a:off x="10014611" y="2950682"/>
            <a:ext cx="7286789" cy="2408574"/>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Introduction Vintage</a:t>
            </a:r>
            <a:r>
              <a:rPr lang="en-US" sz="9097">
                <a:solidFill>
                  <a:srgbClr val="35332F"/>
                </a:solidFill>
                <a:latin typeface="Bernier Shade"/>
                <a:ea typeface="Bernier Shade"/>
                <a:cs typeface="Bernier Shade"/>
                <a:sym typeface="Bernier Shade"/>
              </a:rPr>
              <a:t> Music</a:t>
            </a:r>
          </a:p>
        </p:txBody>
      </p:sp>
      <p:grpSp>
        <p:nvGrpSpPr>
          <p:cNvPr name="Group 13" id="13"/>
          <p:cNvGrpSpPr/>
          <p:nvPr/>
        </p:nvGrpSpPr>
        <p:grpSpPr>
          <a:xfrm rot="-324843">
            <a:off x="9842623" y="2275710"/>
            <a:ext cx="3664505" cy="919440"/>
            <a:chOff x="0" y="0"/>
            <a:chExt cx="1339999" cy="336211"/>
          </a:xfrm>
        </p:grpSpPr>
        <p:sp>
          <p:nvSpPr>
            <p:cNvPr name="Freeform 14" id="14"/>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5" id="15"/>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TextBox 16" id="16"/>
          <p:cNvSpPr txBox="true"/>
          <p:nvPr/>
        </p:nvSpPr>
        <p:spPr>
          <a:xfrm rot="-270742">
            <a:off x="10057417" y="2509172"/>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17" id="17"/>
          <p:cNvSpPr txBox="true"/>
          <p:nvPr/>
        </p:nvSpPr>
        <p:spPr>
          <a:xfrm rot="0">
            <a:off x="10049117" y="6393035"/>
            <a:ext cx="6578495" cy="175895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Vintage music refers to music from past e</a:t>
            </a:r>
            <a:r>
              <a:rPr lang="en-US" sz="2000">
                <a:solidFill>
                  <a:srgbClr val="2B281D"/>
                </a:solidFill>
                <a:latin typeface="DM Sans"/>
                <a:ea typeface="DM Sans"/>
                <a:cs typeface="DM Sans"/>
                <a:sym typeface="DM Sans"/>
              </a:rPr>
              <a:t>ras that shaped today’s soundscapes, typically ranging from the 1920s jazz age to the classic rock era of the 1970s. It is characterized not only by its distinct melodies and instrumentation but also by the cultural</a:t>
            </a:r>
          </a:p>
        </p:txBody>
      </p:sp>
      <p:sp>
        <p:nvSpPr>
          <p:cNvPr name="Freeform 18" id="18"/>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8" id="8"/>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9" id="9"/>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0" id="10"/>
          <p:cNvSpPr txBox="true"/>
          <p:nvPr/>
        </p:nvSpPr>
        <p:spPr>
          <a:xfrm rot="0">
            <a:off x="3953422" y="2561011"/>
            <a:ext cx="10314491" cy="1227147"/>
          </a:xfrm>
          <a:prstGeom prst="rect">
            <a:avLst/>
          </a:prstGeom>
        </p:spPr>
        <p:txBody>
          <a:bodyPr anchor="t" rtlCol="false" tIns="0" lIns="0" bIns="0" rIns="0">
            <a:spAutoFit/>
          </a:bodyPr>
          <a:lstStyle/>
          <a:p>
            <a:pPr algn="ctr">
              <a:lnSpc>
                <a:spcPts val="9279"/>
              </a:lnSpc>
            </a:pPr>
            <a:r>
              <a:rPr lang="en-US" sz="9097">
                <a:solidFill>
                  <a:srgbClr val="35332F"/>
                </a:solidFill>
                <a:latin typeface="Bernier Shade"/>
                <a:ea typeface="Bernier Shade"/>
                <a:cs typeface="Bernier Shade"/>
                <a:sym typeface="Bernier Shade"/>
              </a:rPr>
              <a:t>The Birth of Jazz</a:t>
            </a:r>
          </a:p>
        </p:txBody>
      </p:sp>
      <p:grpSp>
        <p:nvGrpSpPr>
          <p:cNvPr name="Group 11" id="11"/>
          <p:cNvGrpSpPr/>
          <p:nvPr/>
        </p:nvGrpSpPr>
        <p:grpSpPr>
          <a:xfrm rot="-324843">
            <a:off x="7311748" y="1886038"/>
            <a:ext cx="3664505" cy="919440"/>
            <a:chOff x="0" y="0"/>
            <a:chExt cx="1339999" cy="336211"/>
          </a:xfrm>
        </p:grpSpPr>
        <p:sp>
          <p:nvSpPr>
            <p:cNvPr name="Freeform 12" id="12"/>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3" id="13"/>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270742">
            <a:off x="7526542" y="2119500"/>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Freeform 15" id="15"/>
          <p:cNvSpPr/>
          <p:nvPr/>
        </p:nvSpPr>
        <p:spPr>
          <a:xfrm flipH="false" flipV="false" rot="-347865">
            <a:off x="5406218" y="4182731"/>
            <a:ext cx="5648749" cy="3706992"/>
          </a:xfrm>
          <a:custGeom>
            <a:avLst/>
            <a:gdLst/>
            <a:ahLst/>
            <a:cxnLst/>
            <a:rect r="r" b="b" t="t" l="l"/>
            <a:pathLst>
              <a:path h="3706992" w="5648749">
                <a:moveTo>
                  <a:pt x="0" y="0"/>
                </a:moveTo>
                <a:lnTo>
                  <a:pt x="5648750" y="0"/>
                </a:lnTo>
                <a:lnTo>
                  <a:pt x="5648750" y="3706992"/>
                </a:lnTo>
                <a:lnTo>
                  <a:pt x="0" y="3706992"/>
                </a:lnTo>
                <a:lnTo>
                  <a:pt x="0" y="0"/>
                </a:lnTo>
                <a:close/>
              </a:path>
            </a:pathLst>
          </a:custGeom>
          <a:blipFill>
            <a:blip r:embed="rId7"/>
            <a:stretch>
              <a:fillRect l="0" t="0" r="0" b="0"/>
            </a:stretch>
          </a:blipFill>
        </p:spPr>
      </p:sp>
      <p:sp>
        <p:nvSpPr>
          <p:cNvPr name="Freeform 16" id="16"/>
          <p:cNvSpPr/>
          <p:nvPr/>
        </p:nvSpPr>
        <p:spPr>
          <a:xfrm flipH="false" flipV="false" rot="667485">
            <a:off x="6925884" y="6552885"/>
            <a:ext cx="5834031" cy="3828583"/>
          </a:xfrm>
          <a:custGeom>
            <a:avLst/>
            <a:gdLst/>
            <a:ahLst/>
            <a:cxnLst/>
            <a:rect r="r" b="b" t="t" l="l"/>
            <a:pathLst>
              <a:path h="3828583" w="5834031">
                <a:moveTo>
                  <a:pt x="0" y="0"/>
                </a:moveTo>
                <a:lnTo>
                  <a:pt x="5834031" y="0"/>
                </a:lnTo>
                <a:lnTo>
                  <a:pt x="5834031" y="3828583"/>
                </a:lnTo>
                <a:lnTo>
                  <a:pt x="0" y="3828583"/>
                </a:lnTo>
                <a:lnTo>
                  <a:pt x="0" y="0"/>
                </a:lnTo>
                <a:close/>
              </a:path>
            </a:pathLst>
          </a:custGeom>
          <a:blipFill>
            <a:blip r:embed="rId7"/>
            <a:stretch>
              <a:fillRect l="0" t="0" r="0" b="0"/>
            </a:stretch>
          </a:blipFill>
        </p:spPr>
      </p:sp>
      <p:sp>
        <p:nvSpPr>
          <p:cNvPr name="TextBox 17" id="17"/>
          <p:cNvSpPr txBox="true"/>
          <p:nvPr/>
        </p:nvSpPr>
        <p:spPr>
          <a:xfrm rot="0">
            <a:off x="13426785" y="4742798"/>
            <a:ext cx="2005701" cy="1086835"/>
          </a:xfrm>
          <a:prstGeom prst="rect">
            <a:avLst/>
          </a:prstGeom>
        </p:spPr>
        <p:txBody>
          <a:bodyPr anchor="t" rtlCol="false" tIns="0" lIns="0" bIns="0" rIns="0">
            <a:spAutoFit/>
          </a:bodyPr>
          <a:lstStyle/>
          <a:p>
            <a:pPr algn="l">
              <a:lnSpc>
                <a:spcPts val="8143"/>
              </a:lnSpc>
            </a:pPr>
            <a:r>
              <a:rPr lang="en-US" sz="7983">
                <a:solidFill>
                  <a:srgbClr val="B12622"/>
                </a:solidFill>
                <a:latin typeface="Bernier Shade"/>
                <a:ea typeface="Bernier Shade"/>
                <a:cs typeface="Bernier Shade"/>
                <a:sym typeface="Bernier Shade"/>
              </a:rPr>
              <a:t>02</a:t>
            </a:r>
          </a:p>
        </p:txBody>
      </p:sp>
      <p:sp>
        <p:nvSpPr>
          <p:cNvPr name="TextBox 18" id="18"/>
          <p:cNvSpPr txBox="true"/>
          <p:nvPr/>
        </p:nvSpPr>
        <p:spPr>
          <a:xfrm rot="0">
            <a:off x="1028700" y="4742798"/>
            <a:ext cx="2005701" cy="1086835"/>
          </a:xfrm>
          <a:prstGeom prst="rect">
            <a:avLst/>
          </a:prstGeom>
        </p:spPr>
        <p:txBody>
          <a:bodyPr anchor="t" rtlCol="false" tIns="0" lIns="0" bIns="0" rIns="0">
            <a:spAutoFit/>
          </a:bodyPr>
          <a:lstStyle/>
          <a:p>
            <a:pPr algn="l">
              <a:lnSpc>
                <a:spcPts val="8143"/>
              </a:lnSpc>
            </a:pPr>
            <a:r>
              <a:rPr lang="en-US" sz="7983">
                <a:solidFill>
                  <a:srgbClr val="B12622"/>
                </a:solidFill>
                <a:latin typeface="Bernier Shade"/>
                <a:ea typeface="Bernier Shade"/>
                <a:cs typeface="Bernier Shade"/>
                <a:sym typeface="Bernier Shade"/>
              </a:rPr>
              <a:t>01</a:t>
            </a:r>
          </a:p>
        </p:txBody>
      </p:sp>
      <p:sp>
        <p:nvSpPr>
          <p:cNvPr name="TextBox 19" id="19"/>
          <p:cNvSpPr txBox="true"/>
          <p:nvPr/>
        </p:nvSpPr>
        <p:spPr>
          <a:xfrm rot="0">
            <a:off x="13426785" y="6060423"/>
            <a:ext cx="3832515"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Early Performers</a:t>
            </a:r>
          </a:p>
        </p:txBody>
      </p:sp>
      <p:sp>
        <p:nvSpPr>
          <p:cNvPr name="TextBox 20" id="20"/>
          <p:cNvSpPr txBox="true"/>
          <p:nvPr/>
        </p:nvSpPr>
        <p:spPr>
          <a:xfrm rot="0">
            <a:off x="1028700" y="6060423"/>
            <a:ext cx="3832515"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Global Spread</a:t>
            </a:r>
          </a:p>
        </p:txBody>
      </p:sp>
      <p:sp>
        <p:nvSpPr>
          <p:cNvPr name="TextBox 21" id="21"/>
          <p:cNvSpPr txBox="true"/>
          <p:nvPr/>
        </p:nvSpPr>
        <p:spPr>
          <a:xfrm rot="0">
            <a:off x="13426785" y="6586325"/>
            <a:ext cx="3787275"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Jazz and blues emerged from Af</a:t>
            </a:r>
            <a:r>
              <a:rPr lang="en-US" sz="2000">
                <a:solidFill>
                  <a:srgbClr val="2B281D"/>
                </a:solidFill>
                <a:latin typeface="DM Sans"/>
                <a:ea typeface="DM Sans"/>
                <a:cs typeface="DM Sans"/>
                <a:sym typeface="DM Sans"/>
              </a:rPr>
              <a:t>rican-American communities in the early 20th century,</a:t>
            </a:r>
          </a:p>
        </p:txBody>
      </p:sp>
      <p:sp>
        <p:nvSpPr>
          <p:cNvPr name="TextBox 22" id="22"/>
          <p:cNvSpPr txBox="true"/>
          <p:nvPr/>
        </p:nvSpPr>
        <p:spPr>
          <a:xfrm rot="0">
            <a:off x="1028700" y="6586325"/>
            <a:ext cx="3954757"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They captured real-life struggles and joy, </a:t>
            </a:r>
            <a:r>
              <a:rPr lang="en-US" sz="2000">
                <a:solidFill>
                  <a:srgbClr val="2B281D"/>
                </a:solidFill>
                <a:latin typeface="DM Sans"/>
                <a:ea typeface="DM Sans"/>
                <a:cs typeface="DM Sans"/>
                <a:sym typeface="DM Sans"/>
              </a:rPr>
              <a:t>influencing nearly every music genre that followed.</a:t>
            </a:r>
          </a:p>
        </p:txBody>
      </p:sp>
      <p:grpSp>
        <p:nvGrpSpPr>
          <p:cNvPr name="Group 23" id="23"/>
          <p:cNvGrpSpPr/>
          <p:nvPr/>
        </p:nvGrpSpPr>
        <p:grpSpPr>
          <a:xfrm rot="0">
            <a:off x="13435059" y="8068897"/>
            <a:ext cx="1885364" cy="521440"/>
            <a:chOff x="0" y="0"/>
            <a:chExt cx="751862" cy="207945"/>
          </a:xfrm>
        </p:grpSpPr>
        <p:sp>
          <p:nvSpPr>
            <p:cNvPr name="Freeform 24" id="24"/>
            <p:cNvSpPr/>
            <p:nvPr/>
          </p:nvSpPr>
          <p:spPr>
            <a:xfrm flipH="false" flipV="false" rot="0">
              <a:off x="0" y="0"/>
              <a:ext cx="751862" cy="207945"/>
            </a:xfrm>
            <a:custGeom>
              <a:avLst/>
              <a:gdLst/>
              <a:ahLst/>
              <a:cxnLst/>
              <a:rect r="r" b="b" t="t" l="l"/>
              <a:pathLst>
                <a:path h="207945" w="751862">
                  <a:moveTo>
                    <a:pt x="103972" y="0"/>
                  </a:moveTo>
                  <a:lnTo>
                    <a:pt x="647890" y="0"/>
                  </a:lnTo>
                  <a:cubicBezTo>
                    <a:pt x="705312" y="0"/>
                    <a:pt x="751862" y="46550"/>
                    <a:pt x="751862" y="103972"/>
                  </a:cubicBezTo>
                  <a:lnTo>
                    <a:pt x="751862" y="103972"/>
                  </a:lnTo>
                  <a:cubicBezTo>
                    <a:pt x="751862" y="131547"/>
                    <a:pt x="740908" y="157993"/>
                    <a:pt x="721410" y="177492"/>
                  </a:cubicBezTo>
                  <a:cubicBezTo>
                    <a:pt x="701911" y="196990"/>
                    <a:pt x="675465" y="207945"/>
                    <a:pt x="647890" y="207945"/>
                  </a:cubicBezTo>
                  <a:lnTo>
                    <a:pt x="103972" y="207945"/>
                  </a:lnTo>
                  <a:cubicBezTo>
                    <a:pt x="46550" y="207945"/>
                    <a:pt x="0" y="161395"/>
                    <a:pt x="0" y="103972"/>
                  </a:cubicBezTo>
                  <a:lnTo>
                    <a:pt x="0" y="103972"/>
                  </a:lnTo>
                  <a:cubicBezTo>
                    <a:pt x="0" y="46550"/>
                    <a:pt x="46550" y="0"/>
                    <a:pt x="103972" y="0"/>
                  </a:cubicBezTo>
                  <a:close/>
                </a:path>
              </a:pathLst>
            </a:custGeom>
            <a:solidFill>
              <a:srgbClr val="B12622"/>
            </a:solidFill>
          </p:spPr>
        </p:sp>
        <p:sp>
          <p:nvSpPr>
            <p:cNvPr name="TextBox 25" id="25"/>
            <p:cNvSpPr txBox="true"/>
            <p:nvPr/>
          </p:nvSpPr>
          <p:spPr>
            <a:xfrm>
              <a:off x="0" y="-38100"/>
              <a:ext cx="751862" cy="246045"/>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1036974" y="8068897"/>
            <a:ext cx="1885364" cy="521440"/>
            <a:chOff x="0" y="0"/>
            <a:chExt cx="751862" cy="207945"/>
          </a:xfrm>
        </p:grpSpPr>
        <p:sp>
          <p:nvSpPr>
            <p:cNvPr name="Freeform 27" id="27"/>
            <p:cNvSpPr/>
            <p:nvPr/>
          </p:nvSpPr>
          <p:spPr>
            <a:xfrm flipH="false" flipV="false" rot="0">
              <a:off x="0" y="0"/>
              <a:ext cx="751862" cy="207945"/>
            </a:xfrm>
            <a:custGeom>
              <a:avLst/>
              <a:gdLst/>
              <a:ahLst/>
              <a:cxnLst/>
              <a:rect r="r" b="b" t="t" l="l"/>
              <a:pathLst>
                <a:path h="207945" w="751862">
                  <a:moveTo>
                    <a:pt x="103972" y="0"/>
                  </a:moveTo>
                  <a:lnTo>
                    <a:pt x="647890" y="0"/>
                  </a:lnTo>
                  <a:cubicBezTo>
                    <a:pt x="705312" y="0"/>
                    <a:pt x="751862" y="46550"/>
                    <a:pt x="751862" y="103972"/>
                  </a:cubicBezTo>
                  <a:lnTo>
                    <a:pt x="751862" y="103972"/>
                  </a:lnTo>
                  <a:cubicBezTo>
                    <a:pt x="751862" y="131547"/>
                    <a:pt x="740908" y="157993"/>
                    <a:pt x="721410" y="177492"/>
                  </a:cubicBezTo>
                  <a:cubicBezTo>
                    <a:pt x="701911" y="196990"/>
                    <a:pt x="675465" y="207945"/>
                    <a:pt x="647890" y="207945"/>
                  </a:cubicBezTo>
                  <a:lnTo>
                    <a:pt x="103972" y="207945"/>
                  </a:lnTo>
                  <a:cubicBezTo>
                    <a:pt x="46550" y="207945"/>
                    <a:pt x="0" y="161395"/>
                    <a:pt x="0" y="103972"/>
                  </a:cubicBezTo>
                  <a:lnTo>
                    <a:pt x="0" y="103972"/>
                  </a:lnTo>
                  <a:cubicBezTo>
                    <a:pt x="0" y="46550"/>
                    <a:pt x="46550" y="0"/>
                    <a:pt x="103972" y="0"/>
                  </a:cubicBezTo>
                  <a:close/>
                </a:path>
              </a:pathLst>
            </a:custGeom>
            <a:solidFill>
              <a:srgbClr val="B12622"/>
            </a:solidFill>
          </p:spPr>
        </p:sp>
        <p:sp>
          <p:nvSpPr>
            <p:cNvPr name="TextBox 28" id="28"/>
            <p:cNvSpPr txBox="true"/>
            <p:nvPr/>
          </p:nvSpPr>
          <p:spPr>
            <a:xfrm>
              <a:off x="0" y="-38100"/>
              <a:ext cx="751862" cy="246045"/>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13495978" y="8117927"/>
            <a:ext cx="1763524" cy="349250"/>
          </a:xfrm>
          <a:prstGeom prst="rect">
            <a:avLst/>
          </a:prstGeom>
        </p:spPr>
        <p:txBody>
          <a:bodyPr anchor="t" rtlCol="false" tIns="0" lIns="0" bIns="0" rIns="0">
            <a:spAutoFit/>
          </a:bodyPr>
          <a:lstStyle/>
          <a:p>
            <a:pPr algn="ctr">
              <a:lnSpc>
                <a:spcPts val="2800"/>
              </a:lnSpc>
              <a:spcBef>
                <a:spcPct val="0"/>
              </a:spcBef>
            </a:pPr>
            <a:r>
              <a:rPr lang="en-US" b="true" sz="2000">
                <a:solidFill>
                  <a:srgbClr val="D8C6A2"/>
                </a:solidFill>
                <a:latin typeface="DM Sans Bold"/>
                <a:ea typeface="DM Sans Bold"/>
                <a:cs typeface="DM Sans Bold"/>
                <a:sym typeface="DM Sans Bold"/>
              </a:rPr>
              <a:t>See More</a:t>
            </a:r>
          </a:p>
        </p:txBody>
      </p:sp>
      <p:sp>
        <p:nvSpPr>
          <p:cNvPr name="TextBox 30" id="30"/>
          <p:cNvSpPr txBox="true"/>
          <p:nvPr/>
        </p:nvSpPr>
        <p:spPr>
          <a:xfrm rot="0">
            <a:off x="1097894" y="8117927"/>
            <a:ext cx="1763524" cy="349250"/>
          </a:xfrm>
          <a:prstGeom prst="rect">
            <a:avLst/>
          </a:prstGeom>
        </p:spPr>
        <p:txBody>
          <a:bodyPr anchor="t" rtlCol="false" tIns="0" lIns="0" bIns="0" rIns="0">
            <a:spAutoFit/>
          </a:bodyPr>
          <a:lstStyle/>
          <a:p>
            <a:pPr algn="ctr">
              <a:lnSpc>
                <a:spcPts val="2800"/>
              </a:lnSpc>
              <a:spcBef>
                <a:spcPct val="0"/>
              </a:spcBef>
            </a:pPr>
            <a:r>
              <a:rPr lang="en-US" b="true" sz="2000">
                <a:solidFill>
                  <a:srgbClr val="D8C6A2"/>
                </a:solidFill>
                <a:latin typeface="DM Sans Bold"/>
                <a:ea typeface="DM Sans Bold"/>
                <a:cs typeface="DM Sans Bold"/>
                <a:sym typeface="DM Sans Bold"/>
              </a:rPr>
              <a:t>See More</a:t>
            </a:r>
          </a:p>
        </p:txBody>
      </p:sp>
      <p:sp>
        <p:nvSpPr>
          <p:cNvPr name="Freeform 31" id="31"/>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8" id="8"/>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9" id="9"/>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0" id="10"/>
          <p:cNvSpPr txBox="true"/>
          <p:nvPr/>
        </p:nvSpPr>
        <p:spPr>
          <a:xfrm rot="0">
            <a:off x="1468860" y="3336015"/>
            <a:ext cx="5771993" cy="3570297"/>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Swing Era of the 1930s and 40s</a:t>
            </a:r>
          </a:p>
        </p:txBody>
      </p:sp>
      <p:grpSp>
        <p:nvGrpSpPr>
          <p:cNvPr name="Group 11" id="11"/>
          <p:cNvGrpSpPr/>
          <p:nvPr/>
        </p:nvGrpSpPr>
        <p:grpSpPr>
          <a:xfrm rot="-324843">
            <a:off x="1504062" y="2661043"/>
            <a:ext cx="3664505" cy="919440"/>
            <a:chOff x="0" y="0"/>
            <a:chExt cx="1339999" cy="336211"/>
          </a:xfrm>
        </p:grpSpPr>
        <p:sp>
          <p:nvSpPr>
            <p:cNvPr name="Freeform 12" id="12"/>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3" id="13"/>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7996186" y="2339498"/>
            <a:ext cx="8876884" cy="6504335"/>
          </a:xfrm>
          <a:custGeom>
            <a:avLst/>
            <a:gdLst/>
            <a:ahLst/>
            <a:cxnLst/>
            <a:rect r="r" b="b" t="t" l="l"/>
            <a:pathLst>
              <a:path h="6504335" w="8876884">
                <a:moveTo>
                  <a:pt x="0" y="0"/>
                </a:moveTo>
                <a:lnTo>
                  <a:pt x="8876884" y="0"/>
                </a:lnTo>
                <a:lnTo>
                  <a:pt x="8876884" y="6504335"/>
                </a:lnTo>
                <a:lnTo>
                  <a:pt x="0" y="65043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270742">
            <a:off x="1718856" y="2894505"/>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16" id="16"/>
          <p:cNvSpPr txBox="true"/>
          <p:nvPr/>
        </p:nvSpPr>
        <p:spPr>
          <a:xfrm rot="0">
            <a:off x="1468860" y="7237405"/>
            <a:ext cx="5624358"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Swing music brought </a:t>
            </a:r>
            <a:r>
              <a:rPr lang="en-US" sz="2000">
                <a:solidFill>
                  <a:srgbClr val="2B281D"/>
                </a:solidFill>
                <a:latin typeface="DM Sans"/>
                <a:ea typeface="DM Sans"/>
                <a:cs typeface="DM Sans"/>
                <a:sym typeface="DM Sans"/>
              </a:rPr>
              <a:t>a lively, energetic beat that dominated dance halls. It was a unifying sound during tough times</a:t>
            </a:r>
          </a:p>
        </p:txBody>
      </p:sp>
      <p:sp>
        <p:nvSpPr>
          <p:cNvPr name="TextBox 17" id="17"/>
          <p:cNvSpPr txBox="true"/>
          <p:nvPr/>
        </p:nvSpPr>
        <p:spPr>
          <a:xfrm rot="0">
            <a:off x="8218867" y="7740643"/>
            <a:ext cx="2692101" cy="422275"/>
          </a:xfrm>
          <a:prstGeom prst="rect">
            <a:avLst/>
          </a:prstGeom>
        </p:spPr>
        <p:txBody>
          <a:bodyPr anchor="t" rtlCol="false" tIns="0" lIns="0" bIns="0" rIns="0">
            <a:spAutoFit/>
          </a:bodyPr>
          <a:lstStyle/>
          <a:p>
            <a:pPr algn="l">
              <a:lnSpc>
                <a:spcPts val="3499"/>
              </a:lnSpc>
              <a:spcBef>
                <a:spcPct val="0"/>
              </a:spcBef>
            </a:pPr>
            <a:r>
              <a:rPr lang="en-US" b="true" sz="2499">
                <a:solidFill>
                  <a:srgbClr val="35332F"/>
                </a:solidFill>
                <a:latin typeface="DM Sans Bold"/>
                <a:ea typeface="DM Sans Bold"/>
                <a:cs typeface="DM Sans Bold"/>
                <a:sym typeface="DM Sans Bold"/>
              </a:rPr>
              <a:t>Dance Culture</a:t>
            </a:r>
          </a:p>
        </p:txBody>
      </p:sp>
      <p:sp>
        <p:nvSpPr>
          <p:cNvPr name="TextBox 18" id="18"/>
          <p:cNvSpPr txBox="true"/>
          <p:nvPr/>
        </p:nvSpPr>
        <p:spPr>
          <a:xfrm rot="0">
            <a:off x="14054563" y="2291873"/>
            <a:ext cx="2692101" cy="422275"/>
          </a:xfrm>
          <a:prstGeom prst="rect">
            <a:avLst/>
          </a:prstGeom>
        </p:spPr>
        <p:txBody>
          <a:bodyPr anchor="t" rtlCol="false" tIns="0" lIns="0" bIns="0" rIns="0">
            <a:spAutoFit/>
          </a:bodyPr>
          <a:lstStyle/>
          <a:p>
            <a:pPr algn="r">
              <a:lnSpc>
                <a:spcPts val="3499"/>
              </a:lnSpc>
              <a:spcBef>
                <a:spcPct val="0"/>
              </a:spcBef>
            </a:pPr>
            <a:r>
              <a:rPr lang="en-US" b="true" sz="2499">
                <a:solidFill>
                  <a:srgbClr val="35332F"/>
                </a:solidFill>
                <a:latin typeface="DM Sans Bold"/>
                <a:ea typeface="DM Sans Bold"/>
                <a:cs typeface="DM Sans Bold"/>
                <a:sym typeface="DM Sans Bold"/>
              </a:rPr>
              <a:t>Radio Popularity</a:t>
            </a:r>
          </a:p>
        </p:txBody>
      </p:sp>
      <p:sp>
        <p:nvSpPr>
          <p:cNvPr name="TextBox 19" id="19"/>
          <p:cNvSpPr txBox="true"/>
          <p:nvPr/>
        </p:nvSpPr>
        <p:spPr>
          <a:xfrm rot="0">
            <a:off x="8218867" y="8224830"/>
            <a:ext cx="3968828" cy="619003"/>
          </a:xfrm>
          <a:prstGeom prst="rect">
            <a:avLst/>
          </a:prstGeom>
        </p:spPr>
        <p:txBody>
          <a:bodyPr anchor="t" rtlCol="false" tIns="0" lIns="0" bIns="0" rIns="0">
            <a:spAutoFit/>
          </a:bodyPr>
          <a:lstStyle/>
          <a:p>
            <a:pPr algn="l">
              <a:lnSpc>
                <a:spcPts val="5159"/>
              </a:lnSpc>
              <a:spcBef>
                <a:spcPct val="0"/>
              </a:spcBef>
            </a:pPr>
            <a:r>
              <a:rPr lang="en-US" b="true" sz="3685">
                <a:solidFill>
                  <a:srgbClr val="B7312A"/>
                </a:solidFill>
                <a:latin typeface="DM Sans Bold"/>
                <a:ea typeface="DM Sans Bold"/>
                <a:cs typeface="DM Sans Bold"/>
                <a:sym typeface="DM Sans Bold"/>
              </a:rPr>
              <a:t>78,000,000+</a:t>
            </a:r>
          </a:p>
        </p:txBody>
      </p:sp>
      <p:sp>
        <p:nvSpPr>
          <p:cNvPr name="TextBox 20" id="20"/>
          <p:cNvSpPr txBox="true"/>
          <p:nvPr/>
        </p:nvSpPr>
        <p:spPr>
          <a:xfrm rot="0">
            <a:off x="12777836" y="2776060"/>
            <a:ext cx="3968828" cy="620760"/>
          </a:xfrm>
          <a:prstGeom prst="rect">
            <a:avLst/>
          </a:prstGeom>
        </p:spPr>
        <p:txBody>
          <a:bodyPr anchor="t" rtlCol="false" tIns="0" lIns="0" bIns="0" rIns="0">
            <a:spAutoFit/>
          </a:bodyPr>
          <a:lstStyle/>
          <a:p>
            <a:pPr algn="r">
              <a:lnSpc>
                <a:spcPts val="5159"/>
              </a:lnSpc>
              <a:spcBef>
                <a:spcPct val="0"/>
              </a:spcBef>
            </a:pPr>
            <a:r>
              <a:rPr lang="en-US" b="true" sz="3685">
                <a:solidFill>
                  <a:srgbClr val="B7312A"/>
                </a:solidFill>
                <a:latin typeface="DM Sans Bold"/>
                <a:ea typeface="DM Sans Bold"/>
                <a:cs typeface="DM Sans Bold"/>
                <a:sym typeface="DM Sans Bold"/>
              </a:rPr>
              <a:t>423,000,000+</a:t>
            </a:r>
          </a:p>
        </p:txBody>
      </p:sp>
      <p:sp>
        <p:nvSpPr>
          <p:cNvPr name="Freeform 21" id="21"/>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8" id="8"/>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9" id="9"/>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Freeform 10" id="10"/>
          <p:cNvSpPr/>
          <p:nvPr/>
        </p:nvSpPr>
        <p:spPr>
          <a:xfrm flipH="false" flipV="false" rot="0">
            <a:off x="-172391" y="2128753"/>
            <a:ext cx="9773980" cy="6948411"/>
          </a:xfrm>
          <a:custGeom>
            <a:avLst/>
            <a:gdLst/>
            <a:ahLst/>
            <a:cxnLst/>
            <a:rect r="r" b="b" t="t" l="l"/>
            <a:pathLst>
              <a:path h="6948411" w="9773980">
                <a:moveTo>
                  <a:pt x="0" y="0"/>
                </a:moveTo>
                <a:lnTo>
                  <a:pt x="9773980" y="0"/>
                </a:lnTo>
                <a:lnTo>
                  <a:pt x="9773980" y="6948412"/>
                </a:lnTo>
                <a:lnTo>
                  <a:pt x="0" y="694841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10506221" y="2974552"/>
            <a:ext cx="6580486" cy="2398722"/>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Rock ’n’ Roll Revolution</a:t>
            </a:r>
          </a:p>
        </p:txBody>
      </p:sp>
      <p:grpSp>
        <p:nvGrpSpPr>
          <p:cNvPr name="Group 12" id="12"/>
          <p:cNvGrpSpPr/>
          <p:nvPr/>
        </p:nvGrpSpPr>
        <p:grpSpPr>
          <a:xfrm rot="-324843">
            <a:off x="10442983" y="2299580"/>
            <a:ext cx="3664505" cy="919440"/>
            <a:chOff x="0" y="0"/>
            <a:chExt cx="1339999" cy="336211"/>
          </a:xfrm>
        </p:grpSpPr>
        <p:sp>
          <p:nvSpPr>
            <p:cNvPr name="Freeform 13" id="13"/>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4" id="14"/>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10506221" y="5873366"/>
            <a:ext cx="338236" cy="3382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18" id="18"/>
          <p:cNvGrpSpPr/>
          <p:nvPr/>
        </p:nvGrpSpPr>
        <p:grpSpPr>
          <a:xfrm rot="0">
            <a:off x="13900994" y="5873366"/>
            <a:ext cx="338236" cy="3382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21" id="21"/>
          <p:cNvGrpSpPr/>
          <p:nvPr/>
        </p:nvGrpSpPr>
        <p:grpSpPr>
          <a:xfrm rot="0">
            <a:off x="10506221" y="6554753"/>
            <a:ext cx="338236" cy="338236"/>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24" id="24"/>
          <p:cNvGrpSpPr/>
          <p:nvPr/>
        </p:nvGrpSpPr>
        <p:grpSpPr>
          <a:xfrm rot="0">
            <a:off x="13900994" y="6554753"/>
            <a:ext cx="338236" cy="338236"/>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
        <p:nvSpPr>
          <p:cNvPr name="TextBox 27" id="27"/>
          <p:cNvSpPr txBox="true"/>
          <p:nvPr/>
        </p:nvSpPr>
        <p:spPr>
          <a:xfrm rot="-270742">
            <a:off x="10657778" y="2533042"/>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28" id="28"/>
          <p:cNvSpPr txBox="true"/>
          <p:nvPr/>
        </p:nvSpPr>
        <p:spPr>
          <a:xfrm rot="0">
            <a:off x="10506221" y="7349346"/>
            <a:ext cx="6580486" cy="701675"/>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The 1950s introduced rock ’n’</a:t>
            </a:r>
            <a:r>
              <a:rPr lang="en-US" sz="2000">
                <a:solidFill>
                  <a:srgbClr val="2B281D"/>
                </a:solidFill>
                <a:latin typeface="DM Sans"/>
                <a:ea typeface="DM Sans"/>
                <a:cs typeface="DM Sans"/>
                <a:sym typeface="DM Sans"/>
              </a:rPr>
              <a:t> roll, blending blues, gospel, and rhythm into a powerful sound.</a:t>
            </a:r>
          </a:p>
        </p:txBody>
      </p:sp>
      <p:sp>
        <p:nvSpPr>
          <p:cNvPr name="TextBox 29" id="29"/>
          <p:cNvSpPr txBox="true"/>
          <p:nvPr/>
        </p:nvSpPr>
        <p:spPr>
          <a:xfrm rot="0">
            <a:off x="11104363" y="5807534"/>
            <a:ext cx="2692101" cy="422275"/>
          </a:xfrm>
          <a:prstGeom prst="rect">
            <a:avLst/>
          </a:prstGeom>
        </p:spPr>
        <p:txBody>
          <a:bodyPr anchor="t" rtlCol="false" tIns="0" lIns="0" bIns="0" rIns="0">
            <a:spAutoFit/>
          </a:bodyPr>
          <a:lstStyle/>
          <a:p>
            <a:pPr algn="just">
              <a:lnSpc>
                <a:spcPts val="3499"/>
              </a:lnSpc>
              <a:spcBef>
                <a:spcPct val="0"/>
              </a:spcBef>
            </a:pPr>
            <a:r>
              <a:rPr lang="en-US" b="true" sz="2499">
                <a:solidFill>
                  <a:srgbClr val="35332F"/>
                </a:solidFill>
                <a:latin typeface="DM Sans Bold"/>
                <a:ea typeface="DM Sans Bold"/>
                <a:cs typeface="DM Sans Bold"/>
                <a:sym typeface="DM Sans Bold"/>
              </a:rPr>
              <a:t>Rebellion</a:t>
            </a:r>
          </a:p>
        </p:txBody>
      </p:sp>
      <p:sp>
        <p:nvSpPr>
          <p:cNvPr name="TextBox 30" id="30"/>
          <p:cNvSpPr txBox="true"/>
          <p:nvPr/>
        </p:nvSpPr>
        <p:spPr>
          <a:xfrm rot="0">
            <a:off x="14499136" y="5807534"/>
            <a:ext cx="2692101" cy="422275"/>
          </a:xfrm>
          <a:prstGeom prst="rect">
            <a:avLst/>
          </a:prstGeom>
        </p:spPr>
        <p:txBody>
          <a:bodyPr anchor="t" rtlCol="false" tIns="0" lIns="0" bIns="0" rIns="0">
            <a:spAutoFit/>
          </a:bodyPr>
          <a:lstStyle/>
          <a:p>
            <a:pPr algn="just">
              <a:lnSpc>
                <a:spcPts val="3499"/>
              </a:lnSpc>
              <a:spcBef>
                <a:spcPct val="0"/>
              </a:spcBef>
            </a:pPr>
            <a:r>
              <a:rPr lang="en-US" b="true" sz="2499">
                <a:solidFill>
                  <a:srgbClr val="35332F"/>
                </a:solidFill>
                <a:latin typeface="DM Sans Bold"/>
                <a:ea typeface="DM Sans Bold"/>
                <a:cs typeface="DM Sans Bold"/>
                <a:sym typeface="DM Sans Bold"/>
              </a:rPr>
              <a:t>Iconic Artists</a:t>
            </a:r>
          </a:p>
        </p:txBody>
      </p:sp>
      <p:sp>
        <p:nvSpPr>
          <p:cNvPr name="TextBox 31" id="31"/>
          <p:cNvSpPr txBox="true"/>
          <p:nvPr/>
        </p:nvSpPr>
        <p:spPr>
          <a:xfrm rot="0">
            <a:off x="11104363" y="6488921"/>
            <a:ext cx="2692101" cy="422275"/>
          </a:xfrm>
          <a:prstGeom prst="rect">
            <a:avLst/>
          </a:prstGeom>
        </p:spPr>
        <p:txBody>
          <a:bodyPr anchor="t" rtlCol="false" tIns="0" lIns="0" bIns="0" rIns="0">
            <a:spAutoFit/>
          </a:bodyPr>
          <a:lstStyle/>
          <a:p>
            <a:pPr algn="just">
              <a:lnSpc>
                <a:spcPts val="3499"/>
              </a:lnSpc>
              <a:spcBef>
                <a:spcPct val="0"/>
              </a:spcBef>
            </a:pPr>
            <a:r>
              <a:rPr lang="en-US" b="true" sz="2499">
                <a:solidFill>
                  <a:srgbClr val="35332F"/>
                </a:solidFill>
                <a:latin typeface="DM Sans Bold"/>
                <a:ea typeface="DM Sans Bold"/>
                <a:cs typeface="DM Sans Bold"/>
                <a:sym typeface="DM Sans Bold"/>
              </a:rPr>
              <a:t>Youth Culture</a:t>
            </a:r>
          </a:p>
        </p:txBody>
      </p:sp>
      <p:sp>
        <p:nvSpPr>
          <p:cNvPr name="TextBox 32" id="32"/>
          <p:cNvSpPr txBox="true"/>
          <p:nvPr/>
        </p:nvSpPr>
        <p:spPr>
          <a:xfrm rot="0">
            <a:off x="14499136" y="6488921"/>
            <a:ext cx="2802264" cy="422275"/>
          </a:xfrm>
          <a:prstGeom prst="rect">
            <a:avLst/>
          </a:prstGeom>
        </p:spPr>
        <p:txBody>
          <a:bodyPr anchor="t" rtlCol="false" tIns="0" lIns="0" bIns="0" rIns="0">
            <a:spAutoFit/>
          </a:bodyPr>
          <a:lstStyle/>
          <a:p>
            <a:pPr algn="just">
              <a:lnSpc>
                <a:spcPts val="3499"/>
              </a:lnSpc>
              <a:spcBef>
                <a:spcPct val="0"/>
              </a:spcBef>
            </a:pPr>
            <a:r>
              <a:rPr lang="en-US" b="true" sz="2499">
                <a:solidFill>
                  <a:srgbClr val="35332F"/>
                </a:solidFill>
                <a:latin typeface="DM Sans Bold"/>
                <a:ea typeface="DM Sans Bold"/>
                <a:cs typeface="DM Sans Bold"/>
                <a:sym typeface="DM Sans Bold"/>
              </a:rPr>
              <a:t>Fashion Influence</a:t>
            </a:r>
          </a:p>
        </p:txBody>
      </p:sp>
      <p:sp>
        <p:nvSpPr>
          <p:cNvPr name="Freeform 33" id="33"/>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347219" y="2974552"/>
            <a:ext cx="6580486" cy="2398722"/>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Folk Revival of the 1960s</a:t>
            </a:r>
          </a:p>
        </p:txBody>
      </p:sp>
      <p:grpSp>
        <p:nvGrpSpPr>
          <p:cNvPr name="Group 8" id="8"/>
          <p:cNvGrpSpPr/>
          <p:nvPr/>
        </p:nvGrpSpPr>
        <p:grpSpPr>
          <a:xfrm rot="-324843">
            <a:off x="1283982" y="2299580"/>
            <a:ext cx="3664505" cy="919440"/>
            <a:chOff x="0" y="0"/>
            <a:chExt cx="1339999" cy="336211"/>
          </a:xfrm>
        </p:grpSpPr>
        <p:sp>
          <p:nvSpPr>
            <p:cNvPr name="Freeform 9" id="9"/>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0" id="10"/>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1405553">
            <a:off x="6355427" y="1927473"/>
            <a:ext cx="3283478" cy="9868375"/>
          </a:xfrm>
          <a:custGeom>
            <a:avLst/>
            <a:gdLst/>
            <a:ahLst/>
            <a:cxnLst/>
            <a:rect r="r" b="b" t="t" l="l"/>
            <a:pathLst>
              <a:path h="9868375" w="3283478">
                <a:moveTo>
                  <a:pt x="0" y="0"/>
                </a:moveTo>
                <a:lnTo>
                  <a:pt x="3283477" y="0"/>
                </a:lnTo>
                <a:lnTo>
                  <a:pt x="3283477" y="9868376"/>
                </a:lnTo>
                <a:lnTo>
                  <a:pt x="0" y="98683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true" flipV="true" rot="1405553">
            <a:off x="8016084" y="3956589"/>
            <a:ext cx="3283478" cy="9868375"/>
          </a:xfrm>
          <a:custGeom>
            <a:avLst/>
            <a:gdLst/>
            <a:ahLst/>
            <a:cxnLst/>
            <a:rect r="r" b="b" t="t" l="l"/>
            <a:pathLst>
              <a:path h="9868375" w="3283478">
                <a:moveTo>
                  <a:pt x="3283478" y="9868375"/>
                </a:moveTo>
                <a:lnTo>
                  <a:pt x="0" y="9868375"/>
                </a:lnTo>
                <a:lnTo>
                  <a:pt x="0" y="0"/>
                </a:lnTo>
                <a:lnTo>
                  <a:pt x="3283478" y="0"/>
                </a:lnTo>
                <a:lnTo>
                  <a:pt x="3283478" y="9868375"/>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14" id="14"/>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5" id="15"/>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6" id="16"/>
          <p:cNvSpPr txBox="true"/>
          <p:nvPr/>
        </p:nvSpPr>
        <p:spPr>
          <a:xfrm rot="-270742">
            <a:off x="1498776" y="2533042"/>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17" id="17"/>
          <p:cNvSpPr txBox="true"/>
          <p:nvPr/>
        </p:nvSpPr>
        <p:spPr>
          <a:xfrm rot="0">
            <a:off x="1367357" y="5800215"/>
            <a:ext cx="4883578" cy="175895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The folk revival connected music to political </a:t>
            </a:r>
            <a:r>
              <a:rPr lang="en-US" sz="2000">
                <a:solidFill>
                  <a:srgbClr val="2B281D"/>
                </a:solidFill>
                <a:latin typeface="DM Sans"/>
                <a:ea typeface="DM Sans"/>
                <a:cs typeface="DM Sans"/>
                <a:sym typeface="DM Sans"/>
              </a:rPr>
              <a:t>and social activism, addressing civil rights and anti-war movements. Acoustic guitars and poetic lyrics gave people a voice for change.</a:t>
            </a:r>
          </a:p>
        </p:txBody>
      </p:sp>
      <p:grpSp>
        <p:nvGrpSpPr>
          <p:cNvPr name="Group 18" id="18"/>
          <p:cNvGrpSpPr/>
          <p:nvPr/>
        </p:nvGrpSpPr>
        <p:grpSpPr>
          <a:xfrm rot="0">
            <a:off x="1367357" y="8035415"/>
            <a:ext cx="1885364" cy="521440"/>
            <a:chOff x="0" y="0"/>
            <a:chExt cx="751862" cy="207945"/>
          </a:xfrm>
        </p:grpSpPr>
        <p:sp>
          <p:nvSpPr>
            <p:cNvPr name="Freeform 19" id="19"/>
            <p:cNvSpPr/>
            <p:nvPr/>
          </p:nvSpPr>
          <p:spPr>
            <a:xfrm flipH="false" flipV="false" rot="0">
              <a:off x="0" y="0"/>
              <a:ext cx="751862" cy="207945"/>
            </a:xfrm>
            <a:custGeom>
              <a:avLst/>
              <a:gdLst/>
              <a:ahLst/>
              <a:cxnLst/>
              <a:rect r="r" b="b" t="t" l="l"/>
              <a:pathLst>
                <a:path h="207945" w="751862">
                  <a:moveTo>
                    <a:pt x="103972" y="0"/>
                  </a:moveTo>
                  <a:lnTo>
                    <a:pt x="647890" y="0"/>
                  </a:lnTo>
                  <a:cubicBezTo>
                    <a:pt x="705312" y="0"/>
                    <a:pt x="751862" y="46550"/>
                    <a:pt x="751862" y="103972"/>
                  </a:cubicBezTo>
                  <a:lnTo>
                    <a:pt x="751862" y="103972"/>
                  </a:lnTo>
                  <a:cubicBezTo>
                    <a:pt x="751862" y="131547"/>
                    <a:pt x="740908" y="157993"/>
                    <a:pt x="721410" y="177492"/>
                  </a:cubicBezTo>
                  <a:cubicBezTo>
                    <a:pt x="701911" y="196990"/>
                    <a:pt x="675465" y="207945"/>
                    <a:pt x="647890" y="207945"/>
                  </a:cubicBezTo>
                  <a:lnTo>
                    <a:pt x="103972" y="207945"/>
                  </a:lnTo>
                  <a:cubicBezTo>
                    <a:pt x="46550" y="207945"/>
                    <a:pt x="0" y="161395"/>
                    <a:pt x="0" y="103972"/>
                  </a:cubicBezTo>
                  <a:lnTo>
                    <a:pt x="0" y="103972"/>
                  </a:lnTo>
                  <a:cubicBezTo>
                    <a:pt x="0" y="46550"/>
                    <a:pt x="46550" y="0"/>
                    <a:pt x="103972" y="0"/>
                  </a:cubicBezTo>
                  <a:close/>
                </a:path>
              </a:pathLst>
            </a:custGeom>
            <a:solidFill>
              <a:srgbClr val="B12622"/>
            </a:solidFill>
          </p:spPr>
        </p:sp>
        <p:sp>
          <p:nvSpPr>
            <p:cNvPr name="TextBox 20" id="20"/>
            <p:cNvSpPr txBox="true"/>
            <p:nvPr/>
          </p:nvSpPr>
          <p:spPr>
            <a:xfrm>
              <a:off x="0" y="-38100"/>
              <a:ext cx="751862" cy="246045"/>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428276" y="8084445"/>
            <a:ext cx="1763524" cy="349250"/>
          </a:xfrm>
          <a:prstGeom prst="rect">
            <a:avLst/>
          </a:prstGeom>
        </p:spPr>
        <p:txBody>
          <a:bodyPr anchor="t" rtlCol="false" tIns="0" lIns="0" bIns="0" rIns="0">
            <a:spAutoFit/>
          </a:bodyPr>
          <a:lstStyle/>
          <a:p>
            <a:pPr algn="ctr">
              <a:lnSpc>
                <a:spcPts val="2800"/>
              </a:lnSpc>
              <a:spcBef>
                <a:spcPct val="0"/>
              </a:spcBef>
            </a:pPr>
            <a:r>
              <a:rPr lang="en-US" b="true" sz="2000">
                <a:solidFill>
                  <a:srgbClr val="D8C6A2"/>
                </a:solidFill>
                <a:latin typeface="DM Sans Bold"/>
                <a:ea typeface="DM Sans Bold"/>
                <a:cs typeface="DM Sans Bold"/>
                <a:sym typeface="DM Sans Bold"/>
              </a:rPr>
              <a:t>Next Slide</a:t>
            </a:r>
          </a:p>
        </p:txBody>
      </p:sp>
      <p:sp>
        <p:nvSpPr>
          <p:cNvPr name="TextBox 22" id="22"/>
          <p:cNvSpPr txBox="true"/>
          <p:nvPr/>
        </p:nvSpPr>
        <p:spPr>
          <a:xfrm rot="0">
            <a:off x="14402268" y="2907877"/>
            <a:ext cx="2434962" cy="1220683"/>
          </a:xfrm>
          <a:prstGeom prst="rect">
            <a:avLst/>
          </a:prstGeom>
        </p:spPr>
        <p:txBody>
          <a:bodyPr anchor="t" rtlCol="false" tIns="0" lIns="0" bIns="0" rIns="0">
            <a:spAutoFit/>
          </a:bodyPr>
          <a:lstStyle/>
          <a:p>
            <a:pPr algn="l">
              <a:lnSpc>
                <a:spcPts val="4741"/>
              </a:lnSpc>
            </a:pPr>
            <a:r>
              <a:rPr lang="en-US" sz="4648" b="true">
                <a:solidFill>
                  <a:srgbClr val="35332F"/>
                </a:solidFill>
                <a:latin typeface="DM Sans Bold"/>
                <a:ea typeface="DM Sans Bold"/>
                <a:cs typeface="DM Sans Bold"/>
                <a:sym typeface="DM Sans Bold"/>
              </a:rPr>
              <a:t>Protest Songs</a:t>
            </a:r>
          </a:p>
        </p:txBody>
      </p:sp>
      <p:sp>
        <p:nvSpPr>
          <p:cNvPr name="TextBox 23" id="23"/>
          <p:cNvSpPr txBox="true"/>
          <p:nvPr/>
        </p:nvSpPr>
        <p:spPr>
          <a:xfrm rot="0">
            <a:off x="14402268" y="5023750"/>
            <a:ext cx="2649202" cy="1220683"/>
          </a:xfrm>
          <a:prstGeom prst="rect">
            <a:avLst/>
          </a:prstGeom>
        </p:spPr>
        <p:txBody>
          <a:bodyPr anchor="t" rtlCol="false" tIns="0" lIns="0" bIns="0" rIns="0">
            <a:spAutoFit/>
          </a:bodyPr>
          <a:lstStyle/>
          <a:p>
            <a:pPr algn="l">
              <a:lnSpc>
                <a:spcPts val="4741"/>
              </a:lnSpc>
            </a:pPr>
            <a:r>
              <a:rPr lang="en-US" b="true" sz="4648">
                <a:solidFill>
                  <a:srgbClr val="B12622"/>
                </a:solidFill>
                <a:latin typeface="DM Sans Bold"/>
                <a:ea typeface="DM Sans Bold"/>
                <a:cs typeface="DM Sans Bold"/>
                <a:sym typeface="DM Sans Bold"/>
              </a:rPr>
              <a:t>Acoustic Sound</a:t>
            </a:r>
          </a:p>
        </p:txBody>
      </p:sp>
      <p:sp>
        <p:nvSpPr>
          <p:cNvPr name="TextBox 24" id="24"/>
          <p:cNvSpPr txBox="true"/>
          <p:nvPr/>
        </p:nvSpPr>
        <p:spPr>
          <a:xfrm rot="0">
            <a:off x="14402268" y="7139622"/>
            <a:ext cx="3139198" cy="1220683"/>
          </a:xfrm>
          <a:prstGeom prst="rect">
            <a:avLst/>
          </a:prstGeom>
        </p:spPr>
        <p:txBody>
          <a:bodyPr anchor="t" rtlCol="false" tIns="0" lIns="0" bIns="0" rIns="0">
            <a:spAutoFit/>
          </a:bodyPr>
          <a:lstStyle/>
          <a:p>
            <a:pPr algn="l">
              <a:lnSpc>
                <a:spcPts val="4741"/>
              </a:lnSpc>
            </a:pPr>
            <a:r>
              <a:rPr lang="en-US" sz="4648" b="true">
                <a:solidFill>
                  <a:srgbClr val="35332F"/>
                </a:solidFill>
                <a:latin typeface="DM Sans Bold"/>
                <a:ea typeface="DM Sans Bold"/>
                <a:cs typeface="DM Sans Bold"/>
                <a:sym typeface="DM Sans Bold"/>
              </a:rPr>
              <a:t>Iconic Singers</a:t>
            </a:r>
          </a:p>
        </p:txBody>
      </p:sp>
      <p:sp>
        <p:nvSpPr>
          <p:cNvPr name="AutoShape 25" id="25"/>
          <p:cNvSpPr/>
          <p:nvPr/>
        </p:nvSpPr>
        <p:spPr>
          <a:xfrm flipV="true">
            <a:off x="13457509" y="3475356"/>
            <a:ext cx="0" cy="6658343"/>
          </a:xfrm>
          <a:prstGeom prst="line">
            <a:avLst/>
          </a:prstGeom>
          <a:ln cap="flat" w="38100">
            <a:solidFill>
              <a:srgbClr val="B12622"/>
            </a:solidFill>
            <a:prstDash val="solid"/>
            <a:headEnd type="none" len="sm" w="sm"/>
            <a:tailEnd type="none" len="sm" w="sm"/>
          </a:ln>
        </p:spPr>
      </p:sp>
      <p:grpSp>
        <p:nvGrpSpPr>
          <p:cNvPr name="Group 26" id="26"/>
          <p:cNvGrpSpPr/>
          <p:nvPr/>
        </p:nvGrpSpPr>
        <p:grpSpPr>
          <a:xfrm rot="0">
            <a:off x="13288391" y="3306238"/>
            <a:ext cx="338236" cy="338236"/>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29" id="29"/>
          <p:cNvGrpSpPr/>
          <p:nvPr/>
        </p:nvGrpSpPr>
        <p:grpSpPr>
          <a:xfrm rot="0">
            <a:off x="13288391" y="5422110"/>
            <a:ext cx="338236" cy="338236"/>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31" id="31"/>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32" id="32"/>
          <p:cNvGrpSpPr/>
          <p:nvPr/>
        </p:nvGrpSpPr>
        <p:grpSpPr>
          <a:xfrm rot="0">
            <a:off x="13288391" y="7537983"/>
            <a:ext cx="338236" cy="338236"/>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34" id="3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1162666" y="3232073"/>
            <a:ext cx="6096634" cy="2398722"/>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Psychedelic  Movement</a:t>
            </a:r>
          </a:p>
        </p:txBody>
      </p:sp>
      <p:grpSp>
        <p:nvGrpSpPr>
          <p:cNvPr name="Group 8" id="8"/>
          <p:cNvGrpSpPr/>
          <p:nvPr/>
        </p:nvGrpSpPr>
        <p:grpSpPr>
          <a:xfrm rot="-324843">
            <a:off x="11099429" y="2557101"/>
            <a:ext cx="3664505" cy="919440"/>
            <a:chOff x="0" y="0"/>
            <a:chExt cx="1339999" cy="336211"/>
          </a:xfrm>
        </p:grpSpPr>
        <p:sp>
          <p:nvSpPr>
            <p:cNvPr name="Freeform 9" id="9"/>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0" id="10"/>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414902">
            <a:off x="1663451" y="2951833"/>
            <a:ext cx="7952999" cy="5060095"/>
          </a:xfrm>
          <a:custGeom>
            <a:avLst/>
            <a:gdLst/>
            <a:ahLst/>
            <a:cxnLst/>
            <a:rect r="r" b="b" t="t" l="l"/>
            <a:pathLst>
              <a:path h="5060095" w="7952999">
                <a:moveTo>
                  <a:pt x="0" y="0"/>
                </a:moveTo>
                <a:lnTo>
                  <a:pt x="7952998" y="0"/>
                </a:lnTo>
                <a:lnTo>
                  <a:pt x="7952998" y="5060095"/>
                </a:lnTo>
                <a:lnTo>
                  <a:pt x="0" y="5060095"/>
                </a:lnTo>
                <a:lnTo>
                  <a:pt x="0" y="0"/>
                </a:lnTo>
                <a:close/>
              </a:path>
            </a:pathLst>
          </a:custGeom>
          <a:blipFill>
            <a:blip r:embed="rId7"/>
            <a:stretch>
              <a:fillRect l="0" t="0" r="0" b="0"/>
            </a:stretch>
          </a:blipFill>
        </p:spPr>
      </p:sp>
      <p:sp>
        <p:nvSpPr>
          <p:cNvPr name="TextBox 12" id="12"/>
          <p:cNvSpPr txBox="true"/>
          <p:nvPr/>
        </p:nvSpPr>
        <p:spPr>
          <a:xfrm rot="0">
            <a:off x="11162666" y="6678834"/>
            <a:ext cx="5695614" cy="1406525"/>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The late 1960s birthed psychedelic rock, known fo</a:t>
            </a:r>
            <a:r>
              <a:rPr lang="en-US" sz="2000">
                <a:solidFill>
                  <a:srgbClr val="2B281D"/>
                </a:solidFill>
                <a:latin typeface="DM Sans"/>
                <a:ea typeface="DM Sans"/>
                <a:cs typeface="DM Sans"/>
                <a:sym typeface="DM Sans"/>
              </a:rPr>
              <a:t>r experimental sounds, distorted guitars, and vibrant visuals. It aligned with counterculture and spiritual exploration.</a:t>
            </a:r>
          </a:p>
        </p:txBody>
      </p:sp>
      <p:sp>
        <p:nvSpPr>
          <p:cNvPr name="Freeform 13" id="13"/>
          <p:cNvSpPr/>
          <p:nvPr/>
        </p:nvSpPr>
        <p:spPr>
          <a:xfrm flipH="false" flipV="false" rot="0">
            <a:off x="14208929" y="7279975"/>
            <a:ext cx="5039391" cy="5030228"/>
          </a:xfrm>
          <a:custGeom>
            <a:avLst/>
            <a:gdLst/>
            <a:ahLst/>
            <a:cxnLst/>
            <a:rect r="r" b="b" t="t" l="l"/>
            <a:pathLst>
              <a:path h="5030228" w="5039391">
                <a:moveTo>
                  <a:pt x="0" y="0"/>
                </a:moveTo>
                <a:lnTo>
                  <a:pt x="5039391" y="0"/>
                </a:lnTo>
                <a:lnTo>
                  <a:pt x="5039391" y="5030228"/>
                </a:lnTo>
                <a:lnTo>
                  <a:pt x="0" y="503022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419955">
            <a:off x="932794" y="6503309"/>
            <a:ext cx="2381035" cy="1785776"/>
          </a:xfrm>
          <a:custGeom>
            <a:avLst/>
            <a:gdLst/>
            <a:ahLst/>
            <a:cxnLst/>
            <a:rect r="r" b="b" t="t" l="l"/>
            <a:pathLst>
              <a:path h="1785776" w="2381035">
                <a:moveTo>
                  <a:pt x="0" y="0"/>
                </a:moveTo>
                <a:lnTo>
                  <a:pt x="2381035" y="0"/>
                </a:lnTo>
                <a:lnTo>
                  <a:pt x="2381035" y="1785777"/>
                </a:lnTo>
                <a:lnTo>
                  <a:pt x="0" y="1785777"/>
                </a:lnTo>
                <a:lnTo>
                  <a:pt x="0" y="0"/>
                </a:lnTo>
                <a:close/>
              </a:path>
            </a:pathLst>
          </a:custGeom>
          <a:blipFill>
            <a:blip r:embed="rId10"/>
            <a:stretch>
              <a:fillRect l="0" t="0" r="0" b="0"/>
            </a:stretch>
          </a:blipFill>
        </p:spPr>
      </p:sp>
      <p:sp>
        <p:nvSpPr>
          <p:cNvPr name="Freeform 15" id="15"/>
          <p:cNvSpPr/>
          <p:nvPr/>
        </p:nvSpPr>
        <p:spPr>
          <a:xfrm flipH="false" flipV="false" rot="-97070">
            <a:off x="7034859" y="1851045"/>
            <a:ext cx="2601074" cy="1950806"/>
          </a:xfrm>
          <a:custGeom>
            <a:avLst/>
            <a:gdLst/>
            <a:ahLst/>
            <a:cxnLst/>
            <a:rect r="r" b="b" t="t" l="l"/>
            <a:pathLst>
              <a:path h="1950806" w="2601074">
                <a:moveTo>
                  <a:pt x="0" y="0"/>
                </a:moveTo>
                <a:lnTo>
                  <a:pt x="2601074" y="0"/>
                </a:lnTo>
                <a:lnTo>
                  <a:pt x="2601074" y="1950806"/>
                </a:lnTo>
                <a:lnTo>
                  <a:pt x="0" y="1950806"/>
                </a:lnTo>
                <a:lnTo>
                  <a:pt x="0" y="0"/>
                </a:lnTo>
                <a:close/>
              </a:path>
            </a:pathLst>
          </a:custGeom>
          <a:blipFill>
            <a:blip r:embed="rId10"/>
            <a:stretch>
              <a:fillRect l="0" t="0" r="0" b="0"/>
            </a:stretch>
          </a:blipFill>
        </p:spPr>
      </p:sp>
      <p:sp>
        <p:nvSpPr>
          <p:cNvPr name="TextBox 16" id="16"/>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17" id="17"/>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8" id="18"/>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9" id="19"/>
          <p:cNvSpPr txBox="true"/>
          <p:nvPr/>
        </p:nvSpPr>
        <p:spPr>
          <a:xfrm rot="-270742">
            <a:off x="11314223" y="2790563"/>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20" id="20"/>
          <p:cNvSpPr txBox="true"/>
          <p:nvPr/>
        </p:nvSpPr>
        <p:spPr>
          <a:xfrm rot="0">
            <a:off x="11162666" y="6130854"/>
            <a:ext cx="2847807" cy="422275"/>
          </a:xfrm>
          <a:prstGeom prst="rect">
            <a:avLst/>
          </a:prstGeom>
        </p:spPr>
        <p:txBody>
          <a:bodyPr anchor="t" rtlCol="false" tIns="0" lIns="0" bIns="0" rIns="0">
            <a:spAutoFit/>
          </a:bodyPr>
          <a:lstStyle/>
          <a:p>
            <a:pPr algn="just">
              <a:lnSpc>
                <a:spcPts val="3499"/>
              </a:lnSpc>
              <a:spcBef>
                <a:spcPct val="0"/>
              </a:spcBef>
            </a:pPr>
            <a:r>
              <a:rPr lang="en-US" b="true" sz="2499">
                <a:solidFill>
                  <a:srgbClr val="35332F"/>
                </a:solidFill>
                <a:latin typeface="DM Sans Bold"/>
                <a:ea typeface="DM Sans Bold"/>
                <a:cs typeface="DM Sans Bold"/>
                <a:sym typeface="DM Sans Bold"/>
              </a:rPr>
              <a:t>Experimentation</a:t>
            </a:r>
          </a:p>
        </p:txBody>
      </p:sp>
      <p:sp>
        <p:nvSpPr>
          <p:cNvPr name="TextBox 21" id="21"/>
          <p:cNvSpPr txBox="true"/>
          <p:nvPr/>
        </p:nvSpPr>
        <p:spPr>
          <a:xfrm rot="0">
            <a:off x="7404340" y="2440686"/>
            <a:ext cx="1862112" cy="762000"/>
          </a:xfrm>
          <a:prstGeom prst="rect">
            <a:avLst/>
          </a:prstGeom>
        </p:spPr>
        <p:txBody>
          <a:bodyPr anchor="t" rtlCol="false" tIns="0" lIns="0" bIns="0" rIns="0">
            <a:spAutoFit/>
          </a:bodyPr>
          <a:lstStyle/>
          <a:p>
            <a:pPr algn="ctr">
              <a:lnSpc>
                <a:spcPts val="3074"/>
              </a:lnSpc>
            </a:pPr>
            <a:r>
              <a:rPr lang="en-US" b="true" sz="2499">
                <a:solidFill>
                  <a:srgbClr val="35332F"/>
                </a:solidFill>
                <a:latin typeface="DM Sans Bold"/>
                <a:ea typeface="DM Sans Bold"/>
                <a:cs typeface="DM Sans Bold"/>
                <a:sym typeface="DM Sans Bold"/>
              </a:rPr>
              <a:t>Woodstock Festival </a:t>
            </a:r>
          </a:p>
        </p:txBody>
      </p:sp>
      <p:sp>
        <p:nvSpPr>
          <p:cNvPr name="TextBox 22" id="22"/>
          <p:cNvSpPr txBox="true"/>
          <p:nvPr/>
        </p:nvSpPr>
        <p:spPr>
          <a:xfrm rot="-531382">
            <a:off x="1191523" y="7070318"/>
            <a:ext cx="1862112" cy="762000"/>
          </a:xfrm>
          <a:prstGeom prst="rect">
            <a:avLst/>
          </a:prstGeom>
        </p:spPr>
        <p:txBody>
          <a:bodyPr anchor="t" rtlCol="false" tIns="0" lIns="0" bIns="0" rIns="0">
            <a:spAutoFit/>
          </a:bodyPr>
          <a:lstStyle/>
          <a:p>
            <a:pPr algn="ctr">
              <a:lnSpc>
                <a:spcPts val="3074"/>
              </a:lnSpc>
            </a:pPr>
            <a:r>
              <a:rPr lang="en-US" b="true" sz="2499">
                <a:solidFill>
                  <a:srgbClr val="35332F"/>
                </a:solidFill>
                <a:latin typeface="DM Sans Bold"/>
                <a:ea typeface="DM Sans Bold"/>
                <a:cs typeface="DM Sans Bold"/>
                <a:sym typeface="DM Sans Bold"/>
              </a:rPr>
              <a:t>Visual Aesthetics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468860" y="2694714"/>
            <a:ext cx="9494723" cy="1227147"/>
          </a:xfrm>
          <a:prstGeom prst="rect">
            <a:avLst/>
          </a:prstGeom>
        </p:spPr>
        <p:txBody>
          <a:bodyPr anchor="t" rtlCol="false" tIns="0" lIns="0" bIns="0" rIns="0">
            <a:spAutoFit/>
          </a:bodyPr>
          <a:lstStyle/>
          <a:p>
            <a:pPr algn="l">
              <a:lnSpc>
                <a:spcPts val="9279"/>
              </a:lnSpc>
            </a:pPr>
            <a:r>
              <a:rPr lang="en-US" sz="9097">
                <a:solidFill>
                  <a:srgbClr val="35332F"/>
                </a:solidFill>
                <a:latin typeface="Bernier Shade"/>
                <a:ea typeface="Bernier Shade"/>
                <a:cs typeface="Bernier Shade"/>
                <a:sym typeface="Bernier Shade"/>
              </a:rPr>
              <a:t>Motown and Music</a:t>
            </a:r>
          </a:p>
        </p:txBody>
      </p:sp>
      <p:grpSp>
        <p:nvGrpSpPr>
          <p:cNvPr name="Group 8" id="8"/>
          <p:cNvGrpSpPr/>
          <p:nvPr/>
        </p:nvGrpSpPr>
        <p:grpSpPr>
          <a:xfrm rot="-324843">
            <a:off x="1504062" y="2082594"/>
            <a:ext cx="3664505" cy="919440"/>
            <a:chOff x="0" y="0"/>
            <a:chExt cx="1339999" cy="336211"/>
          </a:xfrm>
        </p:grpSpPr>
        <p:sp>
          <p:nvSpPr>
            <p:cNvPr name="Freeform 9" id="9"/>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0" id="10"/>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354502">
            <a:off x="11704419" y="2091912"/>
            <a:ext cx="8776368" cy="8955478"/>
          </a:xfrm>
          <a:custGeom>
            <a:avLst/>
            <a:gdLst/>
            <a:ahLst/>
            <a:cxnLst/>
            <a:rect r="r" b="b" t="t" l="l"/>
            <a:pathLst>
              <a:path h="8955478" w="8776368">
                <a:moveTo>
                  <a:pt x="0" y="0"/>
                </a:moveTo>
                <a:lnTo>
                  <a:pt x="8776368" y="0"/>
                </a:lnTo>
                <a:lnTo>
                  <a:pt x="8776368" y="8955478"/>
                </a:lnTo>
                <a:lnTo>
                  <a:pt x="0" y="8955478"/>
                </a:lnTo>
                <a:lnTo>
                  <a:pt x="0" y="0"/>
                </a:lnTo>
                <a:close/>
              </a:path>
            </a:pathLst>
          </a:custGeom>
          <a:blipFill>
            <a:blip r:embed="rId7"/>
            <a:stretch>
              <a:fillRect l="0" t="0" r="0" b="0"/>
            </a:stretch>
          </a:blipFill>
        </p:spPr>
      </p:sp>
      <p:grpSp>
        <p:nvGrpSpPr>
          <p:cNvPr name="Group 12" id="12"/>
          <p:cNvGrpSpPr/>
          <p:nvPr/>
        </p:nvGrpSpPr>
        <p:grpSpPr>
          <a:xfrm rot="0">
            <a:off x="1616283" y="4386458"/>
            <a:ext cx="1209206" cy="120920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12622"/>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15" id="15"/>
          <p:cNvGrpSpPr/>
          <p:nvPr/>
        </p:nvGrpSpPr>
        <p:grpSpPr>
          <a:xfrm rot="0">
            <a:off x="1616283" y="6237234"/>
            <a:ext cx="1209206" cy="120920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5332F"/>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800"/>
                </a:lnSpc>
              </a:pPr>
            </a:p>
          </p:txBody>
        </p:sp>
      </p:grpSp>
      <p:grpSp>
        <p:nvGrpSpPr>
          <p:cNvPr name="Group 18" id="18"/>
          <p:cNvGrpSpPr/>
          <p:nvPr/>
        </p:nvGrpSpPr>
        <p:grpSpPr>
          <a:xfrm rot="0">
            <a:off x="1616283" y="8189390"/>
            <a:ext cx="3833525" cy="521440"/>
            <a:chOff x="0" y="0"/>
            <a:chExt cx="1528768" cy="207945"/>
          </a:xfrm>
        </p:grpSpPr>
        <p:sp>
          <p:nvSpPr>
            <p:cNvPr name="Freeform 19" id="19"/>
            <p:cNvSpPr/>
            <p:nvPr/>
          </p:nvSpPr>
          <p:spPr>
            <a:xfrm flipH="false" flipV="false" rot="0">
              <a:off x="0" y="0"/>
              <a:ext cx="1528768" cy="207945"/>
            </a:xfrm>
            <a:custGeom>
              <a:avLst/>
              <a:gdLst/>
              <a:ahLst/>
              <a:cxnLst/>
              <a:rect r="r" b="b" t="t" l="l"/>
              <a:pathLst>
                <a:path h="207945" w="1528768">
                  <a:moveTo>
                    <a:pt x="103972" y="0"/>
                  </a:moveTo>
                  <a:lnTo>
                    <a:pt x="1424795" y="0"/>
                  </a:lnTo>
                  <a:cubicBezTo>
                    <a:pt x="1452371" y="0"/>
                    <a:pt x="1478816" y="10954"/>
                    <a:pt x="1498315" y="30453"/>
                  </a:cubicBezTo>
                  <a:cubicBezTo>
                    <a:pt x="1517814" y="49951"/>
                    <a:pt x="1528768" y="76397"/>
                    <a:pt x="1528768" y="103972"/>
                  </a:cubicBezTo>
                  <a:lnTo>
                    <a:pt x="1528768" y="103972"/>
                  </a:lnTo>
                  <a:cubicBezTo>
                    <a:pt x="1528768" y="161395"/>
                    <a:pt x="1482218" y="207945"/>
                    <a:pt x="1424795" y="207945"/>
                  </a:cubicBezTo>
                  <a:lnTo>
                    <a:pt x="103972" y="207945"/>
                  </a:lnTo>
                  <a:cubicBezTo>
                    <a:pt x="46550" y="207945"/>
                    <a:pt x="0" y="161395"/>
                    <a:pt x="0" y="103972"/>
                  </a:cubicBezTo>
                  <a:lnTo>
                    <a:pt x="0" y="103972"/>
                  </a:lnTo>
                  <a:cubicBezTo>
                    <a:pt x="0" y="46550"/>
                    <a:pt x="46550" y="0"/>
                    <a:pt x="103972" y="0"/>
                  </a:cubicBezTo>
                  <a:close/>
                </a:path>
              </a:pathLst>
            </a:custGeom>
            <a:solidFill>
              <a:srgbClr val="B12622"/>
            </a:solidFill>
          </p:spPr>
        </p:sp>
        <p:sp>
          <p:nvSpPr>
            <p:cNvPr name="TextBox 20" id="20"/>
            <p:cNvSpPr txBox="true"/>
            <p:nvPr/>
          </p:nvSpPr>
          <p:spPr>
            <a:xfrm>
              <a:off x="0" y="-38100"/>
              <a:ext cx="1528768" cy="246045"/>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5586587" y="8189390"/>
            <a:ext cx="3833525" cy="521440"/>
            <a:chOff x="0" y="0"/>
            <a:chExt cx="1528768" cy="207945"/>
          </a:xfrm>
        </p:grpSpPr>
        <p:sp>
          <p:nvSpPr>
            <p:cNvPr name="Freeform 22" id="22"/>
            <p:cNvSpPr/>
            <p:nvPr/>
          </p:nvSpPr>
          <p:spPr>
            <a:xfrm flipH="false" flipV="false" rot="0">
              <a:off x="0" y="0"/>
              <a:ext cx="1528768" cy="207945"/>
            </a:xfrm>
            <a:custGeom>
              <a:avLst/>
              <a:gdLst/>
              <a:ahLst/>
              <a:cxnLst/>
              <a:rect r="r" b="b" t="t" l="l"/>
              <a:pathLst>
                <a:path h="207945" w="1528768">
                  <a:moveTo>
                    <a:pt x="103972" y="0"/>
                  </a:moveTo>
                  <a:lnTo>
                    <a:pt x="1424795" y="0"/>
                  </a:lnTo>
                  <a:cubicBezTo>
                    <a:pt x="1452371" y="0"/>
                    <a:pt x="1478816" y="10954"/>
                    <a:pt x="1498315" y="30453"/>
                  </a:cubicBezTo>
                  <a:cubicBezTo>
                    <a:pt x="1517814" y="49951"/>
                    <a:pt x="1528768" y="76397"/>
                    <a:pt x="1528768" y="103972"/>
                  </a:cubicBezTo>
                  <a:lnTo>
                    <a:pt x="1528768" y="103972"/>
                  </a:lnTo>
                  <a:cubicBezTo>
                    <a:pt x="1528768" y="161395"/>
                    <a:pt x="1482218" y="207945"/>
                    <a:pt x="1424795" y="207945"/>
                  </a:cubicBezTo>
                  <a:lnTo>
                    <a:pt x="103972" y="207945"/>
                  </a:lnTo>
                  <a:cubicBezTo>
                    <a:pt x="46550" y="207945"/>
                    <a:pt x="0" y="161395"/>
                    <a:pt x="0" y="103972"/>
                  </a:cubicBezTo>
                  <a:lnTo>
                    <a:pt x="0" y="103972"/>
                  </a:lnTo>
                  <a:cubicBezTo>
                    <a:pt x="0" y="46550"/>
                    <a:pt x="46550" y="0"/>
                    <a:pt x="103972" y="0"/>
                  </a:cubicBezTo>
                  <a:close/>
                </a:path>
              </a:pathLst>
            </a:custGeom>
            <a:solidFill>
              <a:srgbClr val="35332F"/>
            </a:solidFill>
          </p:spPr>
        </p:sp>
        <p:sp>
          <p:nvSpPr>
            <p:cNvPr name="TextBox 23" id="23"/>
            <p:cNvSpPr txBox="true"/>
            <p:nvPr/>
          </p:nvSpPr>
          <p:spPr>
            <a:xfrm>
              <a:off x="0" y="-38100"/>
              <a:ext cx="1528768" cy="246045"/>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1677203" y="8238420"/>
            <a:ext cx="3685295" cy="349250"/>
          </a:xfrm>
          <a:prstGeom prst="rect">
            <a:avLst/>
          </a:prstGeom>
        </p:spPr>
        <p:txBody>
          <a:bodyPr anchor="t" rtlCol="false" tIns="0" lIns="0" bIns="0" rIns="0">
            <a:spAutoFit/>
          </a:bodyPr>
          <a:lstStyle/>
          <a:p>
            <a:pPr algn="ctr">
              <a:lnSpc>
                <a:spcPts val="2800"/>
              </a:lnSpc>
              <a:spcBef>
                <a:spcPct val="0"/>
              </a:spcBef>
            </a:pPr>
            <a:r>
              <a:rPr lang="en-US" b="true" sz="2000">
                <a:solidFill>
                  <a:srgbClr val="D8C6A2"/>
                </a:solidFill>
                <a:latin typeface="DM Sans Bold"/>
                <a:ea typeface="DM Sans Bold"/>
                <a:cs typeface="DM Sans Bold"/>
                <a:sym typeface="DM Sans Bold"/>
              </a:rPr>
              <a:t>Danceable Rhythms </a:t>
            </a:r>
          </a:p>
        </p:txBody>
      </p:sp>
      <p:sp>
        <p:nvSpPr>
          <p:cNvPr name="Freeform 25" id="25"/>
          <p:cNvSpPr/>
          <p:nvPr/>
        </p:nvSpPr>
        <p:spPr>
          <a:xfrm flipH="true" flipV="false" rot="0">
            <a:off x="-903412" y="7446440"/>
            <a:ext cx="5039391" cy="5030228"/>
          </a:xfrm>
          <a:custGeom>
            <a:avLst/>
            <a:gdLst/>
            <a:ahLst/>
            <a:cxnLst/>
            <a:rect r="r" b="b" t="t" l="l"/>
            <a:pathLst>
              <a:path h="5030228" w="5039391">
                <a:moveTo>
                  <a:pt x="5039391" y="0"/>
                </a:moveTo>
                <a:lnTo>
                  <a:pt x="0" y="0"/>
                </a:lnTo>
                <a:lnTo>
                  <a:pt x="0" y="5030229"/>
                </a:lnTo>
                <a:lnTo>
                  <a:pt x="5039391" y="5030229"/>
                </a:lnTo>
                <a:lnTo>
                  <a:pt x="5039391"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6" id="26"/>
          <p:cNvSpPr/>
          <p:nvPr/>
        </p:nvSpPr>
        <p:spPr>
          <a:xfrm flipH="false" flipV="false" rot="0">
            <a:off x="1964300" y="6482049"/>
            <a:ext cx="500474" cy="719576"/>
          </a:xfrm>
          <a:custGeom>
            <a:avLst/>
            <a:gdLst/>
            <a:ahLst/>
            <a:cxnLst/>
            <a:rect r="r" b="b" t="t" l="l"/>
            <a:pathLst>
              <a:path h="719576" w="500474">
                <a:moveTo>
                  <a:pt x="0" y="0"/>
                </a:moveTo>
                <a:lnTo>
                  <a:pt x="500474" y="0"/>
                </a:lnTo>
                <a:lnTo>
                  <a:pt x="500474" y="719576"/>
                </a:lnTo>
                <a:lnTo>
                  <a:pt x="0" y="71957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7" id="27"/>
          <p:cNvSpPr/>
          <p:nvPr/>
        </p:nvSpPr>
        <p:spPr>
          <a:xfrm flipH="false" flipV="false" rot="0">
            <a:off x="1976999" y="4613973"/>
            <a:ext cx="487775" cy="754177"/>
          </a:xfrm>
          <a:custGeom>
            <a:avLst/>
            <a:gdLst/>
            <a:ahLst/>
            <a:cxnLst/>
            <a:rect r="r" b="b" t="t" l="l"/>
            <a:pathLst>
              <a:path h="754177" w="487775">
                <a:moveTo>
                  <a:pt x="0" y="0"/>
                </a:moveTo>
                <a:lnTo>
                  <a:pt x="487775" y="0"/>
                </a:lnTo>
                <a:lnTo>
                  <a:pt x="487775" y="754176"/>
                </a:lnTo>
                <a:lnTo>
                  <a:pt x="0" y="75417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8" id="28"/>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29" id="29"/>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30" id="30"/>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31" id="31"/>
          <p:cNvSpPr txBox="true"/>
          <p:nvPr/>
        </p:nvSpPr>
        <p:spPr>
          <a:xfrm rot="-270742">
            <a:off x="1718856" y="2316056"/>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32" id="32"/>
          <p:cNvSpPr txBox="true"/>
          <p:nvPr/>
        </p:nvSpPr>
        <p:spPr>
          <a:xfrm rot="0">
            <a:off x="3336314" y="4440198"/>
            <a:ext cx="6952267"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Motown created a polished, soulful sound that became the soundtrack of</a:t>
            </a:r>
            <a:r>
              <a:rPr lang="en-US" sz="2000">
                <a:solidFill>
                  <a:srgbClr val="2B281D"/>
                </a:solidFill>
                <a:latin typeface="DM Sans"/>
                <a:ea typeface="DM Sans"/>
                <a:cs typeface="DM Sans"/>
                <a:sym typeface="DM Sans"/>
              </a:rPr>
              <a:t> America. It celebrated Black artistry while achieving mainstream popularity.</a:t>
            </a:r>
          </a:p>
        </p:txBody>
      </p:sp>
      <p:sp>
        <p:nvSpPr>
          <p:cNvPr name="TextBox 33" id="33"/>
          <p:cNvSpPr txBox="true"/>
          <p:nvPr/>
        </p:nvSpPr>
        <p:spPr>
          <a:xfrm rot="0">
            <a:off x="3336314" y="6290975"/>
            <a:ext cx="7324048" cy="1054100"/>
          </a:xfrm>
          <a:prstGeom prst="rect">
            <a:avLst/>
          </a:prstGeom>
        </p:spPr>
        <p:txBody>
          <a:bodyPr anchor="t" rtlCol="false" tIns="0" lIns="0" bIns="0" rIns="0">
            <a:spAutoFit/>
          </a:bodyPr>
          <a:lstStyle/>
          <a:p>
            <a:pPr algn="l">
              <a:lnSpc>
                <a:spcPts val="2800"/>
              </a:lnSpc>
              <a:spcBef>
                <a:spcPct val="0"/>
              </a:spcBef>
            </a:pPr>
            <a:r>
              <a:rPr lang="en-US" sz="2000">
                <a:solidFill>
                  <a:srgbClr val="2B281D"/>
                </a:solidFill>
                <a:latin typeface="DM Sans"/>
                <a:ea typeface="DM Sans"/>
                <a:cs typeface="DM Sans"/>
                <a:sym typeface="DM Sans"/>
              </a:rPr>
              <a:t>Classic rock defined the 1970s with loud guitars, powerful vocals, and legendary bands that filled stadiu</a:t>
            </a:r>
            <a:r>
              <a:rPr lang="en-US" sz="2000">
                <a:solidFill>
                  <a:srgbClr val="2B281D"/>
                </a:solidFill>
                <a:latin typeface="DM Sans"/>
                <a:ea typeface="DM Sans"/>
                <a:cs typeface="DM Sans"/>
                <a:sym typeface="DM Sans"/>
              </a:rPr>
              <a:t>ms. It was an era where music became not just entertainment but a lifestyle.</a:t>
            </a:r>
          </a:p>
        </p:txBody>
      </p:sp>
      <p:sp>
        <p:nvSpPr>
          <p:cNvPr name="TextBox 34" id="34"/>
          <p:cNvSpPr txBox="true"/>
          <p:nvPr/>
        </p:nvSpPr>
        <p:spPr>
          <a:xfrm rot="0">
            <a:off x="5647507" y="8238420"/>
            <a:ext cx="3685295" cy="349250"/>
          </a:xfrm>
          <a:prstGeom prst="rect">
            <a:avLst/>
          </a:prstGeom>
        </p:spPr>
        <p:txBody>
          <a:bodyPr anchor="t" rtlCol="false" tIns="0" lIns="0" bIns="0" rIns="0">
            <a:spAutoFit/>
          </a:bodyPr>
          <a:lstStyle/>
          <a:p>
            <a:pPr algn="ctr">
              <a:lnSpc>
                <a:spcPts val="2800"/>
              </a:lnSpc>
              <a:spcBef>
                <a:spcPct val="0"/>
              </a:spcBef>
            </a:pPr>
            <a:r>
              <a:rPr lang="en-US" b="true" sz="2000">
                <a:solidFill>
                  <a:srgbClr val="D8C6A2"/>
                </a:solidFill>
                <a:latin typeface="DM Sans Bold"/>
                <a:ea typeface="DM Sans Bold"/>
                <a:cs typeface="DM Sans Bold"/>
                <a:sym typeface="DM Sans Bold"/>
              </a:rPr>
              <a:t>Vocal Harmony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5111" r="0" b="-15111"/>
            </a:stretch>
          </a:blipFill>
        </p:spPr>
      </p:sp>
      <p:sp>
        <p:nvSpPr>
          <p:cNvPr name="Freeform 3" id="3"/>
          <p:cNvSpPr/>
          <p:nvPr/>
        </p:nvSpPr>
        <p:spPr>
          <a:xfrm flipH="false" flipV="false" rot="0">
            <a:off x="-172391" y="-122913"/>
            <a:ext cx="18566117" cy="10399692"/>
          </a:xfrm>
          <a:custGeom>
            <a:avLst/>
            <a:gdLst/>
            <a:ahLst/>
            <a:cxnLst/>
            <a:rect r="r" b="b" t="t" l="l"/>
            <a:pathLst>
              <a:path h="10399692" w="18566117">
                <a:moveTo>
                  <a:pt x="0" y="0"/>
                </a:moveTo>
                <a:lnTo>
                  <a:pt x="18566117" y="0"/>
                </a:lnTo>
                <a:lnTo>
                  <a:pt x="18566117" y="10399692"/>
                </a:lnTo>
                <a:lnTo>
                  <a:pt x="0" y="10399692"/>
                </a:lnTo>
                <a:lnTo>
                  <a:pt x="0" y="0"/>
                </a:lnTo>
                <a:close/>
              </a:path>
            </a:pathLst>
          </a:custGeom>
          <a:blipFill>
            <a:blip r:embed="rId3">
              <a:extLst>
                <a:ext uri="{96DAC541-7B7A-43D3-8B79-37D633B846F1}">
                  <asvg:svgBlip xmlns:asvg="http://schemas.microsoft.com/office/drawing/2016/SVG/main" r:embed="rId4"/>
                </a:ext>
              </a:extLst>
            </a:blip>
            <a:stretch>
              <a:fillRect l="-2751" t="-88893" r="-3110" b="-98"/>
            </a:stretch>
          </a:blipFill>
        </p:spPr>
      </p:sp>
      <p:sp>
        <p:nvSpPr>
          <p:cNvPr name="AutoShape 4" id="4"/>
          <p:cNvSpPr/>
          <p:nvPr/>
        </p:nvSpPr>
        <p:spPr>
          <a:xfrm flipH="true" flipV="true">
            <a:off x="11266801" y="1063384"/>
            <a:ext cx="0" cy="306448"/>
          </a:xfrm>
          <a:prstGeom prst="line">
            <a:avLst/>
          </a:prstGeom>
          <a:ln cap="flat" w="38100">
            <a:solidFill>
              <a:srgbClr val="B12622"/>
            </a:solidFill>
            <a:prstDash val="solid"/>
            <a:headEnd type="none" len="sm" w="sm"/>
            <a:tailEnd type="none" len="sm" w="sm"/>
          </a:ln>
        </p:spPr>
      </p:sp>
      <p:sp>
        <p:nvSpPr>
          <p:cNvPr name="AutoShape 5" id="5"/>
          <p:cNvSpPr/>
          <p:nvPr/>
        </p:nvSpPr>
        <p:spPr>
          <a:xfrm flipH="true" flipV="true">
            <a:off x="14975011" y="1063384"/>
            <a:ext cx="0" cy="306448"/>
          </a:xfrm>
          <a:prstGeom prst="line">
            <a:avLst/>
          </a:prstGeom>
          <a:ln cap="flat" w="38100">
            <a:solidFill>
              <a:srgbClr val="35332F"/>
            </a:solidFill>
            <a:prstDash val="solid"/>
            <a:headEnd type="none" len="sm" w="sm"/>
            <a:tailEnd type="none" len="sm" w="sm"/>
          </a:ln>
        </p:spPr>
      </p:sp>
      <p:sp>
        <p:nvSpPr>
          <p:cNvPr name="Freeform 6" id="6"/>
          <p:cNvSpPr/>
          <p:nvPr/>
        </p:nvSpPr>
        <p:spPr>
          <a:xfrm flipH="false" flipV="false" rot="0">
            <a:off x="1028700" y="986907"/>
            <a:ext cx="440160" cy="436959"/>
          </a:xfrm>
          <a:custGeom>
            <a:avLst/>
            <a:gdLst/>
            <a:ahLst/>
            <a:cxnLst/>
            <a:rect r="r" b="b" t="t" l="l"/>
            <a:pathLst>
              <a:path h="436959" w="440160">
                <a:moveTo>
                  <a:pt x="0" y="0"/>
                </a:moveTo>
                <a:lnTo>
                  <a:pt x="440160" y="0"/>
                </a:lnTo>
                <a:lnTo>
                  <a:pt x="440160" y="436958"/>
                </a:lnTo>
                <a:lnTo>
                  <a:pt x="0" y="4369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5170588" y="2694714"/>
            <a:ext cx="7946825" cy="2398722"/>
          </a:xfrm>
          <a:prstGeom prst="rect">
            <a:avLst/>
          </a:prstGeom>
        </p:spPr>
        <p:txBody>
          <a:bodyPr anchor="t" rtlCol="false" tIns="0" lIns="0" bIns="0" rIns="0">
            <a:spAutoFit/>
          </a:bodyPr>
          <a:lstStyle/>
          <a:p>
            <a:pPr algn="ctr">
              <a:lnSpc>
                <a:spcPts val="9279"/>
              </a:lnSpc>
            </a:pPr>
            <a:r>
              <a:rPr lang="en-US" sz="9097">
                <a:solidFill>
                  <a:srgbClr val="35332F"/>
                </a:solidFill>
                <a:latin typeface="Bernier Shade"/>
                <a:ea typeface="Bernier Shade"/>
                <a:cs typeface="Bernier Shade"/>
                <a:sym typeface="Bernier Shade"/>
              </a:rPr>
              <a:t>Disco Fever of the Late 1970s</a:t>
            </a:r>
          </a:p>
        </p:txBody>
      </p:sp>
      <p:grpSp>
        <p:nvGrpSpPr>
          <p:cNvPr name="Group 8" id="8"/>
          <p:cNvGrpSpPr/>
          <p:nvPr/>
        </p:nvGrpSpPr>
        <p:grpSpPr>
          <a:xfrm rot="-324843">
            <a:off x="7311748" y="2082594"/>
            <a:ext cx="3664505" cy="919440"/>
            <a:chOff x="0" y="0"/>
            <a:chExt cx="1339999" cy="336211"/>
          </a:xfrm>
        </p:grpSpPr>
        <p:sp>
          <p:nvSpPr>
            <p:cNvPr name="Freeform 9" id="9"/>
            <p:cNvSpPr/>
            <p:nvPr/>
          </p:nvSpPr>
          <p:spPr>
            <a:xfrm flipH="false" flipV="false" rot="0">
              <a:off x="0" y="0"/>
              <a:ext cx="1339999" cy="336211"/>
            </a:xfrm>
            <a:custGeom>
              <a:avLst/>
              <a:gdLst/>
              <a:ahLst/>
              <a:cxnLst/>
              <a:rect r="r" b="b" t="t" l="l"/>
              <a:pathLst>
                <a:path h="336211" w="1339999">
                  <a:moveTo>
                    <a:pt x="669999" y="0"/>
                  </a:moveTo>
                  <a:cubicBezTo>
                    <a:pt x="299969" y="0"/>
                    <a:pt x="0" y="75263"/>
                    <a:pt x="0" y="168106"/>
                  </a:cubicBezTo>
                  <a:cubicBezTo>
                    <a:pt x="0" y="260948"/>
                    <a:pt x="299969" y="336211"/>
                    <a:pt x="669999" y="336211"/>
                  </a:cubicBezTo>
                  <a:cubicBezTo>
                    <a:pt x="1040030" y="336211"/>
                    <a:pt x="1339999" y="260948"/>
                    <a:pt x="1339999" y="168106"/>
                  </a:cubicBezTo>
                  <a:cubicBezTo>
                    <a:pt x="1339999" y="75263"/>
                    <a:pt x="1040030" y="0"/>
                    <a:pt x="669999" y="0"/>
                  </a:cubicBezTo>
                  <a:close/>
                </a:path>
              </a:pathLst>
            </a:custGeom>
            <a:solidFill>
              <a:srgbClr val="B12622"/>
            </a:solidFill>
            <a:ln w="47625" cap="sq">
              <a:solidFill>
                <a:srgbClr val="D8C6A2"/>
              </a:solidFill>
              <a:prstDash val="solid"/>
              <a:miter/>
            </a:ln>
          </p:spPr>
        </p:sp>
        <p:sp>
          <p:nvSpPr>
            <p:cNvPr name="TextBox 10" id="10"/>
            <p:cNvSpPr txBox="true"/>
            <p:nvPr/>
          </p:nvSpPr>
          <p:spPr>
            <a:xfrm>
              <a:off x="125625" y="-6580"/>
              <a:ext cx="1088749" cy="311272"/>
            </a:xfrm>
            <a:prstGeom prst="rect">
              <a:avLst/>
            </a:prstGeom>
          </p:spPr>
          <p:txBody>
            <a:bodyPr anchor="ctr" rtlCol="false" tIns="50800" lIns="50800" bIns="50800" rIns="50800"/>
            <a:lstStyle/>
            <a:p>
              <a:pPr algn="ctr">
                <a:lnSpc>
                  <a:spcPts val="2659"/>
                </a:lnSpc>
                <a:spcBef>
                  <a:spcPct val="0"/>
                </a:spcBef>
              </a:pPr>
            </a:p>
          </p:txBody>
        </p:sp>
      </p:grpSp>
      <p:sp>
        <p:nvSpPr>
          <p:cNvPr name="Freeform 11" id="11"/>
          <p:cNvSpPr/>
          <p:nvPr/>
        </p:nvSpPr>
        <p:spPr>
          <a:xfrm flipH="false" flipV="false" rot="0">
            <a:off x="14268048" y="2430774"/>
            <a:ext cx="5982503" cy="5885288"/>
          </a:xfrm>
          <a:custGeom>
            <a:avLst/>
            <a:gdLst/>
            <a:ahLst/>
            <a:cxnLst/>
            <a:rect r="r" b="b" t="t" l="l"/>
            <a:pathLst>
              <a:path h="5885288" w="5982503">
                <a:moveTo>
                  <a:pt x="0" y="0"/>
                </a:moveTo>
                <a:lnTo>
                  <a:pt x="5982504" y="0"/>
                </a:lnTo>
                <a:lnTo>
                  <a:pt x="5982504" y="5885287"/>
                </a:lnTo>
                <a:lnTo>
                  <a:pt x="0" y="5885287"/>
                </a:lnTo>
                <a:lnTo>
                  <a:pt x="0" y="0"/>
                </a:lnTo>
                <a:close/>
              </a:path>
            </a:pathLst>
          </a:custGeom>
          <a:blipFill>
            <a:blip r:embed="rId7"/>
            <a:stretch>
              <a:fillRect l="0" t="0" r="0" b="0"/>
            </a:stretch>
          </a:blipFill>
        </p:spPr>
      </p:sp>
      <p:sp>
        <p:nvSpPr>
          <p:cNvPr name="Freeform 12" id="12"/>
          <p:cNvSpPr/>
          <p:nvPr/>
        </p:nvSpPr>
        <p:spPr>
          <a:xfrm flipH="false" flipV="false" rot="0">
            <a:off x="-1625609" y="2542314"/>
            <a:ext cx="5982503" cy="5885288"/>
          </a:xfrm>
          <a:custGeom>
            <a:avLst/>
            <a:gdLst/>
            <a:ahLst/>
            <a:cxnLst/>
            <a:rect r="r" b="b" t="t" l="l"/>
            <a:pathLst>
              <a:path h="5885288" w="5982503">
                <a:moveTo>
                  <a:pt x="0" y="0"/>
                </a:moveTo>
                <a:lnTo>
                  <a:pt x="5982503" y="0"/>
                </a:lnTo>
                <a:lnTo>
                  <a:pt x="5982503" y="5885288"/>
                </a:lnTo>
                <a:lnTo>
                  <a:pt x="0" y="5885288"/>
                </a:lnTo>
                <a:lnTo>
                  <a:pt x="0" y="0"/>
                </a:lnTo>
                <a:close/>
              </a:path>
            </a:pathLst>
          </a:custGeom>
          <a:blipFill>
            <a:blip r:embed="rId7"/>
            <a:stretch>
              <a:fillRect l="0" t="0" r="0" b="0"/>
            </a:stretch>
          </a:blipFill>
        </p:spPr>
      </p:sp>
      <p:sp>
        <p:nvSpPr>
          <p:cNvPr name="TextBox 13" id="13"/>
          <p:cNvSpPr txBox="true"/>
          <p:nvPr/>
        </p:nvSpPr>
        <p:spPr>
          <a:xfrm rot="0">
            <a:off x="11526412" y="1018171"/>
            <a:ext cx="3096091" cy="349250"/>
          </a:xfrm>
          <a:prstGeom prst="rect">
            <a:avLst/>
          </a:prstGeom>
        </p:spPr>
        <p:txBody>
          <a:bodyPr anchor="t" rtlCol="false" tIns="0" lIns="0" bIns="0" rIns="0">
            <a:spAutoFit/>
          </a:bodyPr>
          <a:lstStyle/>
          <a:p>
            <a:pPr algn="l">
              <a:lnSpc>
                <a:spcPts val="2800"/>
              </a:lnSpc>
              <a:spcBef>
                <a:spcPct val="0"/>
              </a:spcBef>
            </a:pPr>
            <a:r>
              <a:rPr lang="en-US" b="true" sz="2000">
                <a:solidFill>
                  <a:srgbClr val="B7312A"/>
                </a:solidFill>
                <a:latin typeface="DM Sans Bold"/>
                <a:ea typeface="DM Sans Bold"/>
                <a:cs typeface="DM Sans Bold"/>
                <a:sym typeface="DM Sans Bold"/>
              </a:rPr>
              <a:t>www.</a:t>
            </a:r>
            <a:r>
              <a:rPr lang="en-US" b="true" sz="2000">
                <a:solidFill>
                  <a:srgbClr val="B7312A"/>
                </a:solidFill>
                <a:latin typeface="DM Sans Bold"/>
                <a:ea typeface="DM Sans Bold"/>
                <a:cs typeface="DM Sans Bold"/>
                <a:sym typeface="DM Sans Bold"/>
              </a:rPr>
              <a:t>reallygreatsite.com</a:t>
            </a:r>
          </a:p>
        </p:txBody>
      </p:sp>
      <p:sp>
        <p:nvSpPr>
          <p:cNvPr name="TextBox 14" id="14"/>
          <p:cNvSpPr txBox="true"/>
          <p:nvPr/>
        </p:nvSpPr>
        <p:spPr>
          <a:xfrm rot="0">
            <a:off x="15232186" y="1018171"/>
            <a:ext cx="2069213" cy="349250"/>
          </a:xfrm>
          <a:prstGeom prst="rect">
            <a:avLst/>
          </a:prstGeom>
        </p:spPr>
        <p:txBody>
          <a:bodyPr anchor="t" rtlCol="false" tIns="0" lIns="0" bIns="0" rIns="0">
            <a:spAutoFit/>
          </a:bodyPr>
          <a:lstStyle/>
          <a:p>
            <a:pPr algn="l">
              <a:lnSpc>
                <a:spcPts val="2800"/>
              </a:lnSpc>
              <a:spcBef>
                <a:spcPct val="0"/>
              </a:spcBef>
            </a:pPr>
            <a:r>
              <a:rPr lang="en-US" b="true" sz="2000">
                <a:solidFill>
                  <a:srgbClr val="35332F"/>
                </a:solidFill>
                <a:latin typeface="DM Sans Bold"/>
                <a:ea typeface="DM Sans Bold"/>
                <a:cs typeface="DM Sans Bold"/>
                <a:sym typeface="DM Sans Bold"/>
              </a:rPr>
              <a:t>By Lars Peeters </a:t>
            </a:r>
          </a:p>
        </p:txBody>
      </p:sp>
      <p:sp>
        <p:nvSpPr>
          <p:cNvPr name="TextBox 15" id="15"/>
          <p:cNvSpPr txBox="true"/>
          <p:nvPr/>
        </p:nvSpPr>
        <p:spPr>
          <a:xfrm rot="0">
            <a:off x="1616283" y="1027696"/>
            <a:ext cx="3746215" cy="339725"/>
          </a:xfrm>
          <a:prstGeom prst="rect">
            <a:avLst/>
          </a:prstGeom>
        </p:spPr>
        <p:txBody>
          <a:bodyPr anchor="t" rtlCol="false" tIns="0" lIns="0" bIns="0" rIns="0">
            <a:spAutoFit/>
          </a:bodyPr>
          <a:lstStyle/>
          <a:p>
            <a:pPr algn="l">
              <a:lnSpc>
                <a:spcPts val="2800"/>
              </a:lnSpc>
            </a:pPr>
            <a:r>
              <a:rPr lang="en-US" sz="2000" spc="224">
                <a:solidFill>
                  <a:srgbClr val="B12622"/>
                </a:solidFill>
                <a:latin typeface="Pacifico"/>
                <a:ea typeface="Pacifico"/>
                <a:cs typeface="Pacifico"/>
                <a:sym typeface="Pacifico"/>
              </a:rPr>
              <a:t>St</a:t>
            </a:r>
            <a:r>
              <a:rPr lang="en-US" sz="2000" spc="224">
                <a:solidFill>
                  <a:srgbClr val="B12622"/>
                </a:solidFill>
                <a:latin typeface="Pacifico"/>
                <a:ea typeface="Pacifico"/>
                <a:cs typeface="Pacifico"/>
                <a:sym typeface="Pacifico"/>
              </a:rPr>
              <a:t>udio Shodwe</a:t>
            </a:r>
          </a:p>
        </p:txBody>
      </p:sp>
      <p:sp>
        <p:nvSpPr>
          <p:cNvPr name="TextBox 16" id="16"/>
          <p:cNvSpPr txBox="true"/>
          <p:nvPr/>
        </p:nvSpPr>
        <p:spPr>
          <a:xfrm rot="-270742">
            <a:off x="7526542" y="2316056"/>
            <a:ext cx="3231918" cy="414534"/>
          </a:xfrm>
          <a:prstGeom prst="rect">
            <a:avLst/>
          </a:prstGeom>
        </p:spPr>
        <p:txBody>
          <a:bodyPr anchor="t" rtlCol="false" tIns="0" lIns="0" bIns="0" rIns="0">
            <a:spAutoFit/>
          </a:bodyPr>
          <a:lstStyle/>
          <a:p>
            <a:pPr algn="ctr">
              <a:lnSpc>
                <a:spcPts val="3488"/>
              </a:lnSpc>
              <a:spcBef>
                <a:spcPct val="0"/>
              </a:spcBef>
            </a:pPr>
            <a:r>
              <a:rPr lang="en-US" sz="2492">
                <a:solidFill>
                  <a:srgbClr val="D8C6A2"/>
                </a:solidFill>
                <a:latin typeface="Pacifico"/>
                <a:ea typeface="Pacifico"/>
                <a:cs typeface="Pacifico"/>
                <a:sym typeface="Pacifico"/>
              </a:rPr>
              <a:t>Music Presentation</a:t>
            </a:r>
          </a:p>
        </p:txBody>
      </p:sp>
      <p:sp>
        <p:nvSpPr>
          <p:cNvPr name="TextBox 17" id="17"/>
          <p:cNvSpPr txBox="true"/>
          <p:nvPr/>
        </p:nvSpPr>
        <p:spPr>
          <a:xfrm rot="0">
            <a:off x="5183420" y="6217387"/>
            <a:ext cx="8097563" cy="701675"/>
          </a:xfrm>
          <a:prstGeom prst="rect">
            <a:avLst/>
          </a:prstGeom>
        </p:spPr>
        <p:txBody>
          <a:bodyPr anchor="t" rtlCol="false" tIns="0" lIns="0" bIns="0" rIns="0">
            <a:spAutoFit/>
          </a:bodyPr>
          <a:lstStyle/>
          <a:p>
            <a:pPr algn="ctr">
              <a:lnSpc>
                <a:spcPts val="2800"/>
              </a:lnSpc>
              <a:spcBef>
                <a:spcPct val="0"/>
              </a:spcBef>
            </a:pPr>
            <a:r>
              <a:rPr lang="en-US" sz="2000">
                <a:solidFill>
                  <a:srgbClr val="2B281D"/>
                </a:solidFill>
                <a:latin typeface="DM Sans"/>
                <a:ea typeface="DM Sans"/>
                <a:cs typeface="DM Sans"/>
                <a:sym typeface="DM Sans"/>
              </a:rPr>
              <a:t>Disco was all about rhythm, gl</a:t>
            </a:r>
            <a:r>
              <a:rPr lang="en-US" sz="2000">
                <a:solidFill>
                  <a:srgbClr val="2B281D"/>
                </a:solidFill>
                <a:latin typeface="DM Sans"/>
                <a:ea typeface="DM Sans"/>
                <a:cs typeface="DM Sans"/>
                <a:sym typeface="DM Sans"/>
              </a:rPr>
              <a:t>amour, and nightlife. With its infectious beats, disco dominated clubs, shaping dance culture worldwide.</a:t>
            </a:r>
          </a:p>
        </p:txBody>
      </p:sp>
      <p:sp>
        <p:nvSpPr>
          <p:cNvPr name="TextBox 18" id="18"/>
          <p:cNvSpPr txBox="true"/>
          <p:nvPr/>
        </p:nvSpPr>
        <p:spPr>
          <a:xfrm rot="0">
            <a:off x="5183420" y="7261961"/>
            <a:ext cx="8097563" cy="1054100"/>
          </a:xfrm>
          <a:prstGeom prst="rect">
            <a:avLst/>
          </a:prstGeom>
        </p:spPr>
        <p:txBody>
          <a:bodyPr anchor="t" rtlCol="false" tIns="0" lIns="0" bIns="0" rIns="0">
            <a:spAutoFit/>
          </a:bodyPr>
          <a:lstStyle/>
          <a:p>
            <a:pPr algn="ctr">
              <a:lnSpc>
                <a:spcPts val="2800"/>
              </a:lnSpc>
              <a:spcBef>
                <a:spcPct val="0"/>
              </a:spcBef>
            </a:pPr>
            <a:r>
              <a:rPr lang="en-US" sz="2000">
                <a:solidFill>
                  <a:srgbClr val="2B281D"/>
                </a:solidFill>
                <a:latin typeface="DM Sans"/>
                <a:ea typeface="DM Sans"/>
                <a:cs typeface="DM Sans"/>
                <a:sym typeface="DM Sans"/>
              </a:rPr>
              <a:t>Technology shaped how people consumed vintage music. From vinyl</a:t>
            </a:r>
            <a:r>
              <a:rPr lang="en-US" sz="2000">
                <a:solidFill>
                  <a:srgbClr val="2B281D"/>
                </a:solidFill>
                <a:latin typeface="DM Sans"/>
                <a:ea typeface="DM Sans"/>
                <a:cs typeface="DM Sans"/>
                <a:sym typeface="DM Sans"/>
              </a:rPr>
              <a:t> players to radio waves, the accessibility of music spread across households, making stars out of musicians worldwide.</a:t>
            </a:r>
          </a:p>
        </p:txBody>
      </p:sp>
      <p:sp>
        <p:nvSpPr>
          <p:cNvPr name="TextBox 19" id="19"/>
          <p:cNvSpPr txBox="true"/>
          <p:nvPr/>
        </p:nvSpPr>
        <p:spPr>
          <a:xfrm rot="0">
            <a:off x="5614025" y="5452211"/>
            <a:ext cx="7236353" cy="422275"/>
          </a:xfrm>
          <a:prstGeom prst="rect">
            <a:avLst/>
          </a:prstGeom>
        </p:spPr>
        <p:txBody>
          <a:bodyPr anchor="t" rtlCol="false" tIns="0" lIns="0" bIns="0" rIns="0">
            <a:spAutoFit/>
          </a:bodyPr>
          <a:lstStyle/>
          <a:p>
            <a:pPr algn="ctr">
              <a:lnSpc>
                <a:spcPts val="3499"/>
              </a:lnSpc>
              <a:spcBef>
                <a:spcPct val="0"/>
              </a:spcBef>
            </a:pPr>
            <a:r>
              <a:rPr lang="en-US" b="true" sz="2499">
                <a:solidFill>
                  <a:srgbClr val="35332F"/>
                </a:solidFill>
                <a:latin typeface="DM Sans Bold"/>
                <a:ea typeface="DM Sans Bold"/>
                <a:cs typeface="DM Sans Bold"/>
                <a:sym typeface="DM Sans Bold"/>
              </a:rPr>
              <a:t>Influence of Technology on Vintage Music</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DAHF9Pe1skY</dc:identifier>
  <dcterms:modified xsi:type="dcterms:W3CDTF">2011-08-01T06:04:30Z</dcterms:modified>
  <cp:revision>1</cp:revision>
  <dc:title>Cream Red Vintage Retro Music Presentation</dc:title>
</cp:coreProperties>
</file>